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pptx" ContentType="application/vnd.openxmlformats-officedocument.presentationml.presentation"/>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9" r:id="rId3"/>
    <p:sldId id="275" r:id="rId4"/>
    <p:sldId id="260" r:id="rId5"/>
    <p:sldId id="261" r:id="rId6"/>
    <p:sldId id="257" r:id="rId7"/>
    <p:sldId id="262" r:id="rId8"/>
    <p:sldId id="265" r:id="rId9"/>
    <p:sldId id="268" r:id="rId10"/>
    <p:sldId id="263" r:id="rId11"/>
    <p:sldId id="266" r:id="rId12"/>
    <p:sldId id="264" r:id="rId13"/>
    <p:sldId id="269" r:id="rId14"/>
    <p:sldId id="267" r:id="rId15"/>
    <p:sldId id="270" r:id="rId16"/>
    <p:sldId id="271" r:id="rId17"/>
    <p:sldId id="272" r:id="rId18"/>
    <p:sldId id="273" r:id="rId19"/>
    <p:sldId id="276"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80" d="100"/>
          <a:sy n="80" d="100"/>
        </p:scale>
        <p:origin x="-870" y="-6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8" name="标题 7"/>
          <p:cNvSpPr>
            <a:spLocks noGrp="1"/>
          </p:cNvSpPr>
          <p:nvPr>
            <p:ph type="ctrTitle"/>
          </p:nvPr>
        </p:nvSpPr>
        <p:spPr>
          <a:xfrm>
            <a:off x="2286000" y="3124200"/>
            <a:ext cx="6172200" cy="1894362"/>
          </a:xfrm>
        </p:spPr>
        <p:txBody>
          <a:bodyPr/>
          <a:lstStyle>
            <a:lvl1pPr>
              <a:defRPr b="1"/>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bwMode="auto">
          <a:xfrm rot="5400000">
            <a:off x="7764621" y="1174097"/>
            <a:ext cx="2286000" cy="381000"/>
          </a:xfrm>
        </p:spPr>
        <p:txBody>
          <a:bodyPr/>
          <a:lstStyle/>
          <a:p>
            <a:fld id="{530820CF-B880-4189-942D-D702A7CBA730}" type="datetimeFigureOut">
              <a:rPr lang="zh-CN" altLang="en-US" smtClean="0"/>
              <a:pPr/>
              <a:t>2014-3-13</a:t>
            </a:fld>
            <a:endParaRPr lang="zh-CN" altLang="en-US"/>
          </a:p>
        </p:txBody>
      </p:sp>
      <p:sp>
        <p:nvSpPr>
          <p:cNvPr id="17" name="页脚占位符 16"/>
          <p:cNvSpPr>
            <a:spLocks noGrp="1"/>
          </p:cNvSpPr>
          <p:nvPr>
            <p:ph type="ftr" sz="quarter" idx="11"/>
          </p:nvPr>
        </p:nvSpPr>
        <p:spPr bwMode="auto">
          <a:xfrm rot="5400000">
            <a:off x="7077269" y="4181669"/>
            <a:ext cx="3657600" cy="384048"/>
          </a:xfrm>
        </p:spPr>
        <p:txBody>
          <a:bodyPr/>
          <a:lstStyle/>
          <a:p>
            <a:endParaRPr lang="zh-CN" altLang="en-US"/>
          </a:p>
        </p:txBody>
      </p:sp>
      <p:sp>
        <p:nvSpPr>
          <p:cNvPr id="10"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矩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接连接符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接连接符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接连接符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椭圆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椭圆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椭圆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灯片编号占位符 28"/>
          <p:cNvSpPr>
            <a:spLocks noGrp="1"/>
          </p:cNvSpPr>
          <p:nvPr>
            <p:ph type="sldNum" sz="quarter" idx="12"/>
          </p:nvPr>
        </p:nvSpPr>
        <p:spPr bwMode="auto">
          <a:xfrm>
            <a:off x="1325544" y="4928702"/>
            <a:ext cx="609600" cy="517524"/>
          </a:xfrm>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8" name="内容占位符 7"/>
          <p:cNvSpPr>
            <a:spLocks noGrp="1"/>
          </p:cNvSpPr>
          <p:nvPr>
            <p:ph sz="quarter" idx="1"/>
          </p:nvPr>
        </p:nvSpPr>
        <p:spPr>
          <a:xfrm>
            <a:off x="457200" y="1600200"/>
            <a:ext cx="7467600" cy="4873752"/>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4"/>
          </p:nvPr>
        </p:nvSpPr>
        <p:spPr/>
        <p:txBody>
          <a:bodyPr rtlCol="0"/>
          <a:lstStyle/>
          <a:p>
            <a:fld id="{530820CF-B880-4189-942D-D702A7CBA730}" type="datetimeFigureOut">
              <a:rPr lang="zh-CN" altLang="en-US" smtClean="0"/>
              <a:pPr/>
              <a:t>2014-3-13</a:t>
            </a:fld>
            <a:endParaRPr lang="zh-CN" altLang="en-US"/>
          </a:p>
        </p:txBody>
      </p:sp>
      <p:sp>
        <p:nvSpPr>
          <p:cNvPr id="9" name="灯片编号占位符 8"/>
          <p:cNvSpPr>
            <a:spLocks noGrp="1"/>
          </p:cNvSpPr>
          <p:nvPr>
            <p:ph type="sldNum" sz="quarter" idx="15"/>
          </p:nvPr>
        </p:nvSpPr>
        <p:spPr/>
        <p:txBody>
          <a:bodyPr rtlCol="0"/>
          <a:lstStyle/>
          <a:p>
            <a:fld id="{0C913308-F349-4B6D-A68A-DD1791B4A57B}" type="slidenum">
              <a:rPr lang="zh-CN" altLang="en-US" smtClean="0"/>
              <a:pPr/>
              <a:t>‹#›</a:t>
            </a:fld>
            <a:endParaRPr lang="zh-CN" altLang="en-US"/>
          </a:p>
        </p:txBody>
      </p:sp>
      <p:sp>
        <p:nvSpPr>
          <p:cNvPr id="10" name="页脚占位符 9"/>
          <p:cNvSpPr>
            <a:spLocks noGrp="1"/>
          </p:cNvSpPr>
          <p:nvPr>
            <p:ph type="ftr" sz="quarter" idx="16"/>
          </p:nvPr>
        </p:nvSpPr>
        <p:spPr/>
        <p:txBody>
          <a:bodyPr rtlCol="0"/>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286000" y="2895600"/>
            <a:ext cx="6172200" cy="2053590"/>
          </a:xfrm>
        </p:spPr>
        <p:txBody>
          <a:bodyPr/>
          <a:lstStyle>
            <a:lvl1pPr algn="l">
              <a:buNone/>
              <a:defRPr sz="3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bwMode="auto">
          <a:xfrm rot="5400000">
            <a:off x="7763256" y="1170432"/>
            <a:ext cx="2286000" cy="381000"/>
          </a:xfrm>
        </p:spPr>
        <p:txBody>
          <a:bodyPr/>
          <a:lstStyle/>
          <a:p>
            <a:fld id="{530820CF-B880-4189-942D-D702A7CBA730}" type="datetimeFigureOut">
              <a:rPr lang="zh-CN" altLang="en-US" smtClean="0"/>
              <a:pPr/>
              <a:t>2014-3-13</a:t>
            </a:fld>
            <a:endParaRPr lang="zh-CN" altLang="en-US"/>
          </a:p>
        </p:txBody>
      </p:sp>
      <p:sp>
        <p:nvSpPr>
          <p:cNvPr id="5" name="页脚占位符 4"/>
          <p:cNvSpPr>
            <a:spLocks noGrp="1"/>
          </p:cNvSpPr>
          <p:nvPr>
            <p:ph type="ftr" sz="quarter" idx="11"/>
          </p:nvPr>
        </p:nvSpPr>
        <p:spPr bwMode="auto">
          <a:xfrm rot="5400000">
            <a:off x="7077456" y="4178808"/>
            <a:ext cx="3657600" cy="384048"/>
          </a:xfrm>
        </p:spPr>
        <p:txBody>
          <a:bodyPr/>
          <a:lstStyle/>
          <a:p>
            <a:endParaRPr lang="zh-CN" altLang="en-US"/>
          </a:p>
        </p:txBody>
      </p:sp>
      <p:sp>
        <p:nvSpPr>
          <p:cNvPr id="9" name="矩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接连接符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接连接符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矩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椭圆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椭圆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椭圆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接连接符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灯片编号占位符 5"/>
          <p:cNvSpPr>
            <a:spLocks noGrp="1"/>
          </p:cNvSpPr>
          <p:nvPr>
            <p:ph type="sldNum" sz="quarter" idx="12"/>
          </p:nvPr>
        </p:nvSpPr>
        <p:spPr bwMode="auto">
          <a:xfrm>
            <a:off x="1340616" y="4928702"/>
            <a:ext cx="609600" cy="517524"/>
          </a:xfrm>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2014-3-13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9" name="内容占位符 8"/>
          <p:cNvSpPr>
            <a:spLocks noGrp="1"/>
          </p:cNvSpPr>
          <p:nvPr>
            <p:ph sz="quarter" idx="1"/>
          </p:nvPr>
        </p:nvSpPr>
        <p:spPr>
          <a:xfrm>
            <a:off x="457200"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270248"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nchor="b"/>
          <a:lstStyle>
            <a:lvl1pPr>
              <a:defRPr/>
            </a:lvl1pPr>
          </a:lstStyle>
          <a:p>
            <a:r>
              <a:rPr kumimoji="0" lang="zh-CN" altLang="en-US" smtClean="0"/>
              <a:t>单击此处编辑母版标题样式</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2014-3-13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quarter" idx="2"/>
          </p:nvPr>
        </p:nvSpPr>
        <p:spPr>
          <a:xfrm>
            <a:off x="457200"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371975"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6" name="日期占位符 5"/>
          <p:cNvSpPr>
            <a:spLocks noGrp="1"/>
          </p:cNvSpPr>
          <p:nvPr>
            <p:ph type="dt" sz="half" idx="10"/>
          </p:nvPr>
        </p:nvSpPr>
        <p:spPr/>
        <p:txBody>
          <a:bodyPr rtlCol="0"/>
          <a:lstStyle/>
          <a:p>
            <a:fld id="{530820CF-B880-4189-942D-D702A7CBA730}" type="datetimeFigureOut">
              <a:rPr lang="zh-CN" altLang="en-US" smtClean="0"/>
              <a:pPr/>
              <a:t>2014-3-13</a:t>
            </a:fld>
            <a:endParaRPr lang="zh-CN" altLang="en-US"/>
          </a:p>
        </p:txBody>
      </p:sp>
      <p:sp>
        <p:nvSpPr>
          <p:cNvPr id="7" name="灯片编号占位符 6"/>
          <p:cNvSpPr>
            <a:spLocks noGrp="1"/>
          </p:cNvSpPr>
          <p:nvPr>
            <p:ph type="sldNum" sz="quarter" idx="11"/>
          </p:nvPr>
        </p:nvSpPr>
        <p:spPr/>
        <p:txBody>
          <a:bodyPr rtlCol="0"/>
          <a:lstStyle/>
          <a:p>
            <a:fld id="{0C913308-F349-4B6D-A68A-DD1791B4A57B}" type="slidenum">
              <a:rPr lang="zh-CN" altLang="en-US" smtClean="0"/>
              <a:pPr/>
              <a:t>‹#›</a:t>
            </a:fld>
            <a:endParaRPr lang="zh-CN" altLang="en-US"/>
          </a:p>
        </p:txBody>
      </p:sp>
      <p:sp>
        <p:nvSpPr>
          <p:cNvPr id="8" name="页脚占位符 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2014-3-13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1"/>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标题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8" name="直接连接符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接连接符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接连接符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矩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椭圆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内容占位符 17"/>
          <p:cNvSpPr>
            <a:spLocks noGrp="1"/>
          </p:cNvSpPr>
          <p:nvPr>
            <p:ph sz="quarter" idx="1"/>
          </p:nvPr>
        </p:nvSpPr>
        <p:spPr>
          <a:xfrm>
            <a:off x="304800" y="274320"/>
            <a:ext cx="5638800" cy="6327648"/>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4"/>
          </p:nvPr>
        </p:nvSpPr>
        <p:spPr/>
        <p:txBody>
          <a:bodyPr rtlCol="0"/>
          <a:lstStyle/>
          <a:p>
            <a:fld id="{530820CF-B880-4189-942D-D702A7CBA730}" type="datetimeFigureOut">
              <a:rPr lang="zh-CN" altLang="en-US" smtClean="0"/>
              <a:pPr/>
              <a:t>2014-3-13</a:t>
            </a:fld>
            <a:endParaRPr lang="zh-CN" altLang="en-US"/>
          </a:p>
        </p:txBody>
      </p:sp>
      <p:sp>
        <p:nvSpPr>
          <p:cNvPr id="22" name="灯片编号占位符 21"/>
          <p:cNvSpPr>
            <a:spLocks noGrp="1"/>
          </p:cNvSpPr>
          <p:nvPr>
            <p:ph type="sldNum" sz="quarter" idx="15"/>
          </p:nvPr>
        </p:nvSpPr>
        <p:spPr/>
        <p:txBody>
          <a:bodyPr rtlCol="0"/>
          <a:lstStyle/>
          <a:p>
            <a:fld id="{0C913308-F349-4B6D-A68A-DD1791B4A57B}" type="slidenum">
              <a:rPr lang="zh-CN" altLang="en-US" smtClean="0"/>
              <a:pPr/>
              <a:t>‹#›</a:t>
            </a:fld>
            <a:endParaRPr lang="zh-CN" altLang="en-US"/>
          </a:p>
        </p:txBody>
      </p:sp>
      <p:sp>
        <p:nvSpPr>
          <p:cNvPr id="23" name="页脚占位符 22"/>
          <p:cNvSpPr>
            <a:spLocks noGrp="1"/>
          </p:cNvSpPr>
          <p:nvPr>
            <p:ph type="ftr" sz="quarter" idx="16"/>
          </p:nvPr>
        </p:nvSpPr>
        <p:spPr/>
        <p:txBody>
          <a:bodyPr rtlCol="0"/>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直接连接符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椭圆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标题 1"/>
          <p:cNvSpPr>
            <a:spLocks noGrp="1"/>
          </p:cNvSpPr>
          <p:nvPr>
            <p:ph type="title"/>
          </p:nvPr>
        </p:nvSpPr>
        <p:spPr>
          <a:xfrm rot="5400000">
            <a:off x="3350133" y="3200400"/>
            <a:ext cx="6309360" cy="457200"/>
          </a:xfrm>
        </p:spPr>
        <p:txBody>
          <a:bodyPr anchor="b"/>
          <a:lstStyle>
            <a:lvl1pPr algn="l">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zh-CN" altLang="en-US" smtClean="0"/>
              <a:t>单击图标添加图片</a:t>
            </a:r>
            <a:endParaRPr kumimoji="0" lang="en-US" dirty="0"/>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10" name="直接连接符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矩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接连接符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接连接符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接连接符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期占位符 16"/>
          <p:cNvSpPr>
            <a:spLocks noGrp="1"/>
          </p:cNvSpPr>
          <p:nvPr>
            <p:ph type="dt" sz="half" idx="10"/>
          </p:nvPr>
        </p:nvSpPr>
        <p:spPr/>
        <p:txBody>
          <a:bodyPr rtlCol="0"/>
          <a:lstStyle/>
          <a:p>
            <a:fld id="{530820CF-B880-4189-942D-D702A7CBA730}" type="datetimeFigureOut">
              <a:rPr lang="zh-CN" altLang="en-US" smtClean="0"/>
              <a:pPr/>
              <a:t>2014-3-13</a:t>
            </a:fld>
            <a:endParaRPr lang="zh-CN" altLang="en-US"/>
          </a:p>
        </p:txBody>
      </p:sp>
      <p:sp>
        <p:nvSpPr>
          <p:cNvPr id="18" name="灯片编号占位符 17"/>
          <p:cNvSpPr>
            <a:spLocks noGrp="1"/>
          </p:cNvSpPr>
          <p:nvPr>
            <p:ph type="sldNum" sz="quarter" idx="11"/>
          </p:nvPr>
        </p:nvSpPr>
        <p:spPr/>
        <p:txBody>
          <a:bodyPr rtlCol="0"/>
          <a:lstStyle/>
          <a:p>
            <a:fld id="{0C913308-F349-4B6D-A68A-DD1791B4A57B}" type="slidenum">
              <a:rPr lang="zh-CN" altLang="en-US" smtClean="0"/>
              <a:pPr/>
              <a:t>‹#›</a:t>
            </a:fld>
            <a:endParaRPr lang="zh-CN" altLang="en-US"/>
          </a:p>
        </p:txBody>
      </p:sp>
      <p:sp>
        <p:nvSpPr>
          <p:cNvPr id="21" name="页脚占位符 20"/>
          <p:cNvSpPr>
            <a:spLocks noGrp="1"/>
          </p:cNvSpPr>
          <p:nvPr>
            <p:ph type="ftr" sz="quarter" idx="12"/>
          </p:nvPr>
        </p:nvSpPr>
        <p:spPr/>
        <p:txBody>
          <a:bodyPr rtlCol="0"/>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30820CF-B880-4189-942D-D702A7CBA730}" type="datetimeFigureOut">
              <a:rPr lang="zh-CN" altLang="en-US" smtClean="0"/>
              <a:pPr/>
              <a:t>2014-3-13</a:t>
            </a:fld>
            <a:endParaRPr lang="zh-CN" altLang="en-US"/>
          </a:p>
        </p:txBody>
      </p:sp>
      <p:sp>
        <p:nvSpPr>
          <p:cNvPr id="3" name="页脚占位符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zh-CN" altLang="en-US"/>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接连接符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椭圆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灯片编号占位符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0.png"/><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Office_PowerPoint_____1.pptx"/><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14480" y="1816099"/>
            <a:ext cx="7033984" cy="1900933"/>
          </a:xfrm>
        </p:spPr>
        <p:txBody>
          <a:bodyPr anchor="ctr"/>
          <a:lstStyle/>
          <a:p>
            <a:pPr algn="ctr"/>
            <a:r>
              <a:rPr lang="zh-CN" altLang="en-US" dirty="0" smtClean="0"/>
              <a:t>吉美公司流程体系</a:t>
            </a:r>
            <a:r>
              <a:rPr lang="zh-CN" altLang="en-US" dirty="0" smtClean="0"/>
              <a:t>构建及　</a:t>
            </a:r>
            <a:r>
              <a:rPr lang="en-US" altLang="zh-CN" dirty="0" smtClean="0"/>
              <a:t/>
            </a:r>
            <a:br>
              <a:rPr lang="en-US" altLang="zh-CN" dirty="0" smtClean="0"/>
            </a:br>
            <a:r>
              <a:rPr lang="zh-CN" altLang="en-US" dirty="0" smtClean="0"/>
              <a:t>　</a:t>
            </a:r>
            <a:r>
              <a:rPr lang="zh-CN" altLang="en-US" dirty="0" smtClean="0"/>
              <a:t>　　　　　　　</a:t>
            </a:r>
            <a:r>
              <a:rPr lang="zh-CN" altLang="en-US" dirty="0" smtClean="0"/>
              <a:t>研發工具引進方案</a:t>
            </a:r>
            <a:endParaRPr lang="zh-CN" altLang="en-US" dirty="0"/>
          </a:p>
        </p:txBody>
      </p:sp>
      <p:sp>
        <p:nvSpPr>
          <p:cNvPr id="3" name="标题 1"/>
          <p:cNvSpPr txBox="1">
            <a:spLocks/>
          </p:cNvSpPr>
          <p:nvPr/>
        </p:nvSpPr>
        <p:spPr>
          <a:xfrm>
            <a:off x="2000232" y="3673487"/>
            <a:ext cx="6715172"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zh-CN"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4" name="TextBox 3"/>
          <p:cNvSpPr txBox="1"/>
          <p:nvPr/>
        </p:nvSpPr>
        <p:spPr>
          <a:xfrm>
            <a:off x="6228184" y="5373216"/>
            <a:ext cx="3168352" cy="1200329"/>
          </a:xfrm>
          <a:prstGeom prst="rect">
            <a:avLst/>
          </a:prstGeom>
          <a:noFill/>
        </p:spPr>
        <p:txBody>
          <a:bodyPr wrap="square" rtlCol="0">
            <a:spAutoFit/>
          </a:bodyPr>
          <a:lstStyle/>
          <a:p>
            <a:r>
              <a:rPr lang="en-US" altLang="zh-CN" dirty="0" smtClean="0"/>
              <a:t>2014</a:t>
            </a:r>
            <a:r>
              <a:rPr lang="zh-CN" altLang="en-US" dirty="0" smtClean="0"/>
              <a:t>／</a:t>
            </a:r>
            <a:r>
              <a:rPr lang="en-US" altLang="zh-CN" dirty="0" smtClean="0"/>
              <a:t>03</a:t>
            </a:r>
            <a:r>
              <a:rPr lang="zh-CN" altLang="en-US" dirty="0" smtClean="0"/>
              <a:t>／</a:t>
            </a:r>
            <a:r>
              <a:rPr lang="en-US" altLang="zh-CN" dirty="0" smtClean="0"/>
              <a:t>13</a:t>
            </a:r>
          </a:p>
          <a:p>
            <a:r>
              <a:rPr lang="zh-CN" altLang="en-US" dirty="0" smtClean="0"/>
              <a:t>　</a:t>
            </a:r>
            <a:endParaRPr lang="en-US" altLang="zh-CN" dirty="0" smtClean="0"/>
          </a:p>
          <a:p>
            <a:endParaRPr lang="en-US" altLang="zh-CN" dirty="0" smtClean="0"/>
          </a:p>
          <a:p>
            <a:endParaRPr lang="en-US" altLang="zh-CN"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标题 1"/>
          <p:cNvSpPr txBox="1">
            <a:spLocks/>
          </p:cNvSpPr>
          <p:nvPr/>
        </p:nvSpPr>
        <p:spPr>
          <a:xfrm>
            <a:off x="428596" y="71414"/>
            <a:ext cx="8429652" cy="428628"/>
          </a:xfrm>
          <a:prstGeom prst="rect">
            <a:avLst/>
          </a:prstGeom>
        </p:spPr>
        <p:txBody>
          <a:bodyPr vert="horz" lIns="91440" tIns="45720" rIns="91440" bIns="45720" rtlCol="0" anchor="ctr">
            <a:noAutofit/>
          </a:bodyPr>
          <a:lstStyle/>
          <a:p>
            <a:pPr lvl="0" algn="ctr">
              <a:spcBef>
                <a:spcPct val="0"/>
              </a:spcBef>
              <a:defRPr/>
            </a:pPr>
            <a:r>
              <a:rPr lang="zh-CN" altLang="en-US" sz="3200" dirty="0" smtClean="0">
                <a:latin typeface="+mj-ea"/>
                <a:ea typeface="+mj-ea"/>
                <a:cs typeface="+mj-cs"/>
              </a:rPr>
              <a:t>吉美公司研发管理改进方案</a:t>
            </a:r>
            <a:r>
              <a:rPr lang="en-US" altLang="zh-CN" sz="3200" dirty="0" smtClean="0">
                <a:latin typeface="+mj-ea"/>
                <a:ea typeface="+mj-ea"/>
                <a:cs typeface="+mj-cs"/>
              </a:rPr>
              <a:t>——</a:t>
            </a:r>
            <a:r>
              <a:rPr lang="zh-CN" altLang="en-US" sz="3200" dirty="0" smtClean="0">
                <a:latin typeface="+mj-ea"/>
                <a:ea typeface="+mj-ea"/>
                <a:cs typeface="+mj-cs"/>
              </a:rPr>
              <a:t>流程体系建设</a:t>
            </a:r>
            <a:endParaRPr lang="zh-CN" altLang="en-US" sz="3200" dirty="0">
              <a:latin typeface="+mj-ea"/>
              <a:ea typeface="+mj-ea"/>
              <a:cs typeface="+mj-cs"/>
            </a:endParaRPr>
          </a:p>
        </p:txBody>
      </p:sp>
      <p:sp>
        <p:nvSpPr>
          <p:cNvPr id="3" name="内容占位符 2"/>
          <p:cNvSpPr txBox="1">
            <a:spLocks/>
          </p:cNvSpPr>
          <p:nvPr/>
        </p:nvSpPr>
        <p:spPr>
          <a:xfrm>
            <a:off x="285720" y="785794"/>
            <a:ext cx="8412097" cy="3067848"/>
          </a:xfrm>
          <a:prstGeom prst="rect">
            <a:avLst/>
          </a:prstGeom>
        </p:spPr>
        <p:txBody>
          <a:bodyPr>
            <a:normAutofit/>
          </a:bodyPr>
          <a:lstStyle/>
          <a:p>
            <a:pPr marL="342900" indent="-342900">
              <a:lnSpc>
                <a:spcPct val="90000"/>
              </a:lnSpc>
              <a:spcBef>
                <a:spcPct val="20000"/>
              </a:spcBef>
              <a:buFont typeface="Wingdings 2" pitchFamily="18" charset="2"/>
              <a:buChar char=""/>
              <a:defRPr/>
            </a:pPr>
            <a:r>
              <a:rPr lang="zh-CN" altLang="en-US" sz="2400" b="1" kern="0" dirty="0" smtClean="0">
                <a:latin typeface="微软雅黑" pitchFamily="34" charset="-122"/>
                <a:ea typeface="微软雅黑" pitchFamily="34" charset="-122"/>
              </a:rPr>
              <a:t>搭建研发管理流程体系结构，初步确定体系构成要素</a:t>
            </a:r>
            <a:endParaRPr lang="en-US" altLang="zh-CN" sz="2400" kern="0" dirty="0" smtClean="0">
              <a:latin typeface="微软雅黑" pitchFamily="34" charset="-122"/>
              <a:ea typeface="微软雅黑" pitchFamily="34" charset="-122"/>
            </a:endParaRPr>
          </a:p>
          <a:p>
            <a:pPr marL="342900" indent="-342900">
              <a:lnSpc>
                <a:spcPct val="150000"/>
              </a:lnSpc>
              <a:spcBef>
                <a:spcPct val="20000"/>
              </a:spcBef>
              <a:buFont typeface="Wingdings" pitchFamily="2" charset="2"/>
              <a:buChar char="Ø"/>
              <a:defRPr/>
            </a:pPr>
            <a:r>
              <a:rPr lang="zh-CN" altLang="en-US" sz="1800" kern="0" dirty="0" smtClean="0">
                <a:latin typeface="微软雅黑" pitchFamily="34" charset="-122"/>
                <a:ea typeface="微软雅黑" pitchFamily="34" charset="-122"/>
              </a:rPr>
              <a:t>先确定整个研发流程体系的总纲，包括质量方针、项目管理组织、角色、职责</a:t>
            </a:r>
            <a:endParaRPr lang="en-US" altLang="zh-CN" sz="1800" kern="0" dirty="0" smtClean="0">
              <a:latin typeface="微软雅黑" pitchFamily="34" charset="-122"/>
              <a:ea typeface="微软雅黑" pitchFamily="34" charset="-122"/>
            </a:endParaRPr>
          </a:p>
          <a:p>
            <a:pPr marL="342900" indent="-342900">
              <a:lnSpc>
                <a:spcPct val="150000"/>
              </a:lnSpc>
              <a:spcBef>
                <a:spcPct val="20000"/>
              </a:spcBef>
              <a:buFont typeface="Wingdings" pitchFamily="2" charset="2"/>
              <a:buChar char="Ø"/>
              <a:defRPr/>
            </a:pPr>
            <a:r>
              <a:rPr lang="zh-CN" altLang="en-US" sz="1800" b="0" kern="0" dirty="0" smtClean="0">
                <a:latin typeface="微软雅黑" pitchFamily="34" charset="-122"/>
                <a:ea typeface="微软雅黑" pitchFamily="34" charset="-122"/>
              </a:rPr>
              <a:t>在总纲的指导下，识别各阶段子流程并确定研发主流程框架，同时识别其他必要的支持类流程或指南</a:t>
            </a:r>
            <a:endParaRPr lang="en-US" altLang="zh-CN" sz="1800" b="0" kern="0" dirty="0" smtClean="0">
              <a:latin typeface="微软雅黑" pitchFamily="34" charset="-122"/>
              <a:ea typeface="微软雅黑" pitchFamily="34" charset="-122"/>
            </a:endParaRPr>
          </a:p>
          <a:p>
            <a:pPr marL="342900" indent="-342900">
              <a:lnSpc>
                <a:spcPct val="150000"/>
              </a:lnSpc>
              <a:spcBef>
                <a:spcPct val="20000"/>
              </a:spcBef>
              <a:buFont typeface="Wingdings" pitchFamily="2" charset="2"/>
              <a:buChar char="Ø"/>
              <a:defRPr/>
            </a:pPr>
            <a:r>
              <a:rPr lang="zh-CN" altLang="en-US" kern="0" dirty="0" smtClean="0">
                <a:latin typeface="微软雅黑" pitchFamily="34" charset="-122"/>
                <a:ea typeface="微软雅黑" pitchFamily="34" charset="-122"/>
              </a:rPr>
              <a:t>在总纲和研发主流程的指导下，识别必要的项目交付件模板</a:t>
            </a:r>
            <a:endParaRPr lang="en-US" altLang="zh-CN" kern="0" dirty="0" smtClean="0">
              <a:latin typeface="微软雅黑" pitchFamily="34" charset="-122"/>
              <a:ea typeface="微软雅黑" pitchFamily="34" charset="-122"/>
            </a:endParaRPr>
          </a:p>
          <a:p>
            <a:pPr marL="342900" indent="-342900">
              <a:lnSpc>
                <a:spcPct val="150000"/>
              </a:lnSpc>
              <a:spcBef>
                <a:spcPct val="20000"/>
              </a:spcBef>
              <a:buFont typeface="Wingdings" pitchFamily="2" charset="2"/>
              <a:buChar char="Ø"/>
              <a:defRPr/>
            </a:pPr>
            <a:r>
              <a:rPr lang="zh-CN" altLang="en-US" kern="0" dirty="0" smtClean="0">
                <a:latin typeface="微软雅黑" pitchFamily="34" charset="-122"/>
                <a:ea typeface="微软雅黑" pitchFamily="34" charset="-122"/>
              </a:rPr>
              <a:t>初步确定研发管理流程体系的组成要素</a:t>
            </a:r>
            <a:endParaRPr lang="en-US" altLang="zh-CN" sz="1800" b="0" kern="0" dirty="0">
              <a:latin typeface="微软雅黑" pitchFamily="34" charset="-122"/>
              <a:ea typeface="微软雅黑" pitchFamily="34" charset="-122"/>
            </a:endParaRPr>
          </a:p>
        </p:txBody>
      </p:sp>
      <p:pic>
        <p:nvPicPr>
          <p:cNvPr id="4" name="Picture 21" descr="阴影5"/>
          <p:cNvPicPr>
            <a:picLocks noChangeAspect="1" noChangeArrowheads="1"/>
          </p:cNvPicPr>
          <p:nvPr/>
        </p:nvPicPr>
        <p:blipFill>
          <a:blip r:embed="rId2" cstate="print"/>
          <a:srcRect/>
          <a:stretch>
            <a:fillRect/>
          </a:stretch>
        </p:blipFill>
        <p:spPr bwMode="auto">
          <a:xfrm>
            <a:off x="-3426854" y="6572873"/>
            <a:ext cx="8249679" cy="200985"/>
          </a:xfrm>
          <a:prstGeom prst="rect">
            <a:avLst/>
          </a:prstGeom>
          <a:noFill/>
          <a:ln w="9525">
            <a:noFill/>
            <a:miter lim="800000"/>
            <a:headEnd/>
            <a:tailEnd/>
          </a:ln>
        </p:spPr>
      </p:pic>
      <p:sp>
        <p:nvSpPr>
          <p:cNvPr id="5" name="AutoShape 4"/>
          <p:cNvSpPr>
            <a:spLocks noChangeArrowheads="1"/>
          </p:cNvSpPr>
          <p:nvPr/>
        </p:nvSpPr>
        <p:spPr bwMode="auto">
          <a:xfrm rot="10800000">
            <a:off x="98049" y="5715016"/>
            <a:ext cx="4756523" cy="962004"/>
          </a:xfrm>
          <a:custGeom>
            <a:avLst/>
            <a:gdLst>
              <a:gd name="G0" fmla="+- 3430 0 0"/>
              <a:gd name="G1" fmla="+- 21600 0 3430"/>
              <a:gd name="G2" fmla="*/ 3430 1 2"/>
              <a:gd name="G3" fmla="+- 21600 0 G2"/>
              <a:gd name="G4" fmla="+/ 3430 21600 2"/>
              <a:gd name="G5" fmla="+/ G1 0 2"/>
              <a:gd name="G6" fmla="*/ 21600 21600 3430"/>
              <a:gd name="G7" fmla="*/ G6 1 2"/>
              <a:gd name="G8" fmla="+- 21600 0 G7"/>
              <a:gd name="G9" fmla="*/ 21600 1 2"/>
              <a:gd name="G10" fmla="+- 3430 0 G9"/>
              <a:gd name="G11" fmla="?: G10 G8 0"/>
              <a:gd name="G12" fmla="?: G10 G7 21600"/>
              <a:gd name="T0" fmla="*/ 19885 w 21600"/>
              <a:gd name="T1" fmla="*/ 10800 h 21600"/>
              <a:gd name="T2" fmla="*/ 10800 w 21600"/>
              <a:gd name="T3" fmla="*/ 21600 h 21600"/>
              <a:gd name="T4" fmla="*/ 1715 w 21600"/>
              <a:gd name="T5" fmla="*/ 10800 h 21600"/>
              <a:gd name="T6" fmla="*/ 10800 w 21600"/>
              <a:gd name="T7" fmla="*/ 0 h 21600"/>
              <a:gd name="T8" fmla="*/ 3515 w 21600"/>
              <a:gd name="T9" fmla="*/ 3515 h 21600"/>
              <a:gd name="T10" fmla="*/ 18085 w 21600"/>
              <a:gd name="T11" fmla="*/ 18085 h 21600"/>
            </a:gdLst>
            <a:ahLst/>
            <a:cxnLst>
              <a:cxn ang="0">
                <a:pos x="T0" y="T1"/>
              </a:cxn>
              <a:cxn ang="0">
                <a:pos x="T2" y="T3"/>
              </a:cxn>
              <a:cxn ang="0">
                <a:pos x="T4" y="T5"/>
              </a:cxn>
              <a:cxn ang="0">
                <a:pos x="T6" y="T7"/>
              </a:cxn>
            </a:cxnLst>
            <a:rect l="T8" t="T9" r="T10" b="T11"/>
            <a:pathLst>
              <a:path w="21600" h="21600">
                <a:moveTo>
                  <a:pt x="0" y="0"/>
                </a:moveTo>
                <a:lnTo>
                  <a:pt x="3430" y="21600"/>
                </a:lnTo>
                <a:lnTo>
                  <a:pt x="18170" y="21600"/>
                </a:lnTo>
                <a:lnTo>
                  <a:pt x="21600" y="0"/>
                </a:lnTo>
                <a:close/>
              </a:path>
            </a:pathLst>
          </a:custGeom>
          <a:ln>
            <a:headEnd/>
            <a:tailEnd/>
          </a:ln>
        </p:spPr>
        <p:style>
          <a:lnRef idx="0">
            <a:schemeClr val="accent1"/>
          </a:lnRef>
          <a:fillRef idx="3">
            <a:schemeClr val="accent1"/>
          </a:fillRef>
          <a:effectRef idx="3">
            <a:schemeClr val="accent1"/>
          </a:effectRef>
          <a:fontRef idx="minor">
            <a:schemeClr val="lt1"/>
          </a:fontRef>
        </p:style>
        <p:txBody>
          <a:bodyPr rot="10800000" wrap="none" anchor="ctr"/>
          <a:lstStyle/>
          <a:p>
            <a:pPr marL="342900" indent="-342900" algn="ctr" fontAlgn="auto">
              <a:spcBef>
                <a:spcPts val="0"/>
              </a:spcBef>
              <a:spcAft>
                <a:spcPts val="0"/>
              </a:spcAft>
              <a:buFont typeface="Wingdings" pitchFamily="2" charset="2"/>
              <a:buNone/>
              <a:defRPr/>
            </a:pPr>
            <a:r>
              <a:rPr lang="zh-CN" altLang="en-US" sz="2400" b="1" kern="0" dirty="0">
                <a:solidFill>
                  <a:srgbClr val="FFFFFF"/>
                </a:solidFill>
                <a:latin typeface="微软雅黑" pitchFamily="34" charset="-122"/>
                <a:ea typeface="微软雅黑" pitchFamily="34" charset="-122"/>
              </a:rPr>
              <a:t>模板</a:t>
            </a:r>
            <a:r>
              <a:rPr lang="en-US" altLang="zh-CN" sz="2400" b="1" kern="0" dirty="0">
                <a:solidFill>
                  <a:srgbClr val="FFFFFF"/>
                </a:solidFill>
                <a:latin typeface="微软雅黑" pitchFamily="34" charset="-122"/>
                <a:ea typeface="微软雅黑" pitchFamily="34" charset="-122"/>
              </a:rPr>
              <a:t>/</a:t>
            </a:r>
            <a:r>
              <a:rPr lang="zh-CN" altLang="en-US" sz="2400" b="1" kern="0" dirty="0">
                <a:solidFill>
                  <a:srgbClr val="FFFFFF"/>
                </a:solidFill>
                <a:latin typeface="微软雅黑" pitchFamily="34" charset="-122"/>
                <a:ea typeface="微软雅黑" pitchFamily="34" charset="-122"/>
              </a:rPr>
              <a:t>检查单</a:t>
            </a:r>
            <a:r>
              <a:rPr lang="en-US" altLang="zh-CN" sz="2400" b="1" kern="0" dirty="0">
                <a:solidFill>
                  <a:srgbClr val="FFFFFF"/>
                </a:solidFill>
                <a:latin typeface="微软雅黑" pitchFamily="34" charset="-122"/>
                <a:ea typeface="微软雅黑" pitchFamily="34" charset="-122"/>
              </a:rPr>
              <a:t>/</a:t>
            </a:r>
            <a:r>
              <a:rPr lang="zh-CN" altLang="en-US" sz="2400" b="1" kern="0" dirty="0">
                <a:solidFill>
                  <a:srgbClr val="FFFFFF"/>
                </a:solidFill>
                <a:latin typeface="微软雅黑" pitchFamily="34" charset="-122"/>
                <a:ea typeface="微软雅黑" pitchFamily="34" charset="-122"/>
              </a:rPr>
              <a:t>样例</a:t>
            </a:r>
          </a:p>
        </p:txBody>
      </p:sp>
      <p:pic>
        <p:nvPicPr>
          <p:cNvPr id="6" name="Picture 20" descr="阴影5"/>
          <p:cNvPicPr>
            <a:picLocks noChangeAspect="1" noChangeArrowheads="1"/>
          </p:cNvPicPr>
          <p:nvPr/>
        </p:nvPicPr>
        <p:blipFill>
          <a:blip r:embed="rId3" cstate="print"/>
          <a:srcRect/>
          <a:stretch>
            <a:fillRect/>
          </a:stretch>
        </p:blipFill>
        <p:spPr bwMode="auto">
          <a:xfrm>
            <a:off x="-1211248" y="5500702"/>
            <a:ext cx="5268898" cy="176250"/>
          </a:xfrm>
          <a:prstGeom prst="rect">
            <a:avLst/>
          </a:prstGeom>
          <a:noFill/>
          <a:ln w="9525">
            <a:noFill/>
            <a:miter lim="800000"/>
            <a:headEnd/>
            <a:tailEnd/>
          </a:ln>
        </p:spPr>
      </p:pic>
      <p:sp>
        <p:nvSpPr>
          <p:cNvPr id="7" name="AutoShape 8"/>
          <p:cNvSpPr>
            <a:spLocks noChangeArrowheads="1"/>
          </p:cNvSpPr>
          <p:nvPr/>
        </p:nvSpPr>
        <p:spPr bwMode="auto">
          <a:xfrm rot="10800000">
            <a:off x="928663" y="4572008"/>
            <a:ext cx="3120645" cy="998522"/>
          </a:xfrm>
          <a:custGeom>
            <a:avLst/>
            <a:gdLst>
              <a:gd name="G0" fmla="+- 5502 0 0"/>
              <a:gd name="G1" fmla="+- 21600 0 5502"/>
              <a:gd name="G2" fmla="*/ 5502 1 2"/>
              <a:gd name="G3" fmla="+- 21600 0 G2"/>
              <a:gd name="G4" fmla="+/ 5502 21600 2"/>
              <a:gd name="G5" fmla="+/ G1 0 2"/>
              <a:gd name="G6" fmla="*/ 21600 21600 5502"/>
              <a:gd name="G7" fmla="*/ G6 1 2"/>
              <a:gd name="G8" fmla="+- 21600 0 G7"/>
              <a:gd name="G9" fmla="*/ 21600 1 2"/>
              <a:gd name="G10" fmla="+- 5502 0 G9"/>
              <a:gd name="G11" fmla="?: G10 G8 0"/>
              <a:gd name="G12" fmla="?: G10 G7 21600"/>
              <a:gd name="T0" fmla="*/ 18849 w 21600"/>
              <a:gd name="T1" fmla="*/ 10800 h 21600"/>
              <a:gd name="T2" fmla="*/ 10800 w 21600"/>
              <a:gd name="T3" fmla="*/ 21600 h 21600"/>
              <a:gd name="T4" fmla="*/ 2751 w 21600"/>
              <a:gd name="T5" fmla="*/ 10800 h 21600"/>
              <a:gd name="T6" fmla="*/ 10800 w 21600"/>
              <a:gd name="T7" fmla="*/ 0 h 21600"/>
              <a:gd name="T8" fmla="*/ 4551 w 21600"/>
              <a:gd name="T9" fmla="*/ 4551 h 21600"/>
              <a:gd name="T10" fmla="*/ 17049 w 21600"/>
              <a:gd name="T11" fmla="*/ 17049 h 21600"/>
            </a:gdLst>
            <a:ahLst/>
            <a:cxnLst>
              <a:cxn ang="0">
                <a:pos x="T0" y="T1"/>
              </a:cxn>
              <a:cxn ang="0">
                <a:pos x="T2" y="T3"/>
              </a:cxn>
              <a:cxn ang="0">
                <a:pos x="T4" y="T5"/>
              </a:cxn>
              <a:cxn ang="0">
                <a:pos x="T6" y="T7"/>
              </a:cxn>
            </a:cxnLst>
            <a:rect l="T8" t="T9" r="T10" b="T11"/>
            <a:pathLst>
              <a:path w="21600" h="21600">
                <a:moveTo>
                  <a:pt x="0" y="0"/>
                </a:moveTo>
                <a:lnTo>
                  <a:pt x="5502" y="21600"/>
                </a:lnTo>
                <a:lnTo>
                  <a:pt x="16098" y="21600"/>
                </a:lnTo>
                <a:lnTo>
                  <a:pt x="21600" y="0"/>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rot="10800000" wrap="none" anchor="ctr"/>
          <a:lstStyle/>
          <a:p>
            <a:pPr marL="342900" indent="-342900" algn="ctr" fontAlgn="auto">
              <a:spcBef>
                <a:spcPts val="0"/>
              </a:spcBef>
              <a:spcAft>
                <a:spcPts val="0"/>
              </a:spcAft>
              <a:defRPr/>
            </a:pPr>
            <a:r>
              <a:rPr lang="zh-CN" altLang="en-US" sz="2400" b="1" kern="0" dirty="0">
                <a:solidFill>
                  <a:srgbClr val="FFFFFF"/>
                </a:solidFill>
                <a:latin typeface="微软雅黑" pitchFamily="34" charset="-122"/>
                <a:ea typeface="微软雅黑" pitchFamily="34" charset="-122"/>
              </a:rPr>
              <a:t>流程</a:t>
            </a:r>
            <a:r>
              <a:rPr lang="en-US" altLang="zh-CN" sz="2400" b="1" kern="0" dirty="0">
                <a:solidFill>
                  <a:srgbClr val="FFFFFF"/>
                </a:solidFill>
                <a:latin typeface="微软雅黑" pitchFamily="34" charset="-122"/>
                <a:ea typeface="微软雅黑" pitchFamily="34" charset="-122"/>
              </a:rPr>
              <a:t>/</a:t>
            </a:r>
            <a:r>
              <a:rPr lang="zh-CN" altLang="en-US" sz="2400" b="1" kern="0" dirty="0">
                <a:solidFill>
                  <a:srgbClr val="FFFFFF"/>
                </a:solidFill>
                <a:latin typeface="微软雅黑" pitchFamily="34" charset="-122"/>
                <a:ea typeface="微软雅黑" pitchFamily="34" charset="-122"/>
              </a:rPr>
              <a:t>指南</a:t>
            </a:r>
          </a:p>
        </p:txBody>
      </p:sp>
      <p:pic>
        <p:nvPicPr>
          <p:cNvPr id="8" name="Picture 18" descr="阴影5"/>
          <p:cNvPicPr>
            <a:picLocks noChangeAspect="1" noChangeArrowheads="1"/>
          </p:cNvPicPr>
          <p:nvPr/>
        </p:nvPicPr>
        <p:blipFill>
          <a:blip r:embed="rId4" cstate="print"/>
          <a:srcRect/>
          <a:stretch>
            <a:fillRect/>
          </a:stretch>
        </p:blipFill>
        <p:spPr bwMode="auto">
          <a:xfrm>
            <a:off x="857224" y="4357694"/>
            <a:ext cx="2368536" cy="216445"/>
          </a:xfrm>
          <a:prstGeom prst="rect">
            <a:avLst/>
          </a:prstGeom>
          <a:noFill/>
          <a:ln w="9525">
            <a:noFill/>
            <a:miter lim="800000"/>
            <a:headEnd/>
            <a:tailEnd/>
          </a:ln>
        </p:spPr>
      </p:pic>
      <p:sp>
        <p:nvSpPr>
          <p:cNvPr id="9" name="AutoShape 12"/>
          <p:cNvSpPr>
            <a:spLocks noChangeArrowheads="1"/>
          </p:cNvSpPr>
          <p:nvPr/>
        </p:nvSpPr>
        <p:spPr bwMode="auto">
          <a:xfrm>
            <a:off x="1841441" y="3714752"/>
            <a:ext cx="1414481" cy="730247"/>
          </a:xfrm>
          <a:prstGeom prst="triangle">
            <a:avLst>
              <a:gd name="adj" fmla="val 50000"/>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marL="342900" indent="-342900" algn="ctr" fontAlgn="auto">
              <a:spcBef>
                <a:spcPts val="0"/>
              </a:spcBef>
              <a:spcAft>
                <a:spcPts val="0"/>
              </a:spcAft>
              <a:buFont typeface="Wingdings" pitchFamily="2" charset="2"/>
              <a:buNone/>
              <a:defRPr/>
            </a:pPr>
            <a:r>
              <a:rPr lang="zh-CN" altLang="en-US" sz="2400" b="1" kern="0" dirty="0">
                <a:solidFill>
                  <a:srgbClr val="FFFFFF"/>
                </a:solidFill>
                <a:latin typeface="微软雅黑" pitchFamily="34" charset="-122"/>
                <a:ea typeface="微软雅黑" pitchFamily="34" charset="-122"/>
              </a:rPr>
              <a:t>总纲</a:t>
            </a:r>
          </a:p>
        </p:txBody>
      </p:sp>
      <p:pic>
        <p:nvPicPr>
          <p:cNvPr id="10" name="Picture 42" descr="绿-运行状态"/>
          <p:cNvPicPr>
            <a:picLocks noChangeAspect="1" noChangeArrowheads="1"/>
          </p:cNvPicPr>
          <p:nvPr/>
        </p:nvPicPr>
        <p:blipFill>
          <a:blip r:embed="rId5" cstate="print"/>
          <a:srcRect/>
          <a:stretch>
            <a:fillRect/>
          </a:stretch>
        </p:blipFill>
        <p:spPr bwMode="auto">
          <a:xfrm>
            <a:off x="3000364" y="3566121"/>
            <a:ext cx="791573" cy="791573"/>
          </a:xfrm>
          <a:prstGeom prst="rect">
            <a:avLst/>
          </a:prstGeom>
          <a:noFill/>
          <a:ln w="9525">
            <a:noFill/>
            <a:miter lim="800000"/>
            <a:headEnd/>
            <a:tailEnd/>
          </a:ln>
        </p:spPr>
      </p:pic>
      <p:sp>
        <p:nvSpPr>
          <p:cNvPr id="11" name="TextBox 9"/>
          <p:cNvSpPr txBox="1">
            <a:spLocks noChangeArrowheads="1"/>
          </p:cNvSpPr>
          <p:nvPr/>
        </p:nvSpPr>
        <p:spPr bwMode="auto">
          <a:xfrm>
            <a:off x="3786182" y="3357562"/>
            <a:ext cx="3884992" cy="1156855"/>
          </a:xfrm>
          <a:prstGeom prst="rect">
            <a:avLst/>
          </a:prstGeom>
          <a:noFill/>
          <a:ln w="9525">
            <a:noFill/>
            <a:miter lim="800000"/>
            <a:headEnd/>
            <a:tailEnd/>
          </a:ln>
        </p:spPr>
        <p:txBody>
          <a:bodyPr wrap="square">
            <a:spAutoFit/>
          </a:bodyPr>
          <a:lstStyle/>
          <a:p>
            <a:pPr>
              <a:lnSpc>
                <a:spcPct val="150000"/>
              </a:lnSpc>
              <a:buFont typeface="Wingdings" pitchFamily="2" charset="2"/>
              <a:buChar char="l"/>
            </a:pPr>
            <a:r>
              <a:rPr lang="en-US" altLang="zh-CN" sz="1600" dirty="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质量方针</a:t>
            </a:r>
            <a:endParaRPr lang="en-US" altLang="zh-CN" sz="1600" b="0" dirty="0">
              <a:latin typeface="微软雅黑" pitchFamily="34" charset="-122"/>
              <a:ea typeface="微软雅黑" pitchFamily="34" charset="-122"/>
            </a:endParaRPr>
          </a:p>
          <a:p>
            <a:pPr>
              <a:lnSpc>
                <a:spcPct val="150000"/>
              </a:lnSpc>
              <a:buFont typeface="Wingdings" pitchFamily="2" charset="2"/>
              <a:buChar char="l"/>
            </a:pPr>
            <a:r>
              <a:rPr lang="en-US" altLang="zh-CN" sz="1600" b="0" dirty="0">
                <a:latin typeface="微软雅黑" pitchFamily="34" charset="-122"/>
                <a:ea typeface="微软雅黑" pitchFamily="34" charset="-122"/>
              </a:rPr>
              <a:t>    </a:t>
            </a:r>
            <a:r>
              <a:rPr lang="zh-CN" altLang="en-US" sz="1600" b="0" dirty="0" smtClean="0">
                <a:latin typeface="微软雅黑" pitchFamily="34" charset="-122"/>
                <a:ea typeface="微软雅黑" pitchFamily="34" charset="-122"/>
              </a:rPr>
              <a:t>研发过程体系总纲</a:t>
            </a:r>
            <a:endParaRPr lang="zh-CN" altLang="en-US" sz="1600" b="0" dirty="0">
              <a:latin typeface="微软雅黑" pitchFamily="34" charset="-122"/>
              <a:ea typeface="微软雅黑" pitchFamily="34" charset="-122"/>
            </a:endParaRPr>
          </a:p>
          <a:p>
            <a:pPr>
              <a:lnSpc>
                <a:spcPct val="150000"/>
              </a:lnSpc>
              <a:buFont typeface="Wingdings" pitchFamily="2" charset="2"/>
              <a:buChar char="l"/>
            </a:pPr>
            <a:r>
              <a:rPr lang="en-US" altLang="zh-CN" sz="1600" b="0" dirty="0">
                <a:latin typeface="微软雅黑" pitchFamily="34" charset="-122"/>
                <a:ea typeface="微软雅黑" pitchFamily="34" charset="-122"/>
              </a:rPr>
              <a:t>    </a:t>
            </a:r>
            <a:r>
              <a:rPr lang="zh-CN" altLang="en-US" sz="1600" b="0" dirty="0">
                <a:latin typeface="微软雅黑" pitchFamily="34" charset="-122"/>
                <a:ea typeface="微软雅黑" pitchFamily="34" charset="-122"/>
              </a:rPr>
              <a:t>项目管理组织、角色、职责</a:t>
            </a:r>
          </a:p>
        </p:txBody>
      </p:sp>
      <p:pic>
        <p:nvPicPr>
          <p:cNvPr id="12" name="Picture 42" descr="绿-运行状态"/>
          <p:cNvPicPr>
            <a:picLocks noChangeAspect="1" noChangeArrowheads="1"/>
          </p:cNvPicPr>
          <p:nvPr/>
        </p:nvPicPr>
        <p:blipFill>
          <a:blip r:embed="rId5" cstate="print"/>
          <a:srcRect/>
          <a:stretch>
            <a:fillRect/>
          </a:stretch>
        </p:blipFill>
        <p:spPr bwMode="auto">
          <a:xfrm>
            <a:off x="3929058" y="4714884"/>
            <a:ext cx="791573" cy="791573"/>
          </a:xfrm>
          <a:prstGeom prst="rect">
            <a:avLst/>
          </a:prstGeom>
          <a:noFill/>
          <a:ln w="9525">
            <a:noFill/>
            <a:miter lim="800000"/>
            <a:headEnd/>
            <a:tailEnd/>
          </a:ln>
        </p:spPr>
      </p:pic>
      <p:sp>
        <p:nvSpPr>
          <p:cNvPr id="13" name="TextBox 11"/>
          <p:cNvSpPr txBox="1">
            <a:spLocks noChangeArrowheads="1"/>
          </p:cNvSpPr>
          <p:nvPr/>
        </p:nvSpPr>
        <p:spPr bwMode="auto">
          <a:xfrm>
            <a:off x="4714876" y="4500570"/>
            <a:ext cx="3373671" cy="1156855"/>
          </a:xfrm>
          <a:prstGeom prst="rect">
            <a:avLst/>
          </a:prstGeom>
          <a:noFill/>
          <a:ln w="9525">
            <a:noFill/>
            <a:miter lim="800000"/>
            <a:headEnd/>
            <a:tailEnd/>
          </a:ln>
        </p:spPr>
        <p:txBody>
          <a:bodyPr wrap="square">
            <a:spAutoFit/>
          </a:bodyPr>
          <a:lstStyle/>
          <a:p>
            <a:pPr>
              <a:lnSpc>
                <a:spcPct val="150000"/>
              </a:lnSpc>
              <a:buFont typeface="Wingdings" pitchFamily="2" charset="2"/>
              <a:buChar char="l"/>
            </a:pPr>
            <a:r>
              <a:rPr lang="en-US" altLang="zh-CN" sz="1600" b="0" dirty="0">
                <a:latin typeface="微软雅黑" pitchFamily="34" charset="-122"/>
                <a:ea typeface="微软雅黑" pitchFamily="34" charset="-122"/>
              </a:rPr>
              <a:t>   </a:t>
            </a:r>
            <a:r>
              <a:rPr lang="zh-CN" altLang="en-US" sz="1600" b="0" dirty="0">
                <a:latin typeface="微软雅黑" pitchFamily="34" charset="-122"/>
                <a:ea typeface="微软雅黑" pitchFamily="34" charset="-122"/>
              </a:rPr>
              <a:t>研发主流程</a:t>
            </a:r>
            <a:endParaRPr lang="en-US" altLang="zh-CN" sz="1600" b="0" dirty="0">
              <a:latin typeface="微软雅黑" pitchFamily="34" charset="-122"/>
              <a:ea typeface="微软雅黑" pitchFamily="34" charset="-122"/>
            </a:endParaRPr>
          </a:p>
          <a:p>
            <a:pPr>
              <a:lnSpc>
                <a:spcPct val="150000"/>
              </a:lnSpc>
              <a:buFont typeface="Wingdings" pitchFamily="2" charset="2"/>
              <a:buChar char="l"/>
            </a:pPr>
            <a:r>
              <a:rPr lang="en-US" altLang="zh-CN" sz="1600" b="0" dirty="0">
                <a:latin typeface="微软雅黑" pitchFamily="34" charset="-122"/>
                <a:ea typeface="微软雅黑" pitchFamily="34" charset="-122"/>
              </a:rPr>
              <a:t>    </a:t>
            </a:r>
            <a:r>
              <a:rPr lang="zh-CN" altLang="en-US" sz="1600" b="0" dirty="0">
                <a:latin typeface="微软雅黑" pitchFamily="34" charset="-122"/>
                <a:ea typeface="微软雅黑" pitchFamily="34" charset="-122"/>
              </a:rPr>
              <a:t>支撑类流程</a:t>
            </a:r>
            <a:r>
              <a:rPr lang="en-US" altLang="zh-CN" sz="1600" b="0" dirty="0">
                <a:latin typeface="微软雅黑" pitchFamily="34" charset="-122"/>
                <a:ea typeface="微软雅黑" pitchFamily="34" charset="-122"/>
              </a:rPr>
              <a:t>/</a:t>
            </a:r>
            <a:r>
              <a:rPr lang="zh-CN" altLang="en-US" sz="1600" b="0" dirty="0">
                <a:latin typeface="微软雅黑" pitchFamily="34" charset="-122"/>
                <a:ea typeface="微软雅黑" pitchFamily="34" charset="-122"/>
              </a:rPr>
              <a:t>指南</a:t>
            </a:r>
          </a:p>
          <a:p>
            <a:pPr>
              <a:lnSpc>
                <a:spcPct val="150000"/>
              </a:lnSpc>
              <a:buFont typeface="Wingdings" pitchFamily="2" charset="2"/>
              <a:buChar char="l"/>
            </a:pPr>
            <a:r>
              <a:rPr lang="zh-CN" altLang="en-US" sz="1600" b="0" dirty="0">
                <a:latin typeface="微软雅黑" pitchFamily="34" charset="-122"/>
                <a:ea typeface="微软雅黑" pitchFamily="34" charset="-122"/>
              </a:rPr>
              <a:t>    过程执行的剪裁和要求</a:t>
            </a:r>
          </a:p>
        </p:txBody>
      </p:sp>
      <p:pic>
        <p:nvPicPr>
          <p:cNvPr id="14" name="Picture 42" descr="绿-运行状态"/>
          <p:cNvPicPr>
            <a:picLocks noChangeAspect="1" noChangeArrowheads="1"/>
          </p:cNvPicPr>
          <p:nvPr/>
        </p:nvPicPr>
        <p:blipFill>
          <a:blip r:embed="rId5" cstate="print"/>
          <a:srcRect/>
          <a:stretch>
            <a:fillRect/>
          </a:stretch>
        </p:blipFill>
        <p:spPr bwMode="auto">
          <a:xfrm>
            <a:off x="4796427" y="5857892"/>
            <a:ext cx="791573" cy="791573"/>
          </a:xfrm>
          <a:prstGeom prst="rect">
            <a:avLst/>
          </a:prstGeom>
          <a:noFill/>
          <a:ln w="9525">
            <a:noFill/>
            <a:miter lim="800000"/>
            <a:headEnd/>
            <a:tailEnd/>
          </a:ln>
        </p:spPr>
      </p:pic>
      <p:sp>
        <p:nvSpPr>
          <p:cNvPr id="15" name="TextBox 13"/>
          <p:cNvSpPr txBox="1">
            <a:spLocks noChangeArrowheads="1"/>
          </p:cNvSpPr>
          <p:nvPr/>
        </p:nvSpPr>
        <p:spPr bwMode="auto">
          <a:xfrm>
            <a:off x="5541729" y="5629731"/>
            <a:ext cx="3373671" cy="1156855"/>
          </a:xfrm>
          <a:prstGeom prst="rect">
            <a:avLst/>
          </a:prstGeom>
          <a:noFill/>
          <a:ln w="9525">
            <a:noFill/>
            <a:miter lim="800000"/>
            <a:headEnd/>
            <a:tailEnd/>
          </a:ln>
        </p:spPr>
        <p:txBody>
          <a:bodyPr wrap="square">
            <a:spAutoFit/>
          </a:bodyPr>
          <a:lstStyle/>
          <a:p>
            <a:pPr>
              <a:lnSpc>
                <a:spcPct val="150000"/>
              </a:lnSpc>
              <a:buFont typeface="Wingdings" pitchFamily="2" charset="2"/>
              <a:buChar char="l"/>
            </a:pPr>
            <a:r>
              <a:rPr lang="zh-CN" altLang="en-US" sz="1600" b="0" dirty="0">
                <a:latin typeface="微软雅黑" pitchFamily="34" charset="-122"/>
                <a:ea typeface="微软雅黑" pitchFamily="34" charset="-122"/>
              </a:rPr>
              <a:t>    项目</a:t>
            </a:r>
            <a:r>
              <a:rPr lang="zh-CN" altLang="en-US" sz="1600" b="0" dirty="0" smtClean="0">
                <a:latin typeface="微软雅黑" pitchFamily="34" charset="-122"/>
                <a:ea typeface="微软雅黑" pitchFamily="34" charset="-122"/>
              </a:rPr>
              <a:t>交付件模板</a:t>
            </a:r>
            <a:endParaRPr lang="zh-CN" altLang="en-US" sz="1600" b="0" dirty="0">
              <a:latin typeface="微软雅黑" pitchFamily="34" charset="-122"/>
              <a:ea typeface="微软雅黑" pitchFamily="34" charset="-122"/>
            </a:endParaRPr>
          </a:p>
          <a:p>
            <a:pPr>
              <a:lnSpc>
                <a:spcPct val="150000"/>
              </a:lnSpc>
              <a:buFont typeface="Wingdings" pitchFamily="2" charset="2"/>
              <a:buChar char="l"/>
            </a:pPr>
            <a:r>
              <a:rPr lang="zh-CN" altLang="en-US" sz="1600" b="0" dirty="0">
                <a:latin typeface="微软雅黑" pitchFamily="34" charset="-122"/>
                <a:ea typeface="微软雅黑" pitchFamily="34" charset="-122"/>
              </a:rPr>
              <a:t>    检查要素表</a:t>
            </a:r>
          </a:p>
          <a:p>
            <a:pPr>
              <a:lnSpc>
                <a:spcPct val="150000"/>
              </a:lnSpc>
              <a:buFont typeface="Wingdings" pitchFamily="2" charset="2"/>
              <a:buChar char="l"/>
            </a:pPr>
            <a:r>
              <a:rPr lang="zh-CN" altLang="en-US" sz="1600" b="0" dirty="0">
                <a:latin typeface="微软雅黑" pitchFamily="34" charset="-122"/>
                <a:ea typeface="微软雅黑" pitchFamily="34" charset="-122"/>
              </a:rPr>
              <a:t>    优秀项目样例</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标题 1"/>
          <p:cNvSpPr txBox="1">
            <a:spLocks/>
          </p:cNvSpPr>
          <p:nvPr/>
        </p:nvSpPr>
        <p:spPr>
          <a:xfrm>
            <a:off x="428596" y="71414"/>
            <a:ext cx="8429684" cy="428628"/>
          </a:xfrm>
          <a:prstGeom prst="rect">
            <a:avLst/>
          </a:prstGeom>
        </p:spPr>
        <p:txBody>
          <a:bodyPr vert="horz" lIns="91440" tIns="45720" rIns="91440" bIns="45720" rtlCol="0" anchor="ctr">
            <a:noAutofit/>
          </a:bodyPr>
          <a:lstStyle/>
          <a:p>
            <a:pPr lvl="0" algn="ctr">
              <a:spcBef>
                <a:spcPct val="0"/>
              </a:spcBef>
              <a:defRPr/>
            </a:pPr>
            <a:r>
              <a:rPr lang="zh-CN" altLang="en-US" sz="3200" dirty="0" smtClean="0">
                <a:latin typeface="+mj-ea"/>
                <a:ea typeface="+mj-ea"/>
                <a:cs typeface="+mj-cs"/>
              </a:rPr>
              <a:t>吉美公司研发管理改进方案</a:t>
            </a:r>
            <a:r>
              <a:rPr lang="en-US" altLang="zh-CN" sz="3200" dirty="0" smtClean="0">
                <a:latin typeface="+mj-ea"/>
                <a:ea typeface="+mj-ea"/>
                <a:cs typeface="+mj-cs"/>
              </a:rPr>
              <a:t>——</a:t>
            </a:r>
            <a:r>
              <a:rPr lang="zh-CN" altLang="en-US" sz="3200" dirty="0" smtClean="0">
                <a:latin typeface="+mj-ea"/>
                <a:ea typeface="+mj-ea"/>
                <a:cs typeface="+mj-cs"/>
              </a:rPr>
              <a:t>流程体系建设</a:t>
            </a:r>
            <a:endParaRPr lang="zh-CN" altLang="en-US" sz="3200" dirty="0">
              <a:latin typeface="+mj-ea"/>
              <a:ea typeface="+mj-ea"/>
              <a:cs typeface="+mj-cs"/>
            </a:endParaRPr>
          </a:p>
        </p:txBody>
      </p:sp>
      <p:sp>
        <p:nvSpPr>
          <p:cNvPr id="3" name="内容占位符 2"/>
          <p:cNvSpPr txBox="1">
            <a:spLocks/>
          </p:cNvSpPr>
          <p:nvPr/>
        </p:nvSpPr>
        <p:spPr>
          <a:xfrm>
            <a:off x="285720" y="785794"/>
            <a:ext cx="8643998" cy="6072206"/>
          </a:xfrm>
          <a:prstGeom prst="rect">
            <a:avLst/>
          </a:prstGeom>
        </p:spPr>
        <p:txBody>
          <a:bodyPr>
            <a:normAutofit/>
          </a:bodyPr>
          <a:lstStyle/>
          <a:p>
            <a:pPr marL="342900" indent="-342900">
              <a:lnSpc>
                <a:spcPct val="90000"/>
              </a:lnSpc>
              <a:spcBef>
                <a:spcPct val="20000"/>
              </a:spcBef>
              <a:buFont typeface="Wingdings 2" pitchFamily="18" charset="2"/>
              <a:buChar char=""/>
              <a:defRPr/>
            </a:pPr>
            <a:r>
              <a:rPr lang="zh-CN" altLang="en-US" sz="2400" b="1" kern="0" dirty="0" smtClean="0">
                <a:latin typeface="微软雅黑" pitchFamily="34" charset="-122"/>
                <a:ea typeface="微软雅黑" pitchFamily="34" charset="-122"/>
              </a:rPr>
              <a:t>制定构建研发管理流程体系的行动计划，推进工作正常开展</a:t>
            </a:r>
            <a:endParaRPr lang="en-US" altLang="zh-CN" sz="2400" kern="0" dirty="0" smtClean="0">
              <a:latin typeface="微软雅黑" pitchFamily="34" charset="-122"/>
              <a:ea typeface="微软雅黑" pitchFamily="34" charset="-122"/>
            </a:endParaRPr>
          </a:p>
          <a:p>
            <a:pPr marL="342900" indent="-342900">
              <a:lnSpc>
                <a:spcPct val="150000"/>
              </a:lnSpc>
              <a:spcBef>
                <a:spcPct val="20000"/>
              </a:spcBef>
              <a:buFont typeface="Wingdings" pitchFamily="2" charset="2"/>
              <a:buChar char="Ø"/>
              <a:defRPr/>
            </a:pPr>
            <a:r>
              <a:rPr lang="zh-CN" altLang="en-US" b="0" kern="0" dirty="0" smtClean="0">
                <a:latin typeface="微软雅黑" pitchFamily="34" charset="-122"/>
                <a:ea typeface="微软雅黑" pitchFamily="34" charset="-122"/>
              </a:rPr>
              <a:t>总体负责人召开相关人员进行沟通讨论，确定构建流程的分工与职责</a:t>
            </a:r>
            <a:endParaRPr lang="en-US" altLang="zh-CN" b="0" kern="0" dirty="0" smtClean="0">
              <a:latin typeface="微软雅黑" pitchFamily="34" charset="-122"/>
              <a:ea typeface="微软雅黑" pitchFamily="34" charset="-122"/>
            </a:endParaRPr>
          </a:p>
          <a:p>
            <a:pPr marL="342900" indent="-342900">
              <a:lnSpc>
                <a:spcPct val="150000"/>
              </a:lnSpc>
              <a:spcBef>
                <a:spcPct val="20000"/>
              </a:spcBef>
              <a:buFont typeface="Wingdings" pitchFamily="2" charset="2"/>
              <a:buChar char="Ø"/>
              <a:defRPr/>
            </a:pPr>
            <a:r>
              <a:rPr lang="zh-CN" altLang="en-US" b="0" kern="0" dirty="0" smtClean="0">
                <a:latin typeface="微软雅黑" pitchFamily="34" charset="-122"/>
                <a:ea typeface="微软雅黑" pitchFamily="34" charset="-122"/>
              </a:rPr>
              <a:t>编制“构建研发管理流程体系”的行动计划（行动计划中包括：初步构建流程体系、评审、发布、试点、修订、正式发布），并组织评审达成共识</a:t>
            </a:r>
            <a:endParaRPr lang="en-US" altLang="zh-CN" b="0" kern="0" dirty="0" smtClean="0">
              <a:latin typeface="微软雅黑" pitchFamily="34" charset="-122"/>
              <a:ea typeface="微软雅黑" pitchFamily="34" charset="-122"/>
            </a:endParaRPr>
          </a:p>
          <a:p>
            <a:pPr marL="342900" indent="-342900">
              <a:lnSpc>
                <a:spcPct val="150000"/>
              </a:lnSpc>
              <a:spcBef>
                <a:spcPct val="20000"/>
              </a:spcBef>
              <a:buFont typeface="Wingdings" pitchFamily="2" charset="2"/>
              <a:buChar char="Ø"/>
              <a:defRPr/>
            </a:pPr>
            <a:r>
              <a:rPr lang="zh-CN" altLang="en-US" sz="1800" kern="0" dirty="0" smtClean="0">
                <a:latin typeface="微软雅黑" pitchFamily="34" charset="-122"/>
                <a:ea typeface="微软雅黑" pitchFamily="34" charset="-122"/>
              </a:rPr>
              <a:t>总体负责人根据既定的行动计划推进流程构建工作正常开展，并定期汇报进度状态，必要时组织进行适当调整</a:t>
            </a:r>
            <a:endParaRPr lang="en-US" altLang="zh-CN" sz="1800" kern="0" dirty="0" smtClean="0">
              <a:latin typeface="微软雅黑" pitchFamily="34" charset="-122"/>
              <a:ea typeface="微软雅黑" pitchFamily="34" charset="-122"/>
            </a:endParaRPr>
          </a:p>
          <a:p>
            <a:pPr marL="342900" indent="-342900">
              <a:lnSpc>
                <a:spcPct val="150000"/>
              </a:lnSpc>
              <a:spcBef>
                <a:spcPct val="20000"/>
              </a:spcBef>
              <a:buFont typeface="Wingdings" pitchFamily="2" charset="2"/>
              <a:buChar char="Ø"/>
              <a:defRPr/>
            </a:pPr>
            <a:r>
              <a:rPr lang="zh-CN" altLang="en-US" kern="0" dirty="0" smtClean="0">
                <a:latin typeface="微软雅黑" pitchFamily="34" charset="-122"/>
                <a:ea typeface="微软雅黑" pitchFamily="34" charset="-122"/>
              </a:rPr>
              <a:t>在试点和实施研发管理流程体系的过程中，不断积累和完善，逐渐形成符合吉美公司的整套研发管理流程体系</a:t>
            </a:r>
            <a:endParaRPr lang="en-US" altLang="zh-CN" sz="1800" kern="0" dirty="0" smtClean="0">
              <a:latin typeface="微软雅黑" pitchFamily="34" charset="-122"/>
              <a:ea typeface="微软雅黑" pitchFamily="34" charset="-122"/>
            </a:endParaRPr>
          </a:p>
          <a:p>
            <a:pPr marL="342900" indent="-342900">
              <a:lnSpc>
                <a:spcPct val="150000"/>
              </a:lnSpc>
              <a:spcBef>
                <a:spcPct val="20000"/>
              </a:spcBef>
              <a:buFont typeface="Wingdings" pitchFamily="2" charset="2"/>
              <a:buChar char="Ø"/>
              <a:defRPr/>
            </a:pPr>
            <a:endParaRPr lang="en-US" altLang="zh-CN" sz="1800" b="0" kern="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标题 1"/>
          <p:cNvSpPr txBox="1">
            <a:spLocks/>
          </p:cNvSpPr>
          <p:nvPr/>
        </p:nvSpPr>
        <p:spPr>
          <a:xfrm>
            <a:off x="442938" y="71414"/>
            <a:ext cx="8343904" cy="428628"/>
          </a:xfrm>
          <a:prstGeom prst="rect">
            <a:avLst/>
          </a:prstGeom>
        </p:spPr>
        <p:txBody>
          <a:bodyPr vert="horz" lIns="91440" tIns="45720" rIns="91440" bIns="45720" rtlCol="0" anchor="ctr">
            <a:noAutofit/>
          </a:bodyPr>
          <a:lstStyle/>
          <a:p>
            <a:pPr lvl="0" algn="ctr">
              <a:spcBef>
                <a:spcPct val="0"/>
              </a:spcBef>
              <a:defRPr/>
            </a:pPr>
            <a:r>
              <a:rPr lang="zh-CN" altLang="en-US" sz="3200" dirty="0" smtClean="0">
                <a:latin typeface="+mj-ea"/>
                <a:ea typeface="+mj-ea"/>
                <a:cs typeface="+mj-cs"/>
              </a:rPr>
              <a:t>吉美公司研发管理改进方案</a:t>
            </a:r>
            <a:r>
              <a:rPr lang="en-US" altLang="zh-CN" sz="3200" dirty="0" smtClean="0">
                <a:latin typeface="+mj-ea"/>
                <a:ea typeface="+mj-ea"/>
                <a:cs typeface="+mj-cs"/>
              </a:rPr>
              <a:t>——</a:t>
            </a:r>
            <a:r>
              <a:rPr lang="zh-CN" altLang="en-US" sz="3200" dirty="0" smtClean="0">
                <a:latin typeface="+mj-ea"/>
                <a:ea typeface="+mj-ea"/>
                <a:cs typeface="+mj-cs"/>
              </a:rPr>
              <a:t>流程体系建设</a:t>
            </a:r>
            <a:endParaRPr lang="zh-CN" altLang="en-US" sz="3200" dirty="0">
              <a:latin typeface="+mj-ea"/>
              <a:ea typeface="+mj-ea"/>
              <a:cs typeface="+mj-cs"/>
            </a:endParaRPr>
          </a:p>
        </p:txBody>
      </p:sp>
      <p:sp>
        <p:nvSpPr>
          <p:cNvPr id="3" name="内容占位符 2"/>
          <p:cNvSpPr txBox="1">
            <a:spLocks/>
          </p:cNvSpPr>
          <p:nvPr/>
        </p:nvSpPr>
        <p:spPr>
          <a:xfrm>
            <a:off x="252668" y="861219"/>
            <a:ext cx="8412097" cy="1353336"/>
          </a:xfrm>
          <a:prstGeom prst="rect">
            <a:avLst/>
          </a:prstGeom>
        </p:spPr>
        <p:txBody>
          <a:bodyPr>
            <a:normAutofit/>
          </a:bodyPr>
          <a:lstStyle/>
          <a:p>
            <a:pPr marL="342900" indent="-342900">
              <a:lnSpc>
                <a:spcPct val="90000"/>
              </a:lnSpc>
              <a:spcBef>
                <a:spcPct val="20000"/>
              </a:spcBef>
              <a:buFont typeface="Wingdings 2" pitchFamily="18" charset="2"/>
              <a:buChar char=""/>
              <a:defRPr/>
            </a:pPr>
            <a:r>
              <a:rPr lang="zh-CN" altLang="en-US" sz="2400" b="1" kern="0" dirty="0" smtClean="0">
                <a:latin typeface="微软雅黑" pitchFamily="34" charset="-122"/>
                <a:ea typeface="微软雅黑" pitchFamily="34" charset="-122"/>
              </a:rPr>
              <a:t>流程文件的编制方法</a:t>
            </a:r>
            <a:endParaRPr lang="en-US" altLang="zh-CN" sz="2400" kern="0" dirty="0" smtClean="0">
              <a:latin typeface="微软雅黑" pitchFamily="34" charset="-122"/>
              <a:ea typeface="微软雅黑" pitchFamily="34" charset="-122"/>
            </a:endParaRPr>
          </a:p>
          <a:p>
            <a:pPr marL="342900" indent="-342900">
              <a:lnSpc>
                <a:spcPct val="150000"/>
              </a:lnSpc>
              <a:spcBef>
                <a:spcPct val="20000"/>
              </a:spcBef>
              <a:buFont typeface="Wingdings" pitchFamily="2" charset="2"/>
              <a:buChar char="Ø"/>
              <a:defRPr/>
            </a:pPr>
            <a:r>
              <a:rPr lang="zh-CN" altLang="en-US" kern="0" dirty="0" smtClean="0">
                <a:latin typeface="微软雅黑" pitchFamily="34" charset="-122"/>
                <a:ea typeface="微软雅黑" pitchFamily="34" charset="-122"/>
              </a:rPr>
              <a:t>常用的流程文件编制方法主要有两种，一种是普遍采用的泳道图法，另一种是综合图述法。（建议采用泳道图法（纵向泳道图、横向泳道图））</a:t>
            </a:r>
            <a:endParaRPr lang="en-US" altLang="zh-CN" kern="0" dirty="0" smtClean="0">
              <a:latin typeface="微软雅黑" pitchFamily="34" charset="-122"/>
              <a:ea typeface="微软雅黑" pitchFamily="34" charset="-122"/>
            </a:endParaRPr>
          </a:p>
        </p:txBody>
      </p:sp>
      <p:pic>
        <p:nvPicPr>
          <p:cNvPr id="4" name="Picture 5"/>
          <p:cNvPicPr>
            <a:picLocks noChangeAspect="1" noChangeArrowheads="1"/>
          </p:cNvPicPr>
          <p:nvPr/>
        </p:nvPicPr>
        <p:blipFill>
          <a:blip r:embed="rId3" cstate="print"/>
          <a:srcRect/>
          <a:stretch>
            <a:fillRect/>
          </a:stretch>
        </p:blipFill>
        <p:spPr bwMode="auto">
          <a:xfrm>
            <a:off x="71406" y="2433397"/>
            <a:ext cx="3786214" cy="2210049"/>
          </a:xfrm>
          <a:prstGeom prst="rect">
            <a:avLst/>
          </a:prstGeom>
          <a:noFill/>
          <a:ln w="9525">
            <a:noFill/>
            <a:miter lim="800000"/>
            <a:headEnd/>
            <a:tailEnd/>
          </a:ln>
          <a:effectLst/>
        </p:spPr>
      </p:pic>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169" name="Object 1"/>
          <p:cNvGraphicFramePr>
            <a:graphicFrameLocks noChangeAspect="1"/>
          </p:cNvGraphicFramePr>
          <p:nvPr/>
        </p:nvGraphicFramePr>
        <p:xfrm>
          <a:off x="4000496" y="2428869"/>
          <a:ext cx="4714908" cy="2214578"/>
        </p:xfrm>
        <a:graphic>
          <a:graphicData uri="http://schemas.openxmlformats.org/presentationml/2006/ole">
            <p:oleObj spid="_x0000_s7169" name="Visio" r:id="rId4" imgW="8877681" imgH="6788134" progId="Visio.Drawing.11">
              <p:embed/>
            </p:oleObj>
          </a:graphicData>
        </a:graphic>
      </p:graphicFrame>
      <p:pic>
        <p:nvPicPr>
          <p:cNvPr id="7171" name="Picture 3" descr="C:\Documents and Settings\huangsl\桌面\RTX截图未命名00.png"/>
          <p:cNvPicPr>
            <a:picLocks noChangeAspect="1" noChangeArrowheads="1"/>
          </p:cNvPicPr>
          <p:nvPr/>
        </p:nvPicPr>
        <p:blipFill>
          <a:blip r:embed="rId5" cstate="print"/>
          <a:srcRect/>
          <a:stretch>
            <a:fillRect/>
          </a:stretch>
        </p:blipFill>
        <p:spPr bwMode="auto">
          <a:xfrm>
            <a:off x="1714480" y="4581088"/>
            <a:ext cx="5214942" cy="2276912"/>
          </a:xfrm>
          <a:prstGeom prst="rect">
            <a:avLst/>
          </a:prstGeom>
          <a:noFill/>
        </p:spPr>
      </p:pic>
      <p:sp>
        <p:nvSpPr>
          <p:cNvPr id="8" name="TextBox 7"/>
          <p:cNvSpPr txBox="1"/>
          <p:nvPr/>
        </p:nvSpPr>
        <p:spPr>
          <a:xfrm>
            <a:off x="1142976" y="2143116"/>
            <a:ext cx="1741182" cy="338554"/>
          </a:xfrm>
          <a:prstGeom prst="rect">
            <a:avLst/>
          </a:prstGeom>
          <a:noFill/>
        </p:spPr>
        <p:txBody>
          <a:bodyPr wrap="none" rtlCol="0">
            <a:spAutoFit/>
          </a:bodyPr>
          <a:lstStyle/>
          <a:p>
            <a:r>
              <a:rPr lang="zh-CN" altLang="en-US" sz="1600" dirty="0" smtClean="0">
                <a:latin typeface="微软雅黑" pitchFamily="34" charset="-122"/>
                <a:ea typeface="微软雅黑" pitchFamily="34" charset="-122"/>
              </a:rPr>
              <a:t>图</a:t>
            </a:r>
            <a:r>
              <a:rPr lang="en-US" altLang="zh-CN" sz="1600" dirty="0" smtClean="0">
                <a:latin typeface="微软雅黑" pitchFamily="34" charset="-122"/>
                <a:ea typeface="微软雅黑" pitchFamily="34" charset="-122"/>
              </a:rPr>
              <a:t>1</a:t>
            </a:r>
            <a:r>
              <a:rPr lang="zh-CN" altLang="en-US" sz="1600" dirty="0" smtClean="0">
                <a:latin typeface="微软雅黑" pitchFamily="34" charset="-122"/>
                <a:ea typeface="微软雅黑" pitchFamily="34" charset="-122"/>
              </a:rPr>
              <a:t>：纵向泳道图</a:t>
            </a:r>
            <a:endParaRPr lang="zh-CN" altLang="en-US" sz="1600" dirty="0">
              <a:latin typeface="微软雅黑" pitchFamily="34" charset="-122"/>
              <a:ea typeface="微软雅黑" pitchFamily="34" charset="-122"/>
            </a:endParaRPr>
          </a:p>
        </p:txBody>
      </p:sp>
      <p:sp>
        <p:nvSpPr>
          <p:cNvPr id="9" name="TextBox 8"/>
          <p:cNvSpPr txBox="1"/>
          <p:nvPr/>
        </p:nvSpPr>
        <p:spPr>
          <a:xfrm>
            <a:off x="5215035" y="2143116"/>
            <a:ext cx="1741182" cy="338554"/>
          </a:xfrm>
          <a:prstGeom prst="rect">
            <a:avLst/>
          </a:prstGeom>
          <a:noFill/>
        </p:spPr>
        <p:txBody>
          <a:bodyPr wrap="none" rtlCol="0">
            <a:spAutoFit/>
          </a:bodyPr>
          <a:lstStyle/>
          <a:p>
            <a:r>
              <a:rPr lang="zh-CN" altLang="en-US" sz="1600" dirty="0" smtClean="0">
                <a:latin typeface="微软雅黑" pitchFamily="34" charset="-122"/>
                <a:ea typeface="微软雅黑" pitchFamily="34" charset="-122"/>
              </a:rPr>
              <a:t>图</a:t>
            </a:r>
            <a:r>
              <a:rPr lang="en-US" altLang="zh-CN" sz="1600" dirty="0" smtClean="0">
                <a:latin typeface="微软雅黑" pitchFamily="34" charset="-122"/>
                <a:ea typeface="微软雅黑" pitchFamily="34" charset="-122"/>
              </a:rPr>
              <a:t>2</a:t>
            </a:r>
            <a:r>
              <a:rPr lang="zh-CN" altLang="en-US" sz="1600" dirty="0" smtClean="0">
                <a:latin typeface="微软雅黑" pitchFamily="34" charset="-122"/>
                <a:ea typeface="微软雅黑" pitchFamily="34" charset="-122"/>
              </a:rPr>
              <a:t>：横向泳道图</a:t>
            </a:r>
          </a:p>
        </p:txBody>
      </p:sp>
      <p:sp>
        <p:nvSpPr>
          <p:cNvPr id="10" name="TextBox 9"/>
          <p:cNvSpPr txBox="1"/>
          <p:nvPr/>
        </p:nvSpPr>
        <p:spPr>
          <a:xfrm>
            <a:off x="1388069" y="5072074"/>
            <a:ext cx="430887" cy="1648849"/>
          </a:xfrm>
          <a:prstGeom prst="rect">
            <a:avLst/>
          </a:prstGeom>
          <a:noFill/>
        </p:spPr>
        <p:txBody>
          <a:bodyPr vert="eaVert" wrap="none" rtlCol="0">
            <a:spAutoFit/>
          </a:bodyPr>
          <a:lstStyle/>
          <a:p>
            <a:r>
              <a:rPr lang="zh-CN" altLang="en-US" sz="1600" dirty="0" smtClean="0">
                <a:latin typeface="微软雅黑" pitchFamily="34" charset="-122"/>
                <a:ea typeface="微软雅黑" pitchFamily="34" charset="-122"/>
              </a:rPr>
              <a:t>图</a:t>
            </a:r>
            <a:r>
              <a:rPr lang="en-US" altLang="zh-CN" sz="1600" dirty="0" smtClean="0">
                <a:latin typeface="微软雅黑" pitchFamily="34" charset="-122"/>
                <a:ea typeface="微软雅黑" pitchFamily="34" charset="-122"/>
              </a:rPr>
              <a:t>3</a:t>
            </a:r>
            <a:r>
              <a:rPr lang="zh-CN" altLang="en-US" sz="1600" dirty="0" smtClean="0">
                <a:latin typeface="微软雅黑" pitchFamily="34" charset="-122"/>
                <a:ea typeface="微软雅黑" pitchFamily="34" charset="-122"/>
              </a:rPr>
              <a:t>：综合图述法</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标题 1"/>
          <p:cNvSpPr txBox="1">
            <a:spLocks/>
          </p:cNvSpPr>
          <p:nvPr/>
        </p:nvSpPr>
        <p:spPr>
          <a:xfrm>
            <a:off x="214314" y="71414"/>
            <a:ext cx="8786842" cy="428628"/>
          </a:xfrm>
          <a:prstGeom prst="rect">
            <a:avLst/>
          </a:prstGeom>
        </p:spPr>
        <p:txBody>
          <a:bodyPr vert="horz" lIns="91440" tIns="45720" rIns="91440" bIns="45720" rtlCol="0" anchor="ctr">
            <a:noAutofit/>
          </a:bodyPr>
          <a:lstStyle/>
          <a:p>
            <a:pPr lvl="0" algn="ctr">
              <a:spcBef>
                <a:spcPct val="0"/>
              </a:spcBef>
              <a:defRPr/>
            </a:pPr>
            <a:r>
              <a:rPr lang="zh-CN" altLang="en-US" sz="3200" dirty="0" smtClean="0">
                <a:latin typeface="+mj-ea"/>
                <a:ea typeface="+mj-ea"/>
                <a:cs typeface="+mj-cs"/>
              </a:rPr>
              <a:t>吉美公司研发管理改进方案</a:t>
            </a:r>
            <a:r>
              <a:rPr lang="en-US" altLang="zh-CN" sz="3200" dirty="0" smtClean="0">
                <a:latin typeface="+mj-ea"/>
                <a:ea typeface="+mj-ea"/>
                <a:cs typeface="+mj-cs"/>
              </a:rPr>
              <a:t>——</a:t>
            </a:r>
            <a:r>
              <a:rPr lang="zh-CN" altLang="en-US" sz="3200" dirty="0" smtClean="0">
                <a:latin typeface="+mj-ea"/>
                <a:ea typeface="+mj-ea"/>
                <a:cs typeface="+mj-cs"/>
              </a:rPr>
              <a:t>流程体系建设</a:t>
            </a:r>
            <a:endParaRPr lang="zh-CN" altLang="en-US" sz="3200" dirty="0">
              <a:latin typeface="+mj-ea"/>
              <a:ea typeface="+mj-ea"/>
              <a:cs typeface="+mj-cs"/>
            </a:endParaRPr>
          </a:p>
        </p:txBody>
      </p:sp>
      <p:sp>
        <p:nvSpPr>
          <p:cNvPr id="3" name="内容占位符 2"/>
          <p:cNvSpPr txBox="1">
            <a:spLocks/>
          </p:cNvSpPr>
          <p:nvPr/>
        </p:nvSpPr>
        <p:spPr>
          <a:xfrm>
            <a:off x="252668" y="861218"/>
            <a:ext cx="8412097" cy="5996781"/>
          </a:xfrm>
          <a:prstGeom prst="rect">
            <a:avLst/>
          </a:prstGeom>
        </p:spPr>
        <p:txBody>
          <a:bodyPr>
            <a:normAutofit/>
          </a:bodyPr>
          <a:lstStyle/>
          <a:p>
            <a:pPr marL="342900" indent="-342900">
              <a:lnSpc>
                <a:spcPct val="90000"/>
              </a:lnSpc>
              <a:spcBef>
                <a:spcPct val="20000"/>
              </a:spcBef>
              <a:buFont typeface="Wingdings 2" pitchFamily="18" charset="2"/>
              <a:buChar char=""/>
              <a:defRPr/>
            </a:pPr>
            <a:r>
              <a:rPr lang="zh-CN" altLang="en-US" sz="2400" b="1" kern="0" dirty="0" smtClean="0">
                <a:latin typeface="微软雅黑" pitchFamily="34" charset="-122"/>
                <a:ea typeface="微软雅黑" pitchFamily="34" charset="-122"/>
              </a:rPr>
              <a:t>流程文件的编制方法</a:t>
            </a:r>
            <a:r>
              <a:rPr lang="en-US" altLang="zh-CN" sz="2400" b="1" kern="0" dirty="0" smtClean="0">
                <a:latin typeface="微软雅黑" pitchFamily="34" charset="-122"/>
                <a:ea typeface="微软雅黑" pitchFamily="34" charset="-122"/>
              </a:rPr>
              <a:t>-</a:t>
            </a:r>
            <a:r>
              <a:rPr lang="zh-CN" altLang="en-US" sz="2400" b="1" kern="0" dirty="0" smtClean="0">
                <a:latin typeface="微软雅黑" pitchFamily="34" charset="-122"/>
                <a:ea typeface="微软雅黑" pitchFamily="34" charset="-122"/>
              </a:rPr>
              <a:t>泳道图法简介</a:t>
            </a:r>
            <a:endParaRPr lang="en-US" altLang="zh-CN" sz="2400" kern="0" dirty="0" smtClean="0">
              <a:latin typeface="微软雅黑" pitchFamily="34" charset="-122"/>
              <a:ea typeface="微软雅黑" pitchFamily="34" charset="-122"/>
            </a:endParaRPr>
          </a:p>
          <a:p>
            <a:pPr marL="342900" indent="-342900">
              <a:lnSpc>
                <a:spcPct val="150000"/>
              </a:lnSpc>
              <a:spcBef>
                <a:spcPct val="20000"/>
              </a:spcBef>
              <a:buFont typeface="Wingdings" pitchFamily="2" charset="2"/>
              <a:buChar char="Ø"/>
              <a:defRPr/>
            </a:pPr>
            <a:r>
              <a:rPr lang="zh-CN" altLang="en-US" kern="0" dirty="0" smtClean="0">
                <a:latin typeface="微软雅黑" pitchFamily="34" charset="-122"/>
                <a:ea typeface="微软雅黑" pitchFamily="34" charset="-122"/>
              </a:rPr>
              <a:t>泳道图法 明确流程的步骤、关键决策点、任务负责人、流程记录，将复杂流程分解为简单步骤，实现现有流程的可视化，便于发现、评估改进的机会。活动之间的关系复杂时，该方式直观地表达各个角色所承担的活动任务。但是，为全面描述某个流程，还需要配备相应的流程说明，即采取流程图</a:t>
            </a:r>
            <a:r>
              <a:rPr lang="en-US" altLang="zh-CN" kern="0" dirty="0" smtClean="0">
                <a:latin typeface="微软雅黑" pitchFamily="34" charset="-122"/>
                <a:ea typeface="微软雅黑" pitchFamily="34" charset="-122"/>
              </a:rPr>
              <a:t>+</a:t>
            </a:r>
            <a:r>
              <a:rPr lang="zh-CN" altLang="en-US" kern="0" dirty="0" smtClean="0">
                <a:latin typeface="微软雅黑" pitchFamily="34" charset="-122"/>
                <a:ea typeface="微软雅黑" pitchFamily="34" charset="-122"/>
              </a:rPr>
              <a:t>流程说明的表达方式。该方法兼有工作流程图和描述法的优点，能够直观、清晰地展现流程各项相关作业关系，并能对作业的各项决策点以及作业工作的内容进行具体的说明。</a:t>
            </a:r>
            <a:endParaRPr lang="en-US" altLang="zh-CN" sz="1800" b="0" kern="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标题 1"/>
          <p:cNvSpPr txBox="1">
            <a:spLocks/>
          </p:cNvSpPr>
          <p:nvPr/>
        </p:nvSpPr>
        <p:spPr>
          <a:xfrm>
            <a:off x="428596" y="71414"/>
            <a:ext cx="8429684" cy="428628"/>
          </a:xfrm>
          <a:prstGeom prst="rect">
            <a:avLst/>
          </a:prstGeom>
        </p:spPr>
        <p:txBody>
          <a:bodyPr vert="horz" lIns="91440" tIns="45720" rIns="91440" bIns="45720" rtlCol="0" anchor="ctr">
            <a:noAutofit/>
          </a:bodyPr>
          <a:lstStyle/>
          <a:p>
            <a:pPr lvl="0" algn="ctr">
              <a:spcBef>
                <a:spcPct val="0"/>
              </a:spcBef>
              <a:defRPr/>
            </a:pPr>
            <a:r>
              <a:rPr lang="zh-CN" altLang="en-US" sz="3200" dirty="0" smtClean="0">
                <a:latin typeface="+mj-ea"/>
                <a:ea typeface="+mj-ea"/>
                <a:cs typeface="+mj-cs"/>
              </a:rPr>
              <a:t>吉美公司研发管理改进方案</a:t>
            </a:r>
            <a:r>
              <a:rPr lang="en-US" altLang="zh-CN" sz="3200" dirty="0" smtClean="0">
                <a:latin typeface="+mj-ea"/>
                <a:ea typeface="+mj-ea"/>
                <a:cs typeface="+mj-cs"/>
              </a:rPr>
              <a:t>——</a:t>
            </a:r>
            <a:r>
              <a:rPr lang="zh-CN" altLang="en-US" sz="3200" dirty="0" smtClean="0">
                <a:latin typeface="+mj-ea"/>
                <a:ea typeface="+mj-ea"/>
                <a:cs typeface="+mj-cs"/>
              </a:rPr>
              <a:t>流程体系建设</a:t>
            </a:r>
            <a:endParaRPr lang="zh-CN" altLang="en-US" sz="3200" dirty="0">
              <a:latin typeface="+mj-ea"/>
              <a:ea typeface="+mj-ea"/>
              <a:cs typeface="+mj-cs"/>
            </a:endParaRPr>
          </a:p>
        </p:txBody>
      </p:sp>
      <p:sp>
        <p:nvSpPr>
          <p:cNvPr id="3" name="内容占位符 2"/>
          <p:cNvSpPr txBox="1">
            <a:spLocks/>
          </p:cNvSpPr>
          <p:nvPr/>
        </p:nvSpPr>
        <p:spPr>
          <a:xfrm>
            <a:off x="252668" y="861218"/>
            <a:ext cx="8412097" cy="5996781"/>
          </a:xfrm>
          <a:prstGeom prst="rect">
            <a:avLst/>
          </a:prstGeom>
        </p:spPr>
        <p:txBody>
          <a:bodyPr>
            <a:normAutofit/>
          </a:bodyPr>
          <a:lstStyle/>
          <a:p>
            <a:pPr marL="342900" indent="-342900">
              <a:lnSpc>
                <a:spcPct val="90000"/>
              </a:lnSpc>
              <a:spcBef>
                <a:spcPct val="20000"/>
              </a:spcBef>
              <a:buFont typeface="Wingdings 2" pitchFamily="18" charset="2"/>
              <a:buChar char=""/>
              <a:defRPr/>
            </a:pPr>
            <a:r>
              <a:rPr lang="zh-CN" altLang="en-US" sz="2400" b="1" kern="0" dirty="0" smtClean="0">
                <a:latin typeface="微软雅黑" pitchFamily="34" charset="-122"/>
                <a:ea typeface="微软雅黑" pitchFamily="34" charset="-122"/>
              </a:rPr>
              <a:t>流程文件的编制方法</a:t>
            </a:r>
            <a:r>
              <a:rPr lang="en-US" altLang="zh-CN" sz="2400" b="1" kern="0" dirty="0" smtClean="0">
                <a:latin typeface="微软雅黑" pitchFamily="34" charset="-122"/>
                <a:ea typeface="微软雅黑" pitchFamily="34" charset="-122"/>
              </a:rPr>
              <a:t>-</a:t>
            </a:r>
            <a:r>
              <a:rPr lang="zh-CN" altLang="en-US" sz="2400" b="1" kern="0" dirty="0" smtClean="0">
                <a:latin typeface="微软雅黑" pitchFamily="34" charset="-122"/>
                <a:ea typeface="微软雅黑" pitchFamily="34" charset="-122"/>
              </a:rPr>
              <a:t>编制要点</a:t>
            </a:r>
            <a:endParaRPr lang="en-US" altLang="zh-CN" sz="2400" b="1" kern="0" dirty="0" smtClean="0">
              <a:latin typeface="微软雅黑" pitchFamily="34" charset="-122"/>
              <a:ea typeface="微软雅黑" pitchFamily="34" charset="-122"/>
            </a:endParaRPr>
          </a:p>
          <a:p>
            <a:pPr marL="342900" indent="-342900">
              <a:lnSpc>
                <a:spcPct val="150000"/>
              </a:lnSpc>
              <a:spcBef>
                <a:spcPct val="20000"/>
              </a:spcBef>
              <a:buFont typeface="Wingdings" pitchFamily="2" charset="2"/>
              <a:buChar char="Ø"/>
              <a:defRPr/>
            </a:pPr>
            <a:r>
              <a:rPr lang="zh-CN" altLang="en-US" kern="0" dirty="0" smtClean="0">
                <a:latin typeface="微软雅黑" pitchFamily="34" charset="-122"/>
                <a:ea typeface="微软雅黑" pitchFamily="34" charset="-122"/>
              </a:rPr>
              <a:t>对于一个完整的流程文件，需要涵盖流程总体说明、流程图、流程描述等内容。</a:t>
            </a:r>
            <a:endParaRPr lang="en-US" altLang="zh-CN" kern="0" dirty="0" smtClean="0">
              <a:latin typeface="微软雅黑" pitchFamily="34" charset="-122"/>
              <a:ea typeface="微软雅黑" pitchFamily="34" charset="-122"/>
            </a:endParaRPr>
          </a:p>
          <a:p>
            <a:pPr marL="342900" indent="-342900">
              <a:lnSpc>
                <a:spcPct val="150000"/>
              </a:lnSpc>
              <a:spcBef>
                <a:spcPct val="20000"/>
              </a:spcBef>
              <a:buFont typeface="Wingdings" pitchFamily="2" charset="2"/>
              <a:buChar char="Ø"/>
              <a:defRPr/>
            </a:pPr>
            <a:r>
              <a:rPr lang="en-US" altLang="zh-CN" b="1" kern="0" dirty="0" smtClean="0">
                <a:latin typeface="微软雅黑" pitchFamily="34" charset="-122"/>
                <a:ea typeface="微软雅黑" pitchFamily="34" charset="-122"/>
              </a:rPr>
              <a:t>1</a:t>
            </a:r>
            <a:r>
              <a:rPr lang="zh-CN" altLang="en-US" b="1" kern="0" dirty="0" smtClean="0">
                <a:latin typeface="微软雅黑" pitchFamily="34" charset="-122"/>
                <a:ea typeface="微软雅黑" pitchFamily="34" charset="-122"/>
              </a:rPr>
              <a:t>） 流程总体说明</a:t>
            </a:r>
            <a:r>
              <a:rPr lang="zh-CN" altLang="en-US" kern="0" dirty="0" smtClean="0">
                <a:latin typeface="微软雅黑" pitchFamily="34" charset="-122"/>
                <a:ea typeface="微软雅黑" pitchFamily="34" charset="-122"/>
              </a:rPr>
              <a:t>，总体说明包含流程名称和编号、流程目标、流程主持人、流程范围和重点、流程驱动事件、上（下）一层流程、相关制度等内容。</a:t>
            </a:r>
            <a:endParaRPr lang="en-US" altLang="zh-CN" kern="0" dirty="0" smtClean="0">
              <a:latin typeface="微软雅黑" pitchFamily="34" charset="-122"/>
              <a:ea typeface="微软雅黑" pitchFamily="34" charset="-122"/>
            </a:endParaRPr>
          </a:p>
          <a:p>
            <a:pPr marL="342900" indent="-342900">
              <a:lnSpc>
                <a:spcPct val="150000"/>
              </a:lnSpc>
              <a:spcBef>
                <a:spcPct val="20000"/>
              </a:spcBef>
              <a:buFont typeface="Wingdings" pitchFamily="2" charset="2"/>
              <a:buChar char="Ø"/>
              <a:defRPr/>
            </a:pPr>
            <a:r>
              <a:rPr lang="en-US" altLang="zh-CN" b="1" kern="0" dirty="0" smtClean="0">
                <a:latin typeface="微软雅黑" pitchFamily="34" charset="-122"/>
                <a:ea typeface="微软雅黑" pitchFamily="34" charset="-122"/>
              </a:rPr>
              <a:t>2</a:t>
            </a:r>
            <a:r>
              <a:rPr lang="zh-CN" altLang="en-US" b="1" kern="0" dirty="0" smtClean="0">
                <a:latin typeface="微软雅黑" pitchFamily="34" charset="-122"/>
                <a:ea typeface="微软雅黑" pitchFamily="34" charset="-122"/>
              </a:rPr>
              <a:t>） 流程图</a:t>
            </a:r>
            <a:r>
              <a:rPr lang="zh-CN" altLang="en-US" kern="0" dirty="0" smtClean="0">
                <a:latin typeface="微软雅黑" pitchFamily="34" charset="-122"/>
                <a:ea typeface="微软雅黑" pitchFamily="34" charset="-122"/>
              </a:rPr>
              <a:t>，流程图组成要素如下图所示</a:t>
            </a:r>
            <a:endParaRPr lang="en-US" altLang="zh-CN" kern="0" dirty="0" smtClean="0">
              <a:latin typeface="微软雅黑" pitchFamily="34" charset="-122"/>
              <a:ea typeface="微软雅黑" pitchFamily="34" charset="-122"/>
            </a:endParaRPr>
          </a:p>
          <a:p>
            <a:pPr marL="342900" indent="-342900">
              <a:lnSpc>
                <a:spcPct val="150000"/>
              </a:lnSpc>
              <a:spcBef>
                <a:spcPct val="20000"/>
              </a:spcBef>
              <a:buFont typeface="Wingdings" pitchFamily="2" charset="2"/>
              <a:buChar char="Ø"/>
              <a:defRPr/>
            </a:pPr>
            <a:r>
              <a:rPr lang="en-US" altLang="zh-CN" b="1" kern="0" dirty="0" smtClean="0">
                <a:latin typeface="微软雅黑" pitchFamily="34" charset="-122"/>
                <a:ea typeface="微软雅黑" pitchFamily="34" charset="-122"/>
              </a:rPr>
              <a:t>3</a:t>
            </a:r>
            <a:r>
              <a:rPr lang="zh-CN" altLang="en-US" b="1" kern="0" dirty="0" smtClean="0">
                <a:latin typeface="微软雅黑" pitchFamily="34" charset="-122"/>
                <a:ea typeface="微软雅黑" pitchFamily="34" charset="-122"/>
              </a:rPr>
              <a:t>） 流程说明</a:t>
            </a:r>
            <a:r>
              <a:rPr lang="zh-CN" altLang="en-US" kern="0" dirty="0" smtClean="0">
                <a:latin typeface="微软雅黑" pitchFamily="34" charset="-122"/>
                <a:ea typeface="微软雅黑" pitchFamily="34" charset="-122"/>
              </a:rPr>
              <a:t> 一个完整的流程说明包括以下内容：步骤，任务说明（工作内容），文档输入，交付物，时限，负责部门</a:t>
            </a:r>
            <a:r>
              <a:rPr lang="en-US" altLang="zh-CN" kern="0" dirty="0" smtClean="0">
                <a:latin typeface="微软雅黑" pitchFamily="34" charset="-122"/>
                <a:ea typeface="微软雅黑" pitchFamily="34" charset="-122"/>
              </a:rPr>
              <a:t>/</a:t>
            </a:r>
            <a:r>
              <a:rPr lang="zh-CN" altLang="en-US" kern="0" dirty="0" smtClean="0">
                <a:latin typeface="微软雅黑" pitchFamily="34" charset="-122"/>
                <a:ea typeface="微软雅黑" pitchFamily="34" charset="-122"/>
              </a:rPr>
              <a:t>负责岗位，监控要点，存在风险</a:t>
            </a:r>
            <a:r>
              <a:rPr lang="en-US" altLang="zh-CN" kern="0" dirty="0" smtClean="0">
                <a:latin typeface="微软雅黑" pitchFamily="34" charset="-122"/>
                <a:ea typeface="微软雅黑" pitchFamily="34" charset="-122"/>
              </a:rPr>
              <a:t>/</a:t>
            </a:r>
            <a:r>
              <a:rPr lang="zh-CN" altLang="en-US" kern="0" dirty="0" smtClean="0">
                <a:latin typeface="微软雅黑" pitchFamily="34" charset="-122"/>
                <a:ea typeface="微软雅黑" pitchFamily="34" charset="-122"/>
              </a:rPr>
              <a:t>应对措施等。</a:t>
            </a:r>
            <a:endParaRPr lang="en-US" altLang="zh-CN" kern="0" dirty="0" smtClean="0">
              <a:latin typeface="微软雅黑" pitchFamily="34" charset="-122"/>
              <a:ea typeface="微软雅黑" pitchFamily="34" charset="-122"/>
            </a:endParaRPr>
          </a:p>
        </p:txBody>
      </p:sp>
      <p:pic>
        <p:nvPicPr>
          <p:cNvPr id="5" name="Picture 1" descr="C:\Documents and Settings\huangsl\桌面\RTX截图未命名001.png"/>
          <p:cNvPicPr>
            <a:picLocks noChangeAspect="1" noChangeArrowheads="1"/>
          </p:cNvPicPr>
          <p:nvPr/>
        </p:nvPicPr>
        <p:blipFill>
          <a:blip r:embed="rId2" cstate="print"/>
          <a:srcRect/>
          <a:stretch>
            <a:fillRect/>
          </a:stretch>
        </p:blipFill>
        <p:spPr bwMode="auto">
          <a:xfrm>
            <a:off x="1857356" y="3857628"/>
            <a:ext cx="4837335" cy="3000373"/>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标题 1"/>
          <p:cNvSpPr txBox="1">
            <a:spLocks/>
          </p:cNvSpPr>
          <p:nvPr/>
        </p:nvSpPr>
        <p:spPr>
          <a:xfrm>
            <a:off x="714348" y="71414"/>
            <a:ext cx="7772400" cy="428628"/>
          </a:xfrm>
          <a:prstGeom prst="rect">
            <a:avLst/>
          </a:prstGeom>
        </p:spPr>
        <p:txBody>
          <a:bodyPr vert="horz" lIns="91440" tIns="45720" rIns="91440" bIns="45720" rtlCol="0" anchor="ctr">
            <a:noAutofit/>
          </a:bodyPr>
          <a:lstStyle/>
          <a:p>
            <a:pPr lvl="0" algn="ctr">
              <a:spcBef>
                <a:spcPct val="0"/>
              </a:spcBef>
              <a:defRPr/>
            </a:pPr>
            <a:r>
              <a:rPr lang="zh-CN" altLang="en-US" sz="3200" dirty="0" smtClean="0">
                <a:latin typeface="+mj-ea"/>
                <a:ea typeface="+mj-ea"/>
                <a:cs typeface="+mj-cs"/>
              </a:rPr>
              <a:t>吉美公司研发管理改进方案</a:t>
            </a:r>
            <a:r>
              <a:rPr lang="en-US" altLang="zh-CN" sz="3200" dirty="0" smtClean="0">
                <a:latin typeface="+mj-ea"/>
                <a:ea typeface="+mj-ea"/>
                <a:cs typeface="+mj-cs"/>
              </a:rPr>
              <a:t>——</a:t>
            </a:r>
            <a:r>
              <a:rPr lang="zh-CN" altLang="en-US" sz="3200" dirty="0" smtClean="0">
                <a:latin typeface="+mj-ea"/>
                <a:ea typeface="+mj-ea"/>
                <a:cs typeface="+mj-cs"/>
              </a:rPr>
              <a:t>成果管理</a:t>
            </a:r>
            <a:endParaRPr lang="zh-CN" altLang="en-US" sz="3200" dirty="0">
              <a:latin typeface="+mj-ea"/>
              <a:ea typeface="+mj-ea"/>
              <a:cs typeface="+mj-cs"/>
            </a:endParaRPr>
          </a:p>
        </p:txBody>
      </p:sp>
      <p:sp>
        <p:nvSpPr>
          <p:cNvPr id="3" name="内容占位符 2"/>
          <p:cNvSpPr txBox="1">
            <a:spLocks/>
          </p:cNvSpPr>
          <p:nvPr/>
        </p:nvSpPr>
        <p:spPr>
          <a:xfrm>
            <a:off x="252668" y="861218"/>
            <a:ext cx="8412097" cy="5996781"/>
          </a:xfrm>
          <a:prstGeom prst="rect">
            <a:avLst/>
          </a:prstGeom>
        </p:spPr>
        <p:txBody>
          <a:bodyPr>
            <a:normAutofit/>
          </a:bodyPr>
          <a:lstStyle/>
          <a:p>
            <a:pPr marL="342900" indent="-342900">
              <a:lnSpc>
                <a:spcPct val="90000"/>
              </a:lnSpc>
              <a:spcBef>
                <a:spcPct val="20000"/>
              </a:spcBef>
              <a:buFont typeface="Wingdings 2" pitchFamily="18" charset="2"/>
              <a:buChar char=""/>
              <a:defRPr/>
            </a:pPr>
            <a:r>
              <a:rPr lang="zh-CN" altLang="en-US" sz="2400" b="1" kern="0" dirty="0" smtClean="0">
                <a:latin typeface="微软雅黑" pitchFamily="34" charset="-122"/>
                <a:ea typeface="微软雅黑" pitchFamily="34" charset="-122"/>
              </a:rPr>
              <a:t>引进配置管理工具，保障成果</a:t>
            </a:r>
            <a:r>
              <a:rPr lang="en-US" altLang="zh-CN" sz="2400" b="1" kern="0" dirty="0" smtClean="0">
                <a:latin typeface="微软雅黑" pitchFamily="34" charset="-122"/>
                <a:ea typeface="微软雅黑" pitchFamily="34" charset="-122"/>
              </a:rPr>
              <a:t>/</a:t>
            </a:r>
            <a:r>
              <a:rPr lang="zh-CN" altLang="en-US" sz="2400" b="1" kern="0" dirty="0" smtClean="0">
                <a:latin typeface="微软雅黑" pitchFamily="34" charset="-122"/>
                <a:ea typeface="微软雅黑" pitchFamily="34" charset="-122"/>
              </a:rPr>
              <a:t>研发资产的完整性、一致性</a:t>
            </a:r>
            <a:endParaRPr lang="en-US" altLang="zh-CN" sz="2400" b="1" kern="0" dirty="0" smtClean="0">
              <a:latin typeface="微软雅黑" pitchFamily="34" charset="-122"/>
              <a:ea typeface="微软雅黑" pitchFamily="34" charset="-122"/>
            </a:endParaRPr>
          </a:p>
          <a:p>
            <a:pPr marL="342900" indent="-342900">
              <a:lnSpc>
                <a:spcPct val="150000"/>
              </a:lnSpc>
              <a:spcBef>
                <a:spcPct val="20000"/>
              </a:spcBef>
              <a:buFont typeface="Wingdings" pitchFamily="2" charset="2"/>
              <a:buChar char="Ø"/>
              <a:defRPr/>
            </a:pPr>
            <a:r>
              <a:rPr lang="zh-CN" altLang="en-US" kern="0" dirty="0" smtClean="0">
                <a:latin typeface="微软雅黑" pitchFamily="34" charset="-122"/>
                <a:ea typeface="微软雅黑" pitchFamily="34" charset="-122"/>
              </a:rPr>
              <a:t>引進配置管理工具，建议</a:t>
            </a:r>
            <a:r>
              <a:rPr lang="zh-CN" altLang="en-US" kern="0" dirty="0" smtClean="0">
                <a:latin typeface="微软雅黑" pitchFamily="34" charset="-122"/>
                <a:ea typeface="微软雅黑" pitchFamily="34" charset="-122"/>
              </a:rPr>
              <a:t>采用开源配置管理工具</a:t>
            </a:r>
            <a:r>
              <a:rPr lang="en-US" altLang="zh-CN" kern="0" dirty="0" smtClean="0">
                <a:latin typeface="微软雅黑" pitchFamily="34" charset="-122"/>
                <a:ea typeface="微软雅黑" pitchFamily="34" charset="-122"/>
              </a:rPr>
              <a:t>SVN</a:t>
            </a:r>
          </a:p>
          <a:p>
            <a:pPr marL="342900" indent="-342900">
              <a:lnSpc>
                <a:spcPct val="150000"/>
              </a:lnSpc>
              <a:spcBef>
                <a:spcPct val="20000"/>
              </a:spcBef>
              <a:buFont typeface="Wingdings" pitchFamily="2" charset="2"/>
              <a:buChar char="Ø"/>
              <a:defRPr/>
            </a:pPr>
            <a:r>
              <a:rPr lang="zh-CN" altLang="en-US" kern="0" dirty="0" smtClean="0">
                <a:latin typeface="微软雅黑" pitchFamily="34" charset="-122"/>
                <a:ea typeface="微软雅黑" pitchFamily="34" charset="-122"/>
              </a:rPr>
              <a:t>研究配置管理工具服务器及客户端的相关使用（或组织培训）</a:t>
            </a:r>
            <a:endParaRPr lang="en-US" altLang="zh-CN" kern="0" dirty="0" smtClean="0">
              <a:latin typeface="微软雅黑" pitchFamily="34" charset="-122"/>
              <a:ea typeface="微软雅黑" pitchFamily="34" charset="-122"/>
            </a:endParaRPr>
          </a:p>
          <a:p>
            <a:pPr marL="342900" indent="-342900">
              <a:lnSpc>
                <a:spcPct val="150000"/>
              </a:lnSpc>
              <a:spcBef>
                <a:spcPct val="20000"/>
              </a:spcBef>
              <a:buFont typeface="Wingdings" pitchFamily="2" charset="2"/>
              <a:buChar char="Ø"/>
              <a:defRPr/>
            </a:pPr>
            <a:r>
              <a:rPr lang="zh-CN" altLang="en-US" kern="0" dirty="0" smtClean="0">
                <a:latin typeface="微软雅黑" pitchFamily="34" charset="-122"/>
                <a:ea typeface="微软雅黑" pitchFamily="34" charset="-122"/>
              </a:rPr>
              <a:t>搭建公司级的配置管理服务器及配置管理工具的使用环境</a:t>
            </a:r>
            <a:endParaRPr lang="en-US" altLang="zh-CN" kern="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标题 1"/>
          <p:cNvSpPr txBox="1">
            <a:spLocks/>
          </p:cNvSpPr>
          <p:nvPr/>
        </p:nvSpPr>
        <p:spPr>
          <a:xfrm>
            <a:off x="714348" y="71414"/>
            <a:ext cx="7772400" cy="428628"/>
          </a:xfrm>
          <a:prstGeom prst="rect">
            <a:avLst/>
          </a:prstGeom>
        </p:spPr>
        <p:txBody>
          <a:bodyPr vert="horz" lIns="91440" tIns="45720" rIns="91440" bIns="45720" rtlCol="0" anchor="ctr">
            <a:noAutofit/>
          </a:bodyPr>
          <a:lstStyle/>
          <a:p>
            <a:pPr lvl="0" algn="ctr">
              <a:spcBef>
                <a:spcPct val="0"/>
              </a:spcBef>
              <a:defRPr/>
            </a:pPr>
            <a:r>
              <a:rPr lang="zh-CN" altLang="en-US" sz="3200" dirty="0" smtClean="0">
                <a:latin typeface="+mj-ea"/>
                <a:ea typeface="+mj-ea"/>
                <a:cs typeface="+mj-cs"/>
              </a:rPr>
              <a:t>吉美公司研发管理改进方案</a:t>
            </a:r>
            <a:r>
              <a:rPr lang="en-US" altLang="zh-CN" sz="3200" dirty="0" smtClean="0">
                <a:latin typeface="+mj-ea"/>
                <a:ea typeface="+mj-ea"/>
                <a:cs typeface="+mj-cs"/>
              </a:rPr>
              <a:t>——</a:t>
            </a:r>
            <a:r>
              <a:rPr lang="zh-CN" altLang="en-US" sz="3200" dirty="0" smtClean="0">
                <a:latin typeface="+mj-ea"/>
                <a:ea typeface="+mj-ea"/>
                <a:cs typeface="+mj-cs"/>
              </a:rPr>
              <a:t>成果管理</a:t>
            </a:r>
            <a:endParaRPr lang="zh-CN" altLang="en-US" sz="3200" dirty="0">
              <a:latin typeface="+mj-ea"/>
              <a:ea typeface="+mj-ea"/>
              <a:cs typeface="+mj-cs"/>
            </a:endParaRPr>
          </a:p>
        </p:txBody>
      </p:sp>
      <p:sp>
        <p:nvSpPr>
          <p:cNvPr id="3" name="内容占位符 2"/>
          <p:cNvSpPr txBox="1">
            <a:spLocks/>
          </p:cNvSpPr>
          <p:nvPr/>
        </p:nvSpPr>
        <p:spPr>
          <a:xfrm>
            <a:off x="252668" y="861218"/>
            <a:ext cx="8412097" cy="5996781"/>
          </a:xfrm>
          <a:prstGeom prst="rect">
            <a:avLst/>
          </a:prstGeom>
        </p:spPr>
        <p:txBody>
          <a:bodyPr>
            <a:normAutofit/>
          </a:bodyPr>
          <a:lstStyle/>
          <a:p>
            <a:pPr marL="342900" indent="-342900">
              <a:lnSpc>
                <a:spcPct val="90000"/>
              </a:lnSpc>
              <a:spcBef>
                <a:spcPct val="20000"/>
              </a:spcBef>
              <a:buFont typeface="Wingdings 2" pitchFamily="18" charset="2"/>
              <a:buChar char=""/>
              <a:defRPr/>
            </a:pPr>
            <a:r>
              <a:rPr lang="zh-CN" altLang="en-US" sz="2400" b="1" kern="0" dirty="0" smtClean="0">
                <a:latin typeface="微软雅黑" pitchFamily="34" charset="-122"/>
                <a:ea typeface="微软雅黑" pitchFamily="34" charset="-122"/>
              </a:rPr>
              <a:t>整理现有的项目成果</a:t>
            </a:r>
            <a:r>
              <a:rPr lang="en-US" altLang="zh-CN" sz="2400" b="1" kern="0" dirty="0" smtClean="0">
                <a:latin typeface="微软雅黑" pitchFamily="34" charset="-122"/>
                <a:ea typeface="微软雅黑" pitchFamily="34" charset="-122"/>
              </a:rPr>
              <a:t>/</a:t>
            </a:r>
            <a:r>
              <a:rPr lang="zh-CN" altLang="en-US" sz="2400" b="1" kern="0" dirty="0" smtClean="0">
                <a:latin typeface="微软雅黑" pitchFamily="34" charset="-122"/>
                <a:ea typeface="微软雅黑" pitchFamily="34" charset="-122"/>
              </a:rPr>
              <a:t>研发资产，纳入配置管理范畴</a:t>
            </a:r>
            <a:endParaRPr lang="en-US" altLang="zh-CN" sz="2400" b="1" kern="0" dirty="0" smtClean="0">
              <a:latin typeface="微软雅黑" pitchFamily="34" charset="-122"/>
              <a:ea typeface="微软雅黑" pitchFamily="34" charset="-122"/>
            </a:endParaRPr>
          </a:p>
          <a:p>
            <a:pPr marL="342900" indent="-342900">
              <a:lnSpc>
                <a:spcPct val="150000"/>
              </a:lnSpc>
              <a:spcBef>
                <a:spcPct val="20000"/>
              </a:spcBef>
              <a:buFont typeface="Wingdings" pitchFamily="2" charset="2"/>
              <a:buChar char="Ø"/>
              <a:defRPr/>
            </a:pPr>
            <a:r>
              <a:rPr lang="zh-CN" altLang="en-US" kern="0" dirty="0" smtClean="0">
                <a:latin typeface="微软雅黑" pitchFamily="34" charset="-122"/>
                <a:ea typeface="微软雅黑" pitchFamily="34" charset="-122"/>
              </a:rPr>
              <a:t>根据吉美研发项目的特点，设计一套通用的项目配置库目录结构（项目配置库目录设计的原则：方便项目成果的识别、存取、权限控制以及后期的维护）</a:t>
            </a:r>
            <a:endParaRPr lang="en-US" altLang="zh-CN" kern="0" dirty="0" smtClean="0">
              <a:latin typeface="微软雅黑" pitchFamily="34" charset="-122"/>
              <a:ea typeface="微软雅黑" pitchFamily="34" charset="-122"/>
            </a:endParaRPr>
          </a:p>
          <a:p>
            <a:pPr marL="342900" indent="-342900">
              <a:lnSpc>
                <a:spcPct val="150000"/>
              </a:lnSpc>
              <a:spcBef>
                <a:spcPct val="20000"/>
              </a:spcBef>
              <a:buFont typeface="Wingdings" pitchFamily="2" charset="2"/>
              <a:buChar char="Ø"/>
              <a:defRPr/>
            </a:pPr>
            <a:r>
              <a:rPr lang="zh-CN" altLang="en-US" kern="0" dirty="0" smtClean="0">
                <a:latin typeface="微软雅黑" pitchFamily="34" charset="-122"/>
                <a:ea typeface="微软雅黑" pitchFamily="34" charset="-122"/>
              </a:rPr>
              <a:t>根据既定的项目配置库目录结构，设计通用的权限控制机制（特殊情况下可以调整）</a:t>
            </a:r>
            <a:endParaRPr lang="en-US" altLang="zh-CN" kern="0" dirty="0" smtClean="0">
              <a:latin typeface="微软雅黑" pitchFamily="34" charset="-122"/>
              <a:ea typeface="微软雅黑" pitchFamily="34" charset="-122"/>
            </a:endParaRPr>
          </a:p>
          <a:p>
            <a:pPr marL="342900" indent="-342900">
              <a:lnSpc>
                <a:spcPct val="150000"/>
              </a:lnSpc>
              <a:spcBef>
                <a:spcPct val="20000"/>
              </a:spcBef>
              <a:buFont typeface="Wingdings" pitchFamily="2" charset="2"/>
              <a:buChar char="Ø"/>
              <a:defRPr/>
            </a:pPr>
            <a:r>
              <a:rPr lang="zh-CN" altLang="en-US" kern="0" dirty="0" smtClean="0">
                <a:latin typeface="微软雅黑" pitchFamily="34" charset="-122"/>
                <a:ea typeface="微软雅黑" pitchFamily="34" charset="-122"/>
              </a:rPr>
              <a:t>为历史项目及正在进行的项目创建项目配置库，整理项目成果或项目过程输出，统一提交到配置管理工具中进行管理和维护</a:t>
            </a:r>
            <a:endParaRPr lang="en-US" altLang="zh-CN" kern="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标题 1"/>
          <p:cNvSpPr txBox="1">
            <a:spLocks/>
          </p:cNvSpPr>
          <p:nvPr/>
        </p:nvSpPr>
        <p:spPr>
          <a:xfrm>
            <a:off x="714348" y="71414"/>
            <a:ext cx="7772400" cy="428628"/>
          </a:xfrm>
          <a:prstGeom prst="rect">
            <a:avLst/>
          </a:prstGeom>
        </p:spPr>
        <p:txBody>
          <a:bodyPr vert="horz" lIns="91440" tIns="45720" rIns="91440" bIns="45720" rtlCol="0" anchor="ctr">
            <a:noAutofit/>
          </a:bodyPr>
          <a:lstStyle/>
          <a:p>
            <a:pPr lvl="0" algn="ctr">
              <a:spcBef>
                <a:spcPct val="0"/>
              </a:spcBef>
              <a:defRPr/>
            </a:pPr>
            <a:r>
              <a:rPr lang="zh-CN" altLang="en-US" sz="3200" dirty="0" smtClean="0">
                <a:latin typeface="+mj-ea"/>
                <a:ea typeface="+mj-ea"/>
                <a:cs typeface="+mj-cs"/>
              </a:rPr>
              <a:t>吉美公司研发管理改进方案</a:t>
            </a:r>
            <a:r>
              <a:rPr lang="en-US" altLang="zh-CN" sz="3200" dirty="0" smtClean="0">
                <a:latin typeface="+mj-ea"/>
                <a:ea typeface="+mj-ea"/>
                <a:cs typeface="+mj-cs"/>
              </a:rPr>
              <a:t>——</a:t>
            </a:r>
            <a:r>
              <a:rPr lang="zh-CN" altLang="en-US" sz="3200" dirty="0" smtClean="0">
                <a:latin typeface="+mj-ea"/>
                <a:ea typeface="+mj-ea"/>
                <a:cs typeface="+mj-cs"/>
              </a:rPr>
              <a:t>成果管理</a:t>
            </a:r>
            <a:endParaRPr lang="zh-CN" altLang="en-US" sz="3200" dirty="0">
              <a:latin typeface="+mj-ea"/>
              <a:ea typeface="+mj-ea"/>
              <a:cs typeface="+mj-cs"/>
            </a:endParaRPr>
          </a:p>
        </p:txBody>
      </p:sp>
      <p:sp>
        <p:nvSpPr>
          <p:cNvPr id="3" name="内容占位符 2"/>
          <p:cNvSpPr txBox="1">
            <a:spLocks/>
          </p:cNvSpPr>
          <p:nvPr/>
        </p:nvSpPr>
        <p:spPr>
          <a:xfrm>
            <a:off x="252668" y="861218"/>
            <a:ext cx="8412097" cy="5996781"/>
          </a:xfrm>
          <a:prstGeom prst="rect">
            <a:avLst/>
          </a:prstGeom>
        </p:spPr>
        <p:txBody>
          <a:bodyPr>
            <a:normAutofit/>
          </a:bodyPr>
          <a:lstStyle/>
          <a:p>
            <a:pPr marL="342900" indent="-342900">
              <a:lnSpc>
                <a:spcPct val="90000"/>
              </a:lnSpc>
              <a:spcBef>
                <a:spcPct val="20000"/>
              </a:spcBef>
              <a:buFont typeface="Wingdings 2" pitchFamily="18" charset="2"/>
              <a:buChar char=""/>
              <a:defRPr/>
            </a:pPr>
            <a:r>
              <a:rPr lang="zh-CN" altLang="en-US" sz="2400" b="1" kern="0" dirty="0" smtClean="0">
                <a:latin typeface="微软雅黑" pitchFamily="34" charset="-122"/>
                <a:ea typeface="微软雅黑" pitchFamily="34" charset="-122"/>
              </a:rPr>
              <a:t>创建配置库备份机制，双重保障数据安全</a:t>
            </a:r>
            <a:endParaRPr lang="en-US" altLang="zh-CN" sz="2400" b="1" kern="0" dirty="0" smtClean="0">
              <a:latin typeface="微软雅黑" pitchFamily="34" charset="-122"/>
              <a:ea typeface="微软雅黑" pitchFamily="34" charset="-122"/>
            </a:endParaRPr>
          </a:p>
          <a:p>
            <a:pPr marL="342900" indent="-342900">
              <a:lnSpc>
                <a:spcPct val="150000"/>
              </a:lnSpc>
              <a:spcBef>
                <a:spcPct val="20000"/>
              </a:spcBef>
              <a:buFont typeface="Wingdings" pitchFamily="2" charset="2"/>
              <a:buChar char="Ø"/>
              <a:defRPr/>
            </a:pPr>
            <a:r>
              <a:rPr lang="zh-CN" altLang="en-US" kern="0" dirty="0" smtClean="0">
                <a:latin typeface="微软雅黑" pitchFamily="34" charset="-122"/>
                <a:ea typeface="微软雅黑" pitchFamily="34" charset="-122"/>
              </a:rPr>
              <a:t>确定配置库备份机制（同步备份、周备份、异地备份等）</a:t>
            </a:r>
            <a:endParaRPr lang="en-US" altLang="zh-CN" kern="0" dirty="0" smtClean="0">
              <a:latin typeface="微软雅黑" pitchFamily="34" charset="-122"/>
              <a:ea typeface="微软雅黑" pitchFamily="34" charset="-122"/>
            </a:endParaRPr>
          </a:p>
          <a:p>
            <a:pPr marL="342900" indent="-342900">
              <a:lnSpc>
                <a:spcPct val="150000"/>
              </a:lnSpc>
              <a:spcBef>
                <a:spcPct val="20000"/>
              </a:spcBef>
              <a:buFont typeface="Wingdings" pitchFamily="2" charset="2"/>
              <a:buChar char="Ø"/>
              <a:defRPr/>
            </a:pPr>
            <a:r>
              <a:rPr lang="zh-CN" altLang="en-US" kern="0" dirty="0" smtClean="0">
                <a:latin typeface="微软雅黑" pitchFamily="34" charset="-122"/>
                <a:ea typeface="微软雅黑" pitchFamily="34" charset="-122"/>
              </a:rPr>
              <a:t>搭建各种配置库备份环境</a:t>
            </a:r>
            <a:endParaRPr lang="en-US" altLang="zh-CN" kern="0" dirty="0" smtClean="0">
              <a:latin typeface="微软雅黑" pitchFamily="34" charset="-122"/>
              <a:ea typeface="微软雅黑" pitchFamily="34" charset="-122"/>
            </a:endParaRPr>
          </a:p>
          <a:p>
            <a:pPr marL="342900" indent="-342900">
              <a:lnSpc>
                <a:spcPct val="150000"/>
              </a:lnSpc>
              <a:spcBef>
                <a:spcPct val="20000"/>
              </a:spcBef>
              <a:buFont typeface="Wingdings" pitchFamily="2" charset="2"/>
              <a:buChar char="Ø"/>
              <a:defRPr/>
            </a:pPr>
            <a:r>
              <a:rPr lang="zh-CN" altLang="en-US" kern="0" dirty="0" smtClean="0">
                <a:latin typeface="微软雅黑" pitchFamily="34" charset="-122"/>
                <a:ea typeface="微软雅黑" pitchFamily="34" charset="-122"/>
              </a:rPr>
              <a:t>定期更新与维护配置库备份</a:t>
            </a:r>
            <a:endParaRPr lang="en-US" altLang="zh-CN" kern="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标题 1"/>
          <p:cNvSpPr txBox="1">
            <a:spLocks/>
          </p:cNvSpPr>
          <p:nvPr/>
        </p:nvSpPr>
        <p:spPr>
          <a:xfrm>
            <a:off x="714348" y="71414"/>
            <a:ext cx="7772400" cy="428628"/>
          </a:xfrm>
          <a:prstGeom prst="rect">
            <a:avLst/>
          </a:prstGeom>
        </p:spPr>
        <p:txBody>
          <a:bodyPr vert="horz" lIns="91440" tIns="45720" rIns="91440" bIns="45720" rtlCol="0" anchor="ctr">
            <a:noAutofit/>
          </a:bodyPr>
          <a:lstStyle/>
          <a:p>
            <a:pPr lvl="0" algn="ctr">
              <a:spcBef>
                <a:spcPct val="0"/>
              </a:spcBef>
              <a:defRPr/>
            </a:pPr>
            <a:r>
              <a:rPr lang="zh-CN" altLang="en-US" sz="3200" dirty="0" smtClean="0">
                <a:latin typeface="+mj-ea"/>
                <a:ea typeface="+mj-ea"/>
                <a:cs typeface="+mj-cs"/>
              </a:rPr>
              <a:t>吉美公司流程体系构建的预期效果</a:t>
            </a:r>
            <a:endParaRPr lang="zh-CN" altLang="en-US" sz="3200" dirty="0">
              <a:latin typeface="+mj-ea"/>
              <a:ea typeface="+mj-ea"/>
              <a:cs typeface="+mj-cs"/>
            </a:endParaRPr>
          </a:p>
        </p:txBody>
      </p:sp>
      <p:sp>
        <p:nvSpPr>
          <p:cNvPr id="3" name="内容占位符 2"/>
          <p:cNvSpPr txBox="1">
            <a:spLocks/>
          </p:cNvSpPr>
          <p:nvPr/>
        </p:nvSpPr>
        <p:spPr>
          <a:xfrm>
            <a:off x="252668" y="861218"/>
            <a:ext cx="8412097" cy="5996781"/>
          </a:xfrm>
          <a:prstGeom prst="rect">
            <a:avLst/>
          </a:prstGeom>
        </p:spPr>
        <p:txBody>
          <a:bodyPr>
            <a:normAutofit/>
          </a:bodyPr>
          <a:lstStyle/>
          <a:p>
            <a:pPr marL="342900" indent="-342900">
              <a:lnSpc>
                <a:spcPct val="90000"/>
              </a:lnSpc>
              <a:spcBef>
                <a:spcPct val="20000"/>
              </a:spcBef>
              <a:buFont typeface="Wingdings 2" pitchFamily="18" charset="2"/>
              <a:buChar char=""/>
              <a:defRPr/>
            </a:pPr>
            <a:r>
              <a:rPr lang="zh-CN" altLang="en-US" sz="2400" b="1" kern="0" dirty="0" smtClean="0">
                <a:latin typeface="微软雅黑" pitchFamily="34" charset="-122"/>
                <a:ea typeface="微软雅黑" pitchFamily="34" charset="-122"/>
              </a:rPr>
              <a:t>流程体系建设与实施的预期</a:t>
            </a:r>
            <a:r>
              <a:rPr lang="zh-CN" altLang="en-US" sz="2400" b="1" kern="0" dirty="0" smtClean="0">
                <a:latin typeface="微软雅黑" pitchFamily="34" charset="-122"/>
                <a:ea typeface="微软雅黑" pitchFamily="34" charset="-122"/>
              </a:rPr>
              <a:t>效果</a:t>
            </a:r>
            <a:endParaRPr lang="en-US" altLang="zh-CN" sz="2400" b="1" kern="0" dirty="0" smtClean="0">
              <a:latin typeface="微软雅黑" pitchFamily="34" charset="-122"/>
              <a:ea typeface="微软雅黑" pitchFamily="34" charset="-122"/>
            </a:endParaRPr>
          </a:p>
          <a:p>
            <a:pPr marL="342900" indent="-342900">
              <a:lnSpc>
                <a:spcPct val="150000"/>
              </a:lnSpc>
              <a:spcBef>
                <a:spcPct val="20000"/>
              </a:spcBef>
              <a:buFont typeface="Wingdings" pitchFamily="2" charset="2"/>
              <a:buChar char="Ø"/>
              <a:defRPr/>
            </a:pPr>
            <a:r>
              <a:rPr lang="zh-CN" altLang="en-US" dirty="0" smtClean="0">
                <a:latin typeface="微软雅黑" pitchFamily="34" charset="-122"/>
                <a:ea typeface="微软雅黑" pitchFamily="34" charset="-122"/>
              </a:rPr>
              <a:t>建设公司统一的研发</a:t>
            </a:r>
            <a:r>
              <a:rPr lang="zh-CN" altLang="en-US" dirty="0" smtClean="0">
                <a:latin typeface="微软雅黑" pitchFamily="34" charset="-122"/>
                <a:ea typeface="微软雅黑" pitchFamily="34" charset="-122"/>
              </a:rPr>
              <a:t>管理體系，通过持续改进，</a:t>
            </a:r>
            <a:r>
              <a:rPr lang="zh-CN" altLang="en-US" dirty="0" smtClean="0">
                <a:latin typeface="微软雅黑" pitchFamily="34" charset="-122"/>
                <a:ea typeface="微软雅黑" pitchFamily="34" charset="-122"/>
              </a:rPr>
              <a:t>为研发提供高效的流程、模板以及有效的质量控制</a:t>
            </a:r>
            <a:r>
              <a:rPr lang="zh-CN" altLang="en-US" dirty="0" smtClean="0">
                <a:latin typeface="微软雅黑" pitchFamily="34" charset="-122"/>
                <a:ea typeface="微软雅黑" pitchFamily="34" charset="-122"/>
              </a:rPr>
              <a:t>手段，</a:t>
            </a:r>
            <a:r>
              <a:rPr lang="zh-CN" altLang="en-US" dirty="0" smtClean="0">
                <a:latin typeface="微软雅黑" pitchFamily="34" charset="-122"/>
                <a:ea typeface="微软雅黑" pitchFamily="34" charset="-122"/>
              </a:rPr>
              <a:t>最终实现研发过程规范、透明、可控、高效，快速响应市场需求，缩短产品发布周期，为客户提供高质量的产品</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marL="342900" indent="-342900">
              <a:lnSpc>
                <a:spcPct val="150000"/>
              </a:lnSpc>
              <a:spcBef>
                <a:spcPct val="20000"/>
              </a:spcBef>
              <a:buFont typeface="Wingdings" pitchFamily="2" charset="2"/>
              <a:buChar char="Ø"/>
              <a:defRPr/>
            </a:pPr>
            <a:r>
              <a:rPr lang="zh-CN" altLang="en-US" sz="2400" b="1" kern="0" dirty="0" smtClean="0">
                <a:latin typeface="微软雅黑" pitchFamily="34" charset="-122"/>
                <a:ea typeface="微软雅黑" pitchFamily="34" charset="-122"/>
              </a:rPr>
              <a:t>成果</a:t>
            </a:r>
            <a:r>
              <a:rPr lang="zh-CN" altLang="en-US" sz="2400" b="1" kern="0" dirty="0" smtClean="0">
                <a:latin typeface="微软雅黑" pitchFamily="34" charset="-122"/>
                <a:ea typeface="微软雅黑" pitchFamily="34" charset="-122"/>
              </a:rPr>
              <a:t>管理</a:t>
            </a:r>
            <a:r>
              <a:rPr lang="en-US" altLang="zh-CN" sz="2400" b="1" kern="0" dirty="0" smtClean="0">
                <a:latin typeface="微软雅黑" pitchFamily="34" charset="-122"/>
                <a:ea typeface="微软雅黑" pitchFamily="34" charset="-122"/>
              </a:rPr>
              <a:t>/</a:t>
            </a:r>
            <a:r>
              <a:rPr lang="zh-CN" altLang="en-US" sz="2400" b="1" kern="0" dirty="0" smtClean="0">
                <a:latin typeface="微软雅黑" pitchFamily="34" charset="-122"/>
                <a:ea typeface="微软雅黑" pitchFamily="34" charset="-122"/>
              </a:rPr>
              <a:t>配置管理实施的预期效果</a:t>
            </a:r>
            <a:endParaRPr lang="en-US" altLang="zh-CN" sz="2400" b="1" kern="0" dirty="0" smtClean="0">
              <a:latin typeface="微软雅黑" pitchFamily="34" charset="-122"/>
              <a:ea typeface="微软雅黑" pitchFamily="34" charset="-122"/>
            </a:endParaRPr>
          </a:p>
          <a:p>
            <a:pPr marL="342900" indent="-342900">
              <a:lnSpc>
                <a:spcPct val="150000"/>
              </a:lnSpc>
              <a:spcBef>
                <a:spcPct val="20000"/>
              </a:spcBef>
              <a:buFont typeface="Wingdings" pitchFamily="2" charset="2"/>
              <a:buChar char="Ø"/>
              <a:defRPr/>
            </a:pPr>
            <a:r>
              <a:rPr lang="zh-CN" altLang="en-US" dirty="0" smtClean="0">
                <a:latin typeface="微软雅黑" pitchFamily="34" charset="-122"/>
                <a:ea typeface="微软雅黑" pitchFamily="34" charset="-122"/>
              </a:rPr>
              <a:t>公司范畴内的所有项目成果和其他研发过程资产都被完整的纳入到配置管理范畴内，确保公司研发资产的完整性、一致性、数据信息安全性和可追踪性。</a:t>
            </a:r>
            <a:endParaRPr lang="en-US" altLang="zh-CN"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14480" y="2816231"/>
            <a:ext cx="7000924" cy="1470025"/>
          </a:xfrm>
        </p:spPr>
        <p:txBody>
          <a:bodyPr anchor="ctr">
            <a:normAutofit/>
          </a:bodyPr>
          <a:lstStyle/>
          <a:p>
            <a:pPr algn="ctr"/>
            <a:r>
              <a:rPr lang="zh-CN" altLang="en-US" sz="8000" dirty="0" smtClean="0"/>
              <a:t>谢谢</a:t>
            </a:r>
            <a:endParaRPr lang="zh-CN" altLang="en-US" sz="8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标题 1"/>
          <p:cNvSpPr txBox="1">
            <a:spLocks/>
          </p:cNvSpPr>
          <p:nvPr/>
        </p:nvSpPr>
        <p:spPr>
          <a:xfrm>
            <a:off x="714348" y="71414"/>
            <a:ext cx="7772400" cy="428628"/>
          </a:xfrm>
          <a:prstGeom prst="rect">
            <a:avLst/>
          </a:prstGeom>
        </p:spPr>
        <p:txBody>
          <a:bodyPr vert="horz" lIns="91440" tIns="45720" rIns="91440" bIns="45720" rtlCol="0" anchor="ctr">
            <a:noAutofit/>
          </a:bodyPr>
          <a:lstStyle/>
          <a:p>
            <a:pPr algn="ctr">
              <a:spcBef>
                <a:spcPct val="0"/>
              </a:spcBef>
              <a:defRPr/>
            </a:pPr>
            <a:r>
              <a:rPr lang="zh-CN" altLang="en-US" sz="3200" dirty="0" smtClean="0">
                <a:latin typeface="+mj-lt"/>
                <a:ea typeface="+mj-ea"/>
                <a:cs typeface="+mj-cs"/>
              </a:rPr>
              <a:t>吉美公司流程体系构建方案</a:t>
            </a:r>
            <a:endParaRPr lang="zh-CN" altLang="en-US" sz="3200" dirty="0">
              <a:latin typeface="+mj-lt"/>
              <a:ea typeface="+mj-ea"/>
              <a:cs typeface="+mj-cs"/>
            </a:endParaRPr>
          </a:p>
        </p:txBody>
      </p:sp>
      <p:sp>
        <p:nvSpPr>
          <p:cNvPr id="166" name="椭圆 62"/>
          <p:cNvSpPr>
            <a:spLocks noChangeArrowheads="1"/>
          </p:cNvSpPr>
          <p:nvPr/>
        </p:nvSpPr>
        <p:spPr bwMode="auto">
          <a:xfrm>
            <a:off x="95034" y="1708125"/>
            <a:ext cx="4328166" cy="4354513"/>
          </a:xfrm>
          <a:prstGeom prst="ellipse">
            <a:avLst/>
          </a:prstGeom>
          <a:solidFill>
            <a:schemeClr val="bg1"/>
          </a:solidFill>
          <a:ln w="9525" algn="ctr">
            <a:solidFill>
              <a:schemeClr val="bg1"/>
            </a:solidFill>
            <a:round/>
            <a:headEnd/>
            <a:tailEnd/>
          </a:ln>
        </p:spPr>
        <p:txBody>
          <a:bodyPr/>
          <a:lstStyle/>
          <a:p>
            <a:pPr algn="ctr"/>
            <a:endParaRPr lang="zh-CN" altLang="zh-CN">
              <a:latin typeface="Calibri" pitchFamily="34" charset="0"/>
              <a:ea typeface="方正姚体" pitchFamily="2" charset="-122"/>
            </a:endParaRPr>
          </a:p>
        </p:txBody>
      </p:sp>
      <p:sp>
        <p:nvSpPr>
          <p:cNvPr id="167" name="椭圆 166"/>
          <p:cNvSpPr/>
          <p:nvPr/>
        </p:nvSpPr>
        <p:spPr bwMode="auto">
          <a:xfrm>
            <a:off x="210921" y="1766863"/>
            <a:ext cx="4130931" cy="4154487"/>
          </a:xfrm>
          <a:prstGeom prst="ellipse">
            <a:avLst/>
          </a:prstGeom>
          <a:solidFill>
            <a:schemeClr val="accent1">
              <a:lumMod val="40000"/>
              <a:lumOff val="60000"/>
            </a:schemeClr>
          </a:solidFill>
          <a:ln w="9525" cap="flat" cmpd="sng" algn="ctr">
            <a:noFill/>
            <a:prstDash val="solid"/>
            <a:round/>
            <a:headEnd type="none" w="med" len="med"/>
            <a:tailEnd type="none" w="med" len="med"/>
          </a:ln>
          <a:effectLst/>
        </p:spPr>
        <p:txBody>
          <a:bodyPr/>
          <a:lstStyle/>
          <a:p>
            <a:pPr algn="ctr" fontAlgn="auto">
              <a:spcBef>
                <a:spcPts val="0"/>
              </a:spcBef>
              <a:spcAft>
                <a:spcPts val="0"/>
              </a:spcAft>
              <a:defRPr/>
            </a:pPr>
            <a:endParaRPr lang="zh-CN" altLang="en-US">
              <a:latin typeface="+mn-lt"/>
              <a:ea typeface="方正姚体" pitchFamily="2" charset="-122"/>
            </a:endParaRPr>
          </a:p>
        </p:txBody>
      </p:sp>
      <p:sp>
        <p:nvSpPr>
          <p:cNvPr id="168" name="椭圆 167"/>
          <p:cNvSpPr/>
          <p:nvPr/>
        </p:nvSpPr>
        <p:spPr bwMode="auto">
          <a:xfrm>
            <a:off x="528422" y="2084363"/>
            <a:ext cx="3499772" cy="3519487"/>
          </a:xfrm>
          <a:prstGeom prst="ellipse">
            <a:avLst/>
          </a:prstGeom>
          <a:solidFill>
            <a:schemeClr val="accent1">
              <a:lumMod val="75000"/>
            </a:schemeClr>
          </a:solidFill>
          <a:ln w="9525" cap="flat" cmpd="sng" algn="ctr">
            <a:noFill/>
            <a:prstDash val="solid"/>
            <a:round/>
            <a:headEnd type="none" w="med" len="med"/>
            <a:tailEnd type="none" w="med" len="med"/>
          </a:ln>
          <a:effectLst/>
        </p:spPr>
        <p:txBody>
          <a:bodyPr/>
          <a:lstStyle/>
          <a:p>
            <a:pPr algn="ctr" fontAlgn="auto">
              <a:spcBef>
                <a:spcPts val="0"/>
              </a:spcBef>
              <a:spcAft>
                <a:spcPts val="0"/>
              </a:spcAft>
              <a:defRPr/>
            </a:pPr>
            <a:endParaRPr lang="zh-CN" altLang="en-US">
              <a:latin typeface="+mn-lt"/>
              <a:ea typeface="方正姚体" pitchFamily="2" charset="-122"/>
            </a:endParaRPr>
          </a:p>
        </p:txBody>
      </p:sp>
      <p:grpSp>
        <p:nvGrpSpPr>
          <p:cNvPr id="169" name="组合 46"/>
          <p:cNvGrpSpPr>
            <a:grpSpLocks/>
          </p:cNvGrpSpPr>
          <p:nvPr/>
        </p:nvGrpSpPr>
        <p:grpSpPr bwMode="auto">
          <a:xfrm>
            <a:off x="3047784" y="1262038"/>
            <a:ext cx="5727761" cy="877887"/>
            <a:chOff x="3084513" y="1785938"/>
            <a:chExt cx="5762625" cy="877163"/>
          </a:xfrm>
        </p:grpSpPr>
        <p:sp>
          <p:nvSpPr>
            <p:cNvPr id="170" name="圆角矩形 169"/>
            <p:cNvSpPr/>
            <p:nvPr/>
          </p:nvSpPr>
          <p:spPr>
            <a:xfrm>
              <a:off x="3387725" y="1874765"/>
              <a:ext cx="5459413" cy="716958"/>
            </a:xfrm>
            <a:prstGeom prst="roundRect">
              <a:avLst>
                <a:gd name="adj" fmla="val 3705"/>
              </a:avLst>
            </a:prstGeom>
            <a:solidFill>
              <a:srgbClr val="D9D9D9">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itchFamily="34" charset="0"/>
                <a:cs typeface="Arial" pitchFamily="34" charset="0"/>
              </a:endParaRPr>
            </a:p>
          </p:txBody>
        </p:sp>
        <p:sp>
          <p:nvSpPr>
            <p:cNvPr id="171" name="矩形 46"/>
            <p:cNvSpPr>
              <a:spLocks noChangeArrowheads="1"/>
            </p:cNvSpPr>
            <p:nvPr/>
          </p:nvSpPr>
          <p:spPr bwMode="auto">
            <a:xfrm>
              <a:off x="3821113" y="1928695"/>
              <a:ext cx="4343400" cy="463206"/>
            </a:xfrm>
            <a:prstGeom prst="rect">
              <a:avLst/>
            </a:prstGeom>
            <a:noFill/>
            <a:ln w="9525">
              <a:noFill/>
              <a:miter lim="800000"/>
              <a:headEnd/>
              <a:tailEnd/>
            </a:ln>
          </p:spPr>
          <p:txBody>
            <a:bodyPr>
              <a:spAutoFit/>
            </a:bodyPr>
            <a:lstStyle/>
            <a:p>
              <a:pPr>
                <a:lnSpc>
                  <a:spcPct val="150000"/>
                </a:lnSpc>
              </a:pPr>
              <a:r>
                <a:rPr lang="zh-CN" altLang="en-US" b="1" dirty="0" smtClean="0">
                  <a:solidFill>
                    <a:srgbClr val="404040"/>
                  </a:solidFill>
                  <a:latin typeface="Calibri" pitchFamily="34" charset="0"/>
                  <a:ea typeface="微软雅黑" pitchFamily="34" charset="-122"/>
                </a:rPr>
                <a:t>吉美公司研发管理现状</a:t>
              </a:r>
              <a:endParaRPr lang="zh-CN" altLang="en-US" b="1" dirty="0">
                <a:solidFill>
                  <a:srgbClr val="404040"/>
                </a:solidFill>
                <a:latin typeface="Calibri" pitchFamily="34" charset="0"/>
                <a:ea typeface="微软雅黑" pitchFamily="34" charset="-122"/>
              </a:endParaRPr>
            </a:p>
          </p:txBody>
        </p:sp>
        <p:sp>
          <p:nvSpPr>
            <p:cNvPr id="172" name="椭圆 171"/>
            <p:cNvSpPr/>
            <p:nvPr/>
          </p:nvSpPr>
          <p:spPr bwMode="auto">
            <a:xfrm rot="10800000">
              <a:off x="3084513" y="1898557"/>
              <a:ext cx="666750" cy="667787"/>
            </a:xfrm>
            <a:prstGeom prst="ellipse">
              <a:avLst/>
            </a:prstGeom>
            <a:solidFill>
              <a:schemeClr val="accent1">
                <a:lumMod val="75000"/>
              </a:schemeClr>
            </a:solidFill>
            <a:ln w="57150" cap="flat" cmpd="sng" algn="ctr">
              <a:solidFill>
                <a:schemeClr val="accent1">
                  <a:lumMod val="40000"/>
                  <a:lumOff val="60000"/>
                </a:schemeClr>
              </a:solidFill>
              <a:prstDash val="solid"/>
              <a:round/>
              <a:headEnd type="none" w="med" len="med"/>
              <a:tailEnd type="none" w="med" len="med"/>
            </a:ln>
            <a:effectLst/>
          </p:spPr>
          <p:txBody>
            <a:bodyPr/>
            <a:lstStyle/>
            <a:p>
              <a:pPr algn="ctr" fontAlgn="auto">
                <a:spcBef>
                  <a:spcPts val="0"/>
                </a:spcBef>
                <a:spcAft>
                  <a:spcPts val="0"/>
                </a:spcAft>
                <a:defRPr/>
              </a:pPr>
              <a:endParaRPr lang="zh-CN" altLang="en-US">
                <a:solidFill>
                  <a:srgbClr val="000000"/>
                </a:solidFill>
                <a:latin typeface="+mn-lt"/>
                <a:ea typeface="方正姚体" pitchFamily="2" charset="-122"/>
              </a:endParaRPr>
            </a:p>
          </p:txBody>
        </p:sp>
        <p:sp>
          <p:nvSpPr>
            <p:cNvPr id="173" name="矩形 21"/>
            <p:cNvSpPr>
              <a:spLocks noChangeArrowheads="1"/>
            </p:cNvSpPr>
            <p:nvPr/>
          </p:nvSpPr>
          <p:spPr bwMode="auto">
            <a:xfrm>
              <a:off x="3225800" y="1785938"/>
              <a:ext cx="488950" cy="877163"/>
            </a:xfrm>
            <a:prstGeom prst="rect">
              <a:avLst/>
            </a:prstGeom>
            <a:noFill/>
            <a:ln w="9525">
              <a:noFill/>
              <a:miter lim="800000"/>
              <a:headEnd/>
              <a:tailEnd/>
            </a:ln>
          </p:spPr>
          <p:txBody>
            <a:bodyPr>
              <a:spAutoFit/>
            </a:bodyPr>
            <a:lstStyle/>
            <a:p>
              <a:pPr>
                <a:lnSpc>
                  <a:spcPct val="150000"/>
                </a:lnSpc>
              </a:pPr>
              <a:r>
                <a:rPr lang="en-US" altLang="zh-CN" sz="3400" b="1">
                  <a:solidFill>
                    <a:schemeClr val="bg1"/>
                  </a:solidFill>
                  <a:latin typeface="Calibri" pitchFamily="34" charset="0"/>
                  <a:ea typeface="微软雅黑" pitchFamily="34" charset="-122"/>
                </a:rPr>
                <a:t>1</a:t>
              </a:r>
            </a:p>
          </p:txBody>
        </p:sp>
      </p:grpSp>
      <p:grpSp>
        <p:nvGrpSpPr>
          <p:cNvPr id="174" name="组合 61"/>
          <p:cNvGrpSpPr>
            <a:grpSpLocks/>
          </p:cNvGrpSpPr>
          <p:nvPr/>
        </p:nvGrpSpPr>
        <p:grpSpPr bwMode="auto">
          <a:xfrm>
            <a:off x="4214810" y="2631858"/>
            <a:ext cx="4796802" cy="940018"/>
            <a:chOff x="4033229" y="2590800"/>
            <a:chExt cx="4826609" cy="939241"/>
          </a:xfrm>
        </p:grpSpPr>
        <p:sp>
          <p:nvSpPr>
            <p:cNvPr id="175" name="圆角矩形 174"/>
            <p:cNvSpPr/>
            <p:nvPr/>
          </p:nvSpPr>
          <p:spPr>
            <a:xfrm>
              <a:off x="4349181" y="2717695"/>
              <a:ext cx="4510657" cy="720129"/>
            </a:xfrm>
            <a:prstGeom prst="roundRect">
              <a:avLst>
                <a:gd name="adj" fmla="val 7618"/>
              </a:avLst>
            </a:prstGeom>
            <a:solidFill>
              <a:srgbClr val="D9D9D9">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itchFamily="34" charset="0"/>
                <a:cs typeface="Arial" pitchFamily="34" charset="0"/>
              </a:endParaRPr>
            </a:p>
          </p:txBody>
        </p:sp>
        <p:sp>
          <p:nvSpPr>
            <p:cNvPr id="176" name="矩形 51"/>
            <p:cNvSpPr>
              <a:spLocks noChangeArrowheads="1"/>
            </p:cNvSpPr>
            <p:nvPr/>
          </p:nvSpPr>
          <p:spPr bwMode="auto">
            <a:xfrm>
              <a:off x="4773097" y="2884245"/>
              <a:ext cx="4062925" cy="645796"/>
            </a:xfrm>
            <a:prstGeom prst="rect">
              <a:avLst/>
            </a:prstGeom>
            <a:noFill/>
            <a:ln w="9525">
              <a:noFill/>
              <a:miter lim="800000"/>
              <a:headEnd/>
              <a:tailEnd/>
            </a:ln>
          </p:spPr>
          <p:txBody>
            <a:bodyPr>
              <a:spAutoFit/>
            </a:bodyPr>
            <a:lstStyle/>
            <a:p>
              <a:r>
                <a:rPr lang="zh-CN" altLang="en-US" b="1" dirty="0" smtClean="0">
                  <a:solidFill>
                    <a:srgbClr val="404040"/>
                  </a:solidFill>
                  <a:latin typeface="微软雅黑" pitchFamily="34" charset="-122"/>
                  <a:ea typeface="微软雅黑" pitchFamily="34" charset="-122"/>
                </a:rPr>
                <a:t>吉美公司研发管理改进方案</a:t>
              </a:r>
              <a:r>
                <a:rPr lang="en-US" altLang="zh-CN" b="1" dirty="0" smtClean="0">
                  <a:solidFill>
                    <a:srgbClr val="404040"/>
                  </a:solidFill>
                  <a:latin typeface="微软雅黑" pitchFamily="34" charset="-122"/>
                  <a:ea typeface="微软雅黑" pitchFamily="34" charset="-122"/>
                </a:rPr>
                <a:t>-</a:t>
              </a:r>
              <a:r>
                <a:rPr lang="zh-CN" altLang="en-US" b="1" dirty="0" smtClean="0">
                  <a:solidFill>
                    <a:srgbClr val="404040"/>
                  </a:solidFill>
                  <a:latin typeface="微软雅黑" pitchFamily="34" charset="-122"/>
                  <a:ea typeface="微软雅黑" pitchFamily="34" charset="-122"/>
                </a:rPr>
                <a:t>流程体系建设</a:t>
              </a:r>
            </a:p>
          </p:txBody>
        </p:sp>
        <p:sp>
          <p:nvSpPr>
            <p:cNvPr id="177" name="椭圆 176"/>
            <p:cNvSpPr/>
            <p:nvPr/>
          </p:nvSpPr>
          <p:spPr bwMode="auto">
            <a:xfrm rot="10800000">
              <a:off x="4033229" y="2738316"/>
              <a:ext cx="666834" cy="669371"/>
            </a:xfrm>
            <a:prstGeom prst="ellipse">
              <a:avLst/>
            </a:prstGeom>
            <a:solidFill>
              <a:schemeClr val="accent1">
                <a:lumMod val="75000"/>
              </a:schemeClr>
            </a:solidFill>
            <a:ln w="57150" cap="flat" cmpd="sng" algn="ctr">
              <a:solidFill>
                <a:schemeClr val="accent1">
                  <a:lumMod val="40000"/>
                  <a:lumOff val="60000"/>
                </a:schemeClr>
              </a:solidFill>
              <a:prstDash val="solid"/>
              <a:round/>
              <a:headEnd type="none" w="med" len="med"/>
              <a:tailEnd type="none" w="med" len="med"/>
            </a:ln>
            <a:effectLst/>
          </p:spPr>
          <p:txBody>
            <a:bodyPr/>
            <a:lstStyle/>
            <a:p>
              <a:pPr algn="ctr" fontAlgn="auto">
                <a:spcBef>
                  <a:spcPts val="0"/>
                </a:spcBef>
                <a:spcAft>
                  <a:spcPts val="0"/>
                </a:spcAft>
                <a:defRPr/>
              </a:pPr>
              <a:endParaRPr lang="zh-CN" altLang="en-US">
                <a:solidFill>
                  <a:srgbClr val="000000"/>
                </a:solidFill>
                <a:latin typeface="+mn-lt"/>
                <a:ea typeface="方正姚体" pitchFamily="2" charset="-122"/>
              </a:endParaRPr>
            </a:p>
          </p:txBody>
        </p:sp>
        <p:sp>
          <p:nvSpPr>
            <p:cNvPr id="178" name="矩形 24"/>
            <p:cNvSpPr>
              <a:spLocks noChangeArrowheads="1"/>
            </p:cNvSpPr>
            <p:nvPr/>
          </p:nvSpPr>
          <p:spPr bwMode="auto">
            <a:xfrm>
              <a:off x="4176104" y="2590800"/>
              <a:ext cx="490537" cy="877162"/>
            </a:xfrm>
            <a:prstGeom prst="rect">
              <a:avLst/>
            </a:prstGeom>
            <a:noFill/>
            <a:ln w="9525">
              <a:noFill/>
              <a:miter lim="800000"/>
              <a:headEnd/>
              <a:tailEnd/>
            </a:ln>
          </p:spPr>
          <p:txBody>
            <a:bodyPr>
              <a:spAutoFit/>
            </a:bodyPr>
            <a:lstStyle/>
            <a:p>
              <a:pPr>
                <a:lnSpc>
                  <a:spcPct val="150000"/>
                </a:lnSpc>
              </a:pPr>
              <a:r>
                <a:rPr lang="en-US" altLang="zh-CN" sz="3400" b="1">
                  <a:solidFill>
                    <a:schemeClr val="bg1"/>
                  </a:solidFill>
                  <a:latin typeface="Calibri" pitchFamily="34" charset="0"/>
                  <a:ea typeface="微软雅黑" pitchFamily="34" charset="-122"/>
                </a:rPr>
                <a:t>2</a:t>
              </a:r>
            </a:p>
          </p:txBody>
        </p:sp>
      </p:grpSp>
      <p:sp>
        <p:nvSpPr>
          <p:cNvPr id="183" name="矩形 30"/>
          <p:cNvSpPr>
            <a:spLocks noChangeArrowheads="1"/>
          </p:cNvSpPr>
          <p:nvPr/>
        </p:nvSpPr>
        <p:spPr bwMode="auto">
          <a:xfrm>
            <a:off x="4112996" y="4608488"/>
            <a:ext cx="487571" cy="877887"/>
          </a:xfrm>
          <a:prstGeom prst="rect">
            <a:avLst/>
          </a:prstGeom>
          <a:noFill/>
          <a:ln w="9525">
            <a:noFill/>
            <a:miter lim="800000"/>
            <a:headEnd/>
            <a:tailEnd/>
          </a:ln>
        </p:spPr>
        <p:txBody>
          <a:bodyPr wrap="square">
            <a:spAutoFit/>
          </a:bodyPr>
          <a:lstStyle/>
          <a:p>
            <a:pPr>
              <a:lnSpc>
                <a:spcPct val="150000"/>
              </a:lnSpc>
            </a:pPr>
            <a:r>
              <a:rPr lang="en-US" altLang="zh-CN" sz="3400" b="1">
                <a:solidFill>
                  <a:schemeClr val="bg1"/>
                </a:solidFill>
                <a:latin typeface="Calibri" pitchFamily="34" charset="0"/>
                <a:ea typeface="微软雅黑" pitchFamily="34" charset="-122"/>
              </a:rPr>
              <a:t>5</a:t>
            </a:r>
          </a:p>
        </p:txBody>
      </p:sp>
      <p:sp>
        <p:nvSpPr>
          <p:cNvPr id="190" name="矩形 21"/>
          <p:cNvSpPr>
            <a:spLocks noChangeArrowheads="1"/>
          </p:cNvSpPr>
          <p:nvPr/>
        </p:nvSpPr>
        <p:spPr bwMode="auto">
          <a:xfrm>
            <a:off x="3189071" y="1252513"/>
            <a:ext cx="485991" cy="877887"/>
          </a:xfrm>
          <a:prstGeom prst="rect">
            <a:avLst/>
          </a:prstGeom>
          <a:noFill/>
          <a:ln w="9525">
            <a:noFill/>
            <a:miter lim="800000"/>
            <a:headEnd/>
            <a:tailEnd/>
          </a:ln>
        </p:spPr>
        <p:txBody>
          <a:bodyPr wrap="square">
            <a:spAutoFit/>
          </a:bodyPr>
          <a:lstStyle/>
          <a:p>
            <a:pPr>
              <a:lnSpc>
                <a:spcPct val="150000"/>
              </a:lnSpc>
            </a:pPr>
            <a:r>
              <a:rPr lang="en-US" altLang="zh-CN" sz="3400" b="1">
                <a:solidFill>
                  <a:schemeClr val="bg1"/>
                </a:solidFill>
                <a:latin typeface="Calibri" pitchFamily="34" charset="0"/>
                <a:ea typeface="微软雅黑" pitchFamily="34" charset="-122"/>
              </a:rPr>
              <a:t>1</a:t>
            </a:r>
          </a:p>
        </p:txBody>
      </p:sp>
      <p:sp>
        <p:nvSpPr>
          <p:cNvPr id="191" name="椭圆 105"/>
          <p:cNvSpPr>
            <a:spLocks noChangeArrowheads="1"/>
          </p:cNvSpPr>
          <p:nvPr/>
        </p:nvSpPr>
        <p:spPr bwMode="auto">
          <a:xfrm>
            <a:off x="677647" y="2233588"/>
            <a:ext cx="3203128" cy="3221037"/>
          </a:xfrm>
          <a:prstGeom prst="ellipse">
            <a:avLst/>
          </a:prstGeom>
          <a:solidFill>
            <a:schemeClr val="bg1"/>
          </a:solidFill>
          <a:ln w="9525" algn="ctr">
            <a:noFill/>
            <a:round/>
            <a:headEnd/>
            <a:tailEnd/>
          </a:ln>
        </p:spPr>
        <p:txBody>
          <a:bodyPr/>
          <a:lstStyle/>
          <a:p>
            <a:pPr algn="ctr"/>
            <a:endParaRPr lang="zh-CN" altLang="zh-CN">
              <a:latin typeface="Calibri" pitchFamily="34" charset="0"/>
              <a:ea typeface="方正姚体" pitchFamily="2" charset="-122"/>
            </a:endParaRPr>
          </a:p>
        </p:txBody>
      </p:sp>
      <p:pic>
        <p:nvPicPr>
          <p:cNvPr id="192" name="图片 92" descr="bji0140_0045.jpg"/>
          <p:cNvPicPr>
            <a:picLocks noChangeAspect="1"/>
          </p:cNvPicPr>
          <p:nvPr/>
        </p:nvPicPr>
        <p:blipFill>
          <a:blip r:embed="rId2" cstate="print">
            <a:clrChange>
              <a:clrFrom>
                <a:srgbClr val="FFFFFF"/>
              </a:clrFrom>
              <a:clrTo>
                <a:srgbClr val="FFFFFF">
                  <a:alpha val="0"/>
                </a:srgbClr>
              </a:clrTo>
            </a:clrChange>
          </a:blip>
          <a:srcRect l="2034" t="3751" r="5373" b="7603"/>
          <a:stretch>
            <a:fillRect/>
          </a:stretch>
        </p:blipFill>
        <p:spPr bwMode="auto">
          <a:xfrm>
            <a:off x="1258672" y="2524100"/>
            <a:ext cx="2024440" cy="2928938"/>
          </a:xfrm>
          <a:prstGeom prst="rect">
            <a:avLst/>
          </a:prstGeom>
          <a:noFill/>
          <a:ln w="9525">
            <a:noFill/>
            <a:miter lim="800000"/>
            <a:headEnd/>
            <a:tailEnd/>
          </a:ln>
        </p:spPr>
      </p:pic>
      <p:grpSp>
        <p:nvGrpSpPr>
          <p:cNvPr id="193" name="组合 78"/>
          <p:cNvGrpSpPr>
            <a:grpSpLocks/>
          </p:cNvGrpSpPr>
          <p:nvPr/>
        </p:nvGrpSpPr>
        <p:grpSpPr bwMode="auto">
          <a:xfrm>
            <a:off x="4214810" y="4143380"/>
            <a:ext cx="4763666" cy="877887"/>
            <a:chOff x="4357586" y="3418324"/>
            <a:chExt cx="4792764" cy="876719"/>
          </a:xfrm>
        </p:grpSpPr>
        <p:sp>
          <p:nvSpPr>
            <p:cNvPr id="194" name="圆角矩形 193"/>
            <p:cNvSpPr/>
            <p:nvPr/>
          </p:nvSpPr>
          <p:spPr>
            <a:xfrm>
              <a:off x="4611591" y="3545155"/>
              <a:ext cx="4248240" cy="734034"/>
            </a:xfrm>
            <a:prstGeom prst="roundRect">
              <a:avLst>
                <a:gd name="adj" fmla="val 7618"/>
              </a:avLst>
            </a:prstGeom>
            <a:solidFill>
              <a:srgbClr val="D9D9D9">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itchFamily="34" charset="0"/>
                <a:cs typeface="Arial" pitchFamily="34" charset="0"/>
              </a:endParaRPr>
            </a:p>
          </p:txBody>
        </p:sp>
        <p:sp>
          <p:nvSpPr>
            <p:cNvPr id="195" name="矩形 68"/>
            <p:cNvSpPr>
              <a:spLocks noChangeArrowheads="1"/>
            </p:cNvSpPr>
            <p:nvPr/>
          </p:nvSpPr>
          <p:spPr bwMode="auto">
            <a:xfrm>
              <a:off x="5086264" y="3714790"/>
              <a:ext cx="4064086" cy="368841"/>
            </a:xfrm>
            <a:prstGeom prst="rect">
              <a:avLst/>
            </a:prstGeom>
            <a:noFill/>
            <a:ln w="9525">
              <a:noFill/>
              <a:miter lim="800000"/>
              <a:headEnd/>
              <a:tailEnd/>
            </a:ln>
          </p:spPr>
          <p:txBody>
            <a:bodyPr>
              <a:spAutoFit/>
            </a:bodyPr>
            <a:lstStyle/>
            <a:p>
              <a:r>
                <a:rPr lang="zh-CN" altLang="en-US" b="1" dirty="0" smtClean="0">
                  <a:solidFill>
                    <a:srgbClr val="404040"/>
                  </a:solidFill>
                  <a:latin typeface="微软雅黑" pitchFamily="34" charset="-122"/>
                  <a:ea typeface="微软雅黑" pitchFamily="34" charset="-122"/>
                </a:rPr>
                <a:t>吉美公司研发管理改进方案</a:t>
              </a:r>
              <a:r>
                <a:rPr lang="en-US" altLang="zh-CN" b="1" dirty="0" smtClean="0">
                  <a:solidFill>
                    <a:srgbClr val="404040"/>
                  </a:solidFill>
                  <a:latin typeface="微软雅黑" pitchFamily="34" charset="-122"/>
                  <a:ea typeface="微软雅黑" pitchFamily="34" charset="-122"/>
                </a:rPr>
                <a:t>-</a:t>
              </a:r>
              <a:r>
                <a:rPr lang="zh-CN" altLang="en-US" b="1" dirty="0" smtClean="0">
                  <a:solidFill>
                    <a:srgbClr val="404040"/>
                  </a:solidFill>
                  <a:latin typeface="微软雅黑" pitchFamily="34" charset="-122"/>
                  <a:ea typeface="微软雅黑" pitchFamily="34" charset="-122"/>
                </a:rPr>
                <a:t>成果管理</a:t>
              </a:r>
            </a:p>
          </p:txBody>
        </p:sp>
        <p:sp>
          <p:nvSpPr>
            <p:cNvPr id="196" name="椭圆 195"/>
            <p:cNvSpPr/>
            <p:nvPr/>
          </p:nvSpPr>
          <p:spPr bwMode="auto">
            <a:xfrm rot="10800000">
              <a:off x="4357586" y="3580034"/>
              <a:ext cx="666764" cy="667448"/>
            </a:xfrm>
            <a:prstGeom prst="ellipse">
              <a:avLst/>
            </a:prstGeom>
            <a:solidFill>
              <a:schemeClr val="accent1">
                <a:lumMod val="75000"/>
              </a:schemeClr>
            </a:solidFill>
            <a:ln w="57150" cap="flat" cmpd="sng" algn="ctr">
              <a:solidFill>
                <a:schemeClr val="accent1">
                  <a:lumMod val="40000"/>
                  <a:lumOff val="60000"/>
                </a:schemeClr>
              </a:solidFill>
              <a:prstDash val="solid"/>
              <a:round/>
              <a:headEnd type="none" w="med" len="med"/>
              <a:tailEnd type="none" w="med" len="med"/>
            </a:ln>
            <a:effectLst/>
          </p:spPr>
          <p:txBody>
            <a:bodyPr/>
            <a:lstStyle/>
            <a:p>
              <a:pPr algn="ctr" fontAlgn="auto">
                <a:spcBef>
                  <a:spcPts val="0"/>
                </a:spcBef>
                <a:spcAft>
                  <a:spcPts val="0"/>
                </a:spcAft>
                <a:defRPr/>
              </a:pPr>
              <a:endParaRPr lang="zh-CN" altLang="en-US">
                <a:solidFill>
                  <a:srgbClr val="000000"/>
                </a:solidFill>
                <a:latin typeface="+mn-lt"/>
                <a:ea typeface="方正姚体" pitchFamily="2" charset="-122"/>
              </a:endParaRPr>
            </a:p>
          </p:txBody>
        </p:sp>
        <p:sp>
          <p:nvSpPr>
            <p:cNvPr id="197" name="矩形 27"/>
            <p:cNvSpPr>
              <a:spLocks noChangeArrowheads="1"/>
            </p:cNvSpPr>
            <p:nvPr/>
          </p:nvSpPr>
          <p:spPr bwMode="auto">
            <a:xfrm>
              <a:off x="4497286" y="3418324"/>
              <a:ext cx="490537" cy="876719"/>
            </a:xfrm>
            <a:prstGeom prst="rect">
              <a:avLst/>
            </a:prstGeom>
            <a:noFill/>
            <a:ln w="9525">
              <a:noFill/>
              <a:miter lim="800000"/>
              <a:headEnd/>
              <a:tailEnd/>
            </a:ln>
          </p:spPr>
          <p:txBody>
            <a:bodyPr>
              <a:spAutoFit/>
            </a:bodyPr>
            <a:lstStyle/>
            <a:p>
              <a:pPr>
                <a:lnSpc>
                  <a:spcPct val="150000"/>
                </a:lnSpc>
              </a:pPr>
              <a:r>
                <a:rPr lang="en-US" altLang="zh-CN" sz="3400" b="1">
                  <a:solidFill>
                    <a:schemeClr val="bg1"/>
                  </a:solidFill>
                  <a:latin typeface="Calibri" pitchFamily="34" charset="0"/>
                  <a:ea typeface="微软雅黑" pitchFamily="34" charset="-122"/>
                </a:rPr>
                <a:t>3</a:t>
              </a:r>
            </a:p>
          </p:txBody>
        </p:sp>
      </p:grpSp>
      <p:grpSp>
        <p:nvGrpSpPr>
          <p:cNvPr id="198" name="组合 83"/>
          <p:cNvGrpSpPr>
            <a:grpSpLocks/>
          </p:cNvGrpSpPr>
          <p:nvPr/>
        </p:nvGrpSpPr>
        <p:grpSpPr bwMode="auto">
          <a:xfrm>
            <a:off x="3071802" y="5500702"/>
            <a:ext cx="5031909" cy="877888"/>
            <a:chOff x="4367314" y="4253781"/>
            <a:chExt cx="5062436" cy="877895"/>
          </a:xfrm>
        </p:grpSpPr>
        <p:sp>
          <p:nvSpPr>
            <p:cNvPr id="199" name="圆角矩形 198"/>
            <p:cNvSpPr/>
            <p:nvPr/>
          </p:nvSpPr>
          <p:spPr>
            <a:xfrm>
              <a:off x="4643533" y="4393482"/>
              <a:ext cx="4216316" cy="722319"/>
            </a:xfrm>
            <a:prstGeom prst="roundRect">
              <a:avLst>
                <a:gd name="adj" fmla="val 7618"/>
              </a:avLst>
            </a:prstGeom>
            <a:solidFill>
              <a:srgbClr val="D9D9D9">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latin typeface="Arial" pitchFamily="34" charset="0"/>
                <a:cs typeface="Arial" pitchFamily="34" charset="0"/>
              </a:endParaRPr>
            </a:p>
          </p:txBody>
        </p:sp>
        <p:sp>
          <p:nvSpPr>
            <p:cNvPr id="200" name="矩形 81"/>
            <p:cNvSpPr>
              <a:spLocks noChangeArrowheads="1"/>
            </p:cNvSpPr>
            <p:nvPr/>
          </p:nvSpPr>
          <p:spPr bwMode="auto">
            <a:xfrm>
              <a:off x="5086437" y="4569698"/>
              <a:ext cx="4343313" cy="369335"/>
            </a:xfrm>
            <a:prstGeom prst="rect">
              <a:avLst/>
            </a:prstGeom>
            <a:noFill/>
            <a:ln w="9525">
              <a:noFill/>
              <a:miter lim="800000"/>
              <a:headEnd/>
              <a:tailEnd/>
            </a:ln>
          </p:spPr>
          <p:txBody>
            <a:bodyPr>
              <a:spAutoFit/>
            </a:bodyPr>
            <a:lstStyle/>
            <a:p>
              <a:r>
                <a:rPr lang="zh-CN" altLang="en-US" b="1" dirty="0" smtClean="0">
                  <a:solidFill>
                    <a:srgbClr val="404040"/>
                  </a:solidFill>
                  <a:latin typeface="微软雅黑" pitchFamily="34" charset="-122"/>
                  <a:ea typeface="微软雅黑" pitchFamily="34" charset="-122"/>
                </a:rPr>
                <a:t>吉美公司流程体系构建的预期效果</a:t>
              </a:r>
            </a:p>
          </p:txBody>
        </p:sp>
        <p:sp>
          <p:nvSpPr>
            <p:cNvPr id="201" name="椭圆 200"/>
            <p:cNvSpPr/>
            <p:nvPr/>
          </p:nvSpPr>
          <p:spPr bwMode="auto">
            <a:xfrm rot="10800000">
              <a:off x="4367314" y="4420470"/>
              <a:ext cx="666737" cy="668342"/>
            </a:xfrm>
            <a:prstGeom prst="ellipse">
              <a:avLst/>
            </a:prstGeom>
            <a:solidFill>
              <a:schemeClr val="accent1">
                <a:lumMod val="75000"/>
              </a:schemeClr>
            </a:solidFill>
            <a:ln w="57150" cap="flat" cmpd="sng" algn="ctr">
              <a:solidFill>
                <a:schemeClr val="accent1">
                  <a:lumMod val="40000"/>
                  <a:lumOff val="60000"/>
                </a:schemeClr>
              </a:solidFill>
              <a:prstDash val="solid"/>
              <a:round/>
              <a:headEnd type="none" w="med" len="med"/>
              <a:tailEnd type="none" w="med" len="med"/>
            </a:ln>
            <a:effectLst/>
          </p:spPr>
          <p:txBody>
            <a:bodyPr/>
            <a:lstStyle/>
            <a:p>
              <a:pPr algn="ctr" fontAlgn="auto">
                <a:spcBef>
                  <a:spcPts val="0"/>
                </a:spcBef>
                <a:spcAft>
                  <a:spcPts val="0"/>
                </a:spcAft>
                <a:defRPr/>
              </a:pPr>
              <a:endParaRPr lang="zh-CN" altLang="en-US">
                <a:solidFill>
                  <a:srgbClr val="000000"/>
                </a:solidFill>
                <a:latin typeface="+mn-lt"/>
                <a:ea typeface="方正姚体" pitchFamily="2" charset="-122"/>
              </a:endParaRPr>
            </a:p>
          </p:txBody>
        </p:sp>
        <p:sp>
          <p:nvSpPr>
            <p:cNvPr id="202" name="矩形 44"/>
            <p:cNvSpPr>
              <a:spLocks noChangeArrowheads="1"/>
            </p:cNvSpPr>
            <p:nvPr/>
          </p:nvSpPr>
          <p:spPr bwMode="auto">
            <a:xfrm>
              <a:off x="4472524" y="4253781"/>
              <a:ext cx="490537" cy="877895"/>
            </a:xfrm>
            <a:prstGeom prst="rect">
              <a:avLst/>
            </a:prstGeom>
            <a:noFill/>
            <a:ln w="9525">
              <a:noFill/>
              <a:miter lim="800000"/>
              <a:headEnd/>
              <a:tailEnd/>
            </a:ln>
          </p:spPr>
          <p:txBody>
            <a:bodyPr>
              <a:spAutoFit/>
            </a:bodyPr>
            <a:lstStyle/>
            <a:p>
              <a:pPr>
                <a:lnSpc>
                  <a:spcPct val="150000"/>
                </a:lnSpc>
              </a:pPr>
              <a:r>
                <a:rPr lang="en-US" altLang="zh-CN" sz="3400" b="1">
                  <a:solidFill>
                    <a:schemeClr val="bg1"/>
                  </a:solidFill>
                  <a:latin typeface="Calibri" pitchFamily="34" charset="0"/>
                  <a:ea typeface="微软雅黑" pitchFamily="34" charset="-122"/>
                </a:rPr>
                <a:t>4</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9"/>
                                        </p:tgtEl>
                                        <p:attrNameLst>
                                          <p:attrName>style.visibility</p:attrName>
                                        </p:attrNameLst>
                                      </p:cBhvr>
                                      <p:to>
                                        <p:strVal val="visible"/>
                                      </p:to>
                                    </p:set>
                                    <p:animEffect transition="in" filter="wipe(left)">
                                      <p:cBhvr>
                                        <p:cTn id="7" dur="500"/>
                                        <p:tgtEl>
                                          <p:spTgt spid="16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presetSubtype="0" nodeType="clickEffect">
                                  <p:stCondLst>
                                    <p:cond delay="0"/>
                                  </p:stCondLst>
                                  <p:childTnLst>
                                    <p:set>
                                      <p:cBhvr rctx="PPT">
                                        <p:cTn id="11" dur="indefinite"/>
                                        <p:tgtEl>
                                          <p:spTgt spid="169"/>
                                        </p:tgtEl>
                                        <p:attrNameLst>
                                          <p:attrName>style.opacity</p:attrName>
                                        </p:attrNameLst>
                                      </p:cBhvr>
                                      <p:to>
                                        <p:strVal val="0.35"/>
                                      </p:to>
                                    </p:set>
                                    <p:animEffect filter="image" prLst="opacity: 0.35">
                                      <p:cBhvr rctx="IE">
                                        <p:cTn id="12" dur="indefinite"/>
                                        <p:tgtEl>
                                          <p:spTgt spid="169"/>
                                        </p:tgtEl>
                                      </p:cBhvr>
                                    </p:animEffect>
                                  </p:childTnLst>
                                </p:cTn>
                              </p:par>
                            </p:childTnLst>
                          </p:cTn>
                        </p:par>
                        <p:par>
                          <p:cTn id="13" fill="hold">
                            <p:stCondLst>
                              <p:cond delay="0"/>
                            </p:stCondLst>
                            <p:childTnLst>
                              <p:par>
                                <p:cTn id="14" presetID="22" presetClass="entr" presetSubtype="8" fill="hold" nodeType="afterEffect">
                                  <p:stCondLst>
                                    <p:cond delay="0"/>
                                  </p:stCondLst>
                                  <p:childTnLst>
                                    <p:set>
                                      <p:cBhvr>
                                        <p:cTn id="15" dur="1" fill="hold">
                                          <p:stCondLst>
                                            <p:cond delay="0"/>
                                          </p:stCondLst>
                                        </p:cTn>
                                        <p:tgtEl>
                                          <p:spTgt spid="174"/>
                                        </p:tgtEl>
                                        <p:attrNameLst>
                                          <p:attrName>style.visibility</p:attrName>
                                        </p:attrNameLst>
                                      </p:cBhvr>
                                      <p:to>
                                        <p:strVal val="visible"/>
                                      </p:to>
                                    </p:set>
                                    <p:animEffect transition="in" filter="wipe(left)">
                                      <p:cBhvr>
                                        <p:cTn id="16" dur="500"/>
                                        <p:tgtEl>
                                          <p:spTgt spid="174"/>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mph" presetSubtype="0" nodeType="clickEffect">
                                  <p:stCondLst>
                                    <p:cond delay="0"/>
                                  </p:stCondLst>
                                  <p:childTnLst>
                                    <p:set>
                                      <p:cBhvr rctx="PPT">
                                        <p:cTn id="20" dur="indefinite"/>
                                        <p:tgtEl>
                                          <p:spTgt spid="174"/>
                                        </p:tgtEl>
                                        <p:attrNameLst>
                                          <p:attrName>style.opacity</p:attrName>
                                        </p:attrNameLst>
                                      </p:cBhvr>
                                      <p:to>
                                        <p:strVal val="0.35"/>
                                      </p:to>
                                    </p:set>
                                    <p:animEffect filter="image" prLst="opacity: 0.35">
                                      <p:cBhvr rctx="IE">
                                        <p:cTn id="21" dur="indefinite"/>
                                        <p:tgtEl>
                                          <p:spTgt spid="174"/>
                                        </p:tgtEl>
                                      </p:cBhvr>
                                    </p:animEffect>
                                  </p:childTnLst>
                                </p:cTn>
                              </p:par>
                            </p:childTnLst>
                          </p:cTn>
                        </p:par>
                        <p:par>
                          <p:cTn id="22" fill="hold">
                            <p:stCondLst>
                              <p:cond delay="0"/>
                            </p:stCondLst>
                            <p:childTnLst>
                              <p:par>
                                <p:cTn id="23" presetID="22" presetClass="entr" presetSubtype="8" fill="hold" nodeType="afterEffect">
                                  <p:stCondLst>
                                    <p:cond delay="0"/>
                                  </p:stCondLst>
                                  <p:childTnLst>
                                    <p:set>
                                      <p:cBhvr>
                                        <p:cTn id="24" dur="1" fill="hold">
                                          <p:stCondLst>
                                            <p:cond delay="0"/>
                                          </p:stCondLst>
                                        </p:cTn>
                                        <p:tgtEl>
                                          <p:spTgt spid="193"/>
                                        </p:tgtEl>
                                        <p:attrNameLst>
                                          <p:attrName>style.visibility</p:attrName>
                                        </p:attrNameLst>
                                      </p:cBhvr>
                                      <p:to>
                                        <p:strVal val="visible"/>
                                      </p:to>
                                    </p:set>
                                    <p:animEffect transition="in" filter="wipe(left)">
                                      <p:cBhvr>
                                        <p:cTn id="25" dur="500"/>
                                        <p:tgtEl>
                                          <p:spTgt spid="193"/>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mph" presetSubtype="0" nodeType="clickEffect">
                                  <p:stCondLst>
                                    <p:cond delay="0"/>
                                  </p:stCondLst>
                                  <p:childTnLst>
                                    <p:set>
                                      <p:cBhvr rctx="PPT">
                                        <p:cTn id="29" dur="indefinite"/>
                                        <p:tgtEl>
                                          <p:spTgt spid="193"/>
                                        </p:tgtEl>
                                        <p:attrNameLst>
                                          <p:attrName>style.opacity</p:attrName>
                                        </p:attrNameLst>
                                      </p:cBhvr>
                                      <p:to>
                                        <p:strVal val="0.35"/>
                                      </p:to>
                                    </p:set>
                                    <p:animEffect filter="image" prLst="opacity: 0.35">
                                      <p:cBhvr rctx="IE">
                                        <p:cTn id="30" dur="indefinite"/>
                                        <p:tgtEl>
                                          <p:spTgt spid="193"/>
                                        </p:tgtEl>
                                      </p:cBhvr>
                                    </p:animEffect>
                                  </p:childTnLst>
                                </p:cTn>
                              </p:par>
                            </p:childTnLst>
                          </p:cTn>
                        </p:par>
                        <p:par>
                          <p:cTn id="31" fill="hold">
                            <p:stCondLst>
                              <p:cond delay="0"/>
                            </p:stCondLst>
                            <p:childTnLst>
                              <p:par>
                                <p:cTn id="32" presetID="22" presetClass="entr" presetSubtype="8" fill="hold" nodeType="afterEffect">
                                  <p:stCondLst>
                                    <p:cond delay="0"/>
                                  </p:stCondLst>
                                  <p:childTnLst>
                                    <p:set>
                                      <p:cBhvr>
                                        <p:cTn id="33" dur="1" fill="hold">
                                          <p:stCondLst>
                                            <p:cond delay="0"/>
                                          </p:stCondLst>
                                        </p:cTn>
                                        <p:tgtEl>
                                          <p:spTgt spid="198"/>
                                        </p:tgtEl>
                                        <p:attrNameLst>
                                          <p:attrName>style.visibility</p:attrName>
                                        </p:attrNameLst>
                                      </p:cBhvr>
                                      <p:to>
                                        <p:strVal val="visible"/>
                                      </p:to>
                                    </p:set>
                                    <p:animEffect transition="in" filter="wipe(left)">
                                      <p:cBhvr>
                                        <p:cTn id="34" dur="500"/>
                                        <p:tgtEl>
                                          <p:spTgt spid="198"/>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mph" presetSubtype="0" nodeType="clickEffect">
                                  <p:stCondLst>
                                    <p:cond delay="0"/>
                                  </p:stCondLst>
                                  <p:childTnLst>
                                    <p:set>
                                      <p:cBhvr rctx="PPT">
                                        <p:cTn id="38" dur="indefinite"/>
                                        <p:tgtEl>
                                          <p:spTgt spid="198"/>
                                        </p:tgtEl>
                                        <p:attrNameLst>
                                          <p:attrName>style.opacity</p:attrName>
                                        </p:attrNameLst>
                                      </p:cBhvr>
                                      <p:to>
                                        <p:strVal val="0.35"/>
                                      </p:to>
                                    </p:set>
                                    <p:animEffect filter="image" prLst="opacity: 0.35">
                                      <p:cBhvr rctx="IE">
                                        <p:cTn id="39" dur="indefinite"/>
                                        <p:tgtEl>
                                          <p:spTgt spid="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标题 1"/>
          <p:cNvSpPr txBox="1">
            <a:spLocks/>
          </p:cNvSpPr>
          <p:nvPr/>
        </p:nvSpPr>
        <p:spPr>
          <a:xfrm>
            <a:off x="714348" y="71414"/>
            <a:ext cx="7772400" cy="428628"/>
          </a:xfrm>
          <a:prstGeom prst="rect">
            <a:avLst/>
          </a:prstGeom>
        </p:spPr>
        <p:txBody>
          <a:bodyPr vert="horz" lIns="91440" tIns="45720" rIns="91440" bIns="45720" rtlCol="0" anchor="ctr">
            <a:noAutofit/>
          </a:bodyPr>
          <a:lstStyle/>
          <a:p>
            <a:pPr algn="ctr">
              <a:spcBef>
                <a:spcPct val="0"/>
              </a:spcBef>
              <a:defRPr/>
            </a:pPr>
            <a:r>
              <a:rPr lang="zh-CN" altLang="en-US" sz="3200" dirty="0" smtClean="0">
                <a:latin typeface="+mj-lt"/>
                <a:ea typeface="+mj-ea"/>
                <a:cs typeface="+mj-cs"/>
              </a:rPr>
              <a:t>吉美公司研发管理现状</a:t>
            </a:r>
            <a:endParaRPr lang="zh-CN" altLang="en-US" sz="3200" dirty="0">
              <a:latin typeface="+mj-lt"/>
              <a:ea typeface="+mj-ea"/>
              <a:cs typeface="+mj-cs"/>
            </a:endParaRPr>
          </a:p>
        </p:txBody>
      </p:sp>
      <p:sp>
        <p:nvSpPr>
          <p:cNvPr id="113" name="内容占位符 2"/>
          <p:cNvSpPr txBox="1">
            <a:spLocks/>
          </p:cNvSpPr>
          <p:nvPr/>
        </p:nvSpPr>
        <p:spPr>
          <a:xfrm>
            <a:off x="252668" y="861219"/>
            <a:ext cx="8412097" cy="1828800"/>
          </a:xfrm>
          <a:prstGeom prst="rect">
            <a:avLst/>
          </a:prstGeom>
        </p:spPr>
        <p:txBody>
          <a:bodyPr>
            <a:normAutofit/>
          </a:bodyPr>
          <a:lstStyle/>
          <a:p>
            <a:pPr marL="342900" indent="-342900">
              <a:lnSpc>
                <a:spcPct val="90000"/>
              </a:lnSpc>
              <a:spcBef>
                <a:spcPct val="20000"/>
              </a:spcBef>
              <a:buFont typeface="Wingdings 2" pitchFamily="18" charset="2"/>
              <a:buChar char=""/>
              <a:defRPr/>
            </a:pPr>
            <a:r>
              <a:rPr lang="zh-CN" altLang="en-US" sz="2400" b="1" kern="0" dirty="0" smtClean="0">
                <a:latin typeface="微软雅黑" pitchFamily="34" charset="-122"/>
                <a:ea typeface="微软雅黑" pitchFamily="34" charset="-122"/>
              </a:rPr>
              <a:t>流程体系建设</a:t>
            </a:r>
            <a:endParaRPr lang="en-US" altLang="zh-CN" sz="2400" kern="0" dirty="0">
              <a:latin typeface="微软雅黑" pitchFamily="34" charset="-122"/>
              <a:ea typeface="微软雅黑" pitchFamily="34" charset="-122"/>
            </a:endParaRPr>
          </a:p>
          <a:p>
            <a:pPr marL="342900" indent="-342900">
              <a:lnSpc>
                <a:spcPct val="150000"/>
              </a:lnSpc>
              <a:spcBef>
                <a:spcPct val="20000"/>
              </a:spcBef>
              <a:buFont typeface="Wingdings 2" pitchFamily="18" charset="2"/>
              <a:buNone/>
              <a:defRPr/>
            </a:pPr>
            <a:r>
              <a:rPr lang="zh-CN" altLang="en-US" sz="1800" kern="0" dirty="0">
                <a:latin typeface="微软雅黑" pitchFamily="34" charset="-122"/>
                <a:ea typeface="微软雅黑" pitchFamily="34" charset="-122"/>
              </a:rPr>
              <a:t>     </a:t>
            </a:r>
            <a:r>
              <a:rPr lang="zh-CN" altLang="en-US" sz="1800" kern="0" dirty="0" smtClean="0">
                <a:latin typeface="微软雅黑" pitchFamily="34" charset="-122"/>
                <a:ea typeface="微软雅黑" pitchFamily="34" charset="-122"/>
              </a:rPr>
              <a:t>点读系列项目已经将部分经验和优秀实践形成了一些项目级的流程和指引，但比较零散且不完整，不具全局性和整体性。</a:t>
            </a:r>
            <a:endParaRPr lang="en-US" altLang="zh-CN" sz="1800" b="0" kern="0" dirty="0">
              <a:latin typeface="微软雅黑" pitchFamily="34" charset="-122"/>
              <a:ea typeface="微软雅黑" pitchFamily="34" charset="-122"/>
            </a:endParaRPr>
          </a:p>
        </p:txBody>
      </p:sp>
      <p:sp>
        <p:nvSpPr>
          <p:cNvPr id="127" name="内容占位符 2"/>
          <p:cNvSpPr txBox="1">
            <a:spLocks/>
          </p:cNvSpPr>
          <p:nvPr/>
        </p:nvSpPr>
        <p:spPr>
          <a:xfrm>
            <a:off x="259238" y="2814646"/>
            <a:ext cx="8412097" cy="4043354"/>
          </a:xfrm>
          <a:prstGeom prst="rect">
            <a:avLst/>
          </a:prstGeom>
        </p:spPr>
        <p:txBody>
          <a:bodyPr>
            <a:normAutofit/>
          </a:bodyPr>
          <a:lstStyle/>
          <a:p>
            <a:pPr marL="342900" indent="-342900">
              <a:lnSpc>
                <a:spcPct val="90000"/>
              </a:lnSpc>
              <a:spcBef>
                <a:spcPct val="20000"/>
              </a:spcBef>
              <a:buFont typeface="Wingdings 2" pitchFamily="18" charset="2"/>
              <a:buChar char=""/>
              <a:defRPr/>
            </a:pPr>
            <a:r>
              <a:rPr lang="zh-CN" altLang="en-US" sz="2400" b="1" kern="0" dirty="0" smtClean="0">
                <a:latin typeface="微软雅黑" pitchFamily="34" charset="-122"/>
                <a:ea typeface="微软雅黑" pitchFamily="34" charset="-122"/>
              </a:rPr>
              <a:t>成果管理</a:t>
            </a:r>
            <a:endParaRPr lang="en-US" altLang="zh-CN" sz="2400" b="1" kern="0" dirty="0" smtClean="0">
              <a:latin typeface="微软雅黑" pitchFamily="34" charset="-122"/>
              <a:ea typeface="微软雅黑" pitchFamily="34" charset="-122"/>
            </a:endParaRPr>
          </a:p>
          <a:p>
            <a:pPr marL="342900" indent="-342900">
              <a:lnSpc>
                <a:spcPct val="150000"/>
              </a:lnSpc>
              <a:spcBef>
                <a:spcPct val="20000"/>
              </a:spcBef>
              <a:defRPr/>
            </a:pPr>
            <a:r>
              <a:rPr lang="en-US" altLang="zh-CN" kern="0" dirty="0" smtClean="0">
                <a:latin typeface="微软雅黑" pitchFamily="34" charset="-122"/>
                <a:ea typeface="微软雅黑" pitchFamily="34" charset="-122"/>
              </a:rPr>
              <a:t>	</a:t>
            </a:r>
            <a:r>
              <a:rPr lang="zh-CN" altLang="en-US" kern="0" dirty="0" smtClean="0">
                <a:latin typeface="微软雅黑" pitchFamily="34" charset="-122"/>
                <a:ea typeface="微软雅黑" pitchFamily="34" charset="-122"/>
              </a:rPr>
              <a:t>组织内的研发成果管理停留在项目级，未对组织级的成果进行统筹规划和统一管理，具体表现如下：</a:t>
            </a:r>
            <a:endParaRPr lang="en-US" altLang="zh-CN" kern="0" dirty="0">
              <a:latin typeface="微软雅黑" pitchFamily="34" charset="-122"/>
              <a:ea typeface="微软雅黑" pitchFamily="34" charset="-122"/>
            </a:endParaRPr>
          </a:p>
          <a:p>
            <a:pPr marL="342900" indent="-342900">
              <a:lnSpc>
                <a:spcPct val="150000"/>
              </a:lnSpc>
              <a:spcBef>
                <a:spcPct val="20000"/>
              </a:spcBef>
              <a:buFont typeface="Wingdings" pitchFamily="2" charset="2"/>
              <a:buChar char="Ø"/>
              <a:defRPr/>
            </a:pPr>
            <a:r>
              <a:rPr lang="zh-CN" altLang="en-US" kern="0" dirty="0" smtClean="0">
                <a:latin typeface="微软雅黑" pitchFamily="34" charset="-122"/>
                <a:ea typeface="微软雅黑" pitchFamily="34" charset="-122"/>
              </a:rPr>
              <a:t>项目过程中各环节的</a:t>
            </a:r>
            <a:r>
              <a:rPr lang="zh-CN" altLang="en-US" sz="1800" kern="0" dirty="0" smtClean="0">
                <a:latin typeface="微软雅黑" pitchFamily="34" charset="-122"/>
                <a:ea typeface="微软雅黑" pitchFamily="34" charset="-122"/>
              </a:rPr>
              <a:t>工作成果由不同的负责人在本地电脑保存，过程版本混乱，容易造成版本丢失或版本错乱。</a:t>
            </a:r>
            <a:endParaRPr lang="en-US" altLang="zh-CN" sz="1800" kern="0" dirty="0" smtClean="0">
              <a:latin typeface="微软雅黑" pitchFamily="34" charset="-122"/>
              <a:ea typeface="微软雅黑" pitchFamily="34" charset="-122"/>
            </a:endParaRPr>
          </a:p>
          <a:p>
            <a:pPr marL="342900" indent="-342900">
              <a:lnSpc>
                <a:spcPct val="150000"/>
              </a:lnSpc>
              <a:spcBef>
                <a:spcPct val="20000"/>
              </a:spcBef>
              <a:buFont typeface="Wingdings" pitchFamily="2" charset="2"/>
              <a:buChar char="Ø"/>
              <a:defRPr/>
            </a:pPr>
            <a:r>
              <a:rPr lang="zh-CN" altLang="en-US" b="0" kern="0" dirty="0" smtClean="0">
                <a:latin typeface="微软雅黑" pitchFamily="34" charset="-122"/>
                <a:ea typeface="微软雅黑" pitchFamily="34" charset="-122"/>
              </a:rPr>
              <a:t>项目成果在项目结束后才统一归档到特定文件夹，过程版本无法回溯和追踪。</a:t>
            </a:r>
            <a:endParaRPr lang="en-US" altLang="zh-CN" b="0" kern="0" dirty="0" smtClean="0">
              <a:latin typeface="微软雅黑" pitchFamily="34" charset="-122"/>
              <a:ea typeface="微软雅黑" pitchFamily="34" charset="-122"/>
            </a:endParaRPr>
          </a:p>
          <a:p>
            <a:pPr marL="342900" indent="-342900">
              <a:lnSpc>
                <a:spcPct val="150000"/>
              </a:lnSpc>
              <a:spcBef>
                <a:spcPct val="20000"/>
              </a:spcBef>
              <a:buFont typeface="Wingdings" pitchFamily="2" charset="2"/>
              <a:buChar char="Ø"/>
              <a:defRPr/>
            </a:pPr>
            <a:r>
              <a:rPr lang="zh-CN" altLang="en-US" sz="1800" kern="0" dirty="0" smtClean="0">
                <a:latin typeface="微软雅黑" pitchFamily="34" charset="-122"/>
                <a:ea typeface="微软雅黑" pitchFamily="34" charset="-122"/>
              </a:rPr>
              <a:t>没有系统地设计角色对应工作成果的访问（增删改查）权限，信息安全度较低。</a:t>
            </a:r>
            <a:endParaRPr lang="en-US" altLang="zh-CN" sz="1800" kern="0" dirty="0" smtClean="0">
              <a:latin typeface="微软雅黑" pitchFamily="34" charset="-122"/>
              <a:ea typeface="微软雅黑" pitchFamily="34" charset="-122"/>
            </a:endParaRPr>
          </a:p>
          <a:p>
            <a:pPr marL="342900" indent="-342900">
              <a:lnSpc>
                <a:spcPct val="150000"/>
              </a:lnSpc>
              <a:spcBef>
                <a:spcPct val="20000"/>
              </a:spcBef>
              <a:buFont typeface="Wingdings" pitchFamily="2" charset="2"/>
              <a:buChar char="Ø"/>
              <a:defRPr/>
            </a:pPr>
            <a:r>
              <a:rPr lang="zh-CN" altLang="en-US" b="0" kern="0" dirty="0" smtClean="0">
                <a:latin typeface="微软雅黑" pitchFamily="34" charset="-122"/>
                <a:ea typeface="微软雅黑" pitchFamily="34" charset="-122"/>
              </a:rPr>
              <a:t>对于项目成果的管理没有进行定期审计与备份，数据安全度较低。</a:t>
            </a:r>
            <a:endParaRPr lang="en-US" altLang="zh-CN" sz="1800" b="0" kern="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标题 1"/>
          <p:cNvSpPr txBox="1">
            <a:spLocks/>
          </p:cNvSpPr>
          <p:nvPr/>
        </p:nvSpPr>
        <p:spPr>
          <a:xfrm>
            <a:off x="285720" y="71414"/>
            <a:ext cx="8429684" cy="428628"/>
          </a:xfrm>
          <a:prstGeom prst="rect">
            <a:avLst/>
          </a:prstGeom>
        </p:spPr>
        <p:txBody>
          <a:bodyPr vert="horz" lIns="91440" tIns="45720" rIns="91440" bIns="45720" rtlCol="0" anchor="ctr">
            <a:noAutofit/>
          </a:bodyPr>
          <a:lstStyle/>
          <a:p>
            <a:pPr lvl="0" algn="ctr">
              <a:spcBef>
                <a:spcPct val="0"/>
              </a:spcBef>
              <a:defRPr/>
            </a:pPr>
            <a:r>
              <a:rPr lang="zh-CN" altLang="en-US" sz="3200" dirty="0" smtClean="0">
                <a:latin typeface="+mj-ea"/>
                <a:ea typeface="+mj-ea"/>
                <a:cs typeface="+mj-cs"/>
              </a:rPr>
              <a:t>吉美公司研发管理改进方案</a:t>
            </a:r>
            <a:r>
              <a:rPr lang="en-US" altLang="zh-CN" sz="3200" dirty="0" smtClean="0">
                <a:latin typeface="+mj-ea"/>
                <a:ea typeface="+mj-ea"/>
                <a:cs typeface="+mj-cs"/>
              </a:rPr>
              <a:t>——</a:t>
            </a:r>
            <a:r>
              <a:rPr lang="zh-CN" altLang="en-US" sz="3200" dirty="0" smtClean="0">
                <a:latin typeface="+mj-ea"/>
                <a:ea typeface="+mj-ea"/>
                <a:cs typeface="+mj-cs"/>
              </a:rPr>
              <a:t>流程体系建设</a:t>
            </a:r>
            <a:endParaRPr lang="zh-CN" altLang="en-US" sz="3200" dirty="0">
              <a:latin typeface="+mj-ea"/>
              <a:ea typeface="+mj-ea"/>
              <a:cs typeface="+mj-cs"/>
            </a:endParaRPr>
          </a:p>
        </p:txBody>
      </p:sp>
      <p:sp>
        <p:nvSpPr>
          <p:cNvPr id="3" name="内容占位符 2"/>
          <p:cNvSpPr txBox="1">
            <a:spLocks/>
          </p:cNvSpPr>
          <p:nvPr/>
        </p:nvSpPr>
        <p:spPr>
          <a:xfrm>
            <a:off x="252668" y="861218"/>
            <a:ext cx="8412097" cy="5996781"/>
          </a:xfrm>
          <a:prstGeom prst="rect">
            <a:avLst/>
          </a:prstGeom>
        </p:spPr>
        <p:txBody>
          <a:bodyPr>
            <a:normAutofit/>
          </a:bodyPr>
          <a:lstStyle/>
          <a:p>
            <a:pPr marL="342900" indent="-342900">
              <a:lnSpc>
                <a:spcPct val="90000"/>
              </a:lnSpc>
              <a:spcBef>
                <a:spcPct val="20000"/>
              </a:spcBef>
              <a:buFont typeface="Wingdings 2" pitchFamily="18" charset="2"/>
              <a:buChar char=""/>
              <a:defRPr/>
            </a:pPr>
            <a:r>
              <a:rPr lang="zh-CN" altLang="en-US" sz="2400" b="1" kern="0" dirty="0" smtClean="0">
                <a:latin typeface="微软雅黑" pitchFamily="34" charset="-122"/>
                <a:ea typeface="微软雅黑" pitchFamily="34" charset="-122"/>
              </a:rPr>
              <a:t>初步流程梳理，搭建研发管理流程框架</a:t>
            </a:r>
            <a:endParaRPr lang="en-US" altLang="zh-CN" sz="2400" kern="0" dirty="0" smtClean="0">
              <a:latin typeface="微软雅黑" pitchFamily="34" charset="-122"/>
              <a:ea typeface="微软雅黑" pitchFamily="34" charset="-122"/>
            </a:endParaRPr>
          </a:p>
          <a:p>
            <a:pPr marL="342900" indent="-342900">
              <a:lnSpc>
                <a:spcPct val="150000"/>
              </a:lnSpc>
              <a:spcBef>
                <a:spcPct val="20000"/>
              </a:spcBef>
              <a:buFont typeface="Wingdings" pitchFamily="2" charset="2"/>
              <a:buChar char="Ø"/>
              <a:defRPr/>
            </a:pPr>
            <a:r>
              <a:rPr lang="zh-CN" altLang="en-US" sz="1800" kern="0" dirty="0" smtClean="0">
                <a:latin typeface="微软雅黑" pitchFamily="34" charset="-122"/>
                <a:ea typeface="微软雅黑" pitchFamily="34" charset="-122"/>
              </a:rPr>
              <a:t>到吉美公司了解产品及目前项目的运作方式及存在的问题。</a:t>
            </a:r>
            <a:endParaRPr lang="en-US" altLang="zh-CN" sz="1800" kern="0" dirty="0" smtClean="0">
              <a:latin typeface="微软雅黑" pitchFamily="34" charset="-122"/>
              <a:ea typeface="微软雅黑" pitchFamily="34" charset="-122"/>
            </a:endParaRPr>
          </a:p>
          <a:p>
            <a:pPr marL="342900" indent="-342900">
              <a:lnSpc>
                <a:spcPct val="150000"/>
              </a:lnSpc>
              <a:spcBef>
                <a:spcPct val="20000"/>
              </a:spcBef>
              <a:buFont typeface="Wingdings" pitchFamily="2" charset="2"/>
              <a:buChar char="Ø"/>
              <a:defRPr/>
            </a:pPr>
            <a:r>
              <a:rPr lang="zh-CN" altLang="en-US" b="0" kern="0" dirty="0" smtClean="0">
                <a:latin typeface="微软雅黑" pitchFamily="34" charset="-122"/>
                <a:ea typeface="微软雅黑" pitchFamily="34" charset="-122"/>
              </a:rPr>
              <a:t>根据吉美公司的研发管理现状及沟通访谈的结果，初步开展流程梳理工作，搭建</a:t>
            </a:r>
            <a:r>
              <a:rPr lang="en-US" altLang="zh-CN" b="0" kern="0" dirty="0" smtClean="0">
                <a:latin typeface="微软雅黑" pitchFamily="34" charset="-122"/>
                <a:ea typeface="微软雅黑" pitchFamily="34" charset="-122"/>
              </a:rPr>
              <a:t>《</a:t>
            </a:r>
            <a:r>
              <a:rPr lang="zh-CN" altLang="en-US" b="0" kern="0" dirty="0" smtClean="0">
                <a:latin typeface="微软雅黑" pitchFamily="34" charset="-122"/>
                <a:ea typeface="微软雅黑" pitchFamily="34" charset="-122"/>
              </a:rPr>
              <a:t>吉美研发管理流程框架</a:t>
            </a:r>
            <a:r>
              <a:rPr lang="en-US" altLang="zh-CN" b="0" kern="0" dirty="0" smtClean="0">
                <a:latin typeface="微软雅黑" pitchFamily="34" charset="-122"/>
                <a:ea typeface="微软雅黑" pitchFamily="34" charset="-122"/>
              </a:rPr>
              <a:t>_V0.1》</a:t>
            </a:r>
            <a:r>
              <a:rPr lang="zh-CN" altLang="en-US" b="0" kern="0" dirty="0" smtClean="0">
                <a:latin typeface="微软雅黑" pitchFamily="34" charset="-122"/>
                <a:ea typeface="微软雅黑" pitchFamily="34" charset="-122"/>
              </a:rPr>
              <a:t>。</a:t>
            </a:r>
            <a:endParaRPr lang="en-US" altLang="zh-CN" b="0" kern="0" dirty="0" smtClean="0">
              <a:latin typeface="微软雅黑" pitchFamily="34" charset="-122"/>
              <a:ea typeface="微软雅黑" pitchFamily="34" charset="-122"/>
            </a:endParaRPr>
          </a:p>
          <a:p>
            <a:pPr marL="342900" indent="-342900">
              <a:lnSpc>
                <a:spcPct val="150000"/>
              </a:lnSpc>
              <a:spcBef>
                <a:spcPct val="20000"/>
              </a:spcBef>
              <a:buFont typeface="Wingdings" pitchFamily="2" charset="2"/>
              <a:buChar char="Ø"/>
              <a:defRPr/>
            </a:pPr>
            <a:r>
              <a:rPr lang="zh-CN" altLang="en-US" kern="0" dirty="0" smtClean="0">
                <a:latin typeface="微软雅黑" pitchFamily="34" charset="-122"/>
                <a:ea typeface="微软雅黑" pitchFamily="34" charset="-122"/>
              </a:rPr>
              <a:t>国泰安团队和吉美公司相关人员第一次就</a:t>
            </a:r>
            <a:r>
              <a:rPr lang="en-US" altLang="zh-CN" kern="0" dirty="0" smtClean="0">
                <a:latin typeface="微软雅黑" pitchFamily="34" charset="-122"/>
                <a:ea typeface="微软雅黑" pitchFamily="34" charset="-122"/>
              </a:rPr>
              <a:t>《</a:t>
            </a:r>
            <a:r>
              <a:rPr lang="zh-CN" altLang="en-US" kern="0" dirty="0" smtClean="0">
                <a:latin typeface="微软雅黑" pitchFamily="34" charset="-122"/>
                <a:ea typeface="微软雅黑" pitchFamily="34" charset="-122"/>
              </a:rPr>
              <a:t>吉美研发管理流程框架</a:t>
            </a:r>
            <a:r>
              <a:rPr lang="en-US" altLang="zh-CN" kern="0" dirty="0" smtClean="0">
                <a:latin typeface="微软雅黑" pitchFamily="34" charset="-122"/>
                <a:ea typeface="微软雅黑" pitchFamily="34" charset="-122"/>
              </a:rPr>
              <a:t>_V0.1》</a:t>
            </a:r>
            <a:r>
              <a:rPr lang="zh-CN" altLang="en-US" kern="0" dirty="0" smtClean="0">
                <a:latin typeface="微软雅黑" pitchFamily="34" charset="-122"/>
                <a:ea typeface="微软雅黑" pitchFamily="34" charset="-122"/>
              </a:rPr>
              <a:t>进行沟通、修订，初步确定</a:t>
            </a:r>
            <a:r>
              <a:rPr lang="en-US" altLang="zh-CN" kern="0" dirty="0" smtClean="0">
                <a:latin typeface="微软雅黑" pitchFamily="34" charset="-122"/>
                <a:ea typeface="微软雅黑" pitchFamily="34" charset="-122"/>
              </a:rPr>
              <a:t>《</a:t>
            </a:r>
            <a:r>
              <a:rPr lang="zh-CN" altLang="en-US" kern="0" dirty="0" smtClean="0">
                <a:latin typeface="微软雅黑" pitchFamily="34" charset="-122"/>
                <a:ea typeface="微软雅黑" pitchFamily="34" charset="-122"/>
              </a:rPr>
              <a:t>吉美研发管理流程框架</a:t>
            </a:r>
            <a:r>
              <a:rPr lang="en-US" altLang="zh-CN" kern="0" dirty="0" smtClean="0">
                <a:latin typeface="微软雅黑" pitchFamily="34" charset="-122"/>
                <a:ea typeface="微软雅黑" pitchFamily="34" charset="-122"/>
              </a:rPr>
              <a:t>_V0.2》</a:t>
            </a:r>
          </a:p>
          <a:p>
            <a:pPr marL="342900" indent="-342900">
              <a:lnSpc>
                <a:spcPct val="150000"/>
              </a:lnSpc>
              <a:spcBef>
                <a:spcPct val="20000"/>
              </a:spcBef>
              <a:buFont typeface="Wingdings" pitchFamily="2" charset="2"/>
              <a:buChar char="Ø"/>
              <a:defRPr/>
            </a:pPr>
            <a:r>
              <a:rPr lang="zh-CN" altLang="en-US" kern="0" dirty="0" smtClean="0">
                <a:latin typeface="微软雅黑" pitchFamily="34" charset="-122"/>
                <a:ea typeface="微软雅黑" pitchFamily="34" charset="-122"/>
              </a:rPr>
              <a:t>国泰安团队和吉美公司相关人员再次就</a:t>
            </a:r>
            <a:r>
              <a:rPr lang="en-US" altLang="zh-CN" kern="0" dirty="0" smtClean="0">
                <a:latin typeface="微软雅黑" pitchFamily="34" charset="-122"/>
                <a:ea typeface="微软雅黑" pitchFamily="34" charset="-122"/>
              </a:rPr>
              <a:t>《</a:t>
            </a:r>
            <a:r>
              <a:rPr lang="zh-CN" altLang="en-US" kern="0" dirty="0" smtClean="0">
                <a:latin typeface="微软雅黑" pitchFamily="34" charset="-122"/>
                <a:ea typeface="微软雅黑" pitchFamily="34" charset="-122"/>
              </a:rPr>
              <a:t>吉美研发管理流程框架</a:t>
            </a:r>
            <a:r>
              <a:rPr lang="en-US" altLang="zh-CN" kern="0" dirty="0" smtClean="0">
                <a:latin typeface="微软雅黑" pitchFamily="34" charset="-122"/>
                <a:ea typeface="微软雅黑" pitchFamily="34" charset="-122"/>
              </a:rPr>
              <a:t>_V0.2》</a:t>
            </a:r>
            <a:r>
              <a:rPr lang="zh-CN" altLang="en-US" kern="0" dirty="0" smtClean="0">
                <a:latin typeface="微软雅黑" pitchFamily="34" charset="-122"/>
                <a:ea typeface="微软雅黑" pitchFamily="34" charset="-122"/>
              </a:rPr>
              <a:t>进行沟通、修订、评审，大致确定</a:t>
            </a:r>
            <a:r>
              <a:rPr lang="en-US" altLang="zh-CN" kern="0" dirty="0" smtClean="0">
                <a:latin typeface="微软雅黑" pitchFamily="34" charset="-122"/>
                <a:ea typeface="微软雅黑" pitchFamily="34" charset="-122"/>
              </a:rPr>
              <a:t>《</a:t>
            </a:r>
            <a:r>
              <a:rPr lang="zh-CN" altLang="en-US" kern="0" dirty="0" smtClean="0">
                <a:latin typeface="微软雅黑" pitchFamily="34" charset="-122"/>
                <a:ea typeface="微软雅黑" pitchFamily="34" charset="-122"/>
              </a:rPr>
              <a:t>吉美研发管理流程框架</a:t>
            </a:r>
            <a:r>
              <a:rPr lang="en-US" altLang="zh-CN" kern="0" dirty="0" smtClean="0">
                <a:latin typeface="微软雅黑" pitchFamily="34" charset="-122"/>
                <a:ea typeface="微软雅黑" pitchFamily="34" charset="-122"/>
              </a:rPr>
              <a:t>_VX.X》</a:t>
            </a:r>
            <a:r>
              <a:rPr lang="zh-CN" altLang="en-US" kern="0" dirty="0" smtClean="0">
                <a:latin typeface="微软雅黑" pitchFamily="34" charset="-122"/>
                <a:ea typeface="微软雅黑" pitchFamily="34" charset="-122"/>
              </a:rPr>
              <a:t>，初步完成吉美研发流程框架的搭建。</a:t>
            </a:r>
            <a:endParaRPr lang="en-US" altLang="zh-CN" kern="0" dirty="0" smtClean="0">
              <a:latin typeface="微软雅黑" pitchFamily="34" charset="-122"/>
              <a:ea typeface="微软雅黑" pitchFamily="34" charset="-122"/>
            </a:endParaRPr>
          </a:p>
          <a:p>
            <a:pPr marL="342900" indent="-342900">
              <a:lnSpc>
                <a:spcPct val="150000"/>
              </a:lnSpc>
              <a:spcBef>
                <a:spcPct val="20000"/>
              </a:spcBef>
              <a:buFont typeface="Wingdings" pitchFamily="2" charset="2"/>
              <a:buChar char="Ø"/>
              <a:defRPr/>
            </a:pPr>
            <a:endParaRPr lang="en-US" altLang="zh-CN" sz="1800" b="0" kern="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标题 1"/>
          <p:cNvSpPr txBox="1">
            <a:spLocks/>
          </p:cNvSpPr>
          <p:nvPr/>
        </p:nvSpPr>
        <p:spPr>
          <a:xfrm>
            <a:off x="714348" y="71414"/>
            <a:ext cx="7772400" cy="428628"/>
          </a:xfrm>
          <a:prstGeom prst="rect">
            <a:avLst/>
          </a:prstGeom>
        </p:spPr>
        <p:txBody>
          <a:bodyPr vert="horz" lIns="91440" tIns="45720" rIns="91440" bIns="45720" rtlCol="0" anchor="ctr">
            <a:noAutofit/>
          </a:bodyPr>
          <a:lstStyle/>
          <a:p>
            <a:pPr algn="ctr">
              <a:spcBef>
                <a:spcPct val="0"/>
              </a:spcBef>
              <a:defRPr/>
            </a:pPr>
            <a:r>
              <a:rPr lang="zh-CN" altLang="en-US" sz="3200" dirty="0" smtClean="0">
                <a:latin typeface="+mj-lt"/>
                <a:ea typeface="+mj-ea"/>
                <a:cs typeface="+mj-cs"/>
              </a:rPr>
              <a:t>吉美研发流程框架</a:t>
            </a:r>
            <a:r>
              <a:rPr lang="en-US" altLang="zh-CN" sz="3200" dirty="0" smtClean="0">
                <a:latin typeface="+mj-lt"/>
                <a:ea typeface="+mj-ea"/>
                <a:cs typeface="+mj-cs"/>
              </a:rPr>
              <a:t>_V0.1</a:t>
            </a:r>
            <a:endParaRPr lang="zh-CN" altLang="en-US" sz="3200" dirty="0" smtClean="0">
              <a:latin typeface="+mj-lt"/>
              <a:ea typeface="+mj-ea"/>
              <a:cs typeface="+mj-cs"/>
            </a:endParaRPr>
          </a:p>
        </p:txBody>
      </p:sp>
      <p:sp>
        <p:nvSpPr>
          <p:cNvPr id="3" name="Text Box 125"/>
          <p:cNvSpPr txBox="1">
            <a:spLocks noChangeAspect="1" noChangeArrowheads="1"/>
          </p:cNvSpPr>
          <p:nvPr/>
        </p:nvSpPr>
        <p:spPr bwMode="auto">
          <a:xfrm>
            <a:off x="962024" y="5527697"/>
            <a:ext cx="7391400" cy="757237"/>
          </a:xfrm>
          <a:prstGeom prst="rect">
            <a:avLst/>
          </a:prstGeom>
          <a:gradFill rotWithShape="1">
            <a:gsLst>
              <a:gs pos="0">
                <a:srgbClr val="53D2FF"/>
              </a:gs>
              <a:gs pos="100000">
                <a:srgbClr val="FFFFFF"/>
              </a:gs>
            </a:gsLst>
            <a:lin ang="5400000" scaled="1"/>
          </a:gradFill>
          <a:ln w="9525">
            <a:solidFill>
              <a:srgbClr val="000000"/>
            </a:solidFill>
            <a:miter lim="800000"/>
            <a:headEnd/>
            <a:tailEnd/>
          </a:ln>
        </p:spPr>
        <p:txBody>
          <a:bodyPr tIns="118800"/>
          <a:lstStyle/>
          <a:p>
            <a:pPr algn="ctr"/>
            <a:endParaRPr lang="zh-CN" altLang="zh-CN" sz="900">
              <a:latin typeface="宋体" pitchFamily="2" charset="-122"/>
              <a:ea typeface="宋体" pitchFamily="2" charset="-122"/>
            </a:endParaRPr>
          </a:p>
        </p:txBody>
      </p:sp>
      <p:sp>
        <p:nvSpPr>
          <p:cNvPr id="4" name="Text Box 125"/>
          <p:cNvSpPr txBox="1">
            <a:spLocks noChangeAspect="1" noChangeArrowheads="1"/>
          </p:cNvSpPr>
          <p:nvPr/>
        </p:nvSpPr>
        <p:spPr bwMode="auto">
          <a:xfrm>
            <a:off x="962024" y="4684734"/>
            <a:ext cx="7391400" cy="846138"/>
          </a:xfrm>
          <a:prstGeom prst="rect">
            <a:avLst/>
          </a:prstGeom>
          <a:gradFill rotWithShape="1">
            <a:gsLst>
              <a:gs pos="0">
                <a:srgbClr val="CCFD99"/>
              </a:gs>
              <a:gs pos="100000">
                <a:srgbClr val="FFFFFF"/>
              </a:gs>
            </a:gsLst>
            <a:lin ang="5400000" scaled="1"/>
          </a:gradFill>
          <a:ln w="9525">
            <a:solidFill>
              <a:srgbClr val="000000"/>
            </a:solidFill>
            <a:miter lim="800000"/>
            <a:headEnd/>
            <a:tailEnd/>
          </a:ln>
        </p:spPr>
        <p:txBody>
          <a:bodyPr tIns="118800"/>
          <a:lstStyle/>
          <a:p>
            <a:pPr algn="ctr"/>
            <a:endParaRPr lang="zh-CN" altLang="zh-CN" sz="900">
              <a:latin typeface="宋体" pitchFamily="2" charset="-122"/>
              <a:ea typeface="宋体" pitchFamily="2" charset="-122"/>
            </a:endParaRPr>
          </a:p>
        </p:txBody>
      </p:sp>
      <p:sp>
        <p:nvSpPr>
          <p:cNvPr id="5" name="Line 135"/>
          <p:cNvSpPr>
            <a:spLocks noChangeAspect="1" noChangeShapeType="1"/>
          </p:cNvSpPr>
          <p:nvPr/>
        </p:nvSpPr>
        <p:spPr bwMode="auto">
          <a:xfrm>
            <a:off x="1946274" y="1027134"/>
            <a:ext cx="0" cy="5257800"/>
          </a:xfrm>
          <a:prstGeom prst="line">
            <a:avLst/>
          </a:prstGeom>
          <a:noFill/>
          <a:ln w="9525">
            <a:solidFill>
              <a:srgbClr val="000000"/>
            </a:solidFill>
            <a:prstDash val="sysDot"/>
            <a:round/>
            <a:headEnd/>
            <a:tailEnd/>
          </a:ln>
        </p:spPr>
        <p:txBody>
          <a:bodyPr/>
          <a:lstStyle/>
          <a:p>
            <a:endParaRPr lang="zh-CN" altLang="en-US"/>
          </a:p>
        </p:txBody>
      </p:sp>
      <p:sp>
        <p:nvSpPr>
          <p:cNvPr id="6" name="AutoShape 79"/>
          <p:cNvSpPr>
            <a:spLocks noChangeAspect="1" noChangeArrowheads="1"/>
          </p:cNvSpPr>
          <p:nvPr/>
        </p:nvSpPr>
        <p:spPr bwMode="auto">
          <a:xfrm rot="463354">
            <a:off x="2937190" y="1921903"/>
            <a:ext cx="284368" cy="14218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FFFF"/>
          </a:solidFill>
          <a:ln w="9525">
            <a:solidFill>
              <a:srgbClr val="333333"/>
            </a:solidFill>
            <a:miter lim="800000"/>
            <a:headEnd/>
            <a:tailEnd/>
          </a:ln>
        </p:spPr>
        <p:txBody>
          <a:bodyPr/>
          <a:lstStyle/>
          <a:p>
            <a:endParaRPr lang="zh-CN" altLang="en-US">
              <a:latin typeface="宋体" pitchFamily="2" charset="-122"/>
              <a:ea typeface="宋体" pitchFamily="2" charset="-122"/>
            </a:endParaRPr>
          </a:p>
        </p:txBody>
      </p:sp>
      <p:sp>
        <p:nvSpPr>
          <p:cNvPr id="7" name="Line 87"/>
          <p:cNvSpPr>
            <a:spLocks noChangeAspect="1" noChangeShapeType="1"/>
          </p:cNvSpPr>
          <p:nvPr/>
        </p:nvSpPr>
        <p:spPr bwMode="auto">
          <a:xfrm>
            <a:off x="3014662" y="963634"/>
            <a:ext cx="0" cy="5321300"/>
          </a:xfrm>
          <a:prstGeom prst="line">
            <a:avLst/>
          </a:prstGeom>
          <a:noFill/>
          <a:ln w="9525" cap="rnd">
            <a:solidFill>
              <a:srgbClr val="000000"/>
            </a:solidFill>
            <a:prstDash val="sysDot"/>
            <a:round/>
            <a:headEnd/>
            <a:tailEnd/>
          </a:ln>
        </p:spPr>
        <p:txBody>
          <a:bodyPr/>
          <a:lstStyle/>
          <a:p>
            <a:endParaRPr lang="zh-CN" altLang="en-US"/>
          </a:p>
        </p:txBody>
      </p:sp>
      <p:sp>
        <p:nvSpPr>
          <p:cNvPr id="8" name="Line 88"/>
          <p:cNvSpPr>
            <a:spLocks noChangeAspect="1" noChangeShapeType="1"/>
          </p:cNvSpPr>
          <p:nvPr/>
        </p:nvSpPr>
        <p:spPr bwMode="auto">
          <a:xfrm flipH="1">
            <a:off x="4092574" y="962047"/>
            <a:ext cx="0" cy="5311775"/>
          </a:xfrm>
          <a:prstGeom prst="line">
            <a:avLst/>
          </a:prstGeom>
          <a:noFill/>
          <a:ln w="9525">
            <a:solidFill>
              <a:srgbClr val="000000"/>
            </a:solidFill>
            <a:prstDash val="sysDot"/>
            <a:round/>
            <a:headEnd/>
            <a:tailEnd/>
          </a:ln>
        </p:spPr>
        <p:txBody>
          <a:bodyPr/>
          <a:lstStyle/>
          <a:p>
            <a:endParaRPr lang="zh-CN" altLang="en-US"/>
          </a:p>
        </p:txBody>
      </p:sp>
      <p:sp>
        <p:nvSpPr>
          <p:cNvPr id="9" name="Text Box 93"/>
          <p:cNvSpPr txBox="1">
            <a:spLocks noChangeAspect="1" noChangeArrowheads="1"/>
          </p:cNvSpPr>
          <p:nvPr/>
        </p:nvSpPr>
        <p:spPr bwMode="auto">
          <a:xfrm>
            <a:off x="962024" y="1789134"/>
            <a:ext cx="914400" cy="366722"/>
          </a:xfrm>
          <a:prstGeom prst="rect">
            <a:avLst/>
          </a:prstGeom>
          <a:gradFill rotWithShape="0">
            <a:gsLst>
              <a:gs pos="0">
                <a:srgbClr val="CCFFCC"/>
              </a:gs>
              <a:gs pos="100000">
                <a:srgbClr val="FFFFFF"/>
              </a:gs>
            </a:gsLst>
            <a:lin ang="5400000" scaled="1"/>
          </a:gradFill>
          <a:ln w="9525">
            <a:solidFill>
              <a:srgbClr val="000000"/>
            </a:solidFill>
            <a:miter lim="800000"/>
            <a:headEnd/>
            <a:tailEnd/>
          </a:ln>
          <a:effectLst>
            <a:outerShdw dist="35921" dir="2700000" algn="ctr" rotWithShape="0">
              <a:srgbClr val="808080"/>
            </a:outerShdw>
          </a:effectLst>
        </p:spPr>
        <p:txBody>
          <a:bodyPr/>
          <a:lstStyle/>
          <a:p>
            <a:pPr algn="ctr">
              <a:defRPr/>
            </a:pPr>
            <a:r>
              <a:rPr lang="zh-CN" altLang="en-US" sz="900" dirty="0" smtClean="0">
                <a:latin typeface="宋体" pitchFamily="2" charset="-122"/>
                <a:ea typeface="宋体" pitchFamily="2" charset="-122"/>
              </a:rPr>
              <a:t>需求调研</a:t>
            </a:r>
            <a:r>
              <a:rPr lang="zh-CN" altLang="en-US" sz="900" dirty="0">
                <a:latin typeface="宋体" pitchFamily="2" charset="-122"/>
                <a:ea typeface="宋体" pitchFamily="2" charset="-122"/>
              </a:rPr>
              <a:t>与分析</a:t>
            </a:r>
            <a:endParaRPr lang="zh-CN" sz="900" dirty="0">
              <a:latin typeface="宋体" pitchFamily="2" charset="-122"/>
              <a:ea typeface="宋体" pitchFamily="2" charset="-122"/>
            </a:endParaRPr>
          </a:p>
        </p:txBody>
      </p:sp>
      <p:sp>
        <p:nvSpPr>
          <p:cNvPr id="10" name="Text Box 94"/>
          <p:cNvSpPr txBox="1">
            <a:spLocks noChangeAspect="1" noChangeArrowheads="1"/>
          </p:cNvSpPr>
          <p:nvPr/>
        </p:nvSpPr>
        <p:spPr bwMode="auto">
          <a:xfrm>
            <a:off x="962024" y="2551148"/>
            <a:ext cx="914400" cy="228600"/>
          </a:xfrm>
          <a:prstGeom prst="rect">
            <a:avLst/>
          </a:prstGeom>
          <a:gradFill rotWithShape="0">
            <a:gsLst>
              <a:gs pos="0">
                <a:srgbClr val="CCFFCC"/>
              </a:gs>
              <a:gs pos="100000">
                <a:srgbClr val="FFFFFF"/>
              </a:gs>
            </a:gsLst>
            <a:lin ang="5400000" scaled="1"/>
          </a:gradFill>
          <a:ln w="9525">
            <a:solidFill>
              <a:srgbClr val="000000"/>
            </a:solidFill>
            <a:miter lim="800000"/>
            <a:headEnd/>
            <a:tailEnd/>
          </a:ln>
          <a:effectLst>
            <a:outerShdw dist="35921" dir="2700000" algn="ctr" rotWithShape="0">
              <a:srgbClr val="808080"/>
            </a:outerShdw>
          </a:effectLst>
        </p:spPr>
        <p:txBody>
          <a:bodyPr/>
          <a:lstStyle/>
          <a:p>
            <a:pPr algn="ctr">
              <a:defRPr/>
            </a:pPr>
            <a:r>
              <a:rPr lang="zh-CN" altLang="en-US" sz="900" dirty="0" smtClean="0">
                <a:latin typeface="宋体" pitchFamily="2" charset="-122"/>
                <a:ea typeface="宋体" pitchFamily="2" charset="-122"/>
              </a:rPr>
              <a:t>项目评估</a:t>
            </a:r>
            <a:endParaRPr lang="zh-CN" dirty="0">
              <a:latin typeface="宋体" pitchFamily="2" charset="-122"/>
              <a:ea typeface="宋体" pitchFamily="2" charset="-122"/>
            </a:endParaRPr>
          </a:p>
        </p:txBody>
      </p:sp>
      <p:sp>
        <p:nvSpPr>
          <p:cNvPr id="11" name="Line 97"/>
          <p:cNvSpPr>
            <a:spLocks noChangeAspect="1" noChangeShapeType="1"/>
          </p:cNvSpPr>
          <p:nvPr/>
        </p:nvSpPr>
        <p:spPr bwMode="auto">
          <a:xfrm>
            <a:off x="8429652" y="1084286"/>
            <a:ext cx="0" cy="5232400"/>
          </a:xfrm>
          <a:prstGeom prst="line">
            <a:avLst/>
          </a:prstGeom>
          <a:noFill/>
          <a:ln w="9525">
            <a:solidFill>
              <a:srgbClr val="000000"/>
            </a:solidFill>
            <a:prstDash val="sysDot"/>
            <a:round/>
            <a:headEnd/>
            <a:tailEnd/>
          </a:ln>
        </p:spPr>
        <p:txBody>
          <a:bodyPr/>
          <a:lstStyle/>
          <a:p>
            <a:endParaRPr lang="zh-CN" altLang="en-US"/>
          </a:p>
        </p:txBody>
      </p:sp>
      <p:sp>
        <p:nvSpPr>
          <p:cNvPr id="12" name="Line 98"/>
          <p:cNvSpPr>
            <a:spLocks noChangeAspect="1" noChangeShapeType="1"/>
          </p:cNvSpPr>
          <p:nvPr/>
        </p:nvSpPr>
        <p:spPr bwMode="auto">
          <a:xfrm>
            <a:off x="6237287" y="987447"/>
            <a:ext cx="0" cy="5319712"/>
          </a:xfrm>
          <a:prstGeom prst="line">
            <a:avLst/>
          </a:prstGeom>
          <a:noFill/>
          <a:ln w="9525">
            <a:solidFill>
              <a:srgbClr val="000000"/>
            </a:solidFill>
            <a:prstDash val="sysDot"/>
            <a:round/>
            <a:headEnd/>
            <a:tailEnd/>
          </a:ln>
        </p:spPr>
        <p:txBody>
          <a:bodyPr/>
          <a:lstStyle/>
          <a:p>
            <a:endParaRPr lang="zh-CN" altLang="en-US"/>
          </a:p>
        </p:txBody>
      </p:sp>
      <p:sp>
        <p:nvSpPr>
          <p:cNvPr id="13" name="Line 100"/>
          <p:cNvSpPr>
            <a:spLocks noChangeAspect="1" noChangeShapeType="1"/>
          </p:cNvSpPr>
          <p:nvPr/>
        </p:nvSpPr>
        <p:spPr bwMode="auto">
          <a:xfrm>
            <a:off x="5159374" y="939822"/>
            <a:ext cx="0" cy="5334000"/>
          </a:xfrm>
          <a:prstGeom prst="line">
            <a:avLst/>
          </a:prstGeom>
          <a:noFill/>
          <a:ln w="9525">
            <a:solidFill>
              <a:srgbClr val="000000"/>
            </a:solidFill>
            <a:prstDash val="sysDot"/>
            <a:round/>
            <a:headEnd/>
            <a:tailEnd/>
          </a:ln>
        </p:spPr>
        <p:txBody>
          <a:bodyPr/>
          <a:lstStyle/>
          <a:p>
            <a:endParaRPr lang="zh-CN" altLang="en-US"/>
          </a:p>
        </p:txBody>
      </p:sp>
      <p:sp>
        <p:nvSpPr>
          <p:cNvPr id="14" name="Line 101"/>
          <p:cNvSpPr>
            <a:spLocks noChangeAspect="1" noChangeShapeType="1"/>
          </p:cNvSpPr>
          <p:nvPr/>
        </p:nvSpPr>
        <p:spPr bwMode="auto">
          <a:xfrm flipH="1">
            <a:off x="7324724" y="1084284"/>
            <a:ext cx="0" cy="5200650"/>
          </a:xfrm>
          <a:prstGeom prst="line">
            <a:avLst/>
          </a:prstGeom>
          <a:noFill/>
          <a:ln w="9525">
            <a:solidFill>
              <a:srgbClr val="000000"/>
            </a:solidFill>
            <a:prstDash val="sysDot"/>
            <a:round/>
            <a:headEnd/>
            <a:tailEnd/>
          </a:ln>
        </p:spPr>
        <p:txBody>
          <a:bodyPr/>
          <a:lstStyle/>
          <a:p>
            <a:endParaRPr lang="zh-CN" altLang="en-US"/>
          </a:p>
        </p:txBody>
      </p:sp>
      <p:sp>
        <p:nvSpPr>
          <p:cNvPr id="15" name="Text Box 102"/>
          <p:cNvSpPr txBox="1">
            <a:spLocks noChangeAspect="1" noChangeArrowheads="1"/>
          </p:cNvSpPr>
          <p:nvPr/>
        </p:nvSpPr>
        <p:spPr bwMode="auto">
          <a:xfrm>
            <a:off x="1071538" y="2903562"/>
            <a:ext cx="685800" cy="252426"/>
          </a:xfrm>
          <a:prstGeom prst="rect">
            <a:avLst/>
          </a:prstGeom>
          <a:noFill/>
          <a:ln w="9525">
            <a:noFill/>
            <a:miter lim="800000"/>
            <a:headEnd/>
            <a:tailEnd/>
          </a:ln>
        </p:spPr>
        <p:txBody>
          <a:bodyPr/>
          <a:lstStyle/>
          <a:p>
            <a:pPr algn="ctr"/>
            <a:r>
              <a:rPr lang="zh-CN" altLang="en-US" sz="900" b="1" dirty="0">
                <a:solidFill>
                  <a:srgbClr val="FF0000"/>
                </a:solidFill>
                <a:latin typeface="宋体" pitchFamily="2" charset="-122"/>
                <a:ea typeface="宋体" pitchFamily="2" charset="-122"/>
              </a:rPr>
              <a:t>立项决策</a:t>
            </a:r>
            <a:endParaRPr lang="zh-CN" altLang="zh-CN" sz="900" b="1" dirty="0">
              <a:solidFill>
                <a:srgbClr val="FF0000"/>
              </a:solidFill>
              <a:latin typeface="宋体" pitchFamily="2" charset="-122"/>
              <a:ea typeface="宋体" pitchFamily="2" charset="-122"/>
            </a:endParaRPr>
          </a:p>
        </p:txBody>
      </p:sp>
      <p:sp>
        <p:nvSpPr>
          <p:cNvPr id="16" name="Text Box 104"/>
          <p:cNvSpPr txBox="1">
            <a:spLocks noChangeAspect="1" noChangeArrowheads="1"/>
          </p:cNvSpPr>
          <p:nvPr/>
        </p:nvSpPr>
        <p:spPr bwMode="auto">
          <a:xfrm>
            <a:off x="428624" y="1725634"/>
            <a:ext cx="466725" cy="2511425"/>
          </a:xfrm>
          <a:prstGeom prst="rect">
            <a:avLst/>
          </a:prstGeom>
          <a:gradFill rotWithShape="0">
            <a:gsLst>
              <a:gs pos="0">
                <a:srgbClr val="CCFFCC"/>
              </a:gs>
              <a:gs pos="100000">
                <a:srgbClr val="FFFFFF"/>
              </a:gs>
            </a:gsLst>
            <a:lin ang="5400000" scaled="1"/>
          </a:gradFill>
          <a:ln w="9525">
            <a:solidFill>
              <a:srgbClr val="000000"/>
            </a:solidFill>
            <a:miter lim="800000"/>
            <a:headEnd/>
            <a:tailEnd/>
          </a:ln>
        </p:spPr>
        <p:txBody>
          <a:bodyPr tIns="900000"/>
          <a:lstStyle/>
          <a:p>
            <a:pPr algn="ctr"/>
            <a:r>
              <a:rPr lang="zh-CN" altLang="en-US" sz="900">
                <a:latin typeface="宋体" pitchFamily="2" charset="-122"/>
                <a:ea typeface="宋体" pitchFamily="2" charset="-122"/>
              </a:rPr>
              <a:t>工程过程</a:t>
            </a:r>
            <a:endParaRPr lang="zh-CN">
              <a:latin typeface="宋体" pitchFamily="2" charset="-122"/>
              <a:ea typeface="宋体" pitchFamily="2" charset="-122"/>
            </a:endParaRPr>
          </a:p>
        </p:txBody>
      </p:sp>
      <p:sp>
        <p:nvSpPr>
          <p:cNvPr id="17" name="Text Box 105"/>
          <p:cNvSpPr txBox="1">
            <a:spLocks noChangeAspect="1" noChangeArrowheads="1"/>
          </p:cNvSpPr>
          <p:nvPr/>
        </p:nvSpPr>
        <p:spPr bwMode="auto">
          <a:xfrm>
            <a:off x="1952624" y="3967184"/>
            <a:ext cx="6386513" cy="269875"/>
          </a:xfrm>
          <a:prstGeom prst="rect">
            <a:avLst/>
          </a:prstGeom>
          <a:gradFill rotWithShape="1">
            <a:gsLst>
              <a:gs pos="0">
                <a:srgbClr val="CCFFCC"/>
              </a:gs>
              <a:gs pos="100000">
                <a:srgbClr val="FFFFFF"/>
              </a:gs>
            </a:gsLst>
            <a:lin ang="5400000" scaled="1"/>
          </a:gradFill>
          <a:ln w="9525">
            <a:solidFill>
              <a:srgbClr val="000000"/>
            </a:solidFill>
            <a:miter lim="800000"/>
            <a:headEnd/>
            <a:tailEnd/>
          </a:ln>
          <a:effectLst>
            <a:outerShdw dist="35921" dir="2700000" algn="ctr" rotWithShape="0">
              <a:srgbClr val="808080"/>
            </a:outerShdw>
          </a:effectLst>
        </p:spPr>
        <p:txBody>
          <a:bodyPr/>
          <a:lstStyle/>
          <a:p>
            <a:pPr algn="ctr">
              <a:defRPr/>
            </a:pPr>
            <a:r>
              <a:rPr lang="zh-CN" altLang="en-US" sz="900" dirty="0" smtClean="0">
                <a:latin typeface="宋体" pitchFamily="2" charset="-122"/>
                <a:ea typeface="宋体" pitchFamily="2" charset="-122"/>
              </a:rPr>
              <a:t>需求跟踪           </a:t>
            </a:r>
            <a:r>
              <a:rPr lang="zh-CN" altLang="en-US" sz="900" dirty="0">
                <a:latin typeface="宋体" pitchFamily="2" charset="-122"/>
                <a:ea typeface="宋体" pitchFamily="2" charset="-122"/>
              </a:rPr>
              <a:t>缺陷管理</a:t>
            </a:r>
          </a:p>
          <a:p>
            <a:pPr>
              <a:defRPr/>
            </a:pPr>
            <a:endParaRPr lang="zh-CN" dirty="0">
              <a:latin typeface="宋体" pitchFamily="2" charset="-122"/>
              <a:ea typeface="宋体" pitchFamily="2" charset="-122"/>
            </a:endParaRPr>
          </a:p>
        </p:txBody>
      </p:sp>
      <p:sp>
        <p:nvSpPr>
          <p:cNvPr id="18" name="Text Box 106"/>
          <p:cNvSpPr txBox="1">
            <a:spLocks noChangeAspect="1" noChangeArrowheads="1"/>
          </p:cNvSpPr>
          <p:nvPr/>
        </p:nvSpPr>
        <p:spPr bwMode="auto">
          <a:xfrm>
            <a:off x="1952624" y="4298972"/>
            <a:ext cx="6378575" cy="280987"/>
          </a:xfrm>
          <a:prstGeom prst="rect">
            <a:avLst/>
          </a:prstGeom>
          <a:gradFill rotWithShape="0">
            <a:gsLst>
              <a:gs pos="0">
                <a:srgbClr val="99CCFF"/>
              </a:gs>
              <a:gs pos="100000">
                <a:srgbClr val="FFFFFF"/>
              </a:gs>
            </a:gsLst>
            <a:lin ang="5400000" scaled="1"/>
          </a:gradFill>
          <a:ln w="9525">
            <a:solidFill>
              <a:srgbClr val="000000"/>
            </a:solidFill>
            <a:miter lim="800000"/>
            <a:headEnd/>
            <a:tailEnd/>
          </a:ln>
          <a:effectLst>
            <a:outerShdw dist="35921" dir="2700000" algn="ctr" rotWithShape="0">
              <a:srgbClr val="808080"/>
            </a:outerShdw>
          </a:effectLst>
        </p:spPr>
        <p:txBody>
          <a:bodyPr/>
          <a:lstStyle/>
          <a:p>
            <a:pPr algn="ctr">
              <a:defRPr/>
            </a:pPr>
            <a:r>
              <a:rPr lang="zh-CN" altLang="en-US" sz="900">
                <a:latin typeface="宋体" pitchFamily="2" charset="-122"/>
                <a:ea typeface="宋体" pitchFamily="2" charset="-122"/>
              </a:rPr>
              <a:t>配置管理                 质量保证              度量管理                   培训管理</a:t>
            </a:r>
          </a:p>
          <a:p>
            <a:pPr>
              <a:defRPr/>
            </a:pPr>
            <a:endParaRPr lang="zh-CN">
              <a:latin typeface="宋体" pitchFamily="2" charset="-122"/>
              <a:ea typeface="宋体" pitchFamily="2" charset="-122"/>
            </a:endParaRPr>
          </a:p>
        </p:txBody>
      </p:sp>
      <p:sp>
        <p:nvSpPr>
          <p:cNvPr id="19" name="Text Box 107"/>
          <p:cNvSpPr txBox="1">
            <a:spLocks noChangeAspect="1" noChangeArrowheads="1"/>
          </p:cNvSpPr>
          <p:nvPr/>
        </p:nvSpPr>
        <p:spPr bwMode="auto">
          <a:xfrm>
            <a:off x="3190874" y="6300809"/>
            <a:ext cx="2514600" cy="269875"/>
          </a:xfrm>
          <a:prstGeom prst="rect">
            <a:avLst/>
          </a:prstGeom>
          <a:gradFill rotWithShape="0">
            <a:gsLst>
              <a:gs pos="0">
                <a:srgbClr val="FFCC99"/>
              </a:gs>
              <a:gs pos="100000">
                <a:srgbClr val="FFFFFF"/>
              </a:gs>
            </a:gsLst>
            <a:lin ang="5400000" scaled="1"/>
          </a:gradFill>
          <a:ln w="9525">
            <a:solidFill>
              <a:srgbClr val="000000"/>
            </a:solidFill>
            <a:miter lim="800000"/>
            <a:headEnd/>
            <a:tailEnd/>
          </a:ln>
        </p:spPr>
        <p:txBody>
          <a:bodyPr/>
          <a:lstStyle/>
          <a:p>
            <a:pPr algn="ctr"/>
            <a:r>
              <a:rPr lang="zh-CN" altLang="en-US" sz="900" dirty="0" smtClean="0">
                <a:latin typeface="宋体" pitchFamily="2" charset="-122"/>
                <a:ea typeface="宋体" pitchFamily="2" charset="-122"/>
              </a:rPr>
              <a:t>项目</a:t>
            </a:r>
            <a:r>
              <a:rPr lang="zh-CN" altLang="en-US" sz="900" dirty="0">
                <a:latin typeface="宋体" pitchFamily="2" charset="-122"/>
                <a:ea typeface="宋体" pitchFamily="2" charset="-122"/>
              </a:rPr>
              <a:t>生命周期总体流程图</a:t>
            </a:r>
          </a:p>
          <a:p>
            <a:endParaRPr lang="zh-CN" altLang="zh-CN" dirty="0">
              <a:latin typeface="宋体" pitchFamily="2" charset="-122"/>
              <a:ea typeface="宋体" pitchFamily="2" charset="-122"/>
            </a:endParaRPr>
          </a:p>
        </p:txBody>
      </p:sp>
      <p:sp>
        <p:nvSpPr>
          <p:cNvPr id="20" name="Text Box 117"/>
          <p:cNvSpPr txBox="1">
            <a:spLocks noChangeAspect="1" noChangeArrowheads="1"/>
          </p:cNvSpPr>
          <p:nvPr/>
        </p:nvSpPr>
        <p:spPr bwMode="auto">
          <a:xfrm>
            <a:off x="1936749" y="798534"/>
            <a:ext cx="1082675" cy="288925"/>
          </a:xfrm>
          <a:prstGeom prst="rect">
            <a:avLst/>
          </a:prstGeom>
          <a:gradFill rotWithShape="0">
            <a:gsLst>
              <a:gs pos="0">
                <a:srgbClr val="FFCC99"/>
              </a:gs>
              <a:gs pos="100000">
                <a:srgbClr val="FFFFFF"/>
              </a:gs>
            </a:gsLst>
            <a:lin ang="5400000" scaled="1"/>
          </a:gradFill>
          <a:ln w="9525">
            <a:solidFill>
              <a:srgbClr val="000000"/>
            </a:solidFill>
            <a:miter lim="800000"/>
            <a:headEnd/>
            <a:tailEnd/>
          </a:ln>
        </p:spPr>
        <p:txBody>
          <a:bodyPr/>
          <a:lstStyle/>
          <a:p>
            <a:pPr algn="ctr"/>
            <a:r>
              <a:rPr lang="zh-CN" altLang="en-US" sz="900" dirty="0" smtClean="0">
                <a:latin typeface="宋体" pitchFamily="2" charset="-122"/>
                <a:ea typeface="宋体" pitchFamily="2" charset="-122"/>
              </a:rPr>
              <a:t>策划阶段</a:t>
            </a:r>
            <a:endParaRPr lang="zh-CN" sz="900" dirty="0">
              <a:latin typeface="宋体" pitchFamily="2" charset="-122"/>
              <a:ea typeface="宋体" pitchFamily="2" charset="-122"/>
            </a:endParaRPr>
          </a:p>
        </p:txBody>
      </p:sp>
      <p:sp>
        <p:nvSpPr>
          <p:cNvPr id="21" name="Text Box 118"/>
          <p:cNvSpPr txBox="1">
            <a:spLocks noChangeAspect="1" noChangeArrowheads="1"/>
          </p:cNvSpPr>
          <p:nvPr/>
        </p:nvSpPr>
        <p:spPr bwMode="auto">
          <a:xfrm>
            <a:off x="893762" y="798534"/>
            <a:ext cx="1058862" cy="288925"/>
          </a:xfrm>
          <a:prstGeom prst="rect">
            <a:avLst/>
          </a:prstGeom>
          <a:gradFill rotWithShape="0">
            <a:gsLst>
              <a:gs pos="0">
                <a:srgbClr val="3366FF"/>
              </a:gs>
              <a:gs pos="100000">
                <a:srgbClr val="FFFFFF"/>
              </a:gs>
            </a:gsLst>
            <a:lin ang="5400000" scaled="1"/>
          </a:gradFill>
          <a:ln w="9525">
            <a:solidFill>
              <a:srgbClr val="000000"/>
            </a:solidFill>
            <a:miter lim="800000"/>
            <a:headEnd/>
            <a:tailEnd/>
          </a:ln>
        </p:spPr>
        <p:txBody>
          <a:bodyPr/>
          <a:lstStyle/>
          <a:p>
            <a:pPr algn="ctr"/>
            <a:r>
              <a:rPr lang="zh-CN" altLang="en-US" sz="900">
                <a:latin typeface="宋体" pitchFamily="2" charset="-122"/>
                <a:ea typeface="宋体" pitchFamily="2" charset="-122"/>
              </a:rPr>
              <a:t>立项</a:t>
            </a:r>
            <a:endParaRPr lang="zh-CN" sz="900">
              <a:latin typeface="宋体" pitchFamily="2" charset="-122"/>
              <a:ea typeface="宋体" pitchFamily="2" charset="-122"/>
            </a:endParaRPr>
          </a:p>
        </p:txBody>
      </p:sp>
      <p:sp>
        <p:nvSpPr>
          <p:cNvPr id="22" name="Text Box 120"/>
          <p:cNvSpPr txBox="1">
            <a:spLocks noChangeAspect="1" noChangeArrowheads="1"/>
          </p:cNvSpPr>
          <p:nvPr/>
        </p:nvSpPr>
        <p:spPr bwMode="auto">
          <a:xfrm>
            <a:off x="7442199" y="1128734"/>
            <a:ext cx="868363" cy="279400"/>
          </a:xfrm>
          <a:prstGeom prst="rect">
            <a:avLst/>
          </a:prstGeom>
          <a:gradFill rotWithShape="0">
            <a:gsLst>
              <a:gs pos="0">
                <a:srgbClr val="FFFF99"/>
              </a:gs>
              <a:gs pos="100000">
                <a:srgbClr val="FFFFFF"/>
              </a:gs>
            </a:gsLst>
            <a:lin ang="5400000" scaled="1"/>
          </a:gradFill>
          <a:ln w="9525">
            <a:solidFill>
              <a:srgbClr val="333333"/>
            </a:solidFill>
            <a:miter lim="800000"/>
            <a:headEnd/>
            <a:tailEnd/>
          </a:ln>
          <a:effectLst>
            <a:outerShdw dist="35921" dir="2700000" algn="ctr" rotWithShape="0">
              <a:srgbClr val="808080"/>
            </a:outerShdw>
          </a:effectLst>
        </p:spPr>
        <p:txBody>
          <a:bodyPr/>
          <a:lstStyle/>
          <a:p>
            <a:pPr algn="ctr">
              <a:defRPr/>
            </a:pPr>
            <a:r>
              <a:rPr lang="zh-CN" altLang="en-US" sz="900">
                <a:latin typeface="宋体" pitchFamily="2" charset="-122"/>
                <a:ea typeface="宋体" pitchFamily="2" charset="-122"/>
              </a:rPr>
              <a:t>项目总结</a:t>
            </a:r>
          </a:p>
          <a:p>
            <a:pPr>
              <a:defRPr/>
            </a:pPr>
            <a:endParaRPr lang="zh-CN">
              <a:latin typeface="宋体" pitchFamily="2" charset="-122"/>
              <a:ea typeface="宋体" pitchFamily="2" charset="-122"/>
            </a:endParaRPr>
          </a:p>
        </p:txBody>
      </p:sp>
      <p:sp>
        <p:nvSpPr>
          <p:cNvPr id="23" name="Text Box 121"/>
          <p:cNvSpPr txBox="1">
            <a:spLocks noChangeAspect="1" noChangeArrowheads="1"/>
          </p:cNvSpPr>
          <p:nvPr/>
        </p:nvSpPr>
        <p:spPr bwMode="auto">
          <a:xfrm>
            <a:off x="6296024" y="1128734"/>
            <a:ext cx="866775" cy="279400"/>
          </a:xfrm>
          <a:prstGeom prst="rect">
            <a:avLst/>
          </a:prstGeom>
          <a:gradFill rotWithShape="0">
            <a:gsLst>
              <a:gs pos="0">
                <a:srgbClr val="FFFF99"/>
              </a:gs>
              <a:gs pos="100000">
                <a:srgbClr val="FFFFFF"/>
              </a:gs>
            </a:gsLst>
            <a:lin ang="5400000" scaled="1"/>
          </a:gradFill>
          <a:ln w="9525">
            <a:solidFill>
              <a:srgbClr val="333333"/>
            </a:solidFill>
            <a:miter lim="800000"/>
            <a:headEnd/>
            <a:tailEnd/>
          </a:ln>
          <a:effectLst>
            <a:outerShdw dist="35921" dir="2700000" algn="ctr" rotWithShape="0">
              <a:srgbClr val="808080"/>
            </a:outerShdw>
          </a:effectLst>
        </p:spPr>
        <p:txBody>
          <a:bodyPr/>
          <a:lstStyle/>
          <a:p>
            <a:pPr algn="ctr">
              <a:defRPr/>
            </a:pPr>
            <a:r>
              <a:rPr lang="zh-CN" altLang="en-US" sz="900">
                <a:latin typeface="宋体" pitchFamily="2" charset="-122"/>
                <a:ea typeface="宋体" pitchFamily="2" charset="-122"/>
              </a:rPr>
              <a:t>项目验收</a:t>
            </a:r>
          </a:p>
          <a:p>
            <a:pPr>
              <a:defRPr/>
            </a:pPr>
            <a:endParaRPr lang="zh-CN">
              <a:latin typeface="宋体" pitchFamily="2" charset="-122"/>
              <a:ea typeface="宋体" pitchFamily="2" charset="-122"/>
            </a:endParaRPr>
          </a:p>
        </p:txBody>
      </p:sp>
      <p:sp>
        <p:nvSpPr>
          <p:cNvPr id="24" name="Text Box 123"/>
          <p:cNvSpPr txBox="1">
            <a:spLocks noChangeAspect="1" noChangeArrowheads="1"/>
          </p:cNvSpPr>
          <p:nvPr/>
        </p:nvSpPr>
        <p:spPr bwMode="auto">
          <a:xfrm>
            <a:off x="962024" y="1128734"/>
            <a:ext cx="914400" cy="279400"/>
          </a:xfrm>
          <a:prstGeom prst="rect">
            <a:avLst/>
          </a:prstGeom>
          <a:gradFill rotWithShape="0">
            <a:gsLst>
              <a:gs pos="0">
                <a:srgbClr val="FFFF99"/>
              </a:gs>
              <a:gs pos="100000">
                <a:srgbClr val="FFFFFF"/>
              </a:gs>
            </a:gsLst>
            <a:lin ang="5400000" scaled="1"/>
          </a:gradFill>
          <a:ln w="9525">
            <a:solidFill>
              <a:srgbClr val="333333"/>
            </a:solidFill>
            <a:miter lim="800000"/>
            <a:headEnd/>
            <a:tailEnd/>
          </a:ln>
          <a:effectLst>
            <a:outerShdw dist="35921" dir="2700000" algn="ctr" rotWithShape="0">
              <a:srgbClr val="808080"/>
            </a:outerShdw>
          </a:effectLst>
        </p:spPr>
        <p:txBody>
          <a:bodyPr/>
          <a:lstStyle/>
          <a:p>
            <a:pPr algn="ctr">
              <a:defRPr/>
            </a:pPr>
            <a:r>
              <a:rPr lang="zh-CN" altLang="en-US" sz="900" dirty="0" smtClean="0">
                <a:latin typeface="宋体" pitchFamily="2" charset="-122"/>
                <a:ea typeface="宋体" pitchFamily="2" charset="-122"/>
              </a:rPr>
              <a:t>项目立项</a:t>
            </a:r>
            <a:endParaRPr lang="zh-CN" sz="900" dirty="0">
              <a:latin typeface="宋体" pitchFamily="2" charset="-122"/>
              <a:ea typeface="宋体" pitchFamily="2" charset="-122"/>
            </a:endParaRPr>
          </a:p>
        </p:txBody>
      </p:sp>
      <p:sp>
        <p:nvSpPr>
          <p:cNvPr id="25" name="Text Box 124"/>
          <p:cNvSpPr txBox="1">
            <a:spLocks noChangeAspect="1" noChangeArrowheads="1"/>
          </p:cNvSpPr>
          <p:nvPr/>
        </p:nvSpPr>
        <p:spPr bwMode="auto">
          <a:xfrm>
            <a:off x="428624" y="4676797"/>
            <a:ext cx="465138" cy="865187"/>
          </a:xfrm>
          <a:prstGeom prst="rect">
            <a:avLst/>
          </a:prstGeom>
          <a:gradFill rotWithShape="1">
            <a:gsLst>
              <a:gs pos="0">
                <a:srgbClr val="CCFD99"/>
              </a:gs>
              <a:gs pos="100000">
                <a:srgbClr val="FFFFFF"/>
              </a:gs>
            </a:gsLst>
            <a:lin ang="5400000" scaled="1"/>
          </a:gradFill>
          <a:ln w="9525">
            <a:solidFill>
              <a:srgbClr val="000000"/>
            </a:solidFill>
            <a:miter lim="800000"/>
            <a:headEnd/>
            <a:tailEnd/>
          </a:ln>
        </p:spPr>
        <p:txBody>
          <a:bodyPr tIns="118800"/>
          <a:lstStyle/>
          <a:p>
            <a:pPr algn="ctr"/>
            <a:r>
              <a:rPr lang="zh-CN" altLang="en-US" sz="900">
                <a:latin typeface="宋体" pitchFamily="2" charset="-122"/>
                <a:ea typeface="宋体" pitchFamily="2" charset="-122"/>
              </a:rPr>
              <a:t>主要交付</a:t>
            </a:r>
            <a:endParaRPr lang="zh-CN" altLang="zh-CN" sz="900">
              <a:latin typeface="宋体" pitchFamily="2" charset="-122"/>
              <a:ea typeface="宋体" pitchFamily="2" charset="-122"/>
            </a:endParaRPr>
          </a:p>
        </p:txBody>
      </p:sp>
      <p:sp>
        <p:nvSpPr>
          <p:cNvPr id="26" name="Text Box 126"/>
          <p:cNvSpPr txBox="1">
            <a:spLocks noChangeAspect="1" noChangeArrowheads="1"/>
          </p:cNvSpPr>
          <p:nvPr/>
        </p:nvSpPr>
        <p:spPr bwMode="auto">
          <a:xfrm>
            <a:off x="428624" y="6284934"/>
            <a:ext cx="2724150" cy="279400"/>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a:lstStyle/>
          <a:p>
            <a:pPr algn="just">
              <a:defRPr/>
            </a:pPr>
            <a:r>
              <a:rPr lang="zh-CN" altLang="en-US" sz="900" dirty="0">
                <a:latin typeface="宋体" pitchFamily="2" charset="-122"/>
                <a:ea typeface="宋体" pitchFamily="2" charset="-122"/>
              </a:rPr>
              <a:t>指标：进度偏差率</a:t>
            </a:r>
            <a:r>
              <a:rPr lang="en-US" altLang="zh-CN" sz="900" dirty="0">
                <a:latin typeface="宋体" pitchFamily="2" charset="-122"/>
                <a:ea typeface="宋体" pitchFamily="2" charset="-122"/>
              </a:rPr>
              <a:t>/</a:t>
            </a:r>
            <a:r>
              <a:rPr lang="zh-CN" altLang="en-US" sz="900" dirty="0">
                <a:latin typeface="宋体" pitchFamily="2" charset="-122"/>
                <a:ea typeface="宋体" pitchFamily="2" charset="-122"/>
              </a:rPr>
              <a:t>工作量偏差率</a:t>
            </a:r>
            <a:endParaRPr lang="zh-CN" dirty="0">
              <a:latin typeface="宋体" pitchFamily="2" charset="-122"/>
              <a:ea typeface="宋体" pitchFamily="2" charset="-122"/>
            </a:endParaRPr>
          </a:p>
        </p:txBody>
      </p:sp>
      <p:sp>
        <p:nvSpPr>
          <p:cNvPr id="27" name="Text Box 127"/>
          <p:cNvSpPr txBox="1">
            <a:spLocks noChangeAspect="1" noChangeArrowheads="1"/>
          </p:cNvSpPr>
          <p:nvPr/>
        </p:nvSpPr>
        <p:spPr bwMode="auto">
          <a:xfrm>
            <a:off x="5734049" y="6291284"/>
            <a:ext cx="2609850" cy="280988"/>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a:lstStyle/>
          <a:p>
            <a:pPr algn="just">
              <a:defRPr/>
            </a:pPr>
            <a:r>
              <a:rPr lang="zh-CN" altLang="en-US" sz="900" dirty="0">
                <a:latin typeface="宋体" pitchFamily="2" charset="-122"/>
                <a:ea typeface="宋体" pitchFamily="2" charset="-122"/>
              </a:rPr>
              <a:t>指标：缺陷密度</a:t>
            </a:r>
            <a:r>
              <a:rPr lang="en-US" altLang="zh-CN" sz="900" dirty="0">
                <a:latin typeface="宋体" pitchFamily="2" charset="-122"/>
                <a:ea typeface="宋体" pitchFamily="2" charset="-122"/>
              </a:rPr>
              <a:t>/</a:t>
            </a:r>
            <a:r>
              <a:rPr lang="zh-CN" altLang="en-US" sz="900" dirty="0">
                <a:latin typeface="宋体" pitchFamily="2" charset="-122"/>
                <a:ea typeface="宋体" pitchFamily="2" charset="-122"/>
              </a:rPr>
              <a:t>遗留缺陷率</a:t>
            </a:r>
            <a:endParaRPr lang="zh-CN" dirty="0">
              <a:latin typeface="宋体" pitchFamily="2" charset="-122"/>
              <a:ea typeface="宋体" pitchFamily="2" charset="-122"/>
            </a:endParaRPr>
          </a:p>
        </p:txBody>
      </p:sp>
      <p:sp>
        <p:nvSpPr>
          <p:cNvPr id="28" name="Text Box 134"/>
          <p:cNvSpPr txBox="1">
            <a:spLocks noChangeAspect="1" noChangeArrowheads="1"/>
          </p:cNvSpPr>
          <p:nvPr/>
        </p:nvSpPr>
        <p:spPr bwMode="auto">
          <a:xfrm>
            <a:off x="428624" y="4227534"/>
            <a:ext cx="466725" cy="457200"/>
          </a:xfrm>
          <a:prstGeom prst="rect">
            <a:avLst/>
          </a:prstGeom>
          <a:gradFill rotWithShape="0">
            <a:gsLst>
              <a:gs pos="0">
                <a:srgbClr val="99CCFF"/>
              </a:gs>
              <a:gs pos="100000">
                <a:srgbClr val="FFFFFF"/>
              </a:gs>
            </a:gsLst>
            <a:lin ang="5400000" scaled="1"/>
          </a:gradFill>
          <a:ln w="9525">
            <a:solidFill>
              <a:srgbClr val="000000"/>
            </a:solidFill>
            <a:miter lim="800000"/>
            <a:headEnd/>
            <a:tailEnd/>
          </a:ln>
        </p:spPr>
        <p:txBody>
          <a:bodyPr tIns="10800"/>
          <a:lstStyle/>
          <a:p>
            <a:pPr algn="ctr"/>
            <a:r>
              <a:rPr lang="zh-CN" altLang="en-US" sz="900">
                <a:latin typeface="宋体" pitchFamily="2" charset="-122"/>
                <a:ea typeface="宋体" pitchFamily="2" charset="-122"/>
              </a:rPr>
              <a:t>支撑过程</a:t>
            </a:r>
            <a:endParaRPr lang="zh-CN">
              <a:latin typeface="宋体" pitchFamily="2" charset="-122"/>
              <a:ea typeface="宋体" pitchFamily="2" charset="-122"/>
            </a:endParaRPr>
          </a:p>
        </p:txBody>
      </p:sp>
      <p:sp>
        <p:nvSpPr>
          <p:cNvPr id="29" name="Text Box 136"/>
          <p:cNvSpPr txBox="1">
            <a:spLocks noChangeAspect="1" noChangeArrowheads="1"/>
          </p:cNvSpPr>
          <p:nvPr/>
        </p:nvSpPr>
        <p:spPr bwMode="auto">
          <a:xfrm>
            <a:off x="2028824" y="4684734"/>
            <a:ext cx="1019175" cy="858838"/>
          </a:xfrm>
          <a:prstGeom prst="rect">
            <a:avLst/>
          </a:prstGeom>
          <a:noFill/>
          <a:ln w="9525">
            <a:noFill/>
            <a:miter lim="800000"/>
            <a:headEnd/>
            <a:tailEnd/>
          </a:ln>
        </p:spPr>
        <p:txBody>
          <a:bodyPr/>
          <a:lstStyle/>
          <a:p>
            <a:pPr algn="ctr"/>
            <a:r>
              <a:rPr lang="zh-CN" altLang="en-US" sz="900" dirty="0" smtClean="0">
                <a:latin typeface="宋体" pitchFamily="2" charset="-122"/>
                <a:ea typeface="宋体" pitchFamily="2" charset="-122"/>
              </a:rPr>
              <a:t>策划书</a:t>
            </a:r>
            <a:r>
              <a:rPr lang="en-US" altLang="zh-CN" sz="900" dirty="0" smtClean="0">
                <a:latin typeface="宋体" pitchFamily="2" charset="-122"/>
                <a:ea typeface="宋体" pitchFamily="2" charset="-122"/>
              </a:rPr>
              <a:t>/</a:t>
            </a:r>
            <a:r>
              <a:rPr lang="zh-CN" altLang="en-US" sz="900" dirty="0" smtClean="0">
                <a:latin typeface="宋体" pitchFamily="2" charset="-122"/>
                <a:ea typeface="宋体" pitchFamily="2" charset="-122"/>
              </a:rPr>
              <a:t>策划表</a:t>
            </a:r>
            <a:endParaRPr lang="en-US" altLang="zh-CN" sz="900" dirty="0" smtClean="0">
              <a:latin typeface="宋体" pitchFamily="2" charset="-122"/>
              <a:ea typeface="宋体" pitchFamily="2" charset="-122"/>
            </a:endParaRPr>
          </a:p>
          <a:p>
            <a:pPr algn="ctr"/>
            <a:r>
              <a:rPr lang="zh-CN" altLang="en-US" sz="900" dirty="0" smtClean="0">
                <a:latin typeface="宋体" pitchFamily="2" charset="-122"/>
                <a:ea typeface="宋体" pitchFamily="2" charset="-122"/>
              </a:rPr>
              <a:t>音乐小样</a:t>
            </a:r>
            <a:endParaRPr lang="en-US" altLang="zh-CN" sz="900" dirty="0" smtClean="0">
              <a:latin typeface="宋体" pitchFamily="2" charset="-122"/>
              <a:ea typeface="宋体" pitchFamily="2" charset="-122"/>
            </a:endParaRPr>
          </a:p>
          <a:p>
            <a:pPr algn="ctr"/>
            <a:r>
              <a:rPr lang="zh-CN" altLang="en-US" sz="900" dirty="0" smtClean="0">
                <a:latin typeface="宋体" pitchFamily="2" charset="-122"/>
                <a:ea typeface="宋体" pitchFamily="2" charset="-122"/>
              </a:rPr>
              <a:t>项目计划书</a:t>
            </a:r>
            <a:endParaRPr lang="en-US" altLang="zh-CN" sz="900" dirty="0" smtClean="0">
              <a:latin typeface="宋体" pitchFamily="2" charset="-122"/>
              <a:ea typeface="宋体" pitchFamily="2" charset="-122"/>
            </a:endParaRPr>
          </a:p>
          <a:p>
            <a:pPr algn="ctr"/>
            <a:r>
              <a:rPr lang="zh-CN" altLang="en-US" sz="900" dirty="0" smtClean="0">
                <a:latin typeface="宋体" pitchFamily="2" charset="-122"/>
                <a:ea typeface="宋体" pitchFamily="2" charset="-122"/>
              </a:rPr>
              <a:t>策划稿</a:t>
            </a:r>
            <a:endParaRPr lang="en-US" altLang="zh-CN" sz="900" dirty="0" smtClean="0">
              <a:latin typeface="宋体" pitchFamily="2" charset="-122"/>
              <a:ea typeface="宋体" pitchFamily="2" charset="-122"/>
            </a:endParaRPr>
          </a:p>
          <a:p>
            <a:pPr algn="ctr"/>
            <a:r>
              <a:rPr lang="zh-CN" altLang="en-US" sz="900" dirty="0" smtClean="0">
                <a:latin typeface="宋体" pitchFamily="2" charset="-122"/>
                <a:ea typeface="宋体" pitchFamily="2" charset="-122"/>
              </a:rPr>
              <a:t>平面制作稿</a:t>
            </a:r>
            <a:endParaRPr lang="en-US" altLang="zh-CN" sz="900" dirty="0" smtClean="0">
              <a:latin typeface="宋体" pitchFamily="2" charset="-122"/>
              <a:ea typeface="宋体" pitchFamily="2" charset="-122"/>
            </a:endParaRPr>
          </a:p>
        </p:txBody>
      </p:sp>
      <p:sp>
        <p:nvSpPr>
          <p:cNvPr id="30" name="Text Box 137"/>
          <p:cNvSpPr txBox="1">
            <a:spLocks noChangeAspect="1" noChangeArrowheads="1"/>
          </p:cNvSpPr>
          <p:nvPr/>
        </p:nvSpPr>
        <p:spPr bwMode="auto">
          <a:xfrm>
            <a:off x="965199" y="1431947"/>
            <a:ext cx="7388225" cy="280987"/>
          </a:xfrm>
          <a:prstGeom prst="rect">
            <a:avLst/>
          </a:prstGeom>
          <a:gradFill rotWithShape="0">
            <a:gsLst>
              <a:gs pos="0">
                <a:srgbClr val="FFFF99"/>
              </a:gs>
              <a:gs pos="100000">
                <a:srgbClr val="FFFFFF"/>
              </a:gs>
            </a:gsLst>
            <a:lin ang="5400000" scaled="1"/>
          </a:gradFill>
          <a:ln w="9525">
            <a:solidFill>
              <a:srgbClr val="333333"/>
            </a:solidFill>
            <a:miter lim="800000"/>
            <a:headEnd/>
            <a:tailEnd/>
          </a:ln>
          <a:effectLst>
            <a:outerShdw dist="35921" dir="2700000" algn="ctr" rotWithShape="0">
              <a:srgbClr val="808080"/>
            </a:outerShdw>
          </a:effectLst>
        </p:spPr>
        <p:txBody>
          <a:bodyPr/>
          <a:lstStyle/>
          <a:p>
            <a:pPr algn="ctr">
              <a:defRPr/>
            </a:pPr>
            <a:r>
              <a:rPr lang="zh-CN" altLang="en-US" sz="900">
                <a:latin typeface="宋体" pitchFamily="2" charset="-122"/>
                <a:ea typeface="宋体" pitchFamily="2" charset="-122"/>
              </a:rPr>
              <a:t>项目计划与监控                    问题与风险管理                      沟通管理</a:t>
            </a:r>
          </a:p>
          <a:p>
            <a:pPr>
              <a:defRPr/>
            </a:pPr>
            <a:endParaRPr lang="zh-CN">
              <a:latin typeface="宋体" pitchFamily="2" charset="-122"/>
              <a:ea typeface="宋体" pitchFamily="2" charset="-122"/>
            </a:endParaRPr>
          </a:p>
        </p:txBody>
      </p:sp>
      <p:sp>
        <p:nvSpPr>
          <p:cNvPr id="31" name="Text Box 136"/>
          <p:cNvSpPr txBox="1">
            <a:spLocks noChangeAspect="1" noChangeArrowheads="1"/>
          </p:cNvSpPr>
          <p:nvPr/>
        </p:nvSpPr>
        <p:spPr bwMode="auto">
          <a:xfrm>
            <a:off x="885824" y="4684734"/>
            <a:ext cx="1019175" cy="858838"/>
          </a:xfrm>
          <a:prstGeom prst="rect">
            <a:avLst/>
          </a:prstGeom>
          <a:noFill/>
          <a:ln w="9525">
            <a:noFill/>
            <a:miter lim="800000"/>
            <a:headEnd/>
            <a:tailEnd/>
          </a:ln>
        </p:spPr>
        <p:txBody>
          <a:bodyPr/>
          <a:lstStyle/>
          <a:p>
            <a:pPr algn="ctr"/>
            <a:r>
              <a:rPr lang="zh-CN" altLang="en-US" sz="900" dirty="0" smtClean="0">
                <a:latin typeface="宋体" pitchFamily="2" charset="-122"/>
                <a:ea typeface="宋体" pitchFamily="2" charset="-122"/>
              </a:rPr>
              <a:t>需求调研分析评估书</a:t>
            </a:r>
            <a:endParaRPr lang="en-US" altLang="zh-CN" sz="900" dirty="0" smtClean="0">
              <a:latin typeface="宋体" pitchFamily="2" charset="-122"/>
              <a:ea typeface="宋体" pitchFamily="2" charset="-122"/>
            </a:endParaRPr>
          </a:p>
          <a:p>
            <a:pPr algn="ctr"/>
            <a:r>
              <a:rPr lang="zh-CN" altLang="en-US" sz="900" dirty="0" smtClean="0">
                <a:latin typeface="宋体" pitchFamily="2" charset="-122"/>
                <a:ea typeface="宋体" pitchFamily="2" charset="-122"/>
              </a:rPr>
              <a:t>项目策划方案书</a:t>
            </a:r>
          </a:p>
        </p:txBody>
      </p:sp>
      <p:sp>
        <p:nvSpPr>
          <p:cNvPr id="32" name="AutoShape 138"/>
          <p:cNvSpPr>
            <a:spLocks noChangeArrowheads="1"/>
          </p:cNvSpPr>
          <p:nvPr/>
        </p:nvSpPr>
        <p:spPr bwMode="auto">
          <a:xfrm>
            <a:off x="1724005" y="2960724"/>
            <a:ext cx="114300" cy="95250"/>
          </a:xfrm>
          <a:prstGeom prst="plus">
            <a:avLst>
              <a:gd name="adj" fmla="val 25000"/>
            </a:avLst>
          </a:prstGeom>
          <a:solidFill>
            <a:srgbClr val="FFFFFF"/>
          </a:solidFill>
          <a:ln w="9525" algn="ctr">
            <a:solidFill>
              <a:srgbClr val="FF0000"/>
            </a:solidFill>
            <a:miter lim="800000"/>
            <a:headEnd/>
            <a:tailEnd/>
          </a:ln>
          <a:effectLst>
            <a:outerShdw dist="35921" dir="2700000" algn="ctr" rotWithShape="0">
              <a:srgbClr val="808080"/>
            </a:outerShdw>
          </a:effectLst>
        </p:spPr>
        <p:txBody>
          <a:bodyPr/>
          <a:lstStyle/>
          <a:p>
            <a:pPr>
              <a:defRPr/>
            </a:pPr>
            <a:endParaRPr lang="zh-CN" altLang="en-US"/>
          </a:p>
        </p:txBody>
      </p:sp>
      <p:sp>
        <p:nvSpPr>
          <p:cNvPr id="33" name="Text Box 93"/>
          <p:cNvSpPr txBox="1">
            <a:spLocks noChangeAspect="1" noChangeArrowheads="1"/>
          </p:cNvSpPr>
          <p:nvPr/>
        </p:nvSpPr>
        <p:spPr bwMode="auto">
          <a:xfrm>
            <a:off x="2000232" y="1917728"/>
            <a:ext cx="914400" cy="381003"/>
          </a:xfrm>
          <a:prstGeom prst="rect">
            <a:avLst/>
          </a:prstGeom>
          <a:gradFill rotWithShape="0">
            <a:gsLst>
              <a:gs pos="0">
                <a:srgbClr val="CCFFCC"/>
              </a:gs>
              <a:gs pos="100000">
                <a:srgbClr val="FFFFFF"/>
              </a:gs>
            </a:gsLst>
            <a:lin ang="5400000" scaled="1"/>
          </a:gradFill>
          <a:ln w="9525">
            <a:solidFill>
              <a:srgbClr val="000000"/>
            </a:solidFill>
            <a:miter lim="800000"/>
            <a:headEnd/>
            <a:tailEnd/>
          </a:ln>
          <a:effectLst>
            <a:outerShdw dist="35921" dir="2700000" algn="ctr" rotWithShape="0">
              <a:srgbClr val="808080"/>
            </a:outerShdw>
          </a:effectLst>
        </p:spPr>
        <p:txBody>
          <a:bodyPr/>
          <a:lstStyle/>
          <a:p>
            <a:pPr algn="ctr">
              <a:defRPr/>
            </a:pPr>
            <a:r>
              <a:rPr lang="zh-CN" altLang="en-US" sz="900" dirty="0" smtClean="0">
                <a:latin typeface="宋体" pitchFamily="2" charset="-122"/>
                <a:ea typeface="宋体" pitchFamily="2" charset="-122"/>
              </a:rPr>
              <a:t>制作音乐、音效</a:t>
            </a:r>
            <a:endParaRPr lang="zh-CN" sz="900" dirty="0">
              <a:latin typeface="宋体" pitchFamily="2" charset="-122"/>
              <a:ea typeface="宋体" pitchFamily="2" charset="-122"/>
            </a:endParaRPr>
          </a:p>
        </p:txBody>
      </p:sp>
      <p:sp>
        <p:nvSpPr>
          <p:cNvPr id="34" name="Text Box 117"/>
          <p:cNvSpPr txBox="1">
            <a:spLocks noChangeAspect="1" noChangeArrowheads="1"/>
          </p:cNvSpPr>
          <p:nvPr/>
        </p:nvSpPr>
        <p:spPr bwMode="auto">
          <a:xfrm>
            <a:off x="3019424" y="798534"/>
            <a:ext cx="1082675" cy="288925"/>
          </a:xfrm>
          <a:prstGeom prst="rect">
            <a:avLst/>
          </a:prstGeom>
          <a:gradFill rotWithShape="0">
            <a:gsLst>
              <a:gs pos="0">
                <a:srgbClr val="FFCC99"/>
              </a:gs>
              <a:gs pos="100000">
                <a:srgbClr val="FFFFFF"/>
              </a:gs>
            </a:gsLst>
            <a:lin ang="5400000" scaled="1"/>
          </a:gradFill>
          <a:ln w="9525">
            <a:solidFill>
              <a:srgbClr val="000000"/>
            </a:solidFill>
            <a:miter lim="800000"/>
            <a:headEnd/>
            <a:tailEnd/>
          </a:ln>
        </p:spPr>
        <p:txBody>
          <a:bodyPr/>
          <a:lstStyle/>
          <a:p>
            <a:pPr algn="ctr"/>
            <a:r>
              <a:rPr lang="zh-CN" altLang="en-US" sz="900" dirty="0" smtClean="0">
                <a:latin typeface="宋体" pitchFamily="2" charset="-122"/>
                <a:ea typeface="宋体" pitchFamily="2" charset="-122"/>
              </a:rPr>
              <a:t>制作阶段</a:t>
            </a:r>
            <a:endParaRPr lang="zh-CN" sz="900" dirty="0">
              <a:latin typeface="宋体" pitchFamily="2" charset="-122"/>
              <a:ea typeface="宋体" pitchFamily="2" charset="-122"/>
            </a:endParaRPr>
          </a:p>
        </p:txBody>
      </p:sp>
      <p:sp>
        <p:nvSpPr>
          <p:cNvPr id="35" name="Text Box 108"/>
          <p:cNvSpPr txBox="1">
            <a:spLocks noChangeAspect="1" noChangeArrowheads="1"/>
          </p:cNvSpPr>
          <p:nvPr/>
        </p:nvSpPr>
        <p:spPr bwMode="auto">
          <a:xfrm>
            <a:off x="428624" y="1087459"/>
            <a:ext cx="466725" cy="644525"/>
          </a:xfrm>
          <a:prstGeom prst="rect">
            <a:avLst/>
          </a:prstGeom>
          <a:gradFill rotWithShape="0">
            <a:gsLst>
              <a:gs pos="0">
                <a:srgbClr val="FFFF99"/>
              </a:gs>
              <a:gs pos="100000">
                <a:srgbClr val="FFFFFF"/>
              </a:gs>
            </a:gsLst>
            <a:lin ang="5400000" scaled="1"/>
          </a:gradFill>
          <a:ln w="9525">
            <a:solidFill>
              <a:srgbClr val="000000"/>
            </a:solidFill>
            <a:miter lim="800000"/>
            <a:headEnd/>
            <a:tailEnd/>
          </a:ln>
        </p:spPr>
        <p:txBody>
          <a:bodyPr tIns="118800"/>
          <a:lstStyle/>
          <a:p>
            <a:pPr algn="ctr"/>
            <a:r>
              <a:rPr lang="zh-CN" altLang="en-US" sz="900">
                <a:latin typeface="宋体" pitchFamily="2" charset="-122"/>
                <a:ea typeface="宋体" pitchFamily="2" charset="-122"/>
              </a:rPr>
              <a:t>管理过程</a:t>
            </a:r>
            <a:endParaRPr lang="zh-CN">
              <a:latin typeface="宋体" pitchFamily="2" charset="-122"/>
              <a:ea typeface="宋体" pitchFamily="2" charset="-122"/>
            </a:endParaRPr>
          </a:p>
        </p:txBody>
      </p:sp>
      <p:sp>
        <p:nvSpPr>
          <p:cNvPr id="36" name="Oval 132"/>
          <p:cNvSpPr>
            <a:spLocks noChangeArrowheads="1"/>
          </p:cNvSpPr>
          <p:nvPr/>
        </p:nvSpPr>
        <p:spPr bwMode="auto">
          <a:xfrm>
            <a:off x="2824150" y="3108363"/>
            <a:ext cx="114300" cy="95250"/>
          </a:xfrm>
          <a:prstGeom prst="ellipse">
            <a:avLst/>
          </a:prstGeom>
          <a:solidFill>
            <a:srgbClr val="FF0000"/>
          </a:solidFill>
          <a:ln w="9525" algn="ctr">
            <a:solidFill>
              <a:srgbClr val="000000"/>
            </a:solidFill>
            <a:round/>
            <a:headEnd/>
            <a:tailEnd/>
          </a:ln>
        </p:spPr>
        <p:txBody>
          <a:bodyPr/>
          <a:lstStyle/>
          <a:p>
            <a:endParaRPr lang="zh-CN" altLang="en-US">
              <a:latin typeface="宋体" pitchFamily="2" charset="-122"/>
              <a:ea typeface="宋体" pitchFamily="2" charset="-122"/>
            </a:endParaRPr>
          </a:p>
        </p:txBody>
      </p:sp>
      <p:sp>
        <p:nvSpPr>
          <p:cNvPr id="37" name="Text Box 94"/>
          <p:cNvSpPr txBox="1">
            <a:spLocks noChangeAspect="1" noChangeArrowheads="1"/>
          </p:cNvSpPr>
          <p:nvPr/>
        </p:nvSpPr>
        <p:spPr bwMode="auto">
          <a:xfrm>
            <a:off x="3095624" y="2298732"/>
            <a:ext cx="914400" cy="228600"/>
          </a:xfrm>
          <a:prstGeom prst="rect">
            <a:avLst/>
          </a:prstGeom>
          <a:gradFill rotWithShape="0">
            <a:gsLst>
              <a:gs pos="0">
                <a:srgbClr val="CCFFCC"/>
              </a:gs>
              <a:gs pos="100000">
                <a:srgbClr val="FFFFFF"/>
              </a:gs>
            </a:gsLst>
            <a:lin ang="5400000" scaled="1"/>
          </a:gradFill>
          <a:ln w="9525">
            <a:solidFill>
              <a:srgbClr val="000000"/>
            </a:solidFill>
            <a:miter lim="800000"/>
            <a:headEnd/>
            <a:tailEnd/>
          </a:ln>
          <a:effectLst>
            <a:outerShdw dist="35921" dir="2700000" algn="ctr" rotWithShape="0">
              <a:srgbClr val="808080"/>
            </a:outerShdw>
          </a:effectLst>
        </p:spPr>
        <p:txBody>
          <a:bodyPr/>
          <a:lstStyle/>
          <a:p>
            <a:pPr algn="ctr">
              <a:defRPr/>
            </a:pPr>
            <a:r>
              <a:rPr lang="zh-CN" altLang="en-US" sz="900" dirty="0" smtClean="0">
                <a:latin typeface="宋体" pitchFamily="2" charset="-122"/>
                <a:ea typeface="宋体" pitchFamily="2" charset="-122"/>
              </a:rPr>
              <a:t>录音</a:t>
            </a:r>
            <a:endParaRPr lang="zh-CN" sz="900" dirty="0">
              <a:latin typeface="宋体" pitchFamily="2" charset="-122"/>
              <a:ea typeface="宋体" pitchFamily="2" charset="-122"/>
            </a:endParaRPr>
          </a:p>
        </p:txBody>
      </p:sp>
      <p:sp>
        <p:nvSpPr>
          <p:cNvPr id="38" name="Text Box 94"/>
          <p:cNvSpPr txBox="1">
            <a:spLocks noChangeAspect="1" noChangeArrowheads="1"/>
          </p:cNvSpPr>
          <p:nvPr/>
        </p:nvSpPr>
        <p:spPr bwMode="auto">
          <a:xfrm>
            <a:off x="3095624" y="2603534"/>
            <a:ext cx="914400" cy="228600"/>
          </a:xfrm>
          <a:prstGeom prst="rect">
            <a:avLst/>
          </a:prstGeom>
          <a:gradFill rotWithShape="0">
            <a:gsLst>
              <a:gs pos="0">
                <a:srgbClr val="CCFFCC"/>
              </a:gs>
              <a:gs pos="100000">
                <a:srgbClr val="FFFFFF"/>
              </a:gs>
            </a:gsLst>
            <a:lin ang="5400000" scaled="1"/>
          </a:gradFill>
          <a:ln w="9525">
            <a:solidFill>
              <a:srgbClr val="000000"/>
            </a:solidFill>
            <a:miter lim="800000"/>
            <a:headEnd/>
            <a:tailEnd/>
          </a:ln>
          <a:effectLst>
            <a:outerShdw dist="35921" dir="2700000" algn="ctr" rotWithShape="0">
              <a:srgbClr val="808080"/>
            </a:outerShdw>
          </a:effectLst>
        </p:spPr>
        <p:txBody>
          <a:bodyPr/>
          <a:lstStyle/>
          <a:p>
            <a:pPr algn="ctr">
              <a:defRPr/>
            </a:pPr>
            <a:r>
              <a:rPr lang="en-US" altLang="zh-CN" sz="900" dirty="0" smtClean="0">
                <a:latin typeface="宋体" pitchFamily="2" charset="-122"/>
                <a:ea typeface="宋体" pitchFamily="2" charset="-122"/>
              </a:rPr>
              <a:t>EQ</a:t>
            </a:r>
            <a:endParaRPr lang="zh-CN" sz="900" dirty="0">
              <a:latin typeface="宋体" pitchFamily="2" charset="-122"/>
              <a:ea typeface="宋体" pitchFamily="2" charset="-122"/>
            </a:endParaRPr>
          </a:p>
        </p:txBody>
      </p:sp>
      <p:sp>
        <p:nvSpPr>
          <p:cNvPr id="39" name="Text Box 94"/>
          <p:cNvSpPr txBox="1">
            <a:spLocks noChangeAspect="1" noChangeArrowheads="1"/>
          </p:cNvSpPr>
          <p:nvPr/>
        </p:nvSpPr>
        <p:spPr bwMode="auto">
          <a:xfrm>
            <a:off x="3100377" y="3013112"/>
            <a:ext cx="914400" cy="228600"/>
          </a:xfrm>
          <a:prstGeom prst="rect">
            <a:avLst/>
          </a:prstGeom>
          <a:gradFill rotWithShape="0">
            <a:gsLst>
              <a:gs pos="0">
                <a:srgbClr val="CCFFCC"/>
              </a:gs>
              <a:gs pos="100000">
                <a:srgbClr val="FFFFFF"/>
              </a:gs>
            </a:gsLst>
            <a:lin ang="5400000" scaled="1"/>
          </a:gradFill>
          <a:ln w="9525">
            <a:solidFill>
              <a:srgbClr val="000000"/>
            </a:solidFill>
            <a:miter lim="800000"/>
            <a:headEnd/>
            <a:tailEnd/>
          </a:ln>
          <a:effectLst>
            <a:outerShdw dist="35921" dir="2700000" algn="ctr" rotWithShape="0">
              <a:srgbClr val="808080"/>
            </a:outerShdw>
          </a:effectLst>
        </p:spPr>
        <p:txBody>
          <a:bodyPr/>
          <a:lstStyle/>
          <a:p>
            <a:pPr algn="ctr">
              <a:defRPr/>
            </a:pPr>
            <a:r>
              <a:rPr lang="en-US" altLang="zh-CN" sz="900" dirty="0" smtClean="0">
                <a:latin typeface="宋体" pitchFamily="2" charset="-122"/>
                <a:ea typeface="宋体" pitchFamily="2" charset="-122"/>
              </a:rPr>
              <a:t>PQ</a:t>
            </a:r>
            <a:endParaRPr lang="zh-CN" sz="900" dirty="0">
              <a:latin typeface="宋体" pitchFamily="2" charset="-122"/>
              <a:ea typeface="宋体" pitchFamily="2" charset="-122"/>
            </a:endParaRPr>
          </a:p>
        </p:txBody>
      </p:sp>
      <p:sp>
        <p:nvSpPr>
          <p:cNvPr id="40" name="Text Box 117"/>
          <p:cNvSpPr txBox="1">
            <a:spLocks noChangeAspect="1" noChangeArrowheads="1"/>
          </p:cNvSpPr>
          <p:nvPr/>
        </p:nvSpPr>
        <p:spPr bwMode="auto">
          <a:xfrm>
            <a:off x="4086224" y="798534"/>
            <a:ext cx="1082675" cy="288925"/>
          </a:xfrm>
          <a:prstGeom prst="rect">
            <a:avLst/>
          </a:prstGeom>
          <a:gradFill rotWithShape="0">
            <a:gsLst>
              <a:gs pos="0">
                <a:srgbClr val="FFCC99"/>
              </a:gs>
              <a:gs pos="100000">
                <a:srgbClr val="FFFFFF"/>
              </a:gs>
            </a:gsLst>
            <a:lin ang="5400000" scaled="1"/>
          </a:gradFill>
          <a:ln w="9525">
            <a:solidFill>
              <a:srgbClr val="000000"/>
            </a:solidFill>
            <a:miter lim="800000"/>
            <a:headEnd/>
            <a:tailEnd/>
          </a:ln>
        </p:spPr>
        <p:txBody>
          <a:bodyPr/>
          <a:lstStyle/>
          <a:p>
            <a:pPr algn="ctr"/>
            <a:r>
              <a:rPr lang="zh-CN" altLang="en-US" sz="900" dirty="0" smtClean="0">
                <a:latin typeface="宋体" pitchFamily="2" charset="-122"/>
                <a:ea typeface="宋体" pitchFamily="2" charset="-122"/>
              </a:rPr>
              <a:t>品检阶段</a:t>
            </a:r>
            <a:endParaRPr lang="zh-CN" sz="900" dirty="0">
              <a:latin typeface="宋体" pitchFamily="2" charset="-122"/>
              <a:ea typeface="宋体" pitchFamily="2" charset="-122"/>
            </a:endParaRPr>
          </a:p>
        </p:txBody>
      </p:sp>
      <p:sp>
        <p:nvSpPr>
          <p:cNvPr id="41" name="Text Box 117"/>
          <p:cNvSpPr txBox="1">
            <a:spLocks noChangeAspect="1" noChangeArrowheads="1"/>
          </p:cNvSpPr>
          <p:nvPr/>
        </p:nvSpPr>
        <p:spPr bwMode="auto">
          <a:xfrm>
            <a:off x="6238874" y="798534"/>
            <a:ext cx="1082675" cy="288925"/>
          </a:xfrm>
          <a:prstGeom prst="rect">
            <a:avLst/>
          </a:prstGeom>
          <a:gradFill rotWithShape="0">
            <a:gsLst>
              <a:gs pos="0">
                <a:srgbClr val="FFCC99"/>
              </a:gs>
              <a:gs pos="100000">
                <a:srgbClr val="FFFFFF"/>
              </a:gs>
            </a:gsLst>
            <a:lin ang="5400000" scaled="1"/>
          </a:gradFill>
          <a:ln w="9525">
            <a:solidFill>
              <a:srgbClr val="000000"/>
            </a:solidFill>
            <a:miter lim="800000"/>
            <a:headEnd/>
            <a:tailEnd/>
          </a:ln>
        </p:spPr>
        <p:txBody>
          <a:bodyPr/>
          <a:lstStyle/>
          <a:p>
            <a:pPr algn="ctr"/>
            <a:r>
              <a:rPr lang="zh-CN" altLang="en-US" sz="900" dirty="0">
                <a:latin typeface="宋体" pitchFamily="2" charset="-122"/>
                <a:ea typeface="宋体" pitchFamily="2" charset="-122"/>
              </a:rPr>
              <a:t>验收阶段</a:t>
            </a:r>
            <a:endParaRPr lang="zh-CN" sz="900" dirty="0">
              <a:latin typeface="宋体" pitchFamily="2" charset="-122"/>
              <a:ea typeface="宋体" pitchFamily="2" charset="-122"/>
            </a:endParaRPr>
          </a:p>
        </p:txBody>
      </p:sp>
      <p:sp>
        <p:nvSpPr>
          <p:cNvPr id="42" name="Text Box 117"/>
          <p:cNvSpPr txBox="1">
            <a:spLocks noChangeAspect="1" noChangeArrowheads="1"/>
          </p:cNvSpPr>
          <p:nvPr/>
        </p:nvSpPr>
        <p:spPr bwMode="auto">
          <a:xfrm>
            <a:off x="5153024" y="798534"/>
            <a:ext cx="1082675" cy="288925"/>
          </a:xfrm>
          <a:prstGeom prst="rect">
            <a:avLst/>
          </a:prstGeom>
          <a:gradFill rotWithShape="0">
            <a:gsLst>
              <a:gs pos="0">
                <a:srgbClr val="FFCC99"/>
              </a:gs>
              <a:gs pos="100000">
                <a:srgbClr val="FFFFFF"/>
              </a:gs>
            </a:gsLst>
            <a:lin ang="5400000" scaled="1"/>
          </a:gradFill>
          <a:ln w="9525">
            <a:solidFill>
              <a:srgbClr val="000000"/>
            </a:solidFill>
            <a:miter lim="800000"/>
            <a:headEnd/>
            <a:tailEnd/>
          </a:ln>
        </p:spPr>
        <p:txBody>
          <a:bodyPr/>
          <a:lstStyle/>
          <a:p>
            <a:pPr algn="ctr"/>
            <a:r>
              <a:rPr lang="zh-CN" altLang="en-US" sz="900" dirty="0" smtClean="0">
                <a:latin typeface="宋体" pitchFamily="2" charset="-122"/>
                <a:ea typeface="宋体" pitchFamily="2" charset="-122"/>
              </a:rPr>
              <a:t>生产阶段</a:t>
            </a:r>
            <a:endParaRPr lang="zh-CN" sz="900" dirty="0">
              <a:latin typeface="宋体" pitchFamily="2" charset="-122"/>
              <a:ea typeface="宋体" pitchFamily="2" charset="-122"/>
            </a:endParaRPr>
          </a:p>
        </p:txBody>
      </p:sp>
      <p:sp>
        <p:nvSpPr>
          <p:cNvPr id="43" name="Text Box 117"/>
          <p:cNvSpPr txBox="1">
            <a:spLocks noChangeAspect="1" noChangeArrowheads="1"/>
          </p:cNvSpPr>
          <p:nvPr/>
        </p:nvSpPr>
        <p:spPr bwMode="auto">
          <a:xfrm>
            <a:off x="7308849" y="798534"/>
            <a:ext cx="1082675" cy="288925"/>
          </a:xfrm>
          <a:prstGeom prst="rect">
            <a:avLst/>
          </a:prstGeom>
          <a:gradFill rotWithShape="0">
            <a:gsLst>
              <a:gs pos="0">
                <a:srgbClr val="3366FF"/>
              </a:gs>
              <a:gs pos="100000">
                <a:srgbClr val="FFFFFF"/>
              </a:gs>
            </a:gsLst>
            <a:lin ang="5400000" scaled="1"/>
          </a:gradFill>
          <a:ln w="9525">
            <a:solidFill>
              <a:srgbClr val="000000"/>
            </a:solidFill>
            <a:miter lim="800000"/>
            <a:headEnd/>
            <a:tailEnd/>
          </a:ln>
        </p:spPr>
        <p:txBody>
          <a:bodyPr/>
          <a:lstStyle/>
          <a:p>
            <a:pPr algn="ctr"/>
            <a:r>
              <a:rPr lang="zh-CN" altLang="en-US" sz="900">
                <a:latin typeface="宋体" pitchFamily="2" charset="-122"/>
                <a:ea typeface="宋体" pitchFamily="2" charset="-122"/>
              </a:rPr>
              <a:t>项目关闭</a:t>
            </a:r>
          </a:p>
        </p:txBody>
      </p:sp>
      <p:sp>
        <p:nvSpPr>
          <p:cNvPr id="44" name="Text Box 94"/>
          <p:cNvSpPr txBox="1">
            <a:spLocks noChangeAspect="1" noChangeArrowheads="1"/>
          </p:cNvSpPr>
          <p:nvPr/>
        </p:nvSpPr>
        <p:spPr bwMode="auto">
          <a:xfrm>
            <a:off x="4162424" y="2322534"/>
            <a:ext cx="914400" cy="228600"/>
          </a:xfrm>
          <a:prstGeom prst="rect">
            <a:avLst/>
          </a:prstGeom>
          <a:gradFill rotWithShape="0">
            <a:gsLst>
              <a:gs pos="0">
                <a:srgbClr val="CCFFCC"/>
              </a:gs>
              <a:gs pos="100000">
                <a:srgbClr val="FFFFFF"/>
              </a:gs>
            </a:gsLst>
            <a:lin ang="5400000" scaled="1"/>
          </a:gradFill>
          <a:ln w="9525">
            <a:solidFill>
              <a:srgbClr val="000000"/>
            </a:solidFill>
            <a:miter lim="800000"/>
            <a:headEnd/>
            <a:tailEnd/>
          </a:ln>
          <a:effectLst>
            <a:outerShdw dist="35921" dir="2700000" algn="ctr" rotWithShape="0">
              <a:srgbClr val="808080"/>
            </a:outerShdw>
          </a:effectLst>
        </p:spPr>
        <p:txBody>
          <a:bodyPr/>
          <a:lstStyle/>
          <a:p>
            <a:pPr algn="ctr">
              <a:defRPr/>
            </a:pPr>
            <a:r>
              <a:rPr lang="zh-CN" altLang="en-US" sz="900" dirty="0" smtClean="0">
                <a:latin typeface="宋体" pitchFamily="2" charset="-122"/>
                <a:ea typeface="宋体" pitchFamily="2" charset="-122"/>
              </a:rPr>
              <a:t>语音品检</a:t>
            </a:r>
            <a:endParaRPr lang="zh-CN" sz="900" dirty="0">
              <a:latin typeface="宋体" pitchFamily="2" charset="-122"/>
              <a:ea typeface="宋体" pitchFamily="2" charset="-122"/>
            </a:endParaRPr>
          </a:p>
        </p:txBody>
      </p:sp>
      <p:sp>
        <p:nvSpPr>
          <p:cNvPr id="45" name="Text Box 94"/>
          <p:cNvSpPr txBox="1">
            <a:spLocks noChangeAspect="1" noChangeArrowheads="1"/>
          </p:cNvSpPr>
          <p:nvPr/>
        </p:nvSpPr>
        <p:spPr bwMode="auto">
          <a:xfrm>
            <a:off x="4162424" y="2627334"/>
            <a:ext cx="914400" cy="228600"/>
          </a:xfrm>
          <a:prstGeom prst="rect">
            <a:avLst/>
          </a:prstGeom>
          <a:gradFill rotWithShape="0">
            <a:gsLst>
              <a:gs pos="0">
                <a:srgbClr val="CCFFCC"/>
              </a:gs>
              <a:gs pos="100000">
                <a:srgbClr val="FFFFFF"/>
              </a:gs>
            </a:gsLst>
            <a:lin ang="5400000" scaled="1"/>
          </a:gradFill>
          <a:ln w="9525">
            <a:solidFill>
              <a:srgbClr val="000000"/>
            </a:solidFill>
            <a:miter lim="800000"/>
            <a:headEnd/>
            <a:tailEnd/>
          </a:ln>
          <a:effectLst>
            <a:outerShdw dist="35921" dir="2700000" algn="ctr" rotWithShape="0">
              <a:srgbClr val="808080"/>
            </a:outerShdw>
          </a:effectLst>
        </p:spPr>
        <p:txBody>
          <a:bodyPr/>
          <a:lstStyle/>
          <a:p>
            <a:pPr algn="ctr">
              <a:defRPr/>
            </a:pPr>
            <a:r>
              <a:rPr lang="zh-CN" altLang="en-US" sz="900" dirty="0" smtClean="0">
                <a:latin typeface="宋体" pitchFamily="2" charset="-122"/>
                <a:ea typeface="宋体" pitchFamily="2" charset="-122"/>
              </a:rPr>
              <a:t>平面品检</a:t>
            </a:r>
            <a:endParaRPr lang="zh-CN" sz="900" dirty="0">
              <a:latin typeface="宋体" pitchFamily="2" charset="-122"/>
              <a:ea typeface="宋体" pitchFamily="2" charset="-122"/>
            </a:endParaRPr>
          </a:p>
        </p:txBody>
      </p:sp>
      <p:sp>
        <p:nvSpPr>
          <p:cNvPr id="46" name="Text Box 94"/>
          <p:cNvSpPr txBox="1">
            <a:spLocks noChangeAspect="1" noChangeArrowheads="1"/>
          </p:cNvSpPr>
          <p:nvPr/>
        </p:nvSpPr>
        <p:spPr bwMode="auto">
          <a:xfrm>
            <a:off x="4162424" y="2932134"/>
            <a:ext cx="914400" cy="366730"/>
          </a:xfrm>
          <a:prstGeom prst="rect">
            <a:avLst/>
          </a:prstGeom>
          <a:gradFill rotWithShape="0">
            <a:gsLst>
              <a:gs pos="0">
                <a:srgbClr val="CCFFCC"/>
              </a:gs>
              <a:gs pos="100000">
                <a:srgbClr val="FFFFFF"/>
              </a:gs>
            </a:gsLst>
            <a:lin ang="5400000" scaled="1"/>
          </a:gradFill>
          <a:ln w="9525">
            <a:solidFill>
              <a:srgbClr val="000000"/>
            </a:solidFill>
            <a:miter lim="800000"/>
            <a:headEnd/>
            <a:tailEnd/>
          </a:ln>
          <a:effectLst>
            <a:outerShdw dist="35921" dir="2700000" algn="ctr" rotWithShape="0">
              <a:srgbClr val="808080"/>
            </a:outerShdw>
          </a:effectLst>
        </p:spPr>
        <p:txBody>
          <a:bodyPr/>
          <a:lstStyle/>
          <a:p>
            <a:pPr algn="ctr">
              <a:defRPr/>
            </a:pPr>
            <a:r>
              <a:rPr lang="zh-CN" altLang="en-US" sz="900" dirty="0" smtClean="0">
                <a:latin typeface="宋体" pitchFamily="2" charset="-122"/>
                <a:ea typeface="宋体" pitchFamily="2" charset="-122"/>
              </a:rPr>
              <a:t>圈图二维码品检</a:t>
            </a:r>
            <a:endParaRPr lang="zh-CN" sz="900" dirty="0">
              <a:latin typeface="宋体" pitchFamily="2" charset="-122"/>
              <a:ea typeface="宋体" pitchFamily="2" charset="-122"/>
            </a:endParaRPr>
          </a:p>
        </p:txBody>
      </p:sp>
      <p:sp>
        <p:nvSpPr>
          <p:cNvPr id="47" name="Oval 132"/>
          <p:cNvSpPr>
            <a:spLocks noChangeArrowheads="1"/>
          </p:cNvSpPr>
          <p:nvPr/>
        </p:nvSpPr>
        <p:spPr bwMode="auto">
          <a:xfrm>
            <a:off x="4972049" y="3732234"/>
            <a:ext cx="114300" cy="95250"/>
          </a:xfrm>
          <a:prstGeom prst="ellipse">
            <a:avLst/>
          </a:prstGeom>
          <a:solidFill>
            <a:srgbClr val="FF0000"/>
          </a:solidFill>
          <a:ln w="9525" algn="ctr">
            <a:solidFill>
              <a:srgbClr val="000000"/>
            </a:solidFill>
            <a:round/>
            <a:headEnd/>
            <a:tailEnd/>
          </a:ln>
        </p:spPr>
        <p:txBody>
          <a:bodyPr/>
          <a:lstStyle/>
          <a:p>
            <a:endParaRPr lang="zh-CN" altLang="en-US">
              <a:latin typeface="宋体" pitchFamily="2" charset="-122"/>
              <a:ea typeface="宋体" pitchFamily="2" charset="-122"/>
            </a:endParaRPr>
          </a:p>
        </p:txBody>
      </p:sp>
      <p:sp>
        <p:nvSpPr>
          <p:cNvPr id="48" name="Text Box 94"/>
          <p:cNvSpPr txBox="1">
            <a:spLocks noChangeAspect="1" noChangeArrowheads="1"/>
          </p:cNvSpPr>
          <p:nvPr/>
        </p:nvSpPr>
        <p:spPr bwMode="auto">
          <a:xfrm>
            <a:off x="5229224" y="2584472"/>
            <a:ext cx="914400" cy="228600"/>
          </a:xfrm>
          <a:prstGeom prst="rect">
            <a:avLst/>
          </a:prstGeom>
          <a:gradFill rotWithShape="0">
            <a:gsLst>
              <a:gs pos="0">
                <a:srgbClr val="CCFFCC"/>
              </a:gs>
              <a:gs pos="100000">
                <a:srgbClr val="FFFFFF"/>
              </a:gs>
            </a:gsLst>
            <a:lin ang="5400000" scaled="1"/>
          </a:gradFill>
          <a:ln w="9525">
            <a:solidFill>
              <a:srgbClr val="000000"/>
            </a:solidFill>
            <a:miter lim="800000"/>
            <a:headEnd/>
            <a:tailEnd/>
          </a:ln>
          <a:effectLst>
            <a:outerShdw dist="35921" dir="2700000" algn="ctr" rotWithShape="0">
              <a:srgbClr val="808080"/>
            </a:outerShdw>
          </a:effectLst>
        </p:spPr>
        <p:txBody>
          <a:bodyPr/>
          <a:lstStyle/>
          <a:p>
            <a:pPr algn="ctr">
              <a:defRPr/>
            </a:pPr>
            <a:r>
              <a:rPr lang="zh-CN" altLang="en-US" sz="900" dirty="0" smtClean="0">
                <a:latin typeface="宋体" pitchFamily="2" charset="-122"/>
                <a:ea typeface="宋体" pitchFamily="2" charset="-122"/>
              </a:rPr>
              <a:t>批量印刷</a:t>
            </a:r>
            <a:endParaRPr lang="zh-CN" sz="900" dirty="0">
              <a:latin typeface="宋体" pitchFamily="2" charset="-122"/>
              <a:ea typeface="宋体" pitchFamily="2" charset="-122"/>
            </a:endParaRPr>
          </a:p>
        </p:txBody>
      </p:sp>
      <p:sp>
        <p:nvSpPr>
          <p:cNvPr id="49" name="Text Box 94"/>
          <p:cNvSpPr txBox="1">
            <a:spLocks noChangeAspect="1" noChangeArrowheads="1"/>
          </p:cNvSpPr>
          <p:nvPr/>
        </p:nvSpPr>
        <p:spPr bwMode="auto">
          <a:xfrm>
            <a:off x="5229224" y="2998826"/>
            <a:ext cx="914400" cy="228600"/>
          </a:xfrm>
          <a:prstGeom prst="rect">
            <a:avLst/>
          </a:prstGeom>
          <a:gradFill rotWithShape="0">
            <a:gsLst>
              <a:gs pos="0">
                <a:srgbClr val="CCFFCC"/>
              </a:gs>
              <a:gs pos="100000">
                <a:srgbClr val="FFFFFF"/>
              </a:gs>
            </a:gsLst>
            <a:lin ang="5400000" scaled="1"/>
          </a:gradFill>
          <a:ln w="9525">
            <a:solidFill>
              <a:srgbClr val="000000"/>
            </a:solidFill>
            <a:miter lim="800000"/>
            <a:headEnd/>
            <a:tailEnd/>
          </a:ln>
          <a:effectLst>
            <a:outerShdw dist="35921" dir="2700000" algn="ctr" rotWithShape="0">
              <a:srgbClr val="808080"/>
            </a:outerShdw>
          </a:effectLst>
        </p:spPr>
        <p:txBody>
          <a:bodyPr/>
          <a:lstStyle/>
          <a:p>
            <a:pPr algn="ctr">
              <a:defRPr/>
            </a:pPr>
            <a:r>
              <a:rPr lang="zh-CN" altLang="en-US" sz="900" dirty="0" smtClean="0">
                <a:latin typeface="宋体" pitchFamily="2" charset="-122"/>
                <a:ea typeface="宋体" pitchFamily="2" charset="-122"/>
              </a:rPr>
              <a:t>装订</a:t>
            </a:r>
            <a:endParaRPr lang="zh-CN" sz="900" dirty="0">
              <a:latin typeface="宋体" pitchFamily="2" charset="-122"/>
              <a:ea typeface="宋体" pitchFamily="2" charset="-122"/>
            </a:endParaRPr>
          </a:p>
        </p:txBody>
      </p:sp>
      <p:sp>
        <p:nvSpPr>
          <p:cNvPr id="50" name="Text Box 94"/>
          <p:cNvSpPr txBox="1">
            <a:spLocks noChangeAspect="1" noChangeArrowheads="1"/>
          </p:cNvSpPr>
          <p:nvPr/>
        </p:nvSpPr>
        <p:spPr bwMode="auto">
          <a:xfrm>
            <a:off x="6296024" y="2798798"/>
            <a:ext cx="914400" cy="228600"/>
          </a:xfrm>
          <a:prstGeom prst="rect">
            <a:avLst/>
          </a:prstGeom>
          <a:gradFill rotWithShape="0">
            <a:gsLst>
              <a:gs pos="0">
                <a:srgbClr val="CCFFCC"/>
              </a:gs>
              <a:gs pos="100000">
                <a:srgbClr val="FFFFFF"/>
              </a:gs>
            </a:gsLst>
            <a:lin ang="5400000" scaled="1"/>
          </a:gradFill>
          <a:ln w="9525">
            <a:solidFill>
              <a:srgbClr val="000000"/>
            </a:solidFill>
            <a:miter lim="800000"/>
            <a:headEnd/>
            <a:tailEnd/>
          </a:ln>
          <a:effectLst>
            <a:outerShdw dist="35921" dir="2700000" algn="ctr" rotWithShape="0">
              <a:srgbClr val="808080"/>
            </a:outerShdw>
          </a:effectLst>
        </p:spPr>
        <p:txBody>
          <a:bodyPr/>
          <a:lstStyle/>
          <a:p>
            <a:pPr algn="ctr">
              <a:defRPr/>
            </a:pPr>
            <a:r>
              <a:rPr lang="zh-CN" altLang="en-US" sz="900" dirty="0" smtClean="0">
                <a:latin typeface="宋体" pitchFamily="2" charset="-122"/>
                <a:ea typeface="宋体" pitchFamily="2" charset="-122"/>
              </a:rPr>
              <a:t>开发票</a:t>
            </a:r>
            <a:endParaRPr lang="zh-CN" sz="900" dirty="0">
              <a:latin typeface="宋体" pitchFamily="2" charset="-122"/>
              <a:ea typeface="宋体" pitchFamily="2" charset="-122"/>
            </a:endParaRPr>
          </a:p>
        </p:txBody>
      </p:sp>
      <p:sp>
        <p:nvSpPr>
          <p:cNvPr id="51" name="Text Box 94"/>
          <p:cNvSpPr txBox="1">
            <a:spLocks noChangeAspect="1" noChangeArrowheads="1"/>
          </p:cNvSpPr>
          <p:nvPr/>
        </p:nvSpPr>
        <p:spPr bwMode="auto">
          <a:xfrm>
            <a:off x="6296024" y="3213142"/>
            <a:ext cx="914400" cy="228600"/>
          </a:xfrm>
          <a:prstGeom prst="rect">
            <a:avLst/>
          </a:prstGeom>
          <a:gradFill rotWithShape="0">
            <a:gsLst>
              <a:gs pos="0">
                <a:srgbClr val="CCFFCC"/>
              </a:gs>
              <a:gs pos="100000">
                <a:srgbClr val="FFFFFF"/>
              </a:gs>
            </a:gsLst>
            <a:lin ang="5400000" scaled="1"/>
          </a:gradFill>
          <a:ln w="9525">
            <a:solidFill>
              <a:srgbClr val="000000"/>
            </a:solidFill>
            <a:miter lim="800000"/>
            <a:headEnd/>
            <a:tailEnd/>
          </a:ln>
          <a:effectLst>
            <a:outerShdw dist="35921" dir="2700000" algn="ctr" rotWithShape="0">
              <a:srgbClr val="808080"/>
            </a:outerShdw>
          </a:effectLst>
        </p:spPr>
        <p:txBody>
          <a:bodyPr/>
          <a:lstStyle/>
          <a:p>
            <a:pPr algn="ctr">
              <a:defRPr/>
            </a:pPr>
            <a:r>
              <a:rPr lang="zh-CN" altLang="en-US" sz="900" dirty="0" smtClean="0">
                <a:latin typeface="宋体" pitchFamily="2" charset="-122"/>
                <a:ea typeface="宋体" pitchFamily="2" charset="-122"/>
              </a:rPr>
              <a:t>收款</a:t>
            </a:r>
            <a:endParaRPr lang="zh-CN" sz="900" dirty="0">
              <a:latin typeface="宋体" pitchFamily="2" charset="-122"/>
              <a:ea typeface="宋体" pitchFamily="2" charset="-122"/>
            </a:endParaRPr>
          </a:p>
        </p:txBody>
      </p:sp>
      <p:sp>
        <p:nvSpPr>
          <p:cNvPr id="52" name="Text Box 94"/>
          <p:cNvSpPr txBox="1">
            <a:spLocks noChangeAspect="1" noChangeArrowheads="1"/>
          </p:cNvSpPr>
          <p:nvPr/>
        </p:nvSpPr>
        <p:spPr bwMode="auto">
          <a:xfrm>
            <a:off x="6296024" y="3632243"/>
            <a:ext cx="914400" cy="228600"/>
          </a:xfrm>
          <a:prstGeom prst="rect">
            <a:avLst/>
          </a:prstGeom>
          <a:gradFill rotWithShape="0">
            <a:gsLst>
              <a:gs pos="0">
                <a:srgbClr val="CCFFCC"/>
              </a:gs>
              <a:gs pos="100000">
                <a:srgbClr val="FFFFFF"/>
              </a:gs>
            </a:gsLst>
            <a:lin ang="5400000" scaled="1"/>
          </a:gradFill>
          <a:ln w="9525">
            <a:solidFill>
              <a:srgbClr val="000000"/>
            </a:solidFill>
            <a:miter lim="800000"/>
            <a:headEnd/>
            <a:tailEnd/>
          </a:ln>
          <a:effectLst>
            <a:outerShdw dist="35921" dir="2700000" algn="ctr" rotWithShape="0">
              <a:srgbClr val="808080"/>
            </a:outerShdw>
          </a:effectLst>
        </p:spPr>
        <p:txBody>
          <a:bodyPr/>
          <a:lstStyle/>
          <a:p>
            <a:pPr algn="ctr">
              <a:defRPr/>
            </a:pPr>
            <a:r>
              <a:rPr lang="zh-CN" altLang="en-US" sz="900" dirty="0" smtClean="0">
                <a:latin typeface="宋体" pitchFamily="2" charset="-122"/>
                <a:ea typeface="宋体" pitchFamily="2" charset="-122"/>
              </a:rPr>
              <a:t>发货</a:t>
            </a:r>
            <a:endParaRPr lang="zh-CN" sz="900" dirty="0">
              <a:latin typeface="宋体" pitchFamily="2" charset="-122"/>
              <a:ea typeface="宋体" pitchFamily="2" charset="-122"/>
            </a:endParaRPr>
          </a:p>
        </p:txBody>
      </p:sp>
      <p:sp>
        <p:nvSpPr>
          <p:cNvPr id="53" name="Text Box 136"/>
          <p:cNvSpPr txBox="1">
            <a:spLocks noChangeAspect="1" noChangeArrowheads="1"/>
          </p:cNvSpPr>
          <p:nvPr/>
        </p:nvSpPr>
        <p:spPr bwMode="auto">
          <a:xfrm>
            <a:off x="3019424" y="4684734"/>
            <a:ext cx="1019175" cy="858838"/>
          </a:xfrm>
          <a:prstGeom prst="rect">
            <a:avLst/>
          </a:prstGeom>
          <a:noFill/>
          <a:ln w="9525">
            <a:noFill/>
            <a:miter lim="800000"/>
            <a:headEnd/>
            <a:tailEnd/>
          </a:ln>
        </p:spPr>
        <p:txBody>
          <a:bodyPr/>
          <a:lstStyle/>
          <a:p>
            <a:pPr algn="ctr"/>
            <a:r>
              <a:rPr lang="zh-CN" altLang="en-US" sz="900" dirty="0" smtClean="0">
                <a:latin typeface="宋体" pitchFamily="2" charset="-122"/>
                <a:ea typeface="宋体" pitchFamily="2" charset="-122"/>
              </a:rPr>
              <a:t>录音稿</a:t>
            </a:r>
            <a:endParaRPr lang="en-US" altLang="zh-CN" sz="900" dirty="0" smtClean="0">
              <a:latin typeface="宋体" pitchFamily="2" charset="-122"/>
              <a:ea typeface="宋体" pitchFamily="2" charset="-122"/>
            </a:endParaRPr>
          </a:p>
          <a:p>
            <a:pPr algn="ctr"/>
            <a:r>
              <a:rPr lang="zh-CN" altLang="en-US" sz="900" dirty="0" smtClean="0">
                <a:latin typeface="宋体" pitchFamily="2" charset="-122"/>
                <a:ea typeface="宋体" pitchFamily="2" charset="-122"/>
              </a:rPr>
              <a:t>圈图二维码</a:t>
            </a:r>
            <a:endParaRPr lang="en-US" altLang="zh-CN" sz="900" dirty="0" smtClean="0">
              <a:latin typeface="宋体" pitchFamily="2" charset="-122"/>
              <a:ea typeface="宋体" pitchFamily="2" charset="-122"/>
            </a:endParaRPr>
          </a:p>
          <a:p>
            <a:pPr algn="ctr"/>
            <a:r>
              <a:rPr lang="zh-CN" altLang="en-US" sz="900" dirty="0" smtClean="0">
                <a:latin typeface="宋体" pitchFamily="2" charset="-122"/>
                <a:ea typeface="宋体" pitchFamily="2" charset="-122"/>
              </a:rPr>
              <a:t>语音文件</a:t>
            </a:r>
            <a:endParaRPr lang="en-US" altLang="zh-CN" sz="900" dirty="0" smtClean="0">
              <a:latin typeface="宋体" pitchFamily="2" charset="-122"/>
              <a:ea typeface="宋体" pitchFamily="2" charset="-122"/>
            </a:endParaRPr>
          </a:p>
          <a:p>
            <a:pPr algn="ctr"/>
            <a:r>
              <a:rPr lang="en-US" altLang="zh-CN" sz="900" dirty="0" smtClean="0">
                <a:latin typeface="宋体" pitchFamily="2" charset="-122"/>
                <a:ea typeface="宋体" pitchFamily="2" charset="-122"/>
              </a:rPr>
              <a:t>BNL</a:t>
            </a:r>
          </a:p>
          <a:p>
            <a:pPr algn="ctr"/>
            <a:r>
              <a:rPr lang="zh-CN" altLang="en-US" sz="900" dirty="0" smtClean="0">
                <a:latin typeface="宋体" pitchFamily="2" charset="-122"/>
                <a:ea typeface="宋体" pitchFamily="2" charset="-122"/>
              </a:rPr>
              <a:t>样书</a:t>
            </a:r>
            <a:endParaRPr lang="en-US" altLang="zh-CN" sz="900" dirty="0" smtClean="0">
              <a:latin typeface="宋体" pitchFamily="2" charset="-122"/>
              <a:ea typeface="宋体" pitchFamily="2" charset="-122"/>
            </a:endParaRPr>
          </a:p>
          <a:p>
            <a:pPr algn="ctr"/>
            <a:endParaRPr lang="en-US" altLang="zh-CN" sz="900" dirty="0" smtClean="0">
              <a:latin typeface="宋体" pitchFamily="2" charset="-122"/>
              <a:ea typeface="宋体" pitchFamily="2" charset="-122"/>
            </a:endParaRPr>
          </a:p>
          <a:p>
            <a:pPr algn="ctr"/>
            <a:endParaRPr lang="zh-CN" altLang="zh-CN" sz="900" dirty="0">
              <a:latin typeface="宋体" pitchFamily="2" charset="-122"/>
              <a:ea typeface="宋体" pitchFamily="2" charset="-122"/>
            </a:endParaRPr>
          </a:p>
        </p:txBody>
      </p:sp>
      <p:sp>
        <p:nvSpPr>
          <p:cNvPr id="54" name="Text Box 136"/>
          <p:cNvSpPr txBox="1">
            <a:spLocks noChangeAspect="1" noChangeArrowheads="1"/>
          </p:cNvSpPr>
          <p:nvPr/>
        </p:nvSpPr>
        <p:spPr bwMode="auto">
          <a:xfrm>
            <a:off x="4086224" y="4684734"/>
            <a:ext cx="1019175" cy="858838"/>
          </a:xfrm>
          <a:prstGeom prst="rect">
            <a:avLst/>
          </a:prstGeom>
          <a:noFill/>
          <a:ln w="9525">
            <a:noFill/>
            <a:miter lim="800000"/>
            <a:headEnd/>
            <a:tailEnd/>
          </a:ln>
        </p:spPr>
        <p:txBody>
          <a:bodyPr/>
          <a:lstStyle/>
          <a:p>
            <a:pPr algn="ctr"/>
            <a:r>
              <a:rPr lang="zh-CN" altLang="en-US" sz="900" dirty="0" smtClean="0">
                <a:latin typeface="宋体" pitchFamily="2" charset="-122"/>
                <a:ea typeface="宋体" pitchFamily="2" charset="-122"/>
              </a:rPr>
              <a:t>品检质量报告</a:t>
            </a:r>
            <a:endParaRPr lang="zh-CN" altLang="zh-CN" sz="900" dirty="0">
              <a:latin typeface="宋体" pitchFamily="2" charset="-122"/>
              <a:ea typeface="宋体" pitchFamily="2" charset="-122"/>
            </a:endParaRPr>
          </a:p>
        </p:txBody>
      </p:sp>
      <p:sp>
        <p:nvSpPr>
          <p:cNvPr id="55" name="Text Box 136"/>
          <p:cNvSpPr txBox="1">
            <a:spLocks noChangeAspect="1" noChangeArrowheads="1"/>
          </p:cNvSpPr>
          <p:nvPr/>
        </p:nvSpPr>
        <p:spPr bwMode="auto">
          <a:xfrm>
            <a:off x="5153024" y="4684734"/>
            <a:ext cx="1019175" cy="858838"/>
          </a:xfrm>
          <a:prstGeom prst="rect">
            <a:avLst/>
          </a:prstGeom>
          <a:noFill/>
          <a:ln w="9525">
            <a:noFill/>
            <a:miter lim="800000"/>
            <a:headEnd/>
            <a:tailEnd/>
          </a:ln>
        </p:spPr>
        <p:txBody>
          <a:bodyPr/>
          <a:lstStyle/>
          <a:p>
            <a:pPr algn="ctr"/>
            <a:r>
              <a:rPr lang="zh-CN" altLang="en-US" sz="900" dirty="0" smtClean="0">
                <a:latin typeface="宋体" pitchFamily="2" charset="-122"/>
                <a:ea typeface="宋体" pitchFamily="2" charset="-122"/>
              </a:rPr>
              <a:t>印刷成品</a:t>
            </a:r>
            <a:endParaRPr lang="en-US" altLang="zh-CN" sz="900" dirty="0">
              <a:latin typeface="宋体" pitchFamily="2" charset="-122"/>
              <a:ea typeface="宋体" pitchFamily="2" charset="-122"/>
            </a:endParaRPr>
          </a:p>
          <a:p>
            <a:pPr algn="ctr"/>
            <a:endParaRPr lang="zh-CN" altLang="zh-CN" sz="900" dirty="0">
              <a:latin typeface="宋体" pitchFamily="2" charset="-122"/>
              <a:ea typeface="宋体" pitchFamily="2" charset="-122"/>
            </a:endParaRPr>
          </a:p>
        </p:txBody>
      </p:sp>
      <p:sp>
        <p:nvSpPr>
          <p:cNvPr id="56" name="Text Box 136"/>
          <p:cNvSpPr txBox="1">
            <a:spLocks noChangeAspect="1" noChangeArrowheads="1"/>
          </p:cNvSpPr>
          <p:nvPr/>
        </p:nvSpPr>
        <p:spPr bwMode="auto">
          <a:xfrm>
            <a:off x="6296024" y="4684734"/>
            <a:ext cx="1019175" cy="858838"/>
          </a:xfrm>
          <a:prstGeom prst="rect">
            <a:avLst/>
          </a:prstGeom>
          <a:noFill/>
          <a:ln w="9525">
            <a:noFill/>
            <a:miter lim="800000"/>
            <a:headEnd/>
            <a:tailEnd/>
          </a:ln>
        </p:spPr>
        <p:txBody>
          <a:bodyPr/>
          <a:lstStyle/>
          <a:p>
            <a:pPr algn="ctr"/>
            <a:r>
              <a:rPr lang="zh-CN" altLang="en-US" sz="900" dirty="0" smtClean="0">
                <a:latin typeface="宋体" pitchFamily="2" charset="-122"/>
                <a:ea typeface="宋体" pitchFamily="2" charset="-122"/>
              </a:rPr>
              <a:t>发票</a:t>
            </a:r>
            <a:endParaRPr lang="en-US" altLang="zh-CN" sz="900" dirty="0" smtClean="0">
              <a:latin typeface="宋体" pitchFamily="2" charset="-122"/>
              <a:ea typeface="宋体" pitchFamily="2" charset="-122"/>
            </a:endParaRPr>
          </a:p>
          <a:p>
            <a:pPr algn="ctr"/>
            <a:r>
              <a:rPr lang="zh-CN" altLang="en-US" sz="900" dirty="0" smtClean="0">
                <a:latin typeface="宋体" pitchFamily="2" charset="-122"/>
                <a:ea typeface="宋体" pitchFamily="2" charset="-122"/>
              </a:rPr>
              <a:t>单据</a:t>
            </a:r>
            <a:endParaRPr lang="zh-CN" altLang="zh-CN" sz="900" dirty="0">
              <a:latin typeface="宋体" pitchFamily="2" charset="-122"/>
              <a:ea typeface="宋体" pitchFamily="2" charset="-122"/>
            </a:endParaRPr>
          </a:p>
        </p:txBody>
      </p:sp>
      <p:sp>
        <p:nvSpPr>
          <p:cNvPr id="57" name="Text Box 136"/>
          <p:cNvSpPr txBox="1">
            <a:spLocks noChangeAspect="1" noChangeArrowheads="1"/>
          </p:cNvSpPr>
          <p:nvPr/>
        </p:nvSpPr>
        <p:spPr bwMode="auto">
          <a:xfrm>
            <a:off x="7286624" y="4684734"/>
            <a:ext cx="1066800" cy="858838"/>
          </a:xfrm>
          <a:prstGeom prst="rect">
            <a:avLst/>
          </a:prstGeom>
          <a:noFill/>
          <a:ln w="9525">
            <a:noFill/>
            <a:miter lim="800000"/>
            <a:headEnd/>
            <a:tailEnd/>
          </a:ln>
        </p:spPr>
        <p:txBody>
          <a:bodyPr/>
          <a:lstStyle/>
          <a:p>
            <a:pPr algn="ctr"/>
            <a:r>
              <a:rPr lang="zh-CN" altLang="en-US" sz="900">
                <a:latin typeface="宋体" pitchFamily="2" charset="-122"/>
                <a:ea typeface="宋体" pitchFamily="2" charset="-122"/>
              </a:rPr>
              <a:t>项目总结报告</a:t>
            </a:r>
            <a:endParaRPr lang="en-US" altLang="zh-CN" sz="900">
              <a:latin typeface="宋体" pitchFamily="2" charset="-122"/>
              <a:ea typeface="宋体" pitchFamily="2" charset="-122"/>
            </a:endParaRPr>
          </a:p>
          <a:p>
            <a:pPr algn="ctr"/>
            <a:endParaRPr lang="zh-CN" altLang="zh-CN" sz="900">
              <a:latin typeface="宋体" pitchFamily="2" charset="-122"/>
              <a:ea typeface="宋体" pitchFamily="2" charset="-122"/>
            </a:endParaRPr>
          </a:p>
        </p:txBody>
      </p:sp>
      <p:sp>
        <p:nvSpPr>
          <p:cNvPr id="58" name="Text Box 123"/>
          <p:cNvSpPr txBox="1">
            <a:spLocks noChangeAspect="1" noChangeArrowheads="1"/>
          </p:cNvSpPr>
          <p:nvPr/>
        </p:nvSpPr>
        <p:spPr bwMode="auto">
          <a:xfrm>
            <a:off x="2028824" y="1103334"/>
            <a:ext cx="914400" cy="279400"/>
          </a:xfrm>
          <a:prstGeom prst="rect">
            <a:avLst/>
          </a:prstGeom>
          <a:gradFill rotWithShape="0">
            <a:gsLst>
              <a:gs pos="0">
                <a:srgbClr val="FFFF99"/>
              </a:gs>
              <a:gs pos="100000">
                <a:srgbClr val="FFFFFF"/>
              </a:gs>
            </a:gsLst>
            <a:lin ang="5400000" scaled="1"/>
          </a:gradFill>
          <a:ln w="9525">
            <a:solidFill>
              <a:srgbClr val="333333"/>
            </a:solidFill>
            <a:miter lim="800000"/>
            <a:headEnd/>
            <a:tailEnd/>
          </a:ln>
          <a:effectLst>
            <a:outerShdw dist="35921" dir="2700000" algn="ctr" rotWithShape="0">
              <a:srgbClr val="808080"/>
            </a:outerShdw>
          </a:effectLst>
        </p:spPr>
        <p:txBody>
          <a:bodyPr/>
          <a:lstStyle/>
          <a:p>
            <a:pPr algn="ctr">
              <a:defRPr/>
            </a:pPr>
            <a:r>
              <a:rPr lang="zh-CN" altLang="en-US" sz="900" dirty="0">
                <a:latin typeface="宋体" pitchFamily="2" charset="-122"/>
                <a:ea typeface="宋体" pitchFamily="2" charset="-122"/>
              </a:rPr>
              <a:t>项目策划</a:t>
            </a:r>
            <a:endParaRPr lang="zh-CN" sz="900" dirty="0">
              <a:latin typeface="宋体" pitchFamily="2" charset="-122"/>
              <a:ea typeface="宋体" pitchFamily="2" charset="-122"/>
            </a:endParaRPr>
          </a:p>
        </p:txBody>
      </p:sp>
      <p:sp>
        <p:nvSpPr>
          <p:cNvPr id="59" name="Text Box 124"/>
          <p:cNvSpPr txBox="1">
            <a:spLocks noChangeAspect="1" noChangeArrowheads="1"/>
          </p:cNvSpPr>
          <p:nvPr/>
        </p:nvSpPr>
        <p:spPr bwMode="auto">
          <a:xfrm>
            <a:off x="428624" y="5522934"/>
            <a:ext cx="465138" cy="762000"/>
          </a:xfrm>
          <a:prstGeom prst="rect">
            <a:avLst/>
          </a:prstGeom>
          <a:gradFill rotWithShape="1">
            <a:gsLst>
              <a:gs pos="0">
                <a:srgbClr val="53D2FF"/>
              </a:gs>
              <a:gs pos="100000">
                <a:srgbClr val="FFFFFF"/>
              </a:gs>
            </a:gsLst>
            <a:lin ang="5400000" scaled="1"/>
          </a:gradFill>
          <a:ln w="9525">
            <a:solidFill>
              <a:srgbClr val="000000"/>
            </a:solidFill>
            <a:miter lim="800000"/>
            <a:headEnd/>
            <a:tailEnd/>
          </a:ln>
        </p:spPr>
        <p:txBody>
          <a:bodyPr tIns="118800"/>
          <a:lstStyle/>
          <a:p>
            <a:pPr algn="ctr"/>
            <a:r>
              <a:rPr lang="zh-CN" altLang="en-US" sz="900">
                <a:latin typeface="宋体" pitchFamily="2" charset="-122"/>
                <a:ea typeface="宋体" pitchFamily="2" charset="-122"/>
              </a:rPr>
              <a:t>相关流程指南</a:t>
            </a:r>
          </a:p>
        </p:txBody>
      </p:sp>
      <p:sp>
        <p:nvSpPr>
          <p:cNvPr id="60" name="Text Box 136"/>
          <p:cNvSpPr txBox="1">
            <a:spLocks noChangeAspect="1" noChangeArrowheads="1"/>
          </p:cNvSpPr>
          <p:nvPr/>
        </p:nvSpPr>
        <p:spPr bwMode="auto">
          <a:xfrm>
            <a:off x="1952624" y="5508647"/>
            <a:ext cx="1143000" cy="700087"/>
          </a:xfrm>
          <a:prstGeom prst="rect">
            <a:avLst/>
          </a:prstGeom>
          <a:noFill/>
          <a:ln w="9525">
            <a:noFill/>
            <a:miter lim="800000"/>
            <a:headEnd/>
            <a:tailEnd/>
          </a:ln>
        </p:spPr>
        <p:txBody>
          <a:bodyPr/>
          <a:lstStyle/>
          <a:p>
            <a:pPr algn="ctr"/>
            <a:r>
              <a:rPr lang="en-US" altLang="zh-CN" sz="900" dirty="0">
                <a:latin typeface="宋体" pitchFamily="2" charset="-122"/>
                <a:ea typeface="宋体" pitchFamily="2" charset="-122"/>
              </a:rPr>
              <a:t>《</a:t>
            </a:r>
            <a:r>
              <a:rPr lang="zh-CN" altLang="en-US" sz="900" dirty="0">
                <a:latin typeface="宋体" pitchFamily="2" charset="-122"/>
                <a:ea typeface="宋体" pitchFamily="2" charset="-122"/>
              </a:rPr>
              <a:t>研发主流程</a:t>
            </a:r>
            <a:r>
              <a:rPr lang="en-US" altLang="zh-CN" sz="900" dirty="0">
                <a:latin typeface="宋体" pitchFamily="2" charset="-122"/>
                <a:ea typeface="宋体" pitchFamily="2" charset="-122"/>
              </a:rPr>
              <a:t>》</a:t>
            </a:r>
          </a:p>
          <a:p>
            <a:pPr algn="ctr"/>
            <a:r>
              <a:rPr lang="zh-CN" altLang="en-US" sz="900" dirty="0" smtClean="0">
                <a:latin typeface="宋体" pitchFamily="2" charset="-122"/>
                <a:ea typeface="宋体" pitchFamily="2" charset="-122"/>
              </a:rPr>
              <a:t>－策划总流程</a:t>
            </a:r>
            <a:endParaRPr lang="en-US" altLang="zh-CN" sz="900" dirty="0">
              <a:latin typeface="宋体" pitchFamily="2" charset="-122"/>
              <a:ea typeface="宋体" pitchFamily="2" charset="-122"/>
            </a:endParaRPr>
          </a:p>
          <a:p>
            <a:pPr algn="ctr"/>
            <a:r>
              <a:rPr lang="zh-CN" altLang="en-US" sz="900" dirty="0" smtClean="0">
                <a:latin typeface="宋体" pitchFamily="2" charset="-122"/>
                <a:ea typeface="宋体" pitchFamily="2" charset="-122"/>
              </a:rPr>
              <a:t>（</a:t>
            </a:r>
            <a:r>
              <a:rPr lang="zh-CN" altLang="en-US" sz="900" dirty="0">
                <a:latin typeface="宋体" pitchFamily="2" charset="-122"/>
                <a:ea typeface="宋体" pitchFamily="2" charset="-122"/>
              </a:rPr>
              <a:t>项目估算指南</a:t>
            </a:r>
            <a:r>
              <a:rPr lang="zh-CN" altLang="en-US" sz="900" dirty="0" smtClean="0">
                <a:latin typeface="宋体" pitchFamily="2" charset="-122"/>
                <a:ea typeface="宋体" pitchFamily="2" charset="-122"/>
              </a:rPr>
              <a:t>）</a:t>
            </a:r>
            <a:endParaRPr lang="en-US" altLang="zh-CN" sz="900" dirty="0" smtClean="0">
              <a:latin typeface="宋体" pitchFamily="2" charset="-122"/>
              <a:ea typeface="宋体" pitchFamily="2" charset="-122"/>
            </a:endParaRPr>
          </a:p>
          <a:p>
            <a:pPr algn="ctr"/>
            <a:r>
              <a:rPr lang="en-US" altLang="zh-CN" sz="900" dirty="0" smtClean="0">
                <a:latin typeface="宋体" pitchFamily="2" charset="-122"/>
                <a:ea typeface="宋体" pitchFamily="2" charset="-122"/>
              </a:rPr>
              <a:t>《</a:t>
            </a:r>
            <a:r>
              <a:rPr lang="zh-CN" altLang="en-US" sz="900" dirty="0" smtClean="0">
                <a:latin typeface="宋体" pitchFamily="2" charset="-122"/>
                <a:ea typeface="宋体" pitchFamily="2" charset="-122"/>
              </a:rPr>
              <a:t>评审指南</a:t>
            </a:r>
            <a:r>
              <a:rPr lang="en-US" altLang="zh-CN" sz="900" dirty="0" smtClean="0">
                <a:latin typeface="宋体" pitchFamily="2" charset="-122"/>
                <a:ea typeface="宋体" pitchFamily="2" charset="-122"/>
              </a:rPr>
              <a:t>》</a:t>
            </a:r>
            <a:r>
              <a:rPr lang="zh-CN" altLang="en-US" sz="900" dirty="0" smtClean="0">
                <a:latin typeface="宋体" pitchFamily="2" charset="-122"/>
                <a:ea typeface="宋体" pitchFamily="2" charset="-122"/>
              </a:rPr>
              <a:t> （包括校对）</a:t>
            </a:r>
            <a:endParaRPr lang="zh-CN" altLang="zh-CN" sz="900" dirty="0">
              <a:latin typeface="宋体" pitchFamily="2" charset="-122"/>
              <a:ea typeface="宋体" pitchFamily="2" charset="-122"/>
            </a:endParaRPr>
          </a:p>
        </p:txBody>
      </p:sp>
      <p:sp>
        <p:nvSpPr>
          <p:cNvPr id="61" name="Text Box 136"/>
          <p:cNvSpPr txBox="1">
            <a:spLocks noChangeAspect="1" noChangeArrowheads="1"/>
          </p:cNvSpPr>
          <p:nvPr/>
        </p:nvSpPr>
        <p:spPr bwMode="auto">
          <a:xfrm>
            <a:off x="885824" y="5529284"/>
            <a:ext cx="1143000" cy="700088"/>
          </a:xfrm>
          <a:prstGeom prst="rect">
            <a:avLst/>
          </a:prstGeom>
          <a:noFill/>
          <a:ln w="9525">
            <a:noFill/>
            <a:miter lim="800000"/>
            <a:headEnd/>
            <a:tailEnd/>
          </a:ln>
        </p:spPr>
        <p:txBody>
          <a:bodyPr/>
          <a:lstStyle/>
          <a:p>
            <a:pPr algn="ctr"/>
            <a:r>
              <a:rPr lang="en-US" altLang="zh-CN" sz="900" dirty="0">
                <a:latin typeface="宋体" pitchFamily="2" charset="-122"/>
                <a:ea typeface="宋体" pitchFamily="2" charset="-122"/>
              </a:rPr>
              <a:t>《</a:t>
            </a:r>
            <a:r>
              <a:rPr lang="zh-CN" altLang="en-US" sz="900" dirty="0">
                <a:latin typeface="宋体" pitchFamily="2" charset="-122"/>
                <a:ea typeface="宋体" pitchFamily="2" charset="-122"/>
              </a:rPr>
              <a:t>决策分析指南</a:t>
            </a:r>
            <a:r>
              <a:rPr lang="en-US" altLang="zh-CN" sz="900" dirty="0">
                <a:latin typeface="宋体" pitchFamily="2" charset="-122"/>
                <a:ea typeface="宋体" pitchFamily="2" charset="-122"/>
              </a:rPr>
              <a:t>》</a:t>
            </a:r>
          </a:p>
          <a:p>
            <a:pPr algn="ctr"/>
            <a:r>
              <a:rPr lang="en-US" altLang="zh-CN" sz="900" dirty="0">
                <a:latin typeface="宋体" pitchFamily="2" charset="-122"/>
                <a:ea typeface="宋体" pitchFamily="2" charset="-122"/>
              </a:rPr>
              <a:t>《</a:t>
            </a:r>
            <a:r>
              <a:rPr lang="zh-CN" altLang="en-US" sz="900" dirty="0">
                <a:latin typeface="宋体" pitchFamily="2" charset="-122"/>
                <a:ea typeface="宋体" pitchFamily="2" charset="-122"/>
              </a:rPr>
              <a:t>研发主流程</a:t>
            </a:r>
            <a:r>
              <a:rPr lang="en-US" altLang="zh-CN" sz="900" dirty="0">
                <a:latin typeface="宋体" pitchFamily="2" charset="-122"/>
                <a:ea typeface="宋体" pitchFamily="2" charset="-122"/>
              </a:rPr>
              <a:t>》</a:t>
            </a:r>
          </a:p>
          <a:p>
            <a:pPr algn="ctr"/>
            <a:r>
              <a:rPr lang="zh-CN" altLang="en-US" sz="900" dirty="0">
                <a:latin typeface="宋体" pitchFamily="2" charset="-122"/>
                <a:ea typeface="宋体" pitchFamily="2" charset="-122"/>
              </a:rPr>
              <a:t>－相关立项子流程</a:t>
            </a:r>
            <a:endParaRPr lang="zh-CN" altLang="zh-CN" sz="900" dirty="0">
              <a:latin typeface="宋体" pitchFamily="2" charset="-122"/>
              <a:ea typeface="宋体" pitchFamily="2" charset="-122"/>
            </a:endParaRPr>
          </a:p>
        </p:txBody>
      </p:sp>
      <p:sp>
        <p:nvSpPr>
          <p:cNvPr id="62" name="Text Box 136"/>
          <p:cNvSpPr txBox="1">
            <a:spLocks noChangeAspect="1" noChangeArrowheads="1"/>
          </p:cNvSpPr>
          <p:nvPr/>
        </p:nvSpPr>
        <p:spPr bwMode="auto">
          <a:xfrm>
            <a:off x="3019424" y="5529284"/>
            <a:ext cx="1143000" cy="700088"/>
          </a:xfrm>
          <a:prstGeom prst="rect">
            <a:avLst/>
          </a:prstGeom>
          <a:noFill/>
          <a:ln w="9525">
            <a:noFill/>
            <a:miter lim="800000"/>
            <a:headEnd/>
            <a:tailEnd/>
          </a:ln>
        </p:spPr>
        <p:txBody>
          <a:bodyPr/>
          <a:lstStyle/>
          <a:p>
            <a:pPr algn="ctr"/>
            <a:r>
              <a:rPr lang="en-US" altLang="zh-CN" sz="900" dirty="0">
                <a:latin typeface="宋体" pitchFamily="2" charset="-122"/>
                <a:ea typeface="宋体" pitchFamily="2" charset="-122"/>
              </a:rPr>
              <a:t>《</a:t>
            </a:r>
            <a:r>
              <a:rPr lang="zh-CN" altLang="en-US" sz="900" dirty="0">
                <a:latin typeface="宋体" pitchFamily="2" charset="-122"/>
                <a:ea typeface="宋体" pitchFamily="2" charset="-122"/>
              </a:rPr>
              <a:t>研发主流程</a:t>
            </a:r>
            <a:r>
              <a:rPr lang="en-US" altLang="zh-CN" sz="900" dirty="0">
                <a:latin typeface="宋体" pitchFamily="2" charset="-122"/>
                <a:ea typeface="宋体" pitchFamily="2" charset="-122"/>
              </a:rPr>
              <a:t>》</a:t>
            </a:r>
          </a:p>
          <a:p>
            <a:pPr algn="ctr"/>
            <a:r>
              <a:rPr lang="zh-CN" altLang="en-US" sz="900" dirty="0" smtClean="0">
                <a:latin typeface="宋体" pitchFamily="2" charset="-122"/>
                <a:ea typeface="宋体" pitchFamily="2" charset="-122"/>
              </a:rPr>
              <a:t>－制作阶段</a:t>
            </a:r>
            <a:r>
              <a:rPr lang="zh-CN" altLang="en-US" sz="900" dirty="0">
                <a:latin typeface="宋体" pitchFamily="2" charset="-122"/>
                <a:ea typeface="宋体" pitchFamily="2" charset="-122"/>
              </a:rPr>
              <a:t>总流程</a:t>
            </a:r>
            <a:endParaRPr lang="en-US" altLang="zh-CN" sz="900" dirty="0">
              <a:latin typeface="宋体" pitchFamily="2" charset="-122"/>
              <a:ea typeface="宋体" pitchFamily="2" charset="-122"/>
            </a:endParaRPr>
          </a:p>
          <a:p>
            <a:pPr algn="ctr"/>
            <a:r>
              <a:rPr lang="en-US" altLang="zh-CN" sz="900" dirty="0" smtClean="0">
                <a:latin typeface="宋体" pitchFamily="2" charset="-122"/>
                <a:ea typeface="宋体" pitchFamily="2" charset="-122"/>
              </a:rPr>
              <a:t>《</a:t>
            </a:r>
            <a:r>
              <a:rPr lang="zh-CN" altLang="en-US" sz="900" dirty="0" smtClean="0">
                <a:latin typeface="宋体" pitchFamily="2" charset="-122"/>
                <a:ea typeface="宋体" pitchFamily="2" charset="-122"/>
              </a:rPr>
              <a:t>评审指南</a:t>
            </a:r>
            <a:r>
              <a:rPr lang="en-US" altLang="zh-CN" sz="900" dirty="0" smtClean="0">
                <a:latin typeface="宋体" pitchFamily="2" charset="-122"/>
                <a:ea typeface="宋体" pitchFamily="2" charset="-122"/>
              </a:rPr>
              <a:t>》</a:t>
            </a:r>
            <a:r>
              <a:rPr lang="zh-CN" altLang="en-US" sz="900" dirty="0" smtClean="0">
                <a:latin typeface="宋体" pitchFamily="2" charset="-122"/>
                <a:ea typeface="宋体" pitchFamily="2" charset="-122"/>
              </a:rPr>
              <a:t> （包括校对）</a:t>
            </a:r>
            <a:endParaRPr lang="zh-CN" altLang="zh-CN" sz="900" dirty="0" smtClean="0">
              <a:latin typeface="宋体" pitchFamily="2" charset="-122"/>
              <a:ea typeface="宋体" pitchFamily="2" charset="-122"/>
            </a:endParaRPr>
          </a:p>
          <a:p>
            <a:pPr algn="ctr"/>
            <a:endParaRPr lang="en-US" altLang="zh-CN" sz="900" dirty="0">
              <a:latin typeface="宋体" pitchFamily="2" charset="-122"/>
              <a:ea typeface="宋体" pitchFamily="2" charset="-122"/>
            </a:endParaRPr>
          </a:p>
        </p:txBody>
      </p:sp>
      <p:sp>
        <p:nvSpPr>
          <p:cNvPr id="63" name="Text Box 136"/>
          <p:cNvSpPr txBox="1">
            <a:spLocks noChangeAspect="1" noChangeArrowheads="1"/>
          </p:cNvSpPr>
          <p:nvPr/>
        </p:nvSpPr>
        <p:spPr bwMode="auto">
          <a:xfrm>
            <a:off x="4086224" y="5529284"/>
            <a:ext cx="1143000" cy="700088"/>
          </a:xfrm>
          <a:prstGeom prst="rect">
            <a:avLst/>
          </a:prstGeom>
          <a:noFill/>
          <a:ln w="9525">
            <a:noFill/>
            <a:miter lim="800000"/>
            <a:headEnd/>
            <a:tailEnd/>
          </a:ln>
        </p:spPr>
        <p:txBody>
          <a:bodyPr/>
          <a:lstStyle/>
          <a:p>
            <a:pPr algn="ctr"/>
            <a:r>
              <a:rPr lang="en-US" altLang="zh-CN" sz="900" dirty="0">
                <a:latin typeface="宋体" pitchFamily="2" charset="-122"/>
                <a:ea typeface="宋体" pitchFamily="2" charset="-122"/>
              </a:rPr>
              <a:t>《</a:t>
            </a:r>
            <a:r>
              <a:rPr lang="zh-CN" altLang="en-US" sz="900" dirty="0">
                <a:latin typeface="宋体" pitchFamily="2" charset="-122"/>
                <a:ea typeface="宋体" pitchFamily="2" charset="-122"/>
              </a:rPr>
              <a:t>研发主流程</a:t>
            </a:r>
            <a:r>
              <a:rPr lang="en-US" altLang="zh-CN" sz="900" dirty="0">
                <a:latin typeface="宋体" pitchFamily="2" charset="-122"/>
                <a:ea typeface="宋体" pitchFamily="2" charset="-122"/>
              </a:rPr>
              <a:t>》</a:t>
            </a:r>
          </a:p>
          <a:p>
            <a:pPr algn="ctr"/>
            <a:r>
              <a:rPr lang="zh-CN" altLang="en-US" sz="900" dirty="0" smtClean="0">
                <a:latin typeface="宋体" pitchFamily="2" charset="-122"/>
                <a:ea typeface="宋体" pitchFamily="2" charset="-122"/>
              </a:rPr>
              <a:t>－品检阶段</a:t>
            </a:r>
            <a:r>
              <a:rPr lang="zh-CN" altLang="en-US" sz="900" dirty="0">
                <a:latin typeface="宋体" pitchFamily="2" charset="-122"/>
                <a:ea typeface="宋体" pitchFamily="2" charset="-122"/>
              </a:rPr>
              <a:t>总流程</a:t>
            </a:r>
            <a:endParaRPr lang="en-US" altLang="zh-CN" sz="900" dirty="0">
              <a:latin typeface="宋体" pitchFamily="2" charset="-122"/>
              <a:ea typeface="宋体" pitchFamily="2" charset="-122"/>
            </a:endParaRPr>
          </a:p>
          <a:p>
            <a:pPr algn="ctr"/>
            <a:r>
              <a:rPr lang="en-US" altLang="zh-CN" sz="900" dirty="0">
                <a:latin typeface="宋体" pitchFamily="2" charset="-122"/>
                <a:ea typeface="宋体" pitchFamily="2" charset="-122"/>
              </a:rPr>
              <a:t>《</a:t>
            </a:r>
            <a:r>
              <a:rPr lang="zh-CN" altLang="en-US" sz="900" dirty="0">
                <a:latin typeface="宋体" pitchFamily="2" charset="-122"/>
                <a:ea typeface="宋体" pitchFamily="2" charset="-122"/>
              </a:rPr>
              <a:t>评审指南</a:t>
            </a:r>
            <a:r>
              <a:rPr lang="en-US" altLang="zh-CN" sz="900" dirty="0" smtClean="0">
                <a:latin typeface="宋体" pitchFamily="2" charset="-122"/>
                <a:ea typeface="宋体" pitchFamily="2" charset="-122"/>
              </a:rPr>
              <a:t>》</a:t>
            </a:r>
            <a:r>
              <a:rPr lang="zh-CN" altLang="en-US" sz="900" dirty="0" smtClean="0">
                <a:latin typeface="宋体" pitchFamily="2" charset="-122"/>
                <a:ea typeface="宋体" pitchFamily="2" charset="-122"/>
              </a:rPr>
              <a:t> （包括校对）</a:t>
            </a:r>
            <a:endParaRPr lang="en-US" altLang="zh-CN" sz="900" dirty="0">
              <a:latin typeface="宋体" pitchFamily="2" charset="-122"/>
              <a:ea typeface="宋体" pitchFamily="2" charset="-122"/>
            </a:endParaRPr>
          </a:p>
        </p:txBody>
      </p:sp>
      <p:sp>
        <p:nvSpPr>
          <p:cNvPr id="64" name="Text Box 136"/>
          <p:cNvSpPr txBox="1">
            <a:spLocks noChangeAspect="1" noChangeArrowheads="1"/>
          </p:cNvSpPr>
          <p:nvPr/>
        </p:nvSpPr>
        <p:spPr bwMode="auto">
          <a:xfrm>
            <a:off x="5153024" y="5529284"/>
            <a:ext cx="1143000" cy="700088"/>
          </a:xfrm>
          <a:prstGeom prst="rect">
            <a:avLst/>
          </a:prstGeom>
          <a:noFill/>
          <a:ln w="9525">
            <a:noFill/>
            <a:miter lim="800000"/>
            <a:headEnd/>
            <a:tailEnd/>
          </a:ln>
        </p:spPr>
        <p:txBody>
          <a:bodyPr/>
          <a:lstStyle/>
          <a:p>
            <a:pPr algn="ctr"/>
            <a:r>
              <a:rPr lang="en-US" altLang="zh-CN" sz="900" dirty="0">
                <a:latin typeface="宋体" pitchFamily="2" charset="-122"/>
                <a:ea typeface="宋体" pitchFamily="2" charset="-122"/>
              </a:rPr>
              <a:t>《</a:t>
            </a:r>
            <a:r>
              <a:rPr lang="zh-CN" altLang="en-US" sz="900" dirty="0">
                <a:latin typeface="宋体" pitchFamily="2" charset="-122"/>
                <a:ea typeface="宋体" pitchFamily="2" charset="-122"/>
              </a:rPr>
              <a:t>研发主流程</a:t>
            </a:r>
            <a:r>
              <a:rPr lang="en-US" altLang="zh-CN" sz="900" dirty="0">
                <a:latin typeface="宋体" pitchFamily="2" charset="-122"/>
                <a:ea typeface="宋体" pitchFamily="2" charset="-122"/>
              </a:rPr>
              <a:t>》</a:t>
            </a:r>
          </a:p>
          <a:p>
            <a:pPr algn="ctr"/>
            <a:r>
              <a:rPr lang="zh-CN" altLang="en-US" sz="900" dirty="0" smtClean="0">
                <a:latin typeface="宋体" pitchFamily="2" charset="-122"/>
                <a:ea typeface="宋体" pitchFamily="2" charset="-122"/>
              </a:rPr>
              <a:t>－生产阶段</a:t>
            </a:r>
            <a:r>
              <a:rPr lang="zh-CN" altLang="en-US" sz="900" dirty="0">
                <a:latin typeface="宋体" pitchFamily="2" charset="-122"/>
                <a:ea typeface="宋体" pitchFamily="2" charset="-122"/>
              </a:rPr>
              <a:t>总流程</a:t>
            </a:r>
            <a:endParaRPr lang="en-US" altLang="zh-CN" sz="900" dirty="0">
              <a:latin typeface="宋体" pitchFamily="2" charset="-122"/>
              <a:ea typeface="宋体" pitchFamily="2" charset="-122"/>
            </a:endParaRPr>
          </a:p>
          <a:p>
            <a:pPr algn="ctr"/>
            <a:r>
              <a:rPr lang="en-US" altLang="zh-CN" sz="900" dirty="0">
                <a:latin typeface="宋体" pitchFamily="2" charset="-122"/>
                <a:ea typeface="宋体" pitchFamily="2" charset="-122"/>
              </a:rPr>
              <a:t>《</a:t>
            </a:r>
            <a:r>
              <a:rPr lang="zh-CN" altLang="en-US" sz="900" dirty="0">
                <a:latin typeface="宋体" pitchFamily="2" charset="-122"/>
                <a:ea typeface="宋体" pitchFamily="2" charset="-122"/>
              </a:rPr>
              <a:t>评审指南</a:t>
            </a:r>
            <a:r>
              <a:rPr lang="en-US" altLang="zh-CN" sz="900" dirty="0" smtClean="0">
                <a:latin typeface="宋体" pitchFamily="2" charset="-122"/>
                <a:ea typeface="宋体" pitchFamily="2" charset="-122"/>
              </a:rPr>
              <a:t>》</a:t>
            </a:r>
            <a:r>
              <a:rPr lang="zh-CN" altLang="en-US" sz="900" dirty="0" smtClean="0">
                <a:latin typeface="宋体" pitchFamily="2" charset="-122"/>
                <a:ea typeface="宋体" pitchFamily="2" charset="-122"/>
              </a:rPr>
              <a:t> （包括校对）</a:t>
            </a:r>
            <a:endParaRPr lang="en-US" altLang="zh-CN" sz="900" dirty="0">
              <a:latin typeface="宋体" pitchFamily="2" charset="-122"/>
              <a:ea typeface="宋体" pitchFamily="2" charset="-122"/>
            </a:endParaRPr>
          </a:p>
        </p:txBody>
      </p:sp>
      <p:sp>
        <p:nvSpPr>
          <p:cNvPr id="65" name="Text Box 136"/>
          <p:cNvSpPr txBox="1">
            <a:spLocks noChangeAspect="1" noChangeArrowheads="1"/>
          </p:cNvSpPr>
          <p:nvPr/>
        </p:nvSpPr>
        <p:spPr bwMode="auto">
          <a:xfrm>
            <a:off x="6296024" y="5529284"/>
            <a:ext cx="1143000" cy="700088"/>
          </a:xfrm>
          <a:prstGeom prst="rect">
            <a:avLst/>
          </a:prstGeom>
          <a:noFill/>
          <a:ln w="9525">
            <a:noFill/>
            <a:miter lim="800000"/>
            <a:headEnd/>
            <a:tailEnd/>
          </a:ln>
        </p:spPr>
        <p:txBody>
          <a:bodyPr/>
          <a:lstStyle/>
          <a:p>
            <a:pPr algn="ctr"/>
            <a:r>
              <a:rPr lang="en-US" altLang="zh-CN" sz="900" dirty="0">
                <a:latin typeface="宋体" pitchFamily="2" charset="-122"/>
                <a:ea typeface="宋体" pitchFamily="2" charset="-122"/>
              </a:rPr>
              <a:t>《</a:t>
            </a:r>
            <a:r>
              <a:rPr lang="zh-CN" altLang="en-US" sz="900" dirty="0">
                <a:latin typeface="宋体" pitchFamily="2" charset="-122"/>
                <a:ea typeface="宋体" pitchFamily="2" charset="-122"/>
              </a:rPr>
              <a:t>研发主流程</a:t>
            </a:r>
            <a:r>
              <a:rPr lang="en-US" altLang="zh-CN" sz="900" dirty="0">
                <a:latin typeface="宋体" pitchFamily="2" charset="-122"/>
                <a:ea typeface="宋体" pitchFamily="2" charset="-122"/>
              </a:rPr>
              <a:t>》</a:t>
            </a:r>
          </a:p>
          <a:p>
            <a:pPr algn="ctr"/>
            <a:r>
              <a:rPr lang="zh-CN" altLang="en-US" sz="900" dirty="0">
                <a:latin typeface="宋体" pitchFamily="2" charset="-122"/>
                <a:ea typeface="宋体" pitchFamily="2" charset="-122"/>
              </a:rPr>
              <a:t>－验收阶段总</a:t>
            </a:r>
            <a:r>
              <a:rPr lang="zh-CN" altLang="en-US" sz="900" dirty="0" smtClean="0">
                <a:latin typeface="宋体" pitchFamily="2" charset="-122"/>
                <a:ea typeface="宋体" pitchFamily="2" charset="-122"/>
              </a:rPr>
              <a:t>流程</a:t>
            </a:r>
            <a:endParaRPr lang="en-US" altLang="zh-CN" sz="900" dirty="0">
              <a:latin typeface="宋体" pitchFamily="2" charset="-122"/>
              <a:ea typeface="宋体" pitchFamily="2" charset="-122"/>
            </a:endParaRPr>
          </a:p>
        </p:txBody>
      </p:sp>
      <p:sp>
        <p:nvSpPr>
          <p:cNvPr id="66" name="Oval 133"/>
          <p:cNvSpPr>
            <a:spLocks noChangeArrowheads="1"/>
          </p:cNvSpPr>
          <p:nvPr/>
        </p:nvSpPr>
        <p:spPr bwMode="auto">
          <a:xfrm>
            <a:off x="2857488" y="2384456"/>
            <a:ext cx="114300" cy="95250"/>
          </a:xfrm>
          <a:prstGeom prst="ellipse">
            <a:avLst/>
          </a:prstGeom>
          <a:solidFill>
            <a:srgbClr val="FFFFFF"/>
          </a:solidFill>
          <a:ln w="9525" algn="ctr">
            <a:solidFill>
              <a:srgbClr val="000000"/>
            </a:solidFill>
            <a:round/>
            <a:headEnd/>
            <a:tailEnd/>
          </a:ln>
        </p:spPr>
        <p:txBody>
          <a:bodyPr/>
          <a:lstStyle/>
          <a:p>
            <a:endParaRPr lang="zh-CN" altLang="en-US">
              <a:latin typeface="宋体" pitchFamily="2" charset="-122"/>
              <a:ea typeface="宋体" pitchFamily="2" charset="-122"/>
            </a:endParaRPr>
          </a:p>
        </p:txBody>
      </p:sp>
      <p:sp>
        <p:nvSpPr>
          <p:cNvPr id="67" name="Text Box 102"/>
          <p:cNvSpPr txBox="1">
            <a:spLocks noChangeAspect="1" noChangeArrowheads="1"/>
          </p:cNvSpPr>
          <p:nvPr/>
        </p:nvSpPr>
        <p:spPr bwMode="auto">
          <a:xfrm>
            <a:off x="2000232" y="2313018"/>
            <a:ext cx="928694" cy="268288"/>
          </a:xfrm>
          <a:prstGeom prst="rect">
            <a:avLst/>
          </a:prstGeom>
          <a:noFill/>
          <a:ln w="9525">
            <a:noFill/>
            <a:miter lim="800000"/>
            <a:headEnd/>
            <a:tailEnd/>
          </a:ln>
        </p:spPr>
        <p:txBody>
          <a:bodyPr/>
          <a:lstStyle/>
          <a:p>
            <a:pPr algn="ctr"/>
            <a:r>
              <a:rPr lang="zh-CN" altLang="en-US" sz="800" b="1" dirty="0" smtClean="0">
                <a:solidFill>
                  <a:srgbClr val="FF0000"/>
                </a:solidFill>
                <a:latin typeface="宋体" pitchFamily="2" charset="-122"/>
                <a:ea typeface="宋体" pitchFamily="2" charset="-122"/>
              </a:rPr>
              <a:t>音乐、音效确定</a:t>
            </a:r>
            <a:endParaRPr lang="zh-CN" altLang="zh-CN" sz="800" b="1" dirty="0">
              <a:solidFill>
                <a:srgbClr val="FF0000"/>
              </a:solidFill>
              <a:latin typeface="宋体" pitchFamily="2" charset="-122"/>
              <a:ea typeface="宋体" pitchFamily="2" charset="-122"/>
            </a:endParaRPr>
          </a:p>
        </p:txBody>
      </p:sp>
      <p:sp>
        <p:nvSpPr>
          <p:cNvPr id="68" name="Text Box 93"/>
          <p:cNvSpPr txBox="1">
            <a:spLocks noChangeAspect="1" noChangeArrowheads="1"/>
          </p:cNvSpPr>
          <p:nvPr/>
        </p:nvSpPr>
        <p:spPr bwMode="auto">
          <a:xfrm>
            <a:off x="2000232" y="2517806"/>
            <a:ext cx="914400" cy="352429"/>
          </a:xfrm>
          <a:prstGeom prst="rect">
            <a:avLst/>
          </a:prstGeom>
          <a:gradFill rotWithShape="0">
            <a:gsLst>
              <a:gs pos="0">
                <a:srgbClr val="CCFFCC"/>
              </a:gs>
              <a:gs pos="100000">
                <a:srgbClr val="FFFFFF"/>
              </a:gs>
            </a:gsLst>
            <a:lin ang="5400000" scaled="1"/>
          </a:gradFill>
          <a:ln w="9525">
            <a:solidFill>
              <a:srgbClr val="000000"/>
            </a:solidFill>
            <a:miter lim="800000"/>
            <a:headEnd/>
            <a:tailEnd/>
          </a:ln>
          <a:effectLst>
            <a:outerShdw dist="35921" dir="2700000" algn="ctr" rotWithShape="0">
              <a:srgbClr val="808080"/>
            </a:outerShdw>
          </a:effectLst>
        </p:spPr>
        <p:txBody>
          <a:bodyPr/>
          <a:lstStyle/>
          <a:p>
            <a:pPr algn="ctr">
              <a:defRPr/>
            </a:pPr>
            <a:r>
              <a:rPr lang="zh-CN" altLang="en-US" sz="900" dirty="0" smtClean="0">
                <a:latin typeface="宋体" pitchFamily="2" charset="-122"/>
                <a:ea typeface="宋体" pitchFamily="2" charset="-122"/>
              </a:rPr>
              <a:t>书籍内文及游戏策划</a:t>
            </a:r>
            <a:endParaRPr lang="zh-CN" sz="900" dirty="0">
              <a:latin typeface="宋体" pitchFamily="2" charset="-122"/>
              <a:ea typeface="宋体" pitchFamily="2" charset="-122"/>
            </a:endParaRPr>
          </a:p>
        </p:txBody>
      </p:sp>
      <p:sp>
        <p:nvSpPr>
          <p:cNvPr id="69" name="Text Box 102"/>
          <p:cNvSpPr txBox="1">
            <a:spLocks noChangeAspect="1" noChangeArrowheads="1"/>
          </p:cNvSpPr>
          <p:nvPr/>
        </p:nvSpPr>
        <p:spPr bwMode="auto">
          <a:xfrm>
            <a:off x="2019282" y="3046438"/>
            <a:ext cx="857256" cy="252426"/>
          </a:xfrm>
          <a:prstGeom prst="rect">
            <a:avLst/>
          </a:prstGeom>
          <a:noFill/>
          <a:ln w="9525">
            <a:noFill/>
            <a:miter lim="800000"/>
            <a:headEnd/>
            <a:tailEnd/>
          </a:ln>
        </p:spPr>
        <p:txBody>
          <a:bodyPr/>
          <a:lstStyle/>
          <a:p>
            <a:pPr algn="ctr"/>
            <a:r>
              <a:rPr lang="zh-CN" altLang="en-US" sz="900" b="1" dirty="0" smtClean="0">
                <a:solidFill>
                  <a:srgbClr val="FF0000"/>
                </a:solidFill>
                <a:latin typeface="宋体" pitchFamily="2" charset="-122"/>
                <a:ea typeface="宋体" pitchFamily="2" charset="-122"/>
              </a:rPr>
              <a:t>策划稿校对</a:t>
            </a:r>
            <a:endParaRPr lang="zh-CN" altLang="zh-CN" sz="900" b="1" dirty="0">
              <a:solidFill>
                <a:srgbClr val="FF0000"/>
              </a:solidFill>
              <a:latin typeface="宋体" pitchFamily="2" charset="-122"/>
              <a:ea typeface="宋体" pitchFamily="2" charset="-122"/>
            </a:endParaRPr>
          </a:p>
        </p:txBody>
      </p:sp>
      <p:sp>
        <p:nvSpPr>
          <p:cNvPr id="70" name="Text Box 93"/>
          <p:cNvSpPr txBox="1">
            <a:spLocks noChangeAspect="1" noChangeArrowheads="1"/>
          </p:cNvSpPr>
          <p:nvPr/>
        </p:nvSpPr>
        <p:spPr bwMode="auto">
          <a:xfrm>
            <a:off x="3067046" y="2012980"/>
            <a:ext cx="985838" cy="214314"/>
          </a:xfrm>
          <a:prstGeom prst="rect">
            <a:avLst/>
          </a:prstGeom>
          <a:gradFill rotWithShape="0">
            <a:gsLst>
              <a:gs pos="0">
                <a:srgbClr val="CCFFCC"/>
              </a:gs>
              <a:gs pos="100000">
                <a:srgbClr val="FFFFFF"/>
              </a:gs>
            </a:gsLst>
            <a:lin ang="5400000" scaled="1"/>
          </a:gradFill>
          <a:ln w="9525">
            <a:solidFill>
              <a:srgbClr val="000000"/>
            </a:solidFill>
            <a:miter lim="800000"/>
            <a:headEnd/>
            <a:tailEnd/>
          </a:ln>
          <a:effectLst>
            <a:outerShdw dist="35921" dir="2700000" algn="ctr" rotWithShape="0">
              <a:srgbClr val="808080"/>
            </a:outerShdw>
          </a:effectLst>
        </p:spPr>
        <p:txBody>
          <a:bodyPr/>
          <a:lstStyle/>
          <a:p>
            <a:pPr algn="ctr">
              <a:defRPr/>
            </a:pPr>
            <a:r>
              <a:rPr lang="zh-CN" altLang="en-US" sz="900" dirty="0" smtClean="0">
                <a:latin typeface="宋体" pitchFamily="2" charset="-122"/>
                <a:ea typeface="宋体" pitchFamily="2" charset="-122"/>
              </a:rPr>
              <a:t>平面制作、圈图</a:t>
            </a:r>
            <a:endParaRPr lang="zh-CN" sz="900" dirty="0">
              <a:latin typeface="宋体" pitchFamily="2" charset="-122"/>
              <a:ea typeface="宋体" pitchFamily="2" charset="-122"/>
            </a:endParaRPr>
          </a:p>
        </p:txBody>
      </p:sp>
      <p:sp>
        <p:nvSpPr>
          <p:cNvPr id="71" name="Oval 132"/>
          <p:cNvSpPr>
            <a:spLocks noChangeArrowheads="1"/>
          </p:cNvSpPr>
          <p:nvPr/>
        </p:nvSpPr>
        <p:spPr bwMode="auto">
          <a:xfrm>
            <a:off x="2833675" y="3446503"/>
            <a:ext cx="114300" cy="95250"/>
          </a:xfrm>
          <a:prstGeom prst="ellipse">
            <a:avLst/>
          </a:prstGeom>
          <a:solidFill>
            <a:srgbClr val="FF0000"/>
          </a:solidFill>
          <a:ln w="9525" algn="ctr">
            <a:solidFill>
              <a:srgbClr val="000000"/>
            </a:solidFill>
            <a:round/>
            <a:headEnd/>
            <a:tailEnd/>
          </a:ln>
        </p:spPr>
        <p:txBody>
          <a:bodyPr/>
          <a:lstStyle/>
          <a:p>
            <a:endParaRPr lang="zh-CN" altLang="en-US">
              <a:latin typeface="宋体" pitchFamily="2" charset="-122"/>
              <a:ea typeface="宋体" pitchFamily="2" charset="-122"/>
            </a:endParaRPr>
          </a:p>
        </p:txBody>
      </p:sp>
      <p:sp>
        <p:nvSpPr>
          <p:cNvPr id="72" name="Text Box 102"/>
          <p:cNvSpPr txBox="1">
            <a:spLocks noChangeAspect="1" noChangeArrowheads="1"/>
          </p:cNvSpPr>
          <p:nvPr/>
        </p:nvSpPr>
        <p:spPr bwMode="auto">
          <a:xfrm>
            <a:off x="2028807" y="3384578"/>
            <a:ext cx="857256" cy="252426"/>
          </a:xfrm>
          <a:prstGeom prst="rect">
            <a:avLst/>
          </a:prstGeom>
          <a:noFill/>
          <a:ln w="9525">
            <a:noFill/>
            <a:miter lim="800000"/>
            <a:headEnd/>
            <a:tailEnd/>
          </a:ln>
        </p:spPr>
        <p:txBody>
          <a:bodyPr/>
          <a:lstStyle/>
          <a:p>
            <a:pPr algn="ctr"/>
            <a:r>
              <a:rPr lang="zh-CN" altLang="en-US" sz="900" b="1" dirty="0" smtClean="0">
                <a:solidFill>
                  <a:srgbClr val="FF0000"/>
                </a:solidFill>
                <a:latin typeface="宋体" pitchFamily="2" charset="-122"/>
                <a:ea typeface="宋体" pitchFamily="2" charset="-122"/>
              </a:rPr>
              <a:t>录音前评审</a:t>
            </a:r>
            <a:endParaRPr lang="zh-CN" altLang="zh-CN" sz="900" b="1" dirty="0">
              <a:solidFill>
                <a:srgbClr val="FF0000"/>
              </a:solidFill>
              <a:latin typeface="宋体" pitchFamily="2" charset="-122"/>
              <a:ea typeface="宋体" pitchFamily="2" charset="-122"/>
            </a:endParaRPr>
          </a:p>
        </p:txBody>
      </p:sp>
      <p:sp>
        <p:nvSpPr>
          <p:cNvPr id="73" name="Text Box 94"/>
          <p:cNvSpPr txBox="1">
            <a:spLocks noChangeAspect="1" noChangeArrowheads="1"/>
          </p:cNvSpPr>
          <p:nvPr/>
        </p:nvSpPr>
        <p:spPr bwMode="auto">
          <a:xfrm>
            <a:off x="3100377" y="3417929"/>
            <a:ext cx="914400" cy="228600"/>
          </a:xfrm>
          <a:prstGeom prst="rect">
            <a:avLst/>
          </a:prstGeom>
          <a:gradFill rotWithShape="0">
            <a:gsLst>
              <a:gs pos="0">
                <a:srgbClr val="CCFFCC"/>
              </a:gs>
              <a:gs pos="100000">
                <a:srgbClr val="FFFFFF"/>
              </a:gs>
            </a:gsLst>
            <a:lin ang="5400000" scaled="1"/>
          </a:gradFill>
          <a:ln w="9525">
            <a:solidFill>
              <a:srgbClr val="000000"/>
            </a:solidFill>
            <a:miter lim="800000"/>
            <a:headEnd/>
            <a:tailEnd/>
          </a:ln>
          <a:effectLst>
            <a:outerShdw dist="35921" dir="2700000" algn="ctr" rotWithShape="0">
              <a:srgbClr val="808080"/>
            </a:outerShdw>
          </a:effectLst>
        </p:spPr>
        <p:txBody>
          <a:bodyPr/>
          <a:lstStyle/>
          <a:p>
            <a:pPr algn="ctr">
              <a:defRPr/>
            </a:pPr>
            <a:r>
              <a:rPr lang="zh-CN" altLang="en-US" sz="900" dirty="0" smtClean="0">
                <a:latin typeface="宋体" pitchFamily="2" charset="-122"/>
                <a:ea typeface="宋体" pitchFamily="2" charset="-122"/>
              </a:rPr>
              <a:t>语音文件合成</a:t>
            </a:r>
            <a:endParaRPr lang="zh-CN" sz="900" dirty="0">
              <a:latin typeface="宋体" pitchFamily="2" charset="-122"/>
              <a:ea typeface="宋体" pitchFamily="2" charset="-122"/>
            </a:endParaRPr>
          </a:p>
        </p:txBody>
      </p:sp>
      <p:sp>
        <p:nvSpPr>
          <p:cNvPr id="74" name="Oval 133"/>
          <p:cNvSpPr>
            <a:spLocks noChangeArrowheads="1"/>
          </p:cNvSpPr>
          <p:nvPr/>
        </p:nvSpPr>
        <p:spPr bwMode="auto">
          <a:xfrm>
            <a:off x="3857620" y="2879761"/>
            <a:ext cx="114300" cy="95250"/>
          </a:xfrm>
          <a:prstGeom prst="ellipse">
            <a:avLst/>
          </a:prstGeom>
          <a:solidFill>
            <a:srgbClr val="FFFFFF"/>
          </a:solidFill>
          <a:ln w="9525" algn="ctr">
            <a:solidFill>
              <a:srgbClr val="000000"/>
            </a:solidFill>
            <a:round/>
            <a:headEnd/>
            <a:tailEnd/>
          </a:ln>
        </p:spPr>
        <p:txBody>
          <a:bodyPr/>
          <a:lstStyle/>
          <a:p>
            <a:endParaRPr lang="zh-CN" altLang="en-US">
              <a:latin typeface="宋体" pitchFamily="2" charset="-122"/>
              <a:ea typeface="宋体" pitchFamily="2" charset="-122"/>
            </a:endParaRPr>
          </a:p>
        </p:txBody>
      </p:sp>
      <p:sp>
        <p:nvSpPr>
          <p:cNvPr id="75" name="Text Box 102"/>
          <p:cNvSpPr txBox="1">
            <a:spLocks noChangeAspect="1" noChangeArrowheads="1"/>
          </p:cNvSpPr>
          <p:nvPr/>
        </p:nvSpPr>
        <p:spPr bwMode="auto">
          <a:xfrm>
            <a:off x="3214678" y="2822611"/>
            <a:ext cx="685800" cy="268288"/>
          </a:xfrm>
          <a:prstGeom prst="rect">
            <a:avLst/>
          </a:prstGeom>
          <a:noFill/>
          <a:ln w="9525">
            <a:noFill/>
            <a:miter lim="800000"/>
            <a:headEnd/>
            <a:tailEnd/>
          </a:ln>
        </p:spPr>
        <p:txBody>
          <a:bodyPr/>
          <a:lstStyle/>
          <a:p>
            <a:pPr algn="ctr"/>
            <a:r>
              <a:rPr lang="en-US" altLang="zh-CN" sz="800" b="1" dirty="0" smtClean="0">
                <a:solidFill>
                  <a:srgbClr val="FF0000"/>
                </a:solidFill>
                <a:latin typeface="宋体" pitchFamily="2" charset="-122"/>
                <a:ea typeface="宋体" pitchFamily="2" charset="-122"/>
              </a:rPr>
              <a:t>EQ</a:t>
            </a:r>
            <a:r>
              <a:rPr lang="zh-CN" altLang="en-US" sz="800" b="1" dirty="0" smtClean="0">
                <a:solidFill>
                  <a:srgbClr val="FF0000"/>
                </a:solidFill>
                <a:latin typeface="宋体" pitchFamily="2" charset="-122"/>
                <a:ea typeface="宋体" pitchFamily="2" charset="-122"/>
              </a:rPr>
              <a:t>校对</a:t>
            </a:r>
            <a:endParaRPr lang="zh-CN" altLang="zh-CN" sz="800" b="1" dirty="0">
              <a:solidFill>
                <a:srgbClr val="FF0000"/>
              </a:solidFill>
              <a:latin typeface="宋体" pitchFamily="2" charset="-122"/>
              <a:ea typeface="宋体" pitchFamily="2" charset="-122"/>
            </a:endParaRPr>
          </a:p>
        </p:txBody>
      </p:sp>
      <p:sp>
        <p:nvSpPr>
          <p:cNvPr id="76" name="Oval 133"/>
          <p:cNvSpPr>
            <a:spLocks noChangeArrowheads="1"/>
          </p:cNvSpPr>
          <p:nvPr/>
        </p:nvSpPr>
        <p:spPr bwMode="auto">
          <a:xfrm>
            <a:off x="3852858" y="3284576"/>
            <a:ext cx="114300" cy="95250"/>
          </a:xfrm>
          <a:prstGeom prst="ellipse">
            <a:avLst/>
          </a:prstGeom>
          <a:solidFill>
            <a:srgbClr val="FFFFFF"/>
          </a:solidFill>
          <a:ln w="9525" algn="ctr">
            <a:solidFill>
              <a:srgbClr val="000000"/>
            </a:solidFill>
            <a:round/>
            <a:headEnd/>
            <a:tailEnd/>
          </a:ln>
        </p:spPr>
        <p:txBody>
          <a:bodyPr/>
          <a:lstStyle/>
          <a:p>
            <a:endParaRPr lang="zh-CN" altLang="en-US">
              <a:latin typeface="宋体" pitchFamily="2" charset="-122"/>
              <a:ea typeface="宋体" pitchFamily="2" charset="-122"/>
            </a:endParaRPr>
          </a:p>
        </p:txBody>
      </p:sp>
      <p:sp>
        <p:nvSpPr>
          <p:cNvPr id="77" name="Text Box 102"/>
          <p:cNvSpPr txBox="1">
            <a:spLocks noChangeAspect="1" noChangeArrowheads="1"/>
          </p:cNvSpPr>
          <p:nvPr/>
        </p:nvSpPr>
        <p:spPr bwMode="auto">
          <a:xfrm>
            <a:off x="3209916" y="3227426"/>
            <a:ext cx="685800" cy="268288"/>
          </a:xfrm>
          <a:prstGeom prst="rect">
            <a:avLst/>
          </a:prstGeom>
          <a:noFill/>
          <a:ln w="9525">
            <a:noFill/>
            <a:miter lim="800000"/>
            <a:headEnd/>
            <a:tailEnd/>
          </a:ln>
        </p:spPr>
        <p:txBody>
          <a:bodyPr/>
          <a:lstStyle/>
          <a:p>
            <a:pPr algn="ctr"/>
            <a:r>
              <a:rPr lang="en-US" altLang="zh-CN" sz="800" b="1" dirty="0" smtClean="0">
                <a:solidFill>
                  <a:srgbClr val="FF0000"/>
                </a:solidFill>
                <a:latin typeface="宋体" pitchFamily="2" charset="-122"/>
                <a:ea typeface="宋体" pitchFamily="2" charset="-122"/>
              </a:rPr>
              <a:t>PQ</a:t>
            </a:r>
            <a:r>
              <a:rPr lang="zh-CN" altLang="en-US" sz="800" b="1" dirty="0" smtClean="0">
                <a:solidFill>
                  <a:srgbClr val="FF0000"/>
                </a:solidFill>
                <a:latin typeface="宋体" pitchFamily="2" charset="-122"/>
                <a:ea typeface="宋体" pitchFamily="2" charset="-122"/>
              </a:rPr>
              <a:t>校对</a:t>
            </a:r>
            <a:endParaRPr lang="zh-CN" altLang="zh-CN" sz="800" b="1" dirty="0">
              <a:solidFill>
                <a:srgbClr val="FF0000"/>
              </a:solidFill>
              <a:latin typeface="宋体" pitchFamily="2" charset="-122"/>
              <a:ea typeface="宋体" pitchFamily="2" charset="-122"/>
            </a:endParaRPr>
          </a:p>
        </p:txBody>
      </p:sp>
      <p:sp>
        <p:nvSpPr>
          <p:cNvPr id="78" name="Oval 132"/>
          <p:cNvSpPr>
            <a:spLocks noChangeArrowheads="1"/>
          </p:cNvSpPr>
          <p:nvPr/>
        </p:nvSpPr>
        <p:spPr bwMode="auto">
          <a:xfrm>
            <a:off x="3862383" y="3684641"/>
            <a:ext cx="114300" cy="95250"/>
          </a:xfrm>
          <a:prstGeom prst="ellipse">
            <a:avLst/>
          </a:prstGeom>
          <a:solidFill>
            <a:srgbClr val="FF0000"/>
          </a:solidFill>
          <a:ln w="9525" algn="ctr">
            <a:solidFill>
              <a:srgbClr val="000000"/>
            </a:solidFill>
            <a:round/>
            <a:headEnd/>
            <a:tailEnd/>
          </a:ln>
        </p:spPr>
        <p:txBody>
          <a:bodyPr/>
          <a:lstStyle/>
          <a:p>
            <a:endParaRPr lang="zh-CN" altLang="en-US">
              <a:latin typeface="宋体" pitchFamily="2" charset="-122"/>
              <a:ea typeface="宋体" pitchFamily="2" charset="-122"/>
            </a:endParaRPr>
          </a:p>
        </p:txBody>
      </p:sp>
      <p:sp>
        <p:nvSpPr>
          <p:cNvPr id="79" name="Text Box 102"/>
          <p:cNvSpPr txBox="1">
            <a:spLocks noChangeAspect="1" noChangeArrowheads="1"/>
          </p:cNvSpPr>
          <p:nvPr/>
        </p:nvSpPr>
        <p:spPr bwMode="auto">
          <a:xfrm>
            <a:off x="3057515" y="3622716"/>
            <a:ext cx="857256" cy="252426"/>
          </a:xfrm>
          <a:prstGeom prst="rect">
            <a:avLst/>
          </a:prstGeom>
          <a:noFill/>
          <a:ln w="9525">
            <a:noFill/>
            <a:miter lim="800000"/>
            <a:headEnd/>
            <a:tailEnd/>
          </a:ln>
        </p:spPr>
        <p:txBody>
          <a:bodyPr/>
          <a:lstStyle/>
          <a:p>
            <a:pPr algn="ctr"/>
            <a:r>
              <a:rPr lang="en-US" altLang="zh-CN" sz="900" b="1" dirty="0" smtClean="0">
                <a:solidFill>
                  <a:srgbClr val="FF0000"/>
                </a:solidFill>
                <a:latin typeface="宋体" pitchFamily="2" charset="-122"/>
                <a:ea typeface="宋体" pitchFamily="2" charset="-122"/>
              </a:rPr>
              <a:t>BNL</a:t>
            </a:r>
            <a:r>
              <a:rPr lang="zh-CN" altLang="en-US" sz="900" b="1" dirty="0" smtClean="0">
                <a:solidFill>
                  <a:srgbClr val="FF0000"/>
                </a:solidFill>
                <a:latin typeface="宋体" pitchFamily="2" charset="-122"/>
                <a:ea typeface="宋体" pitchFamily="2" charset="-122"/>
              </a:rPr>
              <a:t>校对</a:t>
            </a:r>
            <a:endParaRPr lang="zh-CN" altLang="zh-CN" sz="900" b="1" dirty="0">
              <a:solidFill>
                <a:srgbClr val="FF0000"/>
              </a:solidFill>
              <a:latin typeface="宋体" pitchFamily="2" charset="-122"/>
              <a:ea typeface="宋体" pitchFamily="2" charset="-122"/>
            </a:endParaRPr>
          </a:p>
        </p:txBody>
      </p:sp>
      <p:sp>
        <p:nvSpPr>
          <p:cNvPr id="80" name="Oval 132"/>
          <p:cNvSpPr>
            <a:spLocks noChangeArrowheads="1"/>
          </p:cNvSpPr>
          <p:nvPr/>
        </p:nvSpPr>
        <p:spPr bwMode="auto">
          <a:xfrm>
            <a:off x="3867145" y="3832268"/>
            <a:ext cx="114300" cy="95250"/>
          </a:xfrm>
          <a:prstGeom prst="ellipse">
            <a:avLst/>
          </a:prstGeom>
          <a:solidFill>
            <a:srgbClr val="FF0000"/>
          </a:solidFill>
          <a:ln w="9525" algn="ctr">
            <a:solidFill>
              <a:srgbClr val="000000"/>
            </a:solidFill>
            <a:round/>
            <a:headEnd/>
            <a:tailEnd/>
          </a:ln>
        </p:spPr>
        <p:txBody>
          <a:bodyPr/>
          <a:lstStyle/>
          <a:p>
            <a:endParaRPr lang="zh-CN" altLang="en-US">
              <a:latin typeface="宋体" pitchFamily="2" charset="-122"/>
              <a:ea typeface="宋体" pitchFamily="2" charset="-122"/>
            </a:endParaRPr>
          </a:p>
        </p:txBody>
      </p:sp>
      <p:sp>
        <p:nvSpPr>
          <p:cNvPr id="81" name="Text Box 102"/>
          <p:cNvSpPr txBox="1">
            <a:spLocks noChangeAspect="1" noChangeArrowheads="1"/>
          </p:cNvSpPr>
          <p:nvPr/>
        </p:nvSpPr>
        <p:spPr bwMode="auto">
          <a:xfrm>
            <a:off x="3062277" y="3770343"/>
            <a:ext cx="857256" cy="252426"/>
          </a:xfrm>
          <a:prstGeom prst="rect">
            <a:avLst/>
          </a:prstGeom>
          <a:noFill/>
          <a:ln w="9525">
            <a:noFill/>
            <a:miter lim="800000"/>
            <a:headEnd/>
            <a:tailEnd/>
          </a:ln>
        </p:spPr>
        <p:txBody>
          <a:bodyPr/>
          <a:lstStyle/>
          <a:p>
            <a:pPr algn="ctr"/>
            <a:r>
              <a:rPr lang="zh-CN" altLang="en-US" sz="900" b="1" dirty="0" smtClean="0">
                <a:solidFill>
                  <a:srgbClr val="FF0000"/>
                </a:solidFill>
                <a:latin typeface="宋体" pitchFamily="2" charset="-122"/>
                <a:ea typeface="宋体" pitchFamily="2" charset="-122"/>
              </a:rPr>
              <a:t>样书校对</a:t>
            </a:r>
            <a:endParaRPr lang="zh-CN" altLang="zh-CN" sz="900" b="1" dirty="0">
              <a:solidFill>
                <a:srgbClr val="FF0000"/>
              </a:solidFill>
              <a:latin typeface="宋体" pitchFamily="2" charset="-122"/>
              <a:ea typeface="宋体" pitchFamily="2" charset="-122"/>
            </a:endParaRPr>
          </a:p>
        </p:txBody>
      </p:sp>
      <p:sp>
        <p:nvSpPr>
          <p:cNvPr id="82" name="Text Box 94"/>
          <p:cNvSpPr txBox="1">
            <a:spLocks noChangeAspect="1" noChangeArrowheads="1"/>
          </p:cNvSpPr>
          <p:nvPr/>
        </p:nvSpPr>
        <p:spPr bwMode="auto">
          <a:xfrm>
            <a:off x="4171947" y="3379827"/>
            <a:ext cx="914400" cy="228600"/>
          </a:xfrm>
          <a:prstGeom prst="rect">
            <a:avLst/>
          </a:prstGeom>
          <a:gradFill rotWithShape="0">
            <a:gsLst>
              <a:gs pos="0">
                <a:srgbClr val="CCFFCC"/>
              </a:gs>
              <a:gs pos="100000">
                <a:srgbClr val="FFFFFF"/>
              </a:gs>
            </a:gsLst>
            <a:lin ang="5400000" scaled="1"/>
          </a:gradFill>
          <a:ln w="9525">
            <a:solidFill>
              <a:srgbClr val="000000"/>
            </a:solidFill>
            <a:miter lim="800000"/>
            <a:headEnd/>
            <a:tailEnd/>
          </a:ln>
          <a:effectLst>
            <a:outerShdw dist="35921" dir="2700000" algn="ctr" rotWithShape="0">
              <a:srgbClr val="808080"/>
            </a:outerShdw>
          </a:effectLst>
        </p:spPr>
        <p:txBody>
          <a:bodyPr/>
          <a:lstStyle/>
          <a:p>
            <a:pPr algn="ctr">
              <a:defRPr/>
            </a:pPr>
            <a:r>
              <a:rPr lang="zh-CN" altLang="en-US" sz="900" dirty="0" smtClean="0">
                <a:latin typeface="宋体" pitchFamily="2" charset="-122"/>
                <a:ea typeface="宋体" pitchFamily="2" charset="-122"/>
              </a:rPr>
              <a:t>游戏品检</a:t>
            </a:r>
            <a:endParaRPr lang="zh-CN" sz="900" dirty="0">
              <a:latin typeface="宋体" pitchFamily="2" charset="-122"/>
              <a:ea typeface="宋体" pitchFamily="2" charset="-122"/>
            </a:endParaRPr>
          </a:p>
        </p:txBody>
      </p:sp>
      <p:sp>
        <p:nvSpPr>
          <p:cNvPr id="83" name="Text Box 102"/>
          <p:cNvSpPr txBox="1">
            <a:spLocks noChangeAspect="1" noChangeArrowheads="1"/>
          </p:cNvSpPr>
          <p:nvPr/>
        </p:nvSpPr>
        <p:spPr bwMode="auto">
          <a:xfrm>
            <a:off x="4071934" y="3670330"/>
            <a:ext cx="990607" cy="252426"/>
          </a:xfrm>
          <a:prstGeom prst="rect">
            <a:avLst/>
          </a:prstGeom>
          <a:noFill/>
          <a:ln w="9525">
            <a:noFill/>
            <a:miter lim="800000"/>
            <a:headEnd/>
            <a:tailEnd/>
          </a:ln>
        </p:spPr>
        <p:txBody>
          <a:bodyPr/>
          <a:lstStyle/>
          <a:p>
            <a:pPr algn="ctr"/>
            <a:r>
              <a:rPr lang="zh-CN" altLang="en-US" sz="900" b="1" dirty="0" smtClean="0">
                <a:solidFill>
                  <a:srgbClr val="FF0000"/>
                </a:solidFill>
                <a:latin typeface="宋体" pitchFamily="2" charset="-122"/>
                <a:ea typeface="宋体" pitchFamily="2" charset="-122"/>
              </a:rPr>
              <a:t>品检质量报告</a:t>
            </a:r>
            <a:endParaRPr lang="zh-CN" altLang="zh-CN" sz="900" b="1" dirty="0">
              <a:solidFill>
                <a:srgbClr val="FF0000"/>
              </a:solidFill>
              <a:latin typeface="宋体" pitchFamily="2" charset="-122"/>
              <a:ea typeface="宋体" pitchFamily="2" charset="-122"/>
            </a:endParaRPr>
          </a:p>
        </p:txBody>
      </p:sp>
      <p:sp>
        <p:nvSpPr>
          <p:cNvPr id="84" name="Text Box 94"/>
          <p:cNvSpPr txBox="1">
            <a:spLocks noChangeAspect="1" noChangeArrowheads="1"/>
          </p:cNvSpPr>
          <p:nvPr/>
        </p:nvSpPr>
        <p:spPr bwMode="auto">
          <a:xfrm>
            <a:off x="5233992" y="3427454"/>
            <a:ext cx="914400" cy="228600"/>
          </a:xfrm>
          <a:prstGeom prst="rect">
            <a:avLst/>
          </a:prstGeom>
          <a:gradFill rotWithShape="0">
            <a:gsLst>
              <a:gs pos="0">
                <a:srgbClr val="CCFFCC"/>
              </a:gs>
              <a:gs pos="100000">
                <a:srgbClr val="FFFFFF"/>
              </a:gs>
            </a:gsLst>
            <a:lin ang="5400000" scaled="1"/>
          </a:gradFill>
          <a:ln w="9525">
            <a:solidFill>
              <a:srgbClr val="000000"/>
            </a:solidFill>
            <a:miter lim="800000"/>
            <a:headEnd/>
            <a:tailEnd/>
          </a:ln>
          <a:effectLst>
            <a:outerShdw dist="35921" dir="2700000" algn="ctr" rotWithShape="0">
              <a:srgbClr val="808080"/>
            </a:outerShdw>
          </a:effectLst>
        </p:spPr>
        <p:txBody>
          <a:bodyPr/>
          <a:lstStyle/>
          <a:p>
            <a:pPr algn="ctr">
              <a:defRPr/>
            </a:pPr>
            <a:r>
              <a:rPr lang="zh-CN" altLang="en-US" sz="900" dirty="0" smtClean="0">
                <a:latin typeface="宋体" pitchFamily="2" charset="-122"/>
                <a:ea typeface="宋体" pitchFamily="2" charset="-122"/>
              </a:rPr>
              <a:t>出货</a:t>
            </a:r>
            <a:endParaRPr lang="zh-CN" sz="900" dirty="0">
              <a:latin typeface="宋体" pitchFamily="2" charset="-122"/>
              <a:ea typeface="宋体" pitchFamily="2" charset="-122"/>
            </a:endParaRPr>
          </a:p>
        </p:txBody>
      </p:sp>
      <p:sp>
        <p:nvSpPr>
          <p:cNvPr id="85" name="AutoShape 79"/>
          <p:cNvSpPr>
            <a:spLocks noChangeAspect="1" noChangeArrowheads="1"/>
          </p:cNvSpPr>
          <p:nvPr/>
        </p:nvSpPr>
        <p:spPr bwMode="auto">
          <a:xfrm rot="463354">
            <a:off x="4034306" y="2146137"/>
            <a:ext cx="363816" cy="181909"/>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FFFF"/>
          </a:solidFill>
          <a:ln w="9525">
            <a:solidFill>
              <a:srgbClr val="333333"/>
            </a:solidFill>
            <a:miter lim="800000"/>
            <a:headEnd/>
            <a:tailEnd/>
          </a:ln>
        </p:spPr>
        <p:txBody>
          <a:bodyPr/>
          <a:lstStyle/>
          <a:p>
            <a:endParaRPr lang="zh-CN" altLang="en-US">
              <a:latin typeface="宋体" pitchFamily="2" charset="-122"/>
              <a:ea typeface="宋体" pitchFamily="2" charset="-122"/>
            </a:endParaRPr>
          </a:p>
        </p:txBody>
      </p:sp>
      <p:sp>
        <p:nvSpPr>
          <p:cNvPr id="86" name="AutoShape 79"/>
          <p:cNvSpPr>
            <a:spLocks noChangeAspect="1" noChangeArrowheads="1"/>
          </p:cNvSpPr>
          <p:nvPr/>
        </p:nvSpPr>
        <p:spPr bwMode="auto">
          <a:xfrm rot="463354">
            <a:off x="5111213" y="2403314"/>
            <a:ext cx="363816" cy="181909"/>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FFFF"/>
          </a:solidFill>
          <a:ln w="9525">
            <a:solidFill>
              <a:srgbClr val="333333"/>
            </a:solidFill>
            <a:miter lim="800000"/>
            <a:headEnd/>
            <a:tailEnd/>
          </a:ln>
        </p:spPr>
        <p:txBody>
          <a:bodyPr/>
          <a:lstStyle/>
          <a:p>
            <a:endParaRPr lang="zh-CN" altLang="en-US">
              <a:latin typeface="宋体" pitchFamily="2" charset="-122"/>
              <a:ea typeface="宋体" pitchFamily="2" charset="-122"/>
            </a:endParaRPr>
          </a:p>
        </p:txBody>
      </p:sp>
      <p:sp>
        <p:nvSpPr>
          <p:cNvPr id="87" name="AutoShape 79"/>
          <p:cNvSpPr>
            <a:spLocks noChangeAspect="1" noChangeArrowheads="1"/>
          </p:cNvSpPr>
          <p:nvPr/>
        </p:nvSpPr>
        <p:spPr bwMode="auto">
          <a:xfrm rot="463354">
            <a:off x="6163733" y="2627153"/>
            <a:ext cx="363816" cy="181909"/>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FFFF"/>
          </a:solidFill>
          <a:ln w="9525">
            <a:solidFill>
              <a:srgbClr val="333333"/>
            </a:solidFill>
            <a:miter lim="800000"/>
            <a:headEnd/>
            <a:tailEnd/>
          </a:ln>
        </p:spPr>
        <p:txBody>
          <a:bodyPr/>
          <a:lstStyle/>
          <a:p>
            <a:endParaRPr lang="zh-CN" altLang="en-US">
              <a:latin typeface="宋体" pitchFamily="2" charset="-122"/>
              <a:ea typeface="宋体" pitchFamily="2" charset="-122"/>
            </a:endParaRPr>
          </a:p>
        </p:txBody>
      </p:sp>
      <p:sp>
        <p:nvSpPr>
          <p:cNvPr id="88" name="AutoShape 79"/>
          <p:cNvSpPr>
            <a:spLocks noChangeAspect="1" noChangeArrowheads="1"/>
          </p:cNvSpPr>
          <p:nvPr/>
        </p:nvSpPr>
        <p:spPr bwMode="auto">
          <a:xfrm rot="463354">
            <a:off x="1903720" y="1790420"/>
            <a:ext cx="284368" cy="14218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FFFF"/>
          </a:solidFill>
          <a:ln w="9525">
            <a:solidFill>
              <a:srgbClr val="333333"/>
            </a:solidFill>
            <a:miter lim="800000"/>
            <a:headEnd/>
            <a:tailEnd/>
          </a:ln>
        </p:spPr>
        <p:txBody>
          <a:bodyPr/>
          <a:lstStyle/>
          <a:p>
            <a:endParaRPr lang="zh-CN" altLang="en-US">
              <a:latin typeface="宋体" pitchFamily="2" charset="-122"/>
              <a:ea typeface="宋体" pitchFamily="2" charset="-122"/>
            </a:endParaRPr>
          </a:p>
        </p:txBody>
      </p:sp>
      <p:sp>
        <p:nvSpPr>
          <p:cNvPr id="89" name="Text Box 102"/>
          <p:cNvSpPr txBox="1">
            <a:spLocks noChangeAspect="1" noChangeArrowheads="1"/>
          </p:cNvSpPr>
          <p:nvPr/>
        </p:nvSpPr>
        <p:spPr bwMode="auto">
          <a:xfrm>
            <a:off x="876274" y="2193956"/>
            <a:ext cx="928694" cy="268288"/>
          </a:xfrm>
          <a:prstGeom prst="rect">
            <a:avLst/>
          </a:prstGeom>
          <a:noFill/>
          <a:ln w="9525">
            <a:noFill/>
            <a:miter lim="800000"/>
            <a:headEnd/>
            <a:tailEnd/>
          </a:ln>
        </p:spPr>
        <p:txBody>
          <a:bodyPr/>
          <a:lstStyle/>
          <a:p>
            <a:pPr algn="ctr"/>
            <a:r>
              <a:rPr lang="zh-CN" altLang="en-US" sz="900" b="1" dirty="0" smtClean="0">
                <a:solidFill>
                  <a:srgbClr val="FF0000"/>
                </a:solidFill>
                <a:latin typeface="宋体" pitchFamily="2" charset="-122"/>
                <a:ea typeface="宋体" pitchFamily="2" charset="-122"/>
              </a:rPr>
              <a:t>选题评审</a:t>
            </a:r>
            <a:endParaRPr lang="zh-CN" altLang="zh-CN" sz="900" b="1" dirty="0" smtClean="0">
              <a:solidFill>
                <a:srgbClr val="FF0000"/>
              </a:solidFill>
              <a:latin typeface="宋体" pitchFamily="2" charset="-122"/>
              <a:ea typeface="宋体" pitchFamily="2" charset="-122"/>
            </a:endParaRPr>
          </a:p>
        </p:txBody>
      </p:sp>
      <p:sp>
        <p:nvSpPr>
          <p:cNvPr id="90" name="Oval 132"/>
          <p:cNvSpPr>
            <a:spLocks noChangeArrowheads="1"/>
          </p:cNvSpPr>
          <p:nvPr/>
        </p:nvSpPr>
        <p:spPr bwMode="auto">
          <a:xfrm>
            <a:off x="1714480" y="2255870"/>
            <a:ext cx="114300" cy="95250"/>
          </a:xfrm>
          <a:prstGeom prst="ellipse">
            <a:avLst/>
          </a:prstGeom>
          <a:solidFill>
            <a:srgbClr val="FF0000"/>
          </a:solidFill>
          <a:ln w="9525" algn="ctr">
            <a:solidFill>
              <a:srgbClr val="000000"/>
            </a:solidFill>
            <a:round/>
            <a:headEnd/>
            <a:tailEnd/>
          </a:ln>
        </p:spPr>
        <p:txBody>
          <a:bodyPr/>
          <a:lstStyle/>
          <a:p>
            <a:endParaRPr lang="zh-CN" altLang="en-US">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5"/>
          <p:cNvSpPr txBox="1">
            <a:spLocks noChangeAspect="1" noChangeArrowheads="1"/>
          </p:cNvSpPr>
          <p:nvPr/>
        </p:nvSpPr>
        <p:spPr bwMode="auto">
          <a:xfrm>
            <a:off x="604834" y="5518172"/>
            <a:ext cx="8396322" cy="839786"/>
          </a:xfrm>
          <a:prstGeom prst="rect">
            <a:avLst/>
          </a:prstGeom>
          <a:gradFill rotWithShape="1">
            <a:gsLst>
              <a:gs pos="0">
                <a:srgbClr val="53D2FF"/>
              </a:gs>
              <a:gs pos="100000">
                <a:srgbClr val="FFFFFF"/>
              </a:gs>
            </a:gsLst>
            <a:lin ang="5400000" scaled="1"/>
          </a:gradFill>
          <a:ln w="9525">
            <a:solidFill>
              <a:srgbClr val="000000"/>
            </a:solidFill>
            <a:miter lim="800000"/>
            <a:headEnd/>
            <a:tailEnd/>
          </a:ln>
        </p:spPr>
        <p:txBody>
          <a:bodyPr tIns="118800"/>
          <a:lstStyle/>
          <a:p>
            <a:pPr algn="ctr"/>
            <a:endParaRPr lang="zh-CN" altLang="zh-CN" sz="900">
              <a:latin typeface="宋体" pitchFamily="2" charset="-122"/>
              <a:ea typeface="宋体" pitchFamily="2" charset="-122"/>
            </a:endParaRPr>
          </a:p>
        </p:txBody>
      </p:sp>
      <p:sp>
        <p:nvSpPr>
          <p:cNvPr id="5" name="Text Box 125"/>
          <p:cNvSpPr txBox="1">
            <a:spLocks noChangeAspect="1" noChangeArrowheads="1"/>
          </p:cNvSpPr>
          <p:nvPr/>
        </p:nvSpPr>
        <p:spPr bwMode="auto">
          <a:xfrm>
            <a:off x="604834" y="4948139"/>
            <a:ext cx="8396322" cy="685914"/>
          </a:xfrm>
          <a:prstGeom prst="rect">
            <a:avLst/>
          </a:prstGeom>
          <a:gradFill rotWithShape="1">
            <a:gsLst>
              <a:gs pos="0">
                <a:srgbClr val="CCFD99"/>
              </a:gs>
              <a:gs pos="100000">
                <a:srgbClr val="FFFFFF"/>
              </a:gs>
            </a:gsLst>
            <a:lin ang="5400000" scaled="1"/>
          </a:gradFill>
          <a:ln w="9525">
            <a:solidFill>
              <a:srgbClr val="000000"/>
            </a:solidFill>
            <a:miter lim="800000"/>
            <a:headEnd/>
            <a:tailEnd/>
          </a:ln>
        </p:spPr>
        <p:txBody>
          <a:bodyPr tIns="118800"/>
          <a:lstStyle/>
          <a:p>
            <a:pPr algn="ctr"/>
            <a:endParaRPr lang="zh-CN" altLang="zh-CN" sz="900">
              <a:latin typeface="宋体" pitchFamily="2" charset="-122"/>
              <a:ea typeface="宋体" pitchFamily="2" charset="-122"/>
            </a:endParaRPr>
          </a:p>
        </p:txBody>
      </p:sp>
      <p:sp>
        <p:nvSpPr>
          <p:cNvPr id="6" name="Line 135"/>
          <p:cNvSpPr>
            <a:spLocks noChangeAspect="1" noChangeShapeType="1"/>
          </p:cNvSpPr>
          <p:nvPr/>
        </p:nvSpPr>
        <p:spPr bwMode="auto">
          <a:xfrm>
            <a:off x="2660654" y="1017609"/>
            <a:ext cx="0" cy="5257800"/>
          </a:xfrm>
          <a:prstGeom prst="line">
            <a:avLst/>
          </a:prstGeom>
          <a:noFill/>
          <a:ln w="9525">
            <a:solidFill>
              <a:srgbClr val="000000"/>
            </a:solidFill>
            <a:prstDash val="sysDot"/>
            <a:round/>
            <a:headEnd/>
            <a:tailEnd/>
          </a:ln>
        </p:spPr>
        <p:txBody>
          <a:bodyPr/>
          <a:lstStyle/>
          <a:p>
            <a:endParaRPr lang="zh-CN" altLang="en-US"/>
          </a:p>
        </p:txBody>
      </p:sp>
      <p:sp>
        <p:nvSpPr>
          <p:cNvPr id="8" name="Line 87"/>
          <p:cNvSpPr>
            <a:spLocks noChangeAspect="1" noChangeShapeType="1"/>
          </p:cNvSpPr>
          <p:nvPr/>
        </p:nvSpPr>
        <p:spPr bwMode="auto">
          <a:xfrm>
            <a:off x="3729042" y="954109"/>
            <a:ext cx="0" cy="5321300"/>
          </a:xfrm>
          <a:prstGeom prst="line">
            <a:avLst/>
          </a:prstGeom>
          <a:noFill/>
          <a:ln w="9525" cap="rnd">
            <a:solidFill>
              <a:srgbClr val="000000"/>
            </a:solidFill>
            <a:prstDash val="sysDot"/>
            <a:round/>
            <a:headEnd/>
            <a:tailEnd/>
          </a:ln>
        </p:spPr>
        <p:txBody>
          <a:bodyPr/>
          <a:lstStyle/>
          <a:p>
            <a:endParaRPr lang="zh-CN" altLang="en-US"/>
          </a:p>
        </p:txBody>
      </p:sp>
      <p:sp>
        <p:nvSpPr>
          <p:cNvPr id="9" name="Line 88"/>
          <p:cNvSpPr>
            <a:spLocks noChangeAspect="1" noChangeShapeType="1"/>
          </p:cNvSpPr>
          <p:nvPr/>
        </p:nvSpPr>
        <p:spPr bwMode="auto">
          <a:xfrm flipH="1">
            <a:off x="4806954" y="952522"/>
            <a:ext cx="0" cy="5311775"/>
          </a:xfrm>
          <a:prstGeom prst="line">
            <a:avLst/>
          </a:prstGeom>
          <a:noFill/>
          <a:ln w="9525">
            <a:solidFill>
              <a:srgbClr val="000000"/>
            </a:solidFill>
            <a:prstDash val="sysDot"/>
            <a:round/>
            <a:headEnd/>
            <a:tailEnd/>
          </a:ln>
        </p:spPr>
        <p:txBody>
          <a:bodyPr/>
          <a:lstStyle/>
          <a:p>
            <a:endParaRPr lang="zh-CN" altLang="en-US"/>
          </a:p>
        </p:txBody>
      </p:sp>
      <p:sp>
        <p:nvSpPr>
          <p:cNvPr id="10" name="Text Box 93"/>
          <p:cNvSpPr txBox="1">
            <a:spLocks noChangeAspect="1" noChangeArrowheads="1"/>
          </p:cNvSpPr>
          <p:nvPr/>
        </p:nvSpPr>
        <p:spPr bwMode="auto">
          <a:xfrm>
            <a:off x="604834" y="1652575"/>
            <a:ext cx="914400" cy="366722"/>
          </a:xfrm>
          <a:prstGeom prst="rect">
            <a:avLst/>
          </a:prstGeom>
          <a:gradFill rotWithShape="0">
            <a:gsLst>
              <a:gs pos="0">
                <a:srgbClr val="CCFFCC"/>
              </a:gs>
              <a:gs pos="100000">
                <a:srgbClr val="FFFFFF"/>
              </a:gs>
            </a:gsLst>
            <a:lin ang="5400000" scaled="1"/>
          </a:gradFill>
          <a:ln w="9525">
            <a:solidFill>
              <a:srgbClr val="000000"/>
            </a:solidFill>
            <a:miter lim="800000"/>
            <a:headEnd/>
            <a:tailEnd/>
          </a:ln>
          <a:effectLst>
            <a:outerShdw dist="35921" dir="2700000" algn="ctr" rotWithShape="0">
              <a:srgbClr val="808080"/>
            </a:outerShdw>
          </a:effectLst>
        </p:spPr>
        <p:txBody>
          <a:bodyPr/>
          <a:lstStyle/>
          <a:p>
            <a:pPr algn="ctr">
              <a:defRPr/>
            </a:pPr>
            <a:r>
              <a:rPr lang="zh-CN" altLang="en-US" sz="900" dirty="0" smtClean="0">
                <a:latin typeface="宋体" pitchFamily="2" charset="-122"/>
                <a:ea typeface="宋体" pitchFamily="2" charset="-122"/>
              </a:rPr>
              <a:t>需求调研与分析</a:t>
            </a:r>
            <a:endParaRPr lang="zh-CN" sz="900" dirty="0">
              <a:latin typeface="宋体" pitchFamily="2" charset="-122"/>
              <a:ea typeface="宋体" pitchFamily="2" charset="-122"/>
            </a:endParaRPr>
          </a:p>
        </p:txBody>
      </p:sp>
      <p:sp>
        <p:nvSpPr>
          <p:cNvPr id="11" name="Text Box 94"/>
          <p:cNvSpPr txBox="1">
            <a:spLocks noChangeAspect="1" noChangeArrowheads="1"/>
          </p:cNvSpPr>
          <p:nvPr/>
        </p:nvSpPr>
        <p:spPr bwMode="auto">
          <a:xfrm>
            <a:off x="604834" y="2300280"/>
            <a:ext cx="914400" cy="228600"/>
          </a:xfrm>
          <a:prstGeom prst="rect">
            <a:avLst/>
          </a:prstGeom>
          <a:gradFill rotWithShape="0">
            <a:gsLst>
              <a:gs pos="0">
                <a:srgbClr val="CCFFCC"/>
              </a:gs>
              <a:gs pos="100000">
                <a:srgbClr val="FFFFFF"/>
              </a:gs>
            </a:gsLst>
            <a:lin ang="5400000" scaled="1"/>
          </a:gradFill>
          <a:ln w="9525">
            <a:solidFill>
              <a:srgbClr val="000000"/>
            </a:solidFill>
            <a:miter lim="800000"/>
            <a:headEnd/>
            <a:tailEnd/>
          </a:ln>
          <a:effectLst>
            <a:outerShdw dist="35921" dir="2700000" algn="ctr" rotWithShape="0">
              <a:srgbClr val="808080"/>
            </a:outerShdw>
          </a:effectLst>
        </p:spPr>
        <p:txBody>
          <a:bodyPr/>
          <a:lstStyle/>
          <a:p>
            <a:pPr algn="ctr">
              <a:defRPr/>
            </a:pPr>
            <a:r>
              <a:rPr lang="zh-CN" altLang="en-US" sz="900" dirty="0" smtClean="0">
                <a:latin typeface="宋体" pitchFamily="2" charset="-122"/>
                <a:ea typeface="宋体" pitchFamily="2" charset="-122"/>
              </a:rPr>
              <a:t>项目评估</a:t>
            </a:r>
            <a:endParaRPr lang="zh-CN" dirty="0">
              <a:latin typeface="宋体" pitchFamily="2" charset="-122"/>
              <a:ea typeface="宋体" pitchFamily="2" charset="-122"/>
            </a:endParaRPr>
          </a:p>
        </p:txBody>
      </p:sp>
      <p:sp>
        <p:nvSpPr>
          <p:cNvPr id="12" name="Line 97"/>
          <p:cNvSpPr>
            <a:spLocks noChangeAspect="1" noChangeShapeType="1"/>
          </p:cNvSpPr>
          <p:nvPr/>
        </p:nvSpPr>
        <p:spPr bwMode="auto">
          <a:xfrm>
            <a:off x="9144032" y="1074761"/>
            <a:ext cx="0" cy="5232400"/>
          </a:xfrm>
          <a:prstGeom prst="line">
            <a:avLst/>
          </a:prstGeom>
          <a:noFill/>
          <a:ln w="9525">
            <a:solidFill>
              <a:srgbClr val="000000"/>
            </a:solidFill>
            <a:prstDash val="sysDot"/>
            <a:round/>
            <a:headEnd/>
            <a:tailEnd/>
          </a:ln>
        </p:spPr>
        <p:txBody>
          <a:bodyPr/>
          <a:lstStyle/>
          <a:p>
            <a:endParaRPr lang="zh-CN" altLang="en-US"/>
          </a:p>
        </p:txBody>
      </p:sp>
      <p:sp>
        <p:nvSpPr>
          <p:cNvPr id="13" name="Line 98"/>
          <p:cNvSpPr>
            <a:spLocks noChangeAspect="1" noChangeShapeType="1"/>
          </p:cNvSpPr>
          <p:nvPr/>
        </p:nvSpPr>
        <p:spPr bwMode="auto">
          <a:xfrm>
            <a:off x="6951667" y="977922"/>
            <a:ext cx="0" cy="5319712"/>
          </a:xfrm>
          <a:prstGeom prst="line">
            <a:avLst/>
          </a:prstGeom>
          <a:noFill/>
          <a:ln w="9525">
            <a:solidFill>
              <a:srgbClr val="000000"/>
            </a:solidFill>
            <a:prstDash val="sysDot"/>
            <a:round/>
            <a:headEnd/>
            <a:tailEnd/>
          </a:ln>
        </p:spPr>
        <p:txBody>
          <a:bodyPr/>
          <a:lstStyle/>
          <a:p>
            <a:endParaRPr lang="zh-CN" altLang="en-US"/>
          </a:p>
        </p:txBody>
      </p:sp>
      <p:sp>
        <p:nvSpPr>
          <p:cNvPr id="14" name="Line 100"/>
          <p:cNvSpPr>
            <a:spLocks noChangeAspect="1" noChangeShapeType="1"/>
          </p:cNvSpPr>
          <p:nvPr/>
        </p:nvSpPr>
        <p:spPr bwMode="auto">
          <a:xfrm>
            <a:off x="5873754" y="930297"/>
            <a:ext cx="0" cy="5334000"/>
          </a:xfrm>
          <a:prstGeom prst="line">
            <a:avLst/>
          </a:prstGeom>
          <a:noFill/>
          <a:ln w="9525">
            <a:solidFill>
              <a:srgbClr val="000000"/>
            </a:solidFill>
            <a:prstDash val="sysDot"/>
            <a:round/>
            <a:headEnd/>
            <a:tailEnd/>
          </a:ln>
        </p:spPr>
        <p:txBody>
          <a:bodyPr/>
          <a:lstStyle/>
          <a:p>
            <a:endParaRPr lang="zh-CN" altLang="en-US"/>
          </a:p>
        </p:txBody>
      </p:sp>
      <p:sp>
        <p:nvSpPr>
          <p:cNvPr id="15" name="Line 101"/>
          <p:cNvSpPr>
            <a:spLocks noChangeAspect="1" noChangeShapeType="1"/>
          </p:cNvSpPr>
          <p:nvPr/>
        </p:nvSpPr>
        <p:spPr bwMode="auto">
          <a:xfrm flipH="1">
            <a:off x="8039104" y="1074759"/>
            <a:ext cx="0" cy="5200650"/>
          </a:xfrm>
          <a:prstGeom prst="line">
            <a:avLst/>
          </a:prstGeom>
          <a:noFill/>
          <a:ln w="9525">
            <a:solidFill>
              <a:srgbClr val="000000"/>
            </a:solidFill>
            <a:prstDash val="sysDot"/>
            <a:round/>
            <a:headEnd/>
            <a:tailEnd/>
          </a:ln>
        </p:spPr>
        <p:txBody>
          <a:bodyPr/>
          <a:lstStyle/>
          <a:p>
            <a:endParaRPr lang="zh-CN" altLang="en-US"/>
          </a:p>
        </p:txBody>
      </p:sp>
      <p:sp>
        <p:nvSpPr>
          <p:cNvPr id="16" name="Text Box 102"/>
          <p:cNvSpPr txBox="1">
            <a:spLocks noChangeAspect="1" noChangeArrowheads="1"/>
          </p:cNvSpPr>
          <p:nvPr/>
        </p:nvSpPr>
        <p:spPr bwMode="auto">
          <a:xfrm>
            <a:off x="714348" y="2562206"/>
            <a:ext cx="685800" cy="252426"/>
          </a:xfrm>
          <a:prstGeom prst="rect">
            <a:avLst/>
          </a:prstGeom>
          <a:noFill/>
          <a:ln w="9525">
            <a:noFill/>
            <a:miter lim="800000"/>
            <a:headEnd/>
            <a:tailEnd/>
          </a:ln>
        </p:spPr>
        <p:txBody>
          <a:bodyPr/>
          <a:lstStyle/>
          <a:p>
            <a:pPr algn="ctr"/>
            <a:r>
              <a:rPr lang="zh-CN" altLang="en-US" sz="900" b="1" dirty="0">
                <a:solidFill>
                  <a:srgbClr val="FF0000"/>
                </a:solidFill>
                <a:latin typeface="宋体" pitchFamily="2" charset="-122"/>
                <a:ea typeface="宋体" pitchFamily="2" charset="-122"/>
              </a:rPr>
              <a:t>立项决策</a:t>
            </a:r>
            <a:endParaRPr lang="zh-CN" altLang="zh-CN" sz="900" b="1" dirty="0">
              <a:solidFill>
                <a:srgbClr val="FF0000"/>
              </a:solidFill>
              <a:latin typeface="宋体" pitchFamily="2" charset="-122"/>
              <a:ea typeface="宋体" pitchFamily="2" charset="-122"/>
            </a:endParaRPr>
          </a:p>
        </p:txBody>
      </p:sp>
      <p:sp>
        <p:nvSpPr>
          <p:cNvPr id="17" name="Text Box 104"/>
          <p:cNvSpPr txBox="1">
            <a:spLocks noChangeAspect="1" noChangeArrowheads="1"/>
          </p:cNvSpPr>
          <p:nvPr/>
        </p:nvSpPr>
        <p:spPr bwMode="auto">
          <a:xfrm>
            <a:off x="42859" y="1716109"/>
            <a:ext cx="466725" cy="2846374"/>
          </a:xfrm>
          <a:prstGeom prst="rect">
            <a:avLst/>
          </a:prstGeom>
          <a:gradFill rotWithShape="0">
            <a:gsLst>
              <a:gs pos="0">
                <a:srgbClr val="CCFFCC"/>
              </a:gs>
              <a:gs pos="100000">
                <a:srgbClr val="FFFFFF"/>
              </a:gs>
            </a:gsLst>
            <a:lin ang="5400000" scaled="1"/>
          </a:gradFill>
          <a:ln w="9525">
            <a:solidFill>
              <a:srgbClr val="000000"/>
            </a:solidFill>
            <a:miter lim="800000"/>
            <a:headEnd/>
            <a:tailEnd/>
          </a:ln>
        </p:spPr>
        <p:txBody>
          <a:bodyPr tIns="900000"/>
          <a:lstStyle/>
          <a:p>
            <a:pPr algn="ctr"/>
            <a:r>
              <a:rPr lang="zh-CN" altLang="en-US" sz="900">
                <a:latin typeface="宋体" pitchFamily="2" charset="-122"/>
                <a:ea typeface="宋体" pitchFamily="2" charset="-122"/>
              </a:rPr>
              <a:t>工程过程</a:t>
            </a:r>
            <a:endParaRPr lang="zh-CN">
              <a:latin typeface="宋体" pitchFamily="2" charset="-122"/>
              <a:ea typeface="宋体" pitchFamily="2" charset="-122"/>
            </a:endParaRPr>
          </a:p>
        </p:txBody>
      </p:sp>
      <p:sp>
        <p:nvSpPr>
          <p:cNvPr id="18" name="Text Box 105"/>
          <p:cNvSpPr txBox="1">
            <a:spLocks noChangeAspect="1" noChangeArrowheads="1"/>
          </p:cNvSpPr>
          <p:nvPr/>
        </p:nvSpPr>
        <p:spPr bwMode="auto">
          <a:xfrm>
            <a:off x="1071538" y="4359728"/>
            <a:ext cx="7286676" cy="231333"/>
          </a:xfrm>
          <a:prstGeom prst="rect">
            <a:avLst/>
          </a:prstGeom>
          <a:gradFill rotWithShape="1">
            <a:gsLst>
              <a:gs pos="0">
                <a:srgbClr val="CCFFCC"/>
              </a:gs>
              <a:gs pos="100000">
                <a:srgbClr val="FFFFFF"/>
              </a:gs>
            </a:gsLst>
            <a:lin ang="5400000" scaled="1"/>
          </a:gradFill>
          <a:ln w="9525">
            <a:solidFill>
              <a:srgbClr val="000000"/>
            </a:solidFill>
            <a:miter lim="800000"/>
            <a:headEnd/>
            <a:tailEnd/>
          </a:ln>
          <a:effectLst>
            <a:outerShdw dist="35921" dir="2700000" algn="ctr" rotWithShape="0">
              <a:srgbClr val="808080"/>
            </a:outerShdw>
          </a:effectLst>
        </p:spPr>
        <p:txBody>
          <a:bodyPr/>
          <a:lstStyle/>
          <a:p>
            <a:pPr algn="ctr">
              <a:defRPr/>
            </a:pPr>
            <a:r>
              <a:rPr lang="zh-CN" altLang="en-US" sz="900" dirty="0" smtClean="0">
                <a:latin typeface="宋体" pitchFamily="2" charset="-122"/>
                <a:ea typeface="宋体" pitchFamily="2" charset="-122"/>
              </a:rPr>
              <a:t>需求跟踪           </a:t>
            </a:r>
            <a:r>
              <a:rPr lang="zh-CN" altLang="en-US" sz="900" dirty="0">
                <a:latin typeface="宋体" pitchFamily="2" charset="-122"/>
                <a:ea typeface="宋体" pitchFamily="2" charset="-122"/>
              </a:rPr>
              <a:t>缺陷管理</a:t>
            </a:r>
          </a:p>
          <a:p>
            <a:pPr>
              <a:defRPr/>
            </a:pPr>
            <a:endParaRPr lang="zh-CN" dirty="0">
              <a:latin typeface="宋体" pitchFamily="2" charset="-122"/>
              <a:ea typeface="宋体" pitchFamily="2" charset="-122"/>
            </a:endParaRPr>
          </a:p>
        </p:txBody>
      </p:sp>
      <p:sp>
        <p:nvSpPr>
          <p:cNvPr id="19" name="Text Box 106"/>
          <p:cNvSpPr txBox="1">
            <a:spLocks noChangeAspect="1" noChangeArrowheads="1"/>
          </p:cNvSpPr>
          <p:nvPr/>
        </p:nvSpPr>
        <p:spPr bwMode="auto">
          <a:xfrm>
            <a:off x="1071538" y="4643446"/>
            <a:ext cx="7277619" cy="240857"/>
          </a:xfrm>
          <a:prstGeom prst="rect">
            <a:avLst/>
          </a:prstGeom>
          <a:gradFill rotWithShape="0">
            <a:gsLst>
              <a:gs pos="0">
                <a:srgbClr val="99CCFF"/>
              </a:gs>
              <a:gs pos="100000">
                <a:srgbClr val="FFFFFF"/>
              </a:gs>
            </a:gsLst>
            <a:lin ang="5400000" scaled="1"/>
          </a:gradFill>
          <a:ln w="9525">
            <a:solidFill>
              <a:srgbClr val="000000"/>
            </a:solidFill>
            <a:miter lim="800000"/>
            <a:headEnd/>
            <a:tailEnd/>
          </a:ln>
          <a:effectLst>
            <a:outerShdw dist="35921" dir="2700000" algn="ctr" rotWithShape="0">
              <a:srgbClr val="808080"/>
            </a:outerShdw>
          </a:effectLst>
        </p:spPr>
        <p:txBody>
          <a:bodyPr/>
          <a:lstStyle/>
          <a:p>
            <a:pPr algn="ctr">
              <a:defRPr/>
            </a:pPr>
            <a:r>
              <a:rPr lang="zh-CN" altLang="en-US" sz="900">
                <a:latin typeface="宋体" pitchFamily="2" charset="-122"/>
                <a:ea typeface="宋体" pitchFamily="2" charset="-122"/>
              </a:rPr>
              <a:t>配置管理                 质量保证              度量管理                   培训管理</a:t>
            </a:r>
          </a:p>
          <a:p>
            <a:pPr>
              <a:defRPr/>
            </a:pPr>
            <a:endParaRPr lang="zh-CN">
              <a:latin typeface="宋体" pitchFamily="2" charset="-122"/>
              <a:ea typeface="宋体" pitchFamily="2" charset="-122"/>
            </a:endParaRPr>
          </a:p>
        </p:txBody>
      </p:sp>
      <p:sp>
        <p:nvSpPr>
          <p:cNvPr id="20" name="Text Box 107"/>
          <p:cNvSpPr txBox="1">
            <a:spLocks noChangeAspect="1" noChangeArrowheads="1"/>
          </p:cNvSpPr>
          <p:nvPr/>
        </p:nvSpPr>
        <p:spPr bwMode="auto">
          <a:xfrm>
            <a:off x="3143240" y="6357958"/>
            <a:ext cx="2857520" cy="295181"/>
          </a:xfrm>
          <a:prstGeom prst="rect">
            <a:avLst/>
          </a:prstGeom>
          <a:gradFill rotWithShape="0">
            <a:gsLst>
              <a:gs pos="0">
                <a:srgbClr val="FFCC99"/>
              </a:gs>
              <a:gs pos="100000">
                <a:srgbClr val="FFFFFF"/>
              </a:gs>
            </a:gsLst>
            <a:lin ang="5400000" scaled="1"/>
          </a:gradFill>
          <a:ln w="9525">
            <a:solidFill>
              <a:srgbClr val="000000"/>
            </a:solidFill>
            <a:miter lim="800000"/>
            <a:headEnd/>
            <a:tailEnd/>
          </a:ln>
        </p:spPr>
        <p:txBody>
          <a:bodyPr/>
          <a:lstStyle/>
          <a:p>
            <a:pPr algn="ctr"/>
            <a:r>
              <a:rPr lang="zh-CN" altLang="en-US" sz="900" dirty="0" smtClean="0">
                <a:latin typeface="宋体" pitchFamily="2" charset="-122"/>
                <a:ea typeface="宋体" pitchFamily="2" charset="-122"/>
              </a:rPr>
              <a:t>项目</a:t>
            </a:r>
            <a:r>
              <a:rPr lang="zh-CN" altLang="en-US" sz="900" dirty="0">
                <a:latin typeface="宋体" pitchFamily="2" charset="-122"/>
                <a:ea typeface="宋体" pitchFamily="2" charset="-122"/>
              </a:rPr>
              <a:t>生命周期总体流程图</a:t>
            </a:r>
          </a:p>
          <a:p>
            <a:endParaRPr lang="zh-CN" altLang="zh-CN" dirty="0">
              <a:latin typeface="宋体" pitchFamily="2" charset="-122"/>
              <a:ea typeface="宋体" pitchFamily="2" charset="-122"/>
            </a:endParaRPr>
          </a:p>
        </p:txBody>
      </p:sp>
      <p:sp>
        <p:nvSpPr>
          <p:cNvPr id="21" name="Text Box 117"/>
          <p:cNvSpPr txBox="1">
            <a:spLocks noChangeAspect="1" noChangeArrowheads="1"/>
          </p:cNvSpPr>
          <p:nvPr/>
        </p:nvSpPr>
        <p:spPr bwMode="auto">
          <a:xfrm>
            <a:off x="2651129" y="789009"/>
            <a:ext cx="1082675" cy="288925"/>
          </a:xfrm>
          <a:prstGeom prst="rect">
            <a:avLst/>
          </a:prstGeom>
          <a:gradFill rotWithShape="0">
            <a:gsLst>
              <a:gs pos="0">
                <a:srgbClr val="FFCC99"/>
              </a:gs>
              <a:gs pos="100000">
                <a:srgbClr val="FFFFFF"/>
              </a:gs>
            </a:gsLst>
            <a:lin ang="5400000" scaled="1"/>
          </a:gradFill>
          <a:ln w="9525">
            <a:solidFill>
              <a:srgbClr val="000000"/>
            </a:solidFill>
            <a:miter lim="800000"/>
            <a:headEnd/>
            <a:tailEnd/>
          </a:ln>
        </p:spPr>
        <p:txBody>
          <a:bodyPr/>
          <a:lstStyle/>
          <a:p>
            <a:pPr algn="ctr"/>
            <a:r>
              <a:rPr lang="zh-CN" altLang="en-US" sz="900" dirty="0" smtClean="0">
                <a:latin typeface="宋体" pitchFamily="2" charset="-122"/>
                <a:ea typeface="宋体" pitchFamily="2" charset="-122"/>
              </a:rPr>
              <a:t>策划阶段</a:t>
            </a:r>
            <a:endParaRPr lang="zh-CN" sz="900" dirty="0">
              <a:latin typeface="宋体" pitchFamily="2" charset="-122"/>
              <a:ea typeface="宋体" pitchFamily="2" charset="-122"/>
            </a:endParaRPr>
          </a:p>
        </p:txBody>
      </p:sp>
      <p:sp>
        <p:nvSpPr>
          <p:cNvPr id="23" name="Text Box 120"/>
          <p:cNvSpPr txBox="1">
            <a:spLocks noChangeAspect="1" noChangeArrowheads="1"/>
          </p:cNvSpPr>
          <p:nvPr/>
        </p:nvSpPr>
        <p:spPr bwMode="auto">
          <a:xfrm>
            <a:off x="8156579" y="1108191"/>
            <a:ext cx="868363" cy="238089"/>
          </a:xfrm>
          <a:prstGeom prst="rect">
            <a:avLst/>
          </a:prstGeom>
          <a:gradFill rotWithShape="0">
            <a:gsLst>
              <a:gs pos="0">
                <a:srgbClr val="FFFF99"/>
              </a:gs>
              <a:gs pos="100000">
                <a:srgbClr val="FFFFFF"/>
              </a:gs>
            </a:gsLst>
            <a:lin ang="5400000" scaled="1"/>
          </a:gradFill>
          <a:ln w="9525">
            <a:solidFill>
              <a:srgbClr val="333333"/>
            </a:solidFill>
            <a:miter lim="800000"/>
            <a:headEnd/>
            <a:tailEnd/>
          </a:ln>
          <a:effectLst>
            <a:outerShdw dist="35921" dir="2700000" algn="ctr" rotWithShape="0">
              <a:srgbClr val="808080"/>
            </a:outerShdw>
          </a:effectLst>
        </p:spPr>
        <p:txBody>
          <a:bodyPr/>
          <a:lstStyle/>
          <a:p>
            <a:pPr algn="ctr">
              <a:defRPr/>
            </a:pPr>
            <a:r>
              <a:rPr lang="zh-CN" altLang="en-US" sz="900" dirty="0">
                <a:latin typeface="宋体" pitchFamily="2" charset="-122"/>
                <a:ea typeface="宋体" pitchFamily="2" charset="-122"/>
              </a:rPr>
              <a:t>项目总结</a:t>
            </a:r>
          </a:p>
          <a:p>
            <a:pPr>
              <a:defRPr/>
            </a:pPr>
            <a:endParaRPr lang="zh-CN" dirty="0">
              <a:latin typeface="宋体" pitchFamily="2" charset="-122"/>
              <a:ea typeface="宋体" pitchFamily="2" charset="-122"/>
            </a:endParaRPr>
          </a:p>
        </p:txBody>
      </p:sp>
      <p:sp>
        <p:nvSpPr>
          <p:cNvPr id="24" name="Text Box 121"/>
          <p:cNvSpPr txBox="1">
            <a:spLocks noChangeAspect="1" noChangeArrowheads="1"/>
          </p:cNvSpPr>
          <p:nvPr/>
        </p:nvSpPr>
        <p:spPr bwMode="auto">
          <a:xfrm>
            <a:off x="7010404" y="1108191"/>
            <a:ext cx="866775" cy="238089"/>
          </a:xfrm>
          <a:prstGeom prst="rect">
            <a:avLst/>
          </a:prstGeom>
          <a:gradFill rotWithShape="0">
            <a:gsLst>
              <a:gs pos="0">
                <a:srgbClr val="FFFF99"/>
              </a:gs>
              <a:gs pos="100000">
                <a:srgbClr val="FFFFFF"/>
              </a:gs>
            </a:gsLst>
            <a:lin ang="5400000" scaled="1"/>
          </a:gradFill>
          <a:ln w="9525">
            <a:solidFill>
              <a:srgbClr val="333333"/>
            </a:solidFill>
            <a:miter lim="800000"/>
            <a:headEnd/>
            <a:tailEnd/>
          </a:ln>
          <a:effectLst>
            <a:outerShdw dist="35921" dir="2700000" algn="ctr" rotWithShape="0">
              <a:srgbClr val="808080"/>
            </a:outerShdw>
          </a:effectLst>
        </p:spPr>
        <p:txBody>
          <a:bodyPr/>
          <a:lstStyle/>
          <a:p>
            <a:pPr algn="ctr">
              <a:defRPr/>
            </a:pPr>
            <a:r>
              <a:rPr lang="zh-CN" altLang="en-US" sz="900">
                <a:latin typeface="宋体" pitchFamily="2" charset="-122"/>
                <a:ea typeface="宋体" pitchFamily="2" charset="-122"/>
              </a:rPr>
              <a:t>项目验收</a:t>
            </a:r>
          </a:p>
          <a:p>
            <a:pPr>
              <a:defRPr/>
            </a:pPr>
            <a:endParaRPr lang="zh-CN">
              <a:latin typeface="宋体" pitchFamily="2" charset="-122"/>
              <a:ea typeface="宋体" pitchFamily="2" charset="-122"/>
            </a:endParaRPr>
          </a:p>
        </p:txBody>
      </p:sp>
      <p:sp>
        <p:nvSpPr>
          <p:cNvPr id="25" name="Text Box 123"/>
          <p:cNvSpPr txBox="1">
            <a:spLocks noChangeAspect="1" noChangeArrowheads="1"/>
          </p:cNvSpPr>
          <p:nvPr/>
        </p:nvSpPr>
        <p:spPr bwMode="auto">
          <a:xfrm>
            <a:off x="604834" y="1108191"/>
            <a:ext cx="914400" cy="238089"/>
          </a:xfrm>
          <a:prstGeom prst="rect">
            <a:avLst/>
          </a:prstGeom>
          <a:gradFill rotWithShape="0">
            <a:gsLst>
              <a:gs pos="0">
                <a:srgbClr val="FFFF99"/>
              </a:gs>
              <a:gs pos="100000">
                <a:srgbClr val="FFFFFF"/>
              </a:gs>
            </a:gsLst>
            <a:lin ang="5400000" scaled="1"/>
          </a:gradFill>
          <a:ln w="9525">
            <a:solidFill>
              <a:srgbClr val="333333"/>
            </a:solidFill>
            <a:miter lim="800000"/>
            <a:headEnd/>
            <a:tailEnd/>
          </a:ln>
          <a:effectLst>
            <a:outerShdw dist="35921" dir="2700000" algn="ctr" rotWithShape="0">
              <a:srgbClr val="808080"/>
            </a:outerShdw>
          </a:effectLst>
        </p:spPr>
        <p:txBody>
          <a:bodyPr/>
          <a:lstStyle/>
          <a:p>
            <a:pPr algn="ctr">
              <a:defRPr/>
            </a:pPr>
            <a:r>
              <a:rPr lang="zh-CN" altLang="en-US" sz="900" dirty="0" smtClean="0">
                <a:latin typeface="宋体" pitchFamily="2" charset="-122"/>
                <a:ea typeface="宋体" pitchFamily="2" charset="-122"/>
              </a:rPr>
              <a:t>项目立项</a:t>
            </a:r>
            <a:endParaRPr lang="zh-CN" sz="900" dirty="0">
              <a:latin typeface="宋体" pitchFamily="2" charset="-122"/>
              <a:ea typeface="宋体" pitchFamily="2" charset="-122"/>
            </a:endParaRPr>
          </a:p>
        </p:txBody>
      </p:sp>
      <p:sp>
        <p:nvSpPr>
          <p:cNvPr id="26" name="Text Box 124"/>
          <p:cNvSpPr txBox="1">
            <a:spLocks noChangeAspect="1" noChangeArrowheads="1"/>
          </p:cNvSpPr>
          <p:nvPr/>
        </p:nvSpPr>
        <p:spPr bwMode="auto">
          <a:xfrm>
            <a:off x="42859" y="4942461"/>
            <a:ext cx="465138" cy="691592"/>
          </a:xfrm>
          <a:prstGeom prst="rect">
            <a:avLst/>
          </a:prstGeom>
          <a:gradFill rotWithShape="1">
            <a:gsLst>
              <a:gs pos="0">
                <a:srgbClr val="CCFD99"/>
              </a:gs>
              <a:gs pos="100000">
                <a:srgbClr val="FFFFFF"/>
              </a:gs>
            </a:gsLst>
            <a:lin ang="5400000" scaled="1"/>
          </a:gradFill>
          <a:ln w="9525">
            <a:solidFill>
              <a:srgbClr val="000000"/>
            </a:solidFill>
            <a:miter lim="800000"/>
            <a:headEnd/>
            <a:tailEnd/>
          </a:ln>
        </p:spPr>
        <p:txBody>
          <a:bodyPr tIns="118800"/>
          <a:lstStyle/>
          <a:p>
            <a:pPr algn="ctr"/>
            <a:r>
              <a:rPr lang="zh-CN" altLang="en-US" sz="900" dirty="0">
                <a:latin typeface="宋体" pitchFamily="2" charset="-122"/>
                <a:ea typeface="宋体" pitchFamily="2" charset="-122"/>
              </a:rPr>
              <a:t>主要交付</a:t>
            </a:r>
            <a:endParaRPr lang="zh-CN" altLang="zh-CN" sz="900" dirty="0">
              <a:latin typeface="宋体" pitchFamily="2" charset="-122"/>
              <a:ea typeface="宋体" pitchFamily="2" charset="-122"/>
            </a:endParaRPr>
          </a:p>
        </p:txBody>
      </p:sp>
      <p:sp>
        <p:nvSpPr>
          <p:cNvPr id="27" name="Text Box 126"/>
          <p:cNvSpPr txBox="1">
            <a:spLocks noChangeAspect="1" noChangeArrowheads="1"/>
          </p:cNvSpPr>
          <p:nvPr/>
        </p:nvSpPr>
        <p:spPr bwMode="auto">
          <a:xfrm>
            <a:off x="49400" y="6356372"/>
            <a:ext cx="3093840" cy="279400"/>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a:lstStyle/>
          <a:p>
            <a:pPr algn="just">
              <a:defRPr/>
            </a:pPr>
            <a:r>
              <a:rPr lang="zh-CN" altLang="en-US" sz="900" dirty="0">
                <a:latin typeface="宋体" pitchFamily="2" charset="-122"/>
                <a:ea typeface="宋体" pitchFamily="2" charset="-122"/>
              </a:rPr>
              <a:t>指标：进度偏差率</a:t>
            </a:r>
            <a:r>
              <a:rPr lang="en-US" altLang="zh-CN" sz="900" dirty="0">
                <a:latin typeface="宋体" pitchFamily="2" charset="-122"/>
                <a:ea typeface="宋体" pitchFamily="2" charset="-122"/>
              </a:rPr>
              <a:t>/</a:t>
            </a:r>
            <a:r>
              <a:rPr lang="zh-CN" altLang="en-US" sz="900" dirty="0">
                <a:latin typeface="宋体" pitchFamily="2" charset="-122"/>
                <a:ea typeface="宋体" pitchFamily="2" charset="-122"/>
              </a:rPr>
              <a:t>工作量偏差率</a:t>
            </a:r>
            <a:endParaRPr lang="zh-CN" dirty="0">
              <a:latin typeface="宋体" pitchFamily="2" charset="-122"/>
              <a:ea typeface="宋体" pitchFamily="2" charset="-122"/>
            </a:endParaRPr>
          </a:p>
        </p:txBody>
      </p:sp>
      <p:sp>
        <p:nvSpPr>
          <p:cNvPr id="28" name="Text Box 127"/>
          <p:cNvSpPr txBox="1">
            <a:spLocks noChangeAspect="1" noChangeArrowheads="1"/>
          </p:cNvSpPr>
          <p:nvPr/>
        </p:nvSpPr>
        <p:spPr bwMode="auto">
          <a:xfrm>
            <a:off x="6000760" y="6362722"/>
            <a:ext cx="3000091" cy="280988"/>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a:lstStyle/>
          <a:p>
            <a:pPr algn="just">
              <a:defRPr/>
            </a:pPr>
            <a:r>
              <a:rPr lang="zh-CN" altLang="en-US" sz="900" dirty="0">
                <a:latin typeface="宋体" pitchFamily="2" charset="-122"/>
                <a:ea typeface="宋体" pitchFamily="2" charset="-122"/>
              </a:rPr>
              <a:t>指标：缺陷密度</a:t>
            </a:r>
            <a:r>
              <a:rPr lang="en-US" altLang="zh-CN" sz="900" dirty="0">
                <a:latin typeface="宋体" pitchFamily="2" charset="-122"/>
                <a:ea typeface="宋体" pitchFamily="2" charset="-122"/>
              </a:rPr>
              <a:t>/</a:t>
            </a:r>
            <a:r>
              <a:rPr lang="zh-CN" altLang="en-US" sz="900" dirty="0">
                <a:latin typeface="宋体" pitchFamily="2" charset="-122"/>
                <a:ea typeface="宋体" pitchFamily="2" charset="-122"/>
              </a:rPr>
              <a:t>遗留缺陷率</a:t>
            </a:r>
            <a:endParaRPr lang="zh-CN" dirty="0">
              <a:latin typeface="宋体" pitchFamily="2" charset="-122"/>
              <a:ea typeface="宋体" pitchFamily="2" charset="-122"/>
            </a:endParaRPr>
          </a:p>
        </p:txBody>
      </p:sp>
      <p:sp>
        <p:nvSpPr>
          <p:cNvPr id="30" name="Text Box 134"/>
          <p:cNvSpPr txBox="1">
            <a:spLocks noChangeAspect="1" noChangeArrowheads="1"/>
          </p:cNvSpPr>
          <p:nvPr/>
        </p:nvSpPr>
        <p:spPr bwMode="auto">
          <a:xfrm>
            <a:off x="42859" y="4533911"/>
            <a:ext cx="466725" cy="457200"/>
          </a:xfrm>
          <a:prstGeom prst="rect">
            <a:avLst/>
          </a:prstGeom>
          <a:gradFill rotWithShape="0">
            <a:gsLst>
              <a:gs pos="0">
                <a:srgbClr val="99CCFF"/>
              </a:gs>
              <a:gs pos="100000">
                <a:srgbClr val="FFFFFF"/>
              </a:gs>
            </a:gsLst>
            <a:lin ang="5400000" scaled="1"/>
          </a:gradFill>
          <a:ln w="9525">
            <a:solidFill>
              <a:srgbClr val="000000"/>
            </a:solidFill>
            <a:miter lim="800000"/>
            <a:headEnd/>
            <a:tailEnd/>
          </a:ln>
        </p:spPr>
        <p:txBody>
          <a:bodyPr tIns="10800"/>
          <a:lstStyle/>
          <a:p>
            <a:pPr algn="ctr"/>
            <a:r>
              <a:rPr lang="zh-CN" altLang="en-US" sz="900">
                <a:latin typeface="宋体" pitchFamily="2" charset="-122"/>
                <a:ea typeface="宋体" pitchFamily="2" charset="-122"/>
              </a:rPr>
              <a:t>支撑过程</a:t>
            </a:r>
            <a:endParaRPr lang="zh-CN">
              <a:latin typeface="宋体" pitchFamily="2" charset="-122"/>
              <a:ea typeface="宋体" pitchFamily="2" charset="-122"/>
            </a:endParaRPr>
          </a:p>
        </p:txBody>
      </p:sp>
      <p:sp>
        <p:nvSpPr>
          <p:cNvPr id="31" name="Text Box 136"/>
          <p:cNvSpPr txBox="1">
            <a:spLocks noChangeAspect="1" noChangeArrowheads="1"/>
          </p:cNvSpPr>
          <p:nvPr/>
        </p:nvSpPr>
        <p:spPr bwMode="auto">
          <a:xfrm>
            <a:off x="2743204" y="4919673"/>
            <a:ext cx="1019175" cy="614374"/>
          </a:xfrm>
          <a:prstGeom prst="rect">
            <a:avLst/>
          </a:prstGeom>
          <a:noFill/>
          <a:ln w="9525">
            <a:noFill/>
            <a:miter lim="800000"/>
            <a:headEnd/>
            <a:tailEnd/>
          </a:ln>
        </p:spPr>
        <p:txBody>
          <a:bodyPr/>
          <a:lstStyle/>
          <a:p>
            <a:pPr algn="ctr"/>
            <a:r>
              <a:rPr lang="zh-CN" altLang="en-US" sz="900" dirty="0" smtClean="0">
                <a:latin typeface="宋体" pitchFamily="2" charset="-122"/>
                <a:ea typeface="宋体" pitchFamily="2" charset="-122"/>
              </a:rPr>
              <a:t>策划表</a:t>
            </a:r>
            <a:endParaRPr lang="en-US" altLang="zh-CN" sz="900" dirty="0" smtClean="0">
              <a:latin typeface="宋体" pitchFamily="2" charset="-122"/>
              <a:ea typeface="宋体" pitchFamily="2" charset="-122"/>
            </a:endParaRPr>
          </a:p>
          <a:p>
            <a:pPr algn="ctr"/>
            <a:r>
              <a:rPr lang="zh-CN" altLang="en-US" sz="900" dirty="0" smtClean="0">
                <a:latin typeface="宋体" pitchFamily="2" charset="-122"/>
                <a:ea typeface="宋体" pitchFamily="2" charset="-122"/>
              </a:rPr>
              <a:t>音乐小样</a:t>
            </a:r>
            <a:endParaRPr lang="en-US" altLang="zh-CN" sz="900" dirty="0" smtClean="0">
              <a:latin typeface="宋体" pitchFamily="2" charset="-122"/>
              <a:ea typeface="宋体" pitchFamily="2" charset="-122"/>
            </a:endParaRPr>
          </a:p>
          <a:p>
            <a:pPr algn="ctr"/>
            <a:r>
              <a:rPr lang="zh-CN" altLang="en-US" sz="900" dirty="0" smtClean="0">
                <a:latin typeface="宋体" pitchFamily="2" charset="-122"/>
                <a:ea typeface="宋体" pitchFamily="2" charset="-122"/>
              </a:rPr>
              <a:t>项目计划书</a:t>
            </a:r>
            <a:endParaRPr lang="en-US" altLang="zh-CN" sz="900" dirty="0" smtClean="0">
              <a:latin typeface="宋体" pitchFamily="2" charset="-122"/>
              <a:ea typeface="宋体" pitchFamily="2" charset="-122"/>
            </a:endParaRPr>
          </a:p>
          <a:p>
            <a:pPr algn="ctr"/>
            <a:endParaRPr lang="en-US" altLang="zh-CN" sz="900" dirty="0" smtClean="0">
              <a:latin typeface="宋体" pitchFamily="2" charset="-122"/>
              <a:ea typeface="宋体" pitchFamily="2" charset="-122"/>
            </a:endParaRPr>
          </a:p>
        </p:txBody>
      </p:sp>
      <p:sp>
        <p:nvSpPr>
          <p:cNvPr id="32" name="Text Box 137"/>
          <p:cNvSpPr txBox="1">
            <a:spLocks noChangeAspect="1" noChangeArrowheads="1"/>
          </p:cNvSpPr>
          <p:nvPr/>
        </p:nvSpPr>
        <p:spPr bwMode="auto">
          <a:xfrm>
            <a:off x="1041427" y="1398896"/>
            <a:ext cx="7388225" cy="211103"/>
          </a:xfrm>
          <a:prstGeom prst="rect">
            <a:avLst/>
          </a:prstGeom>
          <a:gradFill rotWithShape="0">
            <a:gsLst>
              <a:gs pos="0">
                <a:srgbClr val="FFFF99"/>
              </a:gs>
              <a:gs pos="100000">
                <a:srgbClr val="FFFFFF"/>
              </a:gs>
            </a:gsLst>
            <a:lin ang="5400000" scaled="1"/>
          </a:gradFill>
          <a:ln w="9525">
            <a:solidFill>
              <a:srgbClr val="333333"/>
            </a:solidFill>
            <a:miter lim="800000"/>
            <a:headEnd/>
            <a:tailEnd/>
          </a:ln>
          <a:effectLst>
            <a:outerShdw dist="35921" dir="2700000" algn="ctr" rotWithShape="0">
              <a:srgbClr val="808080"/>
            </a:outerShdw>
          </a:effectLst>
        </p:spPr>
        <p:txBody>
          <a:bodyPr/>
          <a:lstStyle/>
          <a:p>
            <a:pPr algn="ctr">
              <a:defRPr/>
            </a:pPr>
            <a:r>
              <a:rPr lang="zh-CN" altLang="en-US" sz="900" dirty="0">
                <a:latin typeface="宋体" pitchFamily="2" charset="-122"/>
                <a:ea typeface="宋体" pitchFamily="2" charset="-122"/>
              </a:rPr>
              <a:t>项目计划与监控                    问题与风险管理                      沟通管理</a:t>
            </a:r>
          </a:p>
          <a:p>
            <a:pPr>
              <a:defRPr/>
            </a:pPr>
            <a:endParaRPr lang="zh-CN" dirty="0">
              <a:latin typeface="宋体" pitchFamily="2" charset="-122"/>
              <a:ea typeface="宋体" pitchFamily="2" charset="-122"/>
            </a:endParaRPr>
          </a:p>
        </p:txBody>
      </p:sp>
      <p:sp>
        <p:nvSpPr>
          <p:cNvPr id="33" name="Text Box 136"/>
          <p:cNvSpPr txBox="1">
            <a:spLocks noChangeAspect="1" noChangeArrowheads="1"/>
          </p:cNvSpPr>
          <p:nvPr/>
        </p:nvSpPr>
        <p:spPr bwMode="auto">
          <a:xfrm>
            <a:off x="528634" y="4919673"/>
            <a:ext cx="1019175" cy="614374"/>
          </a:xfrm>
          <a:prstGeom prst="rect">
            <a:avLst/>
          </a:prstGeom>
          <a:noFill/>
          <a:ln w="9525">
            <a:noFill/>
            <a:miter lim="800000"/>
            <a:headEnd/>
            <a:tailEnd/>
          </a:ln>
        </p:spPr>
        <p:txBody>
          <a:bodyPr/>
          <a:lstStyle/>
          <a:p>
            <a:pPr algn="ctr"/>
            <a:r>
              <a:rPr lang="zh-CN" altLang="en-US" sz="900" dirty="0" smtClean="0">
                <a:latin typeface="宋体" pitchFamily="2" charset="-122"/>
                <a:ea typeface="宋体" pitchFamily="2" charset="-122"/>
              </a:rPr>
              <a:t>选题报告</a:t>
            </a:r>
            <a:endParaRPr lang="en-US" altLang="zh-CN" sz="900" dirty="0" smtClean="0">
              <a:latin typeface="宋体" pitchFamily="2" charset="-122"/>
              <a:ea typeface="宋体" pitchFamily="2" charset="-122"/>
            </a:endParaRPr>
          </a:p>
          <a:p>
            <a:pPr algn="ctr"/>
            <a:r>
              <a:rPr lang="zh-CN" altLang="en-US" sz="900" dirty="0" smtClean="0">
                <a:latin typeface="宋体" pitchFamily="2" charset="-122"/>
                <a:ea typeface="宋体" pitchFamily="2" charset="-122"/>
              </a:rPr>
              <a:t>项目策划方案书</a:t>
            </a:r>
          </a:p>
        </p:txBody>
      </p:sp>
      <p:sp>
        <p:nvSpPr>
          <p:cNvPr id="34" name="AutoShape 138"/>
          <p:cNvSpPr>
            <a:spLocks noChangeArrowheads="1"/>
          </p:cNvSpPr>
          <p:nvPr/>
        </p:nvSpPr>
        <p:spPr bwMode="auto">
          <a:xfrm>
            <a:off x="1366815" y="2619368"/>
            <a:ext cx="114300" cy="95250"/>
          </a:xfrm>
          <a:prstGeom prst="plus">
            <a:avLst>
              <a:gd name="adj" fmla="val 25000"/>
            </a:avLst>
          </a:prstGeom>
          <a:solidFill>
            <a:srgbClr val="FFFFFF"/>
          </a:solidFill>
          <a:ln w="9525" algn="ctr">
            <a:solidFill>
              <a:srgbClr val="FF0000"/>
            </a:solidFill>
            <a:miter lim="800000"/>
            <a:headEnd/>
            <a:tailEnd/>
          </a:ln>
          <a:effectLst>
            <a:outerShdw dist="35921" dir="2700000" algn="ctr" rotWithShape="0">
              <a:srgbClr val="808080"/>
            </a:outerShdw>
          </a:effectLst>
        </p:spPr>
        <p:txBody>
          <a:bodyPr/>
          <a:lstStyle/>
          <a:p>
            <a:pPr>
              <a:defRPr/>
            </a:pPr>
            <a:endParaRPr lang="zh-CN" altLang="en-US"/>
          </a:p>
        </p:txBody>
      </p:sp>
      <p:sp>
        <p:nvSpPr>
          <p:cNvPr id="35" name="Text Box 93"/>
          <p:cNvSpPr txBox="1">
            <a:spLocks noChangeAspect="1" noChangeArrowheads="1"/>
          </p:cNvSpPr>
          <p:nvPr/>
        </p:nvSpPr>
        <p:spPr bwMode="auto">
          <a:xfrm>
            <a:off x="2714612" y="1946293"/>
            <a:ext cx="914400" cy="225388"/>
          </a:xfrm>
          <a:prstGeom prst="rect">
            <a:avLst/>
          </a:prstGeom>
          <a:gradFill rotWithShape="0">
            <a:gsLst>
              <a:gs pos="0">
                <a:srgbClr val="CCFFCC"/>
              </a:gs>
              <a:gs pos="100000">
                <a:srgbClr val="FFFFFF"/>
              </a:gs>
            </a:gsLst>
            <a:lin ang="5400000" scaled="1"/>
          </a:gradFill>
          <a:ln w="9525">
            <a:solidFill>
              <a:srgbClr val="000000"/>
            </a:solidFill>
            <a:miter lim="800000"/>
            <a:headEnd/>
            <a:tailEnd/>
          </a:ln>
          <a:effectLst>
            <a:outerShdw dist="35921" dir="2700000" algn="ctr" rotWithShape="0">
              <a:srgbClr val="808080"/>
            </a:outerShdw>
          </a:effectLst>
        </p:spPr>
        <p:txBody>
          <a:bodyPr/>
          <a:lstStyle/>
          <a:p>
            <a:pPr algn="ctr">
              <a:defRPr/>
            </a:pPr>
            <a:r>
              <a:rPr lang="zh-CN" altLang="en-US" sz="900" dirty="0" smtClean="0">
                <a:latin typeface="宋体" pitchFamily="2" charset="-122"/>
                <a:ea typeface="宋体" pitchFamily="2" charset="-122"/>
              </a:rPr>
              <a:t>制作音乐小样</a:t>
            </a:r>
            <a:endParaRPr lang="zh-CN" sz="900" dirty="0">
              <a:latin typeface="宋体" pitchFamily="2" charset="-122"/>
              <a:ea typeface="宋体" pitchFamily="2" charset="-122"/>
            </a:endParaRPr>
          </a:p>
        </p:txBody>
      </p:sp>
      <p:sp>
        <p:nvSpPr>
          <p:cNvPr id="40" name="Text Box 117"/>
          <p:cNvSpPr txBox="1">
            <a:spLocks noChangeAspect="1" noChangeArrowheads="1"/>
          </p:cNvSpPr>
          <p:nvPr/>
        </p:nvSpPr>
        <p:spPr bwMode="auto">
          <a:xfrm>
            <a:off x="3733804" y="789009"/>
            <a:ext cx="1082675" cy="288925"/>
          </a:xfrm>
          <a:prstGeom prst="rect">
            <a:avLst/>
          </a:prstGeom>
          <a:gradFill rotWithShape="0">
            <a:gsLst>
              <a:gs pos="0">
                <a:srgbClr val="FFCC99"/>
              </a:gs>
              <a:gs pos="100000">
                <a:srgbClr val="FFFFFF"/>
              </a:gs>
            </a:gsLst>
            <a:lin ang="5400000" scaled="1"/>
          </a:gradFill>
          <a:ln w="9525">
            <a:solidFill>
              <a:srgbClr val="000000"/>
            </a:solidFill>
            <a:miter lim="800000"/>
            <a:headEnd/>
            <a:tailEnd/>
          </a:ln>
        </p:spPr>
        <p:txBody>
          <a:bodyPr/>
          <a:lstStyle/>
          <a:p>
            <a:pPr algn="ctr"/>
            <a:r>
              <a:rPr lang="zh-CN" altLang="en-US" sz="900" dirty="0" smtClean="0">
                <a:latin typeface="宋体" pitchFamily="2" charset="-122"/>
                <a:ea typeface="宋体" pitchFamily="2" charset="-122"/>
              </a:rPr>
              <a:t>制作阶段</a:t>
            </a:r>
            <a:endParaRPr lang="zh-CN" sz="900" dirty="0">
              <a:latin typeface="宋体" pitchFamily="2" charset="-122"/>
              <a:ea typeface="宋体" pitchFamily="2" charset="-122"/>
            </a:endParaRPr>
          </a:p>
        </p:txBody>
      </p:sp>
      <p:sp>
        <p:nvSpPr>
          <p:cNvPr id="41" name="Text Box 108"/>
          <p:cNvSpPr txBox="1">
            <a:spLocks noChangeAspect="1" noChangeArrowheads="1"/>
          </p:cNvSpPr>
          <p:nvPr/>
        </p:nvSpPr>
        <p:spPr bwMode="auto">
          <a:xfrm>
            <a:off x="42859" y="1077934"/>
            <a:ext cx="466725" cy="644525"/>
          </a:xfrm>
          <a:prstGeom prst="rect">
            <a:avLst/>
          </a:prstGeom>
          <a:gradFill rotWithShape="0">
            <a:gsLst>
              <a:gs pos="0">
                <a:srgbClr val="FFFF99"/>
              </a:gs>
              <a:gs pos="100000">
                <a:srgbClr val="FFFFFF"/>
              </a:gs>
            </a:gsLst>
            <a:lin ang="5400000" scaled="1"/>
          </a:gradFill>
          <a:ln w="9525">
            <a:solidFill>
              <a:srgbClr val="000000"/>
            </a:solidFill>
            <a:miter lim="800000"/>
            <a:headEnd/>
            <a:tailEnd/>
          </a:ln>
        </p:spPr>
        <p:txBody>
          <a:bodyPr tIns="118800"/>
          <a:lstStyle/>
          <a:p>
            <a:pPr algn="ctr"/>
            <a:r>
              <a:rPr lang="zh-CN" altLang="en-US" sz="900">
                <a:latin typeface="宋体" pitchFamily="2" charset="-122"/>
                <a:ea typeface="宋体" pitchFamily="2" charset="-122"/>
              </a:rPr>
              <a:t>管理过程</a:t>
            </a:r>
            <a:endParaRPr lang="zh-CN">
              <a:latin typeface="宋体" pitchFamily="2" charset="-122"/>
              <a:ea typeface="宋体" pitchFamily="2" charset="-122"/>
            </a:endParaRPr>
          </a:p>
        </p:txBody>
      </p:sp>
      <p:sp>
        <p:nvSpPr>
          <p:cNvPr id="42" name="Oval 132"/>
          <p:cNvSpPr>
            <a:spLocks noChangeArrowheads="1"/>
          </p:cNvSpPr>
          <p:nvPr/>
        </p:nvSpPr>
        <p:spPr bwMode="auto">
          <a:xfrm>
            <a:off x="3519480" y="2962284"/>
            <a:ext cx="114300" cy="95250"/>
          </a:xfrm>
          <a:prstGeom prst="ellipse">
            <a:avLst/>
          </a:prstGeom>
          <a:solidFill>
            <a:srgbClr val="FF0000"/>
          </a:solidFill>
          <a:ln w="9525" algn="ctr">
            <a:solidFill>
              <a:srgbClr val="000000"/>
            </a:solidFill>
            <a:round/>
            <a:headEnd/>
            <a:tailEnd/>
          </a:ln>
        </p:spPr>
        <p:txBody>
          <a:bodyPr/>
          <a:lstStyle/>
          <a:p>
            <a:endParaRPr lang="zh-CN" altLang="en-US">
              <a:latin typeface="宋体" pitchFamily="2" charset="-122"/>
              <a:ea typeface="宋体" pitchFamily="2" charset="-122"/>
            </a:endParaRPr>
          </a:p>
        </p:txBody>
      </p:sp>
      <p:sp>
        <p:nvSpPr>
          <p:cNvPr id="44" name="Text Box 94"/>
          <p:cNvSpPr txBox="1">
            <a:spLocks noChangeAspect="1" noChangeArrowheads="1"/>
          </p:cNvSpPr>
          <p:nvPr/>
        </p:nvSpPr>
        <p:spPr bwMode="auto">
          <a:xfrm>
            <a:off x="3800479" y="2657471"/>
            <a:ext cx="914400" cy="228600"/>
          </a:xfrm>
          <a:prstGeom prst="rect">
            <a:avLst/>
          </a:prstGeom>
          <a:gradFill rotWithShape="0">
            <a:gsLst>
              <a:gs pos="0">
                <a:srgbClr val="CCFFCC"/>
              </a:gs>
              <a:gs pos="100000">
                <a:srgbClr val="FFFFFF"/>
              </a:gs>
            </a:gsLst>
            <a:lin ang="5400000" scaled="1"/>
          </a:gradFill>
          <a:ln w="9525">
            <a:solidFill>
              <a:srgbClr val="000000"/>
            </a:solidFill>
            <a:miter lim="800000"/>
            <a:headEnd/>
            <a:tailEnd/>
          </a:ln>
          <a:effectLst>
            <a:outerShdw dist="35921" dir="2700000" algn="ctr" rotWithShape="0">
              <a:srgbClr val="808080"/>
            </a:outerShdw>
          </a:effectLst>
        </p:spPr>
        <p:txBody>
          <a:bodyPr/>
          <a:lstStyle/>
          <a:p>
            <a:pPr algn="ctr">
              <a:defRPr/>
            </a:pPr>
            <a:r>
              <a:rPr lang="zh-CN" altLang="en-US" sz="900" dirty="0" smtClean="0">
                <a:latin typeface="宋体" pitchFamily="2" charset="-122"/>
                <a:ea typeface="宋体" pitchFamily="2" charset="-122"/>
              </a:rPr>
              <a:t>录音</a:t>
            </a:r>
            <a:endParaRPr lang="zh-CN" sz="900" dirty="0">
              <a:latin typeface="宋体" pitchFamily="2" charset="-122"/>
              <a:ea typeface="宋体" pitchFamily="2" charset="-122"/>
            </a:endParaRPr>
          </a:p>
        </p:txBody>
      </p:sp>
      <p:sp>
        <p:nvSpPr>
          <p:cNvPr id="45" name="Text Box 94"/>
          <p:cNvSpPr txBox="1">
            <a:spLocks noChangeAspect="1" noChangeArrowheads="1"/>
          </p:cNvSpPr>
          <p:nvPr/>
        </p:nvSpPr>
        <p:spPr bwMode="auto">
          <a:xfrm>
            <a:off x="3810004" y="2943223"/>
            <a:ext cx="914400" cy="238125"/>
          </a:xfrm>
          <a:prstGeom prst="rect">
            <a:avLst/>
          </a:prstGeom>
          <a:gradFill rotWithShape="0">
            <a:gsLst>
              <a:gs pos="0">
                <a:srgbClr val="CCFFCC"/>
              </a:gs>
              <a:gs pos="100000">
                <a:srgbClr val="FFFFFF"/>
              </a:gs>
            </a:gsLst>
            <a:lin ang="5400000" scaled="1"/>
          </a:gradFill>
          <a:ln w="9525">
            <a:solidFill>
              <a:srgbClr val="000000"/>
            </a:solidFill>
            <a:miter lim="800000"/>
            <a:headEnd/>
            <a:tailEnd/>
          </a:ln>
          <a:effectLst>
            <a:outerShdw dist="35921" dir="2700000" algn="ctr" rotWithShape="0">
              <a:srgbClr val="808080"/>
            </a:outerShdw>
          </a:effectLst>
        </p:spPr>
        <p:txBody>
          <a:bodyPr/>
          <a:lstStyle/>
          <a:p>
            <a:pPr algn="ctr">
              <a:defRPr/>
            </a:pPr>
            <a:r>
              <a:rPr lang="en-US" altLang="zh-CN" sz="900" dirty="0" smtClean="0">
                <a:latin typeface="宋体" pitchFamily="2" charset="-122"/>
                <a:ea typeface="宋体" pitchFamily="2" charset="-122"/>
              </a:rPr>
              <a:t>EQ</a:t>
            </a:r>
            <a:endParaRPr lang="zh-CN" sz="900" dirty="0">
              <a:latin typeface="宋体" pitchFamily="2" charset="-122"/>
              <a:ea typeface="宋体" pitchFamily="2" charset="-122"/>
            </a:endParaRPr>
          </a:p>
        </p:txBody>
      </p:sp>
      <p:sp>
        <p:nvSpPr>
          <p:cNvPr id="46" name="Text Box 94"/>
          <p:cNvSpPr txBox="1">
            <a:spLocks noChangeAspect="1" noChangeArrowheads="1"/>
          </p:cNvSpPr>
          <p:nvPr/>
        </p:nvSpPr>
        <p:spPr bwMode="auto">
          <a:xfrm>
            <a:off x="3810004" y="3371851"/>
            <a:ext cx="914400" cy="228600"/>
          </a:xfrm>
          <a:prstGeom prst="rect">
            <a:avLst/>
          </a:prstGeom>
          <a:gradFill rotWithShape="0">
            <a:gsLst>
              <a:gs pos="0">
                <a:srgbClr val="CCFFCC"/>
              </a:gs>
              <a:gs pos="100000">
                <a:srgbClr val="FFFFFF"/>
              </a:gs>
            </a:gsLst>
            <a:lin ang="5400000" scaled="1"/>
          </a:gradFill>
          <a:ln w="9525">
            <a:solidFill>
              <a:srgbClr val="000000"/>
            </a:solidFill>
            <a:miter lim="800000"/>
            <a:headEnd/>
            <a:tailEnd/>
          </a:ln>
          <a:effectLst>
            <a:outerShdw dist="35921" dir="2700000" algn="ctr" rotWithShape="0">
              <a:srgbClr val="808080"/>
            </a:outerShdw>
          </a:effectLst>
        </p:spPr>
        <p:txBody>
          <a:bodyPr/>
          <a:lstStyle/>
          <a:p>
            <a:pPr algn="ctr">
              <a:defRPr/>
            </a:pPr>
            <a:r>
              <a:rPr lang="en-US" altLang="zh-CN" sz="900" dirty="0" smtClean="0">
                <a:latin typeface="宋体" pitchFamily="2" charset="-122"/>
                <a:ea typeface="宋体" pitchFamily="2" charset="-122"/>
              </a:rPr>
              <a:t>PQ</a:t>
            </a:r>
            <a:endParaRPr lang="zh-CN" sz="900" dirty="0">
              <a:latin typeface="宋体" pitchFamily="2" charset="-122"/>
              <a:ea typeface="宋体" pitchFamily="2" charset="-122"/>
            </a:endParaRPr>
          </a:p>
        </p:txBody>
      </p:sp>
      <p:sp>
        <p:nvSpPr>
          <p:cNvPr id="52" name="Text Box 117"/>
          <p:cNvSpPr txBox="1">
            <a:spLocks noChangeAspect="1" noChangeArrowheads="1"/>
          </p:cNvSpPr>
          <p:nvPr/>
        </p:nvSpPr>
        <p:spPr bwMode="auto">
          <a:xfrm>
            <a:off x="4800604" y="789009"/>
            <a:ext cx="1082675" cy="288925"/>
          </a:xfrm>
          <a:prstGeom prst="rect">
            <a:avLst/>
          </a:prstGeom>
          <a:gradFill rotWithShape="0">
            <a:gsLst>
              <a:gs pos="0">
                <a:srgbClr val="FFCC99"/>
              </a:gs>
              <a:gs pos="100000">
                <a:srgbClr val="FFFFFF"/>
              </a:gs>
            </a:gsLst>
            <a:lin ang="5400000" scaled="1"/>
          </a:gradFill>
          <a:ln w="9525">
            <a:solidFill>
              <a:srgbClr val="000000"/>
            </a:solidFill>
            <a:miter lim="800000"/>
            <a:headEnd/>
            <a:tailEnd/>
          </a:ln>
        </p:spPr>
        <p:txBody>
          <a:bodyPr/>
          <a:lstStyle/>
          <a:p>
            <a:pPr algn="ctr"/>
            <a:r>
              <a:rPr lang="zh-CN" altLang="en-US" sz="900" dirty="0" smtClean="0">
                <a:latin typeface="宋体" pitchFamily="2" charset="-122"/>
                <a:ea typeface="宋体" pitchFamily="2" charset="-122"/>
              </a:rPr>
              <a:t>品检阶段</a:t>
            </a:r>
            <a:endParaRPr lang="zh-CN" sz="900" dirty="0">
              <a:latin typeface="宋体" pitchFamily="2" charset="-122"/>
              <a:ea typeface="宋体" pitchFamily="2" charset="-122"/>
            </a:endParaRPr>
          </a:p>
        </p:txBody>
      </p:sp>
      <p:sp>
        <p:nvSpPr>
          <p:cNvPr id="53" name="Text Box 117"/>
          <p:cNvSpPr txBox="1">
            <a:spLocks noChangeAspect="1" noChangeArrowheads="1"/>
          </p:cNvSpPr>
          <p:nvPr/>
        </p:nvSpPr>
        <p:spPr bwMode="auto">
          <a:xfrm>
            <a:off x="6953254" y="789009"/>
            <a:ext cx="1082675" cy="288925"/>
          </a:xfrm>
          <a:prstGeom prst="rect">
            <a:avLst/>
          </a:prstGeom>
          <a:gradFill rotWithShape="0">
            <a:gsLst>
              <a:gs pos="0">
                <a:srgbClr val="FFCC99"/>
              </a:gs>
              <a:gs pos="100000">
                <a:srgbClr val="FFFFFF"/>
              </a:gs>
            </a:gsLst>
            <a:lin ang="5400000" scaled="1"/>
          </a:gradFill>
          <a:ln w="9525">
            <a:solidFill>
              <a:srgbClr val="000000"/>
            </a:solidFill>
            <a:miter lim="800000"/>
            <a:headEnd/>
            <a:tailEnd/>
          </a:ln>
        </p:spPr>
        <p:txBody>
          <a:bodyPr/>
          <a:lstStyle/>
          <a:p>
            <a:pPr algn="ctr"/>
            <a:r>
              <a:rPr lang="zh-CN" altLang="en-US" sz="900" dirty="0">
                <a:latin typeface="宋体" pitchFamily="2" charset="-122"/>
                <a:ea typeface="宋体" pitchFamily="2" charset="-122"/>
              </a:rPr>
              <a:t>验收阶段</a:t>
            </a:r>
            <a:endParaRPr lang="zh-CN" sz="900" dirty="0">
              <a:latin typeface="宋体" pitchFamily="2" charset="-122"/>
              <a:ea typeface="宋体" pitchFamily="2" charset="-122"/>
            </a:endParaRPr>
          </a:p>
        </p:txBody>
      </p:sp>
      <p:sp>
        <p:nvSpPr>
          <p:cNvPr id="54" name="Text Box 117"/>
          <p:cNvSpPr txBox="1">
            <a:spLocks noChangeAspect="1" noChangeArrowheads="1"/>
          </p:cNvSpPr>
          <p:nvPr/>
        </p:nvSpPr>
        <p:spPr bwMode="auto">
          <a:xfrm>
            <a:off x="5867404" y="789009"/>
            <a:ext cx="1082675" cy="288925"/>
          </a:xfrm>
          <a:prstGeom prst="rect">
            <a:avLst/>
          </a:prstGeom>
          <a:gradFill rotWithShape="0">
            <a:gsLst>
              <a:gs pos="0">
                <a:srgbClr val="FFCC99"/>
              </a:gs>
              <a:gs pos="100000">
                <a:srgbClr val="FFFFFF"/>
              </a:gs>
            </a:gsLst>
            <a:lin ang="5400000" scaled="1"/>
          </a:gradFill>
          <a:ln w="9525">
            <a:solidFill>
              <a:srgbClr val="000000"/>
            </a:solidFill>
            <a:miter lim="800000"/>
            <a:headEnd/>
            <a:tailEnd/>
          </a:ln>
        </p:spPr>
        <p:txBody>
          <a:bodyPr/>
          <a:lstStyle/>
          <a:p>
            <a:pPr algn="ctr"/>
            <a:r>
              <a:rPr lang="zh-CN" altLang="en-US" sz="900" dirty="0" smtClean="0">
                <a:latin typeface="宋体" pitchFamily="2" charset="-122"/>
                <a:ea typeface="宋体" pitchFamily="2" charset="-122"/>
              </a:rPr>
              <a:t>生产阶段</a:t>
            </a:r>
            <a:endParaRPr lang="zh-CN" sz="900" dirty="0">
              <a:latin typeface="宋体" pitchFamily="2" charset="-122"/>
              <a:ea typeface="宋体" pitchFamily="2" charset="-122"/>
            </a:endParaRPr>
          </a:p>
        </p:txBody>
      </p:sp>
      <p:sp>
        <p:nvSpPr>
          <p:cNvPr id="56" name="Text Box 94"/>
          <p:cNvSpPr txBox="1">
            <a:spLocks noChangeAspect="1" noChangeArrowheads="1"/>
          </p:cNvSpPr>
          <p:nvPr/>
        </p:nvSpPr>
        <p:spPr bwMode="auto">
          <a:xfrm>
            <a:off x="4876804" y="2309793"/>
            <a:ext cx="914400" cy="228600"/>
          </a:xfrm>
          <a:prstGeom prst="rect">
            <a:avLst/>
          </a:prstGeom>
          <a:gradFill rotWithShape="0">
            <a:gsLst>
              <a:gs pos="0">
                <a:srgbClr val="CCFFCC"/>
              </a:gs>
              <a:gs pos="100000">
                <a:srgbClr val="FFFFFF"/>
              </a:gs>
            </a:gsLst>
            <a:lin ang="5400000" scaled="1"/>
          </a:gradFill>
          <a:ln w="9525">
            <a:solidFill>
              <a:srgbClr val="000000"/>
            </a:solidFill>
            <a:miter lim="800000"/>
            <a:headEnd/>
            <a:tailEnd/>
          </a:ln>
          <a:effectLst>
            <a:outerShdw dist="35921" dir="2700000" algn="ctr" rotWithShape="0">
              <a:srgbClr val="808080"/>
            </a:outerShdw>
          </a:effectLst>
        </p:spPr>
        <p:txBody>
          <a:bodyPr/>
          <a:lstStyle/>
          <a:p>
            <a:pPr algn="ctr">
              <a:defRPr/>
            </a:pPr>
            <a:r>
              <a:rPr lang="zh-CN" altLang="en-US" sz="900" dirty="0" smtClean="0">
                <a:latin typeface="宋体" pitchFamily="2" charset="-122"/>
                <a:ea typeface="宋体" pitchFamily="2" charset="-122"/>
              </a:rPr>
              <a:t>样书品检</a:t>
            </a:r>
            <a:endParaRPr lang="zh-CN" sz="900" dirty="0">
              <a:latin typeface="宋体" pitchFamily="2" charset="-122"/>
              <a:ea typeface="宋体" pitchFamily="2" charset="-122"/>
            </a:endParaRPr>
          </a:p>
        </p:txBody>
      </p:sp>
      <p:sp>
        <p:nvSpPr>
          <p:cNvPr id="57" name="Text Box 94"/>
          <p:cNvSpPr txBox="1">
            <a:spLocks noChangeAspect="1" noChangeArrowheads="1"/>
          </p:cNvSpPr>
          <p:nvPr/>
        </p:nvSpPr>
        <p:spPr bwMode="auto">
          <a:xfrm>
            <a:off x="4876804" y="2651135"/>
            <a:ext cx="914400" cy="228600"/>
          </a:xfrm>
          <a:prstGeom prst="rect">
            <a:avLst/>
          </a:prstGeom>
          <a:gradFill rotWithShape="0">
            <a:gsLst>
              <a:gs pos="0">
                <a:srgbClr val="CCFFCC"/>
              </a:gs>
              <a:gs pos="100000">
                <a:srgbClr val="FFFFFF"/>
              </a:gs>
            </a:gsLst>
            <a:lin ang="5400000" scaled="1"/>
          </a:gradFill>
          <a:ln w="9525">
            <a:solidFill>
              <a:srgbClr val="000000"/>
            </a:solidFill>
            <a:miter lim="800000"/>
            <a:headEnd/>
            <a:tailEnd/>
          </a:ln>
          <a:effectLst>
            <a:outerShdw dist="35921" dir="2700000" algn="ctr" rotWithShape="0">
              <a:srgbClr val="808080"/>
            </a:outerShdw>
          </a:effectLst>
        </p:spPr>
        <p:txBody>
          <a:bodyPr/>
          <a:lstStyle/>
          <a:p>
            <a:pPr algn="ctr">
              <a:defRPr/>
            </a:pPr>
            <a:r>
              <a:rPr lang="zh-CN" altLang="en-US" sz="900" dirty="0" smtClean="0">
                <a:latin typeface="宋体" pitchFamily="2" charset="-122"/>
                <a:ea typeface="宋体" pitchFamily="2" charset="-122"/>
              </a:rPr>
              <a:t>样书签样</a:t>
            </a:r>
            <a:endParaRPr lang="zh-CN" sz="900" dirty="0">
              <a:latin typeface="宋体" pitchFamily="2" charset="-122"/>
              <a:ea typeface="宋体" pitchFamily="2" charset="-122"/>
            </a:endParaRPr>
          </a:p>
        </p:txBody>
      </p:sp>
      <p:sp>
        <p:nvSpPr>
          <p:cNvPr id="62" name="Oval 132"/>
          <p:cNvSpPr>
            <a:spLocks noChangeArrowheads="1"/>
          </p:cNvSpPr>
          <p:nvPr/>
        </p:nvSpPr>
        <p:spPr bwMode="auto">
          <a:xfrm>
            <a:off x="5686429" y="3014639"/>
            <a:ext cx="114300" cy="95250"/>
          </a:xfrm>
          <a:prstGeom prst="ellipse">
            <a:avLst/>
          </a:prstGeom>
          <a:solidFill>
            <a:srgbClr val="FF0000"/>
          </a:solidFill>
          <a:ln w="9525" algn="ctr">
            <a:solidFill>
              <a:srgbClr val="000000"/>
            </a:solidFill>
            <a:round/>
            <a:headEnd/>
            <a:tailEnd/>
          </a:ln>
        </p:spPr>
        <p:txBody>
          <a:bodyPr/>
          <a:lstStyle/>
          <a:p>
            <a:endParaRPr lang="zh-CN" altLang="en-US">
              <a:latin typeface="宋体" pitchFamily="2" charset="-122"/>
              <a:ea typeface="宋体" pitchFamily="2" charset="-122"/>
            </a:endParaRPr>
          </a:p>
        </p:txBody>
      </p:sp>
      <p:sp>
        <p:nvSpPr>
          <p:cNvPr id="64" name="Text Box 94"/>
          <p:cNvSpPr txBox="1">
            <a:spLocks noChangeAspect="1" noChangeArrowheads="1"/>
          </p:cNvSpPr>
          <p:nvPr/>
        </p:nvSpPr>
        <p:spPr bwMode="auto">
          <a:xfrm>
            <a:off x="5943604" y="2833685"/>
            <a:ext cx="914400" cy="228600"/>
          </a:xfrm>
          <a:prstGeom prst="rect">
            <a:avLst/>
          </a:prstGeom>
          <a:gradFill rotWithShape="0">
            <a:gsLst>
              <a:gs pos="0">
                <a:srgbClr val="CCFFCC"/>
              </a:gs>
              <a:gs pos="100000">
                <a:srgbClr val="FFFFFF"/>
              </a:gs>
            </a:gsLst>
            <a:lin ang="5400000" scaled="1"/>
          </a:gradFill>
          <a:ln w="9525">
            <a:solidFill>
              <a:srgbClr val="000000"/>
            </a:solidFill>
            <a:miter lim="800000"/>
            <a:headEnd/>
            <a:tailEnd/>
          </a:ln>
          <a:effectLst>
            <a:outerShdw dist="35921" dir="2700000" algn="ctr" rotWithShape="0">
              <a:srgbClr val="808080"/>
            </a:outerShdw>
          </a:effectLst>
        </p:spPr>
        <p:txBody>
          <a:bodyPr/>
          <a:lstStyle/>
          <a:p>
            <a:pPr algn="ctr">
              <a:defRPr/>
            </a:pPr>
            <a:r>
              <a:rPr lang="zh-CN" altLang="en-US" sz="900" dirty="0" smtClean="0">
                <a:latin typeface="宋体" pitchFamily="2" charset="-122"/>
                <a:ea typeface="宋体" pitchFamily="2" charset="-122"/>
              </a:rPr>
              <a:t>批量印刷</a:t>
            </a:r>
            <a:endParaRPr lang="zh-CN" sz="900" dirty="0">
              <a:latin typeface="宋体" pitchFamily="2" charset="-122"/>
              <a:ea typeface="宋体" pitchFamily="2" charset="-122"/>
            </a:endParaRPr>
          </a:p>
        </p:txBody>
      </p:sp>
      <p:sp>
        <p:nvSpPr>
          <p:cNvPr id="65" name="Text Box 94"/>
          <p:cNvSpPr txBox="1">
            <a:spLocks noChangeAspect="1" noChangeArrowheads="1"/>
          </p:cNvSpPr>
          <p:nvPr/>
        </p:nvSpPr>
        <p:spPr bwMode="auto">
          <a:xfrm>
            <a:off x="5943604" y="3152775"/>
            <a:ext cx="914400" cy="228600"/>
          </a:xfrm>
          <a:prstGeom prst="rect">
            <a:avLst/>
          </a:prstGeom>
          <a:gradFill rotWithShape="0">
            <a:gsLst>
              <a:gs pos="0">
                <a:srgbClr val="CCFFCC"/>
              </a:gs>
              <a:gs pos="100000">
                <a:srgbClr val="FFFFFF"/>
              </a:gs>
            </a:gsLst>
            <a:lin ang="5400000" scaled="1"/>
          </a:gradFill>
          <a:ln w="9525">
            <a:solidFill>
              <a:srgbClr val="000000"/>
            </a:solidFill>
            <a:miter lim="800000"/>
            <a:headEnd/>
            <a:tailEnd/>
          </a:ln>
          <a:effectLst>
            <a:outerShdw dist="35921" dir="2700000" algn="ctr" rotWithShape="0">
              <a:srgbClr val="808080"/>
            </a:outerShdw>
          </a:effectLst>
        </p:spPr>
        <p:txBody>
          <a:bodyPr/>
          <a:lstStyle/>
          <a:p>
            <a:pPr algn="ctr">
              <a:defRPr/>
            </a:pPr>
            <a:r>
              <a:rPr lang="zh-CN" altLang="en-US" sz="900" dirty="0" smtClean="0">
                <a:latin typeface="宋体" pitchFamily="2" charset="-122"/>
                <a:ea typeface="宋体" pitchFamily="2" charset="-122"/>
              </a:rPr>
              <a:t>装订</a:t>
            </a:r>
            <a:endParaRPr lang="zh-CN" sz="900" dirty="0">
              <a:latin typeface="宋体" pitchFamily="2" charset="-122"/>
              <a:ea typeface="宋体" pitchFamily="2" charset="-122"/>
            </a:endParaRPr>
          </a:p>
        </p:txBody>
      </p:sp>
      <p:sp>
        <p:nvSpPr>
          <p:cNvPr id="70" name="Text Box 94"/>
          <p:cNvSpPr txBox="1">
            <a:spLocks noChangeAspect="1" noChangeArrowheads="1"/>
          </p:cNvSpPr>
          <p:nvPr/>
        </p:nvSpPr>
        <p:spPr bwMode="auto">
          <a:xfrm>
            <a:off x="7010404" y="2695571"/>
            <a:ext cx="914400" cy="228600"/>
          </a:xfrm>
          <a:prstGeom prst="rect">
            <a:avLst/>
          </a:prstGeom>
          <a:gradFill rotWithShape="0">
            <a:gsLst>
              <a:gs pos="0">
                <a:srgbClr val="CCFFCC"/>
              </a:gs>
              <a:gs pos="100000">
                <a:srgbClr val="FFFFFF"/>
              </a:gs>
            </a:gsLst>
            <a:lin ang="5400000" scaled="1"/>
          </a:gradFill>
          <a:ln w="9525">
            <a:solidFill>
              <a:srgbClr val="000000"/>
            </a:solidFill>
            <a:miter lim="800000"/>
            <a:headEnd/>
            <a:tailEnd/>
          </a:ln>
          <a:effectLst>
            <a:outerShdw dist="35921" dir="2700000" algn="ctr" rotWithShape="0">
              <a:srgbClr val="808080"/>
            </a:outerShdw>
          </a:effectLst>
        </p:spPr>
        <p:txBody>
          <a:bodyPr/>
          <a:lstStyle/>
          <a:p>
            <a:pPr algn="ctr">
              <a:defRPr/>
            </a:pPr>
            <a:r>
              <a:rPr lang="zh-CN" altLang="en-US" sz="900" dirty="0" smtClean="0">
                <a:latin typeface="宋体" pitchFamily="2" charset="-122"/>
                <a:ea typeface="宋体" pitchFamily="2" charset="-122"/>
              </a:rPr>
              <a:t>开发票</a:t>
            </a:r>
            <a:endParaRPr lang="zh-CN" sz="900" dirty="0">
              <a:latin typeface="宋体" pitchFamily="2" charset="-122"/>
              <a:ea typeface="宋体" pitchFamily="2" charset="-122"/>
            </a:endParaRPr>
          </a:p>
        </p:txBody>
      </p:sp>
      <p:sp>
        <p:nvSpPr>
          <p:cNvPr id="71" name="Text Box 94"/>
          <p:cNvSpPr txBox="1">
            <a:spLocks noChangeAspect="1" noChangeArrowheads="1"/>
          </p:cNvSpPr>
          <p:nvPr/>
        </p:nvSpPr>
        <p:spPr bwMode="auto">
          <a:xfrm>
            <a:off x="7010404" y="3040021"/>
            <a:ext cx="914400" cy="228600"/>
          </a:xfrm>
          <a:prstGeom prst="rect">
            <a:avLst/>
          </a:prstGeom>
          <a:gradFill rotWithShape="0">
            <a:gsLst>
              <a:gs pos="0">
                <a:srgbClr val="CCFFCC"/>
              </a:gs>
              <a:gs pos="100000">
                <a:srgbClr val="FFFFFF"/>
              </a:gs>
            </a:gsLst>
            <a:lin ang="5400000" scaled="1"/>
          </a:gradFill>
          <a:ln w="9525">
            <a:solidFill>
              <a:srgbClr val="000000"/>
            </a:solidFill>
            <a:miter lim="800000"/>
            <a:headEnd/>
            <a:tailEnd/>
          </a:ln>
          <a:effectLst>
            <a:outerShdw dist="35921" dir="2700000" algn="ctr" rotWithShape="0">
              <a:srgbClr val="808080"/>
            </a:outerShdw>
          </a:effectLst>
        </p:spPr>
        <p:txBody>
          <a:bodyPr/>
          <a:lstStyle/>
          <a:p>
            <a:pPr algn="ctr">
              <a:defRPr/>
            </a:pPr>
            <a:r>
              <a:rPr lang="zh-CN" altLang="en-US" sz="900" dirty="0" smtClean="0">
                <a:latin typeface="宋体" pitchFamily="2" charset="-122"/>
                <a:ea typeface="宋体" pitchFamily="2" charset="-122"/>
              </a:rPr>
              <a:t>收款</a:t>
            </a:r>
            <a:endParaRPr lang="zh-CN" sz="900" dirty="0">
              <a:latin typeface="宋体" pitchFamily="2" charset="-122"/>
              <a:ea typeface="宋体" pitchFamily="2" charset="-122"/>
            </a:endParaRPr>
          </a:p>
        </p:txBody>
      </p:sp>
      <p:sp>
        <p:nvSpPr>
          <p:cNvPr id="72" name="Text Box 94"/>
          <p:cNvSpPr txBox="1">
            <a:spLocks noChangeAspect="1" noChangeArrowheads="1"/>
          </p:cNvSpPr>
          <p:nvPr/>
        </p:nvSpPr>
        <p:spPr bwMode="auto">
          <a:xfrm>
            <a:off x="7010404" y="3382925"/>
            <a:ext cx="914400" cy="228600"/>
          </a:xfrm>
          <a:prstGeom prst="rect">
            <a:avLst/>
          </a:prstGeom>
          <a:gradFill rotWithShape="0">
            <a:gsLst>
              <a:gs pos="0">
                <a:srgbClr val="CCFFCC"/>
              </a:gs>
              <a:gs pos="100000">
                <a:srgbClr val="FFFFFF"/>
              </a:gs>
            </a:gsLst>
            <a:lin ang="5400000" scaled="1"/>
          </a:gradFill>
          <a:ln w="9525">
            <a:solidFill>
              <a:srgbClr val="000000"/>
            </a:solidFill>
            <a:miter lim="800000"/>
            <a:headEnd/>
            <a:tailEnd/>
          </a:ln>
          <a:effectLst>
            <a:outerShdw dist="35921" dir="2700000" algn="ctr" rotWithShape="0">
              <a:srgbClr val="808080"/>
            </a:outerShdw>
          </a:effectLst>
        </p:spPr>
        <p:txBody>
          <a:bodyPr/>
          <a:lstStyle/>
          <a:p>
            <a:pPr algn="ctr">
              <a:defRPr/>
            </a:pPr>
            <a:r>
              <a:rPr lang="zh-CN" altLang="en-US" sz="900" dirty="0" smtClean="0">
                <a:latin typeface="宋体" pitchFamily="2" charset="-122"/>
                <a:ea typeface="宋体" pitchFamily="2" charset="-122"/>
              </a:rPr>
              <a:t>发货</a:t>
            </a:r>
            <a:endParaRPr lang="zh-CN" sz="900" dirty="0">
              <a:latin typeface="宋体" pitchFamily="2" charset="-122"/>
              <a:ea typeface="宋体" pitchFamily="2" charset="-122"/>
            </a:endParaRPr>
          </a:p>
        </p:txBody>
      </p:sp>
      <p:sp>
        <p:nvSpPr>
          <p:cNvPr id="76" name="Text Box 136"/>
          <p:cNvSpPr txBox="1">
            <a:spLocks noChangeAspect="1" noChangeArrowheads="1"/>
          </p:cNvSpPr>
          <p:nvPr/>
        </p:nvSpPr>
        <p:spPr bwMode="auto">
          <a:xfrm>
            <a:off x="3733804" y="4919673"/>
            <a:ext cx="1019175" cy="614374"/>
          </a:xfrm>
          <a:prstGeom prst="rect">
            <a:avLst/>
          </a:prstGeom>
          <a:noFill/>
          <a:ln w="9525">
            <a:noFill/>
            <a:miter lim="800000"/>
            <a:headEnd/>
            <a:tailEnd/>
          </a:ln>
        </p:spPr>
        <p:txBody>
          <a:bodyPr/>
          <a:lstStyle/>
          <a:p>
            <a:pPr algn="ctr"/>
            <a:r>
              <a:rPr lang="zh-CN" altLang="en-US" sz="900" dirty="0" smtClean="0">
                <a:latin typeface="宋体" pitchFamily="2" charset="-122"/>
                <a:ea typeface="宋体" pitchFamily="2" charset="-122"/>
              </a:rPr>
              <a:t>录音稿</a:t>
            </a:r>
            <a:endParaRPr lang="en-US" altLang="zh-CN" sz="900" dirty="0" smtClean="0">
              <a:latin typeface="宋体" pitchFamily="2" charset="-122"/>
              <a:ea typeface="宋体" pitchFamily="2" charset="-122"/>
            </a:endParaRPr>
          </a:p>
          <a:p>
            <a:pPr algn="ctr"/>
            <a:r>
              <a:rPr lang="zh-CN" altLang="en-US" sz="900" dirty="0" smtClean="0">
                <a:latin typeface="宋体" pitchFamily="2" charset="-122"/>
                <a:ea typeface="宋体" pitchFamily="2" charset="-122"/>
              </a:rPr>
              <a:t>圈图二维码</a:t>
            </a:r>
            <a:endParaRPr lang="en-US" altLang="zh-CN" sz="900" dirty="0" smtClean="0">
              <a:latin typeface="宋体" pitchFamily="2" charset="-122"/>
              <a:ea typeface="宋体" pitchFamily="2" charset="-122"/>
            </a:endParaRPr>
          </a:p>
          <a:p>
            <a:pPr algn="ctr"/>
            <a:r>
              <a:rPr lang="zh-CN" altLang="en-US" sz="900" dirty="0" smtClean="0">
                <a:latin typeface="宋体" pitchFamily="2" charset="-122"/>
                <a:ea typeface="宋体" pitchFamily="2" charset="-122"/>
              </a:rPr>
              <a:t>语音文件</a:t>
            </a:r>
            <a:endParaRPr lang="en-US" altLang="zh-CN" sz="900" dirty="0" smtClean="0">
              <a:latin typeface="宋体" pitchFamily="2" charset="-122"/>
              <a:ea typeface="宋体" pitchFamily="2" charset="-122"/>
            </a:endParaRPr>
          </a:p>
          <a:p>
            <a:pPr algn="ctr"/>
            <a:r>
              <a:rPr lang="en-US" altLang="zh-CN" sz="900" dirty="0" smtClean="0">
                <a:latin typeface="宋体" pitchFamily="2" charset="-122"/>
                <a:ea typeface="宋体" pitchFamily="2" charset="-122"/>
              </a:rPr>
              <a:t>BNL</a:t>
            </a:r>
          </a:p>
          <a:p>
            <a:pPr algn="ctr"/>
            <a:r>
              <a:rPr lang="zh-CN" altLang="en-US" sz="900" dirty="0" smtClean="0">
                <a:latin typeface="宋体" pitchFamily="2" charset="-122"/>
                <a:ea typeface="宋体" pitchFamily="2" charset="-122"/>
              </a:rPr>
              <a:t>样书</a:t>
            </a:r>
            <a:endParaRPr lang="en-US" altLang="zh-CN" sz="900" dirty="0" smtClean="0">
              <a:latin typeface="宋体" pitchFamily="2" charset="-122"/>
              <a:ea typeface="宋体" pitchFamily="2" charset="-122"/>
            </a:endParaRPr>
          </a:p>
          <a:p>
            <a:pPr algn="ctr"/>
            <a:endParaRPr lang="en-US" altLang="zh-CN" sz="900" dirty="0" smtClean="0">
              <a:latin typeface="宋体" pitchFamily="2" charset="-122"/>
              <a:ea typeface="宋体" pitchFamily="2" charset="-122"/>
            </a:endParaRPr>
          </a:p>
          <a:p>
            <a:pPr algn="ctr"/>
            <a:endParaRPr lang="zh-CN" altLang="zh-CN" sz="900" dirty="0">
              <a:latin typeface="宋体" pitchFamily="2" charset="-122"/>
              <a:ea typeface="宋体" pitchFamily="2" charset="-122"/>
            </a:endParaRPr>
          </a:p>
        </p:txBody>
      </p:sp>
      <p:sp>
        <p:nvSpPr>
          <p:cNvPr id="77" name="Text Box 136"/>
          <p:cNvSpPr txBox="1">
            <a:spLocks noChangeAspect="1" noChangeArrowheads="1"/>
          </p:cNvSpPr>
          <p:nvPr/>
        </p:nvSpPr>
        <p:spPr bwMode="auto">
          <a:xfrm>
            <a:off x="4800604" y="4919673"/>
            <a:ext cx="1019175" cy="614374"/>
          </a:xfrm>
          <a:prstGeom prst="rect">
            <a:avLst/>
          </a:prstGeom>
          <a:noFill/>
          <a:ln w="9525">
            <a:noFill/>
            <a:miter lim="800000"/>
            <a:headEnd/>
            <a:tailEnd/>
          </a:ln>
        </p:spPr>
        <p:txBody>
          <a:bodyPr/>
          <a:lstStyle/>
          <a:p>
            <a:pPr algn="ctr"/>
            <a:r>
              <a:rPr lang="zh-CN" altLang="en-US" sz="900" dirty="0" smtClean="0">
                <a:latin typeface="宋体" pitchFamily="2" charset="-122"/>
                <a:ea typeface="宋体" pitchFamily="2" charset="-122"/>
              </a:rPr>
              <a:t>品检质量报告</a:t>
            </a:r>
            <a:endParaRPr lang="en-US" altLang="zh-CN" sz="900" dirty="0" smtClean="0">
              <a:latin typeface="宋体" pitchFamily="2" charset="-122"/>
              <a:ea typeface="宋体" pitchFamily="2" charset="-122"/>
            </a:endParaRPr>
          </a:p>
          <a:p>
            <a:pPr algn="ctr"/>
            <a:r>
              <a:rPr lang="zh-CN" altLang="en-US" sz="900" dirty="0" smtClean="0">
                <a:latin typeface="宋体" pitchFamily="2" charset="-122"/>
                <a:ea typeface="宋体" pitchFamily="2" charset="-122"/>
              </a:rPr>
              <a:t>已签样的样书</a:t>
            </a:r>
            <a:endParaRPr lang="zh-CN" altLang="zh-CN" sz="900" dirty="0">
              <a:latin typeface="宋体" pitchFamily="2" charset="-122"/>
              <a:ea typeface="宋体" pitchFamily="2" charset="-122"/>
            </a:endParaRPr>
          </a:p>
        </p:txBody>
      </p:sp>
      <p:sp>
        <p:nvSpPr>
          <p:cNvPr id="78" name="Text Box 136"/>
          <p:cNvSpPr txBox="1">
            <a:spLocks noChangeAspect="1" noChangeArrowheads="1"/>
          </p:cNvSpPr>
          <p:nvPr/>
        </p:nvSpPr>
        <p:spPr bwMode="auto">
          <a:xfrm>
            <a:off x="5910279" y="4919673"/>
            <a:ext cx="1019175" cy="614374"/>
          </a:xfrm>
          <a:prstGeom prst="rect">
            <a:avLst/>
          </a:prstGeom>
          <a:noFill/>
          <a:ln w="9525">
            <a:noFill/>
            <a:miter lim="800000"/>
            <a:headEnd/>
            <a:tailEnd/>
          </a:ln>
        </p:spPr>
        <p:txBody>
          <a:bodyPr/>
          <a:lstStyle/>
          <a:p>
            <a:pPr algn="ctr"/>
            <a:r>
              <a:rPr lang="zh-CN" altLang="en-US" sz="900" dirty="0" smtClean="0">
                <a:latin typeface="宋体" pitchFamily="2" charset="-122"/>
                <a:ea typeface="宋体" pitchFamily="2" charset="-122"/>
              </a:rPr>
              <a:t>印刷文件</a:t>
            </a:r>
            <a:endParaRPr lang="en-US" altLang="zh-CN" sz="900" dirty="0" smtClean="0">
              <a:latin typeface="宋体" pitchFamily="2" charset="-122"/>
              <a:ea typeface="宋体" pitchFamily="2" charset="-122"/>
            </a:endParaRPr>
          </a:p>
          <a:p>
            <a:pPr algn="ctr"/>
            <a:r>
              <a:rPr lang="zh-CN" altLang="en-US" sz="900" dirty="0" smtClean="0">
                <a:latin typeface="宋体" pitchFamily="2" charset="-122"/>
                <a:ea typeface="宋体" pitchFamily="2" charset="-122"/>
              </a:rPr>
              <a:t>印刷成品</a:t>
            </a:r>
            <a:endParaRPr lang="en-US" altLang="zh-CN" sz="900" dirty="0">
              <a:latin typeface="宋体" pitchFamily="2" charset="-122"/>
              <a:ea typeface="宋体" pitchFamily="2" charset="-122"/>
            </a:endParaRPr>
          </a:p>
          <a:p>
            <a:pPr algn="ctr"/>
            <a:endParaRPr lang="zh-CN" altLang="zh-CN" sz="900" dirty="0">
              <a:latin typeface="宋体" pitchFamily="2" charset="-122"/>
              <a:ea typeface="宋体" pitchFamily="2" charset="-122"/>
            </a:endParaRPr>
          </a:p>
        </p:txBody>
      </p:sp>
      <p:sp>
        <p:nvSpPr>
          <p:cNvPr id="79" name="Text Box 136"/>
          <p:cNvSpPr txBox="1">
            <a:spLocks noChangeAspect="1" noChangeArrowheads="1"/>
          </p:cNvSpPr>
          <p:nvPr/>
        </p:nvSpPr>
        <p:spPr bwMode="auto">
          <a:xfrm>
            <a:off x="7010404" y="4991111"/>
            <a:ext cx="1019175" cy="542936"/>
          </a:xfrm>
          <a:prstGeom prst="rect">
            <a:avLst/>
          </a:prstGeom>
          <a:noFill/>
          <a:ln w="9525">
            <a:noFill/>
            <a:miter lim="800000"/>
            <a:headEnd/>
            <a:tailEnd/>
          </a:ln>
        </p:spPr>
        <p:txBody>
          <a:bodyPr/>
          <a:lstStyle/>
          <a:p>
            <a:pPr algn="ctr"/>
            <a:r>
              <a:rPr lang="zh-CN" altLang="en-US" sz="900" dirty="0" smtClean="0">
                <a:latin typeface="宋体" pitchFamily="2" charset="-122"/>
                <a:ea typeface="宋体" pitchFamily="2" charset="-122"/>
              </a:rPr>
              <a:t>发票</a:t>
            </a:r>
            <a:endParaRPr lang="en-US" altLang="zh-CN" sz="900" dirty="0" smtClean="0">
              <a:latin typeface="宋体" pitchFamily="2" charset="-122"/>
              <a:ea typeface="宋体" pitchFamily="2" charset="-122"/>
            </a:endParaRPr>
          </a:p>
          <a:p>
            <a:pPr algn="ctr"/>
            <a:r>
              <a:rPr lang="zh-CN" altLang="en-US" sz="900" dirty="0" smtClean="0">
                <a:latin typeface="宋体" pitchFamily="2" charset="-122"/>
                <a:ea typeface="宋体" pitchFamily="2" charset="-122"/>
              </a:rPr>
              <a:t>单据</a:t>
            </a:r>
            <a:endParaRPr lang="zh-CN" altLang="zh-CN" sz="900" dirty="0">
              <a:latin typeface="宋体" pitchFamily="2" charset="-122"/>
              <a:ea typeface="宋体" pitchFamily="2" charset="-122"/>
            </a:endParaRPr>
          </a:p>
        </p:txBody>
      </p:sp>
      <p:sp>
        <p:nvSpPr>
          <p:cNvPr id="80" name="Text Box 136"/>
          <p:cNvSpPr txBox="1">
            <a:spLocks noChangeAspect="1" noChangeArrowheads="1"/>
          </p:cNvSpPr>
          <p:nvPr/>
        </p:nvSpPr>
        <p:spPr bwMode="auto">
          <a:xfrm>
            <a:off x="8001004" y="4991111"/>
            <a:ext cx="857276" cy="542936"/>
          </a:xfrm>
          <a:prstGeom prst="rect">
            <a:avLst/>
          </a:prstGeom>
          <a:noFill/>
          <a:ln w="9525">
            <a:noFill/>
            <a:miter lim="800000"/>
            <a:headEnd/>
            <a:tailEnd/>
          </a:ln>
        </p:spPr>
        <p:txBody>
          <a:bodyPr/>
          <a:lstStyle/>
          <a:p>
            <a:pPr algn="ctr"/>
            <a:r>
              <a:rPr lang="zh-CN" altLang="en-US" sz="900" dirty="0">
                <a:latin typeface="宋体" pitchFamily="2" charset="-122"/>
                <a:ea typeface="宋体" pitchFamily="2" charset="-122"/>
              </a:rPr>
              <a:t>项目总结报告</a:t>
            </a:r>
            <a:endParaRPr lang="en-US" altLang="zh-CN" sz="900" dirty="0">
              <a:latin typeface="宋体" pitchFamily="2" charset="-122"/>
              <a:ea typeface="宋体" pitchFamily="2" charset="-122"/>
            </a:endParaRPr>
          </a:p>
          <a:p>
            <a:pPr algn="ctr"/>
            <a:endParaRPr lang="zh-CN" altLang="zh-CN" sz="900" dirty="0">
              <a:latin typeface="宋体" pitchFamily="2" charset="-122"/>
              <a:ea typeface="宋体" pitchFamily="2" charset="-122"/>
            </a:endParaRPr>
          </a:p>
        </p:txBody>
      </p:sp>
      <p:sp>
        <p:nvSpPr>
          <p:cNvPr id="81" name="Text Box 123"/>
          <p:cNvSpPr txBox="1">
            <a:spLocks noChangeAspect="1" noChangeArrowheads="1"/>
          </p:cNvSpPr>
          <p:nvPr/>
        </p:nvSpPr>
        <p:spPr bwMode="auto">
          <a:xfrm>
            <a:off x="2743204" y="1115843"/>
            <a:ext cx="914400" cy="192052"/>
          </a:xfrm>
          <a:prstGeom prst="rect">
            <a:avLst/>
          </a:prstGeom>
          <a:gradFill rotWithShape="0">
            <a:gsLst>
              <a:gs pos="0">
                <a:srgbClr val="FFFF99"/>
              </a:gs>
              <a:gs pos="100000">
                <a:srgbClr val="FFFFFF"/>
              </a:gs>
            </a:gsLst>
            <a:lin ang="5400000" scaled="1"/>
          </a:gradFill>
          <a:ln w="9525">
            <a:solidFill>
              <a:srgbClr val="333333"/>
            </a:solidFill>
            <a:miter lim="800000"/>
            <a:headEnd/>
            <a:tailEnd/>
          </a:ln>
          <a:effectLst>
            <a:outerShdw dist="35921" dir="2700000" algn="ctr" rotWithShape="0">
              <a:srgbClr val="808080"/>
            </a:outerShdw>
          </a:effectLst>
        </p:spPr>
        <p:txBody>
          <a:bodyPr/>
          <a:lstStyle/>
          <a:p>
            <a:pPr algn="ctr">
              <a:defRPr/>
            </a:pPr>
            <a:r>
              <a:rPr lang="zh-CN" altLang="en-US" sz="900" dirty="0">
                <a:latin typeface="宋体" pitchFamily="2" charset="-122"/>
                <a:ea typeface="宋体" pitchFamily="2" charset="-122"/>
              </a:rPr>
              <a:t>项目策划</a:t>
            </a:r>
            <a:endParaRPr lang="zh-CN" sz="900" dirty="0">
              <a:latin typeface="宋体" pitchFamily="2" charset="-122"/>
              <a:ea typeface="宋体" pitchFamily="2" charset="-122"/>
            </a:endParaRPr>
          </a:p>
        </p:txBody>
      </p:sp>
      <p:sp>
        <p:nvSpPr>
          <p:cNvPr id="82" name="Text Box 124"/>
          <p:cNvSpPr txBox="1">
            <a:spLocks noChangeAspect="1" noChangeArrowheads="1"/>
          </p:cNvSpPr>
          <p:nvPr/>
        </p:nvSpPr>
        <p:spPr bwMode="auto">
          <a:xfrm>
            <a:off x="42859" y="5637810"/>
            <a:ext cx="465138" cy="720147"/>
          </a:xfrm>
          <a:prstGeom prst="rect">
            <a:avLst/>
          </a:prstGeom>
          <a:gradFill rotWithShape="1">
            <a:gsLst>
              <a:gs pos="0">
                <a:srgbClr val="53D2FF"/>
              </a:gs>
              <a:gs pos="100000">
                <a:srgbClr val="FFFFFF"/>
              </a:gs>
            </a:gsLst>
            <a:lin ang="5400000" scaled="1"/>
          </a:gradFill>
          <a:ln w="9525">
            <a:solidFill>
              <a:srgbClr val="000000"/>
            </a:solidFill>
            <a:miter lim="800000"/>
            <a:headEnd/>
            <a:tailEnd/>
          </a:ln>
        </p:spPr>
        <p:txBody>
          <a:bodyPr tIns="118800"/>
          <a:lstStyle/>
          <a:p>
            <a:pPr algn="ctr"/>
            <a:r>
              <a:rPr lang="zh-CN" altLang="en-US" sz="900" dirty="0">
                <a:latin typeface="宋体" pitchFamily="2" charset="-122"/>
                <a:ea typeface="宋体" pitchFamily="2" charset="-122"/>
              </a:rPr>
              <a:t>相关流程指南</a:t>
            </a:r>
          </a:p>
        </p:txBody>
      </p:sp>
      <p:sp>
        <p:nvSpPr>
          <p:cNvPr id="83" name="Text Box 136"/>
          <p:cNvSpPr txBox="1">
            <a:spLocks noChangeAspect="1" noChangeArrowheads="1"/>
          </p:cNvSpPr>
          <p:nvPr/>
        </p:nvSpPr>
        <p:spPr bwMode="auto">
          <a:xfrm>
            <a:off x="2667004" y="5584841"/>
            <a:ext cx="1143000" cy="735017"/>
          </a:xfrm>
          <a:prstGeom prst="rect">
            <a:avLst/>
          </a:prstGeom>
          <a:noFill/>
          <a:ln w="9525">
            <a:noFill/>
            <a:miter lim="800000"/>
            <a:headEnd/>
            <a:tailEnd/>
          </a:ln>
        </p:spPr>
        <p:txBody>
          <a:bodyPr/>
          <a:lstStyle/>
          <a:p>
            <a:pPr algn="ctr"/>
            <a:r>
              <a:rPr lang="en-US" altLang="zh-CN" sz="900" dirty="0">
                <a:latin typeface="宋体" pitchFamily="2" charset="-122"/>
                <a:ea typeface="宋体" pitchFamily="2" charset="-122"/>
              </a:rPr>
              <a:t>《</a:t>
            </a:r>
            <a:r>
              <a:rPr lang="zh-CN" altLang="en-US" sz="900" dirty="0">
                <a:latin typeface="宋体" pitchFamily="2" charset="-122"/>
                <a:ea typeface="宋体" pitchFamily="2" charset="-122"/>
              </a:rPr>
              <a:t>研发主流程</a:t>
            </a:r>
            <a:r>
              <a:rPr lang="en-US" altLang="zh-CN" sz="900" dirty="0">
                <a:latin typeface="宋体" pitchFamily="2" charset="-122"/>
                <a:ea typeface="宋体" pitchFamily="2" charset="-122"/>
              </a:rPr>
              <a:t>》</a:t>
            </a:r>
          </a:p>
          <a:p>
            <a:pPr algn="ctr"/>
            <a:r>
              <a:rPr lang="zh-CN" altLang="en-US" sz="900" dirty="0" smtClean="0">
                <a:latin typeface="宋体" pitchFamily="2" charset="-122"/>
                <a:ea typeface="宋体" pitchFamily="2" charset="-122"/>
              </a:rPr>
              <a:t>－策划阶段流程</a:t>
            </a:r>
            <a:endParaRPr lang="en-US" altLang="zh-CN" sz="900" dirty="0">
              <a:latin typeface="宋体" pitchFamily="2" charset="-122"/>
              <a:ea typeface="宋体" pitchFamily="2" charset="-122"/>
            </a:endParaRPr>
          </a:p>
          <a:p>
            <a:pPr algn="ctr"/>
            <a:r>
              <a:rPr lang="zh-CN" altLang="en-US" sz="900" dirty="0" smtClean="0">
                <a:latin typeface="宋体" pitchFamily="2" charset="-122"/>
                <a:ea typeface="宋体" pitchFamily="2" charset="-122"/>
              </a:rPr>
              <a:t>（</a:t>
            </a:r>
            <a:r>
              <a:rPr lang="zh-CN" altLang="en-US" sz="900" dirty="0">
                <a:latin typeface="宋体" pitchFamily="2" charset="-122"/>
                <a:ea typeface="宋体" pitchFamily="2" charset="-122"/>
              </a:rPr>
              <a:t>项目估算指南</a:t>
            </a:r>
            <a:r>
              <a:rPr lang="zh-CN" altLang="en-US" sz="900" dirty="0" smtClean="0">
                <a:latin typeface="宋体" pitchFamily="2" charset="-122"/>
                <a:ea typeface="宋体" pitchFamily="2" charset="-122"/>
              </a:rPr>
              <a:t>）</a:t>
            </a:r>
            <a:endParaRPr lang="en-US" altLang="zh-CN" sz="900" dirty="0" smtClean="0">
              <a:latin typeface="宋体" pitchFamily="2" charset="-122"/>
              <a:ea typeface="宋体" pitchFamily="2" charset="-122"/>
            </a:endParaRPr>
          </a:p>
          <a:p>
            <a:pPr algn="ctr"/>
            <a:r>
              <a:rPr lang="en-US" altLang="zh-CN" sz="900" dirty="0" smtClean="0">
                <a:latin typeface="宋体" pitchFamily="2" charset="-122"/>
                <a:ea typeface="宋体" pitchFamily="2" charset="-122"/>
              </a:rPr>
              <a:t>《</a:t>
            </a:r>
            <a:r>
              <a:rPr lang="zh-CN" altLang="en-US" sz="900" dirty="0" smtClean="0">
                <a:latin typeface="宋体" pitchFamily="2" charset="-122"/>
                <a:ea typeface="宋体" pitchFamily="2" charset="-122"/>
              </a:rPr>
              <a:t>评审指南</a:t>
            </a:r>
            <a:r>
              <a:rPr lang="en-US" altLang="zh-CN" sz="900" dirty="0" smtClean="0">
                <a:latin typeface="宋体" pitchFamily="2" charset="-122"/>
                <a:ea typeface="宋体" pitchFamily="2" charset="-122"/>
              </a:rPr>
              <a:t>》</a:t>
            </a:r>
            <a:r>
              <a:rPr lang="zh-CN" altLang="en-US" sz="900" dirty="0" smtClean="0">
                <a:latin typeface="宋体" pitchFamily="2" charset="-122"/>
                <a:ea typeface="宋体" pitchFamily="2" charset="-122"/>
              </a:rPr>
              <a:t> （包括校对）</a:t>
            </a:r>
            <a:endParaRPr lang="zh-CN" altLang="zh-CN" sz="900" dirty="0">
              <a:latin typeface="宋体" pitchFamily="2" charset="-122"/>
              <a:ea typeface="宋体" pitchFamily="2" charset="-122"/>
            </a:endParaRPr>
          </a:p>
        </p:txBody>
      </p:sp>
      <p:sp>
        <p:nvSpPr>
          <p:cNvPr id="84" name="Text Box 136"/>
          <p:cNvSpPr txBox="1">
            <a:spLocks noChangeAspect="1" noChangeArrowheads="1"/>
          </p:cNvSpPr>
          <p:nvPr/>
        </p:nvSpPr>
        <p:spPr bwMode="auto">
          <a:xfrm>
            <a:off x="528634" y="5576903"/>
            <a:ext cx="1143000" cy="700092"/>
          </a:xfrm>
          <a:prstGeom prst="rect">
            <a:avLst/>
          </a:prstGeom>
          <a:noFill/>
          <a:ln w="9525">
            <a:noFill/>
            <a:miter lim="800000"/>
            <a:headEnd/>
            <a:tailEnd/>
          </a:ln>
        </p:spPr>
        <p:txBody>
          <a:bodyPr/>
          <a:lstStyle/>
          <a:p>
            <a:pPr algn="ctr"/>
            <a:r>
              <a:rPr lang="en-US" altLang="zh-CN" sz="900" dirty="0">
                <a:latin typeface="宋体" pitchFamily="2" charset="-122"/>
                <a:ea typeface="宋体" pitchFamily="2" charset="-122"/>
              </a:rPr>
              <a:t>《</a:t>
            </a:r>
            <a:r>
              <a:rPr lang="zh-CN" altLang="en-US" sz="900" dirty="0">
                <a:latin typeface="宋体" pitchFamily="2" charset="-122"/>
                <a:ea typeface="宋体" pitchFamily="2" charset="-122"/>
              </a:rPr>
              <a:t>决策分析指南</a:t>
            </a:r>
            <a:r>
              <a:rPr lang="en-US" altLang="zh-CN" sz="900" dirty="0">
                <a:latin typeface="宋体" pitchFamily="2" charset="-122"/>
                <a:ea typeface="宋体" pitchFamily="2" charset="-122"/>
              </a:rPr>
              <a:t>》</a:t>
            </a:r>
          </a:p>
          <a:p>
            <a:pPr algn="ctr"/>
            <a:r>
              <a:rPr lang="en-US" altLang="zh-CN" sz="900" dirty="0">
                <a:latin typeface="宋体" pitchFamily="2" charset="-122"/>
                <a:ea typeface="宋体" pitchFamily="2" charset="-122"/>
              </a:rPr>
              <a:t>《</a:t>
            </a:r>
            <a:r>
              <a:rPr lang="zh-CN" altLang="en-US" sz="900" dirty="0">
                <a:latin typeface="宋体" pitchFamily="2" charset="-122"/>
                <a:ea typeface="宋体" pitchFamily="2" charset="-122"/>
              </a:rPr>
              <a:t>研发主流程</a:t>
            </a:r>
            <a:r>
              <a:rPr lang="en-US" altLang="zh-CN" sz="900" dirty="0">
                <a:latin typeface="宋体" pitchFamily="2" charset="-122"/>
                <a:ea typeface="宋体" pitchFamily="2" charset="-122"/>
              </a:rPr>
              <a:t>》</a:t>
            </a:r>
          </a:p>
          <a:p>
            <a:pPr algn="ctr"/>
            <a:r>
              <a:rPr lang="zh-CN" altLang="en-US" sz="900" dirty="0" smtClean="0">
                <a:latin typeface="宋体" pitchFamily="2" charset="-122"/>
                <a:ea typeface="宋体" pitchFamily="2" charset="-122"/>
              </a:rPr>
              <a:t>－立项</a:t>
            </a:r>
            <a:r>
              <a:rPr lang="zh-CN" altLang="en-US" sz="900" dirty="0">
                <a:latin typeface="宋体" pitchFamily="2" charset="-122"/>
                <a:ea typeface="宋体" pitchFamily="2" charset="-122"/>
              </a:rPr>
              <a:t>子</a:t>
            </a:r>
            <a:r>
              <a:rPr lang="zh-CN" altLang="en-US" sz="900" dirty="0" smtClean="0">
                <a:latin typeface="宋体" pitchFamily="2" charset="-122"/>
                <a:ea typeface="宋体" pitchFamily="2" charset="-122"/>
              </a:rPr>
              <a:t>流程</a:t>
            </a:r>
            <a:endParaRPr lang="en-US" altLang="zh-CN" sz="900" dirty="0" smtClean="0">
              <a:latin typeface="宋体" pitchFamily="2" charset="-122"/>
              <a:ea typeface="宋体" pitchFamily="2" charset="-122"/>
            </a:endParaRPr>
          </a:p>
          <a:p>
            <a:pPr algn="ctr"/>
            <a:r>
              <a:rPr lang="en-US" altLang="zh-CN" sz="900" dirty="0" smtClean="0">
                <a:latin typeface="宋体" pitchFamily="2" charset="-122"/>
                <a:ea typeface="宋体" pitchFamily="2" charset="-122"/>
              </a:rPr>
              <a:t>《</a:t>
            </a:r>
            <a:r>
              <a:rPr lang="zh-CN" altLang="en-US" sz="900" dirty="0" smtClean="0">
                <a:latin typeface="宋体" pitchFamily="2" charset="-122"/>
                <a:ea typeface="宋体" pitchFamily="2" charset="-122"/>
              </a:rPr>
              <a:t>评审指南</a:t>
            </a:r>
            <a:r>
              <a:rPr lang="en-US" altLang="zh-CN" sz="900" dirty="0" smtClean="0">
                <a:latin typeface="宋体" pitchFamily="2" charset="-122"/>
                <a:ea typeface="宋体" pitchFamily="2" charset="-122"/>
              </a:rPr>
              <a:t>》</a:t>
            </a:r>
            <a:r>
              <a:rPr lang="zh-CN" altLang="en-US" sz="900" dirty="0" smtClean="0">
                <a:latin typeface="宋体" pitchFamily="2" charset="-122"/>
                <a:ea typeface="宋体" pitchFamily="2" charset="-122"/>
              </a:rPr>
              <a:t> （包括校对）</a:t>
            </a:r>
            <a:endParaRPr lang="zh-CN" altLang="zh-CN" sz="900" dirty="0" smtClean="0">
              <a:latin typeface="宋体" pitchFamily="2" charset="-122"/>
              <a:ea typeface="宋体" pitchFamily="2" charset="-122"/>
            </a:endParaRPr>
          </a:p>
          <a:p>
            <a:pPr algn="ctr"/>
            <a:endParaRPr lang="zh-CN" altLang="zh-CN" sz="900" dirty="0">
              <a:latin typeface="宋体" pitchFamily="2" charset="-122"/>
              <a:ea typeface="宋体" pitchFamily="2" charset="-122"/>
            </a:endParaRPr>
          </a:p>
        </p:txBody>
      </p:sp>
      <p:sp>
        <p:nvSpPr>
          <p:cNvPr id="85" name="Text Box 136"/>
          <p:cNvSpPr txBox="1">
            <a:spLocks noChangeAspect="1" noChangeArrowheads="1"/>
          </p:cNvSpPr>
          <p:nvPr/>
        </p:nvSpPr>
        <p:spPr bwMode="auto">
          <a:xfrm>
            <a:off x="3733804" y="5634053"/>
            <a:ext cx="1143000" cy="585794"/>
          </a:xfrm>
          <a:prstGeom prst="rect">
            <a:avLst/>
          </a:prstGeom>
          <a:noFill/>
          <a:ln w="9525">
            <a:noFill/>
            <a:miter lim="800000"/>
            <a:headEnd/>
            <a:tailEnd/>
          </a:ln>
        </p:spPr>
        <p:txBody>
          <a:bodyPr/>
          <a:lstStyle/>
          <a:p>
            <a:pPr algn="ctr"/>
            <a:r>
              <a:rPr lang="en-US" altLang="zh-CN" sz="900" dirty="0">
                <a:latin typeface="宋体" pitchFamily="2" charset="-122"/>
                <a:ea typeface="宋体" pitchFamily="2" charset="-122"/>
              </a:rPr>
              <a:t>《</a:t>
            </a:r>
            <a:r>
              <a:rPr lang="zh-CN" altLang="en-US" sz="900" dirty="0">
                <a:latin typeface="宋体" pitchFamily="2" charset="-122"/>
                <a:ea typeface="宋体" pitchFamily="2" charset="-122"/>
              </a:rPr>
              <a:t>研发主流程</a:t>
            </a:r>
            <a:r>
              <a:rPr lang="en-US" altLang="zh-CN" sz="900" dirty="0">
                <a:latin typeface="宋体" pitchFamily="2" charset="-122"/>
                <a:ea typeface="宋体" pitchFamily="2" charset="-122"/>
              </a:rPr>
              <a:t>》</a:t>
            </a:r>
          </a:p>
          <a:p>
            <a:pPr algn="ctr"/>
            <a:r>
              <a:rPr lang="zh-CN" altLang="en-US" sz="900" dirty="0" smtClean="0">
                <a:latin typeface="宋体" pitchFamily="2" charset="-122"/>
                <a:ea typeface="宋体" pitchFamily="2" charset="-122"/>
              </a:rPr>
              <a:t>－制作阶段</a:t>
            </a:r>
            <a:r>
              <a:rPr lang="zh-CN" altLang="en-US" sz="900" dirty="0">
                <a:latin typeface="宋体" pitchFamily="2" charset="-122"/>
                <a:ea typeface="宋体" pitchFamily="2" charset="-122"/>
              </a:rPr>
              <a:t>总流程</a:t>
            </a:r>
            <a:endParaRPr lang="en-US" altLang="zh-CN" sz="900" dirty="0">
              <a:latin typeface="宋体" pitchFamily="2" charset="-122"/>
              <a:ea typeface="宋体" pitchFamily="2" charset="-122"/>
            </a:endParaRPr>
          </a:p>
          <a:p>
            <a:pPr algn="ctr"/>
            <a:r>
              <a:rPr lang="en-US" altLang="zh-CN" sz="900" dirty="0" smtClean="0">
                <a:latin typeface="宋体" pitchFamily="2" charset="-122"/>
                <a:ea typeface="宋体" pitchFamily="2" charset="-122"/>
              </a:rPr>
              <a:t>《</a:t>
            </a:r>
            <a:r>
              <a:rPr lang="zh-CN" altLang="en-US" sz="900" dirty="0" smtClean="0">
                <a:latin typeface="宋体" pitchFamily="2" charset="-122"/>
                <a:ea typeface="宋体" pitchFamily="2" charset="-122"/>
              </a:rPr>
              <a:t>评审指南</a:t>
            </a:r>
            <a:r>
              <a:rPr lang="en-US" altLang="zh-CN" sz="900" dirty="0" smtClean="0">
                <a:latin typeface="宋体" pitchFamily="2" charset="-122"/>
                <a:ea typeface="宋体" pitchFamily="2" charset="-122"/>
              </a:rPr>
              <a:t>》</a:t>
            </a:r>
            <a:r>
              <a:rPr lang="zh-CN" altLang="en-US" sz="900" dirty="0" smtClean="0">
                <a:latin typeface="宋体" pitchFamily="2" charset="-122"/>
                <a:ea typeface="宋体" pitchFamily="2" charset="-122"/>
              </a:rPr>
              <a:t> （包括校对）</a:t>
            </a:r>
            <a:endParaRPr lang="zh-CN" altLang="zh-CN" sz="900" dirty="0" smtClean="0">
              <a:latin typeface="宋体" pitchFamily="2" charset="-122"/>
              <a:ea typeface="宋体" pitchFamily="2" charset="-122"/>
            </a:endParaRPr>
          </a:p>
          <a:p>
            <a:pPr algn="ctr"/>
            <a:endParaRPr lang="en-US" altLang="zh-CN" sz="900" dirty="0">
              <a:latin typeface="宋体" pitchFamily="2" charset="-122"/>
              <a:ea typeface="宋体" pitchFamily="2" charset="-122"/>
            </a:endParaRPr>
          </a:p>
        </p:txBody>
      </p:sp>
      <p:sp>
        <p:nvSpPr>
          <p:cNvPr id="86" name="Text Box 136"/>
          <p:cNvSpPr txBox="1">
            <a:spLocks noChangeAspect="1" noChangeArrowheads="1"/>
          </p:cNvSpPr>
          <p:nvPr/>
        </p:nvSpPr>
        <p:spPr bwMode="auto">
          <a:xfrm>
            <a:off x="4800604" y="5634053"/>
            <a:ext cx="1143000" cy="585794"/>
          </a:xfrm>
          <a:prstGeom prst="rect">
            <a:avLst/>
          </a:prstGeom>
          <a:noFill/>
          <a:ln w="9525">
            <a:noFill/>
            <a:miter lim="800000"/>
            <a:headEnd/>
            <a:tailEnd/>
          </a:ln>
        </p:spPr>
        <p:txBody>
          <a:bodyPr/>
          <a:lstStyle/>
          <a:p>
            <a:pPr algn="ctr"/>
            <a:r>
              <a:rPr lang="en-US" altLang="zh-CN" sz="900" dirty="0">
                <a:latin typeface="宋体" pitchFamily="2" charset="-122"/>
                <a:ea typeface="宋体" pitchFamily="2" charset="-122"/>
              </a:rPr>
              <a:t>《</a:t>
            </a:r>
            <a:r>
              <a:rPr lang="zh-CN" altLang="en-US" sz="900" dirty="0">
                <a:latin typeface="宋体" pitchFamily="2" charset="-122"/>
                <a:ea typeface="宋体" pitchFamily="2" charset="-122"/>
              </a:rPr>
              <a:t>研发主流程</a:t>
            </a:r>
            <a:r>
              <a:rPr lang="en-US" altLang="zh-CN" sz="900" dirty="0">
                <a:latin typeface="宋体" pitchFamily="2" charset="-122"/>
                <a:ea typeface="宋体" pitchFamily="2" charset="-122"/>
              </a:rPr>
              <a:t>》</a:t>
            </a:r>
          </a:p>
          <a:p>
            <a:pPr algn="ctr"/>
            <a:r>
              <a:rPr lang="zh-CN" altLang="en-US" sz="900" dirty="0" smtClean="0">
                <a:latin typeface="宋体" pitchFamily="2" charset="-122"/>
                <a:ea typeface="宋体" pitchFamily="2" charset="-122"/>
              </a:rPr>
              <a:t>－品检阶段</a:t>
            </a:r>
            <a:r>
              <a:rPr lang="zh-CN" altLang="en-US" sz="900" dirty="0">
                <a:latin typeface="宋体" pitchFamily="2" charset="-122"/>
                <a:ea typeface="宋体" pitchFamily="2" charset="-122"/>
              </a:rPr>
              <a:t>总流程</a:t>
            </a:r>
            <a:endParaRPr lang="en-US" altLang="zh-CN" sz="900" dirty="0">
              <a:latin typeface="宋体" pitchFamily="2" charset="-122"/>
              <a:ea typeface="宋体" pitchFamily="2" charset="-122"/>
            </a:endParaRPr>
          </a:p>
          <a:p>
            <a:pPr algn="ctr"/>
            <a:r>
              <a:rPr lang="en-US" altLang="zh-CN" sz="900" dirty="0">
                <a:latin typeface="宋体" pitchFamily="2" charset="-122"/>
                <a:ea typeface="宋体" pitchFamily="2" charset="-122"/>
              </a:rPr>
              <a:t>《</a:t>
            </a:r>
            <a:r>
              <a:rPr lang="zh-CN" altLang="en-US" sz="900" dirty="0">
                <a:latin typeface="宋体" pitchFamily="2" charset="-122"/>
                <a:ea typeface="宋体" pitchFamily="2" charset="-122"/>
              </a:rPr>
              <a:t>评审指南</a:t>
            </a:r>
            <a:r>
              <a:rPr lang="en-US" altLang="zh-CN" sz="900" dirty="0" smtClean="0">
                <a:latin typeface="宋体" pitchFamily="2" charset="-122"/>
                <a:ea typeface="宋体" pitchFamily="2" charset="-122"/>
              </a:rPr>
              <a:t>》</a:t>
            </a:r>
            <a:r>
              <a:rPr lang="zh-CN" altLang="en-US" sz="900" dirty="0" smtClean="0">
                <a:latin typeface="宋体" pitchFamily="2" charset="-122"/>
                <a:ea typeface="宋体" pitchFamily="2" charset="-122"/>
              </a:rPr>
              <a:t> （包括校对）</a:t>
            </a:r>
            <a:endParaRPr lang="en-US" altLang="zh-CN" sz="900" dirty="0">
              <a:latin typeface="宋体" pitchFamily="2" charset="-122"/>
              <a:ea typeface="宋体" pitchFamily="2" charset="-122"/>
            </a:endParaRPr>
          </a:p>
        </p:txBody>
      </p:sp>
      <p:sp>
        <p:nvSpPr>
          <p:cNvPr id="87" name="Text Box 136"/>
          <p:cNvSpPr txBox="1">
            <a:spLocks noChangeAspect="1" noChangeArrowheads="1"/>
          </p:cNvSpPr>
          <p:nvPr/>
        </p:nvSpPr>
        <p:spPr bwMode="auto">
          <a:xfrm>
            <a:off x="5867404" y="5634053"/>
            <a:ext cx="1143000" cy="585794"/>
          </a:xfrm>
          <a:prstGeom prst="rect">
            <a:avLst/>
          </a:prstGeom>
          <a:noFill/>
          <a:ln w="9525">
            <a:noFill/>
            <a:miter lim="800000"/>
            <a:headEnd/>
            <a:tailEnd/>
          </a:ln>
        </p:spPr>
        <p:txBody>
          <a:bodyPr/>
          <a:lstStyle/>
          <a:p>
            <a:pPr algn="ctr"/>
            <a:r>
              <a:rPr lang="en-US" altLang="zh-CN" sz="900" dirty="0">
                <a:latin typeface="宋体" pitchFamily="2" charset="-122"/>
                <a:ea typeface="宋体" pitchFamily="2" charset="-122"/>
              </a:rPr>
              <a:t>《</a:t>
            </a:r>
            <a:r>
              <a:rPr lang="zh-CN" altLang="en-US" sz="900" dirty="0">
                <a:latin typeface="宋体" pitchFamily="2" charset="-122"/>
                <a:ea typeface="宋体" pitchFamily="2" charset="-122"/>
              </a:rPr>
              <a:t>研发主流程</a:t>
            </a:r>
            <a:r>
              <a:rPr lang="en-US" altLang="zh-CN" sz="900" dirty="0">
                <a:latin typeface="宋体" pitchFamily="2" charset="-122"/>
                <a:ea typeface="宋体" pitchFamily="2" charset="-122"/>
              </a:rPr>
              <a:t>》</a:t>
            </a:r>
          </a:p>
          <a:p>
            <a:pPr algn="ctr"/>
            <a:r>
              <a:rPr lang="zh-CN" altLang="en-US" sz="900" dirty="0" smtClean="0">
                <a:latin typeface="宋体" pitchFamily="2" charset="-122"/>
                <a:ea typeface="宋体" pitchFamily="2" charset="-122"/>
              </a:rPr>
              <a:t>－生产阶段</a:t>
            </a:r>
            <a:r>
              <a:rPr lang="zh-CN" altLang="en-US" sz="900" dirty="0">
                <a:latin typeface="宋体" pitchFamily="2" charset="-122"/>
                <a:ea typeface="宋体" pitchFamily="2" charset="-122"/>
              </a:rPr>
              <a:t>总流程</a:t>
            </a:r>
            <a:endParaRPr lang="en-US" altLang="zh-CN" sz="900" dirty="0">
              <a:latin typeface="宋体" pitchFamily="2" charset="-122"/>
              <a:ea typeface="宋体" pitchFamily="2" charset="-122"/>
            </a:endParaRPr>
          </a:p>
          <a:p>
            <a:pPr algn="ctr"/>
            <a:r>
              <a:rPr lang="en-US" altLang="zh-CN" sz="900" dirty="0">
                <a:latin typeface="宋体" pitchFamily="2" charset="-122"/>
                <a:ea typeface="宋体" pitchFamily="2" charset="-122"/>
              </a:rPr>
              <a:t>《</a:t>
            </a:r>
            <a:r>
              <a:rPr lang="zh-CN" altLang="en-US" sz="900" dirty="0">
                <a:latin typeface="宋体" pitchFamily="2" charset="-122"/>
                <a:ea typeface="宋体" pitchFamily="2" charset="-122"/>
              </a:rPr>
              <a:t>评审指南</a:t>
            </a:r>
            <a:r>
              <a:rPr lang="en-US" altLang="zh-CN" sz="900" dirty="0" smtClean="0">
                <a:latin typeface="宋体" pitchFamily="2" charset="-122"/>
                <a:ea typeface="宋体" pitchFamily="2" charset="-122"/>
              </a:rPr>
              <a:t>》</a:t>
            </a:r>
            <a:r>
              <a:rPr lang="zh-CN" altLang="en-US" sz="900" dirty="0" smtClean="0">
                <a:latin typeface="宋体" pitchFamily="2" charset="-122"/>
                <a:ea typeface="宋体" pitchFamily="2" charset="-122"/>
              </a:rPr>
              <a:t> （包括校对）</a:t>
            </a:r>
            <a:endParaRPr lang="en-US" altLang="zh-CN" sz="900" dirty="0">
              <a:latin typeface="宋体" pitchFamily="2" charset="-122"/>
              <a:ea typeface="宋体" pitchFamily="2" charset="-122"/>
            </a:endParaRPr>
          </a:p>
        </p:txBody>
      </p:sp>
      <p:sp>
        <p:nvSpPr>
          <p:cNvPr id="88" name="Text Box 136"/>
          <p:cNvSpPr txBox="1">
            <a:spLocks noChangeAspect="1" noChangeArrowheads="1"/>
          </p:cNvSpPr>
          <p:nvPr/>
        </p:nvSpPr>
        <p:spPr bwMode="auto">
          <a:xfrm>
            <a:off x="7010404" y="5634053"/>
            <a:ext cx="1143000" cy="585794"/>
          </a:xfrm>
          <a:prstGeom prst="rect">
            <a:avLst/>
          </a:prstGeom>
          <a:noFill/>
          <a:ln w="9525">
            <a:noFill/>
            <a:miter lim="800000"/>
            <a:headEnd/>
            <a:tailEnd/>
          </a:ln>
        </p:spPr>
        <p:txBody>
          <a:bodyPr/>
          <a:lstStyle/>
          <a:p>
            <a:pPr algn="ctr"/>
            <a:r>
              <a:rPr lang="en-US" altLang="zh-CN" sz="900" dirty="0">
                <a:latin typeface="宋体" pitchFamily="2" charset="-122"/>
                <a:ea typeface="宋体" pitchFamily="2" charset="-122"/>
              </a:rPr>
              <a:t>《</a:t>
            </a:r>
            <a:r>
              <a:rPr lang="zh-CN" altLang="en-US" sz="900" dirty="0">
                <a:latin typeface="宋体" pitchFamily="2" charset="-122"/>
                <a:ea typeface="宋体" pitchFamily="2" charset="-122"/>
              </a:rPr>
              <a:t>研发主流程</a:t>
            </a:r>
            <a:r>
              <a:rPr lang="en-US" altLang="zh-CN" sz="900" dirty="0">
                <a:latin typeface="宋体" pitchFamily="2" charset="-122"/>
                <a:ea typeface="宋体" pitchFamily="2" charset="-122"/>
              </a:rPr>
              <a:t>》</a:t>
            </a:r>
          </a:p>
          <a:p>
            <a:pPr algn="ctr"/>
            <a:r>
              <a:rPr lang="zh-CN" altLang="en-US" sz="900" dirty="0">
                <a:latin typeface="宋体" pitchFamily="2" charset="-122"/>
                <a:ea typeface="宋体" pitchFamily="2" charset="-122"/>
              </a:rPr>
              <a:t>－验收阶段总</a:t>
            </a:r>
            <a:r>
              <a:rPr lang="zh-CN" altLang="en-US" sz="900" dirty="0" smtClean="0">
                <a:latin typeface="宋体" pitchFamily="2" charset="-122"/>
                <a:ea typeface="宋体" pitchFamily="2" charset="-122"/>
              </a:rPr>
              <a:t>流程</a:t>
            </a:r>
            <a:endParaRPr lang="en-US" altLang="zh-CN" sz="900" dirty="0">
              <a:latin typeface="宋体" pitchFamily="2" charset="-122"/>
              <a:ea typeface="宋体" pitchFamily="2" charset="-122"/>
            </a:endParaRPr>
          </a:p>
        </p:txBody>
      </p:sp>
      <p:sp>
        <p:nvSpPr>
          <p:cNvPr id="89" name="Oval 133"/>
          <p:cNvSpPr>
            <a:spLocks noChangeArrowheads="1"/>
          </p:cNvSpPr>
          <p:nvPr/>
        </p:nvSpPr>
        <p:spPr bwMode="auto">
          <a:xfrm>
            <a:off x="3529006" y="2308207"/>
            <a:ext cx="114300" cy="95250"/>
          </a:xfrm>
          <a:prstGeom prst="ellipse">
            <a:avLst/>
          </a:prstGeom>
          <a:solidFill>
            <a:srgbClr val="FFFFFF"/>
          </a:solidFill>
          <a:ln w="9525" algn="ctr">
            <a:solidFill>
              <a:srgbClr val="000000"/>
            </a:solidFill>
            <a:round/>
            <a:headEnd/>
            <a:tailEnd/>
          </a:ln>
        </p:spPr>
        <p:txBody>
          <a:bodyPr/>
          <a:lstStyle/>
          <a:p>
            <a:endParaRPr lang="zh-CN" altLang="en-US">
              <a:latin typeface="宋体" pitchFamily="2" charset="-122"/>
              <a:ea typeface="宋体" pitchFamily="2" charset="-122"/>
            </a:endParaRPr>
          </a:p>
        </p:txBody>
      </p:sp>
      <p:sp>
        <p:nvSpPr>
          <p:cNvPr id="90" name="Text Box 102"/>
          <p:cNvSpPr txBox="1">
            <a:spLocks noChangeAspect="1" noChangeArrowheads="1"/>
          </p:cNvSpPr>
          <p:nvPr/>
        </p:nvSpPr>
        <p:spPr bwMode="auto">
          <a:xfrm>
            <a:off x="2671750" y="2236769"/>
            <a:ext cx="928694" cy="268288"/>
          </a:xfrm>
          <a:prstGeom prst="rect">
            <a:avLst/>
          </a:prstGeom>
          <a:noFill/>
          <a:ln w="9525">
            <a:noFill/>
            <a:miter lim="800000"/>
            <a:headEnd/>
            <a:tailEnd/>
          </a:ln>
        </p:spPr>
        <p:txBody>
          <a:bodyPr/>
          <a:lstStyle/>
          <a:p>
            <a:pPr algn="ctr"/>
            <a:r>
              <a:rPr lang="zh-CN" altLang="en-US" sz="800" b="1" dirty="0" smtClean="0">
                <a:solidFill>
                  <a:srgbClr val="FF0000"/>
                </a:solidFill>
                <a:latin typeface="宋体" pitchFamily="2" charset="-122"/>
                <a:ea typeface="宋体" pitchFamily="2" charset="-122"/>
              </a:rPr>
              <a:t>音乐、音效确定</a:t>
            </a:r>
            <a:endParaRPr lang="zh-CN" altLang="zh-CN" sz="800" b="1" dirty="0">
              <a:solidFill>
                <a:srgbClr val="FF0000"/>
              </a:solidFill>
              <a:latin typeface="宋体" pitchFamily="2" charset="-122"/>
              <a:ea typeface="宋体" pitchFamily="2" charset="-122"/>
            </a:endParaRPr>
          </a:p>
        </p:txBody>
      </p:sp>
      <p:sp>
        <p:nvSpPr>
          <p:cNvPr id="91" name="Text Box 93"/>
          <p:cNvSpPr txBox="1">
            <a:spLocks noChangeAspect="1" noChangeArrowheads="1"/>
          </p:cNvSpPr>
          <p:nvPr/>
        </p:nvSpPr>
        <p:spPr bwMode="auto">
          <a:xfrm>
            <a:off x="2714612" y="2490781"/>
            <a:ext cx="914400" cy="352429"/>
          </a:xfrm>
          <a:prstGeom prst="rect">
            <a:avLst/>
          </a:prstGeom>
          <a:gradFill rotWithShape="0">
            <a:gsLst>
              <a:gs pos="0">
                <a:srgbClr val="CCFFCC"/>
              </a:gs>
              <a:gs pos="100000">
                <a:srgbClr val="FFFFFF"/>
              </a:gs>
            </a:gsLst>
            <a:lin ang="5400000" scaled="1"/>
          </a:gradFill>
          <a:ln w="9525">
            <a:solidFill>
              <a:srgbClr val="000000"/>
            </a:solidFill>
            <a:miter lim="800000"/>
            <a:headEnd/>
            <a:tailEnd/>
          </a:ln>
          <a:effectLst>
            <a:outerShdw dist="35921" dir="2700000" algn="ctr" rotWithShape="0">
              <a:srgbClr val="808080"/>
            </a:outerShdw>
          </a:effectLst>
        </p:spPr>
        <p:txBody>
          <a:bodyPr/>
          <a:lstStyle/>
          <a:p>
            <a:pPr algn="ctr">
              <a:defRPr/>
            </a:pPr>
            <a:r>
              <a:rPr lang="zh-CN" altLang="en-US" sz="900" dirty="0" smtClean="0">
                <a:latin typeface="宋体" pitchFamily="2" charset="-122"/>
                <a:ea typeface="宋体" pitchFamily="2" charset="-122"/>
              </a:rPr>
              <a:t>书籍内文及游戏策划</a:t>
            </a:r>
            <a:endParaRPr lang="zh-CN" sz="900" dirty="0">
              <a:latin typeface="宋体" pitchFamily="2" charset="-122"/>
              <a:ea typeface="宋体" pitchFamily="2" charset="-122"/>
            </a:endParaRPr>
          </a:p>
        </p:txBody>
      </p:sp>
      <p:sp>
        <p:nvSpPr>
          <p:cNvPr id="92" name="Text Box 102"/>
          <p:cNvSpPr txBox="1">
            <a:spLocks noChangeAspect="1" noChangeArrowheads="1"/>
          </p:cNvSpPr>
          <p:nvPr/>
        </p:nvSpPr>
        <p:spPr bwMode="auto">
          <a:xfrm>
            <a:off x="2714612" y="2900359"/>
            <a:ext cx="857256" cy="252426"/>
          </a:xfrm>
          <a:prstGeom prst="rect">
            <a:avLst/>
          </a:prstGeom>
          <a:noFill/>
          <a:ln w="9525">
            <a:noFill/>
            <a:miter lim="800000"/>
            <a:headEnd/>
            <a:tailEnd/>
          </a:ln>
        </p:spPr>
        <p:txBody>
          <a:bodyPr/>
          <a:lstStyle/>
          <a:p>
            <a:pPr algn="ctr"/>
            <a:r>
              <a:rPr lang="zh-CN" altLang="en-US" sz="900" b="1" dirty="0" smtClean="0">
                <a:solidFill>
                  <a:srgbClr val="FF0000"/>
                </a:solidFill>
                <a:latin typeface="宋体" pitchFamily="2" charset="-122"/>
                <a:ea typeface="宋体" pitchFamily="2" charset="-122"/>
              </a:rPr>
              <a:t>策划稿校对</a:t>
            </a:r>
            <a:endParaRPr lang="zh-CN" altLang="zh-CN" sz="900" b="1" dirty="0">
              <a:solidFill>
                <a:srgbClr val="FF0000"/>
              </a:solidFill>
              <a:latin typeface="宋体" pitchFamily="2" charset="-122"/>
              <a:ea typeface="宋体" pitchFamily="2" charset="-122"/>
            </a:endParaRPr>
          </a:p>
        </p:txBody>
      </p:sp>
      <p:sp>
        <p:nvSpPr>
          <p:cNvPr id="94" name="Oval 132"/>
          <p:cNvSpPr>
            <a:spLocks noChangeArrowheads="1"/>
          </p:cNvSpPr>
          <p:nvPr/>
        </p:nvSpPr>
        <p:spPr bwMode="auto">
          <a:xfrm>
            <a:off x="3529005" y="3186123"/>
            <a:ext cx="114300" cy="95250"/>
          </a:xfrm>
          <a:prstGeom prst="ellipse">
            <a:avLst/>
          </a:prstGeom>
          <a:solidFill>
            <a:srgbClr val="FF0000"/>
          </a:solidFill>
          <a:ln w="9525" algn="ctr">
            <a:solidFill>
              <a:srgbClr val="000000"/>
            </a:solidFill>
            <a:round/>
            <a:headEnd/>
            <a:tailEnd/>
          </a:ln>
        </p:spPr>
        <p:txBody>
          <a:bodyPr/>
          <a:lstStyle/>
          <a:p>
            <a:endParaRPr lang="zh-CN" altLang="en-US">
              <a:latin typeface="宋体" pitchFamily="2" charset="-122"/>
              <a:ea typeface="宋体" pitchFamily="2" charset="-122"/>
            </a:endParaRPr>
          </a:p>
        </p:txBody>
      </p:sp>
      <p:sp>
        <p:nvSpPr>
          <p:cNvPr id="95" name="Text Box 102"/>
          <p:cNvSpPr txBox="1">
            <a:spLocks noChangeAspect="1" noChangeArrowheads="1"/>
          </p:cNvSpPr>
          <p:nvPr/>
        </p:nvSpPr>
        <p:spPr bwMode="auto">
          <a:xfrm>
            <a:off x="2724137" y="3124198"/>
            <a:ext cx="857256" cy="252426"/>
          </a:xfrm>
          <a:prstGeom prst="rect">
            <a:avLst/>
          </a:prstGeom>
          <a:noFill/>
          <a:ln w="9525">
            <a:noFill/>
            <a:miter lim="800000"/>
            <a:headEnd/>
            <a:tailEnd/>
          </a:ln>
        </p:spPr>
        <p:txBody>
          <a:bodyPr/>
          <a:lstStyle/>
          <a:p>
            <a:pPr algn="ctr"/>
            <a:r>
              <a:rPr lang="zh-CN" altLang="en-US" sz="900" b="1" dirty="0" smtClean="0">
                <a:solidFill>
                  <a:srgbClr val="FF0000"/>
                </a:solidFill>
                <a:latin typeface="宋体" pitchFamily="2" charset="-122"/>
                <a:ea typeface="宋体" pitchFamily="2" charset="-122"/>
              </a:rPr>
              <a:t>录音前评审</a:t>
            </a:r>
            <a:endParaRPr lang="zh-CN" altLang="zh-CN" sz="900" b="1" dirty="0">
              <a:solidFill>
                <a:srgbClr val="FF0000"/>
              </a:solidFill>
              <a:latin typeface="宋体" pitchFamily="2" charset="-122"/>
              <a:ea typeface="宋体" pitchFamily="2" charset="-122"/>
            </a:endParaRPr>
          </a:p>
        </p:txBody>
      </p:sp>
      <p:sp>
        <p:nvSpPr>
          <p:cNvPr id="96" name="Text Box 94"/>
          <p:cNvSpPr txBox="1">
            <a:spLocks noChangeAspect="1" noChangeArrowheads="1"/>
          </p:cNvSpPr>
          <p:nvPr/>
        </p:nvSpPr>
        <p:spPr bwMode="auto">
          <a:xfrm>
            <a:off x="3814757" y="3790954"/>
            <a:ext cx="914400" cy="228600"/>
          </a:xfrm>
          <a:prstGeom prst="rect">
            <a:avLst/>
          </a:prstGeom>
          <a:gradFill rotWithShape="0">
            <a:gsLst>
              <a:gs pos="0">
                <a:srgbClr val="CCFFCC"/>
              </a:gs>
              <a:gs pos="100000">
                <a:srgbClr val="FFFFFF"/>
              </a:gs>
            </a:gsLst>
            <a:lin ang="5400000" scaled="1"/>
          </a:gradFill>
          <a:ln w="9525">
            <a:solidFill>
              <a:srgbClr val="000000"/>
            </a:solidFill>
            <a:miter lim="800000"/>
            <a:headEnd/>
            <a:tailEnd/>
          </a:ln>
          <a:effectLst>
            <a:outerShdw dist="35921" dir="2700000" algn="ctr" rotWithShape="0">
              <a:srgbClr val="808080"/>
            </a:outerShdw>
          </a:effectLst>
        </p:spPr>
        <p:txBody>
          <a:bodyPr/>
          <a:lstStyle/>
          <a:p>
            <a:pPr algn="ctr">
              <a:defRPr/>
            </a:pPr>
            <a:r>
              <a:rPr lang="zh-CN" altLang="en-US" sz="900" dirty="0" smtClean="0">
                <a:latin typeface="宋体" pitchFamily="2" charset="-122"/>
                <a:ea typeface="宋体" pitchFamily="2" charset="-122"/>
              </a:rPr>
              <a:t>语音文件合成</a:t>
            </a:r>
            <a:endParaRPr lang="zh-CN" sz="900" dirty="0">
              <a:latin typeface="宋体" pitchFamily="2" charset="-122"/>
              <a:ea typeface="宋体" pitchFamily="2" charset="-122"/>
            </a:endParaRPr>
          </a:p>
        </p:txBody>
      </p:sp>
      <p:sp>
        <p:nvSpPr>
          <p:cNvPr id="97" name="Oval 133"/>
          <p:cNvSpPr>
            <a:spLocks noChangeArrowheads="1"/>
          </p:cNvSpPr>
          <p:nvPr/>
        </p:nvSpPr>
        <p:spPr bwMode="auto">
          <a:xfrm>
            <a:off x="4572000" y="3217862"/>
            <a:ext cx="114300" cy="95250"/>
          </a:xfrm>
          <a:prstGeom prst="ellipse">
            <a:avLst/>
          </a:prstGeom>
          <a:solidFill>
            <a:srgbClr val="FFFFFF"/>
          </a:solidFill>
          <a:ln w="9525" algn="ctr">
            <a:solidFill>
              <a:srgbClr val="000000"/>
            </a:solidFill>
            <a:round/>
            <a:headEnd/>
            <a:tailEnd/>
          </a:ln>
        </p:spPr>
        <p:txBody>
          <a:bodyPr/>
          <a:lstStyle/>
          <a:p>
            <a:endParaRPr lang="zh-CN" altLang="en-US">
              <a:latin typeface="宋体" pitchFamily="2" charset="-122"/>
              <a:ea typeface="宋体" pitchFamily="2" charset="-122"/>
            </a:endParaRPr>
          </a:p>
        </p:txBody>
      </p:sp>
      <p:sp>
        <p:nvSpPr>
          <p:cNvPr id="98" name="Text Box 102"/>
          <p:cNvSpPr txBox="1">
            <a:spLocks noChangeAspect="1" noChangeArrowheads="1"/>
          </p:cNvSpPr>
          <p:nvPr/>
        </p:nvSpPr>
        <p:spPr bwMode="auto">
          <a:xfrm>
            <a:off x="3929058" y="3160712"/>
            <a:ext cx="685800" cy="268288"/>
          </a:xfrm>
          <a:prstGeom prst="rect">
            <a:avLst/>
          </a:prstGeom>
          <a:noFill/>
          <a:ln w="9525">
            <a:noFill/>
            <a:miter lim="800000"/>
            <a:headEnd/>
            <a:tailEnd/>
          </a:ln>
        </p:spPr>
        <p:txBody>
          <a:bodyPr/>
          <a:lstStyle/>
          <a:p>
            <a:pPr algn="ctr"/>
            <a:r>
              <a:rPr lang="en-US" altLang="zh-CN" sz="800" b="1" dirty="0" smtClean="0">
                <a:solidFill>
                  <a:srgbClr val="FF0000"/>
                </a:solidFill>
                <a:latin typeface="宋体" pitchFamily="2" charset="-122"/>
                <a:ea typeface="宋体" pitchFamily="2" charset="-122"/>
              </a:rPr>
              <a:t>EQ</a:t>
            </a:r>
            <a:r>
              <a:rPr lang="zh-CN" altLang="en-US" sz="800" b="1" dirty="0" smtClean="0">
                <a:solidFill>
                  <a:srgbClr val="FF0000"/>
                </a:solidFill>
                <a:latin typeface="宋体" pitchFamily="2" charset="-122"/>
                <a:ea typeface="宋体" pitchFamily="2" charset="-122"/>
              </a:rPr>
              <a:t>校对</a:t>
            </a:r>
            <a:endParaRPr lang="zh-CN" altLang="zh-CN" sz="800" b="1" dirty="0">
              <a:solidFill>
                <a:srgbClr val="FF0000"/>
              </a:solidFill>
              <a:latin typeface="宋体" pitchFamily="2" charset="-122"/>
              <a:ea typeface="宋体" pitchFamily="2" charset="-122"/>
            </a:endParaRPr>
          </a:p>
        </p:txBody>
      </p:sp>
      <p:sp>
        <p:nvSpPr>
          <p:cNvPr id="99" name="Oval 133"/>
          <p:cNvSpPr>
            <a:spLocks noChangeArrowheads="1"/>
          </p:cNvSpPr>
          <p:nvPr/>
        </p:nvSpPr>
        <p:spPr bwMode="auto">
          <a:xfrm>
            <a:off x="4567238" y="3636965"/>
            <a:ext cx="114300" cy="95250"/>
          </a:xfrm>
          <a:prstGeom prst="ellipse">
            <a:avLst/>
          </a:prstGeom>
          <a:solidFill>
            <a:srgbClr val="FFFFFF"/>
          </a:solidFill>
          <a:ln w="9525" algn="ctr">
            <a:solidFill>
              <a:srgbClr val="000000"/>
            </a:solidFill>
            <a:round/>
            <a:headEnd/>
            <a:tailEnd/>
          </a:ln>
        </p:spPr>
        <p:txBody>
          <a:bodyPr/>
          <a:lstStyle/>
          <a:p>
            <a:endParaRPr lang="zh-CN" altLang="en-US">
              <a:latin typeface="宋体" pitchFamily="2" charset="-122"/>
              <a:ea typeface="宋体" pitchFamily="2" charset="-122"/>
            </a:endParaRPr>
          </a:p>
        </p:txBody>
      </p:sp>
      <p:sp>
        <p:nvSpPr>
          <p:cNvPr id="100" name="Text Box 102"/>
          <p:cNvSpPr txBox="1">
            <a:spLocks noChangeAspect="1" noChangeArrowheads="1"/>
          </p:cNvSpPr>
          <p:nvPr/>
        </p:nvSpPr>
        <p:spPr bwMode="auto">
          <a:xfrm>
            <a:off x="3924296" y="3579815"/>
            <a:ext cx="685800" cy="268288"/>
          </a:xfrm>
          <a:prstGeom prst="rect">
            <a:avLst/>
          </a:prstGeom>
          <a:noFill/>
          <a:ln w="9525">
            <a:noFill/>
            <a:miter lim="800000"/>
            <a:headEnd/>
            <a:tailEnd/>
          </a:ln>
        </p:spPr>
        <p:txBody>
          <a:bodyPr/>
          <a:lstStyle/>
          <a:p>
            <a:pPr algn="ctr"/>
            <a:r>
              <a:rPr lang="en-US" altLang="zh-CN" sz="800" b="1" dirty="0" smtClean="0">
                <a:solidFill>
                  <a:srgbClr val="FF0000"/>
                </a:solidFill>
                <a:latin typeface="宋体" pitchFamily="2" charset="-122"/>
                <a:ea typeface="宋体" pitchFamily="2" charset="-122"/>
              </a:rPr>
              <a:t>PQ</a:t>
            </a:r>
            <a:r>
              <a:rPr lang="zh-CN" altLang="en-US" sz="800" b="1" dirty="0" smtClean="0">
                <a:solidFill>
                  <a:srgbClr val="FF0000"/>
                </a:solidFill>
                <a:latin typeface="宋体" pitchFamily="2" charset="-122"/>
                <a:ea typeface="宋体" pitchFamily="2" charset="-122"/>
              </a:rPr>
              <a:t>校对</a:t>
            </a:r>
            <a:endParaRPr lang="zh-CN" altLang="zh-CN" sz="800" b="1" dirty="0">
              <a:solidFill>
                <a:srgbClr val="FF0000"/>
              </a:solidFill>
              <a:latin typeface="宋体" pitchFamily="2" charset="-122"/>
              <a:ea typeface="宋体" pitchFamily="2" charset="-122"/>
            </a:endParaRPr>
          </a:p>
        </p:txBody>
      </p:sp>
      <p:sp>
        <p:nvSpPr>
          <p:cNvPr id="101" name="Oval 132"/>
          <p:cNvSpPr>
            <a:spLocks noChangeArrowheads="1"/>
          </p:cNvSpPr>
          <p:nvPr/>
        </p:nvSpPr>
        <p:spPr bwMode="auto">
          <a:xfrm>
            <a:off x="4576763" y="4062417"/>
            <a:ext cx="114300" cy="95250"/>
          </a:xfrm>
          <a:prstGeom prst="ellipse">
            <a:avLst/>
          </a:prstGeom>
          <a:solidFill>
            <a:srgbClr val="FF0000"/>
          </a:solidFill>
          <a:ln w="9525" algn="ctr">
            <a:solidFill>
              <a:srgbClr val="000000"/>
            </a:solidFill>
            <a:round/>
            <a:headEnd/>
            <a:tailEnd/>
          </a:ln>
        </p:spPr>
        <p:txBody>
          <a:bodyPr/>
          <a:lstStyle/>
          <a:p>
            <a:endParaRPr lang="zh-CN" altLang="en-US">
              <a:latin typeface="宋体" pitchFamily="2" charset="-122"/>
              <a:ea typeface="宋体" pitchFamily="2" charset="-122"/>
            </a:endParaRPr>
          </a:p>
        </p:txBody>
      </p:sp>
      <p:sp>
        <p:nvSpPr>
          <p:cNvPr id="102" name="Text Box 102"/>
          <p:cNvSpPr txBox="1">
            <a:spLocks noChangeAspect="1" noChangeArrowheads="1"/>
          </p:cNvSpPr>
          <p:nvPr/>
        </p:nvSpPr>
        <p:spPr bwMode="auto">
          <a:xfrm>
            <a:off x="3771895" y="4000492"/>
            <a:ext cx="857256" cy="252426"/>
          </a:xfrm>
          <a:prstGeom prst="rect">
            <a:avLst/>
          </a:prstGeom>
          <a:noFill/>
          <a:ln w="9525">
            <a:noFill/>
            <a:miter lim="800000"/>
            <a:headEnd/>
            <a:tailEnd/>
          </a:ln>
        </p:spPr>
        <p:txBody>
          <a:bodyPr/>
          <a:lstStyle/>
          <a:p>
            <a:pPr algn="ctr"/>
            <a:r>
              <a:rPr lang="en-US" altLang="zh-CN" sz="900" b="1" dirty="0" smtClean="0">
                <a:solidFill>
                  <a:srgbClr val="FF0000"/>
                </a:solidFill>
                <a:latin typeface="宋体" pitchFamily="2" charset="-122"/>
                <a:ea typeface="宋体" pitchFamily="2" charset="-122"/>
              </a:rPr>
              <a:t>BNL</a:t>
            </a:r>
            <a:r>
              <a:rPr lang="zh-CN" altLang="en-US" sz="900" b="1" dirty="0" smtClean="0">
                <a:solidFill>
                  <a:srgbClr val="FF0000"/>
                </a:solidFill>
                <a:latin typeface="宋体" pitchFamily="2" charset="-122"/>
                <a:ea typeface="宋体" pitchFamily="2" charset="-122"/>
              </a:rPr>
              <a:t>校对</a:t>
            </a:r>
            <a:endParaRPr lang="zh-CN" altLang="zh-CN" sz="900" b="1" dirty="0">
              <a:solidFill>
                <a:srgbClr val="FF0000"/>
              </a:solidFill>
              <a:latin typeface="宋体" pitchFamily="2" charset="-122"/>
              <a:ea typeface="宋体" pitchFamily="2" charset="-122"/>
            </a:endParaRPr>
          </a:p>
        </p:txBody>
      </p:sp>
      <p:sp>
        <p:nvSpPr>
          <p:cNvPr id="103" name="Oval 132"/>
          <p:cNvSpPr>
            <a:spLocks noChangeArrowheads="1"/>
          </p:cNvSpPr>
          <p:nvPr/>
        </p:nvSpPr>
        <p:spPr bwMode="auto">
          <a:xfrm>
            <a:off x="4581525" y="4214818"/>
            <a:ext cx="114300" cy="95250"/>
          </a:xfrm>
          <a:prstGeom prst="ellipse">
            <a:avLst/>
          </a:prstGeom>
          <a:solidFill>
            <a:srgbClr val="FF0000"/>
          </a:solidFill>
          <a:ln w="9525" algn="ctr">
            <a:solidFill>
              <a:srgbClr val="000000"/>
            </a:solidFill>
            <a:round/>
            <a:headEnd/>
            <a:tailEnd/>
          </a:ln>
        </p:spPr>
        <p:txBody>
          <a:bodyPr/>
          <a:lstStyle/>
          <a:p>
            <a:endParaRPr lang="zh-CN" altLang="en-US">
              <a:latin typeface="宋体" pitchFamily="2" charset="-122"/>
              <a:ea typeface="宋体" pitchFamily="2" charset="-122"/>
            </a:endParaRPr>
          </a:p>
        </p:txBody>
      </p:sp>
      <p:sp>
        <p:nvSpPr>
          <p:cNvPr id="104" name="Text Box 102"/>
          <p:cNvSpPr txBox="1">
            <a:spLocks noChangeAspect="1" noChangeArrowheads="1"/>
          </p:cNvSpPr>
          <p:nvPr/>
        </p:nvSpPr>
        <p:spPr bwMode="auto">
          <a:xfrm>
            <a:off x="3776657" y="4152893"/>
            <a:ext cx="857256" cy="252426"/>
          </a:xfrm>
          <a:prstGeom prst="rect">
            <a:avLst/>
          </a:prstGeom>
          <a:noFill/>
          <a:ln w="9525">
            <a:noFill/>
            <a:miter lim="800000"/>
            <a:headEnd/>
            <a:tailEnd/>
          </a:ln>
        </p:spPr>
        <p:txBody>
          <a:bodyPr/>
          <a:lstStyle/>
          <a:p>
            <a:pPr algn="ctr"/>
            <a:r>
              <a:rPr lang="zh-CN" altLang="en-US" sz="900" b="1" dirty="0" smtClean="0">
                <a:solidFill>
                  <a:srgbClr val="FF0000"/>
                </a:solidFill>
                <a:latin typeface="宋体" pitchFamily="2" charset="-122"/>
                <a:ea typeface="宋体" pitchFamily="2" charset="-122"/>
              </a:rPr>
              <a:t>样书校对</a:t>
            </a:r>
            <a:endParaRPr lang="zh-CN" altLang="zh-CN" sz="900" b="1" dirty="0">
              <a:solidFill>
                <a:srgbClr val="FF0000"/>
              </a:solidFill>
              <a:latin typeface="宋体" pitchFamily="2" charset="-122"/>
              <a:ea typeface="宋体" pitchFamily="2" charset="-122"/>
            </a:endParaRPr>
          </a:p>
        </p:txBody>
      </p:sp>
      <p:sp>
        <p:nvSpPr>
          <p:cNvPr id="107" name="Text Box 102"/>
          <p:cNvSpPr txBox="1">
            <a:spLocks noChangeAspect="1" noChangeArrowheads="1"/>
          </p:cNvSpPr>
          <p:nvPr/>
        </p:nvSpPr>
        <p:spPr bwMode="auto">
          <a:xfrm>
            <a:off x="4786314" y="2952735"/>
            <a:ext cx="990607" cy="252426"/>
          </a:xfrm>
          <a:prstGeom prst="rect">
            <a:avLst/>
          </a:prstGeom>
          <a:noFill/>
          <a:ln w="9525">
            <a:noFill/>
            <a:miter lim="800000"/>
            <a:headEnd/>
            <a:tailEnd/>
          </a:ln>
        </p:spPr>
        <p:txBody>
          <a:bodyPr/>
          <a:lstStyle/>
          <a:p>
            <a:pPr algn="ctr"/>
            <a:r>
              <a:rPr lang="zh-CN" altLang="en-US" sz="900" b="1" dirty="0" smtClean="0">
                <a:solidFill>
                  <a:srgbClr val="FF0000"/>
                </a:solidFill>
                <a:latin typeface="宋体" pitchFamily="2" charset="-122"/>
                <a:ea typeface="宋体" pitchFamily="2" charset="-122"/>
              </a:rPr>
              <a:t>品检质量报告</a:t>
            </a:r>
            <a:endParaRPr lang="zh-CN" altLang="zh-CN" sz="900" b="1" dirty="0">
              <a:solidFill>
                <a:srgbClr val="FF0000"/>
              </a:solidFill>
              <a:latin typeface="宋体" pitchFamily="2" charset="-122"/>
              <a:ea typeface="宋体" pitchFamily="2" charset="-122"/>
            </a:endParaRPr>
          </a:p>
        </p:txBody>
      </p:sp>
      <p:sp>
        <p:nvSpPr>
          <p:cNvPr id="108" name="Text Box 94"/>
          <p:cNvSpPr txBox="1">
            <a:spLocks noChangeAspect="1" noChangeArrowheads="1"/>
          </p:cNvSpPr>
          <p:nvPr/>
        </p:nvSpPr>
        <p:spPr bwMode="auto">
          <a:xfrm>
            <a:off x="5948372" y="3795715"/>
            <a:ext cx="914400" cy="228600"/>
          </a:xfrm>
          <a:prstGeom prst="rect">
            <a:avLst/>
          </a:prstGeom>
          <a:gradFill rotWithShape="0">
            <a:gsLst>
              <a:gs pos="0">
                <a:srgbClr val="CCFFCC"/>
              </a:gs>
              <a:gs pos="100000">
                <a:srgbClr val="FFFFFF"/>
              </a:gs>
            </a:gsLst>
            <a:lin ang="5400000" scaled="1"/>
          </a:gradFill>
          <a:ln w="9525">
            <a:solidFill>
              <a:srgbClr val="000000"/>
            </a:solidFill>
            <a:miter lim="800000"/>
            <a:headEnd/>
            <a:tailEnd/>
          </a:ln>
          <a:effectLst>
            <a:outerShdw dist="35921" dir="2700000" algn="ctr" rotWithShape="0">
              <a:srgbClr val="808080"/>
            </a:outerShdw>
          </a:effectLst>
        </p:spPr>
        <p:txBody>
          <a:bodyPr/>
          <a:lstStyle/>
          <a:p>
            <a:pPr algn="ctr">
              <a:defRPr/>
            </a:pPr>
            <a:r>
              <a:rPr lang="zh-CN" altLang="en-US" sz="900" dirty="0" smtClean="0">
                <a:latin typeface="宋体" pitchFamily="2" charset="-122"/>
                <a:ea typeface="宋体" pitchFamily="2" charset="-122"/>
              </a:rPr>
              <a:t>出货</a:t>
            </a:r>
            <a:endParaRPr lang="zh-CN" sz="900" dirty="0">
              <a:latin typeface="宋体" pitchFamily="2" charset="-122"/>
              <a:ea typeface="宋体" pitchFamily="2" charset="-122"/>
            </a:endParaRPr>
          </a:p>
        </p:txBody>
      </p:sp>
      <p:sp>
        <p:nvSpPr>
          <p:cNvPr id="109" name="AutoShape 79"/>
          <p:cNvSpPr>
            <a:spLocks noChangeAspect="1" noChangeArrowheads="1"/>
          </p:cNvSpPr>
          <p:nvPr/>
        </p:nvSpPr>
        <p:spPr bwMode="auto">
          <a:xfrm rot="463354">
            <a:off x="3653878" y="1952421"/>
            <a:ext cx="363816" cy="181909"/>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FFFF"/>
          </a:solidFill>
          <a:ln w="9525">
            <a:solidFill>
              <a:srgbClr val="333333"/>
            </a:solidFill>
            <a:miter lim="800000"/>
            <a:headEnd/>
            <a:tailEnd/>
          </a:ln>
        </p:spPr>
        <p:txBody>
          <a:bodyPr/>
          <a:lstStyle/>
          <a:p>
            <a:endParaRPr lang="zh-CN" altLang="en-US">
              <a:latin typeface="宋体" pitchFamily="2" charset="-122"/>
              <a:ea typeface="宋体" pitchFamily="2" charset="-122"/>
            </a:endParaRPr>
          </a:p>
        </p:txBody>
      </p:sp>
      <p:sp>
        <p:nvSpPr>
          <p:cNvPr id="110" name="AutoShape 79"/>
          <p:cNvSpPr>
            <a:spLocks noChangeAspect="1" noChangeArrowheads="1"/>
          </p:cNvSpPr>
          <p:nvPr/>
        </p:nvSpPr>
        <p:spPr bwMode="auto">
          <a:xfrm rot="463354">
            <a:off x="2572783" y="1790496"/>
            <a:ext cx="363816" cy="181909"/>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FFFF"/>
          </a:solidFill>
          <a:ln w="9525">
            <a:solidFill>
              <a:srgbClr val="333333"/>
            </a:solidFill>
            <a:miter lim="800000"/>
            <a:headEnd/>
            <a:tailEnd/>
          </a:ln>
        </p:spPr>
        <p:txBody>
          <a:bodyPr/>
          <a:lstStyle/>
          <a:p>
            <a:endParaRPr lang="zh-CN" altLang="en-US">
              <a:latin typeface="宋体" pitchFamily="2" charset="-122"/>
              <a:ea typeface="宋体" pitchFamily="2" charset="-122"/>
            </a:endParaRPr>
          </a:p>
        </p:txBody>
      </p:sp>
      <p:sp>
        <p:nvSpPr>
          <p:cNvPr id="111" name="AutoShape 79"/>
          <p:cNvSpPr>
            <a:spLocks noChangeAspect="1" noChangeArrowheads="1"/>
          </p:cNvSpPr>
          <p:nvPr/>
        </p:nvSpPr>
        <p:spPr bwMode="auto">
          <a:xfrm rot="463354">
            <a:off x="1529789" y="1657144"/>
            <a:ext cx="363816" cy="181909"/>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FFFF"/>
          </a:solidFill>
          <a:ln w="9525">
            <a:solidFill>
              <a:srgbClr val="333333"/>
            </a:solidFill>
            <a:miter lim="800000"/>
            <a:headEnd/>
            <a:tailEnd/>
          </a:ln>
        </p:spPr>
        <p:txBody>
          <a:bodyPr/>
          <a:lstStyle/>
          <a:p>
            <a:endParaRPr lang="zh-CN" altLang="en-US">
              <a:latin typeface="宋体" pitchFamily="2" charset="-122"/>
              <a:ea typeface="宋体" pitchFamily="2" charset="-122"/>
            </a:endParaRPr>
          </a:p>
        </p:txBody>
      </p:sp>
      <p:sp>
        <p:nvSpPr>
          <p:cNvPr id="115" name="Text Box 102"/>
          <p:cNvSpPr txBox="1">
            <a:spLocks noChangeAspect="1" noChangeArrowheads="1"/>
          </p:cNvSpPr>
          <p:nvPr/>
        </p:nvSpPr>
        <p:spPr bwMode="auto">
          <a:xfrm>
            <a:off x="519084" y="2062153"/>
            <a:ext cx="928694" cy="268288"/>
          </a:xfrm>
          <a:prstGeom prst="rect">
            <a:avLst/>
          </a:prstGeom>
          <a:noFill/>
          <a:ln w="9525">
            <a:noFill/>
            <a:miter lim="800000"/>
            <a:headEnd/>
            <a:tailEnd/>
          </a:ln>
        </p:spPr>
        <p:txBody>
          <a:bodyPr/>
          <a:lstStyle/>
          <a:p>
            <a:pPr algn="ctr"/>
            <a:r>
              <a:rPr lang="zh-CN" altLang="en-US" sz="900" b="1" dirty="0" smtClean="0">
                <a:solidFill>
                  <a:srgbClr val="FF0000"/>
                </a:solidFill>
                <a:latin typeface="宋体" pitchFamily="2" charset="-122"/>
                <a:ea typeface="宋体" pitchFamily="2" charset="-122"/>
              </a:rPr>
              <a:t>选题评审</a:t>
            </a:r>
            <a:endParaRPr lang="zh-CN" altLang="zh-CN" sz="900" b="1" dirty="0" smtClean="0">
              <a:solidFill>
                <a:srgbClr val="FF0000"/>
              </a:solidFill>
              <a:latin typeface="宋体" pitchFamily="2" charset="-122"/>
              <a:ea typeface="宋体" pitchFamily="2" charset="-122"/>
            </a:endParaRPr>
          </a:p>
        </p:txBody>
      </p:sp>
      <p:sp>
        <p:nvSpPr>
          <p:cNvPr id="116" name="Oval 132"/>
          <p:cNvSpPr>
            <a:spLocks noChangeArrowheads="1"/>
          </p:cNvSpPr>
          <p:nvPr/>
        </p:nvSpPr>
        <p:spPr bwMode="auto">
          <a:xfrm>
            <a:off x="1357290" y="2128835"/>
            <a:ext cx="114300" cy="95250"/>
          </a:xfrm>
          <a:prstGeom prst="ellipse">
            <a:avLst/>
          </a:prstGeom>
          <a:solidFill>
            <a:srgbClr val="FF0000"/>
          </a:solidFill>
          <a:ln w="9525" algn="ctr">
            <a:solidFill>
              <a:srgbClr val="000000"/>
            </a:solidFill>
            <a:round/>
            <a:headEnd/>
            <a:tailEnd/>
          </a:ln>
        </p:spPr>
        <p:txBody>
          <a:bodyPr/>
          <a:lstStyle/>
          <a:p>
            <a:endParaRPr lang="zh-CN" altLang="en-US">
              <a:latin typeface="宋体" pitchFamily="2" charset="-122"/>
              <a:ea typeface="宋体" pitchFamily="2" charset="-122"/>
            </a:endParaRPr>
          </a:p>
        </p:txBody>
      </p:sp>
      <p:sp>
        <p:nvSpPr>
          <p:cNvPr id="105" name="标题 1"/>
          <p:cNvSpPr txBox="1">
            <a:spLocks/>
          </p:cNvSpPr>
          <p:nvPr/>
        </p:nvSpPr>
        <p:spPr>
          <a:xfrm>
            <a:off x="714348" y="71414"/>
            <a:ext cx="7772400" cy="428628"/>
          </a:xfrm>
          <a:prstGeom prst="rect">
            <a:avLst/>
          </a:prstGeom>
        </p:spPr>
        <p:txBody>
          <a:bodyPr vert="horz" lIns="91440" tIns="45720" rIns="91440" bIns="45720" rtlCol="0" anchor="ctr">
            <a:noAutofit/>
          </a:bodyPr>
          <a:lstStyle/>
          <a:p>
            <a:pPr lvl="0" algn="ctr">
              <a:spcBef>
                <a:spcPct val="0"/>
              </a:spcBef>
              <a:defRPr/>
            </a:pPr>
            <a:r>
              <a:rPr lang="zh-CN" altLang="en-US" sz="3200" dirty="0" smtClean="0">
                <a:latin typeface="+mj-lt"/>
                <a:ea typeface="+mj-ea"/>
                <a:cs typeface="+mj-cs"/>
              </a:rPr>
              <a:t>吉美研发流程框架</a:t>
            </a:r>
            <a:r>
              <a:rPr lang="en-US" altLang="zh-CN" sz="3200" dirty="0" smtClean="0">
                <a:latin typeface="+mj-lt"/>
                <a:ea typeface="+mj-ea"/>
                <a:cs typeface="+mj-cs"/>
              </a:rPr>
              <a:t>_V0.2</a:t>
            </a:r>
            <a:endParaRPr lang="zh-CN" altLang="en-US" sz="3200" dirty="0">
              <a:latin typeface="+mj-lt"/>
              <a:ea typeface="+mj-ea"/>
              <a:cs typeface="+mj-cs"/>
            </a:endParaRPr>
          </a:p>
        </p:txBody>
      </p:sp>
      <p:sp>
        <p:nvSpPr>
          <p:cNvPr id="112" name="Line 135"/>
          <p:cNvSpPr>
            <a:spLocks noChangeAspect="1" noChangeShapeType="1"/>
          </p:cNvSpPr>
          <p:nvPr/>
        </p:nvSpPr>
        <p:spPr bwMode="auto">
          <a:xfrm>
            <a:off x="1571604" y="1019195"/>
            <a:ext cx="0" cy="5257800"/>
          </a:xfrm>
          <a:prstGeom prst="line">
            <a:avLst/>
          </a:prstGeom>
          <a:noFill/>
          <a:ln w="9525">
            <a:solidFill>
              <a:srgbClr val="000000"/>
            </a:solidFill>
            <a:prstDash val="sysDot"/>
            <a:round/>
            <a:headEnd/>
            <a:tailEnd/>
          </a:ln>
        </p:spPr>
        <p:txBody>
          <a:bodyPr/>
          <a:lstStyle/>
          <a:p>
            <a:endParaRPr lang="zh-CN" altLang="en-US"/>
          </a:p>
        </p:txBody>
      </p:sp>
      <p:sp>
        <p:nvSpPr>
          <p:cNvPr id="114" name="Text Box 117"/>
          <p:cNvSpPr txBox="1">
            <a:spLocks noChangeAspect="1" noChangeArrowheads="1"/>
          </p:cNvSpPr>
          <p:nvPr/>
        </p:nvSpPr>
        <p:spPr bwMode="auto">
          <a:xfrm>
            <a:off x="1571604" y="795319"/>
            <a:ext cx="1082675" cy="288925"/>
          </a:xfrm>
          <a:prstGeom prst="rect">
            <a:avLst/>
          </a:prstGeom>
          <a:gradFill rotWithShape="0">
            <a:gsLst>
              <a:gs pos="0">
                <a:srgbClr val="FFCC99"/>
              </a:gs>
              <a:gs pos="100000">
                <a:srgbClr val="FFFFFF"/>
              </a:gs>
            </a:gsLst>
            <a:lin ang="5400000" scaled="1"/>
          </a:gradFill>
          <a:ln w="9525">
            <a:solidFill>
              <a:srgbClr val="000000"/>
            </a:solidFill>
            <a:miter lim="800000"/>
            <a:headEnd/>
            <a:tailEnd/>
          </a:ln>
        </p:spPr>
        <p:txBody>
          <a:bodyPr/>
          <a:lstStyle/>
          <a:p>
            <a:pPr algn="ctr"/>
            <a:r>
              <a:rPr lang="zh-CN" altLang="en-US" sz="900" dirty="0" smtClean="0">
                <a:latin typeface="宋体" pitchFamily="2" charset="-122"/>
                <a:ea typeface="宋体" pitchFamily="2" charset="-122"/>
              </a:rPr>
              <a:t>平面确认阶段</a:t>
            </a:r>
            <a:endParaRPr lang="zh-CN" sz="900" dirty="0">
              <a:latin typeface="宋体" pitchFamily="2" charset="-122"/>
              <a:ea typeface="宋体" pitchFamily="2" charset="-122"/>
            </a:endParaRPr>
          </a:p>
        </p:txBody>
      </p:sp>
      <p:sp>
        <p:nvSpPr>
          <p:cNvPr id="117" name="Text Box 117"/>
          <p:cNvSpPr txBox="1">
            <a:spLocks noChangeAspect="1" noChangeArrowheads="1"/>
          </p:cNvSpPr>
          <p:nvPr/>
        </p:nvSpPr>
        <p:spPr bwMode="auto">
          <a:xfrm>
            <a:off x="500034" y="795319"/>
            <a:ext cx="1071570" cy="288925"/>
          </a:xfrm>
          <a:prstGeom prst="rect">
            <a:avLst/>
          </a:prstGeom>
          <a:gradFill rotWithShape="0">
            <a:gsLst>
              <a:gs pos="0">
                <a:srgbClr val="3366FF"/>
              </a:gs>
              <a:gs pos="100000">
                <a:srgbClr val="FFFFFF"/>
              </a:gs>
            </a:gsLst>
            <a:lin ang="5400000" scaled="1"/>
          </a:gradFill>
          <a:ln w="9525">
            <a:solidFill>
              <a:srgbClr val="000000"/>
            </a:solidFill>
            <a:miter lim="800000"/>
            <a:headEnd/>
            <a:tailEnd/>
          </a:ln>
        </p:spPr>
        <p:txBody>
          <a:bodyPr/>
          <a:lstStyle/>
          <a:p>
            <a:pPr algn="ctr"/>
            <a:r>
              <a:rPr lang="zh-CN" altLang="en-US" sz="900" dirty="0" smtClean="0">
                <a:latin typeface="宋体" pitchFamily="2" charset="-122"/>
                <a:ea typeface="宋体" pitchFamily="2" charset="-122"/>
              </a:rPr>
              <a:t>项目立项</a:t>
            </a:r>
            <a:endParaRPr lang="zh-CN" altLang="en-US" sz="900" dirty="0">
              <a:latin typeface="宋体" pitchFamily="2" charset="-122"/>
              <a:ea typeface="宋体" pitchFamily="2" charset="-122"/>
            </a:endParaRPr>
          </a:p>
        </p:txBody>
      </p:sp>
      <p:sp>
        <p:nvSpPr>
          <p:cNvPr id="118" name="Text Box 94"/>
          <p:cNvSpPr txBox="1">
            <a:spLocks noChangeAspect="1" noChangeArrowheads="1"/>
          </p:cNvSpPr>
          <p:nvPr/>
        </p:nvSpPr>
        <p:spPr bwMode="auto">
          <a:xfrm>
            <a:off x="1643042" y="1809739"/>
            <a:ext cx="914400" cy="228600"/>
          </a:xfrm>
          <a:prstGeom prst="rect">
            <a:avLst/>
          </a:prstGeom>
          <a:gradFill rotWithShape="0">
            <a:gsLst>
              <a:gs pos="0">
                <a:srgbClr val="CCFFCC"/>
              </a:gs>
              <a:gs pos="100000">
                <a:srgbClr val="FFFFFF"/>
              </a:gs>
            </a:gsLst>
            <a:lin ang="5400000" scaled="1"/>
          </a:gradFill>
          <a:ln w="9525">
            <a:solidFill>
              <a:srgbClr val="000000"/>
            </a:solidFill>
            <a:miter lim="800000"/>
            <a:headEnd/>
            <a:tailEnd/>
          </a:ln>
          <a:effectLst>
            <a:outerShdw dist="35921" dir="2700000" algn="ctr" rotWithShape="0">
              <a:srgbClr val="808080"/>
            </a:outerShdw>
          </a:effectLst>
        </p:spPr>
        <p:txBody>
          <a:bodyPr/>
          <a:lstStyle/>
          <a:p>
            <a:pPr algn="ctr">
              <a:defRPr/>
            </a:pPr>
            <a:r>
              <a:rPr lang="zh-CN" altLang="en-US" sz="900" dirty="0" smtClean="0">
                <a:latin typeface="宋体" pitchFamily="2" charset="-122"/>
                <a:ea typeface="宋体" pitchFamily="2" charset="-122"/>
              </a:rPr>
              <a:t>平面校对</a:t>
            </a:r>
            <a:endParaRPr lang="zh-CN" dirty="0">
              <a:latin typeface="宋体" pitchFamily="2" charset="-122"/>
              <a:ea typeface="宋体" pitchFamily="2" charset="-122"/>
            </a:endParaRPr>
          </a:p>
        </p:txBody>
      </p:sp>
      <p:sp>
        <p:nvSpPr>
          <p:cNvPr id="119" name="Text Box 94"/>
          <p:cNvSpPr txBox="1">
            <a:spLocks noChangeAspect="1" noChangeArrowheads="1"/>
          </p:cNvSpPr>
          <p:nvPr/>
        </p:nvSpPr>
        <p:spPr bwMode="auto">
          <a:xfrm>
            <a:off x="1643042" y="2166929"/>
            <a:ext cx="914400" cy="228600"/>
          </a:xfrm>
          <a:prstGeom prst="rect">
            <a:avLst/>
          </a:prstGeom>
          <a:gradFill rotWithShape="0">
            <a:gsLst>
              <a:gs pos="0">
                <a:srgbClr val="CCFFCC"/>
              </a:gs>
              <a:gs pos="100000">
                <a:srgbClr val="FFFFFF"/>
              </a:gs>
            </a:gsLst>
            <a:lin ang="5400000" scaled="1"/>
          </a:gradFill>
          <a:ln w="9525">
            <a:solidFill>
              <a:srgbClr val="000000"/>
            </a:solidFill>
            <a:miter lim="800000"/>
            <a:headEnd/>
            <a:tailEnd/>
          </a:ln>
          <a:effectLst>
            <a:outerShdw dist="35921" dir="2700000" algn="ctr" rotWithShape="0">
              <a:srgbClr val="808080"/>
            </a:outerShdw>
          </a:effectLst>
        </p:spPr>
        <p:txBody>
          <a:bodyPr/>
          <a:lstStyle/>
          <a:p>
            <a:pPr algn="ctr">
              <a:defRPr/>
            </a:pPr>
            <a:r>
              <a:rPr lang="zh-CN" altLang="en-US" sz="900" dirty="0" smtClean="0">
                <a:latin typeface="宋体" pitchFamily="2" charset="-122"/>
                <a:ea typeface="宋体" pitchFamily="2" charset="-122"/>
              </a:rPr>
              <a:t>平面编辑</a:t>
            </a:r>
            <a:endParaRPr lang="zh-CN" dirty="0">
              <a:latin typeface="宋体" pitchFamily="2" charset="-122"/>
              <a:ea typeface="宋体" pitchFamily="2" charset="-122"/>
            </a:endParaRPr>
          </a:p>
        </p:txBody>
      </p:sp>
      <p:sp>
        <p:nvSpPr>
          <p:cNvPr id="120" name="Text Box 102"/>
          <p:cNvSpPr txBox="1">
            <a:spLocks noChangeAspect="1" noChangeArrowheads="1"/>
          </p:cNvSpPr>
          <p:nvPr/>
        </p:nvSpPr>
        <p:spPr bwMode="auto">
          <a:xfrm>
            <a:off x="1619229" y="2489195"/>
            <a:ext cx="928694" cy="268288"/>
          </a:xfrm>
          <a:prstGeom prst="rect">
            <a:avLst/>
          </a:prstGeom>
          <a:noFill/>
          <a:ln w="9525">
            <a:noFill/>
            <a:miter lim="800000"/>
            <a:headEnd/>
            <a:tailEnd/>
          </a:ln>
        </p:spPr>
        <p:txBody>
          <a:bodyPr/>
          <a:lstStyle/>
          <a:p>
            <a:pPr algn="ctr"/>
            <a:r>
              <a:rPr lang="zh-CN" altLang="en-US" sz="900" b="1" dirty="0" smtClean="0">
                <a:solidFill>
                  <a:srgbClr val="FF0000"/>
                </a:solidFill>
                <a:latin typeface="宋体" pitchFamily="2" charset="-122"/>
                <a:ea typeface="宋体" pitchFamily="2" charset="-122"/>
              </a:rPr>
              <a:t>平面确认</a:t>
            </a:r>
            <a:endParaRPr lang="zh-CN" altLang="zh-CN" sz="900" b="1" dirty="0" smtClean="0">
              <a:solidFill>
                <a:srgbClr val="FF0000"/>
              </a:solidFill>
              <a:latin typeface="宋体" pitchFamily="2" charset="-122"/>
              <a:ea typeface="宋体" pitchFamily="2" charset="-122"/>
            </a:endParaRPr>
          </a:p>
        </p:txBody>
      </p:sp>
      <p:sp>
        <p:nvSpPr>
          <p:cNvPr id="121" name="Oval 132"/>
          <p:cNvSpPr>
            <a:spLocks noChangeArrowheads="1"/>
          </p:cNvSpPr>
          <p:nvPr/>
        </p:nvSpPr>
        <p:spPr bwMode="auto">
          <a:xfrm>
            <a:off x="2457435" y="2532059"/>
            <a:ext cx="114300" cy="95250"/>
          </a:xfrm>
          <a:prstGeom prst="ellipse">
            <a:avLst/>
          </a:prstGeom>
          <a:solidFill>
            <a:srgbClr val="FF0000"/>
          </a:solidFill>
          <a:ln w="9525" algn="ctr">
            <a:solidFill>
              <a:srgbClr val="000000"/>
            </a:solidFill>
            <a:round/>
            <a:headEnd/>
            <a:tailEnd/>
          </a:ln>
        </p:spPr>
        <p:txBody>
          <a:bodyPr/>
          <a:lstStyle/>
          <a:p>
            <a:endParaRPr lang="zh-CN" altLang="en-US">
              <a:latin typeface="宋体" pitchFamily="2" charset="-122"/>
              <a:ea typeface="宋体" pitchFamily="2" charset="-122"/>
            </a:endParaRPr>
          </a:p>
        </p:txBody>
      </p:sp>
      <p:sp>
        <p:nvSpPr>
          <p:cNvPr id="122" name="Text Box 136"/>
          <p:cNvSpPr txBox="1">
            <a:spLocks noChangeAspect="1" noChangeArrowheads="1"/>
          </p:cNvSpPr>
          <p:nvPr/>
        </p:nvSpPr>
        <p:spPr bwMode="auto">
          <a:xfrm>
            <a:off x="1604949" y="4926010"/>
            <a:ext cx="1019175" cy="614374"/>
          </a:xfrm>
          <a:prstGeom prst="rect">
            <a:avLst/>
          </a:prstGeom>
          <a:noFill/>
          <a:ln w="9525">
            <a:noFill/>
            <a:miter lim="800000"/>
            <a:headEnd/>
            <a:tailEnd/>
          </a:ln>
        </p:spPr>
        <p:txBody>
          <a:bodyPr/>
          <a:lstStyle/>
          <a:p>
            <a:pPr algn="ctr"/>
            <a:r>
              <a:rPr lang="zh-CN" altLang="en-US" sz="900" dirty="0" smtClean="0">
                <a:latin typeface="宋体" pitchFamily="2" charset="-122"/>
                <a:ea typeface="宋体" pitchFamily="2" charset="-122"/>
              </a:rPr>
              <a:t>最终平面图片文件</a:t>
            </a:r>
          </a:p>
        </p:txBody>
      </p:sp>
      <p:sp>
        <p:nvSpPr>
          <p:cNvPr id="123" name="Text Box 94"/>
          <p:cNvSpPr txBox="1">
            <a:spLocks noChangeAspect="1" noChangeArrowheads="1"/>
          </p:cNvSpPr>
          <p:nvPr/>
        </p:nvSpPr>
        <p:spPr bwMode="auto">
          <a:xfrm>
            <a:off x="3781426" y="2105017"/>
            <a:ext cx="914400" cy="209550"/>
          </a:xfrm>
          <a:prstGeom prst="rect">
            <a:avLst/>
          </a:prstGeom>
          <a:gradFill rotWithShape="0">
            <a:gsLst>
              <a:gs pos="0">
                <a:srgbClr val="CCFFCC"/>
              </a:gs>
              <a:gs pos="100000">
                <a:srgbClr val="FFFFFF"/>
              </a:gs>
            </a:gsLst>
            <a:lin ang="5400000" scaled="1"/>
          </a:gradFill>
          <a:ln w="9525">
            <a:solidFill>
              <a:srgbClr val="000000"/>
            </a:solidFill>
            <a:miter lim="800000"/>
            <a:headEnd/>
            <a:tailEnd/>
          </a:ln>
          <a:effectLst>
            <a:outerShdw dist="35921" dir="2700000" algn="ctr" rotWithShape="0">
              <a:srgbClr val="808080"/>
            </a:outerShdw>
          </a:effectLst>
        </p:spPr>
        <p:txBody>
          <a:bodyPr/>
          <a:lstStyle/>
          <a:p>
            <a:pPr algn="ctr">
              <a:defRPr/>
            </a:pPr>
            <a:r>
              <a:rPr lang="zh-CN" altLang="en-US" sz="900" dirty="0" smtClean="0">
                <a:latin typeface="宋体" pitchFamily="2" charset="-122"/>
                <a:ea typeface="宋体" pitchFamily="2" charset="-122"/>
              </a:rPr>
              <a:t>圈图</a:t>
            </a:r>
            <a:endParaRPr lang="zh-CN" sz="900" dirty="0">
              <a:latin typeface="宋体" pitchFamily="2" charset="-122"/>
              <a:ea typeface="宋体" pitchFamily="2" charset="-122"/>
            </a:endParaRPr>
          </a:p>
        </p:txBody>
      </p:sp>
      <p:sp>
        <p:nvSpPr>
          <p:cNvPr id="124" name="Text Box 94"/>
          <p:cNvSpPr txBox="1">
            <a:spLocks noChangeAspect="1" noChangeArrowheads="1"/>
          </p:cNvSpPr>
          <p:nvPr/>
        </p:nvSpPr>
        <p:spPr bwMode="auto">
          <a:xfrm>
            <a:off x="3795707" y="2371719"/>
            <a:ext cx="914400" cy="219075"/>
          </a:xfrm>
          <a:prstGeom prst="rect">
            <a:avLst/>
          </a:prstGeom>
          <a:gradFill rotWithShape="0">
            <a:gsLst>
              <a:gs pos="0">
                <a:srgbClr val="CCFFCC"/>
              </a:gs>
              <a:gs pos="100000">
                <a:srgbClr val="FFFFFF"/>
              </a:gs>
            </a:gsLst>
            <a:lin ang="5400000" scaled="1"/>
          </a:gradFill>
          <a:ln w="9525">
            <a:solidFill>
              <a:srgbClr val="000000"/>
            </a:solidFill>
            <a:miter lim="800000"/>
            <a:headEnd/>
            <a:tailEnd/>
          </a:ln>
          <a:effectLst>
            <a:outerShdw dist="35921" dir="2700000" algn="ctr" rotWithShape="0">
              <a:srgbClr val="808080"/>
            </a:outerShdw>
          </a:effectLst>
        </p:spPr>
        <p:txBody>
          <a:bodyPr/>
          <a:lstStyle/>
          <a:p>
            <a:pPr algn="ctr">
              <a:defRPr/>
            </a:pPr>
            <a:r>
              <a:rPr lang="zh-CN" altLang="en-US" sz="900" dirty="0" smtClean="0">
                <a:latin typeface="宋体" pitchFamily="2" charset="-122"/>
                <a:ea typeface="宋体" pitchFamily="2" charset="-122"/>
              </a:rPr>
              <a:t>音乐制作</a:t>
            </a:r>
            <a:endParaRPr lang="zh-CN" sz="900" dirty="0">
              <a:latin typeface="宋体" pitchFamily="2" charset="-122"/>
              <a:ea typeface="宋体" pitchFamily="2" charset="-122"/>
            </a:endParaRPr>
          </a:p>
        </p:txBody>
      </p:sp>
      <p:sp>
        <p:nvSpPr>
          <p:cNvPr id="125" name="Text Box 94"/>
          <p:cNvSpPr txBox="1">
            <a:spLocks noChangeAspect="1" noChangeArrowheads="1"/>
          </p:cNvSpPr>
          <p:nvPr/>
        </p:nvSpPr>
        <p:spPr bwMode="auto">
          <a:xfrm>
            <a:off x="5929322" y="2509831"/>
            <a:ext cx="914400" cy="228600"/>
          </a:xfrm>
          <a:prstGeom prst="rect">
            <a:avLst/>
          </a:prstGeom>
          <a:gradFill rotWithShape="0">
            <a:gsLst>
              <a:gs pos="0">
                <a:srgbClr val="CCFFCC"/>
              </a:gs>
              <a:gs pos="100000">
                <a:srgbClr val="FFFFFF"/>
              </a:gs>
            </a:gsLst>
            <a:lin ang="5400000" scaled="1"/>
          </a:gradFill>
          <a:ln w="9525">
            <a:solidFill>
              <a:srgbClr val="000000"/>
            </a:solidFill>
            <a:miter lim="800000"/>
            <a:headEnd/>
            <a:tailEnd/>
          </a:ln>
          <a:effectLst>
            <a:outerShdw dist="35921" dir="2700000" algn="ctr" rotWithShape="0">
              <a:srgbClr val="808080"/>
            </a:outerShdw>
          </a:effectLst>
        </p:spPr>
        <p:txBody>
          <a:bodyPr/>
          <a:lstStyle/>
          <a:p>
            <a:pPr algn="ctr">
              <a:defRPr/>
            </a:pPr>
            <a:r>
              <a:rPr lang="zh-CN" altLang="en-US" sz="900" dirty="0" smtClean="0">
                <a:latin typeface="宋体" pitchFamily="2" charset="-122"/>
                <a:ea typeface="宋体" pitchFamily="2" charset="-122"/>
              </a:rPr>
              <a:t>生成印刷文件</a:t>
            </a:r>
            <a:endParaRPr lang="zh-CN" sz="900" dirty="0">
              <a:latin typeface="宋体" pitchFamily="2" charset="-122"/>
              <a:ea typeface="宋体" pitchFamily="2" charset="-122"/>
            </a:endParaRPr>
          </a:p>
        </p:txBody>
      </p:sp>
      <p:sp>
        <p:nvSpPr>
          <p:cNvPr id="126" name="Text Box 94"/>
          <p:cNvSpPr txBox="1">
            <a:spLocks noChangeAspect="1" noChangeArrowheads="1"/>
          </p:cNvSpPr>
          <p:nvPr/>
        </p:nvSpPr>
        <p:spPr bwMode="auto">
          <a:xfrm>
            <a:off x="5943616" y="3476627"/>
            <a:ext cx="914400" cy="228600"/>
          </a:xfrm>
          <a:prstGeom prst="rect">
            <a:avLst/>
          </a:prstGeom>
          <a:gradFill rotWithShape="0">
            <a:gsLst>
              <a:gs pos="0">
                <a:srgbClr val="CCFFCC"/>
              </a:gs>
              <a:gs pos="100000">
                <a:srgbClr val="FFFFFF"/>
              </a:gs>
            </a:gsLst>
            <a:lin ang="5400000" scaled="1"/>
          </a:gradFill>
          <a:ln w="9525">
            <a:solidFill>
              <a:srgbClr val="000000"/>
            </a:solidFill>
            <a:miter lim="800000"/>
            <a:headEnd/>
            <a:tailEnd/>
          </a:ln>
          <a:effectLst>
            <a:outerShdw dist="35921" dir="2700000" algn="ctr" rotWithShape="0">
              <a:srgbClr val="808080"/>
            </a:outerShdw>
          </a:effectLst>
        </p:spPr>
        <p:txBody>
          <a:bodyPr/>
          <a:lstStyle/>
          <a:p>
            <a:pPr algn="ctr">
              <a:defRPr/>
            </a:pPr>
            <a:r>
              <a:rPr lang="zh-CN" altLang="en-US" sz="900" dirty="0" smtClean="0">
                <a:latin typeface="宋体" pitchFamily="2" charset="-122"/>
                <a:ea typeface="宋体" pitchFamily="2" charset="-122"/>
              </a:rPr>
              <a:t>点校</a:t>
            </a:r>
            <a:endParaRPr lang="zh-CN" sz="900" dirty="0">
              <a:latin typeface="宋体" pitchFamily="2" charset="-122"/>
              <a:ea typeface="宋体" pitchFamily="2" charset="-122"/>
            </a:endParaRPr>
          </a:p>
        </p:txBody>
      </p:sp>
      <p:sp>
        <p:nvSpPr>
          <p:cNvPr id="128" name="AutoShape 79"/>
          <p:cNvSpPr>
            <a:spLocks noChangeAspect="1" noChangeArrowheads="1"/>
          </p:cNvSpPr>
          <p:nvPr/>
        </p:nvSpPr>
        <p:spPr bwMode="auto">
          <a:xfrm rot="463354">
            <a:off x="4715924" y="2147686"/>
            <a:ext cx="363816" cy="181909"/>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FFFF"/>
          </a:solidFill>
          <a:ln w="9525">
            <a:solidFill>
              <a:srgbClr val="333333"/>
            </a:solidFill>
            <a:miter lim="800000"/>
            <a:headEnd/>
            <a:tailEnd/>
          </a:ln>
        </p:spPr>
        <p:txBody>
          <a:bodyPr/>
          <a:lstStyle/>
          <a:p>
            <a:endParaRPr lang="zh-CN" altLang="en-US">
              <a:latin typeface="宋体" pitchFamily="2" charset="-122"/>
              <a:ea typeface="宋体" pitchFamily="2" charset="-122"/>
            </a:endParaRPr>
          </a:p>
        </p:txBody>
      </p:sp>
      <p:sp>
        <p:nvSpPr>
          <p:cNvPr id="129" name="AutoShape 79"/>
          <p:cNvSpPr>
            <a:spLocks noChangeAspect="1" noChangeArrowheads="1"/>
          </p:cNvSpPr>
          <p:nvPr/>
        </p:nvSpPr>
        <p:spPr bwMode="auto">
          <a:xfrm rot="463354">
            <a:off x="5797019" y="2342949"/>
            <a:ext cx="363816" cy="181909"/>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FFFF"/>
          </a:solidFill>
          <a:ln w="9525">
            <a:solidFill>
              <a:srgbClr val="333333"/>
            </a:solidFill>
            <a:miter lim="800000"/>
            <a:headEnd/>
            <a:tailEnd/>
          </a:ln>
        </p:spPr>
        <p:txBody>
          <a:bodyPr/>
          <a:lstStyle/>
          <a:p>
            <a:endParaRPr lang="zh-CN" altLang="en-US">
              <a:latin typeface="宋体" pitchFamily="2" charset="-122"/>
              <a:ea typeface="宋体" pitchFamily="2" charset="-122"/>
            </a:endParaRPr>
          </a:p>
        </p:txBody>
      </p:sp>
      <p:sp>
        <p:nvSpPr>
          <p:cNvPr id="130" name="AutoShape 79"/>
          <p:cNvSpPr>
            <a:spLocks noChangeAspect="1" noChangeArrowheads="1"/>
          </p:cNvSpPr>
          <p:nvPr/>
        </p:nvSpPr>
        <p:spPr bwMode="auto">
          <a:xfrm rot="463354">
            <a:off x="6868587" y="2533450"/>
            <a:ext cx="363816" cy="181909"/>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FFFF"/>
          </a:solidFill>
          <a:ln w="9525">
            <a:solidFill>
              <a:srgbClr val="333333"/>
            </a:solidFill>
            <a:miter lim="800000"/>
            <a:headEnd/>
            <a:tailEnd/>
          </a:ln>
        </p:spPr>
        <p:txBody>
          <a:bodyPr/>
          <a:lstStyle/>
          <a:p>
            <a:endParaRPr lang="zh-CN" altLang="en-US">
              <a:latin typeface="宋体" pitchFamily="2" charset="-122"/>
              <a:ea typeface="宋体" pitchFamily="2" charset="-122"/>
            </a:endParaRPr>
          </a:p>
        </p:txBody>
      </p:sp>
      <p:sp>
        <p:nvSpPr>
          <p:cNvPr id="131" name="Line 101"/>
          <p:cNvSpPr>
            <a:spLocks noChangeAspect="1" noChangeShapeType="1"/>
          </p:cNvSpPr>
          <p:nvPr/>
        </p:nvSpPr>
        <p:spPr bwMode="auto">
          <a:xfrm flipH="1">
            <a:off x="9053544" y="1085834"/>
            <a:ext cx="0" cy="5200650"/>
          </a:xfrm>
          <a:prstGeom prst="line">
            <a:avLst/>
          </a:prstGeom>
          <a:noFill/>
          <a:ln w="9525">
            <a:solidFill>
              <a:srgbClr val="000000"/>
            </a:solidFill>
            <a:prstDash val="sysDot"/>
            <a:round/>
            <a:headEnd/>
            <a:tailEnd/>
          </a:ln>
        </p:spPr>
        <p:txBody>
          <a:bodyPr/>
          <a:lstStyle/>
          <a:p>
            <a:endParaRPr lang="zh-CN" altLang="en-US"/>
          </a:p>
        </p:txBody>
      </p:sp>
      <p:sp>
        <p:nvSpPr>
          <p:cNvPr id="132" name="Text Box 117"/>
          <p:cNvSpPr txBox="1">
            <a:spLocks noChangeAspect="1" noChangeArrowheads="1"/>
          </p:cNvSpPr>
          <p:nvPr/>
        </p:nvSpPr>
        <p:spPr bwMode="auto">
          <a:xfrm>
            <a:off x="8034362" y="785794"/>
            <a:ext cx="1071570" cy="288925"/>
          </a:xfrm>
          <a:prstGeom prst="rect">
            <a:avLst/>
          </a:prstGeom>
          <a:gradFill rotWithShape="0">
            <a:gsLst>
              <a:gs pos="0">
                <a:srgbClr val="3366FF"/>
              </a:gs>
              <a:gs pos="100000">
                <a:srgbClr val="FFFFFF"/>
              </a:gs>
            </a:gsLst>
            <a:lin ang="5400000" scaled="1"/>
          </a:gradFill>
          <a:ln w="9525">
            <a:solidFill>
              <a:srgbClr val="000000"/>
            </a:solidFill>
            <a:miter lim="800000"/>
            <a:headEnd/>
            <a:tailEnd/>
          </a:ln>
        </p:spPr>
        <p:txBody>
          <a:bodyPr/>
          <a:lstStyle/>
          <a:p>
            <a:pPr algn="ctr"/>
            <a:r>
              <a:rPr lang="zh-CN" altLang="en-US" sz="900" dirty="0" smtClean="0">
                <a:latin typeface="宋体" pitchFamily="2" charset="-122"/>
                <a:ea typeface="宋体" pitchFamily="2" charset="-122"/>
              </a:rPr>
              <a:t>项目立项</a:t>
            </a:r>
            <a:endParaRPr lang="zh-CN" altLang="en-US" sz="900" dirty="0">
              <a:latin typeface="宋体" pitchFamily="2" charset="-122"/>
              <a:ea typeface="宋体" pitchFamily="2" charset="-122"/>
            </a:endParaRPr>
          </a:p>
        </p:txBody>
      </p:sp>
      <p:sp>
        <p:nvSpPr>
          <p:cNvPr id="133" name="Text Box 136"/>
          <p:cNvSpPr txBox="1">
            <a:spLocks noChangeAspect="1" noChangeArrowheads="1"/>
          </p:cNvSpPr>
          <p:nvPr/>
        </p:nvSpPr>
        <p:spPr bwMode="auto">
          <a:xfrm>
            <a:off x="1571604" y="5634053"/>
            <a:ext cx="1071570" cy="585794"/>
          </a:xfrm>
          <a:prstGeom prst="rect">
            <a:avLst/>
          </a:prstGeom>
          <a:noFill/>
          <a:ln w="9525">
            <a:noFill/>
            <a:miter lim="800000"/>
            <a:headEnd/>
            <a:tailEnd/>
          </a:ln>
        </p:spPr>
        <p:txBody>
          <a:bodyPr/>
          <a:lstStyle/>
          <a:p>
            <a:pPr algn="ctr"/>
            <a:r>
              <a:rPr lang="en-US" altLang="zh-CN" sz="900" dirty="0">
                <a:latin typeface="宋体" pitchFamily="2" charset="-122"/>
                <a:ea typeface="宋体" pitchFamily="2" charset="-122"/>
              </a:rPr>
              <a:t>《</a:t>
            </a:r>
            <a:r>
              <a:rPr lang="zh-CN" altLang="en-US" sz="900" dirty="0">
                <a:latin typeface="宋体" pitchFamily="2" charset="-122"/>
                <a:ea typeface="宋体" pitchFamily="2" charset="-122"/>
              </a:rPr>
              <a:t>决策分析指南</a:t>
            </a:r>
            <a:r>
              <a:rPr lang="en-US" altLang="zh-CN" sz="900" dirty="0">
                <a:latin typeface="宋体" pitchFamily="2" charset="-122"/>
                <a:ea typeface="宋体" pitchFamily="2" charset="-122"/>
              </a:rPr>
              <a:t>》</a:t>
            </a:r>
          </a:p>
          <a:p>
            <a:pPr algn="ctr"/>
            <a:r>
              <a:rPr lang="en-US" altLang="zh-CN" sz="900" dirty="0">
                <a:latin typeface="宋体" pitchFamily="2" charset="-122"/>
                <a:ea typeface="宋体" pitchFamily="2" charset="-122"/>
              </a:rPr>
              <a:t>《</a:t>
            </a:r>
            <a:r>
              <a:rPr lang="zh-CN" altLang="en-US" sz="900" dirty="0">
                <a:latin typeface="宋体" pitchFamily="2" charset="-122"/>
                <a:ea typeface="宋体" pitchFamily="2" charset="-122"/>
              </a:rPr>
              <a:t>研发主流程</a:t>
            </a:r>
            <a:r>
              <a:rPr lang="en-US" altLang="zh-CN" sz="900" dirty="0">
                <a:latin typeface="宋体" pitchFamily="2" charset="-122"/>
                <a:ea typeface="宋体" pitchFamily="2" charset="-122"/>
              </a:rPr>
              <a:t>》</a:t>
            </a:r>
          </a:p>
          <a:p>
            <a:pPr algn="ctr"/>
            <a:r>
              <a:rPr lang="zh-CN" altLang="en-US" sz="900" dirty="0" smtClean="0">
                <a:latin typeface="宋体" pitchFamily="2" charset="-122"/>
                <a:ea typeface="宋体" pitchFamily="2" charset="-122"/>
              </a:rPr>
              <a:t>－平面确认阶段流程</a:t>
            </a:r>
            <a:endParaRPr lang="zh-CN" altLang="zh-CN" sz="900" dirty="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标题 1"/>
          <p:cNvSpPr txBox="1">
            <a:spLocks/>
          </p:cNvSpPr>
          <p:nvPr/>
        </p:nvSpPr>
        <p:spPr>
          <a:xfrm>
            <a:off x="285720" y="71414"/>
            <a:ext cx="8572560" cy="428628"/>
          </a:xfrm>
          <a:prstGeom prst="rect">
            <a:avLst/>
          </a:prstGeom>
        </p:spPr>
        <p:txBody>
          <a:bodyPr vert="horz" lIns="91440" tIns="45720" rIns="91440" bIns="45720" rtlCol="0" anchor="ctr">
            <a:noAutofit/>
          </a:bodyPr>
          <a:lstStyle/>
          <a:p>
            <a:pPr lvl="0" algn="ctr">
              <a:spcBef>
                <a:spcPct val="0"/>
              </a:spcBef>
              <a:defRPr/>
            </a:pPr>
            <a:r>
              <a:rPr lang="zh-CN" altLang="en-US" sz="3200" dirty="0" smtClean="0">
                <a:latin typeface="+mj-ea"/>
                <a:ea typeface="+mj-ea"/>
                <a:cs typeface="+mj-cs"/>
              </a:rPr>
              <a:t>吉美公司研发管理改进方案</a:t>
            </a:r>
            <a:r>
              <a:rPr lang="en-US" altLang="zh-CN" sz="3200" dirty="0" smtClean="0">
                <a:latin typeface="+mj-ea"/>
                <a:ea typeface="+mj-ea"/>
                <a:cs typeface="+mj-cs"/>
              </a:rPr>
              <a:t>——</a:t>
            </a:r>
            <a:r>
              <a:rPr lang="zh-CN" altLang="en-US" sz="3200" dirty="0" smtClean="0">
                <a:latin typeface="+mj-ea"/>
                <a:ea typeface="+mj-ea"/>
                <a:cs typeface="+mj-cs"/>
              </a:rPr>
              <a:t>流程体系建设</a:t>
            </a:r>
            <a:endParaRPr lang="zh-CN" altLang="en-US" sz="3200" dirty="0">
              <a:latin typeface="+mj-ea"/>
              <a:ea typeface="+mj-ea"/>
              <a:cs typeface="+mj-cs"/>
            </a:endParaRPr>
          </a:p>
        </p:txBody>
      </p:sp>
      <p:sp>
        <p:nvSpPr>
          <p:cNvPr id="3" name="内容占位符 2"/>
          <p:cNvSpPr txBox="1">
            <a:spLocks/>
          </p:cNvSpPr>
          <p:nvPr/>
        </p:nvSpPr>
        <p:spPr>
          <a:xfrm>
            <a:off x="252668" y="861218"/>
            <a:ext cx="8412097" cy="5996781"/>
          </a:xfrm>
          <a:prstGeom prst="rect">
            <a:avLst/>
          </a:prstGeom>
        </p:spPr>
        <p:txBody>
          <a:bodyPr>
            <a:normAutofit/>
          </a:bodyPr>
          <a:lstStyle/>
          <a:p>
            <a:pPr marL="342900" indent="-342900">
              <a:lnSpc>
                <a:spcPct val="90000"/>
              </a:lnSpc>
              <a:spcBef>
                <a:spcPct val="20000"/>
              </a:spcBef>
              <a:buFont typeface="Wingdings 2" pitchFamily="18" charset="2"/>
              <a:buChar char=""/>
              <a:defRPr/>
            </a:pPr>
            <a:r>
              <a:rPr lang="zh-CN" altLang="en-US" sz="2400" b="1" kern="0" dirty="0" smtClean="0">
                <a:latin typeface="微软雅黑" pitchFamily="34" charset="-122"/>
                <a:ea typeface="微软雅黑" pitchFamily="34" charset="-122"/>
              </a:rPr>
              <a:t>宣导研发管理理念与质量意识</a:t>
            </a:r>
            <a:endParaRPr lang="en-US" altLang="zh-CN" sz="2400" kern="0" dirty="0" smtClean="0">
              <a:latin typeface="微软雅黑" pitchFamily="34" charset="-122"/>
              <a:ea typeface="微软雅黑" pitchFamily="34" charset="-122"/>
            </a:endParaRPr>
          </a:p>
          <a:p>
            <a:pPr marL="342900" indent="-342900">
              <a:lnSpc>
                <a:spcPct val="150000"/>
              </a:lnSpc>
              <a:spcBef>
                <a:spcPct val="20000"/>
              </a:spcBef>
              <a:buFont typeface="Wingdings" pitchFamily="2" charset="2"/>
              <a:buChar char="Ø"/>
              <a:defRPr/>
            </a:pPr>
            <a:r>
              <a:rPr lang="zh-CN" altLang="en-US" sz="1800" kern="0" dirty="0" smtClean="0">
                <a:latin typeface="微软雅黑" pitchFamily="34" charset="-122"/>
                <a:ea typeface="微软雅黑" pitchFamily="34" charset="-122"/>
              </a:rPr>
              <a:t>国泰安团队和吉美公司相关人员一起就研发管理、项目过程管理、配置管理、质量成本等进行培训交流，宣导研发管理理念与质量意识，帮助吉美团队更好更快的理解研发管理的重要性及意义，从而提升吉美团队自发组织、主导进行流程构建、改善研发管理的信心与动力。</a:t>
            </a:r>
            <a:endParaRPr lang="en-US" altLang="zh-CN" sz="1800" b="0" kern="0" dirty="0">
              <a:latin typeface="微软雅黑" pitchFamily="34" charset="-122"/>
              <a:ea typeface="微软雅黑" pitchFamily="34" charset="-122"/>
            </a:endParaRPr>
          </a:p>
        </p:txBody>
      </p:sp>
      <p:graphicFrame>
        <p:nvGraphicFramePr>
          <p:cNvPr id="4" name="对象 3">
            <a:hlinkClick r:id="" action="ppaction://ole?verb=0"/>
          </p:cNvPr>
          <p:cNvGraphicFramePr>
            <a:graphicFrameLocks noChangeAspect="1"/>
          </p:cNvGraphicFramePr>
          <p:nvPr/>
        </p:nvGraphicFramePr>
        <p:xfrm>
          <a:off x="6215074" y="3429000"/>
          <a:ext cx="1743084" cy="1307313"/>
        </p:xfrm>
        <a:graphic>
          <a:graphicData uri="http://schemas.openxmlformats.org/presentationml/2006/ole">
            <p:oleObj spid="_x0000_s1026" name="演示文稿" showAsIcon="1" r:id="rId3" imgW="914400" imgH="685800" progId="PowerPoint.Show.12">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标题 1"/>
          <p:cNvSpPr txBox="1">
            <a:spLocks/>
          </p:cNvSpPr>
          <p:nvPr/>
        </p:nvSpPr>
        <p:spPr>
          <a:xfrm>
            <a:off x="285720" y="71414"/>
            <a:ext cx="8501122" cy="428628"/>
          </a:xfrm>
          <a:prstGeom prst="rect">
            <a:avLst/>
          </a:prstGeom>
        </p:spPr>
        <p:txBody>
          <a:bodyPr vert="horz" lIns="91440" tIns="45720" rIns="91440" bIns="45720" rtlCol="0" anchor="ctr">
            <a:noAutofit/>
          </a:bodyPr>
          <a:lstStyle/>
          <a:p>
            <a:pPr lvl="0" algn="ctr">
              <a:spcBef>
                <a:spcPct val="0"/>
              </a:spcBef>
              <a:defRPr/>
            </a:pPr>
            <a:r>
              <a:rPr lang="zh-CN" altLang="en-US" sz="3200" dirty="0" smtClean="0">
                <a:latin typeface="+mj-ea"/>
                <a:ea typeface="+mj-ea"/>
                <a:cs typeface="+mj-cs"/>
              </a:rPr>
              <a:t>吉美公司研发管理改进方案</a:t>
            </a:r>
            <a:r>
              <a:rPr lang="en-US" altLang="zh-CN" sz="3200" dirty="0" smtClean="0">
                <a:latin typeface="+mj-ea"/>
                <a:ea typeface="+mj-ea"/>
                <a:cs typeface="+mj-cs"/>
              </a:rPr>
              <a:t>——</a:t>
            </a:r>
            <a:r>
              <a:rPr lang="zh-CN" altLang="en-US" sz="3200" dirty="0" smtClean="0">
                <a:latin typeface="+mj-ea"/>
                <a:ea typeface="+mj-ea"/>
                <a:cs typeface="+mj-cs"/>
              </a:rPr>
              <a:t>流程体系建设</a:t>
            </a:r>
            <a:endParaRPr lang="zh-CN" altLang="en-US" sz="3200" dirty="0">
              <a:latin typeface="+mj-ea"/>
              <a:ea typeface="+mj-ea"/>
              <a:cs typeface="+mj-cs"/>
            </a:endParaRPr>
          </a:p>
        </p:txBody>
      </p:sp>
      <p:sp>
        <p:nvSpPr>
          <p:cNvPr id="3" name="内容占位符 2"/>
          <p:cNvSpPr txBox="1">
            <a:spLocks/>
          </p:cNvSpPr>
          <p:nvPr/>
        </p:nvSpPr>
        <p:spPr>
          <a:xfrm>
            <a:off x="285720" y="785794"/>
            <a:ext cx="8643998" cy="3067848"/>
          </a:xfrm>
          <a:prstGeom prst="rect">
            <a:avLst/>
          </a:prstGeom>
        </p:spPr>
        <p:txBody>
          <a:bodyPr>
            <a:normAutofit/>
          </a:bodyPr>
          <a:lstStyle/>
          <a:p>
            <a:pPr marL="342900" indent="-342900">
              <a:lnSpc>
                <a:spcPct val="90000"/>
              </a:lnSpc>
              <a:spcBef>
                <a:spcPct val="20000"/>
              </a:spcBef>
              <a:buFont typeface="Wingdings 2" pitchFamily="18" charset="2"/>
              <a:buChar char=""/>
              <a:defRPr/>
            </a:pPr>
            <a:r>
              <a:rPr lang="zh-CN" altLang="en-US" sz="2400" b="1" kern="0" dirty="0" smtClean="0">
                <a:latin typeface="微软雅黑" pitchFamily="34" charset="-122"/>
                <a:ea typeface="微软雅黑" pitchFamily="34" charset="-122"/>
              </a:rPr>
              <a:t>召开员工动员大会，赢取公司各层面人员的理解与支持</a:t>
            </a:r>
            <a:endParaRPr lang="en-US" altLang="zh-CN" sz="2400" kern="0" dirty="0" smtClean="0">
              <a:latin typeface="微软雅黑" pitchFamily="34" charset="-122"/>
              <a:ea typeface="微软雅黑" pitchFamily="34" charset="-122"/>
            </a:endParaRPr>
          </a:p>
          <a:p>
            <a:pPr marL="342900" indent="-342900">
              <a:lnSpc>
                <a:spcPct val="150000"/>
              </a:lnSpc>
              <a:spcBef>
                <a:spcPct val="20000"/>
              </a:spcBef>
              <a:buFont typeface="Wingdings" pitchFamily="2" charset="2"/>
              <a:buChar char="Ø"/>
              <a:defRPr/>
            </a:pPr>
            <a:r>
              <a:rPr lang="zh-CN" altLang="en-US" b="0" kern="0" dirty="0" smtClean="0">
                <a:latin typeface="微软雅黑" pitchFamily="34" charset="-122"/>
                <a:ea typeface="微软雅黑" pitchFamily="34" charset="-122"/>
              </a:rPr>
              <a:t>组织公司全体员工参与“构建并实施研发管理流程体系”的动员大会，由公司高层领导主持，宣讲“构建并实施研发管理流程体系”的重要意义以及公司将给予的支持，初步任命</a:t>
            </a:r>
            <a:r>
              <a:rPr lang="zh-CN" altLang="en-US" kern="0" dirty="0" smtClean="0">
                <a:latin typeface="微软雅黑" pitchFamily="34" charset="-122"/>
                <a:ea typeface="微软雅黑" pitchFamily="34" charset="-122"/>
              </a:rPr>
              <a:t>“构建并实施研发管理流程体系</a:t>
            </a:r>
            <a:r>
              <a:rPr lang="en-US" altLang="zh-CN" b="0" kern="0" dirty="0" smtClean="0">
                <a:latin typeface="微软雅黑" pitchFamily="34" charset="-122"/>
                <a:ea typeface="微软雅黑" pitchFamily="34" charset="-122"/>
              </a:rPr>
              <a:t>”</a:t>
            </a:r>
            <a:r>
              <a:rPr lang="zh-CN" altLang="en-US" b="0" kern="0" dirty="0" smtClean="0">
                <a:latin typeface="微软雅黑" pitchFamily="34" charset="-122"/>
                <a:ea typeface="微软雅黑" pitchFamily="34" charset="-122"/>
              </a:rPr>
              <a:t>的总负责人</a:t>
            </a:r>
            <a:r>
              <a:rPr lang="en-US" altLang="zh-CN" b="0" kern="0" dirty="0" smtClean="0">
                <a:latin typeface="微软雅黑" pitchFamily="34" charset="-122"/>
                <a:ea typeface="微软雅黑" pitchFamily="34" charset="-122"/>
              </a:rPr>
              <a:t>/</a:t>
            </a:r>
            <a:r>
              <a:rPr lang="zh-CN" altLang="en-US" b="0" kern="0" dirty="0" smtClean="0">
                <a:latin typeface="微软雅黑" pitchFamily="34" charset="-122"/>
                <a:ea typeface="微软雅黑" pitchFamily="34" charset="-122"/>
              </a:rPr>
              <a:t>部门，并宣布相关工作正式启动</a:t>
            </a:r>
            <a:endParaRPr lang="en-US" altLang="zh-CN" sz="1800" b="0" kern="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标题 1"/>
          <p:cNvSpPr txBox="1">
            <a:spLocks/>
          </p:cNvSpPr>
          <p:nvPr/>
        </p:nvSpPr>
        <p:spPr>
          <a:xfrm>
            <a:off x="285720" y="71414"/>
            <a:ext cx="8715436" cy="428628"/>
          </a:xfrm>
          <a:prstGeom prst="rect">
            <a:avLst/>
          </a:prstGeom>
        </p:spPr>
        <p:txBody>
          <a:bodyPr vert="horz" lIns="91440" tIns="45720" rIns="91440" bIns="45720" rtlCol="0" anchor="ctr">
            <a:noAutofit/>
          </a:bodyPr>
          <a:lstStyle/>
          <a:p>
            <a:pPr lvl="0" algn="ctr">
              <a:spcBef>
                <a:spcPct val="0"/>
              </a:spcBef>
              <a:defRPr/>
            </a:pPr>
            <a:r>
              <a:rPr lang="zh-CN" altLang="en-US" sz="3200" dirty="0" smtClean="0">
                <a:latin typeface="+mj-ea"/>
                <a:ea typeface="+mj-ea"/>
                <a:cs typeface="+mj-cs"/>
              </a:rPr>
              <a:t>吉美公司研发管理改进方案</a:t>
            </a:r>
            <a:r>
              <a:rPr lang="en-US" altLang="zh-CN" sz="3200" dirty="0" smtClean="0">
                <a:latin typeface="+mj-ea"/>
                <a:ea typeface="+mj-ea"/>
                <a:cs typeface="+mj-cs"/>
              </a:rPr>
              <a:t>——</a:t>
            </a:r>
            <a:r>
              <a:rPr lang="zh-CN" altLang="en-US" sz="3200" dirty="0" smtClean="0">
                <a:latin typeface="+mj-ea"/>
                <a:ea typeface="+mj-ea"/>
                <a:cs typeface="+mj-cs"/>
              </a:rPr>
              <a:t>流程体系建设</a:t>
            </a:r>
            <a:endParaRPr lang="zh-CN" altLang="en-US" sz="3200" dirty="0">
              <a:latin typeface="+mj-ea"/>
              <a:ea typeface="+mj-ea"/>
              <a:cs typeface="+mj-cs"/>
            </a:endParaRPr>
          </a:p>
        </p:txBody>
      </p:sp>
      <p:sp>
        <p:nvSpPr>
          <p:cNvPr id="4" name="内容占位符 2"/>
          <p:cNvSpPr txBox="1">
            <a:spLocks/>
          </p:cNvSpPr>
          <p:nvPr/>
        </p:nvSpPr>
        <p:spPr>
          <a:xfrm>
            <a:off x="252668" y="861218"/>
            <a:ext cx="8412097" cy="5996781"/>
          </a:xfrm>
          <a:prstGeom prst="rect">
            <a:avLst/>
          </a:prstGeom>
        </p:spPr>
        <p:txBody>
          <a:bodyPr>
            <a:normAutofit/>
          </a:bodyPr>
          <a:lstStyle/>
          <a:p>
            <a:pPr marL="342900" indent="-342900">
              <a:lnSpc>
                <a:spcPct val="90000"/>
              </a:lnSpc>
              <a:spcBef>
                <a:spcPct val="20000"/>
              </a:spcBef>
              <a:buFont typeface="Wingdings 2" pitchFamily="18" charset="2"/>
              <a:buChar char=""/>
              <a:defRPr/>
            </a:pPr>
            <a:r>
              <a:rPr lang="zh-CN" altLang="en-US" sz="2400" b="1" kern="0" dirty="0" smtClean="0">
                <a:latin typeface="微软雅黑" pitchFamily="34" charset="-122"/>
                <a:ea typeface="微软雅黑" pitchFamily="34" charset="-122"/>
              </a:rPr>
              <a:t>标竿学习，确定流程绩效目标</a:t>
            </a:r>
            <a:endParaRPr lang="en-US" altLang="zh-CN" sz="2400" kern="0" dirty="0" smtClean="0">
              <a:latin typeface="微软雅黑" pitchFamily="34" charset="-122"/>
              <a:ea typeface="微软雅黑" pitchFamily="34" charset="-122"/>
            </a:endParaRPr>
          </a:p>
          <a:p>
            <a:pPr marL="342900" indent="-342900">
              <a:lnSpc>
                <a:spcPct val="150000"/>
              </a:lnSpc>
              <a:spcBef>
                <a:spcPct val="20000"/>
              </a:spcBef>
              <a:buFont typeface="Wingdings" pitchFamily="2" charset="2"/>
              <a:buChar char="Ø"/>
              <a:defRPr/>
            </a:pPr>
            <a:r>
              <a:rPr lang="zh-CN" altLang="en-US" kern="0" dirty="0" smtClean="0">
                <a:latin typeface="微软雅黑" pitchFamily="34" charset="-122"/>
                <a:ea typeface="微软雅黑" pitchFamily="34" charset="-122"/>
              </a:rPr>
              <a:t>流程的绩效目标，要能满足关键顾客的期望，也能达成公司经营者的经营目标。</a:t>
            </a:r>
            <a:endParaRPr lang="en-US" altLang="zh-CN" kern="0" dirty="0" smtClean="0">
              <a:latin typeface="微软雅黑" pitchFamily="34" charset="-122"/>
              <a:ea typeface="微软雅黑" pitchFamily="34" charset="-122"/>
            </a:endParaRPr>
          </a:p>
          <a:p>
            <a:pPr marL="342900" indent="-342900">
              <a:lnSpc>
                <a:spcPct val="150000"/>
              </a:lnSpc>
              <a:spcBef>
                <a:spcPct val="20000"/>
              </a:spcBef>
              <a:buFont typeface="Wingdings" pitchFamily="2" charset="2"/>
              <a:buChar char="Ø"/>
              <a:defRPr/>
            </a:pPr>
            <a:endParaRPr lang="en-US" altLang="zh-CN" sz="1800" b="0" kern="0" dirty="0" smtClean="0">
              <a:latin typeface="微软雅黑" pitchFamily="34" charset="-122"/>
              <a:ea typeface="微软雅黑" pitchFamily="34" charset="-122"/>
            </a:endParaRPr>
          </a:p>
          <a:p>
            <a:pPr marL="342900" indent="-342900">
              <a:lnSpc>
                <a:spcPct val="150000"/>
              </a:lnSpc>
              <a:spcBef>
                <a:spcPct val="20000"/>
              </a:spcBef>
              <a:buFont typeface="Wingdings" pitchFamily="2" charset="2"/>
              <a:buChar char="Ø"/>
              <a:defRPr/>
            </a:pPr>
            <a:r>
              <a:rPr lang="zh-CN" altLang="en-US" kern="0" dirty="0" smtClean="0">
                <a:latin typeface="微软雅黑" pitchFamily="34" charset="-122"/>
                <a:ea typeface="微软雅黑" pitchFamily="34" charset="-122"/>
              </a:rPr>
              <a:t>另外补充说明：为了更好地实施企业的发展战略，规范企业内部管理，提高企业执行力，在流程体系建设的同时或之后，还需要对与之匹配的其它内部管理体系，如组织结构、薪酬激励体系、绩效体系、信息系统等，进行相应的优化。</a:t>
            </a:r>
            <a:endParaRPr lang="en-US" altLang="zh-CN" sz="1800" b="0" kern="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凸显">
  <a:themeElements>
    <a:clrScheme name="凸显">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1747</TotalTime>
  <Words>2009</Words>
  <Application>Microsoft Office PowerPoint</Application>
  <PresentationFormat>全屏显示(4:3)</PresentationFormat>
  <Paragraphs>284</Paragraphs>
  <Slides>19</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19</vt:i4>
      </vt:variant>
    </vt:vector>
  </HeadingPairs>
  <TitlesOfParts>
    <vt:vector size="22" baseType="lpstr">
      <vt:lpstr>凸显</vt:lpstr>
      <vt:lpstr>演示文稿</vt:lpstr>
      <vt:lpstr>Visio</vt:lpstr>
      <vt:lpstr>吉美公司流程体系构建及　 　　　　　　　　研發工具引進方案</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谢谢</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fuyanhua</cp:lastModifiedBy>
  <cp:revision>220</cp:revision>
  <dcterms:modified xsi:type="dcterms:W3CDTF">2014-03-13T05:57:57Z</dcterms:modified>
</cp:coreProperties>
</file>