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526" r:id="rId2"/>
    <p:sldId id="447" r:id="rId3"/>
    <p:sldId id="658" r:id="rId4"/>
    <p:sldId id="623" r:id="rId5"/>
    <p:sldId id="650" r:id="rId6"/>
    <p:sldId id="649" r:id="rId7"/>
    <p:sldId id="660" r:id="rId8"/>
    <p:sldId id="611" r:id="rId9"/>
    <p:sldId id="659" r:id="rId10"/>
    <p:sldId id="648" r:id="rId11"/>
    <p:sldId id="651" r:id="rId12"/>
    <p:sldId id="652" r:id="rId13"/>
    <p:sldId id="666" r:id="rId14"/>
    <p:sldId id="661" r:id="rId15"/>
    <p:sldId id="662" r:id="rId16"/>
    <p:sldId id="667" r:id="rId17"/>
    <p:sldId id="663" r:id="rId18"/>
    <p:sldId id="668" r:id="rId19"/>
    <p:sldId id="669" r:id="rId20"/>
    <p:sldId id="671" r:id="rId21"/>
    <p:sldId id="674" r:id="rId22"/>
    <p:sldId id="678" r:id="rId23"/>
    <p:sldId id="681" r:id="rId24"/>
    <p:sldId id="675" r:id="rId25"/>
    <p:sldId id="673" r:id="rId26"/>
    <p:sldId id="670" r:id="rId27"/>
    <p:sldId id="676" r:id="rId28"/>
    <p:sldId id="682" r:id="rId29"/>
    <p:sldId id="665" r:id="rId30"/>
    <p:sldId id="446" r:id="rId31"/>
  </p:sldIdLst>
  <p:sldSz cx="9001125" cy="5761038"/>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8F8F8"/>
    <a:srgbClr val="DDDDDD"/>
    <a:srgbClr val="FFFFFF"/>
    <a:srgbClr val="FF9966"/>
    <a:srgbClr val="FFCC66"/>
    <a:srgbClr val="FF6600"/>
    <a:srgbClr val="EAAD00"/>
    <a:srgbClr val="9999FF"/>
    <a:srgbClr val="000000"/>
    <a:srgbClr val="B2B2B2"/>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1" autoAdjust="0"/>
    <p:restoredTop sz="84024" autoAdjust="0"/>
  </p:normalViewPr>
  <p:slideViewPr>
    <p:cSldViewPr>
      <p:cViewPr>
        <p:scale>
          <a:sx n="100" d="100"/>
          <a:sy n="100" d="100"/>
        </p:scale>
        <p:origin x="-342" y="-600"/>
      </p:cViewPr>
      <p:guideLst>
        <p:guide orient="horz" pos="710"/>
        <p:guide orient="horz" pos="998"/>
        <p:guide pos="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8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AF26EA-50B9-45E7-9F30-5B46ADA8A90C}" type="doc">
      <dgm:prSet loTypeId="urn:microsoft.com/office/officeart/2005/8/layout/chevron1" loCatId="process" qsTypeId="urn:microsoft.com/office/officeart/2005/8/quickstyle/simple1" qsCatId="simple" csTypeId="urn:microsoft.com/office/officeart/2005/8/colors/accent1_2" csCatId="accent1" phldr="1"/>
      <dgm:spPr/>
    </dgm:pt>
    <dgm:pt modelId="{F90B01BC-866F-45C5-93BD-9CFC7DA2D849}">
      <dgm:prSet phldrT="[文本]" custT="1"/>
      <dgm:spPr/>
      <dgm:t>
        <a:bodyPr/>
        <a:lstStyle/>
        <a:p>
          <a:r>
            <a:rPr lang="zh-CN" altLang="en-US" sz="1800" b="1" dirty="0" smtClean="0">
              <a:latin typeface="微软雅黑" pitchFamily="34" charset="-122"/>
              <a:ea typeface="微软雅黑" pitchFamily="34" charset="-122"/>
            </a:rPr>
            <a:t>输入</a:t>
          </a:r>
          <a:endParaRPr lang="zh-CN" altLang="en-US" sz="1800" b="1" dirty="0">
            <a:latin typeface="微软雅黑" pitchFamily="34" charset="-122"/>
            <a:ea typeface="微软雅黑" pitchFamily="34" charset="-122"/>
          </a:endParaRPr>
        </a:p>
      </dgm:t>
    </dgm:pt>
    <dgm:pt modelId="{51CD0626-2DD9-4AEC-8A67-D613445B2169}" type="parTrans" cxnId="{35A89DE4-47DA-4226-B084-3A79A8868127}">
      <dgm:prSet/>
      <dgm:spPr/>
      <dgm:t>
        <a:bodyPr/>
        <a:lstStyle/>
        <a:p>
          <a:endParaRPr lang="zh-CN" altLang="en-US"/>
        </a:p>
      </dgm:t>
    </dgm:pt>
    <dgm:pt modelId="{5D08F13D-EDB1-4EF6-87C9-2789666A693D}" type="sibTrans" cxnId="{35A89DE4-47DA-4226-B084-3A79A8868127}">
      <dgm:prSet/>
      <dgm:spPr/>
      <dgm:t>
        <a:bodyPr/>
        <a:lstStyle/>
        <a:p>
          <a:endParaRPr lang="zh-CN" altLang="en-US"/>
        </a:p>
      </dgm:t>
    </dgm:pt>
    <dgm:pt modelId="{59C4BC80-70D7-4EFD-BDD3-689D0B46C517}">
      <dgm:prSet phldrT="[文本]" custT="1"/>
      <dgm:spPr/>
      <dgm:t>
        <a:bodyPr/>
        <a:lstStyle/>
        <a:p>
          <a:r>
            <a:rPr lang="zh-CN" altLang="en-US" sz="1800" b="1" dirty="0" smtClean="0">
              <a:latin typeface="微软雅黑" pitchFamily="34" charset="-122"/>
              <a:ea typeface="微软雅黑" pitchFamily="34" charset="-122"/>
            </a:rPr>
            <a:t>工具与技术</a:t>
          </a:r>
          <a:endParaRPr lang="zh-CN" altLang="en-US" sz="1800" b="1" dirty="0">
            <a:latin typeface="微软雅黑" pitchFamily="34" charset="-122"/>
            <a:ea typeface="微软雅黑" pitchFamily="34" charset="-122"/>
          </a:endParaRPr>
        </a:p>
      </dgm:t>
    </dgm:pt>
    <dgm:pt modelId="{B4709CF0-8EAD-47BA-9102-C4081D76FDBF}" type="parTrans" cxnId="{7F9A6371-41FD-4C5D-8E2B-5043AE2A7520}">
      <dgm:prSet/>
      <dgm:spPr/>
      <dgm:t>
        <a:bodyPr/>
        <a:lstStyle/>
        <a:p>
          <a:endParaRPr lang="zh-CN" altLang="en-US"/>
        </a:p>
      </dgm:t>
    </dgm:pt>
    <dgm:pt modelId="{DA495542-7797-4FDF-9606-4E73896F5EA3}" type="sibTrans" cxnId="{7F9A6371-41FD-4C5D-8E2B-5043AE2A7520}">
      <dgm:prSet/>
      <dgm:spPr/>
      <dgm:t>
        <a:bodyPr/>
        <a:lstStyle/>
        <a:p>
          <a:endParaRPr lang="zh-CN" altLang="en-US"/>
        </a:p>
      </dgm:t>
    </dgm:pt>
    <dgm:pt modelId="{5DCC32DC-2AB3-4AD8-B20A-FEC282FB7E2D}">
      <dgm:prSet phldrT="[文本]" custT="1"/>
      <dgm:spPr/>
      <dgm:t>
        <a:bodyPr/>
        <a:lstStyle/>
        <a:p>
          <a:r>
            <a:rPr lang="zh-CN" altLang="en-US" sz="1800" b="1" dirty="0" smtClean="0">
              <a:latin typeface="微软雅黑" pitchFamily="34" charset="-122"/>
              <a:ea typeface="微软雅黑" pitchFamily="34" charset="-122"/>
            </a:rPr>
            <a:t>输出</a:t>
          </a:r>
          <a:endParaRPr lang="zh-CN" altLang="en-US" sz="1800" b="1" dirty="0">
            <a:latin typeface="微软雅黑" pitchFamily="34" charset="-122"/>
            <a:ea typeface="微软雅黑" pitchFamily="34" charset="-122"/>
          </a:endParaRPr>
        </a:p>
      </dgm:t>
    </dgm:pt>
    <dgm:pt modelId="{23A87D2C-7906-45F4-829E-70DFD4868E9C}" type="parTrans" cxnId="{2AC78F2E-5634-411B-8FAA-D847F2040BDC}">
      <dgm:prSet/>
      <dgm:spPr/>
      <dgm:t>
        <a:bodyPr/>
        <a:lstStyle/>
        <a:p>
          <a:endParaRPr lang="zh-CN" altLang="en-US"/>
        </a:p>
      </dgm:t>
    </dgm:pt>
    <dgm:pt modelId="{2B6B6705-C3F3-48A7-BCA6-24C73333696C}" type="sibTrans" cxnId="{2AC78F2E-5634-411B-8FAA-D847F2040BDC}">
      <dgm:prSet/>
      <dgm:spPr/>
      <dgm:t>
        <a:bodyPr/>
        <a:lstStyle/>
        <a:p>
          <a:endParaRPr lang="zh-CN" altLang="en-US"/>
        </a:p>
      </dgm:t>
    </dgm:pt>
    <dgm:pt modelId="{9F957C0A-8C57-4A06-9172-1D60747D93C7}" type="pres">
      <dgm:prSet presAssocID="{EFAF26EA-50B9-45E7-9F30-5B46ADA8A90C}" presName="Name0" presStyleCnt="0">
        <dgm:presLayoutVars>
          <dgm:dir/>
          <dgm:animLvl val="lvl"/>
          <dgm:resizeHandles val="exact"/>
        </dgm:presLayoutVars>
      </dgm:prSet>
      <dgm:spPr/>
    </dgm:pt>
    <dgm:pt modelId="{53CBD1F2-5E3A-41F6-A027-569714C6C74E}" type="pres">
      <dgm:prSet presAssocID="{F90B01BC-866F-45C5-93BD-9CFC7DA2D849}" presName="parTxOnly" presStyleLbl="node1" presStyleIdx="0" presStyleCnt="3">
        <dgm:presLayoutVars>
          <dgm:chMax val="0"/>
          <dgm:chPref val="0"/>
          <dgm:bulletEnabled val="1"/>
        </dgm:presLayoutVars>
      </dgm:prSet>
      <dgm:spPr/>
      <dgm:t>
        <a:bodyPr/>
        <a:lstStyle/>
        <a:p>
          <a:endParaRPr lang="zh-CN" altLang="en-US"/>
        </a:p>
      </dgm:t>
    </dgm:pt>
    <dgm:pt modelId="{E02B409E-B1D4-4744-B343-48C3154EC8FF}" type="pres">
      <dgm:prSet presAssocID="{5D08F13D-EDB1-4EF6-87C9-2789666A693D}" presName="parTxOnlySpace" presStyleCnt="0"/>
      <dgm:spPr/>
    </dgm:pt>
    <dgm:pt modelId="{F7A8BE7D-9A71-458C-9161-6C24C6406369}" type="pres">
      <dgm:prSet presAssocID="{59C4BC80-70D7-4EFD-BDD3-689D0B46C517}" presName="parTxOnly" presStyleLbl="node1" presStyleIdx="1" presStyleCnt="3">
        <dgm:presLayoutVars>
          <dgm:chMax val="0"/>
          <dgm:chPref val="0"/>
          <dgm:bulletEnabled val="1"/>
        </dgm:presLayoutVars>
      </dgm:prSet>
      <dgm:spPr/>
      <dgm:t>
        <a:bodyPr/>
        <a:lstStyle/>
        <a:p>
          <a:endParaRPr lang="zh-CN" altLang="en-US"/>
        </a:p>
      </dgm:t>
    </dgm:pt>
    <dgm:pt modelId="{6D98145E-823D-4497-9EE9-5D48EDFE143A}" type="pres">
      <dgm:prSet presAssocID="{DA495542-7797-4FDF-9606-4E73896F5EA3}" presName="parTxOnlySpace" presStyleCnt="0"/>
      <dgm:spPr/>
    </dgm:pt>
    <dgm:pt modelId="{937C06CB-C61C-4841-929B-D8DE33744048}" type="pres">
      <dgm:prSet presAssocID="{5DCC32DC-2AB3-4AD8-B20A-FEC282FB7E2D}" presName="parTxOnly" presStyleLbl="node1" presStyleIdx="2" presStyleCnt="3">
        <dgm:presLayoutVars>
          <dgm:chMax val="0"/>
          <dgm:chPref val="0"/>
          <dgm:bulletEnabled val="1"/>
        </dgm:presLayoutVars>
      </dgm:prSet>
      <dgm:spPr/>
      <dgm:t>
        <a:bodyPr/>
        <a:lstStyle/>
        <a:p>
          <a:endParaRPr lang="zh-CN" altLang="en-US"/>
        </a:p>
      </dgm:t>
    </dgm:pt>
  </dgm:ptLst>
  <dgm:cxnLst>
    <dgm:cxn modelId="{82E40C3E-8E02-4184-8FFC-4E990E992FC1}" type="presOf" srcId="{59C4BC80-70D7-4EFD-BDD3-689D0B46C517}" destId="{F7A8BE7D-9A71-458C-9161-6C24C6406369}" srcOrd="0" destOrd="0" presId="urn:microsoft.com/office/officeart/2005/8/layout/chevron1"/>
    <dgm:cxn modelId="{7F9A6371-41FD-4C5D-8E2B-5043AE2A7520}" srcId="{EFAF26EA-50B9-45E7-9F30-5B46ADA8A90C}" destId="{59C4BC80-70D7-4EFD-BDD3-689D0B46C517}" srcOrd="1" destOrd="0" parTransId="{B4709CF0-8EAD-47BA-9102-C4081D76FDBF}" sibTransId="{DA495542-7797-4FDF-9606-4E73896F5EA3}"/>
    <dgm:cxn modelId="{35A89DE4-47DA-4226-B084-3A79A8868127}" srcId="{EFAF26EA-50B9-45E7-9F30-5B46ADA8A90C}" destId="{F90B01BC-866F-45C5-93BD-9CFC7DA2D849}" srcOrd="0" destOrd="0" parTransId="{51CD0626-2DD9-4AEC-8A67-D613445B2169}" sibTransId="{5D08F13D-EDB1-4EF6-87C9-2789666A693D}"/>
    <dgm:cxn modelId="{493874B5-F223-4BB0-B671-99B70739324F}" type="presOf" srcId="{5DCC32DC-2AB3-4AD8-B20A-FEC282FB7E2D}" destId="{937C06CB-C61C-4841-929B-D8DE33744048}" srcOrd="0" destOrd="0" presId="urn:microsoft.com/office/officeart/2005/8/layout/chevron1"/>
    <dgm:cxn modelId="{172D73A3-A768-42FC-B2AF-C6B5BB038EE4}" type="presOf" srcId="{F90B01BC-866F-45C5-93BD-9CFC7DA2D849}" destId="{53CBD1F2-5E3A-41F6-A027-569714C6C74E}" srcOrd="0" destOrd="0" presId="urn:microsoft.com/office/officeart/2005/8/layout/chevron1"/>
    <dgm:cxn modelId="{E92C9060-29A9-4C36-A77A-A805F4BAE1A9}" type="presOf" srcId="{EFAF26EA-50B9-45E7-9F30-5B46ADA8A90C}" destId="{9F957C0A-8C57-4A06-9172-1D60747D93C7}" srcOrd="0" destOrd="0" presId="urn:microsoft.com/office/officeart/2005/8/layout/chevron1"/>
    <dgm:cxn modelId="{2AC78F2E-5634-411B-8FAA-D847F2040BDC}" srcId="{EFAF26EA-50B9-45E7-9F30-5B46ADA8A90C}" destId="{5DCC32DC-2AB3-4AD8-B20A-FEC282FB7E2D}" srcOrd="2" destOrd="0" parTransId="{23A87D2C-7906-45F4-829E-70DFD4868E9C}" sibTransId="{2B6B6705-C3F3-48A7-BCA6-24C73333696C}"/>
    <dgm:cxn modelId="{71A77617-4F44-4E23-BDCB-0073D233D71E}" type="presParOf" srcId="{9F957C0A-8C57-4A06-9172-1D60747D93C7}" destId="{53CBD1F2-5E3A-41F6-A027-569714C6C74E}" srcOrd="0" destOrd="0" presId="urn:microsoft.com/office/officeart/2005/8/layout/chevron1"/>
    <dgm:cxn modelId="{9C582284-5AF5-4979-8684-B88F42A1233E}" type="presParOf" srcId="{9F957C0A-8C57-4A06-9172-1D60747D93C7}" destId="{E02B409E-B1D4-4744-B343-48C3154EC8FF}" srcOrd="1" destOrd="0" presId="urn:microsoft.com/office/officeart/2005/8/layout/chevron1"/>
    <dgm:cxn modelId="{90E2A3B4-BDF5-4F89-86D8-20B6512C5395}" type="presParOf" srcId="{9F957C0A-8C57-4A06-9172-1D60747D93C7}" destId="{F7A8BE7D-9A71-458C-9161-6C24C6406369}" srcOrd="2" destOrd="0" presId="urn:microsoft.com/office/officeart/2005/8/layout/chevron1"/>
    <dgm:cxn modelId="{66CB2E16-9CC2-4C46-889F-94EE1C2841CC}" type="presParOf" srcId="{9F957C0A-8C57-4A06-9172-1D60747D93C7}" destId="{6D98145E-823D-4497-9EE9-5D48EDFE143A}" srcOrd="3" destOrd="0" presId="urn:microsoft.com/office/officeart/2005/8/layout/chevron1"/>
    <dgm:cxn modelId="{A248F644-37DB-449C-83C4-1AE99EF9F557}" type="presParOf" srcId="{9F957C0A-8C57-4A06-9172-1D60747D93C7}" destId="{937C06CB-C61C-4841-929B-D8DE33744048}" srcOrd="4"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CBD1F2-5E3A-41F6-A027-569714C6C74E}">
      <dsp:nvSpPr>
        <dsp:cNvPr id="0" name=""/>
        <dsp:cNvSpPr/>
      </dsp:nvSpPr>
      <dsp:spPr>
        <a:xfrm>
          <a:off x="1785" y="564951"/>
          <a:ext cx="2175867" cy="8703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输入</a:t>
          </a:r>
          <a:endParaRPr lang="zh-CN" altLang="en-US" sz="1800" b="1" kern="1200" dirty="0">
            <a:latin typeface="微软雅黑" pitchFamily="34" charset="-122"/>
            <a:ea typeface="微软雅黑" pitchFamily="34" charset="-122"/>
          </a:endParaRPr>
        </a:p>
      </dsp:txBody>
      <dsp:txXfrm>
        <a:off x="1785" y="564951"/>
        <a:ext cx="2175867" cy="870347"/>
      </dsp:txXfrm>
    </dsp:sp>
    <dsp:sp modelId="{F7A8BE7D-9A71-458C-9161-6C24C6406369}">
      <dsp:nvSpPr>
        <dsp:cNvPr id="0" name=""/>
        <dsp:cNvSpPr/>
      </dsp:nvSpPr>
      <dsp:spPr>
        <a:xfrm>
          <a:off x="1960066" y="564951"/>
          <a:ext cx="2175867" cy="8703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工具与技术</a:t>
          </a:r>
          <a:endParaRPr lang="zh-CN" altLang="en-US" sz="1800" b="1" kern="1200" dirty="0">
            <a:latin typeface="微软雅黑" pitchFamily="34" charset="-122"/>
            <a:ea typeface="微软雅黑" pitchFamily="34" charset="-122"/>
          </a:endParaRPr>
        </a:p>
      </dsp:txBody>
      <dsp:txXfrm>
        <a:off x="1960066" y="564951"/>
        <a:ext cx="2175867" cy="870347"/>
      </dsp:txXfrm>
    </dsp:sp>
    <dsp:sp modelId="{937C06CB-C61C-4841-929B-D8DE33744048}">
      <dsp:nvSpPr>
        <dsp:cNvPr id="0" name=""/>
        <dsp:cNvSpPr/>
      </dsp:nvSpPr>
      <dsp:spPr>
        <a:xfrm>
          <a:off x="3918347" y="564951"/>
          <a:ext cx="2175867" cy="8703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输出</a:t>
          </a:r>
          <a:endParaRPr lang="zh-CN" altLang="en-US" sz="1800" b="1" kern="1200" dirty="0">
            <a:latin typeface="微软雅黑" pitchFamily="34" charset="-122"/>
            <a:ea typeface="微软雅黑" pitchFamily="34" charset="-122"/>
          </a:endParaRPr>
        </a:p>
      </dsp:txBody>
      <dsp:txXfrm>
        <a:off x="3918347" y="564951"/>
        <a:ext cx="2175867" cy="8703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黑体" pitchFamily="2" charset="-122"/>
              </a:defRPr>
            </a:lvl1pPr>
          </a:lstStyle>
          <a:p>
            <a:pPr>
              <a:defRPr/>
            </a:pPr>
            <a:endParaRPr lang="zh-CN" altLang="en-US"/>
          </a:p>
        </p:txBody>
      </p:sp>
      <p:sp>
        <p:nvSpPr>
          <p:cNvPr id="119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黑体" pitchFamily="2" charset="-122"/>
              </a:defRPr>
            </a:lvl1pPr>
          </a:lstStyle>
          <a:p>
            <a:pPr>
              <a:defRPr/>
            </a:pPr>
            <a:endParaRPr lang="en-US" altLang="zh-CN"/>
          </a:p>
        </p:txBody>
      </p:sp>
      <p:sp>
        <p:nvSpPr>
          <p:cNvPr id="119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黑体" pitchFamily="2" charset="-122"/>
              </a:defRPr>
            </a:lvl1pPr>
          </a:lstStyle>
          <a:p>
            <a:pPr>
              <a:defRPr/>
            </a:pPr>
            <a:endParaRPr lang="en-US" altLang="zh-CN"/>
          </a:p>
        </p:txBody>
      </p:sp>
      <p:sp>
        <p:nvSpPr>
          <p:cNvPr id="119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黑体" pitchFamily="2" charset="-122"/>
              </a:defRPr>
            </a:lvl1pPr>
          </a:lstStyle>
          <a:p>
            <a:pPr>
              <a:defRPr/>
            </a:pPr>
            <a:fld id="{C62319D4-E90C-4F5B-B52C-E65456685438}"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黑体"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黑体" pitchFamily="2" charset="-122"/>
              </a:defRPr>
            </a:lvl1pPr>
          </a:lstStyle>
          <a:p>
            <a:pPr>
              <a:defRPr/>
            </a:pPr>
            <a:endParaRPr lang="en-US" altLang="zh-CN"/>
          </a:p>
        </p:txBody>
      </p:sp>
      <p:sp>
        <p:nvSpPr>
          <p:cNvPr id="68612" name="Rectangle 4"/>
          <p:cNvSpPr>
            <a:spLocks noGrp="1" noRot="1" noChangeAspect="1" noChangeArrowheads="1" noTextEdit="1"/>
          </p:cNvSpPr>
          <p:nvPr>
            <p:ph type="sldImg" idx="2"/>
          </p:nvPr>
        </p:nvSpPr>
        <p:spPr bwMode="auto">
          <a:xfrm>
            <a:off x="750888" y="685800"/>
            <a:ext cx="5356225"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黑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黑体" pitchFamily="2" charset="-122"/>
              </a:defRPr>
            </a:lvl1pPr>
          </a:lstStyle>
          <a:p>
            <a:pPr>
              <a:defRPr/>
            </a:pPr>
            <a:fld id="{927C32DE-4A87-4043-A466-76660D27709E}"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黑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黑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黑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黑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黑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10</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marL="371975" indent="-371975" defTabSz="743950" eaLnBrk="0" hangingPunct="0">
              <a:lnSpc>
                <a:spcPct val="150000"/>
              </a:lnSpc>
              <a:buFont typeface="Wingdings" pitchFamily="2" charset="2"/>
              <a:buChar char="Ø"/>
            </a:pPr>
            <a:r>
              <a:rPr lang="zh-CN" altLang="en-US" sz="1200" dirty="0" smtClean="0">
                <a:latin typeface="华文细黑" pitchFamily="2" charset="-122"/>
                <a:ea typeface="华文细黑" pitchFamily="2" charset="-122"/>
              </a:rPr>
              <a:t>能力成熟度：过程能力被明确和有效定义、管理、测量和控制的程度。将能力成熟度通过科学的模型表征出来，就是能力成熟度模型。</a:t>
            </a:r>
          </a:p>
          <a:p>
            <a:pPr marL="371975" indent="-371975" defTabSz="743950" eaLnBrk="0" hangingPunct="0">
              <a:lnSpc>
                <a:spcPct val="150000"/>
              </a:lnSpc>
              <a:buFont typeface="Wingdings" pitchFamily="2" charset="2"/>
              <a:buChar char="Ø"/>
            </a:pPr>
            <a:r>
              <a:rPr lang="zh-CN" altLang="en-US" sz="1200" dirty="0" smtClean="0">
                <a:latin typeface="华文细黑" pitchFamily="2" charset="-122"/>
                <a:ea typeface="华文细黑" pitchFamily="2" charset="-122"/>
              </a:rPr>
              <a:t>能力成熟度模型”即</a:t>
            </a:r>
            <a:r>
              <a:rPr lang="en-US" altLang="zh-CN" sz="1200" dirty="0" smtClean="0">
                <a:latin typeface="华文细黑" pitchFamily="2" charset="-122"/>
                <a:ea typeface="华文细黑" pitchFamily="2" charset="-122"/>
              </a:rPr>
              <a:t>CMM-Capability Maturity Model</a:t>
            </a:r>
            <a:r>
              <a:rPr lang="zh-CN" altLang="en-US" sz="1200" dirty="0" smtClean="0">
                <a:latin typeface="华文细黑" pitchFamily="2" charset="-122"/>
                <a:ea typeface="华文细黑" pitchFamily="2" charset="-122"/>
              </a:rPr>
              <a:t>；</a:t>
            </a:r>
          </a:p>
          <a:p>
            <a:pPr marL="371975" indent="-371975" defTabSz="743950" eaLnBrk="0" hangingPunct="0">
              <a:lnSpc>
                <a:spcPct val="150000"/>
              </a:lnSpc>
              <a:buFont typeface="Wingdings" pitchFamily="2" charset="2"/>
              <a:buChar char="Ø"/>
            </a:pPr>
            <a:r>
              <a:rPr lang="zh-CN" altLang="en-US" sz="1200" dirty="0" smtClean="0">
                <a:latin typeface="华文细黑" pitchFamily="2" charset="-122"/>
                <a:ea typeface="华文细黑" pitchFamily="2" charset="-122"/>
              </a:rPr>
              <a:t>集成能力成熟度模型</a:t>
            </a:r>
            <a:r>
              <a:rPr lang="en-US" altLang="zh-CN" sz="1200" dirty="0" smtClean="0">
                <a:latin typeface="华文细黑" pitchFamily="2" charset="-122"/>
                <a:ea typeface="华文细黑" pitchFamily="2" charset="-122"/>
              </a:rPr>
              <a:t>CMM Integration</a:t>
            </a:r>
            <a:r>
              <a:rPr lang="zh-CN" altLang="en-US" sz="1200" dirty="0" smtClean="0">
                <a:latin typeface="华文细黑" pitchFamily="2" charset="-122"/>
                <a:ea typeface="华文细黑" pitchFamily="2" charset="-122"/>
              </a:rPr>
              <a:t>（</a:t>
            </a:r>
            <a:r>
              <a:rPr lang="en-US" altLang="zh-CN" sz="1200" dirty="0" smtClean="0">
                <a:latin typeface="华文细黑" pitchFamily="2" charset="-122"/>
                <a:ea typeface="华文细黑" pitchFamily="2" charset="-122"/>
              </a:rPr>
              <a:t>SW-CMM/SE-CMM/IPD-CMM</a:t>
            </a:r>
            <a:r>
              <a:rPr lang="zh-CN" altLang="en-US" sz="1200" dirty="0" smtClean="0">
                <a:latin typeface="华文细黑" pitchFamily="2" charset="-122"/>
                <a:ea typeface="华文细黑" pitchFamily="2" charset="-122"/>
              </a:rPr>
              <a:t>）</a:t>
            </a:r>
          </a:p>
          <a:p>
            <a:endParaRPr lang="en-US" altLang="zh-CN" dirty="0" smtClean="0"/>
          </a:p>
          <a:p>
            <a:pPr marL="269462" indent="-269462">
              <a:lnSpc>
                <a:spcPct val="65000"/>
              </a:lnSpc>
            </a:pPr>
            <a:r>
              <a:rPr lang="en-US" altLang="zh-CN" sz="1200" dirty="0" smtClean="0">
                <a:solidFill>
                  <a:srgbClr val="0000FF"/>
                </a:solidFill>
                <a:latin typeface="华文新魏" pitchFamily="2" charset="-122"/>
                <a:ea typeface="华文新魏" pitchFamily="2" charset="-122"/>
              </a:rPr>
              <a:t>CMMI</a:t>
            </a:r>
            <a:r>
              <a:rPr lang="zh-CN" altLang="en-US" sz="1200" dirty="0" smtClean="0">
                <a:solidFill>
                  <a:srgbClr val="0000FF"/>
                </a:solidFill>
                <a:latin typeface="华文新魏" pitchFamily="2" charset="-122"/>
                <a:ea typeface="华文新魏" pitchFamily="2" charset="-122"/>
              </a:rPr>
              <a:t>（</a:t>
            </a:r>
            <a:r>
              <a:rPr lang="en-US" altLang="zh-CN" sz="1200" dirty="0" smtClean="0">
                <a:solidFill>
                  <a:srgbClr val="0000FF"/>
                </a:solidFill>
                <a:latin typeface="华文新魏" pitchFamily="2" charset="-122"/>
                <a:ea typeface="华文新魏" pitchFamily="2" charset="-122"/>
              </a:rPr>
              <a:t>Capability Maturity Model Integration</a:t>
            </a:r>
            <a:r>
              <a:rPr lang="zh-CN" altLang="en-US" sz="1200" dirty="0" smtClean="0">
                <a:solidFill>
                  <a:srgbClr val="0000FF"/>
                </a:solidFill>
                <a:latin typeface="华文新魏" pitchFamily="2" charset="-122"/>
                <a:ea typeface="华文新魏" pitchFamily="2" charset="-122"/>
              </a:rPr>
              <a:t>）</a:t>
            </a:r>
            <a:endParaRPr lang="en-US" altLang="zh-CN" sz="1200" dirty="0" smtClean="0">
              <a:solidFill>
                <a:srgbClr val="0000FF"/>
              </a:solidFill>
              <a:latin typeface="华文新魏" pitchFamily="2" charset="-122"/>
              <a:ea typeface="华文新魏" pitchFamily="2" charset="-122"/>
            </a:endParaRPr>
          </a:p>
          <a:p>
            <a:pPr marL="269462" indent="-269462">
              <a:lnSpc>
                <a:spcPct val="65000"/>
              </a:lnSpc>
            </a:pPr>
            <a:endParaRPr lang="zh-CN" altLang="en-US" sz="1200" dirty="0" smtClean="0">
              <a:solidFill>
                <a:srgbClr val="0000FF"/>
              </a:solidFill>
              <a:latin typeface="华文新魏" pitchFamily="2" charset="-122"/>
              <a:ea typeface="华文新魏" pitchFamily="2" charset="-122"/>
            </a:endParaRPr>
          </a:p>
          <a:p>
            <a:pPr marL="269462" indent="-269462">
              <a:lnSpc>
                <a:spcPct val="65000"/>
              </a:lnSpc>
            </a:pPr>
            <a:r>
              <a:rPr lang="zh-CN" altLang="en-US" sz="1200" dirty="0" smtClean="0">
                <a:solidFill>
                  <a:srgbClr val="0000FF"/>
                </a:solidFill>
                <a:latin typeface="华文新魏" pitchFamily="2" charset="-122"/>
                <a:ea typeface="华文新魏" pitchFamily="2" charset="-122"/>
              </a:rPr>
              <a:t>能力成熟度模型集成是一个共通性的整合架构，支</a:t>
            </a:r>
          </a:p>
          <a:p>
            <a:pPr marL="269462" indent="-269462">
              <a:lnSpc>
                <a:spcPct val="65000"/>
              </a:lnSpc>
            </a:pPr>
            <a:r>
              <a:rPr lang="zh-CN" altLang="en-US" sz="1200" dirty="0" smtClean="0">
                <a:solidFill>
                  <a:srgbClr val="0000FF"/>
                </a:solidFill>
                <a:latin typeface="华文新魏" pitchFamily="2" charset="-122"/>
                <a:ea typeface="华文新魏" pitchFamily="2" charset="-122"/>
              </a:rPr>
              <a:t>持整合不同专业领域的特定能力成熟度模型及相关</a:t>
            </a:r>
          </a:p>
          <a:p>
            <a:pPr marL="269462" indent="-269462">
              <a:lnSpc>
                <a:spcPct val="65000"/>
              </a:lnSpc>
            </a:pPr>
            <a:r>
              <a:rPr lang="zh-CN" altLang="en-US" sz="1200" dirty="0" smtClean="0">
                <a:solidFill>
                  <a:srgbClr val="0000FF"/>
                </a:solidFill>
                <a:latin typeface="华文新魏" pitchFamily="2" charset="-122"/>
                <a:ea typeface="华文新魏" pitchFamily="2" charset="-122"/>
              </a:rPr>
              <a:t>产品，并提供系统工程及软件工程的指导原则，希</a:t>
            </a:r>
          </a:p>
          <a:p>
            <a:pPr marL="269462" indent="-269462">
              <a:lnSpc>
                <a:spcPct val="65000"/>
              </a:lnSpc>
            </a:pPr>
            <a:r>
              <a:rPr lang="zh-CN" altLang="en-US" sz="1200" dirty="0" smtClean="0">
                <a:solidFill>
                  <a:srgbClr val="0000FF"/>
                </a:solidFill>
                <a:latin typeface="华文新魏" pitchFamily="2" charset="-122"/>
                <a:ea typeface="华文新魏" pitchFamily="2" charset="-122"/>
              </a:rPr>
              <a:t>望在任何架构下的组织，都能促进其流程改善。</a:t>
            </a:r>
            <a:endParaRPr lang="en-US" altLang="zh-CN" sz="1200" dirty="0" smtClean="0">
              <a:solidFill>
                <a:srgbClr val="0000FF"/>
              </a:solidFill>
              <a:latin typeface="华文新魏" pitchFamily="2" charset="-122"/>
              <a:ea typeface="华文新魏" pitchFamily="2" charset="-122"/>
            </a:endParaRPr>
          </a:p>
          <a:p>
            <a:endParaRPr lang="en-US"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11</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12</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13</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14</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15</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16</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17</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18</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19</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20</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21</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22</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23</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24</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25</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26</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27</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28</a:t>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29</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3</a:t>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30</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C41DEF8-0DD4-4B31-844F-3D1FAEA4A20B}" type="slidenum">
              <a:rPr lang="en-US" altLang="zh-CN"/>
              <a:pPr/>
              <a:t>4</a:t>
            </a:fld>
            <a:endParaRPr lang="en-US" altLang="zh-CN"/>
          </a:p>
        </p:txBody>
      </p:sp>
      <p:sp>
        <p:nvSpPr>
          <p:cNvPr id="663554" name="Rectangle 2"/>
          <p:cNvSpPr>
            <a:spLocks noGrp="1" noRot="1" noChangeAspect="1" noChangeArrowheads="1" noTextEdit="1"/>
          </p:cNvSpPr>
          <p:nvPr>
            <p:ph type="sldImg"/>
          </p:nvPr>
        </p:nvSpPr>
        <p:spPr>
          <a:xfrm>
            <a:off x="754063" y="687388"/>
            <a:ext cx="5349875" cy="3425825"/>
          </a:xfrm>
          <a:ln w="12700" cap="flat"/>
        </p:spPr>
      </p:sp>
      <p:sp>
        <p:nvSpPr>
          <p:cNvPr id="663555" name="Rectangle 3"/>
          <p:cNvSpPr>
            <a:spLocks noGrp="1" noChangeArrowheads="1"/>
          </p:cNvSpPr>
          <p:nvPr>
            <p:ph type="body" idx="1"/>
          </p:nvPr>
        </p:nvSpPr>
        <p:spPr>
          <a:ln/>
        </p:spPr>
        <p:txBody>
          <a:bodyPr lIns="92075" tIns="46038" rIns="92075" bIns="46038"/>
          <a:lstStyle/>
          <a:p>
            <a:pPr eaLnBrk="1" hangingPunct="1">
              <a:lnSpc>
                <a:spcPct val="150000"/>
              </a:lnSpc>
            </a:pPr>
            <a:r>
              <a:rPr lang="zh-CN" altLang="en-US" sz="1000" b="0" kern="0" dirty="0" smtClean="0">
                <a:solidFill>
                  <a:schemeClr val="tx1"/>
                </a:solidFill>
                <a:latin typeface="Arial" charset="0"/>
                <a:ea typeface="黑体" pitchFamily="2" charset="-122"/>
                <a:cs typeface="+mn-cs"/>
              </a:rPr>
              <a:t>输入：作为行动依据的文件或可记载成文的事项</a:t>
            </a:r>
          </a:p>
          <a:p>
            <a:pPr eaLnBrk="1" hangingPunct="1">
              <a:lnSpc>
                <a:spcPct val="150000"/>
              </a:lnSpc>
            </a:pPr>
            <a:r>
              <a:rPr lang="zh-CN" altLang="en-US" sz="1000" b="0" kern="0" dirty="0" smtClean="0">
                <a:solidFill>
                  <a:schemeClr val="tx1"/>
                </a:solidFill>
                <a:latin typeface="Arial" charset="0"/>
                <a:ea typeface="黑体" pitchFamily="2" charset="-122"/>
                <a:cs typeface="+mn-cs"/>
              </a:rPr>
              <a:t>工具与技术：作用于输入以产生输出的机制</a:t>
            </a:r>
          </a:p>
          <a:p>
            <a:pPr eaLnBrk="1" hangingPunct="1">
              <a:lnSpc>
                <a:spcPct val="150000"/>
              </a:lnSpc>
            </a:pPr>
            <a:r>
              <a:rPr lang="zh-CN" altLang="en-US" sz="1000" b="0" kern="0" dirty="0" smtClean="0">
                <a:solidFill>
                  <a:schemeClr val="tx1"/>
                </a:solidFill>
                <a:latin typeface="Arial" charset="0"/>
                <a:ea typeface="黑体" pitchFamily="2" charset="-122"/>
                <a:cs typeface="+mn-cs"/>
              </a:rPr>
              <a:t>输出：作为过程结果的文件或可记载成文的事项</a:t>
            </a:r>
            <a:endParaRPr lang="en-US" altLang="zh-CN" sz="1000" b="0" kern="0" dirty="0" smtClean="0">
              <a:solidFill>
                <a:schemeClr val="tx1"/>
              </a:solidFill>
              <a:latin typeface="Arial" charset="0"/>
              <a:ea typeface="黑体" pitchFamily="2" charset="-122"/>
              <a:cs typeface="+mn-cs"/>
            </a:endParaRPr>
          </a:p>
          <a:p>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5</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Arial" charset="0"/>
                <a:ea typeface="黑体" pitchFamily="2" charset="-122"/>
                <a:cs typeface="+mn-cs"/>
              </a:rPr>
              <a:t>1</a:t>
            </a:r>
            <a:r>
              <a:rPr lang="zh-CN" altLang="en-US" sz="1200" kern="1200" dirty="0" smtClean="0">
                <a:solidFill>
                  <a:schemeClr val="tx1"/>
                </a:solidFill>
                <a:latin typeface="Arial" charset="0"/>
                <a:ea typeface="黑体" pitchFamily="2" charset="-122"/>
                <a:cs typeface="+mn-cs"/>
              </a:rPr>
              <a:t>、怎么样保证项目能够达到目标，通过项目管理</a:t>
            </a:r>
            <a:endParaRPr lang="zh-CN" altLang="zh-CN" sz="1200" kern="1200" dirty="0" smtClean="0">
              <a:solidFill>
                <a:schemeClr val="tx1"/>
              </a:solidFill>
              <a:latin typeface="Arial" charset="0"/>
              <a:ea typeface="黑体" pitchFamily="2" charset="-122"/>
              <a:cs typeface="+mn-cs"/>
            </a:endParaRPr>
          </a:p>
          <a:p>
            <a:r>
              <a:rPr lang="en-US" altLang="zh-CN" sz="1200" kern="1200" dirty="0" smtClean="0">
                <a:solidFill>
                  <a:schemeClr val="tx1"/>
                </a:solidFill>
                <a:latin typeface="Arial" charset="0"/>
                <a:ea typeface="黑体" pitchFamily="2" charset="-122"/>
                <a:cs typeface="+mn-cs"/>
              </a:rPr>
              <a:t>2</a:t>
            </a:r>
            <a:r>
              <a:rPr lang="zh-CN" altLang="en-US" sz="1200" kern="1200" dirty="0" smtClean="0">
                <a:solidFill>
                  <a:schemeClr val="tx1"/>
                </a:solidFill>
                <a:latin typeface="Arial" charset="0"/>
                <a:ea typeface="黑体" pitchFamily="2" charset="-122"/>
                <a:cs typeface="+mn-cs"/>
              </a:rPr>
              <a:t>、</a:t>
            </a:r>
            <a:r>
              <a:rPr lang="zh-CN" altLang="zh-CN" sz="1200" kern="1200" dirty="0" smtClean="0">
                <a:solidFill>
                  <a:schemeClr val="tx1"/>
                </a:solidFill>
                <a:latin typeface="Arial" charset="0"/>
                <a:ea typeface="黑体" pitchFamily="2" charset="-122"/>
                <a:cs typeface="+mn-cs"/>
              </a:rPr>
              <a:t>项目管理。重点强调前两点：</a:t>
            </a:r>
            <a:endParaRPr lang="en-US" altLang="zh-CN" sz="1200" kern="1200" dirty="0" smtClean="0">
              <a:solidFill>
                <a:schemeClr val="tx1"/>
              </a:solidFill>
              <a:latin typeface="Arial" charset="0"/>
              <a:ea typeface="黑体" pitchFamily="2" charset="-122"/>
              <a:cs typeface="+mn-cs"/>
            </a:endParaRPr>
          </a:p>
          <a:p>
            <a:r>
              <a:rPr lang="en-US" altLang="zh-CN" sz="1200" kern="1200" dirty="0" smtClean="0">
                <a:solidFill>
                  <a:schemeClr val="tx1"/>
                </a:solidFill>
                <a:latin typeface="Arial" charset="0"/>
                <a:ea typeface="黑体" pitchFamily="2" charset="-122"/>
                <a:cs typeface="+mn-cs"/>
              </a:rPr>
              <a:t>1</a:t>
            </a:r>
            <a:r>
              <a:rPr lang="zh-CN" altLang="en-US" sz="1200" kern="1200" dirty="0" smtClean="0">
                <a:solidFill>
                  <a:schemeClr val="tx1"/>
                </a:solidFill>
                <a:latin typeface="Arial" charset="0"/>
                <a:ea typeface="黑体" pitchFamily="2" charset="-122"/>
                <a:cs typeface="+mn-cs"/>
              </a:rPr>
              <a:t>）</a:t>
            </a:r>
            <a:r>
              <a:rPr lang="zh-CN" altLang="zh-CN" sz="1200" kern="1200" dirty="0" smtClean="0">
                <a:solidFill>
                  <a:schemeClr val="tx1"/>
                </a:solidFill>
                <a:latin typeface="Arial" charset="0"/>
                <a:ea typeface="黑体" pitchFamily="2" charset="-122"/>
                <a:cs typeface="+mn-cs"/>
              </a:rPr>
              <a:t>项目管理是对变化的管理，项目管理形成了一门科学。目的是总结项目管理的经验，形成组织过程资产，尽量保证其他项目按照这些经验能够成功</a:t>
            </a:r>
            <a:r>
              <a:rPr lang="zh-CN" altLang="en-US" sz="1200" kern="1200" dirty="0" smtClean="0">
                <a:solidFill>
                  <a:schemeClr val="tx1"/>
                </a:solidFill>
                <a:latin typeface="Arial" charset="0"/>
                <a:ea typeface="黑体" pitchFamily="2" charset="-122"/>
                <a:cs typeface="+mn-cs"/>
              </a:rPr>
              <a:t>。</a:t>
            </a:r>
            <a:endParaRPr lang="en-US" altLang="zh-CN" sz="1200" kern="1200" dirty="0" smtClean="0">
              <a:solidFill>
                <a:schemeClr val="tx1"/>
              </a:solidFill>
              <a:latin typeface="Arial" charset="0"/>
              <a:ea typeface="黑体" pitchFamily="2" charset="-122"/>
              <a:cs typeface="+mn-cs"/>
            </a:endParaRPr>
          </a:p>
          <a:p>
            <a:r>
              <a:rPr lang="en-US" altLang="zh-CN" sz="1200" kern="1200" dirty="0" smtClean="0">
                <a:solidFill>
                  <a:schemeClr val="tx1"/>
                </a:solidFill>
                <a:latin typeface="Arial" charset="0"/>
                <a:ea typeface="黑体" pitchFamily="2" charset="-122"/>
                <a:cs typeface="+mn-cs"/>
              </a:rPr>
              <a:t>2</a:t>
            </a:r>
            <a:r>
              <a:rPr lang="zh-CN" altLang="en-US" sz="1200" kern="1200" dirty="0" smtClean="0">
                <a:solidFill>
                  <a:schemeClr val="tx1"/>
                </a:solidFill>
                <a:latin typeface="Arial" charset="0"/>
                <a:ea typeface="黑体" pitchFamily="2" charset="-122"/>
                <a:cs typeface="+mn-cs"/>
              </a:rPr>
              <a:t>）</a:t>
            </a:r>
            <a:r>
              <a:rPr lang="zh-CN" altLang="zh-CN" sz="1200" kern="1200" dirty="0" smtClean="0">
                <a:solidFill>
                  <a:schemeClr val="tx1"/>
                </a:solidFill>
                <a:latin typeface="Arial" charset="0"/>
                <a:ea typeface="黑体" pitchFamily="2" charset="-122"/>
                <a:cs typeface="+mn-cs"/>
              </a:rPr>
              <a:t>但是我们刚才也看到了项目有一个特点：独特性。也就说明了复制成功是不可能的。那也就是要求项目管理者要尽可能的应用前面的经验来分析新的项目环境、项目特点。</a:t>
            </a:r>
            <a:endParaRPr lang="en-US" altLang="zh-CN" sz="1200" kern="1200" dirty="0" smtClean="0">
              <a:solidFill>
                <a:schemeClr val="tx1"/>
              </a:solidFill>
              <a:latin typeface="Arial" charset="0"/>
              <a:ea typeface="黑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6</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7</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8</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27C32DE-4A87-4043-A466-76660D27709E}" type="slidenum">
              <a:rPr lang="zh-CN" altLang="en-US" smtClean="0"/>
              <a:pPr>
                <a:defRPr/>
              </a:pPr>
              <a:t>9</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pic>
        <p:nvPicPr>
          <p:cNvPr id="1026" name="Picture 6" descr="责任未来PPT内页1"/>
          <p:cNvPicPr>
            <a:picLocks noChangeAspect="1" noChangeArrowheads="1"/>
          </p:cNvPicPr>
          <p:nvPr/>
        </p:nvPicPr>
        <p:blipFill>
          <a:blip r:embed="rId16" cstate="print"/>
          <a:srcRect/>
          <a:stretch>
            <a:fillRect/>
          </a:stretch>
        </p:blipFill>
        <p:spPr bwMode="auto">
          <a:xfrm>
            <a:off x="0" y="534988"/>
            <a:ext cx="8997950" cy="5241925"/>
          </a:xfrm>
          <a:prstGeom prst="rect">
            <a:avLst/>
          </a:prstGeom>
          <a:noFill/>
          <a:ln w="9525">
            <a:noFill/>
            <a:miter lim="800000"/>
            <a:headEnd/>
            <a:tailEnd/>
          </a:ln>
        </p:spPr>
      </p:pic>
      <p:pic>
        <p:nvPicPr>
          <p:cNvPr id="1027" name="Picture 8" descr="LOGO副本"/>
          <p:cNvPicPr>
            <a:picLocks noChangeAspect="1" noChangeArrowheads="1"/>
          </p:cNvPicPr>
          <p:nvPr/>
        </p:nvPicPr>
        <p:blipFill>
          <a:blip r:embed="rId17" cstate="print"/>
          <a:srcRect/>
          <a:stretch>
            <a:fillRect/>
          </a:stretch>
        </p:blipFill>
        <p:spPr bwMode="auto">
          <a:xfrm>
            <a:off x="68262" y="61119"/>
            <a:ext cx="1371600" cy="282575"/>
          </a:xfrm>
          <a:prstGeom prst="rect">
            <a:avLst/>
          </a:prstGeom>
          <a:noFill/>
          <a:ln w="9525">
            <a:noFill/>
            <a:miter lim="800000"/>
            <a:headEnd/>
            <a:tailEnd/>
          </a:ln>
        </p:spPr>
      </p:pic>
      <p:pic>
        <p:nvPicPr>
          <p:cNvPr id="1028" name="图片 4" descr="PPT-机构底2-条.jpg"/>
          <p:cNvPicPr>
            <a:picLocks noChangeAspect="1"/>
          </p:cNvPicPr>
          <p:nvPr/>
        </p:nvPicPr>
        <p:blipFill>
          <a:blip r:embed="rId18" cstate="print"/>
          <a:srcRect/>
          <a:stretch>
            <a:fillRect/>
          </a:stretch>
        </p:blipFill>
        <p:spPr bwMode="auto">
          <a:xfrm>
            <a:off x="1389061" y="518318"/>
            <a:ext cx="7548563" cy="15715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40"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 id="2147484138" r:id="rId13"/>
    <p:sldLayoutId id="2147484139" r:id="rId14"/>
  </p:sldLayoutIdLst>
  <p:timing>
    <p:tnLst>
      <p:par>
        <p:cTn id="1" dur="indefinite" restart="never" nodeType="tmRoot"/>
      </p:par>
    </p:tn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Microsoft_Office_Excel_97-2003____1.xls"/><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txBox="1">
            <a:spLocks noChangeArrowheads="1"/>
          </p:cNvSpPr>
          <p:nvPr/>
        </p:nvSpPr>
        <p:spPr>
          <a:xfrm>
            <a:off x="0" y="2085975"/>
            <a:ext cx="5829300" cy="838200"/>
          </a:xfrm>
          <a:prstGeom prst="rect">
            <a:avLst/>
          </a:prstGeom>
        </p:spPr>
        <p:txBody>
          <a:bodyPr/>
          <a:lstStyle/>
          <a:p>
            <a:pPr eaLnBrk="0" hangingPunct="0">
              <a:defRPr/>
            </a:pPr>
            <a:r>
              <a:rPr lang="en-US" altLang="zh-CN" sz="4000" kern="0" dirty="0">
                <a:solidFill>
                  <a:schemeClr val="tx2"/>
                </a:solidFill>
                <a:latin typeface="+mj-lt"/>
                <a:cs typeface="+mj-cs"/>
              </a:rPr>
              <a:t>        </a:t>
            </a:r>
            <a:endParaRPr lang="zh-CN" altLang="en-US" sz="1600" b="0" kern="0" dirty="0">
              <a:latin typeface="+mn-lt"/>
            </a:endParaRPr>
          </a:p>
        </p:txBody>
      </p:sp>
      <p:sp>
        <p:nvSpPr>
          <p:cNvPr id="2058" name="AutoShape 8"/>
          <p:cNvSpPr>
            <a:spLocks noChangeArrowheads="1"/>
          </p:cNvSpPr>
          <p:nvPr/>
        </p:nvSpPr>
        <p:spPr bwMode="gray">
          <a:xfrm rot="5400000">
            <a:off x="500063" y="2921000"/>
            <a:ext cx="228600" cy="152400"/>
          </a:xfrm>
          <a:prstGeom prst="triangle">
            <a:avLst>
              <a:gd name="adj" fmla="val 50000"/>
            </a:avLst>
          </a:prstGeom>
          <a:solidFill>
            <a:srgbClr val="FFFFFF"/>
          </a:solidFill>
          <a:ln w="9525">
            <a:noFill/>
            <a:miter lim="800000"/>
            <a:headEnd/>
            <a:tailEnd/>
          </a:ln>
        </p:spPr>
        <p:txBody>
          <a:bodyPr wrap="none" anchor="ctr"/>
          <a:lstStyle/>
          <a:p>
            <a:endParaRPr lang="zh-CN" altLang="en-US"/>
          </a:p>
        </p:txBody>
      </p:sp>
      <p:sp>
        <p:nvSpPr>
          <p:cNvPr id="2059" name="AutoShape 9"/>
          <p:cNvSpPr>
            <a:spLocks noChangeArrowheads="1"/>
          </p:cNvSpPr>
          <p:nvPr/>
        </p:nvSpPr>
        <p:spPr bwMode="gray">
          <a:xfrm rot="5400000">
            <a:off x="685800" y="2925763"/>
            <a:ext cx="228600" cy="152400"/>
          </a:xfrm>
          <a:prstGeom prst="triangle">
            <a:avLst>
              <a:gd name="adj" fmla="val 50000"/>
            </a:avLst>
          </a:prstGeom>
          <a:solidFill>
            <a:srgbClr val="FFFFFF"/>
          </a:solidFill>
          <a:ln w="9525">
            <a:noFill/>
            <a:miter lim="800000"/>
            <a:headEnd/>
            <a:tailEnd/>
          </a:ln>
        </p:spPr>
        <p:txBody>
          <a:bodyPr wrap="none" anchor="ctr"/>
          <a:lstStyle/>
          <a:p>
            <a:endParaRPr lang="zh-CN" altLang="en-US"/>
          </a:p>
        </p:txBody>
      </p:sp>
      <p:sp>
        <p:nvSpPr>
          <p:cNvPr id="15" name="Rectangle 4"/>
          <p:cNvSpPr txBox="1">
            <a:spLocks noChangeArrowheads="1"/>
          </p:cNvSpPr>
          <p:nvPr/>
        </p:nvSpPr>
        <p:spPr>
          <a:xfrm>
            <a:off x="0" y="1889919"/>
            <a:ext cx="9001125" cy="1524000"/>
          </a:xfrm>
          <a:prstGeom prst="rect">
            <a:avLst/>
          </a:prstGeom>
        </p:spPr>
        <p:txBody>
          <a:bodyPr/>
          <a:lstStyle/>
          <a:p>
            <a:pPr lvl="0" algn="ctr">
              <a:defRPr/>
            </a:pPr>
            <a:r>
              <a:rPr kumimoji="0" lang="zh-CN" altLang="en-US" sz="2800" b="1" i="0" u="none" strike="noStrike" kern="0" cap="none" spc="0" normalizeH="0" baseline="0" noProof="0" dirty="0" smtClean="0">
                <a:ln>
                  <a:noFill/>
                </a:ln>
                <a:solidFill>
                  <a:schemeClr val="accent4">
                    <a:lumMod val="95000"/>
                    <a:lumOff val="5000"/>
                  </a:schemeClr>
                </a:solidFill>
                <a:effectLst/>
                <a:uLnTx/>
                <a:uFillTx/>
                <a:latin typeface="+mj-lt"/>
                <a:ea typeface="华文行楷" pitchFamily="2" charset="-122"/>
                <a:cs typeface="+mj-cs"/>
              </a:rPr>
              <a:t/>
            </a:r>
            <a:br>
              <a:rPr kumimoji="0" lang="zh-CN" altLang="en-US" sz="2800" b="1" i="0" u="none" strike="noStrike" kern="0" cap="none" spc="0" normalizeH="0" baseline="0" noProof="0" dirty="0" smtClean="0">
                <a:ln>
                  <a:noFill/>
                </a:ln>
                <a:solidFill>
                  <a:schemeClr val="accent4">
                    <a:lumMod val="95000"/>
                    <a:lumOff val="5000"/>
                  </a:schemeClr>
                </a:solidFill>
                <a:effectLst/>
                <a:uLnTx/>
                <a:uFillTx/>
                <a:latin typeface="+mj-lt"/>
                <a:ea typeface="华文行楷" pitchFamily="2" charset="-122"/>
                <a:cs typeface="+mj-cs"/>
              </a:rPr>
            </a:br>
            <a:r>
              <a:rPr lang="zh-CN" altLang="en-US" sz="4800" kern="0" dirty="0" smtClean="0">
                <a:solidFill>
                  <a:schemeClr val="accent4">
                    <a:lumMod val="95000"/>
                    <a:lumOff val="5000"/>
                  </a:schemeClr>
                </a:solidFill>
                <a:latin typeface="微软雅黑" pitchFamily="34" charset="-122"/>
                <a:ea typeface="微软雅黑" pitchFamily="34" charset="-122"/>
                <a:cs typeface="+mj-cs"/>
              </a:rPr>
              <a:t>国泰安研发管理流程介绍及项目过程管理事项沟通</a:t>
            </a:r>
            <a:r>
              <a:rPr lang="en-US" altLang="zh-CN" sz="4800" kern="0" dirty="0" smtClean="0">
                <a:solidFill>
                  <a:schemeClr val="accent4">
                    <a:lumMod val="95000"/>
                    <a:lumOff val="5000"/>
                  </a:schemeClr>
                </a:solidFill>
                <a:latin typeface="微软雅黑" pitchFamily="34" charset="-122"/>
                <a:ea typeface="微软雅黑" pitchFamily="34" charset="-122"/>
                <a:cs typeface="+mj-cs"/>
              </a:rPr>
              <a:t>——</a:t>
            </a:r>
            <a:r>
              <a:rPr lang="zh-CN" altLang="en-US" sz="4800" kern="0" dirty="0" smtClean="0">
                <a:solidFill>
                  <a:schemeClr val="accent4">
                    <a:lumMod val="95000"/>
                    <a:lumOff val="5000"/>
                  </a:schemeClr>
                </a:solidFill>
                <a:latin typeface="微软雅黑" pitchFamily="34" charset="-122"/>
                <a:ea typeface="微软雅黑" pitchFamily="34" charset="-122"/>
                <a:cs typeface="+mj-cs"/>
              </a:rPr>
              <a:t>吉美</a:t>
            </a:r>
            <a:endParaRPr kumimoji="0" lang="zh-CN" altLang="en-US" sz="4800" b="1" i="0" u="none" strike="noStrike" kern="0" cap="none" spc="0" normalizeH="0" baseline="0" noProof="0" dirty="0">
              <a:ln>
                <a:noFill/>
              </a:ln>
              <a:solidFill>
                <a:schemeClr val="accent4">
                  <a:lumMod val="95000"/>
                  <a:lumOff val="5000"/>
                </a:schemeClr>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AutoShape 11"/>
          <p:cNvCxnSpPr>
            <a:cxnSpLocks noChangeShapeType="1"/>
            <a:stCxn id="24" idx="3"/>
            <a:endCxn id="21" idx="1"/>
          </p:cNvCxnSpPr>
          <p:nvPr/>
        </p:nvCxnSpPr>
        <p:spPr bwMode="gray">
          <a:xfrm flipV="1">
            <a:off x="1811338" y="3860800"/>
            <a:ext cx="319087" cy="504825"/>
          </a:xfrm>
          <a:prstGeom prst="bentConnector3">
            <a:avLst>
              <a:gd name="adj1" fmla="val 49750"/>
            </a:avLst>
          </a:prstGeom>
          <a:ln>
            <a:headEnd/>
            <a:tailEnd type="triangle" w="med" len="med"/>
          </a:ln>
        </p:spPr>
        <p:style>
          <a:lnRef idx="3">
            <a:schemeClr val="accent4"/>
          </a:lnRef>
          <a:fillRef idx="0">
            <a:schemeClr val="accent4"/>
          </a:fillRef>
          <a:effectRef idx="2">
            <a:schemeClr val="accent4"/>
          </a:effectRef>
          <a:fontRef idx="minor">
            <a:schemeClr val="tx1"/>
          </a:fontRef>
        </p:style>
      </p:cxnSp>
      <p:cxnSp>
        <p:nvCxnSpPr>
          <p:cNvPr id="8" name="AutoShape 12"/>
          <p:cNvCxnSpPr>
            <a:cxnSpLocks noChangeShapeType="1"/>
            <a:stCxn id="18" idx="3"/>
            <a:endCxn id="15" idx="1"/>
          </p:cNvCxnSpPr>
          <p:nvPr/>
        </p:nvCxnSpPr>
        <p:spPr bwMode="gray">
          <a:xfrm flipV="1">
            <a:off x="5284788" y="2925763"/>
            <a:ext cx="339725" cy="503237"/>
          </a:xfrm>
          <a:prstGeom prst="bentConnector3">
            <a:avLst>
              <a:gd name="adj1" fmla="val 50000"/>
            </a:avLst>
          </a:prstGeom>
          <a:ln>
            <a:headEnd/>
            <a:tailEnd type="triangle" w="med" len="med"/>
          </a:ln>
        </p:spPr>
        <p:style>
          <a:lnRef idx="3">
            <a:schemeClr val="accent4"/>
          </a:lnRef>
          <a:fillRef idx="0">
            <a:schemeClr val="accent4"/>
          </a:fillRef>
          <a:effectRef idx="2">
            <a:schemeClr val="accent4"/>
          </a:effectRef>
          <a:fontRef idx="minor">
            <a:schemeClr val="tx1"/>
          </a:fontRef>
        </p:style>
      </p:cxnSp>
      <p:cxnSp>
        <p:nvCxnSpPr>
          <p:cNvPr id="9" name="AutoShape 13"/>
          <p:cNvCxnSpPr>
            <a:cxnSpLocks noChangeShapeType="1"/>
            <a:stCxn id="21" idx="3"/>
            <a:endCxn id="18" idx="1"/>
          </p:cNvCxnSpPr>
          <p:nvPr/>
        </p:nvCxnSpPr>
        <p:spPr bwMode="gray">
          <a:xfrm flipV="1">
            <a:off x="3557588" y="3429000"/>
            <a:ext cx="300037" cy="431800"/>
          </a:xfrm>
          <a:prstGeom prst="bentConnector3">
            <a:avLst>
              <a:gd name="adj1" fmla="val 49736"/>
            </a:avLst>
          </a:prstGeom>
          <a:ln>
            <a:headEnd/>
            <a:tailEnd type="triangle" w="med" len="med"/>
          </a:ln>
        </p:spPr>
        <p:style>
          <a:lnRef idx="3">
            <a:schemeClr val="accent4"/>
          </a:lnRef>
          <a:fillRef idx="0">
            <a:schemeClr val="accent4"/>
          </a:fillRef>
          <a:effectRef idx="2">
            <a:schemeClr val="accent4"/>
          </a:effectRef>
          <a:fontRef idx="minor">
            <a:schemeClr val="tx1"/>
          </a:fontRef>
        </p:style>
      </p:cxnSp>
      <p:cxnSp>
        <p:nvCxnSpPr>
          <p:cNvPr id="10" name="AutoShape 14"/>
          <p:cNvCxnSpPr>
            <a:cxnSpLocks noChangeShapeType="1"/>
            <a:stCxn id="15" idx="3"/>
            <a:endCxn id="12" idx="1"/>
          </p:cNvCxnSpPr>
          <p:nvPr/>
        </p:nvCxnSpPr>
        <p:spPr bwMode="gray">
          <a:xfrm flipV="1">
            <a:off x="7050088" y="2493963"/>
            <a:ext cx="320675" cy="431800"/>
          </a:xfrm>
          <a:prstGeom prst="bentConnector3">
            <a:avLst>
              <a:gd name="adj1" fmla="val 50000"/>
            </a:avLst>
          </a:prstGeom>
          <a:ln>
            <a:headEnd/>
            <a:tailEnd type="triangle" w="med" len="med"/>
          </a:ln>
        </p:spPr>
        <p:style>
          <a:lnRef idx="3">
            <a:schemeClr val="accent4"/>
          </a:lnRef>
          <a:fillRef idx="0">
            <a:schemeClr val="accent4"/>
          </a:fillRef>
          <a:effectRef idx="2">
            <a:schemeClr val="accent4"/>
          </a:effectRef>
          <a:fontRef idx="minor">
            <a:schemeClr val="tx1"/>
          </a:fontRef>
        </p:style>
      </p:cxnSp>
      <p:grpSp>
        <p:nvGrpSpPr>
          <p:cNvPr id="11" name="Group 15"/>
          <p:cNvGrpSpPr>
            <a:grpSpLocks/>
          </p:cNvGrpSpPr>
          <p:nvPr/>
        </p:nvGrpSpPr>
        <p:grpSpPr bwMode="auto">
          <a:xfrm>
            <a:off x="7235825" y="1557338"/>
            <a:ext cx="1676400" cy="2303462"/>
            <a:chOff x="4558" y="1570"/>
            <a:chExt cx="1056" cy="1451"/>
          </a:xfrm>
        </p:grpSpPr>
        <p:sp>
          <p:nvSpPr>
            <p:cNvPr id="12" name="AutoShape 16"/>
            <p:cNvSpPr>
              <a:spLocks noChangeArrowheads="1"/>
            </p:cNvSpPr>
            <p:nvPr/>
          </p:nvSpPr>
          <p:spPr bwMode="gray">
            <a:xfrm>
              <a:off x="4649" y="1570"/>
              <a:ext cx="886" cy="118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defRPr/>
              </a:pPr>
              <a:r>
                <a:rPr kumimoji="1" lang="zh-CN" altLang="en-US" sz="2000" b="1" dirty="0" smtClean="0">
                  <a:solidFill>
                    <a:srgbClr val="FFFFFF"/>
                  </a:solidFill>
                  <a:latin typeface="微软雅黑" pitchFamily="34" charset="-122"/>
                  <a:ea typeface="微软雅黑" pitchFamily="34" charset="-122"/>
                </a:rPr>
                <a:t>优化级</a:t>
              </a:r>
              <a:endParaRPr kumimoji="1" lang="en-US" altLang="ko-KR" sz="2000" b="1" dirty="0">
                <a:solidFill>
                  <a:srgbClr val="FFFFFF"/>
                </a:solidFill>
                <a:latin typeface="微软雅黑" pitchFamily="34" charset="-122"/>
                <a:ea typeface="微软雅黑" pitchFamily="34" charset="-122"/>
              </a:endParaRPr>
            </a:p>
          </p:txBody>
        </p:sp>
        <p:pic>
          <p:nvPicPr>
            <p:cNvPr id="13" name="Picture 17" descr="shadow"/>
            <p:cNvPicPr>
              <a:picLocks noChangeAspect="1" noChangeArrowheads="1"/>
            </p:cNvPicPr>
            <p:nvPr/>
          </p:nvPicPr>
          <p:blipFill>
            <a:blip r:embed="rId3" cstate="print"/>
            <a:srcRect/>
            <a:stretch>
              <a:fillRect/>
            </a:stretch>
          </p:blipFill>
          <p:spPr bwMode="gray">
            <a:xfrm>
              <a:off x="4558" y="2885"/>
              <a:ext cx="1056" cy="136"/>
            </a:xfrm>
            <a:prstGeom prst="rect">
              <a:avLst/>
            </a:prstGeom>
            <a:ln>
              <a:headEnd/>
              <a:tailEnd/>
            </a:ln>
          </p:spPr>
          <p:style>
            <a:lnRef idx="0">
              <a:schemeClr val="accent1"/>
            </a:lnRef>
            <a:fillRef idx="3">
              <a:schemeClr val="accent1"/>
            </a:fillRef>
            <a:effectRef idx="3">
              <a:schemeClr val="accent1"/>
            </a:effectRef>
            <a:fontRef idx="minor">
              <a:schemeClr val="lt1"/>
            </a:fontRef>
          </p:style>
        </p:pic>
      </p:grpSp>
      <p:grpSp>
        <p:nvGrpSpPr>
          <p:cNvPr id="14" name="Group 18"/>
          <p:cNvGrpSpPr>
            <a:grpSpLocks/>
          </p:cNvGrpSpPr>
          <p:nvPr/>
        </p:nvGrpSpPr>
        <p:grpSpPr bwMode="auto">
          <a:xfrm>
            <a:off x="5508625" y="1989138"/>
            <a:ext cx="1676400" cy="2303462"/>
            <a:chOff x="3470" y="1570"/>
            <a:chExt cx="1056" cy="1451"/>
          </a:xfrm>
        </p:grpSpPr>
        <p:sp>
          <p:nvSpPr>
            <p:cNvPr id="15" name="AutoShape 19"/>
            <p:cNvSpPr>
              <a:spLocks noChangeArrowheads="1"/>
            </p:cNvSpPr>
            <p:nvPr/>
          </p:nvSpPr>
          <p:spPr bwMode="gray">
            <a:xfrm>
              <a:off x="3549" y="1570"/>
              <a:ext cx="886" cy="118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defRPr/>
              </a:pPr>
              <a:r>
                <a:rPr kumimoji="1" lang="zh-CN" altLang="en-US" sz="2000" b="1" dirty="0" smtClean="0">
                  <a:solidFill>
                    <a:srgbClr val="FFFFFF"/>
                  </a:solidFill>
                  <a:latin typeface="微软雅黑" pitchFamily="34" charset="-122"/>
                  <a:ea typeface="微软雅黑" pitchFamily="34" charset="-122"/>
                </a:rPr>
                <a:t>定量管理级</a:t>
              </a:r>
              <a:endParaRPr kumimoji="1" lang="en-US" altLang="ko-KR" sz="2000" b="1" dirty="0">
                <a:solidFill>
                  <a:srgbClr val="FFFFFF"/>
                </a:solidFill>
                <a:latin typeface="微软雅黑" pitchFamily="34" charset="-122"/>
                <a:ea typeface="微软雅黑" pitchFamily="34" charset="-122"/>
              </a:endParaRPr>
            </a:p>
          </p:txBody>
        </p:sp>
        <p:pic>
          <p:nvPicPr>
            <p:cNvPr id="16" name="Picture 20" descr="shadow"/>
            <p:cNvPicPr>
              <a:picLocks noChangeAspect="1" noChangeArrowheads="1"/>
            </p:cNvPicPr>
            <p:nvPr/>
          </p:nvPicPr>
          <p:blipFill>
            <a:blip r:embed="rId3" cstate="print"/>
            <a:srcRect/>
            <a:stretch>
              <a:fillRect/>
            </a:stretch>
          </p:blipFill>
          <p:spPr bwMode="gray">
            <a:xfrm>
              <a:off x="3470" y="2885"/>
              <a:ext cx="1056" cy="136"/>
            </a:xfrm>
            <a:prstGeom prst="rect">
              <a:avLst/>
            </a:prstGeom>
            <a:ln>
              <a:headEnd/>
              <a:tailEnd/>
            </a:ln>
          </p:spPr>
          <p:style>
            <a:lnRef idx="0">
              <a:schemeClr val="accent1"/>
            </a:lnRef>
            <a:fillRef idx="3">
              <a:schemeClr val="accent1"/>
            </a:fillRef>
            <a:effectRef idx="3">
              <a:schemeClr val="accent1"/>
            </a:effectRef>
            <a:fontRef idx="minor">
              <a:schemeClr val="lt1"/>
            </a:fontRef>
          </p:style>
        </p:pic>
      </p:grpSp>
      <p:grpSp>
        <p:nvGrpSpPr>
          <p:cNvPr id="17" name="Group 21"/>
          <p:cNvGrpSpPr>
            <a:grpSpLocks/>
          </p:cNvGrpSpPr>
          <p:nvPr/>
        </p:nvGrpSpPr>
        <p:grpSpPr bwMode="auto">
          <a:xfrm>
            <a:off x="3733800" y="2490788"/>
            <a:ext cx="1676400" cy="2305050"/>
            <a:chOff x="2352" y="1569"/>
            <a:chExt cx="1056" cy="1452"/>
          </a:xfrm>
        </p:grpSpPr>
        <p:sp>
          <p:nvSpPr>
            <p:cNvPr id="18" name="AutoShape 22"/>
            <p:cNvSpPr>
              <a:spLocks noChangeArrowheads="1"/>
            </p:cNvSpPr>
            <p:nvPr/>
          </p:nvSpPr>
          <p:spPr bwMode="gray">
            <a:xfrm>
              <a:off x="2436" y="1569"/>
              <a:ext cx="887" cy="1182"/>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defRPr/>
              </a:pPr>
              <a:r>
                <a:rPr kumimoji="1" lang="zh-CN" altLang="en-US" sz="2000" b="1" dirty="0" smtClean="0">
                  <a:solidFill>
                    <a:srgbClr val="FFFFFF"/>
                  </a:solidFill>
                  <a:latin typeface="微软雅黑" pitchFamily="34" charset="-122"/>
                  <a:ea typeface="微软雅黑" pitchFamily="34" charset="-122"/>
                </a:rPr>
                <a:t>已定义级</a:t>
              </a:r>
              <a:endParaRPr kumimoji="1" lang="en-US" altLang="ko-KR" sz="2000" b="1" dirty="0">
                <a:solidFill>
                  <a:srgbClr val="FFFFFF"/>
                </a:solidFill>
                <a:latin typeface="微软雅黑" pitchFamily="34" charset="-122"/>
                <a:ea typeface="微软雅黑" pitchFamily="34" charset="-122"/>
              </a:endParaRPr>
            </a:p>
          </p:txBody>
        </p:sp>
        <p:pic>
          <p:nvPicPr>
            <p:cNvPr id="19" name="Picture 23" descr="shadow"/>
            <p:cNvPicPr>
              <a:picLocks noChangeAspect="1" noChangeArrowheads="1"/>
            </p:cNvPicPr>
            <p:nvPr/>
          </p:nvPicPr>
          <p:blipFill>
            <a:blip r:embed="rId3" cstate="print"/>
            <a:srcRect/>
            <a:stretch>
              <a:fillRect/>
            </a:stretch>
          </p:blipFill>
          <p:spPr bwMode="gray">
            <a:xfrm>
              <a:off x="2352" y="2885"/>
              <a:ext cx="1056" cy="136"/>
            </a:xfrm>
            <a:prstGeom prst="rect">
              <a:avLst/>
            </a:prstGeom>
            <a:ln>
              <a:headEnd/>
              <a:tailEnd/>
            </a:ln>
          </p:spPr>
          <p:style>
            <a:lnRef idx="0">
              <a:schemeClr val="accent1"/>
            </a:lnRef>
            <a:fillRef idx="3">
              <a:schemeClr val="accent1"/>
            </a:fillRef>
            <a:effectRef idx="3">
              <a:schemeClr val="accent1"/>
            </a:effectRef>
            <a:fontRef idx="minor">
              <a:schemeClr val="lt1"/>
            </a:fontRef>
          </p:style>
        </p:pic>
      </p:grpSp>
      <p:grpSp>
        <p:nvGrpSpPr>
          <p:cNvPr id="20" name="Group 24"/>
          <p:cNvGrpSpPr>
            <a:grpSpLocks/>
          </p:cNvGrpSpPr>
          <p:nvPr/>
        </p:nvGrpSpPr>
        <p:grpSpPr bwMode="auto">
          <a:xfrm>
            <a:off x="1960563" y="2924175"/>
            <a:ext cx="1676400" cy="2303463"/>
            <a:chOff x="1235" y="1570"/>
            <a:chExt cx="1056" cy="1451"/>
          </a:xfrm>
        </p:grpSpPr>
        <p:sp>
          <p:nvSpPr>
            <p:cNvPr id="21" name="AutoShape 25"/>
            <p:cNvSpPr>
              <a:spLocks noChangeArrowheads="1"/>
            </p:cNvSpPr>
            <p:nvPr/>
          </p:nvSpPr>
          <p:spPr bwMode="gray">
            <a:xfrm>
              <a:off x="1348" y="1570"/>
              <a:ext cx="887" cy="118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defRPr/>
              </a:pPr>
              <a:r>
                <a:rPr kumimoji="1" lang="zh-CN" altLang="en-US" sz="2000" b="1" dirty="0" smtClean="0">
                  <a:solidFill>
                    <a:srgbClr val="FFFFFF"/>
                  </a:solidFill>
                  <a:latin typeface="微软雅黑" pitchFamily="34" charset="-122"/>
                  <a:ea typeface="微软雅黑" pitchFamily="34" charset="-122"/>
                </a:rPr>
                <a:t>可重复级</a:t>
              </a:r>
              <a:endParaRPr kumimoji="1" lang="en-US" altLang="ko-KR" sz="2000" b="1" dirty="0">
                <a:solidFill>
                  <a:srgbClr val="FFFFFF"/>
                </a:solidFill>
                <a:latin typeface="微软雅黑" pitchFamily="34" charset="-122"/>
                <a:ea typeface="微软雅黑" pitchFamily="34" charset="-122"/>
              </a:endParaRPr>
            </a:p>
          </p:txBody>
        </p:sp>
        <p:pic>
          <p:nvPicPr>
            <p:cNvPr id="22" name="Picture 26" descr="shadow"/>
            <p:cNvPicPr>
              <a:picLocks noChangeAspect="1" noChangeArrowheads="1"/>
            </p:cNvPicPr>
            <p:nvPr/>
          </p:nvPicPr>
          <p:blipFill>
            <a:blip r:embed="rId3" cstate="print"/>
            <a:srcRect/>
            <a:stretch>
              <a:fillRect/>
            </a:stretch>
          </p:blipFill>
          <p:spPr bwMode="gray">
            <a:xfrm>
              <a:off x="1235" y="2885"/>
              <a:ext cx="1056" cy="136"/>
            </a:xfrm>
            <a:prstGeom prst="rect">
              <a:avLst/>
            </a:prstGeom>
            <a:ln>
              <a:headEnd/>
              <a:tailEnd/>
            </a:ln>
          </p:spPr>
          <p:style>
            <a:lnRef idx="0">
              <a:schemeClr val="accent1"/>
            </a:lnRef>
            <a:fillRef idx="3">
              <a:schemeClr val="accent1"/>
            </a:fillRef>
            <a:effectRef idx="3">
              <a:schemeClr val="accent1"/>
            </a:effectRef>
            <a:fontRef idx="minor">
              <a:schemeClr val="lt1"/>
            </a:fontRef>
          </p:style>
        </p:pic>
      </p:grpSp>
      <p:grpSp>
        <p:nvGrpSpPr>
          <p:cNvPr id="23" name="Group 27"/>
          <p:cNvGrpSpPr>
            <a:grpSpLocks/>
          </p:cNvGrpSpPr>
          <p:nvPr/>
        </p:nvGrpSpPr>
        <p:grpSpPr bwMode="auto">
          <a:xfrm>
            <a:off x="250825" y="3433763"/>
            <a:ext cx="1676400" cy="2300287"/>
            <a:chOff x="158" y="1573"/>
            <a:chExt cx="1056" cy="1449"/>
          </a:xfrm>
        </p:grpSpPr>
        <p:sp>
          <p:nvSpPr>
            <p:cNvPr id="24" name="AutoShape 28"/>
            <p:cNvSpPr>
              <a:spLocks noChangeArrowheads="1"/>
            </p:cNvSpPr>
            <p:nvPr/>
          </p:nvSpPr>
          <p:spPr bwMode="gray">
            <a:xfrm>
              <a:off x="249" y="1573"/>
              <a:ext cx="886" cy="1173"/>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defRPr/>
              </a:pPr>
              <a:r>
                <a:rPr kumimoji="1" lang="zh-CN" altLang="en-US" sz="2000" b="1" dirty="0" smtClean="0">
                  <a:solidFill>
                    <a:srgbClr val="FFFFFF"/>
                  </a:solidFill>
                  <a:latin typeface="微软雅黑" pitchFamily="34" charset="-122"/>
                  <a:ea typeface="微软雅黑" pitchFamily="34" charset="-122"/>
                </a:rPr>
                <a:t>初始级</a:t>
              </a:r>
              <a:endParaRPr kumimoji="1" lang="en-US" altLang="ko-KR" sz="2000" b="1" dirty="0">
                <a:solidFill>
                  <a:srgbClr val="FFFFFF"/>
                </a:solidFill>
                <a:latin typeface="微软雅黑" pitchFamily="34" charset="-122"/>
                <a:ea typeface="微软雅黑" pitchFamily="34" charset="-122"/>
              </a:endParaRPr>
            </a:p>
          </p:txBody>
        </p:sp>
        <p:pic>
          <p:nvPicPr>
            <p:cNvPr id="25" name="Picture 29" descr="shadow"/>
            <p:cNvPicPr>
              <a:picLocks noChangeAspect="1" noChangeArrowheads="1"/>
            </p:cNvPicPr>
            <p:nvPr/>
          </p:nvPicPr>
          <p:blipFill>
            <a:blip r:embed="rId3" cstate="print"/>
            <a:srcRect/>
            <a:stretch>
              <a:fillRect/>
            </a:stretch>
          </p:blipFill>
          <p:spPr bwMode="gray">
            <a:xfrm>
              <a:off x="158" y="2889"/>
              <a:ext cx="1056" cy="133"/>
            </a:xfrm>
            <a:prstGeom prst="rect">
              <a:avLst/>
            </a:prstGeom>
            <a:ln>
              <a:headEnd/>
              <a:tailEnd/>
            </a:ln>
          </p:spPr>
          <p:style>
            <a:lnRef idx="0">
              <a:schemeClr val="accent1"/>
            </a:lnRef>
            <a:fillRef idx="3">
              <a:schemeClr val="accent1"/>
            </a:fillRef>
            <a:effectRef idx="3">
              <a:schemeClr val="accent1"/>
            </a:effectRef>
            <a:fontRef idx="minor">
              <a:schemeClr val="lt1"/>
            </a:fontRef>
          </p:style>
        </p:pic>
      </p:grpSp>
      <p:sp>
        <p:nvSpPr>
          <p:cNvPr id="26" name="五角星 25"/>
          <p:cNvSpPr/>
          <p:nvPr/>
        </p:nvSpPr>
        <p:spPr>
          <a:xfrm>
            <a:off x="4271962" y="2728119"/>
            <a:ext cx="609599" cy="515237"/>
          </a:xfrm>
          <a:prstGeom prst="star5">
            <a:avLst/>
          </a:prstGeom>
          <a:solidFill>
            <a:srgbClr val="FF00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9112" tIns="49556" rIns="99112" bIns="49556" rtlCol="0" anchor="ctr"/>
          <a:lstStyle/>
          <a:p>
            <a:pPr algn="ctr"/>
            <a:endParaRPr lang="zh-CN" altLang="en-US"/>
          </a:p>
        </p:txBody>
      </p:sp>
      <p:sp>
        <p:nvSpPr>
          <p:cNvPr id="27" name="TextBox 26"/>
          <p:cNvSpPr txBox="1"/>
          <p:nvPr/>
        </p:nvSpPr>
        <p:spPr>
          <a:xfrm>
            <a:off x="157162" y="2852599"/>
            <a:ext cx="1828800" cy="523220"/>
          </a:xfrm>
          <a:prstGeom prst="rect">
            <a:avLst/>
          </a:prstGeom>
          <a:noFill/>
        </p:spPr>
        <p:txBody>
          <a:bodyPr wrap="square" rtlCol="0">
            <a:spAutoFit/>
          </a:bodyPr>
          <a:lstStyle/>
          <a:p>
            <a:r>
              <a:rPr lang="zh-CN" altLang="en-US" sz="1400" b="0" dirty="0" smtClean="0">
                <a:latin typeface="微软雅黑" pitchFamily="34" charset="-122"/>
                <a:ea typeface="微软雅黑" pitchFamily="34" charset="-122"/>
              </a:rPr>
              <a:t>特点：无秩序的、混乱的、“英雄主义”</a:t>
            </a:r>
          </a:p>
        </p:txBody>
      </p:sp>
      <p:sp>
        <p:nvSpPr>
          <p:cNvPr id="28" name="TextBox 27"/>
          <p:cNvSpPr txBox="1"/>
          <p:nvPr/>
        </p:nvSpPr>
        <p:spPr>
          <a:xfrm>
            <a:off x="2071670" y="2338249"/>
            <a:ext cx="1500197" cy="523220"/>
          </a:xfrm>
          <a:prstGeom prst="rect">
            <a:avLst/>
          </a:prstGeom>
          <a:noFill/>
        </p:spPr>
        <p:txBody>
          <a:bodyPr wrap="square" rtlCol="0">
            <a:spAutoFit/>
          </a:bodyPr>
          <a:lstStyle/>
          <a:p>
            <a:r>
              <a:rPr lang="zh-CN" altLang="en-US" sz="1400" b="0" dirty="0" smtClean="0">
                <a:latin typeface="微软雅黑" pitchFamily="34" charset="-122"/>
                <a:ea typeface="微软雅黑" pitchFamily="34" charset="-122"/>
              </a:rPr>
              <a:t>特点：基本的项目管理过程</a:t>
            </a:r>
          </a:p>
        </p:txBody>
      </p:sp>
      <p:sp>
        <p:nvSpPr>
          <p:cNvPr id="29" name="TextBox 28"/>
          <p:cNvSpPr txBox="1"/>
          <p:nvPr/>
        </p:nvSpPr>
        <p:spPr>
          <a:xfrm>
            <a:off x="3538538" y="1900099"/>
            <a:ext cx="2057399" cy="523220"/>
          </a:xfrm>
          <a:prstGeom prst="rect">
            <a:avLst/>
          </a:prstGeom>
          <a:noFill/>
        </p:spPr>
        <p:txBody>
          <a:bodyPr wrap="square" rtlCol="0">
            <a:spAutoFit/>
          </a:bodyPr>
          <a:lstStyle/>
          <a:p>
            <a:r>
              <a:rPr lang="zh-CN" altLang="en-US" sz="1400" b="0" dirty="0" smtClean="0">
                <a:latin typeface="微软雅黑" pitchFamily="34" charset="-122"/>
                <a:ea typeface="微软雅黑" pitchFamily="34" charset="-122"/>
              </a:rPr>
              <a:t>特点：文档化、标准化、形成组织级的标准过程</a:t>
            </a:r>
          </a:p>
        </p:txBody>
      </p:sp>
      <p:sp>
        <p:nvSpPr>
          <p:cNvPr id="30" name="TextBox 29"/>
          <p:cNvSpPr txBox="1"/>
          <p:nvPr/>
        </p:nvSpPr>
        <p:spPr>
          <a:xfrm>
            <a:off x="5572115" y="1395274"/>
            <a:ext cx="1500197" cy="523220"/>
          </a:xfrm>
          <a:prstGeom prst="rect">
            <a:avLst/>
          </a:prstGeom>
          <a:noFill/>
        </p:spPr>
        <p:txBody>
          <a:bodyPr wrap="square" rtlCol="0">
            <a:spAutoFit/>
          </a:bodyPr>
          <a:lstStyle/>
          <a:p>
            <a:r>
              <a:rPr lang="zh-CN" altLang="en-US" sz="1400" b="0" dirty="0" smtClean="0">
                <a:latin typeface="微软雅黑" pitchFamily="34" charset="-122"/>
                <a:ea typeface="微软雅黑" pitchFamily="34" charset="-122"/>
              </a:rPr>
              <a:t>特点：量化管理、定量控制</a:t>
            </a:r>
          </a:p>
        </p:txBody>
      </p:sp>
      <p:sp>
        <p:nvSpPr>
          <p:cNvPr id="31" name="TextBox 30"/>
          <p:cNvSpPr txBox="1"/>
          <p:nvPr/>
        </p:nvSpPr>
        <p:spPr>
          <a:xfrm>
            <a:off x="7358082" y="971533"/>
            <a:ext cx="1500197" cy="523220"/>
          </a:xfrm>
          <a:prstGeom prst="rect">
            <a:avLst/>
          </a:prstGeom>
          <a:noFill/>
        </p:spPr>
        <p:txBody>
          <a:bodyPr wrap="square" rtlCol="0">
            <a:spAutoFit/>
          </a:bodyPr>
          <a:lstStyle/>
          <a:p>
            <a:r>
              <a:rPr lang="zh-CN" altLang="en-US" sz="1400" b="0" dirty="0" smtClean="0">
                <a:latin typeface="微软雅黑" pitchFamily="34" charset="-122"/>
                <a:ea typeface="微软雅黑" pitchFamily="34" charset="-122"/>
              </a:rPr>
              <a:t>特点：有利于促进持续过程改进</a:t>
            </a:r>
          </a:p>
        </p:txBody>
      </p:sp>
      <p:sp>
        <p:nvSpPr>
          <p:cNvPr id="33"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en-US" altLang="zh-CN" sz="2800" kern="1200" dirty="0" smtClean="0">
                <a:solidFill>
                  <a:schemeClr val="accent5">
                    <a:lumMod val="50000"/>
                  </a:schemeClr>
                </a:solidFill>
                <a:latin typeface="微软雅黑" pitchFamily="34" charset="-122"/>
                <a:ea typeface="微软雅黑" pitchFamily="34" charset="-122"/>
                <a:cs typeface="+mn-cs"/>
              </a:rPr>
              <a:t>CMMI</a:t>
            </a:r>
            <a:r>
              <a:rPr lang="zh-CN" altLang="en-US" sz="2800" kern="1200" dirty="0" smtClean="0">
                <a:solidFill>
                  <a:schemeClr val="accent5">
                    <a:lumMod val="50000"/>
                  </a:schemeClr>
                </a:solidFill>
                <a:latin typeface="微软雅黑" pitchFamily="34" charset="-122"/>
                <a:ea typeface="微软雅黑" pitchFamily="34" charset="-122"/>
                <a:cs typeface="+mn-cs"/>
              </a:rPr>
              <a:t>概述</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1" descr="阴影5"/>
          <p:cNvPicPr>
            <a:picLocks noChangeAspect="1" noChangeArrowheads="1"/>
          </p:cNvPicPr>
          <p:nvPr/>
        </p:nvPicPr>
        <p:blipFill>
          <a:blip r:embed="rId3" cstate="print"/>
          <a:srcRect/>
          <a:stretch>
            <a:fillRect/>
          </a:stretch>
        </p:blipFill>
        <p:spPr bwMode="auto">
          <a:xfrm>
            <a:off x="587375" y="5164932"/>
            <a:ext cx="4235450" cy="103187"/>
          </a:xfrm>
          <a:prstGeom prst="rect">
            <a:avLst/>
          </a:prstGeom>
          <a:noFill/>
          <a:ln w="9525">
            <a:noFill/>
            <a:miter lim="800000"/>
            <a:headEnd/>
            <a:tailEnd/>
          </a:ln>
        </p:spPr>
      </p:pic>
      <p:sp>
        <p:nvSpPr>
          <p:cNvPr id="33" name="AutoShape 4"/>
          <p:cNvSpPr>
            <a:spLocks noChangeArrowheads="1"/>
          </p:cNvSpPr>
          <p:nvPr/>
        </p:nvSpPr>
        <p:spPr bwMode="auto">
          <a:xfrm rot="10800000">
            <a:off x="557213" y="3964782"/>
            <a:ext cx="4297362" cy="1206500"/>
          </a:xfrm>
          <a:custGeom>
            <a:avLst/>
            <a:gdLst>
              <a:gd name="G0" fmla="+- 3430 0 0"/>
              <a:gd name="G1" fmla="+- 21600 0 3430"/>
              <a:gd name="G2" fmla="*/ 3430 1 2"/>
              <a:gd name="G3" fmla="+- 21600 0 G2"/>
              <a:gd name="G4" fmla="+/ 3430 21600 2"/>
              <a:gd name="G5" fmla="+/ G1 0 2"/>
              <a:gd name="G6" fmla="*/ 21600 21600 3430"/>
              <a:gd name="G7" fmla="*/ G6 1 2"/>
              <a:gd name="G8" fmla="+- 21600 0 G7"/>
              <a:gd name="G9" fmla="*/ 21600 1 2"/>
              <a:gd name="G10" fmla="+- 3430 0 G9"/>
              <a:gd name="G11" fmla="?: G10 G8 0"/>
              <a:gd name="G12" fmla="?: G10 G7 21600"/>
              <a:gd name="T0" fmla="*/ 19885 w 21600"/>
              <a:gd name="T1" fmla="*/ 10800 h 21600"/>
              <a:gd name="T2" fmla="*/ 10800 w 21600"/>
              <a:gd name="T3" fmla="*/ 21600 h 21600"/>
              <a:gd name="T4" fmla="*/ 1715 w 21600"/>
              <a:gd name="T5" fmla="*/ 10800 h 21600"/>
              <a:gd name="T6" fmla="*/ 10800 w 21600"/>
              <a:gd name="T7" fmla="*/ 0 h 21600"/>
              <a:gd name="T8" fmla="*/ 3515 w 21600"/>
              <a:gd name="T9" fmla="*/ 3515 h 21600"/>
              <a:gd name="T10" fmla="*/ 18085 w 21600"/>
              <a:gd name="T11" fmla="*/ 18085 h 21600"/>
            </a:gdLst>
            <a:ahLst/>
            <a:cxnLst>
              <a:cxn ang="0">
                <a:pos x="T0" y="T1"/>
              </a:cxn>
              <a:cxn ang="0">
                <a:pos x="T2" y="T3"/>
              </a:cxn>
              <a:cxn ang="0">
                <a:pos x="T4" y="T5"/>
              </a:cxn>
              <a:cxn ang="0">
                <a:pos x="T6" y="T7"/>
              </a:cxn>
            </a:cxnLst>
            <a:rect l="T8" t="T9" r="T10" b="T11"/>
            <a:pathLst>
              <a:path w="21600" h="21600">
                <a:moveTo>
                  <a:pt x="0" y="0"/>
                </a:moveTo>
                <a:lnTo>
                  <a:pt x="3430" y="21600"/>
                </a:lnTo>
                <a:lnTo>
                  <a:pt x="18170" y="21600"/>
                </a:lnTo>
                <a:lnTo>
                  <a:pt x="21600"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rot="10800000" wrap="none" anchor="ctr"/>
          <a:lstStyle/>
          <a:p>
            <a:pPr marL="342900" indent="-342900" algn="ctr" fontAlgn="auto">
              <a:spcBef>
                <a:spcPts val="0"/>
              </a:spcBef>
              <a:spcAft>
                <a:spcPts val="0"/>
              </a:spcAft>
              <a:buFont typeface="Wingdings" pitchFamily="2" charset="2"/>
              <a:buNone/>
              <a:defRPr/>
            </a:pPr>
            <a:r>
              <a:rPr lang="zh-CN" altLang="en-US" sz="2400" b="1" kern="0" dirty="0">
                <a:solidFill>
                  <a:srgbClr val="FFFFFF"/>
                </a:solidFill>
                <a:latin typeface="微软雅黑" pitchFamily="34" charset="-122"/>
                <a:ea typeface="微软雅黑" pitchFamily="34" charset="-122"/>
              </a:rPr>
              <a:t>模板</a:t>
            </a:r>
            <a:r>
              <a:rPr lang="en-US" altLang="zh-CN" sz="2400" b="1" kern="0" dirty="0">
                <a:solidFill>
                  <a:srgbClr val="FFFFFF"/>
                </a:solidFill>
                <a:latin typeface="微软雅黑" pitchFamily="34" charset="-122"/>
                <a:ea typeface="微软雅黑" pitchFamily="34" charset="-122"/>
              </a:rPr>
              <a:t>/</a:t>
            </a:r>
            <a:r>
              <a:rPr lang="zh-CN" altLang="en-US" sz="2400" b="1" kern="0" dirty="0">
                <a:solidFill>
                  <a:srgbClr val="FFFFFF"/>
                </a:solidFill>
                <a:latin typeface="微软雅黑" pitchFamily="34" charset="-122"/>
                <a:ea typeface="微软雅黑" pitchFamily="34" charset="-122"/>
              </a:rPr>
              <a:t>检查单</a:t>
            </a:r>
            <a:r>
              <a:rPr lang="en-US" altLang="zh-CN" sz="2400" b="1" kern="0" dirty="0">
                <a:solidFill>
                  <a:srgbClr val="FFFFFF"/>
                </a:solidFill>
                <a:latin typeface="微软雅黑" pitchFamily="34" charset="-122"/>
                <a:ea typeface="微软雅黑" pitchFamily="34" charset="-122"/>
              </a:rPr>
              <a:t>/</a:t>
            </a:r>
            <a:r>
              <a:rPr lang="zh-CN" altLang="en-US" sz="2400" b="1" kern="0" dirty="0">
                <a:solidFill>
                  <a:srgbClr val="FFFFFF"/>
                </a:solidFill>
                <a:latin typeface="微软雅黑" pitchFamily="34" charset="-122"/>
                <a:ea typeface="微软雅黑" pitchFamily="34" charset="-122"/>
              </a:rPr>
              <a:t>样例</a:t>
            </a:r>
          </a:p>
        </p:txBody>
      </p:sp>
      <p:pic>
        <p:nvPicPr>
          <p:cNvPr id="34" name="Picture 20" descr="阴影5"/>
          <p:cNvPicPr>
            <a:picLocks noChangeAspect="1" noChangeArrowheads="1"/>
          </p:cNvPicPr>
          <p:nvPr/>
        </p:nvPicPr>
        <p:blipFill>
          <a:blip r:embed="rId4" cstate="print"/>
          <a:srcRect/>
          <a:stretch>
            <a:fillRect/>
          </a:stretch>
        </p:blipFill>
        <p:spPr bwMode="auto">
          <a:xfrm>
            <a:off x="1352550" y="3807619"/>
            <a:ext cx="2705100" cy="90488"/>
          </a:xfrm>
          <a:prstGeom prst="rect">
            <a:avLst/>
          </a:prstGeom>
          <a:noFill/>
          <a:ln w="9525">
            <a:noFill/>
            <a:miter lim="800000"/>
            <a:headEnd/>
            <a:tailEnd/>
          </a:ln>
        </p:spPr>
      </p:pic>
      <p:sp>
        <p:nvSpPr>
          <p:cNvPr id="35" name="AutoShape 8"/>
          <p:cNvSpPr>
            <a:spLocks noChangeArrowheads="1"/>
          </p:cNvSpPr>
          <p:nvPr/>
        </p:nvSpPr>
        <p:spPr bwMode="auto">
          <a:xfrm rot="10800000">
            <a:off x="1295400" y="2575719"/>
            <a:ext cx="2819400" cy="1247775"/>
          </a:xfrm>
          <a:custGeom>
            <a:avLst/>
            <a:gdLst>
              <a:gd name="G0" fmla="+- 5502 0 0"/>
              <a:gd name="G1" fmla="+- 21600 0 5502"/>
              <a:gd name="G2" fmla="*/ 5502 1 2"/>
              <a:gd name="G3" fmla="+- 21600 0 G2"/>
              <a:gd name="G4" fmla="+/ 5502 21600 2"/>
              <a:gd name="G5" fmla="+/ G1 0 2"/>
              <a:gd name="G6" fmla="*/ 21600 21600 5502"/>
              <a:gd name="G7" fmla="*/ G6 1 2"/>
              <a:gd name="G8" fmla="+- 21600 0 G7"/>
              <a:gd name="G9" fmla="*/ 21600 1 2"/>
              <a:gd name="G10" fmla="+- 5502 0 G9"/>
              <a:gd name="G11" fmla="?: G10 G8 0"/>
              <a:gd name="G12" fmla="?: G10 G7 21600"/>
              <a:gd name="T0" fmla="*/ 18849 w 21600"/>
              <a:gd name="T1" fmla="*/ 10800 h 21600"/>
              <a:gd name="T2" fmla="*/ 10800 w 21600"/>
              <a:gd name="T3" fmla="*/ 21600 h 21600"/>
              <a:gd name="T4" fmla="*/ 2751 w 21600"/>
              <a:gd name="T5" fmla="*/ 10800 h 21600"/>
              <a:gd name="T6" fmla="*/ 10800 w 21600"/>
              <a:gd name="T7" fmla="*/ 0 h 21600"/>
              <a:gd name="T8" fmla="*/ 4551 w 21600"/>
              <a:gd name="T9" fmla="*/ 4551 h 21600"/>
              <a:gd name="T10" fmla="*/ 17049 w 21600"/>
              <a:gd name="T11" fmla="*/ 17049 h 21600"/>
            </a:gdLst>
            <a:ahLst/>
            <a:cxnLst>
              <a:cxn ang="0">
                <a:pos x="T0" y="T1"/>
              </a:cxn>
              <a:cxn ang="0">
                <a:pos x="T2" y="T3"/>
              </a:cxn>
              <a:cxn ang="0">
                <a:pos x="T4" y="T5"/>
              </a:cxn>
              <a:cxn ang="0">
                <a:pos x="T6" y="T7"/>
              </a:cxn>
            </a:cxnLst>
            <a:rect l="T8" t="T9" r="T10" b="T11"/>
            <a:pathLst>
              <a:path w="21600" h="21600">
                <a:moveTo>
                  <a:pt x="0" y="0"/>
                </a:moveTo>
                <a:lnTo>
                  <a:pt x="5502" y="21600"/>
                </a:lnTo>
                <a:lnTo>
                  <a:pt x="16098" y="21600"/>
                </a:lnTo>
                <a:lnTo>
                  <a:pt x="2160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rot="10800000" wrap="none" anchor="ctr"/>
          <a:lstStyle/>
          <a:p>
            <a:pPr marL="342900" indent="-342900" algn="ctr" fontAlgn="auto">
              <a:spcBef>
                <a:spcPts val="0"/>
              </a:spcBef>
              <a:spcAft>
                <a:spcPts val="0"/>
              </a:spcAft>
              <a:defRPr/>
            </a:pPr>
            <a:r>
              <a:rPr lang="zh-CN" altLang="en-US" sz="2400" b="1" kern="0" dirty="0">
                <a:solidFill>
                  <a:srgbClr val="FFFFFF"/>
                </a:solidFill>
                <a:latin typeface="微软雅黑" pitchFamily="34" charset="-122"/>
                <a:ea typeface="微软雅黑" pitchFamily="34" charset="-122"/>
              </a:rPr>
              <a:t>流程</a:t>
            </a:r>
            <a:r>
              <a:rPr lang="en-US" altLang="zh-CN" sz="2400" b="1" kern="0" dirty="0">
                <a:solidFill>
                  <a:srgbClr val="FFFFFF"/>
                </a:solidFill>
                <a:latin typeface="微软雅黑" pitchFamily="34" charset="-122"/>
                <a:ea typeface="微软雅黑" pitchFamily="34" charset="-122"/>
              </a:rPr>
              <a:t>/</a:t>
            </a:r>
            <a:r>
              <a:rPr lang="zh-CN" altLang="en-US" sz="2400" b="1" kern="0" dirty="0">
                <a:solidFill>
                  <a:srgbClr val="FFFFFF"/>
                </a:solidFill>
                <a:latin typeface="微软雅黑" pitchFamily="34" charset="-122"/>
                <a:ea typeface="微软雅黑" pitchFamily="34" charset="-122"/>
              </a:rPr>
              <a:t>指南</a:t>
            </a:r>
          </a:p>
        </p:txBody>
      </p:sp>
      <p:pic>
        <p:nvPicPr>
          <p:cNvPr id="36" name="Picture 18" descr="阴影5"/>
          <p:cNvPicPr>
            <a:picLocks noChangeAspect="1" noChangeArrowheads="1"/>
          </p:cNvPicPr>
          <p:nvPr/>
        </p:nvPicPr>
        <p:blipFill>
          <a:blip r:embed="rId5" cstate="print"/>
          <a:srcRect/>
          <a:stretch>
            <a:fillRect/>
          </a:stretch>
        </p:blipFill>
        <p:spPr bwMode="auto">
          <a:xfrm>
            <a:off x="2097088" y="2394744"/>
            <a:ext cx="1216025" cy="111125"/>
          </a:xfrm>
          <a:prstGeom prst="rect">
            <a:avLst/>
          </a:prstGeom>
          <a:noFill/>
          <a:ln w="9525">
            <a:noFill/>
            <a:miter lim="800000"/>
            <a:headEnd/>
            <a:tailEnd/>
          </a:ln>
        </p:spPr>
      </p:pic>
      <p:sp>
        <p:nvSpPr>
          <p:cNvPr id="37" name="AutoShape 12"/>
          <p:cNvSpPr>
            <a:spLocks noChangeArrowheads="1"/>
          </p:cNvSpPr>
          <p:nvPr/>
        </p:nvSpPr>
        <p:spPr bwMode="auto">
          <a:xfrm>
            <a:off x="2065338" y="1337469"/>
            <a:ext cx="1277937" cy="1101725"/>
          </a:xfrm>
          <a:prstGeom prst="triangle">
            <a:avLst>
              <a:gd name="adj"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342900" indent="-342900" algn="ctr" fontAlgn="auto">
              <a:spcBef>
                <a:spcPts val="0"/>
              </a:spcBef>
              <a:spcAft>
                <a:spcPts val="0"/>
              </a:spcAft>
              <a:buFont typeface="Wingdings" pitchFamily="2" charset="2"/>
              <a:buNone/>
              <a:defRPr/>
            </a:pPr>
            <a:r>
              <a:rPr lang="zh-CN" altLang="en-US" sz="2400" b="1" kern="0" dirty="0">
                <a:solidFill>
                  <a:srgbClr val="FFFFFF"/>
                </a:solidFill>
                <a:latin typeface="微软雅黑" pitchFamily="34" charset="-122"/>
                <a:ea typeface="微软雅黑" pitchFamily="34" charset="-122"/>
              </a:rPr>
              <a:t>总纲</a:t>
            </a:r>
          </a:p>
        </p:txBody>
      </p:sp>
      <p:pic>
        <p:nvPicPr>
          <p:cNvPr id="38" name="Picture 42" descr="绿-运行状态"/>
          <p:cNvPicPr>
            <a:picLocks noChangeAspect="1" noChangeArrowheads="1"/>
          </p:cNvPicPr>
          <p:nvPr/>
        </p:nvPicPr>
        <p:blipFill>
          <a:blip r:embed="rId6" cstate="print"/>
          <a:srcRect/>
          <a:stretch>
            <a:fillRect/>
          </a:stretch>
        </p:blipFill>
        <p:spPr bwMode="auto">
          <a:xfrm>
            <a:off x="3810000" y="1585119"/>
            <a:ext cx="406400" cy="406400"/>
          </a:xfrm>
          <a:prstGeom prst="rect">
            <a:avLst/>
          </a:prstGeom>
          <a:noFill/>
          <a:ln w="9525">
            <a:noFill/>
            <a:miter lim="800000"/>
            <a:headEnd/>
            <a:tailEnd/>
          </a:ln>
        </p:spPr>
      </p:pic>
      <p:sp>
        <p:nvSpPr>
          <p:cNvPr id="39" name="TextBox 9"/>
          <p:cNvSpPr txBox="1">
            <a:spLocks noChangeArrowheads="1"/>
          </p:cNvSpPr>
          <p:nvPr/>
        </p:nvSpPr>
        <p:spPr bwMode="auto">
          <a:xfrm>
            <a:off x="4495800" y="1280319"/>
            <a:ext cx="3509962" cy="1338828"/>
          </a:xfrm>
          <a:prstGeom prst="rect">
            <a:avLst/>
          </a:prstGeom>
          <a:noFill/>
          <a:ln w="9525">
            <a:noFill/>
            <a:miter lim="800000"/>
            <a:headEnd/>
            <a:tailEnd/>
          </a:ln>
        </p:spPr>
        <p:txBody>
          <a:bodyPr wrap="square">
            <a:spAutoFit/>
          </a:bodyPr>
          <a:lstStyle/>
          <a:p>
            <a:pPr>
              <a:lnSpc>
                <a:spcPct val="150000"/>
              </a:lnSpc>
              <a:buFont typeface="Wingdings" pitchFamily="2" charset="2"/>
              <a:buChar char="l"/>
            </a:pPr>
            <a:r>
              <a:rPr lang="en-US" altLang="zh-CN" dirty="0">
                <a:latin typeface="微软雅黑" pitchFamily="34" charset="-122"/>
                <a:ea typeface="微软雅黑" pitchFamily="34" charset="-122"/>
              </a:rPr>
              <a:t>   </a:t>
            </a:r>
            <a:r>
              <a:rPr lang="en-US" altLang="zh-CN" b="0" dirty="0">
                <a:latin typeface="微软雅黑" pitchFamily="34" charset="-122"/>
                <a:ea typeface="微软雅黑" pitchFamily="34" charset="-122"/>
              </a:rPr>
              <a:t>CMMI</a:t>
            </a:r>
            <a:r>
              <a:rPr lang="zh-CN" altLang="en-US" b="0" dirty="0">
                <a:latin typeface="微软雅黑" pitchFamily="34" charset="-122"/>
                <a:ea typeface="微软雅黑" pitchFamily="34" charset="-122"/>
              </a:rPr>
              <a:t>方针政策</a:t>
            </a:r>
            <a:endParaRPr lang="en-US" altLang="zh-CN" b="0" dirty="0">
              <a:latin typeface="微软雅黑" pitchFamily="34" charset="-122"/>
              <a:ea typeface="微软雅黑" pitchFamily="34" charset="-122"/>
            </a:endParaRPr>
          </a:p>
          <a:p>
            <a:pPr>
              <a:lnSpc>
                <a:spcPct val="150000"/>
              </a:lnSpc>
              <a:buFont typeface="Wingdings" pitchFamily="2" charset="2"/>
              <a:buChar char="l"/>
            </a:pP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项目管理生命周期模型</a:t>
            </a:r>
          </a:p>
          <a:p>
            <a:pPr>
              <a:lnSpc>
                <a:spcPct val="150000"/>
              </a:lnSpc>
              <a:buFont typeface="Wingdings" pitchFamily="2" charset="2"/>
              <a:buChar char="l"/>
            </a:pP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项目管理组织、角色、职责</a:t>
            </a:r>
          </a:p>
        </p:txBody>
      </p:sp>
      <p:pic>
        <p:nvPicPr>
          <p:cNvPr id="40" name="Picture 42" descr="绿-运行状态"/>
          <p:cNvPicPr>
            <a:picLocks noChangeAspect="1" noChangeArrowheads="1"/>
          </p:cNvPicPr>
          <p:nvPr/>
        </p:nvPicPr>
        <p:blipFill>
          <a:blip r:embed="rId6" cstate="print"/>
          <a:srcRect/>
          <a:stretch>
            <a:fillRect/>
          </a:stretch>
        </p:blipFill>
        <p:spPr bwMode="auto">
          <a:xfrm>
            <a:off x="4419600" y="2880519"/>
            <a:ext cx="406400" cy="406400"/>
          </a:xfrm>
          <a:prstGeom prst="rect">
            <a:avLst/>
          </a:prstGeom>
          <a:noFill/>
          <a:ln w="9525">
            <a:noFill/>
            <a:miter lim="800000"/>
            <a:headEnd/>
            <a:tailEnd/>
          </a:ln>
        </p:spPr>
      </p:pic>
      <p:sp>
        <p:nvSpPr>
          <p:cNvPr id="41" name="TextBox 11"/>
          <p:cNvSpPr txBox="1">
            <a:spLocks noChangeArrowheads="1"/>
          </p:cNvSpPr>
          <p:nvPr/>
        </p:nvSpPr>
        <p:spPr bwMode="auto">
          <a:xfrm>
            <a:off x="5105400" y="2575719"/>
            <a:ext cx="3048000" cy="1289905"/>
          </a:xfrm>
          <a:prstGeom prst="rect">
            <a:avLst/>
          </a:prstGeom>
          <a:noFill/>
          <a:ln w="9525">
            <a:noFill/>
            <a:miter lim="800000"/>
            <a:headEnd/>
            <a:tailEnd/>
          </a:ln>
        </p:spPr>
        <p:txBody>
          <a:bodyPr wrap="square">
            <a:spAutoFit/>
          </a:bodyPr>
          <a:lstStyle/>
          <a:p>
            <a:pPr>
              <a:lnSpc>
                <a:spcPct val="150000"/>
              </a:lnSpc>
              <a:buFont typeface="Wingdings" pitchFamily="2" charset="2"/>
              <a:buChar char="l"/>
            </a:pP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研发主流程</a:t>
            </a:r>
            <a:endParaRPr lang="en-US" altLang="zh-CN" b="0" dirty="0">
              <a:latin typeface="微软雅黑" pitchFamily="34" charset="-122"/>
              <a:ea typeface="微软雅黑" pitchFamily="34" charset="-122"/>
            </a:endParaRPr>
          </a:p>
          <a:p>
            <a:pPr>
              <a:lnSpc>
                <a:spcPct val="150000"/>
              </a:lnSpc>
              <a:buFont typeface="Wingdings" pitchFamily="2" charset="2"/>
              <a:buChar char="l"/>
            </a:pP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支撑类流程</a:t>
            </a:r>
            <a:r>
              <a:rPr lang="en-US" altLang="zh-CN" b="0" dirty="0">
                <a:latin typeface="微软雅黑" pitchFamily="34" charset="-122"/>
                <a:ea typeface="微软雅黑" pitchFamily="34" charset="-122"/>
              </a:rPr>
              <a:t>/</a:t>
            </a:r>
            <a:r>
              <a:rPr lang="zh-CN" altLang="en-US" b="0" dirty="0">
                <a:latin typeface="微软雅黑" pitchFamily="34" charset="-122"/>
                <a:ea typeface="微软雅黑" pitchFamily="34" charset="-122"/>
              </a:rPr>
              <a:t>指南</a:t>
            </a:r>
          </a:p>
          <a:p>
            <a:pPr>
              <a:lnSpc>
                <a:spcPct val="150000"/>
              </a:lnSpc>
              <a:buFont typeface="Wingdings" pitchFamily="2" charset="2"/>
              <a:buChar char="l"/>
            </a:pPr>
            <a:r>
              <a:rPr lang="zh-CN" altLang="en-US" b="0" dirty="0">
                <a:latin typeface="微软雅黑" pitchFamily="34" charset="-122"/>
                <a:ea typeface="微软雅黑" pitchFamily="34" charset="-122"/>
              </a:rPr>
              <a:t>    过程执行的剪裁和要求</a:t>
            </a:r>
          </a:p>
        </p:txBody>
      </p:sp>
      <p:pic>
        <p:nvPicPr>
          <p:cNvPr id="42" name="Picture 42" descr="绿-运行状态"/>
          <p:cNvPicPr>
            <a:picLocks noChangeAspect="1" noChangeArrowheads="1"/>
          </p:cNvPicPr>
          <p:nvPr/>
        </p:nvPicPr>
        <p:blipFill>
          <a:blip r:embed="rId6" cstate="print"/>
          <a:srcRect/>
          <a:stretch>
            <a:fillRect/>
          </a:stretch>
        </p:blipFill>
        <p:spPr bwMode="auto">
          <a:xfrm>
            <a:off x="5181600" y="4328319"/>
            <a:ext cx="406400" cy="406400"/>
          </a:xfrm>
          <a:prstGeom prst="rect">
            <a:avLst/>
          </a:prstGeom>
          <a:noFill/>
          <a:ln w="9525">
            <a:noFill/>
            <a:miter lim="800000"/>
            <a:headEnd/>
            <a:tailEnd/>
          </a:ln>
        </p:spPr>
      </p:pic>
      <p:sp>
        <p:nvSpPr>
          <p:cNvPr id="43" name="TextBox 13"/>
          <p:cNvSpPr txBox="1">
            <a:spLocks noChangeArrowheads="1"/>
          </p:cNvSpPr>
          <p:nvPr/>
        </p:nvSpPr>
        <p:spPr bwMode="auto">
          <a:xfrm>
            <a:off x="5867400" y="4023519"/>
            <a:ext cx="3048000" cy="1289905"/>
          </a:xfrm>
          <a:prstGeom prst="rect">
            <a:avLst/>
          </a:prstGeom>
          <a:noFill/>
          <a:ln w="9525">
            <a:noFill/>
            <a:miter lim="800000"/>
            <a:headEnd/>
            <a:tailEnd/>
          </a:ln>
        </p:spPr>
        <p:txBody>
          <a:bodyPr wrap="square">
            <a:spAutoFit/>
          </a:bodyPr>
          <a:lstStyle/>
          <a:p>
            <a:pPr>
              <a:lnSpc>
                <a:spcPct val="150000"/>
              </a:lnSpc>
              <a:buFont typeface="Wingdings" pitchFamily="2" charset="2"/>
              <a:buChar char="l"/>
            </a:pPr>
            <a:r>
              <a:rPr lang="zh-CN" altLang="en-US" b="0" dirty="0">
                <a:latin typeface="微软雅黑" pitchFamily="34" charset="-122"/>
                <a:ea typeface="微软雅黑" pitchFamily="34" charset="-122"/>
              </a:rPr>
              <a:t>    项目交付的模板</a:t>
            </a:r>
          </a:p>
          <a:p>
            <a:pPr>
              <a:lnSpc>
                <a:spcPct val="150000"/>
              </a:lnSpc>
              <a:buFont typeface="Wingdings" pitchFamily="2" charset="2"/>
              <a:buChar char="l"/>
            </a:pPr>
            <a:r>
              <a:rPr lang="zh-CN" altLang="en-US" b="0" dirty="0">
                <a:latin typeface="微软雅黑" pitchFamily="34" charset="-122"/>
                <a:ea typeface="微软雅黑" pitchFamily="34" charset="-122"/>
              </a:rPr>
              <a:t>    检查要素表</a:t>
            </a:r>
          </a:p>
          <a:p>
            <a:pPr>
              <a:lnSpc>
                <a:spcPct val="150000"/>
              </a:lnSpc>
              <a:buFont typeface="Wingdings" pitchFamily="2" charset="2"/>
              <a:buChar char="l"/>
            </a:pPr>
            <a:r>
              <a:rPr lang="zh-CN" altLang="en-US" b="0" dirty="0">
                <a:latin typeface="微软雅黑" pitchFamily="34" charset="-122"/>
                <a:ea typeface="微软雅黑" pitchFamily="34" charset="-122"/>
              </a:rPr>
              <a:t>    优秀项目样例</a:t>
            </a:r>
          </a:p>
        </p:txBody>
      </p:sp>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公司研发管理流程体系结构</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瀑布模型</a:t>
            </a:r>
          </a:p>
        </p:txBody>
      </p:sp>
      <p:pic>
        <p:nvPicPr>
          <p:cNvPr id="333" name="Picture 89"/>
          <p:cNvPicPr>
            <a:picLocks noChangeAspect="1" noChangeArrowheads="1"/>
          </p:cNvPicPr>
          <p:nvPr/>
        </p:nvPicPr>
        <p:blipFill>
          <a:blip r:embed="rId3" cstate="print"/>
          <a:srcRect/>
          <a:stretch>
            <a:fillRect/>
          </a:stretch>
        </p:blipFill>
        <p:spPr bwMode="auto">
          <a:xfrm>
            <a:off x="9524" y="680244"/>
            <a:ext cx="9001125" cy="51115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3890962" y="0"/>
            <a:ext cx="1905000" cy="52322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algn="ctr">
              <a:spcBef>
                <a:spcPct val="50000"/>
              </a:spcBef>
              <a:defRPr/>
            </a:pPr>
            <a:r>
              <a:rPr lang="zh-CN" altLang="en-US" sz="2800" dirty="0" smtClean="0">
                <a:latin typeface="微软雅黑" pitchFamily="34" charset="-122"/>
                <a:ea typeface="微软雅黑" pitchFamily="34" charset="-122"/>
              </a:rPr>
              <a:t>目  </a:t>
            </a:r>
            <a:r>
              <a:rPr lang="zh-CN" altLang="en-US" sz="2800" dirty="0">
                <a:latin typeface="微软雅黑" pitchFamily="34" charset="-122"/>
                <a:ea typeface="微软雅黑" pitchFamily="34" charset="-122"/>
              </a:rPr>
              <a:t>录</a:t>
            </a:r>
          </a:p>
        </p:txBody>
      </p:sp>
      <p:grpSp>
        <p:nvGrpSpPr>
          <p:cNvPr id="2" name="Group 2"/>
          <p:cNvGrpSpPr>
            <a:grpSpLocks/>
          </p:cNvGrpSpPr>
          <p:nvPr/>
        </p:nvGrpSpPr>
        <p:grpSpPr bwMode="auto">
          <a:xfrm>
            <a:off x="2022096" y="975519"/>
            <a:ext cx="5526466" cy="457200"/>
            <a:chOff x="169387" y="0"/>
            <a:chExt cx="4752528" cy="576064"/>
          </a:xfrm>
        </p:grpSpPr>
        <p:sp>
          <p:nvSpPr>
            <p:cNvPr id="36"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34" name="TextBox 16"/>
            <p:cNvSpPr>
              <a:spLocks noChangeArrowheads="1"/>
            </p:cNvSpPr>
            <p:nvPr/>
          </p:nvSpPr>
          <p:spPr bwMode="auto">
            <a:xfrm>
              <a:off x="966809" y="27970"/>
              <a:ext cx="1727124" cy="504132"/>
            </a:xfrm>
            <a:prstGeom prst="rect">
              <a:avLst/>
            </a:prstGeom>
            <a:noFill/>
            <a:ln w="9525" cmpd="sng">
              <a:noFill/>
              <a:miter lim="800000"/>
              <a:headEnd/>
              <a:tailEnd/>
            </a:ln>
          </p:spPr>
          <p:txBody>
            <a:bodyPr wrap="none">
              <a:spAutoFit/>
            </a:bodyPr>
            <a:lstStyle/>
            <a:p>
              <a:r>
                <a:rPr lang="zh-CN" altLang="en-US" sz="2000" b="1" dirty="0" smtClean="0">
                  <a:solidFill>
                    <a:srgbClr val="0070C0"/>
                  </a:solidFill>
                  <a:latin typeface="微软雅黑" pitchFamily="34" charset="-122"/>
                  <a:ea typeface="微软雅黑" pitchFamily="34" charset="-122"/>
                  <a:sym typeface="微软雅黑" pitchFamily="34" charset="-122"/>
                </a:rPr>
                <a:t>相关概念介绍</a:t>
              </a:r>
              <a:endParaRPr lang="zh-CN" altLang="en-US" dirty="0"/>
            </a:p>
          </p:txBody>
        </p:sp>
      </p:grpSp>
      <p:grpSp>
        <p:nvGrpSpPr>
          <p:cNvPr id="3" name="Group 2"/>
          <p:cNvGrpSpPr>
            <a:grpSpLocks/>
          </p:cNvGrpSpPr>
          <p:nvPr/>
        </p:nvGrpSpPr>
        <p:grpSpPr bwMode="auto">
          <a:xfrm>
            <a:off x="1871662" y="1689894"/>
            <a:ext cx="5753100" cy="457200"/>
            <a:chOff x="38427" y="0"/>
            <a:chExt cx="5629336" cy="576064"/>
          </a:xfrm>
        </p:grpSpPr>
        <p:grpSp>
          <p:nvGrpSpPr>
            <p:cNvPr id="4" name="Group 3"/>
            <p:cNvGrpSpPr>
              <a:grpSpLocks/>
            </p:cNvGrpSpPr>
            <p:nvPr/>
          </p:nvGrpSpPr>
          <p:grpSpPr bwMode="auto">
            <a:xfrm>
              <a:off x="49366" y="0"/>
              <a:ext cx="5469275" cy="576064"/>
              <a:chOff x="49366" y="0"/>
              <a:chExt cx="5469275" cy="576064"/>
            </a:xfrm>
          </p:grpSpPr>
          <p:sp>
            <p:nvSpPr>
              <p:cNvPr id="72"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73"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70" name="TextBox 16"/>
            <p:cNvSpPr>
              <a:spLocks noChangeArrowheads="1"/>
            </p:cNvSpPr>
            <p:nvPr/>
          </p:nvSpPr>
          <p:spPr bwMode="auto">
            <a:xfrm>
              <a:off x="966808" y="27970"/>
              <a:ext cx="4700955" cy="504132"/>
            </a:xfrm>
            <a:prstGeom prst="rect">
              <a:avLst/>
            </a:prstGeom>
            <a:noFill/>
            <a:ln w="9525" cmpd="sng">
              <a:noFill/>
              <a:miter lim="800000"/>
              <a:headEnd/>
              <a:tailEnd/>
            </a:ln>
          </p:spPr>
          <p:txBody>
            <a:bodyPr wrap="square">
              <a:spAutoFit/>
            </a:bodyPr>
            <a:lstStyle/>
            <a:p>
              <a:r>
                <a:rPr lang="en-US" altLang="zh-CN" sz="2000" dirty="0" smtClean="0">
                  <a:solidFill>
                    <a:srgbClr val="0070C0"/>
                  </a:solidFill>
                  <a:latin typeface="微软雅黑" pitchFamily="34" charset="-122"/>
                  <a:ea typeface="微软雅黑" pitchFamily="34" charset="-122"/>
                  <a:sym typeface="微软雅黑" pitchFamily="34" charset="-122"/>
                </a:rPr>
                <a:t>CMMI</a:t>
              </a:r>
              <a:r>
                <a:rPr lang="zh-CN" altLang="en-US" sz="2000" dirty="0" smtClean="0">
                  <a:solidFill>
                    <a:srgbClr val="0070C0"/>
                  </a:solidFill>
                  <a:latin typeface="微软雅黑" pitchFamily="34" charset="-122"/>
                  <a:ea typeface="微软雅黑" pitchFamily="34" charset="-122"/>
                  <a:sym typeface="微软雅黑" pitchFamily="34" charset="-122"/>
                </a:rPr>
                <a:t>与国泰安研发管理流程体系介绍</a:t>
              </a:r>
              <a:endParaRPr lang="zh-CN" altLang="en-US" sz="2000" dirty="0"/>
            </a:p>
          </p:txBody>
        </p:sp>
        <p:sp>
          <p:nvSpPr>
            <p:cNvPr id="71"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2</a:t>
              </a:r>
              <a:endParaRPr lang="zh-CN" altLang="en-US" dirty="0">
                <a:solidFill>
                  <a:schemeClr val="accent5">
                    <a:lumMod val="50000"/>
                  </a:schemeClr>
                </a:solidFill>
              </a:endParaRPr>
            </a:p>
          </p:txBody>
        </p:sp>
      </p:grpSp>
      <p:grpSp>
        <p:nvGrpSpPr>
          <p:cNvPr id="5" name="Group 2"/>
          <p:cNvGrpSpPr>
            <a:grpSpLocks/>
          </p:cNvGrpSpPr>
          <p:nvPr/>
        </p:nvGrpSpPr>
        <p:grpSpPr bwMode="auto">
          <a:xfrm>
            <a:off x="1862137" y="2423319"/>
            <a:ext cx="5686426" cy="457200"/>
            <a:chOff x="38427" y="0"/>
            <a:chExt cx="4883488" cy="576064"/>
          </a:xfrm>
        </p:grpSpPr>
        <p:grpSp>
          <p:nvGrpSpPr>
            <p:cNvPr id="6" name="Group 3"/>
            <p:cNvGrpSpPr>
              <a:grpSpLocks/>
            </p:cNvGrpSpPr>
            <p:nvPr/>
          </p:nvGrpSpPr>
          <p:grpSpPr bwMode="auto">
            <a:xfrm>
              <a:off x="86841" y="0"/>
              <a:ext cx="4835074" cy="576064"/>
              <a:chOff x="86841" y="0"/>
              <a:chExt cx="4835074" cy="576064"/>
            </a:xfrm>
          </p:grpSpPr>
          <p:sp>
            <p:nvSpPr>
              <p:cNvPr id="87"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88" name="矩形 18"/>
              <p:cNvSpPr>
                <a:spLocks noChangeArrowheads="1"/>
              </p:cNvSpPr>
              <p:nvPr/>
            </p:nvSpPr>
            <p:spPr bwMode="auto">
              <a:xfrm rot="3234993">
                <a:off x="-37770" y="143621"/>
                <a:ext cx="547330" cy="298107"/>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85" name="TextBox 16"/>
            <p:cNvSpPr>
              <a:spLocks noChangeArrowheads="1"/>
            </p:cNvSpPr>
            <p:nvPr/>
          </p:nvSpPr>
          <p:spPr bwMode="auto">
            <a:xfrm>
              <a:off x="966809" y="27970"/>
              <a:ext cx="1480179" cy="504132"/>
            </a:xfrm>
            <a:prstGeom prst="rect">
              <a:avLst/>
            </a:prstGeom>
            <a:noFill/>
            <a:ln w="9525" cmpd="sng">
              <a:noFill/>
              <a:miter lim="800000"/>
              <a:headEnd/>
              <a:tailEnd/>
            </a:ln>
          </p:spPr>
          <p:txBody>
            <a:bodyPr wrap="none">
              <a:spAutoFit/>
            </a:bodyPr>
            <a:lstStyle/>
            <a:p>
              <a:r>
                <a:rPr lang="zh-CN" altLang="en-US" sz="2000" dirty="0" smtClean="0">
                  <a:solidFill>
                    <a:srgbClr val="C00000"/>
                  </a:solidFill>
                  <a:latin typeface="微软雅黑" pitchFamily="34" charset="-122"/>
                  <a:ea typeface="微软雅黑" pitchFamily="34" charset="-122"/>
                  <a:sym typeface="微软雅黑" pitchFamily="34" charset="-122"/>
                </a:rPr>
                <a:t>同行评审介绍</a:t>
              </a:r>
              <a:endParaRPr lang="zh-CN" altLang="en-US" dirty="0">
                <a:solidFill>
                  <a:srgbClr val="C00000"/>
                </a:solidFill>
              </a:endParaRPr>
            </a:p>
          </p:txBody>
        </p:sp>
        <p:sp>
          <p:nvSpPr>
            <p:cNvPr id="86" name="TextBox 19"/>
            <p:cNvSpPr>
              <a:spLocks noChangeArrowheads="1"/>
            </p:cNvSpPr>
            <p:nvPr/>
          </p:nvSpPr>
          <p:spPr bwMode="auto">
            <a:xfrm>
              <a:off x="38427" y="0"/>
              <a:ext cx="294880" cy="504132"/>
            </a:xfrm>
            <a:prstGeom prst="rect">
              <a:avLst/>
            </a:prstGeom>
            <a:noFill/>
            <a:ln w="9525" cmpd="sng">
              <a:noFill/>
              <a:miter lim="800000"/>
              <a:headEnd/>
              <a:tailEnd/>
            </a:ln>
          </p:spPr>
          <p:txBody>
            <a:bodyPr wrap="none">
              <a:spAutoFit/>
            </a:bodyPr>
            <a:lstStyle/>
            <a:p>
              <a:r>
                <a:rPr lang="en-US" sz="2000" b="1" dirty="0" smtClean="0">
                  <a:solidFill>
                    <a:srgbClr val="C00000"/>
                  </a:solidFill>
                  <a:latin typeface="微软雅黑" pitchFamily="34" charset="-122"/>
                  <a:ea typeface="微软雅黑" pitchFamily="34" charset="-122"/>
                  <a:sym typeface="微软雅黑" pitchFamily="34" charset="-122"/>
                </a:rPr>
                <a:t>3</a:t>
              </a:r>
              <a:endParaRPr lang="zh-CN" altLang="en-US" dirty="0">
                <a:solidFill>
                  <a:srgbClr val="C00000"/>
                </a:solidFill>
              </a:endParaRPr>
            </a:p>
          </p:txBody>
        </p:sp>
      </p:grpSp>
      <p:pic>
        <p:nvPicPr>
          <p:cNvPr id="89" name="Picture 3"/>
          <p:cNvPicPr>
            <a:picLocks noChangeAspect="1" noChangeArrowheads="1"/>
          </p:cNvPicPr>
          <p:nvPr/>
        </p:nvPicPr>
        <p:blipFill>
          <a:blip r:embed="rId3" cstate="print"/>
          <a:srcRect/>
          <a:stretch>
            <a:fillRect/>
          </a:stretch>
        </p:blipFill>
        <p:spPr bwMode="auto">
          <a:xfrm>
            <a:off x="319087" y="2480469"/>
            <a:ext cx="1285875" cy="1238250"/>
          </a:xfrm>
          <a:prstGeom prst="rect">
            <a:avLst/>
          </a:prstGeom>
          <a:noFill/>
          <a:ln w="9525" cmpd="sng">
            <a:noFill/>
            <a:miter lim="800000"/>
            <a:headEnd/>
            <a:tailEnd/>
          </a:ln>
        </p:spPr>
      </p:pic>
      <p:sp>
        <p:nvSpPr>
          <p:cNvPr id="26" name="矩形 18"/>
          <p:cNvSpPr>
            <a:spLocks noChangeArrowheads="1"/>
          </p:cNvSpPr>
          <p:nvPr/>
        </p:nvSpPr>
        <p:spPr bwMode="auto">
          <a:xfrm rot="2513167">
            <a:off x="1900730" y="1134644"/>
            <a:ext cx="381259" cy="347121"/>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sp>
        <p:nvSpPr>
          <p:cNvPr id="27" name="TextBox 19"/>
          <p:cNvSpPr>
            <a:spLocks noChangeArrowheads="1"/>
          </p:cNvSpPr>
          <p:nvPr/>
        </p:nvSpPr>
        <p:spPr bwMode="auto">
          <a:xfrm>
            <a:off x="1889551" y="1075920"/>
            <a:ext cx="351641" cy="400110"/>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1</a:t>
            </a:r>
            <a:endParaRPr lang="zh-CN" altLang="en-US" dirty="0">
              <a:solidFill>
                <a:schemeClr val="accent5">
                  <a:lumMod val="50000"/>
                </a:schemeClr>
              </a:solidFill>
            </a:endParaRPr>
          </a:p>
        </p:txBody>
      </p:sp>
      <p:grpSp>
        <p:nvGrpSpPr>
          <p:cNvPr id="7" name="Group 2"/>
          <p:cNvGrpSpPr>
            <a:grpSpLocks/>
          </p:cNvGrpSpPr>
          <p:nvPr/>
        </p:nvGrpSpPr>
        <p:grpSpPr bwMode="auto">
          <a:xfrm>
            <a:off x="1871663" y="4633119"/>
            <a:ext cx="6057900" cy="457200"/>
            <a:chOff x="38427" y="0"/>
            <a:chExt cx="5778458" cy="576064"/>
          </a:xfrm>
        </p:grpSpPr>
        <p:grpSp>
          <p:nvGrpSpPr>
            <p:cNvPr id="8" name="Group 3"/>
            <p:cNvGrpSpPr>
              <a:grpSpLocks/>
            </p:cNvGrpSpPr>
            <p:nvPr/>
          </p:nvGrpSpPr>
          <p:grpSpPr bwMode="auto">
            <a:xfrm>
              <a:off x="49366" y="0"/>
              <a:ext cx="5469275" cy="576064"/>
              <a:chOff x="49366" y="0"/>
              <a:chExt cx="5469275" cy="576064"/>
            </a:xfrm>
          </p:grpSpPr>
          <p:sp>
            <p:nvSpPr>
              <p:cNvPr id="39"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0"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30" name="TextBox 16"/>
            <p:cNvSpPr>
              <a:spLocks noChangeArrowheads="1"/>
            </p:cNvSpPr>
            <p:nvPr/>
          </p:nvSpPr>
          <p:spPr bwMode="auto">
            <a:xfrm>
              <a:off x="1115930" y="27970"/>
              <a:ext cx="4700955"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配置管理介绍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38"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4</a:t>
              </a:r>
              <a:endParaRPr lang="zh-CN" altLang="en-US" dirty="0">
                <a:solidFill>
                  <a:schemeClr val="accent5">
                    <a:lumMod val="50000"/>
                  </a:schemeClr>
                </a:solidFill>
              </a:endParaRPr>
            </a:p>
          </p:txBody>
        </p:sp>
      </p:grpSp>
      <p:grpSp>
        <p:nvGrpSpPr>
          <p:cNvPr id="9" name="Group 2"/>
          <p:cNvGrpSpPr>
            <a:grpSpLocks/>
          </p:cNvGrpSpPr>
          <p:nvPr/>
        </p:nvGrpSpPr>
        <p:grpSpPr bwMode="auto">
          <a:xfrm>
            <a:off x="1871662" y="5318919"/>
            <a:ext cx="6134100" cy="457200"/>
            <a:chOff x="38427" y="0"/>
            <a:chExt cx="5778459" cy="576064"/>
          </a:xfrm>
        </p:grpSpPr>
        <p:grpSp>
          <p:nvGrpSpPr>
            <p:cNvPr id="10" name="Group 3"/>
            <p:cNvGrpSpPr>
              <a:grpSpLocks/>
            </p:cNvGrpSpPr>
            <p:nvPr/>
          </p:nvGrpSpPr>
          <p:grpSpPr bwMode="auto">
            <a:xfrm>
              <a:off x="49366" y="0"/>
              <a:ext cx="5469275" cy="576064"/>
              <a:chOff x="49366" y="0"/>
              <a:chExt cx="5469275" cy="576064"/>
            </a:xfrm>
          </p:grpSpPr>
          <p:sp>
            <p:nvSpPr>
              <p:cNvPr id="45"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6"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43" name="TextBox 16"/>
            <p:cNvSpPr>
              <a:spLocks noChangeArrowheads="1"/>
            </p:cNvSpPr>
            <p:nvPr/>
          </p:nvSpPr>
          <p:spPr bwMode="auto">
            <a:xfrm>
              <a:off x="1115930" y="27970"/>
              <a:ext cx="4700956"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研发管理及配置管理工具介绍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44"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5</a:t>
              </a:r>
              <a:endParaRPr lang="zh-CN" altLang="en-US" dirty="0">
                <a:solidFill>
                  <a:schemeClr val="accent5">
                    <a:lumMod val="50000"/>
                  </a:schemeClr>
                </a:solidFill>
              </a:endParaRPr>
            </a:p>
          </p:txBody>
        </p:sp>
      </p:grpSp>
      <p:sp>
        <p:nvSpPr>
          <p:cNvPr id="33" name="TextBox 63"/>
          <p:cNvSpPr>
            <a:spLocks noChangeArrowheads="1"/>
          </p:cNvSpPr>
          <p:nvPr/>
        </p:nvSpPr>
        <p:spPr bwMode="auto">
          <a:xfrm>
            <a:off x="2919166" y="2880519"/>
            <a:ext cx="2268570" cy="1708160"/>
          </a:xfrm>
          <a:prstGeom prst="rect">
            <a:avLst/>
          </a:prstGeom>
          <a:noFill/>
          <a:ln w="9525">
            <a:noFill/>
            <a:miter lim="800000"/>
            <a:headEnd/>
            <a:tailEnd/>
          </a:ln>
        </p:spPr>
        <p:txBody>
          <a:bodyPr wrap="none">
            <a:spAutoFit/>
          </a:bodyPr>
          <a:lstStyle/>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缺陷分布及质量成本</a:t>
            </a:r>
            <a:endParaRPr lang="en-US" altLang="zh-CN" sz="1400"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开展评审活动的好处</a:t>
            </a:r>
            <a:endParaRPr lang="en-US" altLang="zh-CN" sz="1400"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评审的目的及意义</a:t>
            </a:r>
            <a:endParaRPr lang="en-US" altLang="zh-CN" sz="1400"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标准的评审过程</a:t>
            </a:r>
            <a:endParaRPr lang="en-US" altLang="zh-CN" sz="1400"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国泰安的正式评审流程</a:t>
            </a:r>
            <a:endParaRPr lang="en-US" altLang="zh-CN" sz="1400" dirty="0" smtClean="0">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缺陷分布及质量成本</a:t>
            </a:r>
          </a:p>
        </p:txBody>
      </p:sp>
      <p:pic>
        <p:nvPicPr>
          <p:cNvPr id="2050" name="Picture 2" descr="C:\Documents and Settings\huangsl\桌面\培训\RTX截图未命名01.png"/>
          <p:cNvPicPr>
            <a:picLocks noChangeAspect="1" noChangeArrowheads="1"/>
          </p:cNvPicPr>
          <p:nvPr/>
        </p:nvPicPr>
        <p:blipFill>
          <a:blip r:embed="rId3" cstate="print"/>
          <a:srcRect/>
          <a:stretch>
            <a:fillRect/>
          </a:stretch>
        </p:blipFill>
        <p:spPr bwMode="auto">
          <a:xfrm>
            <a:off x="3410618" y="899319"/>
            <a:ext cx="5357144" cy="3028572"/>
          </a:xfrm>
          <a:prstGeom prst="rect">
            <a:avLst/>
          </a:prstGeom>
          <a:noFill/>
        </p:spPr>
      </p:pic>
      <p:pic>
        <p:nvPicPr>
          <p:cNvPr id="4" name="Picture 11" descr="image004"/>
          <p:cNvPicPr>
            <a:picLocks noChangeAspect="1" noChangeArrowheads="1"/>
          </p:cNvPicPr>
          <p:nvPr/>
        </p:nvPicPr>
        <p:blipFill>
          <a:blip r:embed="rId4" cstate="print"/>
          <a:srcRect/>
          <a:stretch>
            <a:fillRect/>
          </a:stretch>
        </p:blipFill>
        <p:spPr bwMode="auto">
          <a:xfrm>
            <a:off x="4762" y="2347119"/>
            <a:ext cx="3429000" cy="2362200"/>
          </a:xfrm>
          <a:prstGeom prst="rect">
            <a:avLst/>
          </a:prstGeom>
          <a:noFill/>
          <a:ln w="9525">
            <a:noFill/>
            <a:miter lim="800000"/>
            <a:headEnd/>
            <a:tailEnd/>
          </a:ln>
        </p:spPr>
      </p:pic>
      <p:sp>
        <p:nvSpPr>
          <p:cNvPr id="5" name="矩形 4"/>
          <p:cNvSpPr>
            <a:spLocks noChangeArrowheads="1"/>
          </p:cNvSpPr>
          <p:nvPr/>
        </p:nvSpPr>
        <p:spPr bwMode="auto">
          <a:xfrm>
            <a:off x="3738562" y="4175919"/>
            <a:ext cx="4572000" cy="1200150"/>
          </a:xfrm>
          <a:prstGeom prst="rect">
            <a:avLst/>
          </a:prstGeom>
          <a:noFill/>
          <a:ln w="9525">
            <a:noFill/>
            <a:miter lim="800000"/>
            <a:headEnd/>
            <a:tailEnd/>
          </a:ln>
        </p:spPr>
        <p:txBody>
          <a:bodyPr>
            <a:spAutoFit/>
          </a:bodyPr>
          <a:lstStyle/>
          <a:p>
            <a:pPr>
              <a:lnSpc>
                <a:spcPct val="150000"/>
              </a:lnSpc>
            </a:pPr>
            <a:r>
              <a:rPr lang="zh-CN" altLang="en-US" sz="1600" dirty="0">
                <a:latin typeface="微软雅黑" pitchFamily="34" charset="-122"/>
                <a:ea typeface="微软雅黑" pitchFamily="34" charset="-122"/>
              </a:rPr>
              <a:t>缺陷数量的放大的原因是，每个进入下个步骤的缺陷都可能引起下个步骤中的多个缺陷，导致消除缺陷成本的剧增。</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开展评审活动的好处（</a:t>
            </a:r>
            <a:r>
              <a:rPr lang="en-US" altLang="zh-CN" sz="2800" kern="1200" dirty="0" smtClean="0">
                <a:solidFill>
                  <a:schemeClr val="accent5">
                    <a:lumMod val="50000"/>
                  </a:schemeClr>
                </a:solidFill>
                <a:latin typeface="微软雅黑" pitchFamily="34" charset="-122"/>
                <a:ea typeface="微软雅黑" pitchFamily="34" charset="-122"/>
                <a:cs typeface="+mn-cs"/>
              </a:rPr>
              <a:t>1</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pic>
        <p:nvPicPr>
          <p:cNvPr id="3076" name="Picture 4" descr="C:\Documents and Settings\huangsl\桌面\培训\RTX截图未命名12.png"/>
          <p:cNvPicPr>
            <a:picLocks noChangeAspect="1" noChangeArrowheads="1"/>
          </p:cNvPicPr>
          <p:nvPr/>
        </p:nvPicPr>
        <p:blipFill>
          <a:blip r:embed="rId4" cstate="print"/>
          <a:srcRect/>
          <a:stretch>
            <a:fillRect/>
          </a:stretch>
        </p:blipFill>
        <p:spPr bwMode="auto">
          <a:xfrm>
            <a:off x="4762" y="861219"/>
            <a:ext cx="3962400" cy="2657475"/>
          </a:xfrm>
          <a:prstGeom prst="rect">
            <a:avLst/>
          </a:prstGeom>
          <a:noFill/>
        </p:spPr>
      </p:pic>
      <p:pic>
        <p:nvPicPr>
          <p:cNvPr id="3077" name="Picture 5" descr="C:\Documents and Settings\huangsl\桌面\培训\RTX截图未命名13.png"/>
          <p:cNvPicPr>
            <a:picLocks noChangeAspect="1" noChangeArrowheads="1"/>
          </p:cNvPicPr>
          <p:nvPr/>
        </p:nvPicPr>
        <p:blipFill>
          <a:blip r:embed="rId5" cstate="print"/>
          <a:srcRect/>
          <a:stretch>
            <a:fillRect/>
          </a:stretch>
        </p:blipFill>
        <p:spPr bwMode="auto">
          <a:xfrm>
            <a:off x="4833937" y="861219"/>
            <a:ext cx="4162425" cy="2238375"/>
          </a:xfrm>
          <a:prstGeom prst="rect">
            <a:avLst/>
          </a:prstGeom>
          <a:noFill/>
        </p:spPr>
      </p:pic>
      <p:graphicFrame>
        <p:nvGraphicFramePr>
          <p:cNvPr id="3078" name="Object 5"/>
          <p:cNvGraphicFramePr>
            <a:graphicFrameLocks noChangeAspect="1"/>
          </p:cNvGraphicFramePr>
          <p:nvPr/>
        </p:nvGraphicFramePr>
        <p:xfrm>
          <a:off x="5743574" y="3550444"/>
          <a:ext cx="3271838" cy="1997075"/>
        </p:xfrm>
        <a:graphic>
          <a:graphicData uri="http://schemas.openxmlformats.org/presentationml/2006/ole">
            <p:oleObj spid="_x0000_s3078" name="Chart" r:id="rId6" imgW="3825000" imgH="3116160" progId="Excel.Sheet.8">
              <p:embed/>
            </p:oleObj>
          </a:graphicData>
        </a:graphic>
      </p:graphicFrame>
      <p:sp>
        <p:nvSpPr>
          <p:cNvPr id="9" name="矩形 7"/>
          <p:cNvSpPr>
            <a:spLocks noChangeArrowheads="1"/>
          </p:cNvSpPr>
          <p:nvPr/>
        </p:nvSpPr>
        <p:spPr bwMode="auto">
          <a:xfrm>
            <a:off x="4762" y="3917791"/>
            <a:ext cx="5715000" cy="1477328"/>
          </a:xfrm>
          <a:prstGeom prst="rect">
            <a:avLst/>
          </a:prstGeom>
          <a:noFill/>
          <a:ln w="9525">
            <a:noFill/>
            <a:miter lim="800000"/>
            <a:headEnd/>
            <a:tailEnd/>
          </a:ln>
        </p:spPr>
        <p:txBody>
          <a:bodyPr>
            <a:spAutoFit/>
          </a:bodyPr>
          <a:lstStyle/>
          <a:p>
            <a:pPr latinLnBrk="1">
              <a:lnSpc>
                <a:spcPct val="150000"/>
              </a:lnSpc>
              <a:buFont typeface="Wingdings" pitchFamily="2" charset="2"/>
              <a:buChar char="u"/>
            </a:pPr>
            <a:r>
              <a:rPr lang="zh-CN" altLang="en-US" sz="1400" dirty="0" smtClean="0">
                <a:latin typeface="微软雅黑" pitchFamily="34" charset="-122"/>
                <a:ea typeface="微软雅黑" pitchFamily="34" charset="-122"/>
              </a:rPr>
              <a:t>   这样一来</a:t>
            </a:r>
            <a:r>
              <a:rPr lang="zh-CN" altLang="en-US" sz="1400" dirty="0">
                <a:latin typeface="微软雅黑" pitchFamily="34" charset="-122"/>
                <a:ea typeface="微软雅黑" pitchFamily="34" charset="-122"/>
              </a:rPr>
              <a:t>，即使在综合考虑了同行评审活动的成本的情况下，同行评审活动也会使测试</a:t>
            </a:r>
            <a:r>
              <a:rPr lang="zh-CN" altLang="en-US" sz="1400" b="1" dirty="0">
                <a:latin typeface="微软雅黑" pitchFamily="34" charset="-122"/>
                <a:ea typeface="微软雅黑" pitchFamily="34" charset="-122"/>
              </a:rPr>
              <a:t>成本下降</a:t>
            </a:r>
            <a:r>
              <a:rPr lang="zh-CN" altLang="en-US" sz="1600" b="1" dirty="0">
                <a:solidFill>
                  <a:srgbClr val="C00000"/>
                </a:solidFill>
                <a:latin typeface="微软雅黑" pitchFamily="34" charset="-122"/>
                <a:ea typeface="微软雅黑" pitchFamily="34" charset="-122"/>
              </a:rPr>
              <a:t>５０％～８０％</a:t>
            </a:r>
            <a:r>
              <a:rPr lang="zh-CN" altLang="en-US" sz="1400" dirty="0">
                <a:latin typeface="微软雅黑" pitchFamily="34" charset="-122"/>
                <a:ea typeface="微软雅黑" pitchFamily="34" charset="-122"/>
              </a:rPr>
              <a:t>。</a:t>
            </a:r>
          </a:p>
          <a:p>
            <a:pPr latinLnBrk="1">
              <a:lnSpc>
                <a:spcPct val="150000"/>
              </a:lnSpc>
              <a:buFont typeface="Wingdings" pitchFamily="2" charset="2"/>
              <a:buChar char="u"/>
            </a:pPr>
            <a:r>
              <a:rPr lang="zh-CN" altLang="en-US" sz="1400" dirty="0" smtClean="0">
                <a:latin typeface="微软雅黑" pitchFamily="34" charset="-122"/>
                <a:ea typeface="微软雅黑" pitchFamily="34" charset="-122"/>
              </a:rPr>
              <a:t>  如果</a:t>
            </a:r>
            <a:r>
              <a:rPr lang="zh-CN" altLang="en-US" sz="1400" dirty="0">
                <a:latin typeface="微软雅黑" pitchFamily="34" charset="-122"/>
                <a:ea typeface="微软雅黑" pitchFamily="34" charset="-122"/>
              </a:rPr>
              <a:t>程序员在开发阶段就接受了完整的同行评审，并且它在维护过程中的改动也经过了同行评审，那么它的维护</a:t>
            </a:r>
            <a:r>
              <a:rPr lang="zh-CN" altLang="en-US" sz="1400" b="1" dirty="0">
                <a:latin typeface="微软雅黑" pitchFamily="34" charset="-122"/>
                <a:ea typeface="微软雅黑" pitchFamily="34" charset="-122"/>
              </a:rPr>
              <a:t>成本将减少</a:t>
            </a:r>
            <a:r>
              <a:rPr lang="en-US" altLang="zh-CN" sz="1600" b="1" dirty="0">
                <a:solidFill>
                  <a:srgbClr val="C00000"/>
                </a:solidFill>
                <a:latin typeface="微软雅黑" pitchFamily="34" charset="-122"/>
                <a:ea typeface="微软雅黑" pitchFamily="34" charset="-122"/>
              </a:rPr>
              <a:t>80</a:t>
            </a:r>
            <a:r>
              <a:rPr lang="zh-CN" altLang="en-US" sz="1600" b="1" dirty="0">
                <a:solidFill>
                  <a:srgbClr val="C00000"/>
                </a:solidFill>
                <a:latin typeface="微软雅黑" pitchFamily="34" charset="-122"/>
                <a:ea typeface="微软雅黑" pitchFamily="34" charset="-122"/>
              </a:rPr>
              <a:t>％</a:t>
            </a:r>
            <a:r>
              <a:rPr lang="zh-CN" altLang="en-US" sz="1400" dirty="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rPr>
              <a:t>开展评审活动的好处（</a:t>
            </a:r>
            <a:r>
              <a:rPr lang="en-US" altLang="zh-CN" sz="2800" kern="1200" dirty="0" smtClean="0">
                <a:solidFill>
                  <a:schemeClr val="accent5">
                    <a:lumMod val="50000"/>
                  </a:schemeClr>
                </a:solidFill>
                <a:latin typeface="微软雅黑" pitchFamily="34" charset="-122"/>
                <a:ea typeface="微软雅黑" pitchFamily="34" charset="-122"/>
              </a:rPr>
              <a:t>2</a:t>
            </a:r>
            <a:r>
              <a:rPr lang="zh-CN" altLang="en-US" sz="2800" kern="1200" dirty="0" smtClean="0">
                <a:solidFill>
                  <a:schemeClr val="accent5">
                    <a:lumMod val="50000"/>
                  </a:schemeClr>
                </a:solidFill>
                <a:latin typeface="微软雅黑" pitchFamily="34" charset="-122"/>
                <a:ea typeface="微软雅黑" pitchFamily="34" charset="-122"/>
              </a:rPr>
              <a:t>）</a:t>
            </a:r>
            <a:endParaRPr lang="zh-CN" altLang="en-US" sz="2800" kern="1200" dirty="0" smtClean="0">
              <a:solidFill>
                <a:schemeClr val="accent5">
                  <a:lumMod val="50000"/>
                </a:schemeClr>
              </a:solidFill>
              <a:latin typeface="微软雅黑" pitchFamily="34" charset="-122"/>
              <a:ea typeface="微软雅黑" pitchFamily="34" charset="-122"/>
              <a:cs typeface="+mn-cs"/>
            </a:endParaRPr>
          </a:p>
        </p:txBody>
      </p:sp>
      <p:pic>
        <p:nvPicPr>
          <p:cNvPr id="5122" name="Picture 2" descr="C:\Documents and Settings\huangsl\桌面\培训\RTX截图未命名08.png"/>
          <p:cNvPicPr>
            <a:picLocks noChangeAspect="1" noChangeArrowheads="1"/>
          </p:cNvPicPr>
          <p:nvPr/>
        </p:nvPicPr>
        <p:blipFill>
          <a:blip r:embed="rId3" cstate="print"/>
          <a:srcRect/>
          <a:stretch>
            <a:fillRect/>
          </a:stretch>
        </p:blipFill>
        <p:spPr bwMode="auto">
          <a:xfrm>
            <a:off x="2690812" y="3351213"/>
            <a:ext cx="3609975" cy="2419350"/>
          </a:xfrm>
          <a:prstGeom prst="rect">
            <a:avLst/>
          </a:prstGeom>
          <a:noFill/>
        </p:spPr>
      </p:pic>
      <p:pic>
        <p:nvPicPr>
          <p:cNvPr id="5123" name="Picture 3" descr="C:\Documents and Settings\huangsl\桌面\培训\RTX截图未命名09.png"/>
          <p:cNvPicPr>
            <a:picLocks noChangeAspect="1" noChangeArrowheads="1"/>
          </p:cNvPicPr>
          <p:nvPr/>
        </p:nvPicPr>
        <p:blipFill>
          <a:blip r:embed="rId4" cstate="print"/>
          <a:srcRect/>
          <a:stretch>
            <a:fillRect/>
          </a:stretch>
        </p:blipFill>
        <p:spPr bwMode="auto">
          <a:xfrm>
            <a:off x="4967287" y="861219"/>
            <a:ext cx="4029075" cy="2343150"/>
          </a:xfrm>
          <a:prstGeom prst="rect">
            <a:avLst/>
          </a:prstGeom>
          <a:noFill/>
        </p:spPr>
      </p:pic>
      <p:pic>
        <p:nvPicPr>
          <p:cNvPr id="5124" name="Picture 4" descr="C:\Documents and Settings\huangsl\桌面\培训\RTX截图未命名10.png"/>
          <p:cNvPicPr>
            <a:picLocks noChangeAspect="1" noChangeArrowheads="1"/>
          </p:cNvPicPr>
          <p:nvPr/>
        </p:nvPicPr>
        <p:blipFill>
          <a:blip r:embed="rId5" cstate="print"/>
          <a:srcRect/>
          <a:stretch>
            <a:fillRect/>
          </a:stretch>
        </p:blipFill>
        <p:spPr bwMode="auto">
          <a:xfrm>
            <a:off x="4762" y="870744"/>
            <a:ext cx="4000500" cy="23526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评审的目的及意义</a:t>
            </a:r>
          </a:p>
        </p:txBody>
      </p:sp>
      <p:sp>
        <p:nvSpPr>
          <p:cNvPr id="4" name="内容占位符 2"/>
          <p:cNvSpPr txBox="1">
            <a:spLocks/>
          </p:cNvSpPr>
          <p:nvPr/>
        </p:nvSpPr>
        <p:spPr>
          <a:xfrm>
            <a:off x="457200" y="861219"/>
            <a:ext cx="8229600" cy="1828800"/>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b="1" kern="0" dirty="0">
                <a:latin typeface="微软雅黑" pitchFamily="34" charset="-122"/>
                <a:ea typeface="微软雅黑" pitchFamily="34" charset="-122"/>
              </a:rPr>
              <a:t>目的</a:t>
            </a:r>
            <a:endParaRPr lang="en-US" altLang="zh-CN" sz="2400" kern="0" dirty="0">
              <a:latin typeface="微软雅黑" pitchFamily="34" charset="-122"/>
              <a:ea typeface="微软雅黑" pitchFamily="34" charset="-122"/>
            </a:endParaRPr>
          </a:p>
          <a:p>
            <a:pPr marL="342900" indent="-342900">
              <a:lnSpc>
                <a:spcPct val="150000"/>
              </a:lnSpc>
              <a:spcBef>
                <a:spcPct val="20000"/>
              </a:spcBef>
              <a:buFont typeface="Wingdings 2" pitchFamily="18" charset="2"/>
              <a:buNone/>
              <a:defRPr/>
            </a:pPr>
            <a:r>
              <a:rPr lang="zh-CN" altLang="en-US" sz="1800" kern="0" dirty="0">
                <a:latin typeface="微软雅黑" pitchFamily="34" charset="-122"/>
                <a:ea typeface="微软雅黑" pitchFamily="34" charset="-122"/>
              </a:rPr>
              <a:t>     </a:t>
            </a:r>
            <a:r>
              <a:rPr lang="zh-CN" altLang="en-US" sz="1800" b="0" kern="0" dirty="0">
                <a:latin typeface="微软雅黑" pitchFamily="34" charset="-122"/>
                <a:ea typeface="微软雅黑" pitchFamily="34" charset="-122"/>
              </a:rPr>
              <a:t>在软件开发过程中邀请同行对工作产品进行审查，其目的是尽早发现那些潜在的缺陷或错误</a:t>
            </a:r>
            <a:r>
              <a:rPr lang="en-US" altLang="zh-CN" sz="1800" b="0" kern="0" dirty="0">
                <a:latin typeface="微软雅黑" pitchFamily="34" charset="-122"/>
                <a:ea typeface="微软雅黑" pitchFamily="34" charset="-122"/>
              </a:rPr>
              <a:t>,</a:t>
            </a:r>
            <a:r>
              <a:rPr lang="zh-CN" altLang="en-US" sz="1800" b="0" kern="0" dirty="0">
                <a:latin typeface="微软雅黑" pitchFamily="34" charset="-122"/>
                <a:ea typeface="微软雅黑" pitchFamily="34" charset="-122"/>
              </a:rPr>
              <a:t>避免这些错误和缺陷遗漏到项目的后续阶段。评审需要前期准备、计划、安排好时间进度表，而且越早召开对项目越有价值。</a:t>
            </a:r>
            <a:endParaRPr lang="en-US" altLang="zh-CN" sz="1800" b="0" kern="0" dirty="0">
              <a:latin typeface="微软雅黑" pitchFamily="34" charset="-122"/>
              <a:ea typeface="微软雅黑" pitchFamily="34" charset="-122"/>
            </a:endParaRPr>
          </a:p>
        </p:txBody>
      </p:sp>
      <p:sp>
        <p:nvSpPr>
          <p:cNvPr id="5" name="内容占位符 2"/>
          <p:cNvSpPr>
            <a:spLocks noGrp="1"/>
          </p:cNvSpPr>
          <p:nvPr>
            <p:ph idx="1"/>
          </p:nvPr>
        </p:nvSpPr>
        <p:spPr bwMode="auto">
          <a:xfrm>
            <a:off x="457200" y="3223419"/>
            <a:ext cx="8229600" cy="2590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itchFamily="18" charset="2"/>
              <a:buChar char=""/>
            </a:pPr>
            <a:r>
              <a:rPr lang="zh-CN" altLang="en-US" sz="2400" b="1" dirty="0" smtClean="0">
                <a:latin typeface="微软雅黑" pitchFamily="34" charset="-122"/>
                <a:ea typeface="微软雅黑" pitchFamily="34" charset="-122"/>
              </a:rPr>
              <a:t>意义</a:t>
            </a: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通过消除工作成果的缺陷而提高产品的质量</a:t>
            </a: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越早消除缺陷就越能降低后续开发修改缺陷的人力和时间成本</a:t>
            </a: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开发人员能及时地得到同行专家的帮助和指导，无疑会加深对工作成果的理解，更好地预防缺陷</a:t>
            </a:r>
          </a:p>
        </p:txBody>
      </p:sp>
      <p:grpSp>
        <p:nvGrpSpPr>
          <p:cNvPr id="6" name="组合 4"/>
          <p:cNvGrpSpPr>
            <a:grpSpLocks/>
          </p:cNvGrpSpPr>
          <p:nvPr/>
        </p:nvGrpSpPr>
        <p:grpSpPr bwMode="auto">
          <a:xfrm>
            <a:off x="6557962" y="2575719"/>
            <a:ext cx="2362200" cy="1752600"/>
            <a:chOff x="2386013" y="4284663"/>
            <a:chExt cx="3292475" cy="1828800"/>
          </a:xfrm>
        </p:grpSpPr>
        <p:grpSp>
          <p:nvGrpSpPr>
            <p:cNvPr id="7" name="Group 63"/>
            <p:cNvGrpSpPr>
              <a:grpSpLocks/>
            </p:cNvGrpSpPr>
            <p:nvPr/>
          </p:nvGrpSpPr>
          <p:grpSpPr bwMode="auto">
            <a:xfrm>
              <a:off x="3100392" y="4284668"/>
              <a:ext cx="2578104" cy="1828802"/>
              <a:chOff x="2186" y="2855"/>
              <a:chExt cx="1624" cy="1152"/>
            </a:xfrm>
          </p:grpSpPr>
          <p:sp>
            <p:nvSpPr>
              <p:cNvPr id="26" name="Freeform 64"/>
              <p:cNvSpPr>
                <a:spLocks/>
              </p:cNvSpPr>
              <p:nvPr/>
            </p:nvSpPr>
            <p:spPr bwMode="auto">
              <a:xfrm>
                <a:off x="2216" y="3634"/>
                <a:ext cx="1594" cy="373"/>
              </a:xfrm>
              <a:custGeom>
                <a:avLst/>
                <a:gdLst>
                  <a:gd name="T0" fmla="*/ 0 w 1594"/>
                  <a:gd name="T1" fmla="*/ 45 h 373"/>
                  <a:gd name="T2" fmla="*/ 0 w 1594"/>
                  <a:gd name="T3" fmla="*/ 173 h 373"/>
                  <a:gd name="T4" fmla="*/ 809 w 1594"/>
                  <a:gd name="T5" fmla="*/ 372 h 373"/>
                  <a:gd name="T6" fmla="*/ 1593 w 1594"/>
                  <a:gd name="T7" fmla="*/ 128 h 373"/>
                  <a:gd name="T8" fmla="*/ 1578 w 1594"/>
                  <a:gd name="T9" fmla="*/ 0 h 373"/>
                  <a:gd name="T10" fmla="*/ 838 w 1594"/>
                  <a:gd name="T11" fmla="*/ 237 h 373"/>
                  <a:gd name="T12" fmla="*/ 7 w 1594"/>
                  <a:gd name="T13" fmla="*/ 45 h 373"/>
                  <a:gd name="T14" fmla="*/ 0 w 1594"/>
                  <a:gd name="T15" fmla="*/ 45 h 373"/>
                  <a:gd name="T16" fmla="*/ 0 w 1594"/>
                  <a:gd name="T17" fmla="*/ 45 h 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4"/>
                  <a:gd name="T28" fmla="*/ 0 h 373"/>
                  <a:gd name="T29" fmla="*/ 1594 w 1594"/>
                  <a:gd name="T30" fmla="*/ 373 h 3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4" h="373">
                    <a:moveTo>
                      <a:pt x="0" y="45"/>
                    </a:moveTo>
                    <a:lnTo>
                      <a:pt x="0" y="173"/>
                    </a:lnTo>
                    <a:lnTo>
                      <a:pt x="809" y="372"/>
                    </a:lnTo>
                    <a:lnTo>
                      <a:pt x="1593" y="128"/>
                    </a:lnTo>
                    <a:lnTo>
                      <a:pt x="1578" y="0"/>
                    </a:lnTo>
                    <a:lnTo>
                      <a:pt x="838" y="237"/>
                    </a:lnTo>
                    <a:lnTo>
                      <a:pt x="7" y="45"/>
                    </a:lnTo>
                    <a:lnTo>
                      <a:pt x="0" y="45"/>
                    </a:lnTo>
                  </a:path>
                </a:pathLst>
              </a:custGeom>
              <a:solidFill>
                <a:srgbClr val="EFEFEF"/>
              </a:solidFill>
              <a:ln w="9366">
                <a:solidFill>
                  <a:srgbClr val="000000"/>
                </a:solidFill>
                <a:round/>
                <a:headEnd/>
                <a:tailEnd/>
              </a:ln>
            </p:spPr>
            <p:txBody>
              <a:bodyPr/>
              <a:lstStyle/>
              <a:p>
                <a:endParaRPr lang="zh-CN" altLang="en-US"/>
              </a:p>
            </p:txBody>
          </p:sp>
          <p:sp>
            <p:nvSpPr>
              <p:cNvPr id="27" name="Freeform 65"/>
              <p:cNvSpPr>
                <a:spLocks/>
              </p:cNvSpPr>
              <p:nvPr/>
            </p:nvSpPr>
            <p:spPr bwMode="auto">
              <a:xfrm>
                <a:off x="2216" y="3667"/>
                <a:ext cx="1582" cy="237"/>
              </a:xfrm>
              <a:custGeom>
                <a:avLst/>
                <a:gdLst>
                  <a:gd name="T0" fmla="*/ 0 w 1582"/>
                  <a:gd name="T1" fmla="*/ 31 h 237"/>
                  <a:gd name="T2" fmla="*/ 815 w 1582"/>
                  <a:gd name="T3" fmla="*/ 236 h 237"/>
                  <a:gd name="T4" fmla="*/ 1581 w 1582"/>
                  <a:gd name="T5" fmla="*/ 0 h 237"/>
                  <a:gd name="T6" fmla="*/ 0 60000 65536"/>
                  <a:gd name="T7" fmla="*/ 0 60000 65536"/>
                  <a:gd name="T8" fmla="*/ 0 60000 65536"/>
                  <a:gd name="T9" fmla="*/ 0 w 1582"/>
                  <a:gd name="T10" fmla="*/ 0 h 237"/>
                  <a:gd name="T11" fmla="*/ 1582 w 1582"/>
                  <a:gd name="T12" fmla="*/ 237 h 237"/>
                </a:gdLst>
                <a:ahLst/>
                <a:cxnLst>
                  <a:cxn ang="T6">
                    <a:pos x="T0" y="T1"/>
                  </a:cxn>
                  <a:cxn ang="T7">
                    <a:pos x="T2" y="T3"/>
                  </a:cxn>
                  <a:cxn ang="T8">
                    <a:pos x="T4" y="T5"/>
                  </a:cxn>
                </a:cxnLst>
                <a:rect l="T9" t="T10" r="T11" b="T12"/>
                <a:pathLst>
                  <a:path w="1582" h="237">
                    <a:moveTo>
                      <a:pt x="0" y="31"/>
                    </a:moveTo>
                    <a:lnTo>
                      <a:pt x="815" y="236"/>
                    </a:lnTo>
                    <a:lnTo>
                      <a:pt x="1581" y="0"/>
                    </a:lnTo>
                  </a:path>
                </a:pathLst>
              </a:custGeom>
              <a:noFill/>
              <a:ln w="9366">
                <a:solidFill>
                  <a:srgbClr val="000000"/>
                </a:solidFill>
                <a:round/>
                <a:headEnd/>
                <a:tailEnd/>
              </a:ln>
            </p:spPr>
            <p:txBody>
              <a:bodyPr/>
              <a:lstStyle/>
              <a:p>
                <a:endParaRPr lang="zh-CN" altLang="en-US"/>
              </a:p>
            </p:txBody>
          </p:sp>
          <p:sp>
            <p:nvSpPr>
              <p:cNvPr id="28" name="Freeform 66"/>
              <p:cNvSpPr>
                <a:spLocks/>
              </p:cNvSpPr>
              <p:nvPr/>
            </p:nvSpPr>
            <p:spPr bwMode="auto">
              <a:xfrm>
                <a:off x="2216" y="3698"/>
                <a:ext cx="1587" cy="237"/>
              </a:xfrm>
              <a:custGeom>
                <a:avLst/>
                <a:gdLst>
                  <a:gd name="T0" fmla="*/ 0 w 1587"/>
                  <a:gd name="T1" fmla="*/ 32 h 237"/>
                  <a:gd name="T2" fmla="*/ 815 w 1587"/>
                  <a:gd name="T3" fmla="*/ 236 h 237"/>
                  <a:gd name="T4" fmla="*/ 1586 w 1587"/>
                  <a:gd name="T5" fmla="*/ 0 h 237"/>
                  <a:gd name="T6" fmla="*/ 0 60000 65536"/>
                  <a:gd name="T7" fmla="*/ 0 60000 65536"/>
                  <a:gd name="T8" fmla="*/ 0 60000 65536"/>
                  <a:gd name="T9" fmla="*/ 0 w 1587"/>
                  <a:gd name="T10" fmla="*/ 0 h 237"/>
                  <a:gd name="T11" fmla="*/ 1587 w 1587"/>
                  <a:gd name="T12" fmla="*/ 237 h 237"/>
                </a:gdLst>
                <a:ahLst/>
                <a:cxnLst>
                  <a:cxn ang="T6">
                    <a:pos x="T0" y="T1"/>
                  </a:cxn>
                  <a:cxn ang="T7">
                    <a:pos x="T2" y="T3"/>
                  </a:cxn>
                  <a:cxn ang="T8">
                    <a:pos x="T4" y="T5"/>
                  </a:cxn>
                </a:cxnLst>
                <a:rect l="T9" t="T10" r="T11" b="T12"/>
                <a:pathLst>
                  <a:path w="1587" h="237">
                    <a:moveTo>
                      <a:pt x="0" y="32"/>
                    </a:moveTo>
                    <a:lnTo>
                      <a:pt x="815" y="236"/>
                    </a:lnTo>
                    <a:lnTo>
                      <a:pt x="1586" y="0"/>
                    </a:lnTo>
                  </a:path>
                </a:pathLst>
              </a:custGeom>
              <a:noFill/>
              <a:ln w="9366">
                <a:solidFill>
                  <a:srgbClr val="000000"/>
                </a:solidFill>
                <a:round/>
                <a:headEnd/>
                <a:tailEnd/>
              </a:ln>
            </p:spPr>
            <p:txBody>
              <a:bodyPr/>
              <a:lstStyle/>
              <a:p>
                <a:endParaRPr lang="zh-CN" altLang="en-US"/>
              </a:p>
            </p:txBody>
          </p:sp>
          <p:sp>
            <p:nvSpPr>
              <p:cNvPr id="29" name="Freeform 67"/>
              <p:cNvSpPr>
                <a:spLocks/>
              </p:cNvSpPr>
              <p:nvPr/>
            </p:nvSpPr>
            <p:spPr bwMode="auto">
              <a:xfrm>
                <a:off x="2216" y="3730"/>
                <a:ext cx="1588" cy="237"/>
              </a:xfrm>
              <a:custGeom>
                <a:avLst/>
                <a:gdLst>
                  <a:gd name="T0" fmla="*/ 0 w 1588"/>
                  <a:gd name="T1" fmla="*/ 32 h 237"/>
                  <a:gd name="T2" fmla="*/ 815 w 1588"/>
                  <a:gd name="T3" fmla="*/ 236 h 237"/>
                  <a:gd name="T4" fmla="*/ 1587 w 1588"/>
                  <a:gd name="T5" fmla="*/ 0 h 237"/>
                  <a:gd name="T6" fmla="*/ 0 60000 65536"/>
                  <a:gd name="T7" fmla="*/ 0 60000 65536"/>
                  <a:gd name="T8" fmla="*/ 0 60000 65536"/>
                  <a:gd name="T9" fmla="*/ 0 w 1588"/>
                  <a:gd name="T10" fmla="*/ 0 h 237"/>
                  <a:gd name="T11" fmla="*/ 1588 w 1588"/>
                  <a:gd name="T12" fmla="*/ 237 h 237"/>
                </a:gdLst>
                <a:ahLst/>
                <a:cxnLst>
                  <a:cxn ang="T6">
                    <a:pos x="T0" y="T1"/>
                  </a:cxn>
                  <a:cxn ang="T7">
                    <a:pos x="T2" y="T3"/>
                  </a:cxn>
                  <a:cxn ang="T8">
                    <a:pos x="T4" y="T5"/>
                  </a:cxn>
                </a:cxnLst>
                <a:rect l="T9" t="T10" r="T11" b="T12"/>
                <a:pathLst>
                  <a:path w="1588" h="237">
                    <a:moveTo>
                      <a:pt x="0" y="32"/>
                    </a:moveTo>
                    <a:lnTo>
                      <a:pt x="815" y="236"/>
                    </a:lnTo>
                    <a:lnTo>
                      <a:pt x="1587" y="0"/>
                    </a:lnTo>
                  </a:path>
                </a:pathLst>
              </a:custGeom>
              <a:noFill/>
              <a:ln w="9366">
                <a:solidFill>
                  <a:srgbClr val="000000"/>
                </a:solidFill>
                <a:round/>
                <a:headEnd/>
                <a:tailEnd/>
              </a:ln>
            </p:spPr>
            <p:txBody>
              <a:bodyPr/>
              <a:lstStyle/>
              <a:p>
                <a:endParaRPr lang="zh-CN" altLang="en-US"/>
              </a:p>
            </p:txBody>
          </p:sp>
          <p:sp>
            <p:nvSpPr>
              <p:cNvPr id="30" name="Freeform 68"/>
              <p:cNvSpPr>
                <a:spLocks/>
              </p:cNvSpPr>
              <p:nvPr/>
            </p:nvSpPr>
            <p:spPr bwMode="auto">
              <a:xfrm>
                <a:off x="2216" y="3756"/>
                <a:ext cx="1592" cy="243"/>
              </a:xfrm>
              <a:custGeom>
                <a:avLst/>
                <a:gdLst>
                  <a:gd name="T0" fmla="*/ 0 w 1592"/>
                  <a:gd name="T1" fmla="*/ 40 h 243"/>
                  <a:gd name="T2" fmla="*/ 808 w 1592"/>
                  <a:gd name="T3" fmla="*/ 242 h 243"/>
                  <a:gd name="T4" fmla="*/ 1591 w 1592"/>
                  <a:gd name="T5" fmla="*/ 0 h 243"/>
                  <a:gd name="T6" fmla="*/ 0 60000 65536"/>
                  <a:gd name="T7" fmla="*/ 0 60000 65536"/>
                  <a:gd name="T8" fmla="*/ 0 60000 65536"/>
                  <a:gd name="T9" fmla="*/ 0 w 1592"/>
                  <a:gd name="T10" fmla="*/ 0 h 243"/>
                  <a:gd name="T11" fmla="*/ 1592 w 1592"/>
                  <a:gd name="T12" fmla="*/ 243 h 243"/>
                </a:gdLst>
                <a:ahLst/>
                <a:cxnLst>
                  <a:cxn ang="T6">
                    <a:pos x="T0" y="T1"/>
                  </a:cxn>
                  <a:cxn ang="T7">
                    <a:pos x="T2" y="T3"/>
                  </a:cxn>
                  <a:cxn ang="T8">
                    <a:pos x="T4" y="T5"/>
                  </a:cxn>
                </a:cxnLst>
                <a:rect l="T9" t="T10" r="T11" b="T12"/>
                <a:pathLst>
                  <a:path w="1592" h="243">
                    <a:moveTo>
                      <a:pt x="0" y="40"/>
                    </a:moveTo>
                    <a:lnTo>
                      <a:pt x="808" y="242"/>
                    </a:lnTo>
                    <a:lnTo>
                      <a:pt x="1591" y="0"/>
                    </a:lnTo>
                  </a:path>
                </a:pathLst>
              </a:custGeom>
              <a:noFill/>
              <a:ln w="9366">
                <a:solidFill>
                  <a:srgbClr val="000000"/>
                </a:solidFill>
                <a:round/>
                <a:headEnd/>
                <a:tailEnd/>
              </a:ln>
            </p:spPr>
            <p:txBody>
              <a:bodyPr/>
              <a:lstStyle/>
              <a:p>
                <a:endParaRPr lang="zh-CN" altLang="en-US"/>
              </a:p>
            </p:txBody>
          </p:sp>
          <p:sp>
            <p:nvSpPr>
              <p:cNvPr id="31" name="Freeform 69"/>
              <p:cNvSpPr>
                <a:spLocks/>
              </p:cNvSpPr>
              <p:nvPr/>
            </p:nvSpPr>
            <p:spPr bwMode="auto">
              <a:xfrm>
                <a:off x="2217" y="3636"/>
                <a:ext cx="1573" cy="237"/>
              </a:xfrm>
              <a:custGeom>
                <a:avLst/>
                <a:gdLst>
                  <a:gd name="T0" fmla="*/ 0 w 1573"/>
                  <a:gd name="T1" fmla="*/ 43 h 237"/>
                  <a:gd name="T2" fmla="*/ 831 w 1573"/>
                  <a:gd name="T3" fmla="*/ 236 h 237"/>
                  <a:gd name="T4" fmla="*/ 1572 w 1573"/>
                  <a:gd name="T5" fmla="*/ 0 h 237"/>
                  <a:gd name="T6" fmla="*/ 0 w 1573"/>
                  <a:gd name="T7" fmla="*/ 43 h 237"/>
                  <a:gd name="T8" fmla="*/ 0 w 1573"/>
                  <a:gd name="T9" fmla="*/ 43 h 237"/>
                  <a:gd name="T10" fmla="*/ 0 60000 65536"/>
                  <a:gd name="T11" fmla="*/ 0 60000 65536"/>
                  <a:gd name="T12" fmla="*/ 0 60000 65536"/>
                  <a:gd name="T13" fmla="*/ 0 60000 65536"/>
                  <a:gd name="T14" fmla="*/ 0 60000 65536"/>
                  <a:gd name="T15" fmla="*/ 0 w 1573"/>
                  <a:gd name="T16" fmla="*/ 0 h 237"/>
                  <a:gd name="T17" fmla="*/ 1573 w 1573"/>
                  <a:gd name="T18" fmla="*/ 237 h 237"/>
                </a:gdLst>
                <a:ahLst/>
                <a:cxnLst>
                  <a:cxn ang="T10">
                    <a:pos x="T0" y="T1"/>
                  </a:cxn>
                  <a:cxn ang="T11">
                    <a:pos x="T2" y="T3"/>
                  </a:cxn>
                  <a:cxn ang="T12">
                    <a:pos x="T4" y="T5"/>
                  </a:cxn>
                  <a:cxn ang="T13">
                    <a:pos x="T6" y="T7"/>
                  </a:cxn>
                  <a:cxn ang="T14">
                    <a:pos x="T8" y="T9"/>
                  </a:cxn>
                </a:cxnLst>
                <a:rect l="T15" t="T16" r="T17" b="T18"/>
                <a:pathLst>
                  <a:path w="1573" h="237">
                    <a:moveTo>
                      <a:pt x="0" y="43"/>
                    </a:moveTo>
                    <a:lnTo>
                      <a:pt x="831" y="236"/>
                    </a:lnTo>
                    <a:lnTo>
                      <a:pt x="1572" y="0"/>
                    </a:lnTo>
                    <a:lnTo>
                      <a:pt x="0" y="43"/>
                    </a:lnTo>
                  </a:path>
                </a:pathLst>
              </a:custGeom>
              <a:solidFill>
                <a:srgbClr val="EFEFEF"/>
              </a:solidFill>
              <a:ln w="9366">
                <a:solidFill>
                  <a:srgbClr val="000000"/>
                </a:solidFill>
                <a:round/>
                <a:headEnd/>
                <a:tailEnd/>
              </a:ln>
            </p:spPr>
            <p:txBody>
              <a:bodyPr/>
              <a:lstStyle/>
              <a:p>
                <a:endParaRPr lang="zh-CN" altLang="en-US"/>
              </a:p>
            </p:txBody>
          </p:sp>
          <p:sp>
            <p:nvSpPr>
              <p:cNvPr id="32" name="Freeform 70"/>
              <p:cNvSpPr>
                <a:spLocks/>
              </p:cNvSpPr>
              <p:nvPr/>
            </p:nvSpPr>
            <p:spPr bwMode="auto">
              <a:xfrm>
                <a:off x="2201" y="3514"/>
                <a:ext cx="1593" cy="340"/>
              </a:xfrm>
              <a:custGeom>
                <a:avLst/>
                <a:gdLst>
                  <a:gd name="T0" fmla="*/ 0 w 1593"/>
                  <a:gd name="T1" fmla="*/ 124 h 340"/>
                  <a:gd name="T2" fmla="*/ 8 w 1593"/>
                  <a:gd name="T3" fmla="*/ 127 h 340"/>
                  <a:gd name="T4" fmla="*/ 854 w 1593"/>
                  <a:gd name="T5" fmla="*/ 339 h 340"/>
                  <a:gd name="T6" fmla="*/ 1235 w 1593"/>
                  <a:gd name="T7" fmla="*/ 204 h 340"/>
                  <a:gd name="T8" fmla="*/ 1592 w 1593"/>
                  <a:gd name="T9" fmla="*/ 120 h 340"/>
                  <a:gd name="T10" fmla="*/ 809 w 1593"/>
                  <a:gd name="T11" fmla="*/ 0 h 340"/>
                  <a:gd name="T12" fmla="*/ 656 w 1593"/>
                  <a:gd name="T13" fmla="*/ 57 h 340"/>
                  <a:gd name="T14" fmla="*/ 0 w 1593"/>
                  <a:gd name="T15" fmla="*/ 124 h 340"/>
                  <a:gd name="T16" fmla="*/ 0 w 1593"/>
                  <a:gd name="T17" fmla="*/ 124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3"/>
                  <a:gd name="T28" fmla="*/ 0 h 340"/>
                  <a:gd name="T29" fmla="*/ 1593 w 1593"/>
                  <a:gd name="T30" fmla="*/ 340 h 3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3" h="340">
                    <a:moveTo>
                      <a:pt x="0" y="124"/>
                    </a:moveTo>
                    <a:lnTo>
                      <a:pt x="8" y="127"/>
                    </a:lnTo>
                    <a:lnTo>
                      <a:pt x="854" y="339"/>
                    </a:lnTo>
                    <a:lnTo>
                      <a:pt x="1235" y="204"/>
                    </a:lnTo>
                    <a:lnTo>
                      <a:pt x="1592" y="120"/>
                    </a:lnTo>
                    <a:lnTo>
                      <a:pt x="809" y="0"/>
                    </a:lnTo>
                    <a:lnTo>
                      <a:pt x="656" y="57"/>
                    </a:lnTo>
                    <a:lnTo>
                      <a:pt x="0" y="124"/>
                    </a:lnTo>
                  </a:path>
                </a:pathLst>
              </a:custGeom>
              <a:solidFill>
                <a:srgbClr val="C0C0C0"/>
              </a:solidFill>
              <a:ln w="9366">
                <a:solidFill>
                  <a:srgbClr val="000000"/>
                </a:solidFill>
                <a:round/>
                <a:headEnd/>
                <a:tailEnd/>
              </a:ln>
            </p:spPr>
            <p:txBody>
              <a:bodyPr/>
              <a:lstStyle/>
              <a:p>
                <a:endParaRPr lang="zh-CN" altLang="en-US"/>
              </a:p>
            </p:txBody>
          </p:sp>
          <p:sp>
            <p:nvSpPr>
              <p:cNvPr id="33" name="Line 71"/>
              <p:cNvSpPr>
                <a:spLocks noChangeShapeType="1"/>
              </p:cNvSpPr>
              <p:nvPr/>
            </p:nvSpPr>
            <p:spPr bwMode="auto">
              <a:xfrm flipV="1">
                <a:off x="3233" y="3617"/>
                <a:ext cx="408" cy="114"/>
              </a:xfrm>
              <a:prstGeom prst="line">
                <a:avLst/>
              </a:prstGeom>
              <a:noFill/>
              <a:ln w="9366">
                <a:solidFill>
                  <a:srgbClr val="8F8F8F"/>
                </a:solidFill>
                <a:prstDash val="dash"/>
                <a:round/>
                <a:headEnd/>
                <a:tailEnd/>
              </a:ln>
            </p:spPr>
            <p:txBody>
              <a:bodyPr wrap="none" anchor="ctr"/>
              <a:lstStyle/>
              <a:p>
                <a:endParaRPr lang="zh-CN" altLang="en-US"/>
              </a:p>
            </p:txBody>
          </p:sp>
          <p:sp>
            <p:nvSpPr>
              <p:cNvPr id="34" name="Line 72"/>
              <p:cNvSpPr>
                <a:spLocks noChangeShapeType="1"/>
              </p:cNvSpPr>
              <p:nvPr/>
            </p:nvSpPr>
            <p:spPr bwMode="auto">
              <a:xfrm flipV="1">
                <a:off x="2276" y="3672"/>
                <a:ext cx="43" cy="17"/>
              </a:xfrm>
              <a:prstGeom prst="line">
                <a:avLst/>
              </a:prstGeom>
              <a:noFill/>
              <a:ln w="9366">
                <a:solidFill>
                  <a:srgbClr val="8F8F8F"/>
                </a:solidFill>
                <a:prstDash val="dash"/>
                <a:round/>
                <a:headEnd/>
                <a:tailEnd/>
              </a:ln>
            </p:spPr>
            <p:txBody>
              <a:bodyPr wrap="none" anchor="ctr"/>
              <a:lstStyle/>
              <a:p>
                <a:endParaRPr lang="zh-CN" altLang="en-US"/>
              </a:p>
            </p:txBody>
          </p:sp>
          <p:sp>
            <p:nvSpPr>
              <p:cNvPr id="35" name="Line 73"/>
              <p:cNvSpPr>
                <a:spLocks noChangeShapeType="1"/>
              </p:cNvSpPr>
              <p:nvPr/>
            </p:nvSpPr>
            <p:spPr bwMode="auto">
              <a:xfrm flipV="1">
                <a:off x="2978" y="3840"/>
                <a:ext cx="17" cy="13"/>
              </a:xfrm>
              <a:prstGeom prst="line">
                <a:avLst/>
              </a:prstGeom>
              <a:noFill/>
              <a:ln w="9366">
                <a:solidFill>
                  <a:srgbClr val="8F8F8F"/>
                </a:solidFill>
                <a:prstDash val="dash"/>
                <a:round/>
                <a:headEnd/>
                <a:tailEnd/>
              </a:ln>
            </p:spPr>
            <p:txBody>
              <a:bodyPr wrap="none" anchor="ctr"/>
              <a:lstStyle/>
              <a:p>
                <a:endParaRPr lang="zh-CN" altLang="en-US"/>
              </a:p>
            </p:txBody>
          </p:sp>
          <p:sp>
            <p:nvSpPr>
              <p:cNvPr id="36" name="Freeform 74"/>
              <p:cNvSpPr>
                <a:spLocks/>
              </p:cNvSpPr>
              <p:nvPr/>
            </p:nvSpPr>
            <p:spPr bwMode="auto">
              <a:xfrm>
                <a:off x="2186" y="3245"/>
                <a:ext cx="1571" cy="607"/>
              </a:xfrm>
              <a:custGeom>
                <a:avLst/>
                <a:gdLst>
                  <a:gd name="T0" fmla="*/ 1570 w 1571"/>
                  <a:gd name="T1" fmla="*/ 121 h 607"/>
                  <a:gd name="T2" fmla="*/ 871 w 1571"/>
                  <a:gd name="T3" fmla="*/ 606 h 607"/>
                  <a:gd name="T4" fmla="*/ 0 w 1571"/>
                  <a:gd name="T5" fmla="*/ 390 h 607"/>
                  <a:gd name="T6" fmla="*/ 610 w 1571"/>
                  <a:gd name="T7" fmla="*/ 0 h 607"/>
                  <a:gd name="T8" fmla="*/ 1570 w 1571"/>
                  <a:gd name="T9" fmla="*/ 121 h 607"/>
                  <a:gd name="T10" fmla="*/ 1570 w 1571"/>
                  <a:gd name="T11" fmla="*/ 121 h 607"/>
                  <a:gd name="T12" fmla="*/ 0 60000 65536"/>
                  <a:gd name="T13" fmla="*/ 0 60000 65536"/>
                  <a:gd name="T14" fmla="*/ 0 60000 65536"/>
                  <a:gd name="T15" fmla="*/ 0 60000 65536"/>
                  <a:gd name="T16" fmla="*/ 0 60000 65536"/>
                  <a:gd name="T17" fmla="*/ 0 60000 65536"/>
                  <a:gd name="T18" fmla="*/ 0 w 1571"/>
                  <a:gd name="T19" fmla="*/ 0 h 607"/>
                  <a:gd name="T20" fmla="*/ 1571 w 1571"/>
                  <a:gd name="T21" fmla="*/ 607 h 607"/>
                </a:gdLst>
                <a:ahLst/>
                <a:cxnLst>
                  <a:cxn ang="T12">
                    <a:pos x="T0" y="T1"/>
                  </a:cxn>
                  <a:cxn ang="T13">
                    <a:pos x="T2" y="T3"/>
                  </a:cxn>
                  <a:cxn ang="T14">
                    <a:pos x="T4" y="T5"/>
                  </a:cxn>
                  <a:cxn ang="T15">
                    <a:pos x="T6" y="T7"/>
                  </a:cxn>
                  <a:cxn ang="T16">
                    <a:pos x="T8" y="T9"/>
                  </a:cxn>
                  <a:cxn ang="T17">
                    <a:pos x="T10" y="T11"/>
                  </a:cxn>
                </a:cxnLst>
                <a:rect l="T18" t="T19" r="T20" b="T21"/>
                <a:pathLst>
                  <a:path w="1571" h="607">
                    <a:moveTo>
                      <a:pt x="1570" y="121"/>
                    </a:moveTo>
                    <a:lnTo>
                      <a:pt x="871" y="606"/>
                    </a:lnTo>
                    <a:lnTo>
                      <a:pt x="0" y="390"/>
                    </a:lnTo>
                    <a:lnTo>
                      <a:pt x="610" y="0"/>
                    </a:lnTo>
                    <a:lnTo>
                      <a:pt x="1570" y="121"/>
                    </a:lnTo>
                  </a:path>
                </a:pathLst>
              </a:custGeom>
              <a:gradFill rotWithShape="0">
                <a:gsLst>
                  <a:gs pos="0">
                    <a:srgbClr val="C0C0C0"/>
                  </a:gs>
                  <a:gs pos="100000">
                    <a:srgbClr val="FFFFFF"/>
                  </a:gs>
                </a:gsLst>
                <a:lin ang="18900000" scaled="1"/>
              </a:gradFill>
              <a:ln w="9366">
                <a:solidFill>
                  <a:srgbClr val="000000"/>
                </a:solidFill>
                <a:round/>
                <a:headEnd/>
                <a:tailEnd/>
              </a:ln>
            </p:spPr>
            <p:txBody>
              <a:bodyPr/>
              <a:lstStyle/>
              <a:p>
                <a:endParaRPr lang="zh-CN" altLang="en-US"/>
              </a:p>
            </p:txBody>
          </p:sp>
          <p:sp>
            <p:nvSpPr>
              <p:cNvPr id="37" name="Freeform 75"/>
              <p:cNvSpPr>
                <a:spLocks/>
              </p:cNvSpPr>
              <p:nvPr/>
            </p:nvSpPr>
            <p:spPr bwMode="auto">
              <a:xfrm>
                <a:off x="3225" y="3262"/>
                <a:ext cx="532" cy="270"/>
              </a:xfrm>
              <a:custGeom>
                <a:avLst/>
                <a:gdLst>
                  <a:gd name="T0" fmla="*/ 210 w 532"/>
                  <a:gd name="T1" fmla="*/ 16 h 270"/>
                  <a:gd name="T2" fmla="*/ 272 w 532"/>
                  <a:gd name="T3" fmla="*/ 32 h 270"/>
                  <a:gd name="T4" fmla="*/ 364 w 532"/>
                  <a:gd name="T5" fmla="*/ 54 h 270"/>
                  <a:gd name="T6" fmla="*/ 453 w 532"/>
                  <a:gd name="T7" fmla="*/ 78 h 270"/>
                  <a:gd name="T8" fmla="*/ 517 w 532"/>
                  <a:gd name="T9" fmla="*/ 97 h 270"/>
                  <a:gd name="T10" fmla="*/ 528 w 532"/>
                  <a:gd name="T11" fmla="*/ 105 h 270"/>
                  <a:gd name="T12" fmla="*/ 515 w 532"/>
                  <a:gd name="T13" fmla="*/ 104 h 270"/>
                  <a:gd name="T14" fmla="*/ 499 w 532"/>
                  <a:gd name="T15" fmla="*/ 104 h 270"/>
                  <a:gd name="T16" fmla="*/ 483 w 532"/>
                  <a:gd name="T17" fmla="*/ 102 h 270"/>
                  <a:gd name="T18" fmla="*/ 467 w 532"/>
                  <a:gd name="T19" fmla="*/ 101 h 270"/>
                  <a:gd name="T20" fmla="*/ 458 w 532"/>
                  <a:gd name="T21" fmla="*/ 101 h 270"/>
                  <a:gd name="T22" fmla="*/ 449 w 532"/>
                  <a:gd name="T23" fmla="*/ 104 h 270"/>
                  <a:gd name="T24" fmla="*/ 441 w 532"/>
                  <a:gd name="T25" fmla="*/ 105 h 270"/>
                  <a:gd name="T26" fmla="*/ 432 w 532"/>
                  <a:gd name="T27" fmla="*/ 108 h 270"/>
                  <a:gd name="T28" fmla="*/ 419 w 532"/>
                  <a:gd name="T29" fmla="*/ 113 h 270"/>
                  <a:gd name="T30" fmla="*/ 400 w 532"/>
                  <a:gd name="T31" fmla="*/ 122 h 270"/>
                  <a:gd name="T32" fmla="*/ 367 w 532"/>
                  <a:gd name="T33" fmla="*/ 138 h 270"/>
                  <a:gd name="T34" fmla="*/ 309 w 532"/>
                  <a:gd name="T35" fmla="*/ 170 h 270"/>
                  <a:gd name="T36" fmla="*/ 241 w 532"/>
                  <a:gd name="T37" fmla="*/ 205 h 270"/>
                  <a:gd name="T38" fmla="*/ 170 w 532"/>
                  <a:gd name="T39" fmla="*/ 240 h 270"/>
                  <a:gd name="T40" fmla="*/ 111 w 532"/>
                  <a:gd name="T41" fmla="*/ 264 h 270"/>
                  <a:gd name="T42" fmla="*/ 80 w 532"/>
                  <a:gd name="T43" fmla="*/ 269 h 270"/>
                  <a:gd name="T44" fmla="*/ 70 w 532"/>
                  <a:gd name="T45" fmla="*/ 267 h 270"/>
                  <a:gd name="T46" fmla="*/ 57 w 532"/>
                  <a:gd name="T47" fmla="*/ 262 h 270"/>
                  <a:gd name="T48" fmla="*/ 44 w 532"/>
                  <a:gd name="T49" fmla="*/ 256 h 270"/>
                  <a:gd name="T50" fmla="*/ 33 w 532"/>
                  <a:gd name="T51" fmla="*/ 249 h 270"/>
                  <a:gd name="T52" fmla="*/ 28 w 532"/>
                  <a:gd name="T53" fmla="*/ 242 h 270"/>
                  <a:gd name="T54" fmla="*/ 19 w 532"/>
                  <a:gd name="T55" fmla="*/ 230 h 270"/>
                  <a:gd name="T56" fmla="*/ 12 w 532"/>
                  <a:gd name="T57" fmla="*/ 214 h 270"/>
                  <a:gd name="T58" fmla="*/ 6 w 532"/>
                  <a:gd name="T59" fmla="*/ 196 h 270"/>
                  <a:gd name="T60" fmla="*/ 2 w 532"/>
                  <a:gd name="T61" fmla="*/ 178 h 270"/>
                  <a:gd name="T62" fmla="*/ 0 w 532"/>
                  <a:gd name="T63" fmla="*/ 163 h 270"/>
                  <a:gd name="T64" fmla="*/ 2 w 532"/>
                  <a:gd name="T65" fmla="*/ 146 h 270"/>
                  <a:gd name="T66" fmla="*/ 9 w 532"/>
                  <a:gd name="T67" fmla="*/ 129 h 270"/>
                  <a:gd name="T68" fmla="*/ 21 w 532"/>
                  <a:gd name="T69" fmla="*/ 107 h 270"/>
                  <a:gd name="T70" fmla="*/ 32 w 532"/>
                  <a:gd name="T71" fmla="*/ 89 h 270"/>
                  <a:gd name="T72" fmla="*/ 45 w 532"/>
                  <a:gd name="T73" fmla="*/ 70 h 270"/>
                  <a:gd name="T74" fmla="*/ 55 w 532"/>
                  <a:gd name="T75" fmla="*/ 55 h 270"/>
                  <a:gd name="T76" fmla="*/ 66 w 532"/>
                  <a:gd name="T77" fmla="*/ 41 h 270"/>
                  <a:gd name="T78" fmla="*/ 78 w 532"/>
                  <a:gd name="T79" fmla="*/ 28 h 270"/>
                  <a:gd name="T80" fmla="*/ 91 w 532"/>
                  <a:gd name="T81" fmla="*/ 14 h 270"/>
                  <a:gd name="T82" fmla="*/ 99 w 532"/>
                  <a:gd name="T83" fmla="*/ 5 h 270"/>
                  <a:gd name="T84" fmla="*/ 104 w 532"/>
                  <a:gd name="T85" fmla="*/ 0 h 270"/>
                  <a:gd name="T86" fmla="*/ 114 w 532"/>
                  <a:gd name="T87" fmla="*/ 1 h 270"/>
                  <a:gd name="T88" fmla="*/ 133 w 532"/>
                  <a:gd name="T89" fmla="*/ 3 h 270"/>
                  <a:gd name="T90" fmla="*/ 156 w 532"/>
                  <a:gd name="T91" fmla="*/ 6 h 270"/>
                  <a:gd name="T92" fmla="*/ 178 w 532"/>
                  <a:gd name="T93" fmla="*/ 9 h 270"/>
                  <a:gd name="T94" fmla="*/ 192 w 532"/>
                  <a:gd name="T95" fmla="*/ 12 h 2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32"/>
                  <a:gd name="T145" fmla="*/ 0 h 270"/>
                  <a:gd name="T146" fmla="*/ 532 w 532"/>
                  <a:gd name="T147" fmla="*/ 270 h 2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32" h="270">
                    <a:moveTo>
                      <a:pt x="196" y="12"/>
                    </a:moveTo>
                    <a:lnTo>
                      <a:pt x="199" y="14"/>
                    </a:lnTo>
                    <a:lnTo>
                      <a:pt x="210" y="16"/>
                    </a:lnTo>
                    <a:lnTo>
                      <a:pt x="225" y="21"/>
                    </a:lnTo>
                    <a:lnTo>
                      <a:pt x="248" y="26"/>
                    </a:lnTo>
                    <a:lnTo>
                      <a:pt x="272" y="32"/>
                    </a:lnTo>
                    <a:lnTo>
                      <a:pt x="301" y="39"/>
                    </a:lnTo>
                    <a:lnTo>
                      <a:pt x="331" y="46"/>
                    </a:lnTo>
                    <a:lnTo>
                      <a:pt x="364" y="54"/>
                    </a:lnTo>
                    <a:lnTo>
                      <a:pt x="394" y="63"/>
                    </a:lnTo>
                    <a:lnTo>
                      <a:pt x="425" y="70"/>
                    </a:lnTo>
                    <a:lnTo>
                      <a:pt x="453" y="78"/>
                    </a:lnTo>
                    <a:lnTo>
                      <a:pt x="478" y="85"/>
                    </a:lnTo>
                    <a:lnTo>
                      <a:pt x="499" y="92"/>
                    </a:lnTo>
                    <a:lnTo>
                      <a:pt x="517" y="97"/>
                    </a:lnTo>
                    <a:lnTo>
                      <a:pt x="527" y="102"/>
                    </a:lnTo>
                    <a:lnTo>
                      <a:pt x="531" y="104"/>
                    </a:lnTo>
                    <a:lnTo>
                      <a:pt x="528" y="105"/>
                    </a:lnTo>
                    <a:lnTo>
                      <a:pt x="524" y="105"/>
                    </a:lnTo>
                    <a:lnTo>
                      <a:pt x="519" y="105"/>
                    </a:lnTo>
                    <a:lnTo>
                      <a:pt x="515" y="104"/>
                    </a:lnTo>
                    <a:lnTo>
                      <a:pt x="510" y="104"/>
                    </a:lnTo>
                    <a:lnTo>
                      <a:pt x="505" y="104"/>
                    </a:lnTo>
                    <a:lnTo>
                      <a:pt x="499" y="104"/>
                    </a:lnTo>
                    <a:lnTo>
                      <a:pt x="495" y="102"/>
                    </a:lnTo>
                    <a:lnTo>
                      <a:pt x="488" y="102"/>
                    </a:lnTo>
                    <a:lnTo>
                      <a:pt x="483" y="102"/>
                    </a:lnTo>
                    <a:lnTo>
                      <a:pt x="477" y="102"/>
                    </a:lnTo>
                    <a:lnTo>
                      <a:pt x="472" y="101"/>
                    </a:lnTo>
                    <a:lnTo>
                      <a:pt x="467" y="101"/>
                    </a:lnTo>
                    <a:lnTo>
                      <a:pt x="463" y="101"/>
                    </a:lnTo>
                    <a:lnTo>
                      <a:pt x="460" y="101"/>
                    </a:lnTo>
                    <a:lnTo>
                      <a:pt x="458" y="101"/>
                    </a:lnTo>
                    <a:lnTo>
                      <a:pt x="454" y="103"/>
                    </a:lnTo>
                    <a:lnTo>
                      <a:pt x="452" y="103"/>
                    </a:lnTo>
                    <a:lnTo>
                      <a:pt x="449" y="104"/>
                    </a:lnTo>
                    <a:lnTo>
                      <a:pt x="447" y="104"/>
                    </a:lnTo>
                    <a:lnTo>
                      <a:pt x="443" y="105"/>
                    </a:lnTo>
                    <a:lnTo>
                      <a:pt x="441" y="105"/>
                    </a:lnTo>
                    <a:lnTo>
                      <a:pt x="438" y="107"/>
                    </a:lnTo>
                    <a:lnTo>
                      <a:pt x="436" y="107"/>
                    </a:lnTo>
                    <a:lnTo>
                      <a:pt x="432" y="108"/>
                    </a:lnTo>
                    <a:lnTo>
                      <a:pt x="428" y="110"/>
                    </a:lnTo>
                    <a:lnTo>
                      <a:pt x="423" y="112"/>
                    </a:lnTo>
                    <a:lnTo>
                      <a:pt x="419" y="113"/>
                    </a:lnTo>
                    <a:lnTo>
                      <a:pt x="413" y="116"/>
                    </a:lnTo>
                    <a:lnTo>
                      <a:pt x="407" y="118"/>
                    </a:lnTo>
                    <a:lnTo>
                      <a:pt x="400" y="122"/>
                    </a:lnTo>
                    <a:lnTo>
                      <a:pt x="393" y="124"/>
                    </a:lnTo>
                    <a:lnTo>
                      <a:pt x="381" y="131"/>
                    </a:lnTo>
                    <a:lnTo>
                      <a:pt x="367" y="138"/>
                    </a:lnTo>
                    <a:lnTo>
                      <a:pt x="349" y="148"/>
                    </a:lnTo>
                    <a:lnTo>
                      <a:pt x="331" y="157"/>
                    </a:lnTo>
                    <a:lnTo>
                      <a:pt x="309" y="170"/>
                    </a:lnTo>
                    <a:lnTo>
                      <a:pt x="287" y="181"/>
                    </a:lnTo>
                    <a:lnTo>
                      <a:pt x="264" y="194"/>
                    </a:lnTo>
                    <a:lnTo>
                      <a:pt x="241" y="205"/>
                    </a:lnTo>
                    <a:lnTo>
                      <a:pt x="216" y="218"/>
                    </a:lnTo>
                    <a:lnTo>
                      <a:pt x="192" y="229"/>
                    </a:lnTo>
                    <a:lnTo>
                      <a:pt x="170" y="240"/>
                    </a:lnTo>
                    <a:lnTo>
                      <a:pt x="149" y="249"/>
                    </a:lnTo>
                    <a:lnTo>
                      <a:pt x="128" y="258"/>
                    </a:lnTo>
                    <a:lnTo>
                      <a:pt x="111" y="264"/>
                    </a:lnTo>
                    <a:lnTo>
                      <a:pt x="95" y="268"/>
                    </a:lnTo>
                    <a:lnTo>
                      <a:pt x="84" y="269"/>
                    </a:lnTo>
                    <a:lnTo>
                      <a:pt x="80" y="269"/>
                    </a:lnTo>
                    <a:lnTo>
                      <a:pt x="78" y="269"/>
                    </a:lnTo>
                    <a:lnTo>
                      <a:pt x="74" y="269"/>
                    </a:lnTo>
                    <a:lnTo>
                      <a:pt x="70" y="267"/>
                    </a:lnTo>
                    <a:lnTo>
                      <a:pt x="65" y="266"/>
                    </a:lnTo>
                    <a:lnTo>
                      <a:pt x="61" y="264"/>
                    </a:lnTo>
                    <a:lnTo>
                      <a:pt x="57" y="262"/>
                    </a:lnTo>
                    <a:lnTo>
                      <a:pt x="53" y="259"/>
                    </a:lnTo>
                    <a:lnTo>
                      <a:pt x="48" y="258"/>
                    </a:lnTo>
                    <a:lnTo>
                      <a:pt x="44" y="256"/>
                    </a:lnTo>
                    <a:lnTo>
                      <a:pt x="40" y="254"/>
                    </a:lnTo>
                    <a:lnTo>
                      <a:pt x="37" y="251"/>
                    </a:lnTo>
                    <a:lnTo>
                      <a:pt x="33" y="249"/>
                    </a:lnTo>
                    <a:lnTo>
                      <a:pt x="30" y="247"/>
                    </a:lnTo>
                    <a:lnTo>
                      <a:pt x="29" y="245"/>
                    </a:lnTo>
                    <a:lnTo>
                      <a:pt x="28" y="242"/>
                    </a:lnTo>
                    <a:lnTo>
                      <a:pt x="24" y="238"/>
                    </a:lnTo>
                    <a:lnTo>
                      <a:pt x="22" y="234"/>
                    </a:lnTo>
                    <a:lnTo>
                      <a:pt x="19" y="230"/>
                    </a:lnTo>
                    <a:lnTo>
                      <a:pt x="17" y="224"/>
                    </a:lnTo>
                    <a:lnTo>
                      <a:pt x="14" y="220"/>
                    </a:lnTo>
                    <a:lnTo>
                      <a:pt x="12" y="214"/>
                    </a:lnTo>
                    <a:lnTo>
                      <a:pt x="10" y="209"/>
                    </a:lnTo>
                    <a:lnTo>
                      <a:pt x="8" y="202"/>
                    </a:lnTo>
                    <a:lnTo>
                      <a:pt x="6" y="196"/>
                    </a:lnTo>
                    <a:lnTo>
                      <a:pt x="5" y="190"/>
                    </a:lnTo>
                    <a:lnTo>
                      <a:pt x="3" y="185"/>
                    </a:lnTo>
                    <a:lnTo>
                      <a:pt x="2" y="178"/>
                    </a:lnTo>
                    <a:lnTo>
                      <a:pt x="0" y="174"/>
                    </a:lnTo>
                    <a:lnTo>
                      <a:pt x="0" y="168"/>
                    </a:lnTo>
                    <a:lnTo>
                      <a:pt x="0" y="163"/>
                    </a:lnTo>
                    <a:lnTo>
                      <a:pt x="1" y="157"/>
                    </a:lnTo>
                    <a:lnTo>
                      <a:pt x="1" y="152"/>
                    </a:lnTo>
                    <a:lnTo>
                      <a:pt x="2" y="146"/>
                    </a:lnTo>
                    <a:lnTo>
                      <a:pt x="4" y="141"/>
                    </a:lnTo>
                    <a:lnTo>
                      <a:pt x="6" y="134"/>
                    </a:lnTo>
                    <a:lnTo>
                      <a:pt x="9" y="129"/>
                    </a:lnTo>
                    <a:lnTo>
                      <a:pt x="13" y="121"/>
                    </a:lnTo>
                    <a:lnTo>
                      <a:pt x="16" y="115"/>
                    </a:lnTo>
                    <a:lnTo>
                      <a:pt x="21" y="107"/>
                    </a:lnTo>
                    <a:lnTo>
                      <a:pt x="24" y="102"/>
                    </a:lnTo>
                    <a:lnTo>
                      <a:pt x="28" y="95"/>
                    </a:lnTo>
                    <a:lnTo>
                      <a:pt x="32" y="89"/>
                    </a:lnTo>
                    <a:lnTo>
                      <a:pt x="37" y="82"/>
                    </a:lnTo>
                    <a:lnTo>
                      <a:pt x="41" y="76"/>
                    </a:lnTo>
                    <a:lnTo>
                      <a:pt x="45" y="70"/>
                    </a:lnTo>
                    <a:lnTo>
                      <a:pt x="49" y="65"/>
                    </a:lnTo>
                    <a:lnTo>
                      <a:pt x="53" y="59"/>
                    </a:lnTo>
                    <a:lnTo>
                      <a:pt x="55" y="55"/>
                    </a:lnTo>
                    <a:lnTo>
                      <a:pt x="58" y="51"/>
                    </a:lnTo>
                    <a:lnTo>
                      <a:pt x="62" y="47"/>
                    </a:lnTo>
                    <a:lnTo>
                      <a:pt x="66" y="41"/>
                    </a:lnTo>
                    <a:lnTo>
                      <a:pt x="70" y="38"/>
                    </a:lnTo>
                    <a:lnTo>
                      <a:pt x="74" y="32"/>
                    </a:lnTo>
                    <a:lnTo>
                      <a:pt x="78" y="28"/>
                    </a:lnTo>
                    <a:lnTo>
                      <a:pt x="83" y="22"/>
                    </a:lnTo>
                    <a:lnTo>
                      <a:pt x="87" y="18"/>
                    </a:lnTo>
                    <a:lnTo>
                      <a:pt x="91" y="14"/>
                    </a:lnTo>
                    <a:lnTo>
                      <a:pt x="94" y="10"/>
                    </a:lnTo>
                    <a:lnTo>
                      <a:pt x="97" y="6"/>
                    </a:lnTo>
                    <a:lnTo>
                      <a:pt x="99" y="5"/>
                    </a:lnTo>
                    <a:lnTo>
                      <a:pt x="102" y="2"/>
                    </a:lnTo>
                    <a:lnTo>
                      <a:pt x="103" y="1"/>
                    </a:lnTo>
                    <a:lnTo>
                      <a:pt x="104" y="0"/>
                    </a:lnTo>
                    <a:lnTo>
                      <a:pt x="105" y="0"/>
                    </a:lnTo>
                    <a:lnTo>
                      <a:pt x="109" y="0"/>
                    </a:lnTo>
                    <a:lnTo>
                      <a:pt x="114" y="1"/>
                    </a:lnTo>
                    <a:lnTo>
                      <a:pt x="120" y="1"/>
                    </a:lnTo>
                    <a:lnTo>
                      <a:pt x="126" y="3"/>
                    </a:lnTo>
                    <a:lnTo>
                      <a:pt x="133" y="3"/>
                    </a:lnTo>
                    <a:lnTo>
                      <a:pt x="140" y="5"/>
                    </a:lnTo>
                    <a:lnTo>
                      <a:pt x="149" y="5"/>
                    </a:lnTo>
                    <a:lnTo>
                      <a:pt x="156" y="6"/>
                    </a:lnTo>
                    <a:lnTo>
                      <a:pt x="164" y="8"/>
                    </a:lnTo>
                    <a:lnTo>
                      <a:pt x="170" y="9"/>
                    </a:lnTo>
                    <a:lnTo>
                      <a:pt x="178" y="9"/>
                    </a:lnTo>
                    <a:lnTo>
                      <a:pt x="183" y="11"/>
                    </a:lnTo>
                    <a:lnTo>
                      <a:pt x="189" y="11"/>
                    </a:lnTo>
                    <a:lnTo>
                      <a:pt x="192" y="12"/>
                    </a:lnTo>
                    <a:lnTo>
                      <a:pt x="196" y="12"/>
                    </a:lnTo>
                  </a:path>
                </a:pathLst>
              </a:custGeom>
              <a:solidFill>
                <a:srgbClr val="E1E1E1"/>
              </a:solidFill>
              <a:ln w="9366">
                <a:solidFill>
                  <a:srgbClr val="000000"/>
                </a:solidFill>
                <a:round/>
                <a:headEnd/>
                <a:tailEnd/>
              </a:ln>
            </p:spPr>
            <p:txBody>
              <a:bodyPr/>
              <a:lstStyle/>
              <a:p>
                <a:endParaRPr lang="zh-CN" altLang="en-US"/>
              </a:p>
            </p:txBody>
          </p:sp>
          <p:sp>
            <p:nvSpPr>
              <p:cNvPr id="38" name="Freeform 76"/>
              <p:cNvSpPr>
                <a:spLocks/>
              </p:cNvSpPr>
              <p:nvPr/>
            </p:nvSpPr>
            <p:spPr bwMode="auto">
              <a:xfrm>
                <a:off x="2371" y="2855"/>
                <a:ext cx="1216" cy="678"/>
              </a:xfrm>
              <a:custGeom>
                <a:avLst/>
                <a:gdLst>
                  <a:gd name="T0" fmla="*/ 897 w 1216"/>
                  <a:gd name="T1" fmla="*/ 646 h 678"/>
                  <a:gd name="T2" fmla="*/ 889 w 1216"/>
                  <a:gd name="T3" fmla="*/ 641 h 678"/>
                  <a:gd name="T4" fmla="*/ 883 w 1216"/>
                  <a:gd name="T5" fmla="*/ 633 h 678"/>
                  <a:gd name="T6" fmla="*/ 878 w 1216"/>
                  <a:gd name="T7" fmla="*/ 625 h 678"/>
                  <a:gd name="T8" fmla="*/ 874 w 1216"/>
                  <a:gd name="T9" fmla="*/ 616 h 678"/>
                  <a:gd name="T10" fmla="*/ 870 w 1216"/>
                  <a:gd name="T11" fmla="*/ 607 h 678"/>
                  <a:gd name="T12" fmla="*/ 867 w 1216"/>
                  <a:gd name="T13" fmla="*/ 597 h 678"/>
                  <a:gd name="T14" fmla="*/ 865 w 1216"/>
                  <a:gd name="T15" fmla="*/ 588 h 678"/>
                  <a:gd name="T16" fmla="*/ 864 w 1216"/>
                  <a:gd name="T17" fmla="*/ 578 h 678"/>
                  <a:gd name="T18" fmla="*/ 863 w 1216"/>
                  <a:gd name="T19" fmla="*/ 569 h 678"/>
                  <a:gd name="T20" fmla="*/ 863 w 1216"/>
                  <a:gd name="T21" fmla="*/ 560 h 678"/>
                  <a:gd name="T22" fmla="*/ 863 w 1216"/>
                  <a:gd name="T23" fmla="*/ 551 h 678"/>
                  <a:gd name="T24" fmla="*/ 865 w 1216"/>
                  <a:gd name="T25" fmla="*/ 542 h 678"/>
                  <a:gd name="T26" fmla="*/ 866 w 1216"/>
                  <a:gd name="T27" fmla="*/ 535 h 678"/>
                  <a:gd name="T28" fmla="*/ 868 w 1216"/>
                  <a:gd name="T29" fmla="*/ 528 h 678"/>
                  <a:gd name="T30" fmla="*/ 870 w 1216"/>
                  <a:gd name="T31" fmla="*/ 523 h 678"/>
                  <a:gd name="T32" fmla="*/ 874 w 1216"/>
                  <a:gd name="T33" fmla="*/ 517 h 678"/>
                  <a:gd name="T34" fmla="*/ 897 w 1216"/>
                  <a:gd name="T35" fmla="*/ 482 h 678"/>
                  <a:gd name="T36" fmla="*/ 1215 w 1216"/>
                  <a:gd name="T37" fmla="*/ 114 h 678"/>
                  <a:gd name="T38" fmla="*/ 1214 w 1216"/>
                  <a:gd name="T39" fmla="*/ 103 h 678"/>
                  <a:gd name="T40" fmla="*/ 356 w 1216"/>
                  <a:gd name="T41" fmla="*/ 0 h 678"/>
                  <a:gd name="T42" fmla="*/ 349 w 1216"/>
                  <a:gd name="T43" fmla="*/ 19 h 678"/>
                  <a:gd name="T44" fmla="*/ 31 w 1216"/>
                  <a:gd name="T45" fmla="*/ 381 h 678"/>
                  <a:gd name="T46" fmla="*/ 24 w 1216"/>
                  <a:gd name="T47" fmla="*/ 390 h 678"/>
                  <a:gd name="T48" fmla="*/ 17 w 1216"/>
                  <a:gd name="T49" fmla="*/ 398 h 678"/>
                  <a:gd name="T50" fmla="*/ 12 w 1216"/>
                  <a:gd name="T51" fmla="*/ 407 h 678"/>
                  <a:gd name="T52" fmla="*/ 8 w 1216"/>
                  <a:gd name="T53" fmla="*/ 415 h 678"/>
                  <a:gd name="T54" fmla="*/ 4 w 1216"/>
                  <a:gd name="T55" fmla="*/ 423 h 678"/>
                  <a:gd name="T56" fmla="*/ 2 w 1216"/>
                  <a:gd name="T57" fmla="*/ 431 h 678"/>
                  <a:gd name="T58" fmla="*/ 1 w 1216"/>
                  <a:gd name="T59" fmla="*/ 438 h 678"/>
                  <a:gd name="T60" fmla="*/ 1 w 1216"/>
                  <a:gd name="T61" fmla="*/ 446 h 678"/>
                  <a:gd name="T62" fmla="*/ 0 w 1216"/>
                  <a:gd name="T63" fmla="*/ 455 h 678"/>
                  <a:gd name="T64" fmla="*/ 1 w 1216"/>
                  <a:gd name="T65" fmla="*/ 462 h 678"/>
                  <a:gd name="T66" fmla="*/ 2 w 1216"/>
                  <a:gd name="T67" fmla="*/ 469 h 678"/>
                  <a:gd name="T68" fmla="*/ 6 w 1216"/>
                  <a:gd name="T69" fmla="*/ 477 h 678"/>
                  <a:gd name="T70" fmla="*/ 10 w 1216"/>
                  <a:gd name="T71" fmla="*/ 486 h 678"/>
                  <a:gd name="T72" fmla="*/ 15 w 1216"/>
                  <a:gd name="T73" fmla="*/ 493 h 678"/>
                  <a:gd name="T74" fmla="*/ 20 w 1216"/>
                  <a:gd name="T75" fmla="*/ 501 h 678"/>
                  <a:gd name="T76" fmla="*/ 27 w 1216"/>
                  <a:gd name="T77" fmla="*/ 509 h 678"/>
                  <a:gd name="T78" fmla="*/ 927 w 1216"/>
                  <a:gd name="T79" fmla="*/ 677 h 678"/>
                  <a:gd name="T80" fmla="*/ 952 w 1216"/>
                  <a:gd name="T81" fmla="*/ 674 h 678"/>
                  <a:gd name="T82" fmla="*/ 950 w 1216"/>
                  <a:gd name="T83" fmla="*/ 674 h 678"/>
                  <a:gd name="T84" fmla="*/ 950 w 1216"/>
                  <a:gd name="T85" fmla="*/ 674 h 678"/>
                  <a:gd name="T86" fmla="*/ 948 w 1216"/>
                  <a:gd name="T87" fmla="*/ 674 h 678"/>
                  <a:gd name="T88" fmla="*/ 948 w 1216"/>
                  <a:gd name="T89" fmla="*/ 673 h 678"/>
                  <a:gd name="T90" fmla="*/ 946 w 1216"/>
                  <a:gd name="T91" fmla="*/ 673 h 678"/>
                  <a:gd name="T92" fmla="*/ 944 w 1216"/>
                  <a:gd name="T93" fmla="*/ 673 h 678"/>
                  <a:gd name="T94" fmla="*/ 941 w 1216"/>
                  <a:gd name="T95" fmla="*/ 673 h 678"/>
                  <a:gd name="T96" fmla="*/ 939 w 1216"/>
                  <a:gd name="T97" fmla="*/ 671 h 678"/>
                  <a:gd name="T98" fmla="*/ 935 w 1216"/>
                  <a:gd name="T99" fmla="*/ 671 h 678"/>
                  <a:gd name="T100" fmla="*/ 931 w 1216"/>
                  <a:gd name="T101" fmla="*/ 669 h 678"/>
                  <a:gd name="T102" fmla="*/ 926 w 1216"/>
                  <a:gd name="T103" fmla="*/ 667 h 678"/>
                  <a:gd name="T104" fmla="*/ 923 w 1216"/>
                  <a:gd name="T105" fmla="*/ 665 h 678"/>
                  <a:gd name="T106" fmla="*/ 916 w 1216"/>
                  <a:gd name="T107" fmla="*/ 662 h 678"/>
                  <a:gd name="T108" fmla="*/ 911 w 1216"/>
                  <a:gd name="T109" fmla="*/ 657 h 678"/>
                  <a:gd name="T110" fmla="*/ 904 w 1216"/>
                  <a:gd name="T111" fmla="*/ 652 h 678"/>
                  <a:gd name="T112" fmla="*/ 897 w 1216"/>
                  <a:gd name="T113" fmla="*/ 646 h 678"/>
                  <a:gd name="T114" fmla="*/ 897 w 1216"/>
                  <a:gd name="T115" fmla="*/ 646 h 67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16"/>
                  <a:gd name="T175" fmla="*/ 0 h 678"/>
                  <a:gd name="T176" fmla="*/ 1216 w 1216"/>
                  <a:gd name="T177" fmla="*/ 678 h 67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16" h="678">
                    <a:moveTo>
                      <a:pt x="897" y="646"/>
                    </a:moveTo>
                    <a:lnTo>
                      <a:pt x="889" y="641"/>
                    </a:lnTo>
                    <a:lnTo>
                      <a:pt x="883" y="633"/>
                    </a:lnTo>
                    <a:lnTo>
                      <a:pt x="878" y="625"/>
                    </a:lnTo>
                    <a:lnTo>
                      <a:pt x="874" y="616"/>
                    </a:lnTo>
                    <a:lnTo>
                      <a:pt x="870" y="607"/>
                    </a:lnTo>
                    <a:lnTo>
                      <a:pt x="867" y="597"/>
                    </a:lnTo>
                    <a:lnTo>
                      <a:pt x="865" y="588"/>
                    </a:lnTo>
                    <a:lnTo>
                      <a:pt x="864" y="578"/>
                    </a:lnTo>
                    <a:lnTo>
                      <a:pt x="863" y="569"/>
                    </a:lnTo>
                    <a:lnTo>
                      <a:pt x="863" y="560"/>
                    </a:lnTo>
                    <a:lnTo>
                      <a:pt x="863" y="551"/>
                    </a:lnTo>
                    <a:lnTo>
                      <a:pt x="865" y="542"/>
                    </a:lnTo>
                    <a:lnTo>
                      <a:pt x="866" y="535"/>
                    </a:lnTo>
                    <a:lnTo>
                      <a:pt x="868" y="528"/>
                    </a:lnTo>
                    <a:lnTo>
                      <a:pt x="870" y="523"/>
                    </a:lnTo>
                    <a:lnTo>
                      <a:pt x="874" y="517"/>
                    </a:lnTo>
                    <a:lnTo>
                      <a:pt x="897" y="482"/>
                    </a:lnTo>
                    <a:lnTo>
                      <a:pt x="1215" y="114"/>
                    </a:lnTo>
                    <a:lnTo>
                      <a:pt x="1214" y="103"/>
                    </a:lnTo>
                    <a:lnTo>
                      <a:pt x="356" y="0"/>
                    </a:lnTo>
                    <a:lnTo>
                      <a:pt x="349" y="19"/>
                    </a:lnTo>
                    <a:lnTo>
                      <a:pt x="31" y="381"/>
                    </a:lnTo>
                    <a:lnTo>
                      <a:pt x="24" y="390"/>
                    </a:lnTo>
                    <a:lnTo>
                      <a:pt x="17" y="398"/>
                    </a:lnTo>
                    <a:lnTo>
                      <a:pt x="12" y="407"/>
                    </a:lnTo>
                    <a:lnTo>
                      <a:pt x="8" y="415"/>
                    </a:lnTo>
                    <a:lnTo>
                      <a:pt x="4" y="423"/>
                    </a:lnTo>
                    <a:lnTo>
                      <a:pt x="2" y="431"/>
                    </a:lnTo>
                    <a:lnTo>
                      <a:pt x="1" y="438"/>
                    </a:lnTo>
                    <a:lnTo>
                      <a:pt x="1" y="446"/>
                    </a:lnTo>
                    <a:lnTo>
                      <a:pt x="0" y="455"/>
                    </a:lnTo>
                    <a:lnTo>
                      <a:pt x="1" y="462"/>
                    </a:lnTo>
                    <a:lnTo>
                      <a:pt x="2" y="469"/>
                    </a:lnTo>
                    <a:lnTo>
                      <a:pt x="6" y="477"/>
                    </a:lnTo>
                    <a:lnTo>
                      <a:pt x="10" y="486"/>
                    </a:lnTo>
                    <a:lnTo>
                      <a:pt x="15" y="493"/>
                    </a:lnTo>
                    <a:lnTo>
                      <a:pt x="20" y="501"/>
                    </a:lnTo>
                    <a:lnTo>
                      <a:pt x="27" y="509"/>
                    </a:lnTo>
                    <a:lnTo>
                      <a:pt x="927" y="677"/>
                    </a:lnTo>
                    <a:lnTo>
                      <a:pt x="952" y="674"/>
                    </a:lnTo>
                    <a:lnTo>
                      <a:pt x="950" y="674"/>
                    </a:lnTo>
                    <a:lnTo>
                      <a:pt x="948" y="674"/>
                    </a:lnTo>
                    <a:lnTo>
                      <a:pt x="948" y="673"/>
                    </a:lnTo>
                    <a:lnTo>
                      <a:pt x="946" y="673"/>
                    </a:lnTo>
                    <a:lnTo>
                      <a:pt x="944" y="673"/>
                    </a:lnTo>
                    <a:lnTo>
                      <a:pt x="941" y="673"/>
                    </a:lnTo>
                    <a:lnTo>
                      <a:pt x="939" y="671"/>
                    </a:lnTo>
                    <a:lnTo>
                      <a:pt x="935" y="671"/>
                    </a:lnTo>
                    <a:lnTo>
                      <a:pt x="931" y="669"/>
                    </a:lnTo>
                    <a:lnTo>
                      <a:pt x="926" y="667"/>
                    </a:lnTo>
                    <a:lnTo>
                      <a:pt x="923" y="665"/>
                    </a:lnTo>
                    <a:lnTo>
                      <a:pt x="916" y="662"/>
                    </a:lnTo>
                    <a:lnTo>
                      <a:pt x="911" y="657"/>
                    </a:lnTo>
                    <a:lnTo>
                      <a:pt x="904" y="652"/>
                    </a:lnTo>
                    <a:lnTo>
                      <a:pt x="897" y="646"/>
                    </a:lnTo>
                  </a:path>
                </a:pathLst>
              </a:custGeom>
              <a:solidFill>
                <a:srgbClr val="FFFFFF"/>
              </a:solidFill>
              <a:ln w="9366">
                <a:solidFill>
                  <a:srgbClr val="000000"/>
                </a:solidFill>
                <a:round/>
                <a:headEnd/>
                <a:tailEnd/>
              </a:ln>
            </p:spPr>
            <p:txBody>
              <a:bodyPr/>
              <a:lstStyle/>
              <a:p>
                <a:endParaRPr lang="zh-CN" altLang="en-US"/>
              </a:p>
            </p:txBody>
          </p:sp>
          <p:sp>
            <p:nvSpPr>
              <p:cNvPr id="39" name="Oval 77"/>
              <p:cNvSpPr>
                <a:spLocks noChangeArrowheads="1"/>
              </p:cNvSpPr>
              <p:nvPr/>
            </p:nvSpPr>
            <p:spPr bwMode="auto">
              <a:xfrm>
                <a:off x="2736" y="2876"/>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40" name="Oval 78"/>
              <p:cNvSpPr>
                <a:spLocks noChangeArrowheads="1"/>
              </p:cNvSpPr>
              <p:nvPr/>
            </p:nvSpPr>
            <p:spPr bwMode="auto">
              <a:xfrm>
                <a:off x="3306" y="3502"/>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41" name="Oval 79"/>
              <p:cNvSpPr>
                <a:spLocks noChangeArrowheads="1"/>
              </p:cNvSpPr>
              <p:nvPr/>
            </p:nvSpPr>
            <p:spPr bwMode="auto">
              <a:xfrm>
                <a:off x="3360" y="3484"/>
                <a:ext cx="26"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42" name="Oval 80"/>
              <p:cNvSpPr>
                <a:spLocks noChangeArrowheads="1"/>
              </p:cNvSpPr>
              <p:nvPr/>
            </p:nvSpPr>
            <p:spPr bwMode="auto">
              <a:xfrm>
                <a:off x="3408" y="3464"/>
                <a:ext cx="24"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43" name="Oval 81"/>
              <p:cNvSpPr>
                <a:spLocks noChangeArrowheads="1"/>
              </p:cNvSpPr>
              <p:nvPr/>
            </p:nvSpPr>
            <p:spPr bwMode="auto">
              <a:xfrm>
                <a:off x="3451" y="3443"/>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44" name="Oval 82"/>
              <p:cNvSpPr>
                <a:spLocks noChangeArrowheads="1"/>
              </p:cNvSpPr>
              <p:nvPr/>
            </p:nvSpPr>
            <p:spPr bwMode="auto">
              <a:xfrm>
                <a:off x="3497" y="3414"/>
                <a:ext cx="24"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46" name="Oval 83"/>
              <p:cNvSpPr>
                <a:spLocks noChangeArrowheads="1"/>
              </p:cNvSpPr>
              <p:nvPr/>
            </p:nvSpPr>
            <p:spPr bwMode="auto">
              <a:xfrm>
                <a:off x="3546" y="3386"/>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47" name="Oval 84"/>
              <p:cNvSpPr>
                <a:spLocks noChangeArrowheads="1"/>
              </p:cNvSpPr>
              <p:nvPr/>
            </p:nvSpPr>
            <p:spPr bwMode="auto">
              <a:xfrm>
                <a:off x="3306" y="3502"/>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48" name="Oval 85"/>
              <p:cNvSpPr>
                <a:spLocks noChangeArrowheads="1"/>
              </p:cNvSpPr>
              <p:nvPr/>
            </p:nvSpPr>
            <p:spPr bwMode="auto">
              <a:xfrm>
                <a:off x="3605" y="3360"/>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49" name="Oval 86"/>
              <p:cNvSpPr>
                <a:spLocks noChangeArrowheads="1"/>
              </p:cNvSpPr>
              <p:nvPr/>
            </p:nvSpPr>
            <p:spPr bwMode="auto">
              <a:xfrm>
                <a:off x="3657" y="3343"/>
                <a:ext cx="26"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0" name="Oval 87"/>
              <p:cNvSpPr>
                <a:spLocks noChangeArrowheads="1"/>
              </p:cNvSpPr>
              <p:nvPr/>
            </p:nvSpPr>
            <p:spPr bwMode="auto">
              <a:xfrm>
                <a:off x="3678" y="3370"/>
                <a:ext cx="25"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1" name="Oval 88"/>
              <p:cNvSpPr>
                <a:spLocks noChangeArrowheads="1"/>
              </p:cNvSpPr>
              <p:nvPr/>
            </p:nvSpPr>
            <p:spPr bwMode="auto">
              <a:xfrm>
                <a:off x="3641" y="3402"/>
                <a:ext cx="25"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2" name="Oval 89"/>
              <p:cNvSpPr>
                <a:spLocks noChangeArrowheads="1"/>
              </p:cNvSpPr>
              <p:nvPr/>
            </p:nvSpPr>
            <p:spPr bwMode="auto">
              <a:xfrm>
                <a:off x="3595" y="3430"/>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3" name="Oval 90"/>
              <p:cNvSpPr>
                <a:spLocks noChangeArrowheads="1"/>
              </p:cNvSpPr>
              <p:nvPr/>
            </p:nvSpPr>
            <p:spPr bwMode="auto">
              <a:xfrm>
                <a:off x="3546" y="3465"/>
                <a:ext cx="24"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4" name="Oval 91"/>
              <p:cNvSpPr>
                <a:spLocks noChangeArrowheads="1"/>
              </p:cNvSpPr>
              <p:nvPr/>
            </p:nvSpPr>
            <p:spPr bwMode="auto">
              <a:xfrm>
                <a:off x="3506" y="3495"/>
                <a:ext cx="24"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5" name="Oval 92"/>
              <p:cNvSpPr>
                <a:spLocks noChangeArrowheads="1"/>
              </p:cNvSpPr>
              <p:nvPr/>
            </p:nvSpPr>
            <p:spPr bwMode="auto">
              <a:xfrm>
                <a:off x="3456" y="3525"/>
                <a:ext cx="25"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6" name="Oval 93"/>
              <p:cNvSpPr>
                <a:spLocks noChangeArrowheads="1"/>
              </p:cNvSpPr>
              <p:nvPr/>
            </p:nvSpPr>
            <p:spPr bwMode="auto">
              <a:xfrm>
                <a:off x="3401" y="3559"/>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7" name="Oval 94"/>
              <p:cNvSpPr>
                <a:spLocks noChangeArrowheads="1"/>
              </p:cNvSpPr>
              <p:nvPr/>
            </p:nvSpPr>
            <p:spPr bwMode="auto">
              <a:xfrm>
                <a:off x="3346" y="3596"/>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8" name="Oval 95"/>
              <p:cNvSpPr>
                <a:spLocks noChangeArrowheads="1"/>
              </p:cNvSpPr>
              <p:nvPr/>
            </p:nvSpPr>
            <p:spPr bwMode="auto">
              <a:xfrm>
                <a:off x="3297" y="3630"/>
                <a:ext cx="24"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59" name="Oval 96"/>
              <p:cNvSpPr>
                <a:spLocks noChangeArrowheads="1"/>
              </p:cNvSpPr>
              <p:nvPr/>
            </p:nvSpPr>
            <p:spPr bwMode="auto">
              <a:xfrm>
                <a:off x="3259" y="3663"/>
                <a:ext cx="25"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0" name="Oval 97"/>
              <p:cNvSpPr>
                <a:spLocks noChangeArrowheads="1"/>
              </p:cNvSpPr>
              <p:nvPr/>
            </p:nvSpPr>
            <p:spPr bwMode="auto">
              <a:xfrm>
                <a:off x="3206" y="3696"/>
                <a:ext cx="25"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1" name="Oval 98"/>
              <p:cNvSpPr>
                <a:spLocks noChangeArrowheads="1"/>
              </p:cNvSpPr>
              <p:nvPr/>
            </p:nvSpPr>
            <p:spPr bwMode="auto">
              <a:xfrm>
                <a:off x="3157" y="3733"/>
                <a:ext cx="25"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2" name="Oval 99"/>
              <p:cNvSpPr>
                <a:spLocks noChangeArrowheads="1"/>
              </p:cNvSpPr>
              <p:nvPr/>
            </p:nvSpPr>
            <p:spPr bwMode="auto">
              <a:xfrm>
                <a:off x="3103" y="3774"/>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3" name="Oval 100"/>
              <p:cNvSpPr>
                <a:spLocks noChangeArrowheads="1"/>
              </p:cNvSpPr>
              <p:nvPr/>
            </p:nvSpPr>
            <p:spPr bwMode="auto">
              <a:xfrm>
                <a:off x="3046" y="3812"/>
                <a:ext cx="25"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4" name="Oval 101"/>
              <p:cNvSpPr>
                <a:spLocks noChangeArrowheads="1"/>
              </p:cNvSpPr>
              <p:nvPr/>
            </p:nvSpPr>
            <p:spPr bwMode="auto">
              <a:xfrm>
                <a:off x="2553" y="3404"/>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5" name="Oval 102"/>
              <p:cNvSpPr>
                <a:spLocks noChangeArrowheads="1"/>
              </p:cNvSpPr>
              <p:nvPr/>
            </p:nvSpPr>
            <p:spPr bwMode="auto">
              <a:xfrm>
                <a:off x="2509" y="3432"/>
                <a:ext cx="25"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6" name="Oval 103"/>
              <p:cNvSpPr>
                <a:spLocks noChangeArrowheads="1"/>
              </p:cNvSpPr>
              <p:nvPr/>
            </p:nvSpPr>
            <p:spPr bwMode="auto">
              <a:xfrm>
                <a:off x="2460" y="3464"/>
                <a:ext cx="25"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7" name="Oval 104"/>
              <p:cNvSpPr>
                <a:spLocks noChangeArrowheads="1"/>
              </p:cNvSpPr>
              <p:nvPr/>
            </p:nvSpPr>
            <p:spPr bwMode="auto">
              <a:xfrm>
                <a:off x="2404" y="3501"/>
                <a:ext cx="25"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8" name="Oval 105"/>
              <p:cNvSpPr>
                <a:spLocks noChangeArrowheads="1"/>
              </p:cNvSpPr>
              <p:nvPr/>
            </p:nvSpPr>
            <p:spPr bwMode="auto">
              <a:xfrm>
                <a:off x="2356" y="3535"/>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69" name="Oval 106"/>
              <p:cNvSpPr>
                <a:spLocks noChangeArrowheads="1"/>
              </p:cNvSpPr>
              <p:nvPr/>
            </p:nvSpPr>
            <p:spPr bwMode="auto">
              <a:xfrm>
                <a:off x="2304" y="3566"/>
                <a:ext cx="25"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0" name="Oval 107"/>
              <p:cNvSpPr>
                <a:spLocks noChangeArrowheads="1"/>
              </p:cNvSpPr>
              <p:nvPr/>
            </p:nvSpPr>
            <p:spPr bwMode="auto">
              <a:xfrm>
                <a:off x="2250" y="3600"/>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1" name="Oval 108"/>
              <p:cNvSpPr>
                <a:spLocks noChangeArrowheads="1"/>
              </p:cNvSpPr>
              <p:nvPr/>
            </p:nvSpPr>
            <p:spPr bwMode="auto">
              <a:xfrm>
                <a:off x="2207" y="3630"/>
                <a:ext cx="25"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2" name="Oval 109"/>
              <p:cNvSpPr>
                <a:spLocks noChangeArrowheads="1"/>
              </p:cNvSpPr>
              <p:nvPr/>
            </p:nvSpPr>
            <p:spPr bwMode="auto">
              <a:xfrm>
                <a:off x="3131" y="3793"/>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3" name="Oval 110"/>
              <p:cNvSpPr>
                <a:spLocks noChangeArrowheads="1"/>
              </p:cNvSpPr>
              <p:nvPr/>
            </p:nvSpPr>
            <p:spPr bwMode="auto">
              <a:xfrm>
                <a:off x="3046" y="3812"/>
                <a:ext cx="25"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4" name="Oval 111"/>
              <p:cNvSpPr>
                <a:spLocks noChangeArrowheads="1"/>
              </p:cNvSpPr>
              <p:nvPr/>
            </p:nvSpPr>
            <p:spPr bwMode="auto">
              <a:xfrm>
                <a:off x="3188" y="3768"/>
                <a:ext cx="25"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5" name="Oval 112"/>
              <p:cNvSpPr>
                <a:spLocks noChangeArrowheads="1"/>
              </p:cNvSpPr>
              <p:nvPr/>
            </p:nvSpPr>
            <p:spPr bwMode="auto">
              <a:xfrm>
                <a:off x="3251" y="3740"/>
                <a:ext cx="25"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6" name="Oval 113"/>
              <p:cNvSpPr>
                <a:spLocks noChangeArrowheads="1"/>
              </p:cNvSpPr>
              <p:nvPr/>
            </p:nvSpPr>
            <p:spPr bwMode="auto">
              <a:xfrm>
                <a:off x="3306" y="3718"/>
                <a:ext cx="24"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7" name="Oval 114"/>
              <p:cNvSpPr>
                <a:spLocks noChangeArrowheads="1"/>
              </p:cNvSpPr>
              <p:nvPr/>
            </p:nvSpPr>
            <p:spPr bwMode="auto">
              <a:xfrm>
                <a:off x="3370" y="3698"/>
                <a:ext cx="25"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8" name="Oval 115"/>
              <p:cNvSpPr>
                <a:spLocks noChangeArrowheads="1"/>
              </p:cNvSpPr>
              <p:nvPr/>
            </p:nvSpPr>
            <p:spPr bwMode="auto">
              <a:xfrm>
                <a:off x="3422" y="3683"/>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79" name="Oval 116"/>
              <p:cNvSpPr>
                <a:spLocks noChangeArrowheads="1"/>
              </p:cNvSpPr>
              <p:nvPr/>
            </p:nvSpPr>
            <p:spPr bwMode="auto">
              <a:xfrm>
                <a:off x="3482" y="3670"/>
                <a:ext cx="26"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80" name="Oval 117"/>
              <p:cNvSpPr>
                <a:spLocks noChangeArrowheads="1"/>
              </p:cNvSpPr>
              <p:nvPr/>
            </p:nvSpPr>
            <p:spPr bwMode="auto">
              <a:xfrm>
                <a:off x="3541" y="3658"/>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81" name="Oval 118"/>
              <p:cNvSpPr>
                <a:spLocks noChangeArrowheads="1"/>
              </p:cNvSpPr>
              <p:nvPr/>
            </p:nvSpPr>
            <p:spPr bwMode="auto">
              <a:xfrm>
                <a:off x="3599" y="3646"/>
                <a:ext cx="25"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82" name="Oval 119"/>
              <p:cNvSpPr>
                <a:spLocks noChangeArrowheads="1"/>
              </p:cNvSpPr>
              <p:nvPr/>
            </p:nvSpPr>
            <p:spPr bwMode="auto">
              <a:xfrm>
                <a:off x="3655" y="3635"/>
                <a:ext cx="24" cy="12"/>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83" name="Oval 120"/>
              <p:cNvSpPr>
                <a:spLocks noChangeArrowheads="1"/>
              </p:cNvSpPr>
              <p:nvPr/>
            </p:nvSpPr>
            <p:spPr bwMode="auto">
              <a:xfrm>
                <a:off x="3714" y="3625"/>
                <a:ext cx="24"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84" name="Freeform 121"/>
              <p:cNvSpPr>
                <a:spLocks/>
              </p:cNvSpPr>
              <p:nvPr/>
            </p:nvSpPr>
            <p:spPr bwMode="auto">
              <a:xfrm>
                <a:off x="2437" y="2876"/>
                <a:ext cx="357" cy="496"/>
              </a:xfrm>
              <a:custGeom>
                <a:avLst/>
                <a:gdLst>
                  <a:gd name="T0" fmla="*/ 354 w 357"/>
                  <a:gd name="T1" fmla="*/ 3 h 496"/>
                  <a:gd name="T2" fmla="*/ 340 w 357"/>
                  <a:gd name="T3" fmla="*/ 18 h 496"/>
                  <a:gd name="T4" fmla="*/ 316 w 357"/>
                  <a:gd name="T5" fmla="*/ 46 h 496"/>
                  <a:gd name="T6" fmla="*/ 284 w 357"/>
                  <a:gd name="T7" fmla="*/ 82 h 496"/>
                  <a:gd name="T8" fmla="*/ 249 w 357"/>
                  <a:gd name="T9" fmla="*/ 122 h 496"/>
                  <a:gd name="T10" fmla="*/ 212 w 357"/>
                  <a:gd name="T11" fmla="*/ 164 h 496"/>
                  <a:gd name="T12" fmla="*/ 177 w 357"/>
                  <a:gd name="T13" fmla="*/ 202 h 496"/>
                  <a:gd name="T14" fmla="*/ 148 w 357"/>
                  <a:gd name="T15" fmla="*/ 235 h 496"/>
                  <a:gd name="T16" fmla="*/ 132 w 357"/>
                  <a:gd name="T17" fmla="*/ 252 h 496"/>
                  <a:gd name="T18" fmla="*/ 125 w 357"/>
                  <a:gd name="T19" fmla="*/ 261 h 496"/>
                  <a:gd name="T20" fmla="*/ 116 w 357"/>
                  <a:gd name="T21" fmla="*/ 270 h 496"/>
                  <a:gd name="T22" fmla="*/ 109 w 357"/>
                  <a:gd name="T23" fmla="*/ 277 h 496"/>
                  <a:gd name="T24" fmla="*/ 101 w 357"/>
                  <a:gd name="T25" fmla="*/ 286 h 496"/>
                  <a:gd name="T26" fmla="*/ 94 w 357"/>
                  <a:gd name="T27" fmla="*/ 295 h 496"/>
                  <a:gd name="T28" fmla="*/ 86 w 357"/>
                  <a:gd name="T29" fmla="*/ 304 h 496"/>
                  <a:gd name="T30" fmla="*/ 79 w 357"/>
                  <a:gd name="T31" fmla="*/ 312 h 496"/>
                  <a:gd name="T32" fmla="*/ 74 w 357"/>
                  <a:gd name="T33" fmla="*/ 320 h 496"/>
                  <a:gd name="T34" fmla="*/ 68 w 357"/>
                  <a:gd name="T35" fmla="*/ 325 h 496"/>
                  <a:gd name="T36" fmla="*/ 63 w 357"/>
                  <a:gd name="T37" fmla="*/ 333 h 496"/>
                  <a:gd name="T38" fmla="*/ 56 w 357"/>
                  <a:gd name="T39" fmla="*/ 340 h 496"/>
                  <a:gd name="T40" fmla="*/ 50 w 357"/>
                  <a:gd name="T41" fmla="*/ 349 h 496"/>
                  <a:gd name="T42" fmla="*/ 42 w 357"/>
                  <a:gd name="T43" fmla="*/ 356 h 496"/>
                  <a:gd name="T44" fmla="*/ 35 w 357"/>
                  <a:gd name="T45" fmla="*/ 364 h 496"/>
                  <a:gd name="T46" fmla="*/ 31 w 357"/>
                  <a:gd name="T47" fmla="*/ 370 h 496"/>
                  <a:gd name="T48" fmla="*/ 29 w 357"/>
                  <a:gd name="T49" fmla="*/ 374 h 496"/>
                  <a:gd name="T50" fmla="*/ 27 w 357"/>
                  <a:gd name="T51" fmla="*/ 378 h 496"/>
                  <a:gd name="T52" fmla="*/ 26 w 357"/>
                  <a:gd name="T53" fmla="*/ 382 h 496"/>
                  <a:gd name="T54" fmla="*/ 23 w 357"/>
                  <a:gd name="T55" fmla="*/ 386 h 496"/>
                  <a:gd name="T56" fmla="*/ 21 w 357"/>
                  <a:gd name="T57" fmla="*/ 391 h 496"/>
                  <a:gd name="T58" fmla="*/ 17 w 357"/>
                  <a:gd name="T59" fmla="*/ 395 h 496"/>
                  <a:gd name="T60" fmla="*/ 15 w 357"/>
                  <a:gd name="T61" fmla="*/ 399 h 496"/>
                  <a:gd name="T62" fmla="*/ 11 w 357"/>
                  <a:gd name="T63" fmla="*/ 403 h 496"/>
                  <a:gd name="T64" fmla="*/ 8 w 357"/>
                  <a:gd name="T65" fmla="*/ 408 h 496"/>
                  <a:gd name="T66" fmla="*/ 6 w 357"/>
                  <a:gd name="T67" fmla="*/ 413 h 496"/>
                  <a:gd name="T68" fmla="*/ 4 w 357"/>
                  <a:gd name="T69" fmla="*/ 418 h 496"/>
                  <a:gd name="T70" fmla="*/ 3 w 357"/>
                  <a:gd name="T71" fmla="*/ 422 h 496"/>
                  <a:gd name="T72" fmla="*/ 1 w 357"/>
                  <a:gd name="T73" fmla="*/ 426 h 496"/>
                  <a:gd name="T74" fmla="*/ 0 w 357"/>
                  <a:gd name="T75" fmla="*/ 430 h 496"/>
                  <a:gd name="T76" fmla="*/ 0 w 357"/>
                  <a:gd name="T77" fmla="*/ 434 h 496"/>
                  <a:gd name="T78" fmla="*/ 0 w 357"/>
                  <a:gd name="T79" fmla="*/ 437 h 496"/>
                  <a:gd name="T80" fmla="*/ 0 w 357"/>
                  <a:gd name="T81" fmla="*/ 447 h 496"/>
                  <a:gd name="T82" fmla="*/ 4 w 357"/>
                  <a:gd name="T83" fmla="*/ 463 h 496"/>
                  <a:gd name="T84" fmla="*/ 7 w 357"/>
                  <a:gd name="T85" fmla="*/ 475 h 496"/>
                  <a:gd name="T86" fmla="*/ 11 w 357"/>
                  <a:gd name="T87" fmla="*/ 483 h 496"/>
                  <a:gd name="T88" fmla="*/ 13 w 357"/>
                  <a:gd name="T89" fmla="*/ 490 h 496"/>
                  <a:gd name="T90" fmla="*/ 16 w 357"/>
                  <a:gd name="T91" fmla="*/ 493 h 496"/>
                  <a:gd name="T92" fmla="*/ 17 w 357"/>
                  <a:gd name="T93" fmla="*/ 495 h 496"/>
                  <a:gd name="T94" fmla="*/ 19 w 357"/>
                  <a:gd name="T95" fmla="*/ 495 h 49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7"/>
                  <a:gd name="T145" fmla="*/ 0 h 496"/>
                  <a:gd name="T146" fmla="*/ 357 w 357"/>
                  <a:gd name="T147" fmla="*/ 496 h 49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7" h="496">
                    <a:moveTo>
                      <a:pt x="356" y="0"/>
                    </a:moveTo>
                    <a:lnTo>
                      <a:pt x="354" y="3"/>
                    </a:lnTo>
                    <a:lnTo>
                      <a:pt x="348" y="9"/>
                    </a:lnTo>
                    <a:lnTo>
                      <a:pt x="340" y="18"/>
                    </a:lnTo>
                    <a:lnTo>
                      <a:pt x="329" y="30"/>
                    </a:lnTo>
                    <a:lnTo>
                      <a:pt x="316" y="46"/>
                    </a:lnTo>
                    <a:lnTo>
                      <a:pt x="301" y="63"/>
                    </a:lnTo>
                    <a:lnTo>
                      <a:pt x="284" y="82"/>
                    </a:lnTo>
                    <a:lnTo>
                      <a:pt x="267" y="101"/>
                    </a:lnTo>
                    <a:lnTo>
                      <a:pt x="249" y="122"/>
                    </a:lnTo>
                    <a:lnTo>
                      <a:pt x="231" y="143"/>
                    </a:lnTo>
                    <a:lnTo>
                      <a:pt x="212" y="164"/>
                    </a:lnTo>
                    <a:lnTo>
                      <a:pt x="194" y="183"/>
                    </a:lnTo>
                    <a:lnTo>
                      <a:pt x="177" y="202"/>
                    </a:lnTo>
                    <a:lnTo>
                      <a:pt x="162" y="220"/>
                    </a:lnTo>
                    <a:lnTo>
                      <a:pt x="148" y="235"/>
                    </a:lnTo>
                    <a:lnTo>
                      <a:pt x="137" y="246"/>
                    </a:lnTo>
                    <a:lnTo>
                      <a:pt x="132" y="252"/>
                    </a:lnTo>
                    <a:lnTo>
                      <a:pt x="129" y="256"/>
                    </a:lnTo>
                    <a:lnTo>
                      <a:pt x="125" y="261"/>
                    </a:lnTo>
                    <a:lnTo>
                      <a:pt x="121" y="264"/>
                    </a:lnTo>
                    <a:lnTo>
                      <a:pt x="116" y="270"/>
                    </a:lnTo>
                    <a:lnTo>
                      <a:pt x="113" y="274"/>
                    </a:lnTo>
                    <a:lnTo>
                      <a:pt x="109" y="277"/>
                    </a:lnTo>
                    <a:lnTo>
                      <a:pt x="105" y="281"/>
                    </a:lnTo>
                    <a:lnTo>
                      <a:pt x="101" y="286"/>
                    </a:lnTo>
                    <a:lnTo>
                      <a:pt x="97" y="290"/>
                    </a:lnTo>
                    <a:lnTo>
                      <a:pt x="94" y="295"/>
                    </a:lnTo>
                    <a:lnTo>
                      <a:pt x="90" y="299"/>
                    </a:lnTo>
                    <a:lnTo>
                      <a:pt x="86" y="304"/>
                    </a:lnTo>
                    <a:lnTo>
                      <a:pt x="83" y="308"/>
                    </a:lnTo>
                    <a:lnTo>
                      <a:pt x="79" y="312"/>
                    </a:lnTo>
                    <a:lnTo>
                      <a:pt x="76" y="316"/>
                    </a:lnTo>
                    <a:lnTo>
                      <a:pt x="74" y="320"/>
                    </a:lnTo>
                    <a:lnTo>
                      <a:pt x="72" y="322"/>
                    </a:lnTo>
                    <a:lnTo>
                      <a:pt x="68" y="325"/>
                    </a:lnTo>
                    <a:lnTo>
                      <a:pt x="66" y="328"/>
                    </a:lnTo>
                    <a:lnTo>
                      <a:pt x="63" y="333"/>
                    </a:lnTo>
                    <a:lnTo>
                      <a:pt x="60" y="337"/>
                    </a:lnTo>
                    <a:lnTo>
                      <a:pt x="56" y="340"/>
                    </a:lnTo>
                    <a:lnTo>
                      <a:pt x="53" y="344"/>
                    </a:lnTo>
                    <a:lnTo>
                      <a:pt x="50" y="349"/>
                    </a:lnTo>
                    <a:lnTo>
                      <a:pt x="46" y="353"/>
                    </a:lnTo>
                    <a:lnTo>
                      <a:pt x="42" y="356"/>
                    </a:lnTo>
                    <a:lnTo>
                      <a:pt x="39" y="360"/>
                    </a:lnTo>
                    <a:lnTo>
                      <a:pt x="35" y="364"/>
                    </a:lnTo>
                    <a:lnTo>
                      <a:pt x="33" y="368"/>
                    </a:lnTo>
                    <a:lnTo>
                      <a:pt x="31" y="370"/>
                    </a:lnTo>
                    <a:lnTo>
                      <a:pt x="31" y="372"/>
                    </a:lnTo>
                    <a:lnTo>
                      <a:pt x="29" y="374"/>
                    </a:lnTo>
                    <a:lnTo>
                      <a:pt x="29" y="376"/>
                    </a:lnTo>
                    <a:lnTo>
                      <a:pt x="27" y="378"/>
                    </a:lnTo>
                    <a:lnTo>
                      <a:pt x="27" y="379"/>
                    </a:lnTo>
                    <a:lnTo>
                      <a:pt x="26" y="382"/>
                    </a:lnTo>
                    <a:lnTo>
                      <a:pt x="25" y="384"/>
                    </a:lnTo>
                    <a:lnTo>
                      <a:pt x="23" y="386"/>
                    </a:lnTo>
                    <a:lnTo>
                      <a:pt x="23" y="388"/>
                    </a:lnTo>
                    <a:lnTo>
                      <a:pt x="21" y="391"/>
                    </a:lnTo>
                    <a:lnTo>
                      <a:pt x="19" y="393"/>
                    </a:lnTo>
                    <a:lnTo>
                      <a:pt x="17" y="395"/>
                    </a:lnTo>
                    <a:lnTo>
                      <a:pt x="16" y="397"/>
                    </a:lnTo>
                    <a:lnTo>
                      <a:pt x="15" y="399"/>
                    </a:lnTo>
                    <a:lnTo>
                      <a:pt x="13" y="401"/>
                    </a:lnTo>
                    <a:lnTo>
                      <a:pt x="11" y="403"/>
                    </a:lnTo>
                    <a:lnTo>
                      <a:pt x="10" y="404"/>
                    </a:lnTo>
                    <a:lnTo>
                      <a:pt x="8" y="408"/>
                    </a:lnTo>
                    <a:lnTo>
                      <a:pt x="7" y="410"/>
                    </a:lnTo>
                    <a:lnTo>
                      <a:pt x="6" y="413"/>
                    </a:lnTo>
                    <a:lnTo>
                      <a:pt x="6" y="415"/>
                    </a:lnTo>
                    <a:lnTo>
                      <a:pt x="4" y="418"/>
                    </a:lnTo>
                    <a:lnTo>
                      <a:pt x="4" y="420"/>
                    </a:lnTo>
                    <a:lnTo>
                      <a:pt x="3" y="422"/>
                    </a:lnTo>
                    <a:lnTo>
                      <a:pt x="3" y="424"/>
                    </a:lnTo>
                    <a:lnTo>
                      <a:pt x="1" y="426"/>
                    </a:lnTo>
                    <a:lnTo>
                      <a:pt x="1" y="428"/>
                    </a:lnTo>
                    <a:lnTo>
                      <a:pt x="0" y="430"/>
                    </a:lnTo>
                    <a:lnTo>
                      <a:pt x="0" y="432"/>
                    </a:lnTo>
                    <a:lnTo>
                      <a:pt x="0" y="434"/>
                    </a:lnTo>
                    <a:lnTo>
                      <a:pt x="0" y="436"/>
                    </a:lnTo>
                    <a:lnTo>
                      <a:pt x="0" y="437"/>
                    </a:lnTo>
                    <a:lnTo>
                      <a:pt x="0" y="447"/>
                    </a:lnTo>
                    <a:lnTo>
                      <a:pt x="2" y="456"/>
                    </a:lnTo>
                    <a:lnTo>
                      <a:pt x="4" y="463"/>
                    </a:lnTo>
                    <a:lnTo>
                      <a:pt x="6" y="469"/>
                    </a:lnTo>
                    <a:lnTo>
                      <a:pt x="7" y="475"/>
                    </a:lnTo>
                    <a:lnTo>
                      <a:pt x="9" y="480"/>
                    </a:lnTo>
                    <a:lnTo>
                      <a:pt x="11" y="483"/>
                    </a:lnTo>
                    <a:lnTo>
                      <a:pt x="13" y="486"/>
                    </a:lnTo>
                    <a:lnTo>
                      <a:pt x="13" y="490"/>
                    </a:lnTo>
                    <a:lnTo>
                      <a:pt x="15" y="491"/>
                    </a:lnTo>
                    <a:lnTo>
                      <a:pt x="16" y="493"/>
                    </a:lnTo>
                    <a:lnTo>
                      <a:pt x="17" y="494"/>
                    </a:lnTo>
                    <a:lnTo>
                      <a:pt x="17" y="495"/>
                    </a:lnTo>
                    <a:lnTo>
                      <a:pt x="19" y="495"/>
                    </a:lnTo>
                    <a:lnTo>
                      <a:pt x="20" y="495"/>
                    </a:lnTo>
                  </a:path>
                </a:pathLst>
              </a:custGeom>
              <a:noFill/>
              <a:ln w="9366">
                <a:solidFill>
                  <a:srgbClr val="8F8F8F"/>
                </a:solidFill>
                <a:prstDash val="dash"/>
                <a:round/>
                <a:headEnd/>
                <a:tailEnd/>
              </a:ln>
            </p:spPr>
            <p:txBody>
              <a:bodyPr/>
              <a:lstStyle/>
              <a:p>
                <a:endParaRPr lang="zh-CN" altLang="en-US"/>
              </a:p>
            </p:txBody>
          </p:sp>
          <p:sp>
            <p:nvSpPr>
              <p:cNvPr id="85" name="Freeform 122"/>
              <p:cNvSpPr>
                <a:spLocks/>
              </p:cNvSpPr>
              <p:nvPr/>
            </p:nvSpPr>
            <p:spPr bwMode="auto">
              <a:xfrm>
                <a:off x="3168" y="2958"/>
                <a:ext cx="345" cy="552"/>
              </a:xfrm>
              <a:custGeom>
                <a:avLst/>
                <a:gdLst>
                  <a:gd name="T0" fmla="*/ 341 w 345"/>
                  <a:gd name="T1" fmla="*/ 3 h 552"/>
                  <a:gd name="T2" fmla="*/ 324 w 345"/>
                  <a:gd name="T3" fmla="*/ 22 h 552"/>
                  <a:gd name="T4" fmla="*/ 295 w 345"/>
                  <a:gd name="T5" fmla="*/ 55 h 552"/>
                  <a:gd name="T6" fmla="*/ 257 w 345"/>
                  <a:gd name="T7" fmla="*/ 97 h 552"/>
                  <a:gd name="T8" fmla="*/ 215 w 345"/>
                  <a:gd name="T9" fmla="*/ 146 h 552"/>
                  <a:gd name="T10" fmla="*/ 172 w 345"/>
                  <a:gd name="T11" fmla="*/ 196 h 552"/>
                  <a:gd name="T12" fmla="*/ 132 w 345"/>
                  <a:gd name="T13" fmla="*/ 242 h 552"/>
                  <a:gd name="T14" fmla="*/ 99 w 345"/>
                  <a:gd name="T15" fmla="*/ 282 h 552"/>
                  <a:gd name="T16" fmla="*/ 82 w 345"/>
                  <a:gd name="T17" fmla="*/ 304 h 552"/>
                  <a:gd name="T18" fmla="*/ 71 w 345"/>
                  <a:gd name="T19" fmla="*/ 317 h 552"/>
                  <a:gd name="T20" fmla="*/ 58 w 345"/>
                  <a:gd name="T21" fmla="*/ 333 h 552"/>
                  <a:gd name="T22" fmla="*/ 46 w 345"/>
                  <a:gd name="T23" fmla="*/ 349 h 552"/>
                  <a:gd name="T24" fmla="*/ 33 w 345"/>
                  <a:gd name="T25" fmla="*/ 366 h 552"/>
                  <a:gd name="T26" fmla="*/ 22 w 345"/>
                  <a:gd name="T27" fmla="*/ 382 h 552"/>
                  <a:gd name="T28" fmla="*/ 13 w 345"/>
                  <a:gd name="T29" fmla="*/ 398 h 552"/>
                  <a:gd name="T30" fmla="*/ 6 w 345"/>
                  <a:gd name="T31" fmla="*/ 412 h 552"/>
                  <a:gd name="T32" fmla="*/ 2 w 345"/>
                  <a:gd name="T33" fmla="*/ 423 h 552"/>
                  <a:gd name="T34" fmla="*/ 0 w 345"/>
                  <a:gd name="T35" fmla="*/ 432 h 552"/>
                  <a:gd name="T36" fmla="*/ 0 w 345"/>
                  <a:gd name="T37" fmla="*/ 441 h 552"/>
                  <a:gd name="T38" fmla="*/ 0 w 345"/>
                  <a:gd name="T39" fmla="*/ 452 h 552"/>
                  <a:gd name="T40" fmla="*/ 0 w 345"/>
                  <a:gd name="T41" fmla="*/ 462 h 552"/>
                  <a:gd name="T42" fmla="*/ 0 w 345"/>
                  <a:gd name="T43" fmla="*/ 473 h 552"/>
                  <a:gd name="T44" fmla="*/ 1 w 345"/>
                  <a:gd name="T45" fmla="*/ 483 h 552"/>
                  <a:gd name="T46" fmla="*/ 2 w 345"/>
                  <a:gd name="T47" fmla="*/ 491 h 552"/>
                  <a:gd name="T48" fmla="*/ 4 w 345"/>
                  <a:gd name="T49" fmla="*/ 496 h 552"/>
                  <a:gd name="T50" fmla="*/ 5 w 345"/>
                  <a:gd name="T51" fmla="*/ 500 h 552"/>
                  <a:gd name="T52" fmla="*/ 6 w 345"/>
                  <a:gd name="T53" fmla="*/ 505 h 552"/>
                  <a:gd name="T54" fmla="*/ 9 w 345"/>
                  <a:gd name="T55" fmla="*/ 509 h 552"/>
                  <a:gd name="T56" fmla="*/ 11 w 345"/>
                  <a:gd name="T57" fmla="*/ 514 h 552"/>
                  <a:gd name="T58" fmla="*/ 13 w 345"/>
                  <a:gd name="T59" fmla="*/ 517 h 552"/>
                  <a:gd name="T60" fmla="*/ 15 w 345"/>
                  <a:gd name="T61" fmla="*/ 521 h 552"/>
                  <a:gd name="T62" fmla="*/ 17 w 345"/>
                  <a:gd name="T63" fmla="*/ 525 h 552"/>
                  <a:gd name="T64" fmla="*/ 18 w 345"/>
                  <a:gd name="T65" fmla="*/ 529 h 552"/>
                  <a:gd name="T66" fmla="*/ 22 w 345"/>
                  <a:gd name="T67" fmla="*/ 533 h 552"/>
                  <a:gd name="T68" fmla="*/ 26 w 345"/>
                  <a:gd name="T69" fmla="*/ 538 h 552"/>
                  <a:gd name="T70" fmla="*/ 29 w 345"/>
                  <a:gd name="T71" fmla="*/ 541 h 552"/>
                  <a:gd name="T72" fmla="*/ 33 w 345"/>
                  <a:gd name="T73" fmla="*/ 545 h 552"/>
                  <a:gd name="T74" fmla="*/ 37 w 345"/>
                  <a:gd name="T75" fmla="*/ 549 h 552"/>
                  <a:gd name="T76" fmla="*/ 38 w 345"/>
                  <a:gd name="T77" fmla="*/ 551 h 552"/>
                  <a:gd name="T78" fmla="*/ 40 w 345"/>
                  <a:gd name="T79" fmla="*/ 551 h 5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5"/>
                  <a:gd name="T121" fmla="*/ 0 h 552"/>
                  <a:gd name="T122" fmla="*/ 345 w 345"/>
                  <a:gd name="T123" fmla="*/ 552 h 55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5" h="552">
                    <a:moveTo>
                      <a:pt x="344" y="0"/>
                    </a:moveTo>
                    <a:lnTo>
                      <a:pt x="341" y="3"/>
                    </a:lnTo>
                    <a:lnTo>
                      <a:pt x="335" y="11"/>
                    </a:lnTo>
                    <a:lnTo>
                      <a:pt x="324" y="22"/>
                    </a:lnTo>
                    <a:lnTo>
                      <a:pt x="312" y="36"/>
                    </a:lnTo>
                    <a:lnTo>
                      <a:pt x="295" y="55"/>
                    </a:lnTo>
                    <a:lnTo>
                      <a:pt x="277" y="75"/>
                    </a:lnTo>
                    <a:lnTo>
                      <a:pt x="257" y="97"/>
                    </a:lnTo>
                    <a:lnTo>
                      <a:pt x="237" y="120"/>
                    </a:lnTo>
                    <a:lnTo>
                      <a:pt x="215" y="146"/>
                    </a:lnTo>
                    <a:lnTo>
                      <a:pt x="194" y="171"/>
                    </a:lnTo>
                    <a:lnTo>
                      <a:pt x="172" y="196"/>
                    </a:lnTo>
                    <a:lnTo>
                      <a:pt x="152" y="219"/>
                    </a:lnTo>
                    <a:lnTo>
                      <a:pt x="132" y="242"/>
                    </a:lnTo>
                    <a:lnTo>
                      <a:pt x="115" y="263"/>
                    </a:lnTo>
                    <a:lnTo>
                      <a:pt x="99" y="282"/>
                    </a:lnTo>
                    <a:lnTo>
                      <a:pt x="87" y="297"/>
                    </a:lnTo>
                    <a:lnTo>
                      <a:pt x="82" y="304"/>
                    </a:lnTo>
                    <a:lnTo>
                      <a:pt x="77" y="310"/>
                    </a:lnTo>
                    <a:lnTo>
                      <a:pt x="71" y="317"/>
                    </a:lnTo>
                    <a:lnTo>
                      <a:pt x="65" y="324"/>
                    </a:lnTo>
                    <a:lnTo>
                      <a:pt x="58" y="333"/>
                    </a:lnTo>
                    <a:lnTo>
                      <a:pt x="52" y="341"/>
                    </a:lnTo>
                    <a:lnTo>
                      <a:pt x="46" y="349"/>
                    </a:lnTo>
                    <a:lnTo>
                      <a:pt x="41" y="356"/>
                    </a:lnTo>
                    <a:lnTo>
                      <a:pt x="33" y="366"/>
                    </a:lnTo>
                    <a:lnTo>
                      <a:pt x="28" y="374"/>
                    </a:lnTo>
                    <a:lnTo>
                      <a:pt x="22" y="382"/>
                    </a:lnTo>
                    <a:lnTo>
                      <a:pt x="17" y="390"/>
                    </a:lnTo>
                    <a:lnTo>
                      <a:pt x="13" y="398"/>
                    </a:lnTo>
                    <a:lnTo>
                      <a:pt x="9" y="405"/>
                    </a:lnTo>
                    <a:lnTo>
                      <a:pt x="6" y="412"/>
                    </a:lnTo>
                    <a:lnTo>
                      <a:pt x="4" y="418"/>
                    </a:lnTo>
                    <a:lnTo>
                      <a:pt x="2" y="423"/>
                    </a:lnTo>
                    <a:lnTo>
                      <a:pt x="2" y="426"/>
                    </a:lnTo>
                    <a:lnTo>
                      <a:pt x="0" y="432"/>
                    </a:lnTo>
                    <a:lnTo>
                      <a:pt x="0" y="436"/>
                    </a:lnTo>
                    <a:lnTo>
                      <a:pt x="0" y="441"/>
                    </a:lnTo>
                    <a:lnTo>
                      <a:pt x="0" y="446"/>
                    </a:lnTo>
                    <a:lnTo>
                      <a:pt x="0" y="452"/>
                    </a:lnTo>
                    <a:lnTo>
                      <a:pt x="0" y="457"/>
                    </a:lnTo>
                    <a:lnTo>
                      <a:pt x="0" y="462"/>
                    </a:lnTo>
                    <a:lnTo>
                      <a:pt x="0" y="468"/>
                    </a:lnTo>
                    <a:lnTo>
                      <a:pt x="0" y="473"/>
                    </a:lnTo>
                    <a:lnTo>
                      <a:pt x="1" y="478"/>
                    </a:lnTo>
                    <a:lnTo>
                      <a:pt x="1" y="483"/>
                    </a:lnTo>
                    <a:lnTo>
                      <a:pt x="2" y="487"/>
                    </a:lnTo>
                    <a:lnTo>
                      <a:pt x="2" y="491"/>
                    </a:lnTo>
                    <a:lnTo>
                      <a:pt x="4" y="494"/>
                    </a:lnTo>
                    <a:lnTo>
                      <a:pt x="4" y="496"/>
                    </a:lnTo>
                    <a:lnTo>
                      <a:pt x="5" y="498"/>
                    </a:lnTo>
                    <a:lnTo>
                      <a:pt x="5" y="500"/>
                    </a:lnTo>
                    <a:lnTo>
                      <a:pt x="6" y="502"/>
                    </a:lnTo>
                    <a:lnTo>
                      <a:pt x="6" y="505"/>
                    </a:lnTo>
                    <a:lnTo>
                      <a:pt x="8" y="507"/>
                    </a:lnTo>
                    <a:lnTo>
                      <a:pt x="9" y="509"/>
                    </a:lnTo>
                    <a:lnTo>
                      <a:pt x="11" y="511"/>
                    </a:lnTo>
                    <a:lnTo>
                      <a:pt x="11" y="514"/>
                    </a:lnTo>
                    <a:lnTo>
                      <a:pt x="13" y="516"/>
                    </a:lnTo>
                    <a:lnTo>
                      <a:pt x="13" y="517"/>
                    </a:lnTo>
                    <a:lnTo>
                      <a:pt x="15" y="519"/>
                    </a:lnTo>
                    <a:lnTo>
                      <a:pt x="15" y="521"/>
                    </a:lnTo>
                    <a:lnTo>
                      <a:pt x="16" y="523"/>
                    </a:lnTo>
                    <a:lnTo>
                      <a:pt x="17" y="525"/>
                    </a:lnTo>
                    <a:lnTo>
                      <a:pt x="18" y="525"/>
                    </a:lnTo>
                    <a:lnTo>
                      <a:pt x="18" y="529"/>
                    </a:lnTo>
                    <a:lnTo>
                      <a:pt x="20" y="531"/>
                    </a:lnTo>
                    <a:lnTo>
                      <a:pt x="22" y="533"/>
                    </a:lnTo>
                    <a:lnTo>
                      <a:pt x="24" y="535"/>
                    </a:lnTo>
                    <a:lnTo>
                      <a:pt x="26" y="538"/>
                    </a:lnTo>
                    <a:lnTo>
                      <a:pt x="27" y="539"/>
                    </a:lnTo>
                    <a:lnTo>
                      <a:pt x="29" y="541"/>
                    </a:lnTo>
                    <a:lnTo>
                      <a:pt x="31" y="543"/>
                    </a:lnTo>
                    <a:lnTo>
                      <a:pt x="33" y="545"/>
                    </a:lnTo>
                    <a:lnTo>
                      <a:pt x="35" y="547"/>
                    </a:lnTo>
                    <a:lnTo>
                      <a:pt x="37" y="549"/>
                    </a:lnTo>
                    <a:lnTo>
                      <a:pt x="38" y="549"/>
                    </a:lnTo>
                    <a:lnTo>
                      <a:pt x="38" y="551"/>
                    </a:lnTo>
                    <a:lnTo>
                      <a:pt x="40" y="551"/>
                    </a:lnTo>
                    <a:lnTo>
                      <a:pt x="41" y="551"/>
                    </a:lnTo>
                  </a:path>
                </a:pathLst>
              </a:custGeom>
              <a:noFill/>
              <a:ln w="9366">
                <a:solidFill>
                  <a:srgbClr val="8F8F8F"/>
                </a:solidFill>
                <a:prstDash val="dash"/>
                <a:round/>
                <a:headEnd/>
                <a:tailEnd/>
              </a:ln>
            </p:spPr>
            <p:txBody>
              <a:bodyPr/>
              <a:lstStyle/>
              <a:p>
                <a:endParaRPr lang="zh-CN" altLang="en-US"/>
              </a:p>
            </p:txBody>
          </p:sp>
          <p:sp>
            <p:nvSpPr>
              <p:cNvPr id="86" name="Line 123"/>
              <p:cNvSpPr>
                <a:spLocks noChangeShapeType="1"/>
              </p:cNvSpPr>
              <p:nvPr/>
            </p:nvSpPr>
            <p:spPr bwMode="auto">
              <a:xfrm flipH="1">
                <a:off x="2257" y="3413"/>
                <a:ext cx="358" cy="235"/>
              </a:xfrm>
              <a:prstGeom prst="line">
                <a:avLst/>
              </a:prstGeom>
              <a:noFill/>
              <a:ln w="9366">
                <a:solidFill>
                  <a:srgbClr val="8F8F8F"/>
                </a:solidFill>
                <a:prstDash val="dash"/>
                <a:round/>
                <a:headEnd/>
                <a:tailEnd/>
              </a:ln>
            </p:spPr>
            <p:txBody>
              <a:bodyPr wrap="none" anchor="ctr"/>
              <a:lstStyle/>
              <a:p>
                <a:endParaRPr lang="zh-CN" altLang="en-US"/>
              </a:p>
            </p:txBody>
          </p:sp>
          <p:sp>
            <p:nvSpPr>
              <p:cNvPr id="87" name="Line 124"/>
              <p:cNvSpPr>
                <a:spLocks noChangeShapeType="1"/>
              </p:cNvSpPr>
              <p:nvPr/>
            </p:nvSpPr>
            <p:spPr bwMode="auto">
              <a:xfrm flipH="1">
                <a:off x="2990" y="3367"/>
                <a:ext cx="674" cy="465"/>
              </a:xfrm>
              <a:prstGeom prst="line">
                <a:avLst/>
              </a:prstGeom>
              <a:noFill/>
              <a:ln w="9366">
                <a:solidFill>
                  <a:srgbClr val="8F8F8F"/>
                </a:solidFill>
                <a:prstDash val="dash"/>
                <a:round/>
                <a:headEnd/>
                <a:tailEnd/>
              </a:ln>
            </p:spPr>
            <p:txBody>
              <a:bodyPr wrap="none" anchor="ctr"/>
              <a:lstStyle/>
              <a:p>
                <a:endParaRPr lang="zh-CN" altLang="en-US"/>
              </a:p>
            </p:txBody>
          </p:sp>
          <p:sp>
            <p:nvSpPr>
              <p:cNvPr id="88" name="Oval 125"/>
              <p:cNvSpPr>
                <a:spLocks noChangeArrowheads="1"/>
              </p:cNvSpPr>
              <p:nvPr/>
            </p:nvSpPr>
            <p:spPr bwMode="auto">
              <a:xfrm>
                <a:off x="2712" y="2907"/>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89" name="Oval 126"/>
              <p:cNvSpPr>
                <a:spLocks noChangeArrowheads="1"/>
              </p:cNvSpPr>
              <p:nvPr/>
            </p:nvSpPr>
            <p:spPr bwMode="auto">
              <a:xfrm>
                <a:off x="2679" y="2946"/>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0" name="Oval 127"/>
              <p:cNvSpPr>
                <a:spLocks noChangeArrowheads="1"/>
              </p:cNvSpPr>
              <p:nvPr/>
            </p:nvSpPr>
            <p:spPr bwMode="auto">
              <a:xfrm>
                <a:off x="2643" y="2981"/>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1" name="Oval 128"/>
              <p:cNvSpPr>
                <a:spLocks noChangeArrowheads="1"/>
              </p:cNvSpPr>
              <p:nvPr/>
            </p:nvSpPr>
            <p:spPr bwMode="auto">
              <a:xfrm>
                <a:off x="2611" y="3022"/>
                <a:ext cx="21"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2" name="Oval 129"/>
              <p:cNvSpPr>
                <a:spLocks noChangeArrowheads="1"/>
              </p:cNvSpPr>
              <p:nvPr/>
            </p:nvSpPr>
            <p:spPr bwMode="auto">
              <a:xfrm>
                <a:off x="2575" y="3063"/>
                <a:ext cx="21"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3" name="Oval 130"/>
              <p:cNvSpPr>
                <a:spLocks noChangeArrowheads="1"/>
              </p:cNvSpPr>
              <p:nvPr/>
            </p:nvSpPr>
            <p:spPr bwMode="auto">
              <a:xfrm>
                <a:off x="2540" y="3103"/>
                <a:ext cx="21" cy="15"/>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4" name="Oval 131"/>
              <p:cNvSpPr>
                <a:spLocks noChangeArrowheads="1"/>
              </p:cNvSpPr>
              <p:nvPr/>
            </p:nvSpPr>
            <p:spPr bwMode="auto">
              <a:xfrm>
                <a:off x="2492" y="3146"/>
                <a:ext cx="23"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5" name="Oval 132"/>
              <p:cNvSpPr>
                <a:spLocks noChangeArrowheads="1"/>
              </p:cNvSpPr>
              <p:nvPr/>
            </p:nvSpPr>
            <p:spPr bwMode="auto">
              <a:xfrm>
                <a:off x="2455" y="3187"/>
                <a:ext cx="23"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6" name="Oval 133"/>
              <p:cNvSpPr>
                <a:spLocks noChangeArrowheads="1"/>
              </p:cNvSpPr>
              <p:nvPr/>
            </p:nvSpPr>
            <p:spPr bwMode="auto">
              <a:xfrm>
                <a:off x="2424" y="3229"/>
                <a:ext cx="22" cy="15"/>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7" name="Oval 134"/>
              <p:cNvSpPr>
                <a:spLocks noChangeArrowheads="1"/>
              </p:cNvSpPr>
              <p:nvPr/>
            </p:nvSpPr>
            <p:spPr bwMode="auto">
              <a:xfrm>
                <a:off x="2393" y="3268"/>
                <a:ext cx="23"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8" name="Oval 135"/>
              <p:cNvSpPr>
                <a:spLocks noChangeArrowheads="1"/>
              </p:cNvSpPr>
              <p:nvPr/>
            </p:nvSpPr>
            <p:spPr bwMode="auto">
              <a:xfrm>
                <a:off x="2389" y="3309"/>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99" name="Oval 136"/>
              <p:cNvSpPr>
                <a:spLocks noChangeArrowheads="1"/>
              </p:cNvSpPr>
              <p:nvPr/>
            </p:nvSpPr>
            <p:spPr bwMode="auto">
              <a:xfrm>
                <a:off x="2405" y="3348"/>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0" name="Oval 137"/>
              <p:cNvSpPr>
                <a:spLocks noChangeArrowheads="1"/>
              </p:cNvSpPr>
              <p:nvPr/>
            </p:nvSpPr>
            <p:spPr bwMode="auto">
              <a:xfrm>
                <a:off x="3526" y="2972"/>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1" name="Oval 138"/>
              <p:cNvSpPr>
                <a:spLocks noChangeArrowheads="1"/>
              </p:cNvSpPr>
              <p:nvPr/>
            </p:nvSpPr>
            <p:spPr bwMode="auto">
              <a:xfrm>
                <a:off x="3499" y="3004"/>
                <a:ext cx="22"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2" name="Oval 139"/>
              <p:cNvSpPr>
                <a:spLocks noChangeArrowheads="1"/>
              </p:cNvSpPr>
              <p:nvPr/>
            </p:nvSpPr>
            <p:spPr bwMode="auto">
              <a:xfrm>
                <a:off x="3468" y="3041"/>
                <a:ext cx="21"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3" name="Oval 140"/>
              <p:cNvSpPr>
                <a:spLocks noChangeArrowheads="1"/>
              </p:cNvSpPr>
              <p:nvPr/>
            </p:nvSpPr>
            <p:spPr bwMode="auto">
              <a:xfrm>
                <a:off x="3437" y="3074"/>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4" name="Oval 141"/>
              <p:cNvSpPr>
                <a:spLocks noChangeArrowheads="1"/>
              </p:cNvSpPr>
              <p:nvPr/>
            </p:nvSpPr>
            <p:spPr bwMode="auto">
              <a:xfrm>
                <a:off x="3408" y="3109"/>
                <a:ext cx="22"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5" name="Oval 142"/>
              <p:cNvSpPr>
                <a:spLocks noChangeArrowheads="1"/>
              </p:cNvSpPr>
              <p:nvPr/>
            </p:nvSpPr>
            <p:spPr bwMode="auto">
              <a:xfrm>
                <a:off x="3375" y="3144"/>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6" name="Oval 143"/>
              <p:cNvSpPr>
                <a:spLocks noChangeArrowheads="1"/>
              </p:cNvSpPr>
              <p:nvPr/>
            </p:nvSpPr>
            <p:spPr bwMode="auto">
              <a:xfrm>
                <a:off x="3343" y="3183"/>
                <a:ext cx="24" cy="15"/>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7" name="Oval 144"/>
              <p:cNvSpPr>
                <a:spLocks noChangeArrowheads="1"/>
              </p:cNvSpPr>
              <p:nvPr/>
            </p:nvSpPr>
            <p:spPr bwMode="auto">
              <a:xfrm>
                <a:off x="3310" y="3222"/>
                <a:ext cx="23" cy="13"/>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8" name="Oval 145"/>
              <p:cNvSpPr>
                <a:spLocks noChangeArrowheads="1"/>
              </p:cNvSpPr>
              <p:nvPr/>
            </p:nvSpPr>
            <p:spPr bwMode="auto">
              <a:xfrm>
                <a:off x="3277" y="3260"/>
                <a:ext cx="23"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09" name="Oval 146"/>
              <p:cNvSpPr>
                <a:spLocks noChangeArrowheads="1"/>
              </p:cNvSpPr>
              <p:nvPr/>
            </p:nvSpPr>
            <p:spPr bwMode="auto">
              <a:xfrm>
                <a:off x="3247" y="3298"/>
                <a:ext cx="21"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10" name="Oval 147"/>
              <p:cNvSpPr>
                <a:spLocks noChangeArrowheads="1"/>
              </p:cNvSpPr>
              <p:nvPr/>
            </p:nvSpPr>
            <p:spPr bwMode="auto">
              <a:xfrm>
                <a:off x="3217" y="3335"/>
                <a:ext cx="23"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11" name="Oval 148"/>
              <p:cNvSpPr>
                <a:spLocks noChangeArrowheads="1"/>
              </p:cNvSpPr>
              <p:nvPr/>
            </p:nvSpPr>
            <p:spPr bwMode="auto">
              <a:xfrm>
                <a:off x="3195" y="3378"/>
                <a:ext cx="22"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12" name="Oval 149"/>
              <p:cNvSpPr>
                <a:spLocks noChangeArrowheads="1"/>
              </p:cNvSpPr>
              <p:nvPr/>
            </p:nvSpPr>
            <p:spPr bwMode="auto">
              <a:xfrm>
                <a:off x="3188" y="3421"/>
                <a:ext cx="26" cy="15"/>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13" name="Oval 150"/>
              <p:cNvSpPr>
                <a:spLocks noChangeArrowheads="1"/>
              </p:cNvSpPr>
              <p:nvPr/>
            </p:nvSpPr>
            <p:spPr bwMode="auto">
              <a:xfrm>
                <a:off x="3200" y="3462"/>
                <a:ext cx="26"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14" name="Oval 151"/>
              <p:cNvSpPr>
                <a:spLocks noChangeArrowheads="1"/>
              </p:cNvSpPr>
              <p:nvPr/>
            </p:nvSpPr>
            <p:spPr bwMode="auto">
              <a:xfrm>
                <a:off x="3224" y="3496"/>
                <a:ext cx="26" cy="14"/>
              </a:xfrm>
              <a:prstGeom prst="ellipse">
                <a:avLst/>
              </a:prstGeom>
              <a:solidFill>
                <a:srgbClr val="8F8F8F"/>
              </a:solidFill>
              <a:ln w="9366">
                <a:solidFill>
                  <a:srgbClr val="8F8F8F"/>
                </a:solidFill>
                <a:round/>
                <a:headEnd/>
                <a:tailEnd/>
              </a:ln>
            </p:spPr>
            <p:txBody>
              <a:bodyPr wrap="none" anchor="ctr"/>
              <a:lstStyle/>
              <a:p>
                <a:endParaRPr lang="zh-CN" altLang="en-US"/>
              </a:p>
            </p:txBody>
          </p:sp>
          <p:sp>
            <p:nvSpPr>
              <p:cNvPr id="115" name="Freeform 152"/>
              <p:cNvSpPr>
                <a:spLocks/>
              </p:cNvSpPr>
              <p:nvPr/>
            </p:nvSpPr>
            <p:spPr bwMode="auto">
              <a:xfrm>
                <a:off x="3268" y="3332"/>
                <a:ext cx="387" cy="169"/>
              </a:xfrm>
              <a:custGeom>
                <a:avLst/>
                <a:gdLst>
                  <a:gd name="T0" fmla="*/ 0 w 387"/>
                  <a:gd name="T1" fmla="*/ 168 h 169"/>
                  <a:gd name="T2" fmla="*/ 0 w 387"/>
                  <a:gd name="T3" fmla="*/ 168 h 169"/>
                  <a:gd name="T4" fmla="*/ 2 w 387"/>
                  <a:gd name="T5" fmla="*/ 167 h 169"/>
                  <a:gd name="T6" fmla="*/ 3 w 387"/>
                  <a:gd name="T7" fmla="*/ 166 h 169"/>
                  <a:gd name="T8" fmla="*/ 7 w 387"/>
                  <a:gd name="T9" fmla="*/ 165 h 169"/>
                  <a:gd name="T10" fmla="*/ 11 w 387"/>
                  <a:gd name="T11" fmla="*/ 163 h 169"/>
                  <a:gd name="T12" fmla="*/ 16 w 387"/>
                  <a:gd name="T13" fmla="*/ 161 h 169"/>
                  <a:gd name="T14" fmla="*/ 22 w 387"/>
                  <a:gd name="T15" fmla="*/ 159 h 169"/>
                  <a:gd name="T16" fmla="*/ 29 w 387"/>
                  <a:gd name="T17" fmla="*/ 155 h 169"/>
                  <a:gd name="T18" fmla="*/ 36 w 387"/>
                  <a:gd name="T19" fmla="*/ 152 h 169"/>
                  <a:gd name="T20" fmla="*/ 44 w 387"/>
                  <a:gd name="T21" fmla="*/ 148 h 169"/>
                  <a:gd name="T22" fmla="*/ 53 w 387"/>
                  <a:gd name="T23" fmla="*/ 144 h 169"/>
                  <a:gd name="T24" fmla="*/ 63 w 387"/>
                  <a:gd name="T25" fmla="*/ 140 h 169"/>
                  <a:gd name="T26" fmla="*/ 73 w 387"/>
                  <a:gd name="T27" fmla="*/ 137 h 169"/>
                  <a:gd name="T28" fmla="*/ 84 w 387"/>
                  <a:gd name="T29" fmla="*/ 131 h 169"/>
                  <a:gd name="T30" fmla="*/ 96 w 387"/>
                  <a:gd name="T31" fmla="*/ 126 h 169"/>
                  <a:gd name="T32" fmla="*/ 109 w 387"/>
                  <a:gd name="T33" fmla="*/ 120 h 169"/>
                  <a:gd name="T34" fmla="*/ 112 w 387"/>
                  <a:gd name="T35" fmla="*/ 119 h 169"/>
                  <a:gd name="T36" fmla="*/ 121 w 387"/>
                  <a:gd name="T37" fmla="*/ 115 h 169"/>
                  <a:gd name="T38" fmla="*/ 132 w 387"/>
                  <a:gd name="T39" fmla="*/ 109 h 169"/>
                  <a:gd name="T40" fmla="*/ 146 w 387"/>
                  <a:gd name="T41" fmla="*/ 102 h 169"/>
                  <a:gd name="T42" fmla="*/ 162 w 387"/>
                  <a:gd name="T43" fmla="*/ 95 h 169"/>
                  <a:gd name="T44" fmla="*/ 179 w 387"/>
                  <a:gd name="T45" fmla="*/ 86 h 169"/>
                  <a:gd name="T46" fmla="*/ 197 w 387"/>
                  <a:gd name="T47" fmla="*/ 77 h 169"/>
                  <a:gd name="T48" fmla="*/ 217 w 387"/>
                  <a:gd name="T49" fmla="*/ 68 h 169"/>
                  <a:gd name="T50" fmla="*/ 235 w 387"/>
                  <a:gd name="T51" fmla="*/ 60 h 169"/>
                  <a:gd name="T52" fmla="*/ 253 w 387"/>
                  <a:gd name="T53" fmla="*/ 51 h 169"/>
                  <a:gd name="T54" fmla="*/ 270 w 387"/>
                  <a:gd name="T55" fmla="*/ 43 h 169"/>
                  <a:gd name="T56" fmla="*/ 287 w 387"/>
                  <a:gd name="T57" fmla="*/ 35 h 169"/>
                  <a:gd name="T58" fmla="*/ 301 w 387"/>
                  <a:gd name="T59" fmla="*/ 28 h 169"/>
                  <a:gd name="T60" fmla="*/ 312 w 387"/>
                  <a:gd name="T61" fmla="*/ 23 h 169"/>
                  <a:gd name="T62" fmla="*/ 321 w 387"/>
                  <a:gd name="T63" fmla="*/ 19 h 169"/>
                  <a:gd name="T64" fmla="*/ 327 w 387"/>
                  <a:gd name="T65" fmla="*/ 17 h 169"/>
                  <a:gd name="T66" fmla="*/ 329 w 387"/>
                  <a:gd name="T67" fmla="*/ 17 h 169"/>
                  <a:gd name="T68" fmla="*/ 332 w 387"/>
                  <a:gd name="T69" fmla="*/ 15 h 169"/>
                  <a:gd name="T70" fmla="*/ 336 w 387"/>
                  <a:gd name="T71" fmla="*/ 15 h 169"/>
                  <a:gd name="T72" fmla="*/ 341 w 387"/>
                  <a:gd name="T73" fmla="*/ 13 h 169"/>
                  <a:gd name="T74" fmla="*/ 345 w 387"/>
                  <a:gd name="T75" fmla="*/ 13 h 169"/>
                  <a:gd name="T76" fmla="*/ 351 w 387"/>
                  <a:gd name="T77" fmla="*/ 11 h 169"/>
                  <a:gd name="T78" fmla="*/ 356 w 387"/>
                  <a:gd name="T79" fmla="*/ 9 h 169"/>
                  <a:gd name="T80" fmla="*/ 361 w 387"/>
                  <a:gd name="T81" fmla="*/ 7 h 169"/>
                  <a:gd name="T82" fmla="*/ 365 w 387"/>
                  <a:gd name="T83" fmla="*/ 7 h 169"/>
                  <a:gd name="T84" fmla="*/ 370 w 387"/>
                  <a:gd name="T85" fmla="*/ 5 h 169"/>
                  <a:gd name="T86" fmla="*/ 373 w 387"/>
                  <a:gd name="T87" fmla="*/ 5 h 169"/>
                  <a:gd name="T88" fmla="*/ 378 w 387"/>
                  <a:gd name="T89" fmla="*/ 3 h 169"/>
                  <a:gd name="T90" fmla="*/ 380 w 387"/>
                  <a:gd name="T91" fmla="*/ 3 h 169"/>
                  <a:gd name="T92" fmla="*/ 383 w 387"/>
                  <a:gd name="T93" fmla="*/ 2 h 169"/>
                  <a:gd name="T94" fmla="*/ 385 w 387"/>
                  <a:gd name="T95" fmla="*/ 2 h 169"/>
                  <a:gd name="T96" fmla="*/ 386 w 387"/>
                  <a:gd name="T97" fmla="*/ 0 h 1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87"/>
                  <a:gd name="T148" fmla="*/ 0 h 169"/>
                  <a:gd name="T149" fmla="*/ 387 w 387"/>
                  <a:gd name="T150" fmla="*/ 169 h 1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87" h="169">
                    <a:moveTo>
                      <a:pt x="0" y="168"/>
                    </a:moveTo>
                    <a:lnTo>
                      <a:pt x="0" y="168"/>
                    </a:lnTo>
                    <a:lnTo>
                      <a:pt x="2" y="167"/>
                    </a:lnTo>
                    <a:lnTo>
                      <a:pt x="3" y="166"/>
                    </a:lnTo>
                    <a:lnTo>
                      <a:pt x="7" y="165"/>
                    </a:lnTo>
                    <a:lnTo>
                      <a:pt x="11" y="163"/>
                    </a:lnTo>
                    <a:lnTo>
                      <a:pt x="16" y="161"/>
                    </a:lnTo>
                    <a:lnTo>
                      <a:pt x="22" y="159"/>
                    </a:lnTo>
                    <a:lnTo>
                      <a:pt x="29" y="155"/>
                    </a:lnTo>
                    <a:lnTo>
                      <a:pt x="36" y="152"/>
                    </a:lnTo>
                    <a:lnTo>
                      <a:pt x="44" y="148"/>
                    </a:lnTo>
                    <a:lnTo>
                      <a:pt x="53" y="144"/>
                    </a:lnTo>
                    <a:lnTo>
                      <a:pt x="63" y="140"/>
                    </a:lnTo>
                    <a:lnTo>
                      <a:pt x="73" y="137"/>
                    </a:lnTo>
                    <a:lnTo>
                      <a:pt x="84" y="131"/>
                    </a:lnTo>
                    <a:lnTo>
                      <a:pt x="96" y="126"/>
                    </a:lnTo>
                    <a:lnTo>
                      <a:pt x="109" y="120"/>
                    </a:lnTo>
                    <a:lnTo>
                      <a:pt x="112" y="119"/>
                    </a:lnTo>
                    <a:lnTo>
                      <a:pt x="121" y="115"/>
                    </a:lnTo>
                    <a:lnTo>
                      <a:pt x="132" y="109"/>
                    </a:lnTo>
                    <a:lnTo>
                      <a:pt x="146" y="102"/>
                    </a:lnTo>
                    <a:lnTo>
                      <a:pt x="162" y="95"/>
                    </a:lnTo>
                    <a:lnTo>
                      <a:pt x="179" y="86"/>
                    </a:lnTo>
                    <a:lnTo>
                      <a:pt x="197" y="77"/>
                    </a:lnTo>
                    <a:lnTo>
                      <a:pt x="217" y="68"/>
                    </a:lnTo>
                    <a:lnTo>
                      <a:pt x="235" y="60"/>
                    </a:lnTo>
                    <a:lnTo>
                      <a:pt x="253" y="51"/>
                    </a:lnTo>
                    <a:lnTo>
                      <a:pt x="270" y="43"/>
                    </a:lnTo>
                    <a:lnTo>
                      <a:pt x="287" y="35"/>
                    </a:lnTo>
                    <a:lnTo>
                      <a:pt x="301" y="28"/>
                    </a:lnTo>
                    <a:lnTo>
                      <a:pt x="312" y="23"/>
                    </a:lnTo>
                    <a:lnTo>
                      <a:pt x="321" y="19"/>
                    </a:lnTo>
                    <a:lnTo>
                      <a:pt x="327" y="17"/>
                    </a:lnTo>
                    <a:lnTo>
                      <a:pt x="329" y="17"/>
                    </a:lnTo>
                    <a:lnTo>
                      <a:pt x="332" y="15"/>
                    </a:lnTo>
                    <a:lnTo>
                      <a:pt x="336" y="15"/>
                    </a:lnTo>
                    <a:lnTo>
                      <a:pt x="341" y="13"/>
                    </a:lnTo>
                    <a:lnTo>
                      <a:pt x="345" y="13"/>
                    </a:lnTo>
                    <a:lnTo>
                      <a:pt x="351" y="11"/>
                    </a:lnTo>
                    <a:lnTo>
                      <a:pt x="356" y="9"/>
                    </a:lnTo>
                    <a:lnTo>
                      <a:pt x="361" y="7"/>
                    </a:lnTo>
                    <a:lnTo>
                      <a:pt x="365" y="7"/>
                    </a:lnTo>
                    <a:lnTo>
                      <a:pt x="370" y="5"/>
                    </a:lnTo>
                    <a:lnTo>
                      <a:pt x="373" y="5"/>
                    </a:lnTo>
                    <a:lnTo>
                      <a:pt x="378" y="3"/>
                    </a:lnTo>
                    <a:lnTo>
                      <a:pt x="380" y="3"/>
                    </a:lnTo>
                    <a:lnTo>
                      <a:pt x="383" y="2"/>
                    </a:lnTo>
                    <a:lnTo>
                      <a:pt x="385" y="2"/>
                    </a:lnTo>
                    <a:lnTo>
                      <a:pt x="386" y="0"/>
                    </a:lnTo>
                  </a:path>
                </a:pathLst>
              </a:custGeom>
              <a:noFill/>
              <a:ln w="9366">
                <a:solidFill>
                  <a:srgbClr val="8F8F8F"/>
                </a:solidFill>
                <a:prstDash val="dash"/>
                <a:round/>
                <a:headEnd/>
                <a:tailEnd/>
              </a:ln>
            </p:spPr>
            <p:txBody>
              <a:bodyPr/>
              <a:lstStyle/>
              <a:p>
                <a:endParaRPr lang="zh-CN" altLang="en-US"/>
              </a:p>
            </p:txBody>
          </p:sp>
        </p:grpSp>
        <p:grpSp>
          <p:nvGrpSpPr>
            <p:cNvPr id="8" name="Group 153"/>
            <p:cNvGrpSpPr>
              <a:grpSpLocks/>
            </p:cNvGrpSpPr>
            <p:nvPr/>
          </p:nvGrpSpPr>
          <p:grpSpPr bwMode="auto">
            <a:xfrm>
              <a:off x="2386016" y="4929189"/>
              <a:ext cx="1528764" cy="1127126"/>
              <a:chOff x="1736" y="3261"/>
              <a:chExt cx="963" cy="710"/>
            </a:xfrm>
          </p:grpSpPr>
          <p:sp>
            <p:nvSpPr>
              <p:cNvPr id="9" name="Freeform 154"/>
              <p:cNvSpPr>
                <a:spLocks/>
              </p:cNvSpPr>
              <p:nvPr/>
            </p:nvSpPr>
            <p:spPr bwMode="auto">
              <a:xfrm>
                <a:off x="2189" y="3261"/>
                <a:ext cx="262" cy="266"/>
              </a:xfrm>
              <a:custGeom>
                <a:avLst/>
                <a:gdLst>
                  <a:gd name="T0" fmla="*/ 25 w 262"/>
                  <a:gd name="T1" fmla="*/ 265 h 266"/>
                  <a:gd name="T2" fmla="*/ 12 w 262"/>
                  <a:gd name="T3" fmla="*/ 239 h 266"/>
                  <a:gd name="T4" fmla="*/ 3 w 262"/>
                  <a:gd name="T5" fmla="*/ 211 h 266"/>
                  <a:gd name="T6" fmla="*/ 0 w 262"/>
                  <a:gd name="T7" fmla="*/ 186 h 266"/>
                  <a:gd name="T8" fmla="*/ 0 w 262"/>
                  <a:gd name="T9" fmla="*/ 159 h 266"/>
                  <a:gd name="T10" fmla="*/ 4 w 262"/>
                  <a:gd name="T11" fmla="*/ 135 h 266"/>
                  <a:gd name="T12" fmla="*/ 13 w 262"/>
                  <a:gd name="T13" fmla="*/ 112 h 266"/>
                  <a:gd name="T14" fmla="*/ 25 w 262"/>
                  <a:gd name="T15" fmla="*/ 90 h 266"/>
                  <a:gd name="T16" fmla="*/ 41 w 262"/>
                  <a:gd name="T17" fmla="*/ 69 h 266"/>
                  <a:gd name="T18" fmla="*/ 59 w 262"/>
                  <a:gd name="T19" fmla="*/ 52 h 266"/>
                  <a:gd name="T20" fmla="*/ 81 w 262"/>
                  <a:gd name="T21" fmla="*/ 36 h 266"/>
                  <a:gd name="T22" fmla="*/ 105 w 262"/>
                  <a:gd name="T23" fmla="*/ 23 h 266"/>
                  <a:gd name="T24" fmla="*/ 133 w 262"/>
                  <a:gd name="T25" fmla="*/ 12 h 266"/>
                  <a:gd name="T26" fmla="*/ 161 w 262"/>
                  <a:gd name="T27" fmla="*/ 5 h 266"/>
                  <a:gd name="T28" fmla="*/ 193 w 262"/>
                  <a:gd name="T29" fmla="*/ 1 h 266"/>
                  <a:gd name="T30" fmla="*/ 226 w 262"/>
                  <a:gd name="T31" fmla="*/ 0 h 266"/>
                  <a:gd name="T32" fmla="*/ 261 w 262"/>
                  <a:gd name="T33" fmla="*/ 2 h 266"/>
                  <a:gd name="T34" fmla="*/ 228 w 262"/>
                  <a:gd name="T35" fmla="*/ 3 h 266"/>
                  <a:gd name="T36" fmla="*/ 197 w 262"/>
                  <a:gd name="T37" fmla="*/ 7 h 266"/>
                  <a:gd name="T38" fmla="*/ 167 w 262"/>
                  <a:gd name="T39" fmla="*/ 14 h 266"/>
                  <a:gd name="T40" fmla="*/ 140 w 262"/>
                  <a:gd name="T41" fmla="*/ 23 h 266"/>
                  <a:gd name="T42" fmla="*/ 113 w 262"/>
                  <a:gd name="T43" fmla="*/ 35 h 266"/>
                  <a:gd name="T44" fmla="*/ 90 w 262"/>
                  <a:gd name="T45" fmla="*/ 49 h 266"/>
                  <a:gd name="T46" fmla="*/ 69 w 262"/>
                  <a:gd name="T47" fmla="*/ 66 h 266"/>
                  <a:gd name="T48" fmla="*/ 51 w 262"/>
                  <a:gd name="T49" fmla="*/ 83 h 266"/>
                  <a:gd name="T50" fmla="*/ 35 w 262"/>
                  <a:gd name="T51" fmla="*/ 103 h 266"/>
                  <a:gd name="T52" fmla="*/ 23 w 262"/>
                  <a:gd name="T53" fmla="*/ 124 h 266"/>
                  <a:gd name="T54" fmla="*/ 13 w 262"/>
                  <a:gd name="T55" fmla="*/ 147 h 266"/>
                  <a:gd name="T56" fmla="*/ 8 w 262"/>
                  <a:gd name="T57" fmla="*/ 169 h 266"/>
                  <a:gd name="T58" fmla="*/ 6 w 262"/>
                  <a:gd name="T59" fmla="*/ 193 h 266"/>
                  <a:gd name="T60" fmla="*/ 8 w 262"/>
                  <a:gd name="T61" fmla="*/ 217 h 266"/>
                  <a:gd name="T62" fmla="*/ 14 w 262"/>
                  <a:gd name="T63" fmla="*/ 241 h 266"/>
                  <a:gd name="T64" fmla="*/ 25 w 262"/>
                  <a:gd name="T65" fmla="*/ 265 h 266"/>
                  <a:gd name="T66" fmla="*/ 25 w 262"/>
                  <a:gd name="T67" fmla="*/ 265 h 266"/>
                  <a:gd name="T68" fmla="*/ 25 w 262"/>
                  <a:gd name="T69" fmla="*/ 265 h 266"/>
                  <a:gd name="T70" fmla="*/ 25 w 262"/>
                  <a:gd name="T71" fmla="*/ 265 h 266"/>
                  <a:gd name="T72" fmla="*/ 25 w 262"/>
                  <a:gd name="T73" fmla="*/ 265 h 266"/>
                  <a:gd name="T74" fmla="*/ 25 w 262"/>
                  <a:gd name="T75" fmla="*/ 265 h 266"/>
                  <a:gd name="T76" fmla="*/ 25 w 262"/>
                  <a:gd name="T77" fmla="*/ 265 h 266"/>
                  <a:gd name="T78" fmla="*/ 25 w 262"/>
                  <a:gd name="T79" fmla="*/ 265 h 266"/>
                  <a:gd name="T80" fmla="*/ 25 w 262"/>
                  <a:gd name="T81" fmla="*/ 265 h 266"/>
                  <a:gd name="T82" fmla="*/ 25 w 262"/>
                  <a:gd name="T83" fmla="*/ 265 h 266"/>
                  <a:gd name="T84" fmla="*/ 25 w 262"/>
                  <a:gd name="T85" fmla="*/ 265 h 266"/>
                  <a:gd name="T86" fmla="*/ 25 w 262"/>
                  <a:gd name="T87" fmla="*/ 265 h 266"/>
                  <a:gd name="T88" fmla="*/ 25 w 262"/>
                  <a:gd name="T89" fmla="*/ 265 h 266"/>
                  <a:gd name="T90" fmla="*/ 25 w 262"/>
                  <a:gd name="T91" fmla="*/ 265 h 266"/>
                  <a:gd name="T92" fmla="*/ 25 w 262"/>
                  <a:gd name="T93" fmla="*/ 265 h 266"/>
                  <a:gd name="T94" fmla="*/ 25 w 262"/>
                  <a:gd name="T95" fmla="*/ 265 h 266"/>
                  <a:gd name="T96" fmla="*/ 25 w 262"/>
                  <a:gd name="T97" fmla="*/ 265 h 266"/>
                  <a:gd name="T98" fmla="*/ 25 w 262"/>
                  <a:gd name="T99" fmla="*/ 265 h 2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2"/>
                  <a:gd name="T151" fmla="*/ 0 h 266"/>
                  <a:gd name="T152" fmla="*/ 262 w 262"/>
                  <a:gd name="T153" fmla="*/ 266 h 2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2" h="266">
                    <a:moveTo>
                      <a:pt x="25" y="265"/>
                    </a:moveTo>
                    <a:lnTo>
                      <a:pt x="12" y="239"/>
                    </a:lnTo>
                    <a:lnTo>
                      <a:pt x="3" y="211"/>
                    </a:lnTo>
                    <a:lnTo>
                      <a:pt x="0" y="186"/>
                    </a:lnTo>
                    <a:lnTo>
                      <a:pt x="0" y="159"/>
                    </a:lnTo>
                    <a:lnTo>
                      <a:pt x="4" y="135"/>
                    </a:lnTo>
                    <a:lnTo>
                      <a:pt x="13" y="112"/>
                    </a:lnTo>
                    <a:lnTo>
                      <a:pt x="25" y="90"/>
                    </a:lnTo>
                    <a:lnTo>
                      <a:pt x="41" y="69"/>
                    </a:lnTo>
                    <a:lnTo>
                      <a:pt x="59" y="52"/>
                    </a:lnTo>
                    <a:lnTo>
                      <a:pt x="81" y="36"/>
                    </a:lnTo>
                    <a:lnTo>
                      <a:pt x="105" y="23"/>
                    </a:lnTo>
                    <a:lnTo>
                      <a:pt x="133" y="12"/>
                    </a:lnTo>
                    <a:lnTo>
                      <a:pt x="161" y="5"/>
                    </a:lnTo>
                    <a:lnTo>
                      <a:pt x="193" y="1"/>
                    </a:lnTo>
                    <a:lnTo>
                      <a:pt x="226" y="0"/>
                    </a:lnTo>
                    <a:lnTo>
                      <a:pt x="261" y="2"/>
                    </a:lnTo>
                    <a:lnTo>
                      <a:pt x="228" y="3"/>
                    </a:lnTo>
                    <a:lnTo>
                      <a:pt x="197" y="7"/>
                    </a:lnTo>
                    <a:lnTo>
                      <a:pt x="167" y="14"/>
                    </a:lnTo>
                    <a:lnTo>
                      <a:pt x="140" y="23"/>
                    </a:lnTo>
                    <a:lnTo>
                      <a:pt x="113" y="35"/>
                    </a:lnTo>
                    <a:lnTo>
                      <a:pt x="90" y="49"/>
                    </a:lnTo>
                    <a:lnTo>
                      <a:pt x="69" y="66"/>
                    </a:lnTo>
                    <a:lnTo>
                      <a:pt x="51" y="83"/>
                    </a:lnTo>
                    <a:lnTo>
                      <a:pt x="35" y="103"/>
                    </a:lnTo>
                    <a:lnTo>
                      <a:pt x="23" y="124"/>
                    </a:lnTo>
                    <a:lnTo>
                      <a:pt x="13" y="147"/>
                    </a:lnTo>
                    <a:lnTo>
                      <a:pt x="8" y="169"/>
                    </a:lnTo>
                    <a:lnTo>
                      <a:pt x="6" y="193"/>
                    </a:lnTo>
                    <a:lnTo>
                      <a:pt x="8" y="217"/>
                    </a:lnTo>
                    <a:lnTo>
                      <a:pt x="14" y="241"/>
                    </a:lnTo>
                    <a:lnTo>
                      <a:pt x="25" y="265"/>
                    </a:lnTo>
                  </a:path>
                </a:pathLst>
              </a:custGeom>
              <a:solidFill>
                <a:srgbClr val="5F5F5F"/>
              </a:solidFill>
              <a:ln w="9366">
                <a:solidFill>
                  <a:srgbClr val="A2A2A2"/>
                </a:solidFill>
                <a:round/>
                <a:headEnd/>
                <a:tailEnd/>
              </a:ln>
            </p:spPr>
            <p:txBody>
              <a:bodyPr/>
              <a:lstStyle/>
              <a:p>
                <a:endParaRPr lang="zh-CN" altLang="en-US"/>
              </a:p>
            </p:txBody>
          </p:sp>
          <p:sp>
            <p:nvSpPr>
              <p:cNvPr id="10" name="Freeform 155"/>
              <p:cNvSpPr>
                <a:spLocks/>
              </p:cNvSpPr>
              <p:nvPr/>
            </p:nvSpPr>
            <p:spPr bwMode="auto">
              <a:xfrm>
                <a:off x="2226" y="3273"/>
                <a:ext cx="473" cy="389"/>
              </a:xfrm>
              <a:custGeom>
                <a:avLst/>
                <a:gdLst>
                  <a:gd name="T0" fmla="*/ 15 w 473"/>
                  <a:gd name="T1" fmla="*/ 297 h 389"/>
                  <a:gd name="T2" fmla="*/ 58 w 473"/>
                  <a:gd name="T3" fmla="*/ 337 h 389"/>
                  <a:gd name="T4" fmla="*/ 111 w 473"/>
                  <a:gd name="T5" fmla="*/ 366 h 389"/>
                  <a:gd name="T6" fmla="*/ 171 w 473"/>
                  <a:gd name="T7" fmla="*/ 382 h 389"/>
                  <a:gd name="T8" fmla="*/ 233 w 473"/>
                  <a:gd name="T9" fmla="*/ 388 h 389"/>
                  <a:gd name="T10" fmla="*/ 295 w 473"/>
                  <a:gd name="T11" fmla="*/ 383 h 389"/>
                  <a:gd name="T12" fmla="*/ 353 w 473"/>
                  <a:gd name="T13" fmla="*/ 366 h 389"/>
                  <a:gd name="T14" fmla="*/ 403 w 473"/>
                  <a:gd name="T15" fmla="*/ 336 h 389"/>
                  <a:gd name="T16" fmla="*/ 441 w 473"/>
                  <a:gd name="T17" fmla="*/ 294 h 389"/>
                  <a:gd name="T18" fmla="*/ 464 w 473"/>
                  <a:gd name="T19" fmla="*/ 248 h 389"/>
                  <a:gd name="T20" fmla="*/ 472 w 473"/>
                  <a:gd name="T21" fmla="*/ 201 h 389"/>
                  <a:gd name="T22" fmla="*/ 466 w 473"/>
                  <a:gd name="T23" fmla="*/ 153 h 389"/>
                  <a:gd name="T24" fmla="*/ 447 w 473"/>
                  <a:gd name="T25" fmla="*/ 109 h 389"/>
                  <a:gd name="T26" fmla="*/ 414 w 473"/>
                  <a:gd name="T27" fmla="*/ 68 h 389"/>
                  <a:gd name="T28" fmla="*/ 370 w 473"/>
                  <a:gd name="T29" fmla="*/ 34 h 389"/>
                  <a:gd name="T30" fmla="*/ 316 w 473"/>
                  <a:gd name="T31" fmla="*/ 9 h 389"/>
                  <a:gd name="T32" fmla="*/ 312 w 473"/>
                  <a:gd name="T33" fmla="*/ 10 h 389"/>
                  <a:gd name="T34" fmla="*/ 360 w 473"/>
                  <a:gd name="T35" fmla="*/ 37 h 389"/>
                  <a:gd name="T36" fmla="*/ 397 w 473"/>
                  <a:gd name="T37" fmla="*/ 70 h 389"/>
                  <a:gd name="T38" fmla="*/ 423 w 473"/>
                  <a:gd name="T39" fmla="*/ 109 h 389"/>
                  <a:gd name="T40" fmla="*/ 437 w 473"/>
                  <a:gd name="T41" fmla="*/ 150 h 389"/>
                  <a:gd name="T42" fmla="*/ 438 w 473"/>
                  <a:gd name="T43" fmla="*/ 193 h 389"/>
                  <a:gd name="T44" fmla="*/ 427 w 473"/>
                  <a:gd name="T45" fmla="*/ 237 h 389"/>
                  <a:gd name="T46" fmla="*/ 401 w 473"/>
                  <a:gd name="T47" fmla="*/ 278 h 389"/>
                  <a:gd name="T48" fmla="*/ 362 w 473"/>
                  <a:gd name="T49" fmla="*/ 315 h 389"/>
                  <a:gd name="T50" fmla="*/ 315 w 473"/>
                  <a:gd name="T51" fmla="*/ 344 h 389"/>
                  <a:gd name="T52" fmla="*/ 263 w 473"/>
                  <a:gd name="T53" fmla="*/ 361 h 389"/>
                  <a:gd name="T54" fmla="*/ 209 w 473"/>
                  <a:gd name="T55" fmla="*/ 368 h 389"/>
                  <a:gd name="T56" fmla="*/ 156 w 473"/>
                  <a:gd name="T57" fmla="*/ 365 h 389"/>
                  <a:gd name="T58" fmla="*/ 103 w 473"/>
                  <a:gd name="T59" fmla="*/ 352 h 389"/>
                  <a:gd name="T60" fmla="*/ 56 w 473"/>
                  <a:gd name="T61" fmla="*/ 329 h 389"/>
                  <a:gd name="T62" fmla="*/ 15 w 473"/>
                  <a:gd name="T63" fmla="*/ 294 h 389"/>
                  <a:gd name="T64" fmla="*/ 0 w 473"/>
                  <a:gd name="T65" fmla="*/ 273 h 389"/>
                  <a:gd name="T66" fmla="*/ 0 w 473"/>
                  <a:gd name="T67" fmla="*/ 273 h 389"/>
                  <a:gd name="T68" fmla="*/ 0 w 473"/>
                  <a:gd name="T69" fmla="*/ 273 h 389"/>
                  <a:gd name="T70" fmla="*/ 0 w 473"/>
                  <a:gd name="T71" fmla="*/ 273 h 389"/>
                  <a:gd name="T72" fmla="*/ 0 w 473"/>
                  <a:gd name="T73" fmla="*/ 273 h 389"/>
                  <a:gd name="T74" fmla="*/ 0 w 473"/>
                  <a:gd name="T75" fmla="*/ 273 h 389"/>
                  <a:gd name="T76" fmla="*/ 0 w 473"/>
                  <a:gd name="T77" fmla="*/ 273 h 389"/>
                  <a:gd name="T78" fmla="*/ 0 w 473"/>
                  <a:gd name="T79" fmla="*/ 273 h 389"/>
                  <a:gd name="T80" fmla="*/ 0 w 473"/>
                  <a:gd name="T81" fmla="*/ 273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73"/>
                  <a:gd name="T124" fmla="*/ 0 h 389"/>
                  <a:gd name="T125" fmla="*/ 473 w 473"/>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73" h="389">
                    <a:moveTo>
                      <a:pt x="0" y="273"/>
                    </a:moveTo>
                    <a:lnTo>
                      <a:pt x="15" y="297"/>
                    </a:lnTo>
                    <a:lnTo>
                      <a:pt x="36" y="318"/>
                    </a:lnTo>
                    <a:lnTo>
                      <a:pt x="58" y="337"/>
                    </a:lnTo>
                    <a:lnTo>
                      <a:pt x="84" y="351"/>
                    </a:lnTo>
                    <a:lnTo>
                      <a:pt x="111" y="366"/>
                    </a:lnTo>
                    <a:lnTo>
                      <a:pt x="140" y="375"/>
                    </a:lnTo>
                    <a:lnTo>
                      <a:pt x="171" y="382"/>
                    </a:lnTo>
                    <a:lnTo>
                      <a:pt x="202" y="386"/>
                    </a:lnTo>
                    <a:lnTo>
                      <a:pt x="233" y="388"/>
                    </a:lnTo>
                    <a:lnTo>
                      <a:pt x="264" y="386"/>
                    </a:lnTo>
                    <a:lnTo>
                      <a:pt x="295" y="383"/>
                    </a:lnTo>
                    <a:lnTo>
                      <a:pt x="325" y="375"/>
                    </a:lnTo>
                    <a:lnTo>
                      <a:pt x="353" y="366"/>
                    </a:lnTo>
                    <a:lnTo>
                      <a:pt x="379" y="351"/>
                    </a:lnTo>
                    <a:lnTo>
                      <a:pt x="403" y="336"/>
                    </a:lnTo>
                    <a:lnTo>
                      <a:pt x="424" y="316"/>
                    </a:lnTo>
                    <a:lnTo>
                      <a:pt x="441" y="294"/>
                    </a:lnTo>
                    <a:lnTo>
                      <a:pt x="454" y="272"/>
                    </a:lnTo>
                    <a:lnTo>
                      <a:pt x="464" y="248"/>
                    </a:lnTo>
                    <a:lnTo>
                      <a:pt x="470" y="224"/>
                    </a:lnTo>
                    <a:lnTo>
                      <a:pt x="472" y="201"/>
                    </a:lnTo>
                    <a:lnTo>
                      <a:pt x="471" y="177"/>
                    </a:lnTo>
                    <a:lnTo>
                      <a:pt x="466" y="153"/>
                    </a:lnTo>
                    <a:lnTo>
                      <a:pt x="458" y="129"/>
                    </a:lnTo>
                    <a:lnTo>
                      <a:pt x="447" y="109"/>
                    </a:lnTo>
                    <a:lnTo>
                      <a:pt x="432" y="87"/>
                    </a:lnTo>
                    <a:lnTo>
                      <a:pt x="414" y="68"/>
                    </a:lnTo>
                    <a:lnTo>
                      <a:pt x="394" y="50"/>
                    </a:lnTo>
                    <a:lnTo>
                      <a:pt x="370" y="34"/>
                    </a:lnTo>
                    <a:lnTo>
                      <a:pt x="344" y="20"/>
                    </a:lnTo>
                    <a:lnTo>
                      <a:pt x="316" y="9"/>
                    </a:lnTo>
                    <a:lnTo>
                      <a:pt x="285" y="0"/>
                    </a:lnTo>
                    <a:lnTo>
                      <a:pt x="312" y="10"/>
                    </a:lnTo>
                    <a:lnTo>
                      <a:pt x="338" y="22"/>
                    </a:lnTo>
                    <a:lnTo>
                      <a:pt x="360" y="37"/>
                    </a:lnTo>
                    <a:lnTo>
                      <a:pt x="380" y="52"/>
                    </a:lnTo>
                    <a:lnTo>
                      <a:pt x="397" y="70"/>
                    </a:lnTo>
                    <a:lnTo>
                      <a:pt x="411" y="88"/>
                    </a:lnTo>
                    <a:lnTo>
                      <a:pt x="423" y="109"/>
                    </a:lnTo>
                    <a:lnTo>
                      <a:pt x="432" y="128"/>
                    </a:lnTo>
                    <a:lnTo>
                      <a:pt x="437" y="150"/>
                    </a:lnTo>
                    <a:lnTo>
                      <a:pt x="440" y="171"/>
                    </a:lnTo>
                    <a:lnTo>
                      <a:pt x="438" y="193"/>
                    </a:lnTo>
                    <a:lnTo>
                      <a:pt x="435" y="214"/>
                    </a:lnTo>
                    <a:lnTo>
                      <a:pt x="427" y="237"/>
                    </a:lnTo>
                    <a:lnTo>
                      <a:pt x="416" y="258"/>
                    </a:lnTo>
                    <a:lnTo>
                      <a:pt x="401" y="278"/>
                    </a:lnTo>
                    <a:lnTo>
                      <a:pt x="384" y="297"/>
                    </a:lnTo>
                    <a:lnTo>
                      <a:pt x="362" y="315"/>
                    </a:lnTo>
                    <a:lnTo>
                      <a:pt x="340" y="331"/>
                    </a:lnTo>
                    <a:lnTo>
                      <a:pt x="315" y="344"/>
                    </a:lnTo>
                    <a:lnTo>
                      <a:pt x="290" y="353"/>
                    </a:lnTo>
                    <a:lnTo>
                      <a:pt x="263" y="361"/>
                    </a:lnTo>
                    <a:lnTo>
                      <a:pt x="237" y="366"/>
                    </a:lnTo>
                    <a:lnTo>
                      <a:pt x="209" y="368"/>
                    </a:lnTo>
                    <a:lnTo>
                      <a:pt x="183" y="367"/>
                    </a:lnTo>
                    <a:lnTo>
                      <a:pt x="156" y="365"/>
                    </a:lnTo>
                    <a:lnTo>
                      <a:pt x="129" y="360"/>
                    </a:lnTo>
                    <a:lnTo>
                      <a:pt x="103" y="352"/>
                    </a:lnTo>
                    <a:lnTo>
                      <a:pt x="79" y="341"/>
                    </a:lnTo>
                    <a:lnTo>
                      <a:pt x="56" y="329"/>
                    </a:lnTo>
                    <a:lnTo>
                      <a:pt x="35" y="313"/>
                    </a:lnTo>
                    <a:lnTo>
                      <a:pt x="15" y="294"/>
                    </a:lnTo>
                    <a:lnTo>
                      <a:pt x="0" y="273"/>
                    </a:lnTo>
                  </a:path>
                </a:pathLst>
              </a:custGeom>
              <a:solidFill>
                <a:srgbClr val="5F5F5F"/>
              </a:solidFill>
              <a:ln w="9366">
                <a:solidFill>
                  <a:srgbClr val="A2A2A2"/>
                </a:solidFill>
                <a:round/>
                <a:headEnd/>
                <a:tailEnd/>
              </a:ln>
            </p:spPr>
            <p:txBody>
              <a:bodyPr/>
              <a:lstStyle/>
              <a:p>
                <a:endParaRPr lang="zh-CN" altLang="en-US"/>
              </a:p>
            </p:txBody>
          </p:sp>
          <p:sp>
            <p:nvSpPr>
              <p:cNvPr id="11" name="Freeform 156"/>
              <p:cNvSpPr>
                <a:spLocks/>
              </p:cNvSpPr>
              <p:nvPr/>
            </p:nvSpPr>
            <p:spPr bwMode="auto">
              <a:xfrm>
                <a:off x="2344" y="3518"/>
                <a:ext cx="338" cy="131"/>
              </a:xfrm>
              <a:custGeom>
                <a:avLst/>
                <a:gdLst>
                  <a:gd name="T0" fmla="*/ 294 w 338"/>
                  <a:gd name="T1" fmla="*/ 43 h 131"/>
                  <a:gd name="T2" fmla="*/ 290 w 338"/>
                  <a:gd name="T3" fmla="*/ 52 h 131"/>
                  <a:gd name="T4" fmla="*/ 281 w 338"/>
                  <a:gd name="T5" fmla="*/ 61 h 131"/>
                  <a:gd name="T6" fmla="*/ 269 w 338"/>
                  <a:gd name="T7" fmla="*/ 71 h 131"/>
                  <a:gd name="T8" fmla="*/ 254 w 338"/>
                  <a:gd name="T9" fmla="*/ 81 h 131"/>
                  <a:gd name="T10" fmla="*/ 237 w 338"/>
                  <a:gd name="T11" fmla="*/ 91 h 131"/>
                  <a:gd name="T12" fmla="*/ 220 w 338"/>
                  <a:gd name="T13" fmla="*/ 99 h 131"/>
                  <a:gd name="T14" fmla="*/ 204 w 338"/>
                  <a:gd name="T15" fmla="*/ 105 h 131"/>
                  <a:gd name="T16" fmla="*/ 183 w 338"/>
                  <a:gd name="T17" fmla="*/ 110 h 131"/>
                  <a:gd name="T18" fmla="*/ 158 w 338"/>
                  <a:gd name="T19" fmla="*/ 117 h 131"/>
                  <a:gd name="T20" fmla="*/ 134 w 338"/>
                  <a:gd name="T21" fmla="*/ 123 h 131"/>
                  <a:gd name="T22" fmla="*/ 109 w 338"/>
                  <a:gd name="T23" fmla="*/ 126 h 131"/>
                  <a:gd name="T24" fmla="*/ 85 w 338"/>
                  <a:gd name="T25" fmla="*/ 126 h 131"/>
                  <a:gd name="T26" fmla="*/ 60 w 338"/>
                  <a:gd name="T27" fmla="*/ 126 h 131"/>
                  <a:gd name="T28" fmla="*/ 36 w 338"/>
                  <a:gd name="T29" fmla="*/ 124 h 131"/>
                  <a:gd name="T30" fmla="*/ 11 w 338"/>
                  <a:gd name="T31" fmla="*/ 119 h 131"/>
                  <a:gd name="T32" fmla="*/ 11 w 338"/>
                  <a:gd name="T33" fmla="*/ 119 h 131"/>
                  <a:gd name="T34" fmla="*/ 33 w 338"/>
                  <a:gd name="T35" fmla="*/ 125 h 131"/>
                  <a:gd name="T36" fmla="*/ 56 w 338"/>
                  <a:gd name="T37" fmla="*/ 128 h 131"/>
                  <a:gd name="T38" fmla="*/ 78 w 338"/>
                  <a:gd name="T39" fmla="*/ 130 h 131"/>
                  <a:gd name="T40" fmla="*/ 102 w 338"/>
                  <a:gd name="T41" fmla="*/ 130 h 131"/>
                  <a:gd name="T42" fmla="*/ 124 w 338"/>
                  <a:gd name="T43" fmla="*/ 129 h 131"/>
                  <a:gd name="T44" fmla="*/ 148 w 338"/>
                  <a:gd name="T45" fmla="*/ 126 h 131"/>
                  <a:gd name="T46" fmla="*/ 171 w 338"/>
                  <a:gd name="T47" fmla="*/ 121 h 131"/>
                  <a:gd name="T48" fmla="*/ 196 w 338"/>
                  <a:gd name="T49" fmla="*/ 116 h 131"/>
                  <a:gd name="T50" fmla="*/ 224 w 338"/>
                  <a:gd name="T51" fmla="*/ 109 h 131"/>
                  <a:gd name="T52" fmla="*/ 248 w 338"/>
                  <a:gd name="T53" fmla="*/ 99 h 131"/>
                  <a:gd name="T54" fmla="*/ 272 w 338"/>
                  <a:gd name="T55" fmla="*/ 85 h 131"/>
                  <a:gd name="T56" fmla="*/ 292 w 338"/>
                  <a:gd name="T57" fmla="*/ 70 h 131"/>
                  <a:gd name="T58" fmla="*/ 308 w 338"/>
                  <a:gd name="T59" fmla="*/ 51 h 131"/>
                  <a:gd name="T60" fmla="*/ 322 w 338"/>
                  <a:gd name="T61" fmla="*/ 32 h 131"/>
                  <a:gd name="T62" fmla="*/ 332 w 338"/>
                  <a:gd name="T63" fmla="*/ 11 h 131"/>
                  <a:gd name="T64" fmla="*/ 336 w 338"/>
                  <a:gd name="T65" fmla="*/ 2 h 131"/>
                  <a:gd name="T66" fmla="*/ 335 w 338"/>
                  <a:gd name="T67" fmla="*/ 3 h 131"/>
                  <a:gd name="T68" fmla="*/ 333 w 338"/>
                  <a:gd name="T69" fmla="*/ 6 h 131"/>
                  <a:gd name="T70" fmla="*/ 331 w 338"/>
                  <a:gd name="T71" fmla="*/ 10 h 131"/>
                  <a:gd name="T72" fmla="*/ 329 w 338"/>
                  <a:gd name="T73" fmla="*/ 15 h 131"/>
                  <a:gd name="T74" fmla="*/ 325 w 338"/>
                  <a:gd name="T75" fmla="*/ 19 h 131"/>
                  <a:gd name="T76" fmla="*/ 323 w 338"/>
                  <a:gd name="T77" fmla="*/ 23 h 131"/>
                  <a:gd name="T78" fmla="*/ 319 w 338"/>
                  <a:gd name="T79" fmla="*/ 27 h 131"/>
                  <a:gd name="T80" fmla="*/ 315 w 338"/>
                  <a:gd name="T81" fmla="*/ 30 h 131"/>
                  <a:gd name="T82" fmla="*/ 312 w 338"/>
                  <a:gd name="T83" fmla="*/ 34 h 131"/>
                  <a:gd name="T84" fmla="*/ 308 w 338"/>
                  <a:gd name="T85" fmla="*/ 36 h 131"/>
                  <a:gd name="T86" fmla="*/ 304 w 338"/>
                  <a:gd name="T87" fmla="*/ 37 h 131"/>
                  <a:gd name="T88" fmla="*/ 301 w 338"/>
                  <a:gd name="T89" fmla="*/ 39 h 131"/>
                  <a:gd name="T90" fmla="*/ 297 w 338"/>
                  <a:gd name="T91" fmla="*/ 39 h 131"/>
                  <a:gd name="T92" fmla="*/ 295 w 338"/>
                  <a:gd name="T93" fmla="*/ 39 h 131"/>
                  <a:gd name="T94" fmla="*/ 295 w 338"/>
                  <a:gd name="T95" fmla="*/ 39 h 131"/>
                  <a:gd name="T96" fmla="*/ 295 w 338"/>
                  <a:gd name="T97" fmla="*/ 39 h 13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8"/>
                  <a:gd name="T148" fmla="*/ 0 h 131"/>
                  <a:gd name="T149" fmla="*/ 338 w 338"/>
                  <a:gd name="T150" fmla="*/ 131 h 13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8" h="131">
                    <a:moveTo>
                      <a:pt x="295" y="39"/>
                    </a:moveTo>
                    <a:lnTo>
                      <a:pt x="294" y="43"/>
                    </a:lnTo>
                    <a:lnTo>
                      <a:pt x="293" y="47"/>
                    </a:lnTo>
                    <a:lnTo>
                      <a:pt x="290" y="52"/>
                    </a:lnTo>
                    <a:lnTo>
                      <a:pt x="286" y="56"/>
                    </a:lnTo>
                    <a:lnTo>
                      <a:pt x="281" y="61"/>
                    </a:lnTo>
                    <a:lnTo>
                      <a:pt x="276" y="66"/>
                    </a:lnTo>
                    <a:lnTo>
                      <a:pt x="269" y="71"/>
                    </a:lnTo>
                    <a:lnTo>
                      <a:pt x="263" y="75"/>
                    </a:lnTo>
                    <a:lnTo>
                      <a:pt x="254" y="81"/>
                    </a:lnTo>
                    <a:lnTo>
                      <a:pt x="246" y="86"/>
                    </a:lnTo>
                    <a:lnTo>
                      <a:pt x="237" y="91"/>
                    </a:lnTo>
                    <a:lnTo>
                      <a:pt x="230" y="94"/>
                    </a:lnTo>
                    <a:lnTo>
                      <a:pt x="220" y="99"/>
                    </a:lnTo>
                    <a:lnTo>
                      <a:pt x="212" y="102"/>
                    </a:lnTo>
                    <a:lnTo>
                      <a:pt x="204" y="105"/>
                    </a:lnTo>
                    <a:lnTo>
                      <a:pt x="196" y="106"/>
                    </a:lnTo>
                    <a:lnTo>
                      <a:pt x="183" y="110"/>
                    </a:lnTo>
                    <a:lnTo>
                      <a:pt x="171" y="114"/>
                    </a:lnTo>
                    <a:lnTo>
                      <a:pt x="158" y="117"/>
                    </a:lnTo>
                    <a:lnTo>
                      <a:pt x="147" y="120"/>
                    </a:lnTo>
                    <a:lnTo>
                      <a:pt x="134" y="123"/>
                    </a:lnTo>
                    <a:lnTo>
                      <a:pt x="122" y="124"/>
                    </a:lnTo>
                    <a:lnTo>
                      <a:pt x="109" y="126"/>
                    </a:lnTo>
                    <a:lnTo>
                      <a:pt x="98" y="126"/>
                    </a:lnTo>
                    <a:lnTo>
                      <a:pt x="85" y="126"/>
                    </a:lnTo>
                    <a:lnTo>
                      <a:pt x="73" y="126"/>
                    </a:lnTo>
                    <a:lnTo>
                      <a:pt x="60" y="126"/>
                    </a:lnTo>
                    <a:lnTo>
                      <a:pt x="49" y="125"/>
                    </a:lnTo>
                    <a:lnTo>
                      <a:pt x="36" y="124"/>
                    </a:lnTo>
                    <a:lnTo>
                      <a:pt x="24" y="122"/>
                    </a:lnTo>
                    <a:lnTo>
                      <a:pt x="11" y="119"/>
                    </a:lnTo>
                    <a:lnTo>
                      <a:pt x="0" y="116"/>
                    </a:lnTo>
                    <a:lnTo>
                      <a:pt x="11" y="119"/>
                    </a:lnTo>
                    <a:lnTo>
                      <a:pt x="22" y="123"/>
                    </a:lnTo>
                    <a:lnTo>
                      <a:pt x="33" y="125"/>
                    </a:lnTo>
                    <a:lnTo>
                      <a:pt x="45" y="127"/>
                    </a:lnTo>
                    <a:lnTo>
                      <a:pt x="56" y="128"/>
                    </a:lnTo>
                    <a:lnTo>
                      <a:pt x="67" y="129"/>
                    </a:lnTo>
                    <a:lnTo>
                      <a:pt x="78" y="130"/>
                    </a:lnTo>
                    <a:lnTo>
                      <a:pt x="91" y="130"/>
                    </a:lnTo>
                    <a:lnTo>
                      <a:pt x="102" y="130"/>
                    </a:lnTo>
                    <a:lnTo>
                      <a:pt x="113" y="130"/>
                    </a:lnTo>
                    <a:lnTo>
                      <a:pt x="124" y="129"/>
                    </a:lnTo>
                    <a:lnTo>
                      <a:pt x="137" y="127"/>
                    </a:lnTo>
                    <a:lnTo>
                      <a:pt x="148" y="126"/>
                    </a:lnTo>
                    <a:lnTo>
                      <a:pt x="160" y="123"/>
                    </a:lnTo>
                    <a:lnTo>
                      <a:pt x="171" y="121"/>
                    </a:lnTo>
                    <a:lnTo>
                      <a:pt x="183" y="117"/>
                    </a:lnTo>
                    <a:lnTo>
                      <a:pt x="196" y="116"/>
                    </a:lnTo>
                    <a:lnTo>
                      <a:pt x="211" y="113"/>
                    </a:lnTo>
                    <a:lnTo>
                      <a:pt x="224" y="109"/>
                    </a:lnTo>
                    <a:lnTo>
                      <a:pt x="237" y="103"/>
                    </a:lnTo>
                    <a:lnTo>
                      <a:pt x="248" y="99"/>
                    </a:lnTo>
                    <a:lnTo>
                      <a:pt x="261" y="92"/>
                    </a:lnTo>
                    <a:lnTo>
                      <a:pt x="272" y="85"/>
                    </a:lnTo>
                    <a:lnTo>
                      <a:pt x="283" y="77"/>
                    </a:lnTo>
                    <a:lnTo>
                      <a:pt x="292" y="70"/>
                    </a:lnTo>
                    <a:lnTo>
                      <a:pt x="301" y="60"/>
                    </a:lnTo>
                    <a:lnTo>
                      <a:pt x="308" y="51"/>
                    </a:lnTo>
                    <a:lnTo>
                      <a:pt x="316" y="41"/>
                    </a:lnTo>
                    <a:lnTo>
                      <a:pt x="322" y="32"/>
                    </a:lnTo>
                    <a:lnTo>
                      <a:pt x="328" y="22"/>
                    </a:lnTo>
                    <a:lnTo>
                      <a:pt x="332" y="11"/>
                    </a:lnTo>
                    <a:lnTo>
                      <a:pt x="337" y="0"/>
                    </a:lnTo>
                    <a:lnTo>
                      <a:pt x="336" y="2"/>
                    </a:lnTo>
                    <a:lnTo>
                      <a:pt x="335" y="3"/>
                    </a:lnTo>
                    <a:lnTo>
                      <a:pt x="335" y="4"/>
                    </a:lnTo>
                    <a:lnTo>
                      <a:pt x="333" y="6"/>
                    </a:lnTo>
                    <a:lnTo>
                      <a:pt x="333" y="8"/>
                    </a:lnTo>
                    <a:lnTo>
                      <a:pt x="331" y="10"/>
                    </a:lnTo>
                    <a:lnTo>
                      <a:pt x="331" y="11"/>
                    </a:lnTo>
                    <a:lnTo>
                      <a:pt x="329" y="15"/>
                    </a:lnTo>
                    <a:lnTo>
                      <a:pt x="327" y="17"/>
                    </a:lnTo>
                    <a:lnTo>
                      <a:pt x="325" y="19"/>
                    </a:lnTo>
                    <a:lnTo>
                      <a:pt x="325" y="21"/>
                    </a:lnTo>
                    <a:lnTo>
                      <a:pt x="323" y="23"/>
                    </a:lnTo>
                    <a:lnTo>
                      <a:pt x="321" y="25"/>
                    </a:lnTo>
                    <a:lnTo>
                      <a:pt x="319" y="27"/>
                    </a:lnTo>
                    <a:lnTo>
                      <a:pt x="319" y="28"/>
                    </a:lnTo>
                    <a:lnTo>
                      <a:pt x="315" y="30"/>
                    </a:lnTo>
                    <a:lnTo>
                      <a:pt x="314" y="32"/>
                    </a:lnTo>
                    <a:lnTo>
                      <a:pt x="312" y="34"/>
                    </a:lnTo>
                    <a:lnTo>
                      <a:pt x="310" y="34"/>
                    </a:lnTo>
                    <a:lnTo>
                      <a:pt x="308" y="36"/>
                    </a:lnTo>
                    <a:lnTo>
                      <a:pt x="306" y="36"/>
                    </a:lnTo>
                    <a:lnTo>
                      <a:pt x="304" y="37"/>
                    </a:lnTo>
                    <a:lnTo>
                      <a:pt x="303" y="37"/>
                    </a:lnTo>
                    <a:lnTo>
                      <a:pt x="301" y="39"/>
                    </a:lnTo>
                    <a:lnTo>
                      <a:pt x="299" y="39"/>
                    </a:lnTo>
                    <a:lnTo>
                      <a:pt x="297" y="39"/>
                    </a:lnTo>
                    <a:lnTo>
                      <a:pt x="295" y="39"/>
                    </a:lnTo>
                  </a:path>
                </a:pathLst>
              </a:custGeom>
              <a:gradFill rotWithShape="0">
                <a:gsLst>
                  <a:gs pos="0">
                    <a:srgbClr val="808080"/>
                  </a:gs>
                  <a:gs pos="100000">
                    <a:srgbClr val="000000"/>
                  </a:gs>
                </a:gsLst>
                <a:lin ang="18900000" scaled="1"/>
              </a:gradFill>
              <a:ln w="9525">
                <a:noFill/>
                <a:round/>
                <a:headEnd/>
                <a:tailEnd/>
              </a:ln>
            </p:spPr>
            <p:txBody>
              <a:bodyPr/>
              <a:lstStyle/>
              <a:p>
                <a:endParaRPr lang="zh-CN" altLang="en-US"/>
              </a:p>
            </p:txBody>
          </p:sp>
          <p:sp>
            <p:nvSpPr>
              <p:cNvPr id="12" name="Freeform 157"/>
              <p:cNvSpPr>
                <a:spLocks/>
              </p:cNvSpPr>
              <p:nvPr/>
            </p:nvSpPr>
            <p:spPr bwMode="auto">
              <a:xfrm>
                <a:off x="2194" y="3264"/>
                <a:ext cx="473" cy="377"/>
              </a:xfrm>
              <a:custGeom>
                <a:avLst/>
                <a:gdLst>
                  <a:gd name="T0" fmla="*/ 0 w 473"/>
                  <a:gd name="T1" fmla="*/ 188 h 377"/>
                  <a:gd name="T2" fmla="*/ 8 w 473"/>
                  <a:gd name="T3" fmla="*/ 145 h 377"/>
                  <a:gd name="T4" fmla="*/ 26 w 473"/>
                  <a:gd name="T5" fmla="*/ 106 h 377"/>
                  <a:gd name="T6" fmla="*/ 51 w 473"/>
                  <a:gd name="T7" fmla="*/ 74 h 377"/>
                  <a:gd name="T8" fmla="*/ 82 w 473"/>
                  <a:gd name="T9" fmla="*/ 47 h 377"/>
                  <a:gd name="T10" fmla="*/ 117 w 473"/>
                  <a:gd name="T11" fmla="*/ 27 h 377"/>
                  <a:gd name="T12" fmla="*/ 157 w 473"/>
                  <a:gd name="T13" fmla="*/ 12 h 377"/>
                  <a:gd name="T14" fmla="*/ 199 w 473"/>
                  <a:gd name="T15" fmla="*/ 3 h 377"/>
                  <a:gd name="T16" fmla="*/ 242 w 473"/>
                  <a:gd name="T17" fmla="*/ 0 h 377"/>
                  <a:gd name="T18" fmla="*/ 284 w 473"/>
                  <a:gd name="T19" fmla="*/ 3 h 377"/>
                  <a:gd name="T20" fmla="*/ 325 w 473"/>
                  <a:gd name="T21" fmla="*/ 12 h 377"/>
                  <a:gd name="T22" fmla="*/ 363 w 473"/>
                  <a:gd name="T23" fmla="*/ 27 h 377"/>
                  <a:gd name="T24" fmla="*/ 398 w 473"/>
                  <a:gd name="T25" fmla="*/ 48 h 377"/>
                  <a:gd name="T26" fmla="*/ 427 w 473"/>
                  <a:gd name="T27" fmla="*/ 74 h 377"/>
                  <a:gd name="T28" fmla="*/ 450 w 473"/>
                  <a:gd name="T29" fmla="*/ 107 h 377"/>
                  <a:gd name="T30" fmla="*/ 465 w 473"/>
                  <a:gd name="T31" fmla="*/ 145 h 377"/>
                  <a:gd name="T32" fmla="*/ 472 w 473"/>
                  <a:gd name="T33" fmla="*/ 188 h 377"/>
                  <a:gd name="T34" fmla="*/ 463 w 473"/>
                  <a:gd name="T35" fmla="*/ 233 h 377"/>
                  <a:gd name="T36" fmla="*/ 445 w 473"/>
                  <a:gd name="T37" fmla="*/ 270 h 377"/>
                  <a:gd name="T38" fmla="*/ 420 w 473"/>
                  <a:gd name="T39" fmla="*/ 303 h 377"/>
                  <a:gd name="T40" fmla="*/ 390 w 473"/>
                  <a:gd name="T41" fmla="*/ 329 h 377"/>
                  <a:gd name="T42" fmla="*/ 354 w 473"/>
                  <a:gd name="T43" fmla="*/ 350 h 377"/>
                  <a:gd name="T44" fmla="*/ 315 w 473"/>
                  <a:gd name="T45" fmla="*/ 364 h 377"/>
                  <a:gd name="T46" fmla="*/ 274 w 473"/>
                  <a:gd name="T47" fmla="*/ 373 h 377"/>
                  <a:gd name="T48" fmla="*/ 232 w 473"/>
                  <a:gd name="T49" fmla="*/ 376 h 377"/>
                  <a:gd name="T50" fmla="*/ 190 w 473"/>
                  <a:gd name="T51" fmla="*/ 373 h 377"/>
                  <a:gd name="T52" fmla="*/ 149 w 473"/>
                  <a:gd name="T53" fmla="*/ 365 h 377"/>
                  <a:gd name="T54" fmla="*/ 110 w 473"/>
                  <a:gd name="T55" fmla="*/ 351 h 377"/>
                  <a:gd name="T56" fmla="*/ 76 w 473"/>
                  <a:gd name="T57" fmla="*/ 330 h 377"/>
                  <a:gd name="T58" fmla="*/ 46 w 473"/>
                  <a:gd name="T59" fmla="*/ 304 h 377"/>
                  <a:gd name="T60" fmla="*/ 23 w 473"/>
                  <a:gd name="T61" fmla="*/ 271 h 377"/>
                  <a:gd name="T62" fmla="*/ 7 w 473"/>
                  <a:gd name="T63" fmla="*/ 233 h 377"/>
                  <a:gd name="T64" fmla="*/ 0 w 473"/>
                  <a:gd name="T65" fmla="*/ 188 h 377"/>
                  <a:gd name="T66" fmla="*/ 0 w 473"/>
                  <a:gd name="T67" fmla="*/ 188 h 3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3"/>
                  <a:gd name="T103" fmla="*/ 0 h 377"/>
                  <a:gd name="T104" fmla="*/ 473 w 473"/>
                  <a:gd name="T105" fmla="*/ 377 h 3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3" h="377">
                    <a:moveTo>
                      <a:pt x="0" y="188"/>
                    </a:moveTo>
                    <a:lnTo>
                      <a:pt x="8" y="145"/>
                    </a:lnTo>
                    <a:lnTo>
                      <a:pt x="26" y="106"/>
                    </a:lnTo>
                    <a:lnTo>
                      <a:pt x="51" y="74"/>
                    </a:lnTo>
                    <a:lnTo>
                      <a:pt x="82" y="47"/>
                    </a:lnTo>
                    <a:lnTo>
                      <a:pt x="117" y="27"/>
                    </a:lnTo>
                    <a:lnTo>
                      <a:pt x="157" y="12"/>
                    </a:lnTo>
                    <a:lnTo>
                      <a:pt x="199" y="3"/>
                    </a:lnTo>
                    <a:lnTo>
                      <a:pt x="242" y="0"/>
                    </a:lnTo>
                    <a:lnTo>
                      <a:pt x="284" y="3"/>
                    </a:lnTo>
                    <a:lnTo>
                      <a:pt x="325" y="12"/>
                    </a:lnTo>
                    <a:lnTo>
                      <a:pt x="363" y="27"/>
                    </a:lnTo>
                    <a:lnTo>
                      <a:pt x="398" y="48"/>
                    </a:lnTo>
                    <a:lnTo>
                      <a:pt x="427" y="74"/>
                    </a:lnTo>
                    <a:lnTo>
                      <a:pt x="450" y="107"/>
                    </a:lnTo>
                    <a:lnTo>
                      <a:pt x="465" y="145"/>
                    </a:lnTo>
                    <a:lnTo>
                      <a:pt x="472" y="188"/>
                    </a:lnTo>
                    <a:lnTo>
                      <a:pt x="463" y="233"/>
                    </a:lnTo>
                    <a:lnTo>
                      <a:pt x="445" y="270"/>
                    </a:lnTo>
                    <a:lnTo>
                      <a:pt x="420" y="303"/>
                    </a:lnTo>
                    <a:lnTo>
                      <a:pt x="390" y="329"/>
                    </a:lnTo>
                    <a:lnTo>
                      <a:pt x="354" y="350"/>
                    </a:lnTo>
                    <a:lnTo>
                      <a:pt x="315" y="364"/>
                    </a:lnTo>
                    <a:lnTo>
                      <a:pt x="274" y="373"/>
                    </a:lnTo>
                    <a:lnTo>
                      <a:pt x="232" y="376"/>
                    </a:lnTo>
                    <a:lnTo>
                      <a:pt x="190" y="373"/>
                    </a:lnTo>
                    <a:lnTo>
                      <a:pt x="149" y="365"/>
                    </a:lnTo>
                    <a:lnTo>
                      <a:pt x="110" y="351"/>
                    </a:lnTo>
                    <a:lnTo>
                      <a:pt x="76" y="330"/>
                    </a:lnTo>
                    <a:lnTo>
                      <a:pt x="46" y="304"/>
                    </a:lnTo>
                    <a:lnTo>
                      <a:pt x="23" y="271"/>
                    </a:lnTo>
                    <a:lnTo>
                      <a:pt x="7" y="233"/>
                    </a:lnTo>
                    <a:lnTo>
                      <a:pt x="0" y="188"/>
                    </a:lnTo>
                  </a:path>
                </a:pathLst>
              </a:custGeom>
              <a:noFill/>
              <a:ln w="18732">
                <a:solidFill>
                  <a:srgbClr val="727272"/>
                </a:solidFill>
                <a:round/>
                <a:headEnd/>
                <a:tailEnd/>
              </a:ln>
            </p:spPr>
            <p:txBody>
              <a:bodyPr/>
              <a:lstStyle/>
              <a:p>
                <a:endParaRPr lang="zh-CN" altLang="en-US"/>
              </a:p>
            </p:txBody>
          </p:sp>
          <p:sp>
            <p:nvSpPr>
              <p:cNvPr id="13" name="Freeform 158"/>
              <p:cNvSpPr>
                <a:spLocks/>
              </p:cNvSpPr>
              <p:nvPr/>
            </p:nvSpPr>
            <p:spPr bwMode="auto">
              <a:xfrm>
                <a:off x="2640" y="3349"/>
                <a:ext cx="47" cy="193"/>
              </a:xfrm>
              <a:custGeom>
                <a:avLst/>
                <a:gdLst>
                  <a:gd name="T0" fmla="*/ 43 w 47"/>
                  <a:gd name="T1" fmla="*/ 159 h 193"/>
                  <a:gd name="T2" fmla="*/ 45 w 47"/>
                  <a:gd name="T3" fmla="*/ 137 h 193"/>
                  <a:gd name="T4" fmla="*/ 46 w 47"/>
                  <a:gd name="T5" fmla="*/ 115 h 193"/>
                  <a:gd name="T6" fmla="*/ 44 w 47"/>
                  <a:gd name="T7" fmla="*/ 92 h 193"/>
                  <a:gd name="T8" fmla="*/ 39 w 47"/>
                  <a:gd name="T9" fmla="*/ 72 h 193"/>
                  <a:gd name="T10" fmla="*/ 31 w 47"/>
                  <a:gd name="T11" fmla="*/ 50 h 193"/>
                  <a:gd name="T12" fmla="*/ 21 w 47"/>
                  <a:gd name="T13" fmla="*/ 30 h 193"/>
                  <a:gd name="T14" fmla="*/ 8 w 47"/>
                  <a:gd name="T15" fmla="*/ 11 h 193"/>
                  <a:gd name="T16" fmla="*/ 7 w 47"/>
                  <a:gd name="T17" fmla="*/ 11 h 193"/>
                  <a:gd name="T18" fmla="*/ 18 w 47"/>
                  <a:gd name="T19" fmla="*/ 32 h 193"/>
                  <a:gd name="T20" fmla="*/ 28 w 47"/>
                  <a:gd name="T21" fmla="*/ 52 h 193"/>
                  <a:gd name="T22" fmla="*/ 33 w 47"/>
                  <a:gd name="T23" fmla="*/ 73 h 193"/>
                  <a:gd name="T24" fmla="*/ 37 w 47"/>
                  <a:gd name="T25" fmla="*/ 93 h 193"/>
                  <a:gd name="T26" fmla="*/ 37 w 47"/>
                  <a:gd name="T27" fmla="*/ 115 h 193"/>
                  <a:gd name="T28" fmla="*/ 35 w 47"/>
                  <a:gd name="T29" fmla="*/ 137 h 193"/>
                  <a:gd name="T30" fmla="*/ 29 w 47"/>
                  <a:gd name="T31" fmla="*/ 159 h 193"/>
                  <a:gd name="T32" fmla="*/ 26 w 47"/>
                  <a:gd name="T33" fmla="*/ 171 h 193"/>
                  <a:gd name="T34" fmla="*/ 26 w 47"/>
                  <a:gd name="T35" fmla="*/ 172 h 193"/>
                  <a:gd name="T36" fmla="*/ 28 w 47"/>
                  <a:gd name="T37" fmla="*/ 173 h 193"/>
                  <a:gd name="T38" fmla="*/ 28 w 47"/>
                  <a:gd name="T39" fmla="*/ 177 h 193"/>
                  <a:gd name="T40" fmla="*/ 30 w 47"/>
                  <a:gd name="T41" fmla="*/ 179 h 193"/>
                  <a:gd name="T42" fmla="*/ 30 w 47"/>
                  <a:gd name="T43" fmla="*/ 182 h 193"/>
                  <a:gd name="T44" fmla="*/ 30 w 47"/>
                  <a:gd name="T45" fmla="*/ 186 h 193"/>
                  <a:gd name="T46" fmla="*/ 29 w 47"/>
                  <a:gd name="T47" fmla="*/ 190 h 193"/>
                  <a:gd name="T48" fmla="*/ 28 w 47"/>
                  <a:gd name="T49" fmla="*/ 192 h 193"/>
                  <a:gd name="T50" fmla="*/ 28 w 47"/>
                  <a:gd name="T51" fmla="*/ 192 h 193"/>
                  <a:gd name="T52" fmla="*/ 28 w 47"/>
                  <a:gd name="T53" fmla="*/ 192 h 193"/>
                  <a:gd name="T54" fmla="*/ 28 w 47"/>
                  <a:gd name="T55" fmla="*/ 192 h 193"/>
                  <a:gd name="T56" fmla="*/ 28 w 47"/>
                  <a:gd name="T57" fmla="*/ 191 h 193"/>
                  <a:gd name="T58" fmla="*/ 28 w 47"/>
                  <a:gd name="T59" fmla="*/ 190 h 193"/>
                  <a:gd name="T60" fmla="*/ 29 w 47"/>
                  <a:gd name="T61" fmla="*/ 188 h 193"/>
                  <a:gd name="T62" fmla="*/ 31 w 47"/>
                  <a:gd name="T63" fmla="*/ 186 h 193"/>
                  <a:gd name="T64" fmla="*/ 33 w 47"/>
                  <a:gd name="T65" fmla="*/ 184 h 193"/>
                  <a:gd name="T66" fmla="*/ 33 w 47"/>
                  <a:gd name="T67" fmla="*/ 182 h 193"/>
                  <a:gd name="T68" fmla="*/ 35 w 47"/>
                  <a:gd name="T69" fmla="*/ 180 h 193"/>
                  <a:gd name="T70" fmla="*/ 36 w 47"/>
                  <a:gd name="T71" fmla="*/ 177 h 193"/>
                  <a:gd name="T72" fmla="*/ 38 w 47"/>
                  <a:gd name="T73" fmla="*/ 175 h 193"/>
                  <a:gd name="T74" fmla="*/ 38 w 47"/>
                  <a:gd name="T75" fmla="*/ 173 h 193"/>
                  <a:gd name="T76" fmla="*/ 40 w 47"/>
                  <a:gd name="T77" fmla="*/ 171 h 193"/>
                  <a:gd name="T78" fmla="*/ 40 w 47"/>
                  <a:gd name="T79" fmla="*/ 171 h 193"/>
                  <a:gd name="T80" fmla="*/ 41 w 47"/>
                  <a:gd name="T81" fmla="*/ 169 h 19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7"/>
                  <a:gd name="T124" fmla="*/ 0 h 193"/>
                  <a:gd name="T125" fmla="*/ 47 w 47"/>
                  <a:gd name="T126" fmla="*/ 193 h 19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7" h="193">
                    <a:moveTo>
                      <a:pt x="41" y="169"/>
                    </a:moveTo>
                    <a:lnTo>
                      <a:pt x="43" y="159"/>
                    </a:lnTo>
                    <a:lnTo>
                      <a:pt x="44" y="148"/>
                    </a:lnTo>
                    <a:lnTo>
                      <a:pt x="45" y="137"/>
                    </a:lnTo>
                    <a:lnTo>
                      <a:pt x="46" y="126"/>
                    </a:lnTo>
                    <a:lnTo>
                      <a:pt x="46" y="115"/>
                    </a:lnTo>
                    <a:lnTo>
                      <a:pt x="46" y="103"/>
                    </a:lnTo>
                    <a:lnTo>
                      <a:pt x="44" y="92"/>
                    </a:lnTo>
                    <a:lnTo>
                      <a:pt x="43" y="81"/>
                    </a:lnTo>
                    <a:lnTo>
                      <a:pt x="39" y="72"/>
                    </a:lnTo>
                    <a:lnTo>
                      <a:pt x="36" y="61"/>
                    </a:lnTo>
                    <a:lnTo>
                      <a:pt x="31" y="50"/>
                    </a:lnTo>
                    <a:lnTo>
                      <a:pt x="27" y="39"/>
                    </a:lnTo>
                    <a:lnTo>
                      <a:pt x="21" y="30"/>
                    </a:lnTo>
                    <a:lnTo>
                      <a:pt x="15" y="20"/>
                    </a:lnTo>
                    <a:lnTo>
                      <a:pt x="8" y="11"/>
                    </a:lnTo>
                    <a:lnTo>
                      <a:pt x="0" y="0"/>
                    </a:lnTo>
                    <a:lnTo>
                      <a:pt x="7" y="11"/>
                    </a:lnTo>
                    <a:lnTo>
                      <a:pt x="13" y="21"/>
                    </a:lnTo>
                    <a:lnTo>
                      <a:pt x="18" y="32"/>
                    </a:lnTo>
                    <a:lnTo>
                      <a:pt x="24" y="41"/>
                    </a:lnTo>
                    <a:lnTo>
                      <a:pt x="28" y="52"/>
                    </a:lnTo>
                    <a:lnTo>
                      <a:pt x="31" y="62"/>
                    </a:lnTo>
                    <a:lnTo>
                      <a:pt x="33" y="73"/>
                    </a:lnTo>
                    <a:lnTo>
                      <a:pt x="37" y="82"/>
                    </a:lnTo>
                    <a:lnTo>
                      <a:pt x="37" y="93"/>
                    </a:lnTo>
                    <a:lnTo>
                      <a:pt x="39" y="104"/>
                    </a:lnTo>
                    <a:lnTo>
                      <a:pt x="37" y="115"/>
                    </a:lnTo>
                    <a:lnTo>
                      <a:pt x="37" y="126"/>
                    </a:lnTo>
                    <a:lnTo>
                      <a:pt x="35" y="137"/>
                    </a:lnTo>
                    <a:lnTo>
                      <a:pt x="33" y="148"/>
                    </a:lnTo>
                    <a:lnTo>
                      <a:pt x="29" y="159"/>
                    </a:lnTo>
                    <a:lnTo>
                      <a:pt x="26" y="170"/>
                    </a:lnTo>
                    <a:lnTo>
                      <a:pt x="26" y="171"/>
                    </a:lnTo>
                    <a:lnTo>
                      <a:pt x="26" y="172"/>
                    </a:lnTo>
                    <a:lnTo>
                      <a:pt x="28" y="172"/>
                    </a:lnTo>
                    <a:lnTo>
                      <a:pt x="28" y="173"/>
                    </a:lnTo>
                    <a:lnTo>
                      <a:pt x="28" y="175"/>
                    </a:lnTo>
                    <a:lnTo>
                      <a:pt x="28" y="177"/>
                    </a:lnTo>
                    <a:lnTo>
                      <a:pt x="30" y="177"/>
                    </a:lnTo>
                    <a:lnTo>
                      <a:pt x="30" y="179"/>
                    </a:lnTo>
                    <a:lnTo>
                      <a:pt x="30" y="180"/>
                    </a:lnTo>
                    <a:lnTo>
                      <a:pt x="30" y="182"/>
                    </a:lnTo>
                    <a:lnTo>
                      <a:pt x="31" y="184"/>
                    </a:lnTo>
                    <a:lnTo>
                      <a:pt x="30" y="186"/>
                    </a:lnTo>
                    <a:lnTo>
                      <a:pt x="30" y="188"/>
                    </a:lnTo>
                    <a:lnTo>
                      <a:pt x="29" y="190"/>
                    </a:lnTo>
                    <a:lnTo>
                      <a:pt x="29" y="192"/>
                    </a:lnTo>
                    <a:lnTo>
                      <a:pt x="28" y="192"/>
                    </a:lnTo>
                    <a:lnTo>
                      <a:pt x="28" y="191"/>
                    </a:lnTo>
                    <a:lnTo>
                      <a:pt x="28" y="190"/>
                    </a:lnTo>
                    <a:lnTo>
                      <a:pt x="29" y="188"/>
                    </a:lnTo>
                    <a:lnTo>
                      <a:pt x="31" y="186"/>
                    </a:lnTo>
                    <a:lnTo>
                      <a:pt x="33" y="184"/>
                    </a:lnTo>
                    <a:lnTo>
                      <a:pt x="33" y="182"/>
                    </a:lnTo>
                    <a:lnTo>
                      <a:pt x="35" y="180"/>
                    </a:lnTo>
                    <a:lnTo>
                      <a:pt x="36" y="179"/>
                    </a:lnTo>
                    <a:lnTo>
                      <a:pt x="36" y="177"/>
                    </a:lnTo>
                    <a:lnTo>
                      <a:pt x="38" y="175"/>
                    </a:lnTo>
                    <a:lnTo>
                      <a:pt x="38" y="173"/>
                    </a:lnTo>
                    <a:lnTo>
                      <a:pt x="40" y="171"/>
                    </a:lnTo>
                    <a:lnTo>
                      <a:pt x="41" y="169"/>
                    </a:lnTo>
                  </a:path>
                </a:pathLst>
              </a:custGeom>
              <a:gradFill rotWithShape="0">
                <a:gsLst>
                  <a:gs pos="0">
                    <a:srgbClr val="FFFFFF"/>
                  </a:gs>
                  <a:gs pos="100000">
                    <a:srgbClr val="8F8F8F"/>
                  </a:gs>
                </a:gsLst>
                <a:lin ang="2700000" scaled="1"/>
              </a:gradFill>
              <a:ln w="9525">
                <a:noFill/>
                <a:round/>
                <a:headEnd/>
                <a:tailEnd/>
              </a:ln>
            </p:spPr>
            <p:txBody>
              <a:bodyPr/>
              <a:lstStyle/>
              <a:p>
                <a:endParaRPr lang="zh-CN" altLang="en-US"/>
              </a:p>
            </p:txBody>
          </p:sp>
          <p:sp>
            <p:nvSpPr>
              <p:cNvPr id="14" name="Freeform 159"/>
              <p:cNvSpPr>
                <a:spLocks/>
              </p:cNvSpPr>
              <p:nvPr/>
            </p:nvSpPr>
            <p:spPr bwMode="auto">
              <a:xfrm>
                <a:off x="2306" y="3556"/>
                <a:ext cx="218" cy="65"/>
              </a:xfrm>
              <a:custGeom>
                <a:avLst/>
                <a:gdLst>
                  <a:gd name="T0" fmla="*/ 201 w 218"/>
                  <a:gd name="T1" fmla="*/ 51 h 65"/>
                  <a:gd name="T2" fmla="*/ 168 w 218"/>
                  <a:gd name="T3" fmla="*/ 60 h 65"/>
                  <a:gd name="T4" fmla="*/ 137 w 218"/>
                  <a:gd name="T5" fmla="*/ 64 h 65"/>
                  <a:gd name="T6" fmla="*/ 108 w 218"/>
                  <a:gd name="T7" fmla="*/ 64 h 65"/>
                  <a:gd name="T8" fmla="*/ 79 w 218"/>
                  <a:gd name="T9" fmla="*/ 59 h 65"/>
                  <a:gd name="T10" fmla="*/ 53 w 218"/>
                  <a:gd name="T11" fmla="*/ 53 h 65"/>
                  <a:gd name="T12" fmla="*/ 29 w 218"/>
                  <a:gd name="T13" fmla="*/ 42 h 65"/>
                  <a:gd name="T14" fmla="*/ 9 w 218"/>
                  <a:gd name="T15" fmla="*/ 31 h 65"/>
                  <a:gd name="T16" fmla="*/ 0 w 218"/>
                  <a:gd name="T17" fmla="*/ 24 h 65"/>
                  <a:gd name="T18" fmla="*/ 3 w 218"/>
                  <a:gd name="T19" fmla="*/ 22 h 65"/>
                  <a:gd name="T20" fmla="*/ 7 w 218"/>
                  <a:gd name="T21" fmla="*/ 19 h 65"/>
                  <a:gd name="T22" fmla="*/ 12 w 218"/>
                  <a:gd name="T23" fmla="*/ 16 h 65"/>
                  <a:gd name="T24" fmla="*/ 17 w 218"/>
                  <a:gd name="T25" fmla="*/ 11 h 65"/>
                  <a:gd name="T26" fmla="*/ 22 w 218"/>
                  <a:gd name="T27" fmla="*/ 7 h 65"/>
                  <a:gd name="T28" fmla="*/ 28 w 218"/>
                  <a:gd name="T29" fmla="*/ 4 h 65"/>
                  <a:gd name="T30" fmla="*/ 30 w 218"/>
                  <a:gd name="T31" fmla="*/ 2 h 65"/>
                  <a:gd name="T32" fmla="*/ 35 w 218"/>
                  <a:gd name="T33" fmla="*/ 4 h 65"/>
                  <a:gd name="T34" fmla="*/ 46 w 218"/>
                  <a:gd name="T35" fmla="*/ 11 h 65"/>
                  <a:gd name="T36" fmla="*/ 61 w 218"/>
                  <a:gd name="T37" fmla="*/ 16 h 65"/>
                  <a:gd name="T38" fmla="*/ 79 w 218"/>
                  <a:gd name="T39" fmla="*/ 22 h 65"/>
                  <a:gd name="T40" fmla="*/ 98 w 218"/>
                  <a:gd name="T41" fmla="*/ 27 h 65"/>
                  <a:gd name="T42" fmla="*/ 122 w 218"/>
                  <a:gd name="T43" fmla="*/ 31 h 65"/>
                  <a:gd name="T44" fmla="*/ 147 w 218"/>
                  <a:gd name="T45" fmla="*/ 31 h 65"/>
                  <a:gd name="T46" fmla="*/ 177 w 218"/>
                  <a:gd name="T47" fmla="*/ 28 h 65"/>
                  <a:gd name="T48" fmla="*/ 193 w 218"/>
                  <a:gd name="T49" fmla="*/ 27 h 65"/>
                  <a:gd name="T50" fmla="*/ 196 w 218"/>
                  <a:gd name="T51" fmla="*/ 29 h 65"/>
                  <a:gd name="T52" fmla="*/ 200 w 218"/>
                  <a:gd name="T53" fmla="*/ 31 h 65"/>
                  <a:gd name="T54" fmla="*/ 204 w 218"/>
                  <a:gd name="T55" fmla="*/ 34 h 65"/>
                  <a:gd name="T56" fmla="*/ 208 w 218"/>
                  <a:gd name="T57" fmla="*/ 37 h 65"/>
                  <a:gd name="T58" fmla="*/ 212 w 218"/>
                  <a:gd name="T59" fmla="*/ 40 h 65"/>
                  <a:gd name="T60" fmla="*/ 214 w 218"/>
                  <a:gd name="T61" fmla="*/ 43 h 65"/>
                  <a:gd name="T62" fmla="*/ 216 w 218"/>
                  <a:gd name="T63" fmla="*/ 43 h 65"/>
                  <a:gd name="T64" fmla="*/ 217 w 218"/>
                  <a:gd name="T65" fmla="*/ 43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8"/>
                  <a:gd name="T100" fmla="*/ 0 h 65"/>
                  <a:gd name="T101" fmla="*/ 218 w 218"/>
                  <a:gd name="T102" fmla="*/ 65 h 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8" h="65">
                    <a:moveTo>
                      <a:pt x="217" y="43"/>
                    </a:moveTo>
                    <a:lnTo>
                      <a:pt x="201" y="51"/>
                    </a:lnTo>
                    <a:lnTo>
                      <a:pt x="184" y="56"/>
                    </a:lnTo>
                    <a:lnTo>
                      <a:pt x="168" y="60"/>
                    </a:lnTo>
                    <a:lnTo>
                      <a:pt x="153" y="62"/>
                    </a:lnTo>
                    <a:lnTo>
                      <a:pt x="137" y="64"/>
                    </a:lnTo>
                    <a:lnTo>
                      <a:pt x="123" y="64"/>
                    </a:lnTo>
                    <a:lnTo>
                      <a:pt x="108" y="64"/>
                    </a:lnTo>
                    <a:lnTo>
                      <a:pt x="94" y="61"/>
                    </a:lnTo>
                    <a:lnTo>
                      <a:pt x="79" y="59"/>
                    </a:lnTo>
                    <a:lnTo>
                      <a:pt x="66" y="56"/>
                    </a:lnTo>
                    <a:lnTo>
                      <a:pt x="53" y="53"/>
                    </a:lnTo>
                    <a:lnTo>
                      <a:pt x="41" y="47"/>
                    </a:lnTo>
                    <a:lnTo>
                      <a:pt x="29" y="42"/>
                    </a:lnTo>
                    <a:lnTo>
                      <a:pt x="19" y="37"/>
                    </a:lnTo>
                    <a:lnTo>
                      <a:pt x="9" y="31"/>
                    </a:lnTo>
                    <a:lnTo>
                      <a:pt x="0" y="24"/>
                    </a:lnTo>
                    <a:lnTo>
                      <a:pt x="1" y="23"/>
                    </a:lnTo>
                    <a:lnTo>
                      <a:pt x="3" y="22"/>
                    </a:lnTo>
                    <a:lnTo>
                      <a:pt x="5" y="21"/>
                    </a:lnTo>
                    <a:lnTo>
                      <a:pt x="7" y="19"/>
                    </a:lnTo>
                    <a:lnTo>
                      <a:pt x="10" y="18"/>
                    </a:lnTo>
                    <a:lnTo>
                      <a:pt x="12" y="16"/>
                    </a:lnTo>
                    <a:lnTo>
                      <a:pt x="15" y="13"/>
                    </a:lnTo>
                    <a:lnTo>
                      <a:pt x="17" y="11"/>
                    </a:lnTo>
                    <a:lnTo>
                      <a:pt x="20" y="9"/>
                    </a:lnTo>
                    <a:lnTo>
                      <a:pt x="22" y="7"/>
                    </a:lnTo>
                    <a:lnTo>
                      <a:pt x="26" y="5"/>
                    </a:lnTo>
                    <a:lnTo>
                      <a:pt x="28" y="4"/>
                    </a:lnTo>
                    <a:lnTo>
                      <a:pt x="29" y="2"/>
                    </a:lnTo>
                    <a:lnTo>
                      <a:pt x="30" y="2"/>
                    </a:lnTo>
                    <a:lnTo>
                      <a:pt x="31" y="0"/>
                    </a:lnTo>
                    <a:lnTo>
                      <a:pt x="35" y="4"/>
                    </a:lnTo>
                    <a:lnTo>
                      <a:pt x="41" y="7"/>
                    </a:lnTo>
                    <a:lnTo>
                      <a:pt x="46" y="11"/>
                    </a:lnTo>
                    <a:lnTo>
                      <a:pt x="54" y="13"/>
                    </a:lnTo>
                    <a:lnTo>
                      <a:pt x="61" y="16"/>
                    </a:lnTo>
                    <a:lnTo>
                      <a:pt x="69" y="19"/>
                    </a:lnTo>
                    <a:lnTo>
                      <a:pt x="79" y="22"/>
                    </a:lnTo>
                    <a:lnTo>
                      <a:pt x="89" y="24"/>
                    </a:lnTo>
                    <a:lnTo>
                      <a:pt x="98" y="27"/>
                    </a:lnTo>
                    <a:lnTo>
                      <a:pt x="109" y="29"/>
                    </a:lnTo>
                    <a:lnTo>
                      <a:pt x="122" y="31"/>
                    </a:lnTo>
                    <a:lnTo>
                      <a:pt x="135" y="31"/>
                    </a:lnTo>
                    <a:lnTo>
                      <a:pt x="147" y="31"/>
                    </a:lnTo>
                    <a:lnTo>
                      <a:pt x="162" y="30"/>
                    </a:lnTo>
                    <a:lnTo>
                      <a:pt x="177" y="28"/>
                    </a:lnTo>
                    <a:lnTo>
                      <a:pt x="193" y="26"/>
                    </a:lnTo>
                    <a:lnTo>
                      <a:pt x="193" y="27"/>
                    </a:lnTo>
                    <a:lnTo>
                      <a:pt x="194" y="27"/>
                    </a:lnTo>
                    <a:lnTo>
                      <a:pt x="196" y="29"/>
                    </a:lnTo>
                    <a:lnTo>
                      <a:pt x="198" y="29"/>
                    </a:lnTo>
                    <a:lnTo>
                      <a:pt x="200" y="31"/>
                    </a:lnTo>
                    <a:lnTo>
                      <a:pt x="202" y="32"/>
                    </a:lnTo>
                    <a:lnTo>
                      <a:pt x="204" y="34"/>
                    </a:lnTo>
                    <a:lnTo>
                      <a:pt x="207" y="35"/>
                    </a:lnTo>
                    <a:lnTo>
                      <a:pt x="208" y="37"/>
                    </a:lnTo>
                    <a:lnTo>
                      <a:pt x="210" y="38"/>
                    </a:lnTo>
                    <a:lnTo>
                      <a:pt x="212" y="40"/>
                    </a:lnTo>
                    <a:lnTo>
                      <a:pt x="214" y="42"/>
                    </a:lnTo>
                    <a:lnTo>
                      <a:pt x="214" y="43"/>
                    </a:lnTo>
                    <a:lnTo>
                      <a:pt x="216" y="43"/>
                    </a:lnTo>
                    <a:lnTo>
                      <a:pt x="217" y="43"/>
                    </a:lnTo>
                  </a:path>
                </a:pathLst>
              </a:custGeom>
              <a:gradFill rotWithShape="0">
                <a:gsLst>
                  <a:gs pos="0">
                    <a:srgbClr val="C0C0C0"/>
                  </a:gs>
                  <a:gs pos="100000">
                    <a:srgbClr val="FFFFFF"/>
                  </a:gs>
                </a:gsLst>
                <a:lin ang="0" scaled="1"/>
              </a:gradFill>
              <a:ln w="9525">
                <a:noFill/>
                <a:round/>
                <a:headEnd/>
                <a:tailEnd/>
              </a:ln>
            </p:spPr>
            <p:txBody>
              <a:bodyPr/>
              <a:lstStyle/>
              <a:p>
                <a:endParaRPr lang="zh-CN" altLang="en-US"/>
              </a:p>
            </p:txBody>
          </p:sp>
          <p:sp>
            <p:nvSpPr>
              <p:cNvPr id="15" name="Freeform 160"/>
              <p:cNvSpPr>
                <a:spLocks/>
              </p:cNvSpPr>
              <p:nvPr/>
            </p:nvSpPr>
            <p:spPr bwMode="auto">
              <a:xfrm>
                <a:off x="2529" y="3449"/>
                <a:ext cx="123" cy="144"/>
              </a:xfrm>
              <a:custGeom>
                <a:avLst/>
                <a:gdLst>
                  <a:gd name="T0" fmla="*/ 18 w 123"/>
                  <a:gd name="T1" fmla="*/ 141 h 144"/>
                  <a:gd name="T2" fmla="*/ 28 w 123"/>
                  <a:gd name="T3" fmla="*/ 138 h 144"/>
                  <a:gd name="T4" fmla="*/ 40 w 123"/>
                  <a:gd name="T5" fmla="*/ 133 h 144"/>
                  <a:gd name="T6" fmla="*/ 50 w 123"/>
                  <a:gd name="T7" fmla="*/ 127 h 144"/>
                  <a:gd name="T8" fmla="*/ 60 w 123"/>
                  <a:gd name="T9" fmla="*/ 120 h 144"/>
                  <a:gd name="T10" fmla="*/ 69 w 123"/>
                  <a:gd name="T11" fmla="*/ 112 h 144"/>
                  <a:gd name="T12" fmla="*/ 78 w 123"/>
                  <a:gd name="T13" fmla="*/ 104 h 144"/>
                  <a:gd name="T14" fmla="*/ 85 w 123"/>
                  <a:gd name="T15" fmla="*/ 95 h 144"/>
                  <a:gd name="T16" fmla="*/ 93 w 123"/>
                  <a:gd name="T17" fmla="*/ 85 h 144"/>
                  <a:gd name="T18" fmla="*/ 98 w 123"/>
                  <a:gd name="T19" fmla="*/ 76 h 144"/>
                  <a:gd name="T20" fmla="*/ 105 w 123"/>
                  <a:gd name="T21" fmla="*/ 66 h 144"/>
                  <a:gd name="T22" fmla="*/ 109 w 123"/>
                  <a:gd name="T23" fmla="*/ 56 h 144"/>
                  <a:gd name="T24" fmla="*/ 114 w 123"/>
                  <a:gd name="T25" fmla="*/ 45 h 144"/>
                  <a:gd name="T26" fmla="*/ 117 w 123"/>
                  <a:gd name="T27" fmla="*/ 34 h 144"/>
                  <a:gd name="T28" fmla="*/ 119 w 123"/>
                  <a:gd name="T29" fmla="*/ 23 h 144"/>
                  <a:gd name="T30" fmla="*/ 120 w 123"/>
                  <a:gd name="T31" fmla="*/ 12 h 144"/>
                  <a:gd name="T32" fmla="*/ 122 w 123"/>
                  <a:gd name="T33" fmla="*/ 0 h 144"/>
                  <a:gd name="T34" fmla="*/ 119 w 123"/>
                  <a:gd name="T35" fmla="*/ 11 h 144"/>
                  <a:gd name="T36" fmla="*/ 115 w 123"/>
                  <a:gd name="T37" fmla="*/ 20 h 144"/>
                  <a:gd name="T38" fmla="*/ 110 w 123"/>
                  <a:gd name="T39" fmla="*/ 31 h 144"/>
                  <a:gd name="T40" fmla="*/ 106 w 123"/>
                  <a:gd name="T41" fmla="*/ 40 h 144"/>
                  <a:gd name="T42" fmla="*/ 99 w 123"/>
                  <a:gd name="T43" fmla="*/ 49 h 144"/>
                  <a:gd name="T44" fmla="*/ 93 w 123"/>
                  <a:gd name="T45" fmla="*/ 58 h 144"/>
                  <a:gd name="T46" fmla="*/ 86 w 123"/>
                  <a:gd name="T47" fmla="*/ 67 h 144"/>
                  <a:gd name="T48" fmla="*/ 79 w 123"/>
                  <a:gd name="T49" fmla="*/ 74 h 144"/>
                  <a:gd name="T50" fmla="*/ 70 w 123"/>
                  <a:gd name="T51" fmla="*/ 83 h 144"/>
                  <a:gd name="T52" fmla="*/ 62 w 123"/>
                  <a:gd name="T53" fmla="*/ 90 h 144"/>
                  <a:gd name="T54" fmla="*/ 52 w 123"/>
                  <a:gd name="T55" fmla="*/ 97 h 144"/>
                  <a:gd name="T56" fmla="*/ 43 w 123"/>
                  <a:gd name="T57" fmla="*/ 104 h 144"/>
                  <a:gd name="T58" fmla="*/ 32 w 123"/>
                  <a:gd name="T59" fmla="*/ 110 h 144"/>
                  <a:gd name="T60" fmla="*/ 22 w 123"/>
                  <a:gd name="T61" fmla="*/ 116 h 144"/>
                  <a:gd name="T62" fmla="*/ 11 w 123"/>
                  <a:gd name="T63" fmla="*/ 121 h 144"/>
                  <a:gd name="T64" fmla="*/ 0 w 123"/>
                  <a:gd name="T65" fmla="*/ 126 h 144"/>
                  <a:gd name="T66" fmla="*/ 0 w 123"/>
                  <a:gd name="T67" fmla="*/ 127 h 144"/>
                  <a:gd name="T68" fmla="*/ 0 w 123"/>
                  <a:gd name="T69" fmla="*/ 128 h 144"/>
                  <a:gd name="T70" fmla="*/ 0 w 123"/>
                  <a:gd name="T71" fmla="*/ 129 h 144"/>
                  <a:gd name="T72" fmla="*/ 0 w 123"/>
                  <a:gd name="T73" fmla="*/ 130 h 144"/>
                  <a:gd name="T74" fmla="*/ 0 w 123"/>
                  <a:gd name="T75" fmla="*/ 132 h 144"/>
                  <a:gd name="T76" fmla="*/ 0 w 123"/>
                  <a:gd name="T77" fmla="*/ 134 h 144"/>
                  <a:gd name="T78" fmla="*/ 0 w 123"/>
                  <a:gd name="T79" fmla="*/ 136 h 144"/>
                  <a:gd name="T80" fmla="*/ 0 w 123"/>
                  <a:gd name="T81" fmla="*/ 137 h 144"/>
                  <a:gd name="T82" fmla="*/ 0 w 123"/>
                  <a:gd name="T83" fmla="*/ 139 h 144"/>
                  <a:gd name="T84" fmla="*/ 2 w 123"/>
                  <a:gd name="T85" fmla="*/ 140 h 144"/>
                  <a:gd name="T86" fmla="*/ 3 w 123"/>
                  <a:gd name="T87" fmla="*/ 142 h 144"/>
                  <a:gd name="T88" fmla="*/ 5 w 123"/>
                  <a:gd name="T89" fmla="*/ 142 h 144"/>
                  <a:gd name="T90" fmla="*/ 6 w 123"/>
                  <a:gd name="T91" fmla="*/ 143 h 144"/>
                  <a:gd name="T92" fmla="*/ 9 w 123"/>
                  <a:gd name="T93" fmla="*/ 143 h 144"/>
                  <a:gd name="T94" fmla="*/ 13 w 123"/>
                  <a:gd name="T95" fmla="*/ 143 h 144"/>
                  <a:gd name="T96" fmla="*/ 18 w 123"/>
                  <a:gd name="T97" fmla="*/ 141 h 144"/>
                  <a:gd name="T98" fmla="*/ 18 w 123"/>
                  <a:gd name="T99" fmla="*/ 141 h 1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3"/>
                  <a:gd name="T151" fmla="*/ 0 h 144"/>
                  <a:gd name="T152" fmla="*/ 123 w 123"/>
                  <a:gd name="T153" fmla="*/ 144 h 1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3" h="144">
                    <a:moveTo>
                      <a:pt x="18" y="141"/>
                    </a:moveTo>
                    <a:lnTo>
                      <a:pt x="28" y="138"/>
                    </a:lnTo>
                    <a:lnTo>
                      <a:pt x="40" y="133"/>
                    </a:lnTo>
                    <a:lnTo>
                      <a:pt x="50" y="127"/>
                    </a:lnTo>
                    <a:lnTo>
                      <a:pt x="60" y="120"/>
                    </a:lnTo>
                    <a:lnTo>
                      <a:pt x="69" y="112"/>
                    </a:lnTo>
                    <a:lnTo>
                      <a:pt x="78" y="104"/>
                    </a:lnTo>
                    <a:lnTo>
                      <a:pt x="85" y="95"/>
                    </a:lnTo>
                    <a:lnTo>
                      <a:pt x="93" y="85"/>
                    </a:lnTo>
                    <a:lnTo>
                      <a:pt x="98" y="76"/>
                    </a:lnTo>
                    <a:lnTo>
                      <a:pt x="105" y="66"/>
                    </a:lnTo>
                    <a:lnTo>
                      <a:pt x="109" y="56"/>
                    </a:lnTo>
                    <a:lnTo>
                      <a:pt x="114" y="45"/>
                    </a:lnTo>
                    <a:lnTo>
                      <a:pt x="117" y="34"/>
                    </a:lnTo>
                    <a:lnTo>
                      <a:pt x="119" y="23"/>
                    </a:lnTo>
                    <a:lnTo>
                      <a:pt x="120" y="12"/>
                    </a:lnTo>
                    <a:lnTo>
                      <a:pt x="122" y="0"/>
                    </a:lnTo>
                    <a:lnTo>
                      <a:pt x="119" y="11"/>
                    </a:lnTo>
                    <a:lnTo>
                      <a:pt x="115" y="20"/>
                    </a:lnTo>
                    <a:lnTo>
                      <a:pt x="110" y="31"/>
                    </a:lnTo>
                    <a:lnTo>
                      <a:pt x="106" y="40"/>
                    </a:lnTo>
                    <a:lnTo>
                      <a:pt x="99" y="49"/>
                    </a:lnTo>
                    <a:lnTo>
                      <a:pt x="93" y="58"/>
                    </a:lnTo>
                    <a:lnTo>
                      <a:pt x="86" y="67"/>
                    </a:lnTo>
                    <a:lnTo>
                      <a:pt x="79" y="74"/>
                    </a:lnTo>
                    <a:lnTo>
                      <a:pt x="70" y="83"/>
                    </a:lnTo>
                    <a:lnTo>
                      <a:pt x="62" y="90"/>
                    </a:lnTo>
                    <a:lnTo>
                      <a:pt x="52" y="97"/>
                    </a:lnTo>
                    <a:lnTo>
                      <a:pt x="43" y="104"/>
                    </a:lnTo>
                    <a:lnTo>
                      <a:pt x="32" y="110"/>
                    </a:lnTo>
                    <a:lnTo>
                      <a:pt x="22" y="116"/>
                    </a:lnTo>
                    <a:lnTo>
                      <a:pt x="11" y="121"/>
                    </a:lnTo>
                    <a:lnTo>
                      <a:pt x="0" y="126"/>
                    </a:lnTo>
                    <a:lnTo>
                      <a:pt x="0" y="127"/>
                    </a:lnTo>
                    <a:lnTo>
                      <a:pt x="0" y="128"/>
                    </a:lnTo>
                    <a:lnTo>
                      <a:pt x="0" y="129"/>
                    </a:lnTo>
                    <a:lnTo>
                      <a:pt x="0" y="130"/>
                    </a:lnTo>
                    <a:lnTo>
                      <a:pt x="0" y="132"/>
                    </a:lnTo>
                    <a:lnTo>
                      <a:pt x="0" y="134"/>
                    </a:lnTo>
                    <a:lnTo>
                      <a:pt x="0" y="136"/>
                    </a:lnTo>
                    <a:lnTo>
                      <a:pt x="0" y="137"/>
                    </a:lnTo>
                    <a:lnTo>
                      <a:pt x="0" y="139"/>
                    </a:lnTo>
                    <a:lnTo>
                      <a:pt x="2" y="140"/>
                    </a:lnTo>
                    <a:lnTo>
                      <a:pt x="3" y="142"/>
                    </a:lnTo>
                    <a:lnTo>
                      <a:pt x="5" y="142"/>
                    </a:lnTo>
                    <a:lnTo>
                      <a:pt x="6" y="143"/>
                    </a:lnTo>
                    <a:lnTo>
                      <a:pt x="9" y="143"/>
                    </a:lnTo>
                    <a:lnTo>
                      <a:pt x="13" y="143"/>
                    </a:lnTo>
                    <a:lnTo>
                      <a:pt x="18" y="141"/>
                    </a:lnTo>
                  </a:path>
                </a:pathLst>
              </a:custGeom>
              <a:gradFill rotWithShape="0">
                <a:gsLst>
                  <a:gs pos="0">
                    <a:srgbClr val="E1E1E1"/>
                  </a:gs>
                  <a:gs pos="100000">
                    <a:srgbClr val="FFFFFF"/>
                  </a:gs>
                </a:gsLst>
                <a:lin ang="18900000" scaled="1"/>
              </a:gradFill>
              <a:ln w="9525">
                <a:noFill/>
                <a:round/>
                <a:headEnd/>
                <a:tailEnd/>
              </a:ln>
            </p:spPr>
            <p:txBody>
              <a:bodyPr/>
              <a:lstStyle/>
              <a:p>
                <a:endParaRPr lang="zh-CN" altLang="en-US"/>
              </a:p>
            </p:txBody>
          </p:sp>
          <p:sp>
            <p:nvSpPr>
              <p:cNvPr id="16" name="Freeform 161"/>
              <p:cNvSpPr>
                <a:spLocks/>
              </p:cNvSpPr>
              <p:nvPr/>
            </p:nvSpPr>
            <p:spPr bwMode="auto">
              <a:xfrm>
                <a:off x="2170" y="3583"/>
                <a:ext cx="100" cy="75"/>
              </a:xfrm>
              <a:custGeom>
                <a:avLst/>
                <a:gdLst>
                  <a:gd name="T0" fmla="*/ 97 w 100"/>
                  <a:gd name="T1" fmla="*/ 16 h 75"/>
                  <a:gd name="T2" fmla="*/ 90 w 100"/>
                  <a:gd name="T3" fmla="*/ 22 h 75"/>
                  <a:gd name="T4" fmla="*/ 84 w 100"/>
                  <a:gd name="T5" fmla="*/ 26 h 75"/>
                  <a:gd name="T6" fmla="*/ 79 w 100"/>
                  <a:gd name="T7" fmla="*/ 30 h 75"/>
                  <a:gd name="T8" fmla="*/ 77 w 100"/>
                  <a:gd name="T9" fmla="*/ 32 h 75"/>
                  <a:gd name="T10" fmla="*/ 73 w 100"/>
                  <a:gd name="T11" fmla="*/ 37 h 75"/>
                  <a:gd name="T12" fmla="*/ 71 w 100"/>
                  <a:gd name="T13" fmla="*/ 38 h 75"/>
                  <a:gd name="T14" fmla="*/ 67 w 100"/>
                  <a:gd name="T15" fmla="*/ 41 h 75"/>
                  <a:gd name="T16" fmla="*/ 65 w 100"/>
                  <a:gd name="T17" fmla="*/ 43 h 75"/>
                  <a:gd name="T18" fmla="*/ 62 w 100"/>
                  <a:gd name="T19" fmla="*/ 47 h 75"/>
                  <a:gd name="T20" fmla="*/ 59 w 100"/>
                  <a:gd name="T21" fmla="*/ 50 h 75"/>
                  <a:gd name="T22" fmla="*/ 57 w 100"/>
                  <a:gd name="T23" fmla="*/ 52 h 75"/>
                  <a:gd name="T24" fmla="*/ 57 w 100"/>
                  <a:gd name="T25" fmla="*/ 53 h 75"/>
                  <a:gd name="T26" fmla="*/ 56 w 100"/>
                  <a:gd name="T27" fmla="*/ 58 h 75"/>
                  <a:gd name="T28" fmla="*/ 56 w 100"/>
                  <a:gd name="T29" fmla="*/ 61 h 75"/>
                  <a:gd name="T30" fmla="*/ 56 w 100"/>
                  <a:gd name="T31" fmla="*/ 67 h 75"/>
                  <a:gd name="T32" fmla="*/ 55 w 100"/>
                  <a:gd name="T33" fmla="*/ 69 h 75"/>
                  <a:gd name="T34" fmla="*/ 54 w 100"/>
                  <a:gd name="T35" fmla="*/ 71 h 75"/>
                  <a:gd name="T36" fmla="*/ 54 w 100"/>
                  <a:gd name="T37" fmla="*/ 72 h 75"/>
                  <a:gd name="T38" fmla="*/ 54 w 100"/>
                  <a:gd name="T39" fmla="*/ 73 h 75"/>
                  <a:gd name="T40" fmla="*/ 54 w 100"/>
                  <a:gd name="T41" fmla="*/ 73 h 75"/>
                  <a:gd name="T42" fmla="*/ 54 w 100"/>
                  <a:gd name="T43" fmla="*/ 74 h 75"/>
                  <a:gd name="T44" fmla="*/ 49 w 100"/>
                  <a:gd name="T45" fmla="*/ 71 h 75"/>
                  <a:gd name="T46" fmla="*/ 40 w 100"/>
                  <a:gd name="T47" fmla="*/ 60 h 75"/>
                  <a:gd name="T48" fmla="*/ 29 w 100"/>
                  <a:gd name="T49" fmla="*/ 48 h 75"/>
                  <a:gd name="T50" fmla="*/ 19 w 100"/>
                  <a:gd name="T51" fmla="*/ 40 h 75"/>
                  <a:gd name="T52" fmla="*/ 9 w 100"/>
                  <a:gd name="T53" fmla="*/ 33 h 75"/>
                  <a:gd name="T54" fmla="*/ 1 w 100"/>
                  <a:gd name="T55" fmla="*/ 30 h 75"/>
                  <a:gd name="T56" fmla="*/ 0 w 100"/>
                  <a:gd name="T57" fmla="*/ 26 h 75"/>
                  <a:gd name="T58" fmla="*/ 0 w 100"/>
                  <a:gd name="T59" fmla="*/ 26 h 75"/>
                  <a:gd name="T60" fmla="*/ 1 w 100"/>
                  <a:gd name="T61" fmla="*/ 26 h 75"/>
                  <a:gd name="T62" fmla="*/ 3 w 100"/>
                  <a:gd name="T63" fmla="*/ 26 h 75"/>
                  <a:gd name="T64" fmla="*/ 8 w 100"/>
                  <a:gd name="T65" fmla="*/ 26 h 75"/>
                  <a:gd name="T66" fmla="*/ 11 w 100"/>
                  <a:gd name="T67" fmla="*/ 26 h 75"/>
                  <a:gd name="T68" fmla="*/ 14 w 100"/>
                  <a:gd name="T69" fmla="*/ 26 h 75"/>
                  <a:gd name="T70" fmla="*/ 16 w 100"/>
                  <a:gd name="T71" fmla="*/ 26 h 75"/>
                  <a:gd name="T72" fmla="*/ 19 w 100"/>
                  <a:gd name="T73" fmla="*/ 26 h 75"/>
                  <a:gd name="T74" fmla="*/ 22 w 100"/>
                  <a:gd name="T75" fmla="*/ 26 h 75"/>
                  <a:gd name="T76" fmla="*/ 26 w 100"/>
                  <a:gd name="T77" fmla="*/ 24 h 75"/>
                  <a:gd name="T78" fmla="*/ 30 w 100"/>
                  <a:gd name="T79" fmla="*/ 24 h 75"/>
                  <a:gd name="T80" fmla="*/ 36 w 100"/>
                  <a:gd name="T81" fmla="*/ 23 h 75"/>
                  <a:gd name="T82" fmla="*/ 40 w 100"/>
                  <a:gd name="T83" fmla="*/ 21 h 75"/>
                  <a:gd name="T84" fmla="*/ 44 w 100"/>
                  <a:gd name="T85" fmla="*/ 21 h 75"/>
                  <a:gd name="T86" fmla="*/ 47 w 100"/>
                  <a:gd name="T87" fmla="*/ 19 h 75"/>
                  <a:gd name="T88" fmla="*/ 53 w 100"/>
                  <a:gd name="T89" fmla="*/ 16 h 75"/>
                  <a:gd name="T90" fmla="*/ 56 w 100"/>
                  <a:gd name="T91" fmla="*/ 15 h 75"/>
                  <a:gd name="T92" fmla="*/ 61 w 100"/>
                  <a:gd name="T93" fmla="*/ 13 h 75"/>
                  <a:gd name="T94" fmla="*/ 65 w 100"/>
                  <a:gd name="T95" fmla="*/ 10 h 75"/>
                  <a:gd name="T96" fmla="*/ 71 w 100"/>
                  <a:gd name="T97" fmla="*/ 6 h 75"/>
                  <a:gd name="T98" fmla="*/ 77 w 100"/>
                  <a:gd name="T99" fmla="*/ 4 h 75"/>
                  <a:gd name="T100" fmla="*/ 81 w 100"/>
                  <a:gd name="T101" fmla="*/ 1 h 75"/>
                  <a:gd name="T102" fmla="*/ 82 w 100"/>
                  <a:gd name="T103" fmla="*/ 2 h 75"/>
                  <a:gd name="T104" fmla="*/ 90 w 100"/>
                  <a:gd name="T105" fmla="*/ 7 h 75"/>
                  <a:gd name="T106" fmla="*/ 96 w 100"/>
                  <a:gd name="T107" fmla="*/ 15 h 7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0"/>
                  <a:gd name="T163" fmla="*/ 0 h 75"/>
                  <a:gd name="T164" fmla="*/ 100 w 100"/>
                  <a:gd name="T165" fmla="*/ 75 h 7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0" h="75">
                    <a:moveTo>
                      <a:pt x="99" y="15"/>
                    </a:moveTo>
                    <a:lnTo>
                      <a:pt x="98" y="16"/>
                    </a:lnTo>
                    <a:lnTo>
                      <a:pt x="97" y="16"/>
                    </a:lnTo>
                    <a:lnTo>
                      <a:pt x="95" y="18"/>
                    </a:lnTo>
                    <a:lnTo>
                      <a:pt x="94" y="18"/>
                    </a:lnTo>
                    <a:lnTo>
                      <a:pt x="92" y="20"/>
                    </a:lnTo>
                    <a:lnTo>
                      <a:pt x="90" y="22"/>
                    </a:lnTo>
                    <a:lnTo>
                      <a:pt x="89" y="23"/>
                    </a:lnTo>
                    <a:lnTo>
                      <a:pt x="87" y="24"/>
                    </a:lnTo>
                    <a:lnTo>
                      <a:pt x="85" y="26"/>
                    </a:lnTo>
                    <a:lnTo>
                      <a:pt x="84" y="26"/>
                    </a:lnTo>
                    <a:lnTo>
                      <a:pt x="82" y="27"/>
                    </a:lnTo>
                    <a:lnTo>
                      <a:pt x="80" y="29"/>
                    </a:lnTo>
                    <a:lnTo>
                      <a:pt x="79" y="30"/>
                    </a:lnTo>
                    <a:lnTo>
                      <a:pt x="78" y="32"/>
                    </a:lnTo>
                    <a:lnTo>
                      <a:pt x="77" y="32"/>
                    </a:lnTo>
                    <a:lnTo>
                      <a:pt x="75" y="34"/>
                    </a:lnTo>
                    <a:lnTo>
                      <a:pt x="74" y="35"/>
                    </a:lnTo>
                    <a:lnTo>
                      <a:pt x="73" y="37"/>
                    </a:lnTo>
                    <a:lnTo>
                      <a:pt x="71" y="38"/>
                    </a:lnTo>
                    <a:lnTo>
                      <a:pt x="69" y="40"/>
                    </a:lnTo>
                    <a:lnTo>
                      <a:pt x="67" y="41"/>
                    </a:lnTo>
                    <a:lnTo>
                      <a:pt x="65" y="43"/>
                    </a:lnTo>
                    <a:lnTo>
                      <a:pt x="64" y="45"/>
                    </a:lnTo>
                    <a:lnTo>
                      <a:pt x="62" y="47"/>
                    </a:lnTo>
                    <a:lnTo>
                      <a:pt x="61" y="48"/>
                    </a:lnTo>
                    <a:lnTo>
                      <a:pt x="59" y="50"/>
                    </a:lnTo>
                    <a:lnTo>
                      <a:pt x="57" y="51"/>
                    </a:lnTo>
                    <a:lnTo>
                      <a:pt x="57" y="52"/>
                    </a:lnTo>
                    <a:lnTo>
                      <a:pt x="57" y="53"/>
                    </a:lnTo>
                    <a:lnTo>
                      <a:pt x="56" y="55"/>
                    </a:lnTo>
                    <a:lnTo>
                      <a:pt x="56" y="56"/>
                    </a:lnTo>
                    <a:lnTo>
                      <a:pt x="56" y="58"/>
                    </a:lnTo>
                    <a:lnTo>
                      <a:pt x="56" y="59"/>
                    </a:lnTo>
                    <a:lnTo>
                      <a:pt x="56" y="61"/>
                    </a:lnTo>
                    <a:lnTo>
                      <a:pt x="56" y="63"/>
                    </a:lnTo>
                    <a:lnTo>
                      <a:pt x="56" y="65"/>
                    </a:lnTo>
                    <a:lnTo>
                      <a:pt x="56" y="67"/>
                    </a:lnTo>
                    <a:lnTo>
                      <a:pt x="55" y="69"/>
                    </a:lnTo>
                    <a:lnTo>
                      <a:pt x="54" y="71"/>
                    </a:lnTo>
                    <a:lnTo>
                      <a:pt x="54" y="72"/>
                    </a:lnTo>
                    <a:lnTo>
                      <a:pt x="54" y="73"/>
                    </a:lnTo>
                    <a:lnTo>
                      <a:pt x="54" y="74"/>
                    </a:lnTo>
                    <a:lnTo>
                      <a:pt x="51" y="72"/>
                    </a:lnTo>
                    <a:lnTo>
                      <a:pt x="49" y="71"/>
                    </a:lnTo>
                    <a:lnTo>
                      <a:pt x="47" y="69"/>
                    </a:lnTo>
                    <a:lnTo>
                      <a:pt x="46" y="65"/>
                    </a:lnTo>
                    <a:lnTo>
                      <a:pt x="43" y="63"/>
                    </a:lnTo>
                    <a:lnTo>
                      <a:pt x="42" y="62"/>
                    </a:lnTo>
                    <a:lnTo>
                      <a:pt x="40" y="60"/>
                    </a:lnTo>
                    <a:lnTo>
                      <a:pt x="38" y="56"/>
                    </a:lnTo>
                    <a:lnTo>
                      <a:pt x="34" y="54"/>
                    </a:lnTo>
                    <a:lnTo>
                      <a:pt x="33" y="52"/>
                    </a:lnTo>
                    <a:lnTo>
                      <a:pt x="31" y="51"/>
                    </a:lnTo>
                    <a:lnTo>
                      <a:pt x="29" y="48"/>
                    </a:lnTo>
                    <a:lnTo>
                      <a:pt x="27" y="47"/>
                    </a:lnTo>
                    <a:lnTo>
                      <a:pt x="25" y="45"/>
                    </a:lnTo>
                    <a:lnTo>
                      <a:pt x="23" y="43"/>
                    </a:lnTo>
                    <a:lnTo>
                      <a:pt x="23" y="41"/>
                    </a:lnTo>
                    <a:lnTo>
                      <a:pt x="19" y="40"/>
                    </a:lnTo>
                    <a:lnTo>
                      <a:pt x="18" y="38"/>
                    </a:lnTo>
                    <a:lnTo>
                      <a:pt x="14" y="37"/>
                    </a:lnTo>
                    <a:lnTo>
                      <a:pt x="12" y="35"/>
                    </a:lnTo>
                    <a:lnTo>
                      <a:pt x="11" y="35"/>
                    </a:lnTo>
                    <a:lnTo>
                      <a:pt x="9" y="33"/>
                    </a:lnTo>
                    <a:lnTo>
                      <a:pt x="7" y="32"/>
                    </a:lnTo>
                    <a:lnTo>
                      <a:pt x="6" y="30"/>
                    </a:lnTo>
                    <a:lnTo>
                      <a:pt x="4" y="30"/>
                    </a:lnTo>
                    <a:lnTo>
                      <a:pt x="3" y="30"/>
                    </a:lnTo>
                    <a:lnTo>
                      <a:pt x="1" y="30"/>
                    </a:lnTo>
                    <a:lnTo>
                      <a:pt x="1" y="28"/>
                    </a:lnTo>
                    <a:lnTo>
                      <a:pt x="0" y="28"/>
                    </a:lnTo>
                    <a:lnTo>
                      <a:pt x="0" y="26"/>
                    </a:lnTo>
                    <a:lnTo>
                      <a:pt x="1" y="26"/>
                    </a:lnTo>
                    <a:lnTo>
                      <a:pt x="2" y="26"/>
                    </a:lnTo>
                    <a:lnTo>
                      <a:pt x="3" y="26"/>
                    </a:lnTo>
                    <a:lnTo>
                      <a:pt x="5" y="25"/>
                    </a:lnTo>
                    <a:lnTo>
                      <a:pt x="5" y="26"/>
                    </a:lnTo>
                    <a:lnTo>
                      <a:pt x="6" y="26"/>
                    </a:lnTo>
                    <a:lnTo>
                      <a:pt x="8" y="26"/>
                    </a:lnTo>
                    <a:lnTo>
                      <a:pt x="10" y="26"/>
                    </a:lnTo>
                    <a:lnTo>
                      <a:pt x="11" y="26"/>
                    </a:lnTo>
                    <a:lnTo>
                      <a:pt x="12" y="26"/>
                    </a:lnTo>
                    <a:lnTo>
                      <a:pt x="14" y="26"/>
                    </a:lnTo>
                    <a:lnTo>
                      <a:pt x="16" y="26"/>
                    </a:lnTo>
                    <a:lnTo>
                      <a:pt x="17" y="26"/>
                    </a:lnTo>
                    <a:lnTo>
                      <a:pt x="18" y="26"/>
                    </a:lnTo>
                    <a:lnTo>
                      <a:pt x="19" y="26"/>
                    </a:lnTo>
                    <a:lnTo>
                      <a:pt x="21" y="26"/>
                    </a:lnTo>
                    <a:lnTo>
                      <a:pt x="22" y="26"/>
                    </a:lnTo>
                    <a:lnTo>
                      <a:pt x="24" y="26"/>
                    </a:lnTo>
                    <a:lnTo>
                      <a:pt x="26" y="24"/>
                    </a:lnTo>
                    <a:lnTo>
                      <a:pt x="27" y="24"/>
                    </a:lnTo>
                    <a:lnTo>
                      <a:pt x="29" y="24"/>
                    </a:lnTo>
                    <a:lnTo>
                      <a:pt x="30" y="24"/>
                    </a:lnTo>
                    <a:lnTo>
                      <a:pt x="32" y="23"/>
                    </a:lnTo>
                    <a:lnTo>
                      <a:pt x="33" y="23"/>
                    </a:lnTo>
                    <a:lnTo>
                      <a:pt x="34" y="23"/>
                    </a:lnTo>
                    <a:lnTo>
                      <a:pt x="36" y="23"/>
                    </a:lnTo>
                    <a:lnTo>
                      <a:pt x="38" y="23"/>
                    </a:lnTo>
                    <a:lnTo>
                      <a:pt x="40" y="21"/>
                    </a:lnTo>
                    <a:lnTo>
                      <a:pt x="42" y="21"/>
                    </a:lnTo>
                    <a:lnTo>
                      <a:pt x="44" y="21"/>
                    </a:lnTo>
                    <a:lnTo>
                      <a:pt x="46" y="19"/>
                    </a:lnTo>
                    <a:lnTo>
                      <a:pt x="47" y="19"/>
                    </a:lnTo>
                    <a:lnTo>
                      <a:pt x="49" y="18"/>
                    </a:lnTo>
                    <a:lnTo>
                      <a:pt x="51" y="18"/>
                    </a:lnTo>
                    <a:lnTo>
                      <a:pt x="53" y="16"/>
                    </a:lnTo>
                    <a:lnTo>
                      <a:pt x="54" y="16"/>
                    </a:lnTo>
                    <a:lnTo>
                      <a:pt x="56" y="15"/>
                    </a:lnTo>
                    <a:lnTo>
                      <a:pt x="57" y="15"/>
                    </a:lnTo>
                    <a:lnTo>
                      <a:pt x="59" y="13"/>
                    </a:lnTo>
                    <a:lnTo>
                      <a:pt x="61" y="13"/>
                    </a:lnTo>
                    <a:lnTo>
                      <a:pt x="63" y="11"/>
                    </a:lnTo>
                    <a:lnTo>
                      <a:pt x="65" y="10"/>
                    </a:lnTo>
                    <a:lnTo>
                      <a:pt x="67" y="8"/>
                    </a:lnTo>
                    <a:lnTo>
                      <a:pt x="69" y="8"/>
                    </a:lnTo>
                    <a:lnTo>
                      <a:pt x="71" y="6"/>
                    </a:lnTo>
                    <a:lnTo>
                      <a:pt x="73" y="5"/>
                    </a:lnTo>
                    <a:lnTo>
                      <a:pt x="75" y="5"/>
                    </a:lnTo>
                    <a:lnTo>
                      <a:pt x="77" y="4"/>
                    </a:lnTo>
                    <a:lnTo>
                      <a:pt x="78" y="4"/>
                    </a:lnTo>
                    <a:lnTo>
                      <a:pt x="79" y="4"/>
                    </a:lnTo>
                    <a:lnTo>
                      <a:pt x="80" y="2"/>
                    </a:lnTo>
                    <a:lnTo>
                      <a:pt x="81" y="1"/>
                    </a:lnTo>
                    <a:lnTo>
                      <a:pt x="82" y="0"/>
                    </a:lnTo>
                    <a:lnTo>
                      <a:pt x="82" y="1"/>
                    </a:lnTo>
                    <a:lnTo>
                      <a:pt x="82" y="2"/>
                    </a:lnTo>
                    <a:lnTo>
                      <a:pt x="84" y="2"/>
                    </a:lnTo>
                    <a:lnTo>
                      <a:pt x="85" y="4"/>
                    </a:lnTo>
                    <a:lnTo>
                      <a:pt x="87" y="5"/>
                    </a:lnTo>
                    <a:lnTo>
                      <a:pt x="89" y="7"/>
                    </a:lnTo>
                    <a:lnTo>
                      <a:pt x="90" y="7"/>
                    </a:lnTo>
                    <a:lnTo>
                      <a:pt x="90" y="9"/>
                    </a:lnTo>
                    <a:lnTo>
                      <a:pt x="92" y="11"/>
                    </a:lnTo>
                    <a:lnTo>
                      <a:pt x="94" y="13"/>
                    </a:lnTo>
                    <a:lnTo>
                      <a:pt x="96" y="13"/>
                    </a:lnTo>
                    <a:lnTo>
                      <a:pt x="96" y="15"/>
                    </a:lnTo>
                    <a:lnTo>
                      <a:pt x="98" y="15"/>
                    </a:lnTo>
                    <a:lnTo>
                      <a:pt x="99" y="15"/>
                    </a:lnTo>
                  </a:path>
                </a:pathLst>
              </a:custGeom>
              <a:solidFill>
                <a:srgbClr val="E1E1E1"/>
              </a:solidFill>
              <a:ln w="9366">
                <a:solidFill>
                  <a:srgbClr val="727272"/>
                </a:solidFill>
                <a:round/>
                <a:headEnd/>
                <a:tailEnd/>
              </a:ln>
            </p:spPr>
            <p:txBody>
              <a:bodyPr/>
              <a:lstStyle/>
              <a:p>
                <a:endParaRPr lang="zh-CN" altLang="en-US"/>
              </a:p>
            </p:txBody>
          </p:sp>
          <p:sp>
            <p:nvSpPr>
              <p:cNvPr id="17" name="Freeform 162"/>
              <p:cNvSpPr>
                <a:spLocks/>
              </p:cNvSpPr>
              <p:nvPr/>
            </p:nvSpPr>
            <p:spPr bwMode="auto">
              <a:xfrm>
                <a:off x="1765" y="3609"/>
                <a:ext cx="460" cy="353"/>
              </a:xfrm>
              <a:custGeom>
                <a:avLst/>
                <a:gdLst>
                  <a:gd name="T0" fmla="*/ 385 w 460"/>
                  <a:gd name="T1" fmla="*/ 43 h 353"/>
                  <a:gd name="T2" fmla="*/ 389 w 460"/>
                  <a:gd name="T3" fmla="*/ 39 h 353"/>
                  <a:gd name="T4" fmla="*/ 394 w 460"/>
                  <a:gd name="T5" fmla="*/ 36 h 353"/>
                  <a:gd name="T6" fmla="*/ 398 w 460"/>
                  <a:gd name="T7" fmla="*/ 32 h 353"/>
                  <a:gd name="T8" fmla="*/ 402 w 460"/>
                  <a:gd name="T9" fmla="*/ 29 h 353"/>
                  <a:gd name="T10" fmla="*/ 405 w 460"/>
                  <a:gd name="T11" fmla="*/ 25 h 353"/>
                  <a:gd name="T12" fmla="*/ 408 w 460"/>
                  <a:gd name="T13" fmla="*/ 22 h 353"/>
                  <a:gd name="T14" fmla="*/ 411 w 460"/>
                  <a:gd name="T15" fmla="*/ 18 h 353"/>
                  <a:gd name="T16" fmla="*/ 412 w 460"/>
                  <a:gd name="T17" fmla="*/ 15 h 353"/>
                  <a:gd name="T18" fmla="*/ 412 w 460"/>
                  <a:gd name="T19" fmla="*/ 13 h 353"/>
                  <a:gd name="T20" fmla="*/ 412 w 460"/>
                  <a:gd name="T21" fmla="*/ 11 h 353"/>
                  <a:gd name="T22" fmla="*/ 412 w 460"/>
                  <a:gd name="T23" fmla="*/ 9 h 353"/>
                  <a:gd name="T24" fmla="*/ 410 w 460"/>
                  <a:gd name="T25" fmla="*/ 7 h 353"/>
                  <a:gd name="T26" fmla="*/ 408 w 460"/>
                  <a:gd name="T27" fmla="*/ 6 h 353"/>
                  <a:gd name="T28" fmla="*/ 406 w 460"/>
                  <a:gd name="T29" fmla="*/ 4 h 353"/>
                  <a:gd name="T30" fmla="*/ 405 w 460"/>
                  <a:gd name="T31" fmla="*/ 2 h 353"/>
                  <a:gd name="T32" fmla="*/ 409 w 460"/>
                  <a:gd name="T33" fmla="*/ 4 h 353"/>
                  <a:gd name="T34" fmla="*/ 416 w 460"/>
                  <a:gd name="T35" fmla="*/ 9 h 353"/>
                  <a:gd name="T36" fmla="*/ 424 w 460"/>
                  <a:gd name="T37" fmla="*/ 14 h 353"/>
                  <a:gd name="T38" fmla="*/ 432 w 460"/>
                  <a:gd name="T39" fmla="*/ 21 h 353"/>
                  <a:gd name="T40" fmla="*/ 437 w 460"/>
                  <a:gd name="T41" fmla="*/ 26 h 353"/>
                  <a:gd name="T42" fmla="*/ 444 w 460"/>
                  <a:gd name="T43" fmla="*/ 33 h 353"/>
                  <a:gd name="T44" fmla="*/ 449 w 460"/>
                  <a:gd name="T45" fmla="*/ 39 h 353"/>
                  <a:gd name="T46" fmla="*/ 455 w 460"/>
                  <a:gd name="T47" fmla="*/ 46 h 353"/>
                  <a:gd name="T48" fmla="*/ 457 w 460"/>
                  <a:gd name="T49" fmla="*/ 50 h 353"/>
                  <a:gd name="T50" fmla="*/ 456 w 460"/>
                  <a:gd name="T51" fmla="*/ 52 h 353"/>
                  <a:gd name="T52" fmla="*/ 454 w 460"/>
                  <a:gd name="T53" fmla="*/ 54 h 353"/>
                  <a:gd name="T54" fmla="*/ 452 w 460"/>
                  <a:gd name="T55" fmla="*/ 56 h 353"/>
                  <a:gd name="T56" fmla="*/ 450 w 460"/>
                  <a:gd name="T57" fmla="*/ 58 h 353"/>
                  <a:gd name="T58" fmla="*/ 448 w 460"/>
                  <a:gd name="T59" fmla="*/ 59 h 353"/>
                  <a:gd name="T60" fmla="*/ 447 w 460"/>
                  <a:gd name="T61" fmla="*/ 60 h 353"/>
                  <a:gd name="T62" fmla="*/ 445 w 460"/>
                  <a:gd name="T63" fmla="*/ 60 h 353"/>
                  <a:gd name="T64" fmla="*/ 28 w 460"/>
                  <a:gd name="T65" fmla="*/ 352 h 353"/>
                  <a:gd name="T66" fmla="*/ 28 w 460"/>
                  <a:gd name="T67" fmla="*/ 349 h 353"/>
                  <a:gd name="T68" fmla="*/ 28 w 460"/>
                  <a:gd name="T69" fmla="*/ 344 h 353"/>
                  <a:gd name="T70" fmla="*/ 25 w 460"/>
                  <a:gd name="T71" fmla="*/ 339 h 353"/>
                  <a:gd name="T72" fmla="*/ 22 w 460"/>
                  <a:gd name="T73" fmla="*/ 333 h 353"/>
                  <a:gd name="T74" fmla="*/ 17 w 460"/>
                  <a:gd name="T75" fmla="*/ 327 h 353"/>
                  <a:gd name="T76" fmla="*/ 12 w 460"/>
                  <a:gd name="T77" fmla="*/ 320 h 353"/>
                  <a:gd name="T78" fmla="*/ 5 w 460"/>
                  <a:gd name="T79" fmla="*/ 314 h 353"/>
                  <a:gd name="T80" fmla="*/ 0 w 460"/>
                  <a:gd name="T81" fmla="*/ 308 h 353"/>
                  <a:gd name="T82" fmla="*/ 383 w 460"/>
                  <a:gd name="T83" fmla="*/ 44 h 3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0"/>
                  <a:gd name="T127" fmla="*/ 0 h 353"/>
                  <a:gd name="T128" fmla="*/ 460 w 460"/>
                  <a:gd name="T129" fmla="*/ 353 h 3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0" h="353">
                    <a:moveTo>
                      <a:pt x="383" y="44"/>
                    </a:moveTo>
                    <a:lnTo>
                      <a:pt x="385" y="43"/>
                    </a:lnTo>
                    <a:lnTo>
                      <a:pt x="387" y="41"/>
                    </a:lnTo>
                    <a:lnTo>
                      <a:pt x="389" y="39"/>
                    </a:lnTo>
                    <a:lnTo>
                      <a:pt x="392" y="37"/>
                    </a:lnTo>
                    <a:lnTo>
                      <a:pt x="394" y="36"/>
                    </a:lnTo>
                    <a:lnTo>
                      <a:pt x="396" y="34"/>
                    </a:lnTo>
                    <a:lnTo>
                      <a:pt x="398" y="32"/>
                    </a:lnTo>
                    <a:lnTo>
                      <a:pt x="401" y="30"/>
                    </a:lnTo>
                    <a:lnTo>
                      <a:pt x="402" y="29"/>
                    </a:lnTo>
                    <a:lnTo>
                      <a:pt x="403" y="27"/>
                    </a:lnTo>
                    <a:lnTo>
                      <a:pt x="405" y="25"/>
                    </a:lnTo>
                    <a:lnTo>
                      <a:pt x="407" y="24"/>
                    </a:lnTo>
                    <a:lnTo>
                      <a:pt x="408" y="22"/>
                    </a:lnTo>
                    <a:lnTo>
                      <a:pt x="410" y="20"/>
                    </a:lnTo>
                    <a:lnTo>
                      <a:pt x="411" y="18"/>
                    </a:lnTo>
                    <a:lnTo>
                      <a:pt x="413" y="15"/>
                    </a:lnTo>
                    <a:lnTo>
                      <a:pt x="412" y="15"/>
                    </a:lnTo>
                    <a:lnTo>
                      <a:pt x="412" y="13"/>
                    </a:lnTo>
                    <a:lnTo>
                      <a:pt x="412" y="11"/>
                    </a:lnTo>
                    <a:lnTo>
                      <a:pt x="412" y="9"/>
                    </a:lnTo>
                    <a:lnTo>
                      <a:pt x="412" y="7"/>
                    </a:lnTo>
                    <a:lnTo>
                      <a:pt x="410" y="7"/>
                    </a:lnTo>
                    <a:lnTo>
                      <a:pt x="410" y="6"/>
                    </a:lnTo>
                    <a:lnTo>
                      <a:pt x="408" y="6"/>
                    </a:lnTo>
                    <a:lnTo>
                      <a:pt x="408" y="4"/>
                    </a:lnTo>
                    <a:lnTo>
                      <a:pt x="406" y="4"/>
                    </a:lnTo>
                    <a:lnTo>
                      <a:pt x="406" y="2"/>
                    </a:lnTo>
                    <a:lnTo>
                      <a:pt x="405" y="2"/>
                    </a:lnTo>
                    <a:lnTo>
                      <a:pt x="405" y="0"/>
                    </a:lnTo>
                    <a:lnTo>
                      <a:pt x="409" y="4"/>
                    </a:lnTo>
                    <a:lnTo>
                      <a:pt x="413" y="6"/>
                    </a:lnTo>
                    <a:lnTo>
                      <a:pt x="416" y="9"/>
                    </a:lnTo>
                    <a:lnTo>
                      <a:pt x="421" y="11"/>
                    </a:lnTo>
                    <a:lnTo>
                      <a:pt x="424" y="14"/>
                    </a:lnTo>
                    <a:lnTo>
                      <a:pt x="428" y="17"/>
                    </a:lnTo>
                    <a:lnTo>
                      <a:pt x="432" y="21"/>
                    </a:lnTo>
                    <a:lnTo>
                      <a:pt x="436" y="22"/>
                    </a:lnTo>
                    <a:lnTo>
                      <a:pt x="437" y="26"/>
                    </a:lnTo>
                    <a:lnTo>
                      <a:pt x="441" y="30"/>
                    </a:lnTo>
                    <a:lnTo>
                      <a:pt x="444" y="33"/>
                    </a:lnTo>
                    <a:lnTo>
                      <a:pt x="448" y="35"/>
                    </a:lnTo>
                    <a:lnTo>
                      <a:pt x="449" y="39"/>
                    </a:lnTo>
                    <a:lnTo>
                      <a:pt x="453" y="43"/>
                    </a:lnTo>
                    <a:lnTo>
                      <a:pt x="455" y="46"/>
                    </a:lnTo>
                    <a:lnTo>
                      <a:pt x="459" y="48"/>
                    </a:lnTo>
                    <a:lnTo>
                      <a:pt x="457" y="50"/>
                    </a:lnTo>
                    <a:lnTo>
                      <a:pt x="456" y="52"/>
                    </a:lnTo>
                    <a:lnTo>
                      <a:pt x="454" y="54"/>
                    </a:lnTo>
                    <a:lnTo>
                      <a:pt x="452" y="56"/>
                    </a:lnTo>
                    <a:lnTo>
                      <a:pt x="450" y="58"/>
                    </a:lnTo>
                    <a:lnTo>
                      <a:pt x="448" y="59"/>
                    </a:lnTo>
                    <a:lnTo>
                      <a:pt x="447" y="60"/>
                    </a:lnTo>
                    <a:lnTo>
                      <a:pt x="445" y="60"/>
                    </a:lnTo>
                    <a:lnTo>
                      <a:pt x="28" y="352"/>
                    </a:lnTo>
                    <a:lnTo>
                      <a:pt x="28" y="351"/>
                    </a:lnTo>
                    <a:lnTo>
                      <a:pt x="28" y="349"/>
                    </a:lnTo>
                    <a:lnTo>
                      <a:pt x="28" y="347"/>
                    </a:lnTo>
                    <a:lnTo>
                      <a:pt x="28" y="344"/>
                    </a:lnTo>
                    <a:lnTo>
                      <a:pt x="26" y="343"/>
                    </a:lnTo>
                    <a:lnTo>
                      <a:pt x="25" y="339"/>
                    </a:lnTo>
                    <a:lnTo>
                      <a:pt x="23" y="336"/>
                    </a:lnTo>
                    <a:lnTo>
                      <a:pt x="22" y="333"/>
                    </a:lnTo>
                    <a:lnTo>
                      <a:pt x="18" y="331"/>
                    </a:lnTo>
                    <a:lnTo>
                      <a:pt x="17" y="327"/>
                    </a:lnTo>
                    <a:lnTo>
                      <a:pt x="14" y="323"/>
                    </a:lnTo>
                    <a:lnTo>
                      <a:pt x="12" y="320"/>
                    </a:lnTo>
                    <a:lnTo>
                      <a:pt x="8" y="318"/>
                    </a:lnTo>
                    <a:lnTo>
                      <a:pt x="5" y="314"/>
                    </a:lnTo>
                    <a:lnTo>
                      <a:pt x="2" y="311"/>
                    </a:lnTo>
                    <a:lnTo>
                      <a:pt x="0" y="308"/>
                    </a:lnTo>
                    <a:lnTo>
                      <a:pt x="383" y="44"/>
                    </a:lnTo>
                  </a:path>
                </a:pathLst>
              </a:custGeom>
              <a:solidFill>
                <a:srgbClr val="000000"/>
              </a:solidFill>
              <a:ln w="9366">
                <a:solidFill>
                  <a:srgbClr val="8F8F8F"/>
                </a:solidFill>
                <a:round/>
                <a:headEnd/>
                <a:tailEnd/>
              </a:ln>
            </p:spPr>
            <p:txBody>
              <a:bodyPr/>
              <a:lstStyle/>
              <a:p>
                <a:endParaRPr lang="zh-CN" altLang="en-US"/>
              </a:p>
            </p:txBody>
          </p:sp>
          <p:sp>
            <p:nvSpPr>
              <p:cNvPr id="18" name="Freeform 163"/>
              <p:cNvSpPr>
                <a:spLocks/>
              </p:cNvSpPr>
              <p:nvPr/>
            </p:nvSpPr>
            <p:spPr bwMode="auto">
              <a:xfrm>
                <a:off x="1736" y="3609"/>
                <a:ext cx="443" cy="308"/>
              </a:xfrm>
              <a:custGeom>
                <a:avLst/>
                <a:gdLst>
                  <a:gd name="T0" fmla="*/ 414 w 443"/>
                  <a:gd name="T1" fmla="*/ 43 h 308"/>
                  <a:gd name="T2" fmla="*/ 418 w 443"/>
                  <a:gd name="T3" fmla="*/ 39 h 308"/>
                  <a:gd name="T4" fmla="*/ 423 w 443"/>
                  <a:gd name="T5" fmla="*/ 36 h 308"/>
                  <a:gd name="T6" fmla="*/ 427 w 443"/>
                  <a:gd name="T7" fmla="*/ 32 h 308"/>
                  <a:gd name="T8" fmla="*/ 431 w 443"/>
                  <a:gd name="T9" fmla="*/ 29 h 308"/>
                  <a:gd name="T10" fmla="*/ 434 w 443"/>
                  <a:gd name="T11" fmla="*/ 25 h 308"/>
                  <a:gd name="T12" fmla="*/ 437 w 443"/>
                  <a:gd name="T13" fmla="*/ 22 h 308"/>
                  <a:gd name="T14" fmla="*/ 440 w 443"/>
                  <a:gd name="T15" fmla="*/ 18 h 308"/>
                  <a:gd name="T16" fmla="*/ 441 w 443"/>
                  <a:gd name="T17" fmla="*/ 15 h 308"/>
                  <a:gd name="T18" fmla="*/ 441 w 443"/>
                  <a:gd name="T19" fmla="*/ 13 h 308"/>
                  <a:gd name="T20" fmla="*/ 441 w 443"/>
                  <a:gd name="T21" fmla="*/ 11 h 308"/>
                  <a:gd name="T22" fmla="*/ 441 w 443"/>
                  <a:gd name="T23" fmla="*/ 9 h 308"/>
                  <a:gd name="T24" fmla="*/ 439 w 443"/>
                  <a:gd name="T25" fmla="*/ 7 h 308"/>
                  <a:gd name="T26" fmla="*/ 437 w 443"/>
                  <a:gd name="T27" fmla="*/ 6 h 308"/>
                  <a:gd name="T28" fmla="*/ 435 w 443"/>
                  <a:gd name="T29" fmla="*/ 4 h 308"/>
                  <a:gd name="T30" fmla="*/ 434 w 443"/>
                  <a:gd name="T31" fmla="*/ 2 h 308"/>
                  <a:gd name="T32" fmla="*/ 432 w 443"/>
                  <a:gd name="T33" fmla="*/ 1 h 308"/>
                  <a:gd name="T34" fmla="*/ 430 w 443"/>
                  <a:gd name="T35" fmla="*/ 1 h 308"/>
                  <a:gd name="T36" fmla="*/ 428 w 443"/>
                  <a:gd name="T37" fmla="*/ 1 h 308"/>
                  <a:gd name="T38" fmla="*/ 427 w 443"/>
                  <a:gd name="T39" fmla="*/ 1 h 308"/>
                  <a:gd name="T40" fmla="*/ 425 w 443"/>
                  <a:gd name="T41" fmla="*/ 3 h 308"/>
                  <a:gd name="T42" fmla="*/ 424 w 443"/>
                  <a:gd name="T43" fmla="*/ 3 h 308"/>
                  <a:gd name="T44" fmla="*/ 422 w 443"/>
                  <a:gd name="T45" fmla="*/ 3 h 308"/>
                  <a:gd name="T46" fmla="*/ 422 w 443"/>
                  <a:gd name="T47" fmla="*/ 3 h 308"/>
                  <a:gd name="T48" fmla="*/ 416 w 443"/>
                  <a:gd name="T49" fmla="*/ 8 h 308"/>
                  <a:gd name="T50" fmla="*/ 380 w 443"/>
                  <a:gd name="T51" fmla="*/ 33 h 308"/>
                  <a:gd name="T52" fmla="*/ 320 w 443"/>
                  <a:gd name="T53" fmla="*/ 72 h 308"/>
                  <a:gd name="T54" fmla="*/ 247 w 443"/>
                  <a:gd name="T55" fmla="*/ 123 h 308"/>
                  <a:gd name="T56" fmla="*/ 169 w 443"/>
                  <a:gd name="T57" fmla="*/ 176 h 308"/>
                  <a:gd name="T58" fmla="*/ 96 w 443"/>
                  <a:gd name="T59" fmla="*/ 226 h 308"/>
                  <a:gd name="T60" fmla="*/ 38 w 443"/>
                  <a:gd name="T61" fmla="*/ 265 h 308"/>
                  <a:gd name="T62" fmla="*/ 5 w 443"/>
                  <a:gd name="T63" fmla="*/ 288 h 308"/>
                  <a:gd name="T64" fmla="*/ 0 w 443"/>
                  <a:gd name="T65" fmla="*/ 292 h 308"/>
                  <a:gd name="T66" fmla="*/ 2 w 443"/>
                  <a:gd name="T67" fmla="*/ 292 h 308"/>
                  <a:gd name="T68" fmla="*/ 5 w 443"/>
                  <a:gd name="T69" fmla="*/ 294 h 308"/>
                  <a:gd name="T70" fmla="*/ 8 w 443"/>
                  <a:gd name="T71" fmla="*/ 294 h 308"/>
                  <a:gd name="T72" fmla="*/ 11 w 443"/>
                  <a:gd name="T73" fmla="*/ 296 h 308"/>
                  <a:gd name="T74" fmla="*/ 15 w 443"/>
                  <a:gd name="T75" fmla="*/ 299 h 308"/>
                  <a:gd name="T76" fmla="*/ 20 w 443"/>
                  <a:gd name="T77" fmla="*/ 301 h 308"/>
                  <a:gd name="T78" fmla="*/ 25 w 443"/>
                  <a:gd name="T79" fmla="*/ 305 h 308"/>
                  <a:gd name="T80" fmla="*/ 412 w 443"/>
                  <a:gd name="T81" fmla="*/ 44 h 3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43"/>
                  <a:gd name="T124" fmla="*/ 0 h 308"/>
                  <a:gd name="T125" fmla="*/ 443 w 443"/>
                  <a:gd name="T126" fmla="*/ 308 h 3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43" h="308">
                    <a:moveTo>
                      <a:pt x="412" y="44"/>
                    </a:moveTo>
                    <a:lnTo>
                      <a:pt x="414" y="43"/>
                    </a:lnTo>
                    <a:lnTo>
                      <a:pt x="416" y="41"/>
                    </a:lnTo>
                    <a:lnTo>
                      <a:pt x="418" y="39"/>
                    </a:lnTo>
                    <a:lnTo>
                      <a:pt x="421" y="37"/>
                    </a:lnTo>
                    <a:lnTo>
                      <a:pt x="423" y="36"/>
                    </a:lnTo>
                    <a:lnTo>
                      <a:pt x="425" y="34"/>
                    </a:lnTo>
                    <a:lnTo>
                      <a:pt x="427" y="32"/>
                    </a:lnTo>
                    <a:lnTo>
                      <a:pt x="430" y="30"/>
                    </a:lnTo>
                    <a:lnTo>
                      <a:pt x="431" y="29"/>
                    </a:lnTo>
                    <a:lnTo>
                      <a:pt x="432" y="27"/>
                    </a:lnTo>
                    <a:lnTo>
                      <a:pt x="434" y="25"/>
                    </a:lnTo>
                    <a:lnTo>
                      <a:pt x="436" y="24"/>
                    </a:lnTo>
                    <a:lnTo>
                      <a:pt x="437" y="22"/>
                    </a:lnTo>
                    <a:lnTo>
                      <a:pt x="439" y="20"/>
                    </a:lnTo>
                    <a:lnTo>
                      <a:pt x="440" y="18"/>
                    </a:lnTo>
                    <a:lnTo>
                      <a:pt x="442" y="15"/>
                    </a:lnTo>
                    <a:lnTo>
                      <a:pt x="441" y="15"/>
                    </a:lnTo>
                    <a:lnTo>
                      <a:pt x="441" y="13"/>
                    </a:lnTo>
                    <a:lnTo>
                      <a:pt x="441" y="11"/>
                    </a:lnTo>
                    <a:lnTo>
                      <a:pt x="441" y="9"/>
                    </a:lnTo>
                    <a:lnTo>
                      <a:pt x="441" y="7"/>
                    </a:lnTo>
                    <a:lnTo>
                      <a:pt x="439" y="7"/>
                    </a:lnTo>
                    <a:lnTo>
                      <a:pt x="439" y="6"/>
                    </a:lnTo>
                    <a:lnTo>
                      <a:pt x="437" y="6"/>
                    </a:lnTo>
                    <a:lnTo>
                      <a:pt x="437" y="4"/>
                    </a:lnTo>
                    <a:lnTo>
                      <a:pt x="435" y="4"/>
                    </a:lnTo>
                    <a:lnTo>
                      <a:pt x="435" y="2"/>
                    </a:lnTo>
                    <a:lnTo>
                      <a:pt x="434" y="2"/>
                    </a:lnTo>
                    <a:lnTo>
                      <a:pt x="434" y="0"/>
                    </a:lnTo>
                    <a:lnTo>
                      <a:pt x="432" y="1"/>
                    </a:lnTo>
                    <a:lnTo>
                      <a:pt x="430" y="1"/>
                    </a:lnTo>
                    <a:lnTo>
                      <a:pt x="428" y="1"/>
                    </a:lnTo>
                    <a:lnTo>
                      <a:pt x="427" y="1"/>
                    </a:lnTo>
                    <a:lnTo>
                      <a:pt x="425" y="3"/>
                    </a:lnTo>
                    <a:lnTo>
                      <a:pt x="424" y="3"/>
                    </a:lnTo>
                    <a:lnTo>
                      <a:pt x="422" y="3"/>
                    </a:lnTo>
                    <a:lnTo>
                      <a:pt x="416" y="8"/>
                    </a:lnTo>
                    <a:lnTo>
                      <a:pt x="402" y="18"/>
                    </a:lnTo>
                    <a:lnTo>
                      <a:pt x="380" y="33"/>
                    </a:lnTo>
                    <a:lnTo>
                      <a:pt x="353" y="50"/>
                    </a:lnTo>
                    <a:lnTo>
                      <a:pt x="320" y="72"/>
                    </a:lnTo>
                    <a:lnTo>
                      <a:pt x="285" y="96"/>
                    </a:lnTo>
                    <a:lnTo>
                      <a:pt x="247" y="123"/>
                    </a:lnTo>
                    <a:lnTo>
                      <a:pt x="208" y="149"/>
                    </a:lnTo>
                    <a:lnTo>
                      <a:pt x="169" y="176"/>
                    </a:lnTo>
                    <a:lnTo>
                      <a:pt x="131" y="201"/>
                    </a:lnTo>
                    <a:lnTo>
                      <a:pt x="96" y="226"/>
                    </a:lnTo>
                    <a:lnTo>
                      <a:pt x="65" y="247"/>
                    </a:lnTo>
                    <a:lnTo>
                      <a:pt x="38" y="265"/>
                    </a:lnTo>
                    <a:lnTo>
                      <a:pt x="18" y="279"/>
                    </a:lnTo>
                    <a:lnTo>
                      <a:pt x="5" y="288"/>
                    </a:lnTo>
                    <a:lnTo>
                      <a:pt x="0" y="290"/>
                    </a:lnTo>
                    <a:lnTo>
                      <a:pt x="0" y="292"/>
                    </a:lnTo>
                    <a:lnTo>
                      <a:pt x="2" y="292"/>
                    </a:lnTo>
                    <a:lnTo>
                      <a:pt x="4" y="292"/>
                    </a:lnTo>
                    <a:lnTo>
                      <a:pt x="5" y="294"/>
                    </a:lnTo>
                    <a:lnTo>
                      <a:pt x="7" y="294"/>
                    </a:lnTo>
                    <a:lnTo>
                      <a:pt x="8" y="294"/>
                    </a:lnTo>
                    <a:lnTo>
                      <a:pt x="10" y="294"/>
                    </a:lnTo>
                    <a:lnTo>
                      <a:pt x="11" y="296"/>
                    </a:lnTo>
                    <a:lnTo>
                      <a:pt x="13" y="297"/>
                    </a:lnTo>
                    <a:lnTo>
                      <a:pt x="15" y="299"/>
                    </a:lnTo>
                    <a:lnTo>
                      <a:pt x="18" y="300"/>
                    </a:lnTo>
                    <a:lnTo>
                      <a:pt x="20" y="301"/>
                    </a:lnTo>
                    <a:lnTo>
                      <a:pt x="22" y="303"/>
                    </a:lnTo>
                    <a:lnTo>
                      <a:pt x="25" y="305"/>
                    </a:lnTo>
                    <a:lnTo>
                      <a:pt x="29" y="307"/>
                    </a:lnTo>
                    <a:lnTo>
                      <a:pt x="412" y="44"/>
                    </a:lnTo>
                  </a:path>
                </a:pathLst>
              </a:custGeom>
              <a:solidFill>
                <a:srgbClr val="C0C0C0"/>
              </a:solidFill>
              <a:ln w="9366">
                <a:solidFill>
                  <a:srgbClr val="000000"/>
                </a:solidFill>
                <a:round/>
                <a:headEnd/>
                <a:tailEnd/>
              </a:ln>
            </p:spPr>
            <p:txBody>
              <a:bodyPr/>
              <a:lstStyle/>
              <a:p>
                <a:endParaRPr lang="zh-CN" altLang="en-US"/>
              </a:p>
            </p:txBody>
          </p:sp>
          <p:sp>
            <p:nvSpPr>
              <p:cNvPr id="19" name="Oval 164"/>
              <p:cNvSpPr>
                <a:spLocks noChangeArrowheads="1"/>
              </p:cNvSpPr>
              <p:nvPr/>
            </p:nvSpPr>
            <p:spPr bwMode="auto">
              <a:xfrm rot="-8040000">
                <a:off x="1725" y="3919"/>
                <a:ext cx="82" cy="22"/>
              </a:xfrm>
              <a:prstGeom prst="ellipse">
                <a:avLst/>
              </a:prstGeom>
              <a:solidFill>
                <a:srgbClr val="5F5F5F"/>
              </a:solidFill>
              <a:ln w="9366">
                <a:solidFill>
                  <a:srgbClr val="000000"/>
                </a:solidFill>
                <a:round/>
                <a:headEnd/>
                <a:tailEnd/>
              </a:ln>
            </p:spPr>
            <p:txBody>
              <a:bodyPr wrap="none" anchor="ctr"/>
              <a:lstStyle/>
              <a:p>
                <a:endParaRPr lang="zh-CN" altLang="en-US"/>
              </a:p>
            </p:txBody>
          </p:sp>
          <p:sp>
            <p:nvSpPr>
              <p:cNvPr id="20" name="Freeform 165"/>
              <p:cNvSpPr>
                <a:spLocks/>
              </p:cNvSpPr>
              <p:nvPr/>
            </p:nvSpPr>
            <p:spPr bwMode="auto">
              <a:xfrm>
                <a:off x="2125" y="3620"/>
                <a:ext cx="67" cy="48"/>
              </a:xfrm>
              <a:custGeom>
                <a:avLst/>
                <a:gdLst>
                  <a:gd name="T0" fmla="*/ 52 w 67"/>
                  <a:gd name="T1" fmla="*/ 1 h 48"/>
                  <a:gd name="T2" fmla="*/ 52 w 67"/>
                  <a:gd name="T3" fmla="*/ 1 h 48"/>
                  <a:gd name="T4" fmla="*/ 52 w 67"/>
                  <a:gd name="T5" fmla="*/ 3 h 48"/>
                  <a:gd name="T6" fmla="*/ 52 w 67"/>
                  <a:gd name="T7" fmla="*/ 3 h 48"/>
                  <a:gd name="T8" fmla="*/ 51 w 67"/>
                  <a:gd name="T9" fmla="*/ 5 h 48"/>
                  <a:gd name="T10" fmla="*/ 51 w 67"/>
                  <a:gd name="T11" fmla="*/ 7 h 48"/>
                  <a:gd name="T12" fmla="*/ 50 w 67"/>
                  <a:gd name="T13" fmla="*/ 9 h 48"/>
                  <a:gd name="T14" fmla="*/ 50 w 67"/>
                  <a:gd name="T15" fmla="*/ 10 h 48"/>
                  <a:gd name="T16" fmla="*/ 48 w 67"/>
                  <a:gd name="T17" fmla="*/ 11 h 48"/>
                  <a:gd name="T18" fmla="*/ 46 w 67"/>
                  <a:gd name="T19" fmla="*/ 13 h 48"/>
                  <a:gd name="T20" fmla="*/ 45 w 67"/>
                  <a:gd name="T21" fmla="*/ 15 h 48"/>
                  <a:gd name="T22" fmla="*/ 43 w 67"/>
                  <a:gd name="T23" fmla="*/ 17 h 48"/>
                  <a:gd name="T24" fmla="*/ 42 w 67"/>
                  <a:gd name="T25" fmla="*/ 19 h 48"/>
                  <a:gd name="T26" fmla="*/ 40 w 67"/>
                  <a:gd name="T27" fmla="*/ 21 h 48"/>
                  <a:gd name="T28" fmla="*/ 38 w 67"/>
                  <a:gd name="T29" fmla="*/ 22 h 48"/>
                  <a:gd name="T30" fmla="*/ 37 w 67"/>
                  <a:gd name="T31" fmla="*/ 22 h 48"/>
                  <a:gd name="T32" fmla="*/ 35 w 67"/>
                  <a:gd name="T33" fmla="*/ 24 h 48"/>
                  <a:gd name="T34" fmla="*/ 31 w 67"/>
                  <a:gd name="T35" fmla="*/ 27 h 48"/>
                  <a:gd name="T36" fmla="*/ 25 w 67"/>
                  <a:gd name="T37" fmla="*/ 32 h 48"/>
                  <a:gd name="T38" fmla="*/ 18 w 67"/>
                  <a:gd name="T39" fmla="*/ 35 h 48"/>
                  <a:gd name="T40" fmla="*/ 13 w 67"/>
                  <a:gd name="T41" fmla="*/ 39 h 48"/>
                  <a:gd name="T42" fmla="*/ 7 w 67"/>
                  <a:gd name="T43" fmla="*/ 43 h 48"/>
                  <a:gd name="T44" fmla="*/ 2 w 67"/>
                  <a:gd name="T45" fmla="*/ 46 h 48"/>
                  <a:gd name="T46" fmla="*/ 0 w 67"/>
                  <a:gd name="T47" fmla="*/ 47 h 48"/>
                  <a:gd name="T48" fmla="*/ 0 w 67"/>
                  <a:gd name="T49" fmla="*/ 47 h 48"/>
                  <a:gd name="T50" fmla="*/ 2 w 67"/>
                  <a:gd name="T51" fmla="*/ 47 h 48"/>
                  <a:gd name="T52" fmla="*/ 6 w 67"/>
                  <a:gd name="T53" fmla="*/ 46 h 48"/>
                  <a:gd name="T54" fmla="*/ 13 w 67"/>
                  <a:gd name="T55" fmla="*/ 43 h 48"/>
                  <a:gd name="T56" fmla="*/ 20 w 67"/>
                  <a:gd name="T57" fmla="*/ 41 h 48"/>
                  <a:gd name="T58" fmla="*/ 27 w 67"/>
                  <a:gd name="T59" fmla="*/ 37 h 48"/>
                  <a:gd name="T60" fmla="*/ 34 w 67"/>
                  <a:gd name="T61" fmla="*/ 35 h 48"/>
                  <a:gd name="T62" fmla="*/ 42 w 67"/>
                  <a:gd name="T63" fmla="*/ 32 h 48"/>
                  <a:gd name="T64" fmla="*/ 45 w 67"/>
                  <a:gd name="T65" fmla="*/ 30 h 48"/>
                  <a:gd name="T66" fmla="*/ 46 w 67"/>
                  <a:gd name="T67" fmla="*/ 30 h 48"/>
                  <a:gd name="T68" fmla="*/ 48 w 67"/>
                  <a:gd name="T69" fmla="*/ 30 h 48"/>
                  <a:gd name="T70" fmla="*/ 51 w 67"/>
                  <a:gd name="T71" fmla="*/ 30 h 48"/>
                  <a:gd name="T72" fmla="*/ 53 w 67"/>
                  <a:gd name="T73" fmla="*/ 28 h 48"/>
                  <a:gd name="T74" fmla="*/ 55 w 67"/>
                  <a:gd name="T75" fmla="*/ 28 h 48"/>
                  <a:gd name="T76" fmla="*/ 57 w 67"/>
                  <a:gd name="T77" fmla="*/ 26 h 48"/>
                  <a:gd name="T78" fmla="*/ 59 w 67"/>
                  <a:gd name="T79" fmla="*/ 24 h 48"/>
                  <a:gd name="T80" fmla="*/ 61 w 67"/>
                  <a:gd name="T81" fmla="*/ 22 h 48"/>
                  <a:gd name="T82" fmla="*/ 62 w 67"/>
                  <a:gd name="T83" fmla="*/ 22 h 48"/>
                  <a:gd name="T84" fmla="*/ 64 w 67"/>
                  <a:gd name="T85" fmla="*/ 21 h 48"/>
                  <a:gd name="T86" fmla="*/ 64 w 67"/>
                  <a:gd name="T87" fmla="*/ 19 h 48"/>
                  <a:gd name="T88" fmla="*/ 66 w 67"/>
                  <a:gd name="T89" fmla="*/ 17 h 48"/>
                  <a:gd name="T90" fmla="*/ 66 w 67"/>
                  <a:gd name="T91" fmla="*/ 15 h 48"/>
                  <a:gd name="T92" fmla="*/ 64 w 67"/>
                  <a:gd name="T93" fmla="*/ 13 h 48"/>
                  <a:gd name="T94" fmla="*/ 64 w 67"/>
                  <a:gd name="T95" fmla="*/ 10 h 48"/>
                  <a:gd name="T96" fmla="*/ 62 w 67"/>
                  <a:gd name="T97" fmla="*/ 8 h 48"/>
                  <a:gd name="T98" fmla="*/ 60 w 67"/>
                  <a:gd name="T99" fmla="*/ 6 h 48"/>
                  <a:gd name="T100" fmla="*/ 58 w 67"/>
                  <a:gd name="T101" fmla="*/ 4 h 48"/>
                  <a:gd name="T102" fmla="*/ 56 w 67"/>
                  <a:gd name="T103" fmla="*/ 3 h 48"/>
                  <a:gd name="T104" fmla="*/ 55 w 67"/>
                  <a:gd name="T105" fmla="*/ 1 h 48"/>
                  <a:gd name="T106" fmla="*/ 53 w 67"/>
                  <a:gd name="T107" fmla="*/ 1 h 48"/>
                  <a:gd name="T108" fmla="*/ 53 w 67"/>
                  <a:gd name="T109" fmla="*/ 1 h 48"/>
                  <a:gd name="T110" fmla="*/ 53 w 67"/>
                  <a:gd name="T111" fmla="*/ 1 h 48"/>
                  <a:gd name="T112" fmla="*/ 53 w 67"/>
                  <a:gd name="T113" fmla="*/ 0 h 4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7"/>
                  <a:gd name="T172" fmla="*/ 0 h 48"/>
                  <a:gd name="T173" fmla="*/ 67 w 67"/>
                  <a:gd name="T174" fmla="*/ 48 h 4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7" h="48">
                    <a:moveTo>
                      <a:pt x="53" y="0"/>
                    </a:moveTo>
                    <a:lnTo>
                      <a:pt x="52" y="1"/>
                    </a:lnTo>
                    <a:lnTo>
                      <a:pt x="52" y="3"/>
                    </a:lnTo>
                    <a:lnTo>
                      <a:pt x="51" y="5"/>
                    </a:lnTo>
                    <a:lnTo>
                      <a:pt x="51" y="7"/>
                    </a:lnTo>
                    <a:lnTo>
                      <a:pt x="50" y="9"/>
                    </a:lnTo>
                    <a:lnTo>
                      <a:pt x="50" y="10"/>
                    </a:lnTo>
                    <a:lnTo>
                      <a:pt x="48" y="11"/>
                    </a:lnTo>
                    <a:lnTo>
                      <a:pt x="46" y="13"/>
                    </a:lnTo>
                    <a:lnTo>
                      <a:pt x="45" y="15"/>
                    </a:lnTo>
                    <a:lnTo>
                      <a:pt x="43" y="17"/>
                    </a:lnTo>
                    <a:lnTo>
                      <a:pt x="42" y="19"/>
                    </a:lnTo>
                    <a:lnTo>
                      <a:pt x="40" y="21"/>
                    </a:lnTo>
                    <a:lnTo>
                      <a:pt x="38" y="22"/>
                    </a:lnTo>
                    <a:lnTo>
                      <a:pt x="37" y="22"/>
                    </a:lnTo>
                    <a:lnTo>
                      <a:pt x="35" y="24"/>
                    </a:lnTo>
                    <a:lnTo>
                      <a:pt x="33" y="25"/>
                    </a:lnTo>
                    <a:lnTo>
                      <a:pt x="31" y="27"/>
                    </a:lnTo>
                    <a:lnTo>
                      <a:pt x="29" y="28"/>
                    </a:lnTo>
                    <a:lnTo>
                      <a:pt x="25" y="32"/>
                    </a:lnTo>
                    <a:lnTo>
                      <a:pt x="22" y="34"/>
                    </a:lnTo>
                    <a:lnTo>
                      <a:pt x="18" y="35"/>
                    </a:lnTo>
                    <a:lnTo>
                      <a:pt x="17" y="37"/>
                    </a:lnTo>
                    <a:lnTo>
                      <a:pt x="13" y="39"/>
                    </a:lnTo>
                    <a:lnTo>
                      <a:pt x="10" y="41"/>
                    </a:lnTo>
                    <a:lnTo>
                      <a:pt x="7" y="43"/>
                    </a:lnTo>
                    <a:lnTo>
                      <a:pt x="5" y="45"/>
                    </a:lnTo>
                    <a:lnTo>
                      <a:pt x="2" y="46"/>
                    </a:lnTo>
                    <a:lnTo>
                      <a:pt x="0" y="47"/>
                    </a:lnTo>
                    <a:lnTo>
                      <a:pt x="2" y="47"/>
                    </a:lnTo>
                    <a:lnTo>
                      <a:pt x="4" y="46"/>
                    </a:lnTo>
                    <a:lnTo>
                      <a:pt x="6" y="46"/>
                    </a:lnTo>
                    <a:lnTo>
                      <a:pt x="9" y="44"/>
                    </a:lnTo>
                    <a:lnTo>
                      <a:pt x="13" y="43"/>
                    </a:lnTo>
                    <a:lnTo>
                      <a:pt x="17" y="41"/>
                    </a:lnTo>
                    <a:lnTo>
                      <a:pt x="20" y="41"/>
                    </a:lnTo>
                    <a:lnTo>
                      <a:pt x="23" y="39"/>
                    </a:lnTo>
                    <a:lnTo>
                      <a:pt x="27" y="37"/>
                    </a:lnTo>
                    <a:lnTo>
                      <a:pt x="31" y="35"/>
                    </a:lnTo>
                    <a:lnTo>
                      <a:pt x="34" y="35"/>
                    </a:lnTo>
                    <a:lnTo>
                      <a:pt x="38" y="34"/>
                    </a:lnTo>
                    <a:lnTo>
                      <a:pt x="42" y="32"/>
                    </a:lnTo>
                    <a:lnTo>
                      <a:pt x="45" y="30"/>
                    </a:lnTo>
                    <a:lnTo>
                      <a:pt x="46" y="30"/>
                    </a:lnTo>
                    <a:lnTo>
                      <a:pt x="48" y="30"/>
                    </a:lnTo>
                    <a:lnTo>
                      <a:pt x="50" y="30"/>
                    </a:lnTo>
                    <a:lnTo>
                      <a:pt x="51" y="30"/>
                    </a:lnTo>
                    <a:lnTo>
                      <a:pt x="53" y="28"/>
                    </a:lnTo>
                    <a:lnTo>
                      <a:pt x="55" y="28"/>
                    </a:lnTo>
                    <a:lnTo>
                      <a:pt x="57" y="26"/>
                    </a:lnTo>
                    <a:lnTo>
                      <a:pt x="59" y="24"/>
                    </a:lnTo>
                    <a:lnTo>
                      <a:pt x="61" y="22"/>
                    </a:lnTo>
                    <a:lnTo>
                      <a:pt x="62" y="22"/>
                    </a:lnTo>
                    <a:lnTo>
                      <a:pt x="64" y="21"/>
                    </a:lnTo>
                    <a:lnTo>
                      <a:pt x="64" y="19"/>
                    </a:lnTo>
                    <a:lnTo>
                      <a:pt x="66" y="17"/>
                    </a:lnTo>
                    <a:lnTo>
                      <a:pt x="66" y="15"/>
                    </a:lnTo>
                    <a:lnTo>
                      <a:pt x="66" y="13"/>
                    </a:lnTo>
                    <a:lnTo>
                      <a:pt x="64" y="13"/>
                    </a:lnTo>
                    <a:lnTo>
                      <a:pt x="64" y="11"/>
                    </a:lnTo>
                    <a:lnTo>
                      <a:pt x="64" y="10"/>
                    </a:lnTo>
                    <a:lnTo>
                      <a:pt x="64" y="8"/>
                    </a:lnTo>
                    <a:lnTo>
                      <a:pt x="62" y="8"/>
                    </a:lnTo>
                    <a:lnTo>
                      <a:pt x="62" y="6"/>
                    </a:lnTo>
                    <a:lnTo>
                      <a:pt x="60" y="6"/>
                    </a:lnTo>
                    <a:lnTo>
                      <a:pt x="60" y="4"/>
                    </a:lnTo>
                    <a:lnTo>
                      <a:pt x="58" y="4"/>
                    </a:lnTo>
                    <a:lnTo>
                      <a:pt x="58" y="3"/>
                    </a:lnTo>
                    <a:lnTo>
                      <a:pt x="56" y="3"/>
                    </a:lnTo>
                    <a:lnTo>
                      <a:pt x="56" y="1"/>
                    </a:lnTo>
                    <a:lnTo>
                      <a:pt x="55" y="1"/>
                    </a:lnTo>
                    <a:lnTo>
                      <a:pt x="53" y="1"/>
                    </a:lnTo>
                    <a:lnTo>
                      <a:pt x="53" y="0"/>
                    </a:lnTo>
                  </a:path>
                </a:pathLst>
              </a:custGeom>
              <a:solidFill>
                <a:srgbClr val="FFFFFF"/>
              </a:solidFill>
              <a:ln w="9366">
                <a:solidFill>
                  <a:srgbClr val="FFFFFF"/>
                </a:solidFill>
                <a:round/>
                <a:headEnd/>
                <a:tailEnd/>
              </a:ln>
            </p:spPr>
            <p:txBody>
              <a:bodyPr/>
              <a:lstStyle/>
              <a:p>
                <a:endParaRPr lang="zh-CN" altLang="en-US"/>
              </a:p>
            </p:txBody>
          </p:sp>
          <p:sp>
            <p:nvSpPr>
              <p:cNvPr id="21" name="Freeform 166"/>
              <p:cNvSpPr>
                <a:spLocks/>
              </p:cNvSpPr>
              <p:nvPr/>
            </p:nvSpPr>
            <p:spPr bwMode="auto">
              <a:xfrm>
                <a:off x="2207" y="3594"/>
                <a:ext cx="57" cy="49"/>
              </a:xfrm>
              <a:custGeom>
                <a:avLst/>
                <a:gdLst>
                  <a:gd name="T0" fmla="*/ 51 w 57"/>
                  <a:gd name="T1" fmla="*/ 7 h 49"/>
                  <a:gd name="T2" fmla="*/ 43 w 57"/>
                  <a:gd name="T3" fmla="*/ 13 h 49"/>
                  <a:gd name="T4" fmla="*/ 36 w 57"/>
                  <a:gd name="T5" fmla="*/ 18 h 49"/>
                  <a:gd name="T6" fmla="*/ 29 w 57"/>
                  <a:gd name="T7" fmla="*/ 23 h 49"/>
                  <a:gd name="T8" fmla="*/ 23 w 57"/>
                  <a:gd name="T9" fmla="*/ 29 h 49"/>
                  <a:gd name="T10" fmla="*/ 19 w 57"/>
                  <a:gd name="T11" fmla="*/ 34 h 49"/>
                  <a:gd name="T12" fmla="*/ 16 w 57"/>
                  <a:gd name="T13" fmla="*/ 40 h 49"/>
                  <a:gd name="T14" fmla="*/ 14 w 57"/>
                  <a:gd name="T15" fmla="*/ 44 h 49"/>
                  <a:gd name="T16" fmla="*/ 13 w 57"/>
                  <a:gd name="T17" fmla="*/ 48 h 49"/>
                  <a:gd name="T18" fmla="*/ 12 w 57"/>
                  <a:gd name="T19" fmla="*/ 48 h 49"/>
                  <a:gd name="T20" fmla="*/ 10 w 57"/>
                  <a:gd name="T21" fmla="*/ 48 h 49"/>
                  <a:gd name="T22" fmla="*/ 10 w 57"/>
                  <a:gd name="T23" fmla="*/ 47 h 49"/>
                  <a:gd name="T24" fmla="*/ 9 w 57"/>
                  <a:gd name="T25" fmla="*/ 45 h 49"/>
                  <a:gd name="T26" fmla="*/ 7 w 57"/>
                  <a:gd name="T27" fmla="*/ 43 h 49"/>
                  <a:gd name="T28" fmla="*/ 6 w 57"/>
                  <a:gd name="T29" fmla="*/ 41 h 49"/>
                  <a:gd name="T30" fmla="*/ 6 w 57"/>
                  <a:gd name="T31" fmla="*/ 39 h 49"/>
                  <a:gd name="T32" fmla="*/ 4 w 57"/>
                  <a:gd name="T33" fmla="*/ 37 h 49"/>
                  <a:gd name="T34" fmla="*/ 3 w 57"/>
                  <a:gd name="T35" fmla="*/ 37 h 49"/>
                  <a:gd name="T36" fmla="*/ 1 w 57"/>
                  <a:gd name="T37" fmla="*/ 36 h 49"/>
                  <a:gd name="T38" fmla="*/ 1 w 57"/>
                  <a:gd name="T39" fmla="*/ 34 h 49"/>
                  <a:gd name="T40" fmla="*/ 0 w 57"/>
                  <a:gd name="T41" fmla="*/ 32 h 49"/>
                  <a:gd name="T42" fmla="*/ 0 w 57"/>
                  <a:gd name="T43" fmla="*/ 32 h 49"/>
                  <a:gd name="T44" fmla="*/ 0 w 57"/>
                  <a:gd name="T45" fmla="*/ 32 h 49"/>
                  <a:gd name="T46" fmla="*/ 0 w 57"/>
                  <a:gd name="T47" fmla="*/ 32 h 49"/>
                  <a:gd name="T48" fmla="*/ 2 w 57"/>
                  <a:gd name="T49" fmla="*/ 30 h 49"/>
                  <a:gd name="T50" fmla="*/ 7 w 57"/>
                  <a:gd name="T51" fmla="*/ 30 h 49"/>
                  <a:gd name="T52" fmla="*/ 14 w 57"/>
                  <a:gd name="T53" fmla="*/ 27 h 49"/>
                  <a:gd name="T54" fmla="*/ 21 w 57"/>
                  <a:gd name="T55" fmla="*/ 23 h 49"/>
                  <a:gd name="T56" fmla="*/ 28 w 57"/>
                  <a:gd name="T57" fmla="*/ 19 h 49"/>
                  <a:gd name="T58" fmla="*/ 36 w 57"/>
                  <a:gd name="T59" fmla="*/ 15 h 49"/>
                  <a:gd name="T60" fmla="*/ 42 w 57"/>
                  <a:gd name="T61" fmla="*/ 10 h 49"/>
                  <a:gd name="T62" fmla="*/ 48 w 57"/>
                  <a:gd name="T63" fmla="*/ 4 h 49"/>
                  <a:gd name="T64" fmla="*/ 52 w 57"/>
                  <a:gd name="T65" fmla="*/ 2 h 49"/>
                  <a:gd name="T66" fmla="*/ 52 w 57"/>
                  <a:gd name="T67" fmla="*/ 2 h 49"/>
                  <a:gd name="T68" fmla="*/ 52 w 57"/>
                  <a:gd name="T69" fmla="*/ 2 h 49"/>
                  <a:gd name="T70" fmla="*/ 52 w 57"/>
                  <a:gd name="T71" fmla="*/ 2 h 49"/>
                  <a:gd name="T72" fmla="*/ 54 w 57"/>
                  <a:gd name="T73" fmla="*/ 4 h 49"/>
                  <a:gd name="T74" fmla="*/ 54 w 57"/>
                  <a:gd name="T75" fmla="*/ 4 h 49"/>
                  <a:gd name="T76" fmla="*/ 55 w 57"/>
                  <a:gd name="T77" fmla="*/ 4 h 49"/>
                  <a:gd name="T78" fmla="*/ 55 w 57"/>
                  <a:gd name="T79" fmla="*/ 4 h 49"/>
                  <a:gd name="T80" fmla="*/ 56 w 57"/>
                  <a:gd name="T81" fmla="*/ 4 h 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7"/>
                  <a:gd name="T124" fmla="*/ 0 h 49"/>
                  <a:gd name="T125" fmla="*/ 57 w 57"/>
                  <a:gd name="T126" fmla="*/ 49 h 4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7" h="49">
                    <a:moveTo>
                      <a:pt x="56" y="4"/>
                    </a:moveTo>
                    <a:lnTo>
                      <a:pt x="51" y="7"/>
                    </a:lnTo>
                    <a:lnTo>
                      <a:pt x="47" y="9"/>
                    </a:lnTo>
                    <a:lnTo>
                      <a:pt x="43" y="13"/>
                    </a:lnTo>
                    <a:lnTo>
                      <a:pt x="40" y="15"/>
                    </a:lnTo>
                    <a:lnTo>
                      <a:pt x="36" y="18"/>
                    </a:lnTo>
                    <a:lnTo>
                      <a:pt x="32" y="20"/>
                    </a:lnTo>
                    <a:lnTo>
                      <a:pt x="29" y="23"/>
                    </a:lnTo>
                    <a:lnTo>
                      <a:pt x="27" y="25"/>
                    </a:lnTo>
                    <a:lnTo>
                      <a:pt x="23" y="29"/>
                    </a:lnTo>
                    <a:lnTo>
                      <a:pt x="21" y="30"/>
                    </a:lnTo>
                    <a:lnTo>
                      <a:pt x="19" y="34"/>
                    </a:lnTo>
                    <a:lnTo>
                      <a:pt x="17" y="36"/>
                    </a:lnTo>
                    <a:lnTo>
                      <a:pt x="16" y="40"/>
                    </a:lnTo>
                    <a:lnTo>
                      <a:pt x="15" y="41"/>
                    </a:lnTo>
                    <a:lnTo>
                      <a:pt x="14" y="44"/>
                    </a:lnTo>
                    <a:lnTo>
                      <a:pt x="14" y="46"/>
                    </a:lnTo>
                    <a:lnTo>
                      <a:pt x="13" y="48"/>
                    </a:lnTo>
                    <a:lnTo>
                      <a:pt x="12" y="48"/>
                    </a:lnTo>
                    <a:lnTo>
                      <a:pt x="10" y="48"/>
                    </a:lnTo>
                    <a:lnTo>
                      <a:pt x="10" y="47"/>
                    </a:lnTo>
                    <a:lnTo>
                      <a:pt x="10" y="45"/>
                    </a:lnTo>
                    <a:lnTo>
                      <a:pt x="9" y="45"/>
                    </a:lnTo>
                    <a:lnTo>
                      <a:pt x="9" y="43"/>
                    </a:lnTo>
                    <a:lnTo>
                      <a:pt x="7" y="43"/>
                    </a:lnTo>
                    <a:lnTo>
                      <a:pt x="7" y="41"/>
                    </a:lnTo>
                    <a:lnTo>
                      <a:pt x="6" y="41"/>
                    </a:lnTo>
                    <a:lnTo>
                      <a:pt x="6" y="39"/>
                    </a:lnTo>
                    <a:lnTo>
                      <a:pt x="6" y="37"/>
                    </a:lnTo>
                    <a:lnTo>
                      <a:pt x="4" y="37"/>
                    </a:lnTo>
                    <a:lnTo>
                      <a:pt x="3" y="37"/>
                    </a:lnTo>
                    <a:lnTo>
                      <a:pt x="3" y="36"/>
                    </a:lnTo>
                    <a:lnTo>
                      <a:pt x="1" y="36"/>
                    </a:lnTo>
                    <a:lnTo>
                      <a:pt x="1" y="34"/>
                    </a:lnTo>
                    <a:lnTo>
                      <a:pt x="1" y="32"/>
                    </a:lnTo>
                    <a:lnTo>
                      <a:pt x="0" y="32"/>
                    </a:lnTo>
                    <a:lnTo>
                      <a:pt x="0" y="30"/>
                    </a:lnTo>
                    <a:lnTo>
                      <a:pt x="2" y="30"/>
                    </a:lnTo>
                    <a:lnTo>
                      <a:pt x="5" y="30"/>
                    </a:lnTo>
                    <a:lnTo>
                      <a:pt x="7" y="30"/>
                    </a:lnTo>
                    <a:lnTo>
                      <a:pt x="10" y="28"/>
                    </a:lnTo>
                    <a:lnTo>
                      <a:pt x="14" y="27"/>
                    </a:lnTo>
                    <a:lnTo>
                      <a:pt x="18" y="25"/>
                    </a:lnTo>
                    <a:lnTo>
                      <a:pt x="21" y="23"/>
                    </a:lnTo>
                    <a:lnTo>
                      <a:pt x="25" y="21"/>
                    </a:lnTo>
                    <a:lnTo>
                      <a:pt x="28" y="19"/>
                    </a:lnTo>
                    <a:lnTo>
                      <a:pt x="32" y="17"/>
                    </a:lnTo>
                    <a:lnTo>
                      <a:pt x="36" y="15"/>
                    </a:lnTo>
                    <a:lnTo>
                      <a:pt x="40" y="12"/>
                    </a:lnTo>
                    <a:lnTo>
                      <a:pt x="42" y="10"/>
                    </a:lnTo>
                    <a:lnTo>
                      <a:pt x="45" y="6"/>
                    </a:lnTo>
                    <a:lnTo>
                      <a:pt x="48" y="4"/>
                    </a:lnTo>
                    <a:lnTo>
                      <a:pt x="52" y="0"/>
                    </a:lnTo>
                    <a:lnTo>
                      <a:pt x="52" y="2"/>
                    </a:lnTo>
                    <a:lnTo>
                      <a:pt x="54" y="2"/>
                    </a:lnTo>
                    <a:lnTo>
                      <a:pt x="54" y="4"/>
                    </a:lnTo>
                    <a:lnTo>
                      <a:pt x="55" y="4"/>
                    </a:lnTo>
                    <a:lnTo>
                      <a:pt x="56" y="4"/>
                    </a:lnTo>
                  </a:path>
                </a:pathLst>
              </a:custGeom>
              <a:solidFill>
                <a:srgbClr val="FFFFFF"/>
              </a:solidFill>
              <a:ln w="9366">
                <a:solidFill>
                  <a:srgbClr val="E1E1E1"/>
                </a:solidFill>
                <a:round/>
                <a:headEnd/>
                <a:tailEnd/>
              </a:ln>
            </p:spPr>
            <p:txBody>
              <a:bodyPr/>
              <a:lstStyle/>
              <a:p>
                <a:endParaRPr lang="zh-CN" altLang="en-US"/>
              </a:p>
            </p:txBody>
          </p:sp>
          <p:sp>
            <p:nvSpPr>
              <p:cNvPr id="22" name="Line 167"/>
              <p:cNvSpPr>
                <a:spLocks noChangeShapeType="1"/>
              </p:cNvSpPr>
              <p:nvPr/>
            </p:nvSpPr>
            <p:spPr bwMode="auto">
              <a:xfrm flipH="1">
                <a:off x="1766" y="3667"/>
                <a:ext cx="358" cy="248"/>
              </a:xfrm>
              <a:prstGeom prst="line">
                <a:avLst/>
              </a:prstGeom>
              <a:noFill/>
              <a:ln w="9366">
                <a:solidFill>
                  <a:srgbClr val="FFFFFF"/>
                </a:solidFill>
                <a:round/>
                <a:headEnd/>
                <a:tailEnd/>
              </a:ln>
            </p:spPr>
            <p:txBody>
              <a:bodyPr wrap="none" anchor="ctr"/>
              <a:lstStyle/>
              <a:p>
                <a:endParaRPr lang="zh-CN" altLang="en-US"/>
              </a:p>
            </p:txBody>
          </p:sp>
          <p:sp>
            <p:nvSpPr>
              <p:cNvPr id="23" name="Line 168"/>
              <p:cNvSpPr>
                <a:spLocks noChangeShapeType="1"/>
              </p:cNvSpPr>
              <p:nvPr/>
            </p:nvSpPr>
            <p:spPr bwMode="auto">
              <a:xfrm flipH="1">
                <a:off x="1793" y="3651"/>
                <a:ext cx="425" cy="298"/>
              </a:xfrm>
              <a:prstGeom prst="line">
                <a:avLst/>
              </a:prstGeom>
              <a:noFill/>
              <a:ln w="9366">
                <a:solidFill>
                  <a:srgbClr val="D2D2D2"/>
                </a:solidFill>
                <a:round/>
                <a:headEnd/>
                <a:tailEnd/>
              </a:ln>
            </p:spPr>
            <p:txBody>
              <a:bodyPr wrap="none" anchor="ctr"/>
              <a:lstStyle/>
              <a:p>
                <a:endParaRPr lang="zh-CN" altLang="en-US"/>
              </a:p>
            </p:txBody>
          </p:sp>
          <p:sp>
            <p:nvSpPr>
              <p:cNvPr id="24" name="Freeform 169"/>
              <p:cNvSpPr>
                <a:spLocks/>
              </p:cNvSpPr>
              <p:nvPr/>
            </p:nvSpPr>
            <p:spPr bwMode="auto">
              <a:xfrm>
                <a:off x="2516" y="3349"/>
                <a:ext cx="173" cy="297"/>
              </a:xfrm>
              <a:custGeom>
                <a:avLst/>
                <a:gdLst>
                  <a:gd name="T0" fmla="*/ 0 w 173"/>
                  <a:gd name="T1" fmla="*/ 296 h 297"/>
                  <a:gd name="T2" fmla="*/ 35 w 173"/>
                  <a:gd name="T3" fmla="*/ 286 h 297"/>
                  <a:gd name="T4" fmla="*/ 66 w 173"/>
                  <a:gd name="T5" fmla="*/ 274 h 297"/>
                  <a:gd name="T6" fmla="*/ 92 w 173"/>
                  <a:gd name="T7" fmla="*/ 260 h 297"/>
                  <a:gd name="T8" fmla="*/ 115 w 173"/>
                  <a:gd name="T9" fmla="*/ 244 h 297"/>
                  <a:gd name="T10" fmla="*/ 133 w 173"/>
                  <a:gd name="T11" fmla="*/ 226 h 297"/>
                  <a:gd name="T12" fmla="*/ 148 w 173"/>
                  <a:gd name="T13" fmla="*/ 207 h 297"/>
                  <a:gd name="T14" fmla="*/ 159 w 173"/>
                  <a:gd name="T15" fmla="*/ 188 h 297"/>
                  <a:gd name="T16" fmla="*/ 167 w 173"/>
                  <a:gd name="T17" fmla="*/ 166 h 297"/>
                  <a:gd name="T18" fmla="*/ 170 w 173"/>
                  <a:gd name="T19" fmla="*/ 146 h 297"/>
                  <a:gd name="T20" fmla="*/ 172 w 173"/>
                  <a:gd name="T21" fmla="*/ 124 h 297"/>
                  <a:gd name="T22" fmla="*/ 170 w 173"/>
                  <a:gd name="T23" fmla="*/ 102 h 297"/>
                  <a:gd name="T24" fmla="*/ 166 w 173"/>
                  <a:gd name="T25" fmla="*/ 80 h 297"/>
                  <a:gd name="T26" fmla="*/ 159 w 173"/>
                  <a:gd name="T27" fmla="*/ 60 h 297"/>
                  <a:gd name="T28" fmla="*/ 150 w 173"/>
                  <a:gd name="T29" fmla="*/ 39 h 297"/>
                  <a:gd name="T30" fmla="*/ 138 w 173"/>
                  <a:gd name="T31" fmla="*/ 20 h 297"/>
                  <a:gd name="T32" fmla="*/ 126 w 173"/>
                  <a:gd name="T33" fmla="*/ 0 h 29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3"/>
                  <a:gd name="T52" fmla="*/ 0 h 297"/>
                  <a:gd name="T53" fmla="*/ 173 w 173"/>
                  <a:gd name="T54" fmla="*/ 297 h 29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3" h="297">
                    <a:moveTo>
                      <a:pt x="0" y="296"/>
                    </a:moveTo>
                    <a:lnTo>
                      <a:pt x="35" y="286"/>
                    </a:lnTo>
                    <a:lnTo>
                      <a:pt x="66" y="274"/>
                    </a:lnTo>
                    <a:lnTo>
                      <a:pt x="92" y="260"/>
                    </a:lnTo>
                    <a:lnTo>
                      <a:pt x="115" y="244"/>
                    </a:lnTo>
                    <a:lnTo>
                      <a:pt x="133" y="226"/>
                    </a:lnTo>
                    <a:lnTo>
                      <a:pt x="148" y="207"/>
                    </a:lnTo>
                    <a:lnTo>
                      <a:pt x="159" y="188"/>
                    </a:lnTo>
                    <a:lnTo>
                      <a:pt x="167" y="166"/>
                    </a:lnTo>
                    <a:lnTo>
                      <a:pt x="170" y="146"/>
                    </a:lnTo>
                    <a:lnTo>
                      <a:pt x="172" y="124"/>
                    </a:lnTo>
                    <a:lnTo>
                      <a:pt x="170" y="102"/>
                    </a:lnTo>
                    <a:lnTo>
                      <a:pt x="166" y="80"/>
                    </a:lnTo>
                    <a:lnTo>
                      <a:pt x="159" y="60"/>
                    </a:lnTo>
                    <a:lnTo>
                      <a:pt x="150" y="39"/>
                    </a:lnTo>
                    <a:lnTo>
                      <a:pt x="138" y="20"/>
                    </a:lnTo>
                    <a:lnTo>
                      <a:pt x="126" y="0"/>
                    </a:lnTo>
                  </a:path>
                </a:pathLst>
              </a:custGeom>
              <a:noFill/>
              <a:ln w="18732">
                <a:solidFill>
                  <a:srgbClr val="FFFFFF"/>
                </a:solidFill>
                <a:round/>
                <a:headEnd/>
                <a:tailEnd/>
              </a:ln>
            </p:spPr>
            <p:txBody>
              <a:bodyPr/>
              <a:lstStyle/>
              <a:p>
                <a:endParaRPr lang="zh-CN" altLang="en-US"/>
              </a:p>
            </p:txBody>
          </p:sp>
          <p:sp>
            <p:nvSpPr>
              <p:cNvPr id="25" name="Freeform 170"/>
              <p:cNvSpPr>
                <a:spLocks/>
              </p:cNvSpPr>
              <p:nvPr/>
            </p:nvSpPr>
            <p:spPr bwMode="auto">
              <a:xfrm>
                <a:off x="2337" y="3618"/>
                <a:ext cx="254" cy="36"/>
              </a:xfrm>
              <a:custGeom>
                <a:avLst/>
                <a:gdLst>
                  <a:gd name="T0" fmla="*/ 0 w 254"/>
                  <a:gd name="T1" fmla="*/ 14 h 36"/>
                  <a:gd name="T2" fmla="*/ 15 w 254"/>
                  <a:gd name="T3" fmla="*/ 19 h 36"/>
                  <a:gd name="T4" fmla="*/ 30 w 254"/>
                  <a:gd name="T5" fmla="*/ 24 h 36"/>
                  <a:gd name="T6" fmla="*/ 45 w 254"/>
                  <a:gd name="T7" fmla="*/ 27 h 36"/>
                  <a:gd name="T8" fmla="*/ 61 w 254"/>
                  <a:gd name="T9" fmla="*/ 30 h 36"/>
                  <a:gd name="T10" fmla="*/ 76 w 254"/>
                  <a:gd name="T11" fmla="*/ 32 h 36"/>
                  <a:gd name="T12" fmla="*/ 92 w 254"/>
                  <a:gd name="T13" fmla="*/ 34 h 36"/>
                  <a:gd name="T14" fmla="*/ 106 w 254"/>
                  <a:gd name="T15" fmla="*/ 35 h 36"/>
                  <a:gd name="T16" fmla="*/ 123 w 254"/>
                  <a:gd name="T17" fmla="*/ 34 h 36"/>
                  <a:gd name="T18" fmla="*/ 138 w 254"/>
                  <a:gd name="T19" fmla="*/ 34 h 36"/>
                  <a:gd name="T20" fmla="*/ 154 w 254"/>
                  <a:gd name="T21" fmla="*/ 32 h 36"/>
                  <a:gd name="T22" fmla="*/ 170 w 254"/>
                  <a:gd name="T23" fmla="*/ 30 h 36"/>
                  <a:gd name="T24" fmla="*/ 187 w 254"/>
                  <a:gd name="T25" fmla="*/ 26 h 36"/>
                  <a:gd name="T26" fmla="*/ 203 w 254"/>
                  <a:gd name="T27" fmla="*/ 22 h 36"/>
                  <a:gd name="T28" fmla="*/ 219 w 254"/>
                  <a:gd name="T29" fmla="*/ 16 h 36"/>
                  <a:gd name="T30" fmla="*/ 236 w 254"/>
                  <a:gd name="T31" fmla="*/ 9 h 36"/>
                  <a:gd name="T32" fmla="*/ 253 w 254"/>
                  <a:gd name="T33" fmla="*/ 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4"/>
                  <a:gd name="T52" fmla="*/ 0 h 36"/>
                  <a:gd name="T53" fmla="*/ 254 w 254"/>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4" h="36">
                    <a:moveTo>
                      <a:pt x="0" y="14"/>
                    </a:moveTo>
                    <a:lnTo>
                      <a:pt x="15" y="19"/>
                    </a:lnTo>
                    <a:lnTo>
                      <a:pt x="30" y="24"/>
                    </a:lnTo>
                    <a:lnTo>
                      <a:pt x="45" y="27"/>
                    </a:lnTo>
                    <a:lnTo>
                      <a:pt x="61" y="30"/>
                    </a:lnTo>
                    <a:lnTo>
                      <a:pt x="76" y="32"/>
                    </a:lnTo>
                    <a:lnTo>
                      <a:pt x="92" y="34"/>
                    </a:lnTo>
                    <a:lnTo>
                      <a:pt x="106" y="35"/>
                    </a:lnTo>
                    <a:lnTo>
                      <a:pt x="123" y="34"/>
                    </a:lnTo>
                    <a:lnTo>
                      <a:pt x="138" y="34"/>
                    </a:lnTo>
                    <a:lnTo>
                      <a:pt x="154" y="32"/>
                    </a:lnTo>
                    <a:lnTo>
                      <a:pt x="170" y="30"/>
                    </a:lnTo>
                    <a:lnTo>
                      <a:pt x="187" y="26"/>
                    </a:lnTo>
                    <a:lnTo>
                      <a:pt x="203" y="22"/>
                    </a:lnTo>
                    <a:lnTo>
                      <a:pt x="219" y="16"/>
                    </a:lnTo>
                    <a:lnTo>
                      <a:pt x="236" y="9"/>
                    </a:lnTo>
                    <a:lnTo>
                      <a:pt x="253" y="0"/>
                    </a:lnTo>
                  </a:path>
                </a:pathLst>
              </a:custGeom>
              <a:noFill/>
              <a:ln w="9366">
                <a:solidFill>
                  <a:srgbClr val="8F8F8F"/>
                </a:solidFill>
                <a:round/>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标准的评审过程</a:t>
            </a:r>
          </a:p>
        </p:txBody>
      </p:sp>
      <p:pic>
        <p:nvPicPr>
          <p:cNvPr id="6146" name="Picture 2" descr="C:\Documents and Settings\huangsl\桌面\培训\RTX截图未命名11.png"/>
          <p:cNvPicPr>
            <a:picLocks noChangeAspect="1" noChangeArrowheads="1"/>
          </p:cNvPicPr>
          <p:nvPr/>
        </p:nvPicPr>
        <p:blipFill>
          <a:blip r:embed="rId3" cstate="print"/>
          <a:srcRect/>
          <a:stretch>
            <a:fillRect/>
          </a:stretch>
        </p:blipFill>
        <p:spPr bwMode="auto">
          <a:xfrm>
            <a:off x="71438" y="870744"/>
            <a:ext cx="8856662" cy="48291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国泰安的正式评审流程</a:t>
            </a:r>
          </a:p>
        </p:txBody>
      </p:sp>
      <p:graphicFrame>
        <p:nvGraphicFramePr>
          <p:cNvPr id="7170" name="Object 1"/>
          <p:cNvGraphicFramePr>
            <a:graphicFrameLocks noChangeAspect="1"/>
          </p:cNvGraphicFramePr>
          <p:nvPr/>
        </p:nvGraphicFramePr>
        <p:xfrm>
          <a:off x="-1" y="680244"/>
          <a:ext cx="9001125" cy="5112057"/>
        </p:xfrm>
        <a:graphic>
          <a:graphicData uri="http://schemas.openxmlformats.org/presentationml/2006/ole">
            <p:oleObj spid="_x0000_s7170" r:id="rId4" imgW="9708377" imgH="6030976"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3890962" y="0"/>
            <a:ext cx="1905000" cy="52322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algn="ctr">
              <a:spcBef>
                <a:spcPct val="50000"/>
              </a:spcBef>
              <a:defRPr/>
            </a:pPr>
            <a:r>
              <a:rPr lang="zh-CN" altLang="en-US" sz="2800" dirty="0" smtClean="0">
                <a:latin typeface="微软雅黑" pitchFamily="34" charset="-122"/>
                <a:ea typeface="微软雅黑" pitchFamily="34" charset="-122"/>
              </a:rPr>
              <a:t>目  </a:t>
            </a:r>
            <a:r>
              <a:rPr lang="zh-CN" altLang="en-US" sz="2800" dirty="0">
                <a:latin typeface="微软雅黑" pitchFamily="34" charset="-122"/>
                <a:ea typeface="微软雅黑" pitchFamily="34" charset="-122"/>
              </a:rPr>
              <a:t>录</a:t>
            </a:r>
          </a:p>
        </p:txBody>
      </p:sp>
      <p:grpSp>
        <p:nvGrpSpPr>
          <p:cNvPr id="32" name="Group 2"/>
          <p:cNvGrpSpPr>
            <a:grpSpLocks/>
          </p:cNvGrpSpPr>
          <p:nvPr/>
        </p:nvGrpSpPr>
        <p:grpSpPr bwMode="auto">
          <a:xfrm>
            <a:off x="2022096" y="1070769"/>
            <a:ext cx="5526466" cy="457200"/>
            <a:chOff x="169387" y="0"/>
            <a:chExt cx="4752528" cy="576064"/>
          </a:xfrm>
        </p:grpSpPr>
        <p:sp>
          <p:nvSpPr>
            <p:cNvPr id="36"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34" name="TextBox 16"/>
            <p:cNvSpPr>
              <a:spLocks noChangeArrowheads="1"/>
            </p:cNvSpPr>
            <p:nvPr/>
          </p:nvSpPr>
          <p:spPr bwMode="auto">
            <a:xfrm>
              <a:off x="966809" y="27970"/>
              <a:ext cx="1923304" cy="504132"/>
            </a:xfrm>
            <a:prstGeom prst="rect">
              <a:avLst/>
            </a:prstGeom>
            <a:noFill/>
            <a:ln w="9525" cmpd="sng">
              <a:noFill/>
              <a:miter lim="800000"/>
              <a:headEnd/>
              <a:tailEnd/>
            </a:ln>
          </p:spPr>
          <p:txBody>
            <a:bodyPr wrap="none">
              <a:spAutoFit/>
            </a:bodyPr>
            <a:lstStyle/>
            <a:p>
              <a:r>
                <a:rPr lang="zh-CN" altLang="en-US" sz="2000" b="1" dirty="0" smtClean="0">
                  <a:solidFill>
                    <a:srgbClr val="0070C0"/>
                  </a:solidFill>
                  <a:latin typeface="微软雅黑" pitchFamily="34" charset="-122"/>
                  <a:ea typeface="微软雅黑" pitchFamily="34" charset="-122"/>
                  <a:sym typeface="微软雅黑" pitchFamily="34" charset="-122"/>
                </a:rPr>
                <a:t>项目相关概念介绍</a:t>
              </a:r>
              <a:endParaRPr lang="zh-CN" altLang="en-US" dirty="0"/>
            </a:p>
          </p:txBody>
        </p:sp>
      </p:grpSp>
      <p:grpSp>
        <p:nvGrpSpPr>
          <p:cNvPr id="68" name="Group 2"/>
          <p:cNvGrpSpPr>
            <a:grpSpLocks/>
          </p:cNvGrpSpPr>
          <p:nvPr/>
        </p:nvGrpSpPr>
        <p:grpSpPr bwMode="auto">
          <a:xfrm>
            <a:off x="1871662" y="1889919"/>
            <a:ext cx="5753100" cy="457200"/>
            <a:chOff x="38427" y="0"/>
            <a:chExt cx="5629336" cy="576064"/>
          </a:xfrm>
        </p:grpSpPr>
        <p:grpSp>
          <p:nvGrpSpPr>
            <p:cNvPr id="69" name="Group 3"/>
            <p:cNvGrpSpPr>
              <a:grpSpLocks/>
            </p:cNvGrpSpPr>
            <p:nvPr/>
          </p:nvGrpSpPr>
          <p:grpSpPr bwMode="auto">
            <a:xfrm>
              <a:off x="49366" y="0"/>
              <a:ext cx="5469275" cy="576064"/>
              <a:chOff x="49366" y="0"/>
              <a:chExt cx="5469275" cy="576064"/>
            </a:xfrm>
          </p:grpSpPr>
          <p:sp>
            <p:nvSpPr>
              <p:cNvPr id="72"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73"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70" name="TextBox 16"/>
            <p:cNvSpPr>
              <a:spLocks noChangeArrowheads="1"/>
            </p:cNvSpPr>
            <p:nvPr/>
          </p:nvSpPr>
          <p:spPr bwMode="auto">
            <a:xfrm>
              <a:off x="966808" y="27970"/>
              <a:ext cx="4700955" cy="504132"/>
            </a:xfrm>
            <a:prstGeom prst="rect">
              <a:avLst/>
            </a:prstGeom>
            <a:noFill/>
            <a:ln w="9525" cmpd="sng">
              <a:noFill/>
              <a:miter lim="800000"/>
              <a:headEnd/>
              <a:tailEnd/>
            </a:ln>
          </p:spPr>
          <p:txBody>
            <a:bodyPr wrap="square">
              <a:spAutoFit/>
            </a:bodyPr>
            <a:lstStyle/>
            <a:p>
              <a:r>
                <a:rPr lang="en-US" altLang="zh-CN" sz="2000" dirty="0" smtClean="0">
                  <a:solidFill>
                    <a:srgbClr val="0070C0"/>
                  </a:solidFill>
                  <a:latin typeface="微软雅黑" pitchFamily="34" charset="-122"/>
                  <a:ea typeface="微软雅黑" pitchFamily="34" charset="-122"/>
                  <a:sym typeface="微软雅黑" pitchFamily="34" charset="-122"/>
                </a:rPr>
                <a:t>CMMI</a:t>
              </a:r>
              <a:r>
                <a:rPr lang="zh-CN" altLang="en-US" sz="2000" dirty="0" smtClean="0">
                  <a:solidFill>
                    <a:srgbClr val="0070C0"/>
                  </a:solidFill>
                  <a:latin typeface="微软雅黑" pitchFamily="34" charset="-122"/>
                  <a:ea typeface="微软雅黑" pitchFamily="34" charset="-122"/>
                  <a:sym typeface="微软雅黑" pitchFamily="34" charset="-122"/>
                </a:rPr>
                <a:t>与国泰安研发管理流程体系介绍</a:t>
              </a:r>
              <a:endParaRPr lang="zh-CN" altLang="en-US" sz="2000" dirty="0"/>
            </a:p>
          </p:txBody>
        </p:sp>
        <p:sp>
          <p:nvSpPr>
            <p:cNvPr id="71"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2</a:t>
              </a:r>
              <a:endParaRPr lang="zh-CN" altLang="en-US" dirty="0">
                <a:solidFill>
                  <a:schemeClr val="accent5">
                    <a:lumMod val="50000"/>
                  </a:schemeClr>
                </a:solidFill>
              </a:endParaRPr>
            </a:p>
          </p:txBody>
        </p:sp>
      </p:grpSp>
      <p:grpSp>
        <p:nvGrpSpPr>
          <p:cNvPr id="83" name="Group 2"/>
          <p:cNvGrpSpPr>
            <a:grpSpLocks/>
          </p:cNvGrpSpPr>
          <p:nvPr/>
        </p:nvGrpSpPr>
        <p:grpSpPr bwMode="auto">
          <a:xfrm>
            <a:off x="1862137" y="2718594"/>
            <a:ext cx="5686426" cy="457200"/>
            <a:chOff x="38427" y="0"/>
            <a:chExt cx="4883488" cy="576064"/>
          </a:xfrm>
        </p:grpSpPr>
        <p:grpSp>
          <p:nvGrpSpPr>
            <p:cNvPr id="84" name="Group 3"/>
            <p:cNvGrpSpPr>
              <a:grpSpLocks/>
            </p:cNvGrpSpPr>
            <p:nvPr/>
          </p:nvGrpSpPr>
          <p:grpSpPr bwMode="auto">
            <a:xfrm>
              <a:off x="86841" y="0"/>
              <a:ext cx="4835074" cy="576064"/>
              <a:chOff x="86841" y="0"/>
              <a:chExt cx="4835074" cy="576064"/>
            </a:xfrm>
          </p:grpSpPr>
          <p:sp>
            <p:nvSpPr>
              <p:cNvPr id="87"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88" name="矩形 18"/>
              <p:cNvSpPr>
                <a:spLocks noChangeArrowheads="1"/>
              </p:cNvSpPr>
              <p:nvPr/>
            </p:nvSpPr>
            <p:spPr bwMode="auto">
              <a:xfrm rot="3234993">
                <a:off x="-37770" y="143621"/>
                <a:ext cx="547330" cy="298107"/>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85" name="TextBox 16"/>
            <p:cNvSpPr>
              <a:spLocks noChangeArrowheads="1"/>
            </p:cNvSpPr>
            <p:nvPr/>
          </p:nvSpPr>
          <p:spPr bwMode="auto">
            <a:xfrm>
              <a:off x="966809" y="27970"/>
              <a:ext cx="1686471" cy="504132"/>
            </a:xfrm>
            <a:prstGeom prst="rect">
              <a:avLst/>
            </a:prstGeom>
            <a:noFill/>
            <a:ln w="9525" cmpd="sng">
              <a:noFill/>
              <a:miter lim="800000"/>
              <a:headEnd/>
              <a:tailEnd/>
            </a:ln>
          </p:spPr>
          <p:txBody>
            <a:bodyPr wrap="non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同行评审介绍</a:t>
              </a:r>
              <a:endParaRPr lang="zh-CN" altLang="en-US" dirty="0"/>
            </a:p>
          </p:txBody>
        </p:sp>
        <p:sp>
          <p:nvSpPr>
            <p:cNvPr id="86"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3</a:t>
              </a:r>
              <a:endParaRPr lang="zh-CN" altLang="en-US" dirty="0">
                <a:solidFill>
                  <a:schemeClr val="accent5">
                    <a:lumMod val="50000"/>
                  </a:schemeClr>
                </a:solidFill>
              </a:endParaRPr>
            </a:p>
          </p:txBody>
        </p:sp>
      </p:grpSp>
      <p:pic>
        <p:nvPicPr>
          <p:cNvPr id="89" name="Picture 3"/>
          <p:cNvPicPr>
            <a:picLocks noChangeAspect="1" noChangeArrowheads="1"/>
          </p:cNvPicPr>
          <p:nvPr/>
        </p:nvPicPr>
        <p:blipFill>
          <a:blip r:embed="rId3" cstate="print"/>
          <a:srcRect/>
          <a:stretch>
            <a:fillRect/>
          </a:stretch>
        </p:blipFill>
        <p:spPr bwMode="auto">
          <a:xfrm>
            <a:off x="319087" y="1127919"/>
            <a:ext cx="1285875" cy="1238250"/>
          </a:xfrm>
          <a:prstGeom prst="rect">
            <a:avLst/>
          </a:prstGeom>
          <a:noFill/>
          <a:ln w="9525" cmpd="sng">
            <a:noFill/>
            <a:miter lim="800000"/>
            <a:headEnd/>
            <a:tailEnd/>
          </a:ln>
        </p:spPr>
      </p:pic>
      <p:sp>
        <p:nvSpPr>
          <p:cNvPr id="26" name="矩形 18"/>
          <p:cNvSpPr>
            <a:spLocks noChangeArrowheads="1"/>
          </p:cNvSpPr>
          <p:nvPr/>
        </p:nvSpPr>
        <p:spPr bwMode="auto">
          <a:xfrm rot="2513167">
            <a:off x="1900730" y="1134644"/>
            <a:ext cx="381259" cy="347121"/>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sp>
        <p:nvSpPr>
          <p:cNvPr id="27" name="TextBox 19"/>
          <p:cNvSpPr>
            <a:spLocks noChangeArrowheads="1"/>
          </p:cNvSpPr>
          <p:nvPr/>
        </p:nvSpPr>
        <p:spPr bwMode="auto">
          <a:xfrm>
            <a:off x="1889551" y="1075920"/>
            <a:ext cx="351641" cy="400110"/>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1</a:t>
            </a:r>
            <a:endParaRPr lang="zh-CN" altLang="en-US" dirty="0">
              <a:solidFill>
                <a:schemeClr val="accent5">
                  <a:lumMod val="50000"/>
                </a:schemeClr>
              </a:solidFill>
            </a:endParaRPr>
          </a:p>
        </p:txBody>
      </p:sp>
      <p:grpSp>
        <p:nvGrpSpPr>
          <p:cNvPr id="28" name="Group 2"/>
          <p:cNvGrpSpPr>
            <a:grpSpLocks/>
          </p:cNvGrpSpPr>
          <p:nvPr/>
        </p:nvGrpSpPr>
        <p:grpSpPr bwMode="auto">
          <a:xfrm>
            <a:off x="1871663" y="3547269"/>
            <a:ext cx="6057900" cy="457200"/>
            <a:chOff x="38427" y="0"/>
            <a:chExt cx="5778458" cy="576064"/>
          </a:xfrm>
        </p:grpSpPr>
        <p:grpSp>
          <p:nvGrpSpPr>
            <p:cNvPr id="29" name="Group 3"/>
            <p:cNvGrpSpPr>
              <a:grpSpLocks/>
            </p:cNvGrpSpPr>
            <p:nvPr/>
          </p:nvGrpSpPr>
          <p:grpSpPr bwMode="auto">
            <a:xfrm>
              <a:off x="49366" y="0"/>
              <a:ext cx="5469275" cy="576064"/>
              <a:chOff x="49366" y="0"/>
              <a:chExt cx="5469275" cy="576064"/>
            </a:xfrm>
          </p:grpSpPr>
          <p:sp>
            <p:nvSpPr>
              <p:cNvPr id="39"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0"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30" name="TextBox 16"/>
            <p:cNvSpPr>
              <a:spLocks noChangeArrowheads="1"/>
            </p:cNvSpPr>
            <p:nvPr/>
          </p:nvSpPr>
          <p:spPr bwMode="auto">
            <a:xfrm>
              <a:off x="1115930" y="27970"/>
              <a:ext cx="4700955"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配置管理介绍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38"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4</a:t>
              </a:r>
              <a:endParaRPr lang="zh-CN" altLang="en-US" dirty="0">
                <a:solidFill>
                  <a:schemeClr val="accent5">
                    <a:lumMod val="50000"/>
                  </a:schemeClr>
                </a:solidFill>
              </a:endParaRPr>
            </a:p>
          </p:txBody>
        </p:sp>
      </p:grpSp>
      <p:grpSp>
        <p:nvGrpSpPr>
          <p:cNvPr id="41" name="Group 2"/>
          <p:cNvGrpSpPr>
            <a:grpSpLocks/>
          </p:cNvGrpSpPr>
          <p:nvPr/>
        </p:nvGrpSpPr>
        <p:grpSpPr bwMode="auto">
          <a:xfrm>
            <a:off x="1871662" y="4375944"/>
            <a:ext cx="6134100" cy="457200"/>
            <a:chOff x="38427" y="0"/>
            <a:chExt cx="5778459" cy="576064"/>
          </a:xfrm>
        </p:grpSpPr>
        <p:grpSp>
          <p:nvGrpSpPr>
            <p:cNvPr id="42" name="Group 3"/>
            <p:cNvGrpSpPr>
              <a:grpSpLocks/>
            </p:cNvGrpSpPr>
            <p:nvPr/>
          </p:nvGrpSpPr>
          <p:grpSpPr bwMode="auto">
            <a:xfrm>
              <a:off x="49366" y="0"/>
              <a:ext cx="5469275" cy="576064"/>
              <a:chOff x="49366" y="0"/>
              <a:chExt cx="5469275" cy="576064"/>
            </a:xfrm>
          </p:grpSpPr>
          <p:sp>
            <p:nvSpPr>
              <p:cNvPr id="45"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6"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43" name="TextBox 16"/>
            <p:cNvSpPr>
              <a:spLocks noChangeArrowheads="1"/>
            </p:cNvSpPr>
            <p:nvPr/>
          </p:nvSpPr>
          <p:spPr bwMode="auto">
            <a:xfrm>
              <a:off x="1115930" y="27970"/>
              <a:ext cx="4700956"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研发管理及配置管理工具介绍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44"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5</a:t>
              </a:r>
              <a:endParaRPr lang="zh-CN" altLang="en-US" dirty="0">
                <a:solidFill>
                  <a:schemeClr val="accent5">
                    <a:lumMod val="50000"/>
                  </a:schemeClr>
                </a:solidFil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3890962" y="0"/>
            <a:ext cx="1905000" cy="52322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algn="ctr">
              <a:spcBef>
                <a:spcPct val="50000"/>
              </a:spcBef>
              <a:defRPr/>
            </a:pPr>
            <a:r>
              <a:rPr lang="zh-CN" altLang="en-US" sz="2800" dirty="0" smtClean="0">
                <a:latin typeface="微软雅黑" pitchFamily="34" charset="-122"/>
                <a:ea typeface="微软雅黑" pitchFamily="34" charset="-122"/>
              </a:rPr>
              <a:t>目  </a:t>
            </a:r>
            <a:r>
              <a:rPr lang="zh-CN" altLang="en-US" sz="2800" dirty="0">
                <a:latin typeface="微软雅黑" pitchFamily="34" charset="-122"/>
                <a:ea typeface="微软雅黑" pitchFamily="34" charset="-122"/>
              </a:rPr>
              <a:t>录</a:t>
            </a:r>
          </a:p>
        </p:txBody>
      </p:sp>
      <p:grpSp>
        <p:nvGrpSpPr>
          <p:cNvPr id="2" name="Group 2"/>
          <p:cNvGrpSpPr>
            <a:grpSpLocks/>
          </p:cNvGrpSpPr>
          <p:nvPr/>
        </p:nvGrpSpPr>
        <p:grpSpPr bwMode="auto">
          <a:xfrm>
            <a:off x="2022096" y="1070769"/>
            <a:ext cx="5526466" cy="457200"/>
            <a:chOff x="169387" y="0"/>
            <a:chExt cx="4752528" cy="576064"/>
          </a:xfrm>
        </p:grpSpPr>
        <p:sp>
          <p:nvSpPr>
            <p:cNvPr id="36"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34" name="TextBox 16"/>
            <p:cNvSpPr>
              <a:spLocks noChangeArrowheads="1"/>
            </p:cNvSpPr>
            <p:nvPr/>
          </p:nvSpPr>
          <p:spPr bwMode="auto">
            <a:xfrm>
              <a:off x="966809" y="27970"/>
              <a:ext cx="1727124" cy="504132"/>
            </a:xfrm>
            <a:prstGeom prst="rect">
              <a:avLst/>
            </a:prstGeom>
            <a:noFill/>
            <a:ln w="9525" cmpd="sng">
              <a:noFill/>
              <a:miter lim="800000"/>
              <a:headEnd/>
              <a:tailEnd/>
            </a:ln>
          </p:spPr>
          <p:txBody>
            <a:bodyPr wrap="none">
              <a:spAutoFit/>
            </a:bodyPr>
            <a:lstStyle/>
            <a:p>
              <a:r>
                <a:rPr lang="zh-CN" altLang="en-US" sz="2000" b="1" dirty="0" smtClean="0">
                  <a:solidFill>
                    <a:srgbClr val="0070C0"/>
                  </a:solidFill>
                  <a:latin typeface="微软雅黑" pitchFamily="34" charset="-122"/>
                  <a:ea typeface="微软雅黑" pitchFamily="34" charset="-122"/>
                  <a:sym typeface="微软雅黑" pitchFamily="34" charset="-122"/>
                </a:rPr>
                <a:t>相关概念介绍</a:t>
              </a:r>
              <a:endParaRPr lang="zh-CN" altLang="en-US" dirty="0"/>
            </a:p>
          </p:txBody>
        </p:sp>
      </p:grpSp>
      <p:grpSp>
        <p:nvGrpSpPr>
          <p:cNvPr id="3" name="Group 2"/>
          <p:cNvGrpSpPr>
            <a:grpSpLocks/>
          </p:cNvGrpSpPr>
          <p:nvPr/>
        </p:nvGrpSpPr>
        <p:grpSpPr bwMode="auto">
          <a:xfrm>
            <a:off x="1871662" y="1794669"/>
            <a:ext cx="5753100" cy="457200"/>
            <a:chOff x="38427" y="0"/>
            <a:chExt cx="5629336" cy="576064"/>
          </a:xfrm>
        </p:grpSpPr>
        <p:grpSp>
          <p:nvGrpSpPr>
            <p:cNvPr id="4" name="Group 3"/>
            <p:cNvGrpSpPr>
              <a:grpSpLocks/>
            </p:cNvGrpSpPr>
            <p:nvPr/>
          </p:nvGrpSpPr>
          <p:grpSpPr bwMode="auto">
            <a:xfrm>
              <a:off x="49366" y="0"/>
              <a:ext cx="5469275" cy="576064"/>
              <a:chOff x="49366" y="0"/>
              <a:chExt cx="5469275" cy="576064"/>
            </a:xfrm>
          </p:grpSpPr>
          <p:sp>
            <p:nvSpPr>
              <p:cNvPr id="72"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73"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70" name="TextBox 16"/>
            <p:cNvSpPr>
              <a:spLocks noChangeArrowheads="1"/>
            </p:cNvSpPr>
            <p:nvPr/>
          </p:nvSpPr>
          <p:spPr bwMode="auto">
            <a:xfrm>
              <a:off x="966808" y="27970"/>
              <a:ext cx="4700955" cy="504132"/>
            </a:xfrm>
            <a:prstGeom prst="rect">
              <a:avLst/>
            </a:prstGeom>
            <a:noFill/>
            <a:ln w="9525" cmpd="sng">
              <a:noFill/>
              <a:miter lim="800000"/>
              <a:headEnd/>
              <a:tailEnd/>
            </a:ln>
          </p:spPr>
          <p:txBody>
            <a:bodyPr wrap="square">
              <a:spAutoFit/>
            </a:bodyPr>
            <a:lstStyle/>
            <a:p>
              <a:r>
                <a:rPr lang="en-US" altLang="zh-CN" sz="2000" dirty="0" smtClean="0">
                  <a:solidFill>
                    <a:srgbClr val="0070C0"/>
                  </a:solidFill>
                  <a:latin typeface="微软雅黑" pitchFamily="34" charset="-122"/>
                  <a:ea typeface="微软雅黑" pitchFamily="34" charset="-122"/>
                  <a:sym typeface="微软雅黑" pitchFamily="34" charset="-122"/>
                </a:rPr>
                <a:t>CMMI</a:t>
              </a:r>
              <a:r>
                <a:rPr lang="zh-CN" altLang="en-US" sz="2000" dirty="0" smtClean="0">
                  <a:solidFill>
                    <a:srgbClr val="0070C0"/>
                  </a:solidFill>
                  <a:latin typeface="微软雅黑" pitchFamily="34" charset="-122"/>
                  <a:ea typeface="微软雅黑" pitchFamily="34" charset="-122"/>
                  <a:sym typeface="微软雅黑" pitchFamily="34" charset="-122"/>
                </a:rPr>
                <a:t>与国泰安研发管理流程体系介绍</a:t>
              </a:r>
              <a:endParaRPr lang="zh-CN" altLang="en-US" sz="2000" dirty="0"/>
            </a:p>
          </p:txBody>
        </p:sp>
        <p:sp>
          <p:nvSpPr>
            <p:cNvPr id="71"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2</a:t>
              </a:r>
              <a:endParaRPr lang="zh-CN" altLang="en-US" dirty="0">
                <a:solidFill>
                  <a:schemeClr val="accent5">
                    <a:lumMod val="50000"/>
                  </a:schemeClr>
                </a:solidFill>
              </a:endParaRPr>
            </a:p>
          </p:txBody>
        </p:sp>
      </p:grpSp>
      <p:grpSp>
        <p:nvGrpSpPr>
          <p:cNvPr id="5" name="Group 2"/>
          <p:cNvGrpSpPr>
            <a:grpSpLocks/>
          </p:cNvGrpSpPr>
          <p:nvPr/>
        </p:nvGrpSpPr>
        <p:grpSpPr bwMode="auto">
          <a:xfrm>
            <a:off x="1862137" y="2518569"/>
            <a:ext cx="5686426" cy="457200"/>
            <a:chOff x="38427" y="0"/>
            <a:chExt cx="4883488" cy="576064"/>
          </a:xfrm>
        </p:grpSpPr>
        <p:grpSp>
          <p:nvGrpSpPr>
            <p:cNvPr id="6" name="Group 3"/>
            <p:cNvGrpSpPr>
              <a:grpSpLocks/>
            </p:cNvGrpSpPr>
            <p:nvPr/>
          </p:nvGrpSpPr>
          <p:grpSpPr bwMode="auto">
            <a:xfrm>
              <a:off x="86841" y="0"/>
              <a:ext cx="4835074" cy="576064"/>
              <a:chOff x="86841" y="0"/>
              <a:chExt cx="4835074" cy="576064"/>
            </a:xfrm>
          </p:grpSpPr>
          <p:sp>
            <p:nvSpPr>
              <p:cNvPr id="87"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88" name="矩形 18"/>
              <p:cNvSpPr>
                <a:spLocks noChangeArrowheads="1"/>
              </p:cNvSpPr>
              <p:nvPr/>
            </p:nvSpPr>
            <p:spPr bwMode="auto">
              <a:xfrm rot="3234993">
                <a:off x="-37770" y="143621"/>
                <a:ext cx="547330" cy="298107"/>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85" name="TextBox 16"/>
            <p:cNvSpPr>
              <a:spLocks noChangeArrowheads="1"/>
            </p:cNvSpPr>
            <p:nvPr/>
          </p:nvSpPr>
          <p:spPr bwMode="auto">
            <a:xfrm>
              <a:off x="966809" y="27970"/>
              <a:ext cx="1686471" cy="504132"/>
            </a:xfrm>
            <a:prstGeom prst="rect">
              <a:avLst/>
            </a:prstGeom>
            <a:noFill/>
            <a:ln w="9525" cmpd="sng">
              <a:noFill/>
              <a:miter lim="800000"/>
              <a:headEnd/>
              <a:tailEnd/>
            </a:ln>
          </p:spPr>
          <p:txBody>
            <a:bodyPr wrap="non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同行评审介绍</a:t>
              </a:r>
              <a:endParaRPr lang="zh-CN" altLang="en-US" dirty="0"/>
            </a:p>
          </p:txBody>
        </p:sp>
        <p:sp>
          <p:nvSpPr>
            <p:cNvPr id="86"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3</a:t>
              </a:r>
              <a:endParaRPr lang="zh-CN" altLang="en-US" dirty="0">
                <a:solidFill>
                  <a:schemeClr val="accent5">
                    <a:lumMod val="50000"/>
                  </a:schemeClr>
                </a:solidFill>
              </a:endParaRPr>
            </a:p>
          </p:txBody>
        </p:sp>
      </p:grpSp>
      <p:pic>
        <p:nvPicPr>
          <p:cNvPr id="89" name="Picture 3"/>
          <p:cNvPicPr>
            <a:picLocks noChangeAspect="1" noChangeArrowheads="1"/>
          </p:cNvPicPr>
          <p:nvPr/>
        </p:nvPicPr>
        <p:blipFill>
          <a:blip r:embed="rId3" cstate="print"/>
          <a:srcRect/>
          <a:stretch>
            <a:fillRect/>
          </a:stretch>
        </p:blipFill>
        <p:spPr bwMode="auto">
          <a:xfrm>
            <a:off x="319087" y="3185319"/>
            <a:ext cx="1285875" cy="1238250"/>
          </a:xfrm>
          <a:prstGeom prst="rect">
            <a:avLst/>
          </a:prstGeom>
          <a:noFill/>
          <a:ln w="9525" cmpd="sng">
            <a:noFill/>
            <a:miter lim="800000"/>
            <a:headEnd/>
            <a:tailEnd/>
          </a:ln>
        </p:spPr>
      </p:pic>
      <p:sp>
        <p:nvSpPr>
          <p:cNvPr id="26" name="矩形 18"/>
          <p:cNvSpPr>
            <a:spLocks noChangeArrowheads="1"/>
          </p:cNvSpPr>
          <p:nvPr/>
        </p:nvSpPr>
        <p:spPr bwMode="auto">
          <a:xfrm rot="2513167">
            <a:off x="1900730" y="1134644"/>
            <a:ext cx="381259" cy="347121"/>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sp>
        <p:nvSpPr>
          <p:cNvPr id="27" name="TextBox 19"/>
          <p:cNvSpPr>
            <a:spLocks noChangeArrowheads="1"/>
          </p:cNvSpPr>
          <p:nvPr/>
        </p:nvSpPr>
        <p:spPr bwMode="auto">
          <a:xfrm>
            <a:off x="1889551" y="1075920"/>
            <a:ext cx="351641" cy="400110"/>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1</a:t>
            </a:r>
            <a:endParaRPr lang="zh-CN" altLang="en-US" dirty="0">
              <a:solidFill>
                <a:schemeClr val="accent5">
                  <a:lumMod val="50000"/>
                </a:schemeClr>
              </a:solidFill>
            </a:endParaRPr>
          </a:p>
        </p:txBody>
      </p:sp>
      <p:grpSp>
        <p:nvGrpSpPr>
          <p:cNvPr id="7" name="Group 2"/>
          <p:cNvGrpSpPr>
            <a:grpSpLocks/>
          </p:cNvGrpSpPr>
          <p:nvPr/>
        </p:nvGrpSpPr>
        <p:grpSpPr bwMode="auto">
          <a:xfrm>
            <a:off x="1871663" y="3232944"/>
            <a:ext cx="6057900" cy="457200"/>
            <a:chOff x="38427" y="0"/>
            <a:chExt cx="5778458" cy="576064"/>
          </a:xfrm>
        </p:grpSpPr>
        <p:grpSp>
          <p:nvGrpSpPr>
            <p:cNvPr id="8" name="Group 3"/>
            <p:cNvGrpSpPr>
              <a:grpSpLocks/>
            </p:cNvGrpSpPr>
            <p:nvPr/>
          </p:nvGrpSpPr>
          <p:grpSpPr bwMode="auto">
            <a:xfrm>
              <a:off x="49366" y="0"/>
              <a:ext cx="5469275" cy="576064"/>
              <a:chOff x="49366" y="0"/>
              <a:chExt cx="5469275" cy="576064"/>
            </a:xfrm>
          </p:grpSpPr>
          <p:sp>
            <p:nvSpPr>
              <p:cNvPr id="39"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0"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30" name="TextBox 16"/>
            <p:cNvSpPr>
              <a:spLocks noChangeArrowheads="1"/>
            </p:cNvSpPr>
            <p:nvPr/>
          </p:nvSpPr>
          <p:spPr bwMode="auto">
            <a:xfrm>
              <a:off x="1115930" y="27970"/>
              <a:ext cx="4700955" cy="504132"/>
            </a:xfrm>
            <a:prstGeom prst="rect">
              <a:avLst/>
            </a:prstGeom>
            <a:noFill/>
            <a:ln w="9525" cmpd="sng">
              <a:noFill/>
              <a:miter lim="800000"/>
              <a:headEnd/>
              <a:tailEnd/>
            </a:ln>
          </p:spPr>
          <p:txBody>
            <a:bodyPr wrap="square">
              <a:spAutoFit/>
            </a:bodyPr>
            <a:lstStyle/>
            <a:p>
              <a:r>
                <a:rPr lang="zh-CN" altLang="en-US" sz="2000" dirty="0" smtClean="0">
                  <a:solidFill>
                    <a:srgbClr val="C00000"/>
                  </a:solidFill>
                  <a:latin typeface="微软雅黑" pitchFamily="34" charset="-122"/>
                  <a:ea typeface="微软雅黑" pitchFamily="34" charset="-122"/>
                  <a:sym typeface="微软雅黑" pitchFamily="34" charset="-122"/>
                </a:rPr>
                <a:t>配置管理介绍</a:t>
              </a:r>
              <a:endParaRPr lang="zh-CN" altLang="en-US" sz="2000" dirty="0">
                <a:solidFill>
                  <a:srgbClr val="C00000"/>
                </a:solidFill>
                <a:latin typeface="微软雅黑" pitchFamily="34" charset="-122"/>
                <a:ea typeface="微软雅黑" pitchFamily="34" charset="-122"/>
                <a:sym typeface="微软雅黑" pitchFamily="34" charset="-122"/>
              </a:endParaRPr>
            </a:p>
          </p:txBody>
        </p:sp>
        <p:sp>
          <p:nvSpPr>
            <p:cNvPr id="38" name="TextBox 19"/>
            <p:cNvSpPr>
              <a:spLocks noChangeArrowheads="1"/>
            </p:cNvSpPr>
            <p:nvPr/>
          </p:nvSpPr>
          <p:spPr bwMode="auto">
            <a:xfrm>
              <a:off x="38427" y="0"/>
              <a:ext cx="327525" cy="504132"/>
            </a:xfrm>
            <a:prstGeom prst="rect">
              <a:avLst/>
            </a:prstGeom>
            <a:noFill/>
            <a:ln w="9525" cmpd="sng">
              <a:noFill/>
              <a:miter lim="800000"/>
              <a:headEnd/>
              <a:tailEnd/>
            </a:ln>
          </p:spPr>
          <p:txBody>
            <a:bodyPr wrap="none">
              <a:spAutoFit/>
            </a:bodyPr>
            <a:lstStyle/>
            <a:p>
              <a:r>
                <a:rPr lang="en-US" sz="2000" b="1" dirty="0" smtClean="0">
                  <a:solidFill>
                    <a:srgbClr val="C00000"/>
                  </a:solidFill>
                  <a:latin typeface="微软雅黑" pitchFamily="34" charset="-122"/>
                  <a:ea typeface="微软雅黑" pitchFamily="34" charset="-122"/>
                  <a:sym typeface="微软雅黑" pitchFamily="34" charset="-122"/>
                </a:rPr>
                <a:t>4</a:t>
              </a:r>
              <a:endParaRPr lang="zh-CN" altLang="en-US" dirty="0">
                <a:solidFill>
                  <a:srgbClr val="C00000"/>
                </a:solidFill>
              </a:endParaRPr>
            </a:p>
          </p:txBody>
        </p:sp>
      </p:grpSp>
      <p:grpSp>
        <p:nvGrpSpPr>
          <p:cNvPr id="9" name="Group 2"/>
          <p:cNvGrpSpPr>
            <a:grpSpLocks/>
          </p:cNvGrpSpPr>
          <p:nvPr/>
        </p:nvGrpSpPr>
        <p:grpSpPr bwMode="auto">
          <a:xfrm>
            <a:off x="1871662" y="5166519"/>
            <a:ext cx="6134100" cy="457200"/>
            <a:chOff x="38427" y="0"/>
            <a:chExt cx="5778459" cy="576064"/>
          </a:xfrm>
        </p:grpSpPr>
        <p:grpSp>
          <p:nvGrpSpPr>
            <p:cNvPr id="10" name="Group 3"/>
            <p:cNvGrpSpPr>
              <a:grpSpLocks/>
            </p:cNvGrpSpPr>
            <p:nvPr/>
          </p:nvGrpSpPr>
          <p:grpSpPr bwMode="auto">
            <a:xfrm>
              <a:off x="49366" y="0"/>
              <a:ext cx="5469275" cy="576064"/>
              <a:chOff x="49366" y="0"/>
              <a:chExt cx="5469275" cy="576064"/>
            </a:xfrm>
          </p:grpSpPr>
          <p:sp>
            <p:nvSpPr>
              <p:cNvPr id="45"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6"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43" name="TextBox 16"/>
            <p:cNvSpPr>
              <a:spLocks noChangeArrowheads="1"/>
            </p:cNvSpPr>
            <p:nvPr/>
          </p:nvSpPr>
          <p:spPr bwMode="auto">
            <a:xfrm>
              <a:off x="1115930" y="27970"/>
              <a:ext cx="4700956"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研发管理及配置管理工具介绍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44"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5</a:t>
              </a:r>
              <a:endParaRPr lang="zh-CN" altLang="en-US" dirty="0">
                <a:solidFill>
                  <a:schemeClr val="accent5">
                    <a:lumMod val="50000"/>
                  </a:schemeClr>
                </a:solidFill>
              </a:endParaRPr>
            </a:p>
          </p:txBody>
        </p:sp>
      </p:grpSp>
      <p:sp>
        <p:nvSpPr>
          <p:cNvPr id="33" name="TextBox 63"/>
          <p:cNvSpPr>
            <a:spLocks noChangeArrowheads="1"/>
          </p:cNvSpPr>
          <p:nvPr/>
        </p:nvSpPr>
        <p:spPr bwMode="auto">
          <a:xfrm>
            <a:off x="2919166" y="3690144"/>
            <a:ext cx="2627642" cy="1384995"/>
          </a:xfrm>
          <a:prstGeom prst="rect">
            <a:avLst/>
          </a:prstGeom>
          <a:noFill/>
          <a:ln w="9525">
            <a:noFill/>
            <a:miter lim="800000"/>
            <a:headEnd/>
            <a:tailEnd/>
          </a:ln>
        </p:spPr>
        <p:txBody>
          <a:bodyPr wrap="none">
            <a:spAutoFit/>
          </a:bodyPr>
          <a:lstStyle/>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配置管理的意义及相关概念</a:t>
            </a:r>
            <a:endParaRPr lang="en-US" altLang="zh-CN" sz="1400"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缺乏配置管理导致的问题</a:t>
            </a:r>
            <a:endParaRPr lang="en-US" altLang="zh-CN" sz="1400"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配置管理过程活动</a:t>
            </a:r>
            <a:endParaRPr lang="en-US" altLang="zh-CN" sz="1400"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变更管理</a:t>
            </a:r>
            <a:endParaRPr lang="en-US" altLang="zh-CN" sz="1400" dirty="0" smtClean="0">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配置管理的意义</a:t>
            </a:r>
          </a:p>
        </p:txBody>
      </p:sp>
      <p:sp>
        <p:nvSpPr>
          <p:cNvPr id="4" name="内容占位符 2"/>
          <p:cNvSpPr txBox="1">
            <a:spLocks/>
          </p:cNvSpPr>
          <p:nvPr/>
        </p:nvSpPr>
        <p:spPr>
          <a:xfrm>
            <a:off x="457200" y="861219"/>
            <a:ext cx="8229600" cy="1828800"/>
          </a:xfrm>
          <a:prstGeom prst="rect">
            <a:avLst/>
          </a:prstGeom>
        </p:spPr>
        <p:txBody>
          <a:bodyPr>
            <a:normAutofit/>
          </a:bodyPr>
          <a:lstStyle/>
          <a:p>
            <a:pPr marL="342900" indent="-342900">
              <a:lnSpc>
                <a:spcPct val="90000"/>
              </a:lnSpc>
              <a:spcBef>
                <a:spcPct val="20000"/>
              </a:spcBef>
              <a:buFont typeface="Wingdings 2" pitchFamily="18" charset="2"/>
              <a:buChar char=""/>
              <a:defRPr/>
            </a:pPr>
            <a:r>
              <a:rPr lang="zh-CN" altLang="en-US" sz="2400" kern="0" dirty="0" smtClean="0">
                <a:latin typeface="微软雅黑" pitchFamily="34" charset="-122"/>
                <a:ea typeface="微软雅黑" pitchFamily="34" charset="-122"/>
              </a:rPr>
              <a:t>配置管理的意义</a:t>
            </a:r>
            <a:endParaRPr lang="en-US" altLang="zh-CN" sz="2400" kern="0" dirty="0">
              <a:latin typeface="微软雅黑" pitchFamily="34" charset="-122"/>
              <a:ea typeface="微软雅黑" pitchFamily="34" charset="-122"/>
            </a:endParaRPr>
          </a:p>
          <a:p>
            <a:pPr marL="342900" indent="-342900">
              <a:lnSpc>
                <a:spcPct val="150000"/>
              </a:lnSpc>
              <a:spcBef>
                <a:spcPct val="20000"/>
              </a:spcBef>
              <a:buFont typeface="Wingdings 2" pitchFamily="18" charset="2"/>
              <a:buNone/>
              <a:defRPr/>
            </a:pPr>
            <a:r>
              <a:rPr lang="zh-CN" altLang="en-US" sz="1800" kern="0" dirty="0">
                <a:latin typeface="微软雅黑" pitchFamily="34" charset="-122"/>
                <a:ea typeface="微软雅黑" pitchFamily="34" charset="-122"/>
              </a:rPr>
              <a:t>     </a:t>
            </a:r>
            <a:r>
              <a:rPr lang="zh-CN" altLang="en-US" b="0" kern="0" dirty="0" smtClean="0">
                <a:latin typeface="微软雅黑" pitchFamily="34" charset="-122"/>
                <a:ea typeface="微软雅黑" pitchFamily="34" charset="-122"/>
              </a:rPr>
              <a:t>配置管理的目的是采用配置标识、配置控制、配置状态统计以及配置审计来建立和维护工作产品的完整性。</a:t>
            </a:r>
            <a:endParaRPr lang="en-US" altLang="zh-CN" sz="1800" b="0" kern="0" dirty="0">
              <a:latin typeface="微软雅黑" pitchFamily="34" charset="-122"/>
              <a:ea typeface="微软雅黑" pitchFamily="34" charset="-122"/>
            </a:endParaRPr>
          </a:p>
        </p:txBody>
      </p:sp>
      <p:pic>
        <p:nvPicPr>
          <p:cNvPr id="5" name="Picture 2" descr="C:\Documents and Settings\Administrator\桌面\配置管理\19.png"/>
          <p:cNvPicPr>
            <a:picLocks noChangeAspect="1" noChangeArrowheads="1"/>
          </p:cNvPicPr>
          <p:nvPr/>
        </p:nvPicPr>
        <p:blipFill>
          <a:blip r:embed="rId3" cstate="print"/>
          <a:srcRect/>
          <a:stretch>
            <a:fillRect/>
          </a:stretch>
        </p:blipFill>
        <p:spPr bwMode="auto">
          <a:xfrm>
            <a:off x="3682161" y="2270919"/>
            <a:ext cx="5013334" cy="328381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配置管理的相关概念（</a:t>
            </a:r>
            <a:r>
              <a:rPr lang="en-US" altLang="zh-CN" sz="2800" kern="1200" dirty="0" smtClean="0">
                <a:solidFill>
                  <a:schemeClr val="accent5">
                    <a:lumMod val="50000"/>
                  </a:schemeClr>
                </a:solidFill>
                <a:latin typeface="微软雅黑" pitchFamily="34" charset="-122"/>
                <a:ea typeface="微软雅黑" pitchFamily="34" charset="-122"/>
                <a:cs typeface="+mn-cs"/>
              </a:rPr>
              <a:t>1</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sp>
        <p:nvSpPr>
          <p:cNvPr id="3" name="内容占位符 2"/>
          <p:cNvSpPr>
            <a:spLocks noGrp="1"/>
          </p:cNvSpPr>
          <p:nvPr>
            <p:ph idx="1"/>
          </p:nvPr>
        </p:nvSpPr>
        <p:spPr bwMode="auto">
          <a:xfrm>
            <a:off x="457200" y="899319"/>
            <a:ext cx="8229600" cy="2362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itchFamily="18" charset="2"/>
              <a:buChar char=""/>
            </a:pPr>
            <a:r>
              <a:rPr lang="zh-CN" altLang="en-US" sz="2400" b="1" dirty="0" smtClean="0">
                <a:latin typeface="微软雅黑" pitchFamily="34" charset="-122"/>
                <a:ea typeface="微软雅黑" pitchFamily="34" charset="-122"/>
              </a:rPr>
              <a:t>配置管理</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对公司</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产品</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项目的工作产品进行管理以确保它们的完整性、一致性。配置管理的主要内容包括：识别要纳入配置管理的工作产品，在特定的里程碑处建立阶段基线，控制已基线化的阶段基线的变更，记录配置项的状态及其变化，审计配置管理工作及其结果。</a:t>
            </a:r>
          </a:p>
        </p:txBody>
      </p:sp>
      <p:sp>
        <p:nvSpPr>
          <p:cNvPr id="8" name="内容占位符 2"/>
          <p:cNvSpPr txBox="1">
            <a:spLocks/>
          </p:cNvSpPr>
          <p:nvPr/>
        </p:nvSpPr>
        <p:spPr bwMode="auto">
          <a:xfrm>
            <a:off x="461962" y="3337719"/>
            <a:ext cx="8229600" cy="1066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Tx/>
              <a:buSzTx/>
              <a:buFont typeface="Wingdings 2" pitchFamily="18" charset="2"/>
              <a:buChar char=""/>
              <a:tabLst/>
              <a:defRPr/>
            </a:pPr>
            <a:r>
              <a:rPr kumimoji="0" lang="zh-CN" altLang="en-US"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工作产品</a:t>
            </a:r>
            <a:endParaRPr kumimoji="0" lang="en-US" altLang="zh-CN"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a:p>
            <a:pPr marL="342900" lvl="0" indent="-342900">
              <a:lnSpc>
                <a:spcPct val="150000"/>
              </a:lnSpc>
              <a:spcBef>
                <a:spcPct val="20000"/>
              </a:spcBef>
              <a:buFont typeface="Wingdings" pitchFamily="2" charset="2"/>
              <a:buChar char="Ø"/>
            </a:pPr>
            <a:r>
              <a:rPr lang="zh-CN" altLang="en-US" b="0" kern="0" dirty="0" smtClean="0">
                <a:latin typeface="微软雅黑" pitchFamily="34" charset="-122"/>
                <a:ea typeface="微软雅黑" pitchFamily="34" charset="-122"/>
              </a:rPr>
              <a:t>工作过程中所产生的有效输出。例如，业务需求、需求规格、设计文档等。</a:t>
            </a:r>
            <a:endPar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9" name="内容占位符 2"/>
          <p:cNvSpPr txBox="1">
            <a:spLocks/>
          </p:cNvSpPr>
          <p:nvPr/>
        </p:nvSpPr>
        <p:spPr bwMode="auto">
          <a:xfrm>
            <a:off x="461962" y="4480719"/>
            <a:ext cx="8229600" cy="1066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Tx/>
              <a:buSzTx/>
              <a:buFont typeface="Wingdings 2" pitchFamily="18" charset="2"/>
              <a:buChar char=""/>
              <a:tabLst/>
              <a:defRPr/>
            </a:pPr>
            <a:r>
              <a:rPr kumimoji="0" lang="zh-CN" altLang="en-US"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配置项</a:t>
            </a:r>
            <a:endParaRPr kumimoji="0" lang="en-US" altLang="zh-CN"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a:p>
            <a:pPr marL="342900" lvl="0" indent="-342900">
              <a:lnSpc>
                <a:spcPct val="150000"/>
              </a:lnSpc>
              <a:spcBef>
                <a:spcPct val="20000"/>
              </a:spcBef>
              <a:buFont typeface="Wingdings" pitchFamily="2" charset="2"/>
              <a:buChar char="Ø"/>
            </a:pPr>
            <a:r>
              <a:rPr lang="zh-CN" altLang="en-US" b="0" kern="0" dirty="0" smtClean="0">
                <a:latin typeface="微软雅黑" pitchFamily="34" charset="-122"/>
                <a:ea typeface="微软雅黑" pitchFamily="34" charset="-122"/>
              </a:rPr>
              <a:t>须纳入配置管理的工作产品。例如，业务需求、需求规格、设计文档等。</a:t>
            </a:r>
            <a:endPar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配置管理的相关概念（</a:t>
            </a:r>
            <a:r>
              <a:rPr lang="en-US" altLang="zh-CN" sz="2800" kern="1200" dirty="0" smtClean="0">
                <a:solidFill>
                  <a:schemeClr val="accent5">
                    <a:lumMod val="50000"/>
                  </a:schemeClr>
                </a:solidFill>
                <a:latin typeface="微软雅黑" pitchFamily="34" charset="-122"/>
                <a:ea typeface="微软雅黑" pitchFamily="34" charset="-122"/>
                <a:cs typeface="+mn-cs"/>
              </a:rPr>
              <a:t>2</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sp>
        <p:nvSpPr>
          <p:cNvPr id="3" name="内容占位符 2"/>
          <p:cNvSpPr>
            <a:spLocks noGrp="1"/>
          </p:cNvSpPr>
          <p:nvPr>
            <p:ph idx="1"/>
          </p:nvPr>
        </p:nvSpPr>
        <p:spPr bwMode="auto">
          <a:xfrm>
            <a:off x="457200" y="899319"/>
            <a:ext cx="8229600" cy="1447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itchFamily="18" charset="2"/>
              <a:buChar char=""/>
            </a:pPr>
            <a:r>
              <a:rPr lang="zh-CN" altLang="en-US" sz="2400" b="1" dirty="0" smtClean="0">
                <a:latin typeface="微软雅黑" pitchFamily="34" charset="-122"/>
                <a:ea typeface="微软雅黑" pitchFamily="34" charset="-122"/>
              </a:rPr>
              <a:t>配置库</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为公司</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产品</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项目建立的一个存储库，用于存储软件配置项和相关联的配置管理信息。</a:t>
            </a:r>
          </a:p>
        </p:txBody>
      </p:sp>
      <p:sp>
        <p:nvSpPr>
          <p:cNvPr id="7" name="内容占位符 2"/>
          <p:cNvSpPr txBox="1">
            <a:spLocks/>
          </p:cNvSpPr>
          <p:nvPr/>
        </p:nvSpPr>
        <p:spPr bwMode="auto">
          <a:xfrm>
            <a:off x="461962" y="2499519"/>
            <a:ext cx="8229600" cy="1600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Tx/>
              <a:buSzTx/>
              <a:buFont typeface="Wingdings 2" pitchFamily="18" charset="2"/>
              <a:buChar char=""/>
              <a:tabLst/>
              <a:defRPr/>
            </a:pPr>
            <a:r>
              <a:rPr kumimoji="0" lang="zh-CN" altLang="en-US"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基线（</a:t>
            </a:r>
            <a:r>
              <a:rPr kumimoji="0" lang="en-US" altLang="zh-CN"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Baseline</a:t>
            </a:r>
            <a:r>
              <a:rPr kumimoji="0" lang="zh-CN" altLang="en-US"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endParaRPr kumimoji="0" lang="en-US" altLang="zh-CN"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a:p>
            <a:pPr marL="342900" lvl="0" indent="-342900">
              <a:lnSpc>
                <a:spcPct val="150000"/>
              </a:lnSpc>
              <a:spcBef>
                <a:spcPct val="20000"/>
              </a:spcBef>
              <a:buFont typeface="Wingdings" pitchFamily="2" charset="2"/>
              <a:buChar char="Ø"/>
            </a:pPr>
            <a:r>
              <a:rPr lang="zh-CN" altLang="en-US" b="0" kern="0" dirty="0" smtClean="0">
                <a:latin typeface="微软雅黑" pitchFamily="34" charset="-122"/>
                <a:ea typeface="微软雅黑" pitchFamily="34" charset="-122"/>
              </a:rPr>
              <a:t>项目配置库中每个工作产品版本在特定时期的一个“快照”。它提供一个正式标准，随后的工作基于此标准进行，且只有经过授权后才能变更这个标准。</a:t>
            </a:r>
            <a:endPar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8" name="内容占位符 2"/>
          <p:cNvSpPr txBox="1">
            <a:spLocks/>
          </p:cNvSpPr>
          <p:nvPr/>
        </p:nvSpPr>
        <p:spPr bwMode="auto">
          <a:xfrm>
            <a:off x="461962" y="4099719"/>
            <a:ext cx="8229600" cy="1066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150000"/>
              </a:lnSpc>
              <a:spcBef>
                <a:spcPct val="20000"/>
              </a:spcBef>
              <a:buFont typeface="Wingdings 2" pitchFamily="18" charset="2"/>
              <a:buChar char=""/>
            </a:pPr>
            <a:r>
              <a:rPr lang="zh-CN" altLang="en-US" sz="2400" kern="0" dirty="0" smtClean="0">
                <a:latin typeface="微软雅黑" pitchFamily="34" charset="-122"/>
                <a:ea typeface="微软雅黑" pitchFamily="34" charset="-122"/>
              </a:rPr>
              <a:t>变更控制委员会</a:t>
            </a:r>
            <a:r>
              <a:rPr lang="en-US" altLang="zh-CN" sz="2400" kern="0" dirty="0" smtClean="0">
                <a:latin typeface="微软雅黑" pitchFamily="34" charset="-122"/>
                <a:ea typeface="微软雅黑" pitchFamily="34" charset="-122"/>
              </a:rPr>
              <a:t>(Change Control Board</a:t>
            </a:r>
            <a:r>
              <a:rPr lang="zh-CN" altLang="en-US" sz="2400" kern="0" dirty="0" smtClean="0">
                <a:latin typeface="微软雅黑" pitchFamily="34" charset="-122"/>
                <a:ea typeface="微软雅黑" pitchFamily="34" charset="-122"/>
              </a:rPr>
              <a:t>，缩写：</a:t>
            </a:r>
            <a:r>
              <a:rPr lang="en-US" altLang="zh-CN" sz="2400" kern="0" dirty="0" smtClean="0">
                <a:latin typeface="微软雅黑" pitchFamily="34" charset="-122"/>
                <a:ea typeface="微软雅黑" pitchFamily="34" charset="-122"/>
              </a:rPr>
              <a:t>CCB)</a:t>
            </a:r>
            <a:endParaRPr kumimoji="0" lang="en-US" altLang="zh-CN"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a:p>
            <a:pPr marL="342900" lvl="0" indent="-342900">
              <a:lnSpc>
                <a:spcPct val="150000"/>
              </a:lnSpc>
              <a:spcBef>
                <a:spcPct val="20000"/>
              </a:spcBef>
              <a:buFont typeface="Wingdings" pitchFamily="2" charset="2"/>
              <a:buChar char="Ø"/>
            </a:pPr>
            <a:r>
              <a:rPr lang="zh-CN" altLang="en-US" b="0" kern="0" dirty="0" smtClean="0">
                <a:latin typeface="微软雅黑" pitchFamily="34" charset="-122"/>
                <a:ea typeface="微软雅黑" pitchFamily="34" charset="-122"/>
              </a:rPr>
              <a:t>对变更请求进行分析、整理，并做出决定的一个内部组织。</a:t>
            </a:r>
            <a:endPar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缺乏配置管理导致的问题</a:t>
            </a:r>
          </a:p>
        </p:txBody>
      </p:sp>
      <p:sp>
        <p:nvSpPr>
          <p:cNvPr id="5" name="内容占位符 2"/>
          <p:cNvSpPr>
            <a:spLocks noGrp="1"/>
          </p:cNvSpPr>
          <p:nvPr>
            <p:ph idx="1"/>
          </p:nvPr>
        </p:nvSpPr>
        <p:spPr bwMode="auto">
          <a:xfrm>
            <a:off x="457200" y="899319"/>
            <a:ext cx="8229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itchFamily="18" charset="2"/>
              <a:buChar char=""/>
            </a:pPr>
            <a:r>
              <a:rPr lang="zh-CN" altLang="en-US" sz="2400" b="1" dirty="0" smtClean="0">
                <a:latin typeface="微软雅黑" pitchFamily="34" charset="-122"/>
                <a:ea typeface="微软雅黑" pitchFamily="34" charset="-122"/>
              </a:rPr>
              <a:t>缺乏配置管理导致的问题</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发错版本</a:t>
            </a: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异地不能正常工作</a:t>
            </a: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已经解决的缺陷过后又出现错误</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找不到编辑程序（或文档）的人</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找不到最新最完整的版本（或文件）</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产品升级和维护所必须的程序和文档非常混乱</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缺乏相应的版本和权限控制，数据及信息安全难以保障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配置管理过程活动（</a:t>
            </a:r>
            <a:r>
              <a:rPr lang="en-US" altLang="zh-CN" sz="2800" kern="1200" dirty="0" smtClean="0">
                <a:solidFill>
                  <a:schemeClr val="accent5">
                    <a:lumMod val="50000"/>
                  </a:schemeClr>
                </a:solidFill>
                <a:latin typeface="微软雅黑" pitchFamily="34" charset="-122"/>
                <a:ea typeface="微软雅黑" pitchFamily="34" charset="-122"/>
                <a:cs typeface="+mn-cs"/>
              </a:rPr>
              <a:t>1</a:t>
            </a:r>
            <a:r>
              <a:rPr lang="zh-CN" altLang="en-US" sz="2800" kern="1200" dirty="0" smtClean="0">
                <a:solidFill>
                  <a:schemeClr val="accent5">
                    <a:lumMod val="50000"/>
                  </a:schemeClr>
                </a:solidFill>
                <a:latin typeface="微软雅黑" pitchFamily="34" charset="-122"/>
                <a:ea typeface="微软雅黑" pitchFamily="34" charset="-122"/>
                <a:cs typeface="+mn-cs"/>
              </a:rPr>
              <a:t>）</a:t>
            </a:r>
          </a:p>
        </p:txBody>
      </p:sp>
      <p:pic>
        <p:nvPicPr>
          <p:cNvPr id="58370" name="Picture 2" descr="C:\Documents and Settings\Administrator\桌面\配置管理\11.png"/>
          <p:cNvPicPr>
            <a:picLocks noChangeAspect="1" noChangeArrowheads="1"/>
          </p:cNvPicPr>
          <p:nvPr/>
        </p:nvPicPr>
        <p:blipFill>
          <a:blip r:embed="rId3" cstate="print"/>
          <a:srcRect/>
          <a:stretch>
            <a:fillRect/>
          </a:stretch>
        </p:blipFill>
        <p:spPr bwMode="auto">
          <a:xfrm>
            <a:off x="1190625" y="861219"/>
            <a:ext cx="6618288" cy="47625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rPr>
              <a:t>配置管理过程活动（</a:t>
            </a:r>
            <a:r>
              <a:rPr lang="en-US" altLang="zh-CN" sz="2800" kern="1200" dirty="0" smtClean="0">
                <a:solidFill>
                  <a:schemeClr val="accent5">
                    <a:lumMod val="50000"/>
                  </a:schemeClr>
                </a:solidFill>
                <a:latin typeface="微软雅黑" pitchFamily="34" charset="-122"/>
                <a:ea typeface="微软雅黑" pitchFamily="34" charset="-122"/>
              </a:rPr>
              <a:t>2</a:t>
            </a:r>
            <a:r>
              <a:rPr lang="zh-CN" altLang="en-US" sz="2800" kern="1200" dirty="0" smtClean="0">
                <a:solidFill>
                  <a:schemeClr val="accent5">
                    <a:lumMod val="50000"/>
                  </a:schemeClr>
                </a:solidFill>
                <a:latin typeface="微软雅黑" pitchFamily="34" charset="-122"/>
                <a:ea typeface="微软雅黑" pitchFamily="34" charset="-122"/>
              </a:rPr>
              <a:t>）</a:t>
            </a:r>
            <a:endParaRPr lang="zh-CN" altLang="en-US" sz="2800" kern="1200" dirty="0" smtClean="0">
              <a:solidFill>
                <a:schemeClr val="accent5">
                  <a:lumMod val="50000"/>
                </a:schemeClr>
              </a:solidFill>
              <a:latin typeface="微软雅黑" pitchFamily="34" charset="-122"/>
              <a:ea typeface="微软雅黑" pitchFamily="34" charset="-122"/>
              <a:cs typeface="+mn-cs"/>
            </a:endParaRPr>
          </a:p>
        </p:txBody>
      </p:sp>
      <p:pic>
        <p:nvPicPr>
          <p:cNvPr id="8194" name="Picture 2" descr="C:\Documents and Settings\huangsl\桌面\培训\RTX截图未命名14.png"/>
          <p:cNvPicPr>
            <a:picLocks noChangeAspect="1" noChangeArrowheads="1"/>
          </p:cNvPicPr>
          <p:nvPr/>
        </p:nvPicPr>
        <p:blipFill>
          <a:blip r:embed="rId3" cstate="print"/>
          <a:srcRect/>
          <a:stretch>
            <a:fillRect/>
          </a:stretch>
        </p:blipFill>
        <p:spPr bwMode="auto">
          <a:xfrm>
            <a:off x="614362" y="1194594"/>
            <a:ext cx="7265988" cy="39719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137319"/>
            <a:ext cx="45767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变更管理</a:t>
            </a:r>
          </a:p>
        </p:txBody>
      </p:sp>
      <p:sp>
        <p:nvSpPr>
          <p:cNvPr id="4" name="内容占位符 2"/>
          <p:cNvSpPr>
            <a:spLocks noGrp="1"/>
          </p:cNvSpPr>
          <p:nvPr>
            <p:ph idx="1"/>
          </p:nvPr>
        </p:nvSpPr>
        <p:spPr bwMode="auto">
          <a:xfrm>
            <a:off x="457200" y="899319"/>
            <a:ext cx="8229600" cy="4724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itchFamily="18" charset="2"/>
              <a:buChar char=""/>
            </a:pPr>
            <a:r>
              <a:rPr lang="zh-CN" altLang="en-US" sz="2400" b="1" dirty="0" smtClean="0">
                <a:latin typeface="微软雅黑" pitchFamily="34" charset="-122"/>
                <a:ea typeface="微软雅黑" pitchFamily="34" charset="-122"/>
              </a:rPr>
              <a:t>变更的不可避免性</a:t>
            </a:r>
            <a:endParaRPr lang="en-US" altLang="zh-CN" sz="2400" b="1" dirty="0" smtClean="0">
              <a:latin typeface="微软雅黑" pitchFamily="34" charset="-122"/>
              <a:ea typeface="微软雅黑" pitchFamily="34" charset="-122"/>
            </a:endParaRPr>
          </a:p>
          <a:p>
            <a:pPr eaLnBrk="1" hangingPunct="1">
              <a:lnSpc>
                <a:spcPct val="150000"/>
              </a:lnSpc>
              <a:buFont typeface="Wingdings 2" pitchFamily="18" charset="2"/>
              <a:buChar char=""/>
            </a:pPr>
            <a:r>
              <a:rPr lang="zh-CN" altLang="en-US" sz="2400" b="1" dirty="0" smtClean="0">
                <a:latin typeface="微软雅黑" pitchFamily="34" charset="-122"/>
                <a:ea typeface="微软雅黑" pitchFamily="34" charset="-122"/>
              </a:rPr>
              <a:t>变更的复杂性</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配置项数量大、版本多</a:t>
            </a: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变更的迁延性</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人员沟通协调</a:t>
            </a:r>
            <a:endParaRPr lang="en-US" altLang="zh-CN" sz="1800" dirty="0" smtClean="0">
              <a:latin typeface="微软雅黑" pitchFamily="34" charset="-122"/>
              <a:ea typeface="微软雅黑" pitchFamily="34" charset="-122"/>
            </a:endParaRPr>
          </a:p>
          <a:p>
            <a:pPr eaLnBrk="1" hangingPunct="1">
              <a:lnSpc>
                <a:spcPct val="150000"/>
              </a:lnSpc>
              <a:buFont typeface="Wingdings 2" pitchFamily="18" charset="2"/>
              <a:buChar char=""/>
            </a:pPr>
            <a:r>
              <a:rPr lang="zh-CN" altLang="en-US" sz="2400" b="1" dirty="0" smtClean="0">
                <a:latin typeface="微软雅黑" pitchFamily="34" charset="-122"/>
                <a:ea typeface="微软雅黑" pitchFamily="34" charset="-122"/>
              </a:rPr>
              <a:t>变更管理的任务</a:t>
            </a:r>
            <a:endParaRPr lang="en-US" altLang="zh-CN" sz="2400" b="1"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分析变更</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记录和追踪变更</a:t>
            </a:r>
            <a:endParaRPr lang="en-US" altLang="zh-CN" sz="1800" dirty="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1800" dirty="0" smtClean="0">
                <a:latin typeface="微软雅黑" pitchFamily="34" charset="-122"/>
                <a:ea typeface="微软雅黑" pitchFamily="34" charset="-122"/>
              </a:rPr>
              <a:t>采取措施保证变更在受控状态下进行</a:t>
            </a:r>
            <a:endParaRPr lang="en-US" altLang="zh-CN" sz="1800" dirty="0" smtClean="0">
              <a:latin typeface="微软雅黑" pitchFamily="34" charset="-122"/>
              <a:ea typeface="微软雅黑" pitchFamily="34" charset="-122"/>
            </a:endParaRPr>
          </a:p>
        </p:txBody>
      </p:sp>
      <p:pic>
        <p:nvPicPr>
          <p:cNvPr id="57347" name="Picture 3" descr="C:\Documents and Settings\huangsl\桌面\培训\RTX截图未命名16.png"/>
          <p:cNvPicPr>
            <a:picLocks noChangeAspect="1" noChangeArrowheads="1"/>
          </p:cNvPicPr>
          <p:nvPr/>
        </p:nvPicPr>
        <p:blipFill>
          <a:blip r:embed="rId3" cstate="print"/>
          <a:srcRect/>
          <a:stretch>
            <a:fillRect/>
          </a:stretch>
        </p:blipFill>
        <p:spPr bwMode="auto">
          <a:xfrm>
            <a:off x="4071937" y="1356519"/>
            <a:ext cx="4924425" cy="38004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3890962" y="0"/>
            <a:ext cx="1905000" cy="52322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algn="ctr">
              <a:spcBef>
                <a:spcPct val="50000"/>
              </a:spcBef>
              <a:defRPr/>
            </a:pPr>
            <a:r>
              <a:rPr lang="zh-CN" altLang="en-US" sz="2800" dirty="0" smtClean="0">
                <a:latin typeface="微软雅黑" pitchFamily="34" charset="-122"/>
                <a:ea typeface="微软雅黑" pitchFamily="34" charset="-122"/>
              </a:rPr>
              <a:t>目  </a:t>
            </a:r>
            <a:r>
              <a:rPr lang="zh-CN" altLang="en-US" sz="2800" dirty="0">
                <a:latin typeface="微软雅黑" pitchFamily="34" charset="-122"/>
                <a:ea typeface="微软雅黑" pitchFamily="34" charset="-122"/>
              </a:rPr>
              <a:t>录</a:t>
            </a:r>
          </a:p>
        </p:txBody>
      </p:sp>
      <p:grpSp>
        <p:nvGrpSpPr>
          <p:cNvPr id="2" name="Group 2"/>
          <p:cNvGrpSpPr>
            <a:grpSpLocks/>
          </p:cNvGrpSpPr>
          <p:nvPr/>
        </p:nvGrpSpPr>
        <p:grpSpPr bwMode="auto">
          <a:xfrm>
            <a:off x="2022096" y="1070769"/>
            <a:ext cx="5526466" cy="457200"/>
            <a:chOff x="169387" y="0"/>
            <a:chExt cx="4752528" cy="576064"/>
          </a:xfrm>
        </p:grpSpPr>
        <p:sp>
          <p:nvSpPr>
            <p:cNvPr id="36"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34" name="TextBox 16"/>
            <p:cNvSpPr>
              <a:spLocks noChangeArrowheads="1"/>
            </p:cNvSpPr>
            <p:nvPr/>
          </p:nvSpPr>
          <p:spPr bwMode="auto">
            <a:xfrm>
              <a:off x="966809" y="27970"/>
              <a:ext cx="1727124" cy="504132"/>
            </a:xfrm>
            <a:prstGeom prst="rect">
              <a:avLst/>
            </a:prstGeom>
            <a:noFill/>
            <a:ln w="9525" cmpd="sng">
              <a:noFill/>
              <a:miter lim="800000"/>
              <a:headEnd/>
              <a:tailEnd/>
            </a:ln>
          </p:spPr>
          <p:txBody>
            <a:bodyPr wrap="none">
              <a:spAutoFit/>
            </a:bodyPr>
            <a:lstStyle/>
            <a:p>
              <a:r>
                <a:rPr lang="zh-CN" altLang="en-US" sz="2000" b="1" dirty="0" smtClean="0">
                  <a:solidFill>
                    <a:srgbClr val="0070C0"/>
                  </a:solidFill>
                  <a:latin typeface="微软雅黑" pitchFamily="34" charset="-122"/>
                  <a:ea typeface="微软雅黑" pitchFamily="34" charset="-122"/>
                  <a:sym typeface="微软雅黑" pitchFamily="34" charset="-122"/>
                </a:rPr>
                <a:t>相关概念介绍</a:t>
              </a:r>
              <a:endParaRPr lang="zh-CN" altLang="en-US" dirty="0"/>
            </a:p>
          </p:txBody>
        </p:sp>
      </p:grpSp>
      <p:grpSp>
        <p:nvGrpSpPr>
          <p:cNvPr id="3" name="Group 2"/>
          <p:cNvGrpSpPr>
            <a:grpSpLocks/>
          </p:cNvGrpSpPr>
          <p:nvPr/>
        </p:nvGrpSpPr>
        <p:grpSpPr bwMode="auto">
          <a:xfrm>
            <a:off x="1871662" y="1889919"/>
            <a:ext cx="5753100" cy="457200"/>
            <a:chOff x="38427" y="0"/>
            <a:chExt cx="5629336" cy="576064"/>
          </a:xfrm>
        </p:grpSpPr>
        <p:grpSp>
          <p:nvGrpSpPr>
            <p:cNvPr id="4" name="Group 3"/>
            <p:cNvGrpSpPr>
              <a:grpSpLocks/>
            </p:cNvGrpSpPr>
            <p:nvPr/>
          </p:nvGrpSpPr>
          <p:grpSpPr bwMode="auto">
            <a:xfrm>
              <a:off x="49366" y="0"/>
              <a:ext cx="5469275" cy="576064"/>
              <a:chOff x="49366" y="0"/>
              <a:chExt cx="5469275" cy="576064"/>
            </a:xfrm>
          </p:grpSpPr>
          <p:sp>
            <p:nvSpPr>
              <p:cNvPr id="72"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73"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70" name="TextBox 16"/>
            <p:cNvSpPr>
              <a:spLocks noChangeArrowheads="1"/>
            </p:cNvSpPr>
            <p:nvPr/>
          </p:nvSpPr>
          <p:spPr bwMode="auto">
            <a:xfrm>
              <a:off x="966808" y="27970"/>
              <a:ext cx="4700955" cy="504132"/>
            </a:xfrm>
            <a:prstGeom prst="rect">
              <a:avLst/>
            </a:prstGeom>
            <a:noFill/>
            <a:ln w="9525" cmpd="sng">
              <a:noFill/>
              <a:miter lim="800000"/>
              <a:headEnd/>
              <a:tailEnd/>
            </a:ln>
          </p:spPr>
          <p:txBody>
            <a:bodyPr wrap="square">
              <a:spAutoFit/>
            </a:bodyPr>
            <a:lstStyle/>
            <a:p>
              <a:r>
                <a:rPr lang="en-US" altLang="zh-CN" sz="2000" dirty="0" smtClean="0">
                  <a:solidFill>
                    <a:srgbClr val="0070C0"/>
                  </a:solidFill>
                  <a:latin typeface="微软雅黑" pitchFamily="34" charset="-122"/>
                  <a:ea typeface="微软雅黑" pitchFamily="34" charset="-122"/>
                  <a:sym typeface="微软雅黑" pitchFamily="34" charset="-122"/>
                </a:rPr>
                <a:t>CMMI</a:t>
              </a:r>
              <a:r>
                <a:rPr lang="zh-CN" altLang="en-US" sz="2000" dirty="0" smtClean="0">
                  <a:solidFill>
                    <a:srgbClr val="0070C0"/>
                  </a:solidFill>
                  <a:latin typeface="微软雅黑" pitchFamily="34" charset="-122"/>
                  <a:ea typeface="微软雅黑" pitchFamily="34" charset="-122"/>
                  <a:sym typeface="微软雅黑" pitchFamily="34" charset="-122"/>
                </a:rPr>
                <a:t>与国泰安研发管理流程体系介绍</a:t>
              </a:r>
              <a:endParaRPr lang="zh-CN" altLang="en-US" sz="2000" dirty="0"/>
            </a:p>
          </p:txBody>
        </p:sp>
        <p:sp>
          <p:nvSpPr>
            <p:cNvPr id="71"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2</a:t>
              </a:r>
              <a:endParaRPr lang="zh-CN" altLang="en-US" dirty="0">
                <a:solidFill>
                  <a:schemeClr val="accent5">
                    <a:lumMod val="50000"/>
                  </a:schemeClr>
                </a:solidFill>
              </a:endParaRPr>
            </a:p>
          </p:txBody>
        </p:sp>
      </p:grpSp>
      <p:grpSp>
        <p:nvGrpSpPr>
          <p:cNvPr id="5" name="Group 2"/>
          <p:cNvGrpSpPr>
            <a:grpSpLocks/>
          </p:cNvGrpSpPr>
          <p:nvPr/>
        </p:nvGrpSpPr>
        <p:grpSpPr bwMode="auto">
          <a:xfrm>
            <a:off x="1862137" y="2718594"/>
            <a:ext cx="5686426" cy="457200"/>
            <a:chOff x="38427" y="0"/>
            <a:chExt cx="4883488" cy="576064"/>
          </a:xfrm>
        </p:grpSpPr>
        <p:grpSp>
          <p:nvGrpSpPr>
            <p:cNvPr id="6" name="Group 3"/>
            <p:cNvGrpSpPr>
              <a:grpSpLocks/>
            </p:cNvGrpSpPr>
            <p:nvPr/>
          </p:nvGrpSpPr>
          <p:grpSpPr bwMode="auto">
            <a:xfrm>
              <a:off x="86841" y="0"/>
              <a:ext cx="4835074" cy="576064"/>
              <a:chOff x="86841" y="0"/>
              <a:chExt cx="4835074" cy="576064"/>
            </a:xfrm>
          </p:grpSpPr>
          <p:sp>
            <p:nvSpPr>
              <p:cNvPr id="87"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88" name="矩形 18"/>
              <p:cNvSpPr>
                <a:spLocks noChangeArrowheads="1"/>
              </p:cNvSpPr>
              <p:nvPr/>
            </p:nvSpPr>
            <p:spPr bwMode="auto">
              <a:xfrm rot="3234993">
                <a:off x="-37770" y="143621"/>
                <a:ext cx="547330" cy="298107"/>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85" name="TextBox 16"/>
            <p:cNvSpPr>
              <a:spLocks noChangeArrowheads="1"/>
            </p:cNvSpPr>
            <p:nvPr/>
          </p:nvSpPr>
          <p:spPr bwMode="auto">
            <a:xfrm>
              <a:off x="966809" y="27970"/>
              <a:ext cx="1686471" cy="504132"/>
            </a:xfrm>
            <a:prstGeom prst="rect">
              <a:avLst/>
            </a:prstGeom>
            <a:noFill/>
            <a:ln w="9525" cmpd="sng">
              <a:noFill/>
              <a:miter lim="800000"/>
              <a:headEnd/>
              <a:tailEnd/>
            </a:ln>
          </p:spPr>
          <p:txBody>
            <a:bodyPr wrap="non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同行评审介绍</a:t>
              </a:r>
              <a:endParaRPr lang="zh-CN" altLang="en-US" dirty="0"/>
            </a:p>
          </p:txBody>
        </p:sp>
        <p:sp>
          <p:nvSpPr>
            <p:cNvPr id="86"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3</a:t>
              </a:r>
              <a:endParaRPr lang="zh-CN" altLang="en-US" dirty="0">
                <a:solidFill>
                  <a:schemeClr val="accent5">
                    <a:lumMod val="50000"/>
                  </a:schemeClr>
                </a:solidFill>
              </a:endParaRPr>
            </a:p>
          </p:txBody>
        </p:sp>
      </p:grpSp>
      <p:pic>
        <p:nvPicPr>
          <p:cNvPr id="89" name="Picture 3"/>
          <p:cNvPicPr>
            <a:picLocks noChangeAspect="1" noChangeArrowheads="1"/>
          </p:cNvPicPr>
          <p:nvPr/>
        </p:nvPicPr>
        <p:blipFill>
          <a:blip r:embed="rId3" cstate="print"/>
          <a:srcRect/>
          <a:stretch>
            <a:fillRect/>
          </a:stretch>
        </p:blipFill>
        <p:spPr bwMode="auto">
          <a:xfrm>
            <a:off x="319087" y="4385469"/>
            <a:ext cx="1285875" cy="1238250"/>
          </a:xfrm>
          <a:prstGeom prst="rect">
            <a:avLst/>
          </a:prstGeom>
          <a:noFill/>
          <a:ln w="9525" cmpd="sng">
            <a:noFill/>
            <a:miter lim="800000"/>
            <a:headEnd/>
            <a:tailEnd/>
          </a:ln>
        </p:spPr>
      </p:pic>
      <p:sp>
        <p:nvSpPr>
          <p:cNvPr id="26" name="矩形 18"/>
          <p:cNvSpPr>
            <a:spLocks noChangeArrowheads="1"/>
          </p:cNvSpPr>
          <p:nvPr/>
        </p:nvSpPr>
        <p:spPr bwMode="auto">
          <a:xfrm rot="2513167">
            <a:off x="1900730" y="1134644"/>
            <a:ext cx="381259" cy="347121"/>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sp>
        <p:nvSpPr>
          <p:cNvPr id="27" name="TextBox 19"/>
          <p:cNvSpPr>
            <a:spLocks noChangeArrowheads="1"/>
          </p:cNvSpPr>
          <p:nvPr/>
        </p:nvSpPr>
        <p:spPr bwMode="auto">
          <a:xfrm>
            <a:off x="1889551" y="1075920"/>
            <a:ext cx="351641" cy="400110"/>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1</a:t>
            </a:r>
            <a:endParaRPr lang="zh-CN" altLang="en-US" dirty="0">
              <a:solidFill>
                <a:schemeClr val="accent5">
                  <a:lumMod val="50000"/>
                </a:schemeClr>
              </a:solidFill>
            </a:endParaRPr>
          </a:p>
        </p:txBody>
      </p:sp>
      <p:grpSp>
        <p:nvGrpSpPr>
          <p:cNvPr id="7" name="Group 2"/>
          <p:cNvGrpSpPr>
            <a:grpSpLocks/>
          </p:cNvGrpSpPr>
          <p:nvPr/>
        </p:nvGrpSpPr>
        <p:grpSpPr bwMode="auto">
          <a:xfrm>
            <a:off x="1871663" y="3547269"/>
            <a:ext cx="6057900" cy="457200"/>
            <a:chOff x="38427" y="0"/>
            <a:chExt cx="5778458" cy="576064"/>
          </a:xfrm>
        </p:grpSpPr>
        <p:grpSp>
          <p:nvGrpSpPr>
            <p:cNvPr id="8" name="Group 3"/>
            <p:cNvGrpSpPr>
              <a:grpSpLocks/>
            </p:cNvGrpSpPr>
            <p:nvPr/>
          </p:nvGrpSpPr>
          <p:grpSpPr bwMode="auto">
            <a:xfrm>
              <a:off x="49366" y="0"/>
              <a:ext cx="5469275" cy="576064"/>
              <a:chOff x="49366" y="0"/>
              <a:chExt cx="5469275" cy="576064"/>
            </a:xfrm>
          </p:grpSpPr>
          <p:sp>
            <p:nvSpPr>
              <p:cNvPr id="39"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0"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30" name="TextBox 16"/>
            <p:cNvSpPr>
              <a:spLocks noChangeArrowheads="1"/>
            </p:cNvSpPr>
            <p:nvPr/>
          </p:nvSpPr>
          <p:spPr bwMode="auto">
            <a:xfrm>
              <a:off x="1115930" y="27970"/>
              <a:ext cx="4700955"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配置管理介绍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38"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4</a:t>
              </a:r>
              <a:endParaRPr lang="zh-CN" altLang="en-US" dirty="0">
                <a:solidFill>
                  <a:schemeClr val="accent5">
                    <a:lumMod val="50000"/>
                  </a:schemeClr>
                </a:solidFill>
              </a:endParaRPr>
            </a:p>
          </p:txBody>
        </p:sp>
      </p:grpSp>
      <p:grpSp>
        <p:nvGrpSpPr>
          <p:cNvPr id="9" name="Group 2"/>
          <p:cNvGrpSpPr>
            <a:grpSpLocks/>
          </p:cNvGrpSpPr>
          <p:nvPr/>
        </p:nvGrpSpPr>
        <p:grpSpPr bwMode="auto">
          <a:xfrm>
            <a:off x="1871662" y="4375944"/>
            <a:ext cx="6134100" cy="457200"/>
            <a:chOff x="38427" y="0"/>
            <a:chExt cx="5778459" cy="576064"/>
          </a:xfrm>
        </p:grpSpPr>
        <p:grpSp>
          <p:nvGrpSpPr>
            <p:cNvPr id="10" name="Group 3"/>
            <p:cNvGrpSpPr>
              <a:grpSpLocks/>
            </p:cNvGrpSpPr>
            <p:nvPr/>
          </p:nvGrpSpPr>
          <p:grpSpPr bwMode="auto">
            <a:xfrm>
              <a:off x="49366" y="0"/>
              <a:ext cx="5469275" cy="576064"/>
              <a:chOff x="49366" y="0"/>
              <a:chExt cx="5469275" cy="576064"/>
            </a:xfrm>
          </p:grpSpPr>
          <p:sp>
            <p:nvSpPr>
              <p:cNvPr id="45"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6"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43" name="TextBox 16"/>
            <p:cNvSpPr>
              <a:spLocks noChangeArrowheads="1"/>
            </p:cNvSpPr>
            <p:nvPr/>
          </p:nvSpPr>
          <p:spPr bwMode="auto">
            <a:xfrm>
              <a:off x="1115930" y="27970"/>
              <a:ext cx="4700956" cy="504132"/>
            </a:xfrm>
            <a:prstGeom prst="rect">
              <a:avLst/>
            </a:prstGeom>
            <a:noFill/>
            <a:ln w="9525" cmpd="sng">
              <a:noFill/>
              <a:miter lim="800000"/>
              <a:headEnd/>
              <a:tailEnd/>
            </a:ln>
          </p:spPr>
          <p:txBody>
            <a:bodyPr wrap="square">
              <a:spAutoFit/>
            </a:bodyPr>
            <a:lstStyle/>
            <a:p>
              <a:r>
                <a:rPr lang="zh-CN" altLang="en-US" sz="2000" dirty="0" smtClean="0">
                  <a:solidFill>
                    <a:srgbClr val="C00000"/>
                  </a:solidFill>
                  <a:latin typeface="微软雅黑" pitchFamily="34" charset="-122"/>
                  <a:ea typeface="微软雅黑" pitchFamily="34" charset="-122"/>
                  <a:sym typeface="微软雅黑" pitchFamily="34" charset="-122"/>
                </a:rPr>
                <a:t>研发管理及配置管理工具介绍</a:t>
              </a:r>
              <a:endParaRPr lang="zh-CN" altLang="en-US" sz="2000" dirty="0">
                <a:solidFill>
                  <a:srgbClr val="C00000"/>
                </a:solidFill>
                <a:latin typeface="微软雅黑" pitchFamily="34" charset="-122"/>
                <a:ea typeface="微软雅黑" pitchFamily="34" charset="-122"/>
                <a:sym typeface="微软雅黑" pitchFamily="34" charset="-122"/>
              </a:endParaRPr>
            </a:p>
          </p:txBody>
        </p:sp>
        <p:sp>
          <p:nvSpPr>
            <p:cNvPr id="44" name="TextBox 19"/>
            <p:cNvSpPr>
              <a:spLocks noChangeArrowheads="1"/>
            </p:cNvSpPr>
            <p:nvPr/>
          </p:nvSpPr>
          <p:spPr bwMode="auto">
            <a:xfrm>
              <a:off x="38427" y="0"/>
              <a:ext cx="323457" cy="504132"/>
            </a:xfrm>
            <a:prstGeom prst="rect">
              <a:avLst/>
            </a:prstGeom>
            <a:noFill/>
            <a:ln w="9525" cmpd="sng">
              <a:noFill/>
              <a:miter lim="800000"/>
              <a:headEnd/>
              <a:tailEnd/>
            </a:ln>
          </p:spPr>
          <p:txBody>
            <a:bodyPr wrap="none">
              <a:spAutoFit/>
            </a:bodyPr>
            <a:lstStyle/>
            <a:p>
              <a:r>
                <a:rPr lang="en-US" sz="2000" b="1" dirty="0" smtClean="0">
                  <a:solidFill>
                    <a:srgbClr val="C00000"/>
                  </a:solidFill>
                  <a:latin typeface="微软雅黑" pitchFamily="34" charset="-122"/>
                  <a:ea typeface="微软雅黑" pitchFamily="34" charset="-122"/>
                  <a:sym typeface="微软雅黑" pitchFamily="34" charset="-122"/>
                </a:rPr>
                <a:t>5</a:t>
              </a:r>
              <a:endParaRPr lang="zh-CN" altLang="en-US" dirty="0">
                <a:solidFill>
                  <a:srgbClr val="C00000"/>
                </a:solidFill>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2438400" y="61119"/>
            <a:ext cx="4881562" cy="304800"/>
          </a:xfrm>
        </p:spPr>
        <p:txBody>
          <a:bodyPr lIns="84353" tIns="42177" rIns="84353" bIns="42177"/>
          <a:lstStyle/>
          <a:p>
            <a:r>
              <a:rPr lang="zh-CN" altLang="en-US" sz="2800" dirty="0" smtClean="0">
                <a:solidFill>
                  <a:srgbClr val="0070C0"/>
                </a:solidFill>
                <a:latin typeface="微软雅黑" pitchFamily="34" charset="-122"/>
                <a:ea typeface="微软雅黑" pitchFamily="34" charset="-122"/>
                <a:sym typeface="微软雅黑" pitchFamily="34" charset="-122"/>
              </a:rPr>
              <a:t>研发管理及配置管理工具介绍</a:t>
            </a:r>
            <a:endParaRPr lang="zh-CN" altLang="en-US" sz="2800" dirty="0">
              <a:solidFill>
                <a:srgbClr val="0070C0"/>
              </a:solidFill>
              <a:latin typeface="微软雅黑" pitchFamily="34" charset="-122"/>
              <a:ea typeface="微软雅黑" pitchFamily="34" charset="-122"/>
              <a:sym typeface="微软雅黑" pitchFamily="34" charset="-122"/>
            </a:endParaRPr>
          </a:p>
        </p:txBody>
      </p:sp>
      <p:grpSp>
        <p:nvGrpSpPr>
          <p:cNvPr id="3" name="组合 9"/>
          <p:cNvGrpSpPr>
            <a:grpSpLocks/>
          </p:cNvGrpSpPr>
          <p:nvPr/>
        </p:nvGrpSpPr>
        <p:grpSpPr bwMode="auto">
          <a:xfrm>
            <a:off x="336549" y="868362"/>
            <a:ext cx="4849813" cy="2164557"/>
            <a:chOff x="533400" y="1066800"/>
            <a:chExt cx="4850155" cy="2405401"/>
          </a:xfrm>
        </p:grpSpPr>
        <p:pic>
          <p:nvPicPr>
            <p:cNvPr id="4" name="Picture 2" descr="C:\Documents and Settings\huangsl\桌面\ppt\RTX截图未命名30.png"/>
            <p:cNvPicPr>
              <a:picLocks noChangeAspect="1" noChangeArrowheads="1"/>
            </p:cNvPicPr>
            <p:nvPr/>
          </p:nvPicPr>
          <p:blipFill>
            <a:blip r:embed="rId3" cstate="print"/>
            <a:srcRect/>
            <a:stretch>
              <a:fillRect/>
            </a:stretch>
          </p:blipFill>
          <p:spPr bwMode="auto">
            <a:xfrm>
              <a:off x="533400" y="1066800"/>
              <a:ext cx="4191000" cy="2405401"/>
            </a:xfrm>
            <a:prstGeom prst="rect">
              <a:avLst/>
            </a:prstGeom>
            <a:noFill/>
            <a:ln w="9525">
              <a:noFill/>
              <a:miter lim="800000"/>
              <a:headEnd/>
              <a:tailEnd/>
            </a:ln>
          </p:spPr>
        </p:pic>
        <p:sp>
          <p:nvSpPr>
            <p:cNvPr id="5" name="TextBox 7"/>
            <p:cNvSpPr txBox="1">
              <a:spLocks noChangeArrowheads="1"/>
            </p:cNvSpPr>
            <p:nvPr/>
          </p:nvSpPr>
          <p:spPr bwMode="auto">
            <a:xfrm>
              <a:off x="4782759" y="1371600"/>
              <a:ext cx="551241" cy="1477328"/>
            </a:xfrm>
            <a:prstGeom prst="rect">
              <a:avLst/>
            </a:prstGeom>
            <a:noFill/>
            <a:ln w="9525">
              <a:noFill/>
              <a:miter lim="800000"/>
              <a:headEnd/>
              <a:tailEnd/>
            </a:ln>
          </p:spPr>
          <p:txBody>
            <a:bodyPr vert="eaVert" wrap="none">
              <a:spAutoFit/>
            </a:bodyPr>
            <a:lstStyle/>
            <a:p>
              <a:pPr>
                <a:lnSpc>
                  <a:spcPct val="150000"/>
                </a:lnSpc>
              </a:pPr>
              <a:r>
                <a:rPr lang="zh-CN" altLang="en-US">
                  <a:latin typeface="微软雅黑" pitchFamily="34" charset="-122"/>
                  <a:ea typeface="微软雅黑" pitchFamily="34" charset="-122"/>
                </a:rPr>
                <a:t>配置管理工具</a:t>
              </a:r>
            </a:p>
          </p:txBody>
        </p:sp>
        <p:sp>
          <p:nvSpPr>
            <p:cNvPr id="6" name="TextBox 8"/>
            <p:cNvSpPr txBox="1">
              <a:spLocks noChangeArrowheads="1"/>
            </p:cNvSpPr>
            <p:nvPr/>
          </p:nvSpPr>
          <p:spPr bwMode="auto">
            <a:xfrm>
              <a:off x="4724400" y="2895600"/>
              <a:ext cx="659155" cy="369332"/>
            </a:xfrm>
            <a:prstGeom prst="rect">
              <a:avLst/>
            </a:prstGeom>
            <a:noFill/>
            <a:ln w="9525">
              <a:noFill/>
              <a:miter lim="800000"/>
              <a:headEnd/>
              <a:tailEnd/>
            </a:ln>
          </p:spPr>
          <p:txBody>
            <a:bodyPr wrap="none">
              <a:spAutoFit/>
            </a:bodyPr>
            <a:lstStyle/>
            <a:p>
              <a:r>
                <a:rPr lang="en-US" altLang="zh-CN">
                  <a:ea typeface="宋体" pitchFamily="2" charset="-122"/>
                </a:rPr>
                <a:t>SVN</a:t>
              </a:r>
              <a:endParaRPr lang="zh-CN" altLang="en-US">
                <a:ea typeface="宋体" pitchFamily="2" charset="-122"/>
              </a:endParaRPr>
            </a:p>
          </p:txBody>
        </p:sp>
      </p:grpSp>
      <p:grpSp>
        <p:nvGrpSpPr>
          <p:cNvPr id="7" name="组合 12"/>
          <p:cNvGrpSpPr>
            <a:grpSpLocks/>
          </p:cNvGrpSpPr>
          <p:nvPr/>
        </p:nvGrpSpPr>
        <p:grpSpPr bwMode="auto">
          <a:xfrm>
            <a:off x="3052762" y="3089116"/>
            <a:ext cx="5562600" cy="2534603"/>
            <a:chOff x="2362200" y="3505200"/>
            <a:chExt cx="5562600" cy="2816358"/>
          </a:xfrm>
        </p:grpSpPr>
        <p:pic>
          <p:nvPicPr>
            <p:cNvPr id="8" name="Picture 3" descr="C:\Documents and Settings\huangsl\桌面\ppt\RTX截图未命名31.png"/>
            <p:cNvPicPr>
              <a:picLocks noChangeAspect="1" noChangeArrowheads="1"/>
            </p:cNvPicPr>
            <p:nvPr/>
          </p:nvPicPr>
          <p:blipFill>
            <a:blip r:embed="rId4" cstate="print"/>
            <a:srcRect/>
            <a:stretch>
              <a:fillRect/>
            </a:stretch>
          </p:blipFill>
          <p:spPr bwMode="auto">
            <a:xfrm>
              <a:off x="3505200" y="3505200"/>
              <a:ext cx="4419600" cy="2816358"/>
            </a:xfrm>
            <a:prstGeom prst="rect">
              <a:avLst/>
            </a:prstGeom>
            <a:noFill/>
            <a:ln w="9525">
              <a:noFill/>
              <a:miter lim="800000"/>
              <a:headEnd/>
              <a:tailEnd/>
            </a:ln>
          </p:spPr>
        </p:pic>
        <p:sp>
          <p:nvSpPr>
            <p:cNvPr id="9" name="TextBox 10"/>
            <p:cNvSpPr txBox="1">
              <a:spLocks noChangeArrowheads="1"/>
            </p:cNvSpPr>
            <p:nvPr/>
          </p:nvSpPr>
          <p:spPr bwMode="auto">
            <a:xfrm>
              <a:off x="2819400" y="4009072"/>
              <a:ext cx="461665" cy="1477328"/>
            </a:xfrm>
            <a:prstGeom prst="rect">
              <a:avLst/>
            </a:prstGeom>
            <a:noFill/>
            <a:ln w="9525">
              <a:noFill/>
              <a:miter lim="800000"/>
              <a:headEnd/>
              <a:tailEnd/>
            </a:ln>
          </p:spPr>
          <p:txBody>
            <a:bodyPr vert="eaVert" wrap="none">
              <a:spAutoFit/>
            </a:bodyPr>
            <a:lstStyle/>
            <a:p>
              <a:r>
                <a:rPr lang="zh-CN" altLang="en-US" dirty="0">
                  <a:latin typeface="微软雅黑" pitchFamily="34" charset="-122"/>
                  <a:ea typeface="微软雅黑" pitchFamily="34" charset="-122"/>
                </a:rPr>
                <a:t>研发管理工具</a:t>
              </a:r>
            </a:p>
          </p:txBody>
        </p:sp>
        <p:sp>
          <p:nvSpPr>
            <p:cNvPr id="10" name="TextBox 11"/>
            <p:cNvSpPr txBox="1">
              <a:spLocks noChangeArrowheads="1"/>
            </p:cNvSpPr>
            <p:nvPr/>
          </p:nvSpPr>
          <p:spPr bwMode="auto">
            <a:xfrm>
              <a:off x="2362200" y="5486400"/>
              <a:ext cx="1166986" cy="369332"/>
            </a:xfrm>
            <a:prstGeom prst="rect">
              <a:avLst/>
            </a:prstGeom>
            <a:noFill/>
            <a:ln w="9525">
              <a:noFill/>
              <a:miter lim="800000"/>
              <a:headEnd/>
              <a:tailEnd/>
            </a:ln>
          </p:spPr>
          <p:txBody>
            <a:bodyPr wrap="none">
              <a:spAutoFit/>
            </a:bodyPr>
            <a:lstStyle/>
            <a:p>
              <a:r>
                <a:rPr lang="en-US" altLang="zh-CN">
                  <a:latin typeface="微软雅黑" pitchFamily="34" charset="-122"/>
                  <a:ea typeface="微软雅黑" pitchFamily="34" charset="-122"/>
                </a:rPr>
                <a:t>DevSuite</a:t>
              </a:r>
              <a:endParaRPr lang="zh-CN" altLang="en-US">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3890962" y="0"/>
            <a:ext cx="1905000" cy="52322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algn="ctr">
              <a:spcBef>
                <a:spcPct val="50000"/>
              </a:spcBef>
              <a:defRPr/>
            </a:pPr>
            <a:r>
              <a:rPr lang="zh-CN" altLang="en-US" sz="2800" dirty="0" smtClean="0">
                <a:latin typeface="微软雅黑" pitchFamily="34" charset="-122"/>
                <a:ea typeface="微软雅黑" pitchFamily="34" charset="-122"/>
              </a:rPr>
              <a:t>目  </a:t>
            </a:r>
            <a:r>
              <a:rPr lang="zh-CN" altLang="en-US" sz="2800" dirty="0">
                <a:latin typeface="微软雅黑" pitchFamily="34" charset="-122"/>
                <a:ea typeface="微软雅黑" pitchFamily="34" charset="-122"/>
              </a:rPr>
              <a:t>录</a:t>
            </a:r>
          </a:p>
        </p:txBody>
      </p:sp>
      <p:grpSp>
        <p:nvGrpSpPr>
          <p:cNvPr id="2" name="Group 2"/>
          <p:cNvGrpSpPr>
            <a:grpSpLocks/>
          </p:cNvGrpSpPr>
          <p:nvPr/>
        </p:nvGrpSpPr>
        <p:grpSpPr bwMode="auto">
          <a:xfrm>
            <a:off x="2022096" y="1070769"/>
            <a:ext cx="5450266" cy="457200"/>
            <a:chOff x="169387" y="0"/>
            <a:chExt cx="4752528" cy="576064"/>
          </a:xfrm>
        </p:grpSpPr>
        <p:sp>
          <p:nvSpPr>
            <p:cNvPr id="36"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34" name="TextBox 16"/>
            <p:cNvSpPr>
              <a:spLocks noChangeArrowheads="1"/>
            </p:cNvSpPr>
            <p:nvPr/>
          </p:nvSpPr>
          <p:spPr bwMode="auto">
            <a:xfrm>
              <a:off x="966809" y="27970"/>
              <a:ext cx="1950194" cy="504132"/>
            </a:xfrm>
            <a:prstGeom prst="rect">
              <a:avLst/>
            </a:prstGeom>
            <a:noFill/>
            <a:ln w="9525" cmpd="sng">
              <a:noFill/>
              <a:miter lim="800000"/>
              <a:headEnd/>
              <a:tailEnd/>
            </a:ln>
          </p:spPr>
          <p:txBody>
            <a:bodyPr wrap="none">
              <a:spAutoFit/>
            </a:bodyPr>
            <a:lstStyle/>
            <a:p>
              <a:r>
                <a:rPr lang="zh-CN" altLang="en-US" sz="2000" b="1" dirty="0" smtClean="0">
                  <a:solidFill>
                    <a:srgbClr val="C00000"/>
                  </a:solidFill>
                  <a:latin typeface="微软雅黑" pitchFamily="34" charset="-122"/>
                  <a:ea typeface="微软雅黑" pitchFamily="34" charset="-122"/>
                  <a:sym typeface="微软雅黑" pitchFamily="34" charset="-122"/>
                </a:rPr>
                <a:t>项目相关概念介绍</a:t>
              </a:r>
              <a:endParaRPr lang="zh-CN" altLang="en-US" dirty="0">
                <a:solidFill>
                  <a:srgbClr val="C00000"/>
                </a:solidFill>
              </a:endParaRPr>
            </a:p>
          </p:txBody>
        </p:sp>
      </p:grpSp>
      <p:grpSp>
        <p:nvGrpSpPr>
          <p:cNvPr id="3" name="Group 2"/>
          <p:cNvGrpSpPr>
            <a:grpSpLocks/>
          </p:cNvGrpSpPr>
          <p:nvPr/>
        </p:nvGrpSpPr>
        <p:grpSpPr bwMode="auto">
          <a:xfrm>
            <a:off x="1871662" y="3032919"/>
            <a:ext cx="5753099" cy="457200"/>
            <a:chOff x="38427" y="0"/>
            <a:chExt cx="5629336" cy="576064"/>
          </a:xfrm>
        </p:grpSpPr>
        <p:grpSp>
          <p:nvGrpSpPr>
            <p:cNvPr id="4" name="Group 3"/>
            <p:cNvGrpSpPr>
              <a:grpSpLocks/>
            </p:cNvGrpSpPr>
            <p:nvPr/>
          </p:nvGrpSpPr>
          <p:grpSpPr bwMode="auto">
            <a:xfrm>
              <a:off x="49366" y="0"/>
              <a:ext cx="5469275" cy="576064"/>
              <a:chOff x="49366" y="0"/>
              <a:chExt cx="5469275" cy="576064"/>
            </a:xfrm>
          </p:grpSpPr>
          <p:sp>
            <p:nvSpPr>
              <p:cNvPr id="72"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73"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70" name="TextBox 16"/>
            <p:cNvSpPr>
              <a:spLocks noChangeArrowheads="1"/>
            </p:cNvSpPr>
            <p:nvPr/>
          </p:nvSpPr>
          <p:spPr bwMode="auto">
            <a:xfrm>
              <a:off x="966808" y="27970"/>
              <a:ext cx="4700955" cy="504132"/>
            </a:xfrm>
            <a:prstGeom prst="rect">
              <a:avLst/>
            </a:prstGeom>
            <a:noFill/>
            <a:ln w="9525" cmpd="sng">
              <a:noFill/>
              <a:miter lim="800000"/>
              <a:headEnd/>
              <a:tailEnd/>
            </a:ln>
          </p:spPr>
          <p:txBody>
            <a:bodyPr wrap="square">
              <a:spAutoFit/>
            </a:bodyPr>
            <a:lstStyle/>
            <a:p>
              <a:r>
                <a:rPr lang="en-US" altLang="zh-CN" sz="2000" dirty="0" smtClean="0">
                  <a:solidFill>
                    <a:srgbClr val="0070C0"/>
                  </a:solidFill>
                  <a:latin typeface="微软雅黑" pitchFamily="34" charset="-122"/>
                  <a:ea typeface="微软雅黑" pitchFamily="34" charset="-122"/>
                  <a:sym typeface="微软雅黑" pitchFamily="34" charset="-122"/>
                </a:rPr>
                <a:t>CMMI</a:t>
              </a:r>
              <a:r>
                <a:rPr lang="zh-CN" altLang="en-US" sz="2000" dirty="0" smtClean="0">
                  <a:solidFill>
                    <a:srgbClr val="0070C0"/>
                  </a:solidFill>
                  <a:latin typeface="微软雅黑" pitchFamily="34" charset="-122"/>
                  <a:ea typeface="微软雅黑" pitchFamily="34" charset="-122"/>
                  <a:sym typeface="微软雅黑" pitchFamily="34" charset="-122"/>
                </a:rPr>
                <a:t>与国泰安研发管理流程体系介绍</a:t>
              </a:r>
              <a:endParaRPr lang="zh-CN" altLang="en-US" sz="2000" dirty="0"/>
            </a:p>
          </p:txBody>
        </p:sp>
        <p:sp>
          <p:nvSpPr>
            <p:cNvPr id="71"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2</a:t>
              </a:r>
              <a:endParaRPr lang="zh-CN" altLang="en-US" dirty="0">
                <a:solidFill>
                  <a:schemeClr val="accent5">
                    <a:lumMod val="50000"/>
                  </a:schemeClr>
                </a:solidFill>
              </a:endParaRPr>
            </a:p>
          </p:txBody>
        </p:sp>
      </p:grpSp>
      <p:grpSp>
        <p:nvGrpSpPr>
          <p:cNvPr id="5" name="Group 2"/>
          <p:cNvGrpSpPr>
            <a:grpSpLocks/>
          </p:cNvGrpSpPr>
          <p:nvPr/>
        </p:nvGrpSpPr>
        <p:grpSpPr bwMode="auto">
          <a:xfrm>
            <a:off x="1862137" y="3747294"/>
            <a:ext cx="5686425" cy="457200"/>
            <a:chOff x="38427" y="0"/>
            <a:chExt cx="4883488" cy="576064"/>
          </a:xfrm>
        </p:grpSpPr>
        <p:grpSp>
          <p:nvGrpSpPr>
            <p:cNvPr id="6" name="Group 3"/>
            <p:cNvGrpSpPr>
              <a:grpSpLocks/>
            </p:cNvGrpSpPr>
            <p:nvPr/>
          </p:nvGrpSpPr>
          <p:grpSpPr bwMode="auto">
            <a:xfrm>
              <a:off x="86841" y="0"/>
              <a:ext cx="4835074" cy="576064"/>
              <a:chOff x="86841" y="0"/>
              <a:chExt cx="4835074" cy="576064"/>
            </a:xfrm>
          </p:grpSpPr>
          <p:sp>
            <p:nvSpPr>
              <p:cNvPr id="87"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88" name="矩形 18"/>
              <p:cNvSpPr>
                <a:spLocks noChangeArrowheads="1"/>
              </p:cNvSpPr>
              <p:nvPr/>
            </p:nvSpPr>
            <p:spPr bwMode="auto">
              <a:xfrm rot="3234993">
                <a:off x="-37770" y="143621"/>
                <a:ext cx="547330" cy="298107"/>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85" name="TextBox 16"/>
            <p:cNvSpPr>
              <a:spLocks noChangeArrowheads="1"/>
            </p:cNvSpPr>
            <p:nvPr/>
          </p:nvSpPr>
          <p:spPr bwMode="auto">
            <a:xfrm>
              <a:off x="966809" y="27970"/>
              <a:ext cx="1686471" cy="504132"/>
            </a:xfrm>
            <a:prstGeom prst="rect">
              <a:avLst/>
            </a:prstGeom>
            <a:noFill/>
            <a:ln w="9525" cmpd="sng">
              <a:noFill/>
              <a:miter lim="800000"/>
              <a:headEnd/>
              <a:tailEnd/>
            </a:ln>
          </p:spPr>
          <p:txBody>
            <a:bodyPr wrap="non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同行评审介绍</a:t>
              </a:r>
              <a:endParaRPr lang="zh-CN" altLang="en-US" dirty="0"/>
            </a:p>
          </p:txBody>
        </p:sp>
        <p:sp>
          <p:nvSpPr>
            <p:cNvPr id="86"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3</a:t>
              </a:r>
              <a:endParaRPr lang="zh-CN" altLang="en-US" dirty="0">
                <a:solidFill>
                  <a:schemeClr val="accent5">
                    <a:lumMod val="50000"/>
                  </a:schemeClr>
                </a:solidFill>
              </a:endParaRPr>
            </a:p>
          </p:txBody>
        </p:sp>
      </p:grpSp>
      <p:pic>
        <p:nvPicPr>
          <p:cNvPr id="89" name="Picture 3"/>
          <p:cNvPicPr>
            <a:picLocks noChangeAspect="1" noChangeArrowheads="1"/>
          </p:cNvPicPr>
          <p:nvPr/>
        </p:nvPicPr>
        <p:blipFill>
          <a:blip r:embed="rId3" cstate="print"/>
          <a:srcRect/>
          <a:stretch>
            <a:fillRect/>
          </a:stretch>
        </p:blipFill>
        <p:spPr bwMode="auto">
          <a:xfrm>
            <a:off x="319087" y="1127919"/>
            <a:ext cx="1285875" cy="1238250"/>
          </a:xfrm>
          <a:prstGeom prst="rect">
            <a:avLst/>
          </a:prstGeom>
          <a:noFill/>
          <a:ln w="9525" cmpd="sng">
            <a:noFill/>
            <a:miter lim="800000"/>
            <a:headEnd/>
            <a:tailEnd/>
          </a:ln>
        </p:spPr>
      </p:pic>
      <p:sp>
        <p:nvSpPr>
          <p:cNvPr id="26" name="矩形 18"/>
          <p:cNvSpPr>
            <a:spLocks noChangeArrowheads="1"/>
          </p:cNvSpPr>
          <p:nvPr/>
        </p:nvSpPr>
        <p:spPr bwMode="auto">
          <a:xfrm rot="2513167">
            <a:off x="1900730" y="1134644"/>
            <a:ext cx="381259" cy="347121"/>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sp>
        <p:nvSpPr>
          <p:cNvPr id="27" name="TextBox 19"/>
          <p:cNvSpPr>
            <a:spLocks noChangeArrowheads="1"/>
          </p:cNvSpPr>
          <p:nvPr/>
        </p:nvSpPr>
        <p:spPr bwMode="auto">
          <a:xfrm>
            <a:off x="1889551" y="1075920"/>
            <a:ext cx="351641" cy="400110"/>
          </a:xfrm>
          <a:prstGeom prst="rect">
            <a:avLst/>
          </a:prstGeom>
          <a:noFill/>
          <a:ln w="9525" cmpd="sng">
            <a:noFill/>
            <a:miter lim="800000"/>
            <a:headEnd/>
            <a:tailEnd/>
          </a:ln>
        </p:spPr>
        <p:txBody>
          <a:bodyPr wrap="none">
            <a:spAutoFit/>
          </a:bodyPr>
          <a:lstStyle/>
          <a:p>
            <a:r>
              <a:rPr lang="en-US" sz="2000" b="1" dirty="0" smtClean="0">
                <a:solidFill>
                  <a:srgbClr val="C00000"/>
                </a:solidFill>
                <a:latin typeface="微软雅黑" pitchFamily="34" charset="-122"/>
                <a:ea typeface="微软雅黑" pitchFamily="34" charset="-122"/>
                <a:sym typeface="微软雅黑" pitchFamily="34" charset="-122"/>
              </a:rPr>
              <a:t>1</a:t>
            </a:r>
            <a:endParaRPr lang="zh-CN" altLang="en-US" dirty="0">
              <a:solidFill>
                <a:srgbClr val="C00000"/>
              </a:solidFill>
            </a:endParaRPr>
          </a:p>
        </p:txBody>
      </p:sp>
      <p:grpSp>
        <p:nvGrpSpPr>
          <p:cNvPr id="7" name="Group 2"/>
          <p:cNvGrpSpPr>
            <a:grpSpLocks/>
          </p:cNvGrpSpPr>
          <p:nvPr/>
        </p:nvGrpSpPr>
        <p:grpSpPr bwMode="auto">
          <a:xfrm>
            <a:off x="1871663" y="4480719"/>
            <a:ext cx="5905499" cy="457200"/>
            <a:chOff x="38427" y="0"/>
            <a:chExt cx="5778458" cy="576064"/>
          </a:xfrm>
        </p:grpSpPr>
        <p:grpSp>
          <p:nvGrpSpPr>
            <p:cNvPr id="8" name="Group 3"/>
            <p:cNvGrpSpPr>
              <a:grpSpLocks/>
            </p:cNvGrpSpPr>
            <p:nvPr/>
          </p:nvGrpSpPr>
          <p:grpSpPr bwMode="auto">
            <a:xfrm>
              <a:off x="49366" y="0"/>
              <a:ext cx="5469275" cy="576064"/>
              <a:chOff x="49366" y="0"/>
              <a:chExt cx="5469275" cy="576064"/>
            </a:xfrm>
          </p:grpSpPr>
          <p:sp>
            <p:nvSpPr>
              <p:cNvPr id="39"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0"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30" name="TextBox 16"/>
            <p:cNvSpPr>
              <a:spLocks noChangeArrowheads="1"/>
            </p:cNvSpPr>
            <p:nvPr/>
          </p:nvSpPr>
          <p:spPr bwMode="auto">
            <a:xfrm>
              <a:off x="1115930" y="27970"/>
              <a:ext cx="4700955"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配置管理介绍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38"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4</a:t>
              </a:r>
              <a:endParaRPr lang="zh-CN" altLang="en-US" dirty="0">
                <a:solidFill>
                  <a:schemeClr val="accent5">
                    <a:lumMod val="50000"/>
                  </a:schemeClr>
                </a:solidFill>
              </a:endParaRPr>
            </a:p>
          </p:txBody>
        </p:sp>
      </p:grpSp>
      <p:grpSp>
        <p:nvGrpSpPr>
          <p:cNvPr id="9" name="Group 2"/>
          <p:cNvGrpSpPr>
            <a:grpSpLocks/>
          </p:cNvGrpSpPr>
          <p:nvPr/>
        </p:nvGrpSpPr>
        <p:grpSpPr bwMode="auto">
          <a:xfrm>
            <a:off x="1871663" y="5195094"/>
            <a:ext cx="5905500" cy="457200"/>
            <a:chOff x="38427" y="0"/>
            <a:chExt cx="5778459" cy="576064"/>
          </a:xfrm>
        </p:grpSpPr>
        <p:grpSp>
          <p:nvGrpSpPr>
            <p:cNvPr id="10" name="Group 3"/>
            <p:cNvGrpSpPr>
              <a:grpSpLocks/>
            </p:cNvGrpSpPr>
            <p:nvPr/>
          </p:nvGrpSpPr>
          <p:grpSpPr bwMode="auto">
            <a:xfrm>
              <a:off x="49366" y="0"/>
              <a:ext cx="5469275" cy="576064"/>
              <a:chOff x="49366" y="0"/>
              <a:chExt cx="5469275" cy="576064"/>
            </a:xfrm>
          </p:grpSpPr>
          <p:sp>
            <p:nvSpPr>
              <p:cNvPr id="45"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6"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43" name="TextBox 16"/>
            <p:cNvSpPr>
              <a:spLocks noChangeArrowheads="1"/>
            </p:cNvSpPr>
            <p:nvPr/>
          </p:nvSpPr>
          <p:spPr bwMode="auto">
            <a:xfrm>
              <a:off x="1115930" y="27970"/>
              <a:ext cx="4700956"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研发管理及配置管理工具介绍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44"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5</a:t>
              </a:r>
              <a:endParaRPr lang="zh-CN" altLang="en-US" dirty="0">
                <a:solidFill>
                  <a:schemeClr val="accent5">
                    <a:lumMod val="50000"/>
                  </a:schemeClr>
                </a:solidFill>
              </a:endParaRPr>
            </a:p>
          </p:txBody>
        </p:sp>
      </p:grpSp>
      <p:sp>
        <p:nvSpPr>
          <p:cNvPr id="33" name="TextBox 63"/>
          <p:cNvSpPr>
            <a:spLocks noChangeArrowheads="1"/>
          </p:cNvSpPr>
          <p:nvPr/>
        </p:nvSpPr>
        <p:spPr bwMode="auto">
          <a:xfrm>
            <a:off x="2928938" y="1524099"/>
            <a:ext cx="2268570" cy="1384995"/>
          </a:xfrm>
          <a:prstGeom prst="rect">
            <a:avLst/>
          </a:prstGeom>
          <a:noFill/>
          <a:ln w="9525">
            <a:noFill/>
            <a:miter lim="800000"/>
            <a:headEnd/>
            <a:tailEnd/>
          </a:ln>
        </p:spPr>
        <p:txBody>
          <a:bodyPr wrap="none">
            <a:spAutoFit/>
          </a:bodyPr>
          <a:lstStyle/>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过程与流程的定义</a:t>
            </a:r>
          </a:p>
          <a:p>
            <a:pPr marL="285750" indent="-285750">
              <a:lnSpc>
                <a:spcPct val="150000"/>
              </a:lnSpc>
              <a:buFont typeface="Arial" pitchFamily="34" charset="0"/>
              <a:buChar char="•"/>
            </a:pPr>
            <a:r>
              <a:rPr lang="zh-CN" altLang="en-US" sz="1400" b="1" dirty="0" smtClean="0">
                <a:latin typeface="微软雅黑" pitchFamily="34" charset="-122"/>
                <a:ea typeface="微软雅黑" pitchFamily="34" charset="-122"/>
                <a:sym typeface="微软雅黑" pitchFamily="34" charset="-122"/>
              </a:rPr>
              <a:t>项目与项目的特点</a:t>
            </a:r>
            <a:endParaRPr lang="zh-CN" altLang="en-US" sz="1400" b="1" dirty="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b="1" dirty="0" smtClean="0">
                <a:latin typeface="微软雅黑" pitchFamily="34" charset="-122"/>
                <a:ea typeface="微软雅黑" pitchFamily="34" charset="-122"/>
                <a:sym typeface="微软雅黑" pitchFamily="34" charset="-122"/>
              </a:rPr>
              <a:t>项目管理</a:t>
            </a:r>
            <a:endParaRPr lang="en-US" altLang="zh-CN" sz="1400" b="1"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b="1" dirty="0" smtClean="0">
                <a:latin typeface="微软雅黑" pitchFamily="34" charset="-122"/>
                <a:ea typeface="微软雅黑" pitchFamily="34" charset="-122"/>
                <a:sym typeface="微软雅黑" pitchFamily="34" charset="-122"/>
              </a:rPr>
              <a:t>项目过程管理的重要性</a:t>
            </a:r>
            <a:endParaRPr lang="zh-CN" altLang="en-US" sz="1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943100" y="2956719"/>
            <a:ext cx="7129462" cy="815975"/>
          </a:xfrm>
          <a:prstGeom prst="rect">
            <a:avLst/>
          </a:prstGeom>
          <a:noFill/>
          <a:ln w="9525">
            <a:noFill/>
            <a:miter lim="800000"/>
            <a:headEnd/>
            <a:tailEnd/>
          </a:ln>
        </p:spPr>
        <p:txBody>
          <a:bodyPr anchor="ctr"/>
          <a:lstStyle/>
          <a:p>
            <a:pPr>
              <a:lnSpc>
                <a:spcPct val="75000"/>
              </a:lnSpc>
            </a:pPr>
            <a:r>
              <a:rPr lang="en-US" altLang="ko-KR" sz="5600" dirty="0">
                <a:solidFill>
                  <a:schemeClr val="bg1"/>
                </a:solidFill>
                <a:ea typeface="Gulim" pitchFamily="34" charset="-127"/>
                <a:cs typeface="Arial" pitchFamily="34" charset="0"/>
              </a:rPr>
              <a:t>THANK </a:t>
            </a:r>
            <a:r>
              <a:rPr lang="en-US" altLang="ko-KR" sz="5600" dirty="0">
                <a:solidFill>
                  <a:srgbClr val="FF6600"/>
                </a:solidFill>
                <a:ea typeface="Gulim" pitchFamily="34" charset="-127"/>
                <a:cs typeface="Arial" pitchFamily="34" charset="0"/>
              </a:rPr>
              <a:t>YOU</a:t>
            </a:r>
          </a:p>
        </p:txBody>
      </p:sp>
      <p:pic>
        <p:nvPicPr>
          <p:cNvPr id="67587" name="Picture 279" descr="3"/>
          <p:cNvPicPr>
            <a:picLocks noChangeAspect="1" noChangeArrowheads="1"/>
          </p:cNvPicPr>
          <p:nvPr/>
        </p:nvPicPr>
        <p:blipFill>
          <a:blip r:embed="rId3" cstate="print"/>
          <a:srcRect/>
          <a:stretch>
            <a:fillRect/>
          </a:stretch>
        </p:blipFill>
        <p:spPr bwMode="auto">
          <a:xfrm>
            <a:off x="2595562" y="289719"/>
            <a:ext cx="4969629" cy="2448719"/>
          </a:xfrm>
          <a:prstGeom prst="rect">
            <a:avLst/>
          </a:prstGeom>
          <a:noFill/>
          <a:ln w="9525">
            <a:noFill/>
            <a:miter lim="800000"/>
            <a:headEnd/>
            <a:tailEnd/>
          </a:ln>
        </p:spPr>
      </p:pic>
      <p:sp>
        <p:nvSpPr>
          <p:cNvPr id="116742" name="Text Box 6"/>
          <p:cNvSpPr txBox="1">
            <a:spLocks noChangeArrowheads="1"/>
          </p:cNvSpPr>
          <p:nvPr/>
        </p:nvSpPr>
        <p:spPr bwMode="auto">
          <a:xfrm>
            <a:off x="2595562" y="3779838"/>
            <a:ext cx="3581400" cy="5492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lgn="r">
              <a:spcBef>
                <a:spcPct val="50000"/>
              </a:spcBef>
              <a:defRPr/>
            </a:pPr>
            <a:r>
              <a:rPr lang="zh-CN" altLang="en-US" sz="1200" b="0" dirty="0">
                <a:latin typeface="微软雅黑" pitchFamily="34" charset="-122"/>
                <a:ea typeface="微软雅黑" pitchFamily="34" charset="-122"/>
              </a:rPr>
              <a:t>深圳市国泰安信息技术有限公司</a:t>
            </a:r>
          </a:p>
          <a:p>
            <a:pPr algn="r">
              <a:spcBef>
                <a:spcPct val="50000"/>
              </a:spcBef>
              <a:defRPr/>
            </a:pPr>
            <a:r>
              <a:rPr lang="en-US" altLang="zh-CN" sz="1200" b="0" dirty="0" smtClean="0">
                <a:latin typeface="微软雅黑" pitchFamily="34" charset="-122"/>
                <a:ea typeface="微软雅黑" pitchFamily="34" charset="-122"/>
              </a:rPr>
              <a:t>2014</a:t>
            </a:r>
            <a:r>
              <a:rPr lang="zh-CN" altLang="en-US" sz="1200" b="0" dirty="0" smtClean="0">
                <a:latin typeface="微软雅黑" pitchFamily="34" charset="-122"/>
                <a:ea typeface="微软雅黑" pitchFamily="34" charset="-122"/>
              </a:rPr>
              <a:t>年</a:t>
            </a:r>
            <a:r>
              <a:rPr lang="en-US" altLang="zh-CN" sz="1200" b="0" dirty="0" smtClean="0">
                <a:latin typeface="微软雅黑" pitchFamily="34" charset="-122"/>
                <a:ea typeface="微软雅黑" pitchFamily="34" charset="-122"/>
              </a:rPr>
              <a:t>03</a:t>
            </a:r>
            <a:r>
              <a:rPr lang="zh-CN" altLang="en-US" sz="1200" b="0" dirty="0" smtClean="0">
                <a:latin typeface="微软雅黑" pitchFamily="34" charset="-122"/>
                <a:ea typeface="微软雅黑" pitchFamily="34" charset="-122"/>
              </a:rPr>
              <a:t>月</a:t>
            </a:r>
            <a:endParaRPr lang="zh-CN" altLang="en-US" sz="12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385762" y="1051719"/>
            <a:ext cx="8229600" cy="1447800"/>
          </a:xfrm>
        </p:spPr>
        <p:txBody>
          <a:bodyPr/>
          <a:lstStyle/>
          <a:p>
            <a:pPr lvl="0">
              <a:lnSpc>
                <a:spcPct val="150000"/>
              </a:lnSpc>
            </a:pPr>
            <a:r>
              <a:rPr lang="zh-CN" altLang="en-US" sz="1800" dirty="0" smtClean="0">
                <a:latin typeface="微软雅黑" pitchFamily="34" charset="-122"/>
                <a:ea typeface="微软雅黑" pitchFamily="34" charset="-122"/>
              </a:rPr>
              <a:t>过程：是为创建预定的产品、服务或成果而执行的一系列相互关联的行动和活动。每个过程都有各自的输入、工具和技术及相应输出</a:t>
            </a:r>
            <a:r>
              <a:rPr lang="zh-CN" altLang="en-US" sz="1800" dirty="0" smtClean="0"/>
              <a:t>。</a:t>
            </a:r>
            <a:endParaRPr lang="en-US" altLang="zh-CN" sz="1800" dirty="0" smtClean="0"/>
          </a:p>
          <a:p>
            <a:pPr>
              <a:lnSpc>
                <a:spcPct val="150000"/>
              </a:lnSpc>
            </a:pPr>
            <a:endParaRPr lang="en-US" altLang="zh-CN" sz="1800" dirty="0" smtClean="0">
              <a:latin typeface="微软雅黑" pitchFamily="34" charset="-122"/>
              <a:ea typeface="微软雅黑" pitchFamily="34" charset="-122"/>
            </a:endParaRPr>
          </a:p>
        </p:txBody>
      </p:sp>
      <p:sp>
        <p:nvSpPr>
          <p:cNvPr id="8" name="内容占位符 2"/>
          <p:cNvSpPr txBox="1">
            <a:spLocks/>
          </p:cNvSpPr>
          <p:nvPr/>
        </p:nvSpPr>
        <p:spPr>
          <a:xfrm>
            <a:off x="385762" y="2194719"/>
            <a:ext cx="8229600" cy="1066800"/>
          </a:xfrm>
          <a:prstGeom prst="rect">
            <a:avLst/>
          </a:prstGeom>
        </p:spPr>
        <p:txBody>
          <a:bodyPr/>
          <a:lstStyle/>
          <a:p>
            <a:pPr marL="342900" lvl="0" indent="-342900" eaLnBrk="0" hangingPunct="0">
              <a:lnSpc>
                <a:spcPct val="150000"/>
              </a:lnSpc>
              <a:spcBef>
                <a:spcPct val="20000"/>
              </a:spcBef>
              <a:buFontTx/>
              <a:buChar char="•"/>
              <a:defRPr/>
            </a:pPr>
            <a:r>
              <a:rPr lang="zh-CN" altLang="en-US" b="0" dirty="0" smtClean="0">
                <a:latin typeface="微软雅黑" pitchFamily="34" charset="-122"/>
                <a:ea typeface="微软雅黑" pitchFamily="34" charset="-122"/>
              </a:rPr>
              <a:t>流程：是指一个或一系列连续有规律的行动，这些行动以确定的方式发生或执行，导致特定结果的实现。</a:t>
            </a:r>
            <a:endParaRPr lang="zh-CN" altLang="en-US" b="0" dirty="0">
              <a:latin typeface="微软雅黑" pitchFamily="34" charset="-122"/>
              <a:ea typeface="微软雅黑" pitchFamily="34" charset="-122"/>
            </a:endParaRPr>
          </a:p>
        </p:txBody>
      </p:sp>
      <p:sp>
        <p:nvSpPr>
          <p:cNvPr id="15"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过程与流程的定义</a:t>
            </a:r>
          </a:p>
        </p:txBody>
      </p:sp>
      <p:graphicFrame>
        <p:nvGraphicFramePr>
          <p:cNvPr id="16" name="图示 15"/>
          <p:cNvGraphicFramePr/>
          <p:nvPr/>
        </p:nvGraphicFramePr>
        <p:xfrm>
          <a:off x="1528761" y="3242469"/>
          <a:ext cx="6096001" cy="2000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3814762" y="2703326"/>
            <a:ext cx="5015971" cy="2158393"/>
          </a:xfrm>
          <a:prstGeom prst="rect">
            <a:avLst/>
          </a:prstGeom>
        </p:spPr>
        <p:txBody>
          <a:bodyPr lIns="91430" tIns="45716" rIns="91430" bIns="45716"/>
          <a:lstStyle/>
          <a:p>
            <a:pPr marL="805284" lvl="1" indent="-309724" defTabSz="991118" fontAlgn="base">
              <a:lnSpc>
                <a:spcPct val="150000"/>
              </a:lnSpc>
              <a:spcBef>
                <a:spcPct val="20000"/>
              </a:spcBef>
              <a:spcAft>
                <a:spcPct val="0"/>
              </a:spcAft>
              <a:defRPr/>
            </a:pPr>
            <a:r>
              <a:rPr lang="zh-CN" altLang="en-US" b="0" kern="0" dirty="0" smtClean="0">
                <a:latin typeface="微软雅黑" pitchFamily="34" charset="-122"/>
                <a:ea typeface="微软雅黑" pitchFamily="34" charset="-122"/>
              </a:rPr>
              <a:t>项目的特点：</a:t>
            </a:r>
            <a:endParaRPr lang="en-US" altLang="zh-CN" b="0" kern="0" dirty="0" smtClean="0">
              <a:latin typeface="微软雅黑" pitchFamily="34" charset="-122"/>
              <a:ea typeface="微软雅黑" pitchFamily="34" charset="-122"/>
            </a:endParaRPr>
          </a:p>
          <a:p>
            <a:pPr marL="805284" lvl="1" indent="-309724" defTabSz="991118" fontAlgn="base">
              <a:lnSpc>
                <a:spcPct val="150000"/>
              </a:lnSpc>
              <a:spcBef>
                <a:spcPct val="20000"/>
              </a:spcBef>
              <a:spcAft>
                <a:spcPct val="0"/>
              </a:spcAft>
              <a:buFont typeface="Wingdings" pitchFamily="2" charset="2"/>
              <a:buChar char="Ø"/>
              <a:defRPr/>
            </a:pPr>
            <a:r>
              <a:rPr lang="zh-CN" altLang="en-US" b="0" kern="0" dirty="0" smtClean="0">
                <a:latin typeface="微软雅黑" pitchFamily="34" charset="-122"/>
                <a:ea typeface="微软雅黑" pitchFamily="34" charset="-122"/>
              </a:rPr>
              <a:t>临时性：具有明确的开始和结束时间</a:t>
            </a:r>
            <a:endParaRPr lang="en-US" altLang="zh-CN" b="0" kern="0" dirty="0" smtClean="0">
              <a:latin typeface="微软雅黑" pitchFamily="34" charset="-122"/>
              <a:ea typeface="微软雅黑" pitchFamily="34" charset="-122"/>
            </a:endParaRPr>
          </a:p>
          <a:p>
            <a:pPr marL="805284" lvl="1" indent="-309724" defTabSz="991118" fontAlgn="base">
              <a:lnSpc>
                <a:spcPct val="150000"/>
              </a:lnSpc>
              <a:spcBef>
                <a:spcPct val="20000"/>
              </a:spcBef>
              <a:spcAft>
                <a:spcPct val="0"/>
              </a:spcAft>
              <a:buFont typeface="Wingdings" pitchFamily="2" charset="2"/>
              <a:buChar char="Ø"/>
              <a:defRPr/>
            </a:pPr>
            <a:r>
              <a:rPr lang="zh-CN" altLang="en-US" b="0" kern="0" dirty="0" smtClean="0">
                <a:latin typeface="微软雅黑" pitchFamily="34" charset="-122"/>
                <a:ea typeface="微软雅黑" pitchFamily="34" charset="-122"/>
              </a:rPr>
              <a:t>独特性：产生独特的产品、服务或成果</a:t>
            </a:r>
            <a:endParaRPr lang="en-US" altLang="zh-CN" b="0" kern="0" dirty="0" smtClean="0">
              <a:latin typeface="微软雅黑" pitchFamily="34" charset="-122"/>
              <a:ea typeface="微软雅黑" pitchFamily="34" charset="-122"/>
            </a:endParaRPr>
          </a:p>
          <a:p>
            <a:pPr marL="805284" lvl="1" indent="-309724" defTabSz="991118" fontAlgn="base">
              <a:lnSpc>
                <a:spcPct val="150000"/>
              </a:lnSpc>
              <a:spcBef>
                <a:spcPct val="20000"/>
              </a:spcBef>
              <a:spcAft>
                <a:spcPct val="0"/>
              </a:spcAft>
              <a:buFont typeface="Wingdings" pitchFamily="2" charset="2"/>
              <a:buChar char="Ø"/>
              <a:defRPr/>
            </a:pPr>
            <a:r>
              <a:rPr lang="zh-CN" altLang="en-US" b="0" kern="0" dirty="0" smtClean="0">
                <a:latin typeface="微软雅黑" pitchFamily="34" charset="-122"/>
                <a:ea typeface="微软雅黑" pitchFamily="34" charset="-122"/>
              </a:rPr>
              <a:t>渐进明细（逐步完善）</a:t>
            </a:r>
            <a:endParaRPr lang="en-US" altLang="zh-CN" b="0" kern="0" dirty="0" smtClean="0">
              <a:latin typeface="微软雅黑" pitchFamily="34" charset="-122"/>
              <a:ea typeface="微软雅黑" pitchFamily="34" charset="-122"/>
            </a:endParaRPr>
          </a:p>
        </p:txBody>
      </p:sp>
      <p:sp>
        <p:nvSpPr>
          <p:cNvPr id="9"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项目与项目的特点</a:t>
            </a:r>
          </a:p>
        </p:txBody>
      </p:sp>
      <p:sp>
        <p:nvSpPr>
          <p:cNvPr id="10" name="内容占位符 2"/>
          <p:cNvSpPr>
            <a:spLocks noGrp="1"/>
          </p:cNvSpPr>
          <p:nvPr>
            <p:ph idx="1"/>
          </p:nvPr>
        </p:nvSpPr>
        <p:spPr>
          <a:xfrm>
            <a:off x="385762" y="1051719"/>
            <a:ext cx="8229600" cy="838200"/>
          </a:xfrm>
        </p:spPr>
        <p:txBody>
          <a:bodyPr/>
          <a:lstStyle/>
          <a:p>
            <a:pPr lvl="0">
              <a:lnSpc>
                <a:spcPct val="150000"/>
              </a:lnSpc>
            </a:pPr>
            <a:r>
              <a:rPr lang="zh-CN" altLang="en-US" sz="1800" dirty="0" smtClean="0">
                <a:latin typeface="微软雅黑" pitchFamily="34" charset="-122"/>
                <a:ea typeface="微软雅黑" pitchFamily="34" charset="-122"/>
              </a:rPr>
              <a:t>项目：为提供独特的产品、服务或成果所进行的临时性努力</a:t>
            </a:r>
          </a:p>
        </p:txBody>
      </p:sp>
      <p:pic>
        <p:nvPicPr>
          <p:cNvPr id="11" name="Picture 1" descr="E:\文档\xgj\知识学习\Excel与PPT模板\PPT\ppt制作\3D小人\3D_009.jpg"/>
          <p:cNvPicPr>
            <a:picLocks noChangeAspect="1" noChangeArrowheads="1"/>
          </p:cNvPicPr>
          <p:nvPr/>
        </p:nvPicPr>
        <p:blipFill>
          <a:blip r:embed="rId3" cstate="print"/>
          <a:srcRect/>
          <a:stretch>
            <a:fillRect/>
          </a:stretch>
        </p:blipFill>
        <p:spPr bwMode="auto">
          <a:xfrm>
            <a:off x="766762" y="2303463"/>
            <a:ext cx="2865123" cy="286305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项目管理</a:t>
            </a:r>
          </a:p>
        </p:txBody>
      </p:sp>
      <p:sp>
        <p:nvSpPr>
          <p:cNvPr id="23" name="内容占位符 2"/>
          <p:cNvSpPr>
            <a:spLocks noGrp="1"/>
          </p:cNvSpPr>
          <p:nvPr>
            <p:ph idx="1"/>
          </p:nvPr>
        </p:nvSpPr>
        <p:spPr>
          <a:xfrm>
            <a:off x="385762" y="1051719"/>
            <a:ext cx="8229600" cy="838200"/>
          </a:xfrm>
        </p:spPr>
        <p:txBody>
          <a:bodyPr/>
          <a:lstStyle/>
          <a:p>
            <a:pPr lvl="0">
              <a:lnSpc>
                <a:spcPct val="150000"/>
              </a:lnSpc>
            </a:pPr>
            <a:r>
              <a:rPr lang="zh-CN" altLang="en-US" sz="1800" dirty="0" smtClean="0">
                <a:latin typeface="微软雅黑" pitchFamily="34" charset="-122"/>
                <a:ea typeface="微软雅黑" pitchFamily="34" charset="-122"/>
              </a:rPr>
              <a:t>项目管理：把各种知识、技能、工具和技术应用于项目各项活动中，以达到项目的要求</a:t>
            </a:r>
          </a:p>
        </p:txBody>
      </p:sp>
      <p:grpSp>
        <p:nvGrpSpPr>
          <p:cNvPr id="21" name="组合 20"/>
          <p:cNvGrpSpPr/>
          <p:nvPr/>
        </p:nvGrpSpPr>
        <p:grpSpPr>
          <a:xfrm>
            <a:off x="80961" y="1813719"/>
            <a:ext cx="8839201" cy="3700917"/>
            <a:chOff x="80961" y="1813719"/>
            <a:chExt cx="8839201" cy="3700917"/>
          </a:xfrm>
        </p:grpSpPr>
        <p:grpSp>
          <p:nvGrpSpPr>
            <p:cNvPr id="22" name="组合 21"/>
            <p:cNvGrpSpPr/>
            <p:nvPr/>
          </p:nvGrpSpPr>
          <p:grpSpPr>
            <a:xfrm>
              <a:off x="80961" y="1813719"/>
              <a:ext cx="8839201" cy="3700917"/>
              <a:chOff x="-84812" y="1432719"/>
              <a:chExt cx="8828384" cy="4081917"/>
            </a:xfrm>
          </p:grpSpPr>
          <p:pic>
            <p:nvPicPr>
              <p:cNvPr id="5" name="Picture 3" descr="E:\文档\xgj\知识学习\Excel与PPT模板\PPT\ppt制作\3D小人\3D_050.jpg"/>
              <p:cNvPicPr>
                <a:picLocks noChangeAspect="1" noChangeArrowheads="1"/>
              </p:cNvPicPr>
              <p:nvPr/>
            </p:nvPicPr>
            <p:blipFill>
              <a:blip r:embed="rId3" cstate="print"/>
              <a:srcRect/>
              <a:stretch>
                <a:fillRect/>
              </a:stretch>
            </p:blipFill>
            <p:spPr bwMode="auto">
              <a:xfrm>
                <a:off x="-84812" y="3428323"/>
                <a:ext cx="2123925" cy="1866628"/>
              </a:xfrm>
              <a:prstGeom prst="rect">
                <a:avLst/>
              </a:prstGeom>
              <a:noFill/>
            </p:spPr>
          </p:pic>
          <p:sp>
            <p:nvSpPr>
              <p:cNvPr id="6" name="Oval 10"/>
              <p:cNvSpPr>
                <a:spLocks noChangeArrowheads="1"/>
              </p:cNvSpPr>
              <p:nvPr/>
            </p:nvSpPr>
            <p:spPr bwMode="auto">
              <a:xfrm>
                <a:off x="5763713" y="2521654"/>
                <a:ext cx="1475109" cy="1768408"/>
              </a:xfrm>
              <a:prstGeom prst="ellipse">
                <a:avLst/>
              </a:prstGeom>
              <a:solidFill>
                <a:schemeClr val="accent1">
                  <a:lumMod val="60000"/>
                  <a:lumOff val="40000"/>
                </a:schemeClr>
              </a:solidFill>
              <a:ln w="317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7551" tIns="50727" rIns="97551" bIns="50727" anchor="ctr"/>
              <a:lstStyle/>
              <a:p>
                <a:endParaRPr lang="zh-CN" altLang="en-US" sz="1500" dirty="0">
                  <a:latin typeface="微软雅黑" pitchFamily="34" charset="-122"/>
                  <a:ea typeface="微软雅黑" pitchFamily="34" charset="-122"/>
                </a:endParaRPr>
              </a:p>
            </p:txBody>
          </p:sp>
          <p:sp>
            <p:nvSpPr>
              <p:cNvPr id="7" name="Oval 11"/>
              <p:cNvSpPr>
                <a:spLocks noChangeArrowheads="1"/>
              </p:cNvSpPr>
              <p:nvPr/>
            </p:nvSpPr>
            <p:spPr bwMode="auto">
              <a:xfrm>
                <a:off x="5062292" y="3745806"/>
                <a:ext cx="1475109" cy="1723476"/>
              </a:xfrm>
              <a:prstGeom prst="ellipse">
                <a:avLst/>
              </a:prstGeom>
              <a:solidFill>
                <a:srgbClr val="FFCC66"/>
              </a:solidFill>
              <a:ln w="3175" algn="ctr">
                <a:solidFill>
                  <a:srgbClr val="FFCC66"/>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7551" tIns="50727" rIns="97551" bIns="50727" anchor="ctr"/>
              <a:lstStyle/>
              <a:p>
                <a:endParaRPr lang="zh-CN" altLang="en-US" sz="1500" dirty="0">
                  <a:latin typeface="微软雅黑" pitchFamily="34" charset="-122"/>
                  <a:ea typeface="微软雅黑" pitchFamily="34" charset="-122"/>
                </a:endParaRPr>
              </a:p>
            </p:txBody>
          </p:sp>
          <p:sp>
            <p:nvSpPr>
              <p:cNvPr id="8" name="Text Box 24"/>
              <p:cNvSpPr txBox="1">
                <a:spLocks noChangeArrowheads="1"/>
              </p:cNvSpPr>
              <p:nvPr/>
            </p:nvSpPr>
            <p:spPr bwMode="auto">
              <a:xfrm>
                <a:off x="5221439" y="4480784"/>
                <a:ext cx="1059206" cy="353533"/>
              </a:xfrm>
              <a:prstGeom prst="rect">
                <a:avLst/>
              </a:prstGeom>
              <a:noFill/>
              <a:ln w="9525">
                <a:noFill/>
                <a:miter lim="800000"/>
                <a:headEnd/>
                <a:tailEnd/>
              </a:ln>
              <a:effectLst/>
            </p:spPr>
            <p:txBody>
              <a:bodyPr lIns="99112" tIns="49556" rIns="99112" bIns="49556" anchor="ctr"/>
              <a:lstStyle/>
              <a:p>
                <a:pPr algn="ctr"/>
                <a:r>
                  <a:rPr lang="zh-CN" altLang="en-US" dirty="0" smtClean="0">
                    <a:latin typeface="微软雅黑" pitchFamily="34" charset="-122"/>
                    <a:ea typeface="微软雅黑" pitchFamily="34" charset="-122"/>
                  </a:rPr>
                  <a:t>成本</a:t>
                </a:r>
                <a:endParaRPr lang="ko-KR" altLang="en-US" dirty="0">
                  <a:latin typeface="微软雅黑" pitchFamily="34" charset="-122"/>
                  <a:ea typeface="HY견고딕" pitchFamily="18" charset="-127"/>
                </a:endParaRPr>
              </a:p>
            </p:txBody>
          </p:sp>
          <p:sp>
            <p:nvSpPr>
              <p:cNvPr id="9" name="Oval 12"/>
              <p:cNvSpPr>
                <a:spLocks noChangeArrowheads="1"/>
              </p:cNvSpPr>
              <p:nvPr/>
            </p:nvSpPr>
            <p:spPr bwMode="auto">
              <a:xfrm>
                <a:off x="6533073" y="3836515"/>
                <a:ext cx="1475109" cy="1663003"/>
              </a:xfrm>
              <a:prstGeom prst="ellipse">
                <a:avLst/>
              </a:prstGeom>
              <a:solidFill>
                <a:srgbClr val="FF6600"/>
              </a:solidFill>
              <a:ln w="317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7551" tIns="50727" rIns="97551" bIns="50727" anchor="ctr"/>
              <a:lstStyle/>
              <a:p>
                <a:endParaRPr lang="zh-CN" altLang="en-US" sz="1500" dirty="0">
                  <a:latin typeface="微软雅黑" pitchFamily="34" charset="-122"/>
                  <a:ea typeface="微软雅黑" pitchFamily="34" charset="-122"/>
                </a:endParaRPr>
              </a:p>
            </p:txBody>
          </p:sp>
          <p:sp>
            <p:nvSpPr>
              <p:cNvPr id="10" name="Text Box 24"/>
              <p:cNvSpPr txBox="1">
                <a:spLocks noChangeArrowheads="1"/>
              </p:cNvSpPr>
              <p:nvPr/>
            </p:nvSpPr>
            <p:spPr bwMode="auto">
              <a:xfrm>
                <a:off x="6765302" y="4466342"/>
                <a:ext cx="1059206" cy="367975"/>
              </a:xfrm>
              <a:prstGeom prst="rect">
                <a:avLst/>
              </a:prstGeom>
              <a:noFill/>
              <a:ln w="9525">
                <a:noFill/>
                <a:miter lim="800000"/>
                <a:headEnd/>
                <a:tailEnd/>
              </a:ln>
              <a:effectLst/>
            </p:spPr>
            <p:txBody>
              <a:bodyPr lIns="99112" tIns="49556" rIns="99112" bIns="49556" anchor="ctr"/>
              <a:lstStyle/>
              <a:p>
                <a:pPr algn="ctr"/>
                <a:r>
                  <a:rPr lang="zh-CN" altLang="en-US" dirty="0" smtClean="0">
                    <a:latin typeface="微软雅黑" pitchFamily="34" charset="-122"/>
                    <a:ea typeface="微软雅黑" pitchFamily="34" charset="-122"/>
                  </a:rPr>
                  <a:t>质量</a:t>
                </a:r>
                <a:endParaRPr lang="ko-KR" altLang="en-US" dirty="0">
                  <a:latin typeface="微软雅黑" pitchFamily="34" charset="-122"/>
                  <a:ea typeface="HY견고딕" pitchFamily="18" charset="-127"/>
                </a:endParaRPr>
              </a:p>
            </p:txBody>
          </p:sp>
          <p:sp>
            <p:nvSpPr>
              <p:cNvPr id="11" name="Oval 10"/>
              <p:cNvSpPr>
                <a:spLocks noChangeArrowheads="1"/>
              </p:cNvSpPr>
              <p:nvPr/>
            </p:nvSpPr>
            <p:spPr bwMode="auto">
              <a:xfrm>
                <a:off x="5931026" y="3473679"/>
                <a:ext cx="1148969" cy="1269930"/>
              </a:xfrm>
              <a:prstGeom prst="ellipse">
                <a:avLst/>
              </a:prstGeom>
              <a:solidFill>
                <a:schemeClr val="accent6">
                  <a:lumMod val="60000"/>
                  <a:lumOff val="40000"/>
                </a:schemeClr>
              </a:solidFill>
              <a:ln w="317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7551" tIns="50727" rIns="97551" bIns="50727" anchor="ctr"/>
              <a:lstStyle/>
              <a:p>
                <a:endParaRPr lang="zh-CN" altLang="en-US" sz="1500" dirty="0">
                  <a:latin typeface="微软雅黑" pitchFamily="34" charset="-122"/>
                  <a:ea typeface="微软雅黑" pitchFamily="34" charset="-122"/>
                </a:endParaRPr>
              </a:p>
            </p:txBody>
          </p:sp>
          <p:sp>
            <p:nvSpPr>
              <p:cNvPr id="12" name="流程图: 摘录 11"/>
              <p:cNvSpPr/>
              <p:nvPr/>
            </p:nvSpPr>
            <p:spPr>
              <a:xfrm>
                <a:off x="4253820" y="1886265"/>
                <a:ext cx="4489752" cy="3628371"/>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lIns="99112" tIns="49556" rIns="99112" bIns="49556" rtlCol="0" anchor="ctr"/>
              <a:lstStyle/>
              <a:p>
                <a:pPr algn="ctr"/>
                <a:endParaRPr lang="zh-CN" altLang="en-US"/>
              </a:p>
            </p:txBody>
          </p:sp>
          <p:sp>
            <p:nvSpPr>
              <p:cNvPr id="13" name="五角星 12"/>
              <p:cNvSpPr/>
              <p:nvPr/>
            </p:nvSpPr>
            <p:spPr>
              <a:xfrm>
                <a:off x="6305172" y="1523428"/>
                <a:ext cx="232229" cy="272128"/>
              </a:xfrm>
              <a:prstGeom prst="star5">
                <a:avLst/>
              </a:prstGeom>
              <a:solidFill>
                <a:srgbClr val="FF00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9112" tIns="49556" rIns="99112" bIns="49556" rtlCol="0" anchor="ctr"/>
              <a:lstStyle/>
              <a:p>
                <a:pPr algn="ctr"/>
                <a:endParaRPr lang="zh-CN" altLang="en-US"/>
              </a:p>
            </p:txBody>
          </p:sp>
          <p:sp>
            <p:nvSpPr>
              <p:cNvPr id="14" name="矩形 13"/>
              <p:cNvSpPr/>
              <p:nvPr/>
            </p:nvSpPr>
            <p:spPr>
              <a:xfrm>
                <a:off x="6614811" y="1432719"/>
                <a:ext cx="1123489" cy="377079"/>
              </a:xfrm>
              <a:prstGeom prst="rect">
                <a:avLst/>
              </a:prstGeom>
            </p:spPr>
            <p:txBody>
              <a:bodyPr wrap="none" lIns="99112" tIns="49556" rIns="99112" bIns="49556">
                <a:spAutoFit/>
              </a:bodyPr>
              <a:lstStyle/>
              <a:p>
                <a:pPr>
                  <a:spcBef>
                    <a:spcPct val="50000"/>
                  </a:spcBef>
                  <a:defRPr/>
                </a:pPr>
                <a:r>
                  <a:rPr lang="zh-CN" altLang="en-US" b="0" dirty="0" smtClean="0">
                    <a:latin typeface="微软雅黑" pitchFamily="34" charset="-122"/>
                    <a:ea typeface="微软雅黑" pitchFamily="34" charset="-122"/>
                  </a:rPr>
                  <a:t>项目目标</a:t>
                </a:r>
              </a:p>
            </p:txBody>
          </p:sp>
          <p:cxnSp>
            <p:nvCxnSpPr>
              <p:cNvPr id="15" name="曲线连接符 14"/>
              <p:cNvCxnSpPr/>
              <p:nvPr/>
            </p:nvCxnSpPr>
            <p:spPr>
              <a:xfrm flipV="1">
                <a:off x="1209004" y="1795556"/>
                <a:ext cx="4863940" cy="215850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24"/>
              <p:cNvSpPr txBox="1">
                <a:spLocks noChangeArrowheads="1"/>
              </p:cNvSpPr>
              <p:nvPr/>
            </p:nvSpPr>
            <p:spPr bwMode="auto">
              <a:xfrm>
                <a:off x="5995534" y="3927224"/>
                <a:ext cx="1059206" cy="353533"/>
              </a:xfrm>
              <a:prstGeom prst="rect">
                <a:avLst/>
              </a:prstGeom>
              <a:noFill/>
              <a:ln w="9525">
                <a:noFill/>
                <a:miter lim="800000"/>
                <a:headEnd/>
                <a:tailEnd/>
              </a:ln>
              <a:effectLst/>
            </p:spPr>
            <p:txBody>
              <a:bodyPr lIns="99112" tIns="49556" rIns="99112" bIns="49556" anchor="ctr"/>
              <a:lstStyle/>
              <a:p>
                <a:pPr algn="ctr"/>
                <a:r>
                  <a:rPr lang="zh-CN" altLang="en-US" dirty="0" smtClean="0">
                    <a:latin typeface="微软雅黑" pitchFamily="34" charset="-122"/>
                    <a:ea typeface="微软雅黑" pitchFamily="34" charset="-122"/>
                  </a:rPr>
                  <a:t>范围</a:t>
                </a:r>
                <a:endParaRPr lang="ko-KR" altLang="en-US" dirty="0">
                  <a:latin typeface="微软雅黑" pitchFamily="34" charset="-122"/>
                  <a:ea typeface="HY견고딕" pitchFamily="18" charset="-127"/>
                </a:endParaRPr>
              </a:p>
            </p:txBody>
          </p:sp>
          <p:sp>
            <p:nvSpPr>
              <p:cNvPr id="17" name="Text Box 24"/>
              <p:cNvSpPr txBox="1">
                <a:spLocks noChangeArrowheads="1"/>
              </p:cNvSpPr>
              <p:nvPr/>
            </p:nvSpPr>
            <p:spPr bwMode="auto">
              <a:xfrm>
                <a:off x="5918125" y="3110841"/>
                <a:ext cx="1059206" cy="353533"/>
              </a:xfrm>
              <a:prstGeom prst="rect">
                <a:avLst/>
              </a:prstGeom>
              <a:noFill/>
              <a:ln w="9525">
                <a:noFill/>
                <a:miter lim="800000"/>
                <a:headEnd/>
                <a:tailEnd/>
              </a:ln>
              <a:effectLst/>
            </p:spPr>
            <p:txBody>
              <a:bodyPr lIns="99112" tIns="49556" rIns="99112" bIns="49556" anchor="ctr"/>
              <a:lstStyle/>
              <a:p>
                <a:pPr algn="ctr"/>
                <a:r>
                  <a:rPr lang="zh-CN" altLang="en-US" dirty="0" smtClean="0">
                    <a:latin typeface="微软雅黑" pitchFamily="34" charset="-122"/>
                    <a:ea typeface="微软雅黑" pitchFamily="34" charset="-122"/>
                  </a:rPr>
                  <a:t>时间</a:t>
                </a:r>
                <a:endParaRPr lang="ko-KR" altLang="en-US" dirty="0">
                  <a:latin typeface="微软雅黑" pitchFamily="34" charset="-122"/>
                  <a:ea typeface="HY견고딕" pitchFamily="18" charset="-127"/>
                </a:endParaRPr>
              </a:p>
            </p:txBody>
          </p:sp>
        </p:grpSp>
        <p:pic>
          <p:nvPicPr>
            <p:cNvPr id="18" name="Picture 1"/>
            <p:cNvPicPr>
              <a:picLocks noChangeAspect="1" noChangeArrowheads="1"/>
            </p:cNvPicPr>
            <p:nvPr/>
          </p:nvPicPr>
          <p:blipFill>
            <a:blip r:embed="rId4" cstate="print"/>
            <a:srcRect/>
            <a:stretch>
              <a:fillRect/>
            </a:stretch>
          </p:blipFill>
          <p:spPr bwMode="auto">
            <a:xfrm>
              <a:off x="2667859" y="2728119"/>
              <a:ext cx="1832703" cy="1416526"/>
            </a:xfrm>
            <a:prstGeom prst="rect">
              <a:avLst/>
            </a:prstGeom>
            <a:noFill/>
            <a:ln w="9525">
              <a:noFill/>
              <a:round/>
              <a:headEnd/>
              <a:tailEnd/>
            </a:ln>
            <a:effectLst/>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研发项目管理活动</a:t>
            </a:r>
          </a:p>
        </p:txBody>
      </p:sp>
      <p:pic>
        <p:nvPicPr>
          <p:cNvPr id="21" name="Picture 5" descr="C:\Documents and Settings\huangsl\桌面\ppt\RTX截图未命名OK22.png"/>
          <p:cNvPicPr>
            <a:picLocks noChangeAspect="1" noChangeArrowheads="1"/>
          </p:cNvPicPr>
          <p:nvPr/>
        </p:nvPicPr>
        <p:blipFill>
          <a:blip r:embed="rId3" cstate="print"/>
          <a:srcRect/>
          <a:stretch>
            <a:fillRect/>
          </a:stretch>
        </p:blipFill>
        <p:spPr bwMode="auto">
          <a:xfrm>
            <a:off x="1147763" y="946944"/>
            <a:ext cx="6846887" cy="2619375"/>
          </a:xfrm>
          <a:prstGeom prst="rect">
            <a:avLst/>
          </a:prstGeom>
          <a:noFill/>
          <a:ln w="9525">
            <a:noFill/>
            <a:miter lim="800000"/>
            <a:headEnd/>
            <a:tailEnd/>
          </a:ln>
        </p:spPr>
      </p:pic>
      <p:sp>
        <p:nvSpPr>
          <p:cNvPr id="22" name="TextBox 8"/>
          <p:cNvSpPr txBox="1">
            <a:spLocks noChangeArrowheads="1"/>
          </p:cNvSpPr>
          <p:nvPr/>
        </p:nvSpPr>
        <p:spPr bwMode="auto">
          <a:xfrm>
            <a:off x="914400" y="3869532"/>
            <a:ext cx="8077200" cy="1754187"/>
          </a:xfrm>
          <a:prstGeom prst="rect">
            <a:avLst/>
          </a:prstGeom>
          <a:noFill/>
          <a:ln w="9525">
            <a:noFill/>
            <a:miter lim="800000"/>
            <a:headEnd/>
            <a:tailEnd/>
          </a:ln>
        </p:spPr>
        <p:txBody>
          <a:bodyPr>
            <a:spAutoFit/>
          </a:bodyPr>
          <a:lstStyle/>
          <a:p>
            <a:pPr>
              <a:lnSpc>
                <a:spcPct val="150000"/>
              </a:lnSpc>
              <a:buFont typeface="Wingdings" pitchFamily="2" charset="2"/>
              <a:buChar char="u"/>
            </a:pPr>
            <a:r>
              <a:rPr lang="zh-CN" altLang="en-US" b="0" dirty="0">
                <a:latin typeface="微软雅黑" pitchFamily="34" charset="-122"/>
                <a:ea typeface="微软雅黑" pitchFamily="34" charset="-122"/>
              </a:rPr>
              <a:t>项目管理活动主要由项目经理负责</a:t>
            </a:r>
            <a:endParaRPr lang="en-US" altLang="zh-CN" b="0" dirty="0">
              <a:latin typeface="微软雅黑" pitchFamily="34" charset="-122"/>
              <a:ea typeface="微软雅黑" pitchFamily="34" charset="-122"/>
            </a:endParaRPr>
          </a:p>
          <a:p>
            <a:pPr>
              <a:lnSpc>
                <a:spcPct val="150000"/>
              </a:lnSpc>
              <a:buFont typeface="Wingdings" pitchFamily="2" charset="2"/>
              <a:buChar char="u"/>
            </a:pPr>
            <a:r>
              <a:rPr lang="zh-CN" altLang="en-US" b="0" dirty="0">
                <a:latin typeface="微软雅黑" pitchFamily="34" charset="-122"/>
                <a:ea typeface="微软雅黑" pitchFamily="34" charset="-122"/>
              </a:rPr>
              <a:t>项目管理活动主要分为项目启动、项目计划、阶段启动、执行监控、阶段回顾、项目关闭</a:t>
            </a:r>
            <a:endParaRPr lang="en-US" altLang="zh-CN" b="0" dirty="0">
              <a:latin typeface="微软雅黑" pitchFamily="34" charset="-122"/>
              <a:ea typeface="微软雅黑" pitchFamily="34" charset="-122"/>
            </a:endParaRPr>
          </a:p>
          <a:p>
            <a:pPr>
              <a:lnSpc>
                <a:spcPct val="150000"/>
              </a:lnSpc>
              <a:buFont typeface="Wingdings" pitchFamily="2" charset="2"/>
              <a:buChar char="u"/>
            </a:pPr>
            <a:r>
              <a:rPr lang="zh-CN" altLang="en-US" b="0" dirty="0">
                <a:latin typeface="微软雅黑" pitchFamily="34" charset="-122"/>
                <a:ea typeface="微软雅黑" pitchFamily="34" charset="-122"/>
              </a:rPr>
              <a:t>项目管理活动在研发管理流程中统一定义</a:t>
            </a:r>
            <a:endParaRPr lang="en-US" altLang="zh-CN"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2438400" y="137319"/>
            <a:ext cx="4424362" cy="304800"/>
          </a:xfrm>
        </p:spPr>
        <p:txBody>
          <a:bodyPr lIns="84353" tIns="42177" rIns="84353" bIns="42177"/>
          <a:lstStyle/>
          <a:p>
            <a:pPr algn="ctr" defTabSz="845546" fontAlgn="auto">
              <a:lnSpc>
                <a:spcPts val="2217"/>
              </a:lnSpc>
              <a:tabLst>
                <a:tab pos="281849" algn="l"/>
              </a:tabLst>
              <a:defRPr/>
            </a:pPr>
            <a:r>
              <a:rPr lang="zh-CN" altLang="en-US" sz="2800" kern="1200" dirty="0" smtClean="0">
                <a:solidFill>
                  <a:schemeClr val="accent5">
                    <a:lumMod val="50000"/>
                  </a:schemeClr>
                </a:solidFill>
                <a:latin typeface="微软雅黑" pitchFamily="34" charset="-122"/>
                <a:ea typeface="微软雅黑" pitchFamily="34" charset="-122"/>
                <a:cs typeface="+mn-cs"/>
              </a:rPr>
              <a:t>项目过程管理的重要性</a:t>
            </a:r>
          </a:p>
        </p:txBody>
      </p:sp>
      <p:sp>
        <p:nvSpPr>
          <p:cNvPr id="19" name="AutoShape 2"/>
          <p:cNvSpPr>
            <a:spLocks noChangeArrowheads="1"/>
          </p:cNvSpPr>
          <p:nvPr/>
        </p:nvSpPr>
        <p:spPr bwMode="auto">
          <a:xfrm>
            <a:off x="456481" y="522424"/>
            <a:ext cx="8045279" cy="3976258"/>
          </a:xfrm>
          <a:custGeom>
            <a:avLst/>
            <a:gdLst>
              <a:gd name="G0" fmla="*/ 24639 1 2"/>
              <a:gd name="G1" fmla="*/ 12178 1 2"/>
              <a:gd name="G2" fmla="+- 12178 0 0"/>
              <a:gd name="G3" fmla="+- 24639 0 0"/>
            </a:gdLst>
            <a:ahLst/>
            <a:cxnLst>
              <a:cxn ang="0">
                <a:pos x="r" y="vc"/>
              </a:cxn>
              <a:cxn ang="5400000">
                <a:pos x="hc" y="b"/>
              </a:cxn>
              <a:cxn ang="10800000">
                <a:pos x="l" y="vc"/>
              </a:cxn>
              <a:cxn ang="16200000">
                <a:pos x="hc" y="t"/>
              </a:cxn>
            </a:cxnLst>
            <a:rect l="0" t="0" r="0" b="0"/>
            <a:pathLst>
              <a:path>
                <a:moveTo>
                  <a:pt x="0" y="0"/>
                </a:moveTo>
                <a:lnTo>
                  <a:pt x="24639" y="0"/>
                </a:lnTo>
                <a:lnTo>
                  <a:pt x="24639" y="12178"/>
                </a:lnTo>
                <a:lnTo>
                  <a:pt x="0" y="12178"/>
                </a:lnTo>
                <a:close/>
              </a:path>
            </a:pathLst>
          </a:custGeom>
          <a:noFill/>
          <a:ln w="9525">
            <a:noFill/>
            <a:round/>
            <a:headEnd/>
            <a:tailEnd/>
          </a:ln>
          <a:effectLst/>
        </p:spPr>
        <p:txBody>
          <a:bodyPr wrap="none" lIns="82937" tIns="41468" rIns="82937" bIns="41468" anchor="ctr"/>
          <a:lstStyle/>
          <a:p>
            <a:endParaRPr lang="zh-CN" altLang="en-US"/>
          </a:p>
        </p:txBody>
      </p:sp>
      <p:grpSp>
        <p:nvGrpSpPr>
          <p:cNvPr id="33" name="组合 32"/>
          <p:cNvGrpSpPr/>
          <p:nvPr/>
        </p:nvGrpSpPr>
        <p:grpSpPr>
          <a:xfrm>
            <a:off x="4762" y="718344"/>
            <a:ext cx="5105400" cy="3152775"/>
            <a:chOff x="-3715" y="788194"/>
            <a:chExt cx="8390477" cy="4972844"/>
          </a:xfrm>
        </p:grpSpPr>
        <p:pic>
          <p:nvPicPr>
            <p:cNvPr id="29" name="Picture 3"/>
            <p:cNvPicPr>
              <a:picLocks noChangeAspect="1" noChangeArrowheads="1"/>
            </p:cNvPicPr>
            <p:nvPr/>
          </p:nvPicPr>
          <p:blipFill>
            <a:blip r:embed="rId3" cstate="print"/>
            <a:srcRect/>
            <a:stretch>
              <a:fillRect/>
            </a:stretch>
          </p:blipFill>
          <p:spPr bwMode="auto">
            <a:xfrm>
              <a:off x="0" y="2048329"/>
              <a:ext cx="7025470" cy="3712709"/>
            </a:xfrm>
            <a:prstGeom prst="rect">
              <a:avLst/>
            </a:prstGeom>
            <a:noFill/>
            <a:ln w="9525">
              <a:noFill/>
              <a:round/>
              <a:headEnd/>
              <a:tailEnd/>
            </a:ln>
            <a:effectLst/>
          </p:spPr>
        </p:pic>
        <p:pic>
          <p:nvPicPr>
            <p:cNvPr id="28" name="Picture 4"/>
            <p:cNvPicPr>
              <a:picLocks noChangeAspect="1" noChangeArrowheads="1"/>
            </p:cNvPicPr>
            <p:nvPr/>
          </p:nvPicPr>
          <p:blipFill>
            <a:blip r:embed="rId4" cstate="print"/>
            <a:srcRect/>
            <a:stretch>
              <a:fillRect/>
            </a:stretch>
          </p:blipFill>
          <p:spPr bwMode="auto">
            <a:xfrm>
              <a:off x="2747962" y="3052906"/>
              <a:ext cx="2385562" cy="1505644"/>
            </a:xfrm>
            <a:prstGeom prst="rect">
              <a:avLst/>
            </a:prstGeom>
            <a:noFill/>
            <a:ln w="9525">
              <a:noFill/>
              <a:round/>
              <a:headEnd/>
              <a:tailEnd/>
            </a:ln>
            <a:effectLst/>
          </p:spPr>
        </p:pic>
        <p:pic>
          <p:nvPicPr>
            <p:cNvPr id="30" name="Picture 2" descr="C:\Documents and Settings\huangsl\桌面\200712712593163_2.jpg"/>
            <p:cNvPicPr>
              <a:picLocks noChangeAspect="1" noChangeArrowheads="1"/>
            </p:cNvPicPr>
            <p:nvPr/>
          </p:nvPicPr>
          <p:blipFill>
            <a:blip r:embed="rId5" cstate="print"/>
            <a:srcRect/>
            <a:stretch>
              <a:fillRect/>
            </a:stretch>
          </p:blipFill>
          <p:spPr bwMode="auto">
            <a:xfrm>
              <a:off x="5135562" y="788194"/>
              <a:ext cx="3251200" cy="2168525"/>
            </a:xfrm>
            <a:prstGeom prst="rect">
              <a:avLst/>
            </a:prstGeom>
            <a:noFill/>
          </p:spPr>
        </p:pic>
        <p:sp>
          <p:nvSpPr>
            <p:cNvPr id="31" name="AutoShape 6"/>
            <p:cNvSpPr>
              <a:spLocks noChangeArrowheads="1"/>
            </p:cNvSpPr>
            <p:nvPr/>
          </p:nvSpPr>
          <p:spPr bwMode="auto">
            <a:xfrm>
              <a:off x="-3715" y="4741024"/>
              <a:ext cx="1753234" cy="539255"/>
            </a:xfrm>
            <a:custGeom>
              <a:avLst/>
              <a:gdLst>
                <a:gd name="G0" fmla="*/ 3567 1 2"/>
                <a:gd name="G1" fmla="*/ 1272 1 2"/>
                <a:gd name="G2" fmla="+- 1272 0 0"/>
                <a:gd name="G3" fmla="+- 3567 0 0"/>
              </a:gdLst>
              <a:ahLst/>
              <a:cxnLst>
                <a:cxn ang="0">
                  <a:pos x="r" y="vc"/>
                </a:cxn>
                <a:cxn ang="5400000">
                  <a:pos x="hc" y="b"/>
                </a:cxn>
                <a:cxn ang="10800000">
                  <a:pos x="l" y="vc"/>
                </a:cxn>
                <a:cxn ang="16200000">
                  <a:pos x="hc" y="t"/>
                </a:cxn>
              </a:cxnLst>
              <a:rect l="0" t="0" r="0" b="0"/>
              <a:pathLst>
                <a:path>
                  <a:moveTo>
                    <a:pt x="0" y="0"/>
                  </a:moveTo>
                  <a:lnTo>
                    <a:pt x="3567" y="0"/>
                  </a:lnTo>
                  <a:lnTo>
                    <a:pt x="3567" y="1272"/>
                  </a:lnTo>
                  <a:lnTo>
                    <a:pt x="0" y="1272"/>
                  </a:lnTo>
                  <a:close/>
                </a:path>
              </a:pathLst>
            </a:custGeom>
            <a:noFill/>
            <a:ln w="9525">
              <a:noFill/>
              <a:round/>
              <a:headEnd/>
              <a:tailEnd/>
            </a:ln>
            <a:effectLst/>
          </p:spPr>
          <p:txBody>
            <a:bodyPr wrap="none" lIns="81631" tIns="40815" rIns="81631" bIns="40815"/>
            <a:lstStyle/>
            <a:p>
              <a:pPr>
                <a:tabLst>
                  <a:tab pos="656583" algn="l"/>
                </a:tabLst>
              </a:pPr>
              <a:r>
                <a:rPr lang="zh-CN" altLang="en-US" dirty="0">
                  <a:solidFill>
                    <a:srgbClr val="23FF23"/>
                  </a:solidFill>
                  <a:latin typeface="微软雅黑" pitchFamily="34" charset="-122"/>
                  <a:ea typeface="微软雅黑" pitchFamily="34" charset="-122"/>
                </a:rPr>
                <a:t>项目启动</a:t>
              </a:r>
            </a:p>
          </p:txBody>
        </p:sp>
        <p:sp>
          <p:nvSpPr>
            <p:cNvPr id="32" name="AutoShape 7"/>
            <p:cNvSpPr>
              <a:spLocks noChangeArrowheads="1"/>
            </p:cNvSpPr>
            <p:nvPr/>
          </p:nvSpPr>
          <p:spPr bwMode="auto">
            <a:xfrm>
              <a:off x="3502753" y="1073646"/>
              <a:ext cx="1628003" cy="580738"/>
            </a:xfrm>
            <a:custGeom>
              <a:avLst/>
              <a:gdLst>
                <a:gd name="G0" fmla="*/ 3567 1 2"/>
                <a:gd name="G1" fmla="*/ 1272 1 2"/>
                <a:gd name="G2" fmla="+- 1272 0 0"/>
                <a:gd name="G3" fmla="+- 3567 0 0"/>
              </a:gdLst>
              <a:ahLst/>
              <a:cxnLst>
                <a:cxn ang="0">
                  <a:pos x="r" y="vc"/>
                </a:cxn>
                <a:cxn ang="5400000">
                  <a:pos x="hc" y="b"/>
                </a:cxn>
                <a:cxn ang="10800000">
                  <a:pos x="l" y="vc"/>
                </a:cxn>
                <a:cxn ang="16200000">
                  <a:pos x="hc" y="t"/>
                </a:cxn>
              </a:cxnLst>
              <a:rect l="0" t="0" r="0" b="0"/>
              <a:pathLst>
                <a:path>
                  <a:moveTo>
                    <a:pt x="0" y="0"/>
                  </a:moveTo>
                  <a:lnTo>
                    <a:pt x="3567" y="0"/>
                  </a:lnTo>
                  <a:lnTo>
                    <a:pt x="3567" y="1272"/>
                  </a:lnTo>
                  <a:lnTo>
                    <a:pt x="0" y="1272"/>
                  </a:lnTo>
                  <a:close/>
                </a:path>
              </a:pathLst>
            </a:custGeom>
            <a:noFill/>
            <a:ln w="9525">
              <a:noFill/>
              <a:round/>
              <a:headEnd/>
              <a:tailEnd/>
            </a:ln>
            <a:effectLst/>
          </p:spPr>
          <p:txBody>
            <a:bodyPr wrap="none" lIns="81631" tIns="40815" rIns="81631" bIns="40815"/>
            <a:lstStyle/>
            <a:p>
              <a:pPr>
                <a:tabLst>
                  <a:tab pos="656583" algn="l"/>
                </a:tabLst>
              </a:pPr>
              <a:r>
                <a:rPr lang="zh-CN" altLang="en-US" dirty="0">
                  <a:solidFill>
                    <a:srgbClr val="FF0000"/>
                  </a:solidFill>
                  <a:latin typeface="微软雅黑" pitchFamily="34" charset="-122"/>
                  <a:ea typeface="微软雅黑" pitchFamily="34" charset="-122"/>
                </a:rPr>
                <a:t>项目验收</a:t>
              </a:r>
            </a:p>
          </p:txBody>
        </p:sp>
      </p:grpSp>
      <p:grpSp>
        <p:nvGrpSpPr>
          <p:cNvPr id="23" name="组合 22"/>
          <p:cNvGrpSpPr/>
          <p:nvPr/>
        </p:nvGrpSpPr>
        <p:grpSpPr>
          <a:xfrm>
            <a:off x="614362" y="899319"/>
            <a:ext cx="8210550" cy="4648200"/>
            <a:chOff x="614362" y="899319"/>
            <a:chExt cx="8210550" cy="4648200"/>
          </a:xfrm>
        </p:grpSpPr>
        <p:pic>
          <p:nvPicPr>
            <p:cNvPr id="20" name="Picture 2" descr="C:\Documents and Settings\huangsl\桌面\th.jpg"/>
            <p:cNvPicPr>
              <a:picLocks noChangeAspect="1" noChangeArrowheads="1"/>
            </p:cNvPicPr>
            <p:nvPr/>
          </p:nvPicPr>
          <p:blipFill>
            <a:blip r:embed="rId6" cstate="print"/>
            <a:srcRect/>
            <a:stretch>
              <a:fillRect/>
            </a:stretch>
          </p:blipFill>
          <p:spPr bwMode="auto">
            <a:xfrm>
              <a:off x="7116435" y="2956719"/>
              <a:ext cx="660727" cy="533400"/>
            </a:xfrm>
            <a:prstGeom prst="rect">
              <a:avLst/>
            </a:prstGeom>
            <a:noFill/>
          </p:spPr>
        </p:pic>
        <p:pic>
          <p:nvPicPr>
            <p:cNvPr id="34" name="Picture 3"/>
            <p:cNvPicPr>
              <a:picLocks noChangeAspect="1" noChangeArrowheads="1"/>
            </p:cNvPicPr>
            <p:nvPr/>
          </p:nvPicPr>
          <p:blipFill>
            <a:blip r:embed="rId7" cstate="print"/>
            <a:srcRect/>
            <a:stretch>
              <a:fillRect/>
            </a:stretch>
          </p:blipFill>
          <p:spPr bwMode="auto">
            <a:xfrm>
              <a:off x="2595562" y="3276600"/>
              <a:ext cx="4495801" cy="2270919"/>
            </a:xfrm>
            <a:prstGeom prst="rect">
              <a:avLst/>
            </a:prstGeom>
            <a:noFill/>
            <a:ln w="9525">
              <a:noFill/>
              <a:round/>
              <a:headEnd/>
              <a:tailEnd/>
            </a:ln>
            <a:effectLst/>
          </p:spPr>
        </p:pic>
        <p:pic>
          <p:nvPicPr>
            <p:cNvPr id="3074" name="Picture 2" descr="C:\Documents and Settings\huangsl\桌面\th.jpg"/>
            <p:cNvPicPr>
              <a:picLocks noChangeAspect="1" noChangeArrowheads="1"/>
            </p:cNvPicPr>
            <p:nvPr/>
          </p:nvPicPr>
          <p:blipFill>
            <a:blip r:embed="rId6" cstate="print"/>
            <a:srcRect/>
            <a:stretch>
              <a:fillRect/>
            </a:stretch>
          </p:blipFill>
          <p:spPr bwMode="auto">
            <a:xfrm>
              <a:off x="1528762" y="4099719"/>
              <a:ext cx="660727" cy="533400"/>
            </a:xfrm>
            <a:prstGeom prst="rect">
              <a:avLst/>
            </a:prstGeom>
            <a:noFill/>
          </p:spPr>
        </p:pic>
        <p:pic>
          <p:nvPicPr>
            <p:cNvPr id="15" name="Picture 2" descr="C:\Documents and Settings\huangsl\桌面\th.jpg"/>
            <p:cNvPicPr>
              <a:picLocks noChangeAspect="1" noChangeArrowheads="1"/>
            </p:cNvPicPr>
            <p:nvPr/>
          </p:nvPicPr>
          <p:blipFill>
            <a:blip r:embed="rId6" cstate="print"/>
            <a:srcRect/>
            <a:stretch>
              <a:fillRect/>
            </a:stretch>
          </p:blipFill>
          <p:spPr bwMode="auto">
            <a:xfrm>
              <a:off x="2620635" y="4547394"/>
              <a:ext cx="660727" cy="533400"/>
            </a:xfrm>
            <a:prstGeom prst="rect">
              <a:avLst/>
            </a:prstGeom>
            <a:noFill/>
          </p:spPr>
        </p:pic>
        <p:pic>
          <p:nvPicPr>
            <p:cNvPr id="16" name="Picture 2" descr="C:\Documents and Settings\huangsl\桌面\th.jpg"/>
            <p:cNvPicPr>
              <a:picLocks noChangeAspect="1" noChangeArrowheads="1"/>
            </p:cNvPicPr>
            <p:nvPr/>
          </p:nvPicPr>
          <p:blipFill>
            <a:blip r:embed="rId6" cstate="print"/>
            <a:srcRect/>
            <a:stretch>
              <a:fillRect/>
            </a:stretch>
          </p:blipFill>
          <p:spPr bwMode="auto">
            <a:xfrm>
              <a:off x="4144635" y="4404519"/>
              <a:ext cx="660727" cy="533400"/>
            </a:xfrm>
            <a:prstGeom prst="rect">
              <a:avLst/>
            </a:prstGeom>
            <a:noFill/>
          </p:spPr>
        </p:pic>
        <p:pic>
          <p:nvPicPr>
            <p:cNvPr id="17" name="Picture 2" descr="C:\Documents and Settings\huangsl\桌面\th.jpg"/>
            <p:cNvPicPr>
              <a:picLocks noChangeAspect="1" noChangeArrowheads="1"/>
            </p:cNvPicPr>
            <p:nvPr/>
          </p:nvPicPr>
          <p:blipFill>
            <a:blip r:embed="rId6" cstate="print"/>
            <a:srcRect/>
            <a:stretch>
              <a:fillRect/>
            </a:stretch>
          </p:blipFill>
          <p:spPr bwMode="auto">
            <a:xfrm>
              <a:off x="5414962" y="4023519"/>
              <a:ext cx="660727" cy="533400"/>
            </a:xfrm>
            <a:prstGeom prst="rect">
              <a:avLst/>
            </a:prstGeom>
            <a:noFill/>
          </p:spPr>
        </p:pic>
        <p:pic>
          <p:nvPicPr>
            <p:cNvPr id="18" name="Picture 2" descr="C:\Documents and Settings\huangsl\桌面\th.jpg"/>
            <p:cNvPicPr>
              <a:picLocks noChangeAspect="1" noChangeArrowheads="1"/>
            </p:cNvPicPr>
            <p:nvPr/>
          </p:nvPicPr>
          <p:blipFill>
            <a:blip r:embed="rId6" cstate="print"/>
            <a:srcRect/>
            <a:stretch>
              <a:fillRect/>
            </a:stretch>
          </p:blipFill>
          <p:spPr bwMode="auto">
            <a:xfrm>
              <a:off x="6405562" y="3566319"/>
              <a:ext cx="660727" cy="533400"/>
            </a:xfrm>
            <a:prstGeom prst="rect">
              <a:avLst/>
            </a:prstGeom>
            <a:noFill/>
          </p:spPr>
        </p:pic>
        <p:sp>
          <p:nvSpPr>
            <p:cNvPr id="14" name="下弧形箭头 13"/>
            <p:cNvSpPr/>
            <p:nvPr/>
          </p:nvSpPr>
          <p:spPr>
            <a:xfrm rot="20557508">
              <a:off x="1313598" y="3352160"/>
              <a:ext cx="7462745" cy="1447800"/>
            </a:xfrm>
            <a:prstGeom prst="curved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pic>
          <p:nvPicPr>
            <p:cNvPr id="3077" name="Picture 5" descr="C:\Documents and Settings\huangsl\桌面\th (3).jpg"/>
            <p:cNvPicPr>
              <a:picLocks noChangeAspect="1" noChangeArrowheads="1"/>
            </p:cNvPicPr>
            <p:nvPr/>
          </p:nvPicPr>
          <p:blipFill>
            <a:blip r:embed="rId8" cstate="print"/>
            <a:srcRect/>
            <a:stretch>
              <a:fillRect/>
            </a:stretch>
          </p:blipFill>
          <p:spPr bwMode="auto">
            <a:xfrm>
              <a:off x="7015162" y="899319"/>
              <a:ext cx="1809750" cy="1438275"/>
            </a:xfrm>
            <a:prstGeom prst="rect">
              <a:avLst/>
            </a:prstGeom>
            <a:noFill/>
          </p:spPr>
        </p:pic>
        <p:sp>
          <p:nvSpPr>
            <p:cNvPr id="21" name="AutoShape 6"/>
            <p:cNvSpPr>
              <a:spLocks noChangeArrowheads="1"/>
            </p:cNvSpPr>
            <p:nvPr/>
          </p:nvSpPr>
          <p:spPr bwMode="auto">
            <a:xfrm>
              <a:off x="614362" y="4138832"/>
              <a:ext cx="1066800" cy="341887"/>
            </a:xfrm>
            <a:custGeom>
              <a:avLst/>
              <a:gdLst>
                <a:gd name="G0" fmla="*/ 3567 1 2"/>
                <a:gd name="G1" fmla="*/ 1272 1 2"/>
                <a:gd name="G2" fmla="+- 1272 0 0"/>
                <a:gd name="G3" fmla="+- 3567 0 0"/>
              </a:gdLst>
              <a:ahLst/>
              <a:cxnLst>
                <a:cxn ang="0">
                  <a:pos x="r" y="vc"/>
                </a:cxn>
                <a:cxn ang="5400000">
                  <a:pos x="hc" y="b"/>
                </a:cxn>
                <a:cxn ang="10800000">
                  <a:pos x="l" y="vc"/>
                </a:cxn>
                <a:cxn ang="16200000">
                  <a:pos x="hc" y="t"/>
                </a:cxn>
              </a:cxnLst>
              <a:rect l="0" t="0" r="0" b="0"/>
              <a:pathLst>
                <a:path>
                  <a:moveTo>
                    <a:pt x="0" y="0"/>
                  </a:moveTo>
                  <a:lnTo>
                    <a:pt x="3567" y="0"/>
                  </a:lnTo>
                  <a:lnTo>
                    <a:pt x="3567" y="1272"/>
                  </a:lnTo>
                  <a:lnTo>
                    <a:pt x="0" y="1272"/>
                  </a:lnTo>
                  <a:close/>
                </a:path>
              </a:pathLst>
            </a:custGeom>
            <a:noFill/>
            <a:ln w="9525">
              <a:noFill/>
              <a:round/>
              <a:headEnd/>
              <a:tailEnd/>
            </a:ln>
            <a:effectLst/>
          </p:spPr>
          <p:txBody>
            <a:bodyPr wrap="none" lIns="81631" tIns="40815" rIns="81631" bIns="40815"/>
            <a:lstStyle/>
            <a:p>
              <a:pPr>
                <a:tabLst>
                  <a:tab pos="656583" algn="l"/>
                </a:tabLst>
              </a:pPr>
              <a:r>
                <a:rPr lang="zh-CN" altLang="en-US" dirty="0">
                  <a:solidFill>
                    <a:srgbClr val="00B050"/>
                  </a:solidFill>
                  <a:latin typeface="微软雅黑" pitchFamily="34" charset="-122"/>
                  <a:ea typeface="微软雅黑" pitchFamily="34" charset="-122"/>
                </a:rPr>
                <a:t>项目启动</a:t>
              </a:r>
            </a:p>
          </p:txBody>
        </p:sp>
        <p:sp>
          <p:nvSpPr>
            <p:cNvPr id="22" name="AutoShape 7"/>
            <p:cNvSpPr>
              <a:spLocks noChangeArrowheads="1"/>
            </p:cNvSpPr>
            <p:nvPr/>
          </p:nvSpPr>
          <p:spPr bwMode="auto">
            <a:xfrm>
              <a:off x="6557962" y="1661319"/>
              <a:ext cx="990600" cy="368187"/>
            </a:xfrm>
            <a:custGeom>
              <a:avLst/>
              <a:gdLst>
                <a:gd name="G0" fmla="*/ 3567 1 2"/>
                <a:gd name="G1" fmla="*/ 1272 1 2"/>
                <a:gd name="G2" fmla="+- 1272 0 0"/>
                <a:gd name="G3" fmla="+- 3567 0 0"/>
              </a:gdLst>
              <a:ahLst/>
              <a:cxnLst>
                <a:cxn ang="0">
                  <a:pos x="r" y="vc"/>
                </a:cxn>
                <a:cxn ang="5400000">
                  <a:pos x="hc" y="b"/>
                </a:cxn>
                <a:cxn ang="10800000">
                  <a:pos x="l" y="vc"/>
                </a:cxn>
                <a:cxn ang="16200000">
                  <a:pos x="hc" y="t"/>
                </a:cxn>
              </a:cxnLst>
              <a:rect l="0" t="0" r="0" b="0"/>
              <a:pathLst>
                <a:path>
                  <a:moveTo>
                    <a:pt x="0" y="0"/>
                  </a:moveTo>
                  <a:lnTo>
                    <a:pt x="3567" y="0"/>
                  </a:lnTo>
                  <a:lnTo>
                    <a:pt x="3567" y="1272"/>
                  </a:lnTo>
                  <a:lnTo>
                    <a:pt x="0" y="1272"/>
                  </a:lnTo>
                  <a:close/>
                </a:path>
              </a:pathLst>
            </a:custGeom>
            <a:noFill/>
            <a:ln w="9525">
              <a:noFill/>
              <a:round/>
              <a:headEnd/>
              <a:tailEnd/>
            </a:ln>
            <a:effectLst/>
          </p:spPr>
          <p:txBody>
            <a:bodyPr wrap="none" lIns="81631" tIns="40815" rIns="81631" bIns="40815"/>
            <a:lstStyle/>
            <a:p>
              <a:pPr>
                <a:tabLst>
                  <a:tab pos="656583" algn="l"/>
                </a:tabLst>
              </a:pPr>
              <a:r>
                <a:rPr lang="zh-CN" altLang="en-US" dirty="0">
                  <a:solidFill>
                    <a:srgbClr val="00B050"/>
                  </a:solidFill>
                  <a:latin typeface="微软雅黑" pitchFamily="34" charset="-122"/>
                  <a:ea typeface="微软雅黑" pitchFamily="34" charset="-122"/>
                </a:rPr>
                <a:t>项目验收</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3890962" y="0"/>
            <a:ext cx="1905000" cy="52322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algn="ctr">
              <a:spcBef>
                <a:spcPct val="50000"/>
              </a:spcBef>
              <a:defRPr/>
            </a:pPr>
            <a:r>
              <a:rPr lang="zh-CN" altLang="en-US" sz="2800" dirty="0" smtClean="0">
                <a:latin typeface="微软雅黑" pitchFamily="34" charset="-122"/>
                <a:ea typeface="微软雅黑" pitchFamily="34" charset="-122"/>
              </a:rPr>
              <a:t>目  </a:t>
            </a:r>
            <a:r>
              <a:rPr lang="zh-CN" altLang="en-US" sz="2800" dirty="0">
                <a:latin typeface="微软雅黑" pitchFamily="34" charset="-122"/>
                <a:ea typeface="微软雅黑" pitchFamily="34" charset="-122"/>
              </a:rPr>
              <a:t>录</a:t>
            </a:r>
          </a:p>
        </p:txBody>
      </p:sp>
      <p:grpSp>
        <p:nvGrpSpPr>
          <p:cNvPr id="2" name="Group 2"/>
          <p:cNvGrpSpPr>
            <a:grpSpLocks/>
          </p:cNvGrpSpPr>
          <p:nvPr/>
        </p:nvGrpSpPr>
        <p:grpSpPr bwMode="auto">
          <a:xfrm>
            <a:off x="2022096" y="1070769"/>
            <a:ext cx="5450266" cy="457200"/>
            <a:chOff x="169387" y="0"/>
            <a:chExt cx="4752528" cy="576064"/>
          </a:xfrm>
        </p:grpSpPr>
        <p:sp>
          <p:nvSpPr>
            <p:cNvPr id="36"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34" name="TextBox 16"/>
            <p:cNvSpPr>
              <a:spLocks noChangeArrowheads="1"/>
            </p:cNvSpPr>
            <p:nvPr/>
          </p:nvSpPr>
          <p:spPr bwMode="auto">
            <a:xfrm>
              <a:off x="966809" y="27970"/>
              <a:ext cx="1950194" cy="504132"/>
            </a:xfrm>
            <a:prstGeom prst="rect">
              <a:avLst/>
            </a:prstGeom>
            <a:noFill/>
            <a:ln w="9525" cmpd="sng">
              <a:noFill/>
              <a:miter lim="800000"/>
              <a:headEnd/>
              <a:tailEnd/>
            </a:ln>
          </p:spPr>
          <p:txBody>
            <a:bodyPr wrap="none">
              <a:spAutoFit/>
            </a:bodyPr>
            <a:lstStyle/>
            <a:p>
              <a:r>
                <a:rPr lang="zh-CN" altLang="en-US" sz="2000" b="1" dirty="0" smtClean="0">
                  <a:solidFill>
                    <a:srgbClr val="0070C0"/>
                  </a:solidFill>
                  <a:latin typeface="微软雅黑" pitchFamily="34" charset="-122"/>
                  <a:ea typeface="微软雅黑" pitchFamily="34" charset="-122"/>
                  <a:sym typeface="微软雅黑" pitchFamily="34" charset="-122"/>
                </a:rPr>
                <a:t>项目相关概念介绍</a:t>
              </a:r>
              <a:endParaRPr lang="zh-CN" altLang="en-US" dirty="0"/>
            </a:p>
          </p:txBody>
        </p:sp>
      </p:grpSp>
      <p:grpSp>
        <p:nvGrpSpPr>
          <p:cNvPr id="3" name="Group 2"/>
          <p:cNvGrpSpPr>
            <a:grpSpLocks/>
          </p:cNvGrpSpPr>
          <p:nvPr/>
        </p:nvGrpSpPr>
        <p:grpSpPr bwMode="auto">
          <a:xfrm>
            <a:off x="1871662" y="1813719"/>
            <a:ext cx="5753099" cy="457200"/>
            <a:chOff x="38427" y="0"/>
            <a:chExt cx="5629336" cy="576064"/>
          </a:xfrm>
        </p:grpSpPr>
        <p:grpSp>
          <p:nvGrpSpPr>
            <p:cNvPr id="4" name="Group 3"/>
            <p:cNvGrpSpPr>
              <a:grpSpLocks/>
            </p:cNvGrpSpPr>
            <p:nvPr/>
          </p:nvGrpSpPr>
          <p:grpSpPr bwMode="auto">
            <a:xfrm>
              <a:off x="49366" y="0"/>
              <a:ext cx="5469275" cy="576064"/>
              <a:chOff x="49366" y="0"/>
              <a:chExt cx="5469275" cy="576064"/>
            </a:xfrm>
          </p:grpSpPr>
          <p:sp>
            <p:nvSpPr>
              <p:cNvPr id="72"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73"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70" name="TextBox 16"/>
            <p:cNvSpPr>
              <a:spLocks noChangeArrowheads="1"/>
            </p:cNvSpPr>
            <p:nvPr/>
          </p:nvSpPr>
          <p:spPr bwMode="auto">
            <a:xfrm>
              <a:off x="966808" y="27970"/>
              <a:ext cx="4700955" cy="504132"/>
            </a:xfrm>
            <a:prstGeom prst="rect">
              <a:avLst/>
            </a:prstGeom>
            <a:noFill/>
            <a:ln w="9525" cmpd="sng">
              <a:noFill/>
              <a:miter lim="800000"/>
              <a:headEnd/>
              <a:tailEnd/>
            </a:ln>
          </p:spPr>
          <p:txBody>
            <a:bodyPr wrap="square">
              <a:spAutoFit/>
            </a:bodyPr>
            <a:lstStyle/>
            <a:p>
              <a:r>
                <a:rPr lang="en-US" altLang="zh-CN" sz="2000" dirty="0" smtClean="0">
                  <a:solidFill>
                    <a:srgbClr val="C00000"/>
                  </a:solidFill>
                  <a:latin typeface="微软雅黑" pitchFamily="34" charset="-122"/>
                  <a:ea typeface="微软雅黑" pitchFamily="34" charset="-122"/>
                  <a:sym typeface="微软雅黑" pitchFamily="34" charset="-122"/>
                </a:rPr>
                <a:t>CMMI</a:t>
              </a:r>
              <a:r>
                <a:rPr lang="zh-CN" altLang="en-US" sz="2000" dirty="0" smtClean="0">
                  <a:solidFill>
                    <a:srgbClr val="C00000"/>
                  </a:solidFill>
                  <a:latin typeface="微软雅黑" pitchFamily="34" charset="-122"/>
                  <a:ea typeface="微软雅黑" pitchFamily="34" charset="-122"/>
                  <a:sym typeface="微软雅黑" pitchFamily="34" charset="-122"/>
                </a:rPr>
                <a:t>与国泰安研发管理流程体系介绍</a:t>
              </a:r>
              <a:endParaRPr lang="zh-CN" altLang="en-US" sz="2000" dirty="0">
                <a:solidFill>
                  <a:srgbClr val="C00000"/>
                </a:solidFill>
              </a:endParaRPr>
            </a:p>
          </p:txBody>
        </p:sp>
        <p:sp>
          <p:nvSpPr>
            <p:cNvPr id="71"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rgbClr val="C00000"/>
                  </a:solidFill>
                  <a:latin typeface="微软雅黑" pitchFamily="34" charset="-122"/>
                  <a:ea typeface="微软雅黑" pitchFamily="34" charset="-122"/>
                  <a:sym typeface="微软雅黑" pitchFamily="34" charset="-122"/>
                </a:rPr>
                <a:t>2</a:t>
              </a:r>
              <a:endParaRPr lang="zh-CN" altLang="en-US" dirty="0">
                <a:solidFill>
                  <a:srgbClr val="C00000"/>
                </a:solidFill>
              </a:endParaRPr>
            </a:p>
          </p:txBody>
        </p:sp>
      </p:grpSp>
      <p:grpSp>
        <p:nvGrpSpPr>
          <p:cNvPr id="5" name="Group 2"/>
          <p:cNvGrpSpPr>
            <a:grpSpLocks/>
          </p:cNvGrpSpPr>
          <p:nvPr/>
        </p:nvGrpSpPr>
        <p:grpSpPr bwMode="auto">
          <a:xfrm>
            <a:off x="1862137" y="3471069"/>
            <a:ext cx="5686425" cy="457200"/>
            <a:chOff x="38427" y="0"/>
            <a:chExt cx="4883488" cy="576064"/>
          </a:xfrm>
        </p:grpSpPr>
        <p:grpSp>
          <p:nvGrpSpPr>
            <p:cNvPr id="6" name="Group 3"/>
            <p:cNvGrpSpPr>
              <a:grpSpLocks/>
            </p:cNvGrpSpPr>
            <p:nvPr/>
          </p:nvGrpSpPr>
          <p:grpSpPr bwMode="auto">
            <a:xfrm>
              <a:off x="86841" y="0"/>
              <a:ext cx="4835074" cy="576064"/>
              <a:chOff x="86841" y="0"/>
              <a:chExt cx="4835074" cy="576064"/>
            </a:xfrm>
          </p:grpSpPr>
          <p:sp>
            <p:nvSpPr>
              <p:cNvPr id="87" name="圆角矩形 12"/>
              <p:cNvSpPr>
                <a:spLocks noChangeArrowheads="1"/>
              </p:cNvSpPr>
              <p:nvPr/>
            </p:nvSpPr>
            <p:spPr bwMode="auto">
              <a:xfrm>
                <a:off x="169387" y="0"/>
                <a:ext cx="4752528"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88" name="矩形 18"/>
              <p:cNvSpPr>
                <a:spLocks noChangeArrowheads="1"/>
              </p:cNvSpPr>
              <p:nvPr/>
            </p:nvSpPr>
            <p:spPr bwMode="auto">
              <a:xfrm rot="3234993">
                <a:off x="-37770" y="143621"/>
                <a:ext cx="547330" cy="298107"/>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85" name="TextBox 16"/>
            <p:cNvSpPr>
              <a:spLocks noChangeArrowheads="1"/>
            </p:cNvSpPr>
            <p:nvPr/>
          </p:nvSpPr>
          <p:spPr bwMode="auto">
            <a:xfrm>
              <a:off x="966809" y="27970"/>
              <a:ext cx="1686471" cy="504132"/>
            </a:xfrm>
            <a:prstGeom prst="rect">
              <a:avLst/>
            </a:prstGeom>
            <a:noFill/>
            <a:ln w="9525" cmpd="sng">
              <a:noFill/>
              <a:miter lim="800000"/>
              <a:headEnd/>
              <a:tailEnd/>
            </a:ln>
          </p:spPr>
          <p:txBody>
            <a:bodyPr wrap="non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同行评审介绍</a:t>
              </a:r>
              <a:endParaRPr lang="zh-CN" altLang="en-US" dirty="0"/>
            </a:p>
          </p:txBody>
        </p:sp>
        <p:sp>
          <p:nvSpPr>
            <p:cNvPr id="86"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3</a:t>
              </a:r>
              <a:endParaRPr lang="zh-CN" altLang="en-US" dirty="0">
                <a:solidFill>
                  <a:schemeClr val="accent5">
                    <a:lumMod val="50000"/>
                  </a:schemeClr>
                </a:solidFill>
              </a:endParaRPr>
            </a:p>
          </p:txBody>
        </p:sp>
      </p:grpSp>
      <p:pic>
        <p:nvPicPr>
          <p:cNvPr id="89" name="Picture 3"/>
          <p:cNvPicPr>
            <a:picLocks noChangeAspect="1" noChangeArrowheads="1"/>
          </p:cNvPicPr>
          <p:nvPr/>
        </p:nvPicPr>
        <p:blipFill>
          <a:blip r:embed="rId3" cstate="print"/>
          <a:srcRect/>
          <a:stretch>
            <a:fillRect/>
          </a:stretch>
        </p:blipFill>
        <p:spPr bwMode="auto">
          <a:xfrm>
            <a:off x="319087" y="1794669"/>
            <a:ext cx="1285875" cy="1238250"/>
          </a:xfrm>
          <a:prstGeom prst="rect">
            <a:avLst/>
          </a:prstGeom>
          <a:noFill/>
          <a:ln w="9525" cmpd="sng">
            <a:noFill/>
            <a:miter lim="800000"/>
            <a:headEnd/>
            <a:tailEnd/>
          </a:ln>
        </p:spPr>
      </p:pic>
      <p:sp>
        <p:nvSpPr>
          <p:cNvPr id="26" name="矩形 18"/>
          <p:cNvSpPr>
            <a:spLocks noChangeArrowheads="1"/>
          </p:cNvSpPr>
          <p:nvPr/>
        </p:nvSpPr>
        <p:spPr bwMode="auto">
          <a:xfrm rot="2513167">
            <a:off x="1900730" y="1134644"/>
            <a:ext cx="381259" cy="347121"/>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sp>
        <p:nvSpPr>
          <p:cNvPr id="27" name="TextBox 19"/>
          <p:cNvSpPr>
            <a:spLocks noChangeArrowheads="1"/>
          </p:cNvSpPr>
          <p:nvPr/>
        </p:nvSpPr>
        <p:spPr bwMode="auto">
          <a:xfrm>
            <a:off x="1889551" y="1075920"/>
            <a:ext cx="351641" cy="400110"/>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1</a:t>
            </a:r>
            <a:endParaRPr lang="zh-CN" altLang="en-US" dirty="0">
              <a:solidFill>
                <a:schemeClr val="accent5">
                  <a:lumMod val="50000"/>
                </a:schemeClr>
              </a:solidFill>
            </a:endParaRPr>
          </a:p>
        </p:txBody>
      </p:sp>
      <p:grpSp>
        <p:nvGrpSpPr>
          <p:cNvPr id="7" name="Group 2"/>
          <p:cNvGrpSpPr>
            <a:grpSpLocks/>
          </p:cNvGrpSpPr>
          <p:nvPr/>
        </p:nvGrpSpPr>
        <p:grpSpPr bwMode="auto">
          <a:xfrm>
            <a:off x="1871663" y="4185444"/>
            <a:ext cx="6057899" cy="457200"/>
            <a:chOff x="38427" y="0"/>
            <a:chExt cx="5778458" cy="576064"/>
          </a:xfrm>
        </p:grpSpPr>
        <p:grpSp>
          <p:nvGrpSpPr>
            <p:cNvPr id="8" name="Group 3"/>
            <p:cNvGrpSpPr>
              <a:grpSpLocks/>
            </p:cNvGrpSpPr>
            <p:nvPr/>
          </p:nvGrpSpPr>
          <p:grpSpPr bwMode="auto">
            <a:xfrm>
              <a:off x="49366" y="0"/>
              <a:ext cx="5469275" cy="576064"/>
              <a:chOff x="49366" y="0"/>
              <a:chExt cx="5469275" cy="576064"/>
            </a:xfrm>
          </p:grpSpPr>
          <p:sp>
            <p:nvSpPr>
              <p:cNvPr id="39"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0"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30" name="TextBox 16"/>
            <p:cNvSpPr>
              <a:spLocks noChangeArrowheads="1"/>
            </p:cNvSpPr>
            <p:nvPr/>
          </p:nvSpPr>
          <p:spPr bwMode="auto">
            <a:xfrm>
              <a:off x="1115930" y="27970"/>
              <a:ext cx="4700955"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配置管理介绍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38"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4</a:t>
              </a:r>
              <a:endParaRPr lang="zh-CN" altLang="en-US" dirty="0">
                <a:solidFill>
                  <a:schemeClr val="accent5">
                    <a:lumMod val="50000"/>
                  </a:schemeClr>
                </a:solidFill>
              </a:endParaRPr>
            </a:p>
          </p:txBody>
        </p:sp>
      </p:grpSp>
      <p:grpSp>
        <p:nvGrpSpPr>
          <p:cNvPr id="9" name="Group 2"/>
          <p:cNvGrpSpPr>
            <a:grpSpLocks/>
          </p:cNvGrpSpPr>
          <p:nvPr/>
        </p:nvGrpSpPr>
        <p:grpSpPr bwMode="auto">
          <a:xfrm>
            <a:off x="1871662" y="4937919"/>
            <a:ext cx="6134099" cy="457200"/>
            <a:chOff x="38427" y="0"/>
            <a:chExt cx="5778459" cy="576064"/>
          </a:xfrm>
        </p:grpSpPr>
        <p:grpSp>
          <p:nvGrpSpPr>
            <p:cNvPr id="10" name="Group 3"/>
            <p:cNvGrpSpPr>
              <a:grpSpLocks/>
            </p:cNvGrpSpPr>
            <p:nvPr/>
          </p:nvGrpSpPr>
          <p:grpSpPr bwMode="auto">
            <a:xfrm>
              <a:off x="49366" y="0"/>
              <a:ext cx="5469275" cy="576064"/>
              <a:chOff x="49366" y="0"/>
              <a:chExt cx="5469275" cy="576064"/>
            </a:xfrm>
          </p:grpSpPr>
          <p:sp>
            <p:nvSpPr>
              <p:cNvPr id="45" name="圆角矩形 12"/>
              <p:cNvSpPr>
                <a:spLocks noChangeArrowheads="1"/>
              </p:cNvSpPr>
              <p:nvPr/>
            </p:nvSpPr>
            <p:spPr bwMode="auto">
              <a:xfrm>
                <a:off x="169386" y="0"/>
                <a:ext cx="5349255" cy="576064"/>
              </a:xfrm>
              <a:prstGeom prst="roundRect">
                <a:avLst>
                  <a:gd name="adj" fmla="val 16667"/>
                </a:avLst>
              </a:prstGeom>
              <a:solidFill>
                <a:srgbClr val="FFFFFF"/>
              </a:solidFill>
              <a:ln w="9525" cap="flat" cmpd="sng">
                <a:solidFill>
                  <a:schemeClr val="accent1"/>
                </a:solidFill>
                <a:round/>
                <a:headEnd/>
                <a:tailEnd/>
              </a:ln>
            </p:spPr>
            <p:txBody>
              <a:bodyPr anchor="ctr"/>
              <a:lstStyle/>
              <a:p>
                <a:pPr algn="ctr"/>
                <a:endParaRPr lang="zh-CN" altLang="zh-CN">
                  <a:latin typeface="宋体" pitchFamily="2" charset="-122"/>
                  <a:sym typeface="宋体" pitchFamily="2" charset="-122"/>
                </a:endParaRPr>
              </a:p>
            </p:txBody>
          </p:sp>
          <p:sp>
            <p:nvSpPr>
              <p:cNvPr id="46" name="矩形 18"/>
              <p:cNvSpPr>
                <a:spLocks noChangeArrowheads="1"/>
              </p:cNvSpPr>
              <p:nvPr/>
            </p:nvSpPr>
            <p:spPr bwMode="auto">
              <a:xfrm rot="2513167">
                <a:off x="49366" y="73991"/>
                <a:ext cx="373057" cy="437366"/>
              </a:xfrm>
              <a:prstGeom prst="rect">
                <a:avLst/>
              </a:prstGeom>
              <a:solidFill>
                <a:srgbClr val="FFFFFF"/>
              </a:solidFill>
              <a:ln w="9525" cap="flat" cmpd="sng">
                <a:solidFill>
                  <a:schemeClr val="accent1"/>
                </a:solidFill>
                <a:miter lim="800000"/>
                <a:headEnd/>
                <a:tailEnd/>
              </a:ln>
            </p:spPr>
            <p:txBody>
              <a:bodyPr anchor="ctr"/>
              <a:lstStyle/>
              <a:p>
                <a:pPr algn="ctr"/>
                <a:endParaRPr lang="zh-CN" altLang="zh-CN">
                  <a:latin typeface="宋体" pitchFamily="2" charset="-122"/>
                  <a:sym typeface="宋体" pitchFamily="2" charset="-122"/>
                </a:endParaRPr>
              </a:p>
            </p:txBody>
          </p:sp>
        </p:grpSp>
        <p:sp>
          <p:nvSpPr>
            <p:cNvPr id="43" name="TextBox 16"/>
            <p:cNvSpPr>
              <a:spLocks noChangeArrowheads="1"/>
            </p:cNvSpPr>
            <p:nvPr/>
          </p:nvSpPr>
          <p:spPr bwMode="auto">
            <a:xfrm>
              <a:off x="1115930" y="27970"/>
              <a:ext cx="4700956" cy="504132"/>
            </a:xfrm>
            <a:prstGeom prst="rect">
              <a:avLst/>
            </a:prstGeom>
            <a:noFill/>
            <a:ln w="9525" cmpd="sng">
              <a:noFill/>
              <a:miter lim="800000"/>
              <a:headEnd/>
              <a:tailEnd/>
            </a:ln>
          </p:spPr>
          <p:txBody>
            <a:bodyPr wrap="square">
              <a:spAutoFit/>
            </a:bodyPr>
            <a:lstStyle/>
            <a:p>
              <a:r>
                <a:rPr lang="zh-CN" altLang="en-US" sz="2000" dirty="0" smtClean="0">
                  <a:solidFill>
                    <a:srgbClr val="0070C0"/>
                  </a:solidFill>
                  <a:latin typeface="微软雅黑" pitchFamily="34" charset="-122"/>
                  <a:ea typeface="微软雅黑" pitchFamily="34" charset="-122"/>
                  <a:sym typeface="微软雅黑" pitchFamily="34" charset="-122"/>
                </a:rPr>
                <a:t>研发管理及配置管理工具介绍</a:t>
              </a:r>
              <a:endParaRPr lang="zh-CN" altLang="en-US" sz="2000" dirty="0">
                <a:solidFill>
                  <a:srgbClr val="0070C0"/>
                </a:solidFill>
                <a:latin typeface="微软雅黑" pitchFamily="34" charset="-122"/>
                <a:ea typeface="微软雅黑" pitchFamily="34" charset="-122"/>
                <a:sym typeface="微软雅黑" pitchFamily="34" charset="-122"/>
              </a:endParaRPr>
            </a:p>
          </p:txBody>
        </p:sp>
        <p:sp>
          <p:nvSpPr>
            <p:cNvPr id="44" name="TextBox 19"/>
            <p:cNvSpPr>
              <a:spLocks noChangeArrowheads="1"/>
            </p:cNvSpPr>
            <p:nvPr/>
          </p:nvSpPr>
          <p:spPr bwMode="auto">
            <a:xfrm>
              <a:off x="38427" y="0"/>
              <a:ext cx="344076" cy="504132"/>
            </a:xfrm>
            <a:prstGeom prst="rect">
              <a:avLst/>
            </a:prstGeom>
            <a:noFill/>
            <a:ln w="9525" cmpd="sng">
              <a:noFill/>
              <a:miter lim="800000"/>
              <a:headEnd/>
              <a:tailEnd/>
            </a:ln>
          </p:spPr>
          <p:txBody>
            <a:bodyPr wrap="none">
              <a:spAutoFit/>
            </a:bodyPr>
            <a:lstStyle/>
            <a:p>
              <a:r>
                <a:rPr lang="en-US" sz="2000" b="1" dirty="0" smtClean="0">
                  <a:solidFill>
                    <a:schemeClr val="accent5">
                      <a:lumMod val="50000"/>
                    </a:schemeClr>
                  </a:solidFill>
                  <a:latin typeface="微软雅黑" pitchFamily="34" charset="-122"/>
                  <a:ea typeface="微软雅黑" pitchFamily="34" charset="-122"/>
                  <a:sym typeface="微软雅黑" pitchFamily="34" charset="-122"/>
                </a:rPr>
                <a:t>5</a:t>
              </a:r>
              <a:endParaRPr lang="zh-CN" altLang="en-US" dirty="0">
                <a:solidFill>
                  <a:schemeClr val="accent5">
                    <a:lumMod val="50000"/>
                  </a:schemeClr>
                </a:solidFill>
              </a:endParaRPr>
            </a:p>
          </p:txBody>
        </p:sp>
      </p:grpSp>
      <p:sp>
        <p:nvSpPr>
          <p:cNvPr id="33" name="TextBox 63"/>
          <p:cNvSpPr>
            <a:spLocks noChangeArrowheads="1"/>
          </p:cNvSpPr>
          <p:nvPr/>
        </p:nvSpPr>
        <p:spPr bwMode="auto">
          <a:xfrm>
            <a:off x="2919166" y="2270919"/>
            <a:ext cx="2807179" cy="1061829"/>
          </a:xfrm>
          <a:prstGeom prst="rect">
            <a:avLst/>
          </a:prstGeom>
          <a:noFill/>
          <a:ln w="9525">
            <a:noFill/>
            <a:miter lim="800000"/>
            <a:headEnd/>
            <a:tailEnd/>
          </a:ln>
        </p:spPr>
        <p:txBody>
          <a:bodyPr wrap="none">
            <a:spAutoFit/>
          </a:bodyPr>
          <a:lstStyle/>
          <a:p>
            <a:pPr marL="285750" indent="-285750">
              <a:lnSpc>
                <a:spcPct val="150000"/>
              </a:lnSpc>
              <a:buFont typeface="Arial" pitchFamily="34" charset="0"/>
              <a:buChar char="•"/>
            </a:pPr>
            <a:r>
              <a:rPr lang="en-US" altLang="zh-CN" sz="1400" dirty="0" smtClean="0">
                <a:latin typeface="微软雅黑" pitchFamily="34" charset="-122"/>
                <a:ea typeface="微软雅黑" pitchFamily="34" charset="-122"/>
                <a:sym typeface="微软雅黑" pitchFamily="34" charset="-122"/>
              </a:rPr>
              <a:t>CMMI</a:t>
            </a:r>
            <a:r>
              <a:rPr lang="zh-CN" altLang="en-US" sz="1400" dirty="0" smtClean="0">
                <a:latin typeface="微软雅黑" pitchFamily="34" charset="-122"/>
                <a:ea typeface="微软雅黑" pitchFamily="34" charset="-122"/>
                <a:sym typeface="微软雅黑" pitchFamily="34" charset="-122"/>
              </a:rPr>
              <a:t>介绍</a:t>
            </a:r>
            <a:endParaRPr lang="en-US" altLang="zh-CN" sz="1400"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国泰安研发管理流程体系结构</a:t>
            </a:r>
            <a:endParaRPr lang="en-US" altLang="zh-CN" sz="1400" dirty="0" smtClean="0">
              <a:latin typeface="微软雅黑" pitchFamily="34" charset="-122"/>
              <a:ea typeface="微软雅黑" pitchFamily="34" charset="-122"/>
              <a:sym typeface="微软雅黑" pitchFamily="34" charset="-122"/>
            </a:endParaRPr>
          </a:p>
          <a:p>
            <a:pPr marL="285750" indent="-285750">
              <a:lnSpc>
                <a:spcPct val="150000"/>
              </a:lnSpc>
              <a:buFont typeface="Arial" pitchFamily="34" charset="0"/>
              <a:buChar char="•"/>
            </a:pPr>
            <a:r>
              <a:rPr lang="zh-CN" altLang="en-US" sz="1400" dirty="0" smtClean="0">
                <a:latin typeface="微软雅黑" pitchFamily="34" charset="-122"/>
                <a:ea typeface="微软雅黑" pitchFamily="34" charset="-122"/>
                <a:sym typeface="微软雅黑" pitchFamily="34" charset="-122"/>
              </a:rPr>
              <a:t>开发模型介绍</a:t>
            </a:r>
            <a:r>
              <a:rPr lang="en-US" altLang="zh-CN" sz="1400" dirty="0" smtClean="0">
                <a:latin typeface="微软雅黑" pitchFamily="34" charset="-122"/>
                <a:ea typeface="微软雅黑" pitchFamily="34" charset="-122"/>
                <a:sym typeface="微软雅黑" pitchFamily="34" charset="-122"/>
              </a:rPr>
              <a:t>-</a:t>
            </a:r>
            <a:r>
              <a:rPr lang="zh-CN" altLang="en-US" sz="1400" dirty="0" smtClean="0">
                <a:latin typeface="微软雅黑" pitchFamily="34" charset="-122"/>
                <a:ea typeface="微软雅黑" pitchFamily="34" charset="-122"/>
                <a:sym typeface="微软雅黑" pitchFamily="34" charset="-122"/>
              </a:rPr>
              <a:t>瀑布模型</a:t>
            </a:r>
            <a:endParaRPr lang="en-US" altLang="zh-CN" sz="1400" dirty="0" smtClean="0">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71TGp_business_light">
  <a:themeElements>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fontScheme name="571TGp_business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571TGp_business_light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571TGp_business_light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F:\PPT模板\571TGp_business_light.pot</Template>
  <TotalTime>11699</TotalTime>
  <Words>1521</Words>
  <Application>Microsoft Office PowerPoint</Application>
  <PresentationFormat>自定义</PresentationFormat>
  <Paragraphs>245</Paragraphs>
  <Slides>30</Slides>
  <Notes>30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33" baseType="lpstr">
      <vt:lpstr>571TGp_business_light</vt:lpstr>
      <vt:lpstr>Chart</vt:lpstr>
      <vt:lpstr>Microsoft Office Visio 绘图</vt:lpstr>
      <vt:lpstr>幻灯片 1</vt:lpstr>
      <vt:lpstr>幻灯片 2</vt:lpstr>
      <vt:lpstr>幻灯片 3</vt:lpstr>
      <vt:lpstr>过程与流程的定义</vt:lpstr>
      <vt:lpstr>项目与项目的特点</vt:lpstr>
      <vt:lpstr>项目管理</vt:lpstr>
      <vt:lpstr>研发项目管理活动</vt:lpstr>
      <vt:lpstr>项目过程管理的重要性</vt:lpstr>
      <vt:lpstr>幻灯片 9</vt:lpstr>
      <vt:lpstr>CMMI概述</vt:lpstr>
      <vt:lpstr>公司研发管理流程体系结构</vt:lpstr>
      <vt:lpstr>瀑布模型</vt:lpstr>
      <vt:lpstr>幻灯片 13</vt:lpstr>
      <vt:lpstr>缺陷分布及质量成本</vt:lpstr>
      <vt:lpstr>开展评审活动的好处（1）</vt:lpstr>
      <vt:lpstr>开展评审活动的好处（2）</vt:lpstr>
      <vt:lpstr>评审的目的及意义</vt:lpstr>
      <vt:lpstr>标准的评审过程</vt:lpstr>
      <vt:lpstr>国泰安的正式评审流程</vt:lpstr>
      <vt:lpstr>幻灯片 20</vt:lpstr>
      <vt:lpstr>配置管理的意义</vt:lpstr>
      <vt:lpstr>配置管理的相关概念（1）</vt:lpstr>
      <vt:lpstr>配置管理的相关概念（2）</vt:lpstr>
      <vt:lpstr>缺乏配置管理导致的问题</vt:lpstr>
      <vt:lpstr>配置管理过程活动（1）</vt:lpstr>
      <vt:lpstr>配置管理过程活动（2）</vt:lpstr>
      <vt:lpstr>变更管理</vt:lpstr>
      <vt:lpstr>幻灯片 28</vt:lpstr>
      <vt:lpstr>研发管理及配置管理工具介绍</vt:lpstr>
      <vt:lpstr>幻灯片 30</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fuyanhua</cp:lastModifiedBy>
  <cp:revision>1645</cp:revision>
  <dcterms:created xsi:type="dcterms:W3CDTF">2008-07-11T02:06:48Z</dcterms:created>
  <dcterms:modified xsi:type="dcterms:W3CDTF">2014-03-10T02:26:46Z</dcterms:modified>
</cp:coreProperties>
</file>