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289" r:id="rId3"/>
    <p:sldId id="426" r:id="rId4"/>
    <p:sldId id="459" r:id="rId5"/>
    <p:sldId id="372" r:id="rId6"/>
    <p:sldId id="460" r:id="rId7"/>
    <p:sldId id="425" r:id="rId8"/>
    <p:sldId id="375" r:id="rId9"/>
    <p:sldId id="457" r:id="rId10"/>
    <p:sldId id="342" r:id="rId11"/>
    <p:sldId id="419" r:id="rId12"/>
    <p:sldId id="461" r:id="rId13"/>
    <p:sldId id="462" r:id="rId14"/>
    <p:sldId id="463" r:id="rId15"/>
    <p:sldId id="351" r:id="rId16"/>
    <p:sldId id="458" r:id="rId17"/>
    <p:sldId id="464" r:id="rId18"/>
    <p:sldId id="466" r:id="rId19"/>
    <p:sldId id="467" r:id="rId20"/>
    <p:sldId id="468" r:id="rId21"/>
    <p:sldId id="469" r:id="rId22"/>
    <p:sldId id="354" r:id="rId23"/>
    <p:sldId id="465" r:id="rId24"/>
    <p:sldId id="470" r:id="rId25"/>
    <p:sldId id="471" r:id="rId26"/>
    <p:sldId id="472" r:id="rId27"/>
    <p:sldId id="473" r:id="rId28"/>
    <p:sldId id="345" r:id="rId29"/>
    <p:sldId id="474" r:id="rId30"/>
    <p:sldId id="418" r:id="rId3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unzhuo.ye"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4AE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03" autoAdjust="0"/>
    <p:restoredTop sz="77920" autoAdjust="0"/>
  </p:normalViewPr>
  <p:slideViewPr>
    <p:cSldViewPr>
      <p:cViewPr>
        <p:scale>
          <a:sx n="120" d="100"/>
          <a:sy n="120" d="100"/>
        </p:scale>
        <p:origin x="-516" y="-396"/>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6" d="100"/>
          <a:sy n="66" d="100"/>
        </p:scale>
        <p:origin x="-2904"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1B7E0B3-0079-4158-B086-69A12237C006}" type="datetimeFigureOut">
              <a:rPr lang="zh-CN" altLang="en-US" smtClean="0"/>
              <a:pPr/>
              <a:t>2017/4/11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525549-4D7C-4252-B577-8CEBB3489317}" type="slidenum">
              <a:rPr lang="zh-CN" altLang="en-US" smtClean="0"/>
              <a:pPr/>
              <a:t>‹#›</a:t>
            </a:fld>
            <a:endParaRPr lang="zh-CN" altLang="en-US"/>
          </a:p>
        </p:txBody>
      </p:sp>
    </p:spTree>
    <p:extLst>
      <p:ext uri="{BB962C8B-B14F-4D97-AF65-F5344CB8AC3E}">
        <p14:creationId xmlns:p14="http://schemas.microsoft.com/office/powerpoint/2010/main" val="11072367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938E64-1010-4AA6-827D-8D32A0E4A24F}" type="datetimeFigureOut">
              <a:rPr lang="zh-CN" altLang="en-US" smtClean="0"/>
              <a:pPr/>
              <a:t>2017/4/11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86671C-1974-4389-9540-5D048C07D262}" type="slidenum">
              <a:rPr lang="zh-CN" altLang="en-US" smtClean="0"/>
              <a:pPr/>
              <a:t>‹#›</a:t>
            </a:fld>
            <a:endParaRPr lang="zh-CN" altLang="en-US"/>
          </a:p>
        </p:txBody>
      </p:sp>
    </p:spTree>
    <p:extLst>
      <p:ext uri="{BB962C8B-B14F-4D97-AF65-F5344CB8AC3E}">
        <p14:creationId xmlns:p14="http://schemas.microsoft.com/office/powerpoint/2010/main" val="2722083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本次的培训着重在公司当前的研发流程的介绍和讲解，包括了现有流程、角色职责、模板等，重点在前两个，模板只是作为概念和关注点的介绍，其具体的写作、技术</a:t>
            </a:r>
            <a:r>
              <a:rPr lang="en-US" altLang="zh-CN" dirty="0" smtClean="0"/>
              <a:t>&amp;</a:t>
            </a:r>
            <a:r>
              <a:rPr lang="zh-CN" altLang="en-US" dirty="0" smtClean="0"/>
              <a:t>业务等知识不在这里打开</a:t>
            </a:r>
            <a:endParaRPr lang="zh-CN" altLang="en-US" dirty="0"/>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1</a:t>
            </a:fld>
            <a:endParaRPr lang="zh-CN" altLang="en-US"/>
          </a:p>
        </p:txBody>
      </p:sp>
    </p:spTree>
    <p:extLst>
      <p:ext uri="{BB962C8B-B14F-4D97-AF65-F5344CB8AC3E}">
        <p14:creationId xmlns:p14="http://schemas.microsoft.com/office/powerpoint/2010/main" val="1647972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10</a:t>
            </a:fld>
            <a:endParaRPr lang="zh-CN" altLang="en-US"/>
          </a:p>
        </p:txBody>
      </p:sp>
    </p:spTree>
    <p:extLst>
      <p:ext uri="{BB962C8B-B14F-4D97-AF65-F5344CB8AC3E}">
        <p14:creationId xmlns:p14="http://schemas.microsoft.com/office/powerpoint/2010/main" val="4140493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11</a:t>
            </a:fld>
            <a:endParaRPr lang="zh-CN" altLang="en-US"/>
          </a:p>
        </p:txBody>
      </p:sp>
    </p:spTree>
    <p:extLst>
      <p:ext uri="{BB962C8B-B14F-4D97-AF65-F5344CB8AC3E}">
        <p14:creationId xmlns:p14="http://schemas.microsoft.com/office/powerpoint/2010/main" val="3957263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12</a:t>
            </a:fld>
            <a:endParaRPr lang="zh-CN" altLang="en-US"/>
          </a:p>
        </p:txBody>
      </p:sp>
    </p:spTree>
    <p:extLst>
      <p:ext uri="{BB962C8B-B14F-4D97-AF65-F5344CB8AC3E}">
        <p14:creationId xmlns:p14="http://schemas.microsoft.com/office/powerpoint/2010/main" val="2988398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13</a:t>
            </a:fld>
            <a:endParaRPr lang="zh-CN" altLang="en-US"/>
          </a:p>
        </p:txBody>
      </p:sp>
    </p:spTree>
    <p:extLst>
      <p:ext uri="{BB962C8B-B14F-4D97-AF65-F5344CB8AC3E}">
        <p14:creationId xmlns:p14="http://schemas.microsoft.com/office/powerpoint/2010/main" val="2988398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14</a:t>
            </a:fld>
            <a:endParaRPr lang="zh-CN" altLang="en-US"/>
          </a:p>
        </p:txBody>
      </p:sp>
    </p:spTree>
    <p:extLst>
      <p:ext uri="{BB962C8B-B14F-4D97-AF65-F5344CB8AC3E}">
        <p14:creationId xmlns:p14="http://schemas.microsoft.com/office/powerpoint/2010/main" val="2988398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17</a:t>
            </a:fld>
            <a:endParaRPr lang="zh-CN" altLang="en-US"/>
          </a:p>
        </p:txBody>
      </p:sp>
    </p:spTree>
    <p:extLst>
      <p:ext uri="{BB962C8B-B14F-4D97-AF65-F5344CB8AC3E}">
        <p14:creationId xmlns:p14="http://schemas.microsoft.com/office/powerpoint/2010/main" val="4140493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18</a:t>
            </a:fld>
            <a:endParaRPr lang="zh-CN" altLang="en-US"/>
          </a:p>
        </p:txBody>
      </p:sp>
    </p:spTree>
    <p:extLst>
      <p:ext uri="{BB962C8B-B14F-4D97-AF65-F5344CB8AC3E}">
        <p14:creationId xmlns:p14="http://schemas.microsoft.com/office/powerpoint/2010/main" val="3957263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19</a:t>
            </a:fld>
            <a:endParaRPr lang="zh-CN" altLang="en-US"/>
          </a:p>
        </p:txBody>
      </p:sp>
    </p:spTree>
    <p:extLst>
      <p:ext uri="{BB962C8B-B14F-4D97-AF65-F5344CB8AC3E}">
        <p14:creationId xmlns:p14="http://schemas.microsoft.com/office/powerpoint/2010/main" val="29883983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20</a:t>
            </a:fld>
            <a:endParaRPr lang="zh-CN" altLang="en-US"/>
          </a:p>
        </p:txBody>
      </p:sp>
    </p:spTree>
    <p:extLst>
      <p:ext uri="{BB962C8B-B14F-4D97-AF65-F5344CB8AC3E}">
        <p14:creationId xmlns:p14="http://schemas.microsoft.com/office/powerpoint/2010/main" val="29883983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21</a:t>
            </a:fld>
            <a:endParaRPr lang="zh-CN" altLang="en-US"/>
          </a:p>
        </p:txBody>
      </p:sp>
    </p:spTree>
    <p:extLst>
      <p:ext uri="{BB962C8B-B14F-4D97-AF65-F5344CB8AC3E}">
        <p14:creationId xmlns:p14="http://schemas.microsoft.com/office/powerpoint/2010/main" val="2988398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2</a:t>
            </a:fld>
            <a:endParaRPr lang="zh-CN" altLang="en-US"/>
          </a:p>
        </p:txBody>
      </p:sp>
    </p:spTree>
    <p:extLst>
      <p:ext uri="{BB962C8B-B14F-4D97-AF65-F5344CB8AC3E}">
        <p14:creationId xmlns:p14="http://schemas.microsoft.com/office/powerpoint/2010/main" val="414049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23</a:t>
            </a:fld>
            <a:endParaRPr lang="zh-CN" altLang="en-US"/>
          </a:p>
        </p:txBody>
      </p:sp>
    </p:spTree>
    <p:extLst>
      <p:ext uri="{BB962C8B-B14F-4D97-AF65-F5344CB8AC3E}">
        <p14:creationId xmlns:p14="http://schemas.microsoft.com/office/powerpoint/2010/main" val="4140493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24</a:t>
            </a:fld>
            <a:endParaRPr lang="zh-CN" altLang="en-US"/>
          </a:p>
        </p:txBody>
      </p:sp>
    </p:spTree>
    <p:extLst>
      <p:ext uri="{BB962C8B-B14F-4D97-AF65-F5344CB8AC3E}">
        <p14:creationId xmlns:p14="http://schemas.microsoft.com/office/powerpoint/2010/main" val="39572637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25</a:t>
            </a:fld>
            <a:endParaRPr lang="zh-CN" altLang="en-US"/>
          </a:p>
        </p:txBody>
      </p:sp>
    </p:spTree>
    <p:extLst>
      <p:ext uri="{BB962C8B-B14F-4D97-AF65-F5344CB8AC3E}">
        <p14:creationId xmlns:p14="http://schemas.microsoft.com/office/powerpoint/2010/main" val="29883983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26</a:t>
            </a:fld>
            <a:endParaRPr lang="zh-CN" altLang="en-US"/>
          </a:p>
        </p:txBody>
      </p:sp>
    </p:spTree>
    <p:extLst>
      <p:ext uri="{BB962C8B-B14F-4D97-AF65-F5344CB8AC3E}">
        <p14:creationId xmlns:p14="http://schemas.microsoft.com/office/powerpoint/2010/main" val="29883983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27</a:t>
            </a:fld>
            <a:endParaRPr lang="zh-CN" altLang="en-US"/>
          </a:p>
        </p:txBody>
      </p:sp>
    </p:spTree>
    <p:extLst>
      <p:ext uri="{BB962C8B-B14F-4D97-AF65-F5344CB8AC3E}">
        <p14:creationId xmlns:p14="http://schemas.microsoft.com/office/powerpoint/2010/main" val="29883983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itchFamily="34" charset="-122"/>
                <a:ea typeface="微软雅黑" pitchFamily="34" charset="-122"/>
              </a:rPr>
              <a:t>参与评审</a:t>
            </a:r>
            <a:r>
              <a:rPr lang="zh-CN" altLang="en-US" sz="1200" b="1" dirty="0" smtClean="0">
                <a:solidFill>
                  <a:srgbClr val="993937"/>
                </a:solidFill>
                <a:latin typeface="微软雅黑" pitchFamily="34" charset="-122"/>
                <a:ea typeface="微软雅黑" pitchFamily="34" charset="-122"/>
              </a:rPr>
              <a:t>需求规格说明书</a:t>
            </a:r>
            <a:r>
              <a:rPr lang="zh-CN" altLang="en-US" sz="1200" dirty="0" smtClean="0">
                <a:latin typeface="微软雅黑" pitchFamily="34" charset="-122"/>
                <a:ea typeface="微软雅黑" pitchFamily="34" charset="-122"/>
              </a:rPr>
              <a:t>，</a:t>
            </a:r>
            <a:r>
              <a:rPr lang="zh-CN" altLang="en-US" sz="1200" b="1" dirty="0" smtClean="0">
                <a:solidFill>
                  <a:srgbClr val="993937"/>
                </a:solidFill>
                <a:latin typeface="微软雅黑" pitchFamily="34" charset="-122"/>
                <a:ea typeface="微软雅黑" pitchFamily="34" charset="-122"/>
              </a:rPr>
              <a:t>确认</a:t>
            </a:r>
            <a:r>
              <a:rPr lang="zh-CN" altLang="en-US" sz="1200" dirty="0" smtClean="0">
                <a:latin typeface="微软雅黑" pitchFamily="34" charset="-122"/>
                <a:ea typeface="微软雅黑" pitchFamily="34" charset="-122"/>
              </a:rPr>
              <a:t>需求相关</a:t>
            </a:r>
            <a:r>
              <a:rPr lang="zh-CN" altLang="en-US" sz="1200" b="1" dirty="0" smtClean="0">
                <a:solidFill>
                  <a:srgbClr val="993937"/>
                </a:solidFill>
                <a:latin typeface="微软雅黑" pitchFamily="34" charset="-122"/>
                <a:ea typeface="微软雅黑" pitchFamily="34" charset="-122"/>
              </a:rPr>
              <a:t>问题及疑问</a:t>
            </a:r>
            <a:r>
              <a:rPr lang="zh-CN" altLang="en-US" sz="1200" dirty="0" smtClean="0">
                <a:latin typeface="微软雅黑" pitchFamily="34" charset="-122"/>
                <a:ea typeface="微软雅黑" pitchFamily="34" charset="-122"/>
              </a:rPr>
              <a:t>，</a:t>
            </a:r>
            <a:r>
              <a:rPr lang="zh-CN" altLang="en-US" sz="1200" dirty="0" smtClean="0">
                <a:solidFill>
                  <a:srgbClr val="00B0F0"/>
                </a:solidFill>
                <a:latin typeface="微软雅黑" pitchFamily="34" charset="-122"/>
                <a:ea typeface="微软雅黑" pitchFamily="34" charset="-122"/>
              </a:rPr>
              <a:t>必要时开展业务培训</a:t>
            </a:r>
            <a:endParaRPr lang="en-US" altLang="zh-CN" sz="1200" dirty="0" smtClean="0">
              <a:solidFill>
                <a:srgbClr val="00B0F0"/>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28</a:t>
            </a:fld>
            <a:endParaRPr lang="zh-CN" altLang="en-US"/>
          </a:p>
        </p:txBody>
      </p:sp>
    </p:spTree>
    <p:extLst>
      <p:ext uri="{BB962C8B-B14F-4D97-AF65-F5344CB8AC3E}">
        <p14:creationId xmlns:p14="http://schemas.microsoft.com/office/powerpoint/2010/main" val="19838544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29</a:t>
            </a:fld>
            <a:endParaRPr lang="zh-CN" altLang="en-US"/>
          </a:p>
        </p:txBody>
      </p:sp>
    </p:spTree>
    <p:extLst>
      <p:ext uri="{BB962C8B-B14F-4D97-AF65-F5344CB8AC3E}">
        <p14:creationId xmlns:p14="http://schemas.microsoft.com/office/powerpoint/2010/main" val="414049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3</a:t>
            </a:fld>
            <a:endParaRPr lang="zh-CN" altLang="en-US"/>
          </a:p>
        </p:txBody>
      </p:sp>
    </p:spTree>
    <p:extLst>
      <p:ext uri="{BB962C8B-B14F-4D97-AF65-F5344CB8AC3E}">
        <p14:creationId xmlns:p14="http://schemas.microsoft.com/office/powerpoint/2010/main" val="414049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西方企业：重视过程，尽量把问题放在前面</a:t>
            </a:r>
            <a:r>
              <a:rPr lang="zh-CN" altLang="en-US" baseline="0" dirty="0" smtClean="0"/>
              <a:t>  </a:t>
            </a:r>
            <a:r>
              <a:rPr lang="en-US" altLang="zh-CN" baseline="0" dirty="0" smtClean="0"/>
              <a:t>---</a:t>
            </a:r>
            <a:r>
              <a:rPr lang="zh-CN" altLang="en-US" baseline="0" dirty="0" smtClean="0"/>
              <a:t>预防式管理</a:t>
            </a:r>
            <a:endParaRPr lang="en-US" altLang="zh-CN" dirty="0" smtClean="0"/>
          </a:p>
          <a:p>
            <a:r>
              <a:rPr lang="zh-CN" altLang="en-US" dirty="0" smtClean="0"/>
              <a:t>中国企业：常常把问题放在后面</a:t>
            </a:r>
            <a:r>
              <a:rPr lang="zh-CN" altLang="en-US" baseline="0" dirty="0" smtClean="0"/>
              <a:t> </a:t>
            </a:r>
            <a:r>
              <a:rPr lang="en-US" altLang="zh-CN" baseline="0" dirty="0" smtClean="0"/>
              <a:t>---</a:t>
            </a:r>
            <a:r>
              <a:rPr lang="zh-CN" altLang="en-US" baseline="0" dirty="0" smtClean="0"/>
              <a:t>救火式管理</a:t>
            </a:r>
            <a:endParaRPr lang="en-US" altLang="zh-CN" baseline="0" dirty="0" smtClean="0"/>
          </a:p>
          <a:p>
            <a:endParaRPr lang="en-US" altLang="zh-CN" baseline="0" dirty="0" smtClean="0"/>
          </a:p>
          <a:p>
            <a:pPr>
              <a:lnSpc>
                <a:spcPct val="150000"/>
              </a:lnSpc>
            </a:pPr>
            <a:r>
              <a:rPr lang="zh-CN" altLang="en-US" sz="1400" dirty="0" smtClean="0">
                <a:latin typeface="微软雅黑" pitchFamily="34" charset="-122"/>
                <a:ea typeface="微软雅黑" pitchFamily="34" charset="-122"/>
              </a:rPr>
              <a:t>流程六要素：</a:t>
            </a:r>
            <a:r>
              <a:rPr lang="zh-CN" altLang="en-US" dirty="0" smtClean="0">
                <a:solidFill>
                  <a:srgbClr val="00B0F0"/>
                </a:solidFill>
              </a:rPr>
              <a:t>输入的资源、活动、活动的相互作用、输出的结果、客户、价值</a:t>
            </a:r>
            <a:endParaRPr lang="en-US" altLang="zh-CN" dirty="0" smtClean="0">
              <a:solidFill>
                <a:srgbClr val="00B0F0"/>
              </a:solidFill>
            </a:endParaRPr>
          </a:p>
          <a:p>
            <a:endParaRPr lang="zh-CN" altLang="en-US" dirty="0"/>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6</a:t>
            </a:fld>
            <a:endParaRPr lang="zh-CN" altLang="en-US"/>
          </a:p>
        </p:txBody>
      </p:sp>
    </p:spTree>
    <p:extLst>
      <p:ext uri="{BB962C8B-B14F-4D97-AF65-F5344CB8AC3E}">
        <p14:creationId xmlns:p14="http://schemas.microsoft.com/office/powerpoint/2010/main" val="3957263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nSpc>
                <a:spcPct val="150000"/>
              </a:lnSpc>
            </a:pPr>
            <a:r>
              <a:rPr lang="zh-CN" altLang="en-US" sz="1600" b="1" dirty="0" smtClean="0">
                <a:latin typeface="微软雅黑" pitchFamily="34" charset="-122"/>
                <a:ea typeface="微软雅黑" pitchFamily="34" charset="-122"/>
              </a:rPr>
              <a:t>什么是</a:t>
            </a:r>
            <a:r>
              <a:rPr lang="en-US" altLang="zh-CN" sz="1600" b="1" dirty="0" smtClean="0">
                <a:latin typeface="微软雅黑" pitchFamily="34" charset="-122"/>
                <a:ea typeface="微软雅黑" pitchFamily="34" charset="-122"/>
              </a:rPr>
              <a:t>CMM?</a:t>
            </a:r>
          </a:p>
          <a:p>
            <a:pPr marL="0" indent="0">
              <a:lnSpc>
                <a:spcPct val="150000"/>
              </a:lnSpc>
              <a:buNone/>
            </a:pPr>
            <a:r>
              <a:rPr lang="en-US" altLang="zh-CN" sz="1200" dirty="0" smtClean="0">
                <a:latin typeface="微软雅黑" pitchFamily="34" charset="-122"/>
                <a:ea typeface="微软雅黑" pitchFamily="34" charset="-122"/>
              </a:rPr>
              <a:t>      </a:t>
            </a:r>
            <a:r>
              <a:rPr lang="en-US" altLang="zh-CN" sz="1200" dirty="0" smtClean="0">
                <a:latin typeface="+mn-ea"/>
                <a:ea typeface="+mn-ea"/>
              </a:rPr>
              <a:t>1987</a:t>
            </a:r>
            <a:r>
              <a:rPr lang="zh-CN" altLang="en-US" sz="1200" dirty="0" smtClean="0">
                <a:latin typeface="+mn-ea"/>
                <a:ea typeface="+mn-ea"/>
              </a:rPr>
              <a:t>年，美国国防部委托卡耐基</a:t>
            </a:r>
            <a:r>
              <a:rPr lang="en-US" altLang="zh-CN" sz="1200" dirty="0" smtClean="0">
                <a:latin typeface="+mn-ea"/>
                <a:ea typeface="+mn-ea"/>
              </a:rPr>
              <a:t>-</a:t>
            </a:r>
            <a:r>
              <a:rPr lang="zh-CN" altLang="en-US" sz="1200" dirty="0" smtClean="0">
                <a:latin typeface="+mn-ea"/>
                <a:ea typeface="+mn-ea"/>
              </a:rPr>
              <a:t>梅隆大学软件研究所</a:t>
            </a:r>
            <a:r>
              <a:rPr lang="en-US" altLang="zh-CN" sz="1200" dirty="0" smtClean="0">
                <a:latin typeface="+mn-ea"/>
                <a:ea typeface="+mn-ea"/>
              </a:rPr>
              <a:t>(SEI)</a:t>
            </a:r>
            <a:r>
              <a:rPr lang="zh-CN" altLang="en-US" sz="1200" dirty="0" smtClean="0">
                <a:latin typeface="+mn-ea"/>
                <a:ea typeface="+mn-ea"/>
              </a:rPr>
              <a:t>发布了第一份技术报告介绍</a:t>
            </a:r>
            <a:r>
              <a:rPr lang="zh-CN" altLang="en-US" sz="1200" i="1" u="sng" dirty="0" smtClean="0">
                <a:solidFill>
                  <a:schemeClr val="accent2">
                    <a:lumMod val="75000"/>
                  </a:schemeClr>
                </a:solidFill>
                <a:latin typeface="+mn-ea"/>
                <a:ea typeface="+mn-ea"/>
              </a:rPr>
              <a:t>软件能力成熟度模型（</a:t>
            </a:r>
            <a:r>
              <a:rPr lang="en-US" altLang="zh-CN" sz="1200" i="1" u="sng" dirty="0" smtClean="0">
                <a:solidFill>
                  <a:schemeClr val="accent2">
                    <a:lumMod val="75000"/>
                  </a:schemeClr>
                </a:solidFill>
                <a:latin typeface="+mn-ea"/>
                <a:ea typeface="+mn-ea"/>
              </a:rPr>
              <a:t>Capability Maturity Model for Software</a:t>
            </a:r>
            <a:r>
              <a:rPr lang="zh-CN" altLang="en-US" sz="1200" i="1" u="sng" dirty="0" smtClean="0">
                <a:solidFill>
                  <a:schemeClr val="accent2">
                    <a:lumMod val="75000"/>
                  </a:schemeClr>
                </a:solidFill>
                <a:latin typeface="+mn-ea"/>
                <a:ea typeface="+mn-ea"/>
              </a:rPr>
              <a:t>：</a:t>
            </a:r>
            <a:r>
              <a:rPr lang="en-US" altLang="zh-CN" sz="1200" i="1" u="sng" dirty="0" smtClean="0">
                <a:solidFill>
                  <a:schemeClr val="accent2">
                    <a:lumMod val="75000"/>
                  </a:schemeClr>
                </a:solidFill>
                <a:latin typeface="+mn-ea"/>
                <a:ea typeface="+mn-ea"/>
              </a:rPr>
              <a:t>SW-CMM</a:t>
            </a:r>
            <a:r>
              <a:rPr lang="zh-CN" altLang="en-US" sz="1200" i="1" u="sng" dirty="0" smtClean="0">
                <a:solidFill>
                  <a:schemeClr val="accent2">
                    <a:lumMod val="75000"/>
                  </a:schemeClr>
                </a:solidFill>
                <a:latin typeface="+mn-ea"/>
                <a:ea typeface="+mn-ea"/>
              </a:rPr>
              <a:t>）</a:t>
            </a:r>
            <a:r>
              <a:rPr lang="zh-CN" altLang="en-US" sz="1200" dirty="0" smtClean="0">
                <a:latin typeface="+mn-ea"/>
                <a:ea typeface="+mn-ea"/>
              </a:rPr>
              <a:t>，用作评价国防合同承包方过程成熟度。</a:t>
            </a:r>
            <a:endParaRPr lang="en-US" altLang="zh-CN" sz="1200" dirty="0" smtClean="0">
              <a:latin typeface="+mn-ea"/>
              <a:ea typeface="+mn-ea"/>
            </a:endParaRPr>
          </a:p>
          <a:p>
            <a:pPr marL="0" indent="0">
              <a:lnSpc>
                <a:spcPct val="150000"/>
              </a:lnSpc>
              <a:buNone/>
            </a:pPr>
            <a:r>
              <a:rPr lang="en-US" altLang="zh-CN" sz="1200" dirty="0" smtClean="0">
                <a:latin typeface="+mn-ea"/>
                <a:ea typeface="+mn-ea"/>
              </a:rPr>
              <a:t>    CMM</a:t>
            </a:r>
            <a:r>
              <a:rPr lang="zh-CN" altLang="en-US" sz="1200" dirty="0" smtClean="0">
                <a:latin typeface="+mn-ea"/>
                <a:ea typeface="+mn-ea"/>
              </a:rPr>
              <a:t>在国防合同承包方上的应用取得了很好的反馈效果，于是在</a:t>
            </a:r>
            <a:r>
              <a:rPr lang="en-US" altLang="zh-CN" sz="1200" dirty="0" smtClean="0">
                <a:latin typeface="+mn-ea"/>
                <a:ea typeface="+mn-ea"/>
              </a:rPr>
              <a:t>1991</a:t>
            </a:r>
            <a:r>
              <a:rPr lang="zh-CN" altLang="en-US" sz="1200" dirty="0" smtClean="0">
                <a:latin typeface="+mn-ea"/>
                <a:ea typeface="+mn-ea"/>
              </a:rPr>
              <a:t>年，</a:t>
            </a:r>
            <a:r>
              <a:rPr lang="en-US" altLang="zh-CN" sz="1200" dirty="0" smtClean="0">
                <a:latin typeface="+mn-ea"/>
                <a:ea typeface="+mn-ea"/>
              </a:rPr>
              <a:t>SEI</a:t>
            </a:r>
            <a:r>
              <a:rPr lang="zh-CN" altLang="en-US" sz="1200" dirty="0" smtClean="0">
                <a:latin typeface="+mn-ea"/>
                <a:ea typeface="+mn-ea"/>
              </a:rPr>
              <a:t>正式发布了</a:t>
            </a:r>
            <a:r>
              <a:rPr lang="en-US" altLang="zh-CN" sz="1200" dirty="0" smtClean="0">
                <a:latin typeface="+mn-ea"/>
                <a:ea typeface="+mn-ea"/>
              </a:rPr>
              <a:t>SW-CMM1.0</a:t>
            </a:r>
            <a:r>
              <a:rPr lang="zh-CN" altLang="en-US" sz="1200" dirty="0" smtClean="0">
                <a:latin typeface="+mn-ea"/>
                <a:ea typeface="+mn-ea"/>
              </a:rPr>
              <a:t>版，用作软件业的评估认证体系。</a:t>
            </a:r>
            <a:endParaRPr lang="en-US" altLang="zh-CN" sz="1200" dirty="0" smtClean="0">
              <a:latin typeface="+mn-ea"/>
              <a:ea typeface="+mn-ea"/>
            </a:endParaRPr>
          </a:p>
          <a:p>
            <a:pPr>
              <a:lnSpc>
                <a:spcPct val="150000"/>
              </a:lnSpc>
            </a:pPr>
            <a:r>
              <a:rPr lang="zh-CN" altLang="en-US" sz="1800" b="1" dirty="0" smtClean="0">
                <a:latin typeface="微软雅黑" pitchFamily="34" charset="-122"/>
                <a:ea typeface="微软雅黑" pitchFamily="34" charset="-122"/>
              </a:rPr>
              <a:t>从</a:t>
            </a:r>
            <a:r>
              <a:rPr lang="en-US" altLang="zh-CN" sz="1800" b="1" dirty="0" smtClean="0">
                <a:latin typeface="微软雅黑" pitchFamily="34" charset="-122"/>
                <a:ea typeface="微软雅黑" pitchFamily="34" charset="-122"/>
              </a:rPr>
              <a:t>CMM</a:t>
            </a:r>
            <a:r>
              <a:rPr lang="zh-CN" altLang="en-US" sz="1800" b="1" dirty="0" smtClean="0">
                <a:latin typeface="微软雅黑" pitchFamily="34" charset="-122"/>
                <a:ea typeface="微软雅黑" pitchFamily="34" charset="-122"/>
              </a:rPr>
              <a:t>到</a:t>
            </a:r>
            <a:r>
              <a:rPr lang="en-US" altLang="zh-CN" sz="1800" b="1" dirty="0" smtClean="0">
                <a:latin typeface="微软雅黑" pitchFamily="34" charset="-122"/>
                <a:ea typeface="微软雅黑" pitchFamily="34" charset="-122"/>
              </a:rPr>
              <a:t>CMMI</a:t>
            </a:r>
          </a:p>
          <a:p>
            <a:pPr marL="0" indent="0">
              <a:lnSpc>
                <a:spcPct val="150000"/>
              </a:lnSpc>
              <a:buNone/>
            </a:pPr>
            <a:r>
              <a:rPr lang="en-US" altLang="zh-CN" sz="1800" dirty="0" smtClean="0">
                <a:latin typeface="微软雅黑" pitchFamily="34" charset="-122"/>
                <a:ea typeface="微软雅黑" pitchFamily="34" charset="-122"/>
              </a:rPr>
              <a:t>      </a:t>
            </a:r>
            <a:r>
              <a:rPr lang="en-US" altLang="zh-CN" sz="1200" dirty="0" smtClean="0">
                <a:latin typeface="宋体" pitchFamily="2" charset="-122"/>
                <a:ea typeface="宋体" pitchFamily="2" charset="-122"/>
              </a:rPr>
              <a:t>SEI</a:t>
            </a:r>
            <a:r>
              <a:rPr lang="zh-CN" altLang="en-US" sz="1200" dirty="0" smtClean="0">
                <a:latin typeface="宋体" pitchFamily="2" charset="-122"/>
                <a:ea typeface="宋体" pitchFamily="2" charset="-122"/>
              </a:rPr>
              <a:t>不只开发了</a:t>
            </a:r>
            <a:r>
              <a:rPr lang="en-US" altLang="zh-CN" sz="1200" dirty="0" smtClean="0">
                <a:latin typeface="宋体" pitchFamily="2" charset="-122"/>
                <a:ea typeface="宋体" pitchFamily="2" charset="-122"/>
              </a:rPr>
              <a:t>SW-CMM</a:t>
            </a:r>
            <a:r>
              <a:rPr lang="zh-CN" altLang="en-US" sz="1200" dirty="0" smtClean="0">
                <a:latin typeface="宋体" pitchFamily="2" charset="-122"/>
                <a:ea typeface="宋体" pitchFamily="2" charset="-122"/>
              </a:rPr>
              <a:t>，还开发了</a:t>
            </a:r>
            <a:r>
              <a:rPr lang="zh-CN" altLang="en-US" sz="1200" i="1" u="sng" dirty="0" smtClean="0">
                <a:solidFill>
                  <a:schemeClr val="accent2">
                    <a:lumMod val="75000"/>
                  </a:schemeClr>
                </a:solidFill>
                <a:latin typeface="宋体" pitchFamily="2" charset="-122"/>
                <a:ea typeface="宋体" pitchFamily="2" charset="-122"/>
              </a:rPr>
              <a:t>系统工程</a:t>
            </a:r>
            <a:r>
              <a:rPr lang="en-US" altLang="zh-CN" sz="1200" i="1" u="sng" dirty="0" smtClean="0">
                <a:solidFill>
                  <a:schemeClr val="accent2">
                    <a:lumMod val="75000"/>
                  </a:schemeClr>
                </a:solidFill>
                <a:latin typeface="宋体" pitchFamily="2" charset="-122"/>
                <a:ea typeface="宋体" pitchFamily="2" charset="-122"/>
              </a:rPr>
              <a:t>(SE-CMM)</a:t>
            </a:r>
            <a:r>
              <a:rPr lang="zh-CN" altLang="en-US" sz="1200" dirty="0" smtClean="0">
                <a:solidFill>
                  <a:schemeClr val="accent2">
                    <a:lumMod val="75000"/>
                  </a:schemeClr>
                </a:solidFill>
                <a:latin typeface="宋体" pitchFamily="2" charset="-122"/>
                <a:ea typeface="宋体" pitchFamily="2" charset="-122"/>
              </a:rPr>
              <a:t>、</a:t>
            </a:r>
            <a:r>
              <a:rPr lang="zh-CN" altLang="en-US" sz="1200" i="1" u="sng" dirty="0" smtClean="0">
                <a:solidFill>
                  <a:schemeClr val="accent2">
                    <a:lumMod val="75000"/>
                  </a:schemeClr>
                </a:solidFill>
                <a:latin typeface="宋体" pitchFamily="2" charset="-122"/>
                <a:ea typeface="宋体" pitchFamily="2" charset="-122"/>
              </a:rPr>
              <a:t>软件采购</a:t>
            </a:r>
            <a:r>
              <a:rPr lang="en-US" altLang="zh-CN" sz="1200" i="1" u="sng" dirty="0" smtClean="0">
                <a:solidFill>
                  <a:schemeClr val="accent2">
                    <a:lumMod val="75000"/>
                  </a:schemeClr>
                </a:solidFill>
                <a:latin typeface="宋体" pitchFamily="2" charset="-122"/>
                <a:ea typeface="宋体" pitchFamily="2" charset="-122"/>
              </a:rPr>
              <a:t>(SA-CMM)</a:t>
            </a:r>
            <a:r>
              <a:rPr lang="zh-CN" altLang="en-US" sz="1200" dirty="0" smtClean="0">
                <a:solidFill>
                  <a:schemeClr val="accent2">
                    <a:lumMod val="75000"/>
                  </a:schemeClr>
                </a:solidFill>
                <a:latin typeface="宋体" pitchFamily="2" charset="-122"/>
                <a:ea typeface="宋体" pitchFamily="2" charset="-122"/>
              </a:rPr>
              <a:t>、</a:t>
            </a:r>
            <a:r>
              <a:rPr lang="zh-CN" altLang="en-US" sz="1200" i="1" u="sng" dirty="0" smtClean="0">
                <a:solidFill>
                  <a:schemeClr val="accent2">
                    <a:lumMod val="75000"/>
                  </a:schemeClr>
                </a:solidFill>
                <a:latin typeface="宋体" pitchFamily="2" charset="-122"/>
                <a:ea typeface="宋体" pitchFamily="2" charset="-122"/>
              </a:rPr>
              <a:t>人力资源管理</a:t>
            </a:r>
            <a:r>
              <a:rPr lang="en-US" altLang="zh-CN" sz="1200" i="1" u="sng" dirty="0" smtClean="0">
                <a:solidFill>
                  <a:schemeClr val="accent2">
                    <a:lumMod val="75000"/>
                  </a:schemeClr>
                </a:solidFill>
                <a:latin typeface="宋体" pitchFamily="2" charset="-122"/>
                <a:ea typeface="宋体" pitchFamily="2" charset="-122"/>
              </a:rPr>
              <a:t>(P-CMM)</a:t>
            </a:r>
            <a:r>
              <a:rPr lang="zh-CN" altLang="en-US" sz="1200" dirty="0" smtClean="0">
                <a:latin typeface="宋体" pitchFamily="2" charset="-122"/>
                <a:ea typeface="宋体" pitchFamily="2" charset="-122"/>
              </a:rPr>
              <a:t>以及</a:t>
            </a:r>
            <a:r>
              <a:rPr lang="zh-CN" altLang="en-US" sz="1200" i="1" u="sng" dirty="0" smtClean="0">
                <a:solidFill>
                  <a:schemeClr val="accent2">
                    <a:lumMod val="75000"/>
                  </a:schemeClr>
                </a:solidFill>
                <a:latin typeface="宋体" pitchFamily="2" charset="-122"/>
                <a:ea typeface="宋体" pitchFamily="2" charset="-122"/>
              </a:rPr>
              <a:t>集成产品和过程开发</a:t>
            </a:r>
            <a:r>
              <a:rPr lang="en-US" altLang="zh-CN" sz="1200" i="1" u="sng" dirty="0" smtClean="0">
                <a:solidFill>
                  <a:schemeClr val="accent2">
                    <a:lumMod val="75000"/>
                  </a:schemeClr>
                </a:solidFill>
                <a:latin typeface="宋体" pitchFamily="2" charset="-122"/>
                <a:ea typeface="宋体" pitchFamily="2" charset="-122"/>
              </a:rPr>
              <a:t>(IPT-CMM)</a:t>
            </a:r>
            <a:r>
              <a:rPr lang="zh-CN" altLang="en-US" sz="1200" dirty="0" smtClean="0">
                <a:latin typeface="宋体" pitchFamily="2" charset="-122"/>
                <a:ea typeface="宋体" pitchFamily="2" charset="-122"/>
              </a:rPr>
              <a:t>等方面的多个能力成熟度模型，来指导相关企业或组织。对于一些大型企业来说，可能会出现需要同时采用多种模型来改进自己多方面过程能力的情况</a:t>
            </a:r>
            <a:r>
              <a:rPr lang="zh-CN" altLang="en-US" sz="1400" dirty="0" smtClean="0">
                <a:latin typeface="微软雅黑" pitchFamily="34" charset="-122"/>
                <a:ea typeface="微软雅黑" pitchFamily="34" charset="-122"/>
              </a:rPr>
              <a:t>。</a:t>
            </a:r>
            <a:endParaRPr lang="en-US" altLang="zh-CN" sz="1200" dirty="0" smtClean="0">
              <a:latin typeface="+mn-ea"/>
              <a:ea typeface="+mn-ea"/>
            </a:endParaRPr>
          </a:p>
          <a:p>
            <a:endParaRPr lang="zh-CN" altLang="en-US" dirty="0"/>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8</a:t>
            </a:fld>
            <a:endParaRPr lang="zh-CN" altLang="en-US"/>
          </a:p>
        </p:txBody>
      </p:sp>
    </p:spTree>
    <p:extLst>
      <p:ext uri="{BB962C8B-B14F-4D97-AF65-F5344CB8AC3E}">
        <p14:creationId xmlns:p14="http://schemas.microsoft.com/office/powerpoint/2010/main" val="2988398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886671C-1974-4389-9540-5D048C07D262}" type="slidenum">
              <a:rPr lang="zh-CN" altLang="en-US" smtClean="0"/>
              <a:pPr/>
              <a:t>9</a:t>
            </a:fld>
            <a:endParaRPr lang="zh-CN" altLang="en-US"/>
          </a:p>
        </p:txBody>
      </p:sp>
    </p:spTree>
    <p:extLst>
      <p:ext uri="{BB962C8B-B14F-4D97-AF65-F5344CB8AC3E}">
        <p14:creationId xmlns:p14="http://schemas.microsoft.com/office/powerpoint/2010/main" val="3957263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122" name="Picture 2" descr="C:\Users\iamisis\Desktop\崔老师的PPT\bghome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ctrTitle"/>
          </p:nvPr>
        </p:nvSpPr>
        <p:spPr>
          <a:xfrm>
            <a:off x="685800" y="1597821"/>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6" name="Picture 2" descr="C:\Users\iamisis\Desktop\00.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588"/>
            <a:ext cx="9144000" cy="5146676"/>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457200" y="205981"/>
            <a:ext cx="8229600" cy="565571"/>
          </a:xfrm>
        </p:spPr>
        <p:txBody>
          <a:bodyPr>
            <a:normAutofit/>
          </a:bodyPr>
          <a:lstStyle>
            <a:lvl1pPr algn="l">
              <a:defRPr sz="2000" b="1">
                <a:effectLst>
                  <a:outerShdw blurRad="38100" dist="38100" dir="2700000" algn="tl">
                    <a:srgbClr val="000000">
                      <a:alpha val="43137"/>
                    </a:srgbClr>
                  </a:outerShdw>
                </a:effectLst>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121494"/>
            <a:ext cx="8229600" cy="3394472"/>
          </a:xfrm>
        </p:spPr>
        <p:txBody>
          <a:bodyPr/>
          <a:lstStyle>
            <a:lvl1pPr>
              <a:defRPr sz="2000">
                <a:latin typeface="微软雅黑" pitchFamily="34" charset="-122"/>
                <a:ea typeface="微软雅黑" pitchFamily="34" charset="-122"/>
              </a:defRPr>
            </a:lvl1pPr>
            <a:lvl2pPr>
              <a:defRPr sz="1800">
                <a:latin typeface="微软雅黑" pitchFamily="34" charset="-122"/>
                <a:ea typeface="微软雅黑" pitchFamily="34" charset="-122"/>
              </a:defRPr>
            </a:lvl2pPr>
            <a:lvl3pPr>
              <a:defRPr sz="1600">
                <a:latin typeface="微软雅黑" pitchFamily="34" charset="-122"/>
                <a:ea typeface="微软雅黑" pitchFamily="34" charset="-122"/>
              </a:defRPr>
            </a:lvl3pPr>
            <a:lvl4pPr>
              <a:defRPr sz="1400">
                <a:latin typeface="微软雅黑" pitchFamily="34" charset="-122"/>
                <a:ea typeface="微软雅黑" pitchFamily="34" charset="-122"/>
              </a:defRPr>
            </a:lvl4pPr>
            <a:lvl5pPr>
              <a:defRPr sz="1400">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098" name="Picture 2" descr="C:\Users\iamisis\Desktop\00.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588"/>
            <a:ext cx="9144000" cy="5146676"/>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5"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18.wmf"/></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18.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jpeg"/></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18.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9.jpeg"/><Relationship Id="rId7" Type="http://schemas.openxmlformats.org/officeDocument/2006/relationships/image" Target="../media/image32.jpe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1.jpeg"/><Relationship Id="rId5" Type="http://schemas.openxmlformats.org/officeDocument/2006/relationships/image" Target="../media/image23.jpeg"/><Relationship Id="rId4" Type="http://schemas.openxmlformats.org/officeDocument/2006/relationships/image" Target="../media/image28.jpeg"/></Relationships>
</file>

<file path=ppt/slides/_rels/slide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wmf"/></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ailto:EPG@gtafe.com"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3" descr="D:\TDDOWNLOAD\win8风格图标\PNG\Communications\Blue\MB_0018_not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2193" y="1678933"/>
            <a:ext cx="920866" cy="92086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C:\Users\iamisis\Desktop\MetroStation_2.0_XiaZaiBa\metrostation_by_yankoa-d312tty\PNG\Others\Blue\MB_0001_pi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11752" y="1667517"/>
            <a:ext cx="932282" cy="93228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PPECLOGO-eff-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83794" y="3499075"/>
            <a:ext cx="835025" cy="50323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 descr="PPECLOGO-eff-0-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47718" y="3473675"/>
            <a:ext cx="773112" cy="47307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PPECLOGO-eff-0-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7459" y="2592612"/>
            <a:ext cx="2373313" cy="1497013"/>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5" descr="PPECLOGO-eff-0-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136205" y="4056285"/>
            <a:ext cx="412750" cy="249238"/>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PPECLOGO-eff-0-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426968" y="3510185"/>
            <a:ext cx="315912" cy="19050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7" descr="PPECLOGO-eff-0-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058545" y="4097561"/>
            <a:ext cx="155575" cy="93663"/>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8" descr="PPECLOGO-eff-0-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74384" y="3302225"/>
            <a:ext cx="773113" cy="473075"/>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9" descr="PPECLOGO-eff-5-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186880" y="3700687"/>
            <a:ext cx="1163638" cy="70802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0" descr="PPECLOGO-eff-5-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833122" y="3851498"/>
            <a:ext cx="1444625" cy="904875"/>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1" descr="PPECLOGO-eff-5-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403409" y="3397475"/>
            <a:ext cx="879475" cy="536575"/>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2" descr="PPECLOGO-eff-0-1"/>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873059" y="3964210"/>
            <a:ext cx="411163" cy="24765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3" descr="PPECLOGO-eff-0-1"/>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481318" y="3170460"/>
            <a:ext cx="411162" cy="24765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4" descr="PPECLOGO-eff2-1-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235972" y="3441924"/>
            <a:ext cx="1336675" cy="90011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5" descr="PPECLOGO-eff2-1-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755205" y="3435574"/>
            <a:ext cx="344488" cy="230187"/>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6" descr="PPECLOGO-eff2-1-4"/>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327080" y="3775300"/>
            <a:ext cx="554038" cy="369887"/>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17" descr="PPECLOGO-eff2-1-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893818" y="3513360"/>
            <a:ext cx="284162" cy="19050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8" descr="PPECLOGO-eff2-1-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292280" y="3851500"/>
            <a:ext cx="222250" cy="149225"/>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p:cNvSpPr txBox="1"/>
          <p:nvPr/>
        </p:nvSpPr>
        <p:spPr>
          <a:xfrm>
            <a:off x="2675913" y="3521905"/>
            <a:ext cx="4134465" cy="523220"/>
          </a:xfrm>
          <a:prstGeom prst="rect">
            <a:avLst/>
          </a:prstGeom>
          <a:noFill/>
        </p:spPr>
        <p:txBody>
          <a:bodyPr wrap="none" rtlCol="0">
            <a:spAutoFit/>
          </a:bodyPr>
          <a:lstStyle/>
          <a:p>
            <a:pPr algn="ctr"/>
            <a:r>
              <a:rPr lang="zh-CN" altLang="en-US" sz="2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国泰安软件开发外包流程</a:t>
            </a:r>
            <a:endParaRPr lang="en-US" altLang="zh-CN" sz="28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4" name="矩形 3"/>
          <p:cNvSpPr/>
          <p:nvPr/>
        </p:nvSpPr>
        <p:spPr>
          <a:xfrm>
            <a:off x="4394076" y="1677042"/>
            <a:ext cx="691216"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cap="none" spc="150" dirty="0" smtClean="0">
                <a:ln w="11430"/>
                <a:solidFill>
                  <a:srgbClr val="04AEDA"/>
                </a:solidFill>
                <a:effectLst>
                  <a:outerShdw blurRad="25400" algn="tl" rotWithShape="0">
                    <a:srgbClr val="000000">
                      <a:alpha val="43000"/>
                    </a:srgbClr>
                  </a:outerShdw>
                </a:effectLst>
              </a:rPr>
              <a:t>&amp;</a:t>
            </a:r>
            <a:endParaRPr lang="zh-CN" altLang="en-US" sz="5400" b="1" cap="none" spc="150" dirty="0">
              <a:ln w="11430"/>
              <a:solidFill>
                <a:srgbClr val="04AEDA"/>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4051673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p:tgtEl>
                                          <p:spTgt spid="25"/>
                                        </p:tgtEl>
                                        <p:attrNameLst>
                                          <p:attrName>ppt_x</p:attrName>
                                        </p:attrNameLst>
                                      </p:cBhvr>
                                      <p:tavLst>
                                        <p:tav tm="0">
                                          <p:val>
                                            <p:strVal val="#ppt_x-#ppt_w*1.125000"/>
                                          </p:val>
                                        </p:tav>
                                        <p:tav tm="100000">
                                          <p:val>
                                            <p:strVal val="#ppt_x"/>
                                          </p:val>
                                        </p:tav>
                                      </p:tavLst>
                                    </p:anim>
                                    <p:animEffect transition="in" filter="wipe(right)">
                                      <p:cBhvr>
                                        <p:cTn id="8" dur="500"/>
                                        <p:tgtEl>
                                          <p:spTgt spid="25"/>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additive="base">
                                        <p:cTn id="12" dur="500"/>
                                        <p:tgtEl>
                                          <p:spTgt spid="30"/>
                                        </p:tgtEl>
                                        <p:attrNameLst>
                                          <p:attrName>ppt_x</p:attrName>
                                        </p:attrNameLst>
                                      </p:cBhvr>
                                      <p:tavLst>
                                        <p:tav tm="0">
                                          <p:val>
                                            <p:strVal val="#ppt_x-#ppt_w*1.125000"/>
                                          </p:val>
                                        </p:tav>
                                        <p:tav tm="100000">
                                          <p:val>
                                            <p:strVal val="#ppt_x"/>
                                          </p:val>
                                        </p:tav>
                                      </p:tavLst>
                                    </p:anim>
                                    <p:animEffect transition="in" filter="wipe(right)">
                                      <p:cBhvr>
                                        <p:cTn id="13" dur="500"/>
                                        <p:tgtEl>
                                          <p:spTgt spid="30"/>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500"/>
                                        <p:tgtEl>
                                          <p:spTgt spid="39"/>
                                        </p:tgtEl>
                                      </p:cBhvr>
                                    </p:animEffect>
                                  </p:childTnLst>
                                </p:cTn>
                              </p:par>
                              <p:par>
                                <p:cTn id="18" presetID="10" presetClass="entr" presetSubtype="0" fill="hold" nodeType="with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childTnLst>
                                </p:cTn>
                              </p:par>
                              <p:par>
                                <p:cTn id="21" presetID="10" presetClass="entr" presetSubtype="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par>
                                <p:cTn id="24" presetID="10" presetClass="entr" presetSubtype="0" fill="hold"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500"/>
                                        <p:tgtEl>
                                          <p:spTgt spid="32"/>
                                        </p:tgtEl>
                                      </p:cBhvr>
                                    </p:animEffect>
                                  </p:childTnLst>
                                </p:cTn>
                              </p:par>
                              <p:par>
                                <p:cTn id="27" presetID="10" presetClass="entr" presetSubtype="0"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500"/>
                                        <p:tgtEl>
                                          <p:spTgt spid="38"/>
                                        </p:tgtEl>
                                      </p:cBhvr>
                                    </p:animEffect>
                                  </p:childTnLst>
                                </p:cTn>
                              </p:par>
                              <p:par>
                                <p:cTn id="30" presetID="10" presetClass="entr" presetSubtype="0" fill="hold"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nodeType="with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500"/>
                                        <p:tgtEl>
                                          <p:spTgt spid="33"/>
                                        </p:tgtEl>
                                      </p:cBhvr>
                                    </p:animEffect>
                                  </p:childTnLst>
                                </p:cTn>
                              </p:par>
                              <p:par>
                                <p:cTn id="39" presetID="10"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fade">
                                      <p:cBhvr>
                                        <p:cTn id="41" dur="500"/>
                                        <p:tgtEl>
                                          <p:spTgt spid="41"/>
                                        </p:tgtEl>
                                      </p:cBhvr>
                                    </p:animEffect>
                                  </p:childTnLst>
                                </p:cTn>
                              </p:par>
                              <p:par>
                                <p:cTn id="42" presetID="10" presetClass="entr" presetSubtype="0" fill="hold" nodeType="with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500"/>
                                        <p:tgtEl>
                                          <p:spTgt spid="36"/>
                                        </p:tgtEl>
                                      </p:cBhvr>
                                    </p:animEffect>
                                  </p:childTnLst>
                                </p:cTn>
                              </p:par>
                              <p:par>
                                <p:cTn id="45" presetID="10" presetClass="entr" presetSubtype="0" fill="hold" nodeType="with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10" presetClass="entr" presetSubtype="0" fill="hold" nodeType="with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fade">
                                      <p:cBhvr>
                                        <p:cTn id="50" dur="500"/>
                                        <p:tgtEl>
                                          <p:spTgt spid="37"/>
                                        </p:tgtEl>
                                      </p:cBhvr>
                                    </p:animEffect>
                                  </p:childTnLst>
                                </p:cTn>
                              </p:par>
                              <p:par>
                                <p:cTn id="51" presetID="35" presetClass="path" presetSubtype="0" fill="hold" nodeType="withEffect">
                                  <p:stCondLst>
                                    <p:cond delay="0"/>
                                  </p:stCondLst>
                                  <p:childTnLst>
                                    <p:animMotion origin="layout" path="M 0 0  L -0.25 0  E" pathEditMode="relative" rAng="0" ptsTypes="">
                                      <p:cBhvr>
                                        <p:cTn id="52" dur="5000" fill="hold"/>
                                        <p:tgtEl>
                                          <p:spTgt spid="41"/>
                                        </p:tgtEl>
                                        <p:attrNameLst>
                                          <p:attrName>ppt_x</p:attrName>
                                          <p:attrName>ppt_y</p:attrName>
                                        </p:attrNameLst>
                                      </p:cBhvr>
                                      <p:rCtr x="0" y="0"/>
                                    </p:animMotion>
                                  </p:childTnLst>
                                </p:cTn>
                              </p:par>
                              <p:par>
                                <p:cTn id="53" presetID="35" presetClass="path" presetSubtype="0" fill="hold" nodeType="withEffect">
                                  <p:stCondLst>
                                    <p:cond delay="0"/>
                                  </p:stCondLst>
                                  <p:childTnLst>
                                    <p:animMotion origin="layout" path="M 4.16667E-6 3.33333E-6 L -0.31632 3.33333E-6 " pathEditMode="relative" rAng="0" ptsTypes="AA">
                                      <p:cBhvr>
                                        <p:cTn id="54" dur="5000" fill="hold"/>
                                        <p:tgtEl>
                                          <p:spTgt spid="33"/>
                                        </p:tgtEl>
                                        <p:attrNameLst>
                                          <p:attrName>ppt_x</p:attrName>
                                          <p:attrName>ppt_y</p:attrName>
                                        </p:attrNameLst>
                                      </p:cBhvr>
                                      <p:rCtr x="-15816" y="0"/>
                                    </p:animMotion>
                                  </p:childTnLst>
                                </p:cTn>
                              </p:par>
                              <p:par>
                                <p:cTn id="55" presetID="35" presetClass="path" presetSubtype="0" fill="hold" nodeType="withEffect">
                                  <p:stCondLst>
                                    <p:cond delay="0"/>
                                  </p:stCondLst>
                                  <p:childTnLst>
                                    <p:animMotion origin="layout" path="M 0.00504 -1.85185E-6 L -0.46684 -1.85185E-6 " pathEditMode="relative" rAng="0" ptsTypes="AA">
                                      <p:cBhvr>
                                        <p:cTn id="56" dur="5000" fill="hold"/>
                                        <p:tgtEl>
                                          <p:spTgt spid="36"/>
                                        </p:tgtEl>
                                        <p:attrNameLst>
                                          <p:attrName>ppt_x</p:attrName>
                                          <p:attrName>ppt_y</p:attrName>
                                        </p:attrNameLst>
                                      </p:cBhvr>
                                      <p:rCtr x="-23594" y="0"/>
                                    </p:animMotion>
                                  </p:childTnLst>
                                </p:cTn>
                              </p:par>
                              <p:par>
                                <p:cTn id="57" presetID="35" presetClass="path" presetSubtype="0" fill="hold" nodeType="withEffect">
                                  <p:stCondLst>
                                    <p:cond delay="0"/>
                                  </p:stCondLst>
                                  <p:childTnLst>
                                    <p:animMotion origin="layout" path="M -3.05556E-6 1.11111E-6 L -0.19531 1.11111E-6 " pathEditMode="relative" rAng="0" ptsTypes="AA">
                                      <p:cBhvr>
                                        <p:cTn id="58" dur="5000" fill="hold"/>
                                        <p:tgtEl>
                                          <p:spTgt spid="38"/>
                                        </p:tgtEl>
                                        <p:attrNameLst>
                                          <p:attrName>ppt_x</p:attrName>
                                          <p:attrName>ppt_y</p:attrName>
                                        </p:attrNameLst>
                                      </p:cBhvr>
                                      <p:rCtr x="-9774" y="0"/>
                                    </p:animMotion>
                                  </p:childTnLst>
                                </p:cTn>
                              </p:par>
                              <p:par>
                                <p:cTn id="59" presetID="35" presetClass="path" presetSubtype="0" fill="hold" nodeType="withEffect">
                                  <p:stCondLst>
                                    <p:cond delay="0"/>
                                  </p:stCondLst>
                                  <p:childTnLst>
                                    <p:animMotion origin="layout" path="M 5.55556E-7 2.59259E-6 L -0.43594 2.59259E-6 " pathEditMode="relative" rAng="0" ptsTypes="AA">
                                      <p:cBhvr>
                                        <p:cTn id="60" dur="5000" fill="hold"/>
                                        <p:tgtEl>
                                          <p:spTgt spid="35"/>
                                        </p:tgtEl>
                                        <p:attrNameLst>
                                          <p:attrName>ppt_x</p:attrName>
                                          <p:attrName>ppt_y</p:attrName>
                                        </p:attrNameLst>
                                      </p:cBhvr>
                                      <p:rCtr x="-21806" y="0"/>
                                    </p:animMotion>
                                  </p:childTnLst>
                                </p:cTn>
                              </p:par>
                              <p:par>
                                <p:cTn id="61" presetID="35" presetClass="path" presetSubtype="0" fill="hold" nodeType="withEffect">
                                  <p:stCondLst>
                                    <p:cond delay="0"/>
                                  </p:stCondLst>
                                  <p:childTnLst>
                                    <p:animMotion origin="layout" path="M -1.94444E-6 2.59259E-6 L -0.61719 2.59259E-6 " pathEditMode="relative" rAng="0" ptsTypes="AA">
                                      <p:cBhvr>
                                        <p:cTn id="62" dur="5000" fill="hold"/>
                                        <p:tgtEl>
                                          <p:spTgt spid="37"/>
                                        </p:tgtEl>
                                        <p:attrNameLst>
                                          <p:attrName>ppt_x</p:attrName>
                                          <p:attrName>ppt_y</p:attrName>
                                        </p:attrNameLst>
                                      </p:cBhvr>
                                      <p:rCtr x="-30868" y="0"/>
                                    </p:animMotion>
                                  </p:childTnLst>
                                </p:cTn>
                              </p:par>
                              <p:par>
                                <p:cTn id="63" presetID="35" presetClass="path" presetSubtype="0" fill="hold" nodeType="withEffect">
                                  <p:stCondLst>
                                    <p:cond delay="0"/>
                                  </p:stCondLst>
                                  <p:childTnLst>
                                    <p:animMotion origin="layout" path="M 3.05556E-6 -1.85185E-6 L -0.33577 -1.85185E-6 " pathEditMode="relative" rAng="0" ptsTypes="AA">
                                      <p:cBhvr>
                                        <p:cTn id="64" dur="5000" fill="hold"/>
                                        <p:tgtEl>
                                          <p:spTgt spid="32"/>
                                        </p:tgtEl>
                                        <p:attrNameLst>
                                          <p:attrName>ppt_x</p:attrName>
                                          <p:attrName>ppt_y</p:attrName>
                                        </p:attrNameLst>
                                      </p:cBhvr>
                                      <p:rCtr x="-16788" y="0"/>
                                    </p:animMotion>
                                  </p:childTnLst>
                                </p:cTn>
                              </p:par>
                              <p:par>
                                <p:cTn id="65" presetID="35" presetClass="path" presetSubtype="0" fill="hold" nodeType="withEffect">
                                  <p:stCondLst>
                                    <p:cond delay="0"/>
                                  </p:stCondLst>
                                  <p:childTnLst>
                                    <p:animMotion origin="layout" path="M 1.66667E-6 -1.85185E-6 L -0.57188 -1.85185E-6 " pathEditMode="relative" rAng="0" ptsTypes="AA">
                                      <p:cBhvr>
                                        <p:cTn id="66" dur="5000" fill="hold"/>
                                        <p:tgtEl>
                                          <p:spTgt spid="42"/>
                                        </p:tgtEl>
                                        <p:attrNameLst>
                                          <p:attrName>ppt_x</p:attrName>
                                          <p:attrName>ppt_y</p:attrName>
                                        </p:attrNameLst>
                                      </p:cBhvr>
                                      <p:rCtr x="-28594" y="0"/>
                                    </p:animMotion>
                                  </p:childTnLst>
                                </p:cTn>
                              </p:par>
                              <p:par>
                                <p:cTn id="67" presetID="35" presetClass="path" presetSubtype="0" fill="hold" nodeType="withEffect">
                                  <p:stCondLst>
                                    <p:cond delay="0"/>
                                  </p:stCondLst>
                                  <p:childTnLst>
                                    <p:animMotion origin="layout" path="M 1.66667E-6 -1.85185E-6 L -0.57188 -1.85185E-6 " pathEditMode="relative" rAng="0" ptsTypes="AA">
                                      <p:cBhvr>
                                        <p:cTn id="68" dur="5000" fill="hold"/>
                                        <p:tgtEl>
                                          <p:spTgt spid="43"/>
                                        </p:tgtEl>
                                        <p:attrNameLst>
                                          <p:attrName>ppt_x</p:attrName>
                                          <p:attrName>ppt_y</p:attrName>
                                        </p:attrNameLst>
                                      </p:cBhvr>
                                      <p:rCtr x="-28594" y="0"/>
                                    </p:animMotion>
                                  </p:childTnLst>
                                </p:cTn>
                              </p:par>
                              <p:par>
                                <p:cTn id="69" presetID="63" presetClass="path" presetSubtype="0" fill="hold" nodeType="withEffect">
                                  <p:stCondLst>
                                    <p:cond delay="0"/>
                                  </p:stCondLst>
                                  <p:childTnLst>
                                    <p:animMotion origin="layout" path="M 5.55556E-7 2.59259E-6 L 0.43906 2.59259E-6 " pathEditMode="relative" rAng="0" ptsTypes="AA">
                                      <p:cBhvr>
                                        <p:cTn id="70" dur="5000" fill="hold"/>
                                        <p:tgtEl>
                                          <p:spTgt spid="40"/>
                                        </p:tgtEl>
                                        <p:attrNameLst>
                                          <p:attrName>ppt_x</p:attrName>
                                          <p:attrName>ppt_y</p:attrName>
                                        </p:attrNameLst>
                                      </p:cBhvr>
                                      <p:rCtr x="21944" y="0"/>
                                    </p:animMotion>
                                  </p:childTnLst>
                                </p:cTn>
                              </p:par>
                              <p:par>
                                <p:cTn id="71" presetID="63" presetClass="path" presetSubtype="0" fill="hold" nodeType="withEffect">
                                  <p:stCondLst>
                                    <p:cond delay="0"/>
                                  </p:stCondLst>
                                  <p:childTnLst>
                                    <p:animMotion origin="layout" path="M -1.38889E-6 2.96296E-6 L 0.62813 2.96296E-6 " pathEditMode="relative" rAng="0" ptsTypes="AA">
                                      <p:cBhvr>
                                        <p:cTn id="72" dur="5000" fill="hold"/>
                                        <p:tgtEl>
                                          <p:spTgt spid="39"/>
                                        </p:tgtEl>
                                        <p:attrNameLst>
                                          <p:attrName>ppt_x</p:attrName>
                                          <p:attrName>ppt_y</p:attrName>
                                        </p:attrNameLst>
                                      </p:cBhvr>
                                      <p:rCtr x="31406" y="0"/>
                                    </p:animMotion>
                                  </p:childTnLst>
                                </p:cTn>
                              </p:par>
                              <p:par>
                                <p:cTn id="73" presetID="63" presetClass="path" presetSubtype="0" fill="hold" nodeType="withEffect">
                                  <p:stCondLst>
                                    <p:cond delay="0"/>
                                  </p:stCondLst>
                                  <p:childTnLst>
                                    <p:animMotion origin="layout" path="M 2.77778E-6 -2.96296E-6 L 0.42465 -2.96296E-6 " pathEditMode="relative" rAng="0" ptsTypes="AA">
                                      <p:cBhvr>
                                        <p:cTn id="74" dur="5000" fill="hold"/>
                                        <p:tgtEl>
                                          <p:spTgt spid="34"/>
                                        </p:tgtEl>
                                        <p:attrNameLst>
                                          <p:attrName>ppt_x</p:attrName>
                                          <p:attrName>ppt_y</p:attrName>
                                        </p:attrNameLst>
                                      </p:cBhvr>
                                      <p:rCtr x="21233" y="0"/>
                                    </p:animMotion>
                                  </p:childTnLst>
                                </p:cTn>
                              </p:par>
                              <p:par>
                                <p:cTn id="75" presetID="10" presetClass="exit" presetSubtype="0" fill="hold" nodeType="withEffect">
                                  <p:stCondLst>
                                    <p:cond delay="2500"/>
                                  </p:stCondLst>
                                  <p:childTnLst>
                                    <p:animEffect transition="out" filter="fade">
                                      <p:cBhvr>
                                        <p:cTn id="76" dur="500"/>
                                        <p:tgtEl>
                                          <p:spTgt spid="39"/>
                                        </p:tgtEl>
                                      </p:cBhvr>
                                    </p:animEffect>
                                    <p:set>
                                      <p:cBhvr>
                                        <p:cTn id="77" dur="1" fill="hold">
                                          <p:stCondLst>
                                            <p:cond delay="499"/>
                                          </p:stCondLst>
                                        </p:cTn>
                                        <p:tgtEl>
                                          <p:spTgt spid="39"/>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40"/>
                                        </p:tgtEl>
                                      </p:cBhvr>
                                    </p:animEffect>
                                    <p:set>
                                      <p:cBhvr>
                                        <p:cTn id="80" dur="1" fill="hold">
                                          <p:stCondLst>
                                            <p:cond delay="499"/>
                                          </p:stCondLst>
                                        </p:cTn>
                                        <p:tgtEl>
                                          <p:spTgt spid="40"/>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42"/>
                                        </p:tgtEl>
                                      </p:cBhvr>
                                    </p:animEffect>
                                    <p:set>
                                      <p:cBhvr>
                                        <p:cTn id="83" dur="1" fill="hold">
                                          <p:stCondLst>
                                            <p:cond delay="499"/>
                                          </p:stCondLst>
                                        </p:cTn>
                                        <p:tgtEl>
                                          <p:spTgt spid="42"/>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37"/>
                                        </p:tgtEl>
                                      </p:cBhvr>
                                    </p:animEffect>
                                    <p:set>
                                      <p:cBhvr>
                                        <p:cTn id="86" dur="1" fill="hold">
                                          <p:stCondLst>
                                            <p:cond delay="499"/>
                                          </p:stCondLst>
                                        </p:cTn>
                                        <p:tgtEl>
                                          <p:spTgt spid="37"/>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35"/>
                                        </p:tgtEl>
                                      </p:cBhvr>
                                    </p:animEffect>
                                    <p:set>
                                      <p:cBhvr>
                                        <p:cTn id="89" dur="1" fill="hold">
                                          <p:stCondLst>
                                            <p:cond delay="499"/>
                                          </p:stCondLst>
                                        </p:cTn>
                                        <p:tgtEl>
                                          <p:spTgt spid="35"/>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38"/>
                                        </p:tgtEl>
                                      </p:cBhvr>
                                    </p:animEffect>
                                    <p:set>
                                      <p:cBhvr>
                                        <p:cTn id="92" dur="1" fill="hold">
                                          <p:stCondLst>
                                            <p:cond delay="499"/>
                                          </p:stCondLst>
                                        </p:cTn>
                                        <p:tgtEl>
                                          <p:spTgt spid="38"/>
                                        </p:tgtEl>
                                        <p:attrNameLst>
                                          <p:attrName>style.visibility</p:attrName>
                                        </p:attrNameLst>
                                      </p:cBhvr>
                                      <p:to>
                                        <p:strVal val="hidden"/>
                                      </p:to>
                                    </p:set>
                                  </p:childTnLst>
                                </p:cTn>
                              </p:par>
                              <p:par>
                                <p:cTn id="93" presetID="10" presetClass="exit" presetSubtype="0" fill="hold" nodeType="withEffect">
                                  <p:stCondLst>
                                    <p:cond delay="2500"/>
                                  </p:stCondLst>
                                  <p:childTnLst>
                                    <p:animEffect transition="out" filter="fade">
                                      <p:cBhvr>
                                        <p:cTn id="94" dur="500"/>
                                        <p:tgtEl>
                                          <p:spTgt spid="33"/>
                                        </p:tgtEl>
                                      </p:cBhvr>
                                    </p:animEffect>
                                    <p:set>
                                      <p:cBhvr>
                                        <p:cTn id="95" dur="1" fill="hold">
                                          <p:stCondLst>
                                            <p:cond delay="499"/>
                                          </p:stCondLst>
                                        </p:cTn>
                                        <p:tgtEl>
                                          <p:spTgt spid="33"/>
                                        </p:tgtEl>
                                        <p:attrNameLst>
                                          <p:attrName>style.visibility</p:attrName>
                                        </p:attrNameLst>
                                      </p:cBhvr>
                                      <p:to>
                                        <p:strVal val="hidden"/>
                                      </p:to>
                                    </p:set>
                                  </p:childTnLst>
                                </p:cTn>
                              </p:par>
                              <p:par>
                                <p:cTn id="96" presetID="10" presetClass="exit" presetSubtype="0" fill="hold" nodeType="withEffect">
                                  <p:stCondLst>
                                    <p:cond delay="2500"/>
                                  </p:stCondLst>
                                  <p:childTnLst>
                                    <p:animEffect transition="out" filter="fade">
                                      <p:cBhvr>
                                        <p:cTn id="97" dur="500"/>
                                        <p:tgtEl>
                                          <p:spTgt spid="41"/>
                                        </p:tgtEl>
                                      </p:cBhvr>
                                    </p:animEffect>
                                    <p:set>
                                      <p:cBhvr>
                                        <p:cTn id="98" dur="1" fill="hold">
                                          <p:stCondLst>
                                            <p:cond delay="499"/>
                                          </p:stCondLst>
                                        </p:cTn>
                                        <p:tgtEl>
                                          <p:spTgt spid="41"/>
                                        </p:tgtEl>
                                        <p:attrNameLst>
                                          <p:attrName>style.visibility</p:attrName>
                                        </p:attrNameLst>
                                      </p:cBhvr>
                                      <p:to>
                                        <p:strVal val="hidden"/>
                                      </p:to>
                                    </p:set>
                                  </p:childTnLst>
                                </p:cTn>
                              </p:par>
                              <p:par>
                                <p:cTn id="99" presetID="10" presetClass="exit" presetSubtype="0" fill="hold" nodeType="withEffect">
                                  <p:stCondLst>
                                    <p:cond delay="2500"/>
                                  </p:stCondLst>
                                  <p:childTnLst>
                                    <p:animEffect transition="out" filter="fade">
                                      <p:cBhvr>
                                        <p:cTn id="100" dur="500"/>
                                        <p:tgtEl>
                                          <p:spTgt spid="43"/>
                                        </p:tgtEl>
                                      </p:cBhvr>
                                    </p:animEffect>
                                    <p:set>
                                      <p:cBhvr>
                                        <p:cTn id="101" dur="1" fill="hold">
                                          <p:stCondLst>
                                            <p:cond delay="499"/>
                                          </p:stCondLst>
                                        </p:cTn>
                                        <p:tgtEl>
                                          <p:spTgt spid="43"/>
                                        </p:tgtEl>
                                        <p:attrNameLst>
                                          <p:attrName>style.visibility</p:attrName>
                                        </p:attrNameLst>
                                      </p:cBhvr>
                                      <p:to>
                                        <p:strVal val="hidden"/>
                                      </p:to>
                                    </p:set>
                                  </p:childTnLst>
                                </p:cTn>
                              </p:par>
                              <p:par>
                                <p:cTn id="102" presetID="10" presetClass="exit" presetSubtype="0" fill="hold" nodeType="withEffect">
                                  <p:stCondLst>
                                    <p:cond delay="2500"/>
                                  </p:stCondLst>
                                  <p:childTnLst>
                                    <p:animEffect transition="out" filter="fade">
                                      <p:cBhvr>
                                        <p:cTn id="103" dur="500"/>
                                        <p:tgtEl>
                                          <p:spTgt spid="34"/>
                                        </p:tgtEl>
                                      </p:cBhvr>
                                    </p:animEffect>
                                    <p:set>
                                      <p:cBhvr>
                                        <p:cTn id="104" dur="1" fill="hold">
                                          <p:stCondLst>
                                            <p:cond delay="499"/>
                                          </p:stCondLst>
                                        </p:cTn>
                                        <p:tgtEl>
                                          <p:spTgt spid="34"/>
                                        </p:tgtEl>
                                        <p:attrNameLst>
                                          <p:attrName>style.visibility</p:attrName>
                                        </p:attrNameLst>
                                      </p:cBhvr>
                                      <p:to>
                                        <p:strVal val="hidden"/>
                                      </p:to>
                                    </p:set>
                                  </p:childTnLst>
                                </p:cTn>
                              </p:par>
                              <p:par>
                                <p:cTn id="105" presetID="10" presetClass="exit" presetSubtype="0" fill="hold" nodeType="withEffect">
                                  <p:stCondLst>
                                    <p:cond delay="2500"/>
                                  </p:stCondLst>
                                  <p:childTnLst>
                                    <p:animEffect transition="out" filter="fade">
                                      <p:cBhvr>
                                        <p:cTn id="106" dur="500"/>
                                        <p:tgtEl>
                                          <p:spTgt spid="32"/>
                                        </p:tgtEl>
                                      </p:cBhvr>
                                    </p:animEffect>
                                    <p:set>
                                      <p:cBhvr>
                                        <p:cTn id="107" dur="1" fill="hold">
                                          <p:stCondLst>
                                            <p:cond delay="499"/>
                                          </p:stCondLst>
                                        </p:cTn>
                                        <p:tgtEl>
                                          <p:spTgt spid="32"/>
                                        </p:tgtEl>
                                        <p:attrNameLst>
                                          <p:attrName>style.visibility</p:attrName>
                                        </p:attrNameLst>
                                      </p:cBhvr>
                                      <p:to>
                                        <p:strVal val="hidden"/>
                                      </p:to>
                                    </p:set>
                                  </p:childTnLst>
                                </p:cTn>
                              </p:par>
                              <p:par>
                                <p:cTn id="108" presetID="10" presetClass="exit" presetSubtype="0" fill="hold" nodeType="withEffect">
                                  <p:stCondLst>
                                    <p:cond delay="2500"/>
                                  </p:stCondLst>
                                  <p:childTnLst>
                                    <p:animEffect transition="out" filter="fade">
                                      <p:cBhvr>
                                        <p:cTn id="109" dur="500"/>
                                        <p:tgtEl>
                                          <p:spTgt spid="36"/>
                                        </p:tgtEl>
                                      </p:cBhvr>
                                    </p:animEffect>
                                    <p:set>
                                      <p:cBhvr>
                                        <p:cTn id="110" dur="1" fill="hold">
                                          <p:stCondLst>
                                            <p:cond delay="499"/>
                                          </p:stCondLst>
                                        </p:cTn>
                                        <p:tgtEl>
                                          <p:spTgt spid="36"/>
                                        </p:tgtEl>
                                        <p:attrNameLst>
                                          <p:attrName>style.visibility</p:attrName>
                                        </p:attrNameLst>
                                      </p:cBhvr>
                                      <p:to>
                                        <p:strVal val="hidden"/>
                                      </p:to>
                                    </p:set>
                                  </p:childTnLst>
                                </p:cTn>
                              </p:par>
                              <p:par>
                                <p:cTn id="111" presetID="10" presetClass="entr" presetSubtype="0" fill="hold" nodeType="withEffect">
                                  <p:stCondLst>
                                    <p:cond delay="0"/>
                                  </p:stCondLst>
                                  <p:childTnLst>
                                    <p:set>
                                      <p:cBhvr>
                                        <p:cTn id="112" dur="1" fill="hold">
                                          <p:stCondLst>
                                            <p:cond delay="0"/>
                                          </p:stCondLst>
                                        </p:cTn>
                                        <p:tgtEl>
                                          <p:spTgt spid="44"/>
                                        </p:tgtEl>
                                        <p:attrNameLst>
                                          <p:attrName>style.visibility</p:attrName>
                                        </p:attrNameLst>
                                      </p:cBhvr>
                                      <p:to>
                                        <p:strVal val="visible"/>
                                      </p:to>
                                    </p:set>
                                    <p:animEffect transition="in" filter="fade">
                                      <p:cBhvr>
                                        <p:cTn id="113" dur="100"/>
                                        <p:tgtEl>
                                          <p:spTgt spid="44"/>
                                        </p:tgtEl>
                                      </p:cBhvr>
                                    </p:animEffect>
                                  </p:childTnLst>
                                </p:cTn>
                              </p:par>
                              <p:par>
                                <p:cTn id="114" presetID="10" presetClass="entr" presetSubtype="0" fill="hold" nodeType="withEffect">
                                  <p:stCondLst>
                                    <p:cond delay="600"/>
                                  </p:stCondLst>
                                  <p:childTnLst>
                                    <p:set>
                                      <p:cBhvr>
                                        <p:cTn id="115" dur="1" fill="hold">
                                          <p:stCondLst>
                                            <p:cond delay="0"/>
                                          </p:stCondLst>
                                        </p:cTn>
                                        <p:tgtEl>
                                          <p:spTgt spid="45"/>
                                        </p:tgtEl>
                                        <p:attrNameLst>
                                          <p:attrName>style.visibility</p:attrName>
                                        </p:attrNameLst>
                                      </p:cBhvr>
                                      <p:to>
                                        <p:strVal val="visible"/>
                                      </p:to>
                                    </p:set>
                                    <p:animEffect transition="in" filter="fade">
                                      <p:cBhvr>
                                        <p:cTn id="116" dur="100"/>
                                        <p:tgtEl>
                                          <p:spTgt spid="45"/>
                                        </p:tgtEl>
                                      </p:cBhvr>
                                    </p:animEffect>
                                  </p:childTnLst>
                                </p:cTn>
                              </p:par>
                              <p:par>
                                <p:cTn id="117" presetID="10" presetClass="entr" presetSubtype="0" fill="hold" nodeType="withEffect">
                                  <p:stCondLst>
                                    <p:cond delay="200"/>
                                  </p:stCondLst>
                                  <p:childTnLst>
                                    <p:set>
                                      <p:cBhvr>
                                        <p:cTn id="118" dur="1" fill="hold">
                                          <p:stCondLst>
                                            <p:cond delay="0"/>
                                          </p:stCondLst>
                                        </p:cTn>
                                        <p:tgtEl>
                                          <p:spTgt spid="46"/>
                                        </p:tgtEl>
                                        <p:attrNameLst>
                                          <p:attrName>style.visibility</p:attrName>
                                        </p:attrNameLst>
                                      </p:cBhvr>
                                      <p:to>
                                        <p:strVal val="visible"/>
                                      </p:to>
                                    </p:set>
                                    <p:animEffect transition="in" filter="fade">
                                      <p:cBhvr>
                                        <p:cTn id="119" dur="100"/>
                                        <p:tgtEl>
                                          <p:spTgt spid="46"/>
                                        </p:tgtEl>
                                      </p:cBhvr>
                                    </p:animEffect>
                                  </p:childTnLst>
                                </p:cTn>
                              </p:par>
                              <p:par>
                                <p:cTn id="120" presetID="10" presetClass="entr" presetSubtype="0" fill="hold" nodeType="withEffect">
                                  <p:stCondLst>
                                    <p:cond delay="1800"/>
                                  </p:stCondLst>
                                  <p:childTnLst>
                                    <p:set>
                                      <p:cBhvr>
                                        <p:cTn id="121" dur="1" fill="hold">
                                          <p:stCondLst>
                                            <p:cond delay="0"/>
                                          </p:stCondLst>
                                        </p:cTn>
                                        <p:tgtEl>
                                          <p:spTgt spid="47"/>
                                        </p:tgtEl>
                                        <p:attrNameLst>
                                          <p:attrName>style.visibility</p:attrName>
                                        </p:attrNameLst>
                                      </p:cBhvr>
                                      <p:to>
                                        <p:strVal val="visible"/>
                                      </p:to>
                                    </p:set>
                                    <p:animEffect transition="in" filter="fade">
                                      <p:cBhvr>
                                        <p:cTn id="122" dur="100"/>
                                        <p:tgtEl>
                                          <p:spTgt spid="47"/>
                                        </p:tgtEl>
                                      </p:cBhvr>
                                    </p:animEffect>
                                  </p:childTnLst>
                                </p:cTn>
                              </p:par>
                              <p:par>
                                <p:cTn id="123" presetID="10" presetClass="entr" presetSubtype="0" fill="hold" nodeType="withEffect">
                                  <p:stCondLst>
                                    <p:cond delay="2200"/>
                                  </p:stCondLst>
                                  <p:childTnLst>
                                    <p:set>
                                      <p:cBhvr>
                                        <p:cTn id="124" dur="1" fill="hold">
                                          <p:stCondLst>
                                            <p:cond delay="0"/>
                                          </p:stCondLst>
                                        </p:cTn>
                                        <p:tgtEl>
                                          <p:spTgt spid="48"/>
                                        </p:tgtEl>
                                        <p:attrNameLst>
                                          <p:attrName>style.visibility</p:attrName>
                                        </p:attrNameLst>
                                      </p:cBhvr>
                                      <p:to>
                                        <p:strVal val="visible"/>
                                      </p:to>
                                    </p:set>
                                    <p:animEffect transition="in" filter="fade">
                                      <p:cBhvr>
                                        <p:cTn id="125" dur="100"/>
                                        <p:tgtEl>
                                          <p:spTgt spid="48"/>
                                        </p:tgtEl>
                                      </p:cBhvr>
                                    </p:animEffect>
                                  </p:childTnLst>
                                </p:cTn>
                              </p:par>
                              <p:par>
                                <p:cTn id="126" presetID="53" presetClass="exit" presetSubtype="0" fill="hold" nodeType="withEffect">
                                  <p:stCondLst>
                                    <p:cond delay="100"/>
                                  </p:stCondLst>
                                  <p:childTnLst>
                                    <p:anim calcmode="lin" valueType="num">
                                      <p:cBhvr>
                                        <p:cTn id="127" dur="1000"/>
                                        <p:tgtEl>
                                          <p:spTgt spid="44"/>
                                        </p:tgtEl>
                                        <p:attrNameLst>
                                          <p:attrName>ppt_w</p:attrName>
                                        </p:attrNameLst>
                                      </p:cBhvr>
                                      <p:tavLst>
                                        <p:tav tm="0">
                                          <p:val>
                                            <p:strVal val="ppt_w"/>
                                          </p:val>
                                        </p:tav>
                                        <p:tav tm="100000">
                                          <p:val>
                                            <p:fltVal val="0"/>
                                          </p:val>
                                        </p:tav>
                                      </p:tavLst>
                                    </p:anim>
                                    <p:anim calcmode="lin" valueType="num">
                                      <p:cBhvr>
                                        <p:cTn id="128" dur="1000"/>
                                        <p:tgtEl>
                                          <p:spTgt spid="44"/>
                                        </p:tgtEl>
                                        <p:attrNameLst>
                                          <p:attrName>ppt_h</p:attrName>
                                        </p:attrNameLst>
                                      </p:cBhvr>
                                      <p:tavLst>
                                        <p:tav tm="0">
                                          <p:val>
                                            <p:strVal val="ppt_h"/>
                                          </p:val>
                                        </p:tav>
                                        <p:tav tm="100000">
                                          <p:val>
                                            <p:fltVal val="0"/>
                                          </p:val>
                                        </p:tav>
                                      </p:tavLst>
                                    </p:anim>
                                    <p:animEffect transition="out" filter="fade">
                                      <p:cBhvr>
                                        <p:cTn id="129" dur="1000"/>
                                        <p:tgtEl>
                                          <p:spTgt spid="44"/>
                                        </p:tgtEl>
                                      </p:cBhvr>
                                    </p:animEffect>
                                    <p:set>
                                      <p:cBhvr>
                                        <p:cTn id="130" dur="1" fill="hold">
                                          <p:stCondLst>
                                            <p:cond delay="999"/>
                                          </p:stCondLst>
                                        </p:cTn>
                                        <p:tgtEl>
                                          <p:spTgt spid="44"/>
                                        </p:tgtEl>
                                        <p:attrNameLst>
                                          <p:attrName>style.visibility</p:attrName>
                                        </p:attrNameLst>
                                      </p:cBhvr>
                                      <p:to>
                                        <p:strVal val="hidden"/>
                                      </p:to>
                                    </p:set>
                                  </p:childTnLst>
                                </p:cTn>
                              </p:par>
                              <p:par>
                                <p:cTn id="131" presetID="53" presetClass="exit" presetSubtype="0" fill="hold" nodeType="withEffect">
                                  <p:stCondLst>
                                    <p:cond delay="700"/>
                                  </p:stCondLst>
                                  <p:childTnLst>
                                    <p:anim calcmode="lin" valueType="num">
                                      <p:cBhvr>
                                        <p:cTn id="132" dur="500"/>
                                        <p:tgtEl>
                                          <p:spTgt spid="45"/>
                                        </p:tgtEl>
                                        <p:attrNameLst>
                                          <p:attrName>ppt_w</p:attrName>
                                        </p:attrNameLst>
                                      </p:cBhvr>
                                      <p:tavLst>
                                        <p:tav tm="0">
                                          <p:val>
                                            <p:strVal val="ppt_w"/>
                                          </p:val>
                                        </p:tav>
                                        <p:tav tm="100000">
                                          <p:val>
                                            <p:fltVal val="0"/>
                                          </p:val>
                                        </p:tav>
                                      </p:tavLst>
                                    </p:anim>
                                    <p:anim calcmode="lin" valueType="num">
                                      <p:cBhvr>
                                        <p:cTn id="133" dur="500"/>
                                        <p:tgtEl>
                                          <p:spTgt spid="45"/>
                                        </p:tgtEl>
                                        <p:attrNameLst>
                                          <p:attrName>ppt_h</p:attrName>
                                        </p:attrNameLst>
                                      </p:cBhvr>
                                      <p:tavLst>
                                        <p:tav tm="0">
                                          <p:val>
                                            <p:strVal val="ppt_h"/>
                                          </p:val>
                                        </p:tav>
                                        <p:tav tm="100000">
                                          <p:val>
                                            <p:fltVal val="0"/>
                                          </p:val>
                                        </p:tav>
                                      </p:tavLst>
                                    </p:anim>
                                    <p:animEffect transition="out" filter="fade">
                                      <p:cBhvr>
                                        <p:cTn id="134" dur="500"/>
                                        <p:tgtEl>
                                          <p:spTgt spid="45"/>
                                        </p:tgtEl>
                                      </p:cBhvr>
                                    </p:animEffect>
                                    <p:set>
                                      <p:cBhvr>
                                        <p:cTn id="135" dur="1" fill="hold">
                                          <p:stCondLst>
                                            <p:cond delay="499"/>
                                          </p:stCondLst>
                                        </p:cTn>
                                        <p:tgtEl>
                                          <p:spTgt spid="45"/>
                                        </p:tgtEl>
                                        <p:attrNameLst>
                                          <p:attrName>style.visibility</p:attrName>
                                        </p:attrNameLst>
                                      </p:cBhvr>
                                      <p:to>
                                        <p:strVal val="hidden"/>
                                      </p:to>
                                    </p:set>
                                  </p:childTnLst>
                                </p:cTn>
                              </p:par>
                              <p:par>
                                <p:cTn id="136" presetID="53" presetClass="exit" presetSubtype="0" fill="hold" nodeType="withEffect">
                                  <p:stCondLst>
                                    <p:cond delay="300"/>
                                  </p:stCondLst>
                                  <p:childTnLst>
                                    <p:anim calcmode="lin" valueType="num">
                                      <p:cBhvr>
                                        <p:cTn id="137" dur="500"/>
                                        <p:tgtEl>
                                          <p:spTgt spid="46"/>
                                        </p:tgtEl>
                                        <p:attrNameLst>
                                          <p:attrName>ppt_w</p:attrName>
                                        </p:attrNameLst>
                                      </p:cBhvr>
                                      <p:tavLst>
                                        <p:tav tm="0">
                                          <p:val>
                                            <p:strVal val="ppt_w"/>
                                          </p:val>
                                        </p:tav>
                                        <p:tav tm="100000">
                                          <p:val>
                                            <p:fltVal val="0"/>
                                          </p:val>
                                        </p:tav>
                                      </p:tavLst>
                                    </p:anim>
                                    <p:anim calcmode="lin" valueType="num">
                                      <p:cBhvr>
                                        <p:cTn id="138" dur="500"/>
                                        <p:tgtEl>
                                          <p:spTgt spid="46"/>
                                        </p:tgtEl>
                                        <p:attrNameLst>
                                          <p:attrName>ppt_h</p:attrName>
                                        </p:attrNameLst>
                                      </p:cBhvr>
                                      <p:tavLst>
                                        <p:tav tm="0">
                                          <p:val>
                                            <p:strVal val="ppt_h"/>
                                          </p:val>
                                        </p:tav>
                                        <p:tav tm="100000">
                                          <p:val>
                                            <p:fltVal val="0"/>
                                          </p:val>
                                        </p:tav>
                                      </p:tavLst>
                                    </p:anim>
                                    <p:animEffect transition="out" filter="fade">
                                      <p:cBhvr>
                                        <p:cTn id="139" dur="500"/>
                                        <p:tgtEl>
                                          <p:spTgt spid="46"/>
                                        </p:tgtEl>
                                      </p:cBhvr>
                                    </p:animEffect>
                                    <p:set>
                                      <p:cBhvr>
                                        <p:cTn id="140" dur="1" fill="hold">
                                          <p:stCondLst>
                                            <p:cond delay="499"/>
                                          </p:stCondLst>
                                        </p:cTn>
                                        <p:tgtEl>
                                          <p:spTgt spid="46"/>
                                        </p:tgtEl>
                                        <p:attrNameLst>
                                          <p:attrName>style.visibility</p:attrName>
                                        </p:attrNameLst>
                                      </p:cBhvr>
                                      <p:to>
                                        <p:strVal val="hidden"/>
                                      </p:to>
                                    </p:set>
                                  </p:childTnLst>
                                </p:cTn>
                              </p:par>
                              <p:par>
                                <p:cTn id="141" presetID="53" presetClass="exit" presetSubtype="0" fill="hold" nodeType="withEffect">
                                  <p:stCondLst>
                                    <p:cond delay="1900"/>
                                  </p:stCondLst>
                                  <p:childTnLst>
                                    <p:anim calcmode="lin" valueType="num">
                                      <p:cBhvr>
                                        <p:cTn id="142" dur="500"/>
                                        <p:tgtEl>
                                          <p:spTgt spid="47"/>
                                        </p:tgtEl>
                                        <p:attrNameLst>
                                          <p:attrName>ppt_w</p:attrName>
                                        </p:attrNameLst>
                                      </p:cBhvr>
                                      <p:tavLst>
                                        <p:tav tm="0">
                                          <p:val>
                                            <p:strVal val="ppt_w"/>
                                          </p:val>
                                        </p:tav>
                                        <p:tav tm="100000">
                                          <p:val>
                                            <p:fltVal val="0"/>
                                          </p:val>
                                        </p:tav>
                                      </p:tavLst>
                                    </p:anim>
                                    <p:anim calcmode="lin" valueType="num">
                                      <p:cBhvr>
                                        <p:cTn id="143" dur="500"/>
                                        <p:tgtEl>
                                          <p:spTgt spid="47"/>
                                        </p:tgtEl>
                                        <p:attrNameLst>
                                          <p:attrName>ppt_h</p:attrName>
                                        </p:attrNameLst>
                                      </p:cBhvr>
                                      <p:tavLst>
                                        <p:tav tm="0">
                                          <p:val>
                                            <p:strVal val="ppt_h"/>
                                          </p:val>
                                        </p:tav>
                                        <p:tav tm="100000">
                                          <p:val>
                                            <p:fltVal val="0"/>
                                          </p:val>
                                        </p:tav>
                                      </p:tavLst>
                                    </p:anim>
                                    <p:animEffect transition="out" filter="fade">
                                      <p:cBhvr>
                                        <p:cTn id="144" dur="500"/>
                                        <p:tgtEl>
                                          <p:spTgt spid="47"/>
                                        </p:tgtEl>
                                      </p:cBhvr>
                                    </p:animEffect>
                                    <p:set>
                                      <p:cBhvr>
                                        <p:cTn id="145" dur="1" fill="hold">
                                          <p:stCondLst>
                                            <p:cond delay="499"/>
                                          </p:stCondLst>
                                        </p:cTn>
                                        <p:tgtEl>
                                          <p:spTgt spid="47"/>
                                        </p:tgtEl>
                                        <p:attrNameLst>
                                          <p:attrName>style.visibility</p:attrName>
                                        </p:attrNameLst>
                                      </p:cBhvr>
                                      <p:to>
                                        <p:strVal val="hidden"/>
                                      </p:to>
                                    </p:set>
                                  </p:childTnLst>
                                </p:cTn>
                              </p:par>
                              <p:par>
                                <p:cTn id="146" presetID="53" presetClass="exit" presetSubtype="0" fill="hold" nodeType="withEffect">
                                  <p:stCondLst>
                                    <p:cond delay="2300"/>
                                  </p:stCondLst>
                                  <p:childTnLst>
                                    <p:anim calcmode="lin" valueType="num">
                                      <p:cBhvr>
                                        <p:cTn id="147" dur="500"/>
                                        <p:tgtEl>
                                          <p:spTgt spid="48"/>
                                        </p:tgtEl>
                                        <p:attrNameLst>
                                          <p:attrName>ppt_w</p:attrName>
                                        </p:attrNameLst>
                                      </p:cBhvr>
                                      <p:tavLst>
                                        <p:tav tm="0">
                                          <p:val>
                                            <p:strVal val="ppt_w"/>
                                          </p:val>
                                        </p:tav>
                                        <p:tav tm="100000">
                                          <p:val>
                                            <p:fltVal val="0"/>
                                          </p:val>
                                        </p:tav>
                                      </p:tavLst>
                                    </p:anim>
                                    <p:anim calcmode="lin" valueType="num">
                                      <p:cBhvr>
                                        <p:cTn id="148" dur="500"/>
                                        <p:tgtEl>
                                          <p:spTgt spid="48"/>
                                        </p:tgtEl>
                                        <p:attrNameLst>
                                          <p:attrName>ppt_h</p:attrName>
                                        </p:attrNameLst>
                                      </p:cBhvr>
                                      <p:tavLst>
                                        <p:tav tm="0">
                                          <p:val>
                                            <p:strVal val="ppt_h"/>
                                          </p:val>
                                        </p:tav>
                                        <p:tav tm="100000">
                                          <p:val>
                                            <p:fltVal val="0"/>
                                          </p:val>
                                        </p:tav>
                                      </p:tavLst>
                                    </p:anim>
                                    <p:animEffect transition="out" filter="fade">
                                      <p:cBhvr>
                                        <p:cTn id="149" dur="500"/>
                                        <p:tgtEl>
                                          <p:spTgt spid="48"/>
                                        </p:tgtEl>
                                      </p:cBhvr>
                                    </p:animEffect>
                                    <p:set>
                                      <p:cBhvr>
                                        <p:cTn id="150" dur="1" fill="hold">
                                          <p:stCondLst>
                                            <p:cond delay="499"/>
                                          </p:stCondLst>
                                        </p:cTn>
                                        <p:tgtEl>
                                          <p:spTgt spid="48"/>
                                        </p:tgtEl>
                                        <p:attrNameLst>
                                          <p:attrName>style.visibility</p:attrName>
                                        </p:attrNameLst>
                                      </p:cBhvr>
                                      <p:to>
                                        <p:strVal val="hidden"/>
                                      </p:to>
                                    </p:set>
                                  </p:childTnLst>
                                </p:cTn>
                              </p:par>
                              <p:par>
                                <p:cTn id="151" presetID="14" presetClass="entr" presetSubtype="10" fill="hold" grpId="0" nodeType="withEffect">
                                  <p:stCondLst>
                                    <p:cond delay="2300"/>
                                  </p:stCondLst>
                                  <p:childTnLst>
                                    <p:set>
                                      <p:cBhvr>
                                        <p:cTn id="152" dur="1" fill="hold">
                                          <p:stCondLst>
                                            <p:cond delay="0"/>
                                          </p:stCondLst>
                                        </p:cTn>
                                        <p:tgtEl>
                                          <p:spTgt spid="49"/>
                                        </p:tgtEl>
                                        <p:attrNameLst>
                                          <p:attrName>style.visibility</p:attrName>
                                        </p:attrNameLst>
                                      </p:cBhvr>
                                      <p:to>
                                        <p:strVal val="visible"/>
                                      </p:to>
                                    </p:set>
                                    <p:animEffect transition="in" filter="randombar(horizontal)">
                                      <p:cBhvr>
                                        <p:cTn id="153" dur="1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lunzhuo.ye\桌面\培训PPT素材\20110514_2cbd5458a2492020ea1eX3I49qwuPe8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268743" y="2427734"/>
            <a:ext cx="2579094" cy="15087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12559" y="771550"/>
            <a:ext cx="5112568" cy="338554"/>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defPPr>
              <a:defRPr lang="zh-CN"/>
            </a:defPPr>
            <a:lvl1pPr algn="ctr">
              <a:defRPr sz="1600" b="1" spc="5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Part </a:t>
            </a:r>
            <a:r>
              <a:rPr lang="en-US" altLang="zh-CN" dirty="0" smtClean="0"/>
              <a:t>2  </a:t>
            </a:r>
            <a:r>
              <a:rPr lang="zh-CN" altLang="en-US" dirty="0" smtClean="0"/>
              <a:t>软件开发外包</a:t>
            </a:r>
            <a:r>
              <a:rPr lang="zh-CN" altLang="en-US" dirty="0" smtClean="0"/>
              <a:t>流程</a:t>
            </a:r>
            <a:r>
              <a:rPr lang="zh-CN" altLang="en-US" dirty="0"/>
              <a:t>各</a:t>
            </a:r>
            <a:r>
              <a:rPr lang="zh-CN" altLang="en-US" dirty="0" smtClean="0"/>
              <a:t>阶段介绍</a:t>
            </a:r>
            <a:endParaRPr lang="zh-CN" altLang="en-US" dirty="0"/>
          </a:p>
        </p:txBody>
      </p:sp>
      <p:sp>
        <p:nvSpPr>
          <p:cNvPr id="4" name="矩形 3"/>
          <p:cNvSpPr/>
          <p:nvPr/>
        </p:nvSpPr>
        <p:spPr>
          <a:xfrm>
            <a:off x="6013159" y="2774073"/>
            <a:ext cx="502920" cy="502602"/>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rPr>
              <a:t>3</a:t>
            </a:r>
            <a:endParaRPr lang="zh-CN" altLang="en-US" sz="1600" b="1" spc="50" dirty="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5" name="矩形 4"/>
          <p:cNvSpPr/>
          <p:nvPr/>
        </p:nvSpPr>
        <p:spPr>
          <a:xfrm>
            <a:off x="6713389" y="2788910"/>
            <a:ext cx="1654388" cy="502920"/>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r>
              <a:rPr lang="zh-CN" altLang="en-US" sz="1600" b="1" spc="50" dirty="0" smtClean="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外包验收归档阶段</a:t>
            </a:r>
            <a:endParaRPr lang="zh-CN" altLang="en-US" sz="1600" b="1" spc="50" dirty="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7" name="矩形 6"/>
          <p:cNvSpPr/>
          <p:nvPr/>
        </p:nvSpPr>
        <p:spPr>
          <a:xfrm>
            <a:off x="6013159" y="2215170"/>
            <a:ext cx="502920" cy="502602"/>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rPr>
              <a:t>2</a:t>
            </a:r>
            <a:endParaRPr lang="zh-CN" altLang="en-US" sz="1600" b="1" spc="50" dirty="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8" name="矩形 7"/>
          <p:cNvSpPr/>
          <p:nvPr/>
        </p:nvSpPr>
        <p:spPr>
          <a:xfrm>
            <a:off x="6695149" y="2223528"/>
            <a:ext cx="1654388" cy="502920"/>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r>
              <a:rPr lang="zh-CN" altLang="en-US" sz="1600" b="1" spc="50" dirty="0" smtClean="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外包过程执行阶段</a:t>
            </a:r>
            <a:endParaRPr lang="zh-CN" altLang="en-US" sz="1600" b="1" spc="50" dirty="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0" name="矩形 19"/>
          <p:cNvSpPr/>
          <p:nvPr/>
        </p:nvSpPr>
        <p:spPr>
          <a:xfrm>
            <a:off x="6012160" y="1637121"/>
            <a:ext cx="502920" cy="502602"/>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rPr>
              <a:t>1</a:t>
            </a:r>
            <a:endParaRPr lang="zh-CN" altLang="en-US" sz="1600" b="1" spc="50" dirty="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1" name="矩形 20"/>
          <p:cNvSpPr/>
          <p:nvPr/>
        </p:nvSpPr>
        <p:spPr>
          <a:xfrm>
            <a:off x="6710792" y="1646328"/>
            <a:ext cx="1622877" cy="502920"/>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r>
              <a:rPr lang="zh-CN" altLang="en-US" sz="1600" b="1" spc="50" dirty="0" smtClean="0">
                <a:ln w="13500">
                  <a:solidFill>
                    <a:schemeClr val="accent1">
                      <a:shade val="2500"/>
                      <a:alpha val="6500"/>
                    </a:schemeClr>
                  </a:solidFill>
                  <a:prstDash val="solid"/>
                </a:ln>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外包需求确认阶段</a:t>
            </a:r>
            <a:endParaRPr lang="zh-CN" altLang="en-US" sz="1600" b="1" spc="50" dirty="0">
              <a:ln w="13500">
                <a:solidFill>
                  <a:schemeClr val="accent1">
                    <a:shade val="2500"/>
                    <a:alpha val="6500"/>
                  </a:schemeClr>
                </a:solidFill>
                <a:prstDash val="solid"/>
              </a:ln>
              <a:solidFill>
                <a:srgbClr val="FF0000"/>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2042245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496" y="51470"/>
            <a:ext cx="8856984" cy="338554"/>
          </a:xfrm>
          <a:prstGeom prst="rect">
            <a:avLst/>
          </a:prstGeom>
          <a:noFill/>
          <a:ln w="9525">
            <a:noFill/>
            <a:miter lim="800000"/>
            <a:headEnd/>
            <a:tailEnd/>
          </a:ln>
        </p:spPr>
        <p:txBody>
          <a:bodyPr wrap="square">
            <a:spAutoFit/>
          </a:bodyPr>
          <a:lstStyle>
            <a:defPPr>
              <a:defRPr lang="zh-CN"/>
            </a:defPPr>
            <a:lvl1pPr>
              <a:defRPr sz="1600" b="1">
                <a:latin typeface="微软雅黑" pitchFamily="34" charset="-122"/>
                <a:ea typeface="微软雅黑" pitchFamily="34" charset="-122"/>
              </a:defRPr>
            </a:lvl1pPr>
          </a:lstStyle>
          <a:p>
            <a:pPr lvl="0"/>
            <a:r>
              <a:rPr lang="zh-CN" altLang="en-US" dirty="0"/>
              <a:t>准入条件</a:t>
            </a:r>
            <a:r>
              <a:rPr lang="zh-CN" altLang="en-US" dirty="0" smtClean="0"/>
              <a:t>：</a:t>
            </a:r>
            <a:r>
              <a:rPr lang="zh-CN" altLang="en-US" sz="1400" dirty="0" smtClean="0"/>
              <a:t>可行性论证、定制合同评审以及领导特批做出外包决策</a:t>
            </a:r>
            <a:endParaRPr lang="zh-CN" altLang="en-US" sz="1400" dirty="0"/>
          </a:p>
        </p:txBody>
      </p:sp>
      <p:sp>
        <p:nvSpPr>
          <p:cNvPr id="4" name="矩形 3"/>
          <p:cNvSpPr>
            <a:spLocks noChangeArrowheads="1"/>
          </p:cNvSpPr>
          <p:nvPr/>
        </p:nvSpPr>
        <p:spPr bwMode="auto">
          <a:xfrm>
            <a:off x="467544" y="4731990"/>
            <a:ext cx="9144000" cy="338554"/>
          </a:xfrm>
          <a:prstGeom prst="rect">
            <a:avLst/>
          </a:prstGeom>
          <a:noFill/>
          <a:ln w="9525">
            <a:noFill/>
            <a:miter lim="800000"/>
            <a:headEnd/>
            <a:tailEnd/>
          </a:ln>
        </p:spPr>
        <p:txBody>
          <a:bodyPr wrap="square">
            <a:spAutoFit/>
          </a:bodyPr>
          <a:lstStyle/>
          <a:p>
            <a:r>
              <a:rPr lang="zh-CN" altLang="en-US" sz="1600" b="1" dirty="0">
                <a:latin typeface="微软雅黑" pitchFamily="34" charset="-122"/>
                <a:ea typeface="微软雅黑" pitchFamily="34" charset="-122"/>
              </a:rPr>
              <a:t>准出条件 </a:t>
            </a:r>
            <a:r>
              <a:rPr lang="zh-CN" altLang="en-US" sz="1600" b="1" dirty="0">
                <a:latin typeface="微软雅黑" pitchFamily="34" charset="-122"/>
                <a:ea typeface="微软雅黑" pitchFamily="34" charset="-122"/>
              </a:rPr>
              <a:t>： </a:t>
            </a:r>
            <a:r>
              <a:rPr lang="zh-CN" altLang="en-US" sz="1400" b="1" dirty="0">
                <a:latin typeface="微软雅黑" pitchFamily="34" charset="-122"/>
                <a:ea typeface="微软雅黑" pitchFamily="34" charset="-122"/>
              </a:rPr>
              <a:t>所有外包需求、验收标准以及外包实施计划都已评审</a:t>
            </a:r>
            <a:r>
              <a:rPr lang="zh-CN" altLang="en-US" sz="1400" b="1" dirty="0" smtClean="0">
                <a:latin typeface="微软雅黑" pitchFamily="34" charset="-122"/>
                <a:ea typeface="微软雅黑" pitchFamily="34" charset="-122"/>
              </a:rPr>
              <a:t>通过，外包合同签订、走完内部立项流程</a:t>
            </a:r>
            <a:endParaRPr lang="zh-CN" altLang="zh-CN" sz="1400" b="1" dirty="0">
              <a:latin typeface="微软雅黑" pitchFamily="34" charset="-122"/>
              <a:ea typeface="微软雅黑" pitchFamily="34" charset="-122"/>
            </a:endParaRPr>
          </a:p>
        </p:txBody>
      </p:sp>
      <p:pic>
        <p:nvPicPr>
          <p:cNvPr id="5" name="Picture 2" descr="C:\Program Files\Microsoft Office\MEDIA\CAGCAT10\j0293240.wmf">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4791370"/>
            <a:ext cx="477313" cy="35213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6763" y="390025"/>
            <a:ext cx="7610475" cy="4341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93921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a:spLocks/>
          </p:cNvSpPr>
          <p:nvPr/>
        </p:nvSpPr>
        <p:spPr bwMode="auto">
          <a:xfrm>
            <a:off x="467544" y="987574"/>
            <a:ext cx="8064896" cy="352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1pPr>
            <a:lvl2pPr marL="742950" indent="-28575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2pPr>
            <a:lvl3pPr marL="1143000" indent="-22860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3pPr>
            <a:lvl4pPr marL="1600200" indent="-22860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4pPr>
            <a:lvl5pPr marL="2057400" indent="-22860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dirty="0" smtClean="0">
                <a:latin typeface="微软雅黑" pitchFamily="34" charset="-122"/>
                <a:ea typeface="微软雅黑" pitchFamily="34" charset="-122"/>
              </a:rPr>
              <a:t>输入：</a:t>
            </a:r>
            <a:endParaRPr lang="en-US" altLang="zh-CN" sz="2000" dirty="0" smtClean="0">
              <a:latin typeface="微软雅黑" pitchFamily="34" charset="-122"/>
              <a:ea typeface="微软雅黑" pitchFamily="34" charset="-122"/>
            </a:endParaRPr>
          </a:p>
          <a:p>
            <a:pPr marL="0" indent="0">
              <a:lnSpc>
                <a:spcPct val="150000"/>
              </a:lnSpc>
              <a:buNone/>
            </a:pPr>
            <a:r>
              <a:rPr lang="en-US" altLang="zh-CN" sz="1600" dirty="0" smtClean="0">
                <a:latin typeface="微软雅黑" pitchFamily="34" charset="-122"/>
                <a:ea typeface="微软雅黑" pitchFamily="34" charset="-122"/>
              </a:rPr>
              <a:t>1</a:t>
            </a:r>
            <a:r>
              <a:rPr lang="zh-CN" altLang="en-US" sz="1600" dirty="0" smtClean="0">
                <a:latin typeface="微软雅黑" pitchFamily="34" charset="-122"/>
                <a:ea typeface="微软雅黑" pitchFamily="34" charset="-122"/>
              </a:rPr>
              <a:t>） </a:t>
            </a:r>
            <a:r>
              <a:rPr lang="zh-CN" altLang="en-US" sz="1600" dirty="0">
                <a:latin typeface="微软雅黑" pitchFamily="34" charset="-122"/>
                <a:ea typeface="微软雅黑" pitchFamily="34" charset="-122"/>
              </a:rPr>
              <a:t>可行性分析报告论证决策</a:t>
            </a:r>
            <a:r>
              <a:rPr lang="zh-CN" altLang="en-US" sz="1600" dirty="0" smtClean="0">
                <a:latin typeface="微软雅黑" pitchFamily="34" charset="-122"/>
                <a:ea typeface="微软雅黑" pitchFamily="34" charset="-122"/>
              </a:rPr>
              <a:t>结论（自研产品）；</a:t>
            </a:r>
            <a:endParaRPr lang="zh-CN" altLang="en-US" sz="1600" dirty="0">
              <a:latin typeface="微软雅黑" pitchFamily="34" charset="-122"/>
              <a:ea typeface="微软雅黑" pitchFamily="34" charset="-122"/>
            </a:endParaRPr>
          </a:p>
          <a:p>
            <a:pPr marL="0" indent="0">
              <a:lnSpc>
                <a:spcPct val="150000"/>
              </a:lnSpc>
              <a:buNone/>
            </a:pPr>
            <a:r>
              <a:rPr lang="en-US" altLang="zh-CN" sz="1600" dirty="0">
                <a:latin typeface="微软雅黑" pitchFamily="34" charset="-122"/>
                <a:ea typeface="微软雅黑" pitchFamily="34" charset="-122"/>
              </a:rPr>
              <a:t>2</a:t>
            </a:r>
            <a:r>
              <a:rPr lang="zh-CN" altLang="en-US" sz="1600" dirty="0">
                <a:latin typeface="微软雅黑" pitchFamily="34" charset="-122"/>
                <a:ea typeface="微软雅黑" pitchFamily="34" charset="-122"/>
              </a:rPr>
              <a:t>） 定制合同评审决策</a:t>
            </a:r>
            <a:r>
              <a:rPr lang="zh-CN" altLang="en-US" sz="1600" dirty="0" smtClean="0">
                <a:latin typeface="微软雅黑" pitchFamily="34" charset="-122"/>
                <a:ea typeface="微软雅黑" pitchFamily="34" charset="-122"/>
              </a:rPr>
              <a:t>结论（合同项目）；</a:t>
            </a:r>
            <a:endParaRPr lang="zh-CN" altLang="en-US" sz="1600" dirty="0">
              <a:latin typeface="微软雅黑" pitchFamily="34" charset="-122"/>
              <a:ea typeface="微软雅黑" pitchFamily="34" charset="-122"/>
            </a:endParaRPr>
          </a:p>
          <a:p>
            <a:pPr marL="0" indent="0">
              <a:lnSpc>
                <a:spcPct val="150000"/>
              </a:lnSpc>
              <a:buNone/>
            </a:pPr>
            <a:r>
              <a:rPr lang="en-US" altLang="zh-CN" sz="1600" dirty="0">
                <a:latin typeface="微软雅黑" pitchFamily="34" charset="-122"/>
                <a:ea typeface="微软雅黑" pitchFamily="34" charset="-122"/>
              </a:rPr>
              <a:t>3</a:t>
            </a:r>
            <a:r>
              <a:rPr lang="zh-CN" altLang="en-US" sz="1600" dirty="0">
                <a:latin typeface="微软雅黑" pitchFamily="34" charset="-122"/>
                <a:ea typeface="微软雅黑" pitchFamily="34" charset="-122"/>
              </a:rPr>
              <a:t>） 总裁特批的邮件或</a:t>
            </a:r>
            <a:r>
              <a:rPr lang="zh-CN" altLang="en-US" sz="1600" dirty="0" smtClean="0">
                <a:latin typeface="微软雅黑" pitchFamily="34" charset="-122"/>
                <a:ea typeface="微软雅黑" pitchFamily="34" charset="-122"/>
              </a:rPr>
              <a:t>签字（不满足上述条件）；</a:t>
            </a:r>
            <a:endParaRPr lang="zh-CN" altLang="en-US" sz="1600" dirty="0">
              <a:latin typeface="微软雅黑" pitchFamily="34" charset="-122"/>
              <a:ea typeface="微软雅黑" pitchFamily="34" charset="-122"/>
            </a:endParaRPr>
          </a:p>
          <a:p>
            <a:pPr marL="0" indent="0">
              <a:lnSpc>
                <a:spcPct val="150000"/>
              </a:lnSpc>
              <a:buNone/>
            </a:pPr>
            <a:r>
              <a:rPr lang="en-US" altLang="zh-CN" sz="1600" dirty="0">
                <a:latin typeface="微软雅黑" pitchFamily="34" charset="-122"/>
                <a:ea typeface="微软雅黑" pitchFamily="34" charset="-122"/>
              </a:rPr>
              <a:t>4</a:t>
            </a:r>
            <a:r>
              <a:rPr lang="zh-CN" altLang="en-US" sz="1600" dirty="0">
                <a:latin typeface="微软雅黑" pitchFamily="34" charset="-122"/>
                <a:ea typeface="微软雅黑" pitchFamily="34" charset="-122"/>
              </a:rPr>
              <a:t>） 外包需求列表</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定制合同；</a:t>
            </a:r>
          </a:p>
          <a:p>
            <a:pPr marL="0" indent="0">
              <a:lnSpc>
                <a:spcPct val="150000"/>
              </a:lnSpc>
              <a:buNone/>
            </a:pPr>
            <a:r>
              <a:rPr lang="en-US" altLang="zh-CN" sz="1600" dirty="0">
                <a:latin typeface="微软雅黑" pitchFamily="34" charset="-122"/>
                <a:ea typeface="微软雅黑" pitchFamily="34" charset="-122"/>
              </a:rPr>
              <a:t>5</a:t>
            </a:r>
            <a:r>
              <a:rPr lang="zh-CN" altLang="en-US" sz="1600" dirty="0">
                <a:latin typeface="微软雅黑" pitchFamily="34" charset="-122"/>
                <a:ea typeface="微软雅黑" pitchFamily="34" charset="-122"/>
              </a:rPr>
              <a:t>） 客户改进需求。</a:t>
            </a:r>
            <a:endParaRPr lang="en-US" altLang="zh-CN" sz="1600" dirty="0" smtClean="0">
              <a:latin typeface="微软雅黑" pitchFamily="34" charset="-122"/>
              <a:ea typeface="微软雅黑" pitchFamily="34" charset="-122"/>
            </a:endParaRPr>
          </a:p>
        </p:txBody>
      </p:sp>
      <p:sp>
        <p:nvSpPr>
          <p:cNvPr id="4" name="标题 2"/>
          <p:cNvSpPr txBox="1">
            <a:spLocks/>
          </p:cNvSpPr>
          <p:nvPr/>
        </p:nvSpPr>
        <p:spPr>
          <a:xfrm>
            <a:off x="457200" y="195486"/>
            <a:ext cx="8229600" cy="565571"/>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000" b="1" i="0" u="none" strike="noStrike" kern="1200" cap="all" spc="0" normalizeH="0" baseline="0" noProof="0" dirty="0" smtClean="0">
                <a:ln>
                  <a:noFill/>
                </a:ln>
                <a:solidFill>
                  <a:srgbClr val="00B0F0"/>
                </a:solidFill>
                <a:effectLst>
                  <a:outerShdw blurRad="38100" dist="38100" dir="2700000" algn="tl">
                    <a:srgbClr val="000000">
                      <a:alpha val="43137"/>
                    </a:srgbClr>
                  </a:outerShdw>
                </a:effectLst>
                <a:uLnTx/>
                <a:uFillTx/>
                <a:latin typeface="微软雅黑" pitchFamily="34" charset="-122"/>
                <a:ea typeface="微软雅黑" pitchFamily="34" charset="-122"/>
                <a:cs typeface="+mj-cs"/>
              </a:rPr>
              <a:t>外包需求确认</a:t>
            </a:r>
            <a:endParaRPr kumimoji="0" lang="zh-CN" altLang="en-US" sz="2000" b="1" i="0" u="none" strike="noStrike" kern="1200" cap="all" spc="0" normalizeH="0" baseline="0" noProof="0" dirty="0">
              <a:ln>
                <a:noFill/>
              </a:ln>
              <a:solidFill>
                <a:srgbClr val="00B0F0"/>
              </a:solidFill>
              <a:effectLst>
                <a:outerShdw blurRad="38100" dist="38100" dir="2700000" algn="tl">
                  <a:srgbClr val="000000">
                    <a:alpha val="43137"/>
                  </a:srgbClr>
                </a:outerShdw>
              </a:effectLst>
              <a:uLnTx/>
              <a:uFillTx/>
              <a:latin typeface="微软雅黑" pitchFamily="34" charset="-122"/>
              <a:ea typeface="微软雅黑" pitchFamily="34" charset="-122"/>
              <a:cs typeface="+mj-cs"/>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555526"/>
            <a:ext cx="2175134" cy="355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78168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a:spLocks/>
          </p:cNvSpPr>
          <p:nvPr/>
        </p:nvSpPr>
        <p:spPr bwMode="auto">
          <a:xfrm>
            <a:off x="467544" y="987574"/>
            <a:ext cx="8064896" cy="352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1pPr>
            <a:lvl2pPr marL="742950" indent="-28575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2pPr>
            <a:lvl3pPr marL="1143000" indent="-22860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3pPr>
            <a:lvl4pPr marL="1600200" indent="-22860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4pPr>
            <a:lvl5pPr marL="2057400" indent="-22860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dirty="0" smtClean="0">
                <a:latin typeface="微软雅黑" pitchFamily="34" charset="-122"/>
                <a:ea typeface="微软雅黑" pitchFamily="34" charset="-122"/>
              </a:rPr>
              <a:t>流程的关键活动：</a:t>
            </a:r>
            <a:endParaRPr lang="en-US" altLang="zh-CN" sz="2000" dirty="0" smtClean="0">
              <a:latin typeface="微软雅黑" pitchFamily="34" charset="-122"/>
              <a:ea typeface="微软雅黑" pitchFamily="34" charset="-122"/>
            </a:endParaRPr>
          </a:p>
          <a:p>
            <a:pPr marL="800100" lvl="2" indent="0">
              <a:buNone/>
            </a:pPr>
            <a:r>
              <a:rPr lang="en-US" altLang="zh-CN" sz="1800" dirty="0" smtClean="0">
                <a:latin typeface="微软雅黑" pitchFamily="34" charset="-122"/>
                <a:ea typeface="微软雅黑" pitchFamily="34" charset="-122"/>
              </a:rPr>
              <a:t>3a</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编写外包软件</a:t>
            </a:r>
            <a:r>
              <a:rPr lang="zh-CN" altLang="en-US" sz="1800" dirty="0">
                <a:latin typeface="微软雅黑" pitchFamily="34" charset="-122"/>
                <a:ea typeface="微软雅黑" pitchFamily="34" charset="-122"/>
              </a:rPr>
              <a:t>需求</a:t>
            </a:r>
            <a:endParaRPr lang="en-US" altLang="zh-CN" sz="1800" dirty="0">
              <a:latin typeface="微软雅黑" pitchFamily="34" charset="-122"/>
              <a:ea typeface="微软雅黑" pitchFamily="34" charset="-122"/>
            </a:endParaRPr>
          </a:p>
          <a:p>
            <a:pPr marL="800100" lvl="2" indent="0">
              <a:buNone/>
            </a:pPr>
            <a:r>
              <a:rPr lang="en-US" altLang="zh-CN" sz="1800" dirty="0">
                <a:latin typeface="微软雅黑" pitchFamily="34" charset="-122"/>
                <a:ea typeface="微软雅黑" pitchFamily="34" charset="-122"/>
              </a:rPr>
              <a:t>3b.</a:t>
            </a:r>
            <a:r>
              <a:rPr lang="zh-CN" altLang="en-US" sz="1800" dirty="0">
                <a:latin typeface="微软雅黑" pitchFamily="34" charset="-122"/>
                <a:ea typeface="微软雅黑" pitchFamily="34" charset="-122"/>
              </a:rPr>
              <a:t>编写软件接口集成需求（可选）</a:t>
            </a:r>
          </a:p>
          <a:p>
            <a:pPr marL="800100" lvl="2" indent="0">
              <a:buNone/>
            </a:pPr>
            <a:r>
              <a:rPr lang="en-US" altLang="zh-CN" sz="1800" dirty="0">
                <a:latin typeface="微软雅黑" pitchFamily="34" charset="-122"/>
                <a:ea typeface="微软雅黑" pitchFamily="34" charset="-122"/>
              </a:rPr>
              <a:t>3c.</a:t>
            </a:r>
            <a:r>
              <a:rPr lang="zh-CN" altLang="en-US" sz="1800" dirty="0">
                <a:latin typeface="微软雅黑" pitchFamily="34" charset="-122"/>
                <a:ea typeface="微软雅黑" pitchFamily="34" charset="-122"/>
              </a:rPr>
              <a:t>编写交付、服务其他需求</a:t>
            </a:r>
          </a:p>
          <a:p>
            <a:pPr marL="800100" lvl="2" indent="0">
              <a:buNone/>
            </a:pPr>
            <a:r>
              <a:rPr lang="en-US" altLang="zh-CN" sz="1800" dirty="0">
                <a:latin typeface="微软雅黑" pitchFamily="34" charset="-122"/>
                <a:ea typeface="微软雅黑" pitchFamily="34" charset="-122"/>
              </a:rPr>
              <a:t>3d.</a:t>
            </a:r>
            <a:r>
              <a:rPr lang="zh-CN" altLang="en-US" sz="1800" dirty="0">
                <a:latin typeface="微软雅黑" pitchFamily="34" charset="-122"/>
                <a:ea typeface="微软雅黑" pitchFamily="34" charset="-122"/>
              </a:rPr>
              <a:t>制定外包实施计划</a:t>
            </a:r>
          </a:p>
          <a:p>
            <a:pPr marL="800100" lvl="2" indent="0">
              <a:buNone/>
            </a:pPr>
            <a:r>
              <a:rPr lang="en-US" altLang="zh-CN" sz="1800" dirty="0">
                <a:latin typeface="微软雅黑" pitchFamily="34" charset="-122"/>
                <a:ea typeface="微软雅黑" pitchFamily="34" charset="-122"/>
              </a:rPr>
              <a:t>3e.</a:t>
            </a:r>
            <a:r>
              <a:rPr lang="zh-CN" altLang="en-US" sz="1800" dirty="0">
                <a:latin typeface="微软雅黑" pitchFamily="34" charset="-122"/>
                <a:ea typeface="微软雅黑" pitchFamily="34" charset="-122"/>
              </a:rPr>
              <a:t>制定外包验收标准</a:t>
            </a:r>
          </a:p>
          <a:p>
            <a:pPr marL="0" indent="0">
              <a:buNone/>
            </a:pPr>
            <a:endParaRPr lang="zh-CN" altLang="en-US" sz="2000" dirty="0"/>
          </a:p>
          <a:p>
            <a:pPr marL="0" indent="0">
              <a:lnSpc>
                <a:spcPct val="150000"/>
              </a:lnSpc>
              <a:buNone/>
            </a:pPr>
            <a:endParaRPr lang="en-US" altLang="zh-CN" sz="1600" dirty="0" smtClean="0">
              <a:latin typeface="微软雅黑" pitchFamily="34" charset="-122"/>
              <a:ea typeface="微软雅黑" pitchFamily="34" charset="-122"/>
            </a:endParaRPr>
          </a:p>
        </p:txBody>
      </p:sp>
      <p:sp>
        <p:nvSpPr>
          <p:cNvPr id="4" name="标题 2"/>
          <p:cNvSpPr txBox="1">
            <a:spLocks/>
          </p:cNvSpPr>
          <p:nvPr/>
        </p:nvSpPr>
        <p:spPr>
          <a:xfrm>
            <a:off x="457200" y="195486"/>
            <a:ext cx="8229600" cy="565571"/>
          </a:xfrm>
          <a:prstGeom prst="rect">
            <a:avLst/>
          </a:prstGeom>
        </p:spPr>
        <p:txBody>
          <a:bodyPr vert="horz" lIns="91440" tIns="45720" rIns="91440" bIns="45720" rtlCol="0" anchor="t">
            <a:noAutofit/>
          </a:bodyPr>
          <a:lstStyle/>
          <a:p>
            <a:pPr lvl="0">
              <a:spcBef>
                <a:spcPct val="0"/>
              </a:spcBef>
              <a:defRPr/>
            </a:pPr>
            <a:r>
              <a:rPr lang="zh-CN" altLang="en-US" sz="2000" b="1" cap="all" dirty="0">
                <a:solidFill>
                  <a:srgbClr val="00B0F0"/>
                </a:solidFill>
                <a:effectLst>
                  <a:outerShdw blurRad="38100" dist="38100" dir="2700000" algn="tl">
                    <a:srgbClr val="000000">
                      <a:alpha val="43137"/>
                    </a:srgbClr>
                  </a:outerShdw>
                </a:effectLst>
                <a:latin typeface="微软雅黑" pitchFamily="34" charset="-122"/>
                <a:ea typeface="微软雅黑" pitchFamily="34" charset="-122"/>
              </a:rPr>
              <a:t>外包需求确认</a:t>
            </a:r>
          </a:p>
        </p:txBody>
      </p:sp>
    </p:spTree>
    <p:extLst>
      <p:ext uri="{BB962C8B-B14F-4D97-AF65-F5344CB8AC3E}">
        <p14:creationId xmlns:p14="http://schemas.microsoft.com/office/powerpoint/2010/main" val="27303730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a:spLocks/>
          </p:cNvSpPr>
          <p:nvPr/>
        </p:nvSpPr>
        <p:spPr bwMode="auto">
          <a:xfrm>
            <a:off x="467544" y="987574"/>
            <a:ext cx="8064896" cy="352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1pPr>
            <a:lvl2pPr marL="742950" indent="-28575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2pPr>
            <a:lvl3pPr marL="1143000" indent="-22860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3pPr>
            <a:lvl4pPr marL="1600200" indent="-22860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4pPr>
            <a:lvl5pPr marL="2057400" indent="-22860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dirty="0" smtClean="0">
                <a:latin typeface="微软雅黑" pitchFamily="34" charset="-122"/>
                <a:ea typeface="微软雅黑" pitchFamily="34" charset="-122"/>
              </a:rPr>
              <a:t>输出：</a:t>
            </a:r>
            <a:endParaRPr lang="en-US" altLang="zh-CN" sz="2000" dirty="0" smtClean="0">
              <a:latin typeface="微软雅黑" pitchFamily="34" charset="-122"/>
              <a:ea typeface="微软雅黑" pitchFamily="34" charset="-122"/>
            </a:endParaRPr>
          </a:p>
          <a:p>
            <a:pPr marL="0" indent="0">
              <a:lnSpc>
                <a:spcPct val="150000"/>
              </a:lnSpc>
              <a:buNone/>
            </a:pPr>
            <a:r>
              <a:rPr lang="en-US" altLang="zh-CN" sz="1600" dirty="0" smtClean="0">
                <a:latin typeface="微软雅黑" pitchFamily="34" charset="-122"/>
                <a:ea typeface="微软雅黑" pitchFamily="34" charset="-122"/>
              </a:rPr>
              <a:t>1</a:t>
            </a:r>
            <a:r>
              <a:rPr lang="zh-CN" altLang="en-US" sz="1600" dirty="0" smtClean="0">
                <a:latin typeface="微软雅黑" pitchFamily="34" charset="-122"/>
                <a:ea typeface="微软雅黑" pitchFamily="34" charset="-122"/>
              </a:rPr>
              <a:t>） </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外包软件需求</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a:t>
            </a:r>
          </a:p>
          <a:p>
            <a:pPr marL="0" indent="0">
              <a:lnSpc>
                <a:spcPct val="150000"/>
              </a:lnSpc>
              <a:buNone/>
            </a:pPr>
            <a:r>
              <a:rPr lang="en-US" altLang="zh-CN" sz="1600" dirty="0">
                <a:latin typeface="微软雅黑" pitchFamily="34" charset="-122"/>
                <a:ea typeface="微软雅黑" pitchFamily="34" charset="-122"/>
              </a:rPr>
              <a:t>2</a:t>
            </a:r>
            <a:r>
              <a:rPr lang="zh-CN" altLang="en-US" sz="1600" dirty="0">
                <a:latin typeface="微软雅黑" pitchFamily="34" charset="-122"/>
                <a:ea typeface="微软雅黑" pitchFamily="34" charset="-122"/>
              </a:rPr>
              <a:t>） </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外包交付服务需求</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a:t>
            </a:r>
          </a:p>
          <a:p>
            <a:pPr marL="0" indent="0">
              <a:lnSpc>
                <a:spcPct val="150000"/>
              </a:lnSpc>
              <a:buNone/>
            </a:pPr>
            <a:r>
              <a:rPr lang="en-US" altLang="zh-CN" sz="1600" dirty="0">
                <a:latin typeface="微软雅黑" pitchFamily="34" charset="-122"/>
                <a:ea typeface="微软雅黑" pitchFamily="34" charset="-122"/>
              </a:rPr>
              <a:t>3</a:t>
            </a:r>
            <a:r>
              <a:rPr lang="zh-CN" altLang="en-US" sz="1600" dirty="0">
                <a:latin typeface="微软雅黑" pitchFamily="34" charset="-122"/>
                <a:ea typeface="微软雅黑" pitchFamily="34" charset="-122"/>
              </a:rPr>
              <a:t>） </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外包软件接口集成需求</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a:t>
            </a:r>
          </a:p>
          <a:p>
            <a:pPr marL="0" indent="0">
              <a:lnSpc>
                <a:spcPct val="150000"/>
              </a:lnSpc>
              <a:buNone/>
            </a:pPr>
            <a:r>
              <a:rPr lang="en-US" altLang="zh-CN" sz="1600" dirty="0" smtClean="0">
                <a:latin typeface="微软雅黑" pitchFamily="34" charset="-122"/>
                <a:ea typeface="微软雅黑" pitchFamily="34" charset="-122"/>
              </a:rPr>
              <a:t>4</a:t>
            </a:r>
            <a:r>
              <a:rPr lang="zh-CN" altLang="en-US" sz="1600" dirty="0">
                <a:latin typeface="微软雅黑" pitchFamily="34" charset="-122"/>
                <a:ea typeface="微软雅黑" pitchFamily="34" charset="-122"/>
              </a:rPr>
              <a:t>） </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外包软件实施计划</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a:t>
            </a:r>
          </a:p>
          <a:p>
            <a:pPr marL="0" indent="0">
              <a:lnSpc>
                <a:spcPct val="150000"/>
              </a:lnSpc>
              <a:buNone/>
            </a:pPr>
            <a:r>
              <a:rPr lang="en-US" altLang="zh-CN" sz="1600" dirty="0">
                <a:latin typeface="微软雅黑" pitchFamily="34" charset="-122"/>
                <a:ea typeface="微软雅黑" pitchFamily="34" charset="-122"/>
              </a:rPr>
              <a:t>5</a:t>
            </a:r>
            <a:r>
              <a:rPr lang="zh-CN" altLang="en-US" sz="1600" dirty="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外包</a:t>
            </a:r>
            <a:r>
              <a:rPr lang="zh-CN" altLang="en-US" sz="1600" dirty="0">
                <a:latin typeface="微软雅黑" pitchFamily="34" charset="-122"/>
                <a:ea typeface="微软雅黑" pitchFamily="34" charset="-122"/>
              </a:rPr>
              <a:t>验收</a:t>
            </a:r>
            <a:r>
              <a:rPr lang="zh-CN" altLang="en-US" sz="1600" dirty="0" smtClean="0">
                <a:latin typeface="微软雅黑" pitchFamily="34" charset="-122"/>
                <a:ea typeface="微软雅黑" pitchFamily="34" charset="-122"/>
              </a:rPr>
              <a:t>标准</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a:t>
            </a:r>
            <a:endParaRPr lang="zh-CN" altLang="en-US" sz="1600" dirty="0">
              <a:latin typeface="微软雅黑" pitchFamily="34" charset="-122"/>
              <a:ea typeface="微软雅黑" pitchFamily="34" charset="-122"/>
            </a:endParaRPr>
          </a:p>
          <a:p>
            <a:pPr marL="0" indent="0">
              <a:lnSpc>
                <a:spcPct val="150000"/>
              </a:lnSpc>
              <a:buNone/>
            </a:pPr>
            <a:r>
              <a:rPr lang="en-US" altLang="zh-CN" sz="1600" dirty="0">
                <a:latin typeface="微软雅黑" pitchFamily="34" charset="-122"/>
                <a:ea typeface="微软雅黑" pitchFamily="34" charset="-122"/>
              </a:rPr>
              <a:t>6</a:t>
            </a:r>
            <a:r>
              <a:rPr lang="zh-CN" altLang="en-US" sz="1600" dirty="0">
                <a:latin typeface="微软雅黑" pitchFamily="34" charset="-122"/>
                <a:ea typeface="微软雅黑" pitchFamily="34" charset="-122"/>
              </a:rPr>
              <a:t>） </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外包合同</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p:txBody>
      </p:sp>
      <p:sp>
        <p:nvSpPr>
          <p:cNvPr id="4" name="标题 2"/>
          <p:cNvSpPr txBox="1">
            <a:spLocks/>
          </p:cNvSpPr>
          <p:nvPr/>
        </p:nvSpPr>
        <p:spPr>
          <a:xfrm>
            <a:off x="457200" y="195486"/>
            <a:ext cx="8229600" cy="565571"/>
          </a:xfrm>
          <a:prstGeom prst="rect">
            <a:avLst/>
          </a:prstGeom>
        </p:spPr>
        <p:txBody>
          <a:bodyPr vert="horz" lIns="91440" tIns="45720" rIns="91440" bIns="45720" rtlCol="0" anchor="t">
            <a:noAutofit/>
          </a:bodyPr>
          <a:lstStyle/>
          <a:p>
            <a:pPr lvl="0">
              <a:spcBef>
                <a:spcPct val="0"/>
              </a:spcBef>
              <a:defRPr/>
            </a:pPr>
            <a:r>
              <a:rPr lang="zh-CN" altLang="en-US" sz="2000" b="1" cap="all" dirty="0">
                <a:solidFill>
                  <a:srgbClr val="00B0F0"/>
                </a:solidFill>
                <a:effectLst>
                  <a:outerShdw blurRad="38100" dist="38100" dir="2700000" algn="tl">
                    <a:srgbClr val="000000">
                      <a:alpha val="43137"/>
                    </a:srgbClr>
                  </a:outerShdw>
                </a:effectLst>
                <a:latin typeface="微软雅黑" pitchFamily="34" charset="-122"/>
                <a:ea typeface="微软雅黑" pitchFamily="34" charset="-122"/>
              </a:rPr>
              <a:t>外包需求确认</a:t>
            </a:r>
          </a:p>
        </p:txBody>
      </p:sp>
    </p:spTree>
    <p:extLst>
      <p:ext uri="{BB962C8B-B14F-4D97-AF65-F5344CB8AC3E}">
        <p14:creationId xmlns:p14="http://schemas.microsoft.com/office/powerpoint/2010/main" val="11956962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88455" y="838801"/>
            <a:ext cx="1152127" cy="856838"/>
            <a:chOff x="1230457" y="1093887"/>
            <a:chExt cx="1576391" cy="1460665"/>
          </a:xfrm>
        </p:grpSpPr>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0457" y="1093887"/>
              <a:ext cx="1576391" cy="1080120"/>
            </a:xfrm>
            <a:prstGeom prst="rect">
              <a:avLst/>
            </a:prstGeom>
          </p:spPr>
        </p:pic>
        <p:sp>
          <p:nvSpPr>
            <p:cNvPr id="20" name="矩形 19"/>
            <p:cNvSpPr/>
            <p:nvPr/>
          </p:nvSpPr>
          <p:spPr>
            <a:xfrm>
              <a:off x="1425317" y="2248584"/>
              <a:ext cx="825867" cy="305968"/>
            </a:xfrm>
            <a:prstGeom prst="rect">
              <a:avLst/>
            </a:prstGeom>
            <a:noFill/>
          </p:spPr>
          <p:txBody>
            <a:bodyPr wrap="none" lIns="91440" tIns="45720" rIns="91440" bIns="45720">
              <a:spAutoFit/>
            </a:bodyPr>
            <a:lstStyle/>
            <a:p>
              <a:pPr algn="ctr"/>
              <a:r>
                <a:rPr lang="zh-CN" altLang="en-US" sz="1200" b="1" cap="none"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产品</a:t>
              </a:r>
              <a:r>
                <a:rPr lang="zh-CN" altLang="en-US" sz="1200" b="1"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经理</a:t>
              </a:r>
              <a:endParaRPr lang="zh-CN" altLang="en-US" sz="1200" b="1" cap="none"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p:txBody>
        </p:sp>
      </p:grpSp>
      <p:sp>
        <p:nvSpPr>
          <p:cNvPr id="7" name="13 CuadroTexto"/>
          <p:cNvSpPr txBox="1"/>
          <p:nvPr/>
        </p:nvSpPr>
        <p:spPr>
          <a:xfrm>
            <a:off x="7667191" y="4823050"/>
            <a:ext cx="341760" cy="276999"/>
          </a:xfrm>
          <a:prstGeom prst="rect">
            <a:avLst/>
          </a:prstGeom>
          <a:noFill/>
        </p:spPr>
        <p:txBody>
          <a:bodyPr wrap="none" rtlCol="0">
            <a:spAutoFit/>
          </a:bodyPr>
          <a:lstStyle/>
          <a:p>
            <a:pPr algn="ctr"/>
            <a:r>
              <a:rPr lang="en-US" altLang="zh-CN" sz="1200" b="1" dirty="0" smtClean="0">
                <a:solidFill>
                  <a:srgbClr val="04AEDA"/>
                </a:solidFill>
              </a:rPr>
              <a:t>13</a:t>
            </a:r>
            <a:endParaRPr lang="es-ES" sz="1200" b="1" dirty="0">
              <a:solidFill>
                <a:srgbClr val="04AEDA"/>
              </a:solidFill>
            </a:endParaRPr>
          </a:p>
        </p:txBody>
      </p:sp>
      <p:cxnSp>
        <p:nvCxnSpPr>
          <p:cNvPr id="9" name="直接连接符 8"/>
          <p:cNvCxnSpPr/>
          <p:nvPr/>
        </p:nvCxnSpPr>
        <p:spPr>
          <a:xfrm flipH="1">
            <a:off x="213965" y="561975"/>
            <a:ext cx="3097958"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Rectangle 7"/>
          <p:cNvSpPr>
            <a:spLocks noChangeArrowheads="1"/>
          </p:cNvSpPr>
          <p:nvPr/>
        </p:nvSpPr>
        <p:spPr bwMode="auto">
          <a:xfrm>
            <a:off x="0" y="523876"/>
            <a:ext cx="215900" cy="71438"/>
          </a:xfrm>
          <a:prstGeom prst="rect">
            <a:avLst/>
          </a:prstGeom>
          <a:solidFill>
            <a:srgbClr val="00B0F0"/>
          </a:solidFill>
          <a:ln w="9525">
            <a:noFill/>
            <a:miter lim="800000"/>
            <a:headEnd/>
            <a:tailEnd/>
          </a:ln>
        </p:spPr>
        <p:txBody>
          <a:bodyPr wrap="none" anchor="ctr"/>
          <a:lstStyle/>
          <a:p>
            <a:endParaRPr lang="zh-CN" altLang="en-US"/>
          </a:p>
        </p:txBody>
      </p:sp>
      <p:sp>
        <p:nvSpPr>
          <p:cNvPr id="11" name="TextBox 5"/>
          <p:cNvSpPr txBox="1">
            <a:spLocks noChangeArrowheads="1"/>
          </p:cNvSpPr>
          <p:nvPr/>
        </p:nvSpPr>
        <p:spPr bwMode="auto">
          <a:xfrm>
            <a:off x="560314" y="193675"/>
            <a:ext cx="3435622"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ts val="2563"/>
              </a:lnSpc>
            </a:pPr>
            <a:r>
              <a:rPr lang="zh-CN" altLang="en-US" sz="2000" dirty="0" smtClean="0">
                <a:latin typeface="微软雅黑" pitchFamily="34" charset="-122"/>
                <a:ea typeface="微软雅黑" pitchFamily="34" charset="-122"/>
              </a:rPr>
              <a:t>外包需求确认阶段</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职责介绍</a:t>
            </a:r>
            <a:endParaRPr lang="en-US" altLang="zh-CN" sz="2000" dirty="0">
              <a:latin typeface="微软雅黑" pitchFamily="34" charset="-122"/>
              <a:ea typeface="微软雅黑" pitchFamily="34" charset="-122"/>
            </a:endParaRPr>
          </a:p>
        </p:txBody>
      </p:sp>
      <p:sp>
        <p:nvSpPr>
          <p:cNvPr id="13" name="TextBox 12"/>
          <p:cNvSpPr txBox="1"/>
          <p:nvPr/>
        </p:nvSpPr>
        <p:spPr>
          <a:xfrm>
            <a:off x="1525246" y="790600"/>
            <a:ext cx="6863178" cy="1754326"/>
          </a:xfrm>
          <a:prstGeom prst="rect">
            <a:avLst/>
          </a:prstGeom>
          <a:noFill/>
        </p:spPr>
        <p:txBody>
          <a:bodyPr wrap="square" rtlCol="0">
            <a:spAutoFit/>
          </a:bodyPr>
          <a:lstStyle/>
          <a:p>
            <a:pPr>
              <a:lnSpc>
                <a:spcPct val="150000"/>
              </a:lnSpc>
              <a:buFont typeface="Wingdings" pitchFamily="2" charset="2"/>
              <a:buChar char="u"/>
            </a:pPr>
            <a:r>
              <a:rPr lang="zh-CN" altLang="zh-CN" sz="1200" dirty="0" smtClean="0">
                <a:latin typeface="微软雅黑" pitchFamily="34" charset="-122"/>
                <a:ea typeface="微软雅黑" pitchFamily="34" charset="-122"/>
              </a:rPr>
              <a:t>协调</a:t>
            </a:r>
            <a:r>
              <a:rPr lang="zh-CN" altLang="zh-CN" sz="1200" dirty="0">
                <a:latin typeface="微软雅黑" pitchFamily="34" charset="-122"/>
                <a:ea typeface="微软雅黑" pitchFamily="34" charset="-122"/>
              </a:rPr>
              <a:t>各角色负责人指派角色代表，组建初始</a:t>
            </a:r>
            <a:r>
              <a:rPr lang="zh-CN" altLang="zh-CN" sz="1200" dirty="0" smtClean="0">
                <a:latin typeface="微软雅黑" pitchFamily="34" charset="-122"/>
                <a:ea typeface="微软雅黑" pitchFamily="34" charset="-122"/>
              </a:rPr>
              <a:t>团队</a:t>
            </a:r>
            <a:endParaRPr lang="en-US" altLang="zh-CN" sz="1200" dirty="0" smtClean="0">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协调项目团队初步评估外包成本与交付周期</a:t>
            </a:r>
            <a:endParaRPr lang="en-US" altLang="zh-CN" sz="1200" dirty="0" smtClean="0">
              <a:latin typeface="微软雅黑" pitchFamily="34" charset="-122"/>
              <a:ea typeface="微软雅黑" pitchFamily="34" charset="-122"/>
            </a:endParaRPr>
          </a:p>
          <a:p>
            <a:pPr>
              <a:lnSpc>
                <a:spcPct val="150000"/>
              </a:lnSpc>
              <a:buFont typeface="Wingdings" pitchFamily="2" charset="2"/>
              <a:buChar char="u"/>
            </a:pPr>
            <a:r>
              <a:rPr lang="zh-CN" altLang="en-US" sz="1200" dirty="0">
                <a:latin typeface="微软雅黑" pitchFamily="34" charset="-122"/>
                <a:ea typeface="微软雅黑" pitchFamily="34" charset="-122"/>
              </a:rPr>
              <a:t>编制外包需求，</a:t>
            </a:r>
            <a:r>
              <a:rPr lang="zh-CN" altLang="en-US" sz="1200" dirty="0" smtClean="0">
                <a:latin typeface="微软雅黑" pitchFamily="34" charset="-122"/>
                <a:ea typeface="微软雅黑" pitchFamily="34" charset="-122"/>
              </a:rPr>
              <a:t>包括外包软件需求、外包交付与服务需求、软件接口集成需求，并组织项目组成员进行评审</a:t>
            </a:r>
            <a:endParaRPr lang="en-US" altLang="zh-CN" sz="1200" dirty="0" smtClean="0">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编制外包实施计划与外包验收标准，并组织项目成员进行评审</a:t>
            </a:r>
            <a:endParaRPr lang="en-US" altLang="zh-CN" sz="1200" dirty="0" smtClean="0">
              <a:latin typeface="微软雅黑" pitchFamily="34" charset="-122"/>
              <a:ea typeface="微软雅黑" pitchFamily="34" charset="-122"/>
            </a:endParaRPr>
          </a:p>
          <a:p>
            <a:pPr>
              <a:lnSpc>
                <a:spcPct val="150000"/>
              </a:lnSpc>
              <a:buFont typeface="Wingdings" pitchFamily="2" charset="2"/>
              <a:buChar char="u"/>
            </a:pPr>
            <a:r>
              <a:rPr lang="zh-CN" altLang="en-US" sz="1200" dirty="0">
                <a:latin typeface="微软雅黑" pitchFamily="34" charset="-122"/>
                <a:ea typeface="微软雅黑" pitchFamily="34" charset="-122"/>
              </a:rPr>
              <a:t>发起外包采购申请，并跟进流程审批</a:t>
            </a:r>
            <a:r>
              <a:rPr lang="zh-CN" altLang="en-US" sz="1200" dirty="0" smtClean="0">
                <a:latin typeface="微软雅黑" pitchFamily="34" charset="-122"/>
                <a:ea typeface="微软雅黑" pitchFamily="34" charset="-122"/>
              </a:rPr>
              <a:t>进度</a:t>
            </a:r>
            <a:endParaRPr lang="en-US" altLang="zh-CN" sz="1200" dirty="0">
              <a:latin typeface="微软雅黑" pitchFamily="34" charset="-122"/>
              <a:ea typeface="微软雅黑" pitchFamily="34" charset="-122"/>
            </a:endParaRPr>
          </a:p>
        </p:txBody>
      </p:sp>
      <p:sp>
        <p:nvSpPr>
          <p:cNvPr id="15" name="TextBox 14"/>
          <p:cNvSpPr txBox="1"/>
          <p:nvPr/>
        </p:nvSpPr>
        <p:spPr>
          <a:xfrm>
            <a:off x="1525246" y="3387645"/>
            <a:ext cx="6215106" cy="1200329"/>
          </a:xfrm>
          <a:prstGeom prst="rect">
            <a:avLst/>
          </a:prstGeom>
          <a:noFill/>
        </p:spPr>
        <p:txBody>
          <a:bodyPr wrap="square" rtlCol="0">
            <a:spAutoFit/>
          </a:bodyPr>
          <a:lstStyle/>
          <a:p>
            <a:pPr>
              <a:lnSpc>
                <a:spcPct val="150000"/>
              </a:lnSpc>
              <a:buFont typeface="Wingdings" pitchFamily="2" charset="2"/>
              <a:buChar char="u"/>
            </a:pPr>
            <a:r>
              <a:rPr lang="zh-CN" altLang="en-US" sz="1200" dirty="0" smtClean="0">
                <a:latin typeface="微软雅黑" pitchFamily="34" charset="-122"/>
                <a:ea typeface="微软雅黑" pitchFamily="34" charset="-122"/>
              </a:rPr>
              <a:t>参与进行外包成本以及交付周期的初步评估</a:t>
            </a:r>
            <a:endParaRPr lang="en-US" altLang="zh-CN" sz="1200" dirty="0" smtClean="0">
              <a:latin typeface="微软雅黑" pitchFamily="34" charset="-122"/>
              <a:ea typeface="微软雅黑" pitchFamily="34" charset="-122"/>
            </a:endParaRPr>
          </a:p>
          <a:p>
            <a:pPr>
              <a:lnSpc>
                <a:spcPct val="150000"/>
              </a:lnSpc>
              <a:buFont typeface="Wingdings" pitchFamily="2" charset="2"/>
              <a:buChar char="u"/>
            </a:pPr>
            <a:r>
              <a:rPr lang="zh-CN" altLang="en-US" sz="1200" dirty="0">
                <a:latin typeface="微软雅黑" pitchFamily="34" charset="-122"/>
                <a:ea typeface="微软雅黑" pitchFamily="34" charset="-122"/>
              </a:rPr>
              <a:t>参加外包需求（包括外包软件需求、外包交付与服务需求、软件接口集成需求）、外包实施计划以及验收标准的</a:t>
            </a:r>
            <a:r>
              <a:rPr lang="zh-CN" altLang="en-US" sz="1200" dirty="0" smtClean="0">
                <a:latin typeface="微软雅黑" pitchFamily="34" charset="-122"/>
                <a:ea typeface="微软雅黑" pitchFamily="34" charset="-122"/>
              </a:rPr>
              <a:t>评审</a:t>
            </a:r>
            <a:endParaRPr lang="en-US" altLang="zh-CN" sz="1200" dirty="0" smtClean="0">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进行公司内部项目立项审批</a:t>
            </a:r>
            <a:endParaRPr lang="en-US" altLang="zh-CN" sz="1200" dirty="0">
              <a:latin typeface="微软雅黑" pitchFamily="34" charset="-122"/>
              <a:ea typeface="微软雅黑" pitchFamily="34" charset="-122"/>
            </a:endParaRPr>
          </a:p>
        </p:txBody>
      </p:sp>
      <p:grpSp>
        <p:nvGrpSpPr>
          <p:cNvPr id="23" name="组合 19"/>
          <p:cNvGrpSpPr/>
          <p:nvPr/>
        </p:nvGrpSpPr>
        <p:grpSpPr>
          <a:xfrm>
            <a:off x="130746" y="3310004"/>
            <a:ext cx="865586" cy="1133954"/>
            <a:chOff x="1265016" y="2854449"/>
            <a:chExt cx="1419232" cy="1596372"/>
          </a:xfrm>
        </p:grpSpPr>
        <p:pic>
          <p:nvPicPr>
            <p:cNvPr id="24" name="图片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3056" y="2854449"/>
              <a:ext cx="1331192" cy="1281216"/>
            </a:xfrm>
            <a:prstGeom prst="rect">
              <a:avLst/>
            </a:prstGeom>
          </p:spPr>
        </p:pic>
        <p:sp>
          <p:nvSpPr>
            <p:cNvPr id="25" name="矩形 24"/>
            <p:cNvSpPr/>
            <p:nvPr/>
          </p:nvSpPr>
          <p:spPr>
            <a:xfrm>
              <a:off x="1265016" y="4173822"/>
              <a:ext cx="1146470" cy="276999"/>
            </a:xfrm>
            <a:prstGeom prst="rect">
              <a:avLst/>
            </a:prstGeom>
            <a:noFill/>
          </p:spPr>
          <p:txBody>
            <a:bodyPr wrap="none" lIns="91440" tIns="45720" rIns="91440" bIns="45720">
              <a:spAutoFit/>
            </a:bodyPr>
            <a:lstStyle/>
            <a:p>
              <a:pPr algn="ctr"/>
              <a:r>
                <a:rPr lang="zh-CN" altLang="en-US" sz="1200" b="1" cap="none"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拟定项目经理</a:t>
              </a:r>
              <a:endParaRPr lang="zh-CN" altLang="en-US" sz="1200" b="1" cap="none"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397707684"/>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3 CuadroTexto"/>
          <p:cNvSpPr txBox="1"/>
          <p:nvPr/>
        </p:nvSpPr>
        <p:spPr>
          <a:xfrm>
            <a:off x="7667191" y="4823050"/>
            <a:ext cx="341760" cy="276999"/>
          </a:xfrm>
          <a:prstGeom prst="rect">
            <a:avLst/>
          </a:prstGeom>
          <a:noFill/>
        </p:spPr>
        <p:txBody>
          <a:bodyPr wrap="none" rtlCol="0">
            <a:spAutoFit/>
          </a:bodyPr>
          <a:lstStyle/>
          <a:p>
            <a:pPr algn="ctr"/>
            <a:r>
              <a:rPr lang="en-US" altLang="zh-CN" sz="1200" b="1" dirty="0" smtClean="0">
                <a:solidFill>
                  <a:srgbClr val="04AEDA"/>
                </a:solidFill>
              </a:rPr>
              <a:t>13</a:t>
            </a:r>
            <a:endParaRPr lang="es-ES" sz="1200" b="1" dirty="0">
              <a:solidFill>
                <a:srgbClr val="04AEDA"/>
              </a:solidFill>
            </a:endParaRPr>
          </a:p>
        </p:txBody>
      </p:sp>
      <p:cxnSp>
        <p:nvCxnSpPr>
          <p:cNvPr id="9" name="直接连接符 8"/>
          <p:cNvCxnSpPr/>
          <p:nvPr/>
        </p:nvCxnSpPr>
        <p:spPr>
          <a:xfrm flipH="1">
            <a:off x="213965" y="561975"/>
            <a:ext cx="3097958"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Rectangle 7"/>
          <p:cNvSpPr>
            <a:spLocks noChangeArrowheads="1"/>
          </p:cNvSpPr>
          <p:nvPr/>
        </p:nvSpPr>
        <p:spPr bwMode="auto">
          <a:xfrm>
            <a:off x="0" y="523876"/>
            <a:ext cx="215900" cy="71438"/>
          </a:xfrm>
          <a:prstGeom prst="rect">
            <a:avLst/>
          </a:prstGeom>
          <a:solidFill>
            <a:srgbClr val="00B0F0"/>
          </a:solidFill>
          <a:ln w="9525">
            <a:noFill/>
            <a:miter lim="800000"/>
            <a:headEnd/>
            <a:tailEnd/>
          </a:ln>
        </p:spPr>
        <p:txBody>
          <a:bodyPr wrap="none" anchor="ctr"/>
          <a:lstStyle/>
          <a:p>
            <a:endParaRPr lang="zh-CN" altLang="en-US"/>
          </a:p>
        </p:txBody>
      </p:sp>
      <p:sp>
        <p:nvSpPr>
          <p:cNvPr id="11" name="TextBox 5"/>
          <p:cNvSpPr txBox="1">
            <a:spLocks noChangeArrowheads="1"/>
          </p:cNvSpPr>
          <p:nvPr/>
        </p:nvSpPr>
        <p:spPr bwMode="auto">
          <a:xfrm>
            <a:off x="560314" y="193675"/>
            <a:ext cx="3363614"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ts val="2563"/>
              </a:lnSpc>
            </a:pPr>
            <a:r>
              <a:rPr lang="zh-CN" altLang="en-US" sz="2000" dirty="0" smtClean="0">
                <a:latin typeface="微软雅黑" pitchFamily="34" charset="-122"/>
                <a:ea typeface="微软雅黑" pitchFamily="34" charset="-122"/>
              </a:rPr>
              <a:t>外包需求确认阶段</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职责介绍</a:t>
            </a:r>
            <a:endParaRPr lang="en-US" altLang="zh-CN" sz="2000" dirty="0">
              <a:latin typeface="微软雅黑" pitchFamily="34" charset="-122"/>
              <a:ea typeface="微软雅黑" pitchFamily="34" charset="-122"/>
            </a:endParaRPr>
          </a:p>
        </p:txBody>
      </p:sp>
      <p:sp>
        <p:nvSpPr>
          <p:cNvPr id="13" name="TextBox 12"/>
          <p:cNvSpPr txBox="1"/>
          <p:nvPr/>
        </p:nvSpPr>
        <p:spPr>
          <a:xfrm>
            <a:off x="1525246" y="790600"/>
            <a:ext cx="6863178" cy="613694"/>
          </a:xfrm>
          <a:prstGeom prst="rect">
            <a:avLst/>
          </a:prstGeom>
          <a:noFill/>
        </p:spPr>
        <p:txBody>
          <a:bodyPr wrap="square" rtlCol="0">
            <a:spAutoFit/>
          </a:bodyPr>
          <a:lstStyle/>
          <a:p>
            <a:pPr>
              <a:lnSpc>
                <a:spcPct val="150000"/>
              </a:lnSpc>
              <a:buFont typeface="Wingdings" pitchFamily="2" charset="2"/>
              <a:buChar char="u"/>
            </a:pPr>
            <a:r>
              <a:rPr lang="zh-CN" altLang="en-US" sz="1200" dirty="0">
                <a:latin typeface="微软雅黑" pitchFamily="34" charset="-122"/>
                <a:ea typeface="微软雅黑" pitchFamily="34" charset="-122"/>
              </a:rPr>
              <a:t>参加外包需求（包括外包软件需求、外包交付与服务需求、软件接口集成需求）、外包实施计划以及验收标准的</a:t>
            </a:r>
            <a:r>
              <a:rPr lang="zh-CN" altLang="en-US" sz="1200" dirty="0" smtClean="0">
                <a:latin typeface="微软雅黑" pitchFamily="34" charset="-122"/>
                <a:ea typeface="微软雅黑" pitchFamily="34" charset="-122"/>
              </a:rPr>
              <a:t>评审</a:t>
            </a:r>
            <a:endParaRPr lang="en-US" altLang="zh-CN" sz="1200" dirty="0">
              <a:latin typeface="微软雅黑" pitchFamily="34" charset="-122"/>
              <a:ea typeface="微软雅黑" pitchFamily="34" charset="-122"/>
            </a:endParaRPr>
          </a:p>
        </p:txBody>
      </p:sp>
      <p:sp>
        <p:nvSpPr>
          <p:cNvPr id="15" name="TextBox 14"/>
          <p:cNvSpPr txBox="1"/>
          <p:nvPr/>
        </p:nvSpPr>
        <p:spPr>
          <a:xfrm>
            <a:off x="1525246" y="2955135"/>
            <a:ext cx="6215106" cy="336695"/>
          </a:xfrm>
          <a:prstGeom prst="rect">
            <a:avLst/>
          </a:prstGeom>
          <a:noFill/>
        </p:spPr>
        <p:txBody>
          <a:bodyPr wrap="square" rtlCol="0">
            <a:spAutoFit/>
          </a:bodyPr>
          <a:lstStyle/>
          <a:p>
            <a:pPr>
              <a:lnSpc>
                <a:spcPct val="150000"/>
              </a:lnSpc>
              <a:buFont typeface="Wingdings" pitchFamily="2" charset="2"/>
              <a:buChar char="u"/>
            </a:pPr>
            <a:r>
              <a:rPr lang="zh-CN" altLang="en-US" sz="1200" dirty="0" smtClean="0">
                <a:latin typeface="微软雅黑" pitchFamily="34" charset="-122"/>
                <a:ea typeface="微软雅黑" pitchFamily="34" charset="-122"/>
              </a:rPr>
              <a:t>根据采购申请单，执行外包采购，确认外包商，签订外包合同</a:t>
            </a:r>
            <a:endParaRPr lang="en-US" altLang="zh-CN" sz="1200" dirty="0" smtClean="0">
              <a:latin typeface="微软雅黑" pitchFamily="34" charset="-122"/>
              <a:ea typeface="微软雅黑" pitchFamily="34" charset="-122"/>
            </a:endParaRPr>
          </a:p>
        </p:txBody>
      </p:sp>
      <p:grpSp>
        <p:nvGrpSpPr>
          <p:cNvPr id="26" name="组合 25"/>
          <p:cNvGrpSpPr/>
          <p:nvPr/>
        </p:nvGrpSpPr>
        <p:grpSpPr>
          <a:xfrm>
            <a:off x="87031" y="760487"/>
            <a:ext cx="1364476" cy="1082951"/>
            <a:chOff x="-25665" y="3401319"/>
            <a:chExt cx="1529703" cy="1492436"/>
          </a:xfrm>
        </p:grpSpPr>
        <p:sp>
          <p:nvSpPr>
            <p:cNvPr id="27" name="矩形 26"/>
            <p:cNvSpPr/>
            <p:nvPr/>
          </p:nvSpPr>
          <p:spPr>
            <a:xfrm>
              <a:off x="-25665" y="4299941"/>
              <a:ext cx="1529703" cy="593814"/>
            </a:xfrm>
            <a:prstGeom prst="rect">
              <a:avLst/>
            </a:prstGeom>
            <a:noFill/>
          </p:spPr>
          <p:txBody>
            <a:bodyPr wrap="none" lIns="91440" tIns="45720" rIns="91440" bIns="45720">
              <a:spAutoFit/>
            </a:bodyPr>
            <a:lstStyle/>
            <a:p>
              <a:pPr algn="ctr"/>
              <a:r>
                <a:rPr lang="zh-CN" altLang="en-US" sz="1100" b="1"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开发、测试等初始</a:t>
              </a:r>
              <a:endParaRPr lang="en-US" altLang="zh-CN" sz="1100" b="1"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a:p>
              <a:pPr algn="ctr"/>
              <a:r>
                <a:rPr lang="zh-CN" altLang="en-US" sz="1100" b="1"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团队成员</a:t>
              </a:r>
              <a:endParaRPr lang="zh-CN" altLang="en-US" sz="1100" b="1" cap="none"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p:txBody>
        </p:sp>
        <p:pic>
          <p:nvPicPr>
            <p:cNvPr id="28" name="Picture 2" descr="C:\Documents and Settings\lunzhuo.ye\桌面\培训PPT素材\20110514_2cbd5458a2492020ea1eX3I49qwuPe8A.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90803" y="3401319"/>
              <a:ext cx="1296771" cy="97924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组合 17"/>
          <p:cNvGrpSpPr/>
          <p:nvPr/>
        </p:nvGrpSpPr>
        <p:grpSpPr>
          <a:xfrm>
            <a:off x="215900" y="2567407"/>
            <a:ext cx="1182062" cy="1311109"/>
            <a:chOff x="7068943" y="619433"/>
            <a:chExt cx="1538256" cy="1868490"/>
          </a:xfrm>
        </p:grpSpPr>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68943" y="619433"/>
              <a:ext cx="1538256" cy="1479072"/>
            </a:xfrm>
            <a:prstGeom prst="rect">
              <a:avLst/>
            </a:prstGeom>
          </p:spPr>
        </p:pic>
        <p:sp>
          <p:nvSpPr>
            <p:cNvPr id="21" name="矩形 20"/>
            <p:cNvSpPr/>
            <p:nvPr/>
          </p:nvSpPr>
          <p:spPr>
            <a:xfrm>
              <a:off x="7300708" y="2093166"/>
              <a:ext cx="1074728" cy="394757"/>
            </a:xfrm>
            <a:prstGeom prst="rect">
              <a:avLst/>
            </a:prstGeom>
            <a:noFill/>
          </p:spPr>
          <p:txBody>
            <a:bodyPr wrap="none" lIns="91440" tIns="45720" rIns="91440" bIns="45720">
              <a:spAutoFit/>
            </a:bodyPr>
            <a:lstStyle/>
            <a:p>
              <a:pPr algn="ctr"/>
              <a:r>
                <a:rPr lang="zh-CN" altLang="en-US" sz="1200" b="1" cap="none"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采购人员</a:t>
              </a:r>
              <a:endParaRPr lang="zh-CN" altLang="en-US" sz="1200" b="1" cap="none"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1307143519"/>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lunzhuo.ye\桌面\培训PPT素材\20110514_2cbd5458a2492020ea1eX3I49qwuPe8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268743" y="2427734"/>
            <a:ext cx="2579094" cy="15087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12559" y="771550"/>
            <a:ext cx="5112568" cy="338554"/>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defPPr>
              <a:defRPr lang="zh-CN"/>
            </a:defPPr>
            <a:lvl1pPr algn="ctr">
              <a:defRPr sz="1600" b="1" spc="5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Part </a:t>
            </a:r>
            <a:r>
              <a:rPr lang="en-US" altLang="zh-CN" dirty="0" smtClean="0"/>
              <a:t>2  </a:t>
            </a:r>
            <a:r>
              <a:rPr lang="zh-CN" altLang="en-US" dirty="0" smtClean="0"/>
              <a:t>软件开发外包流程及主要角色职责介绍</a:t>
            </a:r>
            <a:endParaRPr lang="zh-CN" altLang="en-US" dirty="0"/>
          </a:p>
        </p:txBody>
      </p:sp>
      <p:sp>
        <p:nvSpPr>
          <p:cNvPr id="4" name="矩形 3"/>
          <p:cNvSpPr/>
          <p:nvPr/>
        </p:nvSpPr>
        <p:spPr>
          <a:xfrm>
            <a:off x="6301191" y="1260430"/>
            <a:ext cx="502920" cy="502602"/>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rPr>
              <a:t>3</a:t>
            </a:r>
            <a:endParaRPr lang="zh-CN" altLang="en-US" sz="1600" b="1" spc="50" dirty="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5" name="矩形 4"/>
          <p:cNvSpPr/>
          <p:nvPr/>
        </p:nvSpPr>
        <p:spPr>
          <a:xfrm>
            <a:off x="7001421" y="1275267"/>
            <a:ext cx="1654388" cy="502920"/>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r>
              <a:rPr lang="zh-CN" altLang="en-US" sz="1600" b="1" spc="50" dirty="0" smtClean="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外包验收归档阶段</a:t>
            </a:r>
            <a:endParaRPr lang="zh-CN" altLang="en-US" sz="1600" b="1" spc="50" dirty="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7" name="矩形 6"/>
          <p:cNvSpPr/>
          <p:nvPr/>
        </p:nvSpPr>
        <p:spPr>
          <a:xfrm>
            <a:off x="6301191" y="701527"/>
            <a:ext cx="502920" cy="502602"/>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rPr>
              <a:t>2</a:t>
            </a:r>
            <a:endParaRPr lang="zh-CN" altLang="en-US" sz="1600" b="1" spc="50" dirty="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8" name="矩形 7"/>
          <p:cNvSpPr/>
          <p:nvPr/>
        </p:nvSpPr>
        <p:spPr>
          <a:xfrm>
            <a:off x="6983181" y="709885"/>
            <a:ext cx="1654388" cy="502920"/>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r>
              <a:rPr lang="zh-CN" altLang="en-US" sz="1600" b="1" spc="50" dirty="0" smtClean="0">
                <a:ln w="13500">
                  <a:solidFill>
                    <a:schemeClr val="accent1">
                      <a:shade val="2500"/>
                      <a:alpha val="6500"/>
                    </a:schemeClr>
                  </a:solidFill>
                  <a:prstDash val="solid"/>
                </a:ln>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外包过程执行阶段</a:t>
            </a:r>
            <a:endParaRPr lang="zh-CN" altLang="en-US" sz="1600" b="1" spc="50" dirty="0">
              <a:ln w="13500">
                <a:solidFill>
                  <a:schemeClr val="accent1">
                    <a:shade val="2500"/>
                    <a:alpha val="6500"/>
                  </a:schemeClr>
                </a:solidFill>
                <a:prstDash val="solid"/>
              </a:ln>
              <a:solidFill>
                <a:srgbClr val="FF000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0" name="矩形 19"/>
          <p:cNvSpPr/>
          <p:nvPr/>
        </p:nvSpPr>
        <p:spPr>
          <a:xfrm>
            <a:off x="6300192" y="123478"/>
            <a:ext cx="502920" cy="502602"/>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rPr>
              <a:t>1</a:t>
            </a:r>
            <a:endParaRPr lang="zh-CN" altLang="en-US" sz="1600" b="1" spc="50" dirty="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1" name="矩形 20"/>
          <p:cNvSpPr/>
          <p:nvPr/>
        </p:nvSpPr>
        <p:spPr>
          <a:xfrm>
            <a:off x="6998824" y="132685"/>
            <a:ext cx="1622877" cy="502920"/>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r>
              <a:rPr lang="zh-CN" altLang="en-US" sz="1600" b="1" spc="50" dirty="0" smtClean="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外包需求确认阶段</a:t>
            </a:r>
            <a:endParaRPr lang="zh-CN" altLang="en-US" sz="1600" b="1" spc="50" dirty="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2" name="矩形 21"/>
          <p:cNvSpPr/>
          <p:nvPr/>
        </p:nvSpPr>
        <p:spPr>
          <a:xfrm>
            <a:off x="6319911" y="1836812"/>
            <a:ext cx="502920" cy="502602"/>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rPr>
              <a:t>…</a:t>
            </a:r>
            <a:endParaRPr lang="zh-CN" altLang="en-US" sz="1600" b="1" spc="50" dirty="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3" name="矩形 22"/>
          <p:cNvSpPr/>
          <p:nvPr/>
        </p:nvSpPr>
        <p:spPr>
          <a:xfrm>
            <a:off x="7020141" y="1851649"/>
            <a:ext cx="1654388" cy="502920"/>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a:t>
            </a:r>
            <a:endParaRPr lang="zh-CN" altLang="en-US" sz="1600" b="1" spc="50" dirty="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4" name="矩形 23"/>
          <p:cNvSpPr/>
          <p:nvPr/>
        </p:nvSpPr>
        <p:spPr>
          <a:xfrm>
            <a:off x="6301191" y="2429188"/>
            <a:ext cx="502920" cy="502602"/>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rPr>
              <a:t>…</a:t>
            </a:r>
            <a:endParaRPr lang="zh-CN" altLang="en-US" sz="1600" b="1" spc="50" dirty="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5" name="矩形 24"/>
          <p:cNvSpPr/>
          <p:nvPr/>
        </p:nvSpPr>
        <p:spPr>
          <a:xfrm>
            <a:off x="7022068" y="2428870"/>
            <a:ext cx="1654388" cy="502920"/>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a:t>
            </a:r>
            <a:endParaRPr lang="zh-CN" altLang="en-US" sz="1600" b="1" spc="50" dirty="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1706324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496" y="51470"/>
            <a:ext cx="8856984" cy="338554"/>
          </a:xfrm>
          <a:prstGeom prst="rect">
            <a:avLst/>
          </a:prstGeom>
          <a:noFill/>
          <a:ln w="9525">
            <a:noFill/>
            <a:miter lim="800000"/>
            <a:headEnd/>
            <a:tailEnd/>
          </a:ln>
        </p:spPr>
        <p:txBody>
          <a:bodyPr wrap="square">
            <a:spAutoFit/>
          </a:bodyPr>
          <a:lstStyle>
            <a:defPPr>
              <a:defRPr lang="zh-CN"/>
            </a:defPPr>
            <a:lvl1pPr>
              <a:defRPr sz="1600" b="1">
                <a:latin typeface="微软雅黑" pitchFamily="34" charset="-122"/>
                <a:ea typeface="微软雅黑" pitchFamily="34" charset="-122"/>
              </a:defRPr>
            </a:lvl1pPr>
          </a:lstStyle>
          <a:p>
            <a:pPr lvl="0"/>
            <a:r>
              <a:rPr lang="zh-CN" altLang="en-US" dirty="0"/>
              <a:t>准入条件</a:t>
            </a:r>
            <a:r>
              <a:rPr lang="zh-CN" altLang="en-US" dirty="0"/>
              <a:t>： 外包需求以及验收标准已经评审</a:t>
            </a:r>
            <a:r>
              <a:rPr lang="zh-CN" altLang="en-US" dirty="0" smtClean="0"/>
              <a:t>通过，外包</a:t>
            </a:r>
            <a:r>
              <a:rPr lang="zh-CN" altLang="en-US" dirty="0"/>
              <a:t>合同</a:t>
            </a:r>
            <a:r>
              <a:rPr lang="en-US" altLang="zh-CN" dirty="0"/>
              <a:t>》</a:t>
            </a:r>
            <a:r>
              <a:rPr lang="zh-CN" altLang="en-US" dirty="0"/>
              <a:t>已经签订</a:t>
            </a:r>
            <a:endParaRPr lang="zh-CN" altLang="en-US" sz="1400" dirty="0"/>
          </a:p>
        </p:txBody>
      </p:sp>
      <p:sp>
        <p:nvSpPr>
          <p:cNvPr id="4" name="矩形 3"/>
          <p:cNvSpPr>
            <a:spLocks noChangeArrowheads="1"/>
          </p:cNvSpPr>
          <p:nvPr/>
        </p:nvSpPr>
        <p:spPr bwMode="auto">
          <a:xfrm>
            <a:off x="467544" y="4731990"/>
            <a:ext cx="9144000" cy="338554"/>
          </a:xfrm>
          <a:prstGeom prst="rect">
            <a:avLst/>
          </a:prstGeom>
          <a:noFill/>
          <a:ln w="9525">
            <a:noFill/>
            <a:miter lim="800000"/>
            <a:headEnd/>
            <a:tailEnd/>
          </a:ln>
        </p:spPr>
        <p:txBody>
          <a:bodyPr wrap="square">
            <a:spAutoFit/>
          </a:bodyPr>
          <a:lstStyle/>
          <a:p>
            <a:r>
              <a:rPr lang="zh-CN" altLang="en-US" sz="1600" b="1" dirty="0">
                <a:latin typeface="微软雅黑" pitchFamily="34" charset="-122"/>
                <a:ea typeface="微软雅黑" pitchFamily="34" charset="-122"/>
              </a:rPr>
              <a:t>准出条件 </a:t>
            </a:r>
            <a:r>
              <a:rPr lang="zh-CN" altLang="en-US" sz="1600" b="1" dirty="0">
                <a:latin typeface="微软雅黑" pitchFamily="34" charset="-122"/>
                <a:ea typeface="微软雅黑" pitchFamily="34" charset="-122"/>
              </a:rPr>
              <a:t>：外包方根据验收标准提交外包交付件，且测试通过</a:t>
            </a:r>
            <a:endParaRPr lang="zh-CN" altLang="zh-CN" sz="1400" b="1" dirty="0">
              <a:latin typeface="微软雅黑" pitchFamily="34" charset="-122"/>
              <a:ea typeface="微软雅黑" pitchFamily="34" charset="-122"/>
            </a:endParaRPr>
          </a:p>
        </p:txBody>
      </p:sp>
      <p:pic>
        <p:nvPicPr>
          <p:cNvPr id="5" name="Picture 2" descr="C:\Program Files\Microsoft Office\MEDIA\CAGCAT10\j0293240.wmf">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4791370"/>
            <a:ext cx="477313" cy="35213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086" y="381698"/>
            <a:ext cx="8383564" cy="4350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bwMode="auto">
          <a:xfrm>
            <a:off x="4644008" y="390024"/>
            <a:ext cx="2160240" cy="4269958"/>
          </a:xfrm>
          <a:prstGeom prst="rect">
            <a:avLst/>
          </a:prstGeom>
          <a:solidFill>
            <a:srgbClr val="FFBE7D">
              <a:alpha val="0"/>
            </a:srgbClr>
          </a:solidFill>
          <a:ln w="19050">
            <a:solidFill>
              <a:srgbClr val="FF0000"/>
            </a:solidFill>
            <a:prstDash val="dash"/>
            <a:miter lim="800000"/>
            <a:headEnd/>
            <a:tailEnd/>
          </a:ln>
          <a:effectLst/>
        </p:spPr>
        <p:txBody>
          <a:bodyPr vert="horz" wrap="square" lIns="91440" tIns="45720" rIns="91440" bIns="45720" numCol="1" rtlCol="0" anchor="t" anchorCtr="0" compatLnSpc="1">
            <a:prstTxWarp prst="textNoShape">
              <a:avLst/>
            </a:prstTxWarp>
          </a:bodyPr>
          <a:lstStyle/>
          <a:p>
            <a:pPr algn="ctr"/>
            <a:endParaRPr lang="zh-CN" altLang="en-US" dirty="0" smtClean="0"/>
          </a:p>
        </p:txBody>
      </p:sp>
    </p:spTree>
    <p:extLst>
      <p:ext uri="{BB962C8B-B14F-4D97-AF65-F5344CB8AC3E}">
        <p14:creationId xmlns:p14="http://schemas.microsoft.com/office/powerpoint/2010/main" val="7941821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a:spLocks/>
          </p:cNvSpPr>
          <p:nvPr/>
        </p:nvSpPr>
        <p:spPr bwMode="auto">
          <a:xfrm>
            <a:off x="467544" y="987574"/>
            <a:ext cx="8064896" cy="352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1pPr>
            <a:lvl2pPr marL="742950" indent="-28575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2pPr>
            <a:lvl3pPr marL="1143000" indent="-22860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3pPr>
            <a:lvl4pPr marL="1600200" indent="-22860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4pPr>
            <a:lvl5pPr marL="2057400" indent="-22860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dirty="0" smtClean="0">
                <a:latin typeface="微软雅黑" pitchFamily="34" charset="-122"/>
                <a:ea typeface="微软雅黑" pitchFamily="34" charset="-122"/>
              </a:rPr>
              <a:t>输入：</a:t>
            </a:r>
            <a:endParaRPr lang="en-US" altLang="zh-CN" sz="2000" dirty="0" smtClean="0">
              <a:latin typeface="微软雅黑" pitchFamily="34" charset="-122"/>
              <a:ea typeface="微软雅黑" pitchFamily="34" charset="-122"/>
            </a:endParaRPr>
          </a:p>
          <a:p>
            <a:pPr marL="0" indent="0">
              <a:lnSpc>
                <a:spcPct val="150000"/>
              </a:lnSpc>
              <a:buNone/>
            </a:pPr>
            <a:r>
              <a:rPr lang="en-US" altLang="zh-CN" sz="1600" dirty="0" smtClean="0">
                <a:latin typeface="微软雅黑" pitchFamily="34" charset="-122"/>
                <a:ea typeface="微软雅黑" pitchFamily="34" charset="-122"/>
              </a:rPr>
              <a:t>1</a:t>
            </a:r>
            <a:r>
              <a:rPr lang="zh-CN" altLang="en-US" sz="1600" dirty="0" smtClean="0">
                <a:latin typeface="微软雅黑" pitchFamily="34" charset="-122"/>
                <a:ea typeface="微软雅黑" pitchFamily="34" charset="-122"/>
              </a:rPr>
              <a:t>） </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外包软件需求</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a:t>
            </a:r>
          </a:p>
          <a:p>
            <a:pPr marL="0" indent="0">
              <a:lnSpc>
                <a:spcPct val="150000"/>
              </a:lnSpc>
              <a:buNone/>
            </a:pPr>
            <a:r>
              <a:rPr lang="en-US" altLang="zh-CN" sz="1600" dirty="0">
                <a:latin typeface="微软雅黑" pitchFamily="34" charset="-122"/>
                <a:ea typeface="微软雅黑" pitchFamily="34" charset="-122"/>
              </a:rPr>
              <a:t>2</a:t>
            </a:r>
            <a:r>
              <a:rPr lang="zh-CN" altLang="en-US" sz="1600" dirty="0">
                <a:latin typeface="微软雅黑" pitchFamily="34" charset="-122"/>
                <a:ea typeface="微软雅黑" pitchFamily="34" charset="-122"/>
              </a:rPr>
              <a:t>） </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外包交付服务需求</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a:t>
            </a:r>
          </a:p>
          <a:p>
            <a:pPr marL="0" indent="0">
              <a:lnSpc>
                <a:spcPct val="150000"/>
              </a:lnSpc>
              <a:buNone/>
            </a:pPr>
            <a:r>
              <a:rPr lang="en-US" altLang="zh-CN" sz="1600" dirty="0">
                <a:latin typeface="微软雅黑" pitchFamily="34" charset="-122"/>
                <a:ea typeface="微软雅黑" pitchFamily="34" charset="-122"/>
              </a:rPr>
              <a:t>3</a:t>
            </a:r>
            <a:r>
              <a:rPr lang="zh-CN" altLang="en-US" sz="1600" dirty="0">
                <a:latin typeface="微软雅黑" pitchFamily="34" charset="-122"/>
                <a:ea typeface="微软雅黑" pitchFamily="34" charset="-122"/>
              </a:rPr>
              <a:t>） </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外包软件接口集成需求</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a:t>
            </a:r>
          </a:p>
          <a:p>
            <a:pPr marL="0" indent="0">
              <a:lnSpc>
                <a:spcPct val="150000"/>
              </a:lnSpc>
              <a:buNone/>
            </a:pPr>
            <a:r>
              <a:rPr lang="en-US" altLang="zh-CN" sz="1600" dirty="0">
                <a:latin typeface="微软雅黑" pitchFamily="34" charset="-122"/>
                <a:ea typeface="微软雅黑" pitchFamily="34" charset="-122"/>
              </a:rPr>
              <a:t>4</a:t>
            </a:r>
            <a:r>
              <a:rPr lang="zh-CN" altLang="en-US" sz="1600" dirty="0">
                <a:latin typeface="微软雅黑" pitchFamily="34" charset="-122"/>
                <a:ea typeface="微软雅黑" pitchFamily="34" charset="-122"/>
              </a:rPr>
              <a:t>） </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外包软件实施计划</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a:t>
            </a:r>
          </a:p>
          <a:p>
            <a:pPr marL="0" indent="0">
              <a:lnSpc>
                <a:spcPct val="150000"/>
              </a:lnSpc>
              <a:buNone/>
            </a:pPr>
            <a:r>
              <a:rPr lang="en-US" altLang="zh-CN" sz="1600" dirty="0">
                <a:latin typeface="微软雅黑" pitchFamily="34" charset="-122"/>
                <a:ea typeface="微软雅黑" pitchFamily="34" charset="-122"/>
              </a:rPr>
              <a:t>5</a:t>
            </a:r>
            <a:r>
              <a:rPr lang="zh-CN" altLang="en-US" sz="1600" dirty="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外包</a:t>
            </a:r>
            <a:r>
              <a:rPr lang="zh-CN" altLang="en-US" sz="1600" dirty="0">
                <a:latin typeface="微软雅黑" pitchFamily="34" charset="-122"/>
                <a:ea typeface="微软雅黑" pitchFamily="34" charset="-122"/>
              </a:rPr>
              <a:t>验收</a:t>
            </a:r>
            <a:r>
              <a:rPr lang="zh-CN" altLang="en-US" sz="1600" dirty="0" smtClean="0">
                <a:latin typeface="微软雅黑" pitchFamily="34" charset="-122"/>
                <a:ea typeface="微软雅黑" pitchFamily="34" charset="-122"/>
              </a:rPr>
              <a:t>标准</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a:t>
            </a:r>
            <a:endParaRPr lang="zh-CN" altLang="en-US" sz="1600" dirty="0">
              <a:latin typeface="微软雅黑" pitchFamily="34" charset="-122"/>
              <a:ea typeface="微软雅黑" pitchFamily="34" charset="-122"/>
            </a:endParaRPr>
          </a:p>
          <a:p>
            <a:pPr marL="0" indent="0">
              <a:lnSpc>
                <a:spcPct val="150000"/>
              </a:lnSpc>
              <a:buNone/>
            </a:pPr>
            <a:r>
              <a:rPr lang="en-US" altLang="zh-CN" sz="1600" dirty="0">
                <a:latin typeface="微软雅黑" pitchFamily="34" charset="-122"/>
                <a:ea typeface="微软雅黑" pitchFamily="34" charset="-122"/>
              </a:rPr>
              <a:t>6</a:t>
            </a:r>
            <a:r>
              <a:rPr lang="zh-CN" altLang="en-US" sz="1600" dirty="0">
                <a:latin typeface="微软雅黑" pitchFamily="34" charset="-122"/>
                <a:ea typeface="微软雅黑" pitchFamily="34" charset="-122"/>
              </a:rPr>
              <a:t>） </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外包合同</a:t>
            </a:r>
            <a:r>
              <a:rPr lang="en-US" altLang="zh-CN" sz="1600" dirty="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p:txBody>
      </p:sp>
      <p:sp>
        <p:nvSpPr>
          <p:cNvPr id="4" name="标题 2"/>
          <p:cNvSpPr txBox="1">
            <a:spLocks/>
          </p:cNvSpPr>
          <p:nvPr/>
        </p:nvSpPr>
        <p:spPr>
          <a:xfrm>
            <a:off x="457200" y="195486"/>
            <a:ext cx="8229600" cy="565571"/>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000" b="1" i="0" u="none" strike="noStrike" kern="1200" cap="all" spc="0" normalizeH="0" baseline="0" noProof="0" dirty="0" smtClean="0">
                <a:ln>
                  <a:noFill/>
                </a:ln>
                <a:solidFill>
                  <a:srgbClr val="00B0F0"/>
                </a:solidFill>
                <a:effectLst>
                  <a:outerShdw blurRad="38100" dist="38100" dir="2700000" algn="tl">
                    <a:srgbClr val="000000">
                      <a:alpha val="43137"/>
                    </a:srgbClr>
                  </a:outerShdw>
                </a:effectLst>
                <a:uLnTx/>
                <a:uFillTx/>
                <a:latin typeface="微软雅黑" pitchFamily="34" charset="-122"/>
                <a:ea typeface="微软雅黑" pitchFamily="34" charset="-122"/>
                <a:cs typeface="+mj-cs"/>
              </a:rPr>
              <a:t>外包过程执行</a:t>
            </a:r>
            <a:endParaRPr kumimoji="0" lang="zh-CN" altLang="en-US" sz="2000" b="1" i="0" u="none" strike="noStrike" kern="1200" cap="all" spc="0" normalizeH="0" baseline="0" noProof="0" dirty="0">
              <a:ln>
                <a:noFill/>
              </a:ln>
              <a:solidFill>
                <a:srgbClr val="00B0F0"/>
              </a:solidFill>
              <a:effectLst>
                <a:outerShdw blurRad="38100" dist="38100" dir="2700000" algn="tl">
                  <a:srgbClr val="000000">
                    <a:alpha val="43137"/>
                  </a:srgbClr>
                </a:outerShdw>
              </a:effectLst>
              <a:uLnTx/>
              <a:uFillTx/>
              <a:latin typeface="微软雅黑" pitchFamily="34" charset="-122"/>
              <a:ea typeface="微软雅黑" pitchFamily="34" charset="-122"/>
              <a:cs typeface="+mj-cs"/>
            </a:endParaRPr>
          </a:p>
        </p:txBody>
      </p:sp>
    </p:spTree>
    <p:extLst>
      <p:ext uri="{BB962C8B-B14F-4D97-AF65-F5344CB8AC3E}">
        <p14:creationId xmlns:p14="http://schemas.microsoft.com/office/powerpoint/2010/main" val="26977046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lunzhuo.ye\桌面\培训PPT素材\20110514_2cbd5458a2492020ea1eX3I49qwuPe8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564906" y="3222089"/>
            <a:ext cx="2579094" cy="15087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619672" y="483518"/>
            <a:ext cx="5112568" cy="338554"/>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defPPr>
              <a:defRPr lang="zh-CN"/>
            </a:defPPr>
            <a:lvl1pPr algn="ctr">
              <a:defRPr sz="1600" b="1" spc="5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smtClean="0"/>
              <a:t>课件目录</a:t>
            </a:r>
            <a:endParaRPr lang="zh-CN" altLang="en-US" dirty="0"/>
          </a:p>
        </p:txBody>
      </p:sp>
      <p:sp>
        <p:nvSpPr>
          <p:cNvPr id="6" name="矩形 5"/>
          <p:cNvSpPr/>
          <p:nvPr/>
        </p:nvSpPr>
        <p:spPr>
          <a:xfrm>
            <a:off x="2196735" y="1925663"/>
            <a:ext cx="502920" cy="502602"/>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rPr>
              <a:t>2</a:t>
            </a:r>
            <a:endParaRPr lang="zh-CN" altLang="en-US" sz="1600" b="1" spc="50" dirty="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7" name="矩形 6"/>
          <p:cNvSpPr/>
          <p:nvPr/>
        </p:nvSpPr>
        <p:spPr>
          <a:xfrm>
            <a:off x="2878724" y="1934021"/>
            <a:ext cx="3203845" cy="502920"/>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r>
              <a:rPr lang="zh-CN" altLang="en-US" sz="1600" b="1" spc="50" dirty="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国泰安软件开发</a:t>
            </a:r>
            <a:r>
              <a:rPr lang="zh-CN" altLang="en-US" sz="1600" b="1" spc="50" dirty="0" smtClean="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外包</a:t>
            </a:r>
            <a:r>
              <a:rPr lang="zh-CN" altLang="en-US" sz="1600" b="1" spc="50" dirty="0" smtClean="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流程各阶段要求介绍</a:t>
            </a:r>
            <a:endParaRPr lang="zh-CN" altLang="en-US" sz="1600" b="1" spc="50" dirty="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2" name="矩形 11"/>
          <p:cNvSpPr/>
          <p:nvPr/>
        </p:nvSpPr>
        <p:spPr>
          <a:xfrm>
            <a:off x="2195736" y="1347614"/>
            <a:ext cx="502920" cy="502602"/>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rPr>
              <a:t>1</a:t>
            </a:r>
            <a:endParaRPr lang="zh-CN" altLang="en-US" sz="1600" b="1" spc="50" dirty="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3" name="矩形 12"/>
          <p:cNvSpPr/>
          <p:nvPr/>
        </p:nvSpPr>
        <p:spPr>
          <a:xfrm>
            <a:off x="2894367" y="1356821"/>
            <a:ext cx="3188203" cy="502920"/>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r>
              <a:rPr lang="zh-CN" altLang="en-US" sz="1600" b="1" spc="50" dirty="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流程简介</a:t>
            </a:r>
          </a:p>
        </p:txBody>
      </p:sp>
      <p:sp>
        <p:nvSpPr>
          <p:cNvPr id="8" name="矩形 7"/>
          <p:cNvSpPr/>
          <p:nvPr/>
        </p:nvSpPr>
        <p:spPr>
          <a:xfrm>
            <a:off x="2198334" y="2499742"/>
            <a:ext cx="502920" cy="502602"/>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rPr>
              <a:t>3</a:t>
            </a:r>
            <a:endParaRPr lang="zh-CN" altLang="en-US" sz="1600" b="1" spc="50" dirty="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9" name="矩形 8"/>
          <p:cNvSpPr/>
          <p:nvPr/>
        </p:nvSpPr>
        <p:spPr>
          <a:xfrm>
            <a:off x="2880323" y="2508100"/>
            <a:ext cx="3203845" cy="502920"/>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Q&amp;A</a:t>
            </a:r>
            <a:endParaRPr lang="zh-CN" altLang="en-US" sz="1600" b="1" spc="50" dirty="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2042245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a:spLocks/>
          </p:cNvSpPr>
          <p:nvPr/>
        </p:nvSpPr>
        <p:spPr bwMode="auto">
          <a:xfrm>
            <a:off x="418253" y="987574"/>
            <a:ext cx="8064896" cy="352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1pPr>
            <a:lvl2pPr marL="742950" indent="-28575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2pPr>
            <a:lvl3pPr marL="1143000" indent="-22860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3pPr>
            <a:lvl4pPr marL="1600200" indent="-22860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4pPr>
            <a:lvl5pPr marL="2057400" indent="-22860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dirty="0" smtClean="0">
                <a:latin typeface="微软雅黑" pitchFamily="34" charset="-122"/>
                <a:ea typeface="微软雅黑" pitchFamily="34" charset="-122"/>
              </a:rPr>
              <a:t>流程的关键活动：</a:t>
            </a:r>
            <a:endParaRPr lang="en-US" altLang="zh-CN" sz="2000" dirty="0" smtClean="0">
              <a:latin typeface="微软雅黑" pitchFamily="34" charset="-122"/>
              <a:ea typeface="微软雅黑" pitchFamily="34" charset="-122"/>
            </a:endParaRPr>
          </a:p>
          <a:p>
            <a:pPr marL="400050" lvl="1" indent="0">
              <a:lnSpc>
                <a:spcPct val="150000"/>
              </a:lnSpc>
              <a:buNone/>
            </a:pPr>
            <a:r>
              <a:rPr lang="en-US" altLang="zh-CN" sz="2000" dirty="0">
                <a:latin typeface="微软雅黑" pitchFamily="34" charset="-122"/>
                <a:ea typeface="微软雅黑" pitchFamily="34" charset="-122"/>
              </a:rPr>
              <a:t>8.</a:t>
            </a:r>
            <a:r>
              <a:rPr lang="zh-CN" altLang="en-US" sz="2000" dirty="0">
                <a:latin typeface="微软雅黑" pitchFamily="34" charset="-122"/>
                <a:ea typeface="微软雅黑" pitchFamily="34" charset="-122"/>
              </a:rPr>
              <a:t>执行外包实施计划</a:t>
            </a:r>
          </a:p>
          <a:p>
            <a:pPr marL="400050" lvl="1" indent="0">
              <a:lnSpc>
                <a:spcPct val="150000"/>
              </a:lnSpc>
              <a:buNone/>
            </a:pPr>
            <a:r>
              <a:rPr lang="en-US" altLang="zh-CN" sz="2000" dirty="0">
                <a:latin typeface="微软雅黑" pitchFamily="34" charset="-122"/>
                <a:ea typeface="微软雅黑" pitchFamily="34" charset="-122"/>
              </a:rPr>
              <a:t>9.</a:t>
            </a:r>
            <a:r>
              <a:rPr lang="zh-CN" altLang="en-US" sz="2000" dirty="0">
                <a:latin typeface="微软雅黑" pitchFamily="34" charset="-122"/>
                <a:ea typeface="微软雅黑" pitchFamily="34" charset="-122"/>
              </a:rPr>
              <a:t>外包交付件初验</a:t>
            </a:r>
          </a:p>
          <a:p>
            <a:pPr marL="0" indent="0">
              <a:buNone/>
            </a:pPr>
            <a:endParaRPr lang="zh-CN" altLang="en-US" sz="2000" dirty="0"/>
          </a:p>
          <a:p>
            <a:pPr marL="0" indent="0">
              <a:lnSpc>
                <a:spcPct val="150000"/>
              </a:lnSpc>
              <a:buNone/>
            </a:pPr>
            <a:endParaRPr lang="en-US" altLang="zh-CN" sz="1600" dirty="0" smtClean="0">
              <a:latin typeface="微软雅黑" pitchFamily="34" charset="-122"/>
              <a:ea typeface="微软雅黑" pitchFamily="34" charset="-122"/>
            </a:endParaRPr>
          </a:p>
        </p:txBody>
      </p:sp>
      <p:sp>
        <p:nvSpPr>
          <p:cNvPr id="4" name="标题 2"/>
          <p:cNvSpPr txBox="1">
            <a:spLocks/>
          </p:cNvSpPr>
          <p:nvPr/>
        </p:nvSpPr>
        <p:spPr>
          <a:xfrm>
            <a:off x="457200" y="195486"/>
            <a:ext cx="8229600" cy="565571"/>
          </a:xfrm>
          <a:prstGeom prst="rect">
            <a:avLst/>
          </a:prstGeom>
        </p:spPr>
        <p:txBody>
          <a:bodyPr vert="horz" lIns="91440" tIns="45720" rIns="91440" bIns="45720" rtlCol="0" anchor="t">
            <a:noAutofit/>
          </a:bodyPr>
          <a:lstStyle/>
          <a:p>
            <a:pPr lvl="0">
              <a:spcBef>
                <a:spcPct val="0"/>
              </a:spcBef>
              <a:defRPr/>
            </a:pPr>
            <a:r>
              <a:rPr lang="zh-CN" altLang="en-US" sz="2000" b="1" cap="all" dirty="0">
                <a:solidFill>
                  <a:srgbClr val="00B0F0"/>
                </a:solidFill>
                <a:effectLst>
                  <a:outerShdw blurRad="38100" dist="38100" dir="2700000" algn="tl">
                    <a:srgbClr val="000000">
                      <a:alpha val="43137"/>
                    </a:srgbClr>
                  </a:outerShdw>
                </a:effectLst>
                <a:latin typeface="微软雅黑" pitchFamily="34" charset="-122"/>
                <a:ea typeface="微软雅黑" pitchFamily="34" charset="-122"/>
              </a:rPr>
              <a:t>外包过程执行</a:t>
            </a:r>
          </a:p>
        </p:txBody>
      </p:sp>
    </p:spTree>
    <p:extLst>
      <p:ext uri="{BB962C8B-B14F-4D97-AF65-F5344CB8AC3E}">
        <p14:creationId xmlns:p14="http://schemas.microsoft.com/office/powerpoint/2010/main" val="16210377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a:spLocks/>
          </p:cNvSpPr>
          <p:nvPr/>
        </p:nvSpPr>
        <p:spPr bwMode="auto">
          <a:xfrm>
            <a:off x="467544" y="987574"/>
            <a:ext cx="8064896" cy="352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1pPr>
            <a:lvl2pPr marL="742950" indent="-28575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2pPr>
            <a:lvl3pPr marL="1143000" indent="-22860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3pPr>
            <a:lvl4pPr marL="1600200" indent="-22860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4pPr>
            <a:lvl5pPr marL="2057400" indent="-22860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dirty="0" smtClean="0">
                <a:latin typeface="微软雅黑" pitchFamily="34" charset="-122"/>
                <a:ea typeface="微软雅黑" pitchFamily="34" charset="-122"/>
              </a:rPr>
              <a:t>输出：</a:t>
            </a:r>
            <a:endParaRPr lang="en-US" altLang="zh-CN" sz="2000" dirty="0" smtClean="0">
              <a:latin typeface="微软雅黑" pitchFamily="34" charset="-122"/>
              <a:ea typeface="微软雅黑" pitchFamily="34" charset="-122"/>
            </a:endParaRPr>
          </a:p>
          <a:p>
            <a:pPr marL="400050" lvl="1" indent="0">
              <a:lnSpc>
                <a:spcPct val="150000"/>
              </a:lnSpc>
              <a:buNone/>
            </a:pPr>
            <a:r>
              <a:rPr lang="en-US" altLang="zh-CN" sz="1600" dirty="0" smtClean="0">
                <a:latin typeface="微软雅黑" pitchFamily="34" charset="-122"/>
                <a:ea typeface="微软雅黑" pitchFamily="34" charset="-122"/>
              </a:rPr>
              <a:t>1</a:t>
            </a:r>
            <a:r>
              <a:rPr lang="zh-CN" altLang="en-US" sz="1600" dirty="0" smtClean="0">
                <a:latin typeface="微软雅黑" pitchFamily="34" charset="-122"/>
                <a:ea typeface="微软雅黑" pitchFamily="34" charset="-122"/>
              </a:rPr>
              <a:t>）外包</a:t>
            </a:r>
            <a:r>
              <a:rPr lang="zh-CN" altLang="en-US" sz="1600" dirty="0">
                <a:latin typeface="微软雅黑" pitchFamily="34" charset="-122"/>
                <a:ea typeface="微软雅黑" pitchFamily="34" charset="-122"/>
              </a:rPr>
              <a:t>软件；</a:t>
            </a:r>
          </a:p>
          <a:p>
            <a:pPr marL="400050" lvl="1" indent="0">
              <a:lnSpc>
                <a:spcPct val="150000"/>
              </a:lnSpc>
              <a:buNone/>
            </a:pPr>
            <a:r>
              <a:rPr lang="en-US" altLang="zh-CN" sz="1600" dirty="0">
                <a:latin typeface="微软雅黑" pitchFamily="34" charset="-122"/>
                <a:ea typeface="微软雅黑" pitchFamily="34" charset="-122"/>
              </a:rPr>
              <a:t>2</a:t>
            </a:r>
            <a:r>
              <a:rPr lang="zh-CN" altLang="en-US" sz="1600" dirty="0">
                <a:latin typeface="微软雅黑" pitchFamily="34" charset="-122"/>
                <a:ea typeface="微软雅黑" pitchFamily="34" charset="-122"/>
              </a:rPr>
              <a:t>） 外包源码；</a:t>
            </a:r>
          </a:p>
          <a:p>
            <a:pPr marL="400050" lvl="1" indent="0">
              <a:lnSpc>
                <a:spcPct val="150000"/>
              </a:lnSpc>
              <a:buNone/>
            </a:pPr>
            <a:r>
              <a:rPr lang="en-US" altLang="zh-CN" sz="1600" dirty="0">
                <a:latin typeface="微软雅黑" pitchFamily="34" charset="-122"/>
                <a:ea typeface="微软雅黑" pitchFamily="34" charset="-122"/>
              </a:rPr>
              <a:t>3</a:t>
            </a:r>
            <a:r>
              <a:rPr lang="zh-CN" altLang="en-US" sz="1600" dirty="0">
                <a:latin typeface="微软雅黑" pitchFamily="34" charset="-122"/>
                <a:ea typeface="微软雅黑" pitchFamily="34" charset="-122"/>
              </a:rPr>
              <a:t>） 配套资料（符合验收标准）；</a:t>
            </a:r>
          </a:p>
          <a:p>
            <a:pPr marL="400050" lvl="1" indent="0">
              <a:lnSpc>
                <a:spcPct val="150000"/>
              </a:lnSpc>
              <a:buNone/>
            </a:pPr>
            <a:r>
              <a:rPr lang="en-US" altLang="zh-CN" sz="1600" dirty="0">
                <a:latin typeface="微软雅黑" pitchFamily="34" charset="-122"/>
                <a:ea typeface="微软雅黑" pitchFamily="34" charset="-122"/>
              </a:rPr>
              <a:t>4</a:t>
            </a:r>
            <a:r>
              <a:rPr lang="zh-CN" altLang="en-US" sz="1600" dirty="0">
                <a:latin typeface="微软雅黑" pitchFamily="34" charset="-122"/>
                <a:ea typeface="微软雅黑" pitchFamily="34" charset="-122"/>
              </a:rPr>
              <a:t>） </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系统测试报告</a:t>
            </a:r>
            <a:r>
              <a:rPr lang="en-US" altLang="zh-CN" sz="1600" dirty="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p:txBody>
      </p:sp>
      <p:sp>
        <p:nvSpPr>
          <p:cNvPr id="4" name="标题 2"/>
          <p:cNvSpPr txBox="1">
            <a:spLocks/>
          </p:cNvSpPr>
          <p:nvPr/>
        </p:nvSpPr>
        <p:spPr>
          <a:xfrm>
            <a:off x="457200" y="195486"/>
            <a:ext cx="8229600" cy="565571"/>
          </a:xfrm>
          <a:prstGeom prst="rect">
            <a:avLst/>
          </a:prstGeom>
        </p:spPr>
        <p:txBody>
          <a:bodyPr vert="horz" lIns="91440" tIns="45720" rIns="91440" bIns="45720" rtlCol="0" anchor="t">
            <a:noAutofit/>
          </a:bodyPr>
          <a:lstStyle/>
          <a:p>
            <a:pPr lvl="0">
              <a:spcBef>
                <a:spcPct val="0"/>
              </a:spcBef>
              <a:defRPr/>
            </a:pPr>
            <a:r>
              <a:rPr lang="zh-CN" altLang="en-US" sz="2000" b="1" cap="all" dirty="0">
                <a:solidFill>
                  <a:srgbClr val="00B0F0"/>
                </a:solidFill>
                <a:effectLst>
                  <a:outerShdw blurRad="38100" dist="38100" dir="2700000" algn="tl">
                    <a:srgbClr val="000000">
                      <a:alpha val="43137"/>
                    </a:srgbClr>
                  </a:outerShdw>
                </a:effectLst>
                <a:latin typeface="微软雅黑" pitchFamily="34" charset="-122"/>
                <a:ea typeface="微软雅黑" pitchFamily="34" charset="-122"/>
              </a:rPr>
              <a:t>外包过程执行</a:t>
            </a:r>
          </a:p>
        </p:txBody>
      </p:sp>
    </p:spTree>
    <p:extLst>
      <p:ext uri="{BB962C8B-B14F-4D97-AF65-F5344CB8AC3E}">
        <p14:creationId xmlns:p14="http://schemas.microsoft.com/office/powerpoint/2010/main" val="36516718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5"/>
          <p:cNvGrpSpPr/>
          <p:nvPr/>
        </p:nvGrpSpPr>
        <p:grpSpPr>
          <a:xfrm>
            <a:off x="0" y="3723878"/>
            <a:ext cx="1152127" cy="856838"/>
            <a:chOff x="1230457" y="1093887"/>
            <a:chExt cx="1576391" cy="1460665"/>
          </a:xfrm>
        </p:grpSpPr>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0457" y="1093887"/>
              <a:ext cx="1576391" cy="1080120"/>
            </a:xfrm>
            <a:prstGeom prst="rect">
              <a:avLst/>
            </a:prstGeom>
          </p:spPr>
        </p:pic>
        <p:sp>
          <p:nvSpPr>
            <p:cNvPr id="19" name="矩形 18"/>
            <p:cNvSpPr/>
            <p:nvPr/>
          </p:nvSpPr>
          <p:spPr>
            <a:xfrm>
              <a:off x="1425317" y="2248584"/>
              <a:ext cx="825867" cy="305968"/>
            </a:xfrm>
            <a:prstGeom prst="rect">
              <a:avLst/>
            </a:prstGeom>
            <a:noFill/>
          </p:spPr>
          <p:txBody>
            <a:bodyPr wrap="none" lIns="91440" tIns="45720" rIns="91440" bIns="45720">
              <a:spAutoFit/>
            </a:bodyPr>
            <a:lstStyle/>
            <a:p>
              <a:pPr algn="ctr"/>
              <a:r>
                <a:rPr lang="zh-CN" altLang="en-US" sz="1200" b="1" cap="none"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产品</a:t>
              </a:r>
              <a:r>
                <a:rPr lang="zh-CN" altLang="en-US" sz="1200" b="1"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经理</a:t>
              </a:r>
              <a:endParaRPr lang="zh-CN" altLang="en-US" sz="1200" b="1" cap="none"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p:txBody>
        </p:sp>
      </p:grpSp>
      <p:sp>
        <p:nvSpPr>
          <p:cNvPr id="7" name="13 CuadroTexto"/>
          <p:cNvSpPr txBox="1"/>
          <p:nvPr/>
        </p:nvSpPr>
        <p:spPr>
          <a:xfrm>
            <a:off x="7667191" y="4823050"/>
            <a:ext cx="341760" cy="276999"/>
          </a:xfrm>
          <a:prstGeom prst="rect">
            <a:avLst/>
          </a:prstGeom>
          <a:noFill/>
        </p:spPr>
        <p:txBody>
          <a:bodyPr wrap="none" rtlCol="0">
            <a:spAutoFit/>
          </a:bodyPr>
          <a:lstStyle/>
          <a:p>
            <a:pPr algn="ctr"/>
            <a:r>
              <a:rPr lang="en-US" altLang="zh-CN" sz="1200" b="1" dirty="0" smtClean="0">
                <a:solidFill>
                  <a:srgbClr val="04AEDA"/>
                </a:solidFill>
              </a:rPr>
              <a:t>13</a:t>
            </a:r>
            <a:endParaRPr lang="es-ES" sz="1200" b="1" dirty="0">
              <a:solidFill>
                <a:srgbClr val="04AEDA"/>
              </a:solidFill>
            </a:endParaRPr>
          </a:p>
        </p:txBody>
      </p:sp>
      <p:cxnSp>
        <p:nvCxnSpPr>
          <p:cNvPr id="9" name="直接连接符 8"/>
          <p:cNvCxnSpPr/>
          <p:nvPr/>
        </p:nvCxnSpPr>
        <p:spPr>
          <a:xfrm flipH="1">
            <a:off x="213965" y="561975"/>
            <a:ext cx="3097958"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Rectangle 7"/>
          <p:cNvSpPr>
            <a:spLocks noChangeArrowheads="1"/>
          </p:cNvSpPr>
          <p:nvPr/>
        </p:nvSpPr>
        <p:spPr bwMode="auto">
          <a:xfrm>
            <a:off x="0" y="523876"/>
            <a:ext cx="215900" cy="71438"/>
          </a:xfrm>
          <a:prstGeom prst="rect">
            <a:avLst/>
          </a:prstGeom>
          <a:solidFill>
            <a:srgbClr val="00B0F0"/>
          </a:solidFill>
          <a:ln w="9525">
            <a:noFill/>
            <a:miter lim="800000"/>
            <a:headEnd/>
            <a:tailEnd/>
          </a:ln>
        </p:spPr>
        <p:txBody>
          <a:bodyPr wrap="none" anchor="ctr"/>
          <a:lstStyle/>
          <a:p>
            <a:endParaRPr lang="zh-CN" altLang="en-US"/>
          </a:p>
        </p:txBody>
      </p:sp>
      <p:sp>
        <p:nvSpPr>
          <p:cNvPr id="11" name="TextBox 5"/>
          <p:cNvSpPr txBox="1">
            <a:spLocks noChangeArrowheads="1"/>
          </p:cNvSpPr>
          <p:nvPr/>
        </p:nvSpPr>
        <p:spPr bwMode="auto">
          <a:xfrm>
            <a:off x="560314" y="193675"/>
            <a:ext cx="3579638"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ts val="2563"/>
              </a:lnSpc>
            </a:pPr>
            <a:r>
              <a:rPr lang="zh-CN" altLang="en-US" sz="2000" dirty="0" smtClean="0">
                <a:latin typeface="微软雅黑" pitchFamily="34" charset="-122"/>
                <a:ea typeface="微软雅黑" pitchFamily="34" charset="-122"/>
              </a:rPr>
              <a:t>外包过程执行阶段</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职责介绍</a:t>
            </a:r>
            <a:endParaRPr lang="en-US" altLang="zh-CN" sz="2000" dirty="0">
              <a:latin typeface="微软雅黑" pitchFamily="34" charset="-122"/>
              <a:ea typeface="微软雅黑" pitchFamily="34" charset="-122"/>
            </a:endParaRPr>
          </a:p>
        </p:txBody>
      </p:sp>
      <p:sp>
        <p:nvSpPr>
          <p:cNvPr id="13" name="TextBox 12"/>
          <p:cNvSpPr txBox="1"/>
          <p:nvPr/>
        </p:nvSpPr>
        <p:spPr>
          <a:xfrm>
            <a:off x="971598" y="3531661"/>
            <a:ext cx="5052997" cy="1200329"/>
          </a:xfrm>
          <a:prstGeom prst="rect">
            <a:avLst/>
          </a:prstGeom>
          <a:noFill/>
        </p:spPr>
        <p:txBody>
          <a:bodyPr wrap="square" rtlCol="0">
            <a:spAutoFit/>
          </a:bodyPr>
          <a:lstStyle/>
          <a:p>
            <a:pPr>
              <a:lnSpc>
                <a:spcPct val="150000"/>
              </a:lnSpc>
              <a:buFont typeface="Wingdings" pitchFamily="2" charset="2"/>
              <a:buChar char="u"/>
            </a:pPr>
            <a:r>
              <a:rPr lang="zh-CN" altLang="zh-CN" sz="1200" dirty="0">
                <a:latin typeface="微软雅黑" pitchFamily="34" charset="-122"/>
                <a:ea typeface="微软雅黑" pitchFamily="34" charset="-122"/>
              </a:rPr>
              <a:t>根据与外包商确认好的外包对接实施计划跟进项目进度，监控项目</a:t>
            </a:r>
            <a:r>
              <a:rPr lang="zh-CN" altLang="zh-CN" sz="1200" dirty="0" smtClean="0">
                <a:latin typeface="微软雅黑" pitchFamily="34" charset="-122"/>
                <a:ea typeface="微软雅黑" pitchFamily="34" charset="-122"/>
              </a:rPr>
              <a:t>过程</a:t>
            </a:r>
            <a:r>
              <a:rPr lang="zh-CN" altLang="en-US" sz="1200" dirty="0" smtClean="0">
                <a:latin typeface="微软雅黑" pitchFamily="34" charset="-122"/>
                <a:ea typeface="微软雅黑" pitchFamily="34" charset="-122"/>
              </a:rPr>
              <a:t>，协调公司内部项目组与外包商之间的协作问题</a:t>
            </a:r>
            <a:endParaRPr lang="en-US" altLang="zh-CN" sz="1200" dirty="0">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参与过程文档评审</a:t>
            </a:r>
            <a:endParaRPr lang="en-US" altLang="zh-CN" sz="1200" dirty="0" smtClean="0">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进行外包交付件初验</a:t>
            </a:r>
            <a:endParaRPr lang="en-US" altLang="zh-CN" sz="1200" dirty="0" smtClean="0">
              <a:latin typeface="微软雅黑" pitchFamily="34" charset="-122"/>
              <a:ea typeface="微软雅黑" pitchFamily="34" charset="-122"/>
            </a:endParaRPr>
          </a:p>
        </p:txBody>
      </p:sp>
      <p:sp>
        <p:nvSpPr>
          <p:cNvPr id="15" name="TextBox 14"/>
          <p:cNvSpPr txBox="1"/>
          <p:nvPr/>
        </p:nvSpPr>
        <p:spPr>
          <a:xfrm>
            <a:off x="971600" y="699542"/>
            <a:ext cx="3888432" cy="2031325"/>
          </a:xfrm>
          <a:prstGeom prst="rect">
            <a:avLst/>
          </a:prstGeom>
          <a:noFill/>
        </p:spPr>
        <p:txBody>
          <a:bodyPr wrap="square" rtlCol="0">
            <a:spAutoFit/>
          </a:bodyPr>
          <a:lstStyle/>
          <a:p>
            <a:pPr>
              <a:lnSpc>
                <a:spcPct val="150000"/>
              </a:lnSpc>
              <a:buFont typeface="Wingdings" pitchFamily="2" charset="2"/>
              <a:buChar char="u"/>
            </a:pPr>
            <a:r>
              <a:rPr lang="zh-CN" altLang="zh-CN" sz="1200" dirty="0">
                <a:latin typeface="微软雅黑" pitchFamily="34" charset="-122"/>
                <a:ea typeface="微软雅黑" pitchFamily="34" charset="-122"/>
              </a:rPr>
              <a:t>根据与外包商确认好的</a:t>
            </a:r>
            <a:r>
              <a:rPr lang="zh-CN" altLang="zh-CN" sz="1200" dirty="0" smtClean="0">
                <a:latin typeface="微软雅黑" pitchFamily="34" charset="-122"/>
                <a:ea typeface="微软雅黑" pitchFamily="34" charset="-122"/>
              </a:rPr>
              <a:t>外包实施计划</a:t>
            </a:r>
            <a:r>
              <a:rPr lang="zh-CN" altLang="zh-CN" sz="1200" dirty="0">
                <a:latin typeface="微软雅黑" pitchFamily="34" charset="-122"/>
                <a:ea typeface="微软雅黑" pitchFamily="34" charset="-122"/>
              </a:rPr>
              <a:t>跟进项目进度，监控项目</a:t>
            </a:r>
            <a:r>
              <a:rPr lang="zh-CN" altLang="zh-CN" sz="1200" dirty="0" smtClean="0">
                <a:latin typeface="微软雅黑" pitchFamily="34" charset="-122"/>
                <a:ea typeface="微软雅黑" pitchFamily="34" charset="-122"/>
              </a:rPr>
              <a:t>过程</a:t>
            </a:r>
            <a:endParaRPr lang="en-US" altLang="zh-CN" sz="1200" dirty="0" smtClean="0">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组织项目组成员针对过程文档进行评审</a:t>
            </a:r>
            <a:endParaRPr lang="en-US" altLang="zh-CN" sz="1200" dirty="0" smtClean="0">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组织开发人员进行外包软件源码检查</a:t>
            </a:r>
            <a:endParaRPr lang="en-US" altLang="zh-CN" sz="1200" dirty="0" smtClean="0">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组织开发人员进行软件集成与加密</a:t>
            </a:r>
            <a:endParaRPr lang="en-US" altLang="zh-CN" sz="1200" dirty="0" smtClean="0">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组织开发人员进行集成测试</a:t>
            </a:r>
            <a:endParaRPr lang="en-US" altLang="zh-CN" sz="1200" dirty="0" smtClean="0">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组织测试人员进行系统测试</a:t>
            </a:r>
            <a:endParaRPr lang="en-US" altLang="zh-CN" sz="1200" dirty="0" smtClean="0">
              <a:latin typeface="微软雅黑" pitchFamily="34" charset="-122"/>
              <a:ea typeface="微软雅黑" pitchFamily="34" charset="-122"/>
            </a:endParaRPr>
          </a:p>
        </p:txBody>
      </p:sp>
      <p:grpSp>
        <p:nvGrpSpPr>
          <p:cNvPr id="3" name="组合 19"/>
          <p:cNvGrpSpPr/>
          <p:nvPr/>
        </p:nvGrpSpPr>
        <p:grpSpPr>
          <a:xfrm>
            <a:off x="114703" y="843558"/>
            <a:ext cx="928905" cy="1214191"/>
            <a:chOff x="1161197" y="2854449"/>
            <a:chExt cx="1523051" cy="1709328"/>
          </a:xfrm>
        </p:grpSpPr>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3056" y="2854449"/>
              <a:ext cx="1331192" cy="1281216"/>
            </a:xfrm>
            <a:prstGeom prst="rect">
              <a:avLst/>
            </a:prstGeom>
          </p:spPr>
        </p:pic>
        <p:sp>
          <p:nvSpPr>
            <p:cNvPr id="22" name="矩形 21"/>
            <p:cNvSpPr/>
            <p:nvPr/>
          </p:nvSpPr>
          <p:spPr>
            <a:xfrm>
              <a:off x="1161197" y="4173820"/>
              <a:ext cx="1354108" cy="389957"/>
            </a:xfrm>
            <a:prstGeom prst="rect">
              <a:avLst/>
            </a:prstGeom>
            <a:noFill/>
          </p:spPr>
          <p:txBody>
            <a:bodyPr wrap="none" lIns="91440" tIns="45720" rIns="91440" bIns="45720">
              <a:spAutoFit/>
            </a:bodyPr>
            <a:lstStyle/>
            <a:p>
              <a:pPr algn="ctr"/>
              <a:r>
                <a:rPr lang="zh-CN" altLang="en-US" sz="1200" b="1" cap="none"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项目经理</a:t>
              </a:r>
              <a:endParaRPr lang="zh-CN" altLang="en-US" sz="1200" b="1" cap="none"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p:txBody>
        </p:sp>
      </p:grpSp>
      <p:grpSp>
        <p:nvGrpSpPr>
          <p:cNvPr id="16" name="组合 15"/>
          <p:cNvGrpSpPr/>
          <p:nvPr/>
        </p:nvGrpSpPr>
        <p:grpSpPr>
          <a:xfrm>
            <a:off x="5053541" y="955180"/>
            <a:ext cx="1080120" cy="988418"/>
            <a:chOff x="181845" y="1716534"/>
            <a:chExt cx="1114691" cy="1288251"/>
          </a:xfrm>
        </p:grpSpPr>
        <p:pic>
          <p:nvPicPr>
            <p:cNvPr id="17" name="图片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1845" y="1716534"/>
              <a:ext cx="1114691" cy="936411"/>
            </a:xfrm>
            <a:prstGeom prst="rect">
              <a:avLst/>
            </a:prstGeom>
          </p:spPr>
        </p:pic>
        <p:sp>
          <p:nvSpPr>
            <p:cNvPr id="20" name="矩形 19"/>
            <p:cNvSpPr/>
            <p:nvPr/>
          </p:nvSpPr>
          <p:spPr>
            <a:xfrm>
              <a:off x="346633" y="2643759"/>
              <a:ext cx="852300" cy="361026"/>
            </a:xfrm>
            <a:prstGeom prst="rect">
              <a:avLst/>
            </a:prstGeom>
            <a:noFill/>
          </p:spPr>
          <p:txBody>
            <a:bodyPr wrap="none" lIns="91440" tIns="45720" rIns="91440" bIns="45720">
              <a:spAutoFit/>
            </a:bodyPr>
            <a:lstStyle/>
            <a:p>
              <a:pPr algn="ctr"/>
              <a:r>
                <a:rPr lang="zh-CN" altLang="en-US" sz="1200" b="1"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开发</a:t>
              </a:r>
              <a:r>
                <a:rPr lang="zh-CN" altLang="en-US" sz="1200" b="1"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人员</a:t>
              </a:r>
              <a:endParaRPr lang="zh-CN" altLang="en-US" sz="1200" b="1" cap="none"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p:txBody>
        </p:sp>
      </p:grpSp>
      <p:sp>
        <p:nvSpPr>
          <p:cNvPr id="23" name="TextBox 22"/>
          <p:cNvSpPr txBox="1"/>
          <p:nvPr/>
        </p:nvSpPr>
        <p:spPr>
          <a:xfrm>
            <a:off x="6300192" y="699542"/>
            <a:ext cx="2592288" cy="1477328"/>
          </a:xfrm>
          <a:prstGeom prst="rect">
            <a:avLst/>
          </a:prstGeom>
          <a:noFill/>
        </p:spPr>
        <p:txBody>
          <a:bodyPr wrap="square" rtlCol="0">
            <a:spAutoFit/>
          </a:bodyPr>
          <a:lstStyle/>
          <a:p>
            <a:pPr>
              <a:lnSpc>
                <a:spcPct val="150000"/>
              </a:lnSpc>
              <a:buFont typeface="Wingdings" pitchFamily="2" charset="2"/>
              <a:buChar char="u"/>
            </a:pPr>
            <a:r>
              <a:rPr lang="zh-CN" altLang="en-US" sz="1200" dirty="0">
                <a:latin typeface="微软雅黑" pitchFamily="34" charset="-122"/>
                <a:ea typeface="微软雅黑" pitchFamily="34" charset="-122"/>
              </a:rPr>
              <a:t>参与过程文档的评审</a:t>
            </a:r>
            <a:endParaRPr lang="en-US" altLang="zh-CN" sz="1200" dirty="0">
              <a:latin typeface="微软雅黑" pitchFamily="34" charset="-122"/>
              <a:ea typeface="微软雅黑" pitchFamily="34" charset="-122"/>
            </a:endParaRPr>
          </a:p>
          <a:p>
            <a:pPr>
              <a:lnSpc>
                <a:spcPct val="150000"/>
              </a:lnSpc>
              <a:buFont typeface="Wingdings" pitchFamily="2" charset="2"/>
              <a:buChar char="u"/>
            </a:pPr>
            <a:r>
              <a:rPr lang="zh-CN" altLang="en-US" sz="1200" dirty="0">
                <a:latin typeface="微软雅黑" pitchFamily="34" charset="-122"/>
                <a:ea typeface="微软雅黑" pitchFamily="34" charset="-122"/>
              </a:rPr>
              <a:t>根据外包实施计划编制对应过程文档，并组织评审</a:t>
            </a:r>
            <a:endParaRPr lang="en-US" altLang="zh-CN" sz="1200" dirty="0">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进行软件集成与加密</a:t>
            </a:r>
            <a:endParaRPr lang="en-US" altLang="zh-CN" sz="1200" dirty="0" smtClean="0">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进行系统集成测试</a:t>
            </a:r>
            <a:endParaRPr lang="en-US" altLang="zh-CN" sz="1200" dirty="0">
              <a:latin typeface="微软雅黑" pitchFamily="34" charset="-122"/>
              <a:ea typeface="微软雅黑" pitchFamily="34" charset="-122"/>
            </a:endParaRPr>
          </a:p>
        </p:txBody>
      </p:sp>
      <p:grpSp>
        <p:nvGrpSpPr>
          <p:cNvPr id="24" name="组合 31"/>
          <p:cNvGrpSpPr/>
          <p:nvPr/>
        </p:nvGrpSpPr>
        <p:grpSpPr>
          <a:xfrm>
            <a:off x="5915144" y="2873839"/>
            <a:ext cx="900562" cy="1055747"/>
            <a:chOff x="6084168" y="1981376"/>
            <a:chExt cx="990032" cy="1401053"/>
          </a:xfrm>
        </p:grpSpPr>
        <p:pic>
          <p:nvPicPr>
            <p:cNvPr id="25" name="图片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84168" y="1981376"/>
              <a:ext cx="990032" cy="1022422"/>
            </a:xfrm>
            <a:prstGeom prst="rect">
              <a:avLst/>
            </a:prstGeom>
          </p:spPr>
        </p:pic>
        <p:sp>
          <p:nvSpPr>
            <p:cNvPr id="26" name="矩形 25"/>
            <p:cNvSpPr/>
            <p:nvPr/>
          </p:nvSpPr>
          <p:spPr>
            <a:xfrm>
              <a:off x="6123294" y="3014831"/>
              <a:ext cx="907916" cy="367598"/>
            </a:xfrm>
            <a:prstGeom prst="rect">
              <a:avLst/>
            </a:prstGeom>
            <a:noFill/>
          </p:spPr>
          <p:txBody>
            <a:bodyPr wrap="none" lIns="91440" tIns="45720" rIns="91440" bIns="45720">
              <a:spAutoFit/>
            </a:bodyPr>
            <a:lstStyle/>
            <a:p>
              <a:pPr algn="ctr"/>
              <a:r>
                <a:rPr lang="zh-CN" altLang="en-US" sz="1200" b="1" cap="none"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测试</a:t>
              </a:r>
              <a:r>
                <a:rPr lang="zh-CN" altLang="en-US" sz="1200" b="1"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人员</a:t>
              </a:r>
              <a:endParaRPr lang="zh-CN" altLang="en-US" sz="1200" b="1" cap="none"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p:txBody>
        </p:sp>
      </p:grpSp>
      <p:sp>
        <p:nvSpPr>
          <p:cNvPr id="27" name="TextBox 26"/>
          <p:cNvSpPr txBox="1"/>
          <p:nvPr/>
        </p:nvSpPr>
        <p:spPr>
          <a:xfrm>
            <a:off x="6877767" y="2730867"/>
            <a:ext cx="2556394" cy="1477328"/>
          </a:xfrm>
          <a:prstGeom prst="rect">
            <a:avLst/>
          </a:prstGeom>
          <a:noFill/>
        </p:spPr>
        <p:txBody>
          <a:bodyPr wrap="square" rtlCol="0">
            <a:spAutoFit/>
          </a:bodyPr>
          <a:lstStyle/>
          <a:p>
            <a:pPr>
              <a:lnSpc>
                <a:spcPct val="150000"/>
              </a:lnSpc>
              <a:buFont typeface="Wingdings" pitchFamily="2" charset="2"/>
              <a:buChar char="u"/>
            </a:pPr>
            <a:r>
              <a:rPr lang="zh-CN" altLang="en-US" sz="1200" dirty="0" smtClean="0">
                <a:latin typeface="微软雅黑" pitchFamily="34" charset="-122"/>
                <a:ea typeface="微软雅黑" pitchFamily="34" charset="-122"/>
              </a:rPr>
              <a:t>参与过程文档的评审</a:t>
            </a:r>
            <a:endParaRPr lang="en-US" altLang="zh-CN" sz="1200" dirty="0" smtClean="0">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根据外包实施计划编制对应过程文档，并组织评审</a:t>
            </a:r>
            <a:endParaRPr lang="en-US" altLang="zh-CN" sz="1200" dirty="0" smtClean="0">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进行系统测试</a:t>
            </a:r>
            <a:endParaRPr lang="en-US" altLang="zh-CN" sz="1200" dirty="0" smtClean="0">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输出</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系统测试报告</a:t>
            </a:r>
            <a:r>
              <a:rPr lang="en-US" altLang="zh-CN" sz="1200" dirty="0" smtClean="0">
                <a:latin typeface="微软雅黑" pitchFamily="34" charset="-122"/>
                <a:ea typeface="微软雅黑" pitchFamily="34" charset="-122"/>
              </a:rPr>
              <a:t>》</a:t>
            </a:r>
            <a:endParaRPr lang="en-US" altLang="zh-CN" sz="1200" dirty="0">
              <a:latin typeface="微软雅黑" pitchFamily="34" charset="-122"/>
              <a:ea typeface="微软雅黑" pitchFamily="34" charset="-122"/>
            </a:endParaRPr>
          </a:p>
        </p:txBody>
      </p:sp>
    </p:spTree>
    <p:extLst>
      <p:ext uri="{BB962C8B-B14F-4D97-AF65-F5344CB8AC3E}">
        <p14:creationId xmlns:p14="http://schemas.microsoft.com/office/powerpoint/2010/main" val="1665992693"/>
      </p:ext>
    </p:ext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lunzhuo.ye\桌面\培训PPT素材\20110514_2cbd5458a2492020ea1eX3I49qwuPe8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268743" y="2427734"/>
            <a:ext cx="2579094" cy="15087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12559" y="771550"/>
            <a:ext cx="5112568" cy="338554"/>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defPPr>
              <a:defRPr lang="zh-CN"/>
            </a:defPPr>
            <a:lvl1pPr algn="ctr">
              <a:defRPr sz="1600" b="1" spc="5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Part </a:t>
            </a:r>
            <a:r>
              <a:rPr lang="en-US" altLang="zh-CN" dirty="0" smtClean="0"/>
              <a:t>2  </a:t>
            </a:r>
            <a:r>
              <a:rPr lang="zh-CN" altLang="en-US" dirty="0" smtClean="0"/>
              <a:t>软件开发外包流程及主要角色职责介绍</a:t>
            </a:r>
            <a:endParaRPr lang="zh-CN" altLang="en-US" dirty="0"/>
          </a:p>
        </p:txBody>
      </p:sp>
      <p:sp>
        <p:nvSpPr>
          <p:cNvPr id="4" name="矩形 3"/>
          <p:cNvSpPr/>
          <p:nvPr/>
        </p:nvSpPr>
        <p:spPr>
          <a:xfrm>
            <a:off x="6301191" y="1260430"/>
            <a:ext cx="502920" cy="502602"/>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rPr>
              <a:t>3</a:t>
            </a:r>
            <a:endParaRPr lang="zh-CN" altLang="en-US" sz="1600" b="1" spc="50" dirty="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5" name="矩形 4"/>
          <p:cNvSpPr/>
          <p:nvPr/>
        </p:nvSpPr>
        <p:spPr>
          <a:xfrm>
            <a:off x="7001421" y="1275267"/>
            <a:ext cx="1654388" cy="502920"/>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r>
              <a:rPr lang="zh-CN" altLang="en-US" sz="1600" b="1" spc="50" dirty="0" smtClean="0">
                <a:ln w="13500">
                  <a:solidFill>
                    <a:schemeClr val="accent1">
                      <a:shade val="2500"/>
                      <a:alpha val="6500"/>
                    </a:schemeClr>
                  </a:solidFill>
                  <a:prstDash val="solid"/>
                </a:ln>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外包验收归档阶段</a:t>
            </a:r>
            <a:endParaRPr lang="zh-CN" altLang="en-US" sz="1600" b="1" spc="50" dirty="0">
              <a:ln w="13500">
                <a:solidFill>
                  <a:schemeClr val="accent1">
                    <a:shade val="2500"/>
                    <a:alpha val="6500"/>
                  </a:schemeClr>
                </a:solidFill>
                <a:prstDash val="solid"/>
              </a:ln>
              <a:solidFill>
                <a:srgbClr val="FF000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7" name="矩形 6"/>
          <p:cNvSpPr/>
          <p:nvPr/>
        </p:nvSpPr>
        <p:spPr>
          <a:xfrm>
            <a:off x="6301191" y="701527"/>
            <a:ext cx="502920" cy="502602"/>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rPr>
              <a:t>2</a:t>
            </a:r>
            <a:endParaRPr lang="zh-CN" altLang="en-US" sz="1600" b="1" spc="50" dirty="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8" name="矩形 7"/>
          <p:cNvSpPr/>
          <p:nvPr/>
        </p:nvSpPr>
        <p:spPr>
          <a:xfrm>
            <a:off x="6983181" y="709885"/>
            <a:ext cx="1654388" cy="502920"/>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r>
              <a:rPr lang="zh-CN" altLang="en-US" sz="1600" b="1" spc="50" dirty="0" smtClean="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外包过程执行阶段</a:t>
            </a:r>
            <a:endParaRPr lang="zh-CN" altLang="en-US" sz="1600" b="1" spc="50" dirty="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0" name="矩形 19"/>
          <p:cNvSpPr/>
          <p:nvPr/>
        </p:nvSpPr>
        <p:spPr>
          <a:xfrm>
            <a:off x="6300192" y="123478"/>
            <a:ext cx="502920" cy="502602"/>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rPr>
              <a:t>1</a:t>
            </a:r>
            <a:endParaRPr lang="zh-CN" altLang="en-US" sz="1600" b="1" spc="50" dirty="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1" name="矩形 20"/>
          <p:cNvSpPr/>
          <p:nvPr/>
        </p:nvSpPr>
        <p:spPr>
          <a:xfrm>
            <a:off x="6998824" y="132685"/>
            <a:ext cx="1622877" cy="502920"/>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r>
              <a:rPr lang="zh-CN" altLang="en-US" sz="1600" b="1" spc="50" dirty="0" smtClean="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外包需求确认阶段</a:t>
            </a:r>
            <a:endParaRPr lang="zh-CN" altLang="en-US" sz="1600" b="1" spc="50" dirty="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2" name="矩形 21"/>
          <p:cNvSpPr/>
          <p:nvPr/>
        </p:nvSpPr>
        <p:spPr>
          <a:xfrm>
            <a:off x="6319911" y="1836812"/>
            <a:ext cx="502920" cy="502602"/>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rPr>
              <a:t>…</a:t>
            </a:r>
            <a:endParaRPr lang="zh-CN" altLang="en-US" sz="1600" b="1" spc="50" dirty="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3" name="矩形 22"/>
          <p:cNvSpPr/>
          <p:nvPr/>
        </p:nvSpPr>
        <p:spPr>
          <a:xfrm>
            <a:off x="7020141" y="1851649"/>
            <a:ext cx="1654388" cy="502920"/>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a:t>
            </a:r>
            <a:endParaRPr lang="zh-CN" altLang="en-US" sz="1600" b="1" spc="50" dirty="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4" name="矩形 23"/>
          <p:cNvSpPr/>
          <p:nvPr/>
        </p:nvSpPr>
        <p:spPr>
          <a:xfrm>
            <a:off x="6301191" y="2429188"/>
            <a:ext cx="502920" cy="502602"/>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rPr>
              <a:t>…</a:t>
            </a:r>
            <a:endParaRPr lang="zh-CN" altLang="en-US" sz="1600" b="1" spc="50" dirty="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5" name="矩形 24"/>
          <p:cNvSpPr/>
          <p:nvPr/>
        </p:nvSpPr>
        <p:spPr>
          <a:xfrm>
            <a:off x="7022068" y="2428870"/>
            <a:ext cx="1654388" cy="502920"/>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a:t>
            </a:r>
            <a:endParaRPr lang="zh-CN" altLang="en-US" sz="1600" b="1" spc="50" dirty="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1706324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496" y="51470"/>
            <a:ext cx="8856984" cy="338554"/>
          </a:xfrm>
          <a:prstGeom prst="rect">
            <a:avLst/>
          </a:prstGeom>
          <a:noFill/>
          <a:ln w="9525">
            <a:noFill/>
            <a:miter lim="800000"/>
            <a:headEnd/>
            <a:tailEnd/>
          </a:ln>
        </p:spPr>
        <p:txBody>
          <a:bodyPr wrap="square">
            <a:spAutoFit/>
          </a:bodyPr>
          <a:lstStyle>
            <a:defPPr>
              <a:defRPr lang="zh-CN"/>
            </a:defPPr>
            <a:lvl1pPr>
              <a:defRPr sz="1600" b="1">
                <a:latin typeface="微软雅黑" pitchFamily="34" charset="-122"/>
                <a:ea typeface="微软雅黑" pitchFamily="34" charset="-122"/>
              </a:defRPr>
            </a:lvl1pPr>
          </a:lstStyle>
          <a:p>
            <a:pPr lvl="0"/>
            <a:r>
              <a:rPr lang="zh-CN" altLang="en-US" dirty="0"/>
              <a:t>准入条件</a:t>
            </a:r>
            <a:r>
              <a:rPr lang="zh-CN" altLang="en-US" dirty="0"/>
              <a:t>：</a:t>
            </a:r>
            <a:r>
              <a:rPr lang="zh-CN" altLang="en-US" sz="1400" dirty="0"/>
              <a:t>外包交付见已经通过了初</a:t>
            </a:r>
            <a:r>
              <a:rPr lang="zh-CN" altLang="en-US" sz="1400" dirty="0" smtClean="0"/>
              <a:t>验，外包</a:t>
            </a:r>
            <a:r>
              <a:rPr lang="zh-CN" altLang="en-US" sz="1400" dirty="0"/>
              <a:t>交付件已经通过系统测试</a:t>
            </a:r>
            <a:endParaRPr lang="zh-CN" altLang="en-US" sz="1400" dirty="0"/>
          </a:p>
        </p:txBody>
      </p:sp>
      <p:sp>
        <p:nvSpPr>
          <p:cNvPr id="4" name="矩形 3"/>
          <p:cNvSpPr>
            <a:spLocks noChangeArrowheads="1"/>
          </p:cNvSpPr>
          <p:nvPr/>
        </p:nvSpPr>
        <p:spPr bwMode="auto">
          <a:xfrm>
            <a:off x="467544" y="4731990"/>
            <a:ext cx="9144000" cy="338554"/>
          </a:xfrm>
          <a:prstGeom prst="rect">
            <a:avLst/>
          </a:prstGeom>
          <a:noFill/>
          <a:ln w="9525">
            <a:noFill/>
            <a:miter lim="800000"/>
            <a:headEnd/>
            <a:tailEnd/>
          </a:ln>
        </p:spPr>
        <p:txBody>
          <a:bodyPr wrap="square">
            <a:spAutoFit/>
          </a:bodyPr>
          <a:lstStyle/>
          <a:p>
            <a:r>
              <a:rPr lang="zh-CN" altLang="en-US" sz="1600" b="1" dirty="0">
                <a:latin typeface="微软雅黑" pitchFamily="34" charset="-122"/>
                <a:ea typeface="微软雅黑" pitchFamily="34" charset="-122"/>
              </a:rPr>
              <a:t>准出条件 </a:t>
            </a:r>
            <a:r>
              <a:rPr lang="zh-CN" altLang="en-US" sz="1600" b="1" dirty="0">
                <a:latin typeface="微软雅黑" pitchFamily="34" charset="-122"/>
                <a:ea typeface="微软雅黑" pitchFamily="34" charset="-122"/>
              </a:rPr>
              <a:t>： </a:t>
            </a:r>
            <a:r>
              <a:rPr lang="zh-CN" altLang="en-US" sz="1400" b="1" dirty="0">
                <a:latin typeface="微软雅黑" pitchFamily="34" charset="-122"/>
                <a:ea typeface="微软雅黑" pitchFamily="34" charset="-122"/>
              </a:rPr>
              <a:t>外包软件验收通过，公司内部项目结项完成，所有成果都已经归档</a:t>
            </a:r>
            <a:r>
              <a:rPr lang="zh-CN" altLang="en-US" sz="1400" b="1" dirty="0" smtClean="0">
                <a:latin typeface="微软雅黑" pitchFamily="34" charset="-122"/>
                <a:ea typeface="微软雅黑" pitchFamily="34" charset="-122"/>
              </a:rPr>
              <a:t>入库</a:t>
            </a:r>
            <a:endParaRPr lang="zh-CN" altLang="zh-CN" sz="1400" b="1" dirty="0">
              <a:latin typeface="微软雅黑" pitchFamily="34" charset="-122"/>
              <a:ea typeface="微软雅黑" pitchFamily="34" charset="-122"/>
            </a:endParaRPr>
          </a:p>
        </p:txBody>
      </p:sp>
      <p:pic>
        <p:nvPicPr>
          <p:cNvPr id="5" name="Picture 2" descr="C:\Program Files\Microsoft Office\MEDIA\CAGCAT10\j0293240.wmf">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4791370"/>
            <a:ext cx="477313" cy="35213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417438"/>
            <a:ext cx="8496944" cy="4314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bwMode="auto">
          <a:xfrm>
            <a:off x="6372200" y="339502"/>
            <a:ext cx="2448272" cy="4451867"/>
          </a:xfrm>
          <a:prstGeom prst="rect">
            <a:avLst/>
          </a:prstGeom>
          <a:solidFill>
            <a:srgbClr val="FFBE7D">
              <a:alpha val="0"/>
            </a:srgbClr>
          </a:solidFill>
          <a:ln w="19050" cmpd="sng">
            <a:solidFill>
              <a:srgbClr val="FF0000"/>
            </a:solidFill>
            <a:prstDash val="dash"/>
            <a:miter lim="800000"/>
            <a:headEnd/>
            <a:tailEnd/>
          </a:ln>
          <a:effectLst/>
        </p:spPr>
        <p:txBody>
          <a:bodyPr vert="horz" wrap="square" lIns="91440" tIns="45720" rIns="91440" bIns="45720" numCol="1" rtlCol="0" anchor="t" anchorCtr="0" compatLnSpc="1">
            <a:prstTxWarp prst="textNoShape">
              <a:avLst/>
            </a:prstTxWarp>
          </a:bodyPr>
          <a:lstStyle/>
          <a:p>
            <a:pPr algn="ctr"/>
            <a:endParaRPr lang="zh-CN" altLang="en-US" dirty="0" smtClean="0"/>
          </a:p>
        </p:txBody>
      </p:sp>
    </p:spTree>
    <p:extLst>
      <p:ext uri="{BB962C8B-B14F-4D97-AF65-F5344CB8AC3E}">
        <p14:creationId xmlns:p14="http://schemas.microsoft.com/office/powerpoint/2010/main" val="5872015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a:spLocks/>
          </p:cNvSpPr>
          <p:nvPr/>
        </p:nvSpPr>
        <p:spPr bwMode="auto">
          <a:xfrm>
            <a:off x="467544" y="987574"/>
            <a:ext cx="8064896" cy="352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1pPr>
            <a:lvl2pPr marL="742950" indent="-28575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2pPr>
            <a:lvl3pPr marL="1143000" indent="-22860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3pPr>
            <a:lvl4pPr marL="1600200" indent="-22860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4pPr>
            <a:lvl5pPr marL="2057400" indent="-22860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dirty="0" smtClean="0">
                <a:latin typeface="微软雅黑" pitchFamily="34" charset="-122"/>
                <a:ea typeface="微软雅黑" pitchFamily="34" charset="-122"/>
              </a:rPr>
              <a:t>输入：</a:t>
            </a:r>
            <a:endParaRPr lang="en-US" altLang="zh-CN" sz="2000" dirty="0" smtClean="0">
              <a:latin typeface="微软雅黑" pitchFamily="34" charset="-122"/>
              <a:ea typeface="微软雅黑" pitchFamily="34" charset="-122"/>
            </a:endParaRPr>
          </a:p>
          <a:p>
            <a:pPr marL="0" indent="0">
              <a:lnSpc>
                <a:spcPct val="150000"/>
              </a:lnSpc>
              <a:buNone/>
            </a:pPr>
            <a:r>
              <a:rPr lang="en-US" altLang="zh-CN" sz="1600" dirty="0" smtClean="0">
                <a:latin typeface="微软雅黑" pitchFamily="34" charset="-122"/>
                <a:ea typeface="微软雅黑" pitchFamily="34" charset="-122"/>
              </a:rPr>
              <a:t>1</a:t>
            </a:r>
            <a:r>
              <a:rPr lang="zh-CN" altLang="en-US" sz="1600" dirty="0">
                <a:latin typeface="微软雅黑" pitchFamily="34" charset="-122"/>
                <a:ea typeface="微软雅黑" pitchFamily="34" charset="-122"/>
              </a:rPr>
              <a:t>）外包软件；</a:t>
            </a:r>
          </a:p>
          <a:p>
            <a:pPr marL="0" indent="0">
              <a:lnSpc>
                <a:spcPct val="150000"/>
              </a:lnSpc>
              <a:buNone/>
            </a:pPr>
            <a:r>
              <a:rPr lang="en-US" altLang="zh-CN" sz="1600" dirty="0">
                <a:latin typeface="微软雅黑" pitchFamily="34" charset="-122"/>
                <a:ea typeface="微软雅黑" pitchFamily="34" charset="-122"/>
              </a:rPr>
              <a:t>2</a:t>
            </a:r>
            <a:r>
              <a:rPr lang="zh-CN" altLang="en-US" sz="1600" dirty="0">
                <a:latin typeface="微软雅黑" pitchFamily="34" charset="-122"/>
                <a:ea typeface="微软雅黑" pitchFamily="34" charset="-122"/>
              </a:rPr>
              <a:t>） 外包源码；</a:t>
            </a:r>
          </a:p>
          <a:p>
            <a:pPr marL="0" indent="0">
              <a:lnSpc>
                <a:spcPct val="150000"/>
              </a:lnSpc>
              <a:buNone/>
            </a:pPr>
            <a:r>
              <a:rPr lang="en-US" altLang="zh-CN" sz="1600" dirty="0">
                <a:latin typeface="微软雅黑" pitchFamily="34" charset="-122"/>
                <a:ea typeface="微软雅黑" pitchFamily="34" charset="-122"/>
              </a:rPr>
              <a:t>3</a:t>
            </a:r>
            <a:r>
              <a:rPr lang="zh-CN" altLang="en-US" sz="1600" dirty="0">
                <a:latin typeface="微软雅黑" pitchFamily="34" charset="-122"/>
                <a:ea typeface="微软雅黑" pitchFamily="34" charset="-122"/>
              </a:rPr>
              <a:t>） 配套资料（符合验收标准）；</a:t>
            </a:r>
          </a:p>
          <a:p>
            <a:pPr marL="0" indent="0">
              <a:lnSpc>
                <a:spcPct val="150000"/>
              </a:lnSpc>
              <a:buNone/>
            </a:pPr>
            <a:r>
              <a:rPr lang="en-US" altLang="zh-CN" sz="1600" dirty="0">
                <a:latin typeface="微软雅黑" pitchFamily="34" charset="-122"/>
                <a:ea typeface="微软雅黑" pitchFamily="34" charset="-122"/>
              </a:rPr>
              <a:t>4</a:t>
            </a:r>
            <a:r>
              <a:rPr lang="zh-CN" altLang="en-US" sz="1600" dirty="0">
                <a:latin typeface="微软雅黑" pitchFamily="34" charset="-122"/>
                <a:ea typeface="微软雅黑" pitchFamily="34" charset="-122"/>
              </a:rPr>
              <a:t>） 系统测试报告。</a:t>
            </a:r>
            <a:endParaRPr lang="en-US" altLang="zh-CN" sz="1600" dirty="0" smtClean="0">
              <a:latin typeface="微软雅黑" pitchFamily="34" charset="-122"/>
              <a:ea typeface="微软雅黑" pitchFamily="34" charset="-122"/>
            </a:endParaRPr>
          </a:p>
        </p:txBody>
      </p:sp>
      <p:sp>
        <p:nvSpPr>
          <p:cNvPr id="4" name="标题 2"/>
          <p:cNvSpPr txBox="1">
            <a:spLocks/>
          </p:cNvSpPr>
          <p:nvPr/>
        </p:nvSpPr>
        <p:spPr>
          <a:xfrm>
            <a:off x="457200" y="195486"/>
            <a:ext cx="8229600" cy="565571"/>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000" b="1" i="0" u="none" strike="noStrike" kern="1200" cap="all" spc="0" normalizeH="0" baseline="0" noProof="0" dirty="0" smtClean="0">
                <a:ln>
                  <a:noFill/>
                </a:ln>
                <a:solidFill>
                  <a:srgbClr val="00B0F0"/>
                </a:solidFill>
                <a:effectLst>
                  <a:outerShdw blurRad="38100" dist="38100" dir="2700000" algn="tl">
                    <a:srgbClr val="000000">
                      <a:alpha val="43137"/>
                    </a:srgbClr>
                  </a:outerShdw>
                </a:effectLst>
                <a:uLnTx/>
                <a:uFillTx/>
                <a:latin typeface="微软雅黑" pitchFamily="34" charset="-122"/>
                <a:ea typeface="微软雅黑" pitchFamily="34" charset="-122"/>
                <a:cs typeface="+mj-cs"/>
              </a:rPr>
              <a:t>外包验收归档</a:t>
            </a:r>
            <a:endParaRPr kumimoji="0" lang="zh-CN" altLang="en-US" sz="2000" b="1" i="0" u="none" strike="noStrike" kern="1200" cap="all" spc="0" normalizeH="0" baseline="0" noProof="0" dirty="0">
              <a:ln>
                <a:noFill/>
              </a:ln>
              <a:solidFill>
                <a:srgbClr val="00B0F0"/>
              </a:solidFill>
              <a:effectLst>
                <a:outerShdw blurRad="38100" dist="38100" dir="2700000" algn="tl">
                  <a:srgbClr val="000000">
                    <a:alpha val="43137"/>
                  </a:srgbClr>
                </a:outerShdw>
              </a:effectLst>
              <a:uLnTx/>
              <a:uFillTx/>
              <a:latin typeface="微软雅黑" pitchFamily="34" charset="-122"/>
              <a:ea typeface="微软雅黑" pitchFamily="34" charset="-122"/>
              <a:cs typeface="+mj-cs"/>
            </a:endParaRPr>
          </a:p>
        </p:txBody>
      </p:sp>
    </p:spTree>
    <p:extLst>
      <p:ext uri="{BB962C8B-B14F-4D97-AF65-F5344CB8AC3E}">
        <p14:creationId xmlns:p14="http://schemas.microsoft.com/office/powerpoint/2010/main" val="38906067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a:spLocks/>
          </p:cNvSpPr>
          <p:nvPr/>
        </p:nvSpPr>
        <p:spPr bwMode="auto">
          <a:xfrm>
            <a:off x="413468" y="987574"/>
            <a:ext cx="8064896" cy="352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1pPr>
            <a:lvl2pPr marL="742950" indent="-28575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2pPr>
            <a:lvl3pPr marL="1143000" indent="-22860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3pPr>
            <a:lvl4pPr marL="1600200" indent="-22860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4pPr>
            <a:lvl5pPr marL="2057400" indent="-22860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dirty="0" smtClean="0">
                <a:latin typeface="微软雅黑" pitchFamily="34" charset="-122"/>
                <a:ea typeface="微软雅黑" pitchFamily="34" charset="-122"/>
              </a:rPr>
              <a:t>流程的关键活动：</a:t>
            </a:r>
            <a:endParaRPr lang="en-US" altLang="zh-CN" sz="2000" dirty="0" smtClean="0">
              <a:latin typeface="微软雅黑" pitchFamily="34" charset="-122"/>
              <a:ea typeface="微软雅黑" pitchFamily="34" charset="-122"/>
            </a:endParaRPr>
          </a:p>
          <a:p>
            <a:pPr marL="0" indent="0">
              <a:lnSpc>
                <a:spcPct val="150000"/>
              </a:lnSpc>
              <a:buNone/>
            </a:pPr>
            <a:r>
              <a:rPr lang="en-US" altLang="zh-CN" sz="2000" dirty="0">
                <a:latin typeface="微软雅黑" pitchFamily="34" charset="-122"/>
                <a:ea typeface="微软雅黑" pitchFamily="34" charset="-122"/>
              </a:rPr>
              <a:t>13.</a:t>
            </a:r>
            <a:r>
              <a:rPr lang="zh-CN" altLang="en-US" sz="2000" dirty="0">
                <a:latin typeface="微软雅黑" pitchFamily="34" charset="-122"/>
                <a:ea typeface="微软雅黑" pitchFamily="34" charset="-122"/>
              </a:rPr>
              <a:t>软件验收</a:t>
            </a:r>
            <a:endParaRPr lang="en-US" altLang="zh-CN" sz="2000" dirty="0">
              <a:latin typeface="微软雅黑" pitchFamily="34" charset="-122"/>
              <a:ea typeface="微软雅黑" pitchFamily="34" charset="-122"/>
            </a:endParaRPr>
          </a:p>
          <a:p>
            <a:pPr marL="0" indent="0">
              <a:lnSpc>
                <a:spcPct val="150000"/>
              </a:lnSpc>
              <a:buNone/>
            </a:pPr>
            <a:r>
              <a:rPr lang="en-US" altLang="zh-CN" sz="2000" dirty="0">
                <a:latin typeface="微软雅黑" pitchFamily="34" charset="-122"/>
                <a:ea typeface="微软雅黑" pitchFamily="34" charset="-122"/>
              </a:rPr>
              <a:t>16.</a:t>
            </a:r>
            <a:r>
              <a:rPr lang="zh-CN" altLang="en-US" sz="2000" dirty="0">
                <a:latin typeface="微软雅黑" pitchFamily="34" charset="-122"/>
                <a:ea typeface="微软雅黑" pitchFamily="34" charset="-122"/>
              </a:rPr>
              <a:t>在费控系统的”采购收货确认”流程中确认外包成果已入库</a:t>
            </a:r>
          </a:p>
          <a:p>
            <a:pPr marL="0" indent="0">
              <a:lnSpc>
                <a:spcPct val="150000"/>
              </a:lnSpc>
              <a:buNone/>
            </a:pPr>
            <a:endParaRPr lang="zh-CN" altLang="en-US" sz="2000" dirty="0">
              <a:latin typeface="微软雅黑" pitchFamily="34" charset="-122"/>
              <a:ea typeface="微软雅黑" pitchFamily="34" charset="-122"/>
            </a:endParaRPr>
          </a:p>
          <a:p>
            <a:pPr marL="0" indent="0">
              <a:lnSpc>
                <a:spcPct val="150000"/>
              </a:lnSpc>
              <a:buNone/>
            </a:pPr>
            <a:endParaRPr lang="en-US" altLang="zh-CN" sz="2000" dirty="0" smtClean="0">
              <a:latin typeface="微软雅黑" pitchFamily="34" charset="-122"/>
              <a:ea typeface="微软雅黑" pitchFamily="34" charset="-122"/>
            </a:endParaRPr>
          </a:p>
          <a:p>
            <a:pPr marL="0" indent="0">
              <a:buNone/>
            </a:pPr>
            <a:endParaRPr lang="zh-CN" altLang="en-US" sz="2000" dirty="0"/>
          </a:p>
          <a:p>
            <a:pPr marL="0" indent="0">
              <a:lnSpc>
                <a:spcPct val="150000"/>
              </a:lnSpc>
              <a:buNone/>
            </a:pPr>
            <a:endParaRPr lang="en-US" altLang="zh-CN" sz="1600" dirty="0" smtClean="0">
              <a:latin typeface="微软雅黑" pitchFamily="34" charset="-122"/>
              <a:ea typeface="微软雅黑" pitchFamily="34" charset="-122"/>
            </a:endParaRPr>
          </a:p>
        </p:txBody>
      </p:sp>
      <p:sp>
        <p:nvSpPr>
          <p:cNvPr id="4" name="标题 2"/>
          <p:cNvSpPr txBox="1">
            <a:spLocks/>
          </p:cNvSpPr>
          <p:nvPr/>
        </p:nvSpPr>
        <p:spPr>
          <a:xfrm>
            <a:off x="457200" y="195486"/>
            <a:ext cx="8229600" cy="565571"/>
          </a:xfrm>
          <a:prstGeom prst="rect">
            <a:avLst/>
          </a:prstGeom>
        </p:spPr>
        <p:txBody>
          <a:bodyPr vert="horz" lIns="91440" tIns="45720" rIns="91440" bIns="45720" rtlCol="0" anchor="t">
            <a:noAutofit/>
          </a:bodyPr>
          <a:lstStyle/>
          <a:p>
            <a:pPr lvl="0">
              <a:spcBef>
                <a:spcPct val="0"/>
              </a:spcBef>
              <a:defRPr/>
            </a:pPr>
            <a:r>
              <a:rPr lang="zh-CN" altLang="en-US" sz="2000" b="1" cap="all" dirty="0">
                <a:solidFill>
                  <a:srgbClr val="00B0F0"/>
                </a:solidFill>
                <a:effectLst>
                  <a:outerShdw blurRad="38100" dist="38100" dir="2700000" algn="tl">
                    <a:srgbClr val="000000">
                      <a:alpha val="43137"/>
                    </a:srgbClr>
                  </a:outerShdw>
                </a:effectLst>
                <a:latin typeface="微软雅黑" pitchFamily="34" charset="-122"/>
                <a:ea typeface="微软雅黑" pitchFamily="34" charset="-122"/>
              </a:rPr>
              <a:t>外包验收归档</a:t>
            </a:r>
          </a:p>
        </p:txBody>
      </p:sp>
    </p:spTree>
    <p:extLst>
      <p:ext uri="{BB962C8B-B14F-4D97-AF65-F5344CB8AC3E}">
        <p14:creationId xmlns:p14="http://schemas.microsoft.com/office/powerpoint/2010/main" val="10010513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a:spLocks/>
          </p:cNvSpPr>
          <p:nvPr/>
        </p:nvSpPr>
        <p:spPr bwMode="auto">
          <a:xfrm>
            <a:off x="467544" y="987574"/>
            <a:ext cx="8064896" cy="352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1pPr>
            <a:lvl2pPr marL="742950" indent="-28575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2pPr>
            <a:lvl3pPr marL="1143000" indent="-22860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3pPr>
            <a:lvl4pPr marL="1600200" indent="-22860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4pPr>
            <a:lvl5pPr marL="2057400" indent="-22860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dirty="0" smtClean="0">
                <a:latin typeface="微软雅黑" pitchFamily="34" charset="-122"/>
                <a:ea typeface="微软雅黑" pitchFamily="34" charset="-122"/>
              </a:rPr>
              <a:t>输出：</a:t>
            </a:r>
            <a:endParaRPr lang="en-US" altLang="zh-CN" sz="2000" dirty="0" smtClean="0">
              <a:latin typeface="微软雅黑" pitchFamily="34" charset="-122"/>
              <a:ea typeface="微软雅黑" pitchFamily="34" charset="-122"/>
            </a:endParaRPr>
          </a:p>
          <a:p>
            <a:pPr marL="400050" lvl="1" indent="0">
              <a:lnSpc>
                <a:spcPct val="150000"/>
              </a:lnSpc>
              <a:buNone/>
            </a:pPr>
            <a:r>
              <a:rPr lang="en-US" altLang="zh-CN" sz="1600" dirty="0" smtClean="0">
                <a:latin typeface="微软雅黑" pitchFamily="34" charset="-122"/>
                <a:ea typeface="微软雅黑" pitchFamily="34" charset="-122"/>
              </a:rPr>
              <a:t>1</a:t>
            </a:r>
            <a:r>
              <a:rPr lang="zh-CN" altLang="en-US" sz="1600" dirty="0" smtClean="0">
                <a:latin typeface="微软雅黑" pitchFamily="34" charset="-122"/>
                <a:ea typeface="微软雅黑" pitchFamily="34" charset="-122"/>
              </a:rPr>
              <a:t>）</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产品验收报告</a:t>
            </a:r>
            <a:r>
              <a:rPr lang="en-US" altLang="zh-CN" sz="1600" dirty="0" smtClean="0">
                <a:latin typeface="微软雅黑" pitchFamily="34" charset="-122"/>
                <a:ea typeface="微软雅黑" pitchFamily="34" charset="-122"/>
              </a:rPr>
              <a:t>》</a:t>
            </a:r>
            <a:endParaRPr lang="zh-CN" altLang="en-US" sz="1600" dirty="0">
              <a:latin typeface="微软雅黑" pitchFamily="34" charset="-122"/>
              <a:ea typeface="微软雅黑" pitchFamily="34" charset="-122"/>
            </a:endParaRPr>
          </a:p>
          <a:p>
            <a:pPr marL="400050" lvl="1" indent="0">
              <a:lnSpc>
                <a:spcPct val="150000"/>
              </a:lnSpc>
              <a:buNone/>
            </a:pPr>
            <a:r>
              <a:rPr lang="en-US" altLang="zh-CN" sz="1600" dirty="0">
                <a:latin typeface="微软雅黑" pitchFamily="34" charset="-122"/>
                <a:ea typeface="微软雅黑" pitchFamily="34" charset="-122"/>
              </a:rPr>
              <a:t>2</a:t>
            </a:r>
            <a:r>
              <a:rPr lang="zh-CN" altLang="en-US" sz="1600" dirty="0">
                <a:latin typeface="微软雅黑" pitchFamily="34" charset="-122"/>
                <a:ea typeface="微软雅黑" pitchFamily="34" charset="-122"/>
              </a:rPr>
              <a:t>） </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客户验收报告</a:t>
            </a:r>
            <a:r>
              <a:rPr lang="en-US" altLang="zh-CN"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p:txBody>
      </p:sp>
      <p:sp>
        <p:nvSpPr>
          <p:cNvPr id="4" name="标题 2"/>
          <p:cNvSpPr txBox="1">
            <a:spLocks/>
          </p:cNvSpPr>
          <p:nvPr/>
        </p:nvSpPr>
        <p:spPr>
          <a:xfrm>
            <a:off x="457200" y="195486"/>
            <a:ext cx="8229600" cy="565571"/>
          </a:xfrm>
          <a:prstGeom prst="rect">
            <a:avLst/>
          </a:prstGeom>
        </p:spPr>
        <p:txBody>
          <a:bodyPr vert="horz" lIns="91440" tIns="45720" rIns="91440" bIns="45720" rtlCol="0" anchor="t">
            <a:noAutofit/>
          </a:bodyPr>
          <a:lstStyle/>
          <a:p>
            <a:pPr lvl="0">
              <a:spcBef>
                <a:spcPct val="0"/>
              </a:spcBef>
              <a:defRPr/>
            </a:pPr>
            <a:r>
              <a:rPr lang="zh-CN" altLang="en-US" sz="2000" b="1" cap="all" dirty="0">
                <a:solidFill>
                  <a:srgbClr val="00B0F0"/>
                </a:solidFill>
                <a:effectLst>
                  <a:outerShdw blurRad="38100" dist="38100" dir="2700000" algn="tl">
                    <a:srgbClr val="000000">
                      <a:alpha val="43137"/>
                    </a:srgbClr>
                  </a:outerShdw>
                </a:effectLst>
                <a:latin typeface="微软雅黑" pitchFamily="34" charset="-122"/>
                <a:ea typeface="微软雅黑" pitchFamily="34" charset="-122"/>
              </a:rPr>
              <a:t>外包验收归档</a:t>
            </a:r>
          </a:p>
        </p:txBody>
      </p:sp>
    </p:spTree>
    <p:extLst>
      <p:ext uri="{BB962C8B-B14F-4D97-AF65-F5344CB8AC3E}">
        <p14:creationId xmlns:p14="http://schemas.microsoft.com/office/powerpoint/2010/main" val="24533296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31"/>
          <p:cNvGrpSpPr/>
          <p:nvPr/>
        </p:nvGrpSpPr>
        <p:grpSpPr>
          <a:xfrm>
            <a:off x="4776975" y="682046"/>
            <a:ext cx="825867" cy="907301"/>
            <a:chOff x="5994890" y="1981376"/>
            <a:chExt cx="1164722" cy="1487628"/>
          </a:xfrm>
        </p:grpSpPr>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4168" y="1981376"/>
              <a:ext cx="990032" cy="1022422"/>
            </a:xfrm>
            <a:prstGeom prst="rect">
              <a:avLst/>
            </a:prstGeom>
          </p:spPr>
        </p:pic>
        <p:sp>
          <p:nvSpPr>
            <p:cNvPr id="45" name="矩形 44"/>
            <p:cNvSpPr/>
            <p:nvPr/>
          </p:nvSpPr>
          <p:spPr>
            <a:xfrm>
              <a:off x="5994890" y="3014831"/>
              <a:ext cx="1164722" cy="454173"/>
            </a:xfrm>
            <a:prstGeom prst="rect">
              <a:avLst/>
            </a:prstGeom>
            <a:noFill/>
          </p:spPr>
          <p:txBody>
            <a:bodyPr wrap="none" lIns="91440" tIns="45720" rIns="91440" bIns="45720">
              <a:spAutoFit/>
            </a:bodyPr>
            <a:lstStyle/>
            <a:p>
              <a:pPr algn="ctr"/>
              <a:r>
                <a:rPr lang="zh-CN" altLang="en-US" sz="1200" b="1" cap="none"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测试</a:t>
              </a:r>
              <a:r>
                <a:rPr lang="zh-CN" altLang="en-US" sz="1200" b="1"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人员</a:t>
              </a:r>
              <a:endParaRPr lang="zh-CN" altLang="en-US" sz="1200" b="1" cap="none"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p:txBody>
        </p:sp>
      </p:grpSp>
      <p:grpSp>
        <p:nvGrpSpPr>
          <p:cNvPr id="40" name="组合 39"/>
          <p:cNvGrpSpPr/>
          <p:nvPr/>
        </p:nvGrpSpPr>
        <p:grpSpPr>
          <a:xfrm>
            <a:off x="4576192" y="1881337"/>
            <a:ext cx="1080120" cy="988417"/>
            <a:chOff x="181845" y="1716534"/>
            <a:chExt cx="1114691" cy="1288249"/>
          </a:xfrm>
        </p:grpSpPr>
        <p:pic>
          <p:nvPicPr>
            <p:cNvPr id="41" name="图片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1845" y="1716534"/>
              <a:ext cx="1114691" cy="936411"/>
            </a:xfrm>
            <a:prstGeom prst="rect">
              <a:avLst/>
            </a:prstGeom>
          </p:spPr>
        </p:pic>
        <p:sp>
          <p:nvSpPr>
            <p:cNvPr id="42" name="矩形 41"/>
            <p:cNvSpPr/>
            <p:nvPr/>
          </p:nvSpPr>
          <p:spPr>
            <a:xfrm>
              <a:off x="263917" y="2643758"/>
              <a:ext cx="1017731" cy="361025"/>
            </a:xfrm>
            <a:prstGeom prst="rect">
              <a:avLst/>
            </a:prstGeom>
            <a:noFill/>
          </p:spPr>
          <p:txBody>
            <a:bodyPr wrap="none" lIns="91440" tIns="45720" rIns="91440" bIns="45720">
              <a:spAutoFit/>
            </a:bodyPr>
            <a:lstStyle/>
            <a:p>
              <a:pPr algn="ctr"/>
              <a:r>
                <a:rPr lang="zh-CN" altLang="en-US" sz="1200" b="1"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加密负责人</a:t>
              </a:r>
              <a:endParaRPr lang="zh-CN" altLang="en-US" sz="1200" b="1" cap="none"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p:txBody>
        </p:sp>
      </p:grpSp>
      <p:grpSp>
        <p:nvGrpSpPr>
          <p:cNvPr id="36" name="组合 15"/>
          <p:cNvGrpSpPr/>
          <p:nvPr/>
        </p:nvGrpSpPr>
        <p:grpSpPr>
          <a:xfrm>
            <a:off x="0" y="778808"/>
            <a:ext cx="1152127" cy="856838"/>
            <a:chOff x="1230457" y="1093887"/>
            <a:chExt cx="1576391" cy="1460665"/>
          </a:xfrm>
        </p:grpSpPr>
        <p:pic>
          <p:nvPicPr>
            <p:cNvPr id="37" name="图片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30457" y="1093887"/>
              <a:ext cx="1576391" cy="1080120"/>
            </a:xfrm>
            <a:prstGeom prst="rect">
              <a:avLst/>
            </a:prstGeom>
          </p:spPr>
        </p:pic>
        <p:sp>
          <p:nvSpPr>
            <p:cNvPr id="38" name="矩形 37"/>
            <p:cNvSpPr/>
            <p:nvPr/>
          </p:nvSpPr>
          <p:spPr>
            <a:xfrm>
              <a:off x="1425317" y="2248584"/>
              <a:ext cx="825867" cy="305968"/>
            </a:xfrm>
            <a:prstGeom prst="rect">
              <a:avLst/>
            </a:prstGeom>
            <a:noFill/>
          </p:spPr>
          <p:txBody>
            <a:bodyPr wrap="none" lIns="91440" tIns="45720" rIns="91440" bIns="45720">
              <a:spAutoFit/>
            </a:bodyPr>
            <a:lstStyle/>
            <a:p>
              <a:pPr algn="ctr"/>
              <a:r>
                <a:rPr lang="zh-CN" altLang="en-US" sz="1200" b="1" cap="none"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产品</a:t>
              </a:r>
              <a:r>
                <a:rPr lang="zh-CN" altLang="en-US" sz="1200" b="1"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经理</a:t>
              </a:r>
              <a:endParaRPr lang="zh-CN" altLang="en-US" sz="1200" b="1" cap="none"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p:txBody>
        </p:sp>
      </p:grpSp>
      <p:sp>
        <p:nvSpPr>
          <p:cNvPr id="7" name="13 CuadroTexto"/>
          <p:cNvSpPr txBox="1"/>
          <p:nvPr/>
        </p:nvSpPr>
        <p:spPr>
          <a:xfrm>
            <a:off x="7667191" y="4823050"/>
            <a:ext cx="341760" cy="276999"/>
          </a:xfrm>
          <a:prstGeom prst="rect">
            <a:avLst/>
          </a:prstGeom>
          <a:noFill/>
        </p:spPr>
        <p:txBody>
          <a:bodyPr wrap="none" rtlCol="0">
            <a:spAutoFit/>
          </a:bodyPr>
          <a:lstStyle/>
          <a:p>
            <a:pPr algn="ctr"/>
            <a:r>
              <a:rPr lang="en-US" altLang="zh-CN" sz="1200" b="1" dirty="0" smtClean="0">
                <a:solidFill>
                  <a:srgbClr val="04AEDA"/>
                </a:solidFill>
              </a:rPr>
              <a:t>13</a:t>
            </a:r>
            <a:endParaRPr lang="es-ES" sz="1200" b="1" dirty="0">
              <a:solidFill>
                <a:srgbClr val="04AEDA"/>
              </a:solidFill>
            </a:endParaRPr>
          </a:p>
        </p:txBody>
      </p:sp>
      <p:cxnSp>
        <p:nvCxnSpPr>
          <p:cNvPr id="9" name="直接连接符 8"/>
          <p:cNvCxnSpPr/>
          <p:nvPr/>
        </p:nvCxnSpPr>
        <p:spPr>
          <a:xfrm flipH="1">
            <a:off x="213965" y="561975"/>
            <a:ext cx="3097958"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Rectangle 7"/>
          <p:cNvSpPr>
            <a:spLocks noChangeArrowheads="1"/>
          </p:cNvSpPr>
          <p:nvPr/>
        </p:nvSpPr>
        <p:spPr bwMode="auto">
          <a:xfrm>
            <a:off x="0" y="523876"/>
            <a:ext cx="215900" cy="71438"/>
          </a:xfrm>
          <a:prstGeom prst="rect">
            <a:avLst/>
          </a:prstGeom>
          <a:solidFill>
            <a:srgbClr val="00B0F0"/>
          </a:solidFill>
          <a:ln w="9525">
            <a:noFill/>
            <a:miter lim="800000"/>
            <a:headEnd/>
            <a:tailEnd/>
          </a:ln>
        </p:spPr>
        <p:txBody>
          <a:bodyPr wrap="none" anchor="ctr"/>
          <a:lstStyle/>
          <a:p>
            <a:endParaRPr lang="zh-CN" altLang="en-US"/>
          </a:p>
        </p:txBody>
      </p:sp>
      <p:sp>
        <p:nvSpPr>
          <p:cNvPr id="11" name="TextBox 5"/>
          <p:cNvSpPr txBox="1">
            <a:spLocks noChangeArrowheads="1"/>
          </p:cNvSpPr>
          <p:nvPr/>
        </p:nvSpPr>
        <p:spPr bwMode="auto">
          <a:xfrm>
            <a:off x="560314" y="193675"/>
            <a:ext cx="386767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ts val="2563"/>
              </a:lnSpc>
            </a:pPr>
            <a:r>
              <a:rPr lang="zh-CN" altLang="en-US" sz="2000" dirty="0" smtClean="0">
                <a:latin typeface="微软雅黑" pitchFamily="34" charset="-122"/>
                <a:ea typeface="微软雅黑" pitchFamily="34" charset="-122"/>
              </a:rPr>
              <a:t>外包验收归档阶段</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职责介绍</a:t>
            </a:r>
            <a:endParaRPr lang="en-US" altLang="zh-CN" sz="2000" dirty="0">
              <a:latin typeface="微软雅黑" pitchFamily="34" charset="-122"/>
              <a:ea typeface="微软雅黑" pitchFamily="34" charset="-122"/>
            </a:endParaRPr>
          </a:p>
        </p:txBody>
      </p:sp>
      <p:sp>
        <p:nvSpPr>
          <p:cNvPr id="31" name="TextBox 30"/>
          <p:cNvSpPr txBox="1"/>
          <p:nvPr/>
        </p:nvSpPr>
        <p:spPr>
          <a:xfrm>
            <a:off x="936576" y="2052380"/>
            <a:ext cx="3462562" cy="646331"/>
          </a:xfrm>
          <a:prstGeom prst="rect">
            <a:avLst/>
          </a:prstGeom>
          <a:noFill/>
        </p:spPr>
        <p:txBody>
          <a:bodyPr wrap="square" rtlCol="0">
            <a:spAutoFit/>
          </a:bodyPr>
          <a:lstStyle/>
          <a:p>
            <a:pPr>
              <a:lnSpc>
                <a:spcPct val="150000"/>
              </a:lnSpc>
              <a:buFont typeface="Wingdings" pitchFamily="2" charset="2"/>
              <a:buChar char="u"/>
            </a:pPr>
            <a:r>
              <a:rPr lang="zh-CN" altLang="en-US" sz="1200" dirty="0" smtClean="0">
                <a:latin typeface="微软雅黑" pitchFamily="34" charset="-122"/>
                <a:ea typeface="微软雅黑" pitchFamily="34" charset="-122"/>
              </a:rPr>
              <a:t>组织进行外包源码验收</a:t>
            </a:r>
            <a:endParaRPr lang="en-US" altLang="zh-CN" sz="1200" dirty="0" smtClean="0">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进行公司内部项目结项审批组织开展</a:t>
            </a:r>
            <a:r>
              <a:rPr lang="en-US" altLang="zh-CN" sz="1200" dirty="0">
                <a:latin typeface="微软雅黑" pitchFamily="34" charset="-122"/>
                <a:ea typeface="微软雅黑" pitchFamily="34" charset="-122"/>
              </a:rPr>
              <a:t>WBS</a:t>
            </a:r>
            <a:r>
              <a:rPr lang="zh-CN" altLang="en-US" sz="1200" dirty="0" smtClean="0">
                <a:latin typeface="微软雅黑" pitchFamily="34" charset="-122"/>
                <a:ea typeface="微软雅黑" pitchFamily="34" charset="-122"/>
              </a:rPr>
              <a:t>分解</a:t>
            </a:r>
            <a:endParaRPr lang="en-US" altLang="zh-CN" sz="1200" dirty="0">
              <a:latin typeface="微软雅黑" pitchFamily="34" charset="-122"/>
              <a:ea typeface="微软雅黑" pitchFamily="34" charset="-122"/>
            </a:endParaRPr>
          </a:p>
        </p:txBody>
      </p:sp>
      <p:grpSp>
        <p:nvGrpSpPr>
          <p:cNvPr id="32" name="组合 19"/>
          <p:cNvGrpSpPr/>
          <p:nvPr/>
        </p:nvGrpSpPr>
        <p:grpSpPr>
          <a:xfrm>
            <a:off x="-107774" y="1920502"/>
            <a:ext cx="971600" cy="1214191"/>
            <a:chOff x="1161197" y="2854449"/>
            <a:chExt cx="1523051" cy="1709328"/>
          </a:xfrm>
        </p:grpSpPr>
        <p:pic>
          <p:nvPicPr>
            <p:cNvPr id="33" name="图片 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53056" y="2854449"/>
              <a:ext cx="1331192" cy="1281216"/>
            </a:xfrm>
            <a:prstGeom prst="rect">
              <a:avLst/>
            </a:prstGeom>
          </p:spPr>
        </p:pic>
        <p:sp>
          <p:nvSpPr>
            <p:cNvPr id="34" name="矩形 33"/>
            <p:cNvSpPr/>
            <p:nvPr/>
          </p:nvSpPr>
          <p:spPr>
            <a:xfrm>
              <a:off x="1161197" y="4173820"/>
              <a:ext cx="1354108" cy="389957"/>
            </a:xfrm>
            <a:prstGeom prst="rect">
              <a:avLst/>
            </a:prstGeom>
            <a:noFill/>
          </p:spPr>
          <p:txBody>
            <a:bodyPr wrap="none" lIns="91440" tIns="45720" rIns="91440" bIns="45720">
              <a:spAutoFit/>
            </a:bodyPr>
            <a:lstStyle/>
            <a:p>
              <a:pPr algn="ctr"/>
              <a:r>
                <a:rPr lang="zh-CN" altLang="en-US" sz="1200" b="1" cap="none"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项目经理</a:t>
              </a:r>
              <a:endParaRPr lang="zh-CN" altLang="en-US" sz="1200" b="1" cap="none"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p:txBody>
        </p:sp>
      </p:grpSp>
      <p:sp>
        <p:nvSpPr>
          <p:cNvPr id="35" name="TextBox 34"/>
          <p:cNvSpPr txBox="1"/>
          <p:nvPr/>
        </p:nvSpPr>
        <p:spPr>
          <a:xfrm>
            <a:off x="1152127" y="805928"/>
            <a:ext cx="4037782" cy="613694"/>
          </a:xfrm>
          <a:prstGeom prst="rect">
            <a:avLst/>
          </a:prstGeom>
          <a:noFill/>
        </p:spPr>
        <p:txBody>
          <a:bodyPr wrap="square" rtlCol="0">
            <a:spAutoFit/>
          </a:bodyPr>
          <a:lstStyle/>
          <a:p>
            <a:pPr>
              <a:lnSpc>
                <a:spcPct val="150000"/>
              </a:lnSpc>
              <a:buFont typeface="Wingdings" pitchFamily="2" charset="2"/>
              <a:buChar char="u"/>
            </a:pPr>
            <a:r>
              <a:rPr lang="zh-CN" altLang="en-US" sz="1200" dirty="0" smtClean="0">
                <a:latin typeface="微软雅黑" pitchFamily="34" charset="-122"/>
                <a:ea typeface="微软雅黑" pitchFamily="34" charset="-122"/>
              </a:rPr>
              <a:t>组织进行软件验收以及过程文档验收</a:t>
            </a:r>
            <a:endParaRPr lang="en-US" altLang="zh-CN" sz="1200" dirty="0" smtClean="0">
              <a:latin typeface="微软雅黑" pitchFamily="34" charset="-122"/>
              <a:ea typeface="微软雅黑" pitchFamily="34" charset="-122"/>
            </a:endParaRPr>
          </a:p>
          <a:p>
            <a:pPr>
              <a:lnSpc>
                <a:spcPct val="150000"/>
              </a:lnSpc>
              <a:buFont typeface="Wingdings" pitchFamily="2" charset="2"/>
              <a:buChar char="u"/>
            </a:pPr>
            <a:r>
              <a:rPr lang="zh-CN" altLang="en-US" sz="1200" dirty="0" smtClean="0">
                <a:latin typeface="微软雅黑" pitchFamily="34" charset="-122"/>
                <a:ea typeface="微软雅黑" pitchFamily="34" charset="-122"/>
              </a:rPr>
              <a:t>编写</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验收报告</a:t>
            </a:r>
            <a:r>
              <a:rPr lang="en-US" altLang="zh-CN" sz="1200" dirty="0" smtClean="0">
                <a:latin typeface="微软雅黑" pitchFamily="34" charset="-122"/>
                <a:ea typeface="微软雅黑" pitchFamily="34" charset="-122"/>
              </a:rPr>
              <a:t>》</a:t>
            </a:r>
          </a:p>
        </p:txBody>
      </p:sp>
      <p:sp>
        <p:nvSpPr>
          <p:cNvPr id="39" name="TextBox 38"/>
          <p:cNvSpPr txBox="1"/>
          <p:nvPr/>
        </p:nvSpPr>
        <p:spPr>
          <a:xfrm>
            <a:off x="1080120" y="3770747"/>
            <a:ext cx="3601362" cy="336695"/>
          </a:xfrm>
          <a:prstGeom prst="rect">
            <a:avLst/>
          </a:prstGeom>
          <a:noFill/>
        </p:spPr>
        <p:txBody>
          <a:bodyPr wrap="square" rtlCol="0">
            <a:spAutoFit/>
          </a:bodyPr>
          <a:lstStyle/>
          <a:p>
            <a:pPr>
              <a:lnSpc>
                <a:spcPct val="150000"/>
              </a:lnSpc>
              <a:buFont typeface="Wingdings" pitchFamily="2" charset="2"/>
              <a:buChar char="u"/>
            </a:pPr>
            <a:r>
              <a:rPr lang="zh-CN" altLang="en-US" sz="1200" dirty="0" smtClean="0">
                <a:latin typeface="微软雅黑" pitchFamily="34" charset="-122"/>
                <a:ea typeface="微软雅黑" pitchFamily="34" charset="-122"/>
              </a:rPr>
              <a:t>进行外包源码验收</a:t>
            </a:r>
            <a:endParaRPr lang="en-US" altLang="zh-CN" sz="1200" b="1" dirty="0" smtClean="0">
              <a:solidFill>
                <a:schemeClr val="accent2">
                  <a:lumMod val="75000"/>
                </a:schemeClr>
              </a:solidFill>
              <a:latin typeface="微软雅黑" pitchFamily="34" charset="-122"/>
              <a:ea typeface="微软雅黑" pitchFamily="34" charset="-122"/>
            </a:endParaRPr>
          </a:p>
        </p:txBody>
      </p:sp>
      <p:sp>
        <p:nvSpPr>
          <p:cNvPr id="46" name="TextBox 45"/>
          <p:cNvSpPr txBox="1"/>
          <p:nvPr/>
        </p:nvSpPr>
        <p:spPr>
          <a:xfrm>
            <a:off x="5656312" y="834266"/>
            <a:ext cx="3744416" cy="369332"/>
          </a:xfrm>
          <a:prstGeom prst="rect">
            <a:avLst/>
          </a:prstGeom>
          <a:noFill/>
        </p:spPr>
        <p:txBody>
          <a:bodyPr wrap="square" rtlCol="0">
            <a:spAutoFit/>
          </a:bodyPr>
          <a:lstStyle/>
          <a:p>
            <a:pPr>
              <a:lnSpc>
                <a:spcPct val="150000"/>
              </a:lnSpc>
              <a:buFont typeface="Wingdings" pitchFamily="2" charset="2"/>
              <a:buChar char="u"/>
            </a:pPr>
            <a:r>
              <a:rPr lang="zh-CN" altLang="en-US" sz="1200" dirty="0" smtClean="0">
                <a:latin typeface="微软雅黑" pitchFamily="34" charset="-122"/>
                <a:ea typeface="微软雅黑" pitchFamily="34" charset="-122"/>
              </a:rPr>
              <a:t>协助产品经理进行软件验收</a:t>
            </a:r>
            <a:endParaRPr lang="en-US" altLang="zh-CN" sz="1200" dirty="0">
              <a:latin typeface="微软雅黑" pitchFamily="34" charset="-122"/>
              <a:ea typeface="微软雅黑" pitchFamily="34" charset="-122"/>
            </a:endParaRPr>
          </a:p>
        </p:txBody>
      </p:sp>
      <p:grpSp>
        <p:nvGrpSpPr>
          <p:cNvPr id="57" name="组合 56"/>
          <p:cNvGrpSpPr/>
          <p:nvPr/>
        </p:nvGrpSpPr>
        <p:grpSpPr>
          <a:xfrm>
            <a:off x="152400" y="3732262"/>
            <a:ext cx="1080120" cy="988417"/>
            <a:chOff x="181845" y="1716534"/>
            <a:chExt cx="1114691" cy="1288249"/>
          </a:xfrm>
        </p:grpSpPr>
        <p:pic>
          <p:nvPicPr>
            <p:cNvPr id="58" name="图片 5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1845" y="1716534"/>
              <a:ext cx="1114691" cy="936411"/>
            </a:xfrm>
            <a:prstGeom prst="rect">
              <a:avLst/>
            </a:prstGeom>
          </p:spPr>
        </p:pic>
        <p:sp>
          <p:nvSpPr>
            <p:cNvPr id="59" name="矩形 58"/>
            <p:cNvSpPr/>
            <p:nvPr/>
          </p:nvSpPr>
          <p:spPr>
            <a:xfrm>
              <a:off x="263917" y="2643758"/>
              <a:ext cx="1017731" cy="361025"/>
            </a:xfrm>
            <a:prstGeom prst="rect">
              <a:avLst/>
            </a:prstGeom>
            <a:noFill/>
          </p:spPr>
          <p:txBody>
            <a:bodyPr wrap="none" lIns="91440" tIns="45720" rIns="91440" bIns="45720">
              <a:spAutoFit/>
            </a:bodyPr>
            <a:lstStyle/>
            <a:p>
              <a:pPr algn="ctr"/>
              <a:r>
                <a:rPr lang="zh-CN" altLang="en-US" sz="1200" b="1"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开发</a:t>
              </a:r>
              <a:r>
                <a:rPr lang="zh-CN" altLang="en-US" sz="1200" b="1"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工程师</a:t>
              </a:r>
              <a:endParaRPr lang="zh-CN" altLang="en-US" sz="1200" b="1" cap="none"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p:txBody>
        </p:sp>
      </p:grpSp>
      <p:sp>
        <p:nvSpPr>
          <p:cNvPr id="60" name="TextBox 59"/>
          <p:cNvSpPr txBox="1"/>
          <p:nvPr/>
        </p:nvSpPr>
        <p:spPr>
          <a:xfrm>
            <a:off x="5656312" y="2190880"/>
            <a:ext cx="3744416" cy="369332"/>
          </a:xfrm>
          <a:prstGeom prst="rect">
            <a:avLst/>
          </a:prstGeom>
          <a:noFill/>
        </p:spPr>
        <p:txBody>
          <a:bodyPr wrap="square" rtlCol="0">
            <a:spAutoFit/>
          </a:bodyPr>
          <a:lstStyle/>
          <a:p>
            <a:pPr>
              <a:lnSpc>
                <a:spcPct val="150000"/>
              </a:lnSpc>
              <a:buFont typeface="Wingdings" pitchFamily="2" charset="2"/>
              <a:buChar char="u"/>
            </a:pPr>
            <a:r>
              <a:rPr lang="zh-CN" altLang="en-US" sz="1200" dirty="0" smtClean="0">
                <a:latin typeface="微软雅黑" pitchFamily="34" charset="-122"/>
                <a:ea typeface="微软雅黑" pitchFamily="34" charset="-122"/>
              </a:rPr>
              <a:t>针对全外包资源类软件进行平台加密处理</a:t>
            </a:r>
            <a:endParaRPr lang="en-US" altLang="zh-CN" sz="1200" dirty="0">
              <a:latin typeface="微软雅黑" pitchFamily="34" charset="-122"/>
              <a:ea typeface="微软雅黑" pitchFamily="34" charset="-122"/>
            </a:endParaRPr>
          </a:p>
        </p:txBody>
      </p:sp>
      <p:grpSp>
        <p:nvGrpSpPr>
          <p:cNvPr id="61" name="组合 60"/>
          <p:cNvGrpSpPr/>
          <p:nvPr/>
        </p:nvGrpSpPr>
        <p:grpSpPr>
          <a:xfrm>
            <a:off x="4473174" y="3260215"/>
            <a:ext cx="1306769" cy="1122834"/>
            <a:chOff x="148698" y="3028345"/>
            <a:chExt cx="1873107" cy="1774953"/>
          </a:xfrm>
        </p:grpSpPr>
        <p:sp>
          <p:nvSpPr>
            <p:cNvPr id="62" name="矩形 61"/>
            <p:cNvSpPr/>
            <p:nvPr/>
          </p:nvSpPr>
          <p:spPr>
            <a:xfrm>
              <a:off x="148698" y="4365424"/>
              <a:ext cx="1873107" cy="437874"/>
            </a:xfrm>
            <a:prstGeom prst="rect">
              <a:avLst/>
            </a:prstGeom>
            <a:noFill/>
          </p:spPr>
          <p:txBody>
            <a:bodyPr wrap="none" lIns="91440" tIns="45720" rIns="91440" bIns="45720">
              <a:spAutoFit/>
            </a:bodyPr>
            <a:lstStyle/>
            <a:p>
              <a:pPr algn="ctr"/>
              <a:r>
                <a:rPr lang="zh-CN" altLang="en-US" sz="1200" b="1" cap="none" spc="50" dirty="0" smtClean="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rPr>
                <a:t>产品管理负责人</a:t>
              </a:r>
              <a:endParaRPr lang="zh-CN" altLang="en-US" sz="1200" b="1" cap="none" spc="50" dirty="0">
                <a:ln w="13500">
                  <a:solidFill>
                    <a:schemeClr val="accent1">
                      <a:shade val="2500"/>
                      <a:alpha val="6500"/>
                    </a:schemeClr>
                  </a:solidFill>
                  <a:prstDash val="solid"/>
                </a:ln>
                <a:solidFill>
                  <a:schemeClr val="tx1">
                    <a:alpha val="95000"/>
                  </a:schemeClr>
                </a:solidFill>
                <a:effectLst>
                  <a:outerShdw blurRad="38100" dist="38100" dir="2700000" algn="tl">
                    <a:srgbClr val="000000">
                      <a:alpha val="43137"/>
                    </a:srgbClr>
                  </a:outerShdw>
                </a:effectLst>
              </a:endParaRPr>
            </a:p>
          </p:txBody>
        </p:sp>
        <p:pic>
          <p:nvPicPr>
            <p:cNvPr id="63" name="图片 6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4527" y="3028345"/>
              <a:ext cx="1048688" cy="1337078"/>
            </a:xfrm>
            <a:prstGeom prst="rect">
              <a:avLst/>
            </a:prstGeom>
          </p:spPr>
        </p:pic>
      </p:grpSp>
      <p:sp>
        <p:nvSpPr>
          <p:cNvPr id="64" name="TextBox 63"/>
          <p:cNvSpPr txBox="1"/>
          <p:nvPr/>
        </p:nvSpPr>
        <p:spPr>
          <a:xfrm>
            <a:off x="5656312" y="3722867"/>
            <a:ext cx="3744416" cy="923330"/>
          </a:xfrm>
          <a:prstGeom prst="rect">
            <a:avLst/>
          </a:prstGeom>
          <a:noFill/>
        </p:spPr>
        <p:txBody>
          <a:bodyPr wrap="square" rtlCol="0">
            <a:spAutoFit/>
          </a:bodyPr>
          <a:lstStyle/>
          <a:p>
            <a:pPr>
              <a:lnSpc>
                <a:spcPct val="150000"/>
              </a:lnSpc>
              <a:buFont typeface="Wingdings" pitchFamily="2" charset="2"/>
              <a:buChar char="u"/>
            </a:pPr>
            <a:r>
              <a:rPr lang="zh-CN" altLang="en-US" sz="1200" dirty="0" smtClean="0">
                <a:latin typeface="微软雅黑" pitchFamily="34" charset="-122"/>
                <a:ea typeface="微软雅黑" pitchFamily="34" charset="-122"/>
              </a:rPr>
              <a:t>对最终成果进行归档入库</a:t>
            </a:r>
            <a:endParaRPr lang="en-US" altLang="zh-CN" sz="1200" dirty="0" smtClean="0">
              <a:latin typeface="微软雅黑" pitchFamily="34" charset="-122"/>
              <a:ea typeface="微软雅黑" pitchFamily="34" charset="-122"/>
            </a:endParaRPr>
          </a:p>
          <a:p>
            <a:pPr>
              <a:lnSpc>
                <a:spcPct val="150000"/>
              </a:lnSpc>
              <a:buFont typeface="Wingdings" pitchFamily="2" charset="2"/>
              <a:buChar char="u"/>
            </a:pPr>
            <a:r>
              <a:rPr lang="zh-CN" altLang="en-US" sz="1200" dirty="0">
                <a:latin typeface="微软雅黑" pitchFamily="34" charset="-122"/>
                <a:ea typeface="微软雅黑" pitchFamily="34" charset="-122"/>
              </a:rPr>
              <a:t>在费控系统的”采购收货确认”流程中确认外包成果已入库</a:t>
            </a:r>
            <a:endParaRPr lang="en-US" altLang="zh-CN" sz="1200" dirty="0">
              <a:latin typeface="微软雅黑" pitchFamily="34" charset="-122"/>
              <a:ea typeface="微软雅黑" pitchFamily="34" charset="-122"/>
            </a:endParaRPr>
          </a:p>
        </p:txBody>
      </p:sp>
    </p:spTree>
    <p:extLst>
      <p:ext uri="{BB962C8B-B14F-4D97-AF65-F5344CB8AC3E}">
        <p14:creationId xmlns:p14="http://schemas.microsoft.com/office/powerpoint/2010/main" val="3777866283"/>
      </p:ext>
    </p:extLst>
  </p:cSld>
  <p:clrMapOvr>
    <a:masterClrMapping/>
  </p:clrMapOvr>
  <p:transition spd="slow">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lunzhuo.ye\桌面\培训PPT素材\20110514_2cbd5458a2492020ea1eX3I49qwuPe8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268743" y="2427734"/>
            <a:ext cx="2579094" cy="15087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83568" y="1059582"/>
            <a:ext cx="5112568" cy="338554"/>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defPPr>
              <a:defRPr lang="zh-CN"/>
            </a:defPPr>
            <a:lvl1pPr algn="ctr">
              <a:defRPr sz="1600" b="1" spc="5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Part </a:t>
            </a:r>
            <a:r>
              <a:rPr lang="en-US" altLang="zh-CN" dirty="0" smtClean="0"/>
              <a:t>3  Q&amp;A</a:t>
            </a:r>
            <a:endParaRPr lang="zh-CN" altLang="en-US" dirty="0"/>
          </a:p>
        </p:txBody>
      </p:sp>
    </p:spTree>
    <p:extLst>
      <p:ext uri="{BB962C8B-B14F-4D97-AF65-F5344CB8AC3E}">
        <p14:creationId xmlns:p14="http://schemas.microsoft.com/office/powerpoint/2010/main" val="1577247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lunzhuo.ye\桌面\培训PPT素材\20110514_2cbd5458a2492020ea1eX3I49qwuPe8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268743" y="2427734"/>
            <a:ext cx="2579094" cy="15087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12559" y="771550"/>
            <a:ext cx="5112568" cy="338554"/>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defPPr>
              <a:defRPr lang="zh-CN"/>
            </a:defPPr>
            <a:lvl1pPr algn="ctr">
              <a:defRPr sz="1600" b="1" spc="5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Part </a:t>
            </a:r>
            <a:r>
              <a:rPr lang="en-US" altLang="zh-CN" dirty="0" smtClean="0"/>
              <a:t>1  </a:t>
            </a:r>
            <a:r>
              <a:rPr lang="zh-CN" altLang="en-US" dirty="0" smtClean="0"/>
              <a:t>流程简介</a:t>
            </a:r>
            <a:endParaRPr lang="zh-CN" altLang="en-US" dirty="0"/>
          </a:p>
        </p:txBody>
      </p:sp>
      <p:sp>
        <p:nvSpPr>
          <p:cNvPr id="4" name="矩形 3"/>
          <p:cNvSpPr/>
          <p:nvPr/>
        </p:nvSpPr>
        <p:spPr>
          <a:xfrm>
            <a:off x="6157175" y="2486041"/>
            <a:ext cx="502920" cy="502602"/>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rPr>
              <a:t>3</a:t>
            </a:r>
            <a:endParaRPr lang="zh-CN" altLang="en-US" sz="1600" b="1" spc="50" dirty="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5" name="矩形 4"/>
          <p:cNvSpPr/>
          <p:nvPr/>
        </p:nvSpPr>
        <p:spPr>
          <a:xfrm>
            <a:off x="6857405" y="2500878"/>
            <a:ext cx="1654388" cy="502920"/>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r>
              <a:rPr lang="zh-CN" altLang="en-US" sz="1600" b="1" spc="50" dirty="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开发外包</a:t>
            </a:r>
            <a:r>
              <a:rPr lang="zh-CN" altLang="en-US" sz="1600" b="1" spc="50" dirty="0" smtClean="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流程</a:t>
            </a:r>
            <a:endParaRPr lang="zh-CN" altLang="en-US" sz="1600" b="1" spc="50" dirty="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a:p>
            <a:pPr algn="ctr">
              <a:defRPr/>
            </a:pPr>
            <a:endParaRPr lang="zh-CN" altLang="en-US" sz="1600" b="1" spc="50" dirty="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7" name="矩形 6"/>
          <p:cNvSpPr/>
          <p:nvPr/>
        </p:nvSpPr>
        <p:spPr>
          <a:xfrm>
            <a:off x="6157175" y="1927138"/>
            <a:ext cx="502920" cy="502602"/>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rPr>
              <a:t>2</a:t>
            </a:r>
            <a:endParaRPr lang="zh-CN" altLang="en-US" sz="1600" b="1" spc="50" dirty="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8" name="矩形 7"/>
          <p:cNvSpPr/>
          <p:nvPr/>
        </p:nvSpPr>
        <p:spPr>
          <a:xfrm>
            <a:off x="6839165" y="1935496"/>
            <a:ext cx="1654388" cy="502920"/>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r>
              <a:rPr lang="zh-CN" altLang="en-US" sz="1600" b="1" spc="50" dirty="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流程模板存放</a:t>
            </a:r>
            <a:endParaRPr lang="en-US" altLang="zh-CN" sz="1600" b="1" spc="50" dirty="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a:p>
            <a:pPr algn="ctr">
              <a:defRPr/>
            </a:pPr>
            <a:r>
              <a:rPr lang="zh-CN" altLang="en-US" sz="1600" b="1" spc="50" dirty="0" smtClean="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位置</a:t>
            </a:r>
            <a:endParaRPr lang="zh-CN" altLang="en-US" sz="1600" b="1" spc="50" dirty="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0" name="矩形 9"/>
          <p:cNvSpPr/>
          <p:nvPr/>
        </p:nvSpPr>
        <p:spPr>
          <a:xfrm>
            <a:off x="6164104" y="3062105"/>
            <a:ext cx="502920" cy="502602"/>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rPr>
              <a:t>4</a:t>
            </a:r>
            <a:endParaRPr lang="zh-CN" altLang="en-US" sz="1600" b="1" spc="50" dirty="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1" name="矩形 10"/>
          <p:cNvSpPr/>
          <p:nvPr/>
        </p:nvSpPr>
        <p:spPr>
          <a:xfrm>
            <a:off x="6864334" y="3076942"/>
            <a:ext cx="1654388" cy="502920"/>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r>
              <a:rPr lang="zh-CN" altLang="en-US" sz="1600" b="1" spc="50" dirty="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过程改进建议反馈渠道</a:t>
            </a:r>
          </a:p>
        </p:txBody>
      </p:sp>
      <p:sp>
        <p:nvSpPr>
          <p:cNvPr id="20" name="矩形 19"/>
          <p:cNvSpPr/>
          <p:nvPr/>
        </p:nvSpPr>
        <p:spPr>
          <a:xfrm>
            <a:off x="6156176" y="1349089"/>
            <a:ext cx="502920" cy="502602"/>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zh-CN" sz="1600" b="1" spc="50" dirty="0" smtClean="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rPr>
              <a:t>1</a:t>
            </a:r>
            <a:endParaRPr lang="zh-CN" altLang="en-US" sz="1600" b="1" spc="50" dirty="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1" name="矩形 20"/>
          <p:cNvSpPr/>
          <p:nvPr/>
        </p:nvSpPr>
        <p:spPr>
          <a:xfrm>
            <a:off x="6854808" y="1358296"/>
            <a:ext cx="1622877" cy="502920"/>
          </a:xfrm>
          <a:prstGeom prst="rect">
            <a:avLst/>
          </a:prstGeom>
          <a:gradFill>
            <a:gsLst>
              <a:gs pos="0">
                <a:srgbClr val="04AEDA"/>
              </a:gs>
              <a:gs pos="80000">
                <a:schemeClr val="accent5">
                  <a:shade val="93000"/>
                  <a:satMod val="130000"/>
                </a:schemeClr>
              </a:gs>
              <a:gs pos="100000">
                <a:schemeClr val="accent5">
                  <a:shade val="94000"/>
                  <a:satMod val="135000"/>
                </a:schemeClr>
              </a:gs>
            </a:gsLst>
          </a:gradFill>
          <a:ln>
            <a:noFill/>
          </a:ln>
          <a:effectLst/>
        </p:spPr>
        <p:style>
          <a:lnRef idx="1">
            <a:schemeClr val="accent5"/>
          </a:lnRef>
          <a:fillRef idx="3">
            <a:schemeClr val="accent5"/>
          </a:fillRef>
          <a:effectRef idx="2">
            <a:schemeClr val="accent5"/>
          </a:effectRef>
          <a:fontRef idx="minor">
            <a:schemeClr val="lt1"/>
          </a:fontRef>
        </p:style>
        <p:txBody>
          <a:bodyPr anchor="ctr"/>
          <a:lstStyle/>
          <a:p>
            <a:pPr lvl="0">
              <a:spcBef>
                <a:spcPct val="0"/>
              </a:spcBef>
              <a:defRPr/>
            </a:pPr>
            <a:r>
              <a:rPr lang="zh-CN" altLang="en-US" sz="1600" b="1" spc="50" dirty="0" smtClean="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开发</a:t>
            </a:r>
            <a:r>
              <a:rPr lang="zh-CN" altLang="en-US" sz="1600" b="1" spc="50" dirty="0">
                <a:ln w="13500">
                  <a:solidFill>
                    <a:schemeClr val="accent1">
                      <a:shade val="2500"/>
                      <a:alpha val="6500"/>
                    </a:schemeClr>
                  </a:solidFill>
                  <a:prstDash val="solid"/>
                </a:ln>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外包流程适用范围</a:t>
            </a:r>
          </a:p>
        </p:txBody>
      </p:sp>
    </p:spTree>
    <p:extLst>
      <p:ext uri="{BB962C8B-B14F-4D97-AF65-F5344CB8AC3E}">
        <p14:creationId xmlns:p14="http://schemas.microsoft.com/office/powerpoint/2010/main" val="71149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a:spLocks noChangeArrowheads="1"/>
          </p:cNvSpPr>
          <p:nvPr/>
        </p:nvSpPr>
        <p:spPr bwMode="auto">
          <a:xfrm>
            <a:off x="2731855" y="1773386"/>
            <a:ext cx="364715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5400" b="1" dirty="0" smtClean="0">
                <a:solidFill>
                  <a:srgbClr val="04AEDA"/>
                </a:solidFill>
                <a:latin typeface="微软雅黑" pitchFamily="34" charset="-122"/>
                <a:ea typeface="微软雅黑" pitchFamily="34" charset="-122"/>
              </a:rPr>
              <a:t>谢谢观看！</a:t>
            </a:r>
            <a:endParaRPr lang="zh-CN" altLang="en-US" sz="5400" b="1" dirty="0">
              <a:solidFill>
                <a:srgbClr val="04AEDA"/>
              </a:solidFill>
              <a:latin typeface="微软雅黑" pitchFamily="34" charset="-122"/>
              <a:ea typeface="微软雅黑" pitchFamily="34" charset="-122"/>
            </a:endParaRPr>
          </a:p>
        </p:txBody>
      </p:sp>
    </p:spTree>
    <p:extLst>
      <p:ext uri="{BB962C8B-B14F-4D97-AF65-F5344CB8AC3E}">
        <p14:creationId xmlns:p14="http://schemas.microsoft.com/office/powerpoint/2010/main" val="1185526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50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p:tgtEl>
                                          <p:spTgt spid="22"/>
                                        </p:tgtEl>
                                        <p:attrNameLst>
                                          <p:attrName>ppt_y</p:attrName>
                                        </p:attrNameLst>
                                      </p:cBhvr>
                                      <p:tavLst>
                                        <p:tav tm="0">
                                          <p:val>
                                            <p:strVal val="#ppt_y+#ppt_h*1.125000"/>
                                          </p:val>
                                        </p:tav>
                                        <p:tav tm="100000">
                                          <p:val>
                                            <p:strVal val="#ppt_y"/>
                                          </p:val>
                                        </p:tav>
                                      </p:tavLst>
                                    </p:anim>
                                    <p:animEffect transition="in" filter="wipe(up)">
                                      <p:cBhvr>
                                        <p:cTn id="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txBox="1">
            <a:spLocks/>
          </p:cNvSpPr>
          <p:nvPr/>
        </p:nvSpPr>
        <p:spPr>
          <a:xfrm>
            <a:off x="457200" y="205981"/>
            <a:ext cx="8229600" cy="565571"/>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z="2000" b="1" cap="all" dirty="0" smtClean="0">
                <a:solidFill>
                  <a:srgbClr val="00B0F0"/>
                </a:solidFill>
                <a:effectLst>
                  <a:outerShdw blurRad="38100" dist="38100" dir="2700000" algn="tl">
                    <a:srgbClr val="000000">
                      <a:alpha val="43137"/>
                    </a:srgbClr>
                  </a:outerShdw>
                </a:effectLst>
                <a:latin typeface="微软雅黑" pitchFamily="34" charset="-122"/>
                <a:ea typeface="微软雅黑" pitchFamily="34" charset="-122"/>
                <a:cs typeface="+mj-cs"/>
              </a:rPr>
              <a:t>开发外包流程适用范围</a:t>
            </a:r>
            <a:endParaRPr kumimoji="0" lang="zh-CN" altLang="en-US" sz="2000" b="1" i="0" u="none" strike="noStrike" kern="1200" cap="all" spc="0" normalizeH="0" baseline="0" noProof="0" dirty="0">
              <a:ln>
                <a:noFill/>
              </a:ln>
              <a:solidFill>
                <a:srgbClr val="00B0F0"/>
              </a:solidFill>
              <a:effectLst>
                <a:outerShdw blurRad="38100" dist="38100" dir="2700000" algn="tl">
                  <a:srgbClr val="000000">
                    <a:alpha val="43137"/>
                  </a:srgbClr>
                </a:outerShdw>
              </a:effectLst>
              <a:uLnTx/>
              <a:uFillTx/>
              <a:latin typeface="微软雅黑" pitchFamily="34" charset="-122"/>
              <a:ea typeface="微软雅黑" pitchFamily="34" charset="-122"/>
              <a:cs typeface="+mj-cs"/>
            </a:endParaRPr>
          </a:p>
        </p:txBody>
      </p:sp>
      <p:sp>
        <p:nvSpPr>
          <p:cNvPr id="6" name="TextBox 5"/>
          <p:cNvSpPr txBox="1"/>
          <p:nvPr/>
        </p:nvSpPr>
        <p:spPr>
          <a:xfrm>
            <a:off x="621904" y="915566"/>
            <a:ext cx="7262464" cy="1815882"/>
          </a:xfrm>
          <a:prstGeom prst="rect">
            <a:avLst/>
          </a:prstGeom>
          <a:noFill/>
        </p:spPr>
        <p:txBody>
          <a:bodyPr wrap="square" rtlCol="0">
            <a:spAutoFit/>
          </a:bodyPr>
          <a:lstStyle/>
          <a:p>
            <a:pPr marL="285750" indent="-285750">
              <a:lnSpc>
                <a:spcPct val="150000"/>
              </a:lnSpc>
              <a:buFont typeface="Wingdings" pitchFamily="2" charset="2"/>
              <a:buChar char="Ø"/>
            </a:pPr>
            <a:r>
              <a:rPr lang="zh-CN" altLang="zh-CN" sz="1600" dirty="0" smtClean="0"/>
              <a:t>适用于国</a:t>
            </a:r>
            <a:r>
              <a:rPr lang="zh-CN" altLang="zh-CN" sz="1600" dirty="0"/>
              <a:t>泰安软件开发外包</a:t>
            </a:r>
            <a:r>
              <a:rPr lang="zh-CN" altLang="zh-CN" sz="1600" dirty="0" smtClean="0"/>
              <a:t>过程</a:t>
            </a:r>
            <a:r>
              <a:rPr lang="zh-CN" altLang="en-US" sz="1600" dirty="0" smtClean="0"/>
              <a:t>；</a:t>
            </a:r>
            <a:endParaRPr lang="en-US" altLang="zh-CN" sz="1600" dirty="0" smtClean="0"/>
          </a:p>
          <a:p>
            <a:pPr marL="285750" indent="-285750">
              <a:lnSpc>
                <a:spcPct val="150000"/>
              </a:lnSpc>
              <a:buFont typeface="Wingdings" pitchFamily="2" charset="2"/>
              <a:buChar char="Ø"/>
            </a:pPr>
            <a:r>
              <a:rPr lang="zh-CN" altLang="zh-CN" sz="1600" dirty="0" smtClean="0"/>
              <a:t>不</a:t>
            </a:r>
            <a:r>
              <a:rPr lang="zh-CN" altLang="en-US" sz="1600" dirty="0" smtClean="0"/>
              <a:t>适用于</a:t>
            </a:r>
            <a:r>
              <a:rPr lang="zh-CN" altLang="zh-CN" sz="1600" dirty="0" smtClean="0"/>
              <a:t>单纯</a:t>
            </a:r>
            <a:r>
              <a:rPr lang="zh-CN" altLang="zh-CN" sz="1600" dirty="0"/>
              <a:t>的人力外包管理</a:t>
            </a:r>
            <a:r>
              <a:rPr lang="zh-CN" altLang="zh-CN" sz="1600" dirty="0" smtClean="0"/>
              <a:t>过程</a:t>
            </a:r>
            <a:r>
              <a:rPr lang="zh-CN" altLang="en-US" sz="1600" dirty="0" smtClean="0"/>
              <a:t>。</a:t>
            </a:r>
            <a:endParaRPr lang="en-US" altLang="zh-CN" sz="1600" dirty="0" smtClean="0"/>
          </a:p>
          <a:p>
            <a:pPr marL="285750" indent="-285750">
              <a:lnSpc>
                <a:spcPct val="150000"/>
              </a:lnSpc>
              <a:buFont typeface="Wingdings" pitchFamily="2" charset="2"/>
              <a:buChar char="Ø"/>
            </a:pPr>
            <a:r>
              <a:rPr lang="zh-CN" altLang="zh-CN" sz="1600" dirty="0" smtClean="0"/>
              <a:t>人力外包</a:t>
            </a:r>
            <a:r>
              <a:rPr lang="zh-CN" altLang="en-US" sz="1600" dirty="0" smtClean="0"/>
              <a:t>按照</a:t>
            </a:r>
            <a:r>
              <a:rPr lang="zh-CN" altLang="zh-CN" sz="1600" dirty="0" smtClean="0"/>
              <a:t>《国泰安研发过程体系流程》</a:t>
            </a:r>
            <a:r>
              <a:rPr lang="zh-CN" altLang="zh-CN" sz="1600" dirty="0"/>
              <a:t>、</a:t>
            </a:r>
            <a:r>
              <a:rPr lang="zh-CN" altLang="zh-CN" sz="1600" dirty="0" smtClean="0"/>
              <a:t>《国泰安研发过程体系流程（资源类项目）》执行。</a:t>
            </a:r>
            <a:endParaRPr lang="en-US" altLang="zh-CN" sz="1600" dirty="0" smtClean="0"/>
          </a:p>
          <a:p>
            <a:endParaRPr lang="zh-CN" altLang="zh-CN" sz="1600" dirty="0"/>
          </a:p>
        </p:txBody>
      </p:sp>
    </p:spTree>
    <p:extLst>
      <p:ext uri="{BB962C8B-B14F-4D97-AF65-F5344CB8AC3E}">
        <p14:creationId xmlns:p14="http://schemas.microsoft.com/office/powerpoint/2010/main" val="4635814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txBox="1">
            <a:spLocks/>
          </p:cNvSpPr>
          <p:nvPr/>
        </p:nvSpPr>
        <p:spPr>
          <a:xfrm>
            <a:off x="457200" y="205981"/>
            <a:ext cx="8229600" cy="565571"/>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000" b="1" i="0" u="none" strike="noStrike" kern="1200" cap="all" spc="0" normalizeH="0" baseline="0" noProof="0" dirty="0" smtClean="0">
                <a:ln>
                  <a:noFill/>
                </a:ln>
                <a:solidFill>
                  <a:srgbClr val="00B0F0"/>
                </a:solidFill>
                <a:effectLst>
                  <a:outerShdw blurRad="38100" dist="38100" dir="2700000" algn="tl">
                    <a:srgbClr val="000000">
                      <a:alpha val="43137"/>
                    </a:srgbClr>
                  </a:outerShdw>
                </a:effectLst>
                <a:uLnTx/>
                <a:uFillTx/>
                <a:latin typeface="微软雅黑" pitchFamily="34" charset="-122"/>
                <a:ea typeface="微软雅黑" pitchFamily="34" charset="-122"/>
                <a:cs typeface="+mj-cs"/>
              </a:rPr>
              <a:t>哪些情况可以外包？</a:t>
            </a:r>
            <a:endParaRPr kumimoji="0" lang="zh-CN" altLang="en-US" sz="2000" b="1" i="0" u="none" strike="noStrike" kern="1200" cap="all" spc="0" normalizeH="0" baseline="0" noProof="0" dirty="0">
              <a:ln>
                <a:noFill/>
              </a:ln>
              <a:solidFill>
                <a:srgbClr val="00B0F0"/>
              </a:solidFill>
              <a:effectLst>
                <a:outerShdw blurRad="38100" dist="38100" dir="2700000" algn="tl">
                  <a:srgbClr val="000000">
                    <a:alpha val="43137"/>
                  </a:srgbClr>
                </a:outerShdw>
              </a:effectLst>
              <a:uLnTx/>
              <a:uFillTx/>
              <a:latin typeface="微软雅黑" pitchFamily="34" charset="-122"/>
              <a:ea typeface="微软雅黑" pitchFamily="34" charset="-122"/>
              <a:cs typeface="+mj-cs"/>
            </a:endParaRPr>
          </a:p>
        </p:txBody>
      </p:sp>
      <p:sp>
        <p:nvSpPr>
          <p:cNvPr id="6" name="TextBox 5"/>
          <p:cNvSpPr txBox="1"/>
          <p:nvPr/>
        </p:nvSpPr>
        <p:spPr>
          <a:xfrm>
            <a:off x="634148" y="760586"/>
            <a:ext cx="8064896" cy="1815882"/>
          </a:xfrm>
          <a:prstGeom prst="rect">
            <a:avLst/>
          </a:prstGeom>
          <a:noFill/>
        </p:spPr>
        <p:txBody>
          <a:bodyPr wrap="square" rtlCol="0">
            <a:spAutoFit/>
          </a:bodyPr>
          <a:lstStyle/>
          <a:p>
            <a:pPr>
              <a:lnSpc>
                <a:spcPct val="150000"/>
              </a:lnSpc>
            </a:pPr>
            <a:r>
              <a:rPr lang="zh-CN" altLang="en-US" sz="1600" dirty="0" smtClean="0"/>
              <a:t>外包原则：</a:t>
            </a:r>
            <a:endParaRPr lang="en-US" altLang="zh-CN" sz="1600" dirty="0" smtClean="0"/>
          </a:p>
          <a:p>
            <a:pPr marL="285750" indent="-285750">
              <a:lnSpc>
                <a:spcPct val="150000"/>
              </a:lnSpc>
              <a:buFont typeface="Wingdings" pitchFamily="2" charset="2"/>
              <a:buChar char="Ø"/>
            </a:pPr>
            <a:r>
              <a:rPr lang="zh-CN" altLang="en-US" sz="1600" dirty="0" smtClean="0"/>
              <a:t>我</a:t>
            </a:r>
            <a:r>
              <a:rPr lang="zh-CN" altLang="en-US" sz="1600" dirty="0"/>
              <a:t>司不具备的项目所需设备或技术时；</a:t>
            </a:r>
          </a:p>
          <a:p>
            <a:pPr marL="285750" indent="-285750">
              <a:lnSpc>
                <a:spcPct val="150000"/>
              </a:lnSpc>
              <a:buFont typeface="Wingdings" pitchFamily="2" charset="2"/>
              <a:buChar char="Ø"/>
            </a:pPr>
            <a:r>
              <a:rPr lang="zh-CN" altLang="en-US" sz="1600" dirty="0" smtClean="0"/>
              <a:t>我</a:t>
            </a:r>
            <a:r>
              <a:rPr lang="zh-CN" altLang="en-US" sz="1600" dirty="0"/>
              <a:t>司生产能力不足时；</a:t>
            </a:r>
          </a:p>
          <a:p>
            <a:pPr marL="285750" indent="-285750">
              <a:lnSpc>
                <a:spcPct val="150000"/>
              </a:lnSpc>
              <a:buFont typeface="Wingdings" pitchFamily="2" charset="2"/>
              <a:buChar char="Ø"/>
            </a:pPr>
            <a:r>
              <a:rPr lang="zh-CN" altLang="en-US" sz="1600" dirty="0" smtClean="0"/>
              <a:t>可</a:t>
            </a:r>
            <a:r>
              <a:rPr lang="zh-CN" altLang="en-US" sz="1600" dirty="0"/>
              <a:t>降低生产成本时 </a:t>
            </a:r>
            <a:r>
              <a:rPr lang="zh-CN" altLang="zh-CN" sz="1600" dirty="0" smtClean="0"/>
              <a:t>。</a:t>
            </a:r>
            <a:endParaRPr lang="en-US" altLang="zh-CN" sz="1600" dirty="0" smtClean="0"/>
          </a:p>
          <a:p>
            <a:endParaRPr lang="zh-CN" altLang="zh-CN" sz="1600" dirty="0"/>
          </a:p>
        </p:txBody>
      </p:sp>
      <p:sp>
        <p:nvSpPr>
          <p:cNvPr id="2" name="TextBox 1"/>
          <p:cNvSpPr txBox="1"/>
          <p:nvPr/>
        </p:nvSpPr>
        <p:spPr>
          <a:xfrm>
            <a:off x="634148" y="3075806"/>
            <a:ext cx="8064896" cy="1477328"/>
          </a:xfrm>
          <a:prstGeom prst="rect">
            <a:avLst/>
          </a:prstGeom>
          <a:noFill/>
        </p:spPr>
        <p:txBody>
          <a:bodyPr wrap="square" rtlCol="0">
            <a:spAutoFit/>
          </a:bodyPr>
          <a:lstStyle/>
          <a:p>
            <a:pPr marL="285750" indent="-285750">
              <a:lnSpc>
                <a:spcPct val="150000"/>
              </a:lnSpc>
              <a:buFont typeface="Wingdings" pitchFamily="2" charset="2"/>
              <a:buChar char="Ø"/>
            </a:pPr>
            <a:r>
              <a:rPr lang="zh-CN" altLang="zh-CN" sz="1600" dirty="0"/>
              <a:t>核心产品</a:t>
            </a:r>
            <a:r>
              <a:rPr lang="zh-CN" altLang="en-US" sz="1600" dirty="0"/>
              <a:t>，</a:t>
            </a:r>
            <a:r>
              <a:rPr lang="zh-CN" altLang="zh-CN" sz="1600" dirty="0"/>
              <a:t>且</a:t>
            </a:r>
            <a:r>
              <a:rPr lang="zh-CN" altLang="zh-CN" sz="1600" dirty="0"/>
              <a:t>公司研发团队</a:t>
            </a:r>
            <a:r>
              <a:rPr lang="zh-CN" altLang="zh-CN" sz="1600" dirty="0"/>
              <a:t>有能力</a:t>
            </a:r>
            <a:r>
              <a:rPr lang="zh-CN" altLang="en-US" sz="1600" dirty="0"/>
              <a:t>完成</a:t>
            </a:r>
            <a:r>
              <a:rPr lang="zh-CN" altLang="zh-CN" sz="1600" dirty="0"/>
              <a:t>，</a:t>
            </a:r>
            <a:r>
              <a:rPr lang="zh-CN" altLang="zh-CN" sz="1600" dirty="0"/>
              <a:t>则不允许外包</a:t>
            </a:r>
            <a:r>
              <a:rPr lang="zh-CN" altLang="zh-CN" sz="1600" dirty="0"/>
              <a:t>；</a:t>
            </a:r>
            <a:endParaRPr lang="en-US" altLang="zh-CN" sz="1600" dirty="0"/>
          </a:p>
          <a:p>
            <a:pPr marL="285750" indent="-285750">
              <a:lnSpc>
                <a:spcPct val="150000"/>
              </a:lnSpc>
              <a:buFont typeface="Wingdings" pitchFamily="2" charset="2"/>
              <a:buChar char="Ø"/>
            </a:pPr>
            <a:r>
              <a:rPr lang="zh-CN" altLang="zh-CN" sz="1600" dirty="0"/>
              <a:t>非</a:t>
            </a:r>
            <a:r>
              <a:rPr lang="zh-CN" altLang="zh-CN" sz="1600" dirty="0"/>
              <a:t>核心</a:t>
            </a:r>
            <a:r>
              <a:rPr lang="zh-CN" altLang="zh-CN" sz="1600" dirty="0"/>
              <a:t>产品</a:t>
            </a:r>
            <a:r>
              <a:rPr lang="zh-CN" altLang="en-US" sz="1600" dirty="0"/>
              <a:t>但对公司现有产品</a:t>
            </a:r>
            <a:r>
              <a:rPr lang="zh-CN" altLang="zh-CN" sz="1600" dirty="0"/>
              <a:t>影响</a:t>
            </a:r>
            <a:r>
              <a:rPr lang="zh-CN" altLang="zh-CN" sz="1600" dirty="0"/>
              <a:t>较大，则不允许外包</a:t>
            </a:r>
            <a:r>
              <a:rPr lang="zh-CN" altLang="zh-CN" sz="1600" dirty="0"/>
              <a:t>；</a:t>
            </a:r>
            <a:endParaRPr lang="en-US" altLang="zh-CN" sz="1600" dirty="0"/>
          </a:p>
          <a:p>
            <a:pPr marL="285750" indent="-285750">
              <a:lnSpc>
                <a:spcPct val="150000"/>
              </a:lnSpc>
              <a:buFont typeface="Wingdings" pitchFamily="2" charset="2"/>
              <a:buChar char="Ø"/>
            </a:pPr>
            <a:r>
              <a:rPr lang="zh-CN" altLang="en-US" sz="1600" dirty="0">
                <a:solidFill>
                  <a:srgbClr val="FF0000"/>
                </a:solidFill>
              </a:rPr>
              <a:t>违背</a:t>
            </a:r>
            <a:r>
              <a:rPr lang="zh-CN" altLang="en-US" sz="1600" dirty="0" smtClean="0">
                <a:solidFill>
                  <a:srgbClr val="FF0000"/>
                </a:solidFill>
              </a:rPr>
              <a:t>如上要求，</a:t>
            </a:r>
            <a:r>
              <a:rPr lang="zh-CN" altLang="en-US" sz="1600" dirty="0">
                <a:solidFill>
                  <a:srgbClr val="FF0000"/>
                </a:solidFill>
              </a:rPr>
              <a:t>须</a:t>
            </a:r>
            <a:r>
              <a:rPr lang="zh-CN" altLang="zh-CN" sz="1600" dirty="0">
                <a:solidFill>
                  <a:srgbClr val="FF0000"/>
                </a:solidFill>
              </a:rPr>
              <a:t>公司</a:t>
            </a:r>
            <a:r>
              <a:rPr lang="zh-CN" altLang="zh-CN" sz="1600" dirty="0">
                <a:solidFill>
                  <a:srgbClr val="FF0000"/>
                </a:solidFill>
              </a:rPr>
              <a:t>总裁</a:t>
            </a:r>
            <a:r>
              <a:rPr lang="zh-CN" altLang="zh-CN" sz="1600" dirty="0">
                <a:solidFill>
                  <a:srgbClr val="FF0000"/>
                </a:solidFill>
              </a:rPr>
              <a:t>特批</a:t>
            </a:r>
            <a:r>
              <a:rPr lang="zh-CN" altLang="en-US" sz="1600" dirty="0">
                <a:solidFill>
                  <a:srgbClr val="FF0000"/>
                </a:solidFill>
              </a:rPr>
              <a:t>才</a:t>
            </a:r>
            <a:r>
              <a:rPr lang="zh-CN" altLang="zh-CN" sz="1600" dirty="0">
                <a:solidFill>
                  <a:srgbClr val="FF0000"/>
                </a:solidFill>
              </a:rPr>
              <a:t>可以</a:t>
            </a:r>
            <a:r>
              <a:rPr lang="zh-CN" altLang="zh-CN" sz="1600" dirty="0">
                <a:solidFill>
                  <a:srgbClr val="FF0000"/>
                </a:solidFill>
              </a:rPr>
              <a:t>选择外包。</a:t>
            </a:r>
            <a:endParaRPr lang="en-US" altLang="zh-CN" sz="1600" dirty="0">
              <a:solidFill>
                <a:srgbClr val="FF0000"/>
              </a:solidFill>
            </a:endParaRPr>
          </a:p>
          <a:p>
            <a:endParaRPr lang="zh-CN" altLang="en-US" dirty="0"/>
          </a:p>
        </p:txBody>
      </p:sp>
      <p:sp>
        <p:nvSpPr>
          <p:cNvPr id="7" name="标题 2"/>
          <p:cNvSpPr txBox="1">
            <a:spLocks/>
          </p:cNvSpPr>
          <p:nvPr/>
        </p:nvSpPr>
        <p:spPr>
          <a:xfrm>
            <a:off x="446856" y="2582243"/>
            <a:ext cx="8229600" cy="493563"/>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000" b="1" i="0" u="none" strike="noStrike" kern="1200" cap="all" spc="0" normalizeH="0" baseline="0" noProof="0" dirty="0" smtClean="0">
                <a:ln>
                  <a:noFill/>
                </a:ln>
                <a:solidFill>
                  <a:srgbClr val="00B0F0"/>
                </a:solidFill>
                <a:effectLst>
                  <a:outerShdw blurRad="38100" dist="38100" dir="2700000" algn="tl">
                    <a:srgbClr val="000000">
                      <a:alpha val="43137"/>
                    </a:srgbClr>
                  </a:outerShdw>
                </a:effectLst>
                <a:uLnTx/>
                <a:uFillTx/>
                <a:latin typeface="微软雅黑" pitchFamily="34" charset="-122"/>
                <a:ea typeface="微软雅黑" pitchFamily="34" charset="-122"/>
                <a:cs typeface="+mj-cs"/>
              </a:rPr>
              <a:t>哪些软件不允许外包？</a:t>
            </a:r>
            <a:endParaRPr kumimoji="0" lang="zh-CN" altLang="en-US" sz="2000" b="1" i="0" u="none" strike="noStrike" kern="1200" cap="all" spc="0" normalizeH="0" baseline="0" noProof="0" dirty="0">
              <a:ln>
                <a:noFill/>
              </a:ln>
              <a:solidFill>
                <a:srgbClr val="00B0F0"/>
              </a:solidFill>
              <a:effectLst>
                <a:outerShdw blurRad="38100" dist="38100" dir="2700000" algn="tl">
                  <a:srgbClr val="000000">
                    <a:alpha val="43137"/>
                  </a:srgbClr>
                </a:outerShdw>
              </a:effectLst>
              <a:uLnTx/>
              <a:uFillTx/>
              <a:latin typeface="微软雅黑" pitchFamily="34" charset="-122"/>
              <a:ea typeface="微软雅黑" pitchFamily="34" charset="-122"/>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55416"/>
            <a:ext cx="3096344" cy="400110"/>
          </a:xfrm>
          <a:prstGeom prst="rect">
            <a:avLst/>
          </a:prstGeom>
          <a:noFill/>
          <a:ln w="9525">
            <a:noFill/>
            <a:miter lim="800000"/>
            <a:headEnd/>
            <a:tailEnd/>
          </a:ln>
        </p:spPr>
        <p:txBody>
          <a:bodyPr wrap="square">
            <a:spAutoFit/>
          </a:bodyPr>
          <a:lstStyle>
            <a:defPPr>
              <a:defRPr lang="zh-CN"/>
            </a:defPPr>
            <a:lvl1pPr>
              <a:defRPr sz="1600" b="1">
                <a:latin typeface="微软雅黑" pitchFamily="34" charset="-122"/>
                <a:ea typeface="微软雅黑" pitchFamily="34" charset="-122"/>
              </a:defRPr>
            </a:lvl1pPr>
          </a:lstStyle>
          <a:p>
            <a:pPr lvl="0"/>
            <a:r>
              <a:rPr lang="zh-CN" altLang="en-US" sz="2000" dirty="0" smtClean="0"/>
              <a:t>相关规范</a:t>
            </a:r>
            <a:endParaRPr lang="zh-CN" altLang="en-US" sz="2000" dirty="0"/>
          </a:p>
        </p:txBody>
      </p:sp>
      <p:pic>
        <p:nvPicPr>
          <p:cNvPr id="5" name="Picture 2" descr="C:\Program Files\Microsoft Office\MEDIA\CAGCAT10\j0293240.wmf">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4791370"/>
            <a:ext cx="477313" cy="35213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表格 2"/>
          <p:cNvGraphicFramePr>
            <a:graphicFrameLocks noGrp="1"/>
          </p:cNvGraphicFramePr>
          <p:nvPr>
            <p:extLst>
              <p:ext uri="{D42A27DB-BD31-4B8C-83A1-F6EECF244321}">
                <p14:modId xmlns:p14="http://schemas.microsoft.com/office/powerpoint/2010/main" val="832453145"/>
              </p:ext>
            </p:extLst>
          </p:nvPr>
        </p:nvGraphicFramePr>
        <p:xfrm>
          <a:off x="107504" y="627534"/>
          <a:ext cx="8928992" cy="3816424"/>
        </p:xfrm>
        <a:graphic>
          <a:graphicData uri="http://schemas.openxmlformats.org/drawingml/2006/table">
            <a:tbl>
              <a:tblPr>
                <a:tableStyleId>{BDBED569-4797-4DF1-A0F4-6AAB3CD982D8}</a:tableStyleId>
              </a:tblPr>
              <a:tblGrid>
                <a:gridCol w="2088232"/>
                <a:gridCol w="6840760"/>
              </a:tblGrid>
              <a:tr h="497788">
                <a:tc>
                  <a:txBody>
                    <a:bodyPr/>
                    <a:lstStyle/>
                    <a:p>
                      <a:pPr algn="ctr" fontAlgn="ctr"/>
                      <a:r>
                        <a:rPr lang="zh-CN" altLang="en-US" sz="1600" b="1" i="0" u="none" strike="noStrike" dirty="0" smtClean="0">
                          <a:solidFill>
                            <a:srgbClr val="000000"/>
                          </a:solidFill>
                          <a:effectLst/>
                          <a:latin typeface="微软雅黑" pitchFamily="34" charset="-122"/>
                          <a:ea typeface="微软雅黑" pitchFamily="34" charset="-122"/>
                        </a:rPr>
                        <a:t>名称</a:t>
                      </a:r>
                      <a:endParaRPr lang="zh-CN" altLang="en-US" sz="1600" b="1"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zh-CN" altLang="en-US" sz="1600" b="1" i="0" u="none" strike="noStrike" dirty="0" smtClean="0">
                          <a:solidFill>
                            <a:schemeClr val="tx1"/>
                          </a:solidFill>
                          <a:effectLst/>
                          <a:latin typeface="微软雅黑" pitchFamily="34" charset="-122"/>
                          <a:ea typeface="微软雅黑" pitchFamily="34" charset="-122"/>
                        </a:rPr>
                        <a:t>说明</a:t>
                      </a:r>
                      <a:endParaRPr lang="zh-CN" altLang="en-US" sz="1600" b="1" i="0" u="none" strike="noStrike" dirty="0">
                        <a:solidFill>
                          <a:srgbClr val="000000"/>
                        </a:solidFill>
                        <a:effectLst/>
                        <a:latin typeface="微软雅黑" pitchFamily="34" charset="-122"/>
                        <a:ea typeface="微软雅黑" pitchFamily="34" charset="-122"/>
                      </a:endParaRPr>
                    </a:p>
                  </a:txBody>
                  <a:tcPr marL="0" marR="0" marT="0" marB="0" anchor="ctr"/>
                </a:tc>
              </a:tr>
              <a:tr h="948182">
                <a:tc>
                  <a:txBody>
                    <a:bodyPr/>
                    <a:lstStyle/>
                    <a:p>
                      <a:pPr algn="ctr" rtl="0" fontAlgn="ctr">
                        <a:lnSpc>
                          <a:spcPct val="150000"/>
                        </a:lnSpc>
                      </a:pPr>
                      <a:r>
                        <a:rPr lang="zh-CN" altLang="zh-CN" sz="1800" kern="1200" dirty="0" smtClean="0">
                          <a:solidFill>
                            <a:schemeClr val="tx1"/>
                          </a:solidFill>
                          <a:effectLst/>
                          <a:latin typeface="+mn-lt"/>
                          <a:ea typeface="+mn-ea"/>
                          <a:cs typeface="+mn-cs"/>
                        </a:rPr>
                        <a:t>《智力资源外包采购管理办法》</a:t>
                      </a:r>
                      <a:endParaRPr lang="zh-CN" altLang="en-US" sz="16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nSpc>
                          <a:spcPct val="150000"/>
                        </a:lnSpc>
                      </a:pPr>
                      <a:r>
                        <a:rPr lang="zh-CN" altLang="zh-CN" sz="1800" kern="1200" dirty="0" smtClean="0">
                          <a:solidFill>
                            <a:schemeClr val="tx1"/>
                          </a:solidFill>
                          <a:effectLst/>
                          <a:latin typeface="+mn-lt"/>
                          <a:ea typeface="+mn-ea"/>
                          <a:cs typeface="+mn-cs"/>
                        </a:rPr>
                        <a:t>采购</a:t>
                      </a:r>
                      <a:r>
                        <a:rPr lang="zh-CN" altLang="zh-CN" sz="1800" kern="1200" dirty="0" smtClean="0">
                          <a:solidFill>
                            <a:schemeClr val="tx1"/>
                          </a:solidFill>
                          <a:effectLst/>
                          <a:latin typeface="+mn-lt"/>
                          <a:ea typeface="+mn-ea"/>
                          <a:cs typeface="+mn-cs"/>
                        </a:rPr>
                        <a:t>部</a:t>
                      </a:r>
                      <a:r>
                        <a:rPr lang="zh-CN" altLang="zh-CN" sz="1800" kern="1200" dirty="0" smtClean="0">
                          <a:solidFill>
                            <a:schemeClr val="tx1"/>
                          </a:solidFill>
                          <a:effectLst/>
                          <a:latin typeface="+mn-lt"/>
                          <a:ea typeface="+mn-ea"/>
                          <a:cs typeface="+mn-cs"/>
                        </a:rPr>
                        <a:t>编制</a:t>
                      </a:r>
                      <a:r>
                        <a:rPr lang="zh-CN" altLang="en-US" sz="1800" kern="1200" dirty="0" smtClean="0">
                          <a:solidFill>
                            <a:schemeClr val="tx1"/>
                          </a:solidFill>
                          <a:effectLst/>
                          <a:latin typeface="+mn-lt"/>
                          <a:ea typeface="+mn-ea"/>
                          <a:cs typeface="+mn-cs"/>
                        </a:rPr>
                        <a:t>发布</a:t>
                      </a:r>
                      <a:r>
                        <a:rPr lang="zh-CN" altLang="zh-CN" sz="1800" kern="1200" dirty="0" smtClean="0">
                          <a:solidFill>
                            <a:schemeClr val="tx1"/>
                          </a:solidFill>
                          <a:effectLst/>
                          <a:latin typeface="+mn-lt"/>
                          <a:ea typeface="+mn-ea"/>
                          <a:cs typeface="+mn-cs"/>
                        </a:rPr>
                        <a:t>的</a:t>
                      </a:r>
                      <a:r>
                        <a:rPr lang="zh-CN" altLang="zh-CN" sz="1800" kern="1200" dirty="0" smtClean="0">
                          <a:solidFill>
                            <a:schemeClr val="tx1"/>
                          </a:solidFill>
                          <a:effectLst/>
                          <a:latin typeface="+mn-lt"/>
                          <a:ea typeface="+mn-ea"/>
                          <a:cs typeface="+mn-cs"/>
                        </a:rPr>
                        <a:t>公司内部外包采购流程，公司内部所有的外包采购过程都需要按照该流程执行；</a:t>
                      </a:r>
                      <a:endParaRPr lang="zh-CN" altLang="zh-CN" sz="1800" kern="1200" dirty="0">
                        <a:solidFill>
                          <a:schemeClr val="tx1"/>
                        </a:solidFill>
                        <a:effectLst/>
                        <a:latin typeface="+mn-lt"/>
                        <a:ea typeface="+mn-ea"/>
                        <a:cs typeface="+mn-cs"/>
                      </a:endParaRPr>
                    </a:p>
                  </a:txBody>
                  <a:tcPr marL="0" marR="0" marT="0" marB="0" anchor="ctr"/>
                </a:tc>
              </a:tr>
              <a:tr h="948182">
                <a:tc>
                  <a:txBody>
                    <a:bodyPr/>
                    <a:lstStyle/>
                    <a:p>
                      <a:pPr algn="ctr" rtl="0" fontAlgn="ctr">
                        <a:lnSpc>
                          <a:spcPct val="150000"/>
                        </a:lnSpc>
                      </a:pPr>
                      <a:r>
                        <a:rPr lang="zh-CN" altLang="zh-CN" sz="1800" kern="1200" dirty="0" smtClean="0">
                          <a:solidFill>
                            <a:schemeClr val="tx1"/>
                          </a:solidFill>
                          <a:effectLst/>
                          <a:latin typeface="+mn-lt"/>
                          <a:ea typeface="+mn-ea"/>
                          <a:cs typeface="+mn-cs"/>
                        </a:rPr>
                        <a:t>《国泰安研发过程体系流程》</a:t>
                      </a:r>
                      <a:endParaRPr lang="zh-CN" altLang="en-US" sz="16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nSpc>
                          <a:spcPct val="150000"/>
                        </a:lnSpc>
                      </a:pPr>
                      <a:r>
                        <a:rPr lang="zh-CN" altLang="zh-CN" sz="1800" kern="1200" dirty="0" smtClean="0">
                          <a:solidFill>
                            <a:schemeClr val="tx1"/>
                          </a:solidFill>
                          <a:effectLst/>
                          <a:latin typeface="+mn-lt"/>
                          <a:ea typeface="+mn-ea"/>
                          <a:cs typeface="+mn-cs"/>
                        </a:rPr>
                        <a:t>由研发管理</a:t>
                      </a:r>
                      <a:r>
                        <a:rPr lang="zh-CN" altLang="zh-CN" sz="1800" kern="1200" dirty="0" smtClean="0">
                          <a:solidFill>
                            <a:schemeClr val="tx1"/>
                          </a:solidFill>
                          <a:effectLst/>
                          <a:latin typeface="+mn-lt"/>
                          <a:ea typeface="+mn-ea"/>
                          <a:cs typeface="+mn-cs"/>
                        </a:rPr>
                        <a:t>中心</a:t>
                      </a:r>
                      <a:r>
                        <a:rPr lang="zh-CN" altLang="en-US" sz="1800" kern="1200" dirty="0" smtClean="0">
                          <a:solidFill>
                            <a:schemeClr val="tx1"/>
                          </a:solidFill>
                          <a:effectLst/>
                          <a:latin typeface="+mn-lt"/>
                          <a:ea typeface="+mn-ea"/>
                          <a:cs typeface="+mn-cs"/>
                        </a:rPr>
                        <a:t>发布</a:t>
                      </a:r>
                      <a:r>
                        <a:rPr lang="zh-CN" altLang="zh-CN" sz="1800" kern="1200" dirty="0" smtClean="0">
                          <a:solidFill>
                            <a:schemeClr val="tx1"/>
                          </a:solidFill>
                          <a:effectLst/>
                          <a:latin typeface="+mn-lt"/>
                          <a:ea typeface="+mn-ea"/>
                          <a:cs typeface="+mn-cs"/>
                        </a:rPr>
                        <a:t>的公司软件</a:t>
                      </a:r>
                      <a:r>
                        <a:rPr lang="zh-CN" altLang="zh-CN" sz="1800" kern="1200" dirty="0" smtClean="0">
                          <a:solidFill>
                            <a:schemeClr val="tx1"/>
                          </a:solidFill>
                          <a:effectLst/>
                          <a:latin typeface="+mn-lt"/>
                          <a:ea typeface="+mn-ea"/>
                          <a:cs typeface="+mn-cs"/>
                        </a:rPr>
                        <a:t>研发流程，</a:t>
                      </a:r>
                      <a:r>
                        <a:rPr lang="zh-CN" altLang="zh-CN" sz="1800" kern="1200" dirty="0" smtClean="0">
                          <a:solidFill>
                            <a:schemeClr val="tx1"/>
                          </a:solidFill>
                          <a:effectLst/>
                          <a:latin typeface="+mn-lt"/>
                          <a:ea typeface="+mn-ea"/>
                          <a:cs typeface="+mn-cs"/>
                        </a:rPr>
                        <a:t>公司所有</a:t>
                      </a:r>
                      <a:r>
                        <a:rPr lang="zh-CN" altLang="zh-CN" sz="1800" kern="1200" dirty="0" smtClean="0">
                          <a:solidFill>
                            <a:schemeClr val="tx1"/>
                          </a:solidFill>
                          <a:effectLst/>
                          <a:latin typeface="+mn-lt"/>
                          <a:ea typeface="+mn-ea"/>
                          <a:cs typeface="+mn-cs"/>
                        </a:rPr>
                        <a:t>非资源</a:t>
                      </a:r>
                      <a:r>
                        <a:rPr lang="zh-CN" altLang="zh-CN" sz="1800" kern="1200" dirty="0" smtClean="0">
                          <a:solidFill>
                            <a:schemeClr val="tx1"/>
                          </a:solidFill>
                          <a:effectLst/>
                          <a:latin typeface="+mn-lt"/>
                          <a:ea typeface="+mn-ea"/>
                          <a:cs typeface="+mn-cs"/>
                        </a:rPr>
                        <a:t>类</a:t>
                      </a:r>
                      <a:r>
                        <a:rPr lang="zh-CN" altLang="en-US" sz="1800" kern="1200" dirty="0" smtClean="0">
                          <a:solidFill>
                            <a:schemeClr val="tx1"/>
                          </a:solidFill>
                          <a:effectLst/>
                          <a:latin typeface="+mn-lt"/>
                          <a:ea typeface="+mn-ea"/>
                          <a:cs typeface="+mn-cs"/>
                        </a:rPr>
                        <a:t>软件研发项目</a:t>
                      </a:r>
                      <a:r>
                        <a:rPr lang="zh-CN" altLang="zh-CN" sz="1800" kern="1200" dirty="0" smtClean="0">
                          <a:solidFill>
                            <a:schemeClr val="tx1"/>
                          </a:solidFill>
                          <a:effectLst/>
                          <a:latin typeface="+mn-lt"/>
                          <a:ea typeface="+mn-ea"/>
                          <a:cs typeface="+mn-cs"/>
                        </a:rPr>
                        <a:t>从</a:t>
                      </a:r>
                      <a:r>
                        <a:rPr lang="zh-CN" altLang="zh-CN" sz="1800" kern="1200" dirty="0" smtClean="0">
                          <a:solidFill>
                            <a:schemeClr val="tx1"/>
                          </a:solidFill>
                          <a:effectLst/>
                          <a:latin typeface="+mn-lt"/>
                          <a:ea typeface="+mn-ea"/>
                          <a:cs typeface="+mn-cs"/>
                        </a:rPr>
                        <a:t>产品立项到项目结项都需要按照该流程执行；</a:t>
                      </a:r>
                      <a:endParaRPr lang="zh-CN" altLang="zh-CN" sz="1800" kern="1200" dirty="0">
                        <a:solidFill>
                          <a:schemeClr val="tx1"/>
                        </a:solidFill>
                        <a:effectLst/>
                        <a:latin typeface="+mn-lt"/>
                        <a:ea typeface="+mn-ea"/>
                        <a:cs typeface="+mn-cs"/>
                      </a:endParaRPr>
                    </a:p>
                  </a:txBody>
                  <a:tcPr marL="0" marR="0" marT="0" marB="0" anchor="ctr"/>
                </a:tc>
              </a:tr>
              <a:tr h="1422272">
                <a:tc>
                  <a:txBody>
                    <a:bodyPr/>
                    <a:lstStyle/>
                    <a:p>
                      <a:pPr algn="ctr" rtl="0" fontAlgn="ctr">
                        <a:lnSpc>
                          <a:spcPct val="150000"/>
                        </a:lnSpc>
                      </a:pPr>
                      <a:r>
                        <a:rPr lang="zh-CN" altLang="zh-CN" sz="1800" kern="1200" dirty="0" smtClean="0">
                          <a:solidFill>
                            <a:schemeClr val="tx1"/>
                          </a:solidFill>
                          <a:effectLst/>
                          <a:latin typeface="+mn-lt"/>
                          <a:ea typeface="+mn-ea"/>
                          <a:cs typeface="+mn-cs"/>
                        </a:rPr>
                        <a:t>《国泰安研发过程体系流程（资源类项目）》</a:t>
                      </a:r>
                      <a:endParaRPr lang="zh-CN" altLang="en-US" sz="16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nSpc>
                          <a:spcPct val="150000"/>
                        </a:lnSpc>
                      </a:pPr>
                      <a:r>
                        <a:rPr lang="zh-CN" altLang="zh-CN" sz="1800" kern="1200" dirty="0" smtClean="0">
                          <a:solidFill>
                            <a:schemeClr val="tx1"/>
                          </a:solidFill>
                          <a:effectLst/>
                          <a:latin typeface="+mn-lt"/>
                          <a:ea typeface="+mn-ea"/>
                          <a:cs typeface="+mn-cs"/>
                        </a:rPr>
                        <a:t>由研发管理</a:t>
                      </a:r>
                      <a:r>
                        <a:rPr lang="zh-CN" altLang="zh-CN" sz="1800" kern="1200" dirty="0" smtClean="0">
                          <a:solidFill>
                            <a:schemeClr val="tx1"/>
                          </a:solidFill>
                          <a:effectLst/>
                          <a:latin typeface="+mn-lt"/>
                          <a:ea typeface="+mn-ea"/>
                          <a:cs typeface="+mn-cs"/>
                        </a:rPr>
                        <a:t>中心</a:t>
                      </a:r>
                      <a:r>
                        <a:rPr lang="zh-CN" altLang="en-US" sz="1800" kern="1200" dirty="0" smtClean="0">
                          <a:solidFill>
                            <a:schemeClr val="tx1"/>
                          </a:solidFill>
                          <a:effectLst/>
                          <a:latin typeface="+mn-lt"/>
                          <a:ea typeface="+mn-ea"/>
                          <a:cs typeface="+mn-cs"/>
                        </a:rPr>
                        <a:t>发布</a:t>
                      </a:r>
                      <a:r>
                        <a:rPr lang="zh-CN" altLang="zh-CN" sz="1800" kern="1200" dirty="0" smtClean="0">
                          <a:solidFill>
                            <a:schemeClr val="tx1"/>
                          </a:solidFill>
                          <a:effectLst/>
                          <a:latin typeface="+mn-lt"/>
                          <a:ea typeface="+mn-ea"/>
                          <a:cs typeface="+mn-cs"/>
                        </a:rPr>
                        <a:t>的公司软件</a:t>
                      </a:r>
                      <a:r>
                        <a:rPr lang="zh-CN" altLang="zh-CN" sz="1800" kern="1200" dirty="0" smtClean="0">
                          <a:solidFill>
                            <a:schemeClr val="tx1"/>
                          </a:solidFill>
                          <a:effectLst/>
                          <a:latin typeface="+mn-lt"/>
                          <a:ea typeface="+mn-ea"/>
                          <a:cs typeface="+mn-cs"/>
                        </a:rPr>
                        <a:t>研发流程，</a:t>
                      </a:r>
                      <a:r>
                        <a:rPr lang="zh-CN" altLang="zh-CN" sz="1800" kern="1200" dirty="0" smtClean="0">
                          <a:solidFill>
                            <a:schemeClr val="tx1"/>
                          </a:solidFill>
                          <a:effectLst/>
                          <a:latin typeface="+mn-lt"/>
                          <a:ea typeface="+mn-ea"/>
                          <a:cs typeface="+mn-cs"/>
                        </a:rPr>
                        <a:t>公司所有</a:t>
                      </a:r>
                      <a:r>
                        <a:rPr lang="zh-CN" altLang="zh-CN" sz="1800" kern="1200" dirty="0" smtClean="0">
                          <a:solidFill>
                            <a:schemeClr val="tx1"/>
                          </a:solidFill>
                          <a:effectLst/>
                          <a:latin typeface="+mn-lt"/>
                          <a:ea typeface="+mn-ea"/>
                          <a:cs typeface="+mn-cs"/>
                        </a:rPr>
                        <a:t>资源类项目从产品立项到项目结项都需要按照该流程执行</a:t>
                      </a:r>
                      <a:r>
                        <a:rPr lang="zh-CN" altLang="en-US" sz="1800" kern="1200" dirty="0" smtClean="0">
                          <a:solidFill>
                            <a:schemeClr val="tx1"/>
                          </a:solidFill>
                          <a:effectLst/>
                          <a:latin typeface="+mn-lt"/>
                          <a:ea typeface="+mn-ea"/>
                          <a:cs typeface="+mn-cs"/>
                        </a:rPr>
                        <a:t>；</a:t>
                      </a:r>
                      <a:endParaRPr lang="zh-CN" altLang="zh-CN" sz="1800" kern="1200" dirty="0">
                        <a:solidFill>
                          <a:schemeClr val="tx1"/>
                        </a:solidFill>
                        <a:effectLst/>
                        <a:latin typeface="+mn-lt"/>
                        <a:ea typeface="+mn-ea"/>
                        <a:cs typeface="+mn-cs"/>
                      </a:endParaRPr>
                    </a:p>
                  </a:txBody>
                  <a:tcPr marL="0" marR="0" marT="0" marB="0" anchor="ctr"/>
                </a:tc>
              </a:tr>
            </a:tbl>
          </a:graphicData>
        </a:graphic>
      </p:graphicFrame>
    </p:spTree>
    <p:extLst>
      <p:ext uri="{BB962C8B-B14F-4D97-AF65-F5344CB8AC3E}">
        <p14:creationId xmlns:p14="http://schemas.microsoft.com/office/powerpoint/2010/main" val="33185885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Autofit/>
          </a:bodyPr>
          <a:lstStyle/>
          <a:p>
            <a:r>
              <a:rPr lang="zh-CN" altLang="en-US" dirty="0" smtClean="0">
                <a:solidFill>
                  <a:srgbClr val="00B0F0"/>
                </a:solidFill>
              </a:rPr>
              <a:t>公司研发</a:t>
            </a:r>
            <a:r>
              <a:rPr lang="zh-CN" altLang="en-US" dirty="0" smtClean="0">
                <a:solidFill>
                  <a:srgbClr val="00B0F0"/>
                </a:solidFill>
              </a:rPr>
              <a:t>流程访问</a:t>
            </a:r>
            <a:endParaRPr lang="zh-CN" altLang="en-US" dirty="0"/>
          </a:p>
        </p:txBody>
      </p:sp>
      <p:sp>
        <p:nvSpPr>
          <p:cNvPr id="32" name="TextBox 31"/>
          <p:cNvSpPr txBox="1"/>
          <p:nvPr/>
        </p:nvSpPr>
        <p:spPr>
          <a:xfrm>
            <a:off x="0" y="1039688"/>
            <a:ext cx="3203847" cy="3116238"/>
          </a:xfrm>
          <a:prstGeom prst="rect">
            <a:avLst/>
          </a:prstGeom>
          <a:noFill/>
        </p:spPr>
        <p:txBody>
          <a:bodyPr wrap="square" rtlCol="0">
            <a:spAutoFit/>
          </a:bodyPr>
          <a:lstStyle/>
          <a:p>
            <a:pPr>
              <a:lnSpc>
                <a:spcPct val="150000"/>
              </a:lnSpc>
            </a:pPr>
            <a:r>
              <a:rPr lang="zh-CN" altLang="en-US" sz="1400" b="1" dirty="0" smtClean="0">
                <a:latin typeface="微软雅黑" pitchFamily="34" charset="-122"/>
                <a:ea typeface="微软雅黑" pitchFamily="34" charset="-122"/>
              </a:rPr>
              <a:t>研发流程及模板存放地址：</a:t>
            </a:r>
            <a:endParaRPr lang="en-US" altLang="zh-CN" sz="1400" b="1" dirty="0" smtClean="0">
              <a:latin typeface="微软雅黑" pitchFamily="34" charset="-122"/>
              <a:ea typeface="微软雅黑" pitchFamily="34" charset="-122"/>
            </a:endParaRPr>
          </a:p>
          <a:p>
            <a:pPr>
              <a:lnSpc>
                <a:spcPct val="150000"/>
              </a:lnSpc>
            </a:pPr>
            <a:r>
              <a:rPr lang="zh-CN" altLang="en-US" sz="1400" b="1" dirty="0" smtClean="0">
                <a:solidFill>
                  <a:schemeClr val="accent6">
                    <a:lumMod val="75000"/>
                  </a:schemeClr>
                </a:solidFill>
                <a:latin typeface="微软雅黑" pitchFamily="34" charset="-122"/>
                <a:ea typeface="微软雅黑" pitchFamily="34" charset="-122"/>
              </a:rPr>
              <a:t>存放路径：</a:t>
            </a:r>
            <a:r>
              <a:rPr lang="en-US" altLang="zh-CN" sz="1400" dirty="0">
                <a:solidFill>
                  <a:schemeClr val="accent6">
                    <a:lumMod val="75000"/>
                  </a:schemeClr>
                </a:solidFill>
                <a:latin typeface="微软雅黑" pitchFamily="34" charset="-122"/>
                <a:ea typeface="微软雅黑" pitchFamily="34" charset="-122"/>
              </a:rPr>
              <a:t>http://svn-d.gtadata.com:8080/svn/</a:t>
            </a:r>
            <a:r>
              <a:rPr lang="zh-CN" altLang="en-US" sz="1400" dirty="0">
                <a:solidFill>
                  <a:schemeClr val="accent6">
                    <a:lumMod val="75000"/>
                  </a:schemeClr>
                </a:solidFill>
                <a:latin typeface="微软雅黑" pitchFamily="34" charset="-122"/>
                <a:ea typeface="微软雅黑" pitchFamily="34" charset="-122"/>
              </a:rPr>
              <a:t>过程资产</a:t>
            </a:r>
            <a:r>
              <a:rPr lang="en-US" altLang="zh-CN" sz="1400" dirty="0">
                <a:solidFill>
                  <a:schemeClr val="accent6">
                    <a:lumMod val="75000"/>
                  </a:schemeClr>
                </a:solidFill>
                <a:latin typeface="微软雅黑" pitchFamily="34" charset="-122"/>
                <a:ea typeface="微软雅黑" pitchFamily="34" charset="-122"/>
              </a:rPr>
              <a:t>/</a:t>
            </a:r>
            <a:r>
              <a:rPr lang="zh-CN" altLang="en-US" sz="1400" dirty="0">
                <a:solidFill>
                  <a:schemeClr val="accent6">
                    <a:lumMod val="75000"/>
                  </a:schemeClr>
                </a:solidFill>
                <a:latin typeface="微软雅黑" pitchFamily="34" charset="-122"/>
                <a:ea typeface="微软雅黑" pitchFamily="34" charset="-122"/>
              </a:rPr>
              <a:t>标准资产库</a:t>
            </a:r>
            <a:r>
              <a:rPr lang="en-US" altLang="zh-CN" sz="1400" dirty="0">
                <a:solidFill>
                  <a:schemeClr val="accent6">
                    <a:lumMod val="75000"/>
                  </a:schemeClr>
                </a:solidFill>
                <a:latin typeface="微软雅黑" pitchFamily="34" charset="-122"/>
                <a:ea typeface="微软雅黑" pitchFamily="34" charset="-122"/>
              </a:rPr>
              <a:t>/16.</a:t>
            </a:r>
            <a:r>
              <a:rPr lang="zh-CN" altLang="en-US" sz="1400" dirty="0">
                <a:solidFill>
                  <a:schemeClr val="accent6">
                    <a:lumMod val="75000"/>
                  </a:schemeClr>
                </a:solidFill>
                <a:latin typeface="微软雅黑" pitchFamily="34" charset="-122"/>
                <a:ea typeface="微软雅黑" pitchFamily="34" charset="-122"/>
              </a:rPr>
              <a:t>国泰安研发过程体系流程（软件开发外包）</a:t>
            </a:r>
            <a:r>
              <a:rPr lang="en-US" altLang="zh-CN" sz="1400" dirty="0">
                <a:solidFill>
                  <a:schemeClr val="accent6">
                    <a:lumMod val="75000"/>
                  </a:schemeClr>
                </a:solidFill>
                <a:latin typeface="微软雅黑" pitchFamily="34" charset="-122"/>
                <a:ea typeface="微软雅黑" pitchFamily="34" charset="-122"/>
              </a:rPr>
              <a:t>V1.0</a:t>
            </a:r>
            <a:endParaRPr lang="en-US" altLang="zh-CN" sz="500" dirty="0" smtClean="0">
              <a:solidFill>
                <a:schemeClr val="accent6">
                  <a:lumMod val="75000"/>
                </a:schemeClr>
              </a:solidFill>
              <a:latin typeface="微软雅黑" pitchFamily="34" charset="-122"/>
              <a:ea typeface="微软雅黑" pitchFamily="34" charset="-122"/>
            </a:endParaRPr>
          </a:p>
          <a:p>
            <a:pPr>
              <a:lnSpc>
                <a:spcPct val="150000"/>
              </a:lnSpc>
            </a:pPr>
            <a:r>
              <a:rPr lang="zh-CN" altLang="en-US" sz="1400" b="1" dirty="0" smtClean="0">
                <a:latin typeface="微软雅黑" pitchFamily="34" charset="-122"/>
                <a:ea typeface="微软雅黑" pitchFamily="34" charset="-122"/>
              </a:rPr>
              <a:t>模板库的访问方式：</a:t>
            </a:r>
            <a:endParaRPr lang="en-US" altLang="zh-CN" sz="1400" b="1" dirty="0" smtClean="0">
              <a:latin typeface="微软雅黑" pitchFamily="34" charset="-122"/>
              <a:ea typeface="微软雅黑" pitchFamily="34" charset="-122"/>
            </a:endParaRPr>
          </a:p>
          <a:p>
            <a:pPr marL="342900" indent="-342900">
              <a:lnSpc>
                <a:spcPct val="150000"/>
              </a:lnSpc>
              <a:buFont typeface="+mj-lt"/>
              <a:buAutoNum type="arabicPeriod"/>
            </a:pPr>
            <a:r>
              <a:rPr lang="zh-CN" altLang="zh-CN" sz="1400" dirty="0" smtClean="0">
                <a:latin typeface="微软雅黑" pitchFamily="34" charset="-122"/>
                <a:ea typeface="微软雅黑" pitchFamily="34" charset="-122"/>
              </a:rPr>
              <a:t>通过</a:t>
            </a:r>
            <a:r>
              <a:rPr lang="zh-CN" altLang="zh-CN" sz="1400" dirty="0">
                <a:latin typeface="微软雅黑" pitchFamily="34" charset="-122"/>
                <a:ea typeface="微软雅黑" pitchFamily="34" charset="-122"/>
              </a:rPr>
              <a:t>客户端的工具</a:t>
            </a:r>
            <a:r>
              <a:rPr lang="en-US" altLang="zh-CN" sz="1400" dirty="0" err="1">
                <a:latin typeface="微软雅黑" pitchFamily="34" charset="-122"/>
                <a:ea typeface="微软雅黑" pitchFamily="34" charset="-122"/>
              </a:rPr>
              <a:t>TorToiseSVN</a:t>
            </a:r>
            <a:r>
              <a:rPr lang="en-US" altLang="zh-CN" sz="1400" dirty="0">
                <a:latin typeface="微软雅黑" pitchFamily="34" charset="-122"/>
                <a:ea typeface="微软雅黑" pitchFamily="34" charset="-122"/>
              </a:rPr>
              <a:t>  </a:t>
            </a:r>
            <a:endParaRPr lang="zh-CN" altLang="zh-CN" sz="1400" dirty="0">
              <a:latin typeface="微软雅黑" pitchFamily="34" charset="-122"/>
              <a:ea typeface="微软雅黑" pitchFamily="34" charset="-122"/>
            </a:endParaRPr>
          </a:p>
          <a:p>
            <a:pPr marL="342900" indent="-342900">
              <a:lnSpc>
                <a:spcPct val="150000"/>
              </a:lnSpc>
              <a:buFont typeface="+mj-lt"/>
              <a:buAutoNum type="arabicPeriod"/>
            </a:pPr>
            <a:r>
              <a:rPr lang="zh-CN" altLang="zh-CN" sz="1400" dirty="0" smtClean="0">
                <a:latin typeface="微软雅黑" pitchFamily="34" charset="-122"/>
                <a:ea typeface="微软雅黑" pitchFamily="34" charset="-122"/>
              </a:rPr>
              <a:t>可</a:t>
            </a:r>
            <a:r>
              <a:rPr lang="zh-CN" altLang="zh-CN" sz="1400" dirty="0">
                <a:latin typeface="微软雅黑" pitchFamily="34" charset="-122"/>
                <a:ea typeface="微软雅黑" pitchFamily="34" charset="-122"/>
              </a:rPr>
              <a:t>直接在</a:t>
            </a:r>
            <a:r>
              <a:rPr lang="en-US" altLang="zh-CN" sz="1400" dirty="0">
                <a:latin typeface="微软雅黑" pitchFamily="34" charset="-122"/>
                <a:ea typeface="微软雅黑" pitchFamily="34" charset="-122"/>
              </a:rPr>
              <a:t>IE</a:t>
            </a:r>
            <a:r>
              <a:rPr lang="zh-CN" altLang="zh-CN" sz="1400" dirty="0">
                <a:latin typeface="微软雅黑" pitchFamily="34" charset="-122"/>
                <a:ea typeface="微软雅黑" pitchFamily="34" charset="-122"/>
              </a:rPr>
              <a:t>中输入服务器的访问路径</a:t>
            </a:r>
            <a:r>
              <a:rPr lang="en-US" altLang="zh-CN" sz="1400" dirty="0">
                <a:latin typeface="微软雅黑" pitchFamily="34" charset="-122"/>
                <a:ea typeface="微软雅黑" pitchFamily="34" charset="-122"/>
              </a:rPr>
              <a:t> ,</a:t>
            </a:r>
            <a:r>
              <a:rPr lang="zh-CN" altLang="zh-CN" sz="1400" dirty="0">
                <a:latin typeface="微软雅黑" pitchFamily="34" charset="-122"/>
                <a:ea typeface="微软雅黑" pitchFamily="34" charset="-122"/>
              </a:rPr>
              <a:t>然后</a:t>
            </a:r>
            <a:r>
              <a:rPr lang="zh-CN" altLang="zh-CN" sz="1400" dirty="0" smtClean="0">
                <a:latin typeface="微软雅黑" pitchFamily="34" charset="-122"/>
                <a:ea typeface="微软雅黑" pitchFamily="34" charset="-122"/>
              </a:rPr>
              <a:t>输入</a:t>
            </a:r>
            <a:r>
              <a:rPr lang="zh-CN" altLang="en-US" sz="1400" dirty="0" smtClean="0">
                <a:latin typeface="微软雅黑" pitchFamily="34" charset="-122"/>
                <a:ea typeface="微软雅黑" pitchFamily="34" charset="-122"/>
              </a:rPr>
              <a:t>账户</a:t>
            </a:r>
            <a:r>
              <a:rPr lang="zh-CN" altLang="zh-CN" sz="1400" dirty="0" smtClean="0">
                <a:latin typeface="微软雅黑" pitchFamily="34" charset="-122"/>
                <a:ea typeface="微软雅黑" pitchFamily="34" charset="-122"/>
              </a:rPr>
              <a:t>密码</a:t>
            </a:r>
            <a:r>
              <a:rPr lang="zh-CN" altLang="zh-CN" sz="1400" dirty="0">
                <a:latin typeface="微软雅黑" pitchFamily="34" charset="-122"/>
                <a:ea typeface="微软雅黑" pitchFamily="34" charset="-122"/>
              </a:rPr>
              <a:t>即可</a:t>
            </a:r>
            <a:r>
              <a:rPr lang="zh-CN" altLang="zh-CN" sz="1400" dirty="0" smtClean="0">
                <a:latin typeface="微软雅黑" pitchFamily="34" charset="-122"/>
                <a:ea typeface="微软雅黑" pitchFamily="34" charset="-122"/>
              </a:rPr>
              <a:t>使用</a:t>
            </a:r>
            <a:endParaRPr lang="zh-CN" altLang="zh-CN" sz="1400" dirty="0">
              <a:latin typeface="微软雅黑" pitchFamily="34" charset="-122"/>
              <a:ea typeface="微软雅黑" pitchFamily="34" charset="-122"/>
            </a:endParaRP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793402"/>
            <a:ext cx="5580111" cy="3608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00325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txBox="1">
            <a:spLocks/>
          </p:cNvSpPr>
          <p:nvPr/>
        </p:nvSpPr>
        <p:spPr>
          <a:xfrm>
            <a:off x="395536" y="195486"/>
            <a:ext cx="8229600" cy="565571"/>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000" b="1" i="0" u="none" strike="noStrike" kern="1200" cap="all" spc="0" normalizeH="0" baseline="0" noProof="0" dirty="0" smtClean="0">
                <a:ln>
                  <a:noFill/>
                </a:ln>
                <a:solidFill>
                  <a:srgbClr val="00B0F0"/>
                </a:solidFill>
                <a:effectLst>
                  <a:outerShdw blurRad="38100" dist="38100" dir="2700000" algn="tl">
                    <a:srgbClr val="000000">
                      <a:alpha val="43137"/>
                    </a:srgbClr>
                  </a:outerShdw>
                </a:effectLst>
                <a:uLnTx/>
                <a:uFillTx/>
                <a:latin typeface="微软雅黑" pitchFamily="34" charset="-122"/>
                <a:ea typeface="微软雅黑" pitchFamily="34" charset="-122"/>
                <a:cs typeface="+mj-cs"/>
              </a:rPr>
              <a:t>过程改进建议反馈渠道</a:t>
            </a:r>
            <a:endParaRPr kumimoji="0" lang="zh-CN" altLang="en-US" sz="2000" b="1" i="0" u="none" strike="noStrike" kern="1200" cap="all" spc="0" normalizeH="0" baseline="0" noProof="0" dirty="0">
              <a:ln>
                <a:noFill/>
              </a:ln>
              <a:solidFill>
                <a:srgbClr val="00B0F0"/>
              </a:solidFill>
              <a:effectLst>
                <a:outerShdw blurRad="38100" dist="38100" dir="2700000" algn="tl">
                  <a:srgbClr val="000000">
                    <a:alpha val="43137"/>
                  </a:srgbClr>
                </a:outerShdw>
              </a:effectLst>
              <a:uLnTx/>
              <a:uFillTx/>
              <a:latin typeface="微软雅黑" pitchFamily="34" charset="-122"/>
              <a:ea typeface="微软雅黑" pitchFamily="34" charset="-122"/>
              <a:cs typeface="+mj-cs"/>
            </a:endParaRPr>
          </a:p>
        </p:txBody>
      </p:sp>
      <p:sp>
        <p:nvSpPr>
          <p:cNvPr id="6" name="内容占位符 2"/>
          <p:cNvSpPr txBox="1">
            <a:spLocks/>
          </p:cNvSpPr>
          <p:nvPr/>
        </p:nvSpPr>
        <p:spPr bwMode="auto">
          <a:xfrm>
            <a:off x="467544" y="1131590"/>
            <a:ext cx="8064896" cy="324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1pPr>
            <a:lvl2pPr marL="742950" indent="-28575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2pPr>
            <a:lvl3pPr marL="1143000" indent="-22860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3pPr>
            <a:lvl4pPr marL="1600200" indent="-22860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4pPr>
            <a:lvl5pPr marL="2057400" indent="-228600" algn="l" rtl="0" eaLnBrk="0" fontAlgn="base" hangingPunct="0">
              <a:spcBef>
                <a:spcPct val="20000"/>
              </a:spcBef>
              <a:spcAft>
                <a:spcPct val="0"/>
              </a:spcAft>
              <a:buFont typeface="Arial" pitchFamily="34" charset="0"/>
              <a:buChar char="»"/>
              <a:defRPr sz="3200" kern="1200">
                <a:solidFill>
                  <a:schemeClr val="tx1"/>
                </a:solidFill>
                <a:latin typeface="幼圆" pitchFamily="49" charset="-122"/>
                <a:ea typeface="幼圆"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1600" b="1" dirty="0" smtClean="0">
                <a:latin typeface="微软雅黑" pitchFamily="34" charset="-122"/>
                <a:ea typeface="微软雅黑" pitchFamily="34" charset="-122"/>
              </a:rPr>
              <a:t>过程</a:t>
            </a:r>
            <a:r>
              <a:rPr lang="zh-CN" altLang="en-US" sz="1600" b="1" dirty="0">
                <a:latin typeface="微软雅黑" pitchFamily="34" charset="-122"/>
                <a:ea typeface="微软雅黑" pitchFamily="34" charset="-122"/>
              </a:rPr>
              <a:t>改进建议反馈渠道：</a:t>
            </a:r>
            <a:endParaRPr lang="en-US" altLang="zh-CN" sz="1600" b="1" dirty="0">
              <a:latin typeface="微软雅黑" pitchFamily="34" charset="-122"/>
              <a:ea typeface="微软雅黑" pitchFamily="34" charset="-122"/>
            </a:endParaRPr>
          </a:p>
          <a:p>
            <a:pPr>
              <a:lnSpc>
                <a:spcPct val="150000"/>
              </a:lnSpc>
              <a:buFont typeface="+mj-lt"/>
              <a:buAutoNum type="arabicPeriod"/>
            </a:pPr>
            <a:r>
              <a:rPr lang="zh-CN" altLang="en-US" sz="1600" dirty="0">
                <a:latin typeface="微软雅黑" pitchFamily="34" charset="-122"/>
                <a:ea typeface="微软雅黑" pitchFamily="34" charset="-122"/>
              </a:rPr>
              <a:t>以</a:t>
            </a:r>
            <a:r>
              <a:rPr lang="en-US" altLang="zh-CN" sz="1600" dirty="0">
                <a:latin typeface="微软雅黑" pitchFamily="34" charset="-122"/>
                <a:ea typeface="微软雅黑" pitchFamily="34" charset="-122"/>
              </a:rPr>
              <a:t>RTX</a:t>
            </a:r>
            <a:r>
              <a:rPr lang="zh-CN" altLang="en-US" sz="1600" dirty="0">
                <a:latin typeface="微软雅黑" pitchFamily="34" charset="-122"/>
                <a:ea typeface="微软雅黑" pitchFamily="34" charset="-122"/>
              </a:rPr>
              <a:t>、邮件等方式反馈给专职</a:t>
            </a:r>
            <a:r>
              <a:rPr lang="en-US" altLang="zh-CN" sz="1600" dirty="0">
                <a:latin typeface="微软雅黑" pitchFamily="34" charset="-122"/>
                <a:ea typeface="微软雅黑" pitchFamily="34" charset="-122"/>
              </a:rPr>
              <a:t>EPG</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 </a:t>
            </a:r>
          </a:p>
          <a:p>
            <a:pPr>
              <a:lnSpc>
                <a:spcPct val="150000"/>
              </a:lnSpc>
              <a:buFont typeface="Wingdings" pitchFamily="2" charset="2"/>
              <a:buChar char="n"/>
            </a:pPr>
            <a:r>
              <a:rPr lang="en-US" altLang="zh-CN" sz="1600" dirty="0" smtClean="0">
                <a:latin typeface="微软雅黑" pitchFamily="34" charset="-122"/>
                <a:ea typeface="微软雅黑" pitchFamily="34" charset="-122"/>
              </a:rPr>
              <a:t>EPG</a:t>
            </a:r>
            <a:r>
              <a:rPr lang="zh-CN" altLang="en-US"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hlinkClick r:id="rId3"/>
              </a:rPr>
              <a:t>EPG@gtafe.com</a:t>
            </a:r>
            <a:r>
              <a:rPr lang="en-US" altLang="zh-CN" sz="1600" dirty="0" smtClean="0">
                <a:latin typeface="微软雅黑" pitchFamily="34" charset="-122"/>
                <a:ea typeface="微软雅黑" pitchFamily="34" charset="-122"/>
              </a:rPr>
              <a:t> </a:t>
            </a:r>
            <a:endParaRPr lang="en-US" altLang="zh-CN" sz="1600" dirty="0">
              <a:latin typeface="微软雅黑" pitchFamily="34" charset="-122"/>
              <a:ea typeface="微软雅黑" pitchFamily="34" charset="-122"/>
            </a:endParaRPr>
          </a:p>
          <a:p>
            <a:pPr>
              <a:lnSpc>
                <a:spcPct val="150000"/>
              </a:lnSpc>
              <a:buAutoNum type="arabicPeriod" startAt="2"/>
            </a:pPr>
            <a:r>
              <a:rPr lang="zh-CN" altLang="en-US" sz="1600" dirty="0" smtClean="0">
                <a:latin typeface="微软雅黑" pitchFamily="34" charset="-122"/>
                <a:ea typeface="微软雅黑" pitchFamily="34" charset="-122"/>
              </a:rPr>
              <a:t>以</a:t>
            </a:r>
            <a:r>
              <a:rPr lang="en-US" altLang="zh-CN" sz="1600" dirty="0">
                <a:latin typeface="微软雅黑" pitchFamily="34" charset="-122"/>
                <a:ea typeface="微软雅黑" pitchFamily="34" charset="-122"/>
              </a:rPr>
              <a:t>RTX</a:t>
            </a:r>
            <a:r>
              <a:rPr lang="zh-CN" altLang="en-US" sz="1600" dirty="0">
                <a:latin typeface="微软雅黑" pitchFamily="34" charset="-122"/>
                <a:ea typeface="微软雅黑" pitchFamily="34" charset="-122"/>
              </a:rPr>
              <a:t>、邮件等方式反馈给</a:t>
            </a:r>
            <a:r>
              <a:rPr lang="en-US" altLang="zh-CN" sz="1600" dirty="0">
                <a:latin typeface="微软雅黑" pitchFamily="34" charset="-122"/>
                <a:ea typeface="微软雅黑" pitchFamily="34" charset="-122"/>
              </a:rPr>
              <a:t>QA</a:t>
            </a:r>
            <a:r>
              <a:rPr lang="zh-CN" altLang="en-US" sz="1600" dirty="0">
                <a:latin typeface="微软雅黑" pitchFamily="34" charset="-122"/>
                <a:ea typeface="微软雅黑" pitchFamily="34" charset="-122"/>
              </a:rPr>
              <a:t>：黄森</a:t>
            </a:r>
            <a:r>
              <a:rPr lang="zh-CN" altLang="en-US" sz="1600" dirty="0" smtClean="0">
                <a:latin typeface="微软雅黑" pitchFamily="34" charset="-122"/>
                <a:ea typeface="微软雅黑" pitchFamily="34" charset="-122"/>
              </a:rPr>
              <a:t>连、林志芳、熊芸、金灼、方圆、许燕、梁素妍、曹沙沙、赵奕玭、夏广云</a:t>
            </a:r>
            <a:endParaRPr lang="en-US" altLang="zh-CN" sz="16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a:spLocks noChangeArrowheads="1"/>
          </p:cNvSpPr>
          <p:nvPr/>
        </p:nvSpPr>
        <p:spPr bwMode="auto">
          <a:xfrm>
            <a:off x="467544" y="4731990"/>
            <a:ext cx="9144000" cy="338554"/>
          </a:xfrm>
          <a:prstGeom prst="rect">
            <a:avLst/>
          </a:prstGeom>
          <a:noFill/>
          <a:ln w="9525">
            <a:noFill/>
            <a:miter lim="800000"/>
            <a:headEnd/>
            <a:tailEnd/>
          </a:ln>
        </p:spPr>
        <p:txBody>
          <a:bodyPr wrap="square">
            <a:spAutoFit/>
          </a:bodyPr>
          <a:lstStyle/>
          <a:p>
            <a:r>
              <a:rPr lang="zh-CN" altLang="en-US" sz="1600" b="1" dirty="0">
                <a:latin typeface="微软雅黑" pitchFamily="34" charset="-122"/>
                <a:ea typeface="微软雅黑" pitchFamily="34" charset="-122"/>
              </a:rPr>
              <a:t>准出条件 </a:t>
            </a:r>
            <a:r>
              <a:rPr lang="zh-CN" altLang="en-US" sz="1600" b="1" dirty="0" smtClean="0">
                <a:latin typeface="微软雅黑" pitchFamily="34" charset="-122"/>
                <a:ea typeface="微软雅黑" pitchFamily="34" charset="-122"/>
              </a:rPr>
              <a:t>：</a:t>
            </a:r>
            <a:r>
              <a:rPr lang="zh-CN" altLang="en-US" sz="1200" b="1" dirty="0">
                <a:latin typeface="微软雅黑" pitchFamily="34" charset="-122"/>
                <a:ea typeface="微软雅黑" pitchFamily="34" charset="-122"/>
              </a:rPr>
              <a:t>外包软件验收通过，</a:t>
            </a:r>
            <a:r>
              <a:rPr lang="zh-CN" altLang="en-US" sz="1200" b="1" dirty="0">
                <a:solidFill>
                  <a:srgbClr val="FF0000"/>
                </a:solidFill>
                <a:latin typeface="微软雅黑" pitchFamily="34" charset="-122"/>
                <a:ea typeface="微软雅黑" pitchFamily="34" charset="-122"/>
              </a:rPr>
              <a:t>公司内部项目结项完成</a:t>
            </a:r>
            <a:r>
              <a:rPr lang="zh-CN" altLang="en-US" sz="1200" b="1" dirty="0">
                <a:latin typeface="微软雅黑" pitchFamily="34" charset="-122"/>
                <a:ea typeface="微软雅黑" pitchFamily="34" charset="-122"/>
              </a:rPr>
              <a:t>，所有成果都已经归档入库</a:t>
            </a:r>
            <a:endParaRPr lang="zh-CN" altLang="zh-CN" sz="1200" b="1" dirty="0">
              <a:latin typeface="微软雅黑" pitchFamily="34" charset="-122"/>
              <a:ea typeface="微软雅黑" pitchFamily="34" charset="-122"/>
            </a:endParaRPr>
          </a:p>
        </p:txBody>
      </p:sp>
      <p:pic>
        <p:nvPicPr>
          <p:cNvPr id="5" name="Picture 2" descr="C:\Program Files\Microsoft Office\MEDIA\CAGCAT10\j0293240.wmf">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4791370"/>
            <a:ext cx="477313" cy="35213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标题 2"/>
          <p:cNvSpPr txBox="1">
            <a:spLocks/>
          </p:cNvSpPr>
          <p:nvPr/>
        </p:nvSpPr>
        <p:spPr>
          <a:xfrm>
            <a:off x="457200" y="51470"/>
            <a:ext cx="8229600" cy="565571"/>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z="2000" b="1" cap="all" dirty="0" smtClean="0">
                <a:solidFill>
                  <a:srgbClr val="00B0F0"/>
                </a:solidFill>
                <a:effectLst>
                  <a:outerShdw blurRad="38100" dist="38100" dir="2700000" algn="tl">
                    <a:srgbClr val="000000">
                      <a:alpha val="43137"/>
                    </a:srgbClr>
                  </a:outerShdw>
                </a:effectLst>
                <a:latin typeface="微软雅黑" pitchFamily="34" charset="-122"/>
                <a:ea typeface="微软雅黑" pitchFamily="34" charset="-122"/>
                <a:cs typeface="+mj-cs"/>
              </a:rPr>
              <a:t>开发外包</a:t>
            </a:r>
            <a:r>
              <a:rPr lang="zh-CN" altLang="en-US" sz="2000" b="1" cap="all" dirty="0" smtClean="0">
                <a:solidFill>
                  <a:srgbClr val="00B0F0"/>
                </a:solidFill>
                <a:effectLst>
                  <a:outerShdw blurRad="38100" dist="38100" dir="2700000" algn="tl">
                    <a:srgbClr val="000000">
                      <a:alpha val="43137"/>
                    </a:srgbClr>
                  </a:outerShdw>
                </a:effectLst>
                <a:latin typeface="微软雅黑" pitchFamily="34" charset="-122"/>
                <a:ea typeface="微软雅黑" pitchFamily="34" charset="-122"/>
                <a:cs typeface="+mj-cs"/>
              </a:rPr>
              <a:t>流程图</a:t>
            </a:r>
            <a:endParaRPr kumimoji="0" lang="zh-CN" altLang="en-US" sz="2000" b="1" i="0" u="none" strike="noStrike" kern="1200" cap="all" spc="0" normalizeH="0" baseline="0" noProof="0" dirty="0">
              <a:ln>
                <a:noFill/>
              </a:ln>
              <a:solidFill>
                <a:srgbClr val="00B0F0"/>
              </a:solidFill>
              <a:effectLst>
                <a:outerShdw blurRad="38100" dist="38100" dir="2700000" algn="tl">
                  <a:srgbClr val="000000">
                    <a:alpha val="43137"/>
                  </a:srgbClr>
                </a:outerShdw>
              </a:effectLst>
              <a:uLnTx/>
              <a:uFillTx/>
              <a:latin typeface="微软雅黑" pitchFamily="34" charset="-122"/>
              <a:ea typeface="微软雅黑" pitchFamily="34" charset="-122"/>
              <a:cs typeface="+mj-cs"/>
            </a:endParaRPr>
          </a:p>
        </p:txBody>
      </p:sp>
      <p:sp>
        <p:nvSpPr>
          <p:cNvPr id="9" name="矩形 8"/>
          <p:cNvSpPr>
            <a:spLocks noChangeArrowheads="1"/>
          </p:cNvSpPr>
          <p:nvPr/>
        </p:nvSpPr>
        <p:spPr bwMode="auto">
          <a:xfrm>
            <a:off x="323528" y="483518"/>
            <a:ext cx="8568952" cy="338554"/>
          </a:xfrm>
          <a:prstGeom prst="rect">
            <a:avLst/>
          </a:prstGeom>
          <a:noFill/>
          <a:ln w="9525">
            <a:noFill/>
            <a:miter lim="800000"/>
            <a:headEnd/>
            <a:tailEnd/>
          </a:ln>
        </p:spPr>
        <p:txBody>
          <a:bodyPr wrap="square">
            <a:spAutoFit/>
          </a:bodyPr>
          <a:lstStyle/>
          <a:p>
            <a:r>
              <a:rPr lang="zh-CN" altLang="en-US" sz="1600" b="1" dirty="0" smtClean="0">
                <a:latin typeface="微软雅黑" pitchFamily="34" charset="-122"/>
                <a:ea typeface="微软雅黑" pitchFamily="34" charset="-122"/>
              </a:rPr>
              <a:t>准入条件 ：</a:t>
            </a:r>
            <a:r>
              <a:rPr lang="zh-CN" altLang="en-US" sz="1200" b="1" dirty="0" smtClean="0">
                <a:latin typeface="微软雅黑" pitchFamily="34" charset="-122"/>
                <a:ea typeface="微软雅黑" pitchFamily="34" charset="-122"/>
              </a:rPr>
              <a:t>可行性论证、</a:t>
            </a:r>
            <a:r>
              <a:rPr lang="zh-CN" altLang="en-US" sz="1200" b="1" dirty="0">
                <a:latin typeface="微软雅黑" pitchFamily="34" charset="-122"/>
                <a:ea typeface="微软雅黑" pitchFamily="34" charset="-122"/>
              </a:rPr>
              <a:t>合同</a:t>
            </a:r>
            <a:r>
              <a:rPr lang="zh-CN" altLang="en-US" sz="1200" b="1" dirty="0" smtClean="0">
                <a:latin typeface="微软雅黑" pitchFamily="34" charset="-122"/>
                <a:ea typeface="微软雅黑" pitchFamily="34" charset="-122"/>
              </a:rPr>
              <a:t>评审、内部</a:t>
            </a:r>
            <a:r>
              <a:rPr lang="zh-CN" altLang="en-US" sz="1200" b="1" dirty="0">
                <a:latin typeface="微软雅黑" pitchFamily="34" charset="-122"/>
                <a:ea typeface="微软雅黑" pitchFamily="34" charset="-122"/>
              </a:rPr>
              <a:t>自</a:t>
            </a:r>
            <a:r>
              <a:rPr lang="zh-CN" altLang="en-US" sz="1200" b="1" dirty="0" smtClean="0">
                <a:latin typeface="微软雅黑" pitchFamily="34" charset="-122"/>
                <a:ea typeface="微软雅黑" pitchFamily="34" charset="-122"/>
              </a:rPr>
              <a:t>运营以及</a:t>
            </a:r>
            <a:r>
              <a:rPr lang="zh-CN" altLang="en-US" sz="1200" b="1" dirty="0">
                <a:latin typeface="微软雅黑" pitchFamily="34" charset="-122"/>
                <a:ea typeface="微软雅黑" pitchFamily="34" charset="-122"/>
              </a:rPr>
              <a:t>总裁</a:t>
            </a:r>
            <a:r>
              <a:rPr lang="zh-CN" altLang="en-US" sz="1200" b="1" dirty="0" smtClean="0">
                <a:latin typeface="微软雅黑" pitchFamily="34" charset="-122"/>
                <a:ea typeface="微软雅黑" pitchFamily="34" charset="-122"/>
              </a:rPr>
              <a:t>特批做出</a:t>
            </a:r>
            <a:r>
              <a:rPr lang="zh-CN" altLang="en-US" sz="1200" b="1" dirty="0">
                <a:latin typeface="微软雅黑" pitchFamily="34" charset="-122"/>
                <a:ea typeface="微软雅黑" pitchFamily="34" charset="-122"/>
              </a:rPr>
              <a:t>软件外包</a:t>
            </a:r>
            <a:r>
              <a:rPr lang="zh-CN" altLang="en-US" sz="1200" b="1" dirty="0" smtClean="0">
                <a:latin typeface="微软雅黑" pitchFamily="34" charset="-122"/>
                <a:ea typeface="微软雅黑" pitchFamily="34" charset="-122"/>
              </a:rPr>
              <a:t>决策</a:t>
            </a:r>
            <a:endParaRPr lang="zh-CN" altLang="zh-CN" sz="1200" b="1" dirty="0">
              <a:latin typeface="微软雅黑" pitchFamily="34" charset="-122"/>
              <a:ea typeface="微软雅黑" pitchFamily="34" charset="-122"/>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285" y="822072"/>
            <a:ext cx="8835430" cy="3909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椭圆 5"/>
          <p:cNvSpPr/>
          <p:nvPr/>
        </p:nvSpPr>
        <p:spPr bwMode="auto">
          <a:xfrm>
            <a:off x="683568" y="915566"/>
            <a:ext cx="648072" cy="1224136"/>
          </a:xfrm>
          <a:prstGeom prst="ellipse">
            <a:avLst/>
          </a:prstGeom>
          <a:solidFill>
            <a:srgbClr val="FFBE7D">
              <a:alpha val="0"/>
            </a:srgbClr>
          </a:solidFill>
          <a:ln w="19050">
            <a:solidFill>
              <a:srgbClr val="FF0000"/>
            </a:solidFill>
            <a:prstDash val="dash"/>
            <a:miter lim="800000"/>
            <a:headEnd/>
            <a:tailEn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dirty="0" smtClean="0"/>
          </a:p>
        </p:txBody>
      </p:sp>
      <p:pic>
        <p:nvPicPr>
          <p:cNvPr id="1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285" y="709610"/>
            <a:ext cx="2175134" cy="355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5710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BE7D"/>
        </a:solidFill>
        <a:ln w="19050">
          <a:solidFill>
            <a:srgbClr val="FF0000"/>
          </a:solidFill>
          <a:prstDash val="dash"/>
          <a:miter lim="800000"/>
          <a:headEnd/>
          <a:tailEnd/>
        </a:ln>
        <a:effectLst>
          <a:outerShdw dist="107763" dir="2700000" algn="ctr" rotWithShape="0">
            <a:srgbClr val="808080"/>
          </a:outerShdw>
        </a:effectLst>
      </a:spPr>
      <a:bodyPr vert="horz" wrap="square" lIns="91440" tIns="45720" rIns="91440" bIns="45720" numCol="1" rtlCol="0" anchor="t" anchorCtr="0" compatLnSpc="1">
        <a:prstTxWarp prst="textNoShape">
          <a:avLst/>
        </a:prstTxWarp>
      </a:bodyPr>
      <a:lstStyle>
        <a:defPPr algn="ctr">
          <a:defRPr dirty="0" smtClean="0"/>
        </a:defPPr>
      </a:lst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13420</TotalTime>
  <Words>1694</Words>
  <Application>Microsoft Office PowerPoint</Application>
  <PresentationFormat>全屏显示(16:9)</PresentationFormat>
  <Paragraphs>244</Paragraphs>
  <Slides>30</Slides>
  <Notes>26</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Office 主题</vt:lpstr>
      <vt:lpstr>PowerPoint 演示文稿</vt:lpstr>
      <vt:lpstr>PowerPoint 演示文稿</vt:lpstr>
      <vt:lpstr>PowerPoint 演示文稿</vt:lpstr>
      <vt:lpstr>PowerPoint 演示文稿</vt:lpstr>
      <vt:lpstr>PowerPoint 演示文稿</vt:lpstr>
      <vt:lpstr>PowerPoint 演示文稿</vt:lpstr>
      <vt:lpstr>公司研发流程访问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iamisis</dc:creator>
  <cp:lastModifiedBy>AutoBVT</cp:lastModifiedBy>
  <cp:revision>818</cp:revision>
  <dcterms:created xsi:type="dcterms:W3CDTF">2012-04-11T02:39:08Z</dcterms:created>
  <dcterms:modified xsi:type="dcterms:W3CDTF">2017-04-11T10:00:41Z</dcterms:modified>
</cp:coreProperties>
</file>