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6" r:id="rId2"/>
    <p:sldId id="289" r:id="rId3"/>
    <p:sldId id="466" r:id="rId4"/>
    <p:sldId id="457" r:id="rId5"/>
    <p:sldId id="464" r:id="rId6"/>
    <p:sldId id="465" r:id="rId7"/>
    <p:sldId id="342" r:id="rId8"/>
    <p:sldId id="361" r:id="rId9"/>
    <p:sldId id="419" r:id="rId10"/>
    <p:sldId id="351" r:id="rId11"/>
    <p:sldId id="458" r:id="rId12"/>
    <p:sldId id="459" r:id="rId13"/>
    <p:sldId id="356" r:id="rId14"/>
    <p:sldId id="354" r:id="rId15"/>
    <p:sldId id="460" r:id="rId16"/>
    <p:sldId id="462" r:id="rId17"/>
    <p:sldId id="343" r:id="rId18"/>
    <p:sldId id="345" r:id="rId19"/>
    <p:sldId id="381" r:id="rId20"/>
    <p:sldId id="420" r:id="rId21"/>
    <p:sldId id="386" r:id="rId22"/>
    <p:sldId id="421" r:id="rId23"/>
    <p:sldId id="395" r:id="rId24"/>
    <p:sldId id="423" r:id="rId25"/>
    <p:sldId id="428" r:id="rId26"/>
    <p:sldId id="427" r:id="rId27"/>
    <p:sldId id="432" r:id="rId28"/>
    <p:sldId id="451" r:id="rId29"/>
    <p:sldId id="434" r:id="rId30"/>
    <p:sldId id="430" r:id="rId31"/>
    <p:sldId id="435" r:id="rId32"/>
    <p:sldId id="437" r:id="rId33"/>
    <p:sldId id="438" r:id="rId34"/>
    <p:sldId id="443" r:id="rId35"/>
    <p:sldId id="463" r:id="rId36"/>
    <p:sldId id="429" r:id="rId37"/>
    <p:sldId id="453" r:id="rId38"/>
    <p:sldId id="455" r:id="rId39"/>
    <p:sldId id="418" r:id="rId4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unzhuo.ye"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AE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03" autoAdjust="0"/>
    <p:restoredTop sz="77926" autoAdjust="0"/>
  </p:normalViewPr>
  <p:slideViewPr>
    <p:cSldViewPr>
      <p:cViewPr>
        <p:scale>
          <a:sx n="100" d="100"/>
          <a:sy n="100" d="100"/>
        </p:scale>
        <p:origin x="-1086" y="-402"/>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2904"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C4912C-4E56-4B85-A19C-F2387AA3F979}"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zh-CN" altLang="en-US"/>
        </a:p>
      </dgm:t>
    </dgm:pt>
    <dgm:pt modelId="{9D59227D-B45D-4231-AF2C-BD5D01A2D6EA}">
      <dgm:prSet phldrT="[文本]" custT="1"/>
      <dgm:spPr/>
      <dgm:t>
        <a:bodyPr/>
        <a:lstStyle/>
        <a:p>
          <a:endParaRPr lang="zh-CN" altLang="en-US" sz="1400" dirty="0"/>
        </a:p>
      </dgm:t>
    </dgm:pt>
    <dgm:pt modelId="{B2A67843-C43A-466A-9138-480D6DA596AE}" type="parTrans" cxnId="{F202330A-B70E-40BC-86F3-98EF9B9A5374}">
      <dgm:prSet/>
      <dgm:spPr/>
      <dgm:t>
        <a:bodyPr/>
        <a:lstStyle/>
        <a:p>
          <a:endParaRPr lang="zh-CN" altLang="en-US"/>
        </a:p>
      </dgm:t>
    </dgm:pt>
    <dgm:pt modelId="{AA2DAD7C-D4A4-4D47-8EE9-798395080503}" type="sibTrans" cxnId="{F202330A-B70E-40BC-86F3-98EF9B9A5374}">
      <dgm:prSet/>
      <dgm:spPr/>
      <dgm:t>
        <a:bodyPr/>
        <a:lstStyle/>
        <a:p>
          <a:endParaRPr lang="zh-CN" altLang="en-US"/>
        </a:p>
      </dgm:t>
    </dgm:pt>
    <dgm:pt modelId="{B62F5601-6B79-4AD5-80A3-A613807BEC42}">
      <dgm:prSet phldrT="[文本]" custT="1"/>
      <dgm:spPr/>
      <dgm:t>
        <a:bodyPr/>
        <a:lstStyle/>
        <a:p>
          <a:endParaRPr lang="zh-CN" altLang="en-US" sz="1400" dirty="0"/>
        </a:p>
      </dgm:t>
    </dgm:pt>
    <dgm:pt modelId="{234C5798-A4EB-4486-8561-CFBD6479DAAC}" type="parTrans" cxnId="{4007FE16-3184-4639-8757-D130FC7EBDF1}">
      <dgm:prSet/>
      <dgm:spPr/>
      <dgm:t>
        <a:bodyPr/>
        <a:lstStyle/>
        <a:p>
          <a:endParaRPr lang="zh-CN" altLang="en-US"/>
        </a:p>
      </dgm:t>
    </dgm:pt>
    <dgm:pt modelId="{22E4192C-05EE-44D6-99ED-B6A2656F40F7}" type="sibTrans" cxnId="{4007FE16-3184-4639-8757-D130FC7EBDF1}">
      <dgm:prSet/>
      <dgm:spPr/>
      <dgm:t>
        <a:bodyPr/>
        <a:lstStyle/>
        <a:p>
          <a:endParaRPr lang="zh-CN" altLang="en-US"/>
        </a:p>
      </dgm:t>
    </dgm:pt>
    <dgm:pt modelId="{A4CC1FB1-3DE8-4D25-B441-58049AECC675}">
      <dgm:prSet phldrT="[文本]" custT="1"/>
      <dgm:spPr/>
      <dgm:t>
        <a:bodyPr/>
        <a:lstStyle/>
        <a:p>
          <a:endParaRPr lang="zh-CN" altLang="en-US" sz="1400" dirty="0"/>
        </a:p>
      </dgm:t>
    </dgm:pt>
    <dgm:pt modelId="{62D220DB-E17F-4FA7-B27F-B67B0CAD2113}" type="parTrans" cxnId="{B8D98B02-01CA-4138-8E72-F01CDF3879C4}">
      <dgm:prSet/>
      <dgm:spPr/>
      <dgm:t>
        <a:bodyPr/>
        <a:lstStyle/>
        <a:p>
          <a:endParaRPr lang="zh-CN" altLang="en-US"/>
        </a:p>
      </dgm:t>
    </dgm:pt>
    <dgm:pt modelId="{012938D8-B34C-4BE3-8B8A-8DB9CDAA20ED}" type="sibTrans" cxnId="{B8D98B02-01CA-4138-8E72-F01CDF3879C4}">
      <dgm:prSet/>
      <dgm:spPr/>
      <dgm:t>
        <a:bodyPr/>
        <a:lstStyle/>
        <a:p>
          <a:endParaRPr lang="zh-CN" altLang="en-US"/>
        </a:p>
      </dgm:t>
    </dgm:pt>
    <dgm:pt modelId="{6E8223F5-3F8D-4BB2-AF6B-C9D123A6E92E}">
      <dgm:prSet phldrT="[文本]" custT="1"/>
      <dgm:spPr/>
      <dgm:t>
        <a:bodyPr/>
        <a:lstStyle/>
        <a:p>
          <a:endParaRPr lang="zh-CN" altLang="en-US" sz="1400" dirty="0"/>
        </a:p>
      </dgm:t>
    </dgm:pt>
    <dgm:pt modelId="{1DC0FD63-D721-41CE-8BF0-ECCA4906BFE6}" type="parTrans" cxnId="{E866215B-ACAC-4672-9F9D-6D6D4315E970}">
      <dgm:prSet/>
      <dgm:spPr/>
      <dgm:t>
        <a:bodyPr/>
        <a:lstStyle/>
        <a:p>
          <a:endParaRPr lang="zh-CN" altLang="en-US"/>
        </a:p>
      </dgm:t>
    </dgm:pt>
    <dgm:pt modelId="{834FBC81-D2A4-44EA-9C41-A2A831803995}" type="sibTrans" cxnId="{E866215B-ACAC-4672-9F9D-6D6D4315E970}">
      <dgm:prSet/>
      <dgm:spPr/>
      <dgm:t>
        <a:bodyPr/>
        <a:lstStyle/>
        <a:p>
          <a:endParaRPr lang="zh-CN" altLang="en-US"/>
        </a:p>
      </dgm:t>
    </dgm:pt>
    <dgm:pt modelId="{8B132DAF-2338-4B08-B483-1BCC65E87CBB}">
      <dgm:prSet phldrT="[文本]" custT="1"/>
      <dgm:spPr>
        <a:solidFill>
          <a:schemeClr val="tx1">
            <a:lumMod val="65000"/>
            <a:lumOff val="35000"/>
          </a:schemeClr>
        </a:solidFill>
      </dgm:spPr>
      <dgm:t>
        <a:bodyPr/>
        <a:lstStyle/>
        <a:p>
          <a:endParaRPr lang="zh-CN" altLang="en-US" sz="1400" dirty="0"/>
        </a:p>
      </dgm:t>
    </dgm:pt>
    <dgm:pt modelId="{C346FBD3-7A8E-49C4-838F-517E4FC33759}" type="sibTrans" cxnId="{15D7B4F7-3A4B-491C-81F1-96D7DAF2A9B2}">
      <dgm:prSet/>
      <dgm:spPr/>
      <dgm:t>
        <a:bodyPr/>
        <a:lstStyle/>
        <a:p>
          <a:endParaRPr lang="zh-CN" altLang="en-US"/>
        </a:p>
      </dgm:t>
    </dgm:pt>
    <dgm:pt modelId="{B5B96CFE-A139-47F8-9C10-158C5CF7ED9A}" type="parTrans" cxnId="{15D7B4F7-3A4B-491C-81F1-96D7DAF2A9B2}">
      <dgm:prSet/>
      <dgm:spPr/>
      <dgm:t>
        <a:bodyPr/>
        <a:lstStyle/>
        <a:p>
          <a:endParaRPr lang="zh-CN" altLang="en-US"/>
        </a:p>
      </dgm:t>
    </dgm:pt>
    <dgm:pt modelId="{0F6AEBF3-F07B-495C-A91B-35541E63DA24}">
      <dgm:prSet phldrT="[文本]" custT="1"/>
      <dgm:spPr>
        <a:solidFill>
          <a:schemeClr val="tx1">
            <a:lumMod val="65000"/>
            <a:lumOff val="35000"/>
          </a:schemeClr>
        </a:solidFill>
      </dgm:spPr>
      <dgm:t>
        <a:bodyPr/>
        <a:lstStyle/>
        <a:p>
          <a:endParaRPr lang="zh-CN" altLang="en-US" sz="1400" dirty="0"/>
        </a:p>
      </dgm:t>
    </dgm:pt>
    <dgm:pt modelId="{B5A8D099-1809-4EA0-9528-E984E0C2A02E}" type="sibTrans" cxnId="{8C97FFBC-4B15-4716-95B3-A98480832D5E}">
      <dgm:prSet/>
      <dgm:spPr/>
      <dgm:t>
        <a:bodyPr/>
        <a:lstStyle/>
        <a:p>
          <a:endParaRPr lang="zh-CN" altLang="en-US"/>
        </a:p>
      </dgm:t>
    </dgm:pt>
    <dgm:pt modelId="{6B23B6CB-645F-4283-A3E0-C730151F416D}" type="parTrans" cxnId="{8C97FFBC-4B15-4716-95B3-A98480832D5E}">
      <dgm:prSet/>
      <dgm:spPr/>
      <dgm:t>
        <a:bodyPr/>
        <a:lstStyle/>
        <a:p>
          <a:endParaRPr lang="zh-CN" altLang="en-US"/>
        </a:p>
      </dgm:t>
    </dgm:pt>
    <dgm:pt modelId="{E1B725D5-4AD4-48D9-956C-E0F7EC1BE208}">
      <dgm:prSet phldrT="[文本]" custT="1"/>
      <dgm:spPr/>
      <dgm:t>
        <a:bodyPr/>
        <a:lstStyle/>
        <a:p>
          <a:endParaRPr lang="zh-CN" altLang="en-US" sz="1400" dirty="0"/>
        </a:p>
      </dgm:t>
    </dgm:pt>
    <dgm:pt modelId="{97FCCCF2-7AA5-4628-9638-E721841F1450}" type="sibTrans" cxnId="{F2299C83-DAE1-4F5E-A928-3C5E44243380}">
      <dgm:prSet/>
      <dgm:spPr/>
      <dgm:t>
        <a:bodyPr/>
        <a:lstStyle/>
        <a:p>
          <a:endParaRPr lang="zh-CN" altLang="en-US"/>
        </a:p>
      </dgm:t>
    </dgm:pt>
    <dgm:pt modelId="{9A5A0155-7BCA-4454-A51A-3402048E4EAD}" type="parTrans" cxnId="{F2299C83-DAE1-4F5E-A928-3C5E44243380}">
      <dgm:prSet/>
      <dgm:spPr/>
      <dgm:t>
        <a:bodyPr/>
        <a:lstStyle/>
        <a:p>
          <a:endParaRPr lang="zh-CN" altLang="en-US"/>
        </a:p>
      </dgm:t>
    </dgm:pt>
    <dgm:pt modelId="{65291D9A-DCAC-4B53-9388-7AD8F7738751}" type="pres">
      <dgm:prSet presAssocID="{F5C4912C-4E56-4B85-A19C-F2387AA3F979}" presName="theList" presStyleCnt="0">
        <dgm:presLayoutVars>
          <dgm:dir/>
          <dgm:animLvl val="lvl"/>
          <dgm:resizeHandles val="exact"/>
        </dgm:presLayoutVars>
      </dgm:prSet>
      <dgm:spPr/>
      <dgm:t>
        <a:bodyPr/>
        <a:lstStyle/>
        <a:p>
          <a:endParaRPr lang="zh-CN" altLang="en-US"/>
        </a:p>
      </dgm:t>
    </dgm:pt>
    <dgm:pt modelId="{CEC74F8A-769B-40B2-827F-34E19DF366B9}" type="pres">
      <dgm:prSet presAssocID="{8B132DAF-2338-4B08-B483-1BCC65E87CBB}" presName="compNode" presStyleCnt="0"/>
      <dgm:spPr/>
    </dgm:pt>
    <dgm:pt modelId="{23361E47-9700-4B23-80D5-02358A214886}" type="pres">
      <dgm:prSet presAssocID="{8B132DAF-2338-4B08-B483-1BCC65E87CBB}" presName="aNode" presStyleLbl="bgShp" presStyleIdx="0" presStyleCnt="7" custScaleX="2000000" custLinFactNeighborX="-36116" custLinFactNeighborY="139"/>
      <dgm:spPr/>
      <dgm:t>
        <a:bodyPr/>
        <a:lstStyle/>
        <a:p>
          <a:endParaRPr lang="zh-CN" altLang="en-US"/>
        </a:p>
      </dgm:t>
    </dgm:pt>
    <dgm:pt modelId="{4A42C3C4-342F-4F62-989B-63257C9D6AB5}" type="pres">
      <dgm:prSet presAssocID="{8B132DAF-2338-4B08-B483-1BCC65E87CBB}" presName="textNode" presStyleLbl="bgShp" presStyleIdx="0" presStyleCnt="7"/>
      <dgm:spPr/>
      <dgm:t>
        <a:bodyPr/>
        <a:lstStyle/>
        <a:p>
          <a:endParaRPr lang="zh-CN" altLang="en-US"/>
        </a:p>
      </dgm:t>
    </dgm:pt>
    <dgm:pt modelId="{58841440-6492-4CB6-8536-2CB1B4F6DD6B}" type="pres">
      <dgm:prSet presAssocID="{8B132DAF-2338-4B08-B483-1BCC65E87CBB}" presName="compChildNode" presStyleCnt="0"/>
      <dgm:spPr/>
    </dgm:pt>
    <dgm:pt modelId="{37AB52D6-484E-4B73-A738-0649F42A89AF}" type="pres">
      <dgm:prSet presAssocID="{8B132DAF-2338-4B08-B483-1BCC65E87CBB}" presName="theInnerList" presStyleCnt="0"/>
      <dgm:spPr/>
    </dgm:pt>
    <dgm:pt modelId="{C58A8D41-6875-4778-856A-42C6159813B8}" type="pres">
      <dgm:prSet presAssocID="{8B132DAF-2338-4B08-B483-1BCC65E87CBB}" presName="aSpace" presStyleCnt="0"/>
      <dgm:spPr/>
    </dgm:pt>
    <dgm:pt modelId="{493A3AF5-352A-44E7-A323-260A4CACC050}" type="pres">
      <dgm:prSet presAssocID="{A4CC1FB1-3DE8-4D25-B441-58049AECC675}" presName="compNode" presStyleCnt="0"/>
      <dgm:spPr/>
    </dgm:pt>
    <dgm:pt modelId="{E3A6A794-5EB9-4FD8-A726-EA3373EEFB76}" type="pres">
      <dgm:prSet presAssocID="{A4CC1FB1-3DE8-4D25-B441-58049AECC675}" presName="aNode" presStyleLbl="bgShp" presStyleIdx="1" presStyleCnt="7" custScaleX="2000000" custLinFactNeighborX="7140" custLinFactNeighborY="-1472"/>
      <dgm:spPr/>
      <dgm:t>
        <a:bodyPr/>
        <a:lstStyle/>
        <a:p>
          <a:endParaRPr lang="zh-CN" altLang="en-US"/>
        </a:p>
      </dgm:t>
    </dgm:pt>
    <dgm:pt modelId="{15F3247A-7997-47B8-9EE6-3637E14B8565}" type="pres">
      <dgm:prSet presAssocID="{A4CC1FB1-3DE8-4D25-B441-58049AECC675}" presName="textNode" presStyleLbl="bgShp" presStyleIdx="1" presStyleCnt="7"/>
      <dgm:spPr/>
      <dgm:t>
        <a:bodyPr/>
        <a:lstStyle/>
        <a:p>
          <a:endParaRPr lang="zh-CN" altLang="en-US"/>
        </a:p>
      </dgm:t>
    </dgm:pt>
    <dgm:pt modelId="{67B2ABDA-4A3B-41F5-BEDE-AD6F3587BAE8}" type="pres">
      <dgm:prSet presAssocID="{A4CC1FB1-3DE8-4D25-B441-58049AECC675}" presName="compChildNode" presStyleCnt="0"/>
      <dgm:spPr/>
    </dgm:pt>
    <dgm:pt modelId="{75632F5D-CDD5-48F0-96CF-EA47E33DD59D}" type="pres">
      <dgm:prSet presAssocID="{A4CC1FB1-3DE8-4D25-B441-58049AECC675}" presName="theInnerList" presStyleCnt="0"/>
      <dgm:spPr/>
    </dgm:pt>
    <dgm:pt modelId="{990EB3BB-40DD-4A14-A57E-DB0BB460984B}" type="pres">
      <dgm:prSet presAssocID="{A4CC1FB1-3DE8-4D25-B441-58049AECC675}" presName="aSpace" presStyleCnt="0"/>
      <dgm:spPr/>
    </dgm:pt>
    <dgm:pt modelId="{AA3307AB-48DA-4D1D-9232-E64BC2243F93}" type="pres">
      <dgm:prSet presAssocID="{6E8223F5-3F8D-4BB2-AF6B-C9D123A6E92E}" presName="compNode" presStyleCnt="0"/>
      <dgm:spPr/>
    </dgm:pt>
    <dgm:pt modelId="{9B388025-4F8C-4452-97B3-313FEFC1F5C5}" type="pres">
      <dgm:prSet presAssocID="{6E8223F5-3F8D-4BB2-AF6B-C9D123A6E92E}" presName="aNode" presStyleLbl="bgShp" presStyleIdx="2" presStyleCnt="7" custScaleX="2000000" custLinFactNeighborX="7140"/>
      <dgm:spPr/>
      <dgm:t>
        <a:bodyPr/>
        <a:lstStyle/>
        <a:p>
          <a:endParaRPr lang="zh-CN" altLang="en-US"/>
        </a:p>
      </dgm:t>
    </dgm:pt>
    <dgm:pt modelId="{C1DBDB88-E852-4898-9518-78DB9F80ACCD}" type="pres">
      <dgm:prSet presAssocID="{6E8223F5-3F8D-4BB2-AF6B-C9D123A6E92E}" presName="textNode" presStyleLbl="bgShp" presStyleIdx="2" presStyleCnt="7"/>
      <dgm:spPr/>
      <dgm:t>
        <a:bodyPr/>
        <a:lstStyle/>
        <a:p>
          <a:endParaRPr lang="zh-CN" altLang="en-US"/>
        </a:p>
      </dgm:t>
    </dgm:pt>
    <dgm:pt modelId="{C01D77DB-1CC6-4FEE-A85C-FD7D4A273BC4}" type="pres">
      <dgm:prSet presAssocID="{6E8223F5-3F8D-4BB2-AF6B-C9D123A6E92E}" presName="compChildNode" presStyleCnt="0"/>
      <dgm:spPr/>
    </dgm:pt>
    <dgm:pt modelId="{09BE64D6-BD29-402B-B4D1-03E8D156D8A2}" type="pres">
      <dgm:prSet presAssocID="{6E8223F5-3F8D-4BB2-AF6B-C9D123A6E92E}" presName="theInnerList" presStyleCnt="0"/>
      <dgm:spPr/>
    </dgm:pt>
    <dgm:pt modelId="{39CC4D7B-C957-4D39-8287-8C1BA91AC896}" type="pres">
      <dgm:prSet presAssocID="{6E8223F5-3F8D-4BB2-AF6B-C9D123A6E92E}" presName="aSpace" presStyleCnt="0"/>
      <dgm:spPr/>
    </dgm:pt>
    <dgm:pt modelId="{EEBC9A3C-FB5D-4025-8744-13F6DB4E2A80}" type="pres">
      <dgm:prSet presAssocID="{E1B725D5-4AD4-48D9-956C-E0F7EC1BE208}" presName="compNode" presStyleCnt="0"/>
      <dgm:spPr/>
    </dgm:pt>
    <dgm:pt modelId="{F1358AF7-433B-4B9E-A8BD-5C3CA0BDE420}" type="pres">
      <dgm:prSet presAssocID="{E1B725D5-4AD4-48D9-956C-E0F7EC1BE208}" presName="aNode" presStyleLbl="bgShp" presStyleIdx="3" presStyleCnt="7" custScaleX="2000000" custLinFactNeighborX="55451" custLinFactNeighborY="139"/>
      <dgm:spPr/>
      <dgm:t>
        <a:bodyPr/>
        <a:lstStyle/>
        <a:p>
          <a:endParaRPr lang="zh-CN" altLang="en-US"/>
        </a:p>
      </dgm:t>
    </dgm:pt>
    <dgm:pt modelId="{2E1A3094-B7FA-4990-BBEB-6B9A737155C4}" type="pres">
      <dgm:prSet presAssocID="{E1B725D5-4AD4-48D9-956C-E0F7EC1BE208}" presName="textNode" presStyleLbl="bgShp" presStyleIdx="3" presStyleCnt="7"/>
      <dgm:spPr/>
      <dgm:t>
        <a:bodyPr/>
        <a:lstStyle/>
        <a:p>
          <a:endParaRPr lang="zh-CN" altLang="en-US"/>
        </a:p>
      </dgm:t>
    </dgm:pt>
    <dgm:pt modelId="{C6C3CFA9-C3BE-46B0-9D75-75D7D386F789}" type="pres">
      <dgm:prSet presAssocID="{E1B725D5-4AD4-48D9-956C-E0F7EC1BE208}" presName="compChildNode" presStyleCnt="0"/>
      <dgm:spPr/>
    </dgm:pt>
    <dgm:pt modelId="{B6E6292E-5F04-4764-9BD4-73A2DBEBE4E0}" type="pres">
      <dgm:prSet presAssocID="{E1B725D5-4AD4-48D9-956C-E0F7EC1BE208}" presName="theInnerList" presStyleCnt="0"/>
      <dgm:spPr/>
    </dgm:pt>
    <dgm:pt modelId="{686E32F1-9BD4-404C-9BCB-8C04F5E5FB80}" type="pres">
      <dgm:prSet presAssocID="{E1B725D5-4AD4-48D9-956C-E0F7EC1BE208}" presName="aSpace" presStyleCnt="0"/>
      <dgm:spPr/>
    </dgm:pt>
    <dgm:pt modelId="{50F3B027-7619-42F5-BF32-F94F217213FB}" type="pres">
      <dgm:prSet presAssocID="{9D59227D-B45D-4231-AF2C-BD5D01A2D6EA}" presName="compNode" presStyleCnt="0"/>
      <dgm:spPr/>
    </dgm:pt>
    <dgm:pt modelId="{2F47C928-65D2-4BAB-8FCD-8E85DCA21578}" type="pres">
      <dgm:prSet presAssocID="{9D59227D-B45D-4231-AF2C-BD5D01A2D6EA}" presName="aNode" presStyleLbl="bgShp" presStyleIdx="4" presStyleCnt="7" custScaleX="2000000"/>
      <dgm:spPr/>
      <dgm:t>
        <a:bodyPr/>
        <a:lstStyle/>
        <a:p>
          <a:endParaRPr lang="zh-CN" altLang="en-US"/>
        </a:p>
      </dgm:t>
    </dgm:pt>
    <dgm:pt modelId="{592354BF-E8BE-4F9F-AA68-EA6B7DF61F07}" type="pres">
      <dgm:prSet presAssocID="{9D59227D-B45D-4231-AF2C-BD5D01A2D6EA}" presName="textNode" presStyleLbl="bgShp" presStyleIdx="4" presStyleCnt="7"/>
      <dgm:spPr/>
      <dgm:t>
        <a:bodyPr/>
        <a:lstStyle/>
        <a:p>
          <a:endParaRPr lang="zh-CN" altLang="en-US"/>
        </a:p>
      </dgm:t>
    </dgm:pt>
    <dgm:pt modelId="{6DBB3FC5-2083-45B6-8D6A-A7FA1E36EAA1}" type="pres">
      <dgm:prSet presAssocID="{9D59227D-B45D-4231-AF2C-BD5D01A2D6EA}" presName="compChildNode" presStyleCnt="0"/>
      <dgm:spPr/>
    </dgm:pt>
    <dgm:pt modelId="{7595C095-E146-4F59-AD41-00B3C3F566D3}" type="pres">
      <dgm:prSet presAssocID="{9D59227D-B45D-4231-AF2C-BD5D01A2D6EA}" presName="theInnerList" presStyleCnt="0"/>
      <dgm:spPr/>
    </dgm:pt>
    <dgm:pt modelId="{DEB754FE-BC52-41EE-9394-D9293752FD91}" type="pres">
      <dgm:prSet presAssocID="{9D59227D-B45D-4231-AF2C-BD5D01A2D6EA}" presName="aSpace" presStyleCnt="0"/>
      <dgm:spPr/>
    </dgm:pt>
    <dgm:pt modelId="{F1A2E6B7-EF15-4AB0-A6C6-CE969019374C}" type="pres">
      <dgm:prSet presAssocID="{B62F5601-6B79-4AD5-80A3-A613807BEC42}" presName="compNode" presStyleCnt="0"/>
      <dgm:spPr/>
    </dgm:pt>
    <dgm:pt modelId="{D10F7793-D9D1-4A1C-BFFB-ED86E71F08A6}" type="pres">
      <dgm:prSet presAssocID="{B62F5601-6B79-4AD5-80A3-A613807BEC42}" presName="aNode" presStyleLbl="bgShp" presStyleIdx="5" presStyleCnt="7" custScaleX="2000000"/>
      <dgm:spPr/>
      <dgm:t>
        <a:bodyPr/>
        <a:lstStyle/>
        <a:p>
          <a:endParaRPr lang="zh-CN" altLang="en-US"/>
        </a:p>
      </dgm:t>
    </dgm:pt>
    <dgm:pt modelId="{6B850ECC-019C-4CF1-AC45-AF5DA009202E}" type="pres">
      <dgm:prSet presAssocID="{B62F5601-6B79-4AD5-80A3-A613807BEC42}" presName="textNode" presStyleLbl="bgShp" presStyleIdx="5" presStyleCnt="7"/>
      <dgm:spPr/>
      <dgm:t>
        <a:bodyPr/>
        <a:lstStyle/>
        <a:p>
          <a:endParaRPr lang="zh-CN" altLang="en-US"/>
        </a:p>
      </dgm:t>
    </dgm:pt>
    <dgm:pt modelId="{0FE67DC2-3977-42D1-95B7-92402687332F}" type="pres">
      <dgm:prSet presAssocID="{B62F5601-6B79-4AD5-80A3-A613807BEC42}" presName="compChildNode" presStyleCnt="0"/>
      <dgm:spPr/>
    </dgm:pt>
    <dgm:pt modelId="{45846BCB-432F-4056-B43A-08BF40FD9D67}" type="pres">
      <dgm:prSet presAssocID="{B62F5601-6B79-4AD5-80A3-A613807BEC42}" presName="theInnerList" presStyleCnt="0"/>
      <dgm:spPr/>
    </dgm:pt>
    <dgm:pt modelId="{03CDA2A7-B383-4F14-8202-86AADAF2ED58}" type="pres">
      <dgm:prSet presAssocID="{B62F5601-6B79-4AD5-80A3-A613807BEC42}" presName="aSpace" presStyleCnt="0"/>
      <dgm:spPr/>
    </dgm:pt>
    <dgm:pt modelId="{A01E5AF6-44CD-4C73-A72E-E84FACE98886}" type="pres">
      <dgm:prSet presAssocID="{0F6AEBF3-F07B-495C-A91B-35541E63DA24}" presName="compNode" presStyleCnt="0"/>
      <dgm:spPr/>
    </dgm:pt>
    <dgm:pt modelId="{AB9C1A6C-4430-4919-9B7B-2B798D414FC8}" type="pres">
      <dgm:prSet presAssocID="{0F6AEBF3-F07B-495C-A91B-35541E63DA24}" presName="aNode" presStyleLbl="bgShp" presStyleIdx="6" presStyleCnt="7" custScaleX="2000000"/>
      <dgm:spPr/>
      <dgm:t>
        <a:bodyPr/>
        <a:lstStyle/>
        <a:p>
          <a:endParaRPr lang="zh-CN" altLang="en-US"/>
        </a:p>
      </dgm:t>
    </dgm:pt>
    <dgm:pt modelId="{775691C6-6FAE-473B-B1B6-314C4C41B736}" type="pres">
      <dgm:prSet presAssocID="{0F6AEBF3-F07B-495C-A91B-35541E63DA24}" presName="textNode" presStyleLbl="bgShp" presStyleIdx="6" presStyleCnt="7"/>
      <dgm:spPr/>
      <dgm:t>
        <a:bodyPr/>
        <a:lstStyle/>
        <a:p>
          <a:endParaRPr lang="zh-CN" altLang="en-US"/>
        </a:p>
      </dgm:t>
    </dgm:pt>
    <dgm:pt modelId="{9DC1DF4D-2631-4811-AEFE-9C2041BFE901}" type="pres">
      <dgm:prSet presAssocID="{0F6AEBF3-F07B-495C-A91B-35541E63DA24}" presName="compChildNode" presStyleCnt="0"/>
      <dgm:spPr/>
    </dgm:pt>
    <dgm:pt modelId="{324CF186-8685-4E9F-9C86-1FB3D8B28A2E}" type="pres">
      <dgm:prSet presAssocID="{0F6AEBF3-F07B-495C-A91B-35541E63DA24}" presName="theInnerList" presStyleCnt="0"/>
      <dgm:spPr/>
    </dgm:pt>
  </dgm:ptLst>
  <dgm:cxnLst>
    <dgm:cxn modelId="{15D7B4F7-3A4B-491C-81F1-96D7DAF2A9B2}" srcId="{F5C4912C-4E56-4B85-A19C-F2387AA3F979}" destId="{8B132DAF-2338-4B08-B483-1BCC65E87CBB}" srcOrd="0" destOrd="0" parTransId="{B5B96CFE-A139-47F8-9C10-158C5CF7ED9A}" sibTransId="{C346FBD3-7A8E-49C4-838F-517E4FC33759}"/>
    <dgm:cxn modelId="{745A52C0-EBE2-40A8-BE24-F549BC9C854C}" type="presOf" srcId="{E1B725D5-4AD4-48D9-956C-E0F7EC1BE208}" destId="{F1358AF7-433B-4B9E-A8BD-5C3CA0BDE420}" srcOrd="0" destOrd="0" presId="urn:microsoft.com/office/officeart/2005/8/layout/lProcess2"/>
    <dgm:cxn modelId="{0A5DFA4C-0698-412B-B089-0A427C92936C}" type="presOf" srcId="{8B132DAF-2338-4B08-B483-1BCC65E87CBB}" destId="{4A42C3C4-342F-4F62-989B-63257C9D6AB5}" srcOrd="1" destOrd="0" presId="urn:microsoft.com/office/officeart/2005/8/layout/lProcess2"/>
    <dgm:cxn modelId="{F2299C83-DAE1-4F5E-A928-3C5E44243380}" srcId="{F5C4912C-4E56-4B85-A19C-F2387AA3F979}" destId="{E1B725D5-4AD4-48D9-956C-E0F7EC1BE208}" srcOrd="3" destOrd="0" parTransId="{9A5A0155-7BCA-4454-A51A-3402048E4EAD}" sibTransId="{97FCCCF2-7AA5-4628-9638-E721841F1450}"/>
    <dgm:cxn modelId="{F017076E-F4E1-4888-8A08-7AED343A0D36}" type="presOf" srcId="{0F6AEBF3-F07B-495C-A91B-35541E63DA24}" destId="{AB9C1A6C-4430-4919-9B7B-2B798D414FC8}" srcOrd="0" destOrd="0" presId="urn:microsoft.com/office/officeart/2005/8/layout/lProcess2"/>
    <dgm:cxn modelId="{F88358D9-22C2-4247-9509-1A4CA69E5197}" type="presOf" srcId="{F5C4912C-4E56-4B85-A19C-F2387AA3F979}" destId="{65291D9A-DCAC-4B53-9388-7AD8F7738751}" srcOrd="0" destOrd="0" presId="urn:microsoft.com/office/officeart/2005/8/layout/lProcess2"/>
    <dgm:cxn modelId="{68D98EC6-5F8D-45E6-B524-6869D21A71CB}" type="presOf" srcId="{8B132DAF-2338-4B08-B483-1BCC65E87CBB}" destId="{23361E47-9700-4B23-80D5-02358A214886}" srcOrd="0" destOrd="0" presId="urn:microsoft.com/office/officeart/2005/8/layout/lProcess2"/>
    <dgm:cxn modelId="{8C97FFBC-4B15-4716-95B3-A98480832D5E}" srcId="{F5C4912C-4E56-4B85-A19C-F2387AA3F979}" destId="{0F6AEBF3-F07B-495C-A91B-35541E63DA24}" srcOrd="6" destOrd="0" parTransId="{6B23B6CB-645F-4283-A3E0-C730151F416D}" sibTransId="{B5A8D099-1809-4EA0-9528-E984E0C2A02E}"/>
    <dgm:cxn modelId="{D54529F0-4514-4785-B4AE-E0D4CAC7F641}" type="presOf" srcId="{0F6AEBF3-F07B-495C-A91B-35541E63DA24}" destId="{775691C6-6FAE-473B-B1B6-314C4C41B736}" srcOrd="1" destOrd="0" presId="urn:microsoft.com/office/officeart/2005/8/layout/lProcess2"/>
    <dgm:cxn modelId="{162C3B4A-2B1D-4B54-B1F3-104B701A55CA}" type="presOf" srcId="{A4CC1FB1-3DE8-4D25-B441-58049AECC675}" destId="{15F3247A-7997-47B8-9EE6-3637E14B8565}" srcOrd="1" destOrd="0" presId="urn:microsoft.com/office/officeart/2005/8/layout/lProcess2"/>
    <dgm:cxn modelId="{4007FE16-3184-4639-8757-D130FC7EBDF1}" srcId="{F5C4912C-4E56-4B85-A19C-F2387AA3F979}" destId="{B62F5601-6B79-4AD5-80A3-A613807BEC42}" srcOrd="5" destOrd="0" parTransId="{234C5798-A4EB-4486-8561-CFBD6479DAAC}" sibTransId="{22E4192C-05EE-44D6-99ED-B6A2656F40F7}"/>
    <dgm:cxn modelId="{EFE44BA3-6F18-43A6-BD85-8DD44C0544A5}" type="presOf" srcId="{B62F5601-6B79-4AD5-80A3-A613807BEC42}" destId="{D10F7793-D9D1-4A1C-BFFB-ED86E71F08A6}" srcOrd="0" destOrd="0" presId="urn:microsoft.com/office/officeart/2005/8/layout/lProcess2"/>
    <dgm:cxn modelId="{3D5B3614-3BB7-41F8-B011-09E6BDC70BD7}" type="presOf" srcId="{9D59227D-B45D-4231-AF2C-BD5D01A2D6EA}" destId="{592354BF-E8BE-4F9F-AA68-EA6B7DF61F07}" srcOrd="1" destOrd="0" presId="urn:microsoft.com/office/officeart/2005/8/layout/lProcess2"/>
    <dgm:cxn modelId="{F202330A-B70E-40BC-86F3-98EF9B9A5374}" srcId="{F5C4912C-4E56-4B85-A19C-F2387AA3F979}" destId="{9D59227D-B45D-4231-AF2C-BD5D01A2D6EA}" srcOrd="4" destOrd="0" parTransId="{B2A67843-C43A-466A-9138-480D6DA596AE}" sibTransId="{AA2DAD7C-D4A4-4D47-8EE9-798395080503}"/>
    <dgm:cxn modelId="{E866215B-ACAC-4672-9F9D-6D6D4315E970}" srcId="{F5C4912C-4E56-4B85-A19C-F2387AA3F979}" destId="{6E8223F5-3F8D-4BB2-AF6B-C9D123A6E92E}" srcOrd="2" destOrd="0" parTransId="{1DC0FD63-D721-41CE-8BF0-ECCA4906BFE6}" sibTransId="{834FBC81-D2A4-44EA-9C41-A2A831803995}"/>
    <dgm:cxn modelId="{F1CCEABC-2714-47EA-825D-0E84A2478C13}" type="presOf" srcId="{6E8223F5-3F8D-4BB2-AF6B-C9D123A6E92E}" destId="{9B388025-4F8C-4452-97B3-313FEFC1F5C5}" srcOrd="0" destOrd="0" presId="urn:microsoft.com/office/officeart/2005/8/layout/lProcess2"/>
    <dgm:cxn modelId="{90F7C57E-B46A-4109-93DB-52EAC76C5713}" type="presOf" srcId="{9D59227D-B45D-4231-AF2C-BD5D01A2D6EA}" destId="{2F47C928-65D2-4BAB-8FCD-8E85DCA21578}" srcOrd="0" destOrd="0" presId="urn:microsoft.com/office/officeart/2005/8/layout/lProcess2"/>
    <dgm:cxn modelId="{6FA1C96F-0391-4400-ACA8-64BA9F6DC5D0}" type="presOf" srcId="{6E8223F5-3F8D-4BB2-AF6B-C9D123A6E92E}" destId="{C1DBDB88-E852-4898-9518-78DB9F80ACCD}" srcOrd="1" destOrd="0" presId="urn:microsoft.com/office/officeart/2005/8/layout/lProcess2"/>
    <dgm:cxn modelId="{F35781C0-C837-459D-8E2F-B6E4FFB8C6A4}" type="presOf" srcId="{E1B725D5-4AD4-48D9-956C-E0F7EC1BE208}" destId="{2E1A3094-B7FA-4990-BBEB-6B9A737155C4}" srcOrd="1" destOrd="0" presId="urn:microsoft.com/office/officeart/2005/8/layout/lProcess2"/>
    <dgm:cxn modelId="{B8D98B02-01CA-4138-8E72-F01CDF3879C4}" srcId="{F5C4912C-4E56-4B85-A19C-F2387AA3F979}" destId="{A4CC1FB1-3DE8-4D25-B441-58049AECC675}" srcOrd="1" destOrd="0" parTransId="{62D220DB-E17F-4FA7-B27F-B67B0CAD2113}" sibTransId="{012938D8-B34C-4BE3-8B8A-8DB9CDAA20ED}"/>
    <dgm:cxn modelId="{53B89CEF-FBAC-4DAB-AA91-015FBCE30F95}" type="presOf" srcId="{A4CC1FB1-3DE8-4D25-B441-58049AECC675}" destId="{E3A6A794-5EB9-4FD8-A726-EA3373EEFB76}" srcOrd="0" destOrd="0" presId="urn:microsoft.com/office/officeart/2005/8/layout/lProcess2"/>
    <dgm:cxn modelId="{158F8C7A-1E05-460E-B530-D763801EC0FA}" type="presOf" srcId="{B62F5601-6B79-4AD5-80A3-A613807BEC42}" destId="{6B850ECC-019C-4CF1-AC45-AF5DA009202E}" srcOrd="1" destOrd="0" presId="urn:microsoft.com/office/officeart/2005/8/layout/lProcess2"/>
    <dgm:cxn modelId="{CC5133FD-7A53-4F77-B16A-E0E6BFCB3F62}" type="presParOf" srcId="{65291D9A-DCAC-4B53-9388-7AD8F7738751}" destId="{CEC74F8A-769B-40B2-827F-34E19DF366B9}" srcOrd="0" destOrd="0" presId="urn:microsoft.com/office/officeart/2005/8/layout/lProcess2"/>
    <dgm:cxn modelId="{18C5E354-577C-4B23-8D21-019C578C2CD3}" type="presParOf" srcId="{CEC74F8A-769B-40B2-827F-34E19DF366B9}" destId="{23361E47-9700-4B23-80D5-02358A214886}" srcOrd="0" destOrd="0" presId="urn:microsoft.com/office/officeart/2005/8/layout/lProcess2"/>
    <dgm:cxn modelId="{534F076C-896F-4238-AB43-F2CE60E66D5D}" type="presParOf" srcId="{CEC74F8A-769B-40B2-827F-34E19DF366B9}" destId="{4A42C3C4-342F-4F62-989B-63257C9D6AB5}" srcOrd="1" destOrd="0" presId="urn:microsoft.com/office/officeart/2005/8/layout/lProcess2"/>
    <dgm:cxn modelId="{96B503ED-FE95-4561-B0D3-9804480C6C06}" type="presParOf" srcId="{CEC74F8A-769B-40B2-827F-34E19DF366B9}" destId="{58841440-6492-4CB6-8536-2CB1B4F6DD6B}" srcOrd="2" destOrd="0" presId="urn:microsoft.com/office/officeart/2005/8/layout/lProcess2"/>
    <dgm:cxn modelId="{BE2EAF24-15DF-4CB7-A9B1-ED3B507B62DA}" type="presParOf" srcId="{58841440-6492-4CB6-8536-2CB1B4F6DD6B}" destId="{37AB52D6-484E-4B73-A738-0649F42A89AF}" srcOrd="0" destOrd="0" presId="urn:microsoft.com/office/officeart/2005/8/layout/lProcess2"/>
    <dgm:cxn modelId="{70EF90C4-CF64-43CD-A159-0575AA635EC8}" type="presParOf" srcId="{65291D9A-DCAC-4B53-9388-7AD8F7738751}" destId="{C58A8D41-6875-4778-856A-42C6159813B8}" srcOrd="1" destOrd="0" presId="urn:microsoft.com/office/officeart/2005/8/layout/lProcess2"/>
    <dgm:cxn modelId="{179B16EA-0F96-470A-B9BE-09A6287FB92F}" type="presParOf" srcId="{65291D9A-DCAC-4B53-9388-7AD8F7738751}" destId="{493A3AF5-352A-44E7-A323-260A4CACC050}" srcOrd="2" destOrd="0" presId="urn:microsoft.com/office/officeart/2005/8/layout/lProcess2"/>
    <dgm:cxn modelId="{11E2FE83-CD76-4074-9652-862405F3C620}" type="presParOf" srcId="{493A3AF5-352A-44E7-A323-260A4CACC050}" destId="{E3A6A794-5EB9-4FD8-A726-EA3373EEFB76}" srcOrd="0" destOrd="0" presId="urn:microsoft.com/office/officeart/2005/8/layout/lProcess2"/>
    <dgm:cxn modelId="{416D3698-5000-4A2F-A791-8DDE1DB4C54B}" type="presParOf" srcId="{493A3AF5-352A-44E7-A323-260A4CACC050}" destId="{15F3247A-7997-47B8-9EE6-3637E14B8565}" srcOrd="1" destOrd="0" presId="urn:microsoft.com/office/officeart/2005/8/layout/lProcess2"/>
    <dgm:cxn modelId="{DCE45157-31BA-4399-A6C7-B00052AB8F1E}" type="presParOf" srcId="{493A3AF5-352A-44E7-A323-260A4CACC050}" destId="{67B2ABDA-4A3B-41F5-BEDE-AD6F3587BAE8}" srcOrd="2" destOrd="0" presId="urn:microsoft.com/office/officeart/2005/8/layout/lProcess2"/>
    <dgm:cxn modelId="{CB850FBF-E41A-4FC8-BD1E-69592F78942C}" type="presParOf" srcId="{67B2ABDA-4A3B-41F5-BEDE-AD6F3587BAE8}" destId="{75632F5D-CDD5-48F0-96CF-EA47E33DD59D}" srcOrd="0" destOrd="0" presId="urn:microsoft.com/office/officeart/2005/8/layout/lProcess2"/>
    <dgm:cxn modelId="{38941631-393A-4A92-8BE9-EDE448BF4DBF}" type="presParOf" srcId="{65291D9A-DCAC-4B53-9388-7AD8F7738751}" destId="{990EB3BB-40DD-4A14-A57E-DB0BB460984B}" srcOrd="3" destOrd="0" presId="urn:microsoft.com/office/officeart/2005/8/layout/lProcess2"/>
    <dgm:cxn modelId="{A3B4B93C-7D79-4D8E-8ADA-EF213D3DDA13}" type="presParOf" srcId="{65291D9A-DCAC-4B53-9388-7AD8F7738751}" destId="{AA3307AB-48DA-4D1D-9232-E64BC2243F93}" srcOrd="4" destOrd="0" presId="urn:microsoft.com/office/officeart/2005/8/layout/lProcess2"/>
    <dgm:cxn modelId="{C1088CE6-5933-4F60-A46B-CE0629218BD3}" type="presParOf" srcId="{AA3307AB-48DA-4D1D-9232-E64BC2243F93}" destId="{9B388025-4F8C-4452-97B3-313FEFC1F5C5}" srcOrd="0" destOrd="0" presId="urn:microsoft.com/office/officeart/2005/8/layout/lProcess2"/>
    <dgm:cxn modelId="{63C26564-1F5A-4B90-841F-90220057BEE1}" type="presParOf" srcId="{AA3307AB-48DA-4D1D-9232-E64BC2243F93}" destId="{C1DBDB88-E852-4898-9518-78DB9F80ACCD}" srcOrd="1" destOrd="0" presId="urn:microsoft.com/office/officeart/2005/8/layout/lProcess2"/>
    <dgm:cxn modelId="{9F2FE007-B19D-45E6-8576-E89EB3F98BFF}" type="presParOf" srcId="{AA3307AB-48DA-4D1D-9232-E64BC2243F93}" destId="{C01D77DB-1CC6-4FEE-A85C-FD7D4A273BC4}" srcOrd="2" destOrd="0" presId="urn:microsoft.com/office/officeart/2005/8/layout/lProcess2"/>
    <dgm:cxn modelId="{0F04E653-86C3-4345-A764-450100665F7B}" type="presParOf" srcId="{C01D77DB-1CC6-4FEE-A85C-FD7D4A273BC4}" destId="{09BE64D6-BD29-402B-B4D1-03E8D156D8A2}" srcOrd="0" destOrd="0" presId="urn:microsoft.com/office/officeart/2005/8/layout/lProcess2"/>
    <dgm:cxn modelId="{1F6C5D8B-CF14-4DCA-8216-7621C2FAE358}" type="presParOf" srcId="{65291D9A-DCAC-4B53-9388-7AD8F7738751}" destId="{39CC4D7B-C957-4D39-8287-8C1BA91AC896}" srcOrd="5" destOrd="0" presId="urn:microsoft.com/office/officeart/2005/8/layout/lProcess2"/>
    <dgm:cxn modelId="{9C8682A1-D219-4EB0-ACA9-41CBD4CA4223}" type="presParOf" srcId="{65291D9A-DCAC-4B53-9388-7AD8F7738751}" destId="{EEBC9A3C-FB5D-4025-8744-13F6DB4E2A80}" srcOrd="6" destOrd="0" presId="urn:microsoft.com/office/officeart/2005/8/layout/lProcess2"/>
    <dgm:cxn modelId="{42CF9CA7-CFC8-468B-BC57-83AD8F106F20}" type="presParOf" srcId="{EEBC9A3C-FB5D-4025-8744-13F6DB4E2A80}" destId="{F1358AF7-433B-4B9E-A8BD-5C3CA0BDE420}" srcOrd="0" destOrd="0" presId="urn:microsoft.com/office/officeart/2005/8/layout/lProcess2"/>
    <dgm:cxn modelId="{C80289E6-E7F5-487F-8AE0-6FD8195106D5}" type="presParOf" srcId="{EEBC9A3C-FB5D-4025-8744-13F6DB4E2A80}" destId="{2E1A3094-B7FA-4990-BBEB-6B9A737155C4}" srcOrd="1" destOrd="0" presId="urn:microsoft.com/office/officeart/2005/8/layout/lProcess2"/>
    <dgm:cxn modelId="{95CDBDAA-8845-4FEE-956E-D82C429CA969}" type="presParOf" srcId="{EEBC9A3C-FB5D-4025-8744-13F6DB4E2A80}" destId="{C6C3CFA9-C3BE-46B0-9D75-75D7D386F789}" srcOrd="2" destOrd="0" presId="urn:microsoft.com/office/officeart/2005/8/layout/lProcess2"/>
    <dgm:cxn modelId="{4F826F01-61A3-437A-99B6-A07707405C99}" type="presParOf" srcId="{C6C3CFA9-C3BE-46B0-9D75-75D7D386F789}" destId="{B6E6292E-5F04-4764-9BD4-73A2DBEBE4E0}" srcOrd="0" destOrd="0" presId="urn:microsoft.com/office/officeart/2005/8/layout/lProcess2"/>
    <dgm:cxn modelId="{B5539FB6-0258-4458-A965-D88DB4BEA1E3}" type="presParOf" srcId="{65291D9A-DCAC-4B53-9388-7AD8F7738751}" destId="{686E32F1-9BD4-404C-9BCB-8C04F5E5FB80}" srcOrd="7" destOrd="0" presId="urn:microsoft.com/office/officeart/2005/8/layout/lProcess2"/>
    <dgm:cxn modelId="{C41D57A1-465F-45FF-955B-2F68557950D1}" type="presParOf" srcId="{65291D9A-DCAC-4B53-9388-7AD8F7738751}" destId="{50F3B027-7619-42F5-BF32-F94F217213FB}" srcOrd="8" destOrd="0" presId="urn:microsoft.com/office/officeart/2005/8/layout/lProcess2"/>
    <dgm:cxn modelId="{67798137-3656-4C20-95A8-458FDA7F259E}" type="presParOf" srcId="{50F3B027-7619-42F5-BF32-F94F217213FB}" destId="{2F47C928-65D2-4BAB-8FCD-8E85DCA21578}" srcOrd="0" destOrd="0" presId="urn:microsoft.com/office/officeart/2005/8/layout/lProcess2"/>
    <dgm:cxn modelId="{C4C30468-CBD3-4737-BDFE-02F5D457A6B8}" type="presParOf" srcId="{50F3B027-7619-42F5-BF32-F94F217213FB}" destId="{592354BF-E8BE-4F9F-AA68-EA6B7DF61F07}" srcOrd="1" destOrd="0" presId="urn:microsoft.com/office/officeart/2005/8/layout/lProcess2"/>
    <dgm:cxn modelId="{2C0B64D9-C87A-4DD1-95A4-27FD79427CD8}" type="presParOf" srcId="{50F3B027-7619-42F5-BF32-F94F217213FB}" destId="{6DBB3FC5-2083-45B6-8D6A-A7FA1E36EAA1}" srcOrd="2" destOrd="0" presId="urn:microsoft.com/office/officeart/2005/8/layout/lProcess2"/>
    <dgm:cxn modelId="{141561BE-A19D-4EA4-8FA0-EA852DD1CCE9}" type="presParOf" srcId="{6DBB3FC5-2083-45B6-8D6A-A7FA1E36EAA1}" destId="{7595C095-E146-4F59-AD41-00B3C3F566D3}" srcOrd="0" destOrd="0" presId="urn:microsoft.com/office/officeart/2005/8/layout/lProcess2"/>
    <dgm:cxn modelId="{7EFABB97-B593-4005-90F8-F39C006CA45E}" type="presParOf" srcId="{65291D9A-DCAC-4B53-9388-7AD8F7738751}" destId="{DEB754FE-BC52-41EE-9394-D9293752FD91}" srcOrd="9" destOrd="0" presId="urn:microsoft.com/office/officeart/2005/8/layout/lProcess2"/>
    <dgm:cxn modelId="{59C6B299-627F-4695-9919-7EAC6B9E6527}" type="presParOf" srcId="{65291D9A-DCAC-4B53-9388-7AD8F7738751}" destId="{F1A2E6B7-EF15-4AB0-A6C6-CE969019374C}" srcOrd="10" destOrd="0" presId="urn:microsoft.com/office/officeart/2005/8/layout/lProcess2"/>
    <dgm:cxn modelId="{9C1BB78F-9755-4F7A-8A36-355D86FFB876}" type="presParOf" srcId="{F1A2E6B7-EF15-4AB0-A6C6-CE969019374C}" destId="{D10F7793-D9D1-4A1C-BFFB-ED86E71F08A6}" srcOrd="0" destOrd="0" presId="urn:microsoft.com/office/officeart/2005/8/layout/lProcess2"/>
    <dgm:cxn modelId="{74E95858-F657-46BD-B3C4-EACE021C7A22}" type="presParOf" srcId="{F1A2E6B7-EF15-4AB0-A6C6-CE969019374C}" destId="{6B850ECC-019C-4CF1-AC45-AF5DA009202E}" srcOrd="1" destOrd="0" presId="urn:microsoft.com/office/officeart/2005/8/layout/lProcess2"/>
    <dgm:cxn modelId="{A4C9CD83-340D-4420-A66A-52D71AEC77AB}" type="presParOf" srcId="{F1A2E6B7-EF15-4AB0-A6C6-CE969019374C}" destId="{0FE67DC2-3977-42D1-95B7-92402687332F}" srcOrd="2" destOrd="0" presId="urn:microsoft.com/office/officeart/2005/8/layout/lProcess2"/>
    <dgm:cxn modelId="{4892AEE9-A787-4EAF-8C52-DEAFCF07580D}" type="presParOf" srcId="{0FE67DC2-3977-42D1-95B7-92402687332F}" destId="{45846BCB-432F-4056-B43A-08BF40FD9D67}" srcOrd="0" destOrd="0" presId="urn:microsoft.com/office/officeart/2005/8/layout/lProcess2"/>
    <dgm:cxn modelId="{286EFF24-597C-4050-99DF-F499B1E98D8B}" type="presParOf" srcId="{65291D9A-DCAC-4B53-9388-7AD8F7738751}" destId="{03CDA2A7-B383-4F14-8202-86AADAF2ED58}" srcOrd="11" destOrd="0" presId="urn:microsoft.com/office/officeart/2005/8/layout/lProcess2"/>
    <dgm:cxn modelId="{047A8790-B2A9-4B66-88F7-646F1E181EE6}" type="presParOf" srcId="{65291D9A-DCAC-4B53-9388-7AD8F7738751}" destId="{A01E5AF6-44CD-4C73-A72E-E84FACE98886}" srcOrd="12" destOrd="0" presId="urn:microsoft.com/office/officeart/2005/8/layout/lProcess2"/>
    <dgm:cxn modelId="{53594FBD-4B3E-4BB6-B21C-5004F3077A69}" type="presParOf" srcId="{A01E5AF6-44CD-4C73-A72E-E84FACE98886}" destId="{AB9C1A6C-4430-4919-9B7B-2B798D414FC8}" srcOrd="0" destOrd="0" presId="urn:microsoft.com/office/officeart/2005/8/layout/lProcess2"/>
    <dgm:cxn modelId="{E4D78C52-0441-440F-B770-4C6FEAC4D551}" type="presParOf" srcId="{A01E5AF6-44CD-4C73-A72E-E84FACE98886}" destId="{775691C6-6FAE-473B-B1B6-314C4C41B736}" srcOrd="1" destOrd="0" presId="urn:microsoft.com/office/officeart/2005/8/layout/lProcess2"/>
    <dgm:cxn modelId="{D084515B-5CB3-4972-BCF8-6F253622E660}" type="presParOf" srcId="{A01E5AF6-44CD-4C73-A72E-E84FACE98886}" destId="{9DC1DF4D-2631-4811-AEFE-9C2041BFE901}" srcOrd="2" destOrd="0" presId="urn:microsoft.com/office/officeart/2005/8/layout/lProcess2"/>
    <dgm:cxn modelId="{790910E7-F5DD-41B8-ABA7-E6F3B7463948}" type="presParOf" srcId="{9DC1DF4D-2631-4811-AEFE-9C2041BFE901}" destId="{324CF186-8685-4E9F-9C86-1FB3D8B28A2E}"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9D3E60-EE88-47A2-AA9F-646BF5A16C21}" type="doc">
      <dgm:prSet loTypeId="urn:diagrams.loki3.com/VaryingWidthList+Icon" loCatId="list" qsTypeId="urn:microsoft.com/office/officeart/2005/8/quickstyle/simple1" qsCatId="simple" csTypeId="urn:microsoft.com/office/officeart/2005/8/colors/accent1_2" csCatId="accent1" phldr="1"/>
      <dgm:spPr/>
    </dgm:pt>
    <dgm:pt modelId="{F1F7746A-8029-4DE3-BBED-0F65A0964BBD}">
      <dgm:prSet phldrT="[文本]" custT="1"/>
      <dgm:spPr>
        <a:solidFill>
          <a:srgbClr val="04AEDA"/>
        </a:solidFill>
      </dgm:spPr>
      <dgm:t>
        <a:bodyPr/>
        <a:lstStyle/>
        <a:p>
          <a:r>
            <a:rPr lang="zh-CN" altLang="en-US" sz="1200" dirty="0" smtClean="0"/>
            <a:t>管理过程</a:t>
          </a:r>
          <a:endParaRPr lang="zh-CN" altLang="en-US" sz="1200" dirty="0"/>
        </a:p>
      </dgm:t>
    </dgm:pt>
    <dgm:pt modelId="{C6C8F4EF-1FFA-455C-9A85-FAF7DB433199}" type="parTrans" cxnId="{54EE7B6B-278C-4B22-A63D-F6CE36E57759}">
      <dgm:prSet/>
      <dgm:spPr/>
      <dgm:t>
        <a:bodyPr/>
        <a:lstStyle/>
        <a:p>
          <a:endParaRPr lang="zh-CN" altLang="en-US"/>
        </a:p>
      </dgm:t>
    </dgm:pt>
    <dgm:pt modelId="{14C8C94A-E518-4494-B2E9-A6BA1F427ED0}" type="sibTrans" cxnId="{54EE7B6B-278C-4B22-A63D-F6CE36E57759}">
      <dgm:prSet/>
      <dgm:spPr/>
      <dgm:t>
        <a:bodyPr/>
        <a:lstStyle/>
        <a:p>
          <a:endParaRPr lang="zh-CN" altLang="en-US"/>
        </a:p>
      </dgm:t>
    </dgm:pt>
    <dgm:pt modelId="{157E2CCD-D93F-48CD-BA76-38A37A1C9D05}">
      <dgm:prSet phldrT="[文本]" custT="1"/>
      <dgm:spPr>
        <a:solidFill>
          <a:srgbClr val="04AEDA"/>
        </a:solidFill>
      </dgm:spPr>
      <dgm:t>
        <a:bodyPr/>
        <a:lstStyle/>
        <a:p>
          <a:r>
            <a:rPr lang="zh-CN" altLang="en-US" sz="1200" dirty="0" smtClean="0"/>
            <a:t>工程过程</a:t>
          </a:r>
          <a:endParaRPr lang="zh-CN" altLang="en-US" sz="1200" dirty="0"/>
        </a:p>
      </dgm:t>
    </dgm:pt>
    <dgm:pt modelId="{2AC3446A-9068-4FE4-9030-499E77F5880A}" type="parTrans" cxnId="{B7B15AA0-4371-4DC9-9C01-5C7525A810F7}">
      <dgm:prSet/>
      <dgm:spPr/>
      <dgm:t>
        <a:bodyPr/>
        <a:lstStyle/>
        <a:p>
          <a:endParaRPr lang="zh-CN" altLang="en-US"/>
        </a:p>
      </dgm:t>
    </dgm:pt>
    <dgm:pt modelId="{536FD70C-7121-44E4-8F30-50EC04CBDF40}" type="sibTrans" cxnId="{B7B15AA0-4371-4DC9-9C01-5C7525A810F7}">
      <dgm:prSet/>
      <dgm:spPr/>
      <dgm:t>
        <a:bodyPr/>
        <a:lstStyle/>
        <a:p>
          <a:endParaRPr lang="zh-CN" altLang="en-US"/>
        </a:p>
      </dgm:t>
    </dgm:pt>
    <dgm:pt modelId="{ACE15782-FF4F-4B77-AE72-0F446850ABDA}">
      <dgm:prSet phldrT="[文本]" custT="1"/>
      <dgm:spPr>
        <a:solidFill>
          <a:srgbClr val="04AEDA"/>
        </a:solidFill>
      </dgm:spPr>
      <dgm:t>
        <a:bodyPr/>
        <a:lstStyle/>
        <a:p>
          <a:r>
            <a:rPr lang="zh-CN" altLang="en-US" sz="1200" dirty="0" smtClean="0"/>
            <a:t>支撑过程</a:t>
          </a:r>
          <a:endParaRPr lang="zh-CN" altLang="en-US" sz="1200" dirty="0"/>
        </a:p>
      </dgm:t>
    </dgm:pt>
    <dgm:pt modelId="{13748594-AF76-4C5A-95EF-058381AEBB39}" type="parTrans" cxnId="{3867F163-CE36-480D-80CA-5DD9AAE14F29}">
      <dgm:prSet/>
      <dgm:spPr/>
      <dgm:t>
        <a:bodyPr/>
        <a:lstStyle/>
        <a:p>
          <a:endParaRPr lang="zh-CN" altLang="en-US"/>
        </a:p>
      </dgm:t>
    </dgm:pt>
    <dgm:pt modelId="{5BE69E11-AAD0-4173-A7BD-9FD890A2ED13}" type="sibTrans" cxnId="{3867F163-CE36-480D-80CA-5DD9AAE14F29}">
      <dgm:prSet/>
      <dgm:spPr/>
      <dgm:t>
        <a:bodyPr/>
        <a:lstStyle/>
        <a:p>
          <a:endParaRPr lang="zh-CN" altLang="en-US"/>
        </a:p>
      </dgm:t>
    </dgm:pt>
    <dgm:pt modelId="{5FCCF221-B183-4563-BF26-80B41E285D3C}">
      <dgm:prSet phldrT="[文本]" custT="1"/>
      <dgm:spPr>
        <a:solidFill>
          <a:srgbClr val="04AEDA"/>
        </a:solidFill>
      </dgm:spPr>
      <dgm:t>
        <a:bodyPr/>
        <a:lstStyle/>
        <a:p>
          <a:r>
            <a:rPr lang="zh-CN" altLang="en-US" sz="1200" dirty="0" smtClean="0"/>
            <a:t>主要交付</a:t>
          </a:r>
          <a:endParaRPr lang="zh-CN" altLang="en-US" sz="1200" dirty="0"/>
        </a:p>
      </dgm:t>
    </dgm:pt>
    <dgm:pt modelId="{FE28E010-6D34-422E-92D9-262B04D92BB9}" type="parTrans" cxnId="{76048505-7EB2-49AE-B7E4-F196CBC70752}">
      <dgm:prSet/>
      <dgm:spPr/>
      <dgm:t>
        <a:bodyPr/>
        <a:lstStyle/>
        <a:p>
          <a:endParaRPr lang="zh-CN" altLang="en-US"/>
        </a:p>
      </dgm:t>
    </dgm:pt>
    <dgm:pt modelId="{3F5EF53F-572A-42B7-AA34-A21D44D730AE}" type="sibTrans" cxnId="{76048505-7EB2-49AE-B7E4-F196CBC70752}">
      <dgm:prSet/>
      <dgm:spPr/>
      <dgm:t>
        <a:bodyPr/>
        <a:lstStyle/>
        <a:p>
          <a:endParaRPr lang="zh-CN" altLang="en-US"/>
        </a:p>
      </dgm:t>
    </dgm:pt>
    <dgm:pt modelId="{EEF2AA0C-79DD-42F1-9DD8-03B847C29FF4}" type="pres">
      <dgm:prSet presAssocID="{D49D3E60-EE88-47A2-AA9F-646BF5A16C21}" presName="Name0" presStyleCnt="0">
        <dgm:presLayoutVars>
          <dgm:resizeHandles/>
        </dgm:presLayoutVars>
      </dgm:prSet>
      <dgm:spPr/>
    </dgm:pt>
    <dgm:pt modelId="{6BCF2015-BDE4-4320-9E9C-1CFDB7472469}" type="pres">
      <dgm:prSet presAssocID="{F1F7746A-8029-4DE3-BBED-0F65A0964BBD}" presName="text" presStyleLbl="node1" presStyleIdx="0" presStyleCnt="4" custScaleY="22203" custLinFactY="5059" custLinFactNeighborY="100000">
        <dgm:presLayoutVars>
          <dgm:bulletEnabled val="1"/>
        </dgm:presLayoutVars>
      </dgm:prSet>
      <dgm:spPr/>
      <dgm:t>
        <a:bodyPr/>
        <a:lstStyle/>
        <a:p>
          <a:endParaRPr lang="zh-CN" altLang="en-US"/>
        </a:p>
      </dgm:t>
    </dgm:pt>
    <dgm:pt modelId="{C5487B88-02A0-4F1A-9F83-C67E6BB69F50}" type="pres">
      <dgm:prSet presAssocID="{14C8C94A-E518-4494-B2E9-A6BA1F427ED0}" presName="space" presStyleCnt="0"/>
      <dgm:spPr/>
    </dgm:pt>
    <dgm:pt modelId="{499908CF-E51B-4C8F-B253-D1E72B4A55B2}" type="pres">
      <dgm:prSet presAssocID="{157E2CCD-D93F-48CD-BA76-38A37A1C9D05}" presName="text" presStyleLbl="node1" presStyleIdx="1" presStyleCnt="4" custScaleY="98948" custLinFactY="2205" custLinFactNeighborY="100000">
        <dgm:presLayoutVars>
          <dgm:bulletEnabled val="1"/>
        </dgm:presLayoutVars>
      </dgm:prSet>
      <dgm:spPr/>
      <dgm:t>
        <a:bodyPr/>
        <a:lstStyle/>
        <a:p>
          <a:endParaRPr lang="zh-CN" altLang="en-US"/>
        </a:p>
      </dgm:t>
    </dgm:pt>
    <dgm:pt modelId="{50BB66FB-E9BC-4271-8550-3FEEA4ACBFFA}" type="pres">
      <dgm:prSet presAssocID="{536FD70C-7121-44E4-8F30-50EC04CBDF40}" presName="space" presStyleCnt="0"/>
      <dgm:spPr/>
    </dgm:pt>
    <dgm:pt modelId="{604E3288-D54C-4601-BC84-1636391D85A1}" type="pres">
      <dgm:prSet presAssocID="{ACE15782-FF4F-4B77-AE72-0F446850ABDA}" presName="text" presStyleLbl="node1" presStyleIdx="2" presStyleCnt="4" custScaleY="13540" custLinFactNeighborY="75834">
        <dgm:presLayoutVars>
          <dgm:bulletEnabled val="1"/>
        </dgm:presLayoutVars>
      </dgm:prSet>
      <dgm:spPr/>
      <dgm:t>
        <a:bodyPr/>
        <a:lstStyle/>
        <a:p>
          <a:endParaRPr lang="zh-CN" altLang="en-US"/>
        </a:p>
      </dgm:t>
    </dgm:pt>
    <dgm:pt modelId="{1976AF3D-E2AB-4D89-98FC-E714DD7BC03D}" type="pres">
      <dgm:prSet presAssocID="{5BE69E11-AAD0-4173-A7BD-9FD890A2ED13}" presName="space" presStyleCnt="0"/>
      <dgm:spPr/>
    </dgm:pt>
    <dgm:pt modelId="{9E33A5CE-3091-4E52-9416-8291D546D428}" type="pres">
      <dgm:prSet presAssocID="{5FCCF221-B183-4563-BF26-80B41E285D3C}" presName="text" presStyleLbl="node1" presStyleIdx="3" presStyleCnt="4" custScaleY="28871" custLinFactNeighborY="12551">
        <dgm:presLayoutVars>
          <dgm:bulletEnabled val="1"/>
        </dgm:presLayoutVars>
      </dgm:prSet>
      <dgm:spPr/>
      <dgm:t>
        <a:bodyPr/>
        <a:lstStyle/>
        <a:p>
          <a:endParaRPr lang="zh-CN" altLang="en-US"/>
        </a:p>
      </dgm:t>
    </dgm:pt>
  </dgm:ptLst>
  <dgm:cxnLst>
    <dgm:cxn modelId="{A8116619-E30D-4226-9BDD-E97D582D7071}" type="presOf" srcId="{5FCCF221-B183-4563-BF26-80B41E285D3C}" destId="{9E33A5CE-3091-4E52-9416-8291D546D428}" srcOrd="0" destOrd="0" presId="urn:diagrams.loki3.com/VaryingWidthList+Icon"/>
    <dgm:cxn modelId="{3867F163-CE36-480D-80CA-5DD9AAE14F29}" srcId="{D49D3E60-EE88-47A2-AA9F-646BF5A16C21}" destId="{ACE15782-FF4F-4B77-AE72-0F446850ABDA}" srcOrd="2" destOrd="0" parTransId="{13748594-AF76-4C5A-95EF-058381AEBB39}" sibTransId="{5BE69E11-AAD0-4173-A7BD-9FD890A2ED13}"/>
    <dgm:cxn modelId="{54EE7B6B-278C-4B22-A63D-F6CE36E57759}" srcId="{D49D3E60-EE88-47A2-AA9F-646BF5A16C21}" destId="{F1F7746A-8029-4DE3-BBED-0F65A0964BBD}" srcOrd="0" destOrd="0" parTransId="{C6C8F4EF-1FFA-455C-9A85-FAF7DB433199}" sibTransId="{14C8C94A-E518-4494-B2E9-A6BA1F427ED0}"/>
    <dgm:cxn modelId="{76048505-7EB2-49AE-B7E4-F196CBC70752}" srcId="{D49D3E60-EE88-47A2-AA9F-646BF5A16C21}" destId="{5FCCF221-B183-4563-BF26-80B41E285D3C}" srcOrd="3" destOrd="0" parTransId="{FE28E010-6D34-422E-92D9-262B04D92BB9}" sibTransId="{3F5EF53F-572A-42B7-AA34-A21D44D730AE}"/>
    <dgm:cxn modelId="{FC63369D-39B7-4761-883F-08FF133C3B49}" type="presOf" srcId="{F1F7746A-8029-4DE3-BBED-0F65A0964BBD}" destId="{6BCF2015-BDE4-4320-9E9C-1CFDB7472469}" srcOrd="0" destOrd="0" presId="urn:diagrams.loki3.com/VaryingWidthList+Icon"/>
    <dgm:cxn modelId="{4D4527BE-1247-421C-9681-327B39BEBBB9}" type="presOf" srcId="{157E2CCD-D93F-48CD-BA76-38A37A1C9D05}" destId="{499908CF-E51B-4C8F-B253-D1E72B4A55B2}" srcOrd="0" destOrd="0" presId="urn:diagrams.loki3.com/VaryingWidthList+Icon"/>
    <dgm:cxn modelId="{AC625395-F373-4459-802C-5214CFB2E86A}" type="presOf" srcId="{ACE15782-FF4F-4B77-AE72-0F446850ABDA}" destId="{604E3288-D54C-4601-BC84-1636391D85A1}" srcOrd="0" destOrd="0" presId="urn:diagrams.loki3.com/VaryingWidthList+Icon"/>
    <dgm:cxn modelId="{F4DBE8F5-E020-4771-A2E4-3C0886A32EF5}" type="presOf" srcId="{D49D3E60-EE88-47A2-AA9F-646BF5A16C21}" destId="{EEF2AA0C-79DD-42F1-9DD8-03B847C29FF4}" srcOrd="0" destOrd="0" presId="urn:diagrams.loki3.com/VaryingWidthList+Icon"/>
    <dgm:cxn modelId="{B7B15AA0-4371-4DC9-9C01-5C7525A810F7}" srcId="{D49D3E60-EE88-47A2-AA9F-646BF5A16C21}" destId="{157E2CCD-D93F-48CD-BA76-38A37A1C9D05}" srcOrd="1" destOrd="0" parTransId="{2AC3446A-9068-4FE4-9030-499E77F5880A}" sibTransId="{536FD70C-7121-44E4-8F30-50EC04CBDF40}"/>
    <dgm:cxn modelId="{38B85DB7-3E36-4771-AC4D-988FED665113}" type="presParOf" srcId="{EEF2AA0C-79DD-42F1-9DD8-03B847C29FF4}" destId="{6BCF2015-BDE4-4320-9E9C-1CFDB7472469}" srcOrd="0" destOrd="0" presId="urn:diagrams.loki3.com/VaryingWidthList+Icon"/>
    <dgm:cxn modelId="{FE034EED-4EBF-45AA-A691-5363A55A6061}" type="presParOf" srcId="{EEF2AA0C-79DD-42F1-9DD8-03B847C29FF4}" destId="{C5487B88-02A0-4F1A-9F83-C67E6BB69F50}" srcOrd="1" destOrd="0" presId="urn:diagrams.loki3.com/VaryingWidthList+Icon"/>
    <dgm:cxn modelId="{4704B89E-912B-4A60-925A-FD59963BFED1}" type="presParOf" srcId="{EEF2AA0C-79DD-42F1-9DD8-03B847C29FF4}" destId="{499908CF-E51B-4C8F-B253-D1E72B4A55B2}" srcOrd="2" destOrd="0" presId="urn:diagrams.loki3.com/VaryingWidthList+Icon"/>
    <dgm:cxn modelId="{60F11DF6-44E1-4201-A1F3-38C6B4F1B15C}" type="presParOf" srcId="{EEF2AA0C-79DD-42F1-9DD8-03B847C29FF4}" destId="{50BB66FB-E9BC-4271-8550-3FEEA4ACBFFA}" srcOrd="3" destOrd="0" presId="urn:diagrams.loki3.com/VaryingWidthList+Icon"/>
    <dgm:cxn modelId="{A44930CC-C460-4A9C-8D71-E080427F5D5B}" type="presParOf" srcId="{EEF2AA0C-79DD-42F1-9DD8-03B847C29FF4}" destId="{604E3288-D54C-4601-BC84-1636391D85A1}" srcOrd="4" destOrd="0" presId="urn:diagrams.loki3.com/VaryingWidthList+Icon"/>
    <dgm:cxn modelId="{EDDCB87E-CC89-451C-AD7F-1551D84073D5}" type="presParOf" srcId="{EEF2AA0C-79DD-42F1-9DD8-03B847C29FF4}" destId="{1976AF3D-E2AB-4D89-98FC-E714DD7BC03D}" srcOrd="5" destOrd="0" presId="urn:diagrams.loki3.com/VaryingWidthList+Icon"/>
    <dgm:cxn modelId="{8F6E7FDF-FDEE-421A-B536-BC89DEE27A5D}" type="presParOf" srcId="{EEF2AA0C-79DD-42F1-9DD8-03B847C29FF4}" destId="{9E33A5CE-3091-4E52-9416-8291D546D428}" srcOrd="6" destOrd="0" presId="urn:diagrams.loki3.com/VaryingWidthList+Icon"/>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DA3DB9-9116-458E-A8CB-72F17F941305}" type="doc">
      <dgm:prSet loTypeId="urn:microsoft.com/office/officeart/2005/8/layout/radial4" loCatId="relationship" qsTypeId="urn:microsoft.com/office/officeart/2005/8/quickstyle/simple4" qsCatId="simple" csTypeId="urn:microsoft.com/office/officeart/2005/8/colors/colorful1" csCatId="colorful" phldr="1"/>
      <dgm:spPr/>
      <dgm:t>
        <a:bodyPr/>
        <a:lstStyle/>
        <a:p>
          <a:endParaRPr lang="zh-CN" altLang="en-US"/>
        </a:p>
      </dgm:t>
    </dgm:pt>
    <dgm:pt modelId="{BBC5E32D-57E3-4D6D-911B-CD4B04660DC5}">
      <dgm:prSet phldrT="[文本]" custT="1"/>
      <dgm:spPr/>
      <dgm:t>
        <a:bodyPr/>
        <a:lstStyle/>
        <a:p>
          <a:r>
            <a:rPr lang="zh-CN" altLang="en-US" sz="1800" b="1" dirty="0" smtClean="0">
              <a:latin typeface="微软雅黑" pitchFamily="34" charset="-122"/>
              <a:ea typeface="微软雅黑" pitchFamily="34" charset="-122"/>
            </a:rPr>
            <a:t>评审的原则</a:t>
          </a:r>
          <a:endParaRPr lang="zh-CN" altLang="en-US" sz="1800" b="1" dirty="0">
            <a:latin typeface="微软雅黑" pitchFamily="34" charset="-122"/>
            <a:ea typeface="微软雅黑" pitchFamily="34" charset="-122"/>
          </a:endParaRPr>
        </a:p>
      </dgm:t>
    </dgm:pt>
    <dgm:pt modelId="{D233479A-E000-4AA2-9FA6-6986096A3DF4}" type="parTrans" cxnId="{F23C1808-36D1-463F-8C4A-1A158125D63F}">
      <dgm:prSet/>
      <dgm:spPr/>
      <dgm:t>
        <a:bodyPr/>
        <a:lstStyle/>
        <a:p>
          <a:endParaRPr lang="zh-CN" altLang="en-US" sz="1200">
            <a:latin typeface="微软雅黑" pitchFamily="34" charset="-122"/>
            <a:ea typeface="微软雅黑" pitchFamily="34" charset="-122"/>
          </a:endParaRPr>
        </a:p>
      </dgm:t>
    </dgm:pt>
    <dgm:pt modelId="{205A5D30-01E7-4B67-8317-7C67080093AA}" type="sibTrans" cxnId="{F23C1808-36D1-463F-8C4A-1A158125D63F}">
      <dgm:prSet/>
      <dgm:spPr/>
      <dgm:t>
        <a:bodyPr/>
        <a:lstStyle/>
        <a:p>
          <a:endParaRPr lang="zh-CN" altLang="en-US" sz="1200">
            <a:latin typeface="微软雅黑" pitchFamily="34" charset="-122"/>
            <a:ea typeface="微软雅黑" pitchFamily="34" charset="-122"/>
          </a:endParaRPr>
        </a:p>
      </dgm:t>
    </dgm:pt>
    <dgm:pt modelId="{E8C4C434-C0BE-4BC6-915B-6144ED5875FD}">
      <dgm:prSet phldrT="[文本]" custT="1"/>
      <dgm:spPr/>
      <dgm:t>
        <a:bodyPr/>
        <a:lstStyle/>
        <a:p>
          <a:r>
            <a:rPr lang="zh-CN" altLang="en-US" sz="1400" b="1" dirty="0" smtClean="0">
              <a:latin typeface="微软雅黑" pitchFamily="34" charset="-122"/>
              <a:ea typeface="微软雅黑" pitchFamily="34" charset="-122"/>
              <a:sym typeface="微软雅黑" pitchFamily="34" charset="-122"/>
            </a:rPr>
            <a:t>评审总时间在整个项目中应不少于</a:t>
          </a:r>
          <a:r>
            <a:rPr lang="en-US" altLang="zh-CN" sz="1400" b="1" dirty="0" smtClean="0">
              <a:latin typeface="微软雅黑" pitchFamily="34" charset="-122"/>
              <a:ea typeface="微软雅黑" pitchFamily="34" charset="-122"/>
              <a:sym typeface="微软雅黑" pitchFamily="34" charset="-122"/>
            </a:rPr>
            <a:t>20%</a:t>
          </a:r>
          <a:endParaRPr lang="zh-CN" altLang="en-US" sz="1400" b="1" dirty="0">
            <a:latin typeface="微软雅黑" pitchFamily="34" charset="-122"/>
            <a:ea typeface="微软雅黑" pitchFamily="34" charset="-122"/>
          </a:endParaRPr>
        </a:p>
      </dgm:t>
    </dgm:pt>
    <dgm:pt modelId="{8EBC6478-3B76-4C52-97FC-F2187305561B}" type="parTrans" cxnId="{AE3E9755-97BF-47C8-9918-8D79808D059C}">
      <dgm:prSet/>
      <dgm:spPr/>
      <dgm:t>
        <a:bodyPr/>
        <a:lstStyle/>
        <a:p>
          <a:endParaRPr lang="zh-CN" altLang="en-US" sz="1200">
            <a:latin typeface="微软雅黑" pitchFamily="34" charset="-122"/>
            <a:ea typeface="微软雅黑" pitchFamily="34" charset="-122"/>
          </a:endParaRPr>
        </a:p>
      </dgm:t>
    </dgm:pt>
    <dgm:pt modelId="{3230A923-3AF1-4D6C-8A0C-E4FBD44EFD37}" type="sibTrans" cxnId="{AE3E9755-97BF-47C8-9918-8D79808D059C}">
      <dgm:prSet/>
      <dgm:spPr/>
      <dgm:t>
        <a:bodyPr/>
        <a:lstStyle/>
        <a:p>
          <a:endParaRPr lang="zh-CN" altLang="en-US" sz="1200">
            <a:latin typeface="微软雅黑" pitchFamily="34" charset="-122"/>
            <a:ea typeface="微软雅黑" pitchFamily="34" charset="-122"/>
          </a:endParaRPr>
        </a:p>
      </dgm:t>
    </dgm:pt>
    <dgm:pt modelId="{5341BBDA-EAE8-417B-8DCF-4B09335596B3}">
      <dgm:prSet phldrT="[文本]" custT="1"/>
      <dgm:spPr/>
      <dgm:t>
        <a:bodyPr/>
        <a:lstStyle/>
        <a:p>
          <a:r>
            <a:rPr lang="zh-CN" altLang="en-US" sz="1400" b="1" dirty="0" smtClean="0">
              <a:latin typeface="微软雅黑" pitchFamily="34" charset="-122"/>
              <a:ea typeface="微软雅黑" pitchFamily="34" charset="-122"/>
              <a:sym typeface="微软雅黑" pitchFamily="34" charset="-122"/>
            </a:rPr>
            <a:t>任何每次评审建议人数为</a:t>
          </a:r>
          <a:endParaRPr lang="en-US" altLang="zh-CN" sz="1400" b="1" dirty="0" smtClean="0">
            <a:latin typeface="微软雅黑" pitchFamily="34" charset="-122"/>
            <a:ea typeface="微软雅黑" pitchFamily="34" charset="-122"/>
            <a:sym typeface="微软雅黑" pitchFamily="34" charset="-122"/>
          </a:endParaRPr>
        </a:p>
        <a:p>
          <a:r>
            <a:rPr lang="en-US" altLang="zh-CN" sz="1400" b="1" dirty="0" smtClean="0">
              <a:latin typeface="微软雅黑" pitchFamily="34" charset="-122"/>
              <a:ea typeface="微软雅黑" pitchFamily="34" charset="-122"/>
              <a:sym typeface="微软雅黑" pitchFamily="34" charset="-122"/>
            </a:rPr>
            <a:t>3-7</a:t>
          </a:r>
          <a:r>
            <a:rPr lang="zh-CN" altLang="en-US" sz="1400" b="1" dirty="0" smtClean="0">
              <a:latin typeface="微软雅黑" pitchFamily="34" charset="-122"/>
              <a:ea typeface="微软雅黑" pitchFamily="34" charset="-122"/>
              <a:sym typeface="微软雅黑" pitchFamily="34" charset="-122"/>
            </a:rPr>
            <a:t>人</a:t>
          </a:r>
          <a:endParaRPr lang="zh-CN" altLang="en-US" sz="1400" b="1" dirty="0">
            <a:latin typeface="微软雅黑" pitchFamily="34" charset="-122"/>
            <a:ea typeface="微软雅黑" pitchFamily="34" charset="-122"/>
          </a:endParaRPr>
        </a:p>
      </dgm:t>
    </dgm:pt>
    <dgm:pt modelId="{8E639A6D-0FF2-425C-9F42-C4CD6D219E9C}" type="parTrans" cxnId="{A6C7F40D-3EB2-45E5-8B97-36F63AA1369A}">
      <dgm:prSet/>
      <dgm:spPr/>
      <dgm:t>
        <a:bodyPr/>
        <a:lstStyle/>
        <a:p>
          <a:endParaRPr lang="zh-CN" altLang="en-US" sz="1200">
            <a:latin typeface="微软雅黑" pitchFamily="34" charset="-122"/>
            <a:ea typeface="微软雅黑" pitchFamily="34" charset="-122"/>
          </a:endParaRPr>
        </a:p>
      </dgm:t>
    </dgm:pt>
    <dgm:pt modelId="{63EEB503-8EC8-4116-9836-F2F3CF547438}" type="sibTrans" cxnId="{A6C7F40D-3EB2-45E5-8B97-36F63AA1369A}">
      <dgm:prSet/>
      <dgm:spPr/>
      <dgm:t>
        <a:bodyPr/>
        <a:lstStyle/>
        <a:p>
          <a:endParaRPr lang="zh-CN" altLang="en-US" sz="1200">
            <a:latin typeface="微软雅黑" pitchFamily="34" charset="-122"/>
            <a:ea typeface="微软雅黑" pitchFamily="34" charset="-122"/>
          </a:endParaRPr>
        </a:p>
      </dgm:t>
    </dgm:pt>
    <dgm:pt modelId="{7E274889-FFA7-40F6-ABDE-EC2E892418E8}">
      <dgm:prSet phldrT="[文本]" custT="1"/>
      <dgm:spPr/>
      <dgm:t>
        <a:bodyPr/>
        <a:lstStyle/>
        <a:p>
          <a:r>
            <a:rPr lang="zh-CN" altLang="en-US" sz="1400" b="1" dirty="0" smtClean="0">
              <a:latin typeface="微软雅黑" pitchFamily="34" charset="-122"/>
              <a:ea typeface="微软雅黑" pitchFamily="34" charset="-122"/>
              <a:sym typeface="微软雅黑" pitchFamily="34" charset="-122"/>
            </a:rPr>
            <a:t>尽量使用</a:t>
          </a:r>
          <a:r>
            <a:rPr lang="en-US" altLang="zh-CN" sz="1400" b="1" dirty="0" smtClean="0">
              <a:latin typeface="微软雅黑" pitchFamily="34" charset="-122"/>
              <a:ea typeface="微软雅黑" pitchFamily="34" charset="-122"/>
              <a:sym typeface="微软雅黑" pitchFamily="34" charset="-122"/>
            </a:rPr>
            <a:t>Checklist</a:t>
          </a:r>
          <a:endParaRPr lang="zh-CN" altLang="en-US" sz="1400" b="1" dirty="0">
            <a:latin typeface="微软雅黑" pitchFamily="34" charset="-122"/>
            <a:ea typeface="微软雅黑" pitchFamily="34" charset="-122"/>
          </a:endParaRPr>
        </a:p>
      </dgm:t>
    </dgm:pt>
    <dgm:pt modelId="{27C79FE2-4A5C-4BEC-937B-CDA772CC90B3}" type="parTrans" cxnId="{2C532E8E-A67B-4680-831C-55203C2ECF59}">
      <dgm:prSet/>
      <dgm:spPr/>
      <dgm:t>
        <a:bodyPr/>
        <a:lstStyle/>
        <a:p>
          <a:endParaRPr lang="zh-CN" altLang="en-US" sz="1200">
            <a:latin typeface="微软雅黑" pitchFamily="34" charset="-122"/>
            <a:ea typeface="微软雅黑" pitchFamily="34" charset="-122"/>
          </a:endParaRPr>
        </a:p>
      </dgm:t>
    </dgm:pt>
    <dgm:pt modelId="{6907FE64-5822-435C-ADE6-E83A1E0DCA54}" type="sibTrans" cxnId="{2C532E8E-A67B-4680-831C-55203C2ECF59}">
      <dgm:prSet/>
      <dgm:spPr/>
      <dgm:t>
        <a:bodyPr/>
        <a:lstStyle/>
        <a:p>
          <a:endParaRPr lang="zh-CN" altLang="en-US" sz="1200">
            <a:latin typeface="微软雅黑" pitchFamily="34" charset="-122"/>
            <a:ea typeface="微软雅黑" pitchFamily="34" charset="-122"/>
          </a:endParaRPr>
        </a:p>
      </dgm:t>
    </dgm:pt>
    <dgm:pt modelId="{4431A16A-3C30-4723-AEFF-89793373BC98}">
      <dgm:prSet phldrT="[文本]" custT="1"/>
      <dgm:spPr/>
      <dgm:t>
        <a:bodyPr/>
        <a:lstStyle/>
        <a:p>
          <a:r>
            <a:rPr lang="zh-CN" altLang="en-US" sz="1400" b="1" dirty="0" smtClean="0">
              <a:latin typeface="微软雅黑" pitchFamily="34" charset="-122"/>
              <a:ea typeface="微软雅黑" pitchFamily="34" charset="-122"/>
              <a:sym typeface="微软雅黑" pitchFamily="34" charset="-122"/>
            </a:rPr>
            <a:t>预留足够的预审时间（</a:t>
          </a:r>
          <a:r>
            <a:rPr lang="en-US" altLang="zh-CN" sz="1400" b="1" dirty="0" smtClean="0">
              <a:latin typeface="微软雅黑" pitchFamily="34" charset="-122"/>
              <a:ea typeface="微软雅黑" pitchFamily="34" charset="-122"/>
              <a:sym typeface="微软雅黑" pitchFamily="34" charset="-122"/>
            </a:rPr>
            <a:t>2-3</a:t>
          </a:r>
          <a:r>
            <a:rPr lang="zh-CN" altLang="en-US" sz="1400" b="1" dirty="0" smtClean="0">
              <a:latin typeface="微软雅黑" pitchFamily="34" charset="-122"/>
              <a:ea typeface="微软雅黑" pitchFamily="34" charset="-122"/>
              <a:sym typeface="微软雅黑" pitchFamily="34" charset="-122"/>
            </a:rPr>
            <a:t>个工作日）</a:t>
          </a:r>
          <a:endParaRPr lang="zh-CN" altLang="en-US" sz="1400" b="1" dirty="0">
            <a:latin typeface="微软雅黑" pitchFamily="34" charset="-122"/>
            <a:ea typeface="微软雅黑" pitchFamily="34" charset="-122"/>
          </a:endParaRPr>
        </a:p>
      </dgm:t>
    </dgm:pt>
    <dgm:pt modelId="{C9970CB2-DB72-4A23-B96E-C5244ED5EC3A}" type="parTrans" cxnId="{514EDD36-465C-4F35-9BA7-CCE036F30156}">
      <dgm:prSet/>
      <dgm:spPr/>
      <dgm:t>
        <a:bodyPr/>
        <a:lstStyle/>
        <a:p>
          <a:endParaRPr lang="zh-CN" altLang="en-US" sz="1200">
            <a:latin typeface="微软雅黑" pitchFamily="34" charset="-122"/>
            <a:ea typeface="微软雅黑" pitchFamily="34" charset="-122"/>
          </a:endParaRPr>
        </a:p>
      </dgm:t>
    </dgm:pt>
    <dgm:pt modelId="{8B1FFEFA-81E7-4DDA-9108-8E01EEABF2E4}" type="sibTrans" cxnId="{514EDD36-465C-4F35-9BA7-CCE036F30156}">
      <dgm:prSet/>
      <dgm:spPr/>
      <dgm:t>
        <a:bodyPr/>
        <a:lstStyle/>
        <a:p>
          <a:endParaRPr lang="zh-CN" altLang="en-US" sz="1200">
            <a:latin typeface="微软雅黑" pitchFamily="34" charset="-122"/>
            <a:ea typeface="微软雅黑" pitchFamily="34" charset="-122"/>
          </a:endParaRPr>
        </a:p>
      </dgm:t>
    </dgm:pt>
    <dgm:pt modelId="{F8A4064A-0533-46FA-AEA8-87593B1C4008}">
      <dgm:prSet phldrT="[文本]" custT="1"/>
      <dgm:spPr/>
      <dgm:t>
        <a:bodyPr/>
        <a:lstStyle/>
        <a:p>
          <a:r>
            <a:rPr lang="zh-CN" altLang="en-US" sz="1400" b="1" dirty="0" smtClean="0">
              <a:latin typeface="微软雅黑" pitchFamily="34" charset="-122"/>
              <a:ea typeface="微软雅黑" pitchFamily="34" charset="-122"/>
              <a:sym typeface="微软雅黑" pitchFamily="34" charset="-122"/>
            </a:rPr>
            <a:t>宁缺毋滥，不要交差了事</a:t>
          </a:r>
          <a:endParaRPr lang="zh-CN" altLang="en-US" sz="1400" b="1" dirty="0">
            <a:latin typeface="微软雅黑" pitchFamily="34" charset="-122"/>
            <a:ea typeface="微软雅黑" pitchFamily="34" charset="-122"/>
          </a:endParaRPr>
        </a:p>
      </dgm:t>
    </dgm:pt>
    <dgm:pt modelId="{DFC500A2-C45E-4526-A7C0-279716DB7693}" type="parTrans" cxnId="{7B338D14-91B4-42ED-93C7-696C0CDFF3F1}">
      <dgm:prSet/>
      <dgm:spPr/>
      <dgm:t>
        <a:bodyPr/>
        <a:lstStyle/>
        <a:p>
          <a:endParaRPr lang="zh-CN" altLang="en-US" sz="1200">
            <a:latin typeface="微软雅黑" pitchFamily="34" charset="-122"/>
            <a:ea typeface="微软雅黑" pitchFamily="34" charset="-122"/>
          </a:endParaRPr>
        </a:p>
      </dgm:t>
    </dgm:pt>
    <dgm:pt modelId="{3F9F4660-4064-4E95-BB3C-2C2A04B34531}" type="sibTrans" cxnId="{7B338D14-91B4-42ED-93C7-696C0CDFF3F1}">
      <dgm:prSet/>
      <dgm:spPr/>
      <dgm:t>
        <a:bodyPr/>
        <a:lstStyle/>
        <a:p>
          <a:endParaRPr lang="zh-CN" altLang="en-US" sz="1200">
            <a:latin typeface="微软雅黑" pitchFamily="34" charset="-122"/>
            <a:ea typeface="微软雅黑" pitchFamily="34" charset="-122"/>
          </a:endParaRPr>
        </a:p>
      </dgm:t>
    </dgm:pt>
    <dgm:pt modelId="{FBA75A75-82A4-4DFD-B69D-74DB7CF2B3EA}">
      <dgm:prSet phldrT="[文本]" custT="1"/>
      <dgm:spPr/>
      <dgm:t>
        <a:bodyPr/>
        <a:lstStyle/>
        <a:p>
          <a:r>
            <a:rPr lang="zh-CN" altLang="en-US" sz="1400" b="1" dirty="0" smtClean="0">
              <a:latin typeface="微软雅黑" pitchFamily="34" charset="-122"/>
              <a:ea typeface="微软雅黑" pitchFamily="34" charset="-122"/>
              <a:sym typeface="微软雅黑" pitchFamily="34" charset="-122"/>
            </a:rPr>
            <a:t>合理的缺陷分类和数据维护</a:t>
          </a:r>
          <a:endParaRPr lang="zh-CN" altLang="en-US" sz="1400" b="1" dirty="0">
            <a:latin typeface="微软雅黑" pitchFamily="34" charset="-122"/>
            <a:ea typeface="微软雅黑" pitchFamily="34" charset="-122"/>
          </a:endParaRPr>
        </a:p>
      </dgm:t>
    </dgm:pt>
    <dgm:pt modelId="{75AD06A4-632B-484C-9C53-0DBA764BF661}" type="parTrans" cxnId="{3C8AF397-619D-4E27-9D49-190692B1F903}">
      <dgm:prSet/>
      <dgm:spPr/>
      <dgm:t>
        <a:bodyPr/>
        <a:lstStyle/>
        <a:p>
          <a:endParaRPr lang="zh-CN" altLang="en-US" sz="1200">
            <a:latin typeface="微软雅黑" pitchFamily="34" charset="-122"/>
            <a:ea typeface="微软雅黑" pitchFamily="34" charset="-122"/>
          </a:endParaRPr>
        </a:p>
      </dgm:t>
    </dgm:pt>
    <dgm:pt modelId="{8E102BBF-70A3-40B4-B2CA-5326F0C4DDCA}" type="sibTrans" cxnId="{3C8AF397-619D-4E27-9D49-190692B1F903}">
      <dgm:prSet/>
      <dgm:spPr/>
      <dgm:t>
        <a:bodyPr/>
        <a:lstStyle/>
        <a:p>
          <a:endParaRPr lang="zh-CN" altLang="en-US" sz="1200">
            <a:latin typeface="微软雅黑" pitchFamily="34" charset="-122"/>
            <a:ea typeface="微软雅黑" pitchFamily="34" charset="-122"/>
          </a:endParaRPr>
        </a:p>
      </dgm:t>
    </dgm:pt>
    <dgm:pt modelId="{A18C3E88-2BBC-4E85-9D90-004FDB0C60A4}" type="pres">
      <dgm:prSet presAssocID="{6EDA3DB9-9116-458E-A8CB-72F17F941305}" presName="cycle" presStyleCnt="0">
        <dgm:presLayoutVars>
          <dgm:chMax val="1"/>
          <dgm:dir/>
          <dgm:animLvl val="ctr"/>
          <dgm:resizeHandles val="exact"/>
        </dgm:presLayoutVars>
      </dgm:prSet>
      <dgm:spPr/>
      <dgm:t>
        <a:bodyPr/>
        <a:lstStyle/>
        <a:p>
          <a:endParaRPr lang="zh-CN" altLang="en-US"/>
        </a:p>
      </dgm:t>
    </dgm:pt>
    <dgm:pt modelId="{DBADB1E1-925A-4A21-BC3A-2E91377A579F}" type="pres">
      <dgm:prSet presAssocID="{BBC5E32D-57E3-4D6D-911B-CD4B04660DC5}" presName="centerShape" presStyleLbl="node0" presStyleIdx="0" presStyleCnt="1"/>
      <dgm:spPr/>
      <dgm:t>
        <a:bodyPr/>
        <a:lstStyle/>
        <a:p>
          <a:endParaRPr lang="zh-CN" altLang="en-US"/>
        </a:p>
      </dgm:t>
    </dgm:pt>
    <dgm:pt modelId="{D34E4988-9CD8-4FD3-B686-DE2B8B97E8C9}" type="pres">
      <dgm:prSet presAssocID="{8EBC6478-3B76-4C52-97FC-F2187305561B}" presName="parTrans" presStyleLbl="bgSibTrans2D1" presStyleIdx="0" presStyleCnt="6"/>
      <dgm:spPr/>
      <dgm:t>
        <a:bodyPr/>
        <a:lstStyle/>
        <a:p>
          <a:endParaRPr lang="zh-CN" altLang="en-US"/>
        </a:p>
      </dgm:t>
    </dgm:pt>
    <dgm:pt modelId="{13A1F8F2-F74D-4F60-8E6A-EA1051FBC939}" type="pres">
      <dgm:prSet presAssocID="{E8C4C434-C0BE-4BC6-915B-6144ED5875FD}" presName="node" presStyleLbl="node1" presStyleIdx="0" presStyleCnt="6">
        <dgm:presLayoutVars>
          <dgm:bulletEnabled val="1"/>
        </dgm:presLayoutVars>
      </dgm:prSet>
      <dgm:spPr/>
      <dgm:t>
        <a:bodyPr/>
        <a:lstStyle/>
        <a:p>
          <a:endParaRPr lang="zh-CN" altLang="en-US"/>
        </a:p>
      </dgm:t>
    </dgm:pt>
    <dgm:pt modelId="{9082DC94-9CCF-49E9-B331-905F84D4F9E1}" type="pres">
      <dgm:prSet presAssocID="{8E639A6D-0FF2-425C-9F42-C4CD6D219E9C}" presName="parTrans" presStyleLbl="bgSibTrans2D1" presStyleIdx="1" presStyleCnt="6"/>
      <dgm:spPr/>
      <dgm:t>
        <a:bodyPr/>
        <a:lstStyle/>
        <a:p>
          <a:endParaRPr lang="zh-CN" altLang="en-US"/>
        </a:p>
      </dgm:t>
    </dgm:pt>
    <dgm:pt modelId="{C4B46A03-13B0-4B85-89C0-10F9FE575C96}" type="pres">
      <dgm:prSet presAssocID="{5341BBDA-EAE8-417B-8DCF-4B09335596B3}" presName="node" presStyleLbl="node1" presStyleIdx="1" presStyleCnt="6">
        <dgm:presLayoutVars>
          <dgm:bulletEnabled val="1"/>
        </dgm:presLayoutVars>
      </dgm:prSet>
      <dgm:spPr/>
      <dgm:t>
        <a:bodyPr/>
        <a:lstStyle/>
        <a:p>
          <a:endParaRPr lang="zh-CN" altLang="en-US"/>
        </a:p>
      </dgm:t>
    </dgm:pt>
    <dgm:pt modelId="{F98B6D60-6850-4965-8A05-3D4CE942454D}" type="pres">
      <dgm:prSet presAssocID="{27C79FE2-4A5C-4BEC-937B-CDA772CC90B3}" presName="parTrans" presStyleLbl="bgSibTrans2D1" presStyleIdx="2" presStyleCnt="6"/>
      <dgm:spPr/>
      <dgm:t>
        <a:bodyPr/>
        <a:lstStyle/>
        <a:p>
          <a:endParaRPr lang="zh-CN" altLang="en-US"/>
        </a:p>
      </dgm:t>
    </dgm:pt>
    <dgm:pt modelId="{02DFEC09-028C-45B0-85EC-7F2D3FD346E2}" type="pres">
      <dgm:prSet presAssocID="{7E274889-FFA7-40F6-ABDE-EC2E892418E8}" presName="node" presStyleLbl="node1" presStyleIdx="2" presStyleCnt="6">
        <dgm:presLayoutVars>
          <dgm:bulletEnabled val="1"/>
        </dgm:presLayoutVars>
      </dgm:prSet>
      <dgm:spPr/>
      <dgm:t>
        <a:bodyPr/>
        <a:lstStyle/>
        <a:p>
          <a:endParaRPr lang="zh-CN" altLang="en-US"/>
        </a:p>
      </dgm:t>
    </dgm:pt>
    <dgm:pt modelId="{BE7FF3C3-40C3-4607-82D4-13C5FD94040C}" type="pres">
      <dgm:prSet presAssocID="{C9970CB2-DB72-4A23-B96E-C5244ED5EC3A}" presName="parTrans" presStyleLbl="bgSibTrans2D1" presStyleIdx="3" presStyleCnt="6"/>
      <dgm:spPr/>
      <dgm:t>
        <a:bodyPr/>
        <a:lstStyle/>
        <a:p>
          <a:endParaRPr lang="zh-CN" altLang="en-US"/>
        </a:p>
      </dgm:t>
    </dgm:pt>
    <dgm:pt modelId="{D10F4B75-7735-4738-A080-6279FF85B1AC}" type="pres">
      <dgm:prSet presAssocID="{4431A16A-3C30-4723-AEFF-89793373BC98}" presName="node" presStyleLbl="node1" presStyleIdx="3" presStyleCnt="6">
        <dgm:presLayoutVars>
          <dgm:bulletEnabled val="1"/>
        </dgm:presLayoutVars>
      </dgm:prSet>
      <dgm:spPr/>
      <dgm:t>
        <a:bodyPr/>
        <a:lstStyle/>
        <a:p>
          <a:endParaRPr lang="zh-CN" altLang="en-US"/>
        </a:p>
      </dgm:t>
    </dgm:pt>
    <dgm:pt modelId="{F1B3CDB6-9BBA-45B9-A1B1-070B98B4FB91}" type="pres">
      <dgm:prSet presAssocID="{DFC500A2-C45E-4526-A7C0-279716DB7693}" presName="parTrans" presStyleLbl="bgSibTrans2D1" presStyleIdx="4" presStyleCnt="6"/>
      <dgm:spPr/>
      <dgm:t>
        <a:bodyPr/>
        <a:lstStyle/>
        <a:p>
          <a:endParaRPr lang="zh-CN" altLang="en-US"/>
        </a:p>
      </dgm:t>
    </dgm:pt>
    <dgm:pt modelId="{FC4E2EF1-1357-43DF-B0F3-0005D9BE72E8}" type="pres">
      <dgm:prSet presAssocID="{F8A4064A-0533-46FA-AEA8-87593B1C4008}" presName="node" presStyleLbl="node1" presStyleIdx="4" presStyleCnt="6">
        <dgm:presLayoutVars>
          <dgm:bulletEnabled val="1"/>
        </dgm:presLayoutVars>
      </dgm:prSet>
      <dgm:spPr/>
      <dgm:t>
        <a:bodyPr/>
        <a:lstStyle/>
        <a:p>
          <a:endParaRPr lang="zh-CN" altLang="en-US"/>
        </a:p>
      </dgm:t>
    </dgm:pt>
    <dgm:pt modelId="{F979DE7E-F85F-451E-A475-675788CB2E94}" type="pres">
      <dgm:prSet presAssocID="{75AD06A4-632B-484C-9C53-0DBA764BF661}" presName="parTrans" presStyleLbl="bgSibTrans2D1" presStyleIdx="5" presStyleCnt="6"/>
      <dgm:spPr/>
      <dgm:t>
        <a:bodyPr/>
        <a:lstStyle/>
        <a:p>
          <a:endParaRPr lang="zh-CN" altLang="en-US"/>
        </a:p>
      </dgm:t>
    </dgm:pt>
    <dgm:pt modelId="{4D182A3D-7C6E-4B4B-83BB-2A5DD28F8595}" type="pres">
      <dgm:prSet presAssocID="{FBA75A75-82A4-4DFD-B69D-74DB7CF2B3EA}" presName="node" presStyleLbl="node1" presStyleIdx="5" presStyleCnt="6">
        <dgm:presLayoutVars>
          <dgm:bulletEnabled val="1"/>
        </dgm:presLayoutVars>
      </dgm:prSet>
      <dgm:spPr/>
      <dgm:t>
        <a:bodyPr/>
        <a:lstStyle/>
        <a:p>
          <a:endParaRPr lang="zh-CN" altLang="en-US"/>
        </a:p>
      </dgm:t>
    </dgm:pt>
  </dgm:ptLst>
  <dgm:cxnLst>
    <dgm:cxn modelId="{514EDD36-465C-4F35-9BA7-CCE036F30156}" srcId="{BBC5E32D-57E3-4D6D-911B-CD4B04660DC5}" destId="{4431A16A-3C30-4723-AEFF-89793373BC98}" srcOrd="3" destOrd="0" parTransId="{C9970CB2-DB72-4A23-B96E-C5244ED5EC3A}" sibTransId="{8B1FFEFA-81E7-4DDA-9108-8E01EEABF2E4}"/>
    <dgm:cxn modelId="{30B90E43-717D-4EAB-9AA9-C6DBB530ACAA}" type="presOf" srcId="{7E274889-FFA7-40F6-ABDE-EC2E892418E8}" destId="{02DFEC09-028C-45B0-85EC-7F2D3FD346E2}" srcOrd="0" destOrd="0" presId="urn:microsoft.com/office/officeart/2005/8/layout/radial4"/>
    <dgm:cxn modelId="{EAF981F2-D856-4FD9-A6D5-922F29CAA85E}" type="presOf" srcId="{FBA75A75-82A4-4DFD-B69D-74DB7CF2B3EA}" destId="{4D182A3D-7C6E-4B4B-83BB-2A5DD28F8595}" srcOrd="0" destOrd="0" presId="urn:microsoft.com/office/officeart/2005/8/layout/radial4"/>
    <dgm:cxn modelId="{64F10DD9-2F1B-43C3-A2A3-BD2F308D87E3}" type="presOf" srcId="{8E639A6D-0FF2-425C-9F42-C4CD6D219E9C}" destId="{9082DC94-9CCF-49E9-B331-905F84D4F9E1}" srcOrd="0" destOrd="0" presId="urn:microsoft.com/office/officeart/2005/8/layout/radial4"/>
    <dgm:cxn modelId="{F22A4672-FA97-42CD-B903-A981ED6991D1}" type="presOf" srcId="{BBC5E32D-57E3-4D6D-911B-CD4B04660DC5}" destId="{DBADB1E1-925A-4A21-BC3A-2E91377A579F}" srcOrd="0" destOrd="0" presId="urn:microsoft.com/office/officeart/2005/8/layout/radial4"/>
    <dgm:cxn modelId="{3B9B3DCA-7678-40D2-8220-537462B6EF5D}" type="presOf" srcId="{DFC500A2-C45E-4526-A7C0-279716DB7693}" destId="{F1B3CDB6-9BBA-45B9-A1B1-070B98B4FB91}" srcOrd="0" destOrd="0" presId="urn:microsoft.com/office/officeart/2005/8/layout/radial4"/>
    <dgm:cxn modelId="{AD908F76-7A8D-404C-9A8B-50AA0669BD02}" type="presOf" srcId="{6EDA3DB9-9116-458E-A8CB-72F17F941305}" destId="{A18C3E88-2BBC-4E85-9D90-004FDB0C60A4}" srcOrd="0" destOrd="0" presId="urn:microsoft.com/office/officeart/2005/8/layout/radial4"/>
    <dgm:cxn modelId="{AE3E9755-97BF-47C8-9918-8D79808D059C}" srcId="{BBC5E32D-57E3-4D6D-911B-CD4B04660DC5}" destId="{E8C4C434-C0BE-4BC6-915B-6144ED5875FD}" srcOrd="0" destOrd="0" parTransId="{8EBC6478-3B76-4C52-97FC-F2187305561B}" sibTransId="{3230A923-3AF1-4D6C-8A0C-E4FBD44EFD37}"/>
    <dgm:cxn modelId="{96F0F5BB-CC9D-44BD-A3C9-007DCFF1D81A}" type="presOf" srcId="{4431A16A-3C30-4723-AEFF-89793373BC98}" destId="{D10F4B75-7735-4738-A080-6279FF85B1AC}" srcOrd="0" destOrd="0" presId="urn:microsoft.com/office/officeart/2005/8/layout/radial4"/>
    <dgm:cxn modelId="{059AADE0-217C-46BD-B10D-EA4AEC4A0FD9}" type="presOf" srcId="{C9970CB2-DB72-4A23-B96E-C5244ED5EC3A}" destId="{BE7FF3C3-40C3-4607-82D4-13C5FD94040C}" srcOrd="0" destOrd="0" presId="urn:microsoft.com/office/officeart/2005/8/layout/radial4"/>
    <dgm:cxn modelId="{A6C7F40D-3EB2-45E5-8B97-36F63AA1369A}" srcId="{BBC5E32D-57E3-4D6D-911B-CD4B04660DC5}" destId="{5341BBDA-EAE8-417B-8DCF-4B09335596B3}" srcOrd="1" destOrd="0" parTransId="{8E639A6D-0FF2-425C-9F42-C4CD6D219E9C}" sibTransId="{63EEB503-8EC8-4116-9836-F2F3CF547438}"/>
    <dgm:cxn modelId="{F23C1808-36D1-463F-8C4A-1A158125D63F}" srcId="{6EDA3DB9-9116-458E-A8CB-72F17F941305}" destId="{BBC5E32D-57E3-4D6D-911B-CD4B04660DC5}" srcOrd="0" destOrd="0" parTransId="{D233479A-E000-4AA2-9FA6-6986096A3DF4}" sibTransId="{205A5D30-01E7-4B67-8317-7C67080093AA}"/>
    <dgm:cxn modelId="{F568E330-9B21-48DF-A0CD-516A80EFE4F4}" type="presOf" srcId="{E8C4C434-C0BE-4BC6-915B-6144ED5875FD}" destId="{13A1F8F2-F74D-4F60-8E6A-EA1051FBC939}" srcOrd="0" destOrd="0" presId="urn:microsoft.com/office/officeart/2005/8/layout/radial4"/>
    <dgm:cxn modelId="{2C532E8E-A67B-4680-831C-55203C2ECF59}" srcId="{BBC5E32D-57E3-4D6D-911B-CD4B04660DC5}" destId="{7E274889-FFA7-40F6-ABDE-EC2E892418E8}" srcOrd="2" destOrd="0" parTransId="{27C79FE2-4A5C-4BEC-937B-CDA772CC90B3}" sibTransId="{6907FE64-5822-435C-ADE6-E83A1E0DCA54}"/>
    <dgm:cxn modelId="{7B338D14-91B4-42ED-93C7-696C0CDFF3F1}" srcId="{BBC5E32D-57E3-4D6D-911B-CD4B04660DC5}" destId="{F8A4064A-0533-46FA-AEA8-87593B1C4008}" srcOrd="4" destOrd="0" parTransId="{DFC500A2-C45E-4526-A7C0-279716DB7693}" sibTransId="{3F9F4660-4064-4E95-BB3C-2C2A04B34531}"/>
    <dgm:cxn modelId="{FE08FF34-1DBF-452D-A249-A932FF55C33B}" type="presOf" srcId="{5341BBDA-EAE8-417B-8DCF-4B09335596B3}" destId="{C4B46A03-13B0-4B85-89C0-10F9FE575C96}" srcOrd="0" destOrd="0" presId="urn:microsoft.com/office/officeart/2005/8/layout/radial4"/>
    <dgm:cxn modelId="{3C8AF397-619D-4E27-9D49-190692B1F903}" srcId="{BBC5E32D-57E3-4D6D-911B-CD4B04660DC5}" destId="{FBA75A75-82A4-4DFD-B69D-74DB7CF2B3EA}" srcOrd="5" destOrd="0" parTransId="{75AD06A4-632B-484C-9C53-0DBA764BF661}" sibTransId="{8E102BBF-70A3-40B4-B2CA-5326F0C4DDCA}"/>
    <dgm:cxn modelId="{0771A40D-948C-4373-ABAD-44683B2FD2ED}" type="presOf" srcId="{27C79FE2-4A5C-4BEC-937B-CDA772CC90B3}" destId="{F98B6D60-6850-4965-8A05-3D4CE942454D}" srcOrd="0" destOrd="0" presId="urn:microsoft.com/office/officeart/2005/8/layout/radial4"/>
    <dgm:cxn modelId="{C13E9225-FA2E-4321-9D05-F29F75FDC20A}" type="presOf" srcId="{8EBC6478-3B76-4C52-97FC-F2187305561B}" destId="{D34E4988-9CD8-4FD3-B686-DE2B8B97E8C9}" srcOrd="0" destOrd="0" presId="urn:microsoft.com/office/officeart/2005/8/layout/radial4"/>
    <dgm:cxn modelId="{0B7E614E-B5FE-40F5-A5D0-9F171FE8556D}" type="presOf" srcId="{F8A4064A-0533-46FA-AEA8-87593B1C4008}" destId="{FC4E2EF1-1357-43DF-B0F3-0005D9BE72E8}" srcOrd="0" destOrd="0" presId="urn:microsoft.com/office/officeart/2005/8/layout/radial4"/>
    <dgm:cxn modelId="{678B82E2-8366-45DA-B57A-9561451BB9D4}" type="presOf" srcId="{75AD06A4-632B-484C-9C53-0DBA764BF661}" destId="{F979DE7E-F85F-451E-A475-675788CB2E94}" srcOrd="0" destOrd="0" presId="urn:microsoft.com/office/officeart/2005/8/layout/radial4"/>
    <dgm:cxn modelId="{7A9B14A5-4C83-47BA-9778-58176E9A9CEF}" type="presParOf" srcId="{A18C3E88-2BBC-4E85-9D90-004FDB0C60A4}" destId="{DBADB1E1-925A-4A21-BC3A-2E91377A579F}" srcOrd="0" destOrd="0" presId="urn:microsoft.com/office/officeart/2005/8/layout/radial4"/>
    <dgm:cxn modelId="{C4C3790B-D6BF-4AD3-AC90-A09F15090856}" type="presParOf" srcId="{A18C3E88-2BBC-4E85-9D90-004FDB0C60A4}" destId="{D34E4988-9CD8-4FD3-B686-DE2B8B97E8C9}" srcOrd="1" destOrd="0" presId="urn:microsoft.com/office/officeart/2005/8/layout/radial4"/>
    <dgm:cxn modelId="{613626BD-A746-4224-BFEC-B5774EDD564C}" type="presParOf" srcId="{A18C3E88-2BBC-4E85-9D90-004FDB0C60A4}" destId="{13A1F8F2-F74D-4F60-8E6A-EA1051FBC939}" srcOrd="2" destOrd="0" presId="urn:microsoft.com/office/officeart/2005/8/layout/radial4"/>
    <dgm:cxn modelId="{1D0BCB59-B060-4DEF-94ED-47C7E5B2B1C0}" type="presParOf" srcId="{A18C3E88-2BBC-4E85-9D90-004FDB0C60A4}" destId="{9082DC94-9CCF-49E9-B331-905F84D4F9E1}" srcOrd="3" destOrd="0" presId="urn:microsoft.com/office/officeart/2005/8/layout/radial4"/>
    <dgm:cxn modelId="{A3BB05BB-0108-42B3-A1A4-CD813B257A0B}" type="presParOf" srcId="{A18C3E88-2BBC-4E85-9D90-004FDB0C60A4}" destId="{C4B46A03-13B0-4B85-89C0-10F9FE575C96}" srcOrd="4" destOrd="0" presId="urn:microsoft.com/office/officeart/2005/8/layout/radial4"/>
    <dgm:cxn modelId="{B2AD077A-A5EA-4209-BDEB-D23636678892}" type="presParOf" srcId="{A18C3E88-2BBC-4E85-9D90-004FDB0C60A4}" destId="{F98B6D60-6850-4965-8A05-3D4CE942454D}" srcOrd="5" destOrd="0" presId="urn:microsoft.com/office/officeart/2005/8/layout/radial4"/>
    <dgm:cxn modelId="{534175AE-9098-455D-B981-1DCAF02513D7}" type="presParOf" srcId="{A18C3E88-2BBC-4E85-9D90-004FDB0C60A4}" destId="{02DFEC09-028C-45B0-85EC-7F2D3FD346E2}" srcOrd="6" destOrd="0" presId="urn:microsoft.com/office/officeart/2005/8/layout/radial4"/>
    <dgm:cxn modelId="{09DEEDCD-CC72-4356-9488-19D951F69C0B}" type="presParOf" srcId="{A18C3E88-2BBC-4E85-9D90-004FDB0C60A4}" destId="{BE7FF3C3-40C3-4607-82D4-13C5FD94040C}" srcOrd="7" destOrd="0" presId="urn:microsoft.com/office/officeart/2005/8/layout/radial4"/>
    <dgm:cxn modelId="{49EA0638-EC28-4AAA-9570-66EFDA15BCD4}" type="presParOf" srcId="{A18C3E88-2BBC-4E85-9D90-004FDB0C60A4}" destId="{D10F4B75-7735-4738-A080-6279FF85B1AC}" srcOrd="8" destOrd="0" presId="urn:microsoft.com/office/officeart/2005/8/layout/radial4"/>
    <dgm:cxn modelId="{6D1347DD-CA3B-46AB-AD43-52473773B757}" type="presParOf" srcId="{A18C3E88-2BBC-4E85-9D90-004FDB0C60A4}" destId="{F1B3CDB6-9BBA-45B9-A1B1-070B98B4FB91}" srcOrd="9" destOrd="0" presId="urn:microsoft.com/office/officeart/2005/8/layout/radial4"/>
    <dgm:cxn modelId="{1CC253DF-FE19-4F9F-8207-914BB4BB3721}" type="presParOf" srcId="{A18C3E88-2BBC-4E85-9D90-004FDB0C60A4}" destId="{FC4E2EF1-1357-43DF-B0F3-0005D9BE72E8}" srcOrd="10" destOrd="0" presId="urn:microsoft.com/office/officeart/2005/8/layout/radial4"/>
    <dgm:cxn modelId="{6191E5F6-23A4-4A6C-8B79-D0A7D09D5D64}" type="presParOf" srcId="{A18C3E88-2BBC-4E85-9D90-004FDB0C60A4}" destId="{F979DE7E-F85F-451E-A475-675788CB2E94}" srcOrd="11" destOrd="0" presId="urn:microsoft.com/office/officeart/2005/8/layout/radial4"/>
    <dgm:cxn modelId="{F8902413-12CC-40E7-BBAF-A77EFCB9C045}" type="presParOf" srcId="{A18C3E88-2BBC-4E85-9D90-004FDB0C60A4}" destId="{4D182A3D-7C6E-4B4B-83BB-2A5DD28F8595}" srcOrd="12"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61E47-9700-4B23-80D5-02358A214886}">
      <dsp:nvSpPr>
        <dsp:cNvPr id="0" name=""/>
        <dsp:cNvSpPr/>
      </dsp:nvSpPr>
      <dsp:spPr>
        <a:xfrm>
          <a:off x="0" y="0"/>
          <a:ext cx="1168502" cy="4589008"/>
        </a:xfrm>
        <a:prstGeom prst="roundRect">
          <a:avLst>
            <a:gd name="adj" fmla="val 10000"/>
          </a:avLst>
        </a:prstGeom>
        <a:solidFill>
          <a:schemeClr val="tx1">
            <a:lumMod val="65000"/>
            <a:lumOff val="3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a:off x="0" y="0"/>
        <a:ext cx="1168502" cy="1376702"/>
      </dsp:txXfrm>
    </dsp:sp>
    <dsp:sp modelId="{E3A6A794-5EB9-4FD8-A726-EA3373EEFB76}">
      <dsp:nvSpPr>
        <dsp:cNvPr id="0" name=""/>
        <dsp:cNvSpPr/>
      </dsp:nvSpPr>
      <dsp:spPr>
        <a:xfrm>
          <a:off x="1178062" y="0"/>
          <a:ext cx="1168502" cy="4589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a:off x="1178062" y="0"/>
        <a:ext cx="1168502" cy="1376702"/>
      </dsp:txXfrm>
    </dsp:sp>
    <dsp:sp modelId="{9B388025-4F8C-4452-97B3-313FEFC1F5C5}">
      <dsp:nvSpPr>
        <dsp:cNvPr id="0" name=""/>
        <dsp:cNvSpPr/>
      </dsp:nvSpPr>
      <dsp:spPr>
        <a:xfrm>
          <a:off x="2350946" y="0"/>
          <a:ext cx="1168502" cy="4589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a:off x="2350946" y="0"/>
        <a:ext cx="1168502" cy="1376702"/>
      </dsp:txXfrm>
    </dsp:sp>
    <dsp:sp modelId="{F1358AF7-433B-4B9E-A8BD-5C3CA0BDE420}">
      <dsp:nvSpPr>
        <dsp:cNvPr id="0" name=""/>
        <dsp:cNvSpPr/>
      </dsp:nvSpPr>
      <dsp:spPr>
        <a:xfrm>
          <a:off x="3552057" y="0"/>
          <a:ext cx="1168502" cy="4589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a:off x="3552057" y="0"/>
        <a:ext cx="1168502" cy="1376702"/>
      </dsp:txXfrm>
    </dsp:sp>
    <dsp:sp modelId="{2F47C928-65D2-4BAB-8FCD-8E85DCA21578}">
      <dsp:nvSpPr>
        <dsp:cNvPr id="0" name=""/>
        <dsp:cNvSpPr/>
      </dsp:nvSpPr>
      <dsp:spPr>
        <a:xfrm>
          <a:off x="4692544" y="0"/>
          <a:ext cx="1168502" cy="4589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a:off x="4692544" y="0"/>
        <a:ext cx="1168502" cy="1376702"/>
      </dsp:txXfrm>
    </dsp:sp>
    <dsp:sp modelId="{D10F7793-D9D1-4A1C-BFFB-ED86E71F08A6}">
      <dsp:nvSpPr>
        <dsp:cNvPr id="0" name=""/>
        <dsp:cNvSpPr/>
      </dsp:nvSpPr>
      <dsp:spPr>
        <a:xfrm>
          <a:off x="5865428" y="0"/>
          <a:ext cx="1168502" cy="4589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a:off x="5865428" y="0"/>
        <a:ext cx="1168502" cy="1376702"/>
      </dsp:txXfrm>
    </dsp:sp>
    <dsp:sp modelId="{AB9C1A6C-4430-4919-9B7B-2B798D414FC8}">
      <dsp:nvSpPr>
        <dsp:cNvPr id="0" name=""/>
        <dsp:cNvSpPr/>
      </dsp:nvSpPr>
      <dsp:spPr>
        <a:xfrm>
          <a:off x="7038312" y="0"/>
          <a:ext cx="1168502" cy="4589008"/>
        </a:xfrm>
        <a:prstGeom prst="roundRect">
          <a:avLst>
            <a:gd name="adj" fmla="val 10000"/>
          </a:avLst>
        </a:prstGeom>
        <a:solidFill>
          <a:schemeClr val="tx1">
            <a:lumMod val="65000"/>
            <a:lumOff val="3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a:off x="7038312" y="0"/>
        <a:ext cx="1168502" cy="1376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CF2015-BDE4-4320-9E9C-1CFDB7472469}">
      <dsp:nvSpPr>
        <dsp:cNvPr id="0" name=""/>
        <dsp:cNvSpPr/>
      </dsp:nvSpPr>
      <dsp:spPr>
        <a:xfrm>
          <a:off x="935567" y="259132"/>
          <a:ext cx="720000" cy="567840"/>
        </a:xfrm>
        <a:prstGeom prst="rect">
          <a:avLst/>
        </a:prstGeom>
        <a:solidFill>
          <a:srgbClr val="04AED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zh-CN" altLang="en-US" sz="1200" kern="1200" dirty="0" smtClean="0"/>
            <a:t>管理过程</a:t>
          </a:r>
          <a:endParaRPr lang="zh-CN" altLang="en-US" sz="1200" kern="1200" dirty="0"/>
        </a:p>
      </dsp:txBody>
      <dsp:txXfrm>
        <a:off x="935567" y="259132"/>
        <a:ext cx="720000" cy="567840"/>
      </dsp:txXfrm>
    </dsp:sp>
    <dsp:sp modelId="{499908CF-E51B-4C8F-B253-D1E72B4A55B2}">
      <dsp:nvSpPr>
        <dsp:cNvPr id="0" name=""/>
        <dsp:cNvSpPr/>
      </dsp:nvSpPr>
      <dsp:spPr>
        <a:xfrm>
          <a:off x="935567" y="881857"/>
          <a:ext cx="720000" cy="2530591"/>
        </a:xfrm>
        <a:prstGeom prst="rect">
          <a:avLst/>
        </a:prstGeom>
        <a:solidFill>
          <a:srgbClr val="04AED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zh-CN" altLang="en-US" sz="1200" kern="1200" dirty="0" smtClean="0"/>
            <a:t>工程过程</a:t>
          </a:r>
          <a:endParaRPr lang="zh-CN" altLang="en-US" sz="1200" kern="1200" dirty="0"/>
        </a:p>
      </dsp:txBody>
      <dsp:txXfrm>
        <a:off x="935567" y="881857"/>
        <a:ext cx="720000" cy="2530591"/>
      </dsp:txXfrm>
    </dsp:sp>
    <dsp:sp modelId="{604E3288-D54C-4601-BC84-1636391D85A1}">
      <dsp:nvSpPr>
        <dsp:cNvPr id="0" name=""/>
        <dsp:cNvSpPr/>
      </dsp:nvSpPr>
      <dsp:spPr>
        <a:xfrm>
          <a:off x="935567" y="3453028"/>
          <a:ext cx="720000" cy="346285"/>
        </a:xfrm>
        <a:prstGeom prst="rect">
          <a:avLst/>
        </a:prstGeom>
        <a:solidFill>
          <a:srgbClr val="04AED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zh-CN" altLang="en-US" sz="1200" kern="1200" dirty="0" smtClean="0"/>
            <a:t>支撑过程</a:t>
          </a:r>
          <a:endParaRPr lang="zh-CN" altLang="en-US" sz="1200" kern="1200" dirty="0"/>
        </a:p>
      </dsp:txBody>
      <dsp:txXfrm>
        <a:off x="935567" y="3453028"/>
        <a:ext cx="720000" cy="346285"/>
      </dsp:txXfrm>
    </dsp:sp>
    <dsp:sp modelId="{9E33A5CE-3091-4E52-9416-8291D546D428}">
      <dsp:nvSpPr>
        <dsp:cNvPr id="0" name=""/>
        <dsp:cNvSpPr/>
      </dsp:nvSpPr>
      <dsp:spPr>
        <a:xfrm>
          <a:off x="935567" y="3832090"/>
          <a:ext cx="720000" cy="738374"/>
        </a:xfrm>
        <a:prstGeom prst="rect">
          <a:avLst/>
        </a:prstGeom>
        <a:solidFill>
          <a:srgbClr val="04AED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zh-CN" altLang="en-US" sz="1200" kern="1200" dirty="0" smtClean="0"/>
            <a:t>主要交付</a:t>
          </a:r>
          <a:endParaRPr lang="zh-CN" altLang="en-US" sz="1200" kern="1200" dirty="0"/>
        </a:p>
      </dsp:txBody>
      <dsp:txXfrm>
        <a:off x="935567" y="3832090"/>
        <a:ext cx="720000" cy="7383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DB1E1-925A-4A21-BC3A-2E91377A579F}">
      <dsp:nvSpPr>
        <dsp:cNvPr id="0" name=""/>
        <dsp:cNvSpPr/>
      </dsp:nvSpPr>
      <dsp:spPr>
        <a:xfrm>
          <a:off x="2943976" y="2130561"/>
          <a:ext cx="1744895" cy="1744895"/>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微软雅黑" pitchFamily="34" charset="-122"/>
              <a:ea typeface="微软雅黑" pitchFamily="34" charset="-122"/>
            </a:rPr>
            <a:t>评审的原则</a:t>
          </a:r>
          <a:endParaRPr lang="zh-CN" altLang="en-US" sz="1800" b="1" kern="1200" dirty="0">
            <a:latin typeface="微软雅黑" pitchFamily="34" charset="-122"/>
            <a:ea typeface="微软雅黑" pitchFamily="34" charset="-122"/>
          </a:endParaRPr>
        </a:p>
      </dsp:txBody>
      <dsp:txXfrm>
        <a:off x="3199510" y="2386095"/>
        <a:ext cx="1233827" cy="1233827"/>
      </dsp:txXfrm>
    </dsp:sp>
    <dsp:sp modelId="{D34E4988-9CD8-4FD3-B686-DE2B8B97E8C9}">
      <dsp:nvSpPr>
        <dsp:cNvPr id="0" name=""/>
        <dsp:cNvSpPr/>
      </dsp:nvSpPr>
      <dsp:spPr>
        <a:xfrm rot="10800000">
          <a:off x="1173244" y="2754361"/>
          <a:ext cx="1673341" cy="497295"/>
        </a:xfrm>
        <a:prstGeom prst="leftArrow">
          <a:avLst>
            <a:gd name="adj1" fmla="val 60000"/>
            <a:gd name="adj2" fmla="val 5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3A1F8F2-F74D-4F60-8E6A-EA1051FBC939}">
      <dsp:nvSpPr>
        <dsp:cNvPr id="0" name=""/>
        <dsp:cNvSpPr/>
      </dsp:nvSpPr>
      <dsp:spPr>
        <a:xfrm>
          <a:off x="562530" y="2514438"/>
          <a:ext cx="1221427" cy="977141"/>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itchFamily="34" charset="-122"/>
              <a:ea typeface="微软雅黑" pitchFamily="34" charset="-122"/>
              <a:sym typeface="微软雅黑" pitchFamily="34" charset="-122"/>
            </a:rPr>
            <a:t>评审总时间在整个项目中应不少于</a:t>
          </a:r>
          <a:r>
            <a:rPr lang="en-US" altLang="zh-CN" sz="1400" b="1" kern="1200" dirty="0" smtClean="0">
              <a:latin typeface="微软雅黑" pitchFamily="34" charset="-122"/>
              <a:ea typeface="微软雅黑" pitchFamily="34" charset="-122"/>
              <a:sym typeface="微软雅黑" pitchFamily="34" charset="-122"/>
            </a:rPr>
            <a:t>20%</a:t>
          </a:r>
          <a:endParaRPr lang="zh-CN" altLang="en-US" sz="1400" b="1" kern="1200" dirty="0">
            <a:latin typeface="微软雅黑" pitchFamily="34" charset="-122"/>
            <a:ea typeface="微软雅黑" pitchFamily="34" charset="-122"/>
          </a:endParaRPr>
        </a:p>
      </dsp:txBody>
      <dsp:txXfrm>
        <a:off x="591149" y="2543057"/>
        <a:ext cx="1164189" cy="919903"/>
      </dsp:txXfrm>
    </dsp:sp>
    <dsp:sp modelId="{9082DC94-9CCF-49E9-B331-905F84D4F9E1}">
      <dsp:nvSpPr>
        <dsp:cNvPr id="0" name=""/>
        <dsp:cNvSpPr/>
      </dsp:nvSpPr>
      <dsp:spPr>
        <a:xfrm rot="12960000">
          <a:off x="1518256" y="1692522"/>
          <a:ext cx="1673341" cy="497295"/>
        </a:xfrm>
        <a:prstGeom prst="lef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4B46A03-13B0-4B85-89C0-10F9FE575C96}">
      <dsp:nvSpPr>
        <dsp:cNvPr id="0" name=""/>
        <dsp:cNvSpPr/>
      </dsp:nvSpPr>
      <dsp:spPr>
        <a:xfrm>
          <a:off x="1067333" y="960816"/>
          <a:ext cx="1221427" cy="977141"/>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itchFamily="34" charset="-122"/>
              <a:ea typeface="微软雅黑" pitchFamily="34" charset="-122"/>
              <a:sym typeface="微软雅黑" pitchFamily="34" charset="-122"/>
            </a:rPr>
            <a:t>任何每次评审建议人数为</a:t>
          </a:r>
          <a:endParaRPr lang="en-US" altLang="zh-CN" sz="1400" b="1" kern="1200" dirty="0" smtClean="0">
            <a:latin typeface="微软雅黑" pitchFamily="34" charset="-122"/>
            <a:ea typeface="微软雅黑" pitchFamily="34" charset="-122"/>
            <a:sym typeface="微软雅黑" pitchFamily="34" charset="-122"/>
          </a:endParaRPr>
        </a:p>
        <a:p>
          <a:pPr lvl="0" algn="ctr" defTabSz="622300">
            <a:lnSpc>
              <a:spcPct val="90000"/>
            </a:lnSpc>
            <a:spcBef>
              <a:spcPct val="0"/>
            </a:spcBef>
            <a:spcAft>
              <a:spcPct val="35000"/>
            </a:spcAft>
          </a:pPr>
          <a:r>
            <a:rPr lang="en-US" altLang="zh-CN" sz="1400" b="1" kern="1200" dirty="0" smtClean="0">
              <a:latin typeface="微软雅黑" pitchFamily="34" charset="-122"/>
              <a:ea typeface="微软雅黑" pitchFamily="34" charset="-122"/>
              <a:sym typeface="微软雅黑" pitchFamily="34" charset="-122"/>
            </a:rPr>
            <a:t>3-7</a:t>
          </a:r>
          <a:r>
            <a:rPr lang="zh-CN" altLang="en-US" sz="1400" b="1" kern="1200" dirty="0" smtClean="0">
              <a:latin typeface="微软雅黑" pitchFamily="34" charset="-122"/>
              <a:ea typeface="微软雅黑" pitchFamily="34" charset="-122"/>
              <a:sym typeface="微软雅黑" pitchFamily="34" charset="-122"/>
            </a:rPr>
            <a:t>人</a:t>
          </a:r>
          <a:endParaRPr lang="zh-CN" altLang="en-US" sz="1400" b="1" kern="1200" dirty="0">
            <a:latin typeface="微软雅黑" pitchFamily="34" charset="-122"/>
            <a:ea typeface="微软雅黑" pitchFamily="34" charset="-122"/>
          </a:endParaRPr>
        </a:p>
      </dsp:txBody>
      <dsp:txXfrm>
        <a:off x="1095952" y="989435"/>
        <a:ext cx="1164189" cy="919903"/>
      </dsp:txXfrm>
    </dsp:sp>
    <dsp:sp modelId="{F98B6D60-6850-4965-8A05-3D4CE942454D}">
      <dsp:nvSpPr>
        <dsp:cNvPr id="0" name=""/>
        <dsp:cNvSpPr/>
      </dsp:nvSpPr>
      <dsp:spPr>
        <a:xfrm rot="15120000">
          <a:off x="2421511" y="1036269"/>
          <a:ext cx="1673341" cy="497295"/>
        </a:xfrm>
        <a:prstGeom prst="leftArrow">
          <a:avLst>
            <a:gd name="adj1" fmla="val 60000"/>
            <a:gd name="adj2" fmla="val 5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2DFEC09-028C-45B0-85EC-7F2D3FD346E2}">
      <dsp:nvSpPr>
        <dsp:cNvPr id="0" name=""/>
        <dsp:cNvSpPr/>
      </dsp:nvSpPr>
      <dsp:spPr>
        <a:xfrm>
          <a:off x="2388923" y="625"/>
          <a:ext cx="1221427" cy="977141"/>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itchFamily="34" charset="-122"/>
              <a:ea typeface="微软雅黑" pitchFamily="34" charset="-122"/>
              <a:sym typeface="微软雅黑" pitchFamily="34" charset="-122"/>
            </a:rPr>
            <a:t>尽量使用</a:t>
          </a:r>
          <a:r>
            <a:rPr lang="en-US" altLang="zh-CN" sz="1400" b="1" kern="1200" dirty="0" smtClean="0">
              <a:latin typeface="微软雅黑" pitchFamily="34" charset="-122"/>
              <a:ea typeface="微软雅黑" pitchFamily="34" charset="-122"/>
              <a:sym typeface="微软雅黑" pitchFamily="34" charset="-122"/>
            </a:rPr>
            <a:t>Checklist</a:t>
          </a:r>
          <a:endParaRPr lang="zh-CN" altLang="en-US" sz="1400" b="1" kern="1200" dirty="0">
            <a:latin typeface="微软雅黑" pitchFamily="34" charset="-122"/>
            <a:ea typeface="微软雅黑" pitchFamily="34" charset="-122"/>
          </a:endParaRPr>
        </a:p>
      </dsp:txBody>
      <dsp:txXfrm>
        <a:off x="2417542" y="29244"/>
        <a:ext cx="1164189" cy="919903"/>
      </dsp:txXfrm>
    </dsp:sp>
    <dsp:sp modelId="{BE7FF3C3-40C3-4607-82D4-13C5FD94040C}">
      <dsp:nvSpPr>
        <dsp:cNvPr id="0" name=""/>
        <dsp:cNvSpPr/>
      </dsp:nvSpPr>
      <dsp:spPr>
        <a:xfrm rot="17280000">
          <a:off x="3537995" y="1036269"/>
          <a:ext cx="1673341" cy="497295"/>
        </a:xfrm>
        <a:prstGeom prst="leftArrow">
          <a:avLst>
            <a:gd name="adj1" fmla="val 60000"/>
            <a:gd name="adj2" fmla="val 5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10F4B75-7735-4738-A080-6279FF85B1AC}">
      <dsp:nvSpPr>
        <dsp:cNvPr id="0" name=""/>
        <dsp:cNvSpPr/>
      </dsp:nvSpPr>
      <dsp:spPr>
        <a:xfrm>
          <a:off x="4022497" y="625"/>
          <a:ext cx="1221427" cy="977141"/>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itchFamily="34" charset="-122"/>
              <a:ea typeface="微软雅黑" pitchFamily="34" charset="-122"/>
              <a:sym typeface="微软雅黑" pitchFamily="34" charset="-122"/>
            </a:rPr>
            <a:t>预留足够的预审时间（</a:t>
          </a:r>
          <a:r>
            <a:rPr lang="en-US" altLang="zh-CN" sz="1400" b="1" kern="1200" dirty="0" smtClean="0">
              <a:latin typeface="微软雅黑" pitchFamily="34" charset="-122"/>
              <a:ea typeface="微软雅黑" pitchFamily="34" charset="-122"/>
              <a:sym typeface="微软雅黑" pitchFamily="34" charset="-122"/>
            </a:rPr>
            <a:t>2-3</a:t>
          </a:r>
          <a:r>
            <a:rPr lang="zh-CN" altLang="en-US" sz="1400" b="1" kern="1200" dirty="0" smtClean="0">
              <a:latin typeface="微软雅黑" pitchFamily="34" charset="-122"/>
              <a:ea typeface="微软雅黑" pitchFamily="34" charset="-122"/>
              <a:sym typeface="微软雅黑" pitchFamily="34" charset="-122"/>
            </a:rPr>
            <a:t>个工作日）</a:t>
          </a:r>
          <a:endParaRPr lang="zh-CN" altLang="en-US" sz="1400" b="1" kern="1200" dirty="0">
            <a:latin typeface="微软雅黑" pitchFamily="34" charset="-122"/>
            <a:ea typeface="微软雅黑" pitchFamily="34" charset="-122"/>
          </a:endParaRPr>
        </a:p>
      </dsp:txBody>
      <dsp:txXfrm>
        <a:off x="4051116" y="29244"/>
        <a:ext cx="1164189" cy="919903"/>
      </dsp:txXfrm>
    </dsp:sp>
    <dsp:sp modelId="{F1B3CDB6-9BBA-45B9-A1B1-070B98B4FB91}">
      <dsp:nvSpPr>
        <dsp:cNvPr id="0" name=""/>
        <dsp:cNvSpPr/>
      </dsp:nvSpPr>
      <dsp:spPr>
        <a:xfrm rot="19440000">
          <a:off x="4441249" y="1692522"/>
          <a:ext cx="1673341" cy="497295"/>
        </a:xfrm>
        <a:prstGeom prst="leftArrow">
          <a:avLst>
            <a:gd name="adj1" fmla="val 60000"/>
            <a:gd name="adj2" fmla="val 5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C4E2EF1-1357-43DF-B0F3-0005D9BE72E8}">
      <dsp:nvSpPr>
        <dsp:cNvPr id="0" name=""/>
        <dsp:cNvSpPr/>
      </dsp:nvSpPr>
      <dsp:spPr>
        <a:xfrm>
          <a:off x="5344087" y="960816"/>
          <a:ext cx="1221427" cy="977141"/>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itchFamily="34" charset="-122"/>
              <a:ea typeface="微软雅黑" pitchFamily="34" charset="-122"/>
              <a:sym typeface="微软雅黑" pitchFamily="34" charset="-122"/>
            </a:rPr>
            <a:t>宁缺毋滥，不要交差了事</a:t>
          </a:r>
          <a:endParaRPr lang="zh-CN" altLang="en-US" sz="1400" b="1" kern="1200" dirty="0">
            <a:latin typeface="微软雅黑" pitchFamily="34" charset="-122"/>
            <a:ea typeface="微软雅黑" pitchFamily="34" charset="-122"/>
          </a:endParaRPr>
        </a:p>
      </dsp:txBody>
      <dsp:txXfrm>
        <a:off x="5372706" y="989435"/>
        <a:ext cx="1164189" cy="919903"/>
      </dsp:txXfrm>
    </dsp:sp>
    <dsp:sp modelId="{F979DE7E-F85F-451E-A475-675788CB2E94}">
      <dsp:nvSpPr>
        <dsp:cNvPr id="0" name=""/>
        <dsp:cNvSpPr/>
      </dsp:nvSpPr>
      <dsp:spPr>
        <a:xfrm>
          <a:off x="4786262" y="2754361"/>
          <a:ext cx="1673341" cy="497295"/>
        </a:xfrm>
        <a:prstGeom prst="leftArrow">
          <a:avLst>
            <a:gd name="adj1" fmla="val 60000"/>
            <a:gd name="adj2" fmla="val 5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D182A3D-7C6E-4B4B-83BB-2A5DD28F8595}">
      <dsp:nvSpPr>
        <dsp:cNvPr id="0" name=""/>
        <dsp:cNvSpPr/>
      </dsp:nvSpPr>
      <dsp:spPr>
        <a:xfrm>
          <a:off x="5848890" y="2514438"/>
          <a:ext cx="1221427" cy="977141"/>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itchFamily="34" charset="-122"/>
              <a:ea typeface="微软雅黑" pitchFamily="34" charset="-122"/>
              <a:sym typeface="微软雅黑" pitchFamily="34" charset="-122"/>
            </a:rPr>
            <a:t>合理的缺陷分类和数据维护</a:t>
          </a:r>
          <a:endParaRPr lang="zh-CN" altLang="en-US" sz="1400" b="1" kern="1200" dirty="0">
            <a:latin typeface="微软雅黑" pitchFamily="34" charset="-122"/>
            <a:ea typeface="微软雅黑" pitchFamily="34" charset="-122"/>
          </a:endParaRPr>
        </a:p>
      </dsp:txBody>
      <dsp:txXfrm>
        <a:off x="5877509" y="2543057"/>
        <a:ext cx="1164189" cy="91990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diagrams.loki3.com/VaryingWidthList+Icon">
  <dgm:title val="可变宽度列表"/>
  <dgm:desc val="用于强调不同重要性的项。合适于大量的 1 级文本。每个形状的宽度分别由自己的文本决定。"/>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1B7E0B3-0079-4158-B086-69A12237C006}" type="datetimeFigureOut">
              <a:rPr lang="zh-CN" altLang="en-US" smtClean="0"/>
              <a:pPr/>
              <a:t>2016/9/21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525549-4D7C-4252-B577-8CEBB3489317}" type="slidenum">
              <a:rPr lang="zh-CN" altLang="en-US" smtClean="0"/>
              <a:pPr/>
              <a:t>‹#›</a:t>
            </a:fld>
            <a:endParaRPr lang="zh-CN" altLang="en-US"/>
          </a:p>
        </p:txBody>
      </p:sp>
    </p:spTree>
    <p:extLst>
      <p:ext uri="{BB962C8B-B14F-4D97-AF65-F5344CB8AC3E}">
        <p14:creationId xmlns:p14="http://schemas.microsoft.com/office/powerpoint/2010/main" val="1107236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938E64-1010-4AA6-827D-8D32A0E4A24F}" type="datetimeFigureOut">
              <a:rPr lang="zh-CN" altLang="en-US" smtClean="0"/>
              <a:pPr/>
              <a:t>2016/9/21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86671C-1974-4389-9540-5D048C07D262}" type="slidenum">
              <a:rPr lang="zh-CN" altLang="en-US" smtClean="0"/>
              <a:pPr/>
              <a:t>‹#›</a:t>
            </a:fld>
            <a:endParaRPr lang="zh-CN" altLang="en-US"/>
          </a:p>
        </p:txBody>
      </p:sp>
    </p:spTree>
    <p:extLst>
      <p:ext uri="{BB962C8B-B14F-4D97-AF65-F5344CB8AC3E}">
        <p14:creationId xmlns:p14="http://schemas.microsoft.com/office/powerpoint/2010/main" val="2722083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本次的培训着重在公司当前的研发流程的介绍和讲解，包括了现有流程、角色职责、模板等，重点在前两个，模板只是作为概念和关注点的介绍，其具体的写作、技术</a:t>
            </a:r>
            <a:r>
              <a:rPr lang="en-US" altLang="zh-CN" dirty="0" smtClean="0"/>
              <a:t>&amp;</a:t>
            </a:r>
            <a:r>
              <a:rPr lang="zh-CN" altLang="en-US" dirty="0" smtClean="0"/>
              <a:t>业务等知识不在这里打开</a:t>
            </a:r>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1</a:t>
            </a:fld>
            <a:endParaRPr lang="zh-CN" altLang="en-US"/>
          </a:p>
        </p:txBody>
      </p:sp>
    </p:spTree>
    <p:extLst>
      <p:ext uri="{BB962C8B-B14F-4D97-AF65-F5344CB8AC3E}">
        <p14:creationId xmlns:p14="http://schemas.microsoft.com/office/powerpoint/2010/main" val="1647972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11</a:t>
            </a:fld>
            <a:endParaRPr lang="zh-CN" altLang="en-US"/>
          </a:p>
        </p:txBody>
      </p:sp>
    </p:spTree>
    <p:extLst>
      <p:ext uri="{BB962C8B-B14F-4D97-AF65-F5344CB8AC3E}">
        <p14:creationId xmlns:p14="http://schemas.microsoft.com/office/powerpoint/2010/main" val="3957263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13</a:t>
            </a:fld>
            <a:endParaRPr lang="zh-CN" altLang="en-US"/>
          </a:p>
        </p:txBody>
      </p:sp>
    </p:spTree>
    <p:extLst>
      <p:ext uri="{BB962C8B-B14F-4D97-AF65-F5344CB8AC3E}">
        <p14:creationId xmlns:p14="http://schemas.microsoft.com/office/powerpoint/2010/main" val="3957263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15</a:t>
            </a:fld>
            <a:endParaRPr lang="zh-CN" altLang="en-US"/>
          </a:p>
        </p:txBody>
      </p:sp>
    </p:spTree>
    <p:extLst>
      <p:ext uri="{BB962C8B-B14F-4D97-AF65-F5344CB8AC3E}">
        <p14:creationId xmlns:p14="http://schemas.microsoft.com/office/powerpoint/2010/main" val="3957263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6.</a:t>
            </a:r>
            <a:r>
              <a:rPr lang="zh-CN" altLang="zh-CN" sz="1200" kern="1200" dirty="0" smtClean="0">
                <a:solidFill>
                  <a:schemeClr val="tx1"/>
                </a:solidFill>
                <a:latin typeface="+mn-lt"/>
                <a:ea typeface="+mn-ea"/>
                <a:cs typeface="+mn-cs"/>
              </a:rPr>
              <a:t>编制需求规格说明书</a:t>
            </a:r>
          </a:p>
          <a:p>
            <a:r>
              <a:rPr lang="en-US" altLang="zh-CN" sz="1200" kern="1200" dirty="0" smtClean="0">
                <a:solidFill>
                  <a:schemeClr val="tx1"/>
                </a:solidFill>
                <a:latin typeface="+mn-lt"/>
                <a:ea typeface="+mn-ea"/>
                <a:cs typeface="+mn-cs"/>
              </a:rPr>
              <a:t>    </a:t>
            </a:r>
            <a:r>
              <a:rPr lang="zh-CN" altLang="zh-CN" sz="1200" kern="1200" dirty="0" smtClean="0">
                <a:solidFill>
                  <a:schemeClr val="tx1"/>
                </a:solidFill>
                <a:latin typeface="+mn-lt"/>
                <a:ea typeface="+mn-ea"/>
                <a:cs typeface="+mn-cs"/>
              </a:rPr>
              <a:t>项目经理组织架构师、开发人员基于已评审通过的客户需求说明书进行项目需求分析，编制《需求规格说明书》。</a:t>
            </a:r>
          </a:p>
          <a:p>
            <a:pPr lvl="0"/>
            <a:r>
              <a:rPr lang="zh-CN" altLang="zh-CN" sz="1200" kern="1200" dirty="0" smtClean="0">
                <a:solidFill>
                  <a:schemeClr val="tx1"/>
                </a:solidFill>
                <a:latin typeface="+mn-lt"/>
                <a:ea typeface="+mn-ea"/>
                <a:cs typeface="+mn-cs"/>
              </a:rPr>
              <a:t>如涉及界面需求，产品经理需细化界面原型，必要时</a:t>
            </a:r>
            <a:r>
              <a:rPr lang="en-US" altLang="zh-CN" sz="1200" kern="1200" dirty="0" smtClean="0">
                <a:solidFill>
                  <a:schemeClr val="tx1"/>
                </a:solidFill>
                <a:latin typeface="+mn-lt"/>
                <a:ea typeface="+mn-ea"/>
                <a:cs typeface="+mn-cs"/>
              </a:rPr>
              <a:t>UED</a:t>
            </a:r>
            <a:r>
              <a:rPr lang="zh-CN" altLang="zh-CN" sz="1200" kern="1200" dirty="0" smtClean="0">
                <a:solidFill>
                  <a:schemeClr val="tx1"/>
                </a:solidFill>
                <a:latin typeface="+mn-lt"/>
                <a:ea typeface="+mn-ea"/>
                <a:cs typeface="+mn-cs"/>
              </a:rPr>
              <a:t>人员协助完成。</a:t>
            </a:r>
          </a:p>
          <a:p>
            <a:pPr lvl="0"/>
            <a:r>
              <a:rPr lang="zh-CN" altLang="zh-CN" sz="1200" kern="1200" dirty="0" smtClean="0">
                <a:solidFill>
                  <a:schemeClr val="tx1"/>
                </a:solidFill>
                <a:latin typeface="+mn-lt"/>
                <a:ea typeface="+mn-ea"/>
                <a:cs typeface="+mn-cs"/>
              </a:rPr>
              <a:t>如是</a:t>
            </a:r>
            <a:r>
              <a:rPr lang="en-US" altLang="zh-CN" sz="1200" kern="1200" dirty="0" smtClean="0">
                <a:solidFill>
                  <a:schemeClr val="tx1"/>
                </a:solidFill>
                <a:latin typeface="+mn-lt"/>
                <a:ea typeface="+mn-ea"/>
                <a:cs typeface="+mn-cs"/>
              </a:rPr>
              <a:t>3D</a:t>
            </a:r>
            <a:r>
              <a:rPr lang="zh-CN" altLang="zh-CN" sz="1200" kern="1200" dirty="0" smtClean="0">
                <a:solidFill>
                  <a:schemeClr val="tx1"/>
                </a:solidFill>
                <a:latin typeface="+mn-lt"/>
                <a:ea typeface="+mn-ea"/>
                <a:cs typeface="+mn-cs"/>
              </a:rPr>
              <a:t>项目，产品经理需制作</a:t>
            </a:r>
            <a:r>
              <a:rPr lang="en-US" altLang="zh-CN" sz="1200" kern="1200" dirty="0" smtClean="0">
                <a:solidFill>
                  <a:schemeClr val="tx1"/>
                </a:solidFill>
                <a:latin typeface="+mn-lt"/>
                <a:ea typeface="+mn-ea"/>
                <a:cs typeface="+mn-cs"/>
              </a:rPr>
              <a:t>3D</a:t>
            </a:r>
            <a:r>
              <a:rPr lang="zh-CN" altLang="zh-CN" sz="1200" kern="1200" dirty="0" smtClean="0">
                <a:solidFill>
                  <a:schemeClr val="tx1"/>
                </a:solidFill>
                <a:latin typeface="+mn-lt"/>
                <a:ea typeface="+mn-ea"/>
                <a:cs typeface="+mn-cs"/>
              </a:rPr>
              <a:t>场景素材，输出《</a:t>
            </a:r>
            <a:r>
              <a:rPr lang="en-US" altLang="zh-CN" sz="1200" kern="1200" dirty="0" smtClean="0">
                <a:solidFill>
                  <a:schemeClr val="tx1"/>
                </a:solidFill>
                <a:latin typeface="+mn-lt"/>
                <a:ea typeface="+mn-ea"/>
                <a:cs typeface="+mn-cs"/>
              </a:rPr>
              <a:t>3D</a:t>
            </a:r>
            <a:r>
              <a:rPr lang="zh-CN" altLang="zh-CN" sz="1200" kern="1200" dirty="0" smtClean="0">
                <a:solidFill>
                  <a:schemeClr val="tx1"/>
                </a:solidFill>
                <a:latin typeface="+mn-lt"/>
                <a:ea typeface="+mn-ea"/>
                <a:cs typeface="+mn-cs"/>
              </a:rPr>
              <a:t>场景素材》或《场景平面设计图》</a:t>
            </a:r>
          </a:p>
          <a:p>
            <a:pPr lvl="0"/>
            <a:r>
              <a:rPr lang="en-US" altLang="zh-CN" sz="1200" kern="1200" dirty="0" smtClean="0">
                <a:solidFill>
                  <a:schemeClr val="tx1"/>
                </a:solidFill>
                <a:latin typeface="+mn-lt"/>
                <a:ea typeface="+mn-ea"/>
                <a:cs typeface="+mn-cs"/>
              </a:rPr>
              <a:t>9.</a:t>
            </a:r>
            <a:r>
              <a:rPr lang="zh-CN" altLang="zh-CN" sz="1200" kern="1200" dirty="0" smtClean="0">
                <a:solidFill>
                  <a:schemeClr val="tx1"/>
                </a:solidFill>
                <a:latin typeface="+mn-lt"/>
                <a:ea typeface="+mn-ea"/>
                <a:cs typeface="+mn-cs"/>
              </a:rPr>
              <a:t>启动测试需求分析</a:t>
            </a:r>
            <a:endParaRPr lang="en-US" altLang="zh-CN" sz="1200" kern="1200" dirty="0" smtClean="0">
              <a:solidFill>
                <a:schemeClr val="tx1"/>
              </a:solidFill>
              <a:latin typeface="+mn-lt"/>
              <a:ea typeface="+mn-ea"/>
              <a:cs typeface="+mn-cs"/>
            </a:endParaRPr>
          </a:p>
          <a:p>
            <a:pPr lvl="0"/>
            <a:r>
              <a:rPr lang="en-US" altLang="zh-CN" sz="1200" kern="1200" baseline="0" dirty="0" smtClean="0">
                <a:solidFill>
                  <a:schemeClr val="tx1"/>
                </a:solidFill>
                <a:latin typeface="+mn-lt"/>
                <a:ea typeface="+mn-ea"/>
                <a:cs typeface="+mn-cs"/>
              </a:rPr>
              <a:t>    </a:t>
            </a:r>
            <a:r>
              <a:rPr lang="zh-CN" altLang="zh-CN" sz="1200" kern="1200" dirty="0" smtClean="0">
                <a:solidFill>
                  <a:schemeClr val="tx1"/>
                </a:solidFill>
                <a:latin typeface="+mn-lt"/>
                <a:ea typeface="+mn-ea"/>
                <a:cs typeface="+mn-cs"/>
              </a:rPr>
              <a:t>测试人员根据已评审通过的需求规格说明书启动测试需求分析。测试需求分析活动可以再需求阶段完成，也可以延续到设计阶段，最终输出《测试需求分析报告》。</a:t>
            </a:r>
          </a:p>
          <a:p>
            <a:endParaRPr lang="en-US" altLang="zh-CN" dirty="0" smtClean="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17</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参与评审</a:t>
            </a:r>
            <a:r>
              <a:rPr lang="zh-CN" altLang="en-US" sz="1200" b="1" dirty="0" smtClean="0">
                <a:solidFill>
                  <a:srgbClr val="993937"/>
                </a:solidFill>
                <a:latin typeface="微软雅黑" pitchFamily="34" charset="-122"/>
                <a:ea typeface="微软雅黑" pitchFamily="34" charset="-122"/>
              </a:rPr>
              <a:t>需求规格说明书</a:t>
            </a:r>
            <a:r>
              <a:rPr lang="zh-CN" altLang="en-US" sz="1200" dirty="0" smtClean="0">
                <a:latin typeface="微软雅黑" pitchFamily="34" charset="-122"/>
                <a:ea typeface="微软雅黑" pitchFamily="34" charset="-122"/>
              </a:rPr>
              <a:t>，</a:t>
            </a:r>
            <a:r>
              <a:rPr lang="zh-CN" altLang="en-US" sz="1200" b="1" dirty="0" smtClean="0">
                <a:solidFill>
                  <a:srgbClr val="993937"/>
                </a:solidFill>
                <a:latin typeface="微软雅黑" pitchFamily="34" charset="-122"/>
                <a:ea typeface="微软雅黑" pitchFamily="34" charset="-122"/>
              </a:rPr>
              <a:t>确认</a:t>
            </a:r>
            <a:r>
              <a:rPr lang="zh-CN" altLang="en-US" sz="1200" dirty="0" smtClean="0">
                <a:latin typeface="微软雅黑" pitchFamily="34" charset="-122"/>
                <a:ea typeface="微软雅黑" pitchFamily="34" charset="-122"/>
              </a:rPr>
              <a:t>需求相关</a:t>
            </a:r>
            <a:r>
              <a:rPr lang="zh-CN" altLang="en-US" sz="1200" b="1" dirty="0" smtClean="0">
                <a:solidFill>
                  <a:srgbClr val="993937"/>
                </a:solidFill>
                <a:latin typeface="微软雅黑" pitchFamily="34" charset="-122"/>
                <a:ea typeface="微软雅黑" pitchFamily="34" charset="-122"/>
              </a:rPr>
              <a:t>问题及疑问</a:t>
            </a:r>
            <a:r>
              <a:rPr lang="zh-CN" altLang="en-US" sz="1200" dirty="0" smtClean="0">
                <a:latin typeface="微软雅黑" pitchFamily="34" charset="-122"/>
                <a:ea typeface="微软雅黑" pitchFamily="34" charset="-122"/>
              </a:rPr>
              <a:t>，</a:t>
            </a:r>
            <a:r>
              <a:rPr lang="zh-CN" altLang="en-US" sz="1200" dirty="0" smtClean="0">
                <a:solidFill>
                  <a:srgbClr val="00B0F0"/>
                </a:solidFill>
                <a:latin typeface="微软雅黑" pitchFamily="34" charset="-122"/>
                <a:ea typeface="微软雅黑" pitchFamily="34" charset="-122"/>
              </a:rPr>
              <a:t>必要时开展业务培训</a:t>
            </a:r>
            <a:endParaRPr lang="en-US" altLang="zh-CN" sz="1200" dirty="0" smtClean="0">
              <a:solidFill>
                <a:srgbClr val="00B0F0"/>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18</a:t>
            </a:fld>
            <a:endParaRPr lang="zh-CN" altLang="en-US"/>
          </a:p>
        </p:txBody>
      </p:sp>
    </p:spTree>
    <p:extLst>
      <p:ext uri="{BB962C8B-B14F-4D97-AF65-F5344CB8AC3E}">
        <p14:creationId xmlns:p14="http://schemas.microsoft.com/office/powerpoint/2010/main" val="1983854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与</a:t>
            </a:r>
            <a:r>
              <a:rPr lang="en-US" altLang="zh-CN" sz="1200" dirty="0" smtClean="0">
                <a:latin typeface="微软雅黑" pitchFamily="34" charset="-122"/>
                <a:ea typeface="微软雅黑" pitchFamily="34" charset="-122"/>
              </a:rPr>
              <a:t>QA</a:t>
            </a:r>
            <a:r>
              <a:rPr lang="zh-CN" altLang="en-US" sz="1200" dirty="0" smtClean="0">
                <a:latin typeface="微软雅黑" pitchFamily="34" charset="-122"/>
                <a:ea typeface="微软雅黑" pitchFamily="34" charset="-122"/>
              </a:rPr>
              <a:t>根据预测模型及过程组合</a:t>
            </a:r>
            <a:r>
              <a:rPr lang="zh-CN" altLang="en-US" sz="1200" b="1" dirty="0" smtClean="0">
                <a:solidFill>
                  <a:srgbClr val="993937"/>
                </a:solidFill>
                <a:latin typeface="微软雅黑" pitchFamily="34" charset="-122"/>
                <a:ea typeface="微软雅黑" pitchFamily="34" charset="-122"/>
              </a:rPr>
              <a:t>，设定具体项目目标 （四级）</a:t>
            </a:r>
            <a:endParaRPr lang="en-US" altLang="zh-CN" sz="1200" b="1" dirty="0" smtClean="0">
              <a:solidFill>
                <a:srgbClr val="993937"/>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20</a:t>
            </a:fld>
            <a:endParaRPr lang="zh-CN" altLang="en-US"/>
          </a:p>
        </p:txBody>
      </p:sp>
    </p:spTree>
    <p:extLst>
      <p:ext uri="{BB962C8B-B14F-4D97-AF65-F5344CB8AC3E}">
        <p14:creationId xmlns:p14="http://schemas.microsoft.com/office/powerpoint/2010/main" val="1983854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与</a:t>
            </a:r>
            <a:r>
              <a:rPr lang="en-US" altLang="zh-CN" sz="1200" dirty="0" smtClean="0">
                <a:latin typeface="微软雅黑" pitchFamily="34" charset="-122"/>
                <a:ea typeface="微软雅黑" pitchFamily="34" charset="-122"/>
              </a:rPr>
              <a:t>QA</a:t>
            </a:r>
            <a:r>
              <a:rPr lang="zh-CN" altLang="en-US" sz="1200" dirty="0" smtClean="0">
                <a:latin typeface="微软雅黑" pitchFamily="34" charset="-122"/>
                <a:ea typeface="微软雅黑" pitchFamily="34" charset="-122"/>
              </a:rPr>
              <a:t>根据预测模型及过程组合</a:t>
            </a:r>
            <a:r>
              <a:rPr lang="zh-CN" altLang="en-US" sz="1200" b="1" dirty="0" smtClean="0">
                <a:solidFill>
                  <a:srgbClr val="993937"/>
                </a:solidFill>
                <a:latin typeface="微软雅黑" pitchFamily="34" charset="-122"/>
                <a:ea typeface="微软雅黑" pitchFamily="34" charset="-122"/>
              </a:rPr>
              <a:t>，设定具体项目目标 （四级）</a:t>
            </a:r>
            <a:endParaRPr lang="en-US" altLang="zh-CN" sz="1200" b="1" dirty="0" smtClean="0">
              <a:solidFill>
                <a:srgbClr val="993937"/>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22</a:t>
            </a:fld>
            <a:endParaRPr lang="zh-CN" altLang="en-US"/>
          </a:p>
        </p:txBody>
      </p:sp>
    </p:spTree>
    <p:extLst>
      <p:ext uri="{BB962C8B-B14F-4D97-AF65-F5344CB8AC3E}">
        <p14:creationId xmlns:p14="http://schemas.microsoft.com/office/powerpoint/2010/main" val="1983854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23</a:t>
            </a:fld>
            <a:endParaRPr lang="zh-CN" altLang="en-US"/>
          </a:p>
        </p:txBody>
      </p:sp>
    </p:spTree>
    <p:extLst>
      <p:ext uri="{BB962C8B-B14F-4D97-AF65-F5344CB8AC3E}">
        <p14:creationId xmlns:p14="http://schemas.microsoft.com/office/powerpoint/2010/main" val="3921334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与</a:t>
            </a:r>
            <a:r>
              <a:rPr lang="en-US" altLang="zh-CN" sz="1200" dirty="0" smtClean="0">
                <a:latin typeface="微软雅黑" pitchFamily="34" charset="-122"/>
                <a:ea typeface="微软雅黑" pitchFamily="34" charset="-122"/>
              </a:rPr>
              <a:t>QA</a:t>
            </a:r>
            <a:r>
              <a:rPr lang="zh-CN" altLang="en-US" sz="1200" dirty="0" smtClean="0">
                <a:latin typeface="微软雅黑" pitchFamily="34" charset="-122"/>
                <a:ea typeface="微软雅黑" pitchFamily="34" charset="-122"/>
              </a:rPr>
              <a:t>根据预测模型及过程组合</a:t>
            </a:r>
            <a:r>
              <a:rPr lang="zh-CN" altLang="en-US" sz="1200" b="1" dirty="0" smtClean="0">
                <a:solidFill>
                  <a:srgbClr val="993937"/>
                </a:solidFill>
                <a:latin typeface="微软雅黑" pitchFamily="34" charset="-122"/>
                <a:ea typeface="微软雅黑" pitchFamily="34" charset="-122"/>
              </a:rPr>
              <a:t>，设定具体项目目标 （四级）</a:t>
            </a:r>
            <a:endParaRPr lang="en-US" altLang="zh-CN" sz="1200" b="1" dirty="0" smtClean="0">
              <a:solidFill>
                <a:srgbClr val="993937"/>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24</a:t>
            </a:fld>
            <a:endParaRPr lang="zh-CN" altLang="en-US"/>
          </a:p>
        </p:txBody>
      </p:sp>
    </p:spTree>
    <p:extLst>
      <p:ext uri="{BB962C8B-B14F-4D97-AF65-F5344CB8AC3E}">
        <p14:creationId xmlns:p14="http://schemas.microsoft.com/office/powerpoint/2010/main" val="1983854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与</a:t>
            </a:r>
            <a:r>
              <a:rPr lang="en-US" altLang="zh-CN" sz="1200" dirty="0" smtClean="0">
                <a:latin typeface="微软雅黑" pitchFamily="34" charset="-122"/>
                <a:ea typeface="微软雅黑" pitchFamily="34" charset="-122"/>
              </a:rPr>
              <a:t>QA</a:t>
            </a:r>
            <a:r>
              <a:rPr lang="zh-CN" altLang="en-US" sz="1200" dirty="0" smtClean="0">
                <a:latin typeface="微软雅黑" pitchFamily="34" charset="-122"/>
                <a:ea typeface="微软雅黑" pitchFamily="34" charset="-122"/>
              </a:rPr>
              <a:t>根据预测模型及过程组合</a:t>
            </a:r>
            <a:r>
              <a:rPr lang="zh-CN" altLang="en-US" sz="1200" b="1" dirty="0" smtClean="0">
                <a:solidFill>
                  <a:srgbClr val="993937"/>
                </a:solidFill>
                <a:latin typeface="微软雅黑" pitchFamily="34" charset="-122"/>
                <a:ea typeface="微软雅黑" pitchFamily="34" charset="-122"/>
              </a:rPr>
              <a:t>，设定具体项目目标 （四级）</a:t>
            </a:r>
            <a:endParaRPr lang="en-US" altLang="zh-CN" sz="1200" b="1" dirty="0" smtClean="0">
              <a:solidFill>
                <a:srgbClr val="993937"/>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25</a:t>
            </a:fld>
            <a:endParaRPr lang="zh-CN" altLang="en-US"/>
          </a:p>
        </p:txBody>
      </p:sp>
    </p:spTree>
    <p:extLst>
      <p:ext uri="{BB962C8B-B14F-4D97-AF65-F5344CB8AC3E}">
        <p14:creationId xmlns:p14="http://schemas.microsoft.com/office/powerpoint/2010/main" val="1983854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2</a:t>
            </a:fld>
            <a:endParaRPr lang="zh-CN" altLang="en-US"/>
          </a:p>
        </p:txBody>
      </p:sp>
    </p:spTree>
    <p:extLst>
      <p:ext uri="{BB962C8B-B14F-4D97-AF65-F5344CB8AC3E}">
        <p14:creationId xmlns:p14="http://schemas.microsoft.com/office/powerpoint/2010/main" val="414049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26</a:t>
            </a:fld>
            <a:endParaRPr lang="zh-CN" altLang="en-US"/>
          </a:p>
        </p:txBody>
      </p:sp>
    </p:spTree>
    <p:extLst>
      <p:ext uri="{BB962C8B-B14F-4D97-AF65-F5344CB8AC3E}">
        <p14:creationId xmlns:p14="http://schemas.microsoft.com/office/powerpoint/2010/main" val="414049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buFont typeface="Wingdings" pitchFamily="2" charset="2"/>
              <a:buNone/>
            </a:pPr>
            <a:endParaRPr lang="en-US" altLang="zh-CN" sz="1200" b="1" dirty="0" smtClean="0">
              <a:solidFill>
                <a:srgbClr val="993937"/>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27</a:t>
            </a:fld>
            <a:endParaRPr lang="zh-CN" altLang="en-US"/>
          </a:p>
        </p:txBody>
      </p:sp>
    </p:spTree>
    <p:extLst>
      <p:ext uri="{BB962C8B-B14F-4D97-AF65-F5344CB8AC3E}">
        <p14:creationId xmlns:p14="http://schemas.microsoft.com/office/powerpoint/2010/main" val="1983854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buFont typeface="Wingdings" pitchFamily="2" charset="2"/>
              <a:buNone/>
            </a:pPr>
            <a:endParaRPr lang="en-US" altLang="zh-CN" sz="1200" b="1" dirty="0" smtClean="0">
              <a:solidFill>
                <a:srgbClr val="993937"/>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28</a:t>
            </a:fld>
            <a:endParaRPr lang="zh-CN" altLang="en-US"/>
          </a:p>
        </p:txBody>
      </p:sp>
    </p:spTree>
    <p:extLst>
      <p:ext uri="{BB962C8B-B14F-4D97-AF65-F5344CB8AC3E}">
        <p14:creationId xmlns:p14="http://schemas.microsoft.com/office/powerpoint/2010/main" val="1983854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50000"/>
              </a:lnSpc>
              <a:spcBef>
                <a:spcPts val="0"/>
              </a:spcBef>
              <a:spcAft>
                <a:spcPts val="0"/>
              </a:spcAft>
              <a:buClrTx/>
              <a:buSzTx/>
              <a:buFont typeface="Wingdings" pitchFamily="2" charset="2"/>
              <a:buNone/>
              <a:tabLst/>
              <a:defRPr/>
            </a:pPr>
            <a:r>
              <a:rPr lang="en-US" altLang="zh-CN" sz="1200" b="1" dirty="0" smtClean="0">
                <a:solidFill>
                  <a:srgbClr val="993937"/>
                </a:solidFill>
                <a:latin typeface="微软雅黑" pitchFamily="34" charset="-122"/>
                <a:ea typeface="微软雅黑" pitchFamily="34" charset="-122"/>
              </a:rPr>
              <a:t>1.</a:t>
            </a:r>
            <a:r>
              <a:rPr lang="zh-CN" altLang="en-US" dirty="0" smtClean="0">
                <a:solidFill>
                  <a:schemeClr val="bg1"/>
                </a:solidFill>
              </a:rPr>
              <a:t>其实评审也是一个沟通的过程，有时候我们可能只是潜意识认为评审是耽误事的，把我们一些不那么规范、不那么靠谱的沟通确认工作，通过评审的方式升级一下，可能更有效吧</a:t>
            </a:r>
            <a:endParaRPr lang="en-US" altLang="zh-CN" dirty="0" smtClean="0">
              <a:solidFill>
                <a:schemeClr val="bg1"/>
              </a:solidFill>
            </a:endParaRPr>
          </a:p>
          <a:p>
            <a:pPr marL="0" marR="0" indent="0" algn="l" defTabSz="914400" rtl="0" eaLnBrk="1" fontAlgn="auto" latinLnBrk="0" hangingPunct="1">
              <a:lnSpc>
                <a:spcPct val="150000"/>
              </a:lnSpc>
              <a:spcBef>
                <a:spcPts val="0"/>
              </a:spcBef>
              <a:spcAft>
                <a:spcPts val="0"/>
              </a:spcAft>
              <a:buClrTx/>
              <a:buSzTx/>
              <a:buFont typeface="Wingdings" pitchFamily="2" charset="2"/>
              <a:buNone/>
              <a:tabLst/>
              <a:defRPr/>
            </a:pPr>
            <a:r>
              <a:rPr lang="en-US" altLang="zh-CN" sz="1200" b="1" dirty="0" smtClean="0">
                <a:solidFill>
                  <a:srgbClr val="993937"/>
                </a:solidFill>
                <a:latin typeface="微软雅黑" pitchFamily="34" charset="-122"/>
                <a:ea typeface="微软雅黑" pitchFamily="34" charset="-122"/>
              </a:rPr>
              <a:t>2.</a:t>
            </a:r>
            <a:r>
              <a:rPr lang="zh-CN" altLang="en-US" dirty="0" smtClean="0">
                <a:solidFill>
                  <a:srgbClr val="FFFFFF"/>
                </a:solidFill>
              </a:rPr>
              <a:t>评审不是吃大锅饭，人多口杂，你一句他一句，整个评审可能会被搞得乌烟瘴气，只有关键角色到位，问题才可以有效定；避免“围观者效应”</a:t>
            </a:r>
            <a:endParaRPr lang="en-US" altLang="zh-CN" dirty="0" smtClean="0">
              <a:solidFill>
                <a:srgbClr val="FFFFFF"/>
              </a:solidFill>
            </a:endParaRPr>
          </a:p>
          <a:p>
            <a:pPr marL="0" marR="0" indent="0" algn="l" defTabSz="914400" rtl="0" eaLnBrk="1" fontAlgn="auto" latinLnBrk="0" hangingPunct="1">
              <a:lnSpc>
                <a:spcPct val="150000"/>
              </a:lnSpc>
              <a:spcBef>
                <a:spcPts val="0"/>
              </a:spcBef>
              <a:spcAft>
                <a:spcPts val="0"/>
              </a:spcAft>
              <a:buClrTx/>
              <a:buSzTx/>
              <a:buFont typeface="Wingdings" pitchFamily="2" charset="2"/>
              <a:buNone/>
              <a:tabLst/>
              <a:defRPr/>
            </a:pPr>
            <a:r>
              <a:rPr lang="en-US" altLang="zh-CN" dirty="0" smtClean="0">
                <a:solidFill>
                  <a:srgbClr val="FFFFFF"/>
                </a:solidFill>
              </a:rPr>
              <a:t>3.</a:t>
            </a:r>
            <a:r>
              <a:rPr lang="zh-CN" altLang="en-US" dirty="0" smtClean="0">
                <a:solidFill>
                  <a:srgbClr val="FFFFFF"/>
                </a:solidFill>
              </a:rPr>
              <a:t>评审</a:t>
            </a:r>
            <a:r>
              <a:rPr lang="en-US" altLang="zh-CN" dirty="0" smtClean="0">
                <a:solidFill>
                  <a:srgbClr val="FFFFFF"/>
                </a:solidFill>
              </a:rPr>
              <a:t>checklist</a:t>
            </a:r>
            <a:r>
              <a:rPr lang="zh-CN" altLang="en-US" dirty="0" smtClean="0">
                <a:solidFill>
                  <a:srgbClr val="FFFFFF"/>
                </a:solidFill>
              </a:rPr>
              <a:t>一般是根据行业规范、经验等制定，可以在宏观上指导参与人的方向，特别是在评审组员经验不足的情况下。</a:t>
            </a:r>
            <a:endParaRPr lang="en-US" altLang="zh-CN" dirty="0" smtClean="0">
              <a:solidFill>
                <a:srgbClr val="FFFFFF"/>
              </a:solidFill>
            </a:endParaRPr>
          </a:p>
          <a:p>
            <a:pPr marL="0" marR="0" indent="0" algn="l" defTabSz="914400" rtl="0" eaLnBrk="1" fontAlgn="auto" latinLnBrk="0" hangingPunct="1">
              <a:lnSpc>
                <a:spcPct val="150000"/>
              </a:lnSpc>
              <a:spcBef>
                <a:spcPts val="0"/>
              </a:spcBef>
              <a:spcAft>
                <a:spcPts val="0"/>
              </a:spcAft>
              <a:buClrTx/>
              <a:buSzTx/>
              <a:buFont typeface="Wingdings" pitchFamily="2" charset="2"/>
              <a:buNone/>
              <a:tabLst/>
              <a:defRPr/>
            </a:pPr>
            <a:r>
              <a:rPr lang="en-US" altLang="zh-CN" dirty="0" smtClean="0">
                <a:solidFill>
                  <a:srgbClr val="FFFFFF"/>
                </a:solidFill>
              </a:rPr>
              <a:t>4.</a:t>
            </a:r>
            <a:r>
              <a:rPr lang="zh-CN" altLang="en-US" dirty="0" smtClean="0">
                <a:solidFill>
                  <a:srgbClr val="FFFFFF"/>
                </a:solidFill>
              </a:rPr>
              <a:t>预审的质量会直接影响评审会议的质量</a:t>
            </a:r>
            <a:endParaRPr lang="en-US" altLang="zh-CN" dirty="0" smtClean="0">
              <a:solidFill>
                <a:srgbClr val="FFFFFF"/>
              </a:solidFill>
            </a:endParaRPr>
          </a:p>
          <a:p>
            <a:pPr marL="0" marR="0" indent="0" algn="l" defTabSz="914400" rtl="0" eaLnBrk="1" fontAlgn="auto" latinLnBrk="0" hangingPunct="1">
              <a:lnSpc>
                <a:spcPct val="150000"/>
              </a:lnSpc>
              <a:spcBef>
                <a:spcPts val="0"/>
              </a:spcBef>
              <a:spcAft>
                <a:spcPts val="0"/>
              </a:spcAft>
              <a:buClrTx/>
              <a:buSzTx/>
              <a:buFont typeface="Wingdings" pitchFamily="2" charset="2"/>
              <a:buNone/>
              <a:tabLst/>
              <a:defRPr/>
            </a:pPr>
            <a:r>
              <a:rPr lang="en-US" altLang="zh-CN" dirty="0" smtClean="0">
                <a:solidFill>
                  <a:srgbClr val="FFFFFF"/>
                </a:solidFill>
              </a:rPr>
              <a:t>5.</a:t>
            </a:r>
            <a:r>
              <a:rPr lang="zh-CN" altLang="en-US" dirty="0" smtClean="0">
                <a:solidFill>
                  <a:srgbClr val="FFFFFF"/>
                </a:solidFill>
              </a:rPr>
              <a:t>如果关键角色不能到位，那么宁可评审会议延迟，而不要为了完成而完成。</a:t>
            </a:r>
            <a:endParaRPr lang="en-US" altLang="zh-CN" dirty="0" smtClean="0">
              <a:solidFill>
                <a:srgbClr val="FFFFFF"/>
              </a:solidFill>
            </a:endParaRPr>
          </a:p>
          <a:p>
            <a:pPr marL="0" marR="0" indent="0" algn="l" defTabSz="914400" rtl="0" eaLnBrk="1" fontAlgn="auto" latinLnBrk="0" hangingPunct="1">
              <a:lnSpc>
                <a:spcPct val="150000"/>
              </a:lnSpc>
              <a:spcBef>
                <a:spcPts val="0"/>
              </a:spcBef>
              <a:spcAft>
                <a:spcPts val="0"/>
              </a:spcAft>
              <a:buClrTx/>
              <a:buSzTx/>
              <a:buFont typeface="Wingdings" pitchFamily="2" charset="2"/>
              <a:buNone/>
              <a:tabLst/>
              <a:defRPr/>
            </a:pPr>
            <a:r>
              <a:rPr lang="en-US" altLang="zh-CN" dirty="0" smtClean="0">
                <a:solidFill>
                  <a:srgbClr val="FFFFFF"/>
                </a:solidFill>
              </a:rPr>
              <a:t>6.</a:t>
            </a:r>
            <a:r>
              <a:rPr lang="zh-CN" altLang="en-US" dirty="0" smtClean="0">
                <a:solidFill>
                  <a:srgbClr val="FFFFFF"/>
                </a:solidFill>
              </a:rPr>
              <a:t>评审的目的是为了发现缺陷，提高质量，如果缺陷判定不合理，数据记录不准确，那评审之前的工作也就付之东流了。</a:t>
            </a:r>
            <a:endParaRPr lang="en-US" altLang="zh-CN" dirty="0" smtClean="0">
              <a:solidFill>
                <a:srgbClr val="FFFFFF"/>
              </a:solidFill>
            </a:endParaRPr>
          </a:p>
          <a:p>
            <a:pPr marL="0" marR="0" indent="0" algn="l" defTabSz="914400" rtl="0" eaLnBrk="1" fontAlgn="auto" latinLnBrk="0" hangingPunct="1">
              <a:lnSpc>
                <a:spcPct val="150000"/>
              </a:lnSpc>
              <a:spcBef>
                <a:spcPts val="0"/>
              </a:spcBef>
              <a:spcAft>
                <a:spcPts val="0"/>
              </a:spcAft>
              <a:buClrTx/>
              <a:buSzTx/>
              <a:buFont typeface="Wingdings" pitchFamily="2" charset="2"/>
              <a:buNone/>
              <a:tabLst/>
              <a:defRPr/>
            </a:pPr>
            <a:endParaRPr lang="en-US" altLang="zh-CN" dirty="0" smtClean="0">
              <a:solidFill>
                <a:srgbClr val="FFFFFF"/>
              </a:solidFill>
            </a:endParaRPr>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29</a:t>
            </a:fld>
            <a:endParaRPr lang="zh-CN" altLang="en-US"/>
          </a:p>
        </p:txBody>
      </p:sp>
    </p:spTree>
    <p:extLst>
      <p:ext uri="{BB962C8B-B14F-4D97-AF65-F5344CB8AC3E}">
        <p14:creationId xmlns:p14="http://schemas.microsoft.com/office/powerpoint/2010/main" val="1983854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30</a:t>
            </a:fld>
            <a:endParaRPr lang="zh-CN" altLang="en-US"/>
          </a:p>
        </p:txBody>
      </p:sp>
    </p:spTree>
    <p:extLst>
      <p:ext uri="{BB962C8B-B14F-4D97-AF65-F5344CB8AC3E}">
        <p14:creationId xmlns:p14="http://schemas.microsoft.com/office/powerpoint/2010/main" val="39572637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31</a:t>
            </a:fld>
            <a:endParaRPr lang="zh-CN" altLang="en-US"/>
          </a:p>
        </p:txBody>
      </p:sp>
    </p:spTree>
    <p:extLst>
      <p:ext uri="{BB962C8B-B14F-4D97-AF65-F5344CB8AC3E}">
        <p14:creationId xmlns:p14="http://schemas.microsoft.com/office/powerpoint/2010/main" val="3957263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与</a:t>
            </a:r>
            <a:r>
              <a:rPr lang="en-US" altLang="zh-CN" sz="1200" dirty="0" smtClean="0">
                <a:latin typeface="微软雅黑" pitchFamily="34" charset="-122"/>
                <a:ea typeface="微软雅黑" pitchFamily="34" charset="-122"/>
              </a:rPr>
              <a:t>QA</a:t>
            </a:r>
            <a:r>
              <a:rPr lang="zh-CN" altLang="en-US" sz="1200" dirty="0" smtClean="0">
                <a:latin typeface="微软雅黑" pitchFamily="34" charset="-122"/>
                <a:ea typeface="微软雅黑" pitchFamily="34" charset="-122"/>
              </a:rPr>
              <a:t>根据预测模型及过程组合</a:t>
            </a:r>
            <a:r>
              <a:rPr lang="zh-CN" altLang="en-US" sz="1200" b="1" dirty="0" smtClean="0">
                <a:solidFill>
                  <a:srgbClr val="993937"/>
                </a:solidFill>
                <a:latin typeface="微软雅黑" pitchFamily="34" charset="-122"/>
                <a:ea typeface="微软雅黑" pitchFamily="34" charset="-122"/>
              </a:rPr>
              <a:t>，设定具体项目目标 （四级）</a:t>
            </a:r>
            <a:endParaRPr lang="en-US" altLang="zh-CN" sz="1200" b="1" dirty="0" smtClean="0">
              <a:solidFill>
                <a:srgbClr val="993937"/>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32</a:t>
            </a:fld>
            <a:endParaRPr lang="zh-CN" altLang="en-US"/>
          </a:p>
        </p:txBody>
      </p:sp>
    </p:spTree>
    <p:extLst>
      <p:ext uri="{BB962C8B-B14F-4D97-AF65-F5344CB8AC3E}">
        <p14:creationId xmlns:p14="http://schemas.microsoft.com/office/powerpoint/2010/main" val="19838544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33</a:t>
            </a:fld>
            <a:endParaRPr lang="zh-CN" altLang="en-US"/>
          </a:p>
        </p:txBody>
      </p:sp>
    </p:spTree>
    <p:extLst>
      <p:ext uri="{BB962C8B-B14F-4D97-AF65-F5344CB8AC3E}">
        <p14:creationId xmlns:p14="http://schemas.microsoft.com/office/powerpoint/2010/main" val="3957263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与</a:t>
            </a:r>
            <a:r>
              <a:rPr lang="en-US" altLang="zh-CN" sz="1200" dirty="0" smtClean="0">
                <a:latin typeface="微软雅黑" pitchFamily="34" charset="-122"/>
                <a:ea typeface="微软雅黑" pitchFamily="34" charset="-122"/>
              </a:rPr>
              <a:t>QA</a:t>
            </a:r>
            <a:r>
              <a:rPr lang="zh-CN" altLang="en-US" sz="1200" dirty="0" smtClean="0">
                <a:latin typeface="微软雅黑" pitchFamily="34" charset="-122"/>
                <a:ea typeface="微软雅黑" pitchFamily="34" charset="-122"/>
              </a:rPr>
              <a:t>根据预测模型及过程组合</a:t>
            </a:r>
            <a:r>
              <a:rPr lang="zh-CN" altLang="en-US" sz="1200" b="1" dirty="0" smtClean="0">
                <a:solidFill>
                  <a:srgbClr val="993937"/>
                </a:solidFill>
                <a:latin typeface="微软雅黑" pitchFamily="34" charset="-122"/>
                <a:ea typeface="微软雅黑" pitchFamily="34" charset="-122"/>
              </a:rPr>
              <a:t>，设定具体项目目标 （四级）</a:t>
            </a:r>
            <a:endParaRPr lang="en-US" altLang="zh-CN" sz="1200" b="1" dirty="0" smtClean="0">
              <a:solidFill>
                <a:srgbClr val="993937"/>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34</a:t>
            </a:fld>
            <a:endParaRPr lang="zh-CN" altLang="en-US"/>
          </a:p>
        </p:txBody>
      </p:sp>
    </p:spTree>
    <p:extLst>
      <p:ext uri="{BB962C8B-B14F-4D97-AF65-F5344CB8AC3E}">
        <p14:creationId xmlns:p14="http://schemas.microsoft.com/office/powerpoint/2010/main" val="19838544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35</a:t>
            </a:fld>
            <a:endParaRPr lang="zh-CN" altLang="en-US"/>
          </a:p>
        </p:txBody>
      </p:sp>
    </p:spTree>
    <p:extLst>
      <p:ext uri="{BB962C8B-B14F-4D97-AF65-F5344CB8AC3E}">
        <p14:creationId xmlns:p14="http://schemas.microsoft.com/office/powerpoint/2010/main" val="3921334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3</a:t>
            </a:fld>
            <a:endParaRPr lang="zh-CN" altLang="en-US"/>
          </a:p>
        </p:txBody>
      </p:sp>
    </p:spTree>
    <p:extLst>
      <p:ext uri="{BB962C8B-B14F-4D97-AF65-F5344CB8AC3E}">
        <p14:creationId xmlns:p14="http://schemas.microsoft.com/office/powerpoint/2010/main" val="414049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36</a:t>
            </a:fld>
            <a:endParaRPr lang="zh-CN" altLang="en-US"/>
          </a:p>
        </p:txBody>
      </p:sp>
    </p:spTree>
    <p:extLst>
      <p:ext uri="{BB962C8B-B14F-4D97-AF65-F5344CB8AC3E}">
        <p14:creationId xmlns:p14="http://schemas.microsoft.com/office/powerpoint/2010/main" val="4140493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buFont typeface="Wingdings" pitchFamily="2" charset="2"/>
              <a:buChar char="u"/>
            </a:pPr>
            <a:r>
              <a:rPr lang="zh-CN" altLang="en-US" sz="1200" b="1" dirty="0" smtClean="0">
                <a:solidFill>
                  <a:srgbClr val="993937"/>
                </a:solidFill>
                <a:latin typeface="微软雅黑" pitchFamily="34" charset="-122"/>
                <a:ea typeface="微软雅黑" pitchFamily="34" charset="-122"/>
              </a:rPr>
              <a:t>架构师协助攻克疑难技术问题（缺陷）</a:t>
            </a:r>
            <a:endParaRPr lang="en-US" altLang="zh-CN" sz="1200" b="1" dirty="0" smtClean="0">
              <a:solidFill>
                <a:srgbClr val="993937"/>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37</a:t>
            </a:fld>
            <a:endParaRPr lang="zh-CN" altLang="en-US"/>
          </a:p>
        </p:txBody>
      </p:sp>
    </p:spTree>
    <p:extLst>
      <p:ext uri="{BB962C8B-B14F-4D97-AF65-F5344CB8AC3E}">
        <p14:creationId xmlns:p14="http://schemas.microsoft.com/office/powerpoint/2010/main" val="19838544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buFont typeface="Wingdings" pitchFamily="2" charset="2"/>
              <a:buChar char="u"/>
            </a:pPr>
            <a:r>
              <a:rPr lang="zh-CN" altLang="en-US" sz="1200" b="1" dirty="0" smtClean="0">
                <a:solidFill>
                  <a:srgbClr val="993937"/>
                </a:solidFill>
                <a:latin typeface="微软雅黑" pitchFamily="34" charset="-122"/>
                <a:ea typeface="微软雅黑" pitchFamily="34" charset="-122"/>
              </a:rPr>
              <a:t>架构师协助攻克疑难技术问题（缺陷）</a:t>
            </a:r>
            <a:endParaRPr lang="en-US" altLang="zh-CN" sz="1200" b="1" dirty="0" smtClean="0">
              <a:solidFill>
                <a:srgbClr val="993937"/>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38</a:t>
            </a:fld>
            <a:endParaRPr lang="zh-CN" altLang="en-US"/>
          </a:p>
        </p:txBody>
      </p:sp>
    </p:spTree>
    <p:extLst>
      <p:ext uri="{BB962C8B-B14F-4D97-AF65-F5344CB8AC3E}">
        <p14:creationId xmlns:p14="http://schemas.microsoft.com/office/powerpoint/2010/main" val="1983854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 </a:t>
            </a:r>
            <a:r>
              <a:rPr lang="zh-CN" altLang="en-US" dirty="0" smtClean="0">
                <a:solidFill>
                  <a:schemeClr val="tx1">
                    <a:lumMod val="65000"/>
                    <a:lumOff val="35000"/>
                  </a:schemeClr>
                </a:solidFill>
                <a:effectLst>
                  <a:outerShdw blurRad="38100" dist="38100" dir="2700000" algn="tl">
                    <a:srgbClr val="000000">
                      <a:alpha val="43137"/>
                    </a:srgbClr>
                  </a:outerShdw>
                </a:effectLst>
                <a:latin typeface="微软雅黑" pitchFamily="34" charset="-122"/>
                <a:ea typeface="微软雅黑" pitchFamily="34" charset="-122"/>
              </a:rPr>
              <a:t>目前，这一套流程是公司的主流程，所有的流程定制及裁剪活动都是基于它来进行的。</a:t>
            </a:r>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4</a:t>
            </a:fld>
            <a:endParaRPr lang="zh-CN" altLang="en-US"/>
          </a:p>
        </p:txBody>
      </p:sp>
    </p:spTree>
    <p:extLst>
      <p:ext uri="{BB962C8B-B14F-4D97-AF65-F5344CB8AC3E}">
        <p14:creationId xmlns:p14="http://schemas.microsoft.com/office/powerpoint/2010/main" val="3237338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150000"/>
              </a:lnSpc>
            </a:pPr>
            <a:r>
              <a:rPr lang="zh-CN" altLang="en-US" sz="1600" b="1" dirty="0" smtClean="0">
                <a:latin typeface="微软雅黑" pitchFamily="34" charset="-122"/>
                <a:ea typeface="微软雅黑" pitchFamily="34" charset="-122"/>
              </a:rPr>
              <a:t>什么是</a:t>
            </a:r>
            <a:r>
              <a:rPr lang="en-US" altLang="zh-CN" sz="1600" b="1" dirty="0" smtClean="0">
                <a:latin typeface="微软雅黑" pitchFamily="34" charset="-122"/>
                <a:ea typeface="微软雅黑" pitchFamily="34" charset="-122"/>
              </a:rPr>
              <a:t>CMM?</a:t>
            </a:r>
          </a:p>
          <a:p>
            <a:pPr marL="0" indent="0">
              <a:lnSpc>
                <a:spcPct val="150000"/>
              </a:lnSpc>
              <a:buNone/>
            </a:pPr>
            <a:r>
              <a:rPr lang="en-US" altLang="zh-CN" sz="1200" dirty="0" smtClean="0">
                <a:latin typeface="微软雅黑" pitchFamily="34" charset="-122"/>
                <a:ea typeface="微软雅黑" pitchFamily="34" charset="-122"/>
              </a:rPr>
              <a:t>      </a:t>
            </a:r>
            <a:r>
              <a:rPr lang="en-US" altLang="zh-CN" sz="1200" dirty="0" smtClean="0">
                <a:latin typeface="+mn-ea"/>
                <a:ea typeface="+mn-ea"/>
              </a:rPr>
              <a:t>1987</a:t>
            </a:r>
            <a:r>
              <a:rPr lang="zh-CN" altLang="en-US" sz="1200" dirty="0" smtClean="0">
                <a:latin typeface="+mn-ea"/>
                <a:ea typeface="+mn-ea"/>
              </a:rPr>
              <a:t>年，美国国防部委托卡耐基</a:t>
            </a:r>
            <a:r>
              <a:rPr lang="en-US" altLang="zh-CN" sz="1200" dirty="0" smtClean="0">
                <a:latin typeface="+mn-ea"/>
                <a:ea typeface="+mn-ea"/>
              </a:rPr>
              <a:t>-</a:t>
            </a:r>
            <a:r>
              <a:rPr lang="zh-CN" altLang="en-US" sz="1200" dirty="0" smtClean="0">
                <a:latin typeface="+mn-ea"/>
                <a:ea typeface="+mn-ea"/>
              </a:rPr>
              <a:t>梅隆大学软件研究所</a:t>
            </a:r>
            <a:r>
              <a:rPr lang="en-US" altLang="zh-CN" sz="1200" dirty="0" smtClean="0">
                <a:latin typeface="+mn-ea"/>
                <a:ea typeface="+mn-ea"/>
              </a:rPr>
              <a:t>(SEI)</a:t>
            </a:r>
            <a:r>
              <a:rPr lang="zh-CN" altLang="en-US" sz="1200" dirty="0" smtClean="0">
                <a:latin typeface="+mn-ea"/>
                <a:ea typeface="+mn-ea"/>
              </a:rPr>
              <a:t>发布了第一份技术报告介绍</a:t>
            </a:r>
            <a:r>
              <a:rPr lang="zh-CN" altLang="en-US" sz="1200" i="1" u="sng" dirty="0" smtClean="0">
                <a:solidFill>
                  <a:schemeClr val="accent2">
                    <a:lumMod val="75000"/>
                  </a:schemeClr>
                </a:solidFill>
                <a:latin typeface="+mn-ea"/>
                <a:ea typeface="+mn-ea"/>
              </a:rPr>
              <a:t>软件能力成熟度模型（</a:t>
            </a:r>
            <a:r>
              <a:rPr lang="en-US" altLang="zh-CN" sz="1200" i="1" u="sng" dirty="0" smtClean="0">
                <a:solidFill>
                  <a:schemeClr val="accent2">
                    <a:lumMod val="75000"/>
                  </a:schemeClr>
                </a:solidFill>
                <a:latin typeface="+mn-ea"/>
                <a:ea typeface="+mn-ea"/>
              </a:rPr>
              <a:t>Capability Maturity Model for Software</a:t>
            </a:r>
            <a:r>
              <a:rPr lang="zh-CN" altLang="en-US" sz="1200" i="1" u="sng" dirty="0" smtClean="0">
                <a:solidFill>
                  <a:schemeClr val="accent2">
                    <a:lumMod val="75000"/>
                  </a:schemeClr>
                </a:solidFill>
                <a:latin typeface="+mn-ea"/>
                <a:ea typeface="+mn-ea"/>
              </a:rPr>
              <a:t>：</a:t>
            </a:r>
            <a:r>
              <a:rPr lang="en-US" altLang="zh-CN" sz="1200" i="1" u="sng" dirty="0" smtClean="0">
                <a:solidFill>
                  <a:schemeClr val="accent2">
                    <a:lumMod val="75000"/>
                  </a:schemeClr>
                </a:solidFill>
                <a:latin typeface="+mn-ea"/>
                <a:ea typeface="+mn-ea"/>
              </a:rPr>
              <a:t>SW-CMM</a:t>
            </a:r>
            <a:r>
              <a:rPr lang="zh-CN" altLang="en-US" sz="1200" i="1" u="sng" dirty="0" smtClean="0">
                <a:solidFill>
                  <a:schemeClr val="accent2">
                    <a:lumMod val="75000"/>
                  </a:schemeClr>
                </a:solidFill>
                <a:latin typeface="+mn-ea"/>
                <a:ea typeface="+mn-ea"/>
              </a:rPr>
              <a:t>）</a:t>
            </a:r>
            <a:r>
              <a:rPr lang="zh-CN" altLang="en-US" sz="1200" dirty="0" smtClean="0">
                <a:latin typeface="+mn-ea"/>
                <a:ea typeface="+mn-ea"/>
              </a:rPr>
              <a:t>，用作评价国防合同承包方过程成熟度。</a:t>
            </a:r>
            <a:endParaRPr lang="en-US" altLang="zh-CN" sz="1200" dirty="0" smtClean="0">
              <a:latin typeface="+mn-ea"/>
              <a:ea typeface="+mn-ea"/>
            </a:endParaRPr>
          </a:p>
          <a:p>
            <a:pPr marL="0" indent="0">
              <a:lnSpc>
                <a:spcPct val="150000"/>
              </a:lnSpc>
              <a:buNone/>
            </a:pPr>
            <a:r>
              <a:rPr lang="en-US" altLang="zh-CN" sz="1200" dirty="0" smtClean="0">
                <a:latin typeface="+mn-ea"/>
                <a:ea typeface="+mn-ea"/>
              </a:rPr>
              <a:t>    CMM</a:t>
            </a:r>
            <a:r>
              <a:rPr lang="zh-CN" altLang="en-US" sz="1200" dirty="0" smtClean="0">
                <a:latin typeface="+mn-ea"/>
                <a:ea typeface="+mn-ea"/>
              </a:rPr>
              <a:t>在国防合同承包方上的应用取得了很好的反馈效果，于是在</a:t>
            </a:r>
            <a:r>
              <a:rPr lang="en-US" altLang="zh-CN" sz="1200" dirty="0" smtClean="0">
                <a:latin typeface="+mn-ea"/>
                <a:ea typeface="+mn-ea"/>
              </a:rPr>
              <a:t>1991</a:t>
            </a:r>
            <a:r>
              <a:rPr lang="zh-CN" altLang="en-US" sz="1200" dirty="0" smtClean="0">
                <a:latin typeface="+mn-ea"/>
                <a:ea typeface="+mn-ea"/>
              </a:rPr>
              <a:t>年，</a:t>
            </a:r>
            <a:r>
              <a:rPr lang="en-US" altLang="zh-CN" sz="1200" dirty="0" smtClean="0">
                <a:latin typeface="+mn-ea"/>
                <a:ea typeface="+mn-ea"/>
              </a:rPr>
              <a:t>SEI</a:t>
            </a:r>
            <a:r>
              <a:rPr lang="zh-CN" altLang="en-US" sz="1200" dirty="0" smtClean="0">
                <a:latin typeface="+mn-ea"/>
                <a:ea typeface="+mn-ea"/>
              </a:rPr>
              <a:t>正式发布了</a:t>
            </a:r>
            <a:r>
              <a:rPr lang="en-US" altLang="zh-CN" sz="1200" dirty="0" smtClean="0">
                <a:latin typeface="+mn-ea"/>
                <a:ea typeface="+mn-ea"/>
              </a:rPr>
              <a:t>SW-CMM1.0</a:t>
            </a:r>
            <a:r>
              <a:rPr lang="zh-CN" altLang="en-US" sz="1200" dirty="0" smtClean="0">
                <a:latin typeface="+mn-ea"/>
                <a:ea typeface="+mn-ea"/>
              </a:rPr>
              <a:t>版，用作软件业的评估认证体系。</a:t>
            </a:r>
            <a:endParaRPr lang="en-US" altLang="zh-CN" sz="1200" dirty="0" smtClean="0">
              <a:latin typeface="+mn-ea"/>
              <a:ea typeface="+mn-ea"/>
            </a:endParaRPr>
          </a:p>
          <a:p>
            <a:pPr>
              <a:lnSpc>
                <a:spcPct val="150000"/>
              </a:lnSpc>
            </a:pPr>
            <a:r>
              <a:rPr lang="zh-CN" altLang="en-US" sz="1800" b="1" dirty="0" smtClean="0">
                <a:latin typeface="微软雅黑" pitchFamily="34" charset="-122"/>
                <a:ea typeface="微软雅黑" pitchFamily="34" charset="-122"/>
              </a:rPr>
              <a:t>从</a:t>
            </a:r>
            <a:r>
              <a:rPr lang="en-US" altLang="zh-CN" sz="1800" b="1" dirty="0" smtClean="0">
                <a:latin typeface="微软雅黑" pitchFamily="34" charset="-122"/>
                <a:ea typeface="微软雅黑" pitchFamily="34" charset="-122"/>
              </a:rPr>
              <a:t>CMM</a:t>
            </a:r>
            <a:r>
              <a:rPr lang="zh-CN" altLang="en-US" sz="1800" b="1" dirty="0" smtClean="0">
                <a:latin typeface="微软雅黑" pitchFamily="34" charset="-122"/>
                <a:ea typeface="微软雅黑" pitchFamily="34" charset="-122"/>
              </a:rPr>
              <a:t>到</a:t>
            </a:r>
            <a:r>
              <a:rPr lang="en-US" altLang="zh-CN" sz="1800" b="1" dirty="0" smtClean="0">
                <a:latin typeface="微软雅黑" pitchFamily="34" charset="-122"/>
                <a:ea typeface="微软雅黑" pitchFamily="34" charset="-122"/>
              </a:rPr>
              <a:t>CMMI</a:t>
            </a:r>
          </a:p>
          <a:p>
            <a:pPr marL="0" indent="0">
              <a:lnSpc>
                <a:spcPct val="150000"/>
              </a:lnSpc>
              <a:buNone/>
            </a:pPr>
            <a:r>
              <a:rPr lang="en-US" altLang="zh-CN" sz="1800" dirty="0" smtClean="0">
                <a:latin typeface="微软雅黑" pitchFamily="34" charset="-122"/>
                <a:ea typeface="微软雅黑" pitchFamily="34" charset="-122"/>
              </a:rPr>
              <a:t>      </a:t>
            </a:r>
            <a:r>
              <a:rPr lang="en-US" altLang="zh-CN" sz="1200" dirty="0" smtClean="0">
                <a:latin typeface="宋体" pitchFamily="2" charset="-122"/>
                <a:ea typeface="宋体" pitchFamily="2" charset="-122"/>
              </a:rPr>
              <a:t>SEI</a:t>
            </a:r>
            <a:r>
              <a:rPr lang="zh-CN" altLang="en-US" sz="1200" dirty="0" smtClean="0">
                <a:latin typeface="宋体" pitchFamily="2" charset="-122"/>
                <a:ea typeface="宋体" pitchFamily="2" charset="-122"/>
              </a:rPr>
              <a:t>不只开发了</a:t>
            </a:r>
            <a:r>
              <a:rPr lang="en-US" altLang="zh-CN" sz="1200" dirty="0" smtClean="0">
                <a:latin typeface="宋体" pitchFamily="2" charset="-122"/>
                <a:ea typeface="宋体" pitchFamily="2" charset="-122"/>
              </a:rPr>
              <a:t>SW-CMM</a:t>
            </a:r>
            <a:r>
              <a:rPr lang="zh-CN" altLang="en-US" sz="1200" dirty="0" smtClean="0">
                <a:latin typeface="宋体" pitchFamily="2" charset="-122"/>
                <a:ea typeface="宋体" pitchFamily="2" charset="-122"/>
              </a:rPr>
              <a:t>，还开发了</a:t>
            </a:r>
            <a:r>
              <a:rPr lang="zh-CN" altLang="en-US" sz="1200" i="1" u="sng" dirty="0" smtClean="0">
                <a:solidFill>
                  <a:schemeClr val="accent2">
                    <a:lumMod val="75000"/>
                  </a:schemeClr>
                </a:solidFill>
                <a:latin typeface="宋体" pitchFamily="2" charset="-122"/>
                <a:ea typeface="宋体" pitchFamily="2" charset="-122"/>
              </a:rPr>
              <a:t>系统工程</a:t>
            </a:r>
            <a:r>
              <a:rPr lang="en-US" altLang="zh-CN" sz="1200" i="1" u="sng" dirty="0" smtClean="0">
                <a:solidFill>
                  <a:schemeClr val="accent2">
                    <a:lumMod val="75000"/>
                  </a:schemeClr>
                </a:solidFill>
                <a:latin typeface="宋体" pitchFamily="2" charset="-122"/>
                <a:ea typeface="宋体" pitchFamily="2" charset="-122"/>
              </a:rPr>
              <a:t>(SE-CMM)</a:t>
            </a:r>
            <a:r>
              <a:rPr lang="zh-CN" altLang="en-US" sz="1200" dirty="0" smtClean="0">
                <a:solidFill>
                  <a:schemeClr val="accent2">
                    <a:lumMod val="75000"/>
                  </a:schemeClr>
                </a:solidFill>
                <a:latin typeface="宋体" pitchFamily="2" charset="-122"/>
                <a:ea typeface="宋体" pitchFamily="2" charset="-122"/>
              </a:rPr>
              <a:t>、</a:t>
            </a:r>
            <a:r>
              <a:rPr lang="zh-CN" altLang="en-US" sz="1200" i="1" u="sng" dirty="0" smtClean="0">
                <a:solidFill>
                  <a:schemeClr val="accent2">
                    <a:lumMod val="75000"/>
                  </a:schemeClr>
                </a:solidFill>
                <a:latin typeface="宋体" pitchFamily="2" charset="-122"/>
                <a:ea typeface="宋体" pitchFamily="2" charset="-122"/>
              </a:rPr>
              <a:t>软件采购</a:t>
            </a:r>
            <a:r>
              <a:rPr lang="en-US" altLang="zh-CN" sz="1200" i="1" u="sng" dirty="0" smtClean="0">
                <a:solidFill>
                  <a:schemeClr val="accent2">
                    <a:lumMod val="75000"/>
                  </a:schemeClr>
                </a:solidFill>
                <a:latin typeface="宋体" pitchFamily="2" charset="-122"/>
                <a:ea typeface="宋体" pitchFamily="2" charset="-122"/>
              </a:rPr>
              <a:t>(SA-CMM)</a:t>
            </a:r>
            <a:r>
              <a:rPr lang="zh-CN" altLang="en-US" sz="1200" dirty="0" smtClean="0">
                <a:solidFill>
                  <a:schemeClr val="accent2">
                    <a:lumMod val="75000"/>
                  </a:schemeClr>
                </a:solidFill>
                <a:latin typeface="宋体" pitchFamily="2" charset="-122"/>
                <a:ea typeface="宋体" pitchFamily="2" charset="-122"/>
              </a:rPr>
              <a:t>、</a:t>
            </a:r>
            <a:r>
              <a:rPr lang="zh-CN" altLang="en-US" sz="1200" i="1" u="sng" dirty="0" smtClean="0">
                <a:solidFill>
                  <a:schemeClr val="accent2">
                    <a:lumMod val="75000"/>
                  </a:schemeClr>
                </a:solidFill>
                <a:latin typeface="宋体" pitchFamily="2" charset="-122"/>
                <a:ea typeface="宋体" pitchFamily="2" charset="-122"/>
              </a:rPr>
              <a:t>人力资源管理</a:t>
            </a:r>
            <a:r>
              <a:rPr lang="en-US" altLang="zh-CN" sz="1200" i="1" u="sng" dirty="0" smtClean="0">
                <a:solidFill>
                  <a:schemeClr val="accent2">
                    <a:lumMod val="75000"/>
                  </a:schemeClr>
                </a:solidFill>
                <a:latin typeface="宋体" pitchFamily="2" charset="-122"/>
                <a:ea typeface="宋体" pitchFamily="2" charset="-122"/>
              </a:rPr>
              <a:t>(P-CMM)</a:t>
            </a:r>
            <a:r>
              <a:rPr lang="zh-CN" altLang="en-US" sz="1200" dirty="0" smtClean="0">
                <a:latin typeface="宋体" pitchFamily="2" charset="-122"/>
                <a:ea typeface="宋体" pitchFamily="2" charset="-122"/>
              </a:rPr>
              <a:t>以及</a:t>
            </a:r>
            <a:r>
              <a:rPr lang="zh-CN" altLang="en-US" sz="1200" i="1" u="sng" dirty="0" smtClean="0">
                <a:solidFill>
                  <a:schemeClr val="accent2">
                    <a:lumMod val="75000"/>
                  </a:schemeClr>
                </a:solidFill>
                <a:latin typeface="宋体" pitchFamily="2" charset="-122"/>
                <a:ea typeface="宋体" pitchFamily="2" charset="-122"/>
              </a:rPr>
              <a:t>集成产品和过程开发</a:t>
            </a:r>
            <a:r>
              <a:rPr lang="en-US" altLang="zh-CN" sz="1200" i="1" u="sng" dirty="0" smtClean="0">
                <a:solidFill>
                  <a:schemeClr val="accent2">
                    <a:lumMod val="75000"/>
                  </a:schemeClr>
                </a:solidFill>
                <a:latin typeface="宋体" pitchFamily="2" charset="-122"/>
                <a:ea typeface="宋体" pitchFamily="2" charset="-122"/>
              </a:rPr>
              <a:t>(IPT-CMM)</a:t>
            </a:r>
            <a:r>
              <a:rPr lang="zh-CN" altLang="en-US" sz="1200" dirty="0" smtClean="0">
                <a:latin typeface="宋体" pitchFamily="2" charset="-122"/>
                <a:ea typeface="宋体" pitchFamily="2" charset="-122"/>
              </a:rPr>
              <a:t>等方面的多个能力成熟度模型，来指导相关企业或组织。对于一些大型企业来说，可能会出现需要同时采用多种模型来改进自己多方面过程能力的情况</a:t>
            </a:r>
            <a:r>
              <a:rPr lang="zh-CN" altLang="en-US" sz="1400" dirty="0" smtClean="0">
                <a:latin typeface="微软雅黑" pitchFamily="34" charset="-122"/>
                <a:ea typeface="微软雅黑" pitchFamily="34" charset="-122"/>
              </a:rPr>
              <a:t>。</a:t>
            </a:r>
            <a:endParaRPr lang="en-US" altLang="zh-CN" sz="1200" dirty="0" smtClean="0">
              <a:latin typeface="+mn-ea"/>
              <a:ea typeface="+mn-ea"/>
            </a:endParaRPr>
          </a:p>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6</a:t>
            </a:fld>
            <a:endParaRPr lang="zh-CN" altLang="en-US"/>
          </a:p>
        </p:txBody>
      </p:sp>
    </p:spTree>
    <p:extLst>
      <p:ext uri="{BB962C8B-B14F-4D97-AF65-F5344CB8AC3E}">
        <p14:creationId xmlns:p14="http://schemas.microsoft.com/office/powerpoint/2010/main" val="2988398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7</a:t>
            </a:fld>
            <a:endParaRPr lang="zh-CN" altLang="en-US"/>
          </a:p>
        </p:txBody>
      </p:sp>
    </p:spTree>
    <p:extLst>
      <p:ext uri="{BB962C8B-B14F-4D97-AF65-F5344CB8AC3E}">
        <p14:creationId xmlns:p14="http://schemas.microsoft.com/office/powerpoint/2010/main" val="414049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8</a:t>
            </a:fld>
            <a:endParaRPr lang="zh-CN" altLang="en-US"/>
          </a:p>
        </p:txBody>
      </p:sp>
    </p:spTree>
    <p:extLst>
      <p:ext uri="{BB962C8B-B14F-4D97-AF65-F5344CB8AC3E}">
        <p14:creationId xmlns:p14="http://schemas.microsoft.com/office/powerpoint/2010/main" val="3957263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9</a:t>
            </a:fld>
            <a:endParaRPr lang="zh-CN" altLang="en-US"/>
          </a:p>
        </p:txBody>
      </p:sp>
    </p:spTree>
    <p:extLst>
      <p:ext uri="{BB962C8B-B14F-4D97-AF65-F5344CB8AC3E}">
        <p14:creationId xmlns:p14="http://schemas.microsoft.com/office/powerpoint/2010/main" val="3957263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122" name="Picture 2" descr="C:\Users\iamisis\Desktop\崔老师的PPT\bghome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p:nvPr>
        </p:nvSpPr>
        <p:spPr>
          <a:xfrm>
            <a:off x="685800" y="1597821"/>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6" name="Picture 2" descr="C:\Users\iamisis\Desktop\00.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588"/>
            <a:ext cx="9144000" cy="514667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457200" y="205981"/>
            <a:ext cx="8229600" cy="565571"/>
          </a:xfrm>
        </p:spPr>
        <p:txBody>
          <a:bodyPr>
            <a:normAutofit/>
          </a:bodyPr>
          <a:lstStyle>
            <a:lvl1pPr algn="l">
              <a:defRPr sz="2000" b="1">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121494"/>
            <a:ext cx="8229600" cy="3394472"/>
          </a:xfrm>
        </p:spPr>
        <p:txBody>
          <a:bodyPr/>
          <a:lstStyle>
            <a:lvl1pPr>
              <a:defRPr sz="2000">
                <a:latin typeface="微软雅黑" pitchFamily="34" charset="-122"/>
                <a:ea typeface="微软雅黑" pitchFamily="34" charset="-122"/>
              </a:defRPr>
            </a:lvl1pPr>
            <a:lvl2pPr>
              <a:defRPr sz="1800">
                <a:latin typeface="微软雅黑" pitchFamily="34" charset="-122"/>
                <a:ea typeface="微软雅黑" pitchFamily="34" charset="-122"/>
              </a:defRPr>
            </a:lvl2pPr>
            <a:lvl3pPr>
              <a:defRPr sz="1600">
                <a:latin typeface="微软雅黑" pitchFamily="34" charset="-122"/>
                <a:ea typeface="微软雅黑" pitchFamily="34" charset="-122"/>
              </a:defRPr>
            </a:lvl3pPr>
            <a:lvl4pPr>
              <a:defRPr sz="1400">
                <a:latin typeface="微软雅黑" pitchFamily="34" charset="-122"/>
                <a:ea typeface="微软雅黑" pitchFamily="34" charset="-122"/>
              </a:defRPr>
            </a:lvl4pPr>
            <a:lvl5pPr>
              <a:defRPr sz="140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098" name="Picture 2" descr="C:\Users\iamisis\Desktop\00.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588"/>
            <a:ext cx="9144000" cy="514667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1.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8.wmf"/></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3.jpeg"/></Relationships>
</file>

<file path=ppt/slides/_rels/slide13.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18.wmf"/></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jpeg"/><Relationship Id="rId7" Type="http://schemas.openxmlformats.org/officeDocument/2006/relationships/image" Target="../media/image33.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21.jpeg"/><Relationship Id="rId4" Type="http://schemas.openxmlformats.org/officeDocument/2006/relationships/image" Target="../media/image29.jpeg"/></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7" Type="http://schemas.openxmlformats.org/officeDocument/2006/relationships/image" Target="../media/image35.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9.jpeg"/></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1.jpeg"/><Relationship Id="rId7" Type="http://schemas.openxmlformats.org/officeDocument/2006/relationships/image" Target="../media/image35.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37.jpeg"/></Relationships>
</file>

<file path=ppt/slides/_rels/slide2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35.jpeg"/><Relationship Id="rId4" Type="http://schemas.openxmlformats.org/officeDocument/2006/relationships/image" Target="../media/image22.jpeg"/></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7.emf"/><Relationship Id="rId5" Type="http://schemas.openxmlformats.org/officeDocument/2006/relationships/oleObject" Target="../embeddings/oleObject1.bin"/><Relationship Id="rId4" Type="http://schemas.openxmlformats.org/officeDocument/2006/relationships/image" Target="../media/image18.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9.jpeg"/><Relationship Id="rId4" Type="http://schemas.openxmlformats.org/officeDocument/2006/relationships/image" Target="../media/image35.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slide" Target="slide8.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18.wmf"/></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senlian.huang@gtafe.com"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mailto:zhuo.jin@gtafe.com" TargetMode="External"/><Relationship Id="rId4" Type="http://schemas.openxmlformats.org/officeDocument/2006/relationships/hyperlink" Target="mailto:yipin.zhao@gtafe.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9.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3" descr="D:\TDDOWNLOAD\win8风格图标\PNG\Communications\Blue\MB_0018_not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2193" y="1678933"/>
            <a:ext cx="920866" cy="92086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C:\Users\iamisis\Desktop\MetroStation_2.0_XiaZaiBa\metrostation_by_yankoa-d312tty\PNG\Others\Blue\MB_0001_pi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11752" y="1667517"/>
            <a:ext cx="932282" cy="93228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PPECLOGO-eff-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83794" y="3499075"/>
            <a:ext cx="835025" cy="50323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PPECLOGO-eff-0-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47718" y="3473675"/>
            <a:ext cx="773112" cy="47307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PPECLOGO-eff-0-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7459" y="2592612"/>
            <a:ext cx="2373313" cy="149701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5" descr="PPECLOGO-eff-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36205" y="4056285"/>
            <a:ext cx="412750" cy="24923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PPECLOGO-eff-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26968" y="3510185"/>
            <a:ext cx="315912" cy="1905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7" descr="PPECLOGO-eff-0-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058545" y="4097561"/>
            <a:ext cx="155575" cy="9366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8" descr="PPECLOGO-eff-0-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74384" y="3302225"/>
            <a:ext cx="773113" cy="47307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9" descr="PPECLOGO-eff-5-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86880" y="3700687"/>
            <a:ext cx="1163638" cy="70802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PPECLOGO-eff-5-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833122" y="3851498"/>
            <a:ext cx="1444625" cy="90487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1" descr="PPECLOGO-eff-5-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403409" y="3397475"/>
            <a:ext cx="879475" cy="53657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2" descr="PPECLOGO-eff-0-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873059" y="3964210"/>
            <a:ext cx="411163" cy="24765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3" descr="PPECLOGO-eff-0-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481318" y="3170460"/>
            <a:ext cx="411162" cy="24765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4" descr="PPECLOGO-eff2-1-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235972" y="3441924"/>
            <a:ext cx="1336675" cy="90011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5" descr="PPECLOGO-eff2-1-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755205" y="3435574"/>
            <a:ext cx="344488" cy="23018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6" descr="PPECLOGO-eff2-1-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327080" y="3775300"/>
            <a:ext cx="554038" cy="36988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7" descr="PPECLOGO-eff2-1-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893818" y="3513360"/>
            <a:ext cx="284162" cy="1905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8" descr="PPECLOGO-eff2-1-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292280" y="3851500"/>
            <a:ext cx="222250" cy="149225"/>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p:cNvSpPr txBox="1"/>
          <p:nvPr/>
        </p:nvSpPr>
        <p:spPr>
          <a:xfrm>
            <a:off x="2496376" y="3521905"/>
            <a:ext cx="4493539" cy="523220"/>
          </a:xfrm>
          <a:prstGeom prst="rect">
            <a:avLst/>
          </a:prstGeom>
          <a:noFill/>
        </p:spPr>
        <p:txBody>
          <a:bodyPr wrap="none" rtlCol="0">
            <a:spAutoFit/>
          </a:bodyPr>
          <a:lstStyle/>
          <a:p>
            <a:pPr algn="ctr"/>
            <a:r>
              <a:rPr lang="zh-CN" altLang="en-US" sz="28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国泰安资源类产品研发流程</a:t>
            </a:r>
            <a:endParaRPr lang="en-US" altLang="zh-CN" sz="28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4" name="矩形 3"/>
          <p:cNvSpPr/>
          <p:nvPr/>
        </p:nvSpPr>
        <p:spPr>
          <a:xfrm>
            <a:off x="4394076" y="1677042"/>
            <a:ext cx="691216"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cap="none" spc="150" dirty="0" smtClean="0">
                <a:ln w="11430"/>
                <a:solidFill>
                  <a:srgbClr val="04AEDA"/>
                </a:solidFill>
                <a:effectLst>
                  <a:outerShdw blurRad="25400" algn="tl" rotWithShape="0">
                    <a:srgbClr val="000000">
                      <a:alpha val="43000"/>
                    </a:srgbClr>
                  </a:outerShdw>
                </a:effectLst>
              </a:rPr>
              <a:t>&amp;</a:t>
            </a:r>
            <a:endParaRPr lang="zh-CN" altLang="en-US" sz="5400" b="1" cap="none" spc="150" dirty="0">
              <a:ln w="11430"/>
              <a:solidFill>
                <a:srgbClr val="04AEDA"/>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4051673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p:tgtEl>
                                          <p:spTgt spid="25"/>
                                        </p:tgtEl>
                                        <p:attrNameLst>
                                          <p:attrName>ppt_x</p:attrName>
                                        </p:attrNameLst>
                                      </p:cBhvr>
                                      <p:tavLst>
                                        <p:tav tm="0">
                                          <p:val>
                                            <p:strVal val="#ppt_x-#ppt_w*1.125000"/>
                                          </p:val>
                                        </p:tav>
                                        <p:tav tm="100000">
                                          <p:val>
                                            <p:strVal val="#ppt_x"/>
                                          </p:val>
                                        </p:tav>
                                      </p:tavLst>
                                    </p:anim>
                                    <p:animEffect transition="in" filter="wipe(right)">
                                      <p:cBhvr>
                                        <p:cTn id="8" dur="500"/>
                                        <p:tgtEl>
                                          <p:spTgt spid="25"/>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p:tgtEl>
                                          <p:spTgt spid="30"/>
                                        </p:tgtEl>
                                        <p:attrNameLst>
                                          <p:attrName>ppt_x</p:attrName>
                                        </p:attrNameLst>
                                      </p:cBhvr>
                                      <p:tavLst>
                                        <p:tav tm="0">
                                          <p:val>
                                            <p:strVal val="#ppt_x-#ppt_w*1.125000"/>
                                          </p:val>
                                        </p:tav>
                                        <p:tav tm="100000">
                                          <p:val>
                                            <p:strVal val="#ppt_x"/>
                                          </p:val>
                                        </p:tav>
                                      </p:tavLst>
                                    </p:anim>
                                    <p:animEffect transition="in" filter="wipe(right)">
                                      <p:cBhvr>
                                        <p:cTn id="13" dur="500"/>
                                        <p:tgtEl>
                                          <p:spTgt spid="30"/>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par>
                                <p:cTn id="18" presetID="10" presetClass="entr" presetSubtype="0" fill="hold"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par>
                                <p:cTn id="21" presetID="10"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par>
                                <p:cTn id="24" presetID="10" presetClass="entr" presetSubtype="0" fill="hold"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par>
                                <p:cTn id="27" presetID="10"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par>
                                <p:cTn id="30" presetID="10" presetClass="entr" presetSubtype="0" fill="hold"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nodeType="with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par>
                                <p:cTn id="39" presetID="10"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par>
                                <p:cTn id="42" presetID="10" presetClass="entr" presetSubtype="0" fill="hold"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10" presetClass="entr" presetSubtype="0"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500"/>
                                        <p:tgtEl>
                                          <p:spTgt spid="37"/>
                                        </p:tgtEl>
                                      </p:cBhvr>
                                    </p:animEffect>
                                  </p:childTnLst>
                                </p:cTn>
                              </p:par>
                              <p:par>
                                <p:cTn id="51" presetID="35" presetClass="path" presetSubtype="0" fill="hold" nodeType="withEffect">
                                  <p:stCondLst>
                                    <p:cond delay="0"/>
                                  </p:stCondLst>
                                  <p:childTnLst>
                                    <p:animMotion origin="layout" path="M 0 0  L -0.25 0  E" pathEditMode="relative" rAng="0" ptsTypes="">
                                      <p:cBhvr>
                                        <p:cTn id="52" dur="5000" fill="hold"/>
                                        <p:tgtEl>
                                          <p:spTgt spid="41"/>
                                        </p:tgtEl>
                                        <p:attrNameLst>
                                          <p:attrName>ppt_x</p:attrName>
                                          <p:attrName>ppt_y</p:attrName>
                                        </p:attrNameLst>
                                      </p:cBhvr>
                                      <p:rCtr x="0" y="0"/>
                                    </p:animMotion>
                                  </p:childTnLst>
                                </p:cTn>
                              </p:par>
                              <p:par>
                                <p:cTn id="53" presetID="35" presetClass="path" presetSubtype="0" fill="hold" nodeType="withEffect">
                                  <p:stCondLst>
                                    <p:cond delay="0"/>
                                  </p:stCondLst>
                                  <p:childTnLst>
                                    <p:animMotion origin="layout" path="M 4.16667E-6 3.33333E-6 L -0.31632 3.33333E-6 " pathEditMode="relative" rAng="0" ptsTypes="AA">
                                      <p:cBhvr>
                                        <p:cTn id="54" dur="5000" fill="hold"/>
                                        <p:tgtEl>
                                          <p:spTgt spid="33"/>
                                        </p:tgtEl>
                                        <p:attrNameLst>
                                          <p:attrName>ppt_x</p:attrName>
                                          <p:attrName>ppt_y</p:attrName>
                                        </p:attrNameLst>
                                      </p:cBhvr>
                                      <p:rCtr x="-15816" y="0"/>
                                    </p:animMotion>
                                  </p:childTnLst>
                                </p:cTn>
                              </p:par>
                              <p:par>
                                <p:cTn id="55" presetID="35" presetClass="path" presetSubtype="0" fill="hold" nodeType="withEffect">
                                  <p:stCondLst>
                                    <p:cond delay="0"/>
                                  </p:stCondLst>
                                  <p:childTnLst>
                                    <p:animMotion origin="layout" path="M 0.00504 -1.85185E-6 L -0.46684 -1.85185E-6 " pathEditMode="relative" rAng="0" ptsTypes="AA">
                                      <p:cBhvr>
                                        <p:cTn id="56" dur="5000" fill="hold"/>
                                        <p:tgtEl>
                                          <p:spTgt spid="36"/>
                                        </p:tgtEl>
                                        <p:attrNameLst>
                                          <p:attrName>ppt_x</p:attrName>
                                          <p:attrName>ppt_y</p:attrName>
                                        </p:attrNameLst>
                                      </p:cBhvr>
                                      <p:rCtr x="-23594" y="0"/>
                                    </p:animMotion>
                                  </p:childTnLst>
                                </p:cTn>
                              </p:par>
                              <p:par>
                                <p:cTn id="57" presetID="35" presetClass="path" presetSubtype="0" fill="hold" nodeType="withEffect">
                                  <p:stCondLst>
                                    <p:cond delay="0"/>
                                  </p:stCondLst>
                                  <p:childTnLst>
                                    <p:animMotion origin="layout" path="M -3.05556E-6 1.11111E-6 L -0.19531 1.11111E-6 " pathEditMode="relative" rAng="0" ptsTypes="AA">
                                      <p:cBhvr>
                                        <p:cTn id="58" dur="5000" fill="hold"/>
                                        <p:tgtEl>
                                          <p:spTgt spid="38"/>
                                        </p:tgtEl>
                                        <p:attrNameLst>
                                          <p:attrName>ppt_x</p:attrName>
                                          <p:attrName>ppt_y</p:attrName>
                                        </p:attrNameLst>
                                      </p:cBhvr>
                                      <p:rCtr x="-9774" y="0"/>
                                    </p:animMotion>
                                  </p:childTnLst>
                                </p:cTn>
                              </p:par>
                              <p:par>
                                <p:cTn id="59" presetID="35" presetClass="path" presetSubtype="0" fill="hold" nodeType="withEffect">
                                  <p:stCondLst>
                                    <p:cond delay="0"/>
                                  </p:stCondLst>
                                  <p:childTnLst>
                                    <p:animMotion origin="layout" path="M 5.55556E-7 2.59259E-6 L -0.43594 2.59259E-6 " pathEditMode="relative" rAng="0" ptsTypes="AA">
                                      <p:cBhvr>
                                        <p:cTn id="60" dur="5000" fill="hold"/>
                                        <p:tgtEl>
                                          <p:spTgt spid="35"/>
                                        </p:tgtEl>
                                        <p:attrNameLst>
                                          <p:attrName>ppt_x</p:attrName>
                                          <p:attrName>ppt_y</p:attrName>
                                        </p:attrNameLst>
                                      </p:cBhvr>
                                      <p:rCtr x="-21806" y="0"/>
                                    </p:animMotion>
                                  </p:childTnLst>
                                </p:cTn>
                              </p:par>
                              <p:par>
                                <p:cTn id="61" presetID="35" presetClass="path" presetSubtype="0" fill="hold" nodeType="withEffect">
                                  <p:stCondLst>
                                    <p:cond delay="0"/>
                                  </p:stCondLst>
                                  <p:childTnLst>
                                    <p:animMotion origin="layout" path="M -1.94444E-6 2.59259E-6 L -0.61719 2.59259E-6 " pathEditMode="relative" rAng="0" ptsTypes="AA">
                                      <p:cBhvr>
                                        <p:cTn id="62" dur="5000" fill="hold"/>
                                        <p:tgtEl>
                                          <p:spTgt spid="37"/>
                                        </p:tgtEl>
                                        <p:attrNameLst>
                                          <p:attrName>ppt_x</p:attrName>
                                          <p:attrName>ppt_y</p:attrName>
                                        </p:attrNameLst>
                                      </p:cBhvr>
                                      <p:rCtr x="-30868" y="0"/>
                                    </p:animMotion>
                                  </p:childTnLst>
                                </p:cTn>
                              </p:par>
                              <p:par>
                                <p:cTn id="63" presetID="35" presetClass="path" presetSubtype="0" fill="hold" nodeType="withEffect">
                                  <p:stCondLst>
                                    <p:cond delay="0"/>
                                  </p:stCondLst>
                                  <p:childTnLst>
                                    <p:animMotion origin="layout" path="M 3.05556E-6 -1.85185E-6 L -0.33577 -1.85185E-6 " pathEditMode="relative" rAng="0" ptsTypes="AA">
                                      <p:cBhvr>
                                        <p:cTn id="64" dur="5000" fill="hold"/>
                                        <p:tgtEl>
                                          <p:spTgt spid="32"/>
                                        </p:tgtEl>
                                        <p:attrNameLst>
                                          <p:attrName>ppt_x</p:attrName>
                                          <p:attrName>ppt_y</p:attrName>
                                        </p:attrNameLst>
                                      </p:cBhvr>
                                      <p:rCtr x="-16788" y="0"/>
                                    </p:animMotion>
                                  </p:childTnLst>
                                </p:cTn>
                              </p:par>
                              <p:par>
                                <p:cTn id="65" presetID="35" presetClass="path" presetSubtype="0" fill="hold" nodeType="withEffect">
                                  <p:stCondLst>
                                    <p:cond delay="0"/>
                                  </p:stCondLst>
                                  <p:childTnLst>
                                    <p:animMotion origin="layout" path="M 1.66667E-6 -1.85185E-6 L -0.57188 -1.85185E-6 " pathEditMode="relative" rAng="0" ptsTypes="AA">
                                      <p:cBhvr>
                                        <p:cTn id="66" dur="5000" fill="hold"/>
                                        <p:tgtEl>
                                          <p:spTgt spid="42"/>
                                        </p:tgtEl>
                                        <p:attrNameLst>
                                          <p:attrName>ppt_x</p:attrName>
                                          <p:attrName>ppt_y</p:attrName>
                                        </p:attrNameLst>
                                      </p:cBhvr>
                                      <p:rCtr x="-28594" y="0"/>
                                    </p:animMotion>
                                  </p:childTnLst>
                                </p:cTn>
                              </p:par>
                              <p:par>
                                <p:cTn id="67" presetID="35" presetClass="path" presetSubtype="0" fill="hold" nodeType="withEffect">
                                  <p:stCondLst>
                                    <p:cond delay="0"/>
                                  </p:stCondLst>
                                  <p:childTnLst>
                                    <p:animMotion origin="layout" path="M 1.66667E-6 -1.85185E-6 L -0.57188 -1.85185E-6 " pathEditMode="relative" rAng="0" ptsTypes="AA">
                                      <p:cBhvr>
                                        <p:cTn id="68" dur="5000" fill="hold"/>
                                        <p:tgtEl>
                                          <p:spTgt spid="43"/>
                                        </p:tgtEl>
                                        <p:attrNameLst>
                                          <p:attrName>ppt_x</p:attrName>
                                          <p:attrName>ppt_y</p:attrName>
                                        </p:attrNameLst>
                                      </p:cBhvr>
                                      <p:rCtr x="-28594" y="0"/>
                                    </p:animMotion>
                                  </p:childTnLst>
                                </p:cTn>
                              </p:par>
                              <p:par>
                                <p:cTn id="69" presetID="63" presetClass="path" presetSubtype="0" fill="hold" nodeType="withEffect">
                                  <p:stCondLst>
                                    <p:cond delay="0"/>
                                  </p:stCondLst>
                                  <p:childTnLst>
                                    <p:animMotion origin="layout" path="M 5.55556E-7 2.59259E-6 L 0.43906 2.59259E-6 " pathEditMode="relative" rAng="0" ptsTypes="AA">
                                      <p:cBhvr>
                                        <p:cTn id="70" dur="5000" fill="hold"/>
                                        <p:tgtEl>
                                          <p:spTgt spid="40"/>
                                        </p:tgtEl>
                                        <p:attrNameLst>
                                          <p:attrName>ppt_x</p:attrName>
                                          <p:attrName>ppt_y</p:attrName>
                                        </p:attrNameLst>
                                      </p:cBhvr>
                                      <p:rCtr x="21944" y="0"/>
                                    </p:animMotion>
                                  </p:childTnLst>
                                </p:cTn>
                              </p:par>
                              <p:par>
                                <p:cTn id="71" presetID="63" presetClass="path" presetSubtype="0" fill="hold" nodeType="withEffect">
                                  <p:stCondLst>
                                    <p:cond delay="0"/>
                                  </p:stCondLst>
                                  <p:childTnLst>
                                    <p:animMotion origin="layout" path="M -1.38889E-6 2.96296E-6 L 0.62813 2.96296E-6 " pathEditMode="relative" rAng="0" ptsTypes="AA">
                                      <p:cBhvr>
                                        <p:cTn id="72" dur="5000" fill="hold"/>
                                        <p:tgtEl>
                                          <p:spTgt spid="39"/>
                                        </p:tgtEl>
                                        <p:attrNameLst>
                                          <p:attrName>ppt_x</p:attrName>
                                          <p:attrName>ppt_y</p:attrName>
                                        </p:attrNameLst>
                                      </p:cBhvr>
                                      <p:rCtr x="31406" y="0"/>
                                    </p:animMotion>
                                  </p:childTnLst>
                                </p:cTn>
                              </p:par>
                              <p:par>
                                <p:cTn id="73" presetID="63" presetClass="path" presetSubtype="0" fill="hold" nodeType="withEffect">
                                  <p:stCondLst>
                                    <p:cond delay="0"/>
                                  </p:stCondLst>
                                  <p:childTnLst>
                                    <p:animMotion origin="layout" path="M 2.77778E-6 -2.96296E-6 L 0.42465 -2.96296E-6 " pathEditMode="relative" rAng="0" ptsTypes="AA">
                                      <p:cBhvr>
                                        <p:cTn id="74" dur="5000" fill="hold"/>
                                        <p:tgtEl>
                                          <p:spTgt spid="34"/>
                                        </p:tgtEl>
                                        <p:attrNameLst>
                                          <p:attrName>ppt_x</p:attrName>
                                          <p:attrName>ppt_y</p:attrName>
                                        </p:attrNameLst>
                                      </p:cBhvr>
                                      <p:rCtr x="21233" y="0"/>
                                    </p:animMotion>
                                  </p:childTnLst>
                                </p:cTn>
                              </p:par>
                              <p:par>
                                <p:cTn id="75" presetID="10" presetClass="exit" presetSubtype="0" fill="hold" nodeType="withEffect">
                                  <p:stCondLst>
                                    <p:cond delay="2500"/>
                                  </p:stCondLst>
                                  <p:childTnLst>
                                    <p:animEffect transition="out" filter="fade">
                                      <p:cBhvr>
                                        <p:cTn id="76" dur="500"/>
                                        <p:tgtEl>
                                          <p:spTgt spid="39"/>
                                        </p:tgtEl>
                                      </p:cBhvr>
                                    </p:animEffect>
                                    <p:set>
                                      <p:cBhvr>
                                        <p:cTn id="77" dur="1" fill="hold">
                                          <p:stCondLst>
                                            <p:cond delay="499"/>
                                          </p:stCondLst>
                                        </p:cTn>
                                        <p:tgtEl>
                                          <p:spTgt spid="39"/>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40"/>
                                        </p:tgtEl>
                                      </p:cBhvr>
                                    </p:animEffect>
                                    <p:set>
                                      <p:cBhvr>
                                        <p:cTn id="80" dur="1" fill="hold">
                                          <p:stCondLst>
                                            <p:cond delay="499"/>
                                          </p:stCondLst>
                                        </p:cTn>
                                        <p:tgtEl>
                                          <p:spTgt spid="40"/>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42"/>
                                        </p:tgtEl>
                                      </p:cBhvr>
                                    </p:animEffect>
                                    <p:set>
                                      <p:cBhvr>
                                        <p:cTn id="83" dur="1" fill="hold">
                                          <p:stCondLst>
                                            <p:cond delay="499"/>
                                          </p:stCondLst>
                                        </p:cTn>
                                        <p:tgtEl>
                                          <p:spTgt spid="42"/>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37"/>
                                        </p:tgtEl>
                                      </p:cBhvr>
                                    </p:animEffect>
                                    <p:set>
                                      <p:cBhvr>
                                        <p:cTn id="86" dur="1" fill="hold">
                                          <p:stCondLst>
                                            <p:cond delay="499"/>
                                          </p:stCondLst>
                                        </p:cTn>
                                        <p:tgtEl>
                                          <p:spTgt spid="37"/>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35"/>
                                        </p:tgtEl>
                                      </p:cBhvr>
                                    </p:animEffect>
                                    <p:set>
                                      <p:cBhvr>
                                        <p:cTn id="89" dur="1" fill="hold">
                                          <p:stCondLst>
                                            <p:cond delay="499"/>
                                          </p:stCondLst>
                                        </p:cTn>
                                        <p:tgtEl>
                                          <p:spTgt spid="35"/>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38"/>
                                        </p:tgtEl>
                                      </p:cBhvr>
                                    </p:animEffect>
                                    <p:set>
                                      <p:cBhvr>
                                        <p:cTn id="92" dur="1" fill="hold">
                                          <p:stCondLst>
                                            <p:cond delay="499"/>
                                          </p:stCondLst>
                                        </p:cTn>
                                        <p:tgtEl>
                                          <p:spTgt spid="38"/>
                                        </p:tgtEl>
                                        <p:attrNameLst>
                                          <p:attrName>style.visibility</p:attrName>
                                        </p:attrNameLst>
                                      </p:cBhvr>
                                      <p:to>
                                        <p:strVal val="hidden"/>
                                      </p:to>
                                    </p:set>
                                  </p:childTnLst>
                                </p:cTn>
                              </p:par>
                              <p:par>
                                <p:cTn id="93" presetID="10" presetClass="exit" presetSubtype="0" fill="hold" nodeType="withEffect">
                                  <p:stCondLst>
                                    <p:cond delay="2500"/>
                                  </p:stCondLst>
                                  <p:childTnLst>
                                    <p:animEffect transition="out" filter="fade">
                                      <p:cBhvr>
                                        <p:cTn id="94" dur="500"/>
                                        <p:tgtEl>
                                          <p:spTgt spid="33"/>
                                        </p:tgtEl>
                                      </p:cBhvr>
                                    </p:animEffect>
                                    <p:set>
                                      <p:cBhvr>
                                        <p:cTn id="95" dur="1" fill="hold">
                                          <p:stCondLst>
                                            <p:cond delay="499"/>
                                          </p:stCondLst>
                                        </p:cTn>
                                        <p:tgtEl>
                                          <p:spTgt spid="33"/>
                                        </p:tgtEl>
                                        <p:attrNameLst>
                                          <p:attrName>style.visibility</p:attrName>
                                        </p:attrNameLst>
                                      </p:cBhvr>
                                      <p:to>
                                        <p:strVal val="hidden"/>
                                      </p:to>
                                    </p:set>
                                  </p:childTnLst>
                                </p:cTn>
                              </p:par>
                              <p:par>
                                <p:cTn id="96" presetID="10" presetClass="exit" presetSubtype="0" fill="hold" nodeType="withEffect">
                                  <p:stCondLst>
                                    <p:cond delay="2500"/>
                                  </p:stCondLst>
                                  <p:childTnLst>
                                    <p:animEffect transition="out" filter="fade">
                                      <p:cBhvr>
                                        <p:cTn id="97" dur="500"/>
                                        <p:tgtEl>
                                          <p:spTgt spid="41"/>
                                        </p:tgtEl>
                                      </p:cBhvr>
                                    </p:animEffect>
                                    <p:set>
                                      <p:cBhvr>
                                        <p:cTn id="98" dur="1" fill="hold">
                                          <p:stCondLst>
                                            <p:cond delay="499"/>
                                          </p:stCondLst>
                                        </p:cTn>
                                        <p:tgtEl>
                                          <p:spTgt spid="41"/>
                                        </p:tgtEl>
                                        <p:attrNameLst>
                                          <p:attrName>style.visibility</p:attrName>
                                        </p:attrNameLst>
                                      </p:cBhvr>
                                      <p:to>
                                        <p:strVal val="hidden"/>
                                      </p:to>
                                    </p:set>
                                  </p:childTnLst>
                                </p:cTn>
                              </p:par>
                              <p:par>
                                <p:cTn id="99" presetID="10" presetClass="exit" presetSubtype="0" fill="hold" nodeType="withEffect">
                                  <p:stCondLst>
                                    <p:cond delay="2500"/>
                                  </p:stCondLst>
                                  <p:childTnLst>
                                    <p:animEffect transition="out" filter="fade">
                                      <p:cBhvr>
                                        <p:cTn id="100" dur="500"/>
                                        <p:tgtEl>
                                          <p:spTgt spid="43"/>
                                        </p:tgtEl>
                                      </p:cBhvr>
                                    </p:animEffect>
                                    <p:set>
                                      <p:cBhvr>
                                        <p:cTn id="101" dur="1" fill="hold">
                                          <p:stCondLst>
                                            <p:cond delay="499"/>
                                          </p:stCondLst>
                                        </p:cTn>
                                        <p:tgtEl>
                                          <p:spTgt spid="43"/>
                                        </p:tgtEl>
                                        <p:attrNameLst>
                                          <p:attrName>style.visibility</p:attrName>
                                        </p:attrNameLst>
                                      </p:cBhvr>
                                      <p:to>
                                        <p:strVal val="hidden"/>
                                      </p:to>
                                    </p:set>
                                  </p:childTnLst>
                                </p:cTn>
                              </p:par>
                              <p:par>
                                <p:cTn id="102" presetID="10" presetClass="exit" presetSubtype="0" fill="hold" nodeType="withEffect">
                                  <p:stCondLst>
                                    <p:cond delay="2500"/>
                                  </p:stCondLst>
                                  <p:childTnLst>
                                    <p:animEffect transition="out" filter="fade">
                                      <p:cBhvr>
                                        <p:cTn id="103" dur="500"/>
                                        <p:tgtEl>
                                          <p:spTgt spid="34"/>
                                        </p:tgtEl>
                                      </p:cBhvr>
                                    </p:animEffect>
                                    <p:set>
                                      <p:cBhvr>
                                        <p:cTn id="104" dur="1" fill="hold">
                                          <p:stCondLst>
                                            <p:cond delay="499"/>
                                          </p:stCondLst>
                                        </p:cTn>
                                        <p:tgtEl>
                                          <p:spTgt spid="34"/>
                                        </p:tgtEl>
                                        <p:attrNameLst>
                                          <p:attrName>style.visibility</p:attrName>
                                        </p:attrNameLst>
                                      </p:cBhvr>
                                      <p:to>
                                        <p:strVal val="hidden"/>
                                      </p:to>
                                    </p:set>
                                  </p:childTnLst>
                                </p:cTn>
                              </p:par>
                              <p:par>
                                <p:cTn id="105" presetID="10" presetClass="exit" presetSubtype="0" fill="hold" nodeType="withEffect">
                                  <p:stCondLst>
                                    <p:cond delay="2500"/>
                                  </p:stCondLst>
                                  <p:childTnLst>
                                    <p:animEffect transition="out" filter="fade">
                                      <p:cBhvr>
                                        <p:cTn id="106" dur="500"/>
                                        <p:tgtEl>
                                          <p:spTgt spid="32"/>
                                        </p:tgtEl>
                                      </p:cBhvr>
                                    </p:animEffect>
                                    <p:set>
                                      <p:cBhvr>
                                        <p:cTn id="107" dur="1" fill="hold">
                                          <p:stCondLst>
                                            <p:cond delay="499"/>
                                          </p:stCondLst>
                                        </p:cTn>
                                        <p:tgtEl>
                                          <p:spTgt spid="32"/>
                                        </p:tgtEl>
                                        <p:attrNameLst>
                                          <p:attrName>style.visibility</p:attrName>
                                        </p:attrNameLst>
                                      </p:cBhvr>
                                      <p:to>
                                        <p:strVal val="hidden"/>
                                      </p:to>
                                    </p:set>
                                  </p:childTnLst>
                                </p:cTn>
                              </p:par>
                              <p:par>
                                <p:cTn id="108" presetID="10" presetClass="exit" presetSubtype="0" fill="hold" nodeType="withEffect">
                                  <p:stCondLst>
                                    <p:cond delay="2500"/>
                                  </p:stCondLst>
                                  <p:childTnLst>
                                    <p:animEffect transition="out" filter="fade">
                                      <p:cBhvr>
                                        <p:cTn id="109" dur="500"/>
                                        <p:tgtEl>
                                          <p:spTgt spid="36"/>
                                        </p:tgtEl>
                                      </p:cBhvr>
                                    </p:animEffect>
                                    <p:set>
                                      <p:cBhvr>
                                        <p:cTn id="110" dur="1" fill="hold">
                                          <p:stCondLst>
                                            <p:cond delay="499"/>
                                          </p:stCondLst>
                                        </p:cTn>
                                        <p:tgtEl>
                                          <p:spTgt spid="36"/>
                                        </p:tgtEl>
                                        <p:attrNameLst>
                                          <p:attrName>style.visibility</p:attrName>
                                        </p:attrNameLst>
                                      </p:cBhvr>
                                      <p:to>
                                        <p:strVal val="hidden"/>
                                      </p:to>
                                    </p:set>
                                  </p:childTnLst>
                                </p:cTn>
                              </p:par>
                              <p:par>
                                <p:cTn id="111" presetID="10" presetClass="entr" presetSubtype="0" fill="hold" nodeType="with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fade">
                                      <p:cBhvr>
                                        <p:cTn id="113" dur="100"/>
                                        <p:tgtEl>
                                          <p:spTgt spid="44"/>
                                        </p:tgtEl>
                                      </p:cBhvr>
                                    </p:animEffect>
                                  </p:childTnLst>
                                </p:cTn>
                              </p:par>
                              <p:par>
                                <p:cTn id="114" presetID="10" presetClass="entr" presetSubtype="0" fill="hold" nodeType="withEffect">
                                  <p:stCondLst>
                                    <p:cond delay="600"/>
                                  </p:stCondLst>
                                  <p:childTnLst>
                                    <p:set>
                                      <p:cBhvr>
                                        <p:cTn id="115" dur="1" fill="hold">
                                          <p:stCondLst>
                                            <p:cond delay="0"/>
                                          </p:stCondLst>
                                        </p:cTn>
                                        <p:tgtEl>
                                          <p:spTgt spid="45"/>
                                        </p:tgtEl>
                                        <p:attrNameLst>
                                          <p:attrName>style.visibility</p:attrName>
                                        </p:attrNameLst>
                                      </p:cBhvr>
                                      <p:to>
                                        <p:strVal val="visible"/>
                                      </p:to>
                                    </p:set>
                                    <p:animEffect transition="in" filter="fade">
                                      <p:cBhvr>
                                        <p:cTn id="116" dur="100"/>
                                        <p:tgtEl>
                                          <p:spTgt spid="45"/>
                                        </p:tgtEl>
                                      </p:cBhvr>
                                    </p:animEffect>
                                  </p:childTnLst>
                                </p:cTn>
                              </p:par>
                              <p:par>
                                <p:cTn id="117" presetID="10" presetClass="entr" presetSubtype="0" fill="hold" nodeType="withEffect">
                                  <p:stCondLst>
                                    <p:cond delay="200"/>
                                  </p:stCondLst>
                                  <p:childTnLst>
                                    <p:set>
                                      <p:cBhvr>
                                        <p:cTn id="118" dur="1" fill="hold">
                                          <p:stCondLst>
                                            <p:cond delay="0"/>
                                          </p:stCondLst>
                                        </p:cTn>
                                        <p:tgtEl>
                                          <p:spTgt spid="46"/>
                                        </p:tgtEl>
                                        <p:attrNameLst>
                                          <p:attrName>style.visibility</p:attrName>
                                        </p:attrNameLst>
                                      </p:cBhvr>
                                      <p:to>
                                        <p:strVal val="visible"/>
                                      </p:to>
                                    </p:set>
                                    <p:animEffect transition="in" filter="fade">
                                      <p:cBhvr>
                                        <p:cTn id="119" dur="100"/>
                                        <p:tgtEl>
                                          <p:spTgt spid="46"/>
                                        </p:tgtEl>
                                      </p:cBhvr>
                                    </p:animEffect>
                                  </p:childTnLst>
                                </p:cTn>
                              </p:par>
                              <p:par>
                                <p:cTn id="120" presetID="10" presetClass="entr" presetSubtype="0" fill="hold" nodeType="withEffect">
                                  <p:stCondLst>
                                    <p:cond delay="1800"/>
                                  </p:stCondLst>
                                  <p:childTnLst>
                                    <p:set>
                                      <p:cBhvr>
                                        <p:cTn id="121" dur="1" fill="hold">
                                          <p:stCondLst>
                                            <p:cond delay="0"/>
                                          </p:stCondLst>
                                        </p:cTn>
                                        <p:tgtEl>
                                          <p:spTgt spid="47"/>
                                        </p:tgtEl>
                                        <p:attrNameLst>
                                          <p:attrName>style.visibility</p:attrName>
                                        </p:attrNameLst>
                                      </p:cBhvr>
                                      <p:to>
                                        <p:strVal val="visible"/>
                                      </p:to>
                                    </p:set>
                                    <p:animEffect transition="in" filter="fade">
                                      <p:cBhvr>
                                        <p:cTn id="122" dur="100"/>
                                        <p:tgtEl>
                                          <p:spTgt spid="47"/>
                                        </p:tgtEl>
                                      </p:cBhvr>
                                    </p:animEffect>
                                  </p:childTnLst>
                                </p:cTn>
                              </p:par>
                              <p:par>
                                <p:cTn id="123" presetID="10" presetClass="entr" presetSubtype="0" fill="hold" nodeType="withEffect">
                                  <p:stCondLst>
                                    <p:cond delay="2200"/>
                                  </p:stCondLst>
                                  <p:childTnLst>
                                    <p:set>
                                      <p:cBhvr>
                                        <p:cTn id="124" dur="1" fill="hold">
                                          <p:stCondLst>
                                            <p:cond delay="0"/>
                                          </p:stCondLst>
                                        </p:cTn>
                                        <p:tgtEl>
                                          <p:spTgt spid="48"/>
                                        </p:tgtEl>
                                        <p:attrNameLst>
                                          <p:attrName>style.visibility</p:attrName>
                                        </p:attrNameLst>
                                      </p:cBhvr>
                                      <p:to>
                                        <p:strVal val="visible"/>
                                      </p:to>
                                    </p:set>
                                    <p:animEffect transition="in" filter="fade">
                                      <p:cBhvr>
                                        <p:cTn id="125" dur="100"/>
                                        <p:tgtEl>
                                          <p:spTgt spid="48"/>
                                        </p:tgtEl>
                                      </p:cBhvr>
                                    </p:animEffect>
                                  </p:childTnLst>
                                </p:cTn>
                              </p:par>
                              <p:par>
                                <p:cTn id="126" presetID="53" presetClass="exit" presetSubtype="0" fill="hold" nodeType="withEffect">
                                  <p:stCondLst>
                                    <p:cond delay="100"/>
                                  </p:stCondLst>
                                  <p:childTnLst>
                                    <p:anim calcmode="lin" valueType="num">
                                      <p:cBhvr>
                                        <p:cTn id="127" dur="1000"/>
                                        <p:tgtEl>
                                          <p:spTgt spid="44"/>
                                        </p:tgtEl>
                                        <p:attrNameLst>
                                          <p:attrName>ppt_w</p:attrName>
                                        </p:attrNameLst>
                                      </p:cBhvr>
                                      <p:tavLst>
                                        <p:tav tm="0">
                                          <p:val>
                                            <p:strVal val="ppt_w"/>
                                          </p:val>
                                        </p:tav>
                                        <p:tav tm="100000">
                                          <p:val>
                                            <p:fltVal val="0"/>
                                          </p:val>
                                        </p:tav>
                                      </p:tavLst>
                                    </p:anim>
                                    <p:anim calcmode="lin" valueType="num">
                                      <p:cBhvr>
                                        <p:cTn id="128" dur="1000"/>
                                        <p:tgtEl>
                                          <p:spTgt spid="44"/>
                                        </p:tgtEl>
                                        <p:attrNameLst>
                                          <p:attrName>ppt_h</p:attrName>
                                        </p:attrNameLst>
                                      </p:cBhvr>
                                      <p:tavLst>
                                        <p:tav tm="0">
                                          <p:val>
                                            <p:strVal val="ppt_h"/>
                                          </p:val>
                                        </p:tav>
                                        <p:tav tm="100000">
                                          <p:val>
                                            <p:fltVal val="0"/>
                                          </p:val>
                                        </p:tav>
                                      </p:tavLst>
                                    </p:anim>
                                    <p:animEffect transition="out" filter="fade">
                                      <p:cBhvr>
                                        <p:cTn id="129" dur="1000"/>
                                        <p:tgtEl>
                                          <p:spTgt spid="44"/>
                                        </p:tgtEl>
                                      </p:cBhvr>
                                    </p:animEffect>
                                    <p:set>
                                      <p:cBhvr>
                                        <p:cTn id="130" dur="1" fill="hold">
                                          <p:stCondLst>
                                            <p:cond delay="999"/>
                                          </p:stCondLst>
                                        </p:cTn>
                                        <p:tgtEl>
                                          <p:spTgt spid="44"/>
                                        </p:tgtEl>
                                        <p:attrNameLst>
                                          <p:attrName>style.visibility</p:attrName>
                                        </p:attrNameLst>
                                      </p:cBhvr>
                                      <p:to>
                                        <p:strVal val="hidden"/>
                                      </p:to>
                                    </p:set>
                                  </p:childTnLst>
                                </p:cTn>
                              </p:par>
                              <p:par>
                                <p:cTn id="131" presetID="53" presetClass="exit" presetSubtype="0" fill="hold" nodeType="withEffect">
                                  <p:stCondLst>
                                    <p:cond delay="700"/>
                                  </p:stCondLst>
                                  <p:childTnLst>
                                    <p:anim calcmode="lin" valueType="num">
                                      <p:cBhvr>
                                        <p:cTn id="132" dur="500"/>
                                        <p:tgtEl>
                                          <p:spTgt spid="45"/>
                                        </p:tgtEl>
                                        <p:attrNameLst>
                                          <p:attrName>ppt_w</p:attrName>
                                        </p:attrNameLst>
                                      </p:cBhvr>
                                      <p:tavLst>
                                        <p:tav tm="0">
                                          <p:val>
                                            <p:strVal val="ppt_w"/>
                                          </p:val>
                                        </p:tav>
                                        <p:tav tm="100000">
                                          <p:val>
                                            <p:fltVal val="0"/>
                                          </p:val>
                                        </p:tav>
                                      </p:tavLst>
                                    </p:anim>
                                    <p:anim calcmode="lin" valueType="num">
                                      <p:cBhvr>
                                        <p:cTn id="133" dur="500"/>
                                        <p:tgtEl>
                                          <p:spTgt spid="45"/>
                                        </p:tgtEl>
                                        <p:attrNameLst>
                                          <p:attrName>ppt_h</p:attrName>
                                        </p:attrNameLst>
                                      </p:cBhvr>
                                      <p:tavLst>
                                        <p:tav tm="0">
                                          <p:val>
                                            <p:strVal val="ppt_h"/>
                                          </p:val>
                                        </p:tav>
                                        <p:tav tm="100000">
                                          <p:val>
                                            <p:fltVal val="0"/>
                                          </p:val>
                                        </p:tav>
                                      </p:tavLst>
                                    </p:anim>
                                    <p:animEffect transition="out" filter="fade">
                                      <p:cBhvr>
                                        <p:cTn id="134" dur="500"/>
                                        <p:tgtEl>
                                          <p:spTgt spid="45"/>
                                        </p:tgtEl>
                                      </p:cBhvr>
                                    </p:animEffect>
                                    <p:set>
                                      <p:cBhvr>
                                        <p:cTn id="135" dur="1" fill="hold">
                                          <p:stCondLst>
                                            <p:cond delay="499"/>
                                          </p:stCondLst>
                                        </p:cTn>
                                        <p:tgtEl>
                                          <p:spTgt spid="45"/>
                                        </p:tgtEl>
                                        <p:attrNameLst>
                                          <p:attrName>style.visibility</p:attrName>
                                        </p:attrNameLst>
                                      </p:cBhvr>
                                      <p:to>
                                        <p:strVal val="hidden"/>
                                      </p:to>
                                    </p:set>
                                  </p:childTnLst>
                                </p:cTn>
                              </p:par>
                              <p:par>
                                <p:cTn id="136" presetID="53" presetClass="exit" presetSubtype="0" fill="hold" nodeType="withEffect">
                                  <p:stCondLst>
                                    <p:cond delay="300"/>
                                  </p:stCondLst>
                                  <p:childTnLst>
                                    <p:anim calcmode="lin" valueType="num">
                                      <p:cBhvr>
                                        <p:cTn id="137" dur="500"/>
                                        <p:tgtEl>
                                          <p:spTgt spid="46"/>
                                        </p:tgtEl>
                                        <p:attrNameLst>
                                          <p:attrName>ppt_w</p:attrName>
                                        </p:attrNameLst>
                                      </p:cBhvr>
                                      <p:tavLst>
                                        <p:tav tm="0">
                                          <p:val>
                                            <p:strVal val="ppt_w"/>
                                          </p:val>
                                        </p:tav>
                                        <p:tav tm="100000">
                                          <p:val>
                                            <p:fltVal val="0"/>
                                          </p:val>
                                        </p:tav>
                                      </p:tavLst>
                                    </p:anim>
                                    <p:anim calcmode="lin" valueType="num">
                                      <p:cBhvr>
                                        <p:cTn id="138" dur="500"/>
                                        <p:tgtEl>
                                          <p:spTgt spid="46"/>
                                        </p:tgtEl>
                                        <p:attrNameLst>
                                          <p:attrName>ppt_h</p:attrName>
                                        </p:attrNameLst>
                                      </p:cBhvr>
                                      <p:tavLst>
                                        <p:tav tm="0">
                                          <p:val>
                                            <p:strVal val="ppt_h"/>
                                          </p:val>
                                        </p:tav>
                                        <p:tav tm="100000">
                                          <p:val>
                                            <p:fltVal val="0"/>
                                          </p:val>
                                        </p:tav>
                                      </p:tavLst>
                                    </p:anim>
                                    <p:animEffect transition="out" filter="fade">
                                      <p:cBhvr>
                                        <p:cTn id="139" dur="500"/>
                                        <p:tgtEl>
                                          <p:spTgt spid="46"/>
                                        </p:tgtEl>
                                      </p:cBhvr>
                                    </p:animEffect>
                                    <p:set>
                                      <p:cBhvr>
                                        <p:cTn id="140" dur="1" fill="hold">
                                          <p:stCondLst>
                                            <p:cond delay="499"/>
                                          </p:stCondLst>
                                        </p:cTn>
                                        <p:tgtEl>
                                          <p:spTgt spid="46"/>
                                        </p:tgtEl>
                                        <p:attrNameLst>
                                          <p:attrName>style.visibility</p:attrName>
                                        </p:attrNameLst>
                                      </p:cBhvr>
                                      <p:to>
                                        <p:strVal val="hidden"/>
                                      </p:to>
                                    </p:set>
                                  </p:childTnLst>
                                </p:cTn>
                              </p:par>
                              <p:par>
                                <p:cTn id="141" presetID="53" presetClass="exit" presetSubtype="0" fill="hold" nodeType="withEffect">
                                  <p:stCondLst>
                                    <p:cond delay="1900"/>
                                  </p:stCondLst>
                                  <p:childTnLst>
                                    <p:anim calcmode="lin" valueType="num">
                                      <p:cBhvr>
                                        <p:cTn id="142" dur="500"/>
                                        <p:tgtEl>
                                          <p:spTgt spid="47"/>
                                        </p:tgtEl>
                                        <p:attrNameLst>
                                          <p:attrName>ppt_w</p:attrName>
                                        </p:attrNameLst>
                                      </p:cBhvr>
                                      <p:tavLst>
                                        <p:tav tm="0">
                                          <p:val>
                                            <p:strVal val="ppt_w"/>
                                          </p:val>
                                        </p:tav>
                                        <p:tav tm="100000">
                                          <p:val>
                                            <p:fltVal val="0"/>
                                          </p:val>
                                        </p:tav>
                                      </p:tavLst>
                                    </p:anim>
                                    <p:anim calcmode="lin" valueType="num">
                                      <p:cBhvr>
                                        <p:cTn id="143" dur="500"/>
                                        <p:tgtEl>
                                          <p:spTgt spid="47"/>
                                        </p:tgtEl>
                                        <p:attrNameLst>
                                          <p:attrName>ppt_h</p:attrName>
                                        </p:attrNameLst>
                                      </p:cBhvr>
                                      <p:tavLst>
                                        <p:tav tm="0">
                                          <p:val>
                                            <p:strVal val="ppt_h"/>
                                          </p:val>
                                        </p:tav>
                                        <p:tav tm="100000">
                                          <p:val>
                                            <p:fltVal val="0"/>
                                          </p:val>
                                        </p:tav>
                                      </p:tavLst>
                                    </p:anim>
                                    <p:animEffect transition="out" filter="fade">
                                      <p:cBhvr>
                                        <p:cTn id="144" dur="500"/>
                                        <p:tgtEl>
                                          <p:spTgt spid="47"/>
                                        </p:tgtEl>
                                      </p:cBhvr>
                                    </p:animEffect>
                                    <p:set>
                                      <p:cBhvr>
                                        <p:cTn id="145" dur="1" fill="hold">
                                          <p:stCondLst>
                                            <p:cond delay="499"/>
                                          </p:stCondLst>
                                        </p:cTn>
                                        <p:tgtEl>
                                          <p:spTgt spid="47"/>
                                        </p:tgtEl>
                                        <p:attrNameLst>
                                          <p:attrName>style.visibility</p:attrName>
                                        </p:attrNameLst>
                                      </p:cBhvr>
                                      <p:to>
                                        <p:strVal val="hidden"/>
                                      </p:to>
                                    </p:set>
                                  </p:childTnLst>
                                </p:cTn>
                              </p:par>
                              <p:par>
                                <p:cTn id="146" presetID="53" presetClass="exit" presetSubtype="0" fill="hold" nodeType="withEffect">
                                  <p:stCondLst>
                                    <p:cond delay="2300"/>
                                  </p:stCondLst>
                                  <p:childTnLst>
                                    <p:anim calcmode="lin" valueType="num">
                                      <p:cBhvr>
                                        <p:cTn id="147" dur="500"/>
                                        <p:tgtEl>
                                          <p:spTgt spid="48"/>
                                        </p:tgtEl>
                                        <p:attrNameLst>
                                          <p:attrName>ppt_w</p:attrName>
                                        </p:attrNameLst>
                                      </p:cBhvr>
                                      <p:tavLst>
                                        <p:tav tm="0">
                                          <p:val>
                                            <p:strVal val="ppt_w"/>
                                          </p:val>
                                        </p:tav>
                                        <p:tav tm="100000">
                                          <p:val>
                                            <p:fltVal val="0"/>
                                          </p:val>
                                        </p:tav>
                                      </p:tavLst>
                                    </p:anim>
                                    <p:anim calcmode="lin" valueType="num">
                                      <p:cBhvr>
                                        <p:cTn id="148" dur="500"/>
                                        <p:tgtEl>
                                          <p:spTgt spid="48"/>
                                        </p:tgtEl>
                                        <p:attrNameLst>
                                          <p:attrName>ppt_h</p:attrName>
                                        </p:attrNameLst>
                                      </p:cBhvr>
                                      <p:tavLst>
                                        <p:tav tm="0">
                                          <p:val>
                                            <p:strVal val="ppt_h"/>
                                          </p:val>
                                        </p:tav>
                                        <p:tav tm="100000">
                                          <p:val>
                                            <p:fltVal val="0"/>
                                          </p:val>
                                        </p:tav>
                                      </p:tavLst>
                                    </p:anim>
                                    <p:animEffect transition="out" filter="fade">
                                      <p:cBhvr>
                                        <p:cTn id="149" dur="500"/>
                                        <p:tgtEl>
                                          <p:spTgt spid="48"/>
                                        </p:tgtEl>
                                      </p:cBhvr>
                                    </p:animEffect>
                                    <p:set>
                                      <p:cBhvr>
                                        <p:cTn id="150" dur="1" fill="hold">
                                          <p:stCondLst>
                                            <p:cond delay="499"/>
                                          </p:stCondLst>
                                        </p:cTn>
                                        <p:tgtEl>
                                          <p:spTgt spid="48"/>
                                        </p:tgtEl>
                                        <p:attrNameLst>
                                          <p:attrName>style.visibility</p:attrName>
                                        </p:attrNameLst>
                                      </p:cBhvr>
                                      <p:to>
                                        <p:strVal val="hidden"/>
                                      </p:to>
                                    </p:set>
                                  </p:childTnLst>
                                </p:cTn>
                              </p:par>
                              <p:par>
                                <p:cTn id="151" presetID="14" presetClass="entr" presetSubtype="10" fill="hold" grpId="0" nodeType="withEffect">
                                  <p:stCondLst>
                                    <p:cond delay="2300"/>
                                  </p:stCondLst>
                                  <p:childTnLst>
                                    <p:set>
                                      <p:cBhvr>
                                        <p:cTn id="152" dur="1" fill="hold">
                                          <p:stCondLst>
                                            <p:cond delay="0"/>
                                          </p:stCondLst>
                                        </p:cTn>
                                        <p:tgtEl>
                                          <p:spTgt spid="49"/>
                                        </p:tgtEl>
                                        <p:attrNameLst>
                                          <p:attrName>style.visibility</p:attrName>
                                        </p:attrNameLst>
                                      </p:cBhvr>
                                      <p:to>
                                        <p:strVal val="visible"/>
                                      </p:to>
                                    </p:set>
                                    <p:animEffect transition="in" filter="randombar(horizontal)">
                                      <p:cBhvr>
                                        <p:cTn id="153" dur="1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88455" y="838801"/>
            <a:ext cx="1152127" cy="856838"/>
            <a:chOff x="1230457" y="1093887"/>
            <a:chExt cx="1576391" cy="1460665"/>
          </a:xfrm>
        </p:grpSpPr>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0457" y="1093887"/>
              <a:ext cx="1576391" cy="1080120"/>
            </a:xfrm>
            <a:prstGeom prst="rect">
              <a:avLst/>
            </a:prstGeom>
          </p:spPr>
        </p:pic>
        <p:sp>
          <p:nvSpPr>
            <p:cNvPr id="20" name="矩形 19"/>
            <p:cNvSpPr/>
            <p:nvPr/>
          </p:nvSpPr>
          <p:spPr>
            <a:xfrm>
              <a:off x="1425317" y="2248584"/>
              <a:ext cx="825867" cy="305968"/>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产品</a:t>
              </a:r>
              <a:r>
                <a:rPr lang="zh-CN" altLang="en-US" sz="1200" b="1"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经理</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sp>
        <p:nvSpPr>
          <p:cNvPr id="7" name="13 CuadroTexto"/>
          <p:cNvSpPr txBox="1"/>
          <p:nvPr/>
        </p:nvSpPr>
        <p:spPr>
          <a:xfrm>
            <a:off x="7667191" y="4823050"/>
            <a:ext cx="341760" cy="276999"/>
          </a:xfrm>
          <a:prstGeom prst="rect">
            <a:avLst/>
          </a:prstGeom>
          <a:noFill/>
        </p:spPr>
        <p:txBody>
          <a:bodyPr wrap="none" rtlCol="0">
            <a:spAutoFit/>
          </a:bodyPr>
          <a:lstStyle/>
          <a:p>
            <a:pPr algn="ctr"/>
            <a:r>
              <a:rPr lang="en-US" altLang="zh-CN" sz="1200" b="1" dirty="0" smtClean="0">
                <a:solidFill>
                  <a:srgbClr val="04AEDA"/>
                </a:solidFill>
              </a:rPr>
              <a:t>13</a:t>
            </a:r>
            <a:endParaRPr lang="es-ES" sz="1200" b="1" dirty="0">
              <a:solidFill>
                <a:srgbClr val="04AEDA"/>
              </a:solidFill>
            </a:endParaRPr>
          </a:p>
        </p:txBody>
      </p:sp>
      <p:cxnSp>
        <p:nvCxnSpPr>
          <p:cNvPr id="9" name="直接连接符 8"/>
          <p:cNvCxnSpPr/>
          <p:nvPr/>
        </p:nvCxnSpPr>
        <p:spPr>
          <a:xfrm flipH="1">
            <a:off x="213965" y="561975"/>
            <a:ext cx="4070003"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Rectangle 7"/>
          <p:cNvSpPr>
            <a:spLocks noChangeArrowheads="1"/>
          </p:cNvSpPr>
          <p:nvPr/>
        </p:nvSpPr>
        <p:spPr bwMode="auto">
          <a:xfrm>
            <a:off x="0" y="523876"/>
            <a:ext cx="215900" cy="71438"/>
          </a:xfrm>
          <a:prstGeom prst="rect">
            <a:avLst/>
          </a:prstGeom>
          <a:solidFill>
            <a:srgbClr val="00B0F0"/>
          </a:solidFill>
          <a:ln w="9525">
            <a:noFill/>
            <a:miter lim="800000"/>
            <a:headEnd/>
            <a:tailEnd/>
          </a:ln>
        </p:spPr>
        <p:txBody>
          <a:bodyPr wrap="none" anchor="ctr"/>
          <a:lstStyle/>
          <a:p>
            <a:endParaRPr lang="zh-CN" altLang="en-US"/>
          </a:p>
        </p:txBody>
      </p:sp>
      <p:sp>
        <p:nvSpPr>
          <p:cNvPr id="11" name="TextBox 5"/>
          <p:cNvSpPr txBox="1">
            <a:spLocks noChangeArrowheads="1"/>
          </p:cNvSpPr>
          <p:nvPr/>
        </p:nvSpPr>
        <p:spPr bwMode="auto">
          <a:xfrm>
            <a:off x="560313" y="193675"/>
            <a:ext cx="439652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563"/>
              </a:lnSpc>
            </a:pPr>
            <a:r>
              <a:rPr lang="zh-CN" altLang="en-US" sz="2000" dirty="0" smtClean="0">
                <a:latin typeface="微软雅黑" pitchFamily="34" charset="-122"/>
                <a:ea typeface="微软雅黑" pitchFamily="34" charset="-122"/>
              </a:rPr>
              <a:t>标准课程产品立项阶段</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职责介绍</a:t>
            </a:r>
            <a:endParaRPr lang="en-US" altLang="zh-CN" sz="2000" dirty="0">
              <a:latin typeface="微软雅黑" pitchFamily="34" charset="-122"/>
              <a:ea typeface="微软雅黑" pitchFamily="34" charset="-122"/>
            </a:endParaRPr>
          </a:p>
        </p:txBody>
      </p:sp>
      <p:sp>
        <p:nvSpPr>
          <p:cNvPr id="13" name="TextBox 12"/>
          <p:cNvSpPr txBox="1"/>
          <p:nvPr/>
        </p:nvSpPr>
        <p:spPr>
          <a:xfrm>
            <a:off x="1525245" y="638508"/>
            <a:ext cx="6863178" cy="1477328"/>
          </a:xfrm>
          <a:prstGeom prst="rect">
            <a:avLst/>
          </a:prstGeom>
          <a:noFill/>
        </p:spPr>
        <p:txBody>
          <a:bodyPr wrap="square" rtlCol="0">
            <a:spAutoFit/>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发起</a:t>
            </a:r>
            <a:r>
              <a:rPr lang="zh-CN" altLang="en-US" sz="1200" b="1" dirty="0">
                <a:solidFill>
                  <a:schemeClr val="accent2">
                    <a:lumMod val="75000"/>
                  </a:schemeClr>
                </a:solidFill>
                <a:latin typeface="微软雅黑" pitchFamily="34" charset="-122"/>
                <a:ea typeface="微软雅黑" pitchFamily="34" charset="-122"/>
              </a:rPr>
              <a:t>产品立项</a:t>
            </a:r>
            <a:r>
              <a:rPr lang="zh-CN" altLang="en-US" sz="1200" b="1" dirty="0" smtClean="0">
                <a:solidFill>
                  <a:schemeClr val="accent2">
                    <a:lumMod val="75000"/>
                  </a:schemeClr>
                </a:solidFill>
                <a:latin typeface="微软雅黑" pitchFamily="34" charset="-122"/>
                <a:ea typeface="微软雅黑" pitchFamily="34" charset="-122"/>
              </a:rPr>
              <a:t>申请</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zh-CN" sz="1200" dirty="0">
                <a:latin typeface="微软雅黑" pitchFamily="34" charset="-122"/>
                <a:ea typeface="微软雅黑" pitchFamily="34" charset="-122"/>
              </a:rPr>
              <a:t>协调各角色负责人指派角色代表，组建初始</a:t>
            </a:r>
            <a:r>
              <a:rPr lang="zh-CN" altLang="zh-CN" sz="1200" dirty="0" smtClean="0">
                <a:latin typeface="微软雅黑" pitchFamily="34" charset="-122"/>
                <a:ea typeface="微软雅黑" pitchFamily="34" charset="-122"/>
              </a:rPr>
              <a:t>团队</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编制并组织评审</a:t>
            </a:r>
            <a:r>
              <a:rPr lang="zh-CN" altLang="en-US" sz="1200" b="1" dirty="0" smtClean="0">
                <a:solidFill>
                  <a:schemeClr val="accent2">
                    <a:lumMod val="75000"/>
                  </a:schemeClr>
                </a:solidFill>
                <a:latin typeface="微软雅黑" pitchFamily="34" charset="-122"/>
                <a:ea typeface="微软雅黑" pitchFamily="34" charset="-122"/>
              </a:rPr>
              <a:t>产品可行性分析报告</a:t>
            </a:r>
            <a:endParaRPr lang="en-US" altLang="zh-CN" sz="1200" b="1" dirty="0" smtClean="0">
              <a:solidFill>
                <a:schemeClr val="accent2">
                  <a:lumMod val="75000"/>
                </a:schemeClr>
              </a:solidFill>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编制并组织评审客户需求</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编制并组织评审</a:t>
            </a:r>
            <a:r>
              <a:rPr lang="zh-CN" altLang="en-US" sz="1200" b="1" dirty="0">
                <a:solidFill>
                  <a:schemeClr val="accent2">
                    <a:lumMod val="75000"/>
                  </a:schemeClr>
                </a:solidFill>
                <a:latin typeface="微软雅黑" pitchFamily="34" charset="-122"/>
                <a:ea typeface="微软雅黑" pitchFamily="34" charset="-122"/>
              </a:rPr>
              <a:t>产品概念设计书</a:t>
            </a:r>
            <a:endParaRPr lang="en-US" altLang="zh-CN" sz="1200" b="1" dirty="0">
              <a:solidFill>
                <a:schemeClr val="accent2">
                  <a:lumMod val="75000"/>
                </a:schemeClr>
              </a:solidFill>
              <a:latin typeface="微软雅黑" pitchFamily="34" charset="-122"/>
              <a:ea typeface="微软雅黑" pitchFamily="34" charset="-122"/>
            </a:endParaRPr>
          </a:p>
        </p:txBody>
      </p:sp>
      <p:sp>
        <p:nvSpPr>
          <p:cNvPr id="15" name="TextBox 14"/>
          <p:cNvSpPr txBox="1"/>
          <p:nvPr/>
        </p:nvSpPr>
        <p:spPr>
          <a:xfrm>
            <a:off x="4355976" y="2267928"/>
            <a:ext cx="4608512" cy="1200329"/>
          </a:xfrm>
          <a:prstGeom prst="rect">
            <a:avLst/>
          </a:prstGeom>
          <a:noFill/>
        </p:spPr>
        <p:txBody>
          <a:bodyPr wrap="square" rtlCol="0">
            <a:spAutoFit/>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参与客户需求列表评审，进行项目</a:t>
            </a:r>
            <a:r>
              <a:rPr lang="zh-CN" altLang="en-US" sz="1200" b="1" dirty="0" smtClean="0">
                <a:solidFill>
                  <a:schemeClr val="accent2">
                    <a:lumMod val="75000"/>
                  </a:schemeClr>
                </a:solidFill>
                <a:latin typeface="微软雅黑" pitchFamily="34" charset="-122"/>
                <a:ea typeface="微软雅黑" pitchFamily="34" charset="-122"/>
              </a:rPr>
              <a:t>量级估算</a:t>
            </a:r>
            <a:endParaRPr lang="en-US" altLang="zh-CN" sz="1200" b="1" dirty="0" smtClean="0">
              <a:solidFill>
                <a:schemeClr val="accent2">
                  <a:lumMod val="75000"/>
                </a:schemeClr>
              </a:solidFill>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组织开展</a:t>
            </a:r>
            <a:r>
              <a:rPr lang="zh-CN" altLang="en-US" sz="1200" b="1" dirty="0" smtClean="0">
                <a:solidFill>
                  <a:schemeClr val="accent2">
                    <a:lumMod val="75000"/>
                  </a:schemeClr>
                </a:solidFill>
                <a:latin typeface="微软雅黑" pitchFamily="34" charset="-122"/>
                <a:ea typeface="微软雅黑" pitchFamily="34" charset="-122"/>
              </a:rPr>
              <a:t>技术可行性分析</a:t>
            </a:r>
            <a:endParaRPr lang="en-US" altLang="zh-CN" sz="1200" b="1" dirty="0" smtClean="0">
              <a:solidFill>
                <a:schemeClr val="accent2">
                  <a:lumMod val="75000"/>
                </a:schemeClr>
              </a:solidFill>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组织</a:t>
            </a:r>
            <a:r>
              <a:rPr lang="zh-CN" altLang="zh-CN" sz="1200" dirty="0" smtClean="0">
                <a:latin typeface="微软雅黑" pitchFamily="34" charset="-122"/>
                <a:ea typeface="微软雅黑" pitchFamily="34" charset="-122"/>
              </a:rPr>
              <a:t>分析复用、外包或外购的情况，进行整体选择方案</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参与跟进并确认客户需求评审问题的修订</a:t>
            </a:r>
            <a:endParaRPr lang="en-US" altLang="zh-CN" sz="1200" dirty="0" smtClean="0">
              <a:latin typeface="微软雅黑" pitchFamily="34" charset="-122"/>
              <a:ea typeface="微软雅黑" pitchFamily="34" charset="-122"/>
            </a:endParaRPr>
          </a:p>
        </p:txBody>
      </p:sp>
      <p:grpSp>
        <p:nvGrpSpPr>
          <p:cNvPr id="23" name="组合 19"/>
          <p:cNvGrpSpPr/>
          <p:nvPr/>
        </p:nvGrpSpPr>
        <p:grpSpPr>
          <a:xfrm>
            <a:off x="3395323" y="2275975"/>
            <a:ext cx="865586" cy="1133954"/>
            <a:chOff x="1265016" y="2854449"/>
            <a:chExt cx="1419232" cy="1596372"/>
          </a:xfrm>
        </p:grpSpPr>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3056" y="2854449"/>
              <a:ext cx="1331192" cy="1281216"/>
            </a:xfrm>
            <a:prstGeom prst="rect">
              <a:avLst/>
            </a:prstGeom>
          </p:spPr>
        </p:pic>
        <p:sp>
          <p:nvSpPr>
            <p:cNvPr id="25" name="矩形 24"/>
            <p:cNvSpPr/>
            <p:nvPr/>
          </p:nvSpPr>
          <p:spPr>
            <a:xfrm>
              <a:off x="1265016" y="4173822"/>
              <a:ext cx="1146470" cy="276999"/>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拟定项目经理</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grpSp>
        <p:nvGrpSpPr>
          <p:cNvPr id="26" name="组合 25"/>
          <p:cNvGrpSpPr/>
          <p:nvPr/>
        </p:nvGrpSpPr>
        <p:grpSpPr>
          <a:xfrm>
            <a:off x="161111" y="3598912"/>
            <a:ext cx="1156704" cy="1082951"/>
            <a:chOff x="90803" y="3401319"/>
            <a:chExt cx="1296771" cy="1492436"/>
          </a:xfrm>
        </p:grpSpPr>
        <p:sp>
          <p:nvSpPr>
            <p:cNvPr id="27" name="矩形 26"/>
            <p:cNvSpPr/>
            <p:nvPr/>
          </p:nvSpPr>
          <p:spPr>
            <a:xfrm>
              <a:off x="139671" y="4299941"/>
              <a:ext cx="1199035" cy="593814"/>
            </a:xfrm>
            <a:prstGeom prst="rect">
              <a:avLst/>
            </a:prstGeom>
            <a:noFill/>
          </p:spPr>
          <p:txBody>
            <a:bodyPr wrap="none" lIns="91440" tIns="45720" rIns="91440" bIns="45720">
              <a:spAutoFit/>
            </a:bodyPr>
            <a:lstStyle/>
            <a:p>
              <a:pPr algn="ctr"/>
              <a:r>
                <a:rPr lang="zh-CN" altLang="en-US" sz="1100" b="1"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开发代表等</a:t>
              </a:r>
              <a:endParaRPr lang="en-US" altLang="zh-CN" sz="1100" b="1"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a:p>
              <a:pPr algn="ctr"/>
              <a:r>
                <a:rPr lang="zh-CN" altLang="en-US" sz="1100" b="1"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初始团队成员</a:t>
              </a:r>
              <a:endParaRPr lang="zh-CN" altLang="en-US" sz="11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pic>
          <p:nvPicPr>
            <p:cNvPr id="28" name="Picture 2" descr="C:\Documents and Settings\lunzhuo.ye\桌面\培训PPT素材\20110514_2cbd5458a2492020ea1eX3I49qwuPe8A.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90803" y="3401319"/>
              <a:ext cx="1296771" cy="979249"/>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TextBox 28"/>
          <p:cNvSpPr txBox="1"/>
          <p:nvPr/>
        </p:nvSpPr>
        <p:spPr>
          <a:xfrm>
            <a:off x="1525246" y="4088428"/>
            <a:ext cx="6215106" cy="336695"/>
          </a:xfrm>
          <a:prstGeom prst="rect">
            <a:avLst/>
          </a:prstGeom>
          <a:noFill/>
        </p:spPr>
        <p:txBody>
          <a:bodyPr wrap="square" rtlCol="0">
            <a:spAutoFit/>
          </a:bodyPr>
          <a:lstStyle/>
          <a:p>
            <a:pPr>
              <a:lnSpc>
                <a:spcPct val="150000"/>
              </a:lnSpc>
              <a:buFont typeface="Wingdings" pitchFamily="2" charset="2"/>
              <a:buChar char="u"/>
            </a:pPr>
            <a:r>
              <a:rPr lang="zh-CN" altLang="en-US" sz="1200" b="1" dirty="0" smtClean="0">
                <a:solidFill>
                  <a:srgbClr val="993937"/>
                </a:solidFill>
                <a:latin typeface="微软雅黑" pitchFamily="34" charset="-122"/>
                <a:ea typeface="微软雅黑" pitchFamily="34" charset="-122"/>
              </a:rPr>
              <a:t>参与客户需求评审</a:t>
            </a:r>
            <a:endParaRPr lang="en-US" altLang="zh-CN" sz="1200" dirty="0">
              <a:latin typeface="微软雅黑" pitchFamily="34" charset="-122"/>
              <a:ea typeface="微软雅黑" pitchFamily="34" charset="-122"/>
            </a:endParaRPr>
          </a:p>
        </p:txBody>
      </p:sp>
    </p:spTree>
    <p:extLst>
      <p:ext uri="{BB962C8B-B14F-4D97-AF65-F5344CB8AC3E}">
        <p14:creationId xmlns:p14="http://schemas.microsoft.com/office/powerpoint/2010/main" val="397707684"/>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96" y="51470"/>
            <a:ext cx="8856984" cy="338554"/>
          </a:xfrm>
          <a:prstGeom prst="rect">
            <a:avLst/>
          </a:prstGeom>
          <a:noFill/>
          <a:ln w="9525">
            <a:noFill/>
            <a:miter lim="800000"/>
            <a:headEnd/>
            <a:tailEnd/>
          </a:ln>
        </p:spPr>
        <p:txBody>
          <a:bodyPr wrap="square">
            <a:spAutoFit/>
          </a:bodyPr>
          <a:lstStyle>
            <a:defPPr>
              <a:defRPr lang="zh-CN"/>
            </a:defPPr>
            <a:lvl1pPr>
              <a:defRPr sz="1600" b="1">
                <a:latin typeface="微软雅黑" pitchFamily="34" charset="-122"/>
                <a:ea typeface="微软雅黑" pitchFamily="34" charset="-122"/>
              </a:defRPr>
            </a:lvl1pPr>
          </a:lstStyle>
          <a:p>
            <a:pPr lvl="0"/>
            <a:r>
              <a:rPr lang="zh-CN" altLang="en-US" dirty="0"/>
              <a:t>准入条件</a:t>
            </a:r>
            <a:r>
              <a:rPr lang="zh-CN" altLang="en-US" dirty="0" smtClean="0"/>
              <a:t>：获取客户意向</a:t>
            </a:r>
            <a:endParaRPr lang="zh-CN" altLang="en-US" dirty="0"/>
          </a:p>
        </p:txBody>
      </p:sp>
      <p:sp>
        <p:nvSpPr>
          <p:cNvPr id="4" name="矩形 3"/>
          <p:cNvSpPr>
            <a:spLocks noChangeArrowheads="1"/>
          </p:cNvSpPr>
          <p:nvPr/>
        </p:nvSpPr>
        <p:spPr bwMode="auto">
          <a:xfrm>
            <a:off x="467544" y="4731990"/>
            <a:ext cx="9144000" cy="338554"/>
          </a:xfrm>
          <a:prstGeom prst="rect">
            <a:avLst/>
          </a:prstGeom>
          <a:noFill/>
          <a:ln w="9525">
            <a:noFill/>
            <a:miter lim="800000"/>
            <a:headEnd/>
            <a:tailEnd/>
          </a:ln>
        </p:spPr>
        <p:txBody>
          <a:bodyPr wrap="square">
            <a:spAutoFit/>
          </a:bodyPr>
          <a:lstStyle/>
          <a:p>
            <a:r>
              <a:rPr lang="zh-CN" altLang="en-US" sz="1600" b="1" dirty="0">
                <a:latin typeface="微软雅黑" pitchFamily="34" charset="-122"/>
                <a:ea typeface="微软雅黑" pitchFamily="34" charset="-122"/>
              </a:rPr>
              <a:t>准出条件 </a:t>
            </a:r>
            <a:r>
              <a:rPr lang="zh-CN" altLang="en-US" sz="1600" b="1" dirty="0" smtClean="0">
                <a:latin typeface="微软雅黑" pitchFamily="34" charset="-122"/>
                <a:ea typeface="微软雅黑" pitchFamily="34" charset="-122"/>
              </a:rPr>
              <a:t>：</a:t>
            </a:r>
            <a:r>
              <a:rPr lang="zh-CN" altLang="en-US" sz="1200" b="1" dirty="0" smtClean="0">
                <a:latin typeface="微软雅黑" pitchFamily="34" charset="-122"/>
                <a:ea typeface="微软雅黑" pitchFamily="34" charset="-122"/>
              </a:rPr>
              <a:t>可行性分析报告评审通过、</a:t>
            </a:r>
            <a:r>
              <a:rPr lang="zh-CN" altLang="zh-CN" sz="1200" b="1" dirty="0" smtClean="0">
                <a:latin typeface="微软雅黑" pitchFamily="34" charset="-122"/>
                <a:ea typeface="微软雅黑" pitchFamily="34" charset="-122"/>
              </a:rPr>
              <a:t>课程概念设计书</a:t>
            </a:r>
            <a:r>
              <a:rPr lang="zh-CN" altLang="en-US" sz="1200" b="1" dirty="0" smtClean="0">
                <a:latin typeface="微软雅黑" pitchFamily="34" charset="-122"/>
                <a:ea typeface="微软雅黑" pitchFamily="34" charset="-122"/>
              </a:rPr>
              <a:t>评审通过或获得高层立项特批或产品立项取消</a:t>
            </a:r>
            <a:endParaRPr lang="zh-CN" altLang="zh-CN" sz="1200" b="1" dirty="0">
              <a:latin typeface="微软雅黑" pitchFamily="34" charset="-122"/>
              <a:ea typeface="微软雅黑" pitchFamily="34" charset="-122"/>
            </a:endParaRPr>
          </a:p>
        </p:txBody>
      </p:sp>
      <p:pic>
        <p:nvPicPr>
          <p:cNvPr id="5" name="Picture 2" descr="C:\Program Files\Microsoft Office\MEDIA\CAGCAT10\j0293240.wmf">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4791370"/>
            <a:ext cx="477313" cy="35213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560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702" y="483518"/>
            <a:ext cx="7931738" cy="4125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4396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251521" y="1138848"/>
            <a:ext cx="1152127" cy="856838"/>
            <a:chOff x="1230457" y="1093887"/>
            <a:chExt cx="1576391" cy="1460665"/>
          </a:xfrm>
        </p:grpSpPr>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0457" y="1093887"/>
              <a:ext cx="1576391" cy="1080120"/>
            </a:xfrm>
            <a:prstGeom prst="rect">
              <a:avLst/>
            </a:prstGeom>
          </p:spPr>
        </p:pic>
        <p:sp>
          <p:nvSpPr>
            <p:cNvPr id="20" name="矩形 19"/>
            <p:cNvSpPr/>
            <p:nvPr/>
          </p:nvSpPr>
          <p:spPr>
            <a:xfrm>
              <a:off x="1425317" y="2248584"/>
              <a:ext cx="825867" cy="305968"/>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产品</a:t>
              </a:r>
              <a:r>
                <a:rPr lang="zh-CN" altLang="en-US" sz="1200" b="1"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经理</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sp>
        <p:nvSpPr>
          <p:cNvPr id="7" name="13 CuadroTexto"/>
          <p:cNvSpPr txBox="1"/>
          <p:nvPr/>
        </p:nvSpPr>
        <p:spPr>
          <a:xfrm>
            <a:off x="7667191" y="4823050"/>
            <a:ext cx="341760" cy="276999"/>
          </a:xfrm>
          <a:prstGeom prst="rect">
            <a:avLst/>
          </a:prstGeom>
          <a:noFill/>
        </p:spPr>
        <p:txBody>
          <a:bodyPr wrap="none" rtlCol="0">
            <a:spAutoFit/>
          </a:bodyPr>
          <a:lstStyle/>
          <a:p>
            <a:pPr algn="ctr"/>
            <a:r>
              <a:rPr lang="en-US" altLang="zh-CN" sz="1200" b="1" dirty="0" smtClean="0">
                <a:solidFill>
                  <a:srgbClr val="04AEDA"/>
                </a:solidFill>
              </a:rPr>
              <a:t>13</a:t>
            </a:r>
            <a:endParaRPr lang="es-ES" sz="1200" b="1" dirty="0">
              <a:solidFill>
                <a:srgbClr val="04AEDA"/>
              </a:solidFill>
            </a:endParaRPr>
          </a:p>
        </p:txBody>
      </p:sp>
      <p:cxnSp>
        <p:nvCxnSpPr>
          <p:cNvPr id="9" name="直接连接符 8"/>
          <p:cNvCxnSpPr/>
          <p:nvPr/>
        </p:nvCxnSpPr>
        <p:spPr>
          <a:xfrm flipH="1">
            <a:off x="213965" y="561975"/>
            <a:ext cx="4142011"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Rectangle 7"/>
          <p:cNvSpPr>
            <a:spLocks noChangeArrowheads="1"/>
          </p:cNvSpPr>
          <p:nvPr/>
        </p:nvSpPr>
        <p:spPr bwMode="auto">
          <a:xfrm>
            <a:off x="0" y="523876"/>
            <a:ext cx="215900" cy="71438"/>
          </a:xfrm>
          <a:prstGeom prst="rect">
            <a:avLst/>
          </a:prstGeom>
          <a:solidFill>
            <a:srgbClr val="00B0F0"/>
          </a:solidFill>
          <a:ln w="9525">
            <a:noFill/>
            <a:miter lim="800000"/>
            <a:headEnd/>
            <a:tailEnd/>
          </a:ln>
        </p:spPr>
        <p:txBody>
          <a:bodyPr wrap="none" anchor="ctr"/>
          <a:lstStyle/>
          <a:p>
            <a:endParaRPr lang="zh-CN" altLang="en-US"/>
          </a:p>
        </p:txBody>
      </p:sp>
      <p:sp>
        <p:nvSpPr>
          <p:cNvPr id="11" name="TextBox 5"/>
          <p:cNvSpPr txBox="1">
            <a:spLocks noChangeArrowheads="1"/>
          </p:cNvSpPr>
          <p:nvPr/>
        </p:nvSpPr>
        <p:spPr bwMode="auto">
          <a:xfrm>
            <a:off x="560313" y="193675"/>
            <a:ext cx="433476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563"/>
              </a:lnSpc>
            </a:pPr>
            <a:r>
              <a:rPr lang="zh-CN" altLang="en-US" sz="2000" dirty="0" smtClean="0">
                <a:latin typeface="微软雅黑" pitchFamily="34" charset="-122"/>
                <a:ea typeface="微软雅黑" pitchFamily="34" charset="-122"/>
              </a:rPr>
              <a:t>定制课程产品立项阶段</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职责介绍</a:t>
            </a:r>
            <a:endParaRPr lang="en-US" altLang="zh-CN" sz="2000" dirty="0">
              <a:latin typeface="微软雅黑" pitchFamily="34" charset="-122"/>
              <a:ea typeface="微软雅黑" pitchFamily="34" charset="-122"/>
            </a:endParaRPr>
          </a:p>
        </p:txBody>
      </p:sp>
      <p:sp>
        <p:nvSpPr>
          <p:cNvPr id="13" name="TextBox 12"/>
          <p:cNvSpPr txBox="1"/>
          <p:nvPr/>
        </p:nvSpPr>
        <p:spPr>
          <a:xfrm>
            <a:off x="1525246" y="790600"/>
            <a:ext cx="2830730" cy="1754326"/>
          </a:xfrm>
          <a:prstGeom prst="rect">
            <a:avLst/>
          </a:prstGeom>
          <a:noFill/>
        </p:spPr>
        <p:txBody>
          <a:bodyPr wrap="square" rtlCol="0">
            <a:spAutoFit/>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组建初始团队，</a:t>
            </a:r>
            <a:r>
              <a:rPr lang="zh-CN" altLang="zh-CN" sz="1200" dirty="0" smtClean="0">
                <a:latin typeface="微软雅黑" pitchFamily="34" charset="-122"/>
                <a:ea typeface="微软雅黑" pitchFamily="34" charset="-122"/>
              </a:rPr>
              <a:t>协调</a:t>
            </a:r>
            <a:r>
              <a:rPr lang="zh-CN" altLang="zh-CN" sz="1200" dirty="0">
                <a:latin typeface="微软雅黑" pitchFamily="34" charset="-122"/>
                <a:ea typeface="微软雅黑" pitchFamily="34" charset="-122"/>
              </a:rPr>
              <a:t>各角色负责人指派角色</a:t>
            </a:r>
            <a:r>
              <a:rPr lang="zh-CN" altLang="zh-CN" sz="1200" dirty="0" smtClean="0">
                <a:latin typeface="微软雅黑" pitchFamily="34" charset="-122"/>
                <a:ea typeface="微软雅黑" pitchFamily="34" charset="-122"/>
              </a:rPr>
              <a:t>代表</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沟通确认业务需求，</a:t>
            </a:r>
            <a:r>
              <a:rPr lang="zh-CN" altLang="en-US" sz="1200" dirty="0">
                <a:latin typeface="微软雅黑" pitchFamily="34" charset="-122"/>
                <a:ea typeface="微软雅黑" pitchFamily="34" charset="-122"/>
              </a:rPr>
              <a:t>编制并组织评审客户</a:t>
            </a:r>
            <a:r>
              <a:rPr lang="zh-CN" altLang="en-US" sz="1200" dirty="0" smtClean="0">
                <a:latin typeface="微软雅黑" pitchFamily="34" charset="-122"/>
                <a:ea typeface="微软雅黑" pitchFamily="34" charset="-122"/>
              </a:rPr>
              <a:t>需求表</a:t>
            </a:r>
            <a:endParaRPr lang="en-US" altLang="zh-CN" sz="1200" dirty="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编制并组织评审</a:t>
            </a:r>
            <a:r>
              <a:rPr lang="zh-CN" altLang="en-US" sz="1200" b="1" dirty="0" smtClean="0">
                <a:solidFill>
                  <a:schemeClr val="accent2">
                    <a:lumMod val="75000"/>
                  </a:schemeClr>
                </a:solidFill>
                <a:latin typeface="微软雅黑" pitchFamily="34" charset="-122"/>
                <a:ea typeface="微软雅黑" pitchFamily="34" charset="-122"/>
              </a:rPr>
              <a:t>产品可行性分析报告</a:t>
            </a:r>
            <a:endParaRPr lang="en-US" altLang="zh-CN" sz="1200" b="1" dirty="0" smtClean="0">
              <a:solidFill>
                <a:schemeClr val="accent2">
                  <a:lumMod val="75000"/>
                </a:schemeClr>
              </a:solidFill>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编制并组织评审</a:t>
            </a:r>
            <a:r>
              <a:rPr lang="zh-CN" altLang="en-US" sz="1200" b="1" dirty="0">
                <a:solidFill>
                  <a:schemeClr val="accent2">
                    <a:lumMod val="75000"/>
                  </a:schemeClr>
                </a:solidFill>
                <a:latin typeface="微软雅黑" pitchFamily="34" charset="-122"/>
                <a:ea typeface="微软雅黑" pitchFamily="34" charset="-122"/>
              </a:rPr>
              <a:t>产品概念设计书</a:t>
            </a:r>
            <a:endParaRPr lang="en-US" altLang="zh-CN" sz="1200" b="1" dirty="0">
              <a:solidFill>
                <a:schemeClr val="accent2">
                  <a:lumMod val="75000"/>
                </a:schemeClr>
              </a:solidFill>
              <a:latin typeface="微软雅黑" pitchFamily="34" charset="-122"/>
              <a:ea typeface="微软雅黑" pitchFamily="34" charset="-122"/>
            </a:endParaRPr>
          </a:p>
        </p:txBody>
      </p:sp>
      <p:sp>
        <p:nvSpPr>
          <p:cNvPr id="15" name="TextBox 14"/>
          <p:cNvSpPr txBox="1"/>
          <p:nvPr/>
        </p:nvSpPr>
        <p:spPr>
          <a:xfrm>
            <a:off x="1525246" y="2859782"/>
            <a:ext cx="3107553" cy="1754326"/>
          </a:xfrm>
          <a:prstGeom prst="rect">
            <a:avLst/>
          </a:prstGeom>
          <a:noFill/>
        </p:spPr>
        <p:txBody>
          <a:bodyPr wrap="square" rtlCol="0">
            <a:spAutoFit/>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参与客户需求列表评审，进行项目</a:t>
            </a:r>
            <a:r>
              <a:rPr lang="zh-CN" altLang="en-US" sz="1200" b="1" dirty="0" smtClean="0">
                <a:solidFill>
                  <a:schemeClr val="accent2">
                    <a:lumMod val="75000"/>
                  </a:schemeClr>
                </a:solidFill>
                <a:latin typeface="微软雅黑" pitchFamily="34" charset="-122"/>
                <a:ea typeface="微软雅黑" pitchFamily="34" charset="-122"/>
              </a:rPr>
              <a:t>量级估算</a:t>
            </a:r>
            <a:endParaRPr lang="en-US" altLang="zh-CN" sz="1200" b="1" dirty="0" smtClean="0">
              <a:solidFill>
                <a:schemeClr val="accent2">
                  <a:lumMod val="75000"/>
                </a:schemeClr>
              </a:solidFill>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组织开展</a:t>
            </a:r>
            <a:r>
              <a:rPr lang="zh-CN" altLang="en-US" sz="1200" b="1" dirty="0" smtClean="0">
                <a:solidFill>
                  <a:schemeClr val="accent2">
                    <a:lumMod val="75000"/>
                  </a:schemeClr>
                </a:solidFill>
                <a:latin typeface="微软雅黑" pitchFamily="34" charset="-122"/>
                <a:ea typeface="微软雅黑" pitchFamily="34" charset="-122"/>
              </a:rPr>
              <a:t>技术可行性分析</a:t>
            </a:r>
            <a:endParaRPr lang="en-US" altLang="zh-CN" sz="1200" b="1" dirty="0" smtClean="0">
              <a:solidFill>
                <a:schemeClr val="accent2">
                  <a:lumMod val="75000"/>
                </a:schemeClr>
              </a:solidFill>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组织</a:t>
            </a:r>
            <a:r>
              <a:rPr lang="zh-CN" altLang="zh-CN" sz="1200" dirty="0" smtClean="0">
                <a:latin typeface="微软雅黑" pitchFamily="34" charset="-122"/>
                <a:ea typeface="微软雅黑" pitchFamily="34" charset="-122"/>
              </a:rPr>
              <a:t>分析复用、外包或外购的情况，进行整体选择方案</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参与跟进并确认客户需求评审问题的修订</a:t>
            </a:r>
            <a:endParaRPr lang="en-US" altLang="zh-CN" sz="1200" dirty="0" smtClean="0">
              <a:latin typeface="微软雅黑" pitchFamily="34" charset="-122"/>
              <a:ea typeface="微软雅黑" pitchFamily="34" charset="-122"/>
            </a:endParaRPr>
          </a:p>
        </p:txBody>
      </p:sp>
      <p:grpSp>
        <p:nvGrpSpPr>
          <p:cNvPr id="23" name="组合 19"/>
          <p:cNvGrpSpPr/>
          <p:nvPr/>
        </p:nvGrpSpPr>
        <p:grpSpPr>
          <a:xfrm>
            <a:off x="394046" y="3165988"/>
            <a:ext cx="865586" cy="1133954"/>
            <a:chOff x="1265016" y="2854449"/>
            <a:chExt cx="1419232" cy="1596372"/>
          </a:xfrm>
        </p:grpSpPr>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3056" y="2854449"/>
              <a:ext cx="1331192" cy="1281216"/>
            </a:xfrm>
            <a:prstGeom prst="rect">
              <a:avLst/>
            </a:prstGeom>
          </p:spPr>
        </p:pic>
        <p:sp>
          <p:nvSpPr>
            <p:cNvPr id="25" name="矩形 24"/>
            <p:cNvSpPr/>
            <p:nvPr/>
          </p:nvSpPr>
          <p:spPr>
            <a:xfrm>
              <a:off x="1265016" y="4173822"/>
              <a:ext cx="1146470" cy="276999"/>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拟定项目经理</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sp>
        <p:nvSpPr>
          <p:cNvPr id="29" name="TextBox 28"/>
          <p:cNvSpPr txBox="1"/>
          <p:nvPr/>
        </p:nvSpPr>
        <p:spPr>
          <a:xfrm>
            <a:off x="6036447" y="917307"/>
            <a:ext cx="2856033" cy="646331"/>
          </a:xfrm>
          <a:prstGeom prst="rect">
            <a:avLst/>
          </a:prstGeom>
          <a:noFill/>
        </p:spPr>
        <p:txBody>
          <a:bodyPr wrap="square" rtlCol="0">
            <a:spAutoFit/>
          </a:bodyPr>
          <a:lstStyle/>
          <a:p>
            <a:pPr>
              <a:lnSpc>
                <a:spcPct val="150000"/>
              </a:lnSpc>
              <a:buFont typeface="Wingdings" pitchFamily="2" charset="2"/>
              <a:buChar char="u"/>
            </a:pPr>
            <a:r>
              <a:rPr lang="zh-CN" altLang="en-US" sz="1200" b="1" dirty="0" smtClean="0">
                <a:latin typeface="微软雅黑" pitchFamily="34" charset="-122"/>
                <a:ea typeface="微软雅黑" pitchFamily="34" charset="-122"/>
              </a:rPr>
              <a:t>确定合同底线</a:t>
            </a:r>
            <a:endParaRPr lang="en-US" altLang="zh-CN" sz="1200" b="1"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拟制招</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投标文书，组织参与招投标</a:t>
            </a:r>
            <a:endParaRPr lang="en-US" altLang="zh-CN" sz="1200" dirty="0" smtClean="0">
              <a:latin typeface="微软雅黑" pitchFamily="34" charset="-122"/>
              <a:ea typeface="微软雅黑" pitchFamily="34" charset="-122"/>
            </a:endParaRPr>
          </a:p>
        </p:txBody>
      </p:sp>
      <p:grpSp>
        <p:nvGrpSpPr>
          <p:cNvPr id="21" name="组合 20"/>
          <p:cNvGrpSpPr/>
          <p:nvPr/>
        </p:nvGrpSpPr>
        <p:grpSpPr>
          <a:xfrm>
            <a:off x="4765654" y="3655709"/>
            <a:ext cx="1156704" cy="913674"/>
            <a:chOff x="90803" y="3401319"/>
            <a:chExt cx="1296771" cy="1259152"/>
          </a:xfrm>
        </p:grpSpPr>
        <p:sp>
          <p:nvSpPr>
            <p:cNvPr id="22" name="矩形 21"/>
            <p:cNvSpPr/>
            <p:nvPr/>
          </p:nvSpPr>
          <p:spPr>
            <a:xfrm>
              <a:off x="387675" y="4299941"/>
              <a:ext cx="703032" cy="360530"/>
            </a:xfrm>
            <a:prstGeom prst="rect">
              <a:avLst/>
            </a:prstGeom>
            <a:noFill/>
          </p:spPr>
          <p:txBody>
            <a:bodyPr wrap="none" lIns="91440" tIns="45720" rIns="91440" bIns="45720">
              <a:spAutoFit/>
            </a:bodyPr>
            <a:lstStyle/>
            <a:p>
              <a:pPr algn="ctr"/>
              <a:r>
                <a:rPr lang="zh-CN" altLang="en-US" sz="11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决策组</a:t>
              </a:r>
              <a:endParaRPr lang="zh-CN" altLang="en-US" sz="11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pic>
          <p:nvPicPr>
            <p:cNvPr id="30" name="Picture 2" descr="C:\Documents and Settings\lunzhuo.ye\桌面\培训PPT素材\20110514_2cbd5458a2492020ea1eX3I49qwuPe8A.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90803" y="3401319"/>
              <a:ext cx="1296771" cy="97924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组合 3"/>
          <p:cNvGrpSpPr/>
          <p:nvPr/>
        </p:nvGrpSpPr>
        <p:grpSpPr>
          <a:xfrm>
            <a:off x="4572000" y="771550"/>
            <a:ext cx="1544012" cy="1089161"/>
            <a:chOff x="4572000" y="790600"/>
            <a:chExt cx="1544012" cy="1089161"/>
          </a:xfrm>
        </p:grpSpPr>
        <p:sp>
          <p:nvSpPr>
            <p:cNvPr id="27" name="矩形 26"/>
            <p:cNvSpPr/>
            <p:nvPr/>
          </p:nvSpPr>
          <p:spPr>
            <a:xfrm>
              <a:off x="4572000" y="1279597"/>
              <a:ext cx="1544012" cy="600164"/>
            </a:xfrm>
            <a:prstGeom prst="rect">
              <a:avLst/>
            </a:prstGeom>
            <a:noFill/>
          </p:spPr>
          <p:txBody>
            <a:bodyPr wrap="none" lIns="91440" tIns="45720" rIns="91440" bIns="45720">
              <a:spAutoFit/>
            </a:bodyPr>
            <a:lstStyle/>
            <a:p>
              <a:pPr algn="ctr"/>
              <a:r>
                <a:rPr lang="zh-CN" altLang="en-US" sz="1100" b="1"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市场营销、商务</a:t>
              </a:r>
              <a:r>
                <a:rPr lang="en-US" altLang="zh-CN" sz="1100" b="1"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BD</a:t>
              </a:r>
              <a:r>
                <a:rPr lang="zh-CN" altLang="en-US" sz="1100" b="1"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a:t>
              </a:r>
              <a:endParaRPr lang="en-US" altLang="zh-CN" sz="1100" b="1"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a:p>
              <a:pPr algn="ctr"/>
              <a:r>
                <a:rPr lang="zh-CN" altLang="en-US" sz="1100" b="1"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事业部代表等初始</a:t>
              </a:r>
              <a:endParaRPr lang="en-US" altLang="zh-CN" sz="1100" b="1"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a:p>
              <a:pPr algn="ctr"/>
              <a:r>
                <a:rPr lang="zh-CN" altLang="en-US" sz="1100" b="1"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团队成员</a:t>
              </a:r>
              <a:endParaRPr lang="zh-CN" altLang="en-US" sz="11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pic>
          <p:nvPicPr>
            <p:cNvPr id="257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37660" y="790600"/>
              <a:ext cx="954485" cy="548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1" name="TextBox 30"/>
          <p:cNvSpPr txBox="1"/>
          <p:nvPr/>
        </p:nvSpPr>
        <p:spPr>
          <a:xfrm>
            <a:off x="5922358" y="3797627"/>
            <a:ext cx="2856033" cy="646331"/>
          </a:xfrm>
          <a:prstGeom prst="rect">
            <a:avLst/>
          </a:prstGeom>
          <a:noFill/>
        </p:spPr>
        <p:txBody>
          <a:bodyPr wrap="square" rtlCol="0">
            <a:spAutoFit/>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审核验收标准及交付条件</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a:latin typeface="微软雅黑" pitchFamily="34" charset="-122"/>
                <a:ea typeface="微软雅黑" pitchFamily="34" charset="-122"/>
              </a:rPr>
              <a:t>技术合同</a:t>
            </a:r>
            <a:r>
              <a:rPr lang="zh-CN" altLang="en-US" sz="1200" dirty="0" smtClean="0">
                <a:latin typeface="微软雅黑" pitchFamily="34" charset="-122"/>
                <a:ea typeface="微软雅黑" pitchFamily="34" charset="-122"/>
              </a:rPr>
              <a:t>审批</a:t>
            </a:r>
            <a:endParaRPr lang="en-US" altLang="zh-CN" sz="1200" dirty="0" smtClean="0">
              <a:latin typeface="微软雅黑" pitchFamily="34" charset="-122"/>
              <a:ea typeface="微软雅黑" pitchFamily="34" charset="-122"/>
            </a:endParaRPr>
          </a:p>
        </p:txBody>
      </p:sp>
      <p:grpSp>
        <p:nvGrpSpPr>
          <p:cNvPr id="5" name="组合 4"/>
          <p:cNvGrpSpPr/>
          <p:nvPr/>
        </p:nvGrpSpPr>
        <p:grpSpPr>
          <a:xfrm>
            <a:off x="4829930" y="2211710"/>
            <a:ext cx="1134669" cy="1080120"/>
            <a:chOff x="4829930" y="2211710"/>
            <a:chExt cx="1134669" cy="1080120"/>
          </a:xfrm>
        </p:grpSpPr>
        <p:sp>
          <p:nvSpPr>
            <p:cNvPr id="33" name="矩形 32"/>
            <p:cNvSpPr/>
            <p:nvPr/>
          </p:nvSpPr>
          <p:spPr>
            <a:xfrm>
              <a:off x="4895075" y="2860943"/>
              <a:ext cx="1069524" cy="430887"/>
            </a:xfrm>
            <a:prstGeom prst="rect">
              <a:avLst/>
            </a:prstGeom>
            <a:noFill/>
          </p:spPr>
          <p:txBody>
            <a:bodyPr wrap="none" lIns="91440" tIns="45720" rIns="91440" bIns="45720">
              <a:spAutoFit/>
            </a:bodyPr>
            <a:lstStyle/>
            <a:p>
              <a:pPr algn="ctr"/>
              <a:r>
                <a:rPr lang="zh-CN" altLang="en-US" sz="11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开发代表等</a:t>
              </a:r>
              <a:endParaRPr lang="en-US" altLang="zh-CN" sz="11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a:p>
              <a:pPr algn="ctr"/>
              <a:r>
                <a:rPr lang="zh-CN" altLang="en-US" sz="11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初始团队成员</a:t>
              </a:r>
              <a:endParaRPr lang="zh-CN" altLang="en-US" sz="11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pic>
          <p:nvPicPr>
            <p:cNvPr id="2570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29930" y="2211710"/>
              <a:ext cx="1092428"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5" name="TextBox 34"/>
          <p:cNvSpPr txBox="1"/>
          <p:nvPr/>
        </p:nvSpPr>
        <p:spPr>
          <a:xfrm>
            <a:off x="6014620" y="2376578"/>
            <a:ext cx="2373804" cy="369332"/>
          </a:xfrm>
          <a:prstGeom prst="rect">
            <a:avLst/>
          </a:prstGeom>
          <a:noFill/>
        </p:spPr>
        <p:txBody>
          <a:bodyPr wrap="square" rtlCol="0">
            <a:spAutoFit/>
          </a:bodyPr>
          <a:lstStyle/>
          <a:p>
            <a:pPr>
              <a:lnSpc>
                <a:spcPct val="150000"/>
              </a:lnSpc>
              <a:buFont typeface="Wingdings" pitchFamily="2" charset="2"/>
              <a:buChar char="u"/>
            </a:pPr>
            <a:r>
              <a:rPr lang="zh-CN" altLang="en-US" sz="1200" b="1" dirty="0" smtClean="0">
                <a:solidFill>
                  <a:srgbClr val="993937"/>
                </a:solidFill>
                <a:latin typeface="微软雅黑" pitchFamily="34" charset="-122"/>
                <a:ea typeface="微软雅黑" pitchFamily="34" charset="-122"/>
              </a:rPr>
              <a:t>参与业务需求分析</a:t>
            </a:r>
            <a:endParaRPr lang="en-US" altLang="zh-CN" sz="1200" dirty="0">
              <a:latin typeface="微软雅黑" pitchFamily="34" charset="-122"/>
              <a:ea typeface="微软雅黑" pitchFamily="34" charset="-122"/>
            </a:endParaRPr>
          </a:p>
        </p:txBody>
      </p:sp>
    </p:spTree>
    <p:extLst>
      <p:ext uri="{BB962C8B-B14F-4D97-AF65-F5344CB8AC3E}">
        <p14:creationId xmlns:p14="http://schemas.microsoft.com/office/powerpoint/2010/main" val="4144800512"/>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96" y="51470"/>
            <a:ext cx="8856984" cy="338554"/>
          </a:xfrm>
          <a:prstGeom prst="rect">
            <a:avLst/>
          </a:prstGeom>
          <a:noFill/>
          <a:ln w="9525">
            <a:noFill/>
            <a:miter lim="800000"/>
            <a:headEnd/>
            <a:tailEnd/>
          </a:ln>
        </p:spPr>
        <p:txBody>
          <a:bodyPr wrap="square">
            <a:spAutoFit/>
          </a:bodyPr>
          <a:lstStyle>
            <a:defPPr>
              <a:defRPr lang="zh-CN"/>
            </a:defPPr>
            <a:lvl1pPr>
              <a:defRPr sz="1600" b="1">
                <a:latin typeface="微软雅黑" pitchFamily="34" charset="-122"/>
                <a:ea typeface="微软雅黑" pitchFamily="34" charset="-122"/>
              </a:defRPr>
            </a:lvl1pPr>
          </a:lstStyle>
          <a:p>
            <a:pPr lvl="0"/>
            <a:r>
              <a:rPr lang="zh-CN" altLang="en-US" dirty="0"/>
              <a:t>准入条件</a:t>
            </a:r>
            <a:r>
              <a:rPr lang="zh-CN" altLang="en-US" dirty="0" smtClean="0"/>
              <a:t>：</a:t>
            </a:r>
            <a:r>
              <a:rPr lang="zh-CN" altLang="zh-CN" dirty="0"/>
              <a:t>产品</a:t>
            </a:r>
            <a:r>
              <a:rPr lang="zh-CN" altLang="zh-CN" dirty="0" smtClean="0"/>
              <a:t>立项审批</a:t>
            </a:r>
            <a:r>
              <a:rPr lang="zh-CN" altLang="en-US" dirty="0" smtClean="0"/>
              <a:t>表</a:t>
            </a:r>
            <a:r>
              <a:rPr lang="zh-CN" altLang="zh-CN" dirty="0" smtClean="0"/>
              <a:t>通过</a:t>
            </a:r>
            <a:r>
              <a:rPr lang="en-US" altLang="zh-CN" dirty="0" smtClean="0"/>
              <a:t>&amp;</a:t>
            </a:r>
            <a:r>
              <a:rPr lang="zh-CN" altLang="en-US" dirty="0" smtClean="0"/>
              <a:t>可行性分析报告</a:t>
            </a:r>
            <a:r>
              <a:rPr lang="zh-CN" altLang="zh-CN" dirty="0" smtClean="0"/>
              <a:t>评审通过</a:t>
            </a:r>
            <a:r>
              <a:rPr lang="zh-CN" altLang="en-US" dirty="0" smtClean="0"/>
              <a:t> </a:t>
            </a:r>
            <a:endParaRPr lang="zh-CN" altLang="en-US" dirty="0"/>
          </a:p>
        </p:txBody>
      </p:sp>
      <p:sp>
        <p:nvSpPr>
          <p:cNvPr id="4" name="矩形 3"/>
          <p:cNvSpPr>
            <a:spLocks noChangeArrowheads="1"/>
          </p:cNvSpPr>
          <p:nvPr/>
        </p:nvSpPr>
        <p:spPr bwMode="auto">
          <a:xfrm>
            <a:off x="683568" y="4731990"/>
            <a:ext cx="6156176" cy="338554"/>
          </a:xfrm>
          <a:prstGeom prst="rect">
            <a:avLst/>
          </a:prstGeom>
          <a:noFill/>
          <a:ln w="9525">
            <a:noFill/>
            <a:miter lim="800000"/>
            <a:headEnd/>
            <a:tailEnd/>
          </a:ln>
        </p:spPr>
        <p:txBody>
          <a:bodyPr wrap="square">
            <a:spAutoFit/>
          </a:bodyPr>
          <a:lstStyle/>
          <a:p>
            <a:r>
              <a:rPr lang="zh-CN" altLang="en-US" sz="1600" b="1" dirty="0">
                <a:latin typeface="微软雅黑" pitchFamily="34" charset="-122"/>
                <a:ea typeface="微软雅黑" pitchFamily="34" charset="-122"/>
              </a:rPr>
              <a:t>准出条件 </a:t>
            </a:r>
            <a:r>
              <a:rPr lang="zh-CN" altLang="en-US" sz="1600" b="1" dirty="0" smtClean="0">
                <a:latin typeface="微软雅黑" pitchFamily="34" charset="-122"/>
                <a:ea typeface="微软雅黑" pitchFamily="34" charset="-122"/>
              </a:rPr>
              <a:t>：</a:t>
            </a:r>
            <a:r>
              <a:rPr lang="zh-CN" altLang="zh-CN" sz="1600" b="1" dirty="0">
                <a:latin typeface="微软雅黑" pitchFamily="34" charset="-122"/>
                <a:ea typeface="微软雅黑" pitchFamily="34" charset="-122"/>
              </a:rPr>
              <a:t>项目立项决策通过</a:t>
            </a:r>
            <a:r>
              <a:rPr lang="zh-CN" altLang="en-US" sz="1600" b="1" dirty="0">
                <a:latin typeface="微软雅黑" pitchFamily="34" charset="-122"/>
                <a:ea typeface="微软雅黑" pitchFamily="34" charset="-122"/>
              </a:rPr>
              <a:t>或</a:t>
            </a:r>
            <a:r>
              <a:rPr lang="zh-CN" altLang="zh-CN" sz="1600" b="1" dirty="0">
                <a:latin typeface="微软雅黑" pitchFamily="34" charset="-122"/>
                <a:ea typeface="微软雅黑" pitchFamily="34" charset="-122"/>
              </a:rPr>
              <a:t>项目立项决策不通过，项目被取消</a:t>
            </a:r>
          </a:p>
        </p:txBody>
      </p:sp>
      <p:pic>
        <p:nvPicPr>
          <p:cNvPr id="5" name="Picture 2" descr="C:\Program Files\Microsoft Office\MEDIA\CAGCAT10\j0293240.wmf">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512" y="4750463"/>
            <a:ext cx="477313" cy="35213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53991"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412" y="555526"/>
            <a:ext cx="8099176" cy="4125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11375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3 CuadroTexto"/>
          <p:cNvSpPr txBox="1"/>
          <p:nvPr/>
        </p:nvSpPr>
        <p:spPr>
          <a:xfrm>
            <a:off x="7667191" y="4823050"/>
            <a:ext cx="341760" cy="276999"/>
          </a:xfrm>
          <a:prstGeom prst="rect">
            <a:avLst/>
          </a:prstGeom>
          <a:noFill/>
        </p:spPr>
        <p:txBody>
          <a:bodyPr wrap="none" rtlCol="0">
            <a:spAutoFit/>
          </a:bodyPr>
          <a:lstStyle/>
          <a:p>
            <a:pPr algn="ctr"/>
            <a:r>
              <a:rPr lang="en-US" altLang="zh-CN" sz="1200" b="1" dirty="0" smtClean="0">
                <a:solidFill>
                  <a:srgbClr val="04AEDA"/>
                </a:solidFill>
              </a:rPr>
              <a:t>13</a:t>
            </a:r>
            <a:endParaRPr lang="es-ES" sz="1200" b="1" dirty="0">
              <a:solidFill>
                <a:srgbClr val="04AEDA"/>
              </a:solidFill>
            </a:endParaRPr>
          </a:p>
        </p:txBody>
      </p:sp>
      <p:cxnSp>
        <p:nvCxnSpPr>
          <p:cNvPr id="9" name="直接连接符 8"/>
          <p:cNvCxnSpPr/>
          <p:nvPr/>
        </p:nvCxnSpPr>
        <p:spPr>
          <a:xfrm flipH="1">
            <a:off x="213965" y="561975"/>
            <a:ext cx="309795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Rectangle 7"/>
          <p:cNvSpPr>
            <a:spLocks noChangeArrowheads="1"/>
          </p:cNvSpPr>
          <p:nvPr/>
        </p:nvSpPr>
        <p:spPr bwMode="auto">
          <a:xfrm>
            <a:off x="0" y="523876"/>
            <a:ext cx="215900" cy="71438"/>
          </a:xfrm>
          <a:prstGeom prst="rect">
            <a:avLst/>
          </a:prstGeom>
          <a:solidFill>
            <a:srgbClr val="00B0F0"/>
          </a:solidFill>
          <a:ln w="9525">
            <a:noFill/>
            <a:miter lim="800000"/>
            <a:headEnd/>
            <a:tailEnd/>
          </a:ln>
        </p:spPr>
        <p:txBody>
          <a:bodyPr wrap="none" anchor="ctr"/>
          <a:lstStyle/>
          <a:p>
            <a:endParaRPr lang="zh-CN" altLang="en-US"/>
          </a:p>
        </p:txBody>
      </p:sp>
      <p:sp>
        <p:nvSpPr>
          <p:cNvPr id="11" name="TextBox 5"/>
          <p:cNvSpPr txBox="1">
            <a:spLocks noChangeArrowheads="1"/>
          </p:cNvSpPr>
          <p:nvPr/>
        </p:nvSpPr>
        <p:spPr bwMode="auto">
          <a:xfrm>
            <a:off x="560314" y="193675"/>
            <a:ext cx="2937782"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563"/>
              </a:lnSpc>
            </a:pPr>
            <a:r>
              <a:rPr lang="zh-CN" altLang="en-US" sz="2000" dirty="0" smtClean="0">
                <a:latin typeface="微软雅黑" pitchFamily="34" charset="-122"/>
                <a:ea typeface="微软雅黑" pitchFamily="34" charset="-122"/>
              </a:rPr>
              <a:t>项目立项阶段</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职责介绍</a:t>
            </a:r>
            <a:endParaRPr lang="en-US" altLang="zh-CN" sz="2000" dirty="0">
              <a:latin typeface="微软雅黑" pitchFamily="34" charset="-122"/>
              <a:ea typeface="微软雅黑" pitchFamily="34" charset="-122"/>
            </a:endParaRPr>
          </a:p>
        </p:txBody>
      </p:sp>
      <p:sp>
        <p:nvSpPr>
          <p:cNvPr id="15" name="TextBox 14"/>
          <p:cNvSpPr txBox="1"/>
          <p:nvPr/>
        </p:nvSpPr>
        <p:spPr>
          <a:xfrm>
            <a:off x="2123728" y="1128247"/>
            <a:ext cx="3888432" cy="923330"/>
          </a:xfrm>
          <a:prstGeom prst="rect">
            <a:avLst/>
          </a:prstGeom>
          <a:noFill/>
        </p:spPr>
        <p:txBody>
          <a:bodyPr wrap="square" rtlCol="0">
            <a:spAutoFit/>
          </a:bodyPr>
          <a:lstStyle/>
          <a:p>
            <a:pPr>
              <a:lnSpc>
                <a:spcPct val="150000"/>
              </a:lnSpc>
              <a:buFont typeface="Wingdings" pitchFamily="2" charset="2"/>
              <a:buChar char="u"/>
            </a:pPr>
            <a:r>
              <a:rPr lang="zh-CN" altLang="en-US" sz="1200" b="1" dirty="0" smtClean="0">
                <a:latin typeface="微软雅黑" pitchFamily="34" charset="-122"/>
                <a:ea typeface="微软雅黑" pitchFamily="34" charset="-122"/>
              </a:rPr>
              <a:t>申请项目立项</a:t>
            </a:r>
            <a:endParaRPr lang="en-US" altLang="zh-CN" sz="1200" b="1" dirty="0" smtClean="0">
              <a:latin typeface="微软雅黑" pitchFamily="34" charset="-122"/>
              <a:ea typeface="微软雅黑" pitchFamily="34" charset="-122"/>
            </a:endParaRPr>
          </a:p>
          <a:p>
            <a:pPr>
              <a:lnSpc>
                <a:spcPct val="150000"/>
              </a:lnSpc>
              <a:buFont typeface="Wingdings" pitchFamily="2" charset="2"/>
              <a:buChar char="u"/>
            </a:pPr>
            <a:r>
              <a:rPr lang="zh-CN" altLang="en-US" sz="1200" b="1" dirty="0" smtClean="0">
                <a:latin typeface="微软雅黑" pitchFamily="34" charset="-122"/>
                <a:ea typeface="微软雅黑" pitchFamily="34" charset="-122"/>
              </a:rPr>
              <a:t>组织项目团队</a:t>
            </a:r>
            <a:endParaRPr lang="en-US" altLang="zh-CN" sz="1200" b="1" dirty="0" smtClean="0">
              <a:latin typeface="微软雅黑" pitchFamily="34" charset="-122"/>
              <a:ea typeface="微软雅黑" pitchFamily="34" charset="-122"/>
            </a:endParaRPr>
          </a:p>
          <a:p>
            <a:pPr>
              <a:lnSpc>
                <a:spcPct val="150000"/>
              </a:lnSpc>
              <a:buFont typeface="Wingdings" pitchFamily="2" charset="2"/>
              <a:buChar char="u"/>
            </a:pPr>
            <a:r>
              <a:rPr lang="zh-CN" altLang="en-US" sz="1200" b="1" dirty="0">
                <a:latin typeface="微软雅黑" pitchFamily="34" charset="-122"/>
                <a:ea typeface="微软雅黑" pitchFamily="34" charset="-122"/>
              </a:rPr>
              <a:t>阶段</a:t>
            </a:r>
            <a:r>
              <a:rPr lang="zh-CN" altLang="en-US" sz="1200" b="1" dirty="0" smtClean="0">
                <a:latin typeface="微软雅黑" pitchFamily="34" charset="-122"/>
                <a:ea typeface="微软雅黑" pitchFamily="34" charset="-122"/>
              </a:rPr>
              <a:t>过程文档归档</a:t>
            </a:r>
            <a:endParaRPr lang="en-US" altLang="zh-CN" sz="1200" b="1" dirty="0" smtClean="0">
              <a:latin typeface="微软雅黑" pitchFamily="34" charset="-122"/>
              <a:ea typeface="微软雅黑" pitchFamily="34" charset="-122"/>
            </a:endParaRPr>
          </a:p>
        </p:txBody>
      </p:sp>
      <p:grpSp>
        <p:nvGrpSpPr>
          <p:cNvPr id="3" name="组合 19"/>
          <p:cNvGrpSpPr/>
          <p:nvPr/>
        </p:nvGrpSpPr>
        <p:grpSpPr>
          <a:xfrm>
            <a:off x="633875" y="894162"/>
            <a:ext cx="1212464" cy="1377677"/>
            <a:chOff x="1265016" y="2854449"/>
            <a:chExt cx="1419232" cy="1596370"/>
          </a:xfrm>
        </p:grpSpPr>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3056" y="2854449"/>
              <a:ext cx="1331192" cy="1281216"/>
            </a:xfrm>
            <a:prstGeom prst="rect">
              <a:avLst/>
            </a:prstGeom>
          </p:spPr>
        </p:pic>
        <p:sp>
          <p:nvSpPr>
            <p:cNvPr id="22" name="矩形 21"/>
            <p:cNvSpPr/>
            <p:nvPr/>
          </p:nvSpPr>
          <p:spPr>
            <a:xfrm>
              <a:off x="1265016" y="4173820"/>
              <a:ext cx="1146469" cy="276999"/>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拟定项目经理</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grpSp>
        <p:nvGrpSpPr>
          <p:cNvPr id="32" name="组合 31"/>
          <p:cNvGrpSpPr/>
          <p:nvPr/>
        </p:nvGrpSpPr>
        <p:grpSpPr>
          <a:xfrm>
            <a:off x="4238619" y="2741955"/>
            <a:ext cx="1327776" cy="1110069"/>
            <a:chOff x="90803" y="3401319"/>
            <a:chExt cx="1296771" cy="1259152"/>
          </a:xfrm>
        </p:grpSpPr>
        <p:sp>
          <p:nvSpPr>
            <p:cNvPr id="33" name="矩形 32"/>
            <p:cNvSpPr/>
            <p:nvPr/>
          </p:nvSpPr>
          <p:spPr>
            <a:xfrm>
              <a:off x="387675" y="4299941"/>
              <a:ext cx="703032" cy="360530"/>
            </a:xfrm>
            <a:prstGeom prst="rect">
              <a:avLst/>
            </a:prstGeom>
            <a:noFill/>
          </p:spPr>
          <p:txBody>
            <a:bodyPr wrap="none" lIns="91440" tIns="45720" rIns="91440" bIns="45720">
              <a:spAutoFit/>
            </a:bodyPr>
            <a:lstStyle/>
            <a:p>
              <a:pPr algn="ctr"/>
              <a:r>
                <a:rPr lang="zh-CN" altLang="en-US" sz="11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决策组</a:t>
              </a:r>
              <a:endParaRPr lang="zh-CN" altLang="en-US" sz="11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pic>
          <p:nvPicPr>
            <p:cNvPr id="34" name="Picture 2" descr="C:\Documents and Settings\lunzhuo.ye\桌面\培训PPT素材\20110514_2cbd5458a2492020ea1eX3I49qwuPe8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90803" y="3401319"/>
              <a:ext cx="1296771" cy="979249"/>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TextBox 34"/>
          <p:cNvSpPr txBox="1"/>
          <p:nvPr/>
        </p:nvSpPr>
        <p:spPr>
          <a:xfrm>
            <a:off x="5796136" y="3112324"/>
            <a:ext cx="2753383" cy="369332"/>
          </a:xfrm>
          <a:prstGeom prst="rect">
            <a:avLst/>
          </a:prstGeom>
          <a:noFill/>
        </p:spPr>
        <p:txBody>
          <a:bodyPr wrap="square" rtlCol="0">
            <a:spAutoFit/>
          </a:bodyPr>
          <a:lstStyle/>
          <a:p>
            <a:pPr>
              <a:lnSpc>
                <a:spcPct val="150000"/>
              </a:lnSpc>
              <a:buFont typeface="Wingdings" pitchFamily="2" charset="2"/>
              <a:buChar char="u"/>
            </a:pPr>
            <a:r>
              <a:rPr lang="zh-CN" altLang="en-US" sz="1200" b="1" dirty="0" smtClean="0">
                <a:latin typeface="微软雅黑" pitchFamily="34" charset="-122"/>
                <a:ea typeface="微软雅黑" pitchFamily="34" charset="-122"/>
              </a:rPr>
              <a:t>项目立项决策</a:t>
            </a:r>
            <a:endParaRPr lang="en-US" altLang="zh-CN" sz="12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1665992693"/>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96" y="51470"/>
            <a:ext cx="8856984" cy="338554"/>
          </a:xfrm>
          <a:prstGeom prst="rect">
            <a:avLst/>
          </a:prstGeom>
          <a:noFill/>
          <a:ln w="9525">
            <a:noFill/>
            <a:miter lim="800000"/>
            <a:headEnd/>
            <a:tailEnd/>
          </a:ln>
        </p:spPr>
        <p:txBody>
          <a:bodyPr wrap="square">
            <a:spAutoFit/>
          </a:bodyPr>
          <a:lstStyle>
            <a:defPPr>
              <a:defRPr lang="zh-CN"/>
            </a:defPPr>
            <a:lvl1pPr>
              <a:defRPr sz="1600" b="1">
                <a:latin typeface="微软雅黑" pitchFamily="34" charset="-122"/>
                <a:ea typeface="微软雅黑" pitchFamily="34" charset="-122"/>
              </a:defRPr>
            </a:lvl1pPr>
          </a:lstStyle>
          <a:p>
            <a:pPr lvl="0"/>
            <a:r>
              <a:rPr lang="zh-CN" altLang="en-US" dirty="0"/>
              <a:t>准入条件</a:t>
            </a:r>
            <a:r>
              <a:rPr lang="zh-CN" altLang="en-US" dirty="0" smtClean="0"/>
              <a:t>：课程概念设计书评审</a:t>
            </a:r>
            <a:r>
              <a:rPr lang="zh-CN" altLang="zh-CN" dirty="0" smtClean="0"/>
              <a:t>通过</a:t>
            </a:r>
            <a:r>
              <a:rPr lang="en-US" altLang="zh-CN" dirty="0" smtClean="0"/>
              <a:t>&amp;</a:t>
            </a:r>
            <a:r>
              <a:rPr lang="zh-CN" altLang="en-US" dirty="0" smtClean="0"/>
              <a:t>项目立项</a:t>
            </a:r>
            <a:r>
              <a:rPr lang="zh-CN" altLang="en-US" dirty="0"/>
              <a:t>决策</a:t>
            </a:r>
            <a:r>
              <a:rPr lang="zh-CN" altLang="zh-CN" dirty="0" smtClean="0"/>
              <a:t>通过</a:t>
            </a:r>
            <a:r>
              <a:rPr lang="zh-CN" altLang="en-US" dirty="0" smtClean="0"/>
              <a:t> </a:t>
            </a:r>
            <a:endParaRPr lang="zh-CN" altLang="en-US" dirty="0"/>
          </a:p>
        </p:txBody>
      </p:sp>
      <p:sp>
        <p:nvSpPr>
          <p:cNvPr id="4" name="矩形 3"/>
          <p:cNvSpPr>
            <a:spLocks noChangeArrowheads="1"/>
          </p:cNvSpPr>
          <p:nvPr/>
        </p:nvSpPr>
        <p:spPr bwMode="auto">
          <a:xfrm>
            <a:off x="683568" y="4731990"/>
            <a:ext cx="6156176" cy="338554"/>
          </a:xfrm>
          <a:prstGeom prst="rect">
            <a:avLst/>
          </a:prstGeom>
          <a:noFill/>
          <a:ln w="9525">
            <a:noFill/>
            <a:miter lim="800000"/>
            <a:headEnd/>
            <a:tailEnd/>
          </a:ln>
        </p:spPr>
        <p:txBody>
          <a:bodyPr wrap="square">
            <a:spAutoFit/>
          </a:bodyPr>
          <a:lstStyle/>
          <a:p>
            <a:r>
              <a:rPr lang="zh-CN" altLang="en-US" sz="1600" b="1" dirty="0">
                <a:latin typeface="微软雅黑" pitchFamily="34" charset="-122"/>
                <a:ea typeface="微软雅黑" pitchFamily="34" charset="-122"/>
              </a:rPr>
              <a:t>准出条件 </a:t>
            </a:r>
            <a:r>
              <a:rPr lang="zh-CN" altLang="en-US" sz="1600" b="1" dirty="0" smtClean="0">
                <a:latin typeface="微软雅黑" pitchFamily="34" charset="-122"/>
                <a:ea typeface="微软雅黑" pitchFamily="34" charset="-122"/>
              </a:rPr>
              <a:t>：课程样章获得市场认可或市场不认可</a:t>
            </a:r>
            <a:r>
              <a:rPr lang="zh-CN" altLang="zh-CN" sz="1600" b="1" dirty="0" smtClean="0">
                <a:latin typeface="微软雅黑" pitchFamily="34" charset="-122"/>
                <a:ea typeface="微软雅黑" pitchFamily="34" charset="-122"/>
              </a:rPr>
              <a:t>，</a:t>
            </a:r>
            <a:r>
              <a:rPr lang="zh-CN" altLang="zh-CN" sz="1600" b="1" dirty="0">
                <a:latin typeface="微软雅黑" pitchFamily="34" charset="-122"/>
                <a:ea typeface="微软雅黑" pitchFamily="34" charset="-122"/>
              </a:rPr>
              <a:t>项目被取消</a:t>
            </a:r>
          </a:p>
        </p:txBody>
      </p:sp>
      <p:pic>
        <p:nvPicPr>
          <p:cNvPr id="5" name="Picture 2" descr="C:\Program Files\Microsoft Office\MEDIA\CAGCAT10\j0293240.wmf">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512" y="4750463"/>
            <a:ext cx="477313" cy="35213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58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825" y="483518"/>
            <a:ext cx="7731599"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21926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378565" y="1095135"/>
            <a:ext cx="1152127" cy="856838"/>
            <a:chOff x="1230457" y="1093887"/>
            <a:chExt cx="1576391" cy="1460665"/>
          </a:xfrm>
        </p:grpSpPr>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0457" y="1093887"/>
              <a:ext cx="1576391" cy="1080120"/>
            </a:xfrm>
            <a:prstGeom prst="rect">
              <a:avLst/>
            </a:prstGeom>
          </p:spPr>
        </p:pic>
        <p:sp>
          <p:nvSpPr>
            <p:cNvPr id="20" name="矩形 19"/>
            <p:cNvSpPr/>
            <p:nvPr/>
          </p:nvSpPr>
          <p:spPr>
            <a:xfrm>
              <a:off x="1425317" y="2248584"/>
              <a:ext cx="825867" cy="305968"/>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产品</a:t>
              </a:r>
              <a:r>
                <a:rPr lang="zh-CN" altLang="en-US" sz="1200" b="1"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经理</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sp>
        <p:nvSpPr>
          <p:cNvPr id="7" name="13 CuadroTexto"/>
          <p:cNvSpPr txBox="1"/>
          <p:nvPr/>
        </p:nvSpPr>
        <p:spPr>
          <a:xfrm>
            <a:off x="7667191" y="4823050"/>
            <a:ext cx="341760" cy="276999"/>
          </a:xfrm>
          <a:prstGeom prst="rect">
            <a:avLst/>
          </a:prstGeom>
          <a:noFill/>
        </p:spPr>
        <p:txBody>
          <a:bodyPr wrap="none" rtlCol="0">
            <a:spAutoFit/>
          </a:bodyPr>
          <a:lstStyle/>
          <a:p>
            <a:pPr algn="ctr"/>
            <a:r>
              <a:rPr lang="en-US" altLang="zh-CN" sz="1200" b="1" dirty="0" smtClean="0">
                <a:solidFill>
                  <a:srgbClr val="04AEDA"/>
                </a:solidFill>
              </a:rPr>
              <a:t>13</a:t>
            </a:r>
            <a:endParaRPr lang="es-ES" sz="1200" b="1" dirty="0">
              <a:solidFill>
                <a:srgbClr val="04AEDA"/>
              </a:solidFill>
            </a:endParaRPr>
          </a:p>
        </p:txBody>
      </p:sp>
      <p:cxnSp>
        <p:nvCxnSpPr>
          <p:cNvPr id="9" name="直接连接符 8"/>
          <p:cNvCxnSpPr/>
          <p:nvPr/>
        </p:nvCxnSpPr>
        <p:spPr>
          <a:xfrm flipH="1">
            <a:off x="213965" y="561975"/>
            <a:ext cx="4070003"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Rectangle 7"/>
          <p:cNvSpPr>
            <a:spLocks noChangeArrowheads="1"/>
          </p:cNvSpPr>
          <p:nvPr/>
        </p:nvSpPr>
        <p:spPr bwMode="auto">
          <a:xfrm>
            <a:off x="0" y="523876"/>
            <a:ext cx="215900" cy="71438"/>
          </a:xfrm>
          <a:prstGeom prst="rect">
            <a:avLst/>
          </a:prstGeom>
          <a:solidFill>
            <a:srgbClr val="00B0F0"/>
          </a:solidFill>
          <a:ln w="9525">
            <a:noFill/>
            <a:miter lim="800000"/>
            <a:headEnd/>
            <a:tailEnd/>
          </a:ln>
        </p:spPr>
        <p:txBody>
          <a:bodyPr wrap="none" anchor="ctr"/>
          <a:lstStyle/>
          <a:p>
            <a:endParaRPr lang="zh-CN" altLang="en-US"/>
          </a:p>
        </p:txBody>
      </p:sp>
      <p:sp>
        <p:nvSpPr>
          <p:cNvPr id="11" name="TextBox 5"/>
          <p:cNvSpPr txBox="1">
            <a:spLocks noChangeArrowheads="1"/>
          </p:cNvSpPr>
          <p:nvPr/>
        </p:nvSpPr>
        <p:spPr bwMode="auto">
          <a:xfrm>
            <a:off x="560313" y="193675"/>
            <a:ext cx="439652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563"/>
              </a:lnSpc>
            </a:pPr>
            <a:r>
              <a:rPr lang="zh-CN" altLang="en-US" sz="2000" dirty="0" smtClean="0">
                <a:latin typeface="微软雅黑" pitchFamily="34" charset="-122"/>
                <a:ea typeface="微软雅黑" pitchFamily="34" charset="-122"/>
              </a:rPr>
              <a:t>样章开发阶段</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职责介绍</a:t>
            </a:r>
            <a:endParaRPr lang="en-US" altLang="zh-CN" sz="2000" dirty="0">
              <a:latin typeface="微软雅黑" pitchFamily="34" charset="-122"/>
              <a:ea typeface="微软雅黑" pitchFamily="34" charset="-122"/>
            </a:endParaRPr>
          </a:p>
        </p:txBody>
      </p:sp>
      <p:sp>
        <p:nvSpPr>
          <p:cNvPr id="13" name="TextBox 12"/>
          <p:cNvSpPr txBox="1"/>
          <p:nvPr/>
        </p:nvSpPr>
        <p:spPr>
          <a:xfrm>
            <a:off x="1505850" y="936955"/>
            <a:ext cx="2902738" cy="1477328"/>
          </a:xfrm>
          <a:prstGeom prst="rect">
            <a:avLst/>
          </a:prstGeom>
          <a:noFill/>
        </p:spPr>
        <p:txBody>
          <a:bodyPr wrap="square" rtlCol="0">
            <a:spAutoFit/>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组织编写课程样章脚本</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组织课程样章验收</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组织进行课程样章市场推广</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组织编写市场预售调研报告</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endParaRPr lang="en-US" altLang="zh-CN" sz="1200" dirty="0" smtClean="0">
              <a:latin typeface="微软雅黑" pitchFamily="34" charset="-122"/>
              <a:ea typeface="微软雅黑" pitchFamily="34" charset="-122"/>
            </a:endParaRPr>
          </a:p>
        </p:txBody>
      </p:sp>
      <p:sp>
        <p:nvSpPr>
          <p:cNvPr id="15" name="TextBox 14"/>
          <p:cNvSpPr txBox="1"/>
          <p:nvPr/>
        </p:nvSpPr>
        <p:spPr>
          <a:xfrm>
            <a:off x="1622965" y="2743528"/>
            <a:ext cx="2444979" cy="1477328"/>
          </a:xfrm>
          <a:prstGeom prst="rect">
            <a:avLst/>
          </a:prstGeom>
          <a:noFill/>
        </p:spPr>
        <p:txBody>
          <a:bodyPr wrap="square" rtlCol="0">
            <a:spAutoFit/>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组织进行课程样章脚本评审</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组织课程样章资源开发</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组织申请课程样章入库</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申请项目里程碑审批</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a:latin typeface="微软雅黑" pitchFamily="34" charset="-122"/>
                <a:ea typeface="微软雅黑" pitchFamily="34" charset="-122"/>
              </a:rPr>
              <a:t>项目监控</a:t>
            </a:r>
            <a:endParaRPr lang="en-US" altLang="zh-CN" sz="1200" dirty="0" smtClean="0">
              <a:latin typeface="微软雅黑" pitchFamily="34" charset="-122"/>
              <a:ea typeface="微软雅黑" pitchFamily="34" charset="-122"/>
            </a:endParaRPr>
          </a:p>
        </p:txBody>
      </p:sp>
      <p:grpSp>
        <p:nvGrpSpPr>
          <p:cNvPr id="23" name="组合 19"/>
          <p:cNvGrpSpPr/>
          <p:nvPr/>
        </p:nvGrpSpPr>
        <p:grpSpPr>
          <a:xfrm>
            <a:off x="397479" y="2655844"/>
            <a:ext cx="850600" cy="1214192"/>
            <a:chOff x="1289587" y="2854449"/>
            <a:chExt cx="1394661" cy="1709330"/>
          </a:xfrm>
        </p:grpSpPr>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3056" y="2854449"/>
              <a:ext cx="1331192" cy="1281216"/>
            </a:xfrm>
            <a:prstGeom prst="rect">
              <a:avLst/>
            </a:prstGeom>
          </p:spPr>
        </p:pic>
        <p:sp>
          <p:nvSpPr>
            <p:cNvPr id="25" name="矩形 24"/>
            <p:cNvSpPr/>
            <p:nvPr/>
          </p:nvSpPr>
          <p:spPr>
            <a:xfrm>
              <a:off x="1289587" y="4173822"/>
              <a:ext cx="1354109" cy="389957"/>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项目经理</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sp>
        <p:nvSpPr>
          <p:cNvPr id="29" name="TextBox 28"/>
          <p:cNvSpPr txBox="1"/>
          <p:nvPr/>
        </p:nvSpPr>
        <p:spPr>
          <a:xfrm>
            <a:off x="5796136" y="1017160"/>
            <a:ext cx="3107553" cy="646331"/>
          </a:xfrm>
          <a:prstGeom prst="rect">
            <a:avLst/>
          </a:prstGeom>
          <a:noFill/>
        </p:spPr>
        <p:txBody>
          <a:bodyPr wrap="square" rtlCol="0">
            <a:spAutoFit/>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参与样章脚本评审</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样章开发</a:t>
            </a:r>
            <a:endParaRPr lang="en-US" altLang="zh-CN" sz="1200" dirty="0">
              <a:latin typeface="微软雅黑" pitchFamily="34" charset="-122"/>
              <a:ea typeface="微软雅黑" pitchFamily="34" charset="-122"/>
            </a:endParaRPr>
          </a:p>
        </p:txBody>
      </p:sp>
      <p:grpSp>
        <p:nvGrpSpPr>
          <p:cNvPr id="18" name="组合 17"/>
          <p:cNvGrpSpPr/>
          <p:nvPr/>
        </p:nvGrpSpPr>
        <p:grpSpPr>
          <a:xfrm>
            <a:off x="4399600" y="2960709"/>
            <a:ext cx="1396536" cy="945145"/>
            <a:chOff x="4645738" y="790600"/>
            <a:chExt cx="1396536" cy="750607"/>
          </a:xfrm>
        </p:grpSpPr>
        <p:sp>
          <p:nvSpPr>
            <p:cNvPr id="19" name="矩形 18"/>
            <p:cNvSpPr/>
            <p:nvPr/>
          </p:nvSpPr>
          <p:spPr>
            <a:xfrm>
              <a:off x="4645738" y="1279597"/>
              <a:ext cx="1396536" cy="261610"/>
            </a:xfrm>
            <a:prstGeom prst="rect">
              <a:avLst/>
            </a:prstGeom>
            <a:noFill/>
          </p:spPr>
          <p:txBody>
            <a:bodyPr wrap="none" lIns="91440" tIns="45720" rIns="91440" bIns="45720">
              <a:spAutoFit/>
            </a:bodyPr>
            <a:lstStyle/>
            <a:p>
              <a:pPr algn="ctr"/>
              <a:r>
                <a:rPr lang="zh-CN" altLang="en-US" sz="1100" b="1"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市场营销、商务</a:t>
              </a:r>
              <a:r>
                <a:rPr lang="en-US" altLang="zh-CN" sz="1100" b="1"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BD</a:t>
              </a:r>
              <a:endParaRPr lang="zh-CN" altLang="en-US" sz="11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pic>
          <p:nvPicPr>
            <p:cNvPr id="2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37660" y="790600"/>
              <a:ext cx="954485" cy="548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2" name="TextBox 21"/>
          <p:cNvSpPr txBox="1"/>
          <p:nvPr/>
        </p:nvSpPr>
        <p:spPr>
          <a:xfrm>
            <a:off x="5940152" y="3223705"/>
            <a:ext cx="3107553" cy="369332"/>
          </a:xfrm>
          <a:prstGeom prst="rect">
            <a:avLst/>
          </a:prstGeom>
          <a:noFill/>
        </p:spPr>
        <p:txBody>
          <a:bodyPr wrap="square" rtlCol="0">
            <a:spAutoFit/>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进行市场推广</a:t>
            </a:r>
            <a:endParaRPr lang="en-US" altLang="zh-CN" sz="1200" dirty="0">
              <a:latin typeface="微软雅黑" pitchFamily="34" charset="-122"/>
              <a:ea typeface="微软雅黑" pitchFamily="34" charset="-122"/>
            </a:endParaRPr>
          </a:p>
        </p:txBody>
      </p:sp>
      <p:grpSp>
        <p:nvGrpSpPr>
          <p:cNvPr id="30" name="组合 29"/>
          <p:cNvGrpSpPr/>
          <p:nvPr/>
        </p:nvGrpSpPr>
        <p:grpSpPr>
          <a:xfrm>
            <a:off x="4644008" y="843558"/>
            <a:ext cx="1080120" cy="988417"/>
            <a:chOff x="181845" y="1716534"/>
            <a:chExt cx="1114691" cy="1288249"/>
          </a:xfrm>
        </p:grpSpPr>
        <p:pic>
          <p:nvPicPr>
            <p:cNvPr id="31" name="图片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1845" y="1716534"/>
              <a:ext cx="1114691" cy="936411"/>
            </a:xfrm>
            <a:prstGeom prst="rect">
              <a:avLst/>
            </a:prstGeom>
          </p:spPr>
        </p:pic>
        <p:sp>
          <p:nvSpPr>
            <p:cNvPr id="32" name="矩形 31"/>
            <p:cNvSpPr/>
            <p:nvPr/>
          </p:nvSpPr>
          <p:spPr>
            <a:xfrm>
              <a:off x="263917" y="2643758"/>
              <a:ext cx="1017731" cy="361025"/>
            </a:xfrm>
            <a:prstGeom prst="rect">
              <a:avLst/>
            </a:prstGeom>
            <a:noFill/>
          </p:spPr>
          <p:txBody>
            <a:bodyPr wrap="none" lIns="91440" tIns="45720" rIns="91440" bIns="45720">
              <a:spAutoFit/>
            </a:bodyPr>
            <a:lstStyle/>
            <a:p>
              <a:pPr algn="ctr"/>
              <a:r>
                <a:rPr lang="zh-CN" altLang="en-US" sz="1200" b="1"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开发</a:t>
              </a:r>
              <a:r>
                <a:rPr lang="zh-CN" altLang="en-US" sz="1200" b="1"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工程师</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738582357"/>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35496" y="51470"/>
            <a:ext cx="8856984" cy="584775"/>
          </a:xfrm>
          <a:prstGeom prst="rect">
            <a:avLst/>
          </a:prstGeom>
          <a:noFill/>
          <a:ln w="9525">
            <a:noFill/>
            <a:miter lim="800000"/>
            <a:headEnd/>
            <a:tailEnd/>
          </a:ln>
        </p:spPr>
        <p:txBody>
          <a:bodyPr wrap="square">
            <a:spAutoFit/>
          </a:bodyPr>
          <a:lstStyle>
            <a:defPPr>
              <a:defRPr lang="zh-CN"/>
            </a:defPPr>
            <a:lvl1pPr>
              <a:defRPr sz="1600" b="1">
                <a:latin typeface="微软雅黑" pitchFamily="34" charset="-122"/>
                <a:ea typeface="微软雅黑" pitchFamily="34" charset="-122"/>
              </a:defRPr>
            </a:lvl1pPr>
          </a:lstStyle>
          <a:p>
            <a:r>
              <a:rPr lang="zh-CN" altLang="en-US" dirty="0"/>
              <a:t>准入条件</a:t>
            </a:r>
            <a:r>
              <a:rPr lang="zh-CN" altLang="en-US" dirty="0" smtClean="0"/>
              <a:t>：样章预售报告出具通过结论</a:t>
            </a:r>
            <a:endParaRPr lang="en-US" altLang="zh-CN" dirty="0" smtClean="0"/>
          </a:p>
          <a:p>
            <a:pPr lvl="0"/>
            <a:endParaRPr lang="zh-CN" altLang="en-US" dirty="0"/>
          </a:p>
        </p:txBody>
      </p:sp>
      <p:sp>
        <p:nvSpPr>
          <p:cNvPr id="6" name="矩形 5"/>
          <p:cNvSpPr>
            <a:spLocks noChangeArrowheads="1"/>
          </p:cNvSpPr>
          <p:nvPr/>
        </p:nvSpPr>
        <p:spPr bwMode="auto">
          <a:xfrm>
            <a:off x="251520" y="4804946"/>
            <a:ext cx="8136904" cy="338554"/>
          </a:xfrm>
          <a:prstGeom prst="rect">
            <a:avLst/>
          </a:prstGeom>
          <a:noFill/>
          <a:ln w="9525">
            <a:noFill/>
            <a:miter lim="800000"/>
            <a:headEnd/>
            <a:tailEnd/>
          </a:ln>
        </p:spPr>
        <p:txBody>
          <a:bodyPr wrap="square">
            <a:spAutoFit/>
          </a:bodyPr>
          <a:lstStyle/>
          <a:p>
            <a:r>
              <a:rPr lang="zh-CN" altLang="en-US" sz="1600" b="1" dirty="0">
                <a:latin typeface="微软雅黑" pitchFamily="34" charset="-122"/>
                <a:ea typeface="微软雅黑" pitchFamily="34" charset="-122"/>
              </a:rPr>
              <a:t>准出条件 </a:t>
            </a:r>
            <a:r>
              <a:rPr lang="zh-CN" altLang="en-US" sz="1600" b="1" dirty="0" smtClean="0">
                <a:latin typeface="微软雅黑" pitchFamily="34" charset="-122"/>
                <a:ea typeface="微软雅黑" pitchFamily="34" charset="-122"/>
              </a:rPr>
              <a:t>：</a:t>
            </a:r>
            <a:r>
              <a:rPr lang="zh-CN" altLang="zh-CN" sz="1600" b="1" dirty="0"/>
              <a:t>资源需求脚本及制作需求素材准备完成</a:t>
            </a:r>
            <a:endParaRPr lang="zh-CN" altLang="zh-CN" sz="1600" b="1" dirty="0">
              <a:latin typeface="微软雅黑" pitchFamily="34" charset="-122"/>
              <a:ea typeface="微软雅黑" pitchFamily="34"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51972" name="Picture 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83518"/>
            <a:ext cx="7920880"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31"/>
          <p:cNvGrpSpPr/>
          <p:nvPr/>
        </p:nvGrpSpPr>
        <p:grpSpPr>
          <a:xfrm>
            <a:off x="4487921" y="2073325"/>
            <a:ext cx="825867" cy="907301"/>
            <a:chOff x="5994890" y="1981376"/>
            <a:chExt cx="1164722" cy="1487628"/>
          </a:xfrm>
        </p:grpSpPr>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4168" y="1981376"/>
              <a:ext cx="990032" cy="1022422"/>
            </a:xfrm>
            <a:prstGeom prst="rect">
              <a:avLst/>
            </a:prstGeom>
          </p:spPr>
        </p:pic>
        <p:sp>
          <p:nvSpPr>
            <p:cNvPr id="45" name="矩形 44"/>
            <p:cNvSpPr/>
            <p:nvPr/>
          </p:nvSpPr>
          <p:spPr>
            <a:xfrm>
              <a:off x="5994890" y="3014831"/>
              <a:ext cx="1164722" cy="454173"/>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测试</a:t>
              </a:r>
              <a:r>
                <a:rPr lang="zh-CN" altLang="en-US" sz="1200" b="1"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人员</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grpSp>
        <p:nvGrpSpPr>
          <p:cNvPr id="40" name="组合 39"/>
          <p:cNvGrpSpPr/>
          <p:nvPr/>
        </p:nvGrpSpPr>
        <p:grpSpPr>
          <a:xfrm>
            <a:off x="4132536" y="3431756"/>
            <a:ext cx="1080120" cy="988417"/>
            <a:chOff x="181845" y="1716534"/>
            <a:chExt cx="1114691" cy="1288249"/>
          </a:xfrm>
        </p:grpSpPr>
        <p:pic>
          <p:nvPicPr>
            <p:cNvPr id="41" name="图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845" y="1716534"/>
              <a:ext cx="1114691" cy="936411"/>
            </a:xfrm>
            <a:prstGeom prst="rect">
              <a:avLst/>
            </a:prstGeom>
          </p:spPr>
        </p:pic>
        <p:sp>
          <p:nvSpPr>
            <p:cNvPr id="42" name="矩形 41"/>
            <p:cNvSpPr/>
            <p:nvPr/>
          </p:nvSpPr>
          <p:spPr>
            <a:xfrm>
              <a:off x="263917" y="2643758"/>
              <a:ext cx="1017731" cy="361025"/>
            </a:xfrm>
            <a:prstGeom prst="rect">
              <a:avLst/>
            </a:prstGeom>
            <a:noFill/>
          </p:spPr>
          <p:txBody>
            <a:bodyPr wrap="none" lIns="91440" tIns="45720" rIns="91440" bIns="45720">
              <a:spAutoFit/>
            </a:bodyPr>
            <a:lstStyle/>
            <a:p>
              <a:pPr algn="ctr"/>
              <a:r>
                <a:rPr lang="zh-CN" altLang="en-US" sz="1200" b="1"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开发</a:t>
              </a:r>
              <a:r>
                <a:rPr lang="zh-CN" altLang="en-US" sz="1200" b="1"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工程师</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grpSp>
        <p:nvGrpSpPr>
          <p:cNvPr id="36" name="组合 15"/>
          <p:cNvGrpSpPr/>
          <p:nvPr/>
        </p:nvGrpSpPr>
        <p:grpSpPr>
          <a:xfrm>
            <a:off x="88455" y="3363838"/>
            <a:ext cx="1152127" cy="856838"/>
            <a:chOff x="1230457" y="1093887"/>
            <a:chExt cx="1576391" cy="1460665"/>
          </a:xfrm>
        </p:grpSpPr>
        <p:pic>
          <p:nvPicPr>
            <p:cNvPr id="37" name="图片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30457" y="1093887"/>
              <a:ext cx="1576391" cy="1080120"/>
            </a:xfrm>
            <a:prstGeom prst="rect">
              <a:avLst/>
            </a:prstGeom>
          </p:spPr>
        </p:pic>
        <p:sp>
          <p:nvSpPr>
            <p:cNvPr id="38" name="矩形 37"/>
            <p:cNvSpPr/>
            <p:nvPr/>
          </p:nvSpPr>
          <p:spPr>
            <a:xfrm>
              <a:off x="1425317" y="2248584"/>
              <a:ext cx="825867" cy="305968"/>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产品</a:t>
              </a:r>
              <a:r>
                <a:rPr lang="zh-CN" altLang="en-US" sz="1200" b="1"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经理</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sp>
        <p:nvSpPr>
          <p:cNvPr id="7" name="13 CuadroTexto"/>
          <p:cNvSpPr txBox="1"/>
          <p:nvPr/>
        </p:nvSpPr>
        <p:spPr>
          <a:xfrm>
            <a:off x="7667191" y="4823050"/>
            <a:ext cx="341760" cy="276999"/>
          </a:xfrm>
          <a:prstGeom prst="rect">
            <a:avLst/>
          </a:prstGeom>
          <a:noFill/>
        </p:spPr>
        <p:txBody>
          <a:bodyPr wrap="none" rtlCol="0">
            <a:spAutoFit/>
          </a:bodyPr>
          <a:lstStyle/>
          <a:p>
            <a:pPr algn="ctr"/>
            <a:r>
              <a:rPr lang="en-US" altLang="zh-CN" sz="1200" b="1" dirty="0" smtClean="0">
                <a:solidFill>
                  <a:srgbClr val="04AEDA"/>
                </a:solidFill>
              </a:rPr>
              <a:t>13</a:t>
            </a:r>
            <a:endParaRPr lang="es-ES" sz="1200" b="1" dirty="0">
              <a:solidFill>
                <a:srgbClr val="04AEDA"/>
              </a:solidFill>
            </a:endParaRPr>
          </a:p>
        </p:txBody>
      </p:sp>
      <p:cxnSp>
        <p:nvCxnSpPr>
          <p:cNvPr id="9" name="直接连接符 8"/>
          <p:cNvCxnSpPr/>
          <p:nvPr/>
        </p:nvCxnSpPr>
        <p:spPr>
          <a:xfrm flipH="1">
            <a:off x="213965" y="561975"/>
            <a:ext cx="309795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Rectangle 7"/>
          <p:cNvSpPr>
            <a:spLocks noChangeArrowheads="1"/>
          </p:cNvSpPr>
          <p:nvPr/>
        </p:nvSpPr>
        <p:spPr bwMode="auto">
          <a:xfrm>
            <a:off x="0" y="523876"/>
            <a:ext cx="215900" cy="71438"/>
          </a:xfrm>
          <a:prstGeom prst="rect">
            <a:avLst/>
          </a:prstGeom>
          <a:solidFill>
            <a:srgbClr val="00B0F0"/>
          </a:solidFill>
          <a:ln w="9525">
            <a:noFill/>
            <a:miter lim="800000"/>
            <a:headEnd/>
            <a:tailEnd/>
          </a:ln>
        </p:spPr>
        <p:txBody>
          <a:bodyPr wrap="none" anchor="ctr"/>
          <a:lstStyle/>
          <a:p>
            <a:endParaRPr lang="zh-CN" altLang="en-US"/>
          </a:p>
        </p:txBody>
      </p:sp>
      <p:sp>
        <p:nvSpPr>
          <p:cNvPr id="11" name="TextBox 5"/>
          <p:cNvSpPr txBox="1">
            <a:spLocks noChangeArrowheads="1"/>
          </p:cNvSpPr>
          <p:nvPr/>
        </p:nvSpPr>
        <p:spPr bwMode="auto">
          <a:xfrm>
            <a:off x="560314" y="193675"/>
            <a:ext cx="386767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563"/>
              </a:lnSpc>
            </a:pPr>
            <a:r>
              <a:rPr lang="zh-CN" altLang="en-US" sz="2000" dirty="0" smtClean="0">
                <a:latin typeface="微软雅黑" pitchFamily="34" charset="-122"/>
                <a:ea typeface="微软雅黑" pitchFamily="34" charset="-122"/>
              </a:rPr>
              <a:t>需求策划</a:t>
            </a:r>
            <a:r>
              <a:rPr lang="zh-CN" altLang="en-US" sz="2000" dirty="0" smtClean="0">
                <a:latin typeface="微软雅黑" pitchFamily="34" charset="-122"/>
                <a:ea typeface="微软雅黑" pitchFamily="34" charset="-122"/>
              </a:rPr>
              <a:t>阶段</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职责介绍</a:t>
            </a:r>
            <a:endParaRPr lang="en-US" altLang="zh-CN" sz="2000" dirty="0">
              <a:latin typeface="微软雅黑" pitchFamily="34" charset="-122"/>
              <a:ea typeface="微软雅黑" pitchFamily="34" charset="-122"/>
            </a:endParaRPr>
          </a:p>
        </p:txBody>
      </p:sp>
      <p:sp>
        <p:nvSpPr>
          <p:cNvPr id="31" name="TextBox 30"/>
          <p:cNvSpPr txBox="1"/>
          <p:nvPr/>
        </p:nvSpPr>
        <p:spPr>
          <a:xfrm>
            <a:off x="966266" y="915566"/>
            <a:ext cx="3061256" cy="1754326"/>
          </a:xfrm>
          <a:prstGeom prst="rect">
            <a:avLst/>
          </a:prstGeom>
          <a:noFill/>
        </p:spPr>
        <p:txBody>
          <a:bodyPr wrap="square" rtlCol="0">
            <a:spAutoFit/>
          </a:bodyPr>
          <a:lstStyle/>
          <a:p>
            <a:pPr>
              <a:lnSpc>
                <a:spcPct val="150000"/>
              </a:lnSpc>
              <a:buFont typeface="Wingdings" pitchFamily="2" charset="2"/>
              <a:buChar char="u"/>
            </a:pPr>
            <a:r>
              <a:rPr lang="zh-CN" altLang="zh-CN" sz="1200" dirty="0" smtClean="0"/>
              <a:t>组织评审《客户需求列表》</a:t>
            </a:r>
            <a:endParaRPr lang="en-US" altLang="zh-CN" sz="1200" dirty="0" smtClean="0"/>
          </a:p>
          <a:p>
            <a:pPr>
              <a:lnSpc>
                <a:spcPct val="150000"/>
              </a:lnSpc>
              <a:buFont typeface="Wingdings" pitchFamily="2" charset="2"/>
              <a:buChar char="u"/>
            </a:pPr>
            <a:r>
              <a:rPr lang="zh-CN" altLang="en-US" sz="1200" dirty="0"/>
              <a:t>组织</a:t>
            </a:r>
            <a:r>
              <a:rPr lang="zh-CN" altLang="en-US" sz="1200" dirty="0" smtClean="0"/>
              <a:t>评审</a:t>
            </a:r>
            <a:r>
              <a:rPr lang="zh-CN" altLang="zh-CN" sz="1200" dirty="0" smtClean="0"/>
              <a:t>脚本</a:t>
            </a:r>
            <a:r>
              <a:rPr lang="zh-CN" altLang="zh-CN" sz="1200" dirty="0"/>
              <a:t>、</a:t>
            </a:r>
            <a:r>
              <a:rPr lang="zh-CN" altLang="zh-CN" sz="1200" dirty="0" smtClean="0"/>
              <a:t>素材</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组织开展确定性估算</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组织编制、评审日程表</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zh-CN" sz="1200" dirty="0"/>
              <a:t>识别项目</a:t>
            </a:r>
            <a:r>
              <a:rPr lang="zh-CN" altLang="zh-CN" sz="1200" dirty="0" smtClean="0"/>
              <a:t>风险</a:t>
            </a:r>
            <a:endParaRPr lang="en-US" altLang="zh-CN" sz="1200" dirty="0" smtClean="0"/>
          </a:p>
          <a:p>
            <a:pPr>
              <a:lnSpc>
                <a:spcPct val="150000"/>
              </a:lnSpc>
              <a:buFont typeface="Wingdings" pitchFamily="2" charset="2"/>
              <a:buChar char="u"/>
            </a:pPr>
            <a:r>
              <a:rPr lang="zh-CN" altLang="en-US" sz="1200" dirty="0" smtClean="0">
                <a:latin typeface="微软雅黑" pitchFamily="34" charset="-122"/>
                <a:ea typeface="微软雅黑" pitchFamily="34" charset="-122"/>
              </a:rPr>
              <a:t>进行项目监控</a:t>
            </a:r>
            <a:endParaRPr lang="en-US" altLang="zh-CN" sz="1200" dirty="0">
              <a:latin typeface="微软雅黑" pitchFamily="34" charset="-122"/>
              <a:ea typeface="微软雅黑" pitchFamily="34" charset="-122"/>
            </a:endParaRPr>
          </a:p>
        </p:txBody>
      </p:sp>
      <p:grpSp>
        <p:nvGrpSpPr>
          <p:cNvPr id="32" name="组合 19"/>
          <p:cNvGrpSpPr/>
          <p:nvPr/>
        </p:nvGrpSpPr>
        <p:grpSpPr>
          <a:xfrm>
            <a:off x="107950" y="1057616"/>
            <a:ext cx="683162" cy="1214191"/>
            <a:chOff x="1161197" y="2854449"/>
            <a:chExt cx="1523051" cy="1709328"/>
          </a:xfrm>
        </p:grpSpPr>
        <p:pic>
          <p:nvPicPr>
            <p:cNvPr id="33" name="图片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53056" y="2854449"/>
              <a:ext cx="1331192" cy="1281216"/>
            </a:xfrm>
            <a:prstGeom prst="rect">
              <a:avLst/>
            </a:prstGeom>
          </p:spPr>
        </p:pic>
        <p:sp>
          <p:nvSpPr>
            <p:cNvPr id="34" name="矩形 33"/>
            <p:cNvSpPr/>
            <p:nvPr/>
          </p:nvSpPr>
          <p:spPr>
            <a:xfrm>
              <a:off x="1161197" y="4173820"/>
              <a:ext cx="1354108" cy="389957"/>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项目经理</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sp>
        <p:nvSpPr>
          <p:cNvPr id="35" name="TextBox 34"/>
          <p:cNvSpPr txBox="1"/>
          <p:nvPr/>
        </p:nvSpPr>
        <p:spPr>
          <a:xfrm>
            <a:off x="1024235" y="3431756"/>
            <a:ext cx="3353686" cy="923330"/>
          </a:xfrm>
          <a:prstGeom prst="rect">
            <a:avLst/>
          </a:prstGeom>
          <a:noFill/>
        </p:spPr>
        <p:txBody>
          <a:bodyPr wrap="square" rtlCol="0">
            <a:spAutoFit/>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组织细化资源需求脚本，准备素材</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t>组织</a:t>
            </a:r>
            <a:r>
              <a:rPr lang="zh-CN" altLang="zh-CN" sz="1200" dirty="0" smtClean="0"/>
              <a:t>更新《客户需求列表》</a:t>
            </a:r>
            <a:endParaRPr lang="en-US" altLang="zh-CN" sz="1200" dirty="0" smtClean="0"/>
          </a:p>
          <a:p>
            <a:pPr>
              <a:lnSpc>
                <a:spcPct val="150000"/>
              </a:lnSpc>
              <a:buFont typeface="Wingdings" pitchFamily="2" charset="2"/>
              <a:buChar char="u"/>
            </a:pPr>
            <a:r>
              <a:rPr lang="zh-CN" altLang="en-US" sz="1200" dirty="0" smtClean="0">
                <a:latin typeface="微软雅黑" pitchFamily="34" charset="-122"/>
                <a:ea typeface="微软雅黑" pitchFamily="34" charset="-122"/>
              </a:rPr>
              <a:t>组织采购活动（可选）</a:t>
            </a:r>
            <a:endParaRPr lang="en-US" altLang="zh-CN" sz="1200" dirty="0" smtClean="0">
              <a:latin typeface="微软雅黑" pitchFamily="34" charset="-122"/>
              <a:ea typeface="微软雅黑" pitchFamily="34" charset="-122"/>
            </a:endParaRPr>
          </a:p>
        </p:txBody>
      </p:sp>
      <p:sp>
        <p:nvSpPr>
          <p:cNvPr id="39" name="TextBox 38"/>
          <p:cNvSpPr txBox="1"/>
          <p:nvPr/>
        </p:nvSpPr>
        <p:spPr>
          <a:xfrm>
            <a:off x="5465562" y="3363838"/>
            <a:ext cx="3601362" cy="1200329"/>
          </a:xfrm>
          <a:prstGeom prst="rect">
            <a:avLst/>
          </a:prstGeom>
          <a:noFill/>
        </p:spPr>
        <p:txBody>
          <a:bodyPr wrap="square" rtlCol="0">
            <a:spAutoFit/>
          </a:bodyPr>
          <a:lstStyle/>
          <a:p>
            <a:pPr>
              <a:lnSpc>
                <a:spcPct val="150000"/>
              </a:lnSpc>
              <a:buFont typeface="Wingdings" pitchFamily="2" charset="2"/>
              <a:buChar char="u"/>
            </a:pPr>
            <a:r>
              <a:rPr lang="zh-CN" altLang="en-US" sz="1200" dirty="0">
                <a:latin typeface="微软雅黑" pitchFamily="34" charset="-122"/>
                <a:ea typeface="微软雅黑" pitchFamily="34" charset="-122"/>
              </a:rPr>
              <a:t>参与</a:t>
            </a:r>
            <a:r>
              <a:rPr lang="zh-CN" altLang="en-US" sz="1200" b="1" dirty="0">
                <a:solidFill>
                  <a:schemeClr val="accent2">
                    <a:lumMod val="75000"/>
                  </a:schemeClr>
                </a:solidFill>
                <a:latin typeface="微软雅黑" pitchFamily="34" charset="-122"/>
                <a:ea typeface="微软雅黑" pitchFamily="34" charset="-122"/>
              </a:rPr>
              <a:t>评审客户需求</a:t>
            </a:r>
            <a:r>
              <a:rPr lang="zh-CN" altLang="en-US" sz="1200" b="1" dirty="0" smtClean="0">
                <a:solidFill>
                  <a:schemeClr val="accent2">
                    <a:lumMod val="75000"/>
                  </a:schemeClr>
                </a:solidFill>
                <a:latin typeface="微软雅黑" pitchFamily="34" charset="-122"/>
                <a:ea typeface="微软雅黑" pitchFamily="34" charset="-122"/>
              </a:rPr>
              <a:t>列表</a:t>
            </a:r>
            <a:endParaRPr lang="en-US" altLang="zh-CN" sz="1200" b="1" dirty="0" smtClean="0">
              <a:solidFill>
                <a:srgbClr val="993937"/>
              </a:solidFill>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参与评审脚本、素材</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参与确定性估算</a:t>
            </a:r>
            <a:endParaRPr lang="en-US" altLang="zh-CN" sz="1200" b="1" dirty="0">
              <a:solidFill>
                <a:srgbClr val="993937"/>
              </a:solidFill>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参与评审</a:t>
            </a:r>
            <a:r>
              <a:rPr lang="zh-CN" altLang="en-US" sz="1200" b="1" dirty="0" smtClean="0">
                <a:solidFill>
                  <a:schemeClr val="accent2">
                    <a:lumMod val="75000"/>
                  </a:schemeClr>
                </a:solidFill>
                <a:latin typeface="微软雅黑" pitchFamily="34" charset="-122"/>
                <a:ea typeface="微软雅黑" pitchFamily="34" charset="-122"/>
              </a:rPr>
              <a:t>项目日程表</a:t>
            </a:r>
            <a:endParaRPr lang="en-US" altLang="zh-CN" sz="1200" b="1" dirty="0" smtClean="0">
              <a:solidFill>
                <a:schemeClr val="accent2">
                  <a:lumMod val="75000"/>
                </a:schemeClr>
              </a:solidFill>
              <a:latin typeface="微软雅黑" pitchFamily="34" charset="-122"/>
              <a:ea typeface="微软雅黑" pitchFamily="34" charset="-122"/>
            </a:endParaRPr>
          </a:p>
        </p:txBody>
      </p:sp>
      <p:sp>
        <p:nvSpPr>
          <p:cNvPr id="46" name="TextBox 45"/>
          <p:cNvSpPr txBox="1"/>
          <p:nvPr/>
        </p:nvSpPr>
        <p:spPr>
          <a:xfrm>
            <a:off x="5399584" y="2069435"/>
            <a:ext cx="3671455" cy="646331"/>
          </a:xfrm>
          <a:prstGeom prst="rect">
            <a:avLst/>
          </a:prstGeom>
          <a:noFill/>
        </p:spPr>
        <p:txBody>
          <a:bodyPr wrap="square" rtlCol="0">
            <a:spAutoFit/>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参与</a:t>
            </a:r>
            <a:r>
              <a:rPr lang="zh-CN" altLang="en-US" sz="1200" b="1" dirty="0" smtClean="0">
                <a:solidFill>
                  <a:schemeClr val="accent2">
                    <a:lumMod val="75000"/>
                  </a:schemeClr>
                </a:solidFill>
                <a:latin typeface="微软雅黑" pitchFamily="34" charset="-122"/>
                <a:ea typeface="微软雅黑" pitchFamily="34" charset="-122"/>
              </a:rPr>
              <a:t>评审客户需求列表</a:t>
            </a:r>
            <a:endParaRPr lang="en-US" altLang="zh-CN" sz="1200" b="1" dirty="0" smtClean="0">
              <a:solidFill>
                <a:schemeClr val="accent2">
                  <a:lumMod val="75000"/>
                </a:schemeClr>
              </a:solidFill>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参与</a:t>
            </a:r>
            <a:r>
              <a:rPr lang="zh-CN" altLang="en-US" sz="1200" dirty="0">
                <a:latin typeface="微软雅黑" pitchFamily="34" charset="-122"/>
                <a:ea typeface="微软雅黑" pitchFamily="34" charset="-122"/>
              </a:rPr>
              <a:t>评审</a:t>
            </a:r>
            <a:r>
              <a:rPr lang="zh-CN" altLang="en-US" sz="1200" b="1" dirty="0" smtClean="0">
                <a:solidFill>
                  <a:schemeClr val="accent2">
                    <a:lumMod val="75000"/>
                  </a:schemeClr>
                </a:solidFill>
                <a:latin typeface="微软雅黑" pitchFamily="34" charset="-122"/>
                <a:ea typeface="微软雅黑" pitchFamily="34" charset="-122"/>
              </a:rPr>
              <a:t>项目日程表</a:t>
            </a:r>
            <a:endParaRPr lang="en-US" altLang="zh-CN" sz="1200" b="1" dirty="0">
              <a:solidFill>
                <a:schemeClr val="accent2">
                  <a:lumMod val="75000"/>
                </a:schemeClr>
              </a:solidFill>
              <a:latin typeface="微软雅黑" pitchFamily="34" charset="-122"/>
              <a:ea typeface="微软雅黑" pitchFamily="34" charset="-122"/>
            </a:endParaRPr>
          </a:p>
        </p:txBody>
      </p:sp>
      <p:sp>
        <p:nvSpPr>
          <p:cNvPr id="51" name="矩形 50"/>
          <p:cNvSpPr/>
          <p:nvPr/>
        </p:nvSpPr>
        <p:spPr>
          <a:xfrm>
            <a:off x="5236432" y="626578"/>
            <a:ext cx="3813242" cy="646331"/>
          </a:xfrm>
          <a:prstGeom prst="rect">
            <a:avLst/>
          </a:prstGeom>
        </p:spPr>
        <p:txBody>
          <a:bodyPr wrap="square">
            <a:spAutoFit/>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参与</a:t>
            </a:r>
            <a:r>
              <a:rPr lang="zh-CN" altLang="en-US" sz="1200" b="1" dirty="0" smtClean="0">
                <a:solidFill>
                  <a:schemeClr val="accent2">
                    <a:lumMod val="75000"/>
                  </a:schemeClr>
                </a:solidFill>
                <a:latin typeface="微软雅黑" pitchFamily="34" charset="-122"/>
                <a:ea typeface="微软雅黑" pitchFamily="34" charset="-122"/>
              </a:rPr>
              <a:t>确定性估算（估算测试相关工作量，提供排期）</a:t>
            </a:r>
            <a:endParaRPr lang="en-US" altLang="zh-CN" sz="1200" b="1" dirty="0">
              <a:solidFill>
                <a:schemeClr val="accent2">
                  <a:lumMod val="75000"/>
                </a:schemeClr>
              </a:solidFill>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参与评审</a:t>
            </a:r>
            <a:r>
              <a:rPr lang="zh-CN" altLang="en-US" sz="1200" b="1" dirty="0" smtClean="0">
                <a:solidFill>
                  <a:schemeClr val="accent2">
                    <a:lumMod val="75000"/>
                  </a:schemeClr>
                </a:solidFill>
                <a:latin typeface="微软雅黑" pitchFamily="34" charset="-122"/>
                <a:ea typeface="微软雅黑" pitchFamily="34" charset="-122"/>
              </a:rPr>
              <a:t>项目日程表</a:t>
            </a:r>
            <a:endParaRPr lang="en-US" altLang="zh-CN" sz="1200" b="1" dirty="0">
              <a:solidFill>
                <a:schemeClr val="accent2">
                  <a:lumMod val="75000"/>
                </a:schemeClr>
              </a:solidFill>
              <a:latin typeface="微软雅黑" pitchFamily="34" charset="-122"/>
              <a:ea typeface="微软雅黑" pitchFamily="34" charset="-122"/>
            </a:endParaRPr>
          </a:p>
        </p:txBody>
      </p:sp>
      <p:grpSp>
        <p:nvGrpSpPr>
          <p:cNvPr id="52" name="组合 51"/>
          <p:cNvGrpSpPr/>
          <p:nvPr/>
        </p:nvGrpSpPr>
        <p:grpSpPr>
          <a:xfrm>
            <a:off x="4377921" y="569858"/>
            <a:ext cx="986167" cy="1063362"/>
            <a:chOff x="251520" y="1086822"/>
            <a:chExt cx="986167" cy="1063362"/>
          </a:xfrm>
        </p:grpSpPr>
        <p:pic>
          <p:nvPicPr>
            <p:cNvPr id="53" name="图片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1520" y="1086822"/>
              <a:ext cx="935867" cy="935867"/>
            </a:xfrm>
            <a:prstGeom prst="rect">
              <a:avLst/>
            </a:prstGeom>
          </p:spPr>
        </p:pic>
        <p:sp>
          <p:nvSpPr>
            <p:cNvPr id="54" name="矩形 53"/>
            <p:cNvSpPr/>
            <p:nvPr/>
          </p:nvSpPr>
          <p:spPr>
            <a:xfrm>
              <a:off x="337301" y="1949676"/>
              <a:ext cx="900386" cy="200508"/>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测试负责人</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777866283"/>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a:spLocks noChangeArrowheads="1"/>
          </p:cNvSpPr>
          <p:nvPr/>
        </p:nvSpPr>
        <p:spPr bwMode="auto">
          <a:xfrm>
            <a:off x="3000" y="51470"/>
            <a:ext cx="5649119" cy="338554"/>
          </a:xfrm>
          <a:prstGeom prst="rect">
            <a:avLst/>
          </a:prstGeom>
          <a:noFill/>
          <a:ln w="9525">
            <a:noFill/>
            <a:miter lim="800000"/>
            <a:headEnd/>
            <a:tailEnd/>
          </a:ln>
        </p:spPr>
        <p:txBody>
          <a:bodyPr wrap="square">
            <a:spAutoFit/>
          </a:bodyPr>
          <a:lstStyle/>
          <a:p>
            <a:r>
              <a:rPr lang="zh-CN" altLang="en-US" sz="1600" b="1" dirty="0">
                <a:latin typeface="微软雅黑" pitchFamily="34" charset="-122"/>
                <a:ea typeface="微软雅黑" pitchFamily="34" charset="-122"/>
              </a:rPr>
              <a:t>准入条件</a:t>
            </a:r>
            <a:r>
              <a:rPr lang="zh-CN" altLang="en-US" sz="1600" b="1" dirty="0" smtClean="0">
                <a:latin typeface="微软雅黑" pitchFamily="34" charset="-122"/>
                <a:ea typeface="微软雅黑" pitchFamily="34" charset="-122"/>
              </a:rPr>
              <a:t>：</a:t>
            </a:r>
            <a:r>
              <a:rPr lang="zh-CN" altLang="zh-CN" sz="1600" b="1" dirty="0">
                <a:latin typeface="微软雅黑" pitchFamily="34" charset="-122"/>
                <a:ea typeface="微软雅黑" pitchFamily="34" charset="-122"/>
              </a:rPr>
              <a:t>资源需求脚本及制作需要素材等已评审通过</a:t>
            </a:r>
            <a:endParaRPr lang="zh-CN" altLang="en-US" sz="1600" b="1" dirty="0">
              <a:latin typeface="微软雅黑" pitchFamily="34" charset="-122"/>
              <a:ea typeface="微软雅黑" pitchFamily="34" charset="-122"/>
            </a:endParaRPr>
          </a:p>
        </p:txBody>
      </p:sp>
      <p:sp>
        <p:nvSpPr>
          <p:cNvPr id="7" name="矩形 6"/>
          <p:cNvSpPr>
            <a:spLocks noChangeArrowheads="1"/>
          </p:cNvSpPr>
          <p:nvPr/>
        </p:nvSpPr>
        <p:spPr bwMode="auto">
          <a:xfrm>
            <a:off x="-32396" y="4797871"/>
            <a:ext cx="4820419" cy="338554"/>
          </a:xfrm>
          <a:prstGeom prst="rect">
            <a:avLst/>
          </a:prstGeom>
          <a:noFill/>
          <a:ln w="9525">
            <a:noFill/>
            <a:miter lim="800000"/>
            <a:headEnd/>
            <a:tailEnd/>
          </a:ln>
        </p:spPr>
        <p:txBody>
          <a:bodyPr wrap="square">
            <a:spAutoFit/>
          </a:bodyPr>
          <a:lstStyle/>
          <a:p>
            <a:r>
              <a:rPr lang="zh-CN" altLang="en-US" sz="1600" b="1" dirty="0">
                <a:latin typeface="微软雅黑" pitchFamily="34" charset="-122"/>
                <a:ea typeface="微软雅黑" pitchFamily="34" charset="-122"/>
              </a:rPr>
              <a:t>准出条件</a:t>
            </a:r>
            <a:r>
              <a:rPr lang="zh-CN" altLang="en-US" sz="1600" b="1" dirty="0" smtClean="0">
                <a:latin typeface="微软雅黑" pitchFamily="34" charset="-122"/>
                <a:ea typeface="微软雅黑" pitchFamily="34" charset="-122"/>
              </a:rPr>
              <a:t>：资源开发完成，交付给产品经理</a:t>
            </a:r>
            <a:endParaRPr lang="zh-CN" altLang="en-US" sz="1600" b="1" dirty="0">
              <a:latin typeface="微软雅黑" pitchFamily="34" charset="-122"/>
              <a:ea typeface="微软雅黑" pitchFamily="34" charset="-122"/>
            </a:endParaRPr>
          </a:p>
        </p:txBody>
      </p:sp>
      <p:sp>
        <p:nvSpPr>
          <p:cNvPr id="2" name="Rectangle 17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9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26538" name="Picture 2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1" y="483518"/>
            <a:ext cx="7848872"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2038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lunzhuo.ye\桌面\培训PPT素材\20110514_2cbd5458a2492020ea1eX3I49qwuPe8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564906" y="3222089"/>
            <a:ext cx="2579094" cy="15087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619672" y="483518"/>
            <a:ext cx="5112568" cy="338554"/>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defPPr>
              <a:defRPr lang="zh-CN"/>
            </a:defPPr>
            <a:lvl1pPr algn="ctr">
              <a:defRPr sz="1600" b="1" spc="5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smtClean="0"/>
              <a:t>课件目录</a:t>
            </a:r>
            <a:endParaRPr lang="zh-CN" altLang="en-US" dirty="0"/>
          </a:p>
        </p:txBody>
      </p:sp>
      <p:sp>
        <p:nvSpPr>
          <p:cNvPr id="4" name="矩形 3"/>
          <p:cNvSpPr/>
          <p:nvPr/>
        </p:nvSpPr>
        <p:spPr>
          <a:xfrm>
            <a:off x="2196735" y="2484566"/>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3</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 name="矩形 4"/>
          <p:cNvSpPr/>
          <p:nvPr/>
        </p:nvSpPr>
        <p:spPr>
          <a:xfrm>
            <a:off x="2878723" y="1925345"/>
            <a:ext cx="3185606"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关键子流程及主要角色职责介绍</a:t>
            </a:r>
          </a:p>
        </p:txBody>
      </p:sp>
      <p:sp>
        <p:nvSpPr>
          <p:cNvPr id="6" name="矩形 5"/>
          <p:cNvSpPr/>
          <p:nvPr/>
        </p:nvSpPr>
        <p:spPr>
          <a:xfrm>
            <a:off x="2196735" y="1925663"/>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2</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7" name="矩形 6"/>
          <p:cNvSpPr/>
          <p:nvPr/>
        </p:nvSpPr>
        <p:spPr>
          <a:xfrm>
            <a:off x="2878723" y="1338217"/>
            <a:ext cx="3203845"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公司资源类研发</a:t>
            </a:r>
            <a:r>
              <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流程及主要角色职责介绍</a:t>
            </a:r>
          </a:p>
        </p:txBody>
      </p:sp>
      <p:sp>
        <p:nvSpPr>
          <p:cNvPr id="9" name="矩形 8"/>
          <p:cNvSpPr/>
          <p:nvPr/>
        </p:nvSpPr>
        <p:spPr>
          <a:xfrm>
            <a:off x="2873018" y="2488054"/>
            <a:ext cx="3178677"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关键活动介绍</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2" name="矩形 11"/>
          <p:cNvSpPr/>
          <p:nvPr/>
        </p:nvSpPr>
        <p:spPr>
          <a:xfrm>
            <a:off x="2195736" y="1347614"/>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1</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042245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31"/>
          <p:cNvGrpSpPr/>
          <p:nvPr/>
        </p:nvGrpSpPr>
        <p:grpSpPr>
          <a:xfrm>
            <a:off x="4427984" y="3464071"/>
            <a:ext cx="702000" cy="799243"/>
            <a:chOff x="6084168" y="1981376"/>
            <a:chExt cx="990032" cy="1310454"/>
          </a:xfrm>
        </p:grpSpPr>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4168" y="1981376"/>
              <a:ext cx="990032" cy="1022422"/>
            </a:xfrm>
            <a:prstGeom prst="rect">
              <a:avLst/>
            </a:prstGeom>
          </p:spPr>
        </p:pic>
        <p:sp>
          <p:nvSpPr>
            <p:cNvPr id="45" name="矩形 44"/>
            <p:cNvSpPr/>
            <p:nvPr/>
          </p:nvSpPr>
          <p:spPr>
            <a:xfrm>
              <a:off x="6164318" y="3014831"/>
              <a:ext cx="825867" cy="276999"/>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测试</a:t>
              </a:r>
              <a:r>
                <a:rPr lang="zh-CN" altLang="en-US" sz="1200" b="1"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代表</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grpSp>
        <p:nvGrpSpPr>
          <p:cNvPr id="40" name="组合 39"/>
          <p:cNvGrpSpPr/>
          <p:nvPr/>
        </p:nvGrpSpPr>
        <p:grpSpPr>
          <a:xfrm>
            <a:off x="4169917" y="595314"/>
            <a:ext cx="1080120" cy="942250"/>
            <a:chOff x="181845" y="1716534"/>
            <a:chExt cx="1114691" cy="1228078"/>
          </a:xfrm>
        </p:grpSpPr>
        <p:pic>
          <p:nvPicPr>
            <p:cNvPr id="41" name="图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845" y="1716534"/>
              <a:ext cx="1114691" cy="936411"/>
            </a:xfrm>
            <a:prstGeom prst="rect">
              <a:avLst/>
            </a:prstGeom>
          </p:spPr>
        </p:pic>
        <p:sp>
          <p:nvSpPr>
            <p:cNvPr id="42" name="矩形 41"/>
            <p:cNvSpPr/>
            <p:nvPr/>
          </p:nvSpPr>
          <p:spPr>
            <a:xfrm>
              <a:off x="363174" y="2643758"/>
              <a:ext cx="819214" cy="300854"/>
            </a:xfrm>
            <a:prstGeom prst="rect">
              <a:avLst/>
            </a:prstGeom>
            <a:noFill/>
          </p:spPr>
          <p:txBody>
            <a:bodyPr wrap="none" lIns="91440" tIns="45720" rIns="91440" bIns="45720">
              <a:spAutoFit/>
            </a:bodyPr>
            <a:lstStyle/>
            <a:p>
              <a:pPr algn="ctr"/>
              <a:r>
                <a:rPr lang="zh-CN" altLang="en-US" sz="900" b="1"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开发工程师</a:t>
              </a:r>
              <a:endParaRPr lang="en-US" altLang="zh-CN" sz="900" b="1"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grpSp>
        <p:nvGrpSpPr>
          <p:cNvPr id="36" name="组合 15"/>
          <p:cNvGrpSpPr/>
          <p:nvPr/>
        </p:nvGrpSpPr>
        <p:grpSpPr>
          <a:xfrm>
            <a:off x="153863" y="2867287"/>
            <a:ext cx="1002549" cy="856838"/>
            <a:chOff x="1230457" y="1093887"/>
            <a:chExt cx="1576391" cy="1460665"/>
          </a:xfrm>
        </p:grpSpPr>
        <p:pic>
          <p:nvPicPr>
            <p:cNvPr id="37" name="图片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30457" y="1093887"/>
              <a:ext cx="1576391" cy="1080120"/>
            </a:xfrm>
            <a:prstGeom prst="rect">
              <a:avLst/>
            </a:prstGeom>
          </p:spPr>
        </p:pic>
        <p:sp>
          <p:nvSpPr>
            <p:cNvPr id="38" name="矩形 37"/>
            <p:cNvSpPr/>
            <p:nvPr/>
          </p:nvSpPr>
          <p:spPr>
            <a:xfrm>
              <a:off x="1425317" y="2248584"/>
              <a:ext cx="825867" cy="305968"/>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产品</a:t>
              </a:r>
              <a:r>
                <a:rPr lang="zh-CN" altLang="en-US" sz="1200" b="1"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经理</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sp>
        <p:nvSpPr>
          <p:cNvPr id="7" name="13 CuadroTexto"/>
          <p:cNvSpPr txBox="1"/>
          <p:nvPr/>
        </p:nvSpPr>
        <p:spPr>
          <a:xfrm>
            <a:off x="7667191" y="4823050"/>
            <a:ext cx="341760" cy="276999"/>
          </a:xfrm>
          <a:prstGeom prst="rect">
            <a:avLst/>
          </a:prstGeom>
          <a:noFill/>
        </p:spPr>
        <p:txBody>
          <a:bodyPr wrap="none" rtlCol="0">
            <a:spAutoFit/>
          </a:bodyPr>
          <a:lstStyle/>
          <a:p>
            <a:pPr algn="ctr"/>
            <a:r>
              <a:rPr lang="en-US" altLang="zh-CN" sz="1200" b="1" dirty="0" smtClean="0">
                <a:solidFill>
                  <a:srgbClr val="04AEDA"/>
                </a:solidFill>
              </a:rPr>
              <a:t>13</a:t>
            </a:r>
            <a:endParaRPr lang="es-ES" sz="1200" b="1" dirty="0">
              <a:solidFill>
                <a:srgbClr val="04AEDA"/>
              </a:solidFill>
            </a:endParaRPr>
          </a:p>
        </p:txBody>
      </p:sp>
      <p:cxnSp>
        <p:nvCxnSpPr>
          <p:cNvPr id="9" name="直接连接符 8"/>
          <p:cNvCxnSpPr/>
          <p:nvPr/>
        </p:nvCxnSpPr>
        <p:spPr>
          <a:xfrm flipH="1">
            <a:off x="213965" y="561975"/>
            <a:ext cx="309795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Rectangle 7"/>
          <p:cNvSpPr>
            <a:spLocks noChangeArrowheads="1"/>
          </p:cNvSpPr>
          <p:nvPr/>
        </p:nvSpPr>
        <p:spPr bwMode="auto">
          <a:xfrm>
            <a:off x="0" y="523876"/>
            <a:ext cx="215900" cy="71438"/>
          </a:xfrm>
          <a:prstGeom prst="rect">
            <a:avLst/>
          </a:prstGeom>
          <a:solidFill>
            <a:srgbClr val="00B0F0"/>
          </a:solidFill>
          <a:ln w="9525">
            <a:noFill/>
            <a:miter lim="800000"/>
            <a:headEnd/>
            <a:tailEnd/>
          </a:ln>
        </p:spPr>
        <p:txBody>
          <a:bodyPr wrap="none" anchor="ctr"/>
          <a:lstStyle/>
          <a:p>
            <a:endParaRPr lang="zh-CN" altLang="en-US"/>
          </a:p>
        </p:txBody>
      </p:sp>
      <p:sp>
        <p:nvSpPr>
          <p:cNvPr id="11" name="TextBox 5"/>
          <p:cNvSpPr txBox="1">
            <a:spLocks noChangeArrowheads="1"/>
          </p:cNvSpPr>
          <p:nvPr/>
        </p:nvSpPr>
        <p:spPr bwMode="auto">
          <a:xfrm>
            <a:off x="560314" y="193675"/>
            <a:ext cx="386767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563"/>
              </a:lnSpc>
            </a:pPr>
            <a:r>
              <a:rPr lang="zh-CN" altLang="en-US" sz="2000" dirty="0" smtClean="0">
                <a:latin typeface="微软雅黑" pitchFamily="34" charset="-122"/>
                <a:ea typeface="微软雅黑" pitchFamily="34" charset="-122"/>
              </a:rPr>
              <a:t>完整版开发阶段</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职责介绍</a:t>
            </a:r>
            <a:endParaRPr lang="en-US" altLang="zh-CN" sz="2000" dirty="0">
              <a:latin typeface="微软雅黑" pitchFamily="34" charset="-122"/>
              <a:ea typeface="微软雅黑" pitchFamily="34" charset="-122"/>
            </a:endParaRPr>
          </a:p>
        </p:txBody>
      </p:sp>
      <p:grpSp>
        <p:nvGrpSpPr>
          <p:cNvPr id="32" name="组合 19"/>
          <p:cNvGrpSpPr/>
          <p:nvPr/>
        </p:nvGrpSpPr>
        <p:grpSpPr>
          <a:xfrm>
            <a:off x="42695" y="843558"/>
            <a:ext cx="928905" cy="1214191"/>
            <a:chOff x="1161197" y="2854449"/>
            <a:chExt cx="1523051" cy="1709328"/>
          </a:xfrm>
        </p:grpSpPr>
        <p:pic>
          <p:nvPicPr>
            <p:cNvPr id="33" name="图片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53056" y="2854449"/>
              <a:ext cx="1331192" cy="1281216"/>
            </a:xfrm>
            <a:prstGeom prst="rect">
              <a:avLst/>
            </a:prstGeom>
          </p:spPr>
        </p:pic>
        <p:sp>
          <p:nvSpPr>
            <p:cNvPr id="34" name="矩形 33"/>
            <p:cNvSpPr/>
            <p:nvPr/>
          </p:nvSpPr>
          <p:spPr>
            <a:xfrm>
              <a:off x="1161197" y="4173820"/>
              <a:ext cx="1354108" cy="389957"/>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项目经理</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sp>
        <p:nvSpPr>
          <p:cNvPr id="51" name="矩形 50"/>
          <p:cNvSpPr/>
          <p:nvPr/>
        </p:nvSpPr>
        <p:spPr>
          <a:xfrm>
            <a:off x="5397496" y="2274110"/>
            <a:ext cx="1692188" cy="369332"/>
          </a:xfrm>
          <a:prstGeom prst="rect">
            <a:avLst/>
          </a:prstGeom>
        </p:spPr>
        <p:txBody>
          <a:bodyPr wrap="square">
            <a:spAutoFit/>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组织测试需求分析</a:t>
            </a:r>
            <a:endParaRPr lang="en-US" altLang="zh-CN" sz="1200" dirty="0">
              <a:latin typeface="微软雅黑" pitchFamily="34" charset="-122"/>
              <a:ea typeface="微软雅黑" pitchFamily="34" charset="-122"/>
            </a:endParaRPr>
          </a:p>
        </p:txBody>
      </p:sp>
      <p:grpSp>
        <p:nvGrpSpPr>
          <p:cNvPr id="52" name="组合 51"/>
          <p:cNvGrpSpPr/>
          <p:nvPr/>
        </p:nvGrpSpPr>
        <p:grpSpPr>
          <a:xfrm>
            <a:off x="4334414" y="2057749"/>
            <a:ext cx="871364" cy="911319"/>
            <a:chOff x="251520" y="1086822"/>
            <a:chExt cx="986167" cy="1063362"/>
          </a:xfrm>
        </p:grpSpPr>
        <p:pic>
          <p:nvPicPr>
            <p:cNvPr id="53" name="图片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1520" y="1086822"/>
              <a:ext cx="935867" cy="935867"/>
            </a:xfrm>
            <a:prstGeom prst="rect">
              <a:avLst/>
            </a:prstGeom>
          </p:spPr>
        </p:pic>
        <p:sp>
          <p:nvSpPr>
            <p:cNvPr id="54" name="矩形 53"/>
            <p:cNvSpPr/>
            <p:nvPr/>
          </p:nvSpPr>
          <p:spPr>
            <a:xfrm>
              <a:off x="337301" y="1949676"/>
              <a:ext cx="900386" cy="200508"/>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测试负责人</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sp>
        <p:nvSpPr>
          <p:cNvPr id="55" name="TextBox 54"/>
          <p:cNvSpPr txBox="1"/>
          <p:nvPr/>
        </p:nvSpPr>
        <p:spPr>
          <a:xfrm>
            <a:off x="962076" y="987574"/>
            <a:ext cx="3372338" cy="1200329"/>
          </a:xfrm>
          <a:prstGeom prst="rect">
            <a:avLst/>
          </a:prstGeom>
          <a:noFill/>
        </p:spPr>
        <p:txBody>
          <a:bodyPr wrap="square" rtlCol="0">
            <a:spAutoFit/>
          </a:bodyPr>
          <a:lstStyle/>
          <a:p>
            <a:pPr lvl="0">
              <a:lnSpc>
                <a:spcPct val="150000"/>
              </a:lnSpc>
              <a:buFont typeface="Wingdings" pitchFamily="2" charset="2"/>
              <a:buChar char="u"/>
            </a:pPr>
            <a:r>
              <a:rPr lang="zh-CN" altLang="zh-CN" sz="1200" dirty="0" smtClean="0"/>
              <a:t>细化</a:t>
            </a:r>
            <a:r>
              <a:rPr lang="zh-CN" altLang="zh-CN" sz="1200" dirty="0"/>
              <a:t>资源制作阶段</a:t>
            </a:r>
            <a:r>
              <a:rPr lang="zh-CN" altLang="zh-CN" sz="1200" dirty="0" smtClean="0"/>
              <a:t>计划</a:t>
            </a:r>
            <a:r>
              <a:rPr lang="zh-CN" altLang="en-US" sz="1200" dirty="0" smtClean="0"/>
              <a:t>和日程表</a:t>
            </a:r>
            <a:endParaRPr lang="zh-CN" altLang="zh-CN" sz="1200" dirty="0"/>
          </a:p>
          <a:p>
            <a:pPr>
              <a:lnSpc>
                <a:spcPct val="150000"/>
              </a:lnSpc>
              <a:buFont typeface="Wingdings" pitchFamily="2" charset="2"/>
              <a:buChar char="u"/>
            </a:pPr>
            <a:r>
              <a:rPr lang="zh-CN" altLang="zh-CN" sz="1200" dirty="0"/>
              <a:t>组织开发</a:t>
            </a:r>
            <a:r>
              <a:rPr lang="zh-CN" altLang="zh-CN" sz="1200" dirty="0" smtClean="0"/>
              <a:t>团队</a:t>
            </a:r>
            <a:r>
              <a:rPr lang="zh-CN" altLang="en-US" sz="1200" dirty="0" smtClean="0"/>
              <a:t>进行资源</a:t>
            </a:r>
            <a:r>
              <a:rPr lang="zh-CN" altLang="zh-CN" sz="1200" dirty="0" smtClean="0"/>
              <a:t>内部</a:t>
            </a:r>
            <a:r>
              <a:rPr lang="zh-CN" altLang="zh-CN" sz="1200" dirty="0"/>
              <a:t>检查，确定</a:t>
            </a:r>
            <a:r>
              <a:rPr lang="zh-CN" altLang="zh-CN" sz="1200" dirty="0" smtClean="0"/>
              <a:t>资源</a:t>
            </a:r>
            <a:r>
              <a:rPr lang="zh-CN" altLang="en-US" sz="1200" dirty="0" smtClean="0"/>
              <a:t>满足需求及开发标准，</a:t>
            </a:r>
            <a:r>
              <a:rPr lang="zh-CN" altLang="zh-CN" sz="1200" dirty="0" smtClean="0"/>
              <a:t>可交付</a:t>
            </a:r>
            <a:endParaRPr lang="en-US" altLang="zh-CN" sz="1200" dirty="0" smtClean="0"/>
          </a:p>
          <a:p>
            <a:pPr>
              <a:lnSpc>
                <a:spcPct val="150000"/>
              </a:lnSpc>
              <a:buFont typeface="Wingdings" pitchFamily="2" charset="2"/>
              <a:buChar char="u"/>
            </a:pPr>
            <a:r>
              <a:rPr lang="zh-CN" altLang="en-US" sz="1200" b="1" dirty="0" smtClean="0">
                <a:latin typeface="微软雅黑" pitchFamily="34" charset="-122"/>
                <a:ea typeface="微软雅黑" pitchFamily="34" charset="-122"/>
              </a:rPr>
              <a:t>实施项目监控</a:t>
            </a:r>
            <a:endParaRPr lang="en-US" altLang="zh-CN" sz="1200" b="1" dirty="0" smtClean="0">
              <a:latin typeface="微软雅黑" pitchFamily="34" charset="-122"/>
              <a:ea typeface="微软雅黑" pitchFamily="34" charset="-122"/>
            </a:endParaRPr>
          </a:p>
        </p:txBody>
      </p:sp>
      <p:sp>
        <p:nvSpPr>
          <p:cNvPr id="56" name="TextBox 55"/>
          <p:cNvSpPr txBox="1"/>
          <p:nvPr/>
        </p:nvSpPr>
        <p:spPr>
          <a:xfrm>
            <a:off x="962076" y="2903546"/>
            <a:ext cx="3177876" cy="1200329"/>
          </a:xfrm>
          <a:prstGeom prst="rect">
            <a:avLst/>
          </a:prstGeom>
          <a:noFill/>
        </p:spPr>
        <p:txBody>
          <a:bodyPr wrap="square" rtlCol="0">
            <a:spAutoFit/>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组织验收课程资源</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b="1" dirty="0" smtClean="0">
                <a:solidFill>
                  <a:schemeClr val="accent2">
                    <a:lumMod val="75000"/>
                  </a:schemeClr>
                </a:solidFill>
                <a:latin typeface="微软雅黑" pitchFamily="34" charset="-122"/>
                <a:ea typeface="微软雅黑" pitchFamily="34" charset="-122"/>
              </a:rPr>
              <a:t>组织汇总课程资源</a:t>
            </a:r>
            <a:endParaRPr lang="en-US" altLang="zh-CN" sz="1200" b="1" dirty="0" smtClean="0">
              <a:solidFill>
                <a:schemeClr val="accent2">
                  <a:lumMod val="75000"/>
                </a:schemeClr>
              </a:solidFill>
              <a:latin typeface="微软雅黑" pitchFamily="34" charset="-122"/>
              <a:ea typeface="微软雅黑" pitchFamily="34" charset="-122"/>
            </a:endParaRPr>
          </a:p>
          <a:p>
            <a:pPr>
              <a:lnSpc>
                <a:spcPct val="150000"/>
              </a:lnSpc>
              <a:buFont typeface="Wingdings" pitchFamily="2" charset="2"/>
              <a:buChar char="u"/>
            </a:pPr>
            <a:r>
              <a:rPr lang="zh-CN" altLang="en-US" sz="1200" b="1" dirty="0" smtClean="0">
                <a:solidFill>
                  <a:schemeClr val="accent2">
                    <a:lumMod val="75000"/>
                  </a:schemeClr>
                </a:solidFill>
                <a:latin typeface="微软雅黑" pitchFamily="34" charset="-122"/>
                <a:ea typeface="微软雅黑" pitchFamily="34" charset="-122"/>
              </a:rPr>
              <a:t>组织完成完整课程内容</a:t>
            </a:r>
            <a:endParaRPr lang="en-US" altLang="zh-CN" sz="1200" b="1" dirty="0" smtClean="0">
              <a:solidFill>
                <a:schemeClr val="accent2">
                  <a:lumMod val="75000"/>
                </a:schemeClr>
              </a:solidFill>
              <a:latin typeface="微软雅黑" pitchFamily="34" charset="-122"/>
              <a:ea typeface="微软雅黑" pitchFamily="34" charset="-122"/>
            </a:endParaRPr>
          </a:p>
          <a:p>
            <a:pPr>
              <a:lnSpc>
                <a:spcPct val="150000"/>
              </a:lnSpc>
              <a:buFont typeface="Wingdings" pitchFamily="2" charset="2"/>
              <a:buChar char="u"/>
            </a:pPr>
            <a:endParaRPr lang="en-US" altLang="zh-CN" sz="1200" b="1" dirty="0">
              <a:solidFill>
                <a:schemeClr val="accent2">
                  <a:lumMod val="75000"/>
                </a:schemeClr>
              </a:solidFill>
              <a:latin typeface="微软雅黑" pitchFamily="34" charset="-122"/>
              <a:ea typeface="微软雅黑" pitchFamily="34" charset="-122"/>
            </a:endParaRPr>
          </a:p>
        </p:txBody>
      </p:sp>
      <p:sp>
        <p:nvSpPr>
          <p:cNvPr id="57" name="TextBox 56"/>
          <p:cNvSpPr txBox="1"/>
          <p:nvPr/>
        </p:nvSpPr>
        <p:spPr>
          <a:xfrm>
            <a:off x="5466426" y="664408"/>
            <a:ext cx="3384434" cy="646331"/>
          </a:xfrm>
          <a:prstGeom prst="rect">
            <a:avLst/>
          </a:prstGeom>
          <a:noFill/>
        </p:spPr>
        <p:txBody>
          <a:bodyPr wrap="square" rtlCol="0">
            <a:spAutoFit/>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资源开发</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对照客户需求列表、脚本进行资源模块自检</a:t>
            </a:r>
            <a:endParaRPr lang="en-US" altLang="zh-CN" sz="1200" dirty="0" smtClean="0">
              <a:latin typeface="微软雅黑" pitchFamily="34" charset="-122"/>
              <a:ea typeface="微软雅黑" pitchFamily="34" charset="-122"/>
            </a:endParaRPr>
          </a:p>
        </p:txBody>
      </p:sp>
      <p:sp>
        <p:nvSpPr>
          <p:cNvPr id="63" name="TextBox 62"/>
          <p:cNvSpPr txBox="1"/>
          <p:nvPr/>
        </p:nvSpPr>
        <p:spPr>
          <a:xfrm>
            <a:off x="5406192" y="3557124"/>
            <a:ext cx="2602759" cy="646331"/>
          </a:xfrm>
          <a:prstGeom prst="rect">
            <a:avLst/>
          </a:prstGeom>
          <a:noFill/>
        </p:spPr>
        <p:txBody>
          <a:bodyPr wrap="square" rtlCol="0">
            <a:spAutoFit/>
          </a:bodyPr>
          <a:lstStyle/>
          <a:p>
            <a:pPr>
              <a:lnSpc>
                <a:spcPct val="150000"/>
              </a:lnSpc>
              <a:buFont typeface="Wingdings" pitchFamily="2" charset="2"/>
              <a:buChar char="u"/>
            </a:pPr>
            <a:r>
              <a:rPr lang="zh-CN" altLang="zh-CN" sz="1200" dirty="0" smtClean="0">
                <a:latin typeface="微软雅黑" pitchFamily="34" charset="-122"/>
                <a:ea typeface="微软雅黑" pitchFamily="34" charset="-122"/>
              </a:rPr>
              <a:t>进行</a:t>
            </a:r>
            <a:r>
              <a:rPr lang="zh-CN" altLang="zh-CN" sz="1200" dirty="0">
                <a:latin typeface="微软雅黑" pitchFamily="34" charset="-122"/>
                <a:ea typeface="微软雅黑" pitchFamily="34" charset="-122"/>
              </a:rPr>
              <a:t>测试</a:t>
            </a:r>
            <a:r>
              <a:rPr lang="zh-CN" altLang="zh-CN" sz="1200" dirty="0" smtClean="0">
                <a:latin typeface="微软雅黑" pitchFamily="34" charset="-122"/>
                <a:ea typeface="微软雅黑" pitchFamily="34" charset="-122"/>
              </a:rPr>
              <a:t>需求分析</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编制测试用例</a:t>
            </a:r>
            <a:endParaRPr lang="en-US" altLang="zh-CN" sz="1200" dirty="0">
              <a:latin typeface="微软雅黑" pitchFamily="34" charset="-122"/>
              <a:ea typeface="微软雅黑" pitchFamily="34" charset="-122"/>
            </a:endParaRPr>
          </a:p>
        </p:txBody>
      </p:sp>
    </p:spTree>
    <p:extLst>
      <p:ext uri="{BB962C8B-B14F-4D97-AF65-F5344CB8AC3E}">
        <p14:creationId xmlns:p14="http://schemas.microsoft.com/office/powerpoint/2010/main" val="2451654435"/>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4"/>
          <p:cNvSpPr>
            <a:spLocks noChangeArrowheads="1"/>
          </p:cNvSpPr>
          <p:nvPr/>
        </p:nvSpPr>
        <p:spPr bwMode="auto">
          <a:xfrm>
            <a:off x="-6723" y="0"/>
            <a:ext cx="4572000" cy="338554"/>
          </a:xfrm>
          <a:prstGeom prst="rect">
            <a:avLst/>
          </a:prstGeom>
          <a:noFill/>
          <a:ln w="9525">
            <a:noFill/>
            <a:miter lim="800000"/>
            <a:headEnd/>
            <a:tailEnd/>
          </a:ln>
        </p:spPr>
        <p:txBody>
          <a:bodyPr>
            <a:spAutoFit/>
          </a:bodyPr>
          <a:lstStyle/>
          <a:p>
            <a:r>
              <a:rPr lang="zh-CN" altLang="en-US" sz="1600" b="1" dirty="0">
                <a:latin typeface="微软雅黑" pitchFamily="34" charset="-122"/>
                <a:ea typeface="微软雅黑" pitchFamily="34" charset="-122"/>
              </a:rPr>
              <a:t>准入条件</a:t>
            </a:r>
            <a:r>
              <a:rPr lang="zh-CN" altLang="en-US" sz="1600" b="1" dirty="0" smtClean="0">
                <a:latin typeface="微软雅黑" pitchFamily="34" charset="-122"/>
                <a:ea typeface="微软雅黑" pitchFamily="34" charset="-122"/>
              </a:rPr>
              <a:t>：</a:t>
            </a:r>
            <a:r>
              <a:rPr lang="zh-CN" altLang="zh-CN" sz="1600" b="1" dirty="0">
                <a:latin typeface="微软雅黑" pitchFamily="34" charset="-122"/>
                <a:ea typeface="微软雅黑" pitchFamily="34" charset="-122"/>
              </a:rPr>
              <a:t>产品经理集成课程，测试版本建立</a:t>
            </a:r>
            <a:endParaRPr lang="zh-CN" altLang="en-US" sz="1600" b="1" dirty="0">
              <a:latin typeface="微软雅黑" pitchFamily="34" charset="-122"/>
              <a:ea typeface="微软雅黑" pitchFamily="34" charset="-122"/>
            </a:endParaRPr>
          </a:p>
        </p:txBody>
      </p:sp>
      <p:sp>
        <p:nvSpPr>
          <p:cNvPr id="7" name="矩形 5"/>
          <p:cNvSpPr>
            <a:spLocks noChangeArrowheads="1"/>
          </p:cNvSpPr>
          <p:nvPr/>
        </p:nvSpPr>
        <p:spPr bwMode="auto">
          <a:xfrm>
            <a:off x="107503" y="4779769"/>
            <a:ext cx="8568953" cy="338554"/>
          </a:xfrm>
          <a:prstGeom prst="rect">
            <a:avLst/>
          </a:prstGeom>
          <a:noFill/>
          <a:ln w="9525">
            <a:noFill/>
            <a:miter lim="800000"/>
            <a:headEnd/>
            <a:tailEnd/>
          </a:ln>
        </p:spPr>
        <p:txBody>
          <a:bodyPr wrap="square">
            <a:spAutoFit/>
          </a:bodyPr>
          <a:lstStyle/>
          <a:p>
            <a:r>
              <a:rPr lang="zh-CN" altLang="en-US" sz="1600" b="1" dirty="0">
                <a:latin typeface="微软雅黑" pitchFamily="34" charset="-122"/>
                <a:ea typeface="微软雅黑" pitchFamily="34" charset="-122"/>
              </a:rPr>
              <a:t>准出条件</a:t>
            </a:r>
            <a:r>
              <a:rPr lang="zh-CN" altLang="en-US" sz="1600" b="1" dirty="0" smtClean="0">
                <a:latin typeface="微软雅黑" pitchFamily="34" charset="-122"/>
                <a:ea typeface="微软雅黑" pitchFamily="34" charset="-122"/>
              </a:rPr>
              <a:t>：</a:t>
            </a:r>
            <a:r>
              <a:rPr lang="zh-CN" altLang="zh-CN" sz="1600" b="1" dirty="0">
                <a:latin typeface="微软雅黑" pitchFamily="34" charset="-122"/>
                <a:ea typeface="微软雅黑" pitchFamily="34" charset="-122"/>
              </a:rPr>
              <a:t>测试工作结束，完成《测试报告》，</a:t>
            </a:r>
            <a:r>
              <a:rPr lang="zh-CN" altLang="zh-CN" sz="1600" b="1" dirty="0" smtClean="0">
                <a:latin typeface="微软雅黑" pitchFamily="34" charset="-122"/>
                <a:ea typeface="微软雅黑" pitchFamily="34" charset="-122"/>
              </a:rPr>
              <a:t>出具测试</a:t>
            </a:r>
            <a:r>
              <a:rPr lang="zh-CN" altLang="en-US" sz="1600" b="1" dirty="0" smtClean="0">
                <a:latin typeface="微软雅黑" pitchFamily="34" charset="-122"/>
                <a:ea typeface="微软雅黑" pitchFamily="34" charset="-122"/>
              </a:rPr>
              <a:t>通过</a:t>
            </a:r>
            <a:r>
              <a:rPr lang="zh-CN" altLang="zh-CN" sz="1600" b="1" dirty="0" smtClean="0">
                <a:latin typeface="微软雅黑" pitchFamily="34" charset="-122"/>
                <a:ea typeface="微软雅黑" pitchFamily="34" charset="-122"/>
              </a:rPr>
              <a:t>结论</a:t>
            </a:r>
            <a:endParaRPr lang="zh-CN" altLang="en-US" sz="1600" b="1" dirty="0">
              <a:latin typeface="微软雅黑" pitchFamily="34" charset="-122"/>
              <a:ea typeface="微软雅黑" pitchFamily="34" charset="-122"/>
            </a:endParaRPr>
          </a:p>
        </p:txBody>
      </p:sp>
      <p:pic>
        <p:nvPicPr>
          <p:cNvPr id="228588" name="Picture 2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5" y="483518"/>
            <a:ext cx="8208912"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67578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31"/>
          <p:cNvGrpSpPr/>
          <p:nvPr/>
        </p:nvGrpSpPr>
        <p:grpSpPr>
          <a:xfrm>
            <a:off x="4657854" y="2157591"/>
            <a:ext cx="702000" cy="799243"/>
            <a:chOff x="6084168" y="1981376"/>
            <a:chExt cx="990032" cy="1310454"/>
          </a:xfrm>
        </p:grpSpPr>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4168" y="1981376"/>
              <a:ext cx="990032" cy="1022422"/>
            </a:xfrm>
            <a:prstGeom prst="rect">
              <a:avLst/>
            </a:prstGeom>
          </p:spPr>
        </p:pic>
        <p:sp>
          <p:nvSpPr>
            <p:cNvPr id="45" name="矩形 44"/>
            <p:cNvSpPr/>
            <p:nvPr/>
          </p:nvSpPr>
          <p:spPr>
            <a:xfrm>
              <a:off x="6164318" y="3014831"/>
              <a:ext cx="825867" cy="276999"/>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测试</a:t>
              </a:r>
              <a:r>
                <a:rPr lang="zh-CN" altLang="en-US" sz="1200" b="1"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代表</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grpSp>
        <p:nvGrpSpPr>
          <p:cNvPr id="40" name="组合 39"/>
          <p:cNvGrpSpPr/>
          <p:nvPr/>
        </p:nvGrpSpPr>
        <p:grpSpPr>
          <a:xfrm>
            <a:off x="129047" y="3621358"/>
            <a:ext cx="1000593" cy="988417"/>
            <a:chOff x="181845" y="1716534"/>
            <a:chExt cx="1114691" cy="1288249"/>
          </a:xfrm>
        </p:grpSpPr>
        <p:pic>
          <p:nvPicPr>
            <p:cNvPr id="41" name="图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845" y="1716534"/>
              <a:ext cx="1114691" cy="936411"/>
            </a:xfrm>
            <a:prstGeom prst="rect">
              <a:avLst/>
            </a:prstGeom>
          </p:spPr>
        </p:pic>
        <p:sp>
          <p:nvSpPr>
            <p:cNvPr id="42" name="矩形 41"/>
            <p:cNvSpPr/>
            <p:nvPr/>
          </p:nvSpPr>
          <p:spPr>
            <a:xfrm>
              <a:off x="263917" y="2643758"/>
              <a:ext cx="1017731" cy="361025"/>
            </a:xfrm>
            <a:prstGeom prst="rect">
              <a:avLst/>
            </a:prstGeom>
            <a:noFill/>
          </p:spPr>
          <p:txBody>
            <a:bodyPr wrap="none" lIns="91440" tIns="45720" rIns="91440" bIns="45720">
              <a:spAutoFit/>
            </a:bodyPr>
            <a:lstStyle/>
            <a:p>
              <a:pPr algn="ctr"/>
              <a:r>
                <a:rPr lang="zh-CN" altLang="en-US" sz="1200" b="1"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开发</a:t>
              </a:r>
              <a:r>
                <a:rPr lang="zh-CN" altLang="en-US" sz="1200" b="1"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工程师</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grpSp>
        <p:nvGrpSpPr>
          <p:cNvPr id="36" name="组合 15"/>
          <p:cNvGrpSpPr/>
          <p:nvPr/>
        </p:nvGrpSpPr>
        <p:grpSpPr>
          <a:xfrm>
            <a:off x="185130" y="857867"/>
            <a:ext cx="1152127" cy="856838"/>
            <a:chOff x="1230457" y="1093887"/>
            <a:chExt cx="1576391" cy="1460665"/>
          </a:xfrm>
        </p:grpSpPr>
        <p:pic>
          <p:nvPicPr>
            <p:cNvPr id="37" name="图片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30457" y="1093887"/>
              <a:ext cx="1576391" cy="1080120"/>
            </a:xfrm>
            <a:prstGeom prst="rect">
              <a:avLst/>
            </a:prstGeom>
          </p:spPr>
        </p:pic>
        <p:sp>
          <p:nvSpPr>
            <p:cNvPr id="38" name="矩形 37"/>
            <p:cNvSpPr/>
            <p:nvPr/>
          </p:nvSpPr>
          <p:spPr>
            <a:xfrm>
              <a:off x="1425317" y="2248584"/>
              <a:ext cx="825867" cy="305968"/>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产品</a:t>
              </a:r>
              <a:r>
                <a:rPr lang="zh-CN" altLang="en-US" sz="1200" b="1"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经理</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sp>
        <p:nvSpPr>
          <p:cNvPr id="7" name="13 CuadroTexto"/>
          <p:cNvSpPr txBox="1"/>
          <p:nvPr/>
        </p:nvSpPr>
        <p:spPr>
          <a:xfrm>
            <a:off x="7667191" y="4823050"/>
            <a:ext cx="341760" cy="276999"/>
          </a:xfrm>
          <a:prstGeom prst="rect">
            <a:avLst/>
          </a:prstGeom>
          <a:noFill/>
        </p:spPr>
        <p:txBody>
          <a:bodyPr wrap="none" rtlCol="0">
            <a:spAutoFit/>
          </a:bodyPr>
          <a:lstStyle/>
          <a:p>
            <a:pPr algn="ctr"/>
            <a:r>
              <a:rPr lang="en-US" altLang="zh-CN" sz="1200" b="1" dirty="0" smtClean="0">
                <a:solidFill>
                  <a:srgbClr val="04AEDA"/>
                </a:solidFill>
              </a:rPr>
              <a:t>13</a:t>
            </a:r>
            <a:endParaRPr lang="es-ES" sz="1200" b="1" dirty="0">
              <a:solidFill>
                <a:srgbClr val="04AEDA"/>
              </a:solidFill>
            </a:endParaRPr>
          </a:p>
        </p:txBody>
      </p:sp>
      <p:cxnSp>
        <p:nvCxnSpPr>
          <p:cNvPr id="9" name="直接连接符 8"/>
          <p:cNvCxnSpPr/>
          <p:nvPr/>
        </p:nvCxnSpPr>
        <p:spPr>
          <a:xfrm flipH="1">
            <a:off x="213965" y="561975"/>
            <a:ext cx="309795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Rectangle 7"/>
          <p:cNvSpPr>
            <a:spLocks noChangeArrowheads="1"/>
          </p:cNvSpPr>
          <p:nvPr/>
        </p:nvSpPr>
        <p:spPr bwMode="auto">
          <a:xfrm>
            <a:off x="0" y="523876"/>
            <a:ext cx="215900" cy="71438"/>
          </a:xfrm>
          <a:prstGeom prst="rect">
            <a:avLst/>
          </a:prstGeom>
          <a:solidFill>
            <a:srgbClr val="00B0F0"/>
          </a:solidFill>
          <a:ln w="9525">
            <a:noFill/>
            <a:miter lim="800000"/>
            <a:headEnd/>
            <a:tailEnd/>
          </a:ln>
        </p:spPr>
        <p:txBody>
          <a:bodyPr wrap="none" anchor="ctr"/>
          <a:lstStyle/>
          <a:p>
            <a:endParaRPr lang="zh-CN" altLang="en-US"/>
          </a:p>
        </p:txBody>
      </p:sp>
      <p:sp>
        <p:nvSpPr>
          <p:cNvPr id="11" name="TextBox 5"/>
          <p:cNvSpPr txBox="1">
            <a:spLocks noChangeArrowheads="1"/>
          </p:cNvSpPr>
          <p:nvPr/>
        </p:nvSpPr>
        <p:spPr bwMode="auto">
          <a:xfrm>
            <a:off x="560314" y="193675"/>
            <a:ext cx="386767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563"/>
              </a:lnSpc>
            </a:pPr>
            <a:r>
              <a:rPr lang="zh-CN" altLang="en-US" sz="2000" dirty="0" smtClean="0">
                <a:latin typeface="微软雅黑" pitchFamily="34" charset="-122"/>
                <a:ea typeface="微软雅黑" pitchFamily="34" charset="-122"/>
              </a:rPr>
              <a:t>测试阶段</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职责介绍</a:t>
            </a:r>
            <a:endParaRPr lang="en-US" altLang="zh-CN" sz="2000" dirty="0">
              <a:latin typeface="微软雅黑" pitchFamily="34" charset="-122"/>
              <a:ea typeface="微软雅黑" pitchFamily="34" charset="-122"/>
            </a:endParaRPr>
          </a:p>
        </p:txBody>
      </p:sp>
      <p:grpSp>
        <p:nvGrpSpPr>
          <p:cNvPr id="32" name="组合 19"/>
          <p:cNvGrpSpPr/>
          <p:nvPr/>
        </p:nvGrpSpPr>
        <p:grpSpPr>
          <a:xfrm>
            <a:off x="205134" y="2106929"/>
            <a:ext cx="928905" cy="1214191"/>
            <a:chOff x="1161197" y="2854449"/>
            <a:chExt cx="1523051" cy="1709328"/>
          </a:xfrm>
        </p:grpSpPr>
        <p:pic>
          <p:nvPicPr>
            <p:cNvPr id="33" name="图片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53056" y="2854449"/>
              <a:ext cx="1331192" cy="1281216"/>
            </a:xfrm>
            <a:prstGeom prst="rect">
              <a:avLst/>
            </a:prstGeom>
          </p:spPr>
        </p:pic>
        <p:sp>
          <p:nvSpPr>
            <p:cNvPr id="34" name="矩形 33"/>
            <p:cNvSpPr/>
            <p:nvPr/>
          </p:nvSpPr>
          <p:spPr>
            <a:xfrm>
              <a:off x="1161197" y="4173820"/>
              <a:ext cx="1354108" cy="389957"/>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项目经理</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sp>
        <p:nvSpPr>
          <p:cNvPr id="51" name="矩形 50"/>
          <p:cNvSpPr/>
          <p:nvPr/>
        </p:nvSpPr>
        <p:spPr>
          <a:xfrm>
            <a:off x="5361047" y="783342"/>
            <a:ext cx="3635896" cy="923330"/>
          </a:xfrm>
          <a:prstGeom prst="rect">
            <a:avLst/>
          </a:prstGeom>
        </p:spPr>
        <p:txBody>
          <a:bodyPr wrap="square">
            <a:spAutoFit/>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组织测试人员开展测试</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a:latin typeface="微软雅黑" pitchFamily="34" charset="-122"/>
                <a:ea typeface="微软雅黑" pitchFamily="34" charset="-122"/>
              </a:rPr>
              <a:t>组织</a:t>
            </a:r>
            <a:r>
              <a:rPr lang="zh-CN" altLang="en-US" sz="1200" dirty="0" smtClean="0">
                <a:latin typeface="微软雅黑" pitchFamily="34" charset="-122"/>
                <a:ea typeface="微软雅黑" pitchFamily="34" charset="-122"/>
              </a:rPr>
              <a:t>编写测试报告</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组织测试报告评审</a:t>
            </a:r>
            <a:endParaRPr lang="en-US" altLang="zh-CN" sz="1200" dirty="0" smtClean="0">
              <a:latin typeface="微软雅黑" pitchFamily="34" charset="-122"/>
              <a:ea typeface="微软雅黑" pitchFamily="34" charset="-122"/>
            </a:endParaRPr>
          </a:p>
        </p:txBody>
      </p:sp>
      <p:grpSp>
        <p:nvGrpSpPr>
          <p:cNvPr id="52" name="组合 51"/>
          <p:cNvGrpSpPr/>
          <p:nvPr/>
        </p:nvGrpSpPr>
        <p:grpSpPr>
          <a:xfrm>
            <a:off x="4559304" y="719010"/>
            <a:ext cx="871364" cy="911319"/>
            <a:chOff x="251520" y="1086822"/>
            <a:chExt cx="986167" cy="1063362"/>
          </a:xfrm>
        </p:grpSpPr>
        <p:pic>
          <p:nvPicPr>
            <p:cNvPr id="53" name="图片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1520" y="1086822"/>
              <a:ext cx="935867" cy="935867"/>
            </a:xfrm>
            <a:prstGeom prst="rect">
              <a:avLst/>
            </a:prstGeom>
          </p:spPr>
        </p:pic>
        <p:sp>
          <p:nvSpPr>
            <p:cNvPr id="54" name="矩形 53"/>
            <p:cNvSpPr/>
            <p:nvPr/>
          </p:nvSpPr>
          <p:spPr>
            <a:xfrm>
              <a:off x="337301" y="1949676"/>
              <a:ext cx="900386" cy="200508"/>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测试负责人</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sp>
        <p:nvSpPr>
          <p:cNvPr id="35" name="TextBox 34"/>
          <p:cNvSpPr txBox="1"/>
          <p:nvPr/>
        </p:nvSpPr>
        <p:spPr>
          <a:xfrm>
            <a:off x="1228381" y="2402989"/>
            <a:ext cx="2983579" cy="646331"/>
          </a:xfrm>
          <a:prstGeom prst="rect">
            <a:avLst/>
          </a:prstGeom>
          <a:noFill/>
        </p:spPr>
        <p:txBody>
          <a:bodyPr wrap="square" rtlCol="0">
            <a:spAutoFit/>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进行项目监控</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组织对资源缺陷进行分析、定位、修复</a:t>
            </a:r>
            <a:endParaRPr lang="en-US" altLang="zh-CN" sz="1200" dirty="0">
              <a:latin typeface="微软雅黑" pitchFamily="34" charset="-122"/>
              <a:ea typeface="微软雅黑" pitchFamily="34" charset="-122"/>
            </a:endParaRPr>
          </a:p>
        </p:txBody>
      </p:sp>
      <p:sp>
        <p:nvSpPr>
          <p:cNvPr id="39" name="TextBox 38"/>
          <p:cNvSpPr txBox="1"/>
          <p:nvPr/>
        </p:nvSpPr>
        <p:spPr>
          <a:xfrm>
            <a:off x="1252917" y="796860"/>
            <a:ext cx="2808054" cy="1200329"/>
          </a:xfrm>
          <a:prstGeom prst="rect">
            <a:avLst/>
          </a:prstGeom>
          <a:noFill/>
        </p:spPr>
        <p:txBody>
          <a:bodyPr wrap="square" rtlCol="0">
            <a:spAutoFit/>
          </a:bodyPr>
          <a:lstStyle/>
          <a:p>
            <a:pPr>
              <a:lnSpc>
                <a:spcPct val="150000"/>
              </a:lnSpc>
              <a:buFont typeface="Wingdings" pitchFamily="2" charset="2"/>
              <a:buChar char="u"/>
            </a:pPr>
            <a:r>
              <a:rPr lang="zh-CN" altLang="en-US" sz="1200" b="1" dirty="0" smtClean="0">
                <a:solidFill>
                  <a:schemeClr val="accent2">
                    <a:lumMod val="75000"/>
                  </a:schemeClr>
                </a:solidFill>
                <a:latin typeface="微软雅黑" pitchFamily="34" charset="-122"/>
                <a:ea typeface="微软雅黑" pitchFamily="34" charset="-122"/>
              </a:rPr>
              <a:t>提出产品集成申请</a:t>
            </a:r>
            <a:endParaRPr lang="en-US" altLang="zh-CN" sz="1200" b="1" dirty="0" smtClean="0">
              <a:solidFill>
                <a:schemeClr val="accent2">
                  <a:lumMod val="75000"/>
                </a:schemeClr>
              </a:solidFill>
              <a:latin typeface="微软雅黑" pitchFamily="34" charset="-122"/>
              <a:ea typeface="微软雅黑" pitchFamily="34" charset="-122"/>
            </a:endParaRPr>
          </a:p>
          <a:p>
            <a:pPr>
              <a:lnSpc>
                <a:spcPct val="150000"/>
              </a:lnSpc>
              <a:buFont typeface="Wingdings" pitchFamily="2" charset="2"/>
              <a:buChar char="u"/>
            </a:pPr>
            <a:r>
              <a:rPr lang="zh-CN" altLang="en-US" sz="1200" b="1" dirty="0" smtClean="0">
                <a:solidFill>
                  <a:schemeClr val="accent2">
                    <a:lumMod val="75000"/>
                  </a:schemeClr>
                </a:solidFill>
                <a:latin typeface="微软雅黑" pitchFamily="34" charset="-122"/>
                <a:ea typeface="微软雅黑" pitchFamily="34" charset="-122"/>
              </a:rPr>
              <a:t>组织准出测试</a:t>
            </a:r>
            <a:endParaRPr lang="en-US" altLang="zh-CN" sz="1200" b="1" dirty="0" smtClean="0">
              <a:solidFill>
                <a:schemeClr val="accent2">
                  <a:lumMod val="75000"/>
                </a:schemeClr>
              </a:solidFill>
              <a:latin typeface="微软雅黑" pitchFamily="34" charset="-122"/>
              <a:ea typeface="微软雅黑" pitchFamily="34" charset="-122"/>
            </a:endParaRPr>
          </a:p>
          <a:p>
            <a:pPr>
              <a:lnSpc>
                <a:spcPct val="150000"/>
              </a:lnSpc>
              <a:buFont typeface="Wingdings" pitchFamily="2" charset="2"/>
              <a:buChar char="u"/>
            </a:pPr>
            <a:r>
              <a:rPr lang="zh-CN" altLang="en-US" sz="1200" b="1" dirty="0" smtClean="0">
                <a:solidFill>
                  <a:schemeClr val="accent2">
                    <a:lumMod val="75000"/>
                  </a:schemeClr>
                </a:solidFill>
                <a:latin typeface="微软雅黑" pitchFamily="34" charset="-122"/>
                <a:ea typeface="微软雅黑" pitchFamily="34" charset="-122"/>
              </a:rPr>
              <a:t>提交转测试申请</a:t>
            </a:r>
            <a:endParaRPr lang="en-US" altLang="zh-CN" sz="1200" b="1" dirty="0" smtClean="0">
              <a:solidFill>
                <a:schemeClr val="accent2">
                  <a:lumMod val="75000"/>
                </a:schemeClr>
              </a:solidFill>
              <a:latin typeface="微软雅黑" pitchFamily="34" charset="-122"/>
              <a:ea typeface="微软雅黑" pitchFamily="34" charset="-122"/>
            </a:endParaRPr>
          </a:p>
          <a:p>
            <a:pPr>
              <a:lnSpc>
                <a:spcPct val="150000"/>
              </a:lnSpc>
              <a:buFont typeface="Wingdings" pitchFamily="2" charset="2"/>
              <a:buChar char="u"/>
            </a:pPr>
            <a:r>
              <a:rPr lang="zh-CN" altLang="en-US" sz="1200" b="1" dirty="0" smtClean="0">
                <a:solidFill>
                  <a:schemeClr val="accent2">
                    <a:lumMod val="75000"/>
                  </a:schemeClr>
                </a:solidFill>
                <a:latin typeface="微软雅黑" pitchFamily="34" charset="-122"/>
                <a:ea typeface="微软雅黑" pitchFamily="34" charset="-122"/>
              </a:rPr>
              <a:t>组织进行缺陷分析、定位、修复</a:t>
            </a:r>
            <a:endParaRPr lang="en-US" altLang="zh-CN" sz="1200" b="1" dirty="0" smtClean="0">
              <a:solidFill>
                <a:schemeClr val="accent2">
                  <a:lumMod val="75000"/>
                </a:schemeClr>
              </a:solidFill>
              <a:latin typeface="微软雅黑" pitchFamily="34" charset="-122"/>
              <a:ea typeface="微软雅黑" pitchFamily="34" charset="-122"/>
            </a:endParaRPr>
          </a:p>
        </p:txBody>
      </p:sp>
      <p:sp>
        <p:nvSpPr>
          <p:cNvPr id="46" name="TextBox 45"/>
          <p:cNvSpPr txBox="1"/>
          <p:nvPr/>
        </p:nvSpPr>
        <p:spPr>
          <a:xfrm>
            <a:off x="1270566" y="3875927"/>
            <a:ext cx="3038194" cy="369332"/>
          </a:xfrm>
          <a:prstGeom prst="rect">
            <a:avLst/>
          </a:prstGeom>
          <a:noFill/>
        </p:spPr>
        <p:txBody>
          <a:bodyPr wrap="square" rtlCol="0">
            <a:spAutoFit/>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对资源缺陷进行分析</a:t>
            </a:r>
            <a:r>
              <a:rPr lang="zh-CN" altLang="en-US" sz="1200" dirty="0">
                <a:latin typeface="微软雅黑" pitchFamily="34" charset="-122"/>
                <a:ea typeface="微软雅黑" pitchFamily="34" charset="-122"/>
              </a:rPr>
              <a:t>、定位、修复</a:t>
            </a:r>
            <a:endParaRPr lang="en-US" altLang="zh-CN" sz="1200" dirty="0">
              <a:latin typeface="微软雅黑" pitchFamily="34" charset="-122"/>
              <a:ea typeface="微软雅黑" pitchFamily="34" charset="-122"/>
            </a:endParaRPr>
          </a:p>
        </p:txBody>
      </p:sp>
      <p:sp>
        <p:nvSpPr>
          <p:cNvPr id="50" name="TextBox 49"/>
          <p:cNvSpPr txBox="1"/>
          <p:nvPr/>
        </p:nvSpPr>
        <p:spPr>
          <a:xfrm>
            <a:off x="5469791" y="1987490"/>
            <a:ext cx="3527152" cy="1477328"/>
          </a:xfrm>
          <a:prstGeom prst="rect">
            <a:avLst/>
          </a:prstGeom>
          <a:noFill/>
        </p:spPr>
        <p:txBody>
          <a:bodyPr wrap="square" rtlCol="0">
            <a:spAutoFit/>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进行集成测试</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进行系统测试</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进行加密测试</a:t>
            </a:r>
            <a:endParaRPr lang="en-US" altLang="zh-CN" sz="1200" dirty="0" smtClean="0">
              <a:latin typeface="微软雅黑" pitchFamily="34" charset="-122"/>
              <a:ea typeface="微软雅黑" pitchFamily="34" charset="-122"/>
            </a:endParaRPr>
          </a:p>
          <a:p>
            <a:pPr indent="-171450">
              <a:lnSpc>
                <a:spcPct val="150000"/>
              </a:lnSpc>
              <a:buFont typeface="Wingdings" pitchFamily="2" charset="2"/>
              <a:buChar char="u"/>
            </a:pPr>
            <a:r>
              <a:rPr lang="zh-CN" altLang="en-US" sz="1200" dirty="0">
                <a:latin typeface="微软雅黑" pitchFamily="34" charset="-122"/>
                <a:ea typeface="微软雅黑" pitchFamily="34" charset="-122"/>
              </a:rPr>
              <a:t>进行回归测试</a:t>
            </a:r>
            <a:endParaRPr lang="en-US" altLang="zh-CN" sz="1200" dirty="0">
              <a:latin typeface="微软雅黑" pitchFamily="34" charset="-122"/>
              <a:ea typeface="微软雅黑" pitchFamily="34" charset="-122"/>
            </a:endParaRPr>
          </a:p>
          <a:p>
            <a:pPr indent="-171450">
              <a:lnSpc>
                <a:spcPct val="150000"/>
              </a:lnSpc>
              <a:buFont typeface="Wingdings" pitchFamily="2" charset="2"/>
              <a:buChar char="u"/>
            </a:pPr>
            <a:r>
              <a:rPr lang="zh-CN" altLang="en-US" sz="1200" dirty="0">
                <a:latin typeface="微软雅黑" pitchFamily="34" charset="-122"/>
                <a:ea typeface="微软雅黑" pitchFamily="34" charset="-122"/>
              </a:rPr>
              <a:t>编写测试报告</a:t>
            </a:r>
            <a:endParaRPr lang="en-US" altLang="zh-CN" sz="1200" dirty="0">
              <a:latin typeface="微软雅黑" pitchFamily="34" charset="-122"/>
              <a:ea typeface="微软雅黑" pitchFamily="34" charset="-122"/>
            </a:endParaRPr>
          </a:p>
        </p:txBody>
      </p:sp>
      <p:grpSp>
        <p:nvGrpSpPr>
          <p:cNvPr id="55" name="组合 54"/>
          <p:cNvGrpSpPr/>
          <p:nvPr/>
        </p:nvGrpSpPr>
        <p:grpSpPr>
          <a:xfrm>
            <a:off x="4747989" y="3294830"/>
            <a:ext cx="826581" cy="1122834"/>
            <a:chOff x="654527" y="3028345"/>
            <a:chExt cx="1184811" cy="1774953"/>
          </a:xfrm>
        </p:grpSpPr>
        <p:sp>
          <p:nvSpPr>
            <p:cNvPr id="56" name="矩形 55"/>
            <p:cNvSpPr/>
            <p:nvPr/>
          </p:nvSpPr>
          <p:spPr>
            <a:xfrm>
              <a:off x="655550" y="4365424"/>
              <a:ext cx="1183788" cy="437874"/>
            </a:xfrm>
            <a:prstGeom prst="rect">
              <a:avLst/>
            </a:prstGeom>
            <a:noFill/>
          </p:spPr>
          <p:txBody>
            <a:bodyPr wrap="none" lIns="91440" tIns="45720" rIns="91440" bIns="45720">
              <a:spAutoFit/>
            </a:bodyPr>
            <a:lstStyle/>
            <a:p>
              <a:pPr algn="ctr"/>
              <a:r>
                <a:rPr lang="zh-CN" altLang="en-US" sz="1200" b="1"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平台人员</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pic>
          <p:nvPicPr>
            <p:cNvPr id="57" name="图片 5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4527" y="3028345"/>
              <a:ext cx="1048688" cy="1337078"/>
            </a:xfrm>
            <a:prstGeom prst="rect">
              <a:avLst/>
            </a:prstGeom>
          </p:spPr>
        </p:pic>
      </p:grpSp>
      <p:sp>
        <p:nvSpPr>
          <p:cNvPr id="63" name="TextBox 62"/>
          <p:cNvSpPr txBox="1"/>
          <p:nvPr/>
        </p:nvSpPr>
        <p:spPr>
          <a:xfrm>
            <a:off x="5638262" y="3747223"/>
            <a:ext cx="3038194" cy="369332"/>
          </a:xfrm>
          <a:prstGeom prst="rect">
            <a:avLst/>
          </a:prstGeom>
          <a:noFill/>
        </p:spPr>
        <p:txBody>
          <a:bodyPr wrap="square" rtlCol="0">
            <a:spAutoFit/>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对平台缺陷进行分析</a:t>
            </a:r>
            <a:r>
              <a:rPr lang="zh-CN" altLang="en-US" sz="1200" dirty="0">
                <a:latin typeface="微软雅黑" pitchFamily="34" charset="-122"/>
                <a:ea typeface="微软雅黑" pitchFamily="34" charset="-122"/>
              </a:rPr>
              <a:t>、定位、修复</a:t>
            </a:r>
            <a:endParaRPr lang="en-US" altLang="zh-CN" sz="1200" dirty="0">
              <a:latin typeface="微软雅黑" pitchFamily="34" charset="-122"/>
              <a:ea typeface="微软雅黑" pitchFamily="34" charset="-122"/>
            </a:endParaRPr>
          </a:p>
        </p:txBody>
      </p:sp>
    </p:spTree>
    <p:extLst>
      <p:ext uri="{BB962C8B-B14F-4D97-AF65-F5344CB8AC3E}">
        <p14:creationId xmlns:p14="http://schemas.microsoft.com/office/powerpoint/2010/main" val="205424263"/>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4"/>
          <p:cNvSpPr>
            <a:spLocks noChangeArrowheads="1"/>
          </p:cNvSpPr>
          <p:nvPr/>
        </p:nvSpPr>
        <p:spPr bwMode="auto">
          <a:xfrm>
            <a:off x="-6724" y="0"/>
            <a:ext cx="8899203" cy="338554"/>
          </a:xfrm>
          <a:prstGeom prst="rect">
            <a:avLst/>
          </a:prstGeom>
          <a:noFill/>
          <a:ln w="9525">
            <a:noFill/>
            <a:miter lim="800000"/>
            <a:headEnd/>
            <a:tailEnd/>
          </a:ln>
        </p:spPr>
        <p:txBody>
          <a:bodyPr wrap="square">
            <a:spAutoFit/>
          </a:bodyPr>
          <a:lstStyle/>
          <a:p>
            <a:pPr lvl="0"/>
            <a:r>
              <a:rPr lang="zh-CN" altLang="en-US" sz="1600" b="1" dirty="0">
                <a:latin typeface="微软雅黑" pitchFamily="34" charset="-122"/>
                <a:ea typeface="微软雅黑" pitchFamily="34" charset="-122"/>
              </a:rPr>
              <a:t>准入条件</a:t>
            </a:r>
            <a:r>
              <a:rPr lang="zh-CN" altLang="en-US" sz="1600" b="1" dirty="0" smtClean="0">
                <a:latin typeface="微软雅黑" pitchFamily="34" charset="-122"/>
                <a:ea typeface="微软雅黑" pitchFamily="34" charset="-122"/>
              </a:rPr>
              <a:t>：输出</a:t>
            </a:r>
            <a:r>
              <a:rPr lang="zh-CN" altLang="zh-CN" sz="1600" b="1" dirty="0">
                <a:latin typeface="微软雅黑" pitchFamily="34" charset="-122"/>
                <a:ea typeface="微软雅黑" pitchFamily="34" charset="-122"/>
              </a:rPr>
              <a:t>测试报告，明确说明测试通过结论</a:t>
            </a:r>
            <a:endParaRPr lang="zh-CN" altLang="en-US" sz="1600" b="1" dirty="0">
              <a:latin typeface="微软雅黑" pitchFamily="34" charset="-122"/>
              <a:ea typeface="微软雅黑" pitchFamily="34" charset="-122"/>
            </a:endParaRPr>
          </a:p>
        </p:txBody>
      </p:sp>
      <p:sp>
        <p:nvSpPr>
          <p:cNvPr id="4" name="矩形 5"/>
          <p:cNvSpPr>
            <a:spLocks noChangeArrowheads="1"/>
          </p:cNvSpPr>
          <p:nvPr/>
        </p:nvSpPr>
        <p:spPr bwMode="auto">
          <a:xfrm>
            <a:off x="839044" y="4750463"/>
            <a:ext cx="7333356" cy="338554"/>
          </a:xfrm>
          <a:prstGeom prst="rect">
            <a:avLst/>
          </a:prstGeom>
          <a:noFill/>
          <a:ln w="9525">
            <a:noFill/>
            <a:miter lim="800000"/>
            <a:headEnd/>
            <a:tailEnd/>
          </a:ln>
        </p:spPr>
        <p:txBody>
          <a:bodyPr wrap="square">
            <a:spAutoFit/>
          </a:bodyPr>
          <a:lstStyle/>
          <a:p>
            <a:r>
              <a:rPr lang="zh-CN" altLang="en-US" sz="1600" b="1" dirty="0">
                <a:latin typeface="微软雅黑" pitchFamily="34" charset="-122"/>
                <a:ea typeface="微软雅黑" pitchFamily="34" charset="-122"/>
              </a:rPr>
              <a:t>准出条件</a:t>
            </a:r>
            <a:r>
              <a:rPr lang="zh-CN" altLang="en-US" sz="1600" b="1" dirty="0" smtClean="0">
                <a:latin typeface="微软雅黑" pitchFamily="34" charset="-122"/>
                <a:ea typeface="微软雅黑" pitchFamily="34" charset="-122"/>
              </a:rPr>
              <a:t>：</a:t>
            </a:r>
            <a:r>
              <a:rPr lang="zh-CN" altLang="zh-CN" sz="1600" b="1" dirty="0">
                <a:latin typeface="微软雅黑" pitchFamily="34" charset="-122"/>
                <a:ea typeface="微软雅黑" pitchFamily="34" charset="-122"/>
              </a:rPr>
              <a:t>产品经理成品验收</a:t>
            </a:r>
            <a:r>
              <a:rPr lang="zh-CN" altLang="en-US" sz="1600" b="1" dirty="0">
                <a:latin typeface="微软雅黑" pitchFamily="34" charset="-122"/>
                <a:ea typeface="微软雅黑" pitchFamily="34" charset="-122"/>
              </a:rPr>
              <a:t>结项，</a:t>
            </a:r>
            <a:r>
              <a:rPr lang="zh-CN" altLang="zh-CN" sz="1600" b="1" dirty="0">
                <a:latin typeface="微软雅黑" pitchFamily="34" charset="-122"/>
                <a:ea typeface="微软雅黑" pitchFamily="34" charset="-122"/>
              </a:rPr>
              <a:t>项目配置库已归档、资源已释放</a:t>
            </a:r>
            <a:endParaRPr lang="zh-CN" altLang="en-US" sz="1600" b="1" dirty="0">
              <a:latin typeface="微软雅黑" pitchFamily="34" charset="-122"/>
              <a:ea typeface="微软雅黑" pitchFamily="34" charset="-122"/>
            </a:endParaRPr>
          </a:p>
        </p:txBody>
      </p:sp>
      <p:pic>
        <p:nvPicPr>
          <p:cNvPr id="5" name="Picture 2" descr="C:\Program Files\Microsoft Office\MEDIA\CAGCAT10\j0293240.wmf">
            <a:hlinkClick r:id="" action="ppaction://noaction"/>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4750463"/>
            <a:ext cx="477313" cy="35213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55034" name="Picture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168" y="339502"/>
            <a:ext cx="8248650" cy="429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33993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15"/>
          <p:cNvGrpSpPr/>
          <p:nvPr/>
        </p:nvGrpSpPr>
        <p:grpSpPr>
          <a:xfrm>
            <a:off x="215900" y="993285"/>
            <a:ext cx="1152127" cy="856838"/>
            <a:chOff x="1230457" y="1093887"/>
            <a:chExt cx="1576391" cy="1460665"/>
          </a:xfrm>
        </p:grpSpPr>
        <p:pic>
          <p:nvPicPr>
            <p:cNvPr id="37" name="图片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0457" y="1093887"/>
              <a:ext cx="1576391" cy="1080120"/>
            </a:xfrm>
            <a:prstGeom prst="rect">
              <a:avLst/>
            </a:prstGeom>
          </p:spPr>
        </p:pic>
        <p:sp>
          <p:nvSpPr>
            <p:cNvPr id="38" name="矩形 37"/>
            <p:cNvSpPr/>
            <p:nvPr/>
          </p:nvSpPr>
          <p:spPr>
            <a:xfrm>
              <a:off x="1425317" y="2248584"/>
              <a:ext cx="825867" cy="305968"/>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产品</a:t>
              </a:r>
              <a:r>
                <a:rPr lang="zh-CN" altLang="en-US" sz="1200" b="1"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经理</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sp>
        <p:nvSpPr>
          <p:cNvPr id="7" name="13 CuadroTexto"/>
          <p:cNvSpPr txBox="1"/>
          <p:nvPr/>
        </p:nvSpPr>
        <p:spPr>
          <a:xfrm>
            <a:off x="7667191" y="4823050"/>
            <a:ext cx="341760" cy="276999"/>
          </a:xfrm>
          <a:prstGeom prst="rect">
            <a:avLst/>
          </a:prstGeom>
          <a:noFill/>
        </p:spPr>
        <p:txBody>
          <a:bodyPr wrap="none" rtlCol="0">
            <a:spAutoFit/>
          </a:bodyPr>
          <a:lstStyle/>
          <a:p>
            <a:pPr algn="ctr"/>
            <a:r>
              <a:rPr lang="en-US" altLang="zh-CN" sz="1200" b="1" dirty="0" smtClean="0">
                <a:solidFill>
                  <a:srgbClr val="04AEDA"/>
                </a:solidFill>
              </a:rPr>
              <a:t>13</a:t>
            </a:r>
            <a:endParaRPr lang="es-ES" sz="1200" b="1" dirty="0">
              <a:solidFill>
                <a:srgbClr val="04AEDA"/>
              </a:solidFill>
            </a:endParaRPr>
          </a:p>
        </p:txBody>
      </p:sp>
      <p:cxnSp>
        <p:nvCxnSpPr>
          <p:cNvPr id="9" name="直接连接符 8"/>
          <p:cNvCxnSpPr/>
          <p:nvPr/>
        </p:nvCxnSpPr>
        <p:spPr>
          <a:xfrm flipH="1">
            <a:off x="213965" y="561975"/>
            <a:ext cx="309795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Rectangle 7"/>
          <p:cNvSpPr>
            <a:spLocks noChangeArrowheads="1"/>
          </p:cNvSpPr>
          <p:nvPr/>
        </p:nvSpPr>
        <p:spPr bwMode="auto">
          <a:xfrm>
            <a:off x="0" y="523876"/>
            <a:ext cx="215900" cy="71438"/>
          </a:xfrm>
          <a:prstGeom prst="rect">
            <a:avLst/>
          </a:prstGeom>
          <a:solidFill>
            <a:srgbClr val="00B0F0"/>
          </a:solidFill>
          <a:ln w="9525">
            <a:noFill/>
            <a:miter lim="800000"/>
            <a:headEnd/>
            <a:tailEnd/>
          </a:ln>
        </p:spPr>
        <p:txBody>
          <a:bodyPr wrap="none" anchor="ctr"/>
          <a:lstStyle/>
          <a:p>
            <a:endParaRPr lang="zh-CN" altLang="en-US"/>
          </a:p>
        </p:txBody>
      </p:sp>
      <p:sp>
        <p:nvSpPr>
          <p:cNvPr id="11" name="TextBox 5"/>
          <p:cNvSpPr txBox="1">
            <a:spLocks noChangeArrowheads="1"/>
          </p:cNvSpPr>
          <p:nvPr/>
        </p:nvSpPr>
        <p:spPr bwMode="auto">
          <a:xfrm>
            <a:off x="560314" y="193675"/>
            <a:ext cx="386767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563"/>
              </a:lnSpc>
            </a:pPr>
            <a:r>
              <a:rPr lang="zh-CN" altLang="en-US" sz="2000" dirty="0">
                <a:latin typeface="微软雅黑" pitchFamily="34" charset="-122"/>
                <a:ea typeface="微软雅黑" pitchFamily="34" charset="-122"/>
              </a:rPr>
              <a:t>验收</a:t>
            </a:r>
            <a:r>
              <a:rPr lang="zh-CN" altLang="en-US" sz="2000" dirty="0" smtClean="0">
                <a:latin typeface="微软雅黑" pitchFamily="34" charset="-122"/>
                <a:ea typeface="微软雅黑" pitchFamily="34" charset="-122"/>
              </a:rPr>
              <a:t>阶段</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职责介绍</a:t>
            </a:r>
            <a:endParaRPr lang="en-US" altLang="zh-CN" sz="2000" dirty="0">
              <a:latin typeface="微软雅黑" pitchFamily="34" charset="-122"/>
              <a:ea typeface="微软雅黑" pitchFamily="34" charset="-122"/>
            </a:endParaRPr>
          </a:p>
        </p:txBody>
      </p:sp>
      <p:grpSp>
        <p:nvGrpSpPr>
          <p:cNvPr id="32" name="组合 19"/>
          <p:cNvGrpSpPr/>
          <p:nvPr/>
        </p:nvGrpSpPr>
        <p:grpSpPr>
          <a:xfrm>
            <a:off x="439122" y="2997942"/>
            <a:ext cx="928905" cy="1214191"/>
            <a:chOff x="1161197" y="2854449"/>
            <a:chExt cx="1523051" cy="1709328"/>
          </a:xfrm>
        </p:grpSpPr>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3056" y="2854449"/>
              <a:ext cx="1331192" cy="1281216"/>
            </a:xfrm>
            <a:prstGeom prst="rect">
              <a:avLst/>
            </a:prstGeom>
          </p:spPr>
        </p:pic>
        <p:sp>
          <p:nvSpPr>
            <p:cNvPr id="34" name="矩形 33"/>
            <p:cNvSpPr/>
            <p:nvPr/>
          </p:nvSpPr>
          <p:spPr>
            <a:xfrm>
              <a:off x="1161197" y="4173820"/>
              <a:ext cx="1354108" cy="389957"/>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项目经理</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grpSp>
        <p:nvGrpSpPr>
          <p:cNvPr id="52" name="组合 51"/>
          <p:cNvGrpSpPr/>
          <p:nvPr/>
        </p:nvGrpSpPr>
        <p:grpSpPr>
          <a:xfrm>
            <a:off x="5256230" y="1054554"/>
            <a:ext cx="871364" cy="911319"/>
            <a:chOff x="251520" y="1086822"/>
            <a:chExt cx="986167" cy="1063362"/>
          </a:xfrm>
        </p:grpSpPr>
        <p:pic>
          <p:nvPicPr>
            <p:cNvPr id="53" name="图片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520" y="1086822"/>
              <a:ext cx="935867" cy="935867"/>
            </a:xfrm>
            <a:prstGeom prst="rect">
              <a:avLst/>
            </a:prstGeom>
          </p:spPr>
        </p:pic>
        <p:sp>
          <p:nvSpPr>
            <p:cNvPr id="54" name="矩形 53"/>
            <p:cNvSpPr/>
            <p:nvPr/>
          </p:nvSpPr>
          <p:spPr>
            <a:xfrm>
              <a:off x="337301" y="1949676"/>
              <a:ext cx="900386" cy="200508"/>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测试负责人</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sp>
        <p:nvSpPr>
          <p:cNvPr id="55" name="TextBox 54"/>
          <p:cNvSpPr txBox="1"/>
          <p:nvPr/>
        </p:nvSpPr>
        <p:spPr>
          <a:xfrm>
            <a:off x="1377577" y="3027631"/>
            <a:ext cx="3567311" cy="1200329"/>
          </a:xfrm>
          <a:prstGeom prst="rect">
            <a:avLst/>
          </a:prstGeom>
          <a:noFill/>
        </p:spPr>
        <p:txBody>
          <a:bodyPr wrap="square" rtlCol="0">
            <a:spAutoFit/>
          </a:bodyPr>
          <a:lstStyle/>
          <a:p>
            <a:pPr>
              <a:lnSpc>
                <a:spcPct val="150000"/>
              </a:lnSpc>
              <a:buFont typeface="Wingdings" pitchFamily="2" charset="2"/>
              <a:buChar char="u"/>
            </a:pPr>
            <a:r>
              <a:rPr lang="zh-CN" altLang="en-US" sz="1200" b="1" dirty="0">
                <a:solidFill>
                  <a:schemeClr val="accent2">
                    <a:lumMod val="75000"/>
                  </a:schemeClr>
                </a:solidFill>
                <a:latin typeface="微软雅黑" pitchFamily="34" charset="-122"/>
                <a:ea typeface="微软雅黑" pitchFamily="34" charset="-122"/>
              </a:rPr>
              <a:t>组织</a:t>
            </a:r>
            <a:r>
              <a:rPr lang="zh-CN" altLang="en-US" sz="1200" b="1" dirty="0" smtClean="0">
                <a:solidFill>
                  <a:schemeClr val="accent2">
                    <a:lumMod val="75000"/>
                  </a:schemeClr>
                </a:solidFill>
                <a:latin typeface="微软雅黑" pitchFamily="34" charset="-122"/>
                <a:ea typeface="微软雅黑" pitchFamily="34" charset="-122"/>
              </a:rPr>
              <a:t>处理验收阶段发现的缺陷</a:t>
            </a:r>
            <a:endParaRPr lang="en-US" altLang="zh-CN" sz="1200" b="1" dirty="0" smtClean="0">
              <a:solidFill>
                <a:schemeClr val="accent2">
                  <a:lumMod val="75000"/>
                </a:schemeClr>
              </a:solidFill>
              <a:latin typeface="微软雅黑" pitchFamily="34" charset="-122"/>
              <a:ea typeface="微软雅黑" pitchFamily="34" charset="-122"/>
            </a:endParaRPr>
          </a:p>
          <a:p>
            <a:pPr>
              <a:lnSpc>
                <a:spcPct val="150000"/>
              </a:lnSpc>
              <a:buFont typeface="Wingdings" pitchFamily="2" charset="2"/>
              <a:buChar char="u"/>
            </a:pPr>
            <a:r>
              <a:rPr lang="zh-CN" altLang="en-US" sz="1200" b="1" dirty="0" smtClean="0">
                <a:solidFill>
                  <a:srgbClr val="993937"/>
                </a:solidFill>
                <a:latin typeface="微软雅黑" pitchFamily="34" charset="-122"/>
                <a:ea typeface="微软雅黑" pitchFamily="34" charset="-122"/>
              </a:rPr>
              <a:t>组织项目总结，将项目成果归档到配置库</a:t>
            </a:r>
            <a:endParaRPr lang="en-US" altLang="zh-CN" sz="1200" b="1" dirty="0" smtClean="0">
              <a:solidFill>
                <a:srgbClr val="993937"/>
              </a:solidFill>
              <a:latin typeface="微软雅黑" pitchFamily="34" charset="-122"/>
              <a:ea typeface="微软雅黑" pitchFamily="34" charset="-122"/>
            </a:endParaRPr>
          </a:p>
          <a:p>
            <a:pPr>
              <a:lnSpc>
                <a:spcPct val="150000"/>
              </a:lnSpc>
              <a:buFont typeface="Wingdings" pitchFamily="2" charset="2"/>
              <a:buChar char="u"/>
            </a:pPr>
            <a:r>
              <a:rPr lang="zh-CN" altLang="en-US" sz="1200" b="1" dirty="0" smtClean="0">
                <a:solidFill>
                  <a:srgbClr val="993937"/>
                </a:solidFill>
                <a:latin typeface="微软雅黑" pitchFamily="34" charset="-122"/>
                <a:ea typeface="微软雅黑" pitchFamily="34" charset="-122"/>
              </a:rPr>
              <a:t>发起项目结项申请</a:t>
            </a:r>
            <a:endParaRPr lang="en-US" altLang="zh-CN" sz="1200" b="1" dirty="0" smtClean="0">
              <a:solidFill>
                <a:srgbClr val="993937"/>
              </a:solidFill>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关闭项目，释放项目资源</a:t>
            </a:r>
            <a:endParaRPr lang="en-US" altLang="zh-CN" sz="1200" dirty="0" smtClean="0">
              <a:latin typeface="微软雅黑" pitchFamily="34" charset="-122"/>
              <a:ea typeface="微软雅黑" pitchFamily="34" charset="-122"/>
            </a:endParaRPr>
          </a:p>
        </p:txBody>
      </p:sp>
      <p:sp>
        <p:nvSpPr>
          <p:cNvPr id="56" name="TextBox 55"/>
          <p:cNvSpPr txBox="1"/>
          <p:nvPr/>
        </p:nvSpPr>
        <p:spPr>
          <a:xfrm>
            <a:off x="1264989" y="985266"/>
            <a:ext cx="3922340" cy="1200329"/>
          </a:xfrm>
          <a:prstGeom prst="rect">
            <a:avLst/>
          </a:prstGeom>
          <a:noFill/>
        </p:spPr>
        <p:txBody>
          <a:bodyPr wrap="square" rtlCol="0">
            <a:spAutoFit/>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组织开展</a:t>
            </a:r>
            <a:r>
              <a:rPr lang="zh-CN" altLang="en-US" sz="1200" b="1" dirty="0" smtClean="0">
                <a:solidFill>
                  <a:srgbClr val="993937"/>
                </a:solidFill>
                <a:latin typeface="微软雅黑" pitchFamily="34" charset="-122"/>
                <a:ea typeface="微软雅黑" pitchFamily="34" charset="-122"/>
              </a:rPr>
              <a:t>产品验收</a:t>
            </a:r>
            <a:endParaRPr lang="en-US" altLang="zh-CN" sz="1200" b="1" dirty="0" smtClean="0">
              <a:solidFill>
                <a:srgbClr val="993937"/>
              </a:solidFill>
              <a:latin typeface="微软雅黑" pitchFamily="34" charset="-122"/>
              <a:ea typeface="微软雅黑" pitchFamily="34" charset="-122"/>
            </a:endParaRPr>
          </a:p>
          <a:p>
            <a:pPr>
              <a:lnSpc>
                <a:spcPct val="150000"/>
              </a:lnSpc>
              <a:buFont typeface="Wingdings" pitchFamily="2" charset="2"/>
              <a:buChar char="u"/>
            </a:pPr>
            <a:r>
              <a:rPr lang="zh-CN" altLang="en-US" sz="1200" b="1" dirty="0">
                <a:solidFill>
                  <a:srgbClr val="993937"/>
                </a:solidFill>
                <a:latin typeface="微软雅黑" pitchFamily="34" charset="-122"/>
                <a:ea typeface="微软雅黑" pitchFamily="34" charset="-122"/>
              </a:rPr>
              <a:t>提交验收</a:t>
            </a:r>
            <a:r>
              <a:rPr lang="zh-CN" altLang="en-US" sz="1200" b="1" dirty="0" smtClean="0">
                <a:solidFill>
                  <a:srgbClr val="993937"/>
                </a:solidFill>
                <a:latin typeface="微软雅黑" pitchFamily="34" charset="-122"/>
                <a:ea typeface="微软雅黑" pitchFamily="34" charset="-122"/>
              </a:rPr>
              <a:t>报告，</a:t>
            </a:r>
            <a:r>
              <a:rPr lang="zh-CN" altLang="en-US" sz="1200" dirty="0" smtClean="0">
                <a:latin typeface="微软雅黑" pitchFamily="34" charset="-122"/>
                <a:ea typeface="微软雅黑" pitchFamily="34" charset="-122"/>
              </a:rPr>
              <a:t>确认验收结果</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a:latin typeface="微软雅黑" pitchFamily="34" charset="-122"/>
                <a:ea typeface="微软雅黑" pitchFamily="34" charset="-122"/>
              </a:rPr>
              <a:t>工作</a:t>
            </a:r>
            <a:r>
              <a:rPr lang="zh-CN" altLang="en-US" sz="1200" dirty="0" smtClean="0">
                <a:latin typeface="微软雅黑" pitchFamily="34" charset="-122"/>
                <a:ea typeface="微软雅黑" pitchFamily="34" charset="-122"/>
              </a:rPr>
              <a:t>产品、项目成果归档到配置库</a:t>
            </a:r>
            <a:endParaRPr lang="en-US" altLang="zh-CN" sz="1200" dirty="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参与项目总结</a:t>
            </a:r>
            <a:endParaRPr lang="en-US" altLang="zh-CN" sz="1200" dirty="0" smtClean="0">
              <a:latin typeface="微软雅黑" pitchFamily="34" charset="-122"/>
              <a:ea typeface="微软雅黑" pitchFamily="34" charset="-122"/>
            </a:endParaRPr>
          </a:p>
        </p:txBody>
      </p:sp>
      <p:sp>
        <p:nvSpPr>
          <p:cNvPr id="57" name="TextBox 56"/>
          <p:cNvSpPr txBox="1"/>
          <p:nvPr/>
        </p:nvSpPr>
        <p:spPr>
          <a:xfrm>
            <a:off x="6235030" y="1031433"/>
            <a:ext cx="2524756" cy="1200329"/>
          </a:xfrm>
          <a:prstGeom prst="rect">
            <a:avLst/>
          </a:prstGeom>
          <a:noFill/>
        </p:spPr>
        <p:txBody>
          <a:bodyPr wrap="square" rtlCol="0">
            <a:spAutoFit/>
          </a:bodyPr>
          <a:lstStyle/>
          <a:p>
            <a:pPr>
              <a:lnSpc>
                <a:spcPct val="150000"/>
              </a:lnSpc>
              <a:buFont typeface="Wingdings" pitchFamily="2" charset="2"/>
              <a:buChar char="u"/>
            </a:pPr>
            <a:r>
              <a:rPr lang="zh-CN" altLang="en-US" sz="1200" b="1" dirty="0" smtClean="0">
                <a:solidFill>
                  <a:schemeClr val="accent2">
                    <a:lumMod val="75000"/>
                  </a:schemeClr>
                </a:solidFill>
                <a:latin typeface="微软雅黑" pitchFamily="34" charset="-122"/>
                <a:ea typeface="微软雅黑" pitchFamily="34" charset="-122"/>
              </a:rPr>
              <a:t>组织验收阶段缺陷回归及测试</a:t>
            </a:r>
            <a:endParaRPr lang="en-US" altLang="zh-CN" sz="1200" b="1" dirty="0" smtClean="0">
              <a:solidFill>
                <a:schemeClr val="accent2">
                  <a:lumMod val="75000"/>
                </a:schemeClr>
              </a:solidFill>
              <a:latin typeface="微软雅黑" pitchFamily="34" charset="-122"/>
              <a:ea typeface="微软雅黑" pitchFamily="34" charset="-122"/>
            </a:endParaRPr>
          </a:p>
          <a:p>
            <a:pPr>
              <a:lnSpc>
                <a:spcPct val="150000"/>
              </a:lnSpc>
              <a:buFont typeface="Wingdings" pitchFamily="2" charset="2"/>
              <a:buChar char="u"/>
            </a:pPr>
            <a:r>
              <a:rPr lang="zh-CN" altLang="en-US" sz="1200" b="1" dirty="0" smtClean="0">
                <a:solidFill>
                  <a:schemeClr val="accent2">
                    <a:lumMod val="75000"/>
                  </a:schemeClr>
                </a:solidFill>
                <a:latin typeface="微软雅黑" pitchFamily="34" charset="-122"/>
                <a:ea typeface="微软雅黑" pitchFamily="34" charset="-122"/>
              </a:rPr>
              <a:t>整理项目成果并归档到配置库</a:t>
            </a:r>
            <a:endParaRPr lang="en-US" altLang="zh-CN" sz="1200" b="1" dirty="0" smtClean="0">
              <a:solidFill>
                <a:schemeClr val="accent2">
                  <a:lumMod val="75000"/>
                </a:schemeClr>
              </a:solidFill>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参与项目总结</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释放测试资源</a:t>
            </a:r>
            <a:endParaRPr lang="en-US" altLang="zh-CN" sz="1200" dirty="0" smtClean="0">
              <a:latin typeface="微软雅黑" pitchFamily="34" charset="-122"/>
              <a:ea typeface="微软雅黑" pitchFamily="34" charset="-122"/>
            </a:endParaRPr>
          </a:p>
        </p:txBody>
      </p:sp>
      <p:sp>
        <p:nvSpPr>
          <p:cNvPr id="63" name="TextBox 62"/>
          <p:cNvSpPr txBox="1"/>
          <p:nvPr/>
        </p:nvSpPr>
        <p:spPr>
          <a:xfrm>
            <a:off x="6268036" y="3304631"/>
            <a:ext cx="2527201" cy="646331"/>
          </a:xfrm>
          <a:prstGeom prst="rect">
            <a:avLst/>
          </a:prstGeom>
          <a:noFill/>
        </p:spPr>
        <p:txBody>
          <a:bodyPr wrap="square" rtlCol="0">
            <a:spAutoFit/>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处理验收阶段缺陷</a:t>
            </a:r>
            <a:endParaRPr lang="en-US" altLang="zh-CN" sz="1200" b="1" dirty="0" smtClean="0">
              <a:solidFill>
                <a:srgbClr val="993937"/>
              </a:solidFill>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参与</a:t>
            </a:r>
            <a:r>
              <a:rPr lang="zh-CN" altLang="en-US" sz="1200" b="1" dirty="0" smtClean="0">
                <a:solidFill>
                  <a:srgbClr val="993937"/>
                </a:solidFill>
                <a:latin typeface="微软雅黑" pitchFamily="34" charset="-122"/>
                <a:ea typeface="微软雅黑" pitchFamily="34" charset="-122"/>
              </a:rPr>
              <a:t>项目总结</a:t>
            </a:r>
            <a:endParaRPr lang="en-US" altLang="zh-CN" sz="1200" b="1" dirty="0" smtClean="0">
              <a:solidFill>
                <a:srgbClr val="993937"/>
              </a:solidFill>
              <a:latin typeface="微软雅黑" pitchFamily="34" charset="-122"/>
              <a:ea typeface="微软雅黑" pitchFamily="34" charset="-122"/>
            </a:endParaRPr>
          </a:p>
        </p:txBody>
      </p:sp>
      <p:grpSp>
        <p:nvGrpSpPr>
          <p:cNvPr id="64" name="组合 63"/>
          <p:cNvGrpSpPr/>
          <p:nvPr/>
        </p:nvGrpSpPr>
        <p:grpSpPr>
          <a:xfrm>
            <a:off x="5285335" y="2991253"/>
            <a:ext cx="1069525" cy="1119665"/>
            <a:chOff x="-96450" y="3401319"/>
            <a:chExt cx="1671274" cy="1460784"/>
          </a:xfrm>
        </p:grpSpPr>
        <p:sp>
          <p:nvSpPr>
            <p:cNvPr id="65" name="矩形 64"/>
            <p:cNvSpPr/>
            <p:nvPr/>
          </p:nvSpPr>
          <p:spPr>
            <a:xfrm>
              <a:off x="-96450" y="4299941"/>
              <a:ext cx="1671274" cy="562162"/>
            </a:xfrm>
            <a:prstGeom prst="rect">
              <a:avLst/>
            </a:prstGeom>
            <a:noFill/>
          </p:spPr>
          <p:txBody>
            <a:bodyPr wrap="none" lIns="91440" tIns="45720" rIns="91440" bIns="45720">
              <a:spAutoFit/>
            </a:bodyPr>
            <a:lstStyle/>
            <a:p>
              <a:pPr algn="ctr"/>
              <a:r>
                <a:rPr lang="zh-CN" altLang="en-US" sz="1100" b="1"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开发、测试、</a:t>
              </a:r>
              <a:endParaRPr lang="en-US" altLang="zh-CN" sz="1100" b="1"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a:p>
              <a:pPr algn="ctr"/>
              <a:r>
                <a:rPr lang="zh-CN" altLang="en-US" sz="1100" b="1"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平台人员</a:t>
              </a:r>
              <a:endParaRPr lang="en-US" altLang="zh-CN" sz="1100" b="1"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pic>
          <p:nvPicPr>
            <p:cNvPr id="66" name="Picture 2" descr="C:\Documents and Settings\lunzhuo.ye\桌面\培训PPT素材\20110514_2cbd5458a2492020ea1eX3I49qwuPe8A.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90803" y="3401319"/>
              <a:ext cx="1296771" cy="97924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12597689"/>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3 CuadroTexto"/>
          <p:cNvSpPr txBox="1"/>
          <p:nvPr/>
        </p:nvSpPr>
        <p:spPr>
          <a:xfrm>
            <a:off x="7667191" y="4823050"/>
            <a:ext cx="341760" cy="276999"/>
          </a:xfrm>
          <a:prstGeom prst="rect">
            <a:avLst/>
          </a:prstGeom>
          <a:noFill/>
        </p:spPr>
        <p:txBody>
          <a:bodyPr wrap="none" rtlCol="0">
            <a:spAutoFit/>
          </a:bodyPr>
          <a:lstStyle/>
          <a:p>
            <a:pPr algn="ctr"/>
            <a:r>
              <a:rPr lang="en-US" altLang="zh-CN" sz="1200" b="1" dirty="0" smtClean="0">
                <a:solidFill>
                  <a:srgbClr val="04AEDA"/>
                </a:solidFill>
              </a:rPr>
              <a:t>13</a:t>
            </a:r>
            <a:endParaRPr lang="es-ES" sz="1200" b="1" dirty="0">
              <a:solidFill>
                <a:srgbClr val="04AEDA"/>
              </a:solidFill>
            </a:endParaRPr>
          </a:p>
        </p:txBody>
      </p:sp>
      <p:cxnSp>
        <p:nvCxnSpPr>
          <p:cNvPr id="9" name="直接连接符 8"/>
          <p:cNvCxnSpPr/>
          <p:nvPr/>
        </p:nvCxnSpPr>
        <p:spPr>
          <a:xfrm flipH="1">
            <a:off x="213965" y="561975"/>
            <a:ext cx="309795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Rectangle 7"/>
          <p:cNvSpPr>
            <a:spLocks noChangeArrowheads="1"/>
          </p:cNvSpPr>
          <p:nvPr/>
        </p:nvSpPr>
        <p:spPr bwMode="auto">
          <a:xfrm>
            <a:off x="0" y="523876"/>
            <a:ext cx="215900" cy="71438"/>
          </a:xfrm>
          <a:prstGeom prst="rect">
            <a:avLst/>
          </a:prstGeom>
          <a:solidFill>
            <a:srgbClr val="00B0F0"/>
          </a:solidFill>
          <a:ln w="9525">
            <a:noFill/>
            <a:miter lim="800000"/>
            <a:headEnd/>
            <a:tailEnd/>
          </a:ln>
        </p:spPr>
        <p:txBody>
          <a:bodyPr wrap="none" anchor="ctr"/>
          <a:lstStyle/>
          <a:p>
            <a:endParaRPr lang="zh-CN" altLang="en-US"/>
          </a:p>
        </p:txBody>
      </p:sp>
      <p:sp>
        <p:nvSpPr>
          <p:cNvPr id="11" name="TextBox 5"/>
          <p:cNvSpPr txBox="1">
            <a:spLocks noChangeArrowheads="1"/>
          </p:cNvSpPr>
          <p:nvPr/>
        </p:nvSpPr>
        <p:spPr bwMode="auto">
          <a:xfrm>
            <a:off x="560314" y="193675"/>
            <a:ext cx="4371726"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563"/>
              </a:lnSpc>
            </a:pPr>
            <a:r>
              <a:rPr lang="zh-CN" altLang="en-US" sz="2000" dirty="0" smtClean="0">
                <a:latin typeface="微软雅黑" pitchFamily="34" charset="-122"/>
                <a:ea typeface="微软雅黑" pitchFamily="34" charset="-122"/>
              </a:rPr>
              <a:t>贯穿项目生命周期的项目管理活动</a:t>
            </a:r>
            <a:endParaRPr lang="en-US" altLang="zh-CN" sz="2000" dirty="0">
              <a:latin typeface="微软雅黑" pitchFamily="34" charset="-122"/>
              <a:ea typeface="微软雅黑" pitchFamily="34" charset="-122"/>
            </a:endParaRPr>
          </a:p>
        </p:txBody>
      </p:sp>
      <p:grpSp>
        <p:nvGrpSpPr>
          <p:cNvPr id="15" name="组合 19"/>
          <p:cNvGrpSpPr/>
          <p:nvPr/>
        </p:nvGrpSpPr>
        <p:grpSpPr>
          <a:xfrm>
            <a:off x="86128" y="1213543"/>
            <a:ext cx="928905" cy="1214191"/>
            <a:chOff x="1161197" y="2854449"/>
            <a:chExt cx="1523051" cy="1709328"/>
          </a:xfrm>
        </p:grpSpPr>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3056" y="2854449"/>
              <a:ext cx="1331192" cy="1281216"/>
            </a:xfrm>
            <a:prstGeom prst="rect">
              <a:avLst/>
            </a:prstGeom>
          </p:spPr>
        </p:pic>
        <p:sp>
          <p:nvSpPr>
            <p:cNvPr id="17" name="矩形 16"/>
            <p:cNvSpPr/>
            <p:nvPr/>
          </p:nvSpPr>
          <p:spPr>
            <a:xfrm>
              <a:off x="1161197" y="4173820"/>
              <a:ext cx="1354108" cy="389957"/>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项目经理</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graphicFrame>
        <p:nvGraphicFramePr>
          <p:cNvPr id="4" name="表格 3"/>
          <p:cNvGraphicFramePr>
            <a:graphicFrameLocks noGrp="1"/>
          </p:cNvGraphicFramePr>
          <p:nvPr>
            <p:extLst>
              <p:ext uri="{D42A27DB-BD31-4B8C-83A1-F6EECF244321}">
                <p14:modId xmlns:p14="http://schemas.microsoft.com/office/powerpoint/2010/main" val="1915870489"/>
              </p:ext>
            </p:extLst>
          </p:nvPr>
        </p:nvGraphicFramePr>
        <p:xfrm>
          <a:off x="1115616" y="678206"/>
          <a:ext cx="7848872" cy="4053783"/>
        </p:xfrm>
        <a:graphic>
          <a:graphicData uri="http://schemas.openxmlformats.org/drawingml/2006/table">
            <a:tbl>
              <a:tblPr firstRow="1" bandRow="1">
                <a:tableStyleId>{BDBED569-4797-4DF1-A0F4-6AAB3CD982D8}</a:tableStyleId>
              </a:tblPr>
              <a:tblGrid>
                <a:gridCol w="1312349"/>
                <a:gridCol w="5017805"/>
                <a:gridCol w="1518718"/>
              </a:tblGrid>
              <a:tr h="450203">
                <a:tc>
                  <a:txBody>
                    <a:bodyPr/>
                    <a:lstStyle/>
                    <a:p>
                      <a:pPr algn="ctr"/>
                      <a:r>
                        <a:rPr lang="zh-CN" altLang="en-US" sz="1600" dirty="0" smtClean="0"/>
                        <a:t>活动名称</a:t>
                      </a:r>
                      <a:endParaRPr lang="zh-CN" altLang="en-US" sz="1600" dirty="0">
                        <a:latin typeface="微软雅黑" pitchFamily="34" charset="-122"/>
                        <a:ea typeface="微软雅黑" pitchFamily="34" charset="-122"/>
                      </a:endParaRPr>
                    </a:p>
                  </a:txBody>
                  <a:tcPr anchor="ctr"/>
                </a:tc>
                <a:tc>
                  <a:txBody>
                    <a:bodyPr/>
                    <a:lstStyle/>
                    <a:p>
                      <a:pPr algn="ctr"/>
                      <a:r>
                        <a:rPr lang="zh-CN" altLang="en-US" sz="1600" dirty="0" smtClean="0"/>
                        <a:t>活动描述</a:t>
                      </a:r>
                      <a:endParaRPr lang="zh-CN" altLang="en-US" sz="1600" dirty="0">
                        <a:latin typeface="微软雅黑" pitchFamily="34" charset="-122"/>
                        <a:ea typeface="微软雅黑" pitchFamily="34" charset="-122"/>
                      </a:endParaRPr>
                    </a:p>
                  </a:txBody>
                  <a:tcPr anchor="ctr"/>
                </a:tc>
                <a:tc>
                  <a:txBody>
                    <a:bodyPr/>
                    <a:lstStyle/>
                    <a:p>
                      <a:pPr algn="ctr"/>
                      <a:r>
                        <a:rPr lang="zh-CN" altLang="en-US" sz="1600" dirty="0" smtClean="0"/>
                        <a:t>输出</a:t>
                      </a:r>
                      <a:endParaRPr lang="zh-CN" altLang="en-US" sz="1600" dirty="0">
                        <a:latin typeface="微软雅黑" pitchFamily="34" charset="-122"/>
                        <a:ea typeface="微软雅黑" pitchFamily="34" charset="-122"/>
                      </a:endParaRPr>
                    </a:p>
                  </a:txBody>
                  <a:tcPr anchor="ctr"/>
                </a:tc>
              </a:tr>
              <a:tr h="557394">
                <a:tc>
                  <a:txBody>
                    <a:bodyPr/>
                    <a:lstStyle/>
                    <a:p>
                      <a:pPr algn="ctr"/>
                      <a:r>
                        <a:rPr lang="zh-CN" altLang="en-US" sz="1200" dirty="0" smtClean="0"/>
                        <a:t>计划监控</a:t>
                      </a:r>
                      <a:endParaRPr lang="zh-CN" altLang="en-US" sz="1200" dirty="0">
                        <a:latin typeface="微软雅黑" pitchFamily="34" charset="-122"/>
                        <a:ea typeface="微软雅黑" pitchFamily="34" charset="-122"/>
                      </a:endParaRPr>
                    </a:p>
                  </a:txBody>
                  <a:tcPr anchor="ctr"/>
                </a:tc>
                <a:tc>
                  <a:txBody>
                    <a:bodyPr/>
                    <a:lstStyle/>
                    <a:p>
                      <a:pPr algn="l"/>
                      <a:r>
                        <a:rPr lang="zh-CN" altLang="en-US" sz="1200" dirty="0" smtClean="0"/>
                        <a:t>根据评审通过的项目计划实时监控项目进展情况，每周定期以项目进展周报的方式进行项目汇报。</a:t>
                      </a:r>
                      <a:endParaRPr lang="zh-CN" altLang="en-US" sz="1200" dirty="0">
                        <a:latin typeface="微软雅黑" pitchFamily="34" charset="-122"/>
                        <a:ea typeface="微软雅黑"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t>项目进展周报</a:t>
                      </a:r>
                      <a:endParaRPr lang="zh-CN" altLang="en-US" sz="1200" dirty="0" smtClean="0">
                        <a:latin typeface="微软雅黑" pitchFamily="34" charset="-122"/>
                        <a:ea typeface="微软雅黑" pitchFamily="34" charset="-122"/>
                      </a:endParaRPr>
                    </a:p>
                  </a:txBody>
                  <a:tcPr anchor="ctr"/>
                </a:tc>
              </a:tr>
              <a:tr h="857541">
                <a:tc>
                  <a:txBody>
                    <a:bodyPr/>
                    <a:lstStyle/>
                    <a:p>
                      <a:pPr algn="ctr"/>
                      <a:r>
                        <a:rPr lang="zh-CN" altLang="en-US" sz="1200" dirty="0" smtClean="0"/>
                        <a:t>风险管理</a:t>
                      </a:r>
                      <a:endParaRPr lang="zh-CN" altLang="en-US" sz="1200" dirty="0">
                        <a:latin typeface="微软雅黑" pitchFamily="34" charset="-122"/>
                        <a:ea typeface="微软雅黑" pitchFamily="34" charset="-122"/>
                      </a:endParaRPr>
                    </a:p>
                  </a:txBody>
                  <a:tcPr anchor="ctr"/>
                </a:tc>
                <a:tc>
                  <a:txBody>
                    <a:bodyPr/>
                    <a:lstStyle/>
                    <a:p>
                      <a:pPr algn="l"/>
                      <a:r>
                        <a:rPr lang="zh-CN" altLang="en-US" sz="1200" dirty="0" smtClean="0"/>
                        <a:t>组织项目团队识别项目风险，分析、评估风险对项目的影响，并策划出风险应对方案。</a:t>
                      </a:r>
                    </a:p>
                    <a:p>
                      <a:pPr algn="l"/>
                      <a:r>
                        <a:rPr lang="zh-CN" altLang="en-US" sz="1200" dirty="0" smtClean="0"/>
                        <a:t>在整个项目过程中，项目经理把识别出的风险记录在项目风险问题表中进行跟踪管理。</a:t>
                      </a:r>
                      <a:endParaRPr lang="zh-CN" altLang="en-US" sz="1200" dirty="0">
                        <a:latin typeface="微软雅黑" pitchFamily="34" charset="-122"/>
                        <a:ea typeface="微软雅黑" pitchFamily="34" charset="-122"/>
                      </a:endParaRPr>
                    </a:p>
                  </a:txBody>
                  <a:tcPr anchor="ctr"/>
                </a:tc>
                <a:tc>
                  <a:txBody>
                    <a:bodyPr/>
                    <a:lstStyle/>
                    <a:p>
                      <a:pPr algn="ctr"/>
                      <a:r>
                        <a:rPr lang="en-US" altLang="zh-CN" sz="1200" dirty="0" smtClean="0"/>
                        <a:t>《</a:t>
                      </a:r>
                      <a:r>
                        <a:rPr lang="zh-CN" altLang="en-US" sz="1200" dirty="0" smtClean="0"/>
                        <a:t>项目进展周报</a:t>
                      </a:r>
                      <a:r>
                        <a:rPr lang="en-US" altLang="zh-CN" sz="1200" dirty="0" smtClean="0"/>
                        <a:t>》-</a:t>
                      </a:r>
                      <a:r>
                        <a:rPr lang="zh-CN" altLang="en-US" sz="1200" dirty="0" smtClean="0"/>
                        <a:t>风险问题管理跟踪表</a:t>
                      </a:r>
                      <a:endParaRPr lang="zh-CN" altLang="en-US" sz="1200" dirty="0">
                        <a:latin typeface="微软雅黑" pitchFamily="34" charset="-122"/>
                        <a:ea typeface="微软雅黑" pitchFamily="34" charset="-122"/>
                      </a:endParaRPr>
                    </a:p>
                  </a:txBody>
                  <a:tcPr anchor="ctr"/>
                </a:tc>
              </a:tr>
              <a:tr h="709035">
                <a:tc>
                  <a:txBody>
                    <a:bodyPr/>
                    <a:lstStyle/>
                    <a:p>
                      <a:pPr algn="ctr"/>
                      <a:r>
                        <a:rPr lang="zh-CN" altLang="en-US" sz="1200" dirty="0" smtClean="0"/>
                        <a:t>问题管理</a:t>
                      </a:r>
                      <a:endParaRPr lang="zh-CN" altLang="en-US" sz="1200" dirty="0">
                        <a:latin typeface="微软雅黑" pitchFamily="34" charset="-122"/>
                        <a:ea typeface="微软雅黑" pitchFamily="34" charset="-122"/>
                      </a:endParaRPr>
                    </a:p>
                  </a:txBody>
                  <a:tcPr anchor="ctr"/>
                </a:tc>
                <a:tc>
                  <a:txBody>
                    <a:bodyPr/>
                    <a:lstStyle/>
                    <a:p>
                      <a:pPr algn="l"/>
                      <a:r>
                        <a:rPr lang="zh-CN" altLang="en-US" sz="1200" dirty="0" smtClean="0"/>
                        <a:t>跟进从“风险”转换过来的问题，并协调处理。</a:t>
                      </a:r>
                    </a:p>
                    <a:p>
                      <a:pPr algn="l"/>
                      <a:r>
                        <a:rPr lang="zh-CN" altLang="en-US" sz="1200" dirty="0" smtClean="0"/>
                        <a:t>在项目过程中，跟进及管理项目相关的所有问题，并协调处理。</a:t>
                      </a:r>
                      <a:endParaRPr lang="zh-CN" altLang="en-US" sz="1200" dirty="0">
                        <a:latin typeface="微软雅黑" pitchFamily="34" charset="-122"/>
                        <a:ea typeface="微软雅黑" pitchFamily="34" charset="-122"/>
                      </a:endParaRPr>
                    </a:p>
                  </a:txBody>
                  <a:tcPr anchor="ctr"/>
                </a:tc>
                <a:tc>
                  <a:txBody>
                    <a:bodyPr/>
                    <a:lstStyle/>
                    <a:p>
                      <a:pPr algn="ctr"/>
                      <a:r>
                        <a:rPr lang="en-US" altLang="zh-CN" sz="1200" dirty="0" smtClean="0"/>
                        <a:t>《</a:t>
                      </a:r>
                      <a:r>
                        <a:rPr lang="zh-CN" altLang="en-US" sz="1200" dirty="0" smtClean="0"/>
                        <a:t>项目进展周报</a:t>
                      </a:r>
                      <a:r>
                        <a:rPr lang="en-US" altLang="zh-CN" sz="1200" dirty="0" smtClean="0"/>
                        <a:t>》-</a:t>
                      </a:r>
                      <a:r>
                        <a:rPr lang="zh-CN" altLang="en-US" sz="1200" dirty="0" smtClean="0"/>
                        <a:t>风险问题管理跟踪表</a:t>
                      </a:r>
                      <a:endParaRPr lang="zh-CN" altLang="en-US" sz="1200" dirty="0">
                        <a:latin typeface="微软雅黑" pitchFamily="34" charset="-122"/>
                        <a:ea typeface="微软雅黑" pitchFamily="34" charset="-122"/>
                      </a:endParaRPr>
                    </a:p>
                  </a:txBody>
                  <a:tcPr anchor="ctr"/>
                </a:tc>
              </a:tr>
              <a:tr h="364822">
                <a:tc>
                  <a:txBody>
                    <a:bodyPr/>
                    <a:lstStyle/>
                    <a:p>
                      <a:pPr algn="ctr"/>
                      <a:r>
                        <a:rPr lang="zh-CN" altLang="en-US" sz="1200" dirty="0" smtClean="0"/>
                        <a:t>项目例会</a:t>
                      </a:r>
                      <a:endParaRPr lang="zh-CN" altLang="en-US" sz="1200" dirty="0">
                        <a:latin typeface="微软雅黑" pitchFamily="34" charset="-122"/>
                        <a:ea typeface="微软雅黑" pitchFamily="34" charset="-122"/>
                      </a:endParaRPr>
                    </a:p>
                  </a:txBody>
                  <a:tcPr anchor="ctr"/>
                </a:tc>
                <a:tc>
                  <a:txBody>
                    <a:bodyPr/>
                    <a:lstStyle/>
                    <a:p>
                      <a:pPr algn="l"/>
                      <a:r>
                        <a:rPr lang="zh-CN" altLang="en-US" sz="1200" dirty="0" smtClean="0"/>
                        <a:t>每周组织召开项目例会，发出会议纪要并跟进风险问题。</a:t>
                      </a:r>
                      <a:endParaRPr lang="en-US" altLang="zh-CN" sz="1200" dirty="0" smtClean="0">
                        <a:latin typeface="微软雅黑" pitchFamily="34" charset="-122"/>
                        <a:ea typeface="微软雅黑" pitchFamily="34" charset="-122"/>
                      </a:endParaRPr>
                    </a:p>
                  </a:txBody>
                  <a:tcPr anchor="ctr"/>
                </a:tc>
                <a:tc>
                  <a:txBody>
                    <a:bodyPr/>
                    <a:lstStyle/>
                    <a:p>
                      <a:pPr algn="ctr"/>
                      <a:r>
                        <a:rPr lang="zh-CN" altLang="en-US" sz="1200" dirty="0" smtClean="0"/>
                        <a:t>项目会议纪要</a:t>
                      </a:r>
                      <a:endParaRPr lang="zh-CN" altLang="en-US" sz="1200" dirty="0">
                        <a:latin typeface="微软雅黑" pitchFamily="34" charset="-122"/>
                        <a:ea typeface="微软雅黑" pitchFamily="34" charset="-122"/>
                      </a:endParaRPr>
                    </a:p>
                  </a:txBody>
                  <a:tcPr anchor="ctr"/>
                </a:tc>
              </a:tr>
              <a:tr h="557394">
                <a:tc>
                  <a:txBody>
                    <a:bodyPr/>
                    <a:lstStyle/>
                    <a:p>
                      <a:pPr algn="ctr"/>
                      <a:r>
                        <a:rPr lang="zh-CN" altLang="en-US" sz="1200" dirty="0" smtClean="0"/>
                        <a:t>项目度量与分析</a:t>
                      </a:r>
                      <a:endParaRPr lang="zh-CN" altLang="en-US" sz="1200" dirty="0">
                        <a:latin typeface="微软雅黑" pitchFamily="34" charset="-122"/>
                        <a:ea typeface="微软雅黑" pitchFamily="34" charset="-122"/>
                      </a:endParaRPr>
                    </a:p>
                  </a:txBody>
                  <a:tcPr anchor="ctr"/>
                </a:tc>
                <a:tc>
                  <a:txBody>
                    <a:bodyPr/>
                    <a:lstStyle/>
                    <a:p>
                      <a:pPr algn="l"/>
                      <a:r>
                        <a:rPr lang="zh-CN" altLang="en-US" sz="1200" dirty="0" smtClean="0"/>
                        <a:t>每周或每阶段结束后，项目经理收集并分析项目度量数据，根据偏差采取相应的纠正措施或预防措施。</a:t>
                      </a:r>
                      <a:endParaRPr lang="zh-CN" altLang="en-US" sz="1200" dirty="0">
                        <a:latin typeface="微软雅黑" pitchFamily="34" charset="-122"/>
                        <a:ea typeface="微软雅黑" pitchFamily="34" charset="-122"/>
                      </a:endParaRPr>
                    </a:p>
                  </a:txBody>
                  <a:tcPr anchor="ctr"/>
                </a:tc>
                <a:tc>
                  <a:txBody>
                    <a:bodyPr/>
                    <a:lstStyle/>
                    <a:p>
                      <a:pPr algn="ctr"/>
                      <a:r>
                        <a:rPr lang="zh-CN" altLang="en-US" sz="1200" dirty="0" smtClean="0"/>
                        <a:t>项目度量表</a:t>
                      </a:r>
                      <a:endParaRPr lang="zh-CN" altLang="en-US" sz="1200" dirty="0">
                        <a:latin typeface="微软雅黑" pitchFamily="34" charset="-122"/>
                        <a:ea typeface="微软雅黑" pitchFamily="34" charset="-122"/>
                      </a:endParaRPr>
                    </a:p>
                  </a:txBody>
                  <a:tcPr anchor="ctr"/>
                </a:tc>
              </a:tr>
              <a:tr h="557394">
                <a:tc>
                  <a:txBody>
                    <a:bodyPr/>
                    <a:lstStyle/>
                    <a:p>
                      <a:pPr algn="ctr"/>
                      <a:r>
                        <a:rPr lang="zh-CN" altLang="en-US" sz="1200" dirty="0" smtClean="0"/>
                        <a:t>阶段总结与里程碑审查</a:t>
                      </a:r>
                      <a:endParaRPr lang="zh-CN" altLang="en-US" sz="1200" dirty="0">
                        <a:latin typeface="微软雅黑" pitchFamily="34" charset="-122"/>
                        <a:ea typeface="微软雅黑" pitchFamily="34" charset="-122"/>
                      </a:endParaRPr>
                    </a:p>
                  </a:txBody>
                  <a:tcPr anchor="ctr"/>
                </a:tc>
                <a:tc>
                  <a:txBody>
                    <a:bodyPr/>
                    <a:lstStyle/>
                    <a:p>
                      <a:pPr algn="l"/>
                      <a:r>
                        <a:rPr lang="zh-CN" altLang="en-US" sz="1200" dirty="0" smtClean="0"/>
                        <a:t>阶段工作结束后组织项目团队进行阶段总结，里程碑审查并提交里程碑基线申请。</a:t>
                      </a:r>
                      <a:endParaRPr lang="zh-CN" altLang="en-US" sz="1200" dirty="0">
                        <a:latin typeface="微软雅黑" pitchFamily="34" charset="-122"/>
                        <a:ea typeface="微软雅黑" pitchFamily="34" charset="-122"/>
                      </a:endParaRPr>
                    </a:p>
                  </a:txBody>
                  <a:tcPr anchor="ctr"/>
                </a:tc>
                <a:tc>
                  <a:txBody>
                    <a:bodyPr/>
                    <a:lstStyle/>
                    <a:p>
                      <a:pPr algn="ctr"/>
                      <a:r>
                        <a:rPr lang="zh-CN" altLang="en-US" sz="1200" dirty="0" smtClean="0"/>
                        <a:t>阶段总结报告</a:t>
                      </a:r>
                      <a:endParaRPr lang="en-US" altLang="zh-CN" sz="1200" dirty="0" smtClean="0"/>
                    </a:p>
                    <a:p>
                      <a:pPr algn="ctr"/>
                      <a:r>
                        <a:rPr lang="zh-CN" altLang="en-US" sz="1200" dirty="0" smtClean="0"/>
                        <a:t>里程碑申请单</a:t>
                      </a:r>
                      <a:endParaRPr lang="zh-CN" altLang="en-US" sz="1200" dirty="0">
                        <a:latin typeface="微软雅黑" pitchFamily="34" charset="-122"/>
                        <a:ea typeface="微软雅黑" pitchFamily="34" charset="-122"/>
                      </a:endParaRPr>
                    </a:p>
                  </a:txBody>
                  <a:tcPr anchor="ctr"/>
                </a:tc>
              </a:tr>
            </a:tbl>
          </a:graphicData>
        </a:graphic>
      </p:graphicFrame>
      <p:grpSp>
        <p:nvGrpSpPr>
          <p:cNvPr id="12" name="组合 11"/>
          <p:cNvGrpSpPr/>
          <p:nvPr/>
        </p:nvGrpSpPr>
        <p:grpSpPr>
          <a:xfrm>
            <a:off x="86128" y="2643758"/>
            <a:ext cx="1020813" cy="818302"/>
            <a:chOff x="90803" y="3401319"/>
            <a:chExt cx="1296771" cy="1320917"/>
          </a:xfrm>
        </p:grpSpPr>
        <p:sp>
          <p:nvSpPr>
            <p:cNvPr id="13" name="矩形 12"/>
            <p:cNvSpPr/>
            <p:nvPr/>
          </p:nvSpPr>
          <p:spPr>
            <a:xfrm>
              <a:off x="247207" y="4299941"/>
              <a:ext cx="983963" cy="422295"/>
            </a:xfrm>
            <a:prstGeom prst="rect">
              <a:avLst/>
            </a:prstGeom>
            <a:noFill/>
          </p:spPr>
          <p:txBody>
            <a:bodyPr wrap="none" lIns="91440" tIns="45720" rIns="91440" bIns="45720">
              <a:spAutoFit/>
            </a:bodyPr>
            <a:lstStyle/>
            <a:p>
              <a:pPr algn="ctr"/>
              <a:r>
                <a:rPr lang="zh-CN" altLang="en-US" sz="1100" b="1"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项目团队</a:t>
              </a:r>
              <a:endParaRPr lang="zh-CN" altLang="en-US" sz="11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pic>
          <p:nvPicPr>
            <p:cNvPr id="14" name="Picture 2" descr="C:\Documents and Settings\lunzhuo.ye\桌面\培训PPT素材\20110514_2cbd5458a2492020ea1eX3I49qwuPe8A.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90803" y="3401319"/>
              <a:ext cx="1296771" cy="97924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08683662"/>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lunzhuo.ye\桌面\培训PPT素材\20110514_2cbd5458a2492020ea1eX3I49qwuPe8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268743" y="2427734"/>
            <a:ext cx="2579094" cy="15087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12559" y="771550"/>
            <a:ext cx="5112568" cy="338554"/>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defPPr>
              <a:defRPr lang="zh-CN"/>
            </a:defPPr>
            <a:lvl1pPr algn="ctr">
              <a:defRPr sz="1600" b="1" spc="5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Part </a:t>
            </a:r>
            <a:r>
              <a:rPr lang="en-US" altLang="zh-CN" dirty="0" smtClean="0"/>
              <a:t>3  </a:t>
            </a:r>
            <a:r>
              <a:rPr lang="zh-CN" altLang="en-US" dirty="0" smtClean="0"/>
              <a:t>关键子流程及主要角色职责介绍</a:t>
            </a:r>
            <a:endParaRPr lang="zh-CN" altLang="en-US" dirty="0"/>
          </a:p>
        </p:txBody>
      </p:sp>
      <p:sp>
        <p:nvSpPr>
          <p:cNvPr id="4" name="矩形 3"/>
          <p:cNvSpPr/>
          <p:nvPr/>
        </p:nvSpPr>
        <p:spPr>
          <a:xfrm>
            <a:off x="6301191" y="2495566"/>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3</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 name="矩形 4"/>
          <p:cNvSpPr/>
          <p:nvPr/>
        </p:nvSpPr>
        <p:spPr>
          <a:xfrm>
            <a:off x="7001421" y="2510403"/>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素材</a:t>
            </a:r>
            <a:r>
              <a:rPr lang="zh-CN" altLang="en-US"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型</a:t>
            </a:r>
            <a:r>
              <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项目流程</a:t>
            </a:r>
          </a:p>
        </p:txBody>
      </p:sp>
      <p:sp>
        <p:nvSpPr>
          <p:cNvPr id="7" name="矩形 6"/>
          <p:cNvSpPr/>
          <p:nvPr/>
        </p:nvSpPr>
        <p:spPr>
          <a:xfrm>
            <a:off x="6301191" y="1936663"/>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2</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8" name="矩形 7"/>
          <p:cNvSpPr/>
          <p:nvPr/>
        </p:nvSpPr>
        <p:spPr>
          <a:xfrm>
            <a:off x="6983181" y="1945021"/>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变更流程</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0" name="矩形 9"/>
          <p:cNvSpPr/>
          <p:nvPr/>
        </p:nvSpPr>
        <p:spPr>
          <a:xfrm>
            <a:off x="6308120" y="3071630"/>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1" name="矩形 10"/>
          <p:cNvSpPr/>
          <p:nvPr/>
        </p:nvSpPr>
        <p:spPr>
          <a:xfrm>
            <a:off x="7008350" y="3086467"/>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2" name="矩形 11"/>
          <p:cNvSpPr/>
          <p:nvPr/>
        </p:nvSpPr>
        <p:spPr>
          <a:xfrm>
            <a:off x="6320241" y="3638169"/>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3" name="矩形 12"/>
          <p:cNvSpPr/>
          <p:nvPr/>
        </p:nvSpPr>
        <p:spPr>
          <a:xfrm>
            <a:off x="7020471" y="3653006"/>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0" name="矩形 19"/>
          <p:cNvSpPr/>
          <p:nvPr/>
        </p:nvSpPr>
        <p:spPr>
          <a:xfrm>
            <a:off x="6300192" y="1358614"/>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1</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1" name="矩形 20"/>
          <p:cNvSpPr/>
          <p:nvPr/>
        </p:nvSpPr>
        <p:spPr>
          <a:xfrm>
            <a:off x="6998824" y="1367821"/>
            <a:ext cx="1622877"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评审流程</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260572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3 CuadroTexto"/>
          <p:cNvSpPr txBox="1"/>
          <p:nvPr/>
        </p:nvSpPr>
        <p:spPr>
          <a:xfrm>
            <a:off x="7667191" y="4823050"/>
            <a:ext cx="341760" cy="276999"/>
          </a:xfrm>
          <a:prstGeom prst="rect">
            <a:avLst/>
          </a:prstGeom>
          <a:noFill/>
        </p:spPr>
        <p:txBody>
          <a:bodyPr wrap="none" rtlCol="0">
            <a:spAutoFit/>
          </a:bodyPr>
          <a:lstStyle/>
          <a:p>
            <a:pPr algn="ctr"/>
            <a:r>
              <a:rPr lang="en-US" altLang="zh-CN" sz="1200" b="1" dirty="0" smtClean="0">
                <a:solidFill>
                  <a:srgbClr val="04AEDA"/>
                </a:solidFill>
              </a:rPr>
              <a:t>13</a:t>
            </a:r>
            <a:endParaRPr lang="es-ES" sz="1200" b="1" dirty="0">
              <a:solidFill>
                <a:srgbClr val="04AEDA"/>
              </a:solidFill>
            </a:endParaRPr>
          </a:p>
        </p:txBody>
      </p:sp>
      <p:cxnSp>
        <p:nvCxnSpPr>
          <p:cNvPr id="9" name="直接连接符 8"/>
          <p:cNvCxnSpPr/>
          <p:nvPr/>
        </p:nvCxnSpPr>
        <p:spPr>
          <a:xfrm flipH="1">
            <a:off x="213965" y="561975"/>
            <a:ext cx="309795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Rectangle 7"/>
          <p:cNvSpPr>
            <a:spLocks noChangeArrowheads="1"/>
          </p:cNvSpPr>
          <p:nvPr/>
        </p:nvSpPr>
        <p:spPr bwMode="auto">
          <a:xfrm>
            <a:off x="0" y="523876"/>
            <a:ext cx="215900" cy="71438"/>
          </a:xfrm>
          <a:prstGeom prst="rect">
            <a:avLst/>
          </a:prstGeom>
          <a:solidFill>
            <a:srgbClr val="00B0F0"/>
          </a:solidFill>
          <a:ln w="9525">
            <a:noFill/>
            <a:miter lim="800000"/>
            <a:headEnd/>
            <a:tailEnd/>
          </a:ln>
        </p:spPr>
        <p:txBody>
          <a:bodyPr wrap="none" anchor="ctr"/>
          <a:lstStyle/>
          <a:p>
            <a:endParaRPr lang="zh-CN" altLang="en-US"/>
          </a:p>
        </p:txBody>
      </p:sp>
      <p:sp>
        <p:nvSpPr>
          <p:cNvPr id="11" name="TextBox 5"/>
          <p:cNvSpPr txBox="1">
            <a:spLocks noChangeArrowheads="1"/>
          </p:cNvSpPr>
          <p:nvPr/>
        </p:nvSpPr>
        <p:spPr bwMode="auto">
          <a:xfrm>
            <a:off x="560314" y="193675"/>
            <a:ext cx="4371726"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563"/>
              </a:lnSpc>
            </a:pPr>
            <a:r>
              <a:rPr lang="zh-CN" altLang="en-US" sz="2000" dirty="0" smtClean="0">
                <a:latin typeface="微软雅黑" pitchFamily="34" charset="-122"/>
                <a:ea typeface="微软雅黑" pitchFamily="34" charset="-122"/>
              </a:rPr>
              <a:t>评审活动</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对象</a:t>
            </a:r>
            <a:endParaRPr lang="en-US" altLang="zh-CN" sz="2000" dirty="0">
              <a:latin typeface="微软雅黑" pitchFamily="34" charset="-122"/>
              <a:ea typeface="微软雅黑" pitchFamily="34" charset="-122"/>
            </a:endParaRPr>
          </a:p>
        </p:txBody>
      </p:sp>
      <p:sp>
        <p:nvSpPr>
          <p:cNvPr id="13" name="矩形 6"/>
          <p:cNvSpPr>
            <a:spLocks noChangeArrowheads="1"/>
          </p:cNvSpPr>
          <p:nvPr/>
        </p:nvSpPr>
        <p:spPr bwMode="auto">
          <a:xfrm>
            <a:off x="1576388" y="627534"/>
            <a:ext cx="624998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6000" bIns="36000">
            <a:spAutoFit/>
          </a:bodyPr>
          <a:lstStyle/>
          <a:p>
            <a:r>
              <a:rPr lang="en-US" altLang="zh-CN" dirty="0">
                <a:solidFill>
                  <a:schemeClr val="bg1"/>
                </a:solidFill>
                <a:latin typeface="微软雅黑" pitchFamily="34" charset="-122"/>
                <a:ea typeface="微软雅黑" pitchFamily="34" charset="-122"/>
                <a:sym typeface="微软雅黑" pitchFamily="34" charset="-122"/>
              </a:rPr>
              <a:t>1</a:t>
            </a:r>
            <a:r>
              <a:rPr lang="zh-CN" altLang="en-US" dirty="0">
                <a:solidFill>
                  <a:schemeClr val="bg1"/>
                </a:solidFill>
                <a:latin typeface="微软雅黑" pitchFamily="34" charset="-122"/>
                <a:ea typeface="微软雅黑" pitchFamily="34" charset="-122"/>
                <a:sym typeface="微软雅黑" pitchFamily="34" charset="-122"/>
              </a:rPr>
              <a:t>、企业根据评审对象的不同</a:t>
            </a:r>
            <a:endParaRPr lang="en-US" altLang="zh-CN" dirty="0"/>
          </a:p>
        </p:txBody>
      </p:sp>
      <p:sp>
        <p:nvSpPr>
          <p:cNvPr id="14" name="Text Box 44"/>
          <p:cNvSpPr>
            <a:spLocks noChangeArrowheads="1"/>
          </p:cNvSpPr>
          <p:nvPr/>
        </p:nvSpPr>
        <p:spPr bwMode="auto">
          <a:xfrm>
            <a:off x="107504" y="1491630"/>
            <a:ext cx="43559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smtClean="0">
                <a:latin typeface="微软雅黑" pitchFamily="34" charset="-122"/>
                <a:ea typeface="微软雅黑" pitchFamily="34" charset="-122"/>
                <a:sym typeface="宋体" pitchFamily="2" charset="-122"/>
              </a:rPr>
              <a:t>管理类评审的对象，如</a:t>
            </a:r>
            <a:r>
              <a:rPr lang="en-US" altLang="zh-CN" sz="1600" dirty="0" smtClean="0">
                <a:latin typeface="微软雅黑" pitchFamily="34" charset="-122"/>
                <a:ea typeface="微软雅黑" pitchFamily="34" charset="-122"/>
                <a:sym typeface="宋体" pitchFamily="2" charset="-122"/>
              </a:rPr>
              <a:t>《</a:t>
            </a:r>
            <a:r>
              <a:rPr lang="zh-CN" altLang="en-US" sz="1600" dirty="0" smtClean="0">
                <a:latin typeface="微软雅黑" pitchFamily="34" charset="-122"/>
                <a:ea typeface="微软雅黑" pitchFamily="34" charset="-122"/>
                <a:sym typeface="宋体" pitchFamily="2" charset="-122"/>
              </a:rPr>
              <a:t>项目日程表</a:t>
            </a:r>
            <a:r>
              <a:rPr lang="en-US" altLang="zh-CN" sz="1600" dirty="0" smtClean="0">
                <a:latin typeface="微软雅黑" pitchFamily="34" charset="-122"/>
                <a:ea typeface="微软雅黑" pitchFamily="34" charset="-122"/>
                <a:sym typeface="宋体" pitchFamily="2" charset="-122"/>
              </a:rPr>
              <a:t>》</a:t>
            </a:r>
            <a:r>
              <a:rPr lang="zh-CN" altLang="en-US" sz="1600" dirty="0">
                <a:latin typeface="微软雅黑" pitchFamily="34" charset="-122"/>
                <a:ea typeface="微软雅黑" pitchFamily="34" charset="-122"/>
                <a:sym typeface="宋体" pitchFamily="2" charset="-122"/>
              </a:rPr>
              <a:t>、</a:t>
            </a:r>
            <a:r>
              <a:rPr lang="en-US" altLang="zh-CN" sz="1600" dirty="0">
                <a:latin typeface="微软雅黑" pitchFamily="34" charset="-122"/>
                <a:ea typeface="微软雅黑" pitchFamily="34" charset="-122"/>
                <a:sym typeface="宋体" pitchFamily="2" charset="-122"/>
              </a:rPr>
              <a:t>《</a:t>
            </a:r>
            <a:r>
              <a:rPr lang="zh-CN" altLang="en-US" sz="1600" dirty="0">
                <a:latin typeface="微软雅黑" pitchFamily="34" charset="-122"/>
                <a:ea typeface="微软雅黑" pitchFamily="34" charset="-122"/>
                <a:sym typeface="宋体" pitchFamily="2" charset="-122"/>
              </a:rPr>
              <a:t>估算表</a:t>
            </a:r>
            <a:r>
              <a:rPr lang="en-US" altLang="zh-CN" sz="1600" dirty="0">
                <a:latin typeface="微软雅黑" pitchFamily="34" charset="-122"/>
                <a:ea typeface="微软雅黑" pitchFamily="34" charset="-122"/>
                <a:sym typeface="宋体" pitchFamily="2" charset="-122"/>
              </a:rPr>
              <a:t>》</a:t>
            </a:r>
            <a:r>
              <a:rPr lang="zh-CN" altLang="en-US" sz="1600" dirty="0">
                <a:latin typeface="微软雅黑" pitchFamily="34" charset="-122"/>
                <a:ea typeface="微软雅黑" pitchFamily="34" charset="-122"/>
                <a:sym typeface="宋体" pitchFamily="2" charset="-122"/>
              </a:rPr>
              <a:t>、</a:t>
            </a:r>
            <a:r>
              <a:rPr lang="zh-CN" altLang="en-US" sz="1600" dirty="0" smtClean="0">
                <a:latin typeface="微软雅黑" pitchFamily="34" charset="-122"/>
                <a:ea typeface="微软雅黑" pitchFamily="34" charset="-122"/>
                <a:sym typeface="宋体" pitchFamily="2" charset="-122"/>
              </a:rPr>
              <a:t>里程碑审批等</a:t>
            </a:r>
            <a:endParaRPr lang="en-US" altLang="zh-CN" sz="1600" dirty="0">
              <a:latin typeface="微软雅黑" pitchFamily="34" charset="-122"/>
              <a:ea typeface="微软雅黑" pitchFamily="34" charset="-122"/>
            </a:endParaRPr>
          </a:p>
        </p:txBody>
      </p:sp>
      <p:sp>
        <p:nvSpPr>
          <p:cNvPr id="18" name="Text Box 44"/>
          <p:cNvSpPr>
            <a:spLocks noChangeArrowheads="1"/>
          </p:cNvSpPr>
          <p:nvPr/>
        </p:nvSpPr>
        <p:spPr bwMode="auto">
          <a:xfrm>
            <a:off x="122476" y="3003798"/>
            <a:ext cx="408948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smtClean="0">
                <a:latin typeface="微软雅黑" pitchFamily="34" charset="-122"/>
                <a:ea typeface="微软雅黑" pitchFamily="34" charset="-122"/>
                <a:sym typeface="宋体" pitchFamily="2" charset="-122"/>
              </a:rPr>
              <a:t>管理类评审</a:t>
            </a:r>
            <a:r>
              <a:rPr lang="zh-CN" altLang="en-US" sz="1600" dirty="0">
                <a:latin typeface="微软雅黑" pitchFamily="34" charset="-122"/>
                <a:ea typeface="微软雅黑" pitchFamily="34" charset="-122"/>
                <a:sym typeface="宋体" pitchFamily="2" charset="-122"/>
              </a:rPr>
              <a:t>是为了保证项目制定出切实可行的计划，避免做出超出能力范围的约定或承诺，同时把控上一里程碑阶段项目完成的状态，决定是否可以进入下一个里程碑阶段。</a:t>
            </a:r>
            <a:endParaRPr lang="en-US" altLang="zh-CN" sz="1600" dirty="0">
              <a:latin typeface="微软雅黑" pitchFamily="34" charset="-122"/>
              <a:ea typeface="微软雅黑" pitchFamily="34" charset="-122"/>
            </a:endParaRPr>
          </a:p>
        </p:txBody>
      </p:sp>
      <p:sp>
        <p:nvSpPr>
          <p:cNvPr id="19" name="矩形 60"/>
          <p:cNvSpPr>
            <a:spLocks noChangeArrowheads="1"/>
          </p:cNvSpPr>
          <p:nvPr/>
        </p:nvSpPr>
        <p:spPr bwMode="auto">
          <a:xfrm>
            <a:off x="107504" y="843558"/>
            <a:ext cx="2520280" cy="318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36000" bIns="36000">
            <a:spAutoFit/>
          </a:bodyPr>
          <a:lstStyle/>
          <a:p>
            <a:r>
              <a:rPr lang="zh-CN" altLang="en-US" sz="1600" b="1" dirty="0" smtClean="0">
                <a:latin typeface="微软雅黑" pitchFamily="34" charset="-122"/>
                <a:ea typeface="微软雅黑" pitchFamily="34" charset="-122"/>
                <a:sym typeface="微软雅黑" pitchFamily="34" charset="-122"/>
              </a:rPr>
              <a:t>管理类评审</a:t>
            </a:r>
            <a:endParaRPr lang="en-US" altLang="zh-CN" sz="1600" dirty="0"/>
          </a:p>
        </p:txBody>
      </p:sp>
      <p:sp>
        <p:nvSpPr>
          <p:cNvPr id="21" name="Text Box 44"/>
          <p:cNvSpPr>
            <a:spLocks noChangeArrowheads="1"/>
          </p:cNvSpPr>
          <p:nvPr/>
        </p:nvSpPr>
        <p:spPr bwMode="auto">
          <a:xfrm>
            <a:off x="4860032" y="1923678"/>
            <a:ext cx="4213225" cy="1156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600" dirty="0">
                <a:latin typeface="微软雅黑" pitchFamily="34" charset="-122"/>
                <a:ea typeface="微软雅黑" pitchFamily="34" charset="-122"/>
                <a:sym typeface="宋体" pitchFamily="2" charset="-122"/>
              </a:rPr>
              <a:t>技术评审又叫同行评审（</a:t>
            </a:r>
            <a:r>
              <a:rPr lang="en-US" altLang="zh-CN" sz="1600" dirty="0">
                <a:latin typeface="微软雅黑" pitchFamily="34" charset="-122"/>
                <a:ea typeface="微软雅黑" pitchFamily="34" charset="-122"/>
                <a:sym typeface="宋体" pitchFamily="2" charset="-122"/>
              </a:rPr>
              <a:t>Peer Review </a:t>
            </a:r>
            <a:r>
              <a:rPr lang="zh-CN" altLang="en-US" sz="1600" dirty="0">
                <a:latin typeface="微软雅黑" pitchFamily="34" charset="-122"/>
                <a:ea typeface="微软雅黑" pitchFamily="34" charset="-122"/>
                <a:sym typeface="宋体" pitchFamily="2" charset="-122"/>
              </a:rPr>
              <a:t>），是指项目组成员邀请同行技术专家对工程过程技术类工作产品的评审。</a:t>
            </a:r>
            <a:endParaRPr lang="en-US" altLang="zh-CN" sz="1600" dirty="0">
              <a:latin typeface="微软雅黑" pitchFamily="34" charset="-122"/>
              <a:ea typeface="微软雅黑" pitchFamily="34" charset="-122"/>
            </a:endParaRPr>
          </a:p>
        </p:txBody>
      </p:sp>
      <p:sp>
        <p:nvSpPr>
          <p:cNvPr id="22" name="矩形 60"/>
          <p:cNvSpPr>
            <a:spLocks noChangeArrowheads="1"/>
          </p:cNvSpPr>
          <p:nvPr/>
        </p:nvSpPr>
        <p:spPr bwMode="auto">
          <a:xfrm>
            <a:off x="4860032" y="796875"/>
            <a:ext cx="2304133" cy="318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36000" bIns="36000">
            <a:spAutoFit/>
          </a:bodyPr>
          <a:lstStyle/>
          <a:p>
            <a:r>
              <a:rPr lang="zh-CN" altLang="en-US" sz="1600" b="1" dirty="0">
                <a:latin typeface="微软雅黑" pitchFamily="34" charset="-122"/>
                <a:ea typeface="微软雅黑" pitchFamily="34" charset="-122"/>
                <a:sym typeface="微软雅黑" pitchFamily="34" charset="-122"/>
              </a:rPr>
              <a:t>技术评审</a:t>
            </a:r>
            <a:endParaRPr lang="en-US" altLang="zh-CN" sz="1600" dirty="0"/>
          </a:p>
        </p:txBody>
      </p:sp>
      <p:sp>
        <p:nvSpPr>
          <p:cNvPr id="23" name="Text Box 44"/>
          <p:cNvSpPr>
            <a:spLocks noChangeArrowheads="1"/>
          </p:cNvSpPr>
          <p:nvPr/>
        </p:nvSpPr>
        <p:spPr bwMode="auto">
          <a:xfrm>
            <a:off x="4884589" y="3507854"/>
            <a:ext cx="4224337" cy="1156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600" dirty="0">
                <a:latin typeface="微软雅黑" pitchFamily="34" charset="-122"/>
                <a:ea typeface="微软雅黑" pitchFamily="34" charset="-122"/>
                <a:sym typeface="宋体" pitchFamily="2" charset="-122"/>
              </a:rPr>
              <a:t>技术评审是为了尽早发现工作产品中的缺陷，并帮助项目成员及时消除问题和缺陷，从而有效地提高产品质量。</a:t>
            </a:r>
            <a:endParaRPr lang="en-US" altLang="zh-CN" sz="1600" dirty="0">
              <a:latin typeface="微软雅黑" pitchFamily="34" charset="-122"/>
              <a:ea typeface="微软雅黑" pitchFamily="34" charset="-122"/>
            </a:endParaRPr>
          </a:p>
        </p:txBody>
      </p:sp>
      <p:pic>
        <p:nvPicPr>
          <p:cNvPr id="25"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20692"/>
            <a:ext cx="1620937" cy="190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直接箭头连接符 25"/>
          <p:cNvCxnSpPr/>
          <p:nvPr/>
        </p:nvCxnSpPr>
        <p:spPr>
          <a:xfrm flipV="1">
            <a:off x="4572000" y="646584"/>
            <a:ext cx="0" cy="4030107"/>
          </a:xfrm>
          <a:prstGeom prst="straightConnector1">
            <a:avLst/>
          </a:prstGeom>
          <a:ln>
            <a:prstDash val="dash"/>
            <a:headEnd type="oval"/>
            <a:tailEnd type="triangle"/>
          </a:ln>
        </p:spPr>
        <p:style>
          <a:lnRef idx="1">
            <a:schemeClr val="accent1"/>
          </a:lnRef>
          <a:fillRef idx="0">
            <a:schemeClr val="accent1"/>
          </a:fillRef>
          <a:effectRef idx="0">
            <a:schemeClr val="accent1"/>
          </a:effectRef>
          <a:fontRef idx="minor">
            <a:schemeClr val="tx1"/>
          </a:fontRef>
        </p:style>
      </p:cxnSp>
      <p:pic>
        <p:nvPicPr>
          <p:cNvPr id="27" name="Picture 2" descr="D:\Teliss_Tong\Copy\定期备份\工作备份\！PPT图片及版面资源\06-PPT精选插图\04-图标\3708331B35EF5F3074DE0B095EEC30D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41233" y="2296180"/>
            <a:ext cx="707618" cy="70761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D:\Teliss_Tong\Copy\定期备份\工作备份\！PPT图片及版面资源\06-PPT精选插图\04-图标\3708331B35EF5F3074DE0B095EEC30D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4165" y="2879124"/>
            <a:ext cx="707618" cy="707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712182"/>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E:\仝德志文件，勿删！\03-参考文档\！PPT图片及版面资源\06-PPT精选插图\02-商务\2304-1203310TG69.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123728" y="3291830"/>
            <a:ext cx="1656184" cy="713115"/>
          </a:xfrm>
          <a:prstGeom prst="rect">
            <a:avLst/>
          </a:prstGeom>
          <a:noFill/>
          <a:extLst>
            <a:ext uri="{909E8E84-426E-40DD-AFC4-6F175D3DCCD1}">
              <a14:hiddenFill xmlns:a14="http://schemas.microsoft.com/office/drawing/2010/main">
                <a:solidFill>
                  <a:srgbClr val="FFFFFF"/>
                </a:solidFill>
              </a14:hiddenFill>
            </a:ext>
          </a:extLst>
        </p:spPr>
      </p:pic>
      <p:sp>
        <p:nvSpPr>
          <p:cNvPr id="7" name="13 CuadroTexto"/>
          <p:cNvSpPr txBox="1"/>
          <p:nvPr/>
        </p:nvSpPr>
        <p:spPr>
          <a:xfrm>
            <a:off x="7667191" y="4823050"/>
            <a:ext cx="341760" cy="276999"/>
          </a:xfrm>
          <a:prstGeom prst="rect">
            <a:avLst/>
          </a:prstGeom>
          <a:noFill/>
        </p:spPr>
        <p:txBody>
          <a:bodyPr wrap="none" rtlCol="0">
            <a:spAutoFit/>
          </a:bodyPr>
          <a:lstStyle/>
          <a:p>
            <a:pPr algn="ctr"/>
            <a:r>
              <a:rPr lang="en-US" altLang="zh-CN" sz="1200" b="1" dirty="0" smtClean="0">
                <a:solidFill>
                  <a:srgbClr val="04AEDA"/>
                </a:solidFill>
              </a:rPr>
              <a:t>13</a:t>
            </a:r>
            <a:endParaRPr lang="es-ES" sz="1200" b="1" dirty="0">
              <a:solidFill>
                <a:srgbClr val="04AEDA"/>
              </a:solidFill>
            </a:endParaRPr>
          </a:p>
        </p:txBody>
      </p:sp>
      <p:cxnSp>
        <p:nvCxnSpPr>
          <p:cNvPr id="9" name="直接连接符 8"/>
          <p:cNvCxnSpPr/>
          <p:nvPr/>
        </p:nvCxnSpPr>
        <p:spPr>
          <a:xfrm flipH="1">
            <a:off x="213965" y="561975"/>
            <a:ext cx="309795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Rectangle 7"/>
          <p:cNvSpPr>
            <a:spLocks noChangeArrowheads="1"/>
          </p:cNvSpPr>
          <p:nvPr/>
        </p:nvSpPr>
        <p:spPr bwMode="auto">
          <a:xfrm>
            <a:off x="0" y="523876"/>
            <a:ext cx="215900" cy="71438"/>
          </a:xfrm>
          <a:prstGeom prst="rect">
            <a:avLst/>
          </a:prstGeom>
          <a:solidFill>
            <a:srgbClr val="00B0F0"/>
          </a:solidFill>
          <a:ln w="9525">
            <a:noFill/>
            <a:miter lim="800000"/>
            <a:headEnd/>
            <a:tailEnd/>
          </a:ln>
        </p:spPr>
        <p:txBody>
          <a:bodyPr wrap="none" anchor="ctr"/>
          <a:lstStyle/>
          <a:p>
            <a:endParaRPr lang="zh-CN" altLang="en-US"/>
          </a:p>
        </p:txBody>
      </p:sp>
      <p:sp>
        <p:nvSpPr>
          <p:cNvPr id="11" name="TextBox 5"/>
          <p:cNvSpPr txBox="1">
            <a:spLocks noChangeArrowheads="1"/>
          </p:cNvSpPr>
          <p:nvPr/>
        </p:nvSpPr>
        <p:spPr bwMode="auto">
          <a:xfrm>
            <a:off x="560314" y="193675"/>
            <a:ext cx="4371726"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563"/>
              </a:lnSpc>
            </a:pPr>
            <a:r>
              <a:rPr lang="zh-CN" altLang="en-US" sz="2000" dirty="0" smtClean="0">
                <a:latin typeface="微软雅黑" pitchFamily="34" charset="-122"/>
                <a:ea typeface="微软雅黑" pitchFamily="34" charset="-122"/>
              </a:rPr>
              <a:t>评审活动</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要求程度</a:t>
            </a:r>
            <a:endParaRPr lang="en-US" altLang="zh-CN" sz="2000" dirty="0">
              <a:latin typeface="微软雅黑" pitchFamily="34" charset="-122"/>
              <a:ea typeface="微软雅黑" pitchFamily="34" charset="-122"/>
            </a:endParaRPr>
          </a:p>
        </p:txBody>
      </p:sp>
      <p:sp>
        <p:nvSpPr>
          <p:cNvPr id="13" name="矩形 6"/>
          <p:cNvSpPr>
            <a:spLocks noChangeArrowheads="1"/>
          </p:cNvSpPr>
          <p:nvPr/>
        </p:nvSpPr>
        <p:spPr bwMode="auto">
          <a:xfrm>
            <a:off x="1576388" y="627534"/>
            <a:ext cx="624998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6000" bIns="36000">
            <a:spAutoFit/>
          </a:bodyPr>
          <a:lstStyle/>
          <a:p>
            <a:r>
              <a:rPr lang="en-US" altLang="zh-CN" dirty="0">
                <a:solidFill>
                  <a:schemeClr val="bg1"/>
                </a:solidFill>
                <a:latin typeface="微软雅黑" pitchFamily="34" charset="-122"/>
                <a:ea typeface="微软雅黑" pitchFamily="34" charset="-122"/>
                <a:sym typeface="微软雅黑" pitchFamily="34" charset="-122"/>
              </a:rPr>
              <a:t>1</a:t>
            </a:r>
            <a:r>
              <a:rPr lang="zh-CN" altLang="en-US" dirty="0">
                <a:solidFill>
                  <a:schemeClr val="bg1"/>
                </a:solidFill>
                <a:latin typeface="微软雅黑" pitchFamily="34" charset="-122"/>
                <a:ea typeface="微软雅黑" pitchFamily="34" charset="-122"/>
                <a:sym typeface="微软雅黑" pitchFamily="34" charset="-122"/>
              </a:rPr>
              <a:t>、企业根据评审对象的不同</a:t>
            </a:r>
            <a:endParaRPr lang="en-US" altLang="zh-CN" dirty="0"/>
          </a:p>
        </p:txBody>
      </p:sp>
      <p:sp>
        <p:nvSpPr>
          <p:cNvPr id="14" name="Text Box 44"/>
          <p:cNvSpPr>
            <a:spLocks noChangeArrowheads="1"/>
          </p:cNvSpPr>
          <p:nvPr/>
        </p:nvSpPr>
        <p:spPr bwMode="auto">
          <a:xfrm>
            <a:off x="1007542" y="1424846"/>
            <a:ext cx="320441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a:latin typeface="微软雅黑" pitchFamily="34" charset="-122"/>
                <a:ea typeface="微软雅黑" pitchFamily="34" charset="-122"/>
                <a:sym typeface="宋体" pitchFamily="2" charset="-122"/>
              </a:rPr>
              <a:t>正式评审强调评审的开展形式必须是会议式的，关键角色一定要能够参与到评审过程中，并提出相应的意见和建议。并且评审一定要有一个明确的结论。</a:t>
            </a:r>
          </a:p>
        </p:txBody>
      </p:sp>
      <p:sp>
        <p:nvSpPr>
          <p:cNvPr id="18" name="Text Box 44"/>
          <p:cNvSpPr>
            <a:spLocks noChangeArrowheads="1"/>
          </p:cNvSpPr>
          <p:nvPr/>
        </p:nvSpPr>
        <p:spPr bwMode="auto">
          <a:xfrm>
            <a:off x="1022514" y="3862084"/>
            <a:ext cx="300837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a:latin typeface="微软雅黑" pitchFamily="34" charset="-122"/>
                <a:ea typeface="微软雅黑" pitchFamily="34" charset="-122"/>
                <a:sym typeface="宋体" pitchFamily="2" charset="-122"/>
              </a:rPr>
              <a:t>越是关系重大的产出，越应该采用正式评审的方式。</a:t>
            </a:r>
          </a:p>
        </p:txBody>
      </p:sp>
      <p:sp>
        <p:nvSpPr>
          <p:cNvPr id="19" name="矩形 60"/>
          <p:cNvSpPr>
            <a:spLocks noChangeArrowheads="1"/>
          </p:cNvSpPr>
          <p:nvPr/>
        </p:nvSpPr>
        <p:spPr bwMode="auto">
          <a:xfrm>
            <a:off x="1043608" y="843558"/>
            <a:ext cx="2520280" cy="318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36000" bIns="36000">
            <a:spAutoFit/>
          </a:bodyPr>
          <a:lstStyle/>
          <a:p>
            <a:r>
              <a:rPr lang="zh-CN" altLang="en-US" sz="1600" b="1" dirty="0" smtClean="0">
                <a:latin typeface="微软雅黑" pitchFamily="34" charset="-122"/>
                <a:ea typeface="微软雅黑" pitchFamily="34" charset="-122"/>
                <a:sym typeface="微软雅黑" pitchFamily="34" charset="-122"/>
              </a:rPr>
              <a:t>正式评审</a:t>
            </a:r>
            <a:endParaRPr lang="en-US" altLang="zh-CN" sz="1600" dirty="0"/>
          </a:p>
        </p:txBody>
      </p:sp>
      <p:sp>
        <p:nvSpPr>
          <p:cNvPr id="21" name="Text Box 44"/>
          <p:cNvSpPr>
            <a:spLocks noChangeArrowheads="1"/>
          </p:cNvSpPr>
          <p:nvPr/>
        </p:nvSpPr>
        <p:spPr bwMode="auto">
          <a:xfrm>
            <a:off x="4860032" y="1419622"/>
            <a:ext cx="295232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a:latin typeface="微软雅黑" pitchFamily="34" charset="-122"/>
                <a:ea typeface="微软雅黑" pitchFamily="34" charset="-122"/>
                <a:sym typeface="宋体" pitchFamily="2" charset="-122"/>
              </a:rPr>
              <a:t>非正式评审虽然对评审的开展形式没有严格的要求，但是同样强调关键角色一定要能够参与到评审过程中，并提出相应的意见和建议。并且评审同样需要给出明确的</a:t>
            </a:r>
            <a:r>
              <a:rPr lang="zh-CN" altLang="en-US" sz="1600" dirty="0" smtClean="0">
                <a:latin typeface="微软雅黑" pitchFamily="34" charset="-122"/>
                <a:ea typeface="微软雅黑" pitchFamily="34" charset="-122"/>
                <a:sym typeface="宋体" pitchFamily="2" charset="-122"/>
              </a:rPr>
              <a:t>结论。</a:t>
            </a:r>
            <a:endParaRPr lang="en-US" altLang="zh-CN" sz="1600" dirty="0">
              <a:latin typeface="微软雅黑" pitchFamily="34" charset="-122"/>
              <a:ea typeface="微软雅黑" pitchFamily="34" charset="-122"/>
            </a:endParaRPr>
          </a:p>
        </p:txBody>
      </p:sp>
      <p:sp>
        <p:nvSpPr>
          <p:cNvPr id="22" name="矩形 60"/>
          <p:cNvSpPr>
            <a:spLocks noChangeArrowheads="1"/>
          </p:cNvSpPr>
          <p:nvPr/>
        </p:nvSpPr>
        <p:spPr bwMode="auto">
          <a:xfrm>
            <a:off x="5058642" y="850781"/>
            <a:ext cx="2304133" cy="318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36000" bIns="36000">
            <a:spAutoFit/>
          </a:bodyPr>
          <a:lstStyle/>
          <a:p>
            <a:r>
              <a:rPr lang="zh-CN" altLang="en-US" sz="1600" b="1" dirty="0" smtClean="0">
                <a:latin typeface="微软雅黑" pitchFamily="34" charset="-122"/>
                <a:ea typeface="微软雅黑" pitchFamily="34" charset="-122"/>
                <a:sym typeface="微软雅黑" pitchFamily="34" charset="-122"/>
              </a:rPr>
              <a:t>非正式评审</a:t>
            </a:r>
            <a:endParaRPr lang="en-US" altLang="zh-CN" sz="1600" dirty="0"/>
          </a:p>
        </p:txBody>
      </p:sp>
      <p:sp>
        <p:nvSpPr>
          <p:cNvPr id="23" name="Text Box 44"/>
          <p:cNvSpPr>
            <a:spLocks noChangeArrowheads="1"/>
          </p:cNvSpPr>
          <p:nvPr/>
        </p:nvSpPr>
        <p:spPr bwMode="auto">
          <a:xfrm>
            <a:off x="4867674" y="3900993"/>
            <a:ext cx="274352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a:latin typeface="微软雅黑" pitchFamily="34" charset="-122"/>
                <a:ea typeface="微软雅黑" pitchFamily="34" charset="-122"/>
                <a:sym typeface="宋体" pitchFamily="2" charset="-122"/>
              </a:rPr>
              <a:t>非正式评审的采用根据项目实际情况来灵活</a:t>
            </a:r>
            <a:r>
              <a:rPr lang="zh-CN" altLang="en-US" sz="1600" dirty="0" smtClean="0">
                <a:latin typeface="微软雅黑" pitchFamily="34" charset="-122"/>
                <a:ea typeface="微软雅黑" pitchFamily="34" charset="-122"/>
                <a:sym typeface="宋体" pitchFamily="2" charset="-122"/>
              </a:rPr>
              <a:t>选择。</a:t>
            </a:r>
            <a:endParaRPr lang="zh-CN" altLang="en-US" sz="1600" dirty="0">
              <a:latin typeface="微软雅黑" pitchFamily="34" charset="-122"/>
              <a:ea typeface="微软雅黑" pitchFamily="34" charset="-122"/>
              <a:sym typeface="宋体" pitchFamily="2" charset="-122"/>
            </a:endParaRPr>
          </a:p>
        </p:txBody>
      </p:sp>
      <p:cxnSp>
        <p:nvCxnSpPr>
          <p:cNvPr id="26" name="直接箭头连接符 25"/>
          <p:cNvCxnSpPr/>
          <p:nvPr/>
        </p:nvCxnSpPr>
        <p:spPr>
          <a:xfrm flipV="1">
            <a:off x="4355976" y="662974"/>
            <a:ext cx="0" cy="4030107"/>
          </a:xfrm>
          <a:prstGeom prst="straightConnector1">
            <a:avLst/>
          </a:prstGeom>
          <a:ln>
            <a:prstDash val="dash"/>
            <a:headEnd type="oval"/>
            <a:tailEnd type="triangle"/>
          </a:ln>
        </p:spPr>
        <p:style>
          <a:lnRef idx="1">
            <a:schemeClr val="accent1"/>
          </a:lnRef>
          <a:fillRef idx="0">
            <a:schemeClr val="accent1"/>
          </a:fillRef>
          <a:effectRef idx="0">
            <a:schemeClr val="accent1"/>
          </a:effectRef>
          <a:fontRef idx="minor">
            <a:schemeClr val="tx1"/>
          </a:fontRef>
        </p:style>
      </p:cxnSp>
      <p:pic>
        <p:nvPicPr>
          <p:cNvPr id="29" name="Picture 2" descr="C:\Documents and Settings\tdz\Local Settings\Temp\SoEasy\E0777C6F43397E9EE5EC73D29F6DF04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79595" y="3696627"/>
            <a:ext cx="1464406" cy="1035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267477"/>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3 CuadroTexto"/>
          <p:cNvSpPr txBox="1"/>
          <p:nvPr/>
        </p:nvSpPr>
        <p:spPr>
          <a:xfrm>
            <a:off x="7667191" y="4823050"/>
            <a:ext cx="341760" cy="276999"/>
          </a:xfrm>
          <a:prstGeom prst="rect">
            <a:avLst/>
          </a:prstGeom>
          <a:noFill/>
        </p:spPr>
        <p:txBody>
          <a:bodyPr wrap="none" rtlCol="0">
            <a:spAutoFit/>
          </a:bodyPr>
          <a:lstStyle/>
          <a:p>
            <a:pPr algn="ctr"/>
            <a:r>
              <a:rPr lang="en-US" altLang="zh-CN" sz="1200" b="1" dirty="0" smtClean="0">
                <a:solidFill>
                  <a:srgbClr val="04AEDA"/>
                </a:solidFill>
              </a:rPr>
              <a:t>13</a:t>
            </a:r>
            <a:endParaRPr lang="es-ES" sz="1200" b="1" dirty="0">
              <a:solidFill>
                <a:srgbClr val="04AEDA"/>
              </a:solidFill>
            </a:endParaRPr>
          </a:p>
        </p:txBody>
      </p:sp>
      <p:cxnSp>
        <p:nvCxnSpPr>
          <p:cNvPr id="9" name="直接连接符 8"/>
          <p:cNvCxnSpPr/>
          <p:nvPr/>
        </p:nvCxnSpPr>
        <p:spPr>
          <a:xfrm flipH="1">
            <a:off x="213965" y="561975"/>
            <a:ext cx="309795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Rectangle 7"/>
          <p:cNvSpPr>
            <a:spLocks noChangeArrowheads="1"/>
          </p:cNvSpPr>
          <p:nvPr/>
        </p:nvSpPr>
        <p:spPr bwMode="auto">
          <a:xfrm>
            <a:off x="0" y="523876"/>
            <a:ext cx="215900" cy="71438"/>
          </a:xfrm>
          <a:prstGeom prst="rect">
            <a:avLst/>
          </a:prstGeom>
          <a:solidFill>
            <a:srgbClr val="00B0F0"/>
          </a:solidFill>
          <a:ln w="9525">
            <a:noFill/>
            <a:miter lim="800000"/>
            <a:headEnd/>
            <a:tailEnd/>
          </a:ln>
        </p:spPr>
        <p:txBody>
          <a:bodyPr wrap="none" anchor="ctr"/>
          <a:lstStyle/>
          <a:p>
            <a:endParaRPr lang="zh-CN" altLang="en-US"/>
          </a:p>
        </p:txBody>
      </p:sp>
      <p:sp>
        <p:nvSpPr>
          <p:cNvPr id="11" name="TextBox 5"/>
          <p:cNvSpPr txBox="1">
            <a:spLocks noChangeArrowheads="1"/>
          </p:cNvSpPr>
          <p:nvPr/>
        </p:nvSpPr>
        <p:spPr bwMode="auto">
          <a:xfrm>
            <a:off x="560314" y="193675"/>
            <a:ext cx="4371726"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563"/>
              </a:lnSpc>
            </a:pPr>
            <a:r>
              <a:rPr lang="zh-CN" altLang="en-US" sz="2000" dirty="0" smtClean="0">
                <a:latin typeface="微软雅黑" pitchFamily="34" charset="-122"/>
                <a:ea typeface="微软雅黑" pitchFamily="34" charset="-122"/>
              </a:rPr>
              <a:t>评审活动</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sym typeface="微软雅黑" pitchFamily="34" charset="-122"/>
              </a:rPr>
              <a:t>评审的原则</a:t>
            </a:r>
            <a:endParaRPr lang="en-US" altLang="zh-CN" sz="2000" dirty="0"/>
          </a:p>
        </p:txBody>
      </p:sp>
      <p:sp>
        <p:nvSpPr>
          <p:cNvPr id="13" name="矩形 6"/>
          <p:cNvSpPr>
            <a:spLocks noChangeArrowheads="1"/>
          </p:cNvSpPr>
          <p:nvPr/>
        </p:nvSpPr>
        <p:spPr bwMode="auto">
          <a:xfrm>
            <a:off x="1576388" y="627534"/>
            <a:ext cx="624998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6000" bIns="36000">
            <a:spAutoFit/>
          </a:bodyPr>
          <a:lstStyle/>
          <a:p>
            <a:r>
              <a:rPr lang="en-US" altLang="zh-CN" dirty="0">
                <a:solidFill>
                  <a:schemeClr val="bg1"/>
                </a:solidFill>
                <a:latin typeface="微软雅黑" pitchFamily="34" charset="-122"/>
                <a:ea typeface="微软雅黑" pitchFamily="34" charset="-122"/>
                <a:sym typeface="微软雅黑" pitchFamily="34" charset="-122"/>
              </a:rPr>
              <a:t>1</a:t>
            </a:r>
            <a:r>
              <a:rPr lang="zh-CN" altLang="en-US" dirty="0">
                <a:solidFill>
                  <a:schemeClr val="bg1"/>
                </a:solidFill>
                <a:latin typeface="微软雅黑" pitchFamily="34" charset="-122"/>
                <a:ea typeface="微软雅黑" pitchFamily="34" charset="-122"/>
                <a:sym typeface="微软雅黑" pitchFamily="34" charset="-122"/>
              </a:rPr>
              <a:t>、企业根据评审对象的不同</a:t>
            </a:r>
            <a:endParaRPr lang="en-US" altLang="zh-CN" dirty="0"/>
          </a:p>
        </p:txBody>
      </p:sp>
      <p:graphicFrame>
        <p:nvGraphicFramePr>
          <p:cNvPr id="41" name="图示 40"/>
          <p:cNvGraphicFramePr/>
          <p:nvPr>
            <p:extLst>
              <p:ext uri="{D42A27DB-BD31-4B8C-83A1-F6EECF244321}">
                <p14:modId xmlns:p14="http://schemas.microsoft.com/office/powerpoint/2010/main" val="2254498019"/>
              </p:ext>
            </p:extLst>
          </p:nvPr>
        </p:nvGraphicFramePr>
        <p:xfrm>
          <a:off x="755576" y="802952"/>
          <a:ext cx="7632848" cy="38760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5175106"/>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lunzhuo.ye\桌面\培训PPT素材\20110514_2cbd5458a2492020ea1eX3I49qwuPe8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268743" y="2427734"/>
            <a:ext cx="2579094" cy="15087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12559" y="771550"/>
            <a:ext cx="5112568" cy="338554"/>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defPPr>
              <a:defRPr lang="zh-CN"/>
            </a:defPPr>
            <a:lvl1pPr algn="ctr">
              <a:defRPr sz="1600" b="1" spc="5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Part </a:t>
            </a:r>
            <a:r>
              <a:rPr lang="en-US" altLang="zh-CN" dirty="0" smtClean="0"/>
              <a:t>1  </a:t>
            </a:r>
            <a:r>
              <a:rPr lang="zh-CN" altLang="en-US" dirty="0" smtClean="0"/>
              <a:t>流程简介</a:t>
            </a:r>
            <a:endParaRPr lang="zh-CN" altLang="en-US" dirty="0"/>
          </a:p>
        </p:txBody>
      </p:sp>
      <p:sp>
        <p:nvSpPr>
          <p:cNvPr id="4" name="矩形 3"/>
          <p:cNvSpPr/>
          <p:nvPr/>
        </p:nvSpPr>
        <p:spPr>
          <a:xfrm>
            <a:off x="6300192" y="2428031"/>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3</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7" name="矩形 6"/>
          <p:cNvSpPr/>
          <p:nvPr/>
        </p:nvSpPr>
        <p:spPr>
          <a:xfrm>
            <a:off x="6309692" y="1842124"/>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2</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1" name="矩形 10"/>
          <p:cNvSpPr/>
          <p:nvPr/>
        </p:nvSpPr>
        <p:spPr>
          <a:xfrm>
            <a:off x="7008350" y="1275585"/>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公司研发流程</a:t>
            </a:r>
            <a:endParaRPr lang="en-US" altLang="zh-CN"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a:p>
            <a:pPr algn="ctr">
              <a:defRPr/>
            </a:pPr>
            <a:r>
              <a:rPr lang="zh-CN" altLang="en-US"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框架</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3" name="矩形 12"/>
          <p:cNvSpPr/>
          <p:nvPr/>
        </p:nvSpPr>
        <p:spPr>
          <a:xfrm>
            <a:off x="7020471" y="1842124"/>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流程模板存放</a:t>
            </a:r>
            <a:endParaRPr lang="en-US" altLang="zh-CN"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a:p>
            <a:pPr algn="ctr">
              <a:defRPr/>
            </a:pPr>
            <a:r>
              <a:rPr lang="zh-CN" altLang="en-US"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位置</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5" name="矩形 14"/>
          <p:cNvSpPr/>
          <p:nvPr/>
        </p:nvSpPr>
        <p:spPr>
          <a:xfrm>
            <a:off x="7015379" y="2427713"/>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过程改进建议反馈渠道</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6" name="矩形 15"/>
          <p:cNvSpPr/>
          <p:nvPr/>
        </p:nvSpPr>
        <p:spPr>
          <a:xfrm>
            <a:off x="6319911" y="2988940"/>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7" name="矩形 16"/>
          <p:cNvSpPr/>
          <p:nvPr/>
        </p:nvSpPr>
        <p:spPr>
          <a:xfrm>
            <a:off x="7020141" y="3003777"/>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8" name="矩形 17"/>
          <p:cNvSpPr/>
          <p:nvPr/>
        </p:nvSpPr>
        <p:spPr>
          <a:xfrm>
            <a:off x="6301191" y="3581316"/>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9" name="矩形 18"/>
          <p:cNvSpPr/>
          <p:nvPr/>
        </p:nvSpPr>
        <p:spPr>
          <a:xfrm>
            <a:off x="7022068" y="3580998"/>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0" name="矩形 19"/>
          <p:cNvSpPr/>
          <p:nvPr/>
        </p:nvSpPr>
        <p:spPr>
          <a:xfrm>
            <a:off x="6300192" y="1275585"/>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1</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783856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96" y="51470"/>
            <a:ext cx="9108504" cy="307777"/>
          </a:xfrm>
          <a:prstGeom prst="rect">
            <a:avLst/>
          </a:prstGeom>
          <a:noFill/>
          <a:ln w="9525">
            <a:noFill/>
            <a:miter lim="800000"/>
            <a:headEnd/>
            <a:tailEnd/>
          </a:ln>
        </p:spPr>
        <p:txBody>
          <a:bodyPr wrap="square">
            <a:spAutoFit/>
          </a:bodyPr>
          <a:lstStyle>
            <a:defPPr>
              <a:defRPr lang="zh-CN"/>
            </a:defPPr>
            <a:lvl1pPr>
              <a:defRPr sz="1600" b="1">
                <a:latin typeface="微软雅黑" pitchFamily="34" charset="-122"/>
                <a:ea typeface="微软雅黑" pitchFamily="34" charset="-122"/>
              </a:defRPr>
            </a:lvl1pPr>
          </a:lstStyle>
          <a:p>
            <a:r>
              <a:rPr lang="zh-CN" altLang="en-US" sz="1400" dirty="0"/>
              <a:t>准入条件：</a:t>
            </a:r>
            <a:r>
              <a:rPr lang="zh-CN" altLang="zh-CN" sz="1400" dirty="0"/>
              <a:t>待评审的工作产品已经编制完成并进行了自查</a:t>
            </a:r>
            <a:endParaRPr lang="zh-CN" altLang="en-US" sz="1400" dirty="0"/>
          </a:p>
        </p:txBody>
      </p:sp>
      <p:sp>
        <p:nvSpPr>
          <p:cNvPr id="4" name="矩形 3"/>
          <p:cNvSpPr>
            <a:spLocks noChangeArrowheads="1"/>
          </p:cNvSpPr>
          <p:nvPr/>
        </p:nvSpPr>
        <p:spPr bwMode="auto">
          <a:xfrm>
            <a:off x="899592" y="4784253"/>
            <a:ext cx="8244408" cy="307777"/>
          </a:xfrm>
          <a:prstGeom prst="rect">
            <a:avLst/>
          </a:prstGeom>
          <a:noFill/>
          <a:ln w="9525">
            <a:noFill/>
            <a:miter lim="800000"/>
            <a:headEnd/>
            <a:tailEnd/>
          </a:ln>
        </p:spPr>
        <p:txBody>
          <a:bodyPr wrap="square">
            <a:spAutoFit/>
          </a:bodyPr>
          <a:lstStyle/>
          <a:p>
            <a:r>
              <a:rPr lang="zh-CN" altLang="en-US" sz="1400" b="1" dirty="0">
                <a:latin typeface="微软雅黑" pitchFamily="34" charset="-122"/>
                <a:ea typeface="微软雅黑" pitchFamily="34" charset="-122"/>
              </a:rPr>
              <a:t>准出条件：</a:t>
            </a:r>
            <a:r>
              <a:rPr lang="zh-CN" altLang="zh-CN" sz="1400" b="1" dirty="0">
                <a:latin typeface="微软雅黑" pitchFamily="34" charset="-122"/>
                <a:ea typeface="微软雅黑" pitchFamily="34" charset="-122"/>
              </a:rPr>
              <a:t>工作产品达到评审目标</a:t>
            </a:r>
            <a:r>
              <a:rPr lang="zh-CN" altLang="en-US" sz="1400" b="1" dirty="0">
                <a:latin typeface="微软雅黑" pitchFamily="34" charset="-122"/>
                <a:ea typeface="微软雅黑" pitchFamily="34" charset="-122"/>
              </a:rPr>
              <a:t>且</a:t>
            </a:r>
            <a:r>
              <a:rPr lang="zh-CN" altLang="zh-CN" sz="1400" b="1" dirty="0">
                <a:latin typeface="微软雅黑" pitchFamily="34" charset="-122"/>
                <a:ea typeface="微软雅黑" pitchFamily="34" charset="-122"/>
              </a:rPr>
              <a:t>所有缺陷都已关闭，评审报告及相关工作产品已纳入配置库。</a:t>
            </a:r>
          </a:p>
        </p:txBody>
      </p:sp>
      <p:pic>
        <p:nvPicPr>
          <p:cNvPr id="5" name="Picture 2" descr="C:\Program Files\Microsoft Office\MEDIA\CAGCAT10\j0293240.wmf">
            <a:hlinkClick r:id="" action="ppaction://noaction"/>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4750463"/>
            <a:ext cx="477313" cy="3521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339502"/>
            <a:ext cx="7776863" cy="435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12292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96" y="51470"/>
            <a:ext cx="9108504" cy="307777"/>
          </a:xfrm>
          <a:prstGeom prst="rect">
            <a:avLst/>
          </a:prstGeom>
          <a:noFill/>
          <a:ln w="9525">
            <a:noFill/>
            <a:miter lim="800000"/>
            <a:headEnd/>
            <a:tailEnd/>
          </a:ln>
        </p:spPr>
        <p:txBody>
          <a:bodyPr wrap="square">
            <a:spAutoFit/>
          </a:bodyPr>
          <a:lstStyle>
            <a:defPPr>
              <a:defRPr lang="zh-CN"/>
            </a:defPPr>
            <a:lvl1pPr>
              <a:defRPr sz="1600" b="1">
                <a:latin typeface="微软雅黑" pitchFamily="34" charset="-122"/>
                <a:ea typeface="微软雅黑" pitchFamily="34" charset="-122"/>
              </a:defRPr>
            </a:lvl1pPr>
          </a:lstStyle>
          <a:p>
            <a:r>
              <a:rPr lang="zh-CN" altLang="en-US" sz="1400" dirty="0"/>
              <a:t>准入条件：</a:t>
            </a:r>
            <a:r>
              <a:rPr lang="zh-CN" altLang="zh-CN" sz="1400" dirty="0"/>
              <a:t>待评审的工作产品已经编制完成并进行了自查</a:t>
            </a:r>
            <a:endParaRPr lang="zh-CN" altLang="en-US" sz="1400" dirty="0"/>
          </a:p>
        </p:txBody>
      </p:sp>
      <p:sp>
        <p:nvSpPr>
          <p:cNvPr id="4" name="矩形 3"/>
          <p:cNvSpPr>
            <a:spLocks noChangeArrowheads="1"/>
          </p:cNvSpPr>
          <p:nvPr/>
        </p:nvSpPr>
        <p:spPr bwMode="auto">
          <a:xfrm>
            <a:off x="899592" y="4784253"/>
            <a:ext cx="8244408" cy="307777"/>
          </a:xfrm>
          <a:prstGeom prst="rect">
            <a:avLst/>
          </a:prstGeom>
          <a:noFill/>
          <a:ln w="9525">
            <a:noFill/>
            <a:miter lim="800000"/>
            <a:headEnd/>
            <a:tailEnd/>
          </a:ln>
        </p:spPr>
        <p:txBody>
          <a:bodyPr wrap="square">
            <a:spAutoFit/>
          </a:bodyPr>
          <a:lstStyle/>
          <a:p>
            <a:r>
              <a:rPr lang="zh-CN" altLang="en-US" sz="1400" b="1" dirty="0">
                <a:latin typeface="微软雅黑" pitchFamily="34" charset="-122"/>
                <a:ea typeface="微软雅黑" pitchFamily="34" charset="-122"/>
              </a:rPr>
              <a:t>准出条件：</a:t>
            </a:r>
            <a:r>
              <a:rPr lang="zh-CN" altLang="zh-CN" sz="1400" b="1" dirty="0">
                <a:latin typeface="微软雅黑" pitchFamily="34" charset="-122"/>
                <a:ea typeface="微软雅黑" pitchFamily="34" charset="-122"/>
              </a:rPr>
              <a:t>工作产品达到评审目标</a:t>
            </a:r>
            <a:r>
              <a:rPr lang="zh-CN" altLang="en-US" sz="1400" b="1" dirty="0">
                <a:latin typeface="微软雅黑" pitchFamily="34" charset="-122"/>
                <a:ea typeface="微软雅黑" pitchFamily="34" charset="-122"/>
              </a:rPr>
              <a:t>且</a:t>
            </a:r>
            <a:r>
              <a:rPr lang="zh-CN" altLang="zh-CN" sz="1400" b="1" dirty="0">
                <a:latin typeface="微软雅黑" pitchFamily="34" charset="-122"/>
                <a:ea typeface="微软雅黑" pitchFamily="34" charset="-122"/>
              </a:rPr>
              <a:t>所有缺陷都已关闭，评审报告及相关工作产品已纳入配置库。</a:t>
            </a:r>
          </a:p>
        </p:txBody>
      </p:sp>
      <p:pic>
        <p:nvPicPr>
          <p:cNvPr id="5" name="Picture 2" descr="C:\Program Files\Microsoft Office\MEDIA\CAGCAT10\j0293240.wmf">
            <a:hlinkClick r:id="" action="ppaction://noaction"/>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4750463"/>
            <a:ext cx="477313" cy="3521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825" y="465045"/>
            <a:ext cx="7908594" cy="426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97595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3 CuadroTexto"/>
          <p:cNvSpPr txBox="1"/>
          <p:nvPr/>
        </p:nvSpPr>
        <p:spPr>
          <a:xfrm>
            <a:off x="6432017" y="3032184"/>
            <a:ext cx="341760" cy="276999"/>
          </a:xfrm>
          <a:prstGeom prst="rect">
            <a:avLst/>
          </a:prstGeom>
          <a:noFill/>
        </p:spPr>
        <p:txBody>
          <a:bodyPr wrap="none" rtlCol="0">
            <a:spAutoFit/>
          </a:bodyPr>
          <a:lstStyle/>
          <a:p>
            <a:pPr algn="ctr"/>
            <a:r>
              <a:rPr lang="en-US" altLang="zh-CN" sz="1200" b="1" dirty="0" smtClean="0">
                <a:solidFill>
                  <a:srgbClr val="04AEDA"/>
                </a:solidFill>
              </a:rPr>
              <a:t>13</a:t>
            </a:r>
            <a:endParaRPr lang="es-ES" sz="1200" b="1" dirty="0">
              <a:solidFill>
                <a:srgbClr val="04AEDA"/>
              </a:solidFill>
            </a:endParaRPr>
          </a:p>
        </p:txBody>
      </p:sp>
      <p:cxnSp>
        <p:nvCxnSpPr>
          <p:cNvPr id="9" name="直接连接符 8"/>
          <p:cNvCxnSpPr/>
          <p:nvPr/>
        </p:nvCxnSpPr>
        <p:spPr>
          <a:xfrm flipH="1">
            <a:off x="213965" y="561975"/>
            <a:ext cx="309795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Rectangle 7"/>
          <p:cNvSpPr>
            <a:spLocks noChangeArrowheads="1"/>
          </p:cNvSpPr>
          <p:nvPr/>
        </p:nvSpPr>
        <p:spPr bwMode="auto">
          <a:xfrm>
            <a:off x="0" y="523876"/>
            <a:ext cx="215900" cy="71438"/>
          </a:xfrm>
          <a:prstGeom prst="rect">
            <a:avLst/>
          </a:prstGeom>
          <a:solidFill>
            <a:srgbClr val="00B0F0"/>
          </a:solidFill>
          <a:ln w="9525">
            <a:noFill/>
            <a:miter lim="800000"/>
            <a:headEnd/>
            <a:tailEnd/>
          </a:ln>
        </p:spPr>
        <p:txBody>
          <a:bodyPr wrap="none" anchor="ctr"/>
          <a:lstStyle/>
          <a:p>
            <a:endParaRPr lang="zh-CN" altLang="en-US"/>
          </a:p>
        </p:txBody>
      </p:sp>
      <p:sp>
        <p:nvSpPr>
          <p:cNvPr id="11" name="TextBox 5"/>
          <p:cNvSpPr txBox="1">
            <a:spLocks noChangeArrowheads="1"/>
          </p:cNvSpPr>
          <p:nvPr/>
        </p:nvSpPr>
        <p:spPr bwMode="auto">
          <a:xfrm>
            <a:off x="560314" y="193675"/>
            <a:ext cx="4371726" cy="408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563"/>
              </a:lnSpc>
            </a:pPr>
            <a:r>
              <a:rPr lang="zh-CN" altLang="en-US" sz="2000" dirty="0" smtClean="0">
                <a:latin typeface="微软雅黑" pitchFamily="34" charset="-122"/>
                <a:ea typeface="微软雅黑" pitchFamily="34" charset="-122"/>
              </a:rPr>
              <a:t>变更活动</a:t>
            </a:r>
            <a:endParaRPr lang="en-US" altLang="zh-CN" sz="2000" dirty="0"/>
          </a:p>
        </p:txBody>
      </p:sp>
      <p:sp>
        <p:nvSpPr>
          <p:cNvPr id="23" name="深色1"/>
          <p:cNvSpPr txBox="1"/>
          <p:nvPr/>
        </p:nvSpPr>
        <p:spPr>
          <a:xfrm>
            <a:off x="4932286" y="843558"/>
            <a:ext cx="492443" cy="64633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smtClean="0">
                <a:ln>
                  <a:noFill/>
                </a:ln>
                <a:solidFill>
                  <a:srgbClr val="2676FF">
                    <a:lumMod val="75000"/>
                  </a:srgbClr>
                </a:solidFill>
                <a:effectLst/>
                <a:uLnTx/>
                <a:uFillTx/>
                <a:latin typeface="Arial Black" pitchFamily="34" charset="0"/>
              </a:rPr>
              <a:t>1</a:t>
            </a:r>
            <a:endParaRPr kumimoji="0" lang="zh-CN" altLang="en-US" sz="3600" b="0" i="0" u="none" strike="noStrike" kern="0" cap="none" spc="0" normalizeH="0" baseline="0" noProof="0" dirty="0">
              <a:ln>
                <a:noFill/>
              </a:ln>
              <a:solidFill>
                <a:srgbClr val="2676FF">
                  <a:lumMod val="75000"/>
                </a:srgbClr>
              </a:solidFill>
              <a:effectLst/>
              <a:uLnTx/>
              <a:uFillTx/>
              <a:latin typeface="Arial Black" pitchFamily="34" charset="0"/>
            </a:endParaRPr>
          </a:p>
        </p:txBody>
      </p:sp>
      <p:sp>
        <p:nvSpPr>
          <p:cNvPr id="24" name="深色2"/>
          <p:cNvSpPr txBox="1"/>
          <p:nvPr/>
        </p:nvSpPr>
        <p:spPr>
          <a:xfrm>
            <a:off x="6876502" y="843558"/>
            <a:ext cx="492443" cy="64633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smtClean="0">
                <a:ln>
                  <a:noFill/>
                </a:ln>
                <a:solidFill>
                  <a:srgbClr val="2676FF">
                    <a:lumMod val="75000"/>
                  </a:srgbClr>
                </a:solidFill>
                <a:effectLst/>
                <a:uLnTx/>
                <a:uFillTx/>
                <a:latin typeface="Arial Black" pitchFamily="34" charset="0"/>
              </a:rPr>
              <a:t>2</a:t>
            </a:r>
            <a:endParaRPr kumimoji="0" lang="zh-CN" altLang="en-US" sz="3600" b="0" i="0" u="none" strike="noStrike" kern="0" cap="none" spc="0" normalizeH="0" baseline="0" noProof="0" dirty="0">
              <a:ln>
                <a:noFill/>
              </a:ln>
              <a:solidFill>
                <a:srgbClr val="2676FF">
                  <a:lumMod val="75000"/>
                </a:srgbClr>
              </a:solidFill>
              <a:effectLst/>
              <a:uLnTx/>
              <a:uFillTx/>
              <a:latin typeface="Arial Black" pitchFamily="34" charset="0"/>
            </a:endParaRPr>
          </a:p>
        </p:txBody>
      </p:sp>
      <p:grpSp>
        <p:nvGrpSpPr>
          <p:cNvPr id="32" name="文本1"/>
          <p:cNvGrpSpPr/>
          <p:nvPr/>
        </p:nvGrpSpPr>
        <p:grpSpPr>
          <a:xfrm>
            <a:off x="4284168" y="1166724"/>
            <a:ext cx="1800000" cy="2629162"/>
            <a:chOff x="1649869" y="1988839"/>
            <a:chExt cx="1800000" cy="2991690"/>
          </a:xfrm>
        </p:grpSpPr>
        <p:sp>
          <p:nvSpPr>
            <p:cNvPr id="33" name="矩形 2"/>
            <p:cNvSpPr/>
            <p:nvPr/>
          </p:nvSpPr>
          <p:spPr>
            <a:xfrm>
              <a:off x="1649869" y="1988839"/>
              <a:ext cx="1800000" cy="2991690"/>
            </a:xfrm>
            <a:custGeom>
              <a:avLst/>
              <a:gdLst/>
              <a:ahLst/>
              <a:cxnLst/>
              <a:rect l="l" t="t" r="r" b="b"/>
              <a:pathLst>
                <a:path w="1584176" h="2991690">
                  <a:moveTo>
                    <a:pt x="0" y="0"/>
                  </a:moveTo>
                  <a:lnTo>
                    <a:pt x="533923" y="0"/>
                  </a:lnTo>
                  <a:lnTo>
                    <a:pt x="533923" y="96493"/>
                  </a:lnTo>
                  <a:lnTo>
                    <a:pt x="209147" y="96493"/>
                  </a:lnTo>
                  <a:lnTo>
                    <a:pt x="796178" y="464695"/>
                  </a:lnTo>
                  <a:lnTo>
                    <a:pt x="1383209" y="96493"/>
                  </a:lnTo>
                  <a:lnTo>
                    <a:pt x="1058433" y="96493"/>
                  </a:lnTo>
                  <a:lnTo>
                    <a:pt x="1058433" y="0"/>
                  </a:lnTo>
                  <a:lnTo>
                    <a:pt x="1584176" y="0"/>
                  </a:lnTo>
                  <a:lnTo>
                    <a:pt x="1584176" y="2991690"/>
                  </a:lnTo>
                  <a:lnTo>
                    <a:pt x="0" y="2991690"/>
                  </a:lnTo>
                  <a:close/>
                </a:path>
              </a:pathLst>
            </a:custGeom>
            <a:gradFill>
              <a:gsLst>
                <a:gs pos="33000">
                  <a:srgbClr val="2676FF">
                    <a:lumMod val="60000"/>
                    <a:lumOff val="40000"/>
                  </a:srgbClr>
                </a:gs>
                <a:gs pos="100000">
                  <a:srgbClr val="2676FF"/>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marL="0" marR="0" lvl="0" indent="0" algn="ctr" defTabSz="914400" eaLnBrk="1" fontAlgn="base" latinLnBrk="0" hangingPunct="1">
                <a:lnSpc>
                  <a:spcPct val="120000"/>
                </a:lnSpc>
                <a:spcBef>
                  <a:spcPts val="600"/>
                </a:spcBef>
                <a:spcAft>
                  <a:spcPts val="600"/>
                </a:spcAft>
                <a:buClrTx/>
                <a:buSzTx/>
                <a:buFontTx/>
                <a:buNone/>
                <a:tabLst/>
                <a:defRPr/>
              </a:pPr>
              <a:endParaRPr kumimoji="0" lang="zh-CN" altLang="en-US" sz="2800" b="0" i="0" u="none" strike="noStrike" kern="0" cap="none" spc="0" normalizeH="0" baseline="0" noProof="0" dirty="0">
                <a:ln>
                  <a:noFill/>
                </a:ln>
                <a:solidFill>
                  <a:srgbClr val="FFFFFF"/>
                </a:solidFill>
                <a:effectLst/>
                <a:uLnTx/>
                <a:uFillTx/>
                <a:latin typeface="Impact" pitchFamily="34" charset="0"/>
                <a:ea typeface="微软雅黑" pitchFamily="34" charset="-122"/>
                <a:cs typeface="+mn-cs"/>
              </a:endParaRPr>
            </a:p>
          </p:txBody>
        </p:sp>
        <p:sp>
          <p:nvSpPr>
            <p:cNvPr id="34" name="TextBox 33"/>
            <p:cNvSpPr txBox="1"/>
            <p:nvPr/>
          </p:nvSpPr>
          <p:spPr bwMode="auto">
            <a:xfrm>
              <a:off x="1668369" y="2741299"/>
              <a:ext cx="1764792" cy="1526187"/>
            </a:xfrm>
            <a:prstGeom prst="rect">
              <a:avLst/>
            </a:prstGeom>
            <a:noFill/>
          </p:spPr>
          <p:txBody>
            <a:bodyPr vert="horz" wrap="square" lIns="91440" tIns="45720" rIns="91440" bIns="45720" numCol="1" anchor="t" anchorCtr="0" compatLnSpc="1">
              <a:prstTxWarp prst="textNoShape">
                <a:avLst/>
              </a:prstTxWarp>
              <a:spAutoFit/>
            </a:bodyPr>
            <a:lstStyle/>
            <a:p>
              <a:pPr lvl="0" algn="ctr" fontAlgn="base">
                <a:lnSpc>
                  <a:spcPct val="150000"/>
                </a:lnSpc>
                <a:spcBef>
                  <a:spcPct val="0"/>
                </a:spcBef>
                <a:spcAft>
                  <a:spcPct val="0"/>
                </a:spcAft>
                <a:defRPr/>
              </a:pPr>
              <a:r>
                <a:rPr lang="zh-CN" altLang="en-US" sz="1600" b="1" kern="0" dirty="0" smtClean="0">
                  <a:solidFill>
                    <a:srgbClr val="FFFFFF"/>
                  </a:solidFill>
                  <a:latin typeface="微软雅黑" pitchFamily="34" charset="-122"/>
                  <a:ea typeface="微软雅黑" pitchFamily="34" charset="-122"/>
                  <a:cs typeface="宋体" pitchFamily="2" charset="-122"/>
                </a:rPr>
                <a:t>一级变更</a:t>
              </a:r>
              <a:r>
                <a:rPr lang="zh-CN" altLang="en-US" sz="1600" b="1" kern="0" dirty="0">
                  <a:solidFill>
                    <a:srgbClr val="FFFFFF"/>
                  </a:solidFill>
                  <a:latin typeface="微软雅黑" pitchFamily="34" charset="-122"/>
                  <a:ea typeface="微软雅黑" pitchFamily="34" charset="-122"/>
                  <a:cs typeface="宋体" pitchFamily="2" charset="-122"/>
                </a:rPr>
                <a:t>阈值：因变更导致项目计划延误至</a:t>
              </a:r>
              <a:r>
                <a:rPr lang="en-US" altLang="zh-CN" sz="1600" b="1" kern="0" dirty="0">
                  <a:solidFill>
                    <a:srgbClr val="FFFFFF"/>
                  </a:solidFill>
                  <a:latin typeface="微软雅黑" pitchFamily="34" charset="-122"/>
                  <a:ea typeface="微软雅黑" pitchFamily="34" charset="-122"/>
                  <a:cs typeface="宋体" pitchFamily="2" charset="-122"/>
                </a:rPr>
                <a:t>40%</a:t>
              </a:r>
              <a:r>
                <a:rPr lang="zh-CN" altLang="en-US" sz="1600" b="1" kern="0" dirty="0">
                  <a:solidFill>
                    <a:srgbClr val="FFFFFF"/>
                  </a:solidFill>
                  <a:latin typeface="微软雅黑" pitchFamily="34" charset="-122"/>
                  <a:ea typeface="微软雅黑" pitchFamily="34" charset="-122"/>
                  <a:cs typeface="宋体" pitchFamily="2" charset="-122"/>
                </a:rPr>
                <a:t>及以上</a:t>
              </a:r>
            </a:p>
          </p:txBody>
        </p:sp>
      </p:grpSp>
      <p:grpSp>
        <p:nvGrpSpPr>
          <p:cNvPr id="35" name="文本2"/>
          <p:cNvGrpSpPr/>
          <p:nvPr/>
        </p:nvGrpSpPr>
        <p:grpSpPr>
          <a:xfrm>
            <a:off x="6227834" y="1166724"/>
            <a:ext cx="1800550" cy="2629162"/>
            <a:chOff x="3665543" y="1988839"/>
            <a:chExt cx="1800550" cy="2991690"/>
          </a:xfrm>
        </p:grpSpPr>
        <p:sp>
          <p:nvSpPr>
            <p:cNvPr id="36" name="矩形 2"/>
            <p:cNvSpPr/>
            <p:nvPr/>
          </p:nvSpPr>
          <p:spPr>
            <a:xfrm>
              <a:off x="3666093" y="1988839"/>
              <a:ext cx="1800000" cy="2991690"/>
            </a:xfrm>
            <a:custGeom>
              <a:avLst/>
              <a:gdLst/>
              <a:ahLst/>
              <a:cxnLst/>
              <a:rect l="l" t="t" r="r" b="b"/>
              <a:pathLst>
                <a:path w="1584176" h="2991690">
                  <a:moveTo>
                    <a:pt x="0" y="0"/>
                  </a:moveTo>
                  <a:lnTo>
                    <a:pt x="533923" y="0"/>
                  </a:lnTo>
                  <a:lnTo>
                    <a:pt x="533923" y="96493"/>
                  </a:lnTo>
                  <a:lnTo>
                    <a:pt x="209147" y="96493"/>
                  </a:lnTo>
                  <a:lnTo>
                    <a:pt x="796178" y="464695"/>
                  </a:lnTo>
                  <a:lnTo>
                    <a:pt x="1383209" y="96493"/>
                  </a:lnTo>
                  <a:lnTo>
                    <a:pt x="1058433" y="96493"/>
                  </a:lnTo>
                  <a:lnTo>
                    <a:pt x="1058433" y="0"/>
                  </a:lnTo>
                  <a:lnTo>
                    <a:pt x="1584176" y="0"/>
                  </a:lnTo>
                  <a:lnTo>
                    <a:pt x="1584176" y="2991690"/>
                  </a:lnTo>
                  <a:lnTo>
                    <a:pt x="0" y="2991690"/>
                  </a:lnTo>
                  <a:close/>
                </a:path>
              </a:pathLst>
            </a:custGeom>
            <a:gradFill>
              <a:gsLst>
                <a:gs pos="33000">
                  <a:srgbClr val="2676FF">
                    <a:lumMod val="60000"/>
                    <a:lumOff val="40000"/>
                  </a:srgbClr>
                </a:gs>
                <a:gs pos="100000">
                  <a:srgbClr val="2676FF"/>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marL="0" marR="0" lvl="0" indent="0" algn="ctr" defTabSz="914400" eaLnBrk="1" fontAlgn="base" latinLnBrk="0" hangingPunct="1">
                <a:lnSpc>
                  <a:spcPct val="120000"/>
                </a:lnSpc>
                <a:spcBef>
                  <a:spcPts val="600"/>
                </a:spcBef>
                <a:spcAft>
                  <a:spcPts val="600"/>
                </a:spcAft>
                <a:buClrTx/>
                <a:buSzTx/>
                <a:buFontTx/>
                <a:buNone/>
                <a:tabLst/>
                <a:defRPr/>
              </a:pPr>
              <a:endParaRPr kumimoji="0" lang="zh-CN" altLang="en-US" sz="2800" b="0" i="0" u="none" strike="noStrike" kern="0" cap="none" spc="0" normalizeH="0" baseline="0" noProof="0" dirty="0">
                <a:ln>
                  <a:noFill/>
                </a:ln>
                <a:solidFill>
                  <a:srgbClr val="FFFFFF"/>
                </a:solidFill>
                <a:effectLst/>
                <a:uLnTx/>
                <a:uFillTx/>
                <a:latin typeface="Impact" pitchFamily="34" charset="0"/>
                <a:ea typeface="微软雅黑" pitchFamily="34" charset="-122"/>
                <a:cs typeface="+mn-cs"/>
              </a:endParaRPr>
            </a:p>
          </p:txBody>
        </p:sp>
        <p:sp>
          <p:nvSpPr>
            <p:cNvPr id="37" name="TextBox 36"/>
            <p:cNvSpPr txBox="1"/>
            <p:nvPr/>
          </p:nvSpPr>
          <p:spPr bwMode="auto">
            <a:xfrm>
              <a:off x="3665543" y="2742767"/>
              <a:ext cx="1800550" cy="2101290"/>
            </a:xfrm>
            <a:prstGeom prst="rect">
              <a:avLst/>
            </a:prstGeom>
            <a:noFill/>
          </p:spPr>
          <p:txBody>
            <a:bodyPr vert="horz" wrap="square" lIns="91440" tIns="45720" rIns="91440" bIns="45720" numCol="1" anchor="t" anchorCtr="0" compatLnSpc="1">
              <a:prstTxWarp prst="textNoShape">
                <a:avLst/>
              </a:prstTxWarp>
              <a:spAutoFit/>
            </a:bodyPr>
            <a:lstStyle/>
            <a:p>
              <a:pPr lvl="0" algn="ctr" fontAlgn="base">
                <a:lnSpc>
                  <a:spcPct val="150000"/>
                </a:lnSpc>
                <a:spcBef>
                  <a:spcPct val="0"/>
                </a:spcBef>
                <a:spcAft>
                  <a:spcPct val="0"/>
                </a:spcAft>
                <a:defRPr/>
              </a:pPr>
              <a:r>
                <a:rPr lang="zh-CN" altLang="en-US" sz="1600" b="1" kern="0" dirty="0" smtClean="0">
                  <a:solidFill>
                    <a:srgbClr val="FFFFFF"/>
                  </a:solidFill>
                  <a:latin typeface="微软雅黑" pitchFamily="34" charset="-122"/>
                  <a:ea typeface="微软雅黑" pitchFamily="34" charset="-122"/>
                  <a:cs typeface="宋体" pitchFamily="2" charset="-122"/>
                </a:rPr>
                <a:t>二级变更</a:t>
              </a:r>
              <a:r>
                <a:rPr lang="zh-CN" altLang="en-US" sz="1600" b="1" kern="0" dirty="0">
                  <a:solidFill>
                    <a:srgbClr val="FFFFFF"/>
                  </a:solidFill>
                  <a:latin typeface="微软雅黑" pitchFamily="34" charset="-122"/>
                  <a:ea typeface="微软雅黑" pitchFamily="34" charset="-122"/>
                  <a:cs typeface="宋体" pitchFamily="2" charset="-122"/>
                </a:rPr>
                <a:t>阈值：因变更导致项目计划</a:t>
              </a:r>
              <a:r>
                <a:rPr lang="zh-CN" altLang="en-US" sz="1600" b="1" kern="0" dirty="0" smtClean="0">
                  <a:solidFill>
                    <a:srgbClr val="FFFFFF"/>
                  </a:solidFill>
                  <a:latin typeface="微软雅黑" pitchFamily="34" charset="-122"/>
                  <a:ea typeface="微软雅黑" pitchFamily="34" charset="-122"/>
                  <a:cs typeface="宋体" pitchFamily="2" charset="-122"/>
                </a:rPr>
                <a:t>延误小于</a:t>
              </a:r>
              <a:r>
                <a:rPr lang="en-US" altLang="zh-CN" sz="1600" b="1" kern="0" dirty="0" smtClean="0">
                  <a:solidFill>
                    <a:srgbClr val="FFFFFF"/>
                  </a:solidFill>
                  <a:latin typeface="微软雅黑" pitchFamily="34" charset="-122"/>
                  <a:ea typeface="微软雅黑" pitchFamily="34" charset="-122"/>
                  <a:cs typeface="宋体" pitchFamily="2" charset="-122"/>
                </a:rPr>
                <a:t>40%</a:t>
              </a:r>
              <a:endParaRPr lang="zh-CN" altLang="en-US" sz="1600" b="1" kern="0" dirty="0">
                <a:solidFill>
                  <a:srgbClr val="FFFFFF"/>
                </a:solidFill>
                <a:latin typeface="微软雅黑" pitchFamily="34" charset="-122"/>
                <a:ea typeface="微软雅黑" pitchFamily="34" charset="-122"/>
                <a:cs typeface="宋体" pitchFamily="2" charset="-122"/>
              </a:endParaRPr>
            </a:p>
            <a:p>
              <a:pPr lvl="0" algn="ctr" fontAlgn="base">
                <a:spcBef>
                  <a:spcPct val="0"/>
                </a:spcBef>
                <a:spcAft>
                  <a:spcPct val="0"/>
                </a:spcAft>
                <a:defRPr/>
              </a:pPr>
              <a:endParaRPr lang="zh-CN" altLang="en-US" kern="0" dirty="0">
                <a:solidFill>
                  <a:srgbClr val="FFFFFF"/>
                </a:solidFill>
                <a:latin typeface="微软雅黑" pitchFamily="34" charset="-122"/>
                <a:ea typeface="微软雅黑" pitchFamily="34" charset="-122"/>
                <a:cs typeface="宋体" pitchFamily="2" charset="-122"/>
              </a:endParaRPr>
            </a:p>
          </p:txBody>
        </p:sp>
      </p:grpSp>
      <p:sp>
        <p:nvSpPr>
          <p:cNvPr id="41" name="矩形 40"/>
          <p:cNvSpPr/>
          <p:nvPr/>
        </p:nvSpPr>
        <p:spPr>
          <a:xfrm>
            <a:off x="3284681" y="4116318"/>
            <a:ext cx="5670282" cy="399648"/>
          </a:xfrm>
          <a:prstGeom prst="rect">
            <a:avLst/>
          </a:prstGeom>
          <a:solidFill>
            <a:srgbClr val="CD1F0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微软雅黑" pitchFamily="34" charset="-122"/>
                <a:ea typeface="微软雅黑" pitchFamily="34" charset="-122"/>
              </a:rPr>
              <a:t>事后变更：超过原计划结项时间进行的变更。</a:t>
            </a:r>
            <a:r>
              <a:rPr lang="en-US" altLang="zh-CN" sz="1600" dirty="0">
                <a:solidFill>
                  <a:schemeClr val="bg1"/>
                </a:solidFill>
                <a:latin typeface="微软雅黑" pitchFamily="34" charset="-122"/>
                <a:ea typeface="微软雅黑" pitchFamily="34" charset="-122"/>
              </a:rPr>
              <a:t>---</a:t>
            </a:r>
            <a:r>
              <a:rPr lang="zh-CN" altLang="en-US" sz="1600" dirty="0">
                <a:solidFill>
                  <a:schemeClr val="bg1"/>
                </a:solidFill>
                <a:latin typeface="微软雅黑" pitchFamily="34" charset="-122"/>
                <a:ea typeface="微软雅黑" pitchFamily="34" charset="-122"/>
              </a:rPr>
              <a:t>无效</a:t>
            </a:r>
          </a:p>
        </p:txBody>
      </p:sp>
      <p:sp>
        <p:nvSpPr>
          <p:cNvPr id="42" name="矩形 25"/>
          <p:cNvSpPr>
            <a:spLocks noChangeArrowheads="1"/>
          </p:cNvSpPr>
          <p:nvPr/>
        </p:nvSpPr>
        <p:spPr bwMode="auto">
          <a:xfrm>
            <a:off x="107950" y="1199530"/>
            <a:ext cx="3158231"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zh-CN" sz="1600" b="1" dirty="0">
                <a:latin typeface="微软雅黑" pitchFamily="34" charset="-122"/>
                <a:ea typeface="微软雅黑" pitchFamily="34" charset="-122"/>
              </a:rPr>
              <a:t>变更控制委员会</a:t>
            </a:r>
            <a:r>
              <a:rPr lang="en-US" altLang="zh-CN" sz="1600" b="1" dirty="0" smtClean="0">
                <a:latin typeface="微软雅黑" pitchFamily="34" charset="-122"/>
                <a:ea typeface="微软雅黑" pitchFamily="34" charset="-122"/>
              </a:rPr>
              <a:t>(CCB</a:t>
            </a:r>
            <a:r>
              <a:rPr lang="en-US" altLang="zh-CN" sz="1600" b="1" dirty="0">
                <a:latin typeface="微软雅黑" pitchFamily="34" charset="-122"/>
                <a:ea typeface="微软雅黑" pitchFamily="34" charset="-122"/>
              </a:rPr>
              <a:t>)</a:t>
            </a:r>
            <a:r>
              <a:rPr lang="zh-CN" altLang="zh-CN" sz="1600" b="1" dirty="0" smtClean="0">
                <a:latin typeface="微软雅黑" pitchFamily="34" charset="-122"/>
                <a:ea typeface="微软雅黑" pitchFamily="34" charset="-122"/>
              </a:rPr>
              <a:t>：</a:t>
            </a:r>
            <a:endParaRPr lang="en-US" altLang="zh-CN" sz="1600" b="1" dirty="0" smtClean="0">
              <a:latin typeface="微软雅黑" pitchFamily="34" charset="-122"/>
              <a:ea typeface="微软雅黑" pitchFamily="34" charset="-122"/>
            </a:endParaRPr>
          </a:p>
          <a:p>
            <a:pPr>
              <a:lnSpc>
                <a:spcPct val="150000"/>
              </a:lnSpc>
            </a:pPr>
            <a:r>
              <a:rPr lang="zh-CN" altLang="zh-CN" sz="1600" dirty="0" smtClean="0">
                <a:latin typeface="微软雅黑" pitchFamily="34" charset="-122"/>
                <a:ea typeface="微软雅黑" pitchFamily="34" charset="-122"/>
              </a:rPr>
              <a:t>对</a:t>
            </a:r>
            <a:r>
              <a:rPr lang="zh-CN" altLang="zh-CN" sz="1600" dirty="0">
                <a:latin typeface="微软雅黑" pitchFamily="34" charset="-122"/>
                <a:ea typeface="微软雅黑" pitchFamily="34" charset="-122"/>
              </a:rPr>
              <a:t>变更请求进行</a:t>
            </a:r>
            <a:r>
              <a:rPr lang="zh-CN" altLang="zh-CN" sz="1600" b="1" dirty="0">
                <a:solidFill>
                  <a:schemeClr val="accent2">
                    <a:lumMod val="75000"/>
                  </a:schemeClr>
                </a:solidFill>
                <a:latin typeface="微软雅黑" pitchFamily="34" charset="-122"/>
                <a:ea typeface="微软雅黑" pitchFamily="34" charset="-122"/>
              </a:rPr>
              <a:t>分析</a:t>
            </a:r>
            <a:r>
              <a:rPr lang="zh-CN" altLang="zh-CN" sz="1600" dirty="0">
                <a:latin typeface="微软雅黑" pitchFamily="34" charset="-122"/>
                <a:ea typeface="微软雅黑" pitchFamily="34" charset="-122"/>
              </a:rPr>
              <a:t>、</a:t>
            </a:r>
            <a:r>
              <a:rPr lang="zh-CN" altLang="zh-CN" sz="1600" b="1" dirty="0">
                <a:solidFill>
                  <a:schemeClr val="accent2">
                    <a:lumMod val="75000"/>
                  </a:schemeClr>
                </a:solidFill>
                <a:latin typeface="微软雅黑" pitchFamily="34" charset="-122"/>
                <a:ea typeface="微软雅黑" pitchFamily="34" charset="-122"/>
              </a:rPr>
              <a:t>整理</a:t>
            </a:r>
            <a:r>
              <a:rPr lang="zh-CN" altLang="zh-CN" sz="1600" dirty="0">
                <a:latin typeface="微软雅黑" pitchFamily="34" charset="-122"/>
                <a:ea typeface="微软雅黑" pitchFamily="34" charset="-122"/>
              </a:rPr>
              <a:t>，并做出</a:t>
            </a:r>
            <a:r>
              <a:rPr lang="zh-CN" altLang="zh-CN" sz="1600" b="1" dirty="0">
                <a:solidFill>
                  <a:schemeClr val="accent2">
                    <a:lumMod val="75000"/>
                  </a:schemeClr>
                </a:solidFill>
                <a:latin typeface="微软雅黑" pitchFamily="34" charset="-122"/>
                <a:ea typeface="微软雅黑" pitchFamily="34" charset="-122"/>
              </a:rPr>
              <a:t>决定</a:t>
            </a:r>
            <a:r>
              <a:rPr lang="zh-CN" altLang="zh-CN" sz="1600" dirty="0">
                <a:latin typeface="微软雅黑" pitchFamily="34" charset="-122"/>
                <a:ea typeface="微软雅黑" pitchFamily="34" charset="-122"/>
              </a:rPr>
              <a:t>的一个内部组织</a:t>
            </a:r>
            <a:r>
              <a:rPr lang="zh-CN" altLang="zh-CN"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a:lnSpc>
                <a:spcPct val="150000"/>
              </a:lnSpc>
            </a:pPr>
            <a:r>
              <a:rPr lang="zh-CN" altLang="zh-CN" sz="1600" dirty="0" smtClean="0">
                <a:latin typeface="微软雅黑" pitchFamily="34" charset="-122"/>
                <a:ea typeface="微软雅黑" pitchFamily="34" charset="-122"/>
              </a:rPr>
              <a:t>通常</a:t>
            </a:r>
            <a:r>
              <a:rPr lang="zh-CN" altLang="zh-CN" sz="1600" dirty="0">
                <a:latin typeface="微软雅黑" pitchFamily="34" charset="-122"/>
                <a:ea typeface="微软雅黑" pitchFamily="34" charset="-122"/>
              </a:rPr>
              <a:t>由研发中心总经理、技术总监、项目经理、产品经理、测试经理、</a:t>
            </a:r>
            <a:r>
              <a:rPr lang="en-US" altLang="zh-CN" sz="1600" dirty="0">
                <a:latin typeface="微软雅黑" pitchFamily="34" charset="-122"/>
                <a:ea typeface="微软雅黑" pitchFamily="34" charset="-122"/>
              </a:rPr>
              <a:t>QA</a:t>
            </a:r>
            <a:r>
              <a:rPr lang="zh-CN" altLang="zh-CN" sz="1600" dirty="0">
                <a:latin typeface="微软雅黑" pitchFamily="34" charset="-122"/>
                <a:ea typeface="微软雅黑" pitchFamily="34" charset="-122"/>
              </a:rPr>
              <a:t>等人组成</a:t>
            </a:r>
            <a:endParaRPr lang="zh-CN" altLang="en-US" sz="1600" dirty="0">
              <a:latin typeface="微软雅黑" pitchFamily="34" charset="-122"/>
              <a:ea typeface="微软雅黑" pitchFamily="34" charset="-122"/>
            </a:endParaRPr>
          </a:p>
        </p:txBody>
      </p:sp>
    </p:spTree>
    <p:extLst>
      <p:ext uri="{BB962C8B-B14F-4D97-AF65-F5344CB8AC3E}">
        <p14:creationId xmlns:p14="http://schemas.microsoft.com/office/powerpoint/2010/main" val="305214169"/>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96" y="51470"/>
            <a:ext cx="9108504" cy="307777"/>
          </a:xfrm>
          <a:prstGeom prst="rect">
            <a:avLst/>
          </a:prstGeom>
          <a:noFill/>
          <a:ln w="9525">
            <a:noFill/>
            <a:miter lim="800000"/>
            <a:headEnd/>
            <a:tailEnd/>
          </a:ln>
        </p:spPr>
        <p:txBody>
          <a:bodyPr wrap="square">
            <a:spAutoFit/>
          </a:bodyPr>
          <a:lstStyle>
            <a:defPPr>
              <a:defRPr lang="zh-CN"/>
            </a:defPPr>
            <a:lvl1pPr>
              <a:defRPr sz="1600" b="1">
                <a:latin typeface="微软雅黑" pitchFamily="34" charset="-122"/>
                <a:ea typeface="微软雅黑" pitchFamily="34" charset="-122"/>
              </a:defRPr>
            </a:lvl1pPr>
          </a:lstStyle>
          <a:p>
            <a:r>
              <a:rPr lang="zh-CN" altLang="en-US" sz="1400" dirty="0"/>
              <a:t>准入条件：相关工作产品</a:t>
            </a:r>
            <a:r>
              <a:rPr lang="en-US" altLang="zh-CN" sz="1400" dirty="0"/>
              <a:t>(</a:t>
            </a:r>
            <a:r>
              <a:rPr lang="zh-CN" altLang="en-US" sz="1400" dirty="0"/>
              <a:t>例如，</a:t>
            </a:r>
            <a:r>
              <a:rPr lang="zh-CN" altLang="en-US" sz="1400" dirty="0" smtClean="0"/>
              <a:t>需求列表、脚本、素材等</a:t>
            </a:r>
            <a:r>
              <a:rPr lang="en-US" altLang="zh-CN" sz="1400" dirty="0"/>
              <a:t>)</a:t>
            </a:r>
            <a:r>
              <a:rPr lang="zh-CN" altLang="en-US" sz="1400" dirty="0"/>
              <a:t>已纳入配置</a:t>
            </a:r>
            <a:r>
              <a:rPr lang="zh-CN" altLang="en-US" sz="1400" dirty="0" smtClean="0"/>
              <a:t>基线，变更</a:t>
            </a:r>
            <a:r>
              <a:rPr lang="zh-CN" altLang="en-US" sz="1400" dirty="0"/>
              <a:t>申请人发现有必要修订</a:t>
            </a:r>
          </a:p>
        </p:txBody>
      </p:sp>
      <p:sp>
        <p:nvSpPr>
          <p:cNvPr id="4" name="矩形 3"/>
          <p:cNvSpPr>
            <a:spLocks noChangeArrowheads="1"/>
          </p:cNvSpPr>
          <p:nvPr/>
        </p:nvSpPr>
        <p:spPr bwMode="auto">
          <a:xfrm>
            <a:off x="899592" y="4784253"/>
            <a:ext cx="8244408" cy="307777"/>
          </a:xfrm>
          <a:prstGeom prst="rect">
            <a:avLst/>
          </a:prstGeom>
          <a:noFill/>
          <a:ln w="9525">
            <a:noFill/>
            <a:miter lim="800000"/>
            <a:headEnd/>
            <a:tailEnd/>
          </a:ln>
        </p:spPr>
        <p:txBody>
          <a:bodyPr wrap="square">
            <a:spAutoFit/>
          </a:bodyPr>
          <a:lstStyle/>
          <a:p>
            <a:r>
              <a:rPr lang="zh-CN" altLang="en-US" sz="1400" b="1" dirty="0">
                <a:latin typeface="微软雅黑" pitchFamily="34" charset="-122"/>
                <a:ea typeface="微软雅黑" pitchFamily="34" charset="-122"/>
              </a:rPr>
              <a:t>准出条件：变更取消</a:t>
            </a:r>
            <a:r>
              <a:rPr lang="en-US" altLang="zh-CN" sz="1400" b="1" dirty="0">
                <a:latin typeface="微软雅黑" pitchFamily="34" charset="-122"/>
                <a:ea typeface="微软雅黑" pitchFamily="34" charset="-122"/>
              </a:rPr>
              <a:t>/</a:t>
            </a:r>
            <a:r>
              <a:rPr lang="zh-CN" altLang="en-US" sz="1400" b="1" dirty="0">
                <a:latin typeface="微软雅黑" pitchFamily="34" charset="-122"/>
                <a:ea typeface="微软雅黑" pitchFamily="34" charset="-122"/>
              </a:rPr>
              <a:t>驳回或变更完成且相关的配置基线重新建立</a:t>
            </a:r>
          </a:p>
        </p:txBody>
      </p:sp>
      <p:pic>
        <p:nvPicPr>
          <p:cNvPr id="5" name="Picture 2" descr="C:\Program Files\Microsoft Office\MEDIA\CAGCAT10\j0293240.wmf">
            <a:hlinkClick r:id="" action="ppaction://noaction"/>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512" y="4750463"/>
            <a:ext cx="477313" cy="35213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对象 2"/>
          <p:cNvGraphicFramePr>
            <a:graphicFrameLocks noChangeAspect="1"/>
          </p:cNvGraphicFramePr>
          <p:nvPr>
            <p:extLst>
              <p:ext uri="{D42A27DB-BD31-4B8C-83A1-F6EECF244321}">
                <p14:modId xmlns:p14="http://schemas.microsoft.com/office/powerpoint/2010/main" val="2663371706"/>
              </p:ext>
            </p:extLst>
          </p:nvPr>
        </p:nvGraphicFramePr>
        <p:xfrm>
          <a:off x="395536" y="359247"/>
          <a:ext cx="8226109" cy="4391216"/>
        </p:xfrm>
        <a:graphic>
          <a:graphicData uri="http://schemas.openxmlformats.org/presentationml/2006/ole">
            <mc:AlternateContent xmlns:mc="http://schemas.openxmlformats.org/markup-compatibility/2006">
              <mc:Choice xmlns:v="urn:schemas-microsoft-com:vml" Requires="v">
                <p:oleObj spid="_x0000_s231618" name="Visio" r:id="rId5" imgW="10018785" imgH="7246925" progId="Visio.Drawing.11">
                  <p:embed/>
                </p:oleObj>
              </mc:Choice>
              <mc:Fallback>
                <p:oleObj name="Visio" r:id="rId5" imgW="10018785" imgH="7246925"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536" y="359247"/>
                        <a:ext cx="8226109" cy="439121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084956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3 CuadroTexto"/>
          <p:cNvSpPr txBox="1"/>
          <p:nvPr/>
        </p:nvSpPr>
        <p:spPr>
          <a:xfrm>
            <a:off x="7667191" y="4823050"/>
            <a:ext cx="341760" cy="276999"/>
          </a:xfrm>
          <a:prstGeom prst="rect">
            <a:avLst/>
          </a:prstGeom>
          <a:noFill/>
        </p:spPr>
        <p:txBody>
          <a:bodyPr wrap="none" rtlCol="0">
            <a:spAutoFit/>
          </a:bodyPr>
          <a:lstStyle/>
          <a:p>
            <a:pPr algn="ctr"/>
            <a:r>
              <a:rPr lang="en-US" altLang="zh-CN" sz="1200" b="1" dirty="0" smtClean="0">
                <a:solidFill>
                  <a:srgbClr val="04AEDA"/>
                </a:solidFill>
              </a:rPr>
              <a:t>13</a:t>
            </a:r>
            <a:endParaRPr lang="es-ES" sz="1200" b="1" dirty="0">
              <a:solidFill>
                <a:srgbClr val="04AEDA"/>
              </a:solidFill>
            </a:endParaRPr>
          </a:p>
        </p:txBody>
      </p:sp>
      <p:cxnSp>
        <p:nvCxnSpPr>
          <p:cNvPr id="9" name="直接连接符 8"/>
          <p:cNvCxnSpPr/>
          <p:nvPr/>
        </p:nvCxnSpPr>
        <p:spPr>
          <a:xfrm flipH="1">
            <a:off x="213965" y="561975"/>
            <a:ext cx="309795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Rectangle 7"/>
          <p:cNvSpPr>
            <a:spLocks noChangeArrowheads="1"/>
          </p:cNvSpPr>
          <p:nvPr/>
        </p:nvSpPr>
        <p:spPr bwMode="auto">
          <a:xfrm>
            <a:off x="0" y="523876"/>
            <a:ext cx="215900" cy="71438"/>
          </a:xfrm>
          <a:prstGeom prst="rect">
            <a:avLst/>
          </a:prstGeom>
          <a:solidFill>
            <a:srgbClr val="00B0F0"/>
          </a:solidFill>
          <a:ln w="9525">
            <a:noFill/>
            <a:miter lim="800000"/>
            <a:headEnd/>
            <a:tailEnd/>
          </a:ln>
        </p:spPr>
        <p:txBody>
          <a:bodyPr wrap="none" anchor="ctr"/>
          <a:lstStyle/>
          <a:p>
            <a:endParaRPr lang="zh-CN" altLang="en-US"/>
          </a:p>
        </p:txBody>
      </p:sp>
      <p:sp>
        <p:nvSpPr>
          <p:cNvPr id="11" name="TextBox 5"/>
          <p:cNvSpPr txBox="1">
            <a:spLocks noChangeArrowheads="1"/>
          </p:cNvSpPr>
          <p:nvPr/>
        </p:nvSpPr>
        <p:spPr bwMode="auto">
          <a:xfrm>
            <a:off x="560314" y="193675"/>
            <a:ext cx="4371726"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563"/>
              </a:lnSpc>
            </a:pPr>
            <a:r>
              <a:rPr lang="zh-CN" altLang="en-US" sz="2000" dirty="0" smtClean="0">
                <a:latin typeface="微软雅黑" pitchFamily="34" charset="-122"/>
                <a:ea typeface="微软雅黑" pitchFamily="34" charset="-122"/>
              </a:rPr>
              <a:t>素材型项目流程</a:t>
            </a:r>
            <a:endParaRPr lang="en-US" altLang="zh-CN" sz="2000" dirty="0"/>
          </a:p>
        </p:txBody>
      </p:sp>
      <p:sp>
        <p:nvSpPr>
          <p:cNvPr id="13" name="矩形 6"/>
          <p:cNvSpPr>
            <a:spLocks noChangeArrowheads="1"/>
          </p:cNvSpPr>
          <p:nvPr/>
        </p:nvSpPr>
        <p:spPr bwMode="auto">
          <a:xfrm>
            <a:off x="1576388" y="627534"/>
            <a:ext cx="624998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6000" bIns="36000">
            <a:spAutoFit/>
          </a:bodyPr>
          <a:lstStyle/>
          <a:p>
            <a:r>
              <a:rPr lang="en-US" altLang="zh-CN" dirty="0">
                <a:solidFill>
                  <a:schemeClr val="bg1"/>
                </a:solidFill>
                <a:latin typeface="微软雅黑" pitchFamily="34" charset="-122"/>
                <a:ea typeface="微软雅黑" pitchFamily="34" charset="-122"/>
                <a:sym typeface="微软雅黑" pitchFamily="34" charset="-122"/>
              </a:rPr>
              <a:t>1</a:t>
            </a:r>
            <a:r>
              <a:rPr lang="zh-CN" altLang="en-US" dirty="0">
                <a:solidFill>
                  <a:schemeClr val="bg1"/>
                </a:solidFill>
                <a:latin typeface="微软雅黑" pitchFamily="34" charset="-122"/>
                <a:ea typeface="微软雅黑" pitchFamily="34" charset="-122"/>
                <a:sym typeface="微软雅黑" pitchFamily="34" charset="-122"/>
              </a:rPr>
              <a:t>、企业根据评审对象的不同</a:t>
            </a:r>
            <a:endParaRPr lang="en-US" altLang="zh-CN" dirty="0"/>
          </a:p>
        </p:txBody>
      </p:sp>
      <p:sp>
        <p:nvSpPr>
          <p:cNvPr id="15" name="矩形 25"/>
          <p:cNvSpPr>
            <a:spLocks noChangeArrowheads="1"/>
          </p:cNvSpPr>
          <p:nvPr/>
        </p:nvSpPr>
        <p:spPr bwMode="auto">
          <a:xfrm>
            <a:off x="298529" y="1347613"/>
            <a:ext cx="2185239"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ctr">
              <a:lnSpc>
                <a:spcPct val="150000"/>
              </a:lnSpc>
            </a:pPr>
            <a:r>
              <a:rPr lang="en-US" altLang="zh-CN" b="1" dirty="0" smtClean="0"/>
              <a:t>         </a:t>
            </a:r>
            <a:r>
              <a:rPr lang="zh-CN" altLang="zh-CN" b="1" dirty="0" smtClean="0"/>
              <a:t>公司</a:t>
            </a:r>
            <a:r>
              <a:rPr lang="zh-CN" altLang="zh-CN" b="1" dirty="0"/>
              <a:t>自行规划或签单项目需要的非课程资源开发内容，包括</a:t>
            </a:r>
            <a:r>
              <a:rPr lang="en-US" altLang="zh-CN" b="1" dirty="0"/>
              <a:t>:BUG</a:t>
            </a:r>
            <a:r>
              <a:rPr lang="zh-CN" altLang="zh-CN" b="1" dirty="0"/>
              <a:t>修复、临时任务、零散需求称之为素材型项目。</a:t>
            </a:r>
            <a:endParaRPr lang="zh-CN" altLang="en-US" b="1" dirty="0">
              <a:solidFill>
                <a:srgbClr val="000000"/>
              </a:solidFill>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142512911"/>
              </p:ext>
            </p:extLst>
          </p:nvPr>
        </p:nvGraphicFramePr>
        <p:xfrm>
          <a:off x="2746177" y="555526"/>
          <a:ext cx="6120679" cy="4450080"/>
        </p:xfrm>
        <a:graphic>
          <a:graphicData uri="http://schemas.openxmlformats.org/drawingml/2006/table">
            <a:tbl>
              <a:tblPr firstRow="1" bandRow="1">
                <a:tableStyleId>{7DF18680-E054-41AD-8BC1-D1AEF772440D}</a:tableStyleId>
              </a:tblPr>
              <a:tblGrid>
                <a:gridCol w="1590589"/>
                <a:gridCol w="2168986"/>
                <a:gridCol w="1156792"/>
                <a:gridCol w="1204312"/>
              </a:tblGrid>
              <a:tr h="180484">
                <a:tc>
                  <a:txBody>
                    <a:bodyPr/>
                    <a:lstStyle/>
                    <a:p>
                      <a:pPr algn="ctr"/>
                      <a:r>
                        <a:rPr lang="zh-CN" altLang="en-US" sz="1600" dirty="0" smtClean="0"/>
                        <a:t>活动名称</a:t>
                      </a:r>
                      <a:endParaRPr lang="zh-CN" altLang="en-US" sz="1600" b="1" dirty="0">
                        <a:latin typeface="+mn-ea"/>
                        <a:ea typeface="+mn-ea"/>
                      </a:endParaRPr>
                    </a:p>
                  </a:txBody>
                  <a:tcPr anchor="ctr"/>
                </a:tc>
                <a:tc>
                  <a:txBody>
                    <a:bodyPr/>
                    <a:lstStyle/>
                    <a:p>
                      <a:pPr algn="ctr"/>
                      <a:r>
                        <a:rPr lang="zh-CN" altLang="en-US" sz="1600" dirty="0" smtClean="0"/>
                        <a:t>活动输出</a:t>
                      </a:r>
                      <a:endParaRPr lang="zh-CN" altLang="en-US" sz="1600" b="1" dirty="0">
                        <a:latin typeface="+mn-ea"/>
                        <a:ea typeface="+mn-ea"/>
                      </a:endParaRPr>
                    </a:p>
                  </a:txBody>
                  <a:tcPr anchor="ctr"/>
                </a:tc>
                <a:tc>
                  <a:txBody>
                    <a:bodyPr/>
                    <a:lstStyle/>
                    <a:p>
                      <a:pPr algn="ctr"/>
                      <a:r>
                        <a:rPr lang="zh-CN" altLang="en-US" sz="1600" dirty="0" smtClean="0"/>
                        <a:t>裁剪要求</a:t>
                      </a:r>
                      <a:endParaRPr lang="zh-CN" altLang="en-US" sz="1600" b="1" dirty="0">
                        <a:latin typeface="+mn-ea"/>
                        <a:ea typeface="+mn-ea"/>
                      </a:endParaRPr>
                    </a:p>
                  </a:txBody>
                  <a:tcPr anchor="ctr"/>
                </a:tc>
                <a:tc>
                  <a:txBody>
                    <a:bodyPr/>
                    <a:lstStyle/>
                    <a:p>
                      <a:pPr algn="ctr"/>
                      <a:r>
                        <a:rPr lang="zh-CN" altLang="en-US" sz="1600" dirty="0" smtClean="0"/>
                        <a:t>备注</a:t>
                      </a:r>
                      <a:endParaRPr lang="zh-CN" altLang="en-US" sz="1600" b="1" dirty="0">
                        <a:latin typeface="+mn-ea"/>
                        <a:ea typeface="+mn-ea"/>
                      </a:endParaRPr>
                    </a:p>
                  </a:txBody>
                  <a:tcPr anchor="ctr"/>
                </a:tc>
              </a:tr>
              <a:tr h="290013">
                <a:tc>
                  <a:txBody>
                    <a:bodyPr/>
                    <a:lstStyle/>
                    <a:p>
                      <a:pPr algn="ctr">
                        <a:lnSpc>
                          <a:spcPct val="150000"/>
                        </a:lnSpc>
                        <a:spcAft>
                          <a:spcPts val="0"/>
                        </a:spcAft>
                      </a:pPr>
                      <a:r>
                        <a:rPr lang="en-US" sz="1400" dirty="0" err="1">
                          <a:effectLst/>
                        </a:rPr>
                        <a:t>提出需求</a:t>
                      </a:r>
                      <a:endParaRPr lang="zh-CN" sz="1400" b="0" dirty="0">
                        <a:effectLst/>
                        <a:latin typeface="+mn-ea"/>
                        <a:ea typeface="+mn-ea"/>
                      </a:endParaRPr>
                    </a:p>
                  </a:txBody>
                  <a:tcPr marL="68580" marR="68580" marT="0" marB="0" anchor="ctr"/>
                </a:tc>
                <a:tc>
                  <a:txBody>
                    <a:bodyPr/>
                    <a:lstStyle/>
                    <a:p>
                      <a:pPr algn="ctr">
                        <a:lnSpc>
                          <a:spcPct val="150000"/>
                        </a:lnSpc>
                        <a:spcAft>
                          <a:spcPts val="0"/>
                        </a:spcAft>
                      </a:pPr>
                      <a:r>
                        <a:rPr lang="zh-CN" sz="1400" dirty="0" smtClean="0">
                          <a:effectLst/>
                        </a:rPr>
                        <a:t>客户</a:t>
                      </a:r>
                      <a:r>
                        <a:rPr lang="zh-CN" sz="1400" dirty="0">
                          <a:effectLst/>
                        </a:rPr>
                        <a:t>需求</a:t>
                      </a:r>
                      <a:r>
                        <a:rPr lang="zh-CN" sz="1400" dirty="0" smtClean="0">
                          <a:effectLst/>
                        </a:rPr>
                        <a:t>列表</a:t>
                      </a:r>
                      <a:r>
                        <a:rPr lang="en-US" altLang="zh-CN" sz="1400" dirty="0" smtClean="0">
                          <a:effectLst/>
                        </a:rPr>
                        <a:t>/</a:t>
                      </a:r>
                      <a:r>
                        <a:rPr lang="zh-CN" altLang="en-US" sz="1400" dirty="0" smtClean="0">
                          <a:effectLst/>
                        </a:rPr>
                        <a:t>脚本</a:t>
                      </a:r>
                      <a:r>
                        <a:rPr lang="en-US" altLang="zh-CN" sz="1400" dirty="0" smtClean="0">
                          <a:effectLst/>
                        </a:rPr>
                        <a:t>/</a:t>
                      </a:r>
                      <a:r>
                        <a:rPr lang="zh-CN" altLang="en-US" sz="1400" dirty="0" smtClean="0">
                          <a:effectLst/>
                        </a:rPr>
                        <a:t>素材</a:t>
                      </a:r>
                      <a:endParaRPr lang="zh-CN" sz="1400" b="0" dirty="0">
                        <a:effectLst/>
                        <a:latin typeface="+mn-ea"/>
                        <a:ea typeface="+mn-ea"/>
                      </a:endParaRPr>
                    </a:p>
                  </a:txBody>
                  <a:tcPr marL="68580" marR="68580" marT="0" marB="0" anchor="ctr"/>
                </a:tc>
                <a:tc>
                  <a:txBody>
                    <a:bodyPr/>
                    <a:lstStyle/>
                    <a:p>
                      <a:pPr algn="ctr">
                        <a:lnSpc>
                          <a:spcPct val="150000"/>
                        </a:lnSpc>
                        <a:spcAft>
                          <a:spcPts val="0"/>
                        </a:spcAft>
                      </a:pPr>
                      <a:r>
                        <a:rPr lang="en-US" sz="1400" dirty="0" err="1">
                          <a:effectLst/>
                        </a:rPr>
                        <a:t>必选项</a:t>
                      </a:r>
                      <a:endParaRPr lang="zh-CN" sz="1400" b="0" dirty="0">
                        <a:effectLst/>
                        <a:latin typeface="+mn-ea"/>
                        <a:ea typeface="+mn-ea"/>
                      </a:endParaRPr>
                    </a:p>
                  </a:txBody>
                  <a:tcPr marL="68580" marR="68580" marT="0" marB="0" anchor="ctr"/>
                </a:tc>
                <a:tc>
                  <a:txBody>
                    <a:bodyPr/>
                    <a:lstStyle/>
                    <a:p>
                      <a:pPr algn="ctr"/>
                      <a:endParaRPr lang="zh-CN" altLang="en-US" sz="1200" b="0" dirty="0">
                        <a:latin typeface="+mn-ea"/>
                        <a:ea typeface="+mn-ea"/>
                      </a:endParaRPr>
                    </a:p>
                  </a:txBody>
                  <a:tcPr anchor="ctr"/>
                </a:tc>
              </a:tr>
              <a:tr h="290013">
                <a:tc>
                  <a:txBody>
                    <a:bodyPr/>
                    <a:lstStyle/>
                    <a:p>
                      <a:pPr algn="ctr">
                        <a:lnSpc>
                          <a:spcPct val="150000"/>
                        </a:lnSpc>
                        <a:spcAft>
                          <a:spcPts val="0"/>
                        </a:spcAft>
                      </a:pPr>
                      <a:r>
                        <a:rPr lang="zh-CN" altLang="en-US" sz="1400" dirty="0" smtClean="0">
                          <a:effectLst/>
                        </a:rPr>
                        <a:t>确认</a:t>
                      </a:r>
                      <a:r>
                        <a:rPr lang="en-US" sz="1400" dirty="0" err="1" smtClean="0">
                          <a:effectLst/>
                        </a:rPr>
                        <a:t>需求</a:t>
                      </a:r>
                      <a:endParaRPr lang="zh-CN" sz="1400" b="0" dirty="0">
                        <a:effectLst/>
                        <a:latin typeface="+mn-ea"/>
                        <a:ea typeface="+mn-ea"/>
                      </a:endParaRPr>
                    </a:p>
                  </a:txBody>
                  <a:tcPr marL="68580" marR="68580" marT="0" marB="0" anchor="ctr"/>
                </a:tc>
                <a:tc>
                  <a:txBody>
                    <a:bodyPr/>
                    <a:lstStyle/>
                    <a:p>
                      <a:pPr algn="ctr">
                        <a:lnSpc>
                          <a:spcPct val="150000"/>
                        </a:lnSpc>
                        <a:spcAft>
                          <a:spcPts val="0"/>
                        </a:spcAft>
                      </a:pPr>
                      <a:r>
                        <a:rPr lang="zh-CN" altLang="en-US" sz="1400" b="0" dirty="0" smtClean="0">
                          <a:effectLst/>
                          <a:latin typeface="+mn-ea"/>
                          <a:ea typeface="+mn-ea"/>
                        </a:rPr>
                        <a:t>资源制作方案</a:t>
                      </a:r>
                      <a:endParaRPr lang="zh-CN" sz="1400" b="0" dirty="0">
                        <a:effectLst/>
                        <a:latin typeface="+mn-ea"/>
                        <a:ea typeface="+mn-ea"/>
                      </a:endParaRPr>
                    </a:p>
                  </a:txBody>
                  <a:tcPr marL="68580" marR="68580" marT="0" marB="0" anchor="ctr"/>
                </a:tc>
                <a:tc>
                  <a:txBody>
                    <a:bodyPr/>
                    <a:lstStyle/>
                    <a:p>
                      <a:pPr algn="ctr">
                        <a:lnSpc>
                          <a:spcPct val="150000"/>
                        </a:lnSpc>
                        <a:spcAft>
                          <a:spcPts val="0"/>
                        </a:spcAft>
                      </a:pPr>
                      <a:r>
                        <a:rPr lang="en-US" sz="1400">
                          <a:effectLst/>
                        </a:rPr>
                        <a:t>必选项</a:t>
                      </a:r>
                      <a:endParaRPr lang="zh-CN" sz="1400" b="0">
                        <a:effectLst/>
                        <a:latin typeface="+mn-ea"/>
                        <a:ea typeface="+mn-ea"/>
                      </a:endParaRPr>
                    </a:p>
                  </a:txBody>
                  <a:tcPr marL="68580" marR="68580" marT="0" marB="0" anchor="ctr"/>
                </a:tc>
                <a:tc>
                  <a:txBody>
                    <a:bodyPr/>
                    <a:lstStyle/>
                    <a:p>
                      <a:pPr algn="ctr"/>
                      <a:endParaRPr lang="zh-CN" altLang="en-US" sz="1200" b="0" dirty="0">
                        <a:latin typeface="+mn-ea"/>
                        <a:ea typeface="+mn-ea"/>
                      </a:endParaRPr>
                    </a:p>
                  </a:txBody>
                  <a:tcPr anchor="ctr"/>
                </a:tc>
              </a:tr>
              <a:tr h="444520">
                <a:tc>
                  <a:txBody>
                    <a:bodyPr/>
                    <a:lstStyle/>
                    <a:p>
                      <a:pPr algn="ctr">
                        <a:lnSpc>
                          <a:spcPct val="150000"/>
                        </a:lnSpc>
                        <a:spcAft>
                          <a:spcPts val="0"/>
                        </a:spcAft>
                      </a:pPr>
                      <a:r>
                        <a:rPr lang="en-US" sz="1400" dirty="0" err="1" smtClean="0">
                          <a:effectLst/>
                        </a:rPr>
                        <a:t>估算</a:t>
                      </a:r>
                      <a:r>
                        <a:rPr lang="zh-CN" altLang="en-US" sz="1400" dirty="0" smtClean="0">
                          <a:effectLst/>
                        </a:rPr>
                        <a:t>工作量</a:t>
                      </a:r>
                      <a:endParaRPr lang="zh-CN" sz="1400" b="0" dirty="0">
                        <a:effectLst/>
                        <a:latin typeface="+mn-ea"/>
                        <a:ea typeface="+mn-ea"/>
                      </a:endParaRPr>
                    </a:p>
                  </a:txBody>
                  <a:tcPr marL="68580" marR="68580" marT="0" marB="0" anchor="ctr"/>
                </a:tc>
                <a:tc>
                  <a:txBody>
                    <a:bodyPr/>
                    <a:lstStyle/>
                    <a:p>
                      <a:pPr algn="ctr">
                        <a:lnSpc>
                          <a:spcPct val="150000"/>
                        </a:lnSpc>
                        <a:spcAft>
                          <a:spcPts val="0"/>
                        </a:spcAft>
                      </a:pPr>
                      <a:r>
                        <a:rPr lang="en-US" sz="1400" dirty="0" err="1" smtClean="0">
                          <a:solidFill>
                            <a:srgbClr val="C00000"/>
                          </a:solidFill>
                          <a:effectLst/>
                        </a:rPr>
                        <a:t>项目估算表</a:t>
                      </a:r>
                      <a:r>
                        <a:rPr lang="en-US" sz="1400" dirty="0" smtClean="0">
                          <a:solidFill>
                            <a:srgbClr val="C00000"/>
                          </a:solidFill>
                          <a:effectLst/>
                        </a:rPr>
                        <a:t>/</a:t>
                      </a:r>
                      <a:r>
                        <a:rPr lang="zh-CN" altLang="en-US" sz="1400" dirty="0" smtClean="0">
                          <a:solidFill>
                            <a:srgbClr val="C00000"/>
                          </a:solidFill>
                          <a:effectLst/>
                        </a:rPr>
                        <a:t>客户需求列表</a:t>
                      </a:r>
                      <a:endParaRPr lang="zh-CN" sz="1400" b="0" dirty="0">
                        <a:solidFill>
                          <a:srgbClr val="C00000"/>
                        </a:solidFill>
                        <a:effectLst/>
                        <a:latin typeface="+mn-ea"/>
                        <a:ea typeface="+mn-ea"/>
                      </a:endParaRPr>
                    </a:p>
                  </a:txBody>
                  <a:tcPr marL="68580" marR="68580" marT="0" marB="0" anchor="ctr"/>
                </a:tc>
                <a:tc>
                  <a:txBody>
                    <a:bodyPr/>
                    <a:lstStyle/>
                    <a:p>
                      <a:pPr algn="ctr">
                        <a:lnSpc>
                          <a:spcPct val="150000"/>
                        </a:lnSpc>
                        <a:spcAft>
                          <a:spcPts val="0"/>
                        </a:spcAft>
                      </a:pPr>
                      <a:r>
                        <a:rPr lang="en-US" sz="1400">
                          <a:effectLst/>
                        </a:rPr>
                        <a:t>必选项</a:t>
                      </a:r>
                      <a:endParaRPr lang="zh-CN" sz="1400" b="0">
                        <a:effectLst/>
                        <a:latin typeface="+mn-ea"/>
                        <a:ea typeface="+mn-ea"/>
                      </a:endParaRPr>
                    </a:p>
                  </a:txBody>
                  <a:tcPr marL="68580" marR="68580" marT="0" marB="0" anchor="ctr"/>
                </a:tc>
                <a:tc>
                  <a:txBody>
                    <a:bodyPr/>
                    <a:lstStyle/>
                    <a:p>
                      <a:pPr algn="ctr"/>
                      <a:r>
                        <a:rPr lang="zh-CN" altLang="en-US" sz="1200" b="0" dirty="0" smtClean="0">
                          <a:latin typeface="+mn-ea"/>
                          <a:ea typeface="+mn-ea"/>
                        </a:rPr>
                        <a:t>可以基于客户需求列表估算</a:t>
                      </a:r>
                      <a:endParaRPr lang="zh-CN" altLang="en-US" sz="1200" b="0" dirty="0">
                        <a:latin typeface="+mn-ea"/>
                        <a:ea typeface="+mn-ea"/>
                      </a:endParaRPr>
                    </a:p>
                  </a:txBody>
                  <a:tcPr anchor="ctr"/>
                </a:tc>
              </a:tr>
              <a:tr h="290013">
                <a:tc>
                  <a:txBody>
                    <a:bodyPr/>
                    <a:lstStyle/>
                    <a:p>
                      <a:pPr algn="ctr">
                        <a:lnSpc>
                          <a:spcPct val="150000"/>
                        </a:lnSpc>
                        <a:spcAft>
                          <a:spcPts val="0"/>
                        </a:spcAft>
                      </a:pPr>
                      <a:r>
                        <a:rPr lang="en-US" sz="1400" dirty="0" err="1">
                          <a:effectLst/>
                        </a:rPr>
                        <a:t>项目立项申请</a:t>
                      </a:r>
                      <a:endParaRPr lang="zh-CN" sz="1400" b="0" dirty="0">
                        <a:effectLst/>
                        <a:latin typeface="+mn-ea"/>
                        <a:ea typeface="+mn-ea"/>
                      </a:endParaRPr>
                    </a:p>
                  </a:txBody>
                  <a:tcPr marL="68580" marR="68580" marT="0" marB="0" anchor="ctr"/>
                </a:tc>
                <a:tc>
                  <a:txBody>
                    <a:bodyPr/>
                    <a:lstStyle/>
                    <a:p>
                      <a:pPr algn="ctr">
                        <a:lnSpc>
                          <a:spcPct val="150000"/>
                        </a:lnSpc>
                        <a:spcAft>
                          <a:spcPts val="0"/>
                        </a:spcAft>
                      </a:pPr>
                      <a:r>
                        <a:rPr lang="en-US" sz="1400" dirty="0" err="1">
                          <a:effectLst/>
                        </a:rPr>
                        <a:t>项目立项审批表</a:t>
                      </a:r>
                      <a:endParaRPr lang="zh-CN" sz="1400" b="0" dirty="0">
                        <a:effectLst/>
                        <a:latin typeface="+mn-ea"/>
                        <a:ea typeface="+mn-ea"/>
                      </a:endParaRPr>
                    </a:p>
                  </a:txBody>
                  <a:tcPr marL="68580" marR="68580" marT="0" marB="0" anchor="ctr"/>
                </a:tc>
                <a:tc>
                  <a:txBody>
                    <a:bodyPr/>
                    <a:lstStyle/>
                    <a:p>
                      <a:pPr algn="ctr">
                        <a:lnSpc>
                          <a:spcPct val="150000"/>
                        </a:lnSpc>
                        <a:spcAft>
                          <a:spcPts val="0"/>
                        </a:spcAft>
                      </a:pPr>
                      <a:r>
                        <a:rPr lang="en-US" sz="1400">
                          <a:effectLst/>
                        </a:rPr>
                        <a:t>必选项</a:t>
                      </a:r>
                      <a:endParaRPr lang="zh-CN" sz="1400" b="0">
                        <a:effectLst/>
                        <a:latin typeface="+mn-ea"/>
                        <a:ea typeface="+mn-ea"/>
                      </a:endParaRPr>
                    </a:p>
                  </a:txBody>
                  <a:tcPr marL="68580" marR="68580" marT="0" marB="0" anchor="ctr"/>
                </a:tc>
                <a:tc>
                  <a:txBody>
                    <a:bodyPr/>
                    <a:lstStyle/>
                    <a:p>
                      <a:pPr algn="ctr"/>
                      <a:endParaRPr lang="zh-CN" altLang="en-US" sz="1200" b="0" dirty="0">
                        <a:latin typeface="+mn-ea"/>
                        <a:ea typeface="+mn-ea"/>
                      </a:endParaRPr>
                    </a:p>
                  </a:txBody>
                  <a:tcPr anchor="ctr"/>
                </a:tc>
              </a:tr>
              <a:tr h="290013">
                <a:tc>
                  <a:txBody>
                    <a:bodyPr/>
                    <a:lstStyle/>
                    <a:p>
                      <a:pPr algn="ctr">
                        <a:lnSpc>
                          <a:spcPct val="150000"/>
                        </a:lnSpc>
                        <a:spcAft>
                          <a:spcPts val="0"/>
                        </a:spcAft>
                      </a:pPr>
                      <a:r>
                        <a:rPr lang="en-US" sz="1400" dirty="0" err="1">
                          <a:effectLst/>
                        </a:rPr>
                        <a:t>分配任务</a:t>
                      </a:r>
                      <a:endParaRPr lang="zh-CN" sz="1400" b="0" dirty="0">
                        <a:effectLst/>
                        <a:latin typeface="+mn-ea"/>
                        <a:ea typeface="+mn-ea"/>
                      </a:endParaRPr>
                    </a:p>
                  </a:txBody>
                  <a:tcPr marL="68580" marR="68580" marT="0" marB="0" anchor="ctr"/>
                </a:tc>
                <a:tc>
                  <a:txBody>
                    <a:bodyPr/>
                    <a:lstStyle/>
                    <a:p>
                      <a:pPr algn="ctr">
                        <a:lnSpc>
                          <a:spcPct val="150000"/>
                        </a:lnSpc>
                        <a:spcAft>
                          <a:spcPts val="0"/>
                        </a:spcAft>
                      </a:pPr>
                      <a:r>
                        <a:rPr lang="en-US" sz="1400" dirty="0" err="1">
                          <a:effectLst/>
                        </a:rPr>
                        <a:t>项目日程表</a:t>
                      </a:r>
                      <a:endParaRPr lang="zh-CN" sz="1400" b="0" dirty="0">
                        <a:effectLst/>
                        <a:latin typeface="+mn-ea"/>
                        <a:ea typeface="+mn-ea"/>
                      </a:endParaRPr>
                    </a:p>
                  </a:txBody>
                  <a:tcPr marL="68580" marR="68580" marT="0" marB="0" anchor="ctr"/>
                </a:tc>
                <a:tc>
                  <a:txBody>
                    <a:bodyPr/>
                    <a:lstStyle/>
                    <a:p>
                      <a:pPr algn="ctr">
                        <a:lnSpc>
                          <a:spcPct val="150000"/>
                        </a:lnSpc>
                        <a:spcAft>
                          <a:spcPts val="0"/>
                        </a:spcAft>
                      </a:pPr>
                      <a:r>
                        <a:rPr lang="en-US" sz="1400" dirty="0" err="1">
                          <a:effectLst/>
                        </a:rPr>
                        <a:t>必选项</a:t>
                      </a:r>
                      <a:endParaRPr lang="zh-CN" sz="1400" b="0" dirty="0">
                        <a:effectLst/>
                        <a:latin typeface="+mn-ea"/>
                        <a:ea typeface="+mn-ea"/>
                      </a:endParaRPr>
                    </a:p>
                  </a:txBody>
                  <a:tcPr marL="68580" marR="68580" marT="0" marB="0" anchor="ctr"/>
                </a:tc>
                <a:tc>
                  <a:txBody>
                    <a:bodyPr/>
                    <a:lstStyle/>
                    <a:p>
                      <a:pPr algn="ctr"/>
                      <a:endParaRPr lang="zh-CN" altLang="en-US" sz="1200" b="0" dirty="0">
                        <a:latin typeface="+mn-ea"/>
                        <a:ea typeface="+mn-ea"/>
                      </a:endParaRPr>
                    </a:p>
                  </a:txBody>
                  <a:tcPr anchor="ctr"/>
                </a:tc>
              </a:tr>
              <a:tr h="290013">
                <a:tc>
                  <a:txBody>
                    <a:bodyPr/>
                    <a:lstStyle/>
                    <a:p>
                      <a:pPr algn="ctr">
                        <a:lnSpc>
                          <a:spcPct val="150000"/>
                        </a:lnSpc>
                        <a:spcAft>
                          <a:spcPts val="0"/>
                        </a:spcAft>
                      </a:pPr>
                      <a:r>
                        <a:rPr lang="zh-CN" altLang="en-US" sz="1400" dirty="0" smtClean="0">
                          <a:effectLst/>
                        </a:rPr>
                        <a:t>确认</a:t>
                      </a:r>
                      <a:r>
                        <a:rPr lang="en-US" sz="1400" dirty="0" err="1" smtClean="0">
                          <a:effectLst/>
                        </a:rPr>
                        <a:t>流程配置表</a:t>
                      </a:r>
                      <a:endParaRPr lang="zh-CN" sz="1400" b="0" dirty="0">
                        <a:effectLst/>
                        <a:latin typeface="+mn-ea"/>
                        <a:ea typeface="+mn-ea"/>
                      </a:endParaRPr>
                    </a:p>
                  </a:txBody>
                  <a:tcPr marL="68580" marR="68580" marT="0" marB="0" anchor="ctr"/>
                </a:tc>
                <a:tc>
                  <a:txBody>
                    <a:bodyPr/>
                    <a:lstStyle/>
                    <a:p>
                      <a:pPr algn="ctr">
                        <a:lnSpc>
                          <a:spcPct val="150000"/>
                        </a:lnSpc>
                        <a:spcAft>
                          <a:spcPts val="0"/>
                        </a:spcAft>
                      </a:pPr>
                      <a:r>
                        <a:rPr lang="en-US" sz="1400" dirty="0" err="1">
                          <a:effectLst/>
                        </a:rPr>
                        <a:t>流程配置表</a:t>
                      </a:r>
                      <a:endParaRPr lang="zh-CN" sz="1400" b="0" dirty="0">
                        <a:effectLst/>
                        <a:latin typeface="+mn-ea"/>
                        <a:ea typeface="+mn-ea"/>
                      </a:endParaRPr>
                    </a:p>
                  </a:txBody>
                  <a:tcPr marL="68580" marR="68580" marT="0" marB="0" anchor="ctr"/>
                </a:tc>
                <a:tc>
                  <a:txBody>
                    <a:bodyPr/>
                    <a:lstStyle/>
                    <a:p>
                      <a:pPr algn="ctr">
                        <a:lnSpc>
                          <a:spcPct val="150000"/>
                        </a:lnSpc>
                        <a:spcAft>
                          <a:spcPts val="0"/>
                        </a:spcAft>
                      </a:pPr>
                      <a:r>
                        <a:rPr lang="en-US" sz="1400">
                          <a:effectLst/>
                        </a:rPr>
                        <a:t>必选项</a:t>
                      </a:r>
                      <a:endParaRPr lang="zh-CN" sz="1400" b="0">
                        <a:effectLst/>
                        <a:latin typeface="+mn-ea"/>
                        <a:ea typeface="+mn-ea"/>
                      </a:endParaRPr>
                    </a:p>
                  </a:txBody>
                  <a:tcPr marL="68580" marR="68580" marT="0" marB="0" anchor="ctr"/>
                </a:tc>
                <a:tc>
                  <a:txBody>
                    <a:bodyPr/>
                    <a:lstStyle/>
                    <a:p>
                      <a:pPr algn="ctr"/>
                      <a:endParaRPr lang="zh-CN" altLang="en-US" sz="1200" b="0" dirty="0">
                        <a:latin typeface="+mn-ea"/>
                        <a:ea typeface="+mn-ea"/>
                      </a:endParaRPr>
                    </a:p>
                  </a:txBody>
                  <a:tcPr anchor="ctr"/>
                </a:tc>
              </a:tr>
              <a:tr h="290013">
                <a:tc>
                  <a:txBody>
                    <a:bodyPr/>
                    <a:lstStyle/>
                    <a:p>
                      <a:pPr algn="ctr">
                        <a:lnSpc>
                          <a:spcPct val="150000"/>
                        </a:lnSpc>
                        <a:spcAft>
                          <a:spcPts val="0"/>
                        </a:spcAft>
                      </a:pPr>
                      <a:r>
                        <a:rPr lang="en-US" sz="1400" dirty="0" err="1">
                          <a:effectLst/>
                        </a:rPr>
                        <a:t>配置库初始化</a:t>
                      </a:r>
                      <a:endParaRPr lang="zh-CN" sz="1400" b="0" dirty="0">
                        <a:effectLst/>
                        <a:latin typeface="+mn-ea"/>
                        <a:ea typeface="+mn-ea"/>
                      </a:endParaRPr>
                    </a:p>
                  </a:txBody>
                  <a:tcPr marL="68580" marR="68580" marT="0" marB="0" anchor="ctr"/>
                </a:tc>
                <a:tc>
                  <a:txBody>
                    <a:bodyPr/>
                    <a:lstStyle/>
                    <a:p>
                      <a:pPr algn="ctr">
                        <a:lnSpc>
                          <a:spcPct val="150000"/>
                        </a:lnSpc>
                        <a:spcAft>
                          <a:spcPts val="0"/>
                        </a:spcAft>
                      </a:pPr>
                      <a:r>
                        <a:rPr lang="en-US" sz="1400" dirty="0" err="1">
                          <a:solidFill>
                            <a:srgbClr val="C00000"/>
                          </a:solidFill>
                          <a:effectLst/>
                        </a:rPr>
                        <a:t>项目配置库</a:t>
                      </a:r>
                      <a:endParaRPr lang="zh-CN" sz="1400" b="0" dirty="0">
                        <a:solidFill>
                          <a:srgbClr val="C00000"/>
                        </a:solidFill>
                        <a:effectLst/>
                        <a:latin typeface="+mn-ea"/>
                        <a:ea typeface="+mn-ea"/>
                      </a:endParaRPr>
                    </a:p>
                  </a:txBody>
                  <a:tcPr marL="68580" marR="68580" marT="0" marB="0" anchor="ctr"/>
                </a:tc>
                <a:tc>
                  <a:txBody>
                    <a:bodyPr/>
                    <a:lstStyle/>
                    <a:p>
                      <a:pPr algn="ctr">
                        <a:lnSpc>
                          <a:spcPct val="150000"/>
                        </a:lnSpc>
                        <a:spcAft>
                          <a:spcPts val="0"/>
                        </a:spcAft>
                      </a:pPr>
                      <a:r>
                        <a:rPr lang="en-US" sz="1400">
                          <a:effectLst/>
                        </a:rPr>
                        <a:t>必选项</a:t>
                      </a:r>
                      <a:endParaRPr lang="zh-CN" sz="1400" b="0">
                        <a:effectLst/>
                        <a:latin typeface="+mn-ea"/>
                        <a:ea typeface="+mn-ea"/>
                      </a:endParaRPr>
                    </a:p>
                  </a:txBody>
                  <a:tcPr marL="68580" marR="68580" marT="0" marB="0" anchor="ctr"/>
                </a:tc>
                <a:tc>
                  <a:txBody>
                    <a:bodyPr/>
                    <a:lstStyle/>
                    <a:p>
                      <a:pPr algn="ctr"/>
                      <a:endParaRPr lang="zh-CN" altLang="en-US" sz="1200" b="0" dirty="0">
                        <a:latin typeface="+mn-ea"/>
                        <a:ea typeface="+mn-ea"/>
                      </a:endParaRPr>
                    </a:p>
                  </a:txBody>
                  <a:tcPr anchor="ctr"/>
                </a:tc>
              </a:tr>
              <a:tr h="290013">
                <a:tc>
                  <a:txBody>
                    <a:bodyPr/>
                    <a:lstStyle/>
                    <a:p>
                      <a:pPr algn="ctr">
                        <a:lnSpc>
                          <a:spcPct val="150000"/>
                        </a:lnSpc>
                        <a:spcAft>
                          <a:spcPts val="0"/>
                        </a:spcAft>
                      </a:pPr>
                      <a:r>
                        <a:rPr lang="zh-CN" altLang="en-US" sz="1400" b="0" dirty="0" smtClean="0">
                          <a:effectLst/>
                          <a:latin typeface="+mn-ea"/>
                          <a:ea typeface="+mn-ea"/>
                        </a:rPr>
                        <a:t>资源开发</a:t>
                      </a:r>
                      <a:endParaRPr lang="zh-CN" sz="1400" b="0" dirty="0">
                        <a:effectLst/>
                        <a:latin typeface="+mn-ea"/>
                        <a:ea typeface="+mn-ea"/>
                      </a:endParaRPr>
                    </a:p>
                  </a:txBody>
                  <a:tcPr marL="68580" marR="68580" marT="0" marB="0" anchor="ctr"/>
                </a:tc>
                <a:tc>
                  <a:txBody>
                    <a:bodyPr/>
                    <a:lstStyle/>
                    <a:p>
                      <a:pPr algn="ctr">
                        <a:lnSpc>
                          <a:spcPct val="150000"/>
                        </a:lnSpc>
                        <a:spcAft>
                          <a:spcPts val="0"/>
                        </a:spcAft>
                      </a:pPr>
                      <a:r>
                        <a:rPr lang="zh-CN" altLang="en-US" sz="1400" b="0" dirty="0" smtClean="0">
                          <a:effectLst/>
                          <a:latin typeface="+mn-ea"/>
                          <a:ea typeface="+mn-ea"/>
                        </a:rPr>
                        <a:t>资源</a:t>
                      </a:r>
                      <a:endParaRPr lang="zh-CN" sz="1400" b="0" dirty="0">
                        <a:effectLst/>
                        <a:latin typeface="+mn-ea"/>
                        <a:ea typeface="+mn-ea"/>
                      </a:endParaRPr>
                    </a:p>
                  </a:txBody>
                  <a:tcPr marL="68580" marR="68580" marT="0" marB="0" anchor="ctr"/>
                </a:tc>
                <a:tc>
                  <a:txBody>
                    <a:bodyPr/>
                    <a:lstStyle/>
                    <a:p>
                      <a:pPr algn="ctr">
                        <a:lnSpc>
                          <a:spcPct val="150000"/>
                        </a:lnSpc>
                        <a:spcAft>
                          <a:spcPts val="0"/>
                        </a:spcAft>
                      </a:pPr>
                      <a:r>
                        <a:rPr lang="en-US" sz="1400" dirty="0" err="1">
                          <a:effectLst/>
                        </a:rPr>
                        <a:t>必选项</a:t>
                      </a:r>
                      <a:endParaRPr lang="zh-CN" sz="1400" b="0" dirty="0">
                        <a:effectLst/>
                        <a:latin typeface="+mn-ea"/>
                        <a:ea typeface="+mn-ea"/>
                      </a:endParaRPr>
                    </a:p>
                  </a:txBody>
                  <a:tcPr marL="68580" marR="68580" marT="0" marB="0" anchor="ctr"/>
                </a:tc>
                <a:tc>
                  <a:txBody>
                    <a:bodyPr/>
                    <a:lstStyle/>
                    <a:p>
                      <a:pPr algn="ctr"/>
                      <a:endParaRPr lang="zh-CN" altLang="en-US" sz="1200" b="0" dirty="0">
                        <a:latin typeface="+mn-ea"/>
                        <a:ea typeface="+mn-ea"/>
                      </a:endParaRPr>
                    </a:p>
                  </a:txBody>
                  <a:tcPr anchor="ctr"/>
                </a:tc>
              </a:tr>
              <a:tr h="290013">
                <a:tc>
                  <a:txBody>
                    <a:bodyPr/>
                    <a:lstStyle/>
                    <a:p>
                      <a:pPr algn="ctr">
                        <a:lnSpc>
                          <a:spcPct val="150000"/>
                        </a:lnSpc>
                        <a:spcAft>
                          <a:spcPts val="0"/>
                        </a:spcAft>
                      </a:pPr>
                      <a:r>
                        <a:rPr lang="en-US" sz="1400" dirty="0" err="1">
                          <a:effectLst/>
                        </a:rPr>
                        <a:t>产品验收</a:t>
                      </a:r>
                      <a:endParaRPr lang="zh-CN" sz="1400" b="0" dirty="0">
                        <a:effectLst/>
                        <a:latin typeface="+mn-ea"/>
                        <a:ea typeface="+mn-ea"/>
                      </a:endParaRPr>
                    </a:p>
                  </a:txBody>
                  <a:tcPr marL="68580" marR="68580" marT="0" marB="0" anchor="ctr"/>
                </a:tc>
                <a:tc>
                  <a:txBody>
                    <a:bodyPr/>
                    <a:lstStyle/>
                    <a:p>
                      <a:pPr algn="ctr">
                        <a:lnSpc>
                          <a:spcPct val="150000"/>
                        </a:lnSpc>
                        <a:spcAft>
                          <a:spcPts val="0"/>
                        </a:spcAft>
                      </a:pPr>
                      <a:r>
                        <a:rPr lang="en-US" sz="1400" dirty="0" err="1">
                          <a:effectLst/>
                        </a:rPr>
                        <a:t>产品验收报告</a:t>
                      </a:r>
                      <a:endParaRPr lang="zh-CN" sz="1400" b="0" dirty="0">
                        <a:effectLst/>
                        <a:latin typeface="+mn-ea"/>
                        <a:ea typeface="+mn-ea"/>
                      </a:endParaRPr>
                    </a:p>
                  </a:txBody>
                  <a:tcPr marL="68580" marR="68580" marT="0" marB="0" anchor="ctr"/>
                </a:tc>
                <a:tc>
                  <a:txBody>
                    <a:bodyPr/>
                    <a:lstStyle/>
                    <a:p>
                      <a:pPr algn="ctr">
                        <a:lnSpc>
                          <a:spcPct val="150000"/>
                        </a:lnSpc>
                        <a:spcAft>
                          <a:spcPts val="0"/>
                        </a:spcAft>
                      </a:pPr>
                      <a:r>
                        <a:rPr lang="en-US" sz="1400" dirty="0" err="1">
                          <a:effectLst/>
                        </a:rPr>
                        <a:t>必选项</a:t>
                      </a:r>
                      <a:endParaRPr lang="zh-CN" sz="1400" b="0" dirty="0">
                        <a:effectLst/>
                        <a:latin typeface="+mn-ea"/>
                        <a:ea typeface="+mn-ea"/>
                      </a:endParaRPr>
                    </a:p>
                  </a:txBody>
                  <a:tcPr marL="68580" marR="68580" marT="0" marB="0" anchor="ctr"/>
                </a:tc>
                <a:tc>
                  <a:txBody>
                    <a:bodyPr/>
                    <a:lstStyle/>
                    <a:p>
                      <a:pPr algn="ctr"/>
                      <a:endParaRPr lang="zh-CN" altLang="en-US" sz="1200" b="0" dirty="0">
                        <a:latin typeface="+mn-ea"/>
                        <a:ea typeface="+mn-ea"/>
                      </a:endParaRPr>
                    </a:p>
                  </a:txBody>
                  <a:tcPr anchor="ctr"/>
                </a:tc>
              </a:tr>
              <a:tr h="444520">
                <a:tc>
                  <a:txBody>
                    <a:bodyPr/>
                    <a:lstStyle/>
                    <a:p>
                      <a:pPr algn="ctr">
                        <a:lnSpc>
                          <a:spcPct val="150000"/>
                        </a:lnSpc>
                        <a:spcAft>
                          <a:spcPts val="0"/>
                        </a:spcAft>
                      </a:pPr>
                      <a:r>
                        <a:rPr lang="en-US" sz="1400" dirty="0" err="1">
                          <a:effectLst/>
                        </a:rPr>
                        <a:t>客户验收</a:t>
                      </a:r>
                      <a:endParaRPr lang="zh-CN" sz="1400" b="0" dirty="0">
                        <a:effectLst/>
                        <a:latin typeface="+mn-ea"/>
                        <a:ea typeface="+mn-ea"/>
                      </a:endParaRPr>
                    </a:p>
                  </a:txBody>
                  <a:tcPr marL="68580" marR="68580" marT="0" marB="0" anchor="ctr"/>
                </a:tc>
                <a:tc>
                  <a:txBody>
                    <a:bodyPr/>
                    <a:lstStyle/>
                    <a:p>
                      <a:pPr algn="ctr">
                        <a:lnSpc>
                          <a:spcPct val="150000"/>
                        </a:lnSpc>
                        <a:spcAft>
                          <a:spcPts val="0"/>
                        </a:spcAft>
                      </a:pPr>
                      <a:r>
                        <a:rPr lang="en-US" sz="1400" dirty="0" err="1">
                          <a:effectLst/>
                        </a:rPr>
                        <a:t>客户验收报告</a:t>
                      </a:r>
                      <a:endParaRPr lang="zh-CN" sz="1400" b="0" dirty="0">
                        <a:effectLst/>
                        <a:latin typeface="+mn-ea"/>
                        <a:ea typeface="+mn-ea"/>
                      </a:endParaRPr>
                    </a:p>
                  </a:txBody>
                  <a:tcPr marL="68580" marR="68580" marT="0" marB="0" anchor="ctr"/>
                </a:tc>
                <a:tc>
                  <a:txBody>
                    <a:bodyPr/>
                    <a:lstStyle/>
                    <a:p>
                      <a:pPr algn="ctr">
                        <a:lnSpc>
                          <a:spcPct val="150000"/>
                        </a:lnSpc>
                        <a:spcAft>
                          <a:spcPts val="0"/>
                        </a:spcAft>
                      </a:pPr>
                      <a:r>
                        <a:rPr lang="en-US" sz="1400" dirty="0" err="1">
                          <a:effectLst/>
                        </a:rPr>
                        <a:t>可选项</a:t>
                      </a:r>
                      <a:endParaRPr lang="zh-CN" sz="1400" b="0" dirty="0">
                        <a:effectLst/>
                        <a:latin typeface="+mn-ea"/>
                        <a:ea typeface="+mn-ea"/>
                      </a:endParaRPr>
                    </a:p>
                  </a:txBody>
                  <a:tcPr marL="68580" marR="68580" marT="0" marB="0" anchor="ctr"/>
                </a:tc>
                <a:tc>
                  <a:txBody>
                    <a:bodyPr/>
                    <a:lstStyle/>
                    <a:p>
                      <a:pPr algn="ctr"/>
                      <a:r>
                        <a:rPr lang="zh-CN" altLang="zh-CN" sz="1200" kern="1200" dirty="0" smtClean="0">
                          <a:effectLst/>
                          <a:latin typeface="+mn-ea"/>
                          <a:ea typeface="+mn-ea"/>
                        </a:rPr>
                        <a:t>定制项目</a:t>
                      </a:r>
                      <a:r>
                        <a:rPr lang="en-US" altLang="zh-CN" sz="1200" kern="1200" dirty="0" smtClean="0">
                          <a:effectLst/>
                          <a:latin typeface="+mn-ea"/>
                          <a:ea typeface="+mn-ea"/>
                        </a:rPr>
                        <a:t>/</a:t>
                      </a:r>
                      <a:r>
                        <a:rPr lang="zh-CN" altLang="zh-CN" sz="1200" kern="1200" dirty="0" smtClean="0">
                          <a:effectLst/>
                          <a:latin typeface="+mn-ea"/>
                          <a:ea typeface="+mn-ea"/>
                        </a:rPr>
                        <a:t>产品必选</a:t>
                      </a:r>
                      <a:endParaRPr lang="zh-CN" altLang="en-US" sz="1200" b="0" dirty="0">
                        <a:latin typeface="+mn-ea"/>
                        <a:ea typeface="+mn-ea"/>
                      </a:endParaRPr>
                    </a:p>
                  </a:txBody>
                  <a:tcPr anchor="ctr"/>
                </a:tc>
              </a:tr>
              <a:tr h="311164">
                <a:tc>
                  <a:txBody>
                    <a:bodyPr/>
                    <a:lstStyle/>
                    <a:p>
                      <a:pPr algn="ctr">
                        <a:lnSpc>
                          <a:spcPct val="150000"/>
                        </a:lnSpc>
                        <a:spcAft>
                          <a:spcPts val="0"/>
                        </a:spcAft>
                      </a:pPr>
                      <a:r>
                        <a:rPr lang="zh-CN" altLang="en-US" sz="1400" b="0" dirty="0" smtClean="0">
                          <a:effectLst/>
                          <a:latin typeface="+mn-ea"/>
                          <a:ea typeface="+mn-ea"/>
                        </a:rPr>
                        <a:t>文档归档</a:t>
                      </a:r>
                      <a:endParaRPr lang="zh-CN" sz="1400" b="0" dirty="0">
                        <a:effectLst/>
                        <a:latin typeface="+mn-ea"/>
                        <a:ea typeface="+mn-ea"/>
                      </a:endParaRPr>
                    </a:p>
                  </a:txBody>
                  <a:tcPr marL="68580" marR="68580" marT="0" marB="0" anchor="ctr"/>
                </a:tc>
                <a:tc>
                  <a:txBody>
                    <a:bodyPr/>
                    <a:lstStyle/>
                    <a:p>
                      <a:pPr algn="ctr">
                        <a:lnSpc>
                          <a:spcPct val="150000"/>
                        </a:lnSpc>
                        <a:spcAft>
                          <a:spcPts val="0"/>
                        </a:spcAft>
                      </a:pPr>
                      <a:r>
                        <a:rPr lang="zh-CN" altLang="en-US" sz="1400" b="0" dirty="0" smtClean="0">
                          <a:effectLst/>
                          <a:latin typeface="+mn-ea"/>
                          <a:ea typeface="+mn-ea"/>
                        </a:rPr>
                        <a:t>项目文档</a:t>
                      </a:r>
                      <a:endParaRPr lang="zh-CN" sz="1400" b="0" dirty="0">
                        <a:effectLst/>
                        <a:latin typeface="+mn-ea"/>
                        <a:ea typeface="+mn-ea"/>
                      </a:endParaRPr>
                    </a:p>
                  </a:txBody>
                  <a:tcPr marL="68580" marR="68580" marT="0" marB="0" anchor="ctr"/>
                </a:tc>
                <a:tc>
                  <a:txBody>
                    <a:bodyPr/>
                    <a:lstStyle/>
                    <a:p>
                      <a:pPr algn="ctr">
                        <a:lnSpc>
                          <a:spcPct val="150000"/>
                        </a:lnSpc>
                        <a:spcAft>
                          <a:spcPts val="0"/>
                        </a:spcAft>
                      </a:pPr>
                      <a:r>
                        <a:rPr lang="zh-CN" altLang="en-US" sz="1400" b="0" dirty="0" smtClean="0">
                          <a:effectLst/>
                          <a:latin typeface="+mn-ea"/>
                          <a:ea typeface="+mn-ea"/>
                        </a:rPr>
                        <a:t>必选项</a:t>
                      </a:r>
                      <a:endParaRPr lang="zh-CN" sz="1400" b="0" dirty="0">
                        <a:effectLst/>
                        <a:latin typeface="+mn-ea"/>
                        <a:ea typeface="+mn-ea"/>
                      </a:endParaRPr>
                    </a:p>
                  </a:txBody>
                  <a:tcPr marL="68580" marR="68580" marT="0" marB="0" anchor="ctr"/>
                </a:tc>
                <a:tc>
                  <a:txBody>
                    <a:bodyPr/>
                    <a:lstStyle/>
                    <a:p>
                      <a:pPr algn="ctr"/>
                      <a:endParaRPr lang="zh-CN" altLang="en-US" sz="1200" b="0" dirty="0">
                        <a:latin typeface="+mn-ea"/>
                        <a:ea typeface="+mn-ea"/>
                      </a:endParaRPr>
                    </a:p>
                  </a:txBody>
                  <a:tcPr anchor="ctr"/>
                </a:tc>
              </a:tr>
              <a:tr h="266712">
                <a:tc>
                  <a:txBody>
                    <a:bodyPr/>
                    <a:lstStyle/>
                    <a:p>
                      <a:pPr algn="ctr">
                        <a:lnSpc>
                          <a:spcPct val="150000"/>
                        </a:lnSpc>
                        <a:spcAft>
                          <a:spcPts val="0"/>
                        </a:spcAft>
                      </a:pPr>
                      <a:r>
                        <a:rPr lang="en-US" sz="1400">
                          <a:effectLst/>
                        </a:rPr>
                        <a:t>项目结项</a:t>
                      </a:r>
                      <a:endParaRPr lang="zh-CN" sz="1400" b="0">
                        <a:effectLst/>
                        <a:latin typeface="+mn-ea"/>
                        <a:ea typeface="+mn-ea"/>
                      </a:endParaRPr>
                    </a:p>
                  </a:txBody>
                  <a:tcPr marL="68580" marR="68580" marT="0" marB="0" anchor="ctr"/>
                </a:tc>
                <a:tc>
                  <a:txBody>
                    <a:bodyPr/>
                    <a:lstStyle/>
                    <a:p>
                      <a:pPr algn="ctr">
                        <a:lnSpc>
                          <a:spcPct val="150000"/>
                        </a:lnSpc>
                        <a:spcAft>
                          <a:spcPts val="0"/>
                        </a:spcAft>
                      </a:pPr>
                      <a:r>
                        <a:rPr lang="en-US" sz="1400" dirty="0" err="1">
                          <a:effectLst/>
                        </a:rPr>
                        <a:t>项目结项审批表</a:t>
                      </a:r>
                      <a:endParaRPr lang="zh-CN" sz="1400" b="0" dirty="0">
                        <a:effectLst/>
                        <a:latin typeface="+mn-ea"/>
                        <a:ea typeface="+mn-ea"/>
                      </a:endParaRPr>
                    </a:p>
                  </a:txBody>
                  <a:tcPr marL="68580" marR="68580" marT="0" marB="0" anchor="ctr"/>
                </a:tc>
                <a:tc>
                  <a:txBody>
                    <a:bodyPr/>
                    <a:lstStyle/>
                    <a:p>
                      <a:pPr algn="ctr">
                        <a:lnSpc>
                          <a:spcPct val="150000"/>
                        </a:lnSpc>
                        <a:spcAft>
                          <a:spcPts val="0"/>
                        </a:spcAft>
                      </a:pPr>
                      <a:r>
                        <a:rPr lang="en-US" sz="1400" dirty="0" err="1">
                          <a:effectLst/>
                        </a:rPr>
                        <a:t>必选项</a:t>
                      </a:r>
                      <a:endParaRPr lang="zh-CN" sz="1400" b="0" dirty="0">
                        <a:effectLst/>
                        <a:latin typeface="+mn-ea"/>
                        <a:ea typeface="+mn-ea"/>
                      </a:endParaRPr>
                    </a:p>
                  </a:txBody>
                  <a:tcPr marL="68580" marR="68580" marT="0" marB="0" anchor="ctr"/>
                </a:tc>
                <a:tc>
                  <a:txBody>
                    <a:bodyPr/>
                    <a:lstStyle/>
                    <a:p>
                      <a:pPr algn="ctr"/>
                      <a:endParaRPr lang="zh-CN" altLang="en-US" sz="1200" b="0" dirty="0">
                        <a:latin typeface="+mn-ea"/>
                        <a:ea typeface="+mn-ea"/>
                      </a:endParaRPr>
                    </a:p>
                  </a:txBody>
                  <a:tcPr anchor="ctr"/>
                </a:tc>
              </a:tr>
            </a:tbl>
          </a:graphicData>
        </a:graphic>
      </p:graphicFrame>
    </p:spTree>
    <p:extLst>
      <p:ext uri="{BB962C8B-B14F-4D97-AF65-F5344CB8AC3E}">
        <p14:creationId xmlns:p14="http://schemas.microsoft.com/office/powerpoint/2010/main" val="2056061619"/>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4"/>
          <p:cNvSpPr>
            <a:spLocks noChangeArrowheads="1"/>
          </p:cNvSpPr>
          <p:nvPr/>
        </p:nvSpPr>
        <p:spPr bwMode="auto">
          <a:xfrm>
            <a:off x="0" y="144964"/>
            <a:ext cx="8899203" cy="338554"/>
          </a:xfrm>
          <a:prstGeom prst="rect">
            <a:avLst/>
          </a:prstGeom>
          <a:noFill/>
          <a:ln w="9525">
            <a:noFill/>
            <a:miter lim="800000"/>
            <a:headEnd/>
            <a:tailEnd/>
          </a:ln>
        </p:spPr>
        <p:txBody>
          <a:bodyPr wrap="square">
            <a:spAutoFit/>
          </a:bodyPr>
          <a:lstStyle/>
          <a:p>
            <a:r>
              <a:rPr lang="zh-CN" altLang="en-US" sz="1600" b="1" dirty="0">
                <a:latin typeface="微软雅黑" pitchFamily="34" charset="-122"/>
                <a:ea typeface="微软雅黑" pitchFamily="34" charset="-122"/>
              </a:rPr>
              <a:t>准入条件</a:t>
            </a:r>
            <a:r>
              <a:rPr lang="zh-CN" altLang="en-US" sz="1600" b="1" dirty="0" smtClean="0">
                <a:latin typeface="微软雅黑" pitchFamily="34" charset="-122"/>
                <a:ea typeface="微软雅黑" pitchFamily="34" charset="-122"/>
              </a:rPr>
              <a:t>：</a:t>
            </a:r>
            <a:r>
              <a:rPr lang="zh-CN" altLang="zh-CN" sz="1600" b="1" dirty="0">
                <a:latin typeface="微软雅黑" pitchFamily="34" charset="-122"/>
                <a:ea typeface="微软雅黑" pitchFamily="34" charset="-122"/>
              </a:rPr>
              <a:t>接到需求意向或任务安排</a:t>
            </a:r>
          </a:p>
        </p:txBody>
      </p:sp>
      <p:sp>
        <p:nvSpPr>
          <p:cNvPr id="4" name="矩形 5"/>
          <p:cNvSpPr>
            <a:spLocks noChangeArrowheads="1"/>
          </p:cNvSpPr>
          <p:nvPr/>
        </p:nvSpPr>
        <p:spPr bwMode="auto">
          <a:xfrm>
            <a:off x="839044" y="4750463"/>
            <a:ext cx="7333356" cy="338554"/>
          </a:xfrm>
          <a:prstGeom prst="rect">
            <a:avLst/>
          </a:prstGeom>
          <a:noFill/>
          <a:ln w="9525">
            <a:noFill/>
            <a:miter lim="800000"/>
            <a:headEnd/>
            <a:tailEnd/>
          </a:ln>
        </p:spPr>
        <p:txBody>
          <a:bodyPr wrap="square">
            <a:spAutoFit/>
          </a:bodyPr>
          <a:lstStyle/>
          <a:p>
            <a:r>
              <a:rPr lang="zh-CN" altLang="en-US" sz="1600" b="1" dirty="0">
                <a:latin typeface="微软雅黑" pitchFamily="34" charset="-122"/>
                <a:ea typeface="微软雅黑" pitchFamily="34" charset="-122"/>
              </a:rPr>
              <a:t>准出条件</a:t>
            </a:r>
            <a:r>
              <a:rPr lang="zh-CN" altLang="en-US" sz="1600" b="1" dirty="0" smtClean="0">
                <a:latin typeface="微软雅黑" pitchFamily="34" charset="-122"/>
                <a:ea typeface="微软雅黑" pitchFamily="34" charset="-122"/>
              </a:rPr>
              <a:t>：</a:t>
            </a:r>
            <a:r>
              <a:rPr lang="zh-CN" altLang="zh-CN" sz="1600" b="1" dirty="0">
                <a:latin typeface="微软雅黑" pitchFamily="34" charset="-122"/>
                <a:ea typeface="微软雅黑" pitchFamily="34" charset="-122"/>
              </a:rPr>
              <a:t>通过事业部产品验收且项目配置库已归档、资源已释放</a:t>
            </a:r>
            <a:endParaRPr lang="zh-CN" altLang="en-US" sz="1600" b="1" dirty="0">
              <a:latin typeface="微软雅黑" pitchFamily="34" charset="-122"/>
              <a:ea typeface="微软雅黑" pitchFamily="34" charset="-122"/>
            </a:endParaRPr>
          </a:p>
        </p:txBody>
      </p:sp>
      <p:pic>
        <p:nvPicPr>
          <p:cNvPr id="5" name="Picture 2" descr="C:\Program Files\Microsoft Office\MEDIA\CAGCAT10\j0293240.wmf">
            <a:hlinkClick r:id="" action="ppaction://noaction"/>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4750463"/>
            <a:ext cx="477313" cy="35213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560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920" y="483518"/>
            <a:ext cx="8244536"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9988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lunzhuo.ye\桌面\培训PPT素材\20110514_2cbd5458a2492020ea1eX3I49qwuPe8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268743" y="2427734"/>
            <a:ext cx="2579094" cy="15087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12559" y="771550"/>
            <a:ext cx="5112568" cy="338554"/>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defPPr>
              <a:defRPr lang="zh-CN"/>
            </a:defPPr>
            <a:lvl1pPr algn="ctr">
              <a:defRPr sz="1600" b="1" spc="5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Part </a:t>
            </a:r>
            <a:r>
              <a:rPr lang="en-US" altLang="zh-CN" dirty="0" smtClean="0"/>
              <a:t>4  </a:t>
            </a:r>
            <a:r>
              <a:rPr lang="zh-CN" altLang="en-US" dirty="0" smtClean="0"/>
              <a:t>关键活动介绍</a:t>
            </a:r>
            <a:endParaRPr lang="zh-CN" altLang="en-US" dirty="0"/>
          </a:p>
        </p:txBody>
      </p:sp>
      <p:sp>
        <p:nvSpPr>
          <p:cNvPr id="4" name="矩形 3"/>
          <p:cNvSpPr/>
          <p:nvPr/>
        </p:nvSpPr>
        <p:spPr>
          <a:xfrm>
            <a:off x="6301191" y="2495566"/>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 name="矩形 4"/>
          <p:cNvSpPr/>
          <p:nvPr/>
        </p:nvSpPr>
        <p:spPr>
          <a:xfrm>
            <a:off x="7001421" y="2510403"/>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7" name="矩形 6"/>
          <p:cNvSpPr/>
          <p:nvPr/>
        </p:nvSpPr>
        <p:spPr>
          <a:xfrm>
            <a:off x="6301191" y="1936663"/>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2</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8" name="矩形 7"/>
          <p:cNvSpPr/>
          <p:nvPr/>
        </p:nvSpPr>
        <p:spPr>
          <a:xfrm>
            <a:off x="6983181" y="1945021"/>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“中间版本”产品发布</a:t>
            </a:r>
          </a:p>
        </p:txBody>
      </p:sp>
      <p:sp>
        <p:nvSpPr>
          <p:cNvPr id="10" name="矩形 9"/>
          <p:cNvSpPr/>
          <p:nvPr/>
        </p:nvSpPr>
        <p:spPr>
          <a:xfrm>
            <a:off x="6308120" y="3071630"/>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1" name="矩形 10"/>
          <p:cNvSpPr/>
          <p:nvPr/>
        </p:nvSpPr>
        <p:spPr>
          <a:xfrm>
            <a:off x="7008350" y="3086467"/>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2" name="矩形 11"/>
          <p:cNvSpPr/>
          <p:nvPr/>
        </p:nvSpPr>
        <p:spPr>
          <a:xfrm>
            <a:off x="6320241" y="3638169"/>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3" name="矩形 12"/>
          <p:cNvSpPr/>
          <p:nvPr/>
        </p:nvSpPr>
        <p:spPr>
          <a:xfrm>
            <a:off x="7020471" y="3653006"/>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0" name="矩形 19"/>
          <p:cNvSpPr/>
          <p:nvPr/>
        </p:nvSpPr>
        <p:spPr>
          <a:xfrm>
            <a:off x="6300192" y="1358614"/>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1</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1" name="矩形 20"/>
          <p:cNvSpPr/>
          <p:nvPr/>
        </p:nvSpPr>
        <p:spPr>
          <a:xfrm>
            <a:off x="6998824" y="1367821"/>
            <a:ext cx="1622877"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版本转测试</a:t>
            </a:r>
          </a:p>
        </p:txBody>
      </p:sp>
    </p:spTree>
    <p:extLst>
      <p:ext uri="{BB962C8B-B14F-4D97-AF65-F5344CB8AC3E}">
        <p14:creationId xmlns:p14="http://schemas.microsoft.com/office/powerpoint/2010/main" val="402327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70507" y="1131590"/>
            <a:ext cx="1000593" cy="988417"/>
            <a:chOff x="181845" y="1716534"/>
            <a:chExt cx="1114691" cy="1288249"/>
          </a:xfrm>
        </p:grpSpPr>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845" y="1716534"/>
              <a:ext cx="1114691" cy="936411"/>
            </a:xfrm>
            <a:prstGeom prst="rect">
              <a:avLst/>
            </a:prstGeom>
          </p:spPr>
        </p:pic>
        <p:sp>
          <p:nvSpPr>
            <p:cNvPr id="42" name="矩形 41"/>
            <p:cNvSpPr/>
            <p:nvPr/>
          </p:nvSpPr>
          <p:spPr>
            <a:xfrm>
              <a:off x="312763" y="2643758"/>
              <a:ext cx="920041" cy="361025"/>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产品经理</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sp>
        <p:nvSpPr>
          <p:cNvPr id="7" name="13 CuadroTexto"/>
          <p:cNvSpPr txBox="1"/>
          <p:nvPr/>
        </p:nvSpPr>
        <p:spPr>
          <a:xfrm>
            <a:off x="7667191" y="5374329"/>
            <a:ext cx="341760" cy="276999"/>
          </a:xfrm>
          <a:prstGeom prst="rect">
            <a:avLst/>
          </a:prstGeom>
          <a:noFill/>
        </p:spPr>
        <p:txBody>
          <a:bodyPr wrap="none" rtlCol="0">
            <a:spAutoFit/>
          </a:bodyPr>
          <a:lstStyle/>
          <a:p>
            <a:pPr algn="ctr"/>
            <a:r>
              <a:rPr lang="en-US" altLang="zh-CN" sz="1200" b="1" dirty="0" smtClean="0">
                <a:solidFill>
                  <a:srgbClr val="04AEDA"/>
                </a:solidFill>
              </a:rPr>
              <a:t>13</a:t>
            </a:r>
            <a:endParaRPr lang="es-ES" sz="1200" b="1" dirty="0">
              <a:solidFill>
                <a:srgbClr val="04AEDA"/>
              </a:solidFill>
            </a:endParaRPr>
          </a:p>
        </p:txBody>
      </p:sp>
      <p:cxnSp>
        <p:nvCxnSpPr>
          <p:cNvPr id="9" name="直接连接符 8"/>
          <p:cNvCxnSpPr/>
          <p:nvPr/>
        </p:nvCxnSpPr>
        <p:spPr>
          <a:xfrm flipH="1">
            <a:off x="213965" y="594195"/>
            <a:ext cx="309795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Rectangle 7"/>
          <p:cNvSpPr>
            <a:spLocks noChangeArrowheads="1"/>
          </p:cNvSpPr>
          <p:nvPr/>
        </p:nvSpPr>
        <p:spPr bwMode="auto">
          <a:xfrm>
            <a:off x="0" y="556096"/>
            <a:ext cx="215900" cy="71438"/>
          </a:xfrm>
          <a:prstGeom prst="rect">
            <a:avLst/>
          </a:prstGeom>
          <a:solidFill>
            <a:srgbClr val="00B0F0"/>
          </a:solidFill>
          <a:ln w="9525">
            <a:noFill/>
            <a:miter lim="800000"/>
            <a:headEnd/>
            <a:tailEnd/>
          </a:ln>
        </p:spPr>
        <p:txBody>
          <a:bodyPr wrap="none" anchor="ctr"/>
          <a:lstStyle/>
          <a:p>
            <a:endParaRPr lang="zh-CN" altLang="en-US"/>
          </a:p>
        </p:txBody>
      </p:sp>
      <p:sp>
        <p:nvSpPr>
          <p:cNvPr id="11" name="TextBox 5"/>
          <p:cNvSpPr txBox="1">
            <a:spLocks noChangeArrowheads="1"/>
          </p:cNvSpPr>
          <p:nvPr/>
        </p:nvSpPr>
        <p:spPr bwMode="auto">
          <a:xfrm>
            <a:off x="560314" y="193675"/>
            <a:ext cx="386767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563"/>
              </a:lnSpc>
            </a:pPr>
            <a:r>
              <a:rPr lang="zh-CN" altLang="en-US" sz="2000" dirty="0" smtClean="0">
                <a:latin typeface="微软雅黑" pitchFamily="34" charset="-122"/>
                <a:ea typeface="微软雅黑" pitchFamily="34" charset="-122"/>
              </a:rPr>
              <a:t>版本转测试</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流程</a:t>
            </a:r>
            <a:endParaRPr lang="en-US" altLang="zh-CN" sz="2000" dirty="0">
              <a:latin typeface="微软雅黑" pitchFamily="34" charset="-122"/>
              <a:ea typeface="微软雅黑" pitchFamily="34" charset="-122"/>
            </a:endParaRPr>
          </a:p>
        </p:txBody>
      </p:sp>
      <p:grpSp>
        <p:nvGrpSpPr>
          <p:cNvPr id="52" name="组合 51"/>
          <p:cNvGrpSpPr/>
          <p:nvPr/>
        </p:nvGrpSpPr>
        <p:grpSpPr>
          <a:xfrm>
            <a:off x="5004048" y="902793"/>
            <a:ext cx="962726" cy="1191769"/>
            <a:chOff x="251520" y="1086822"/>
            <a:chExt cx="938528" cy="1124133"/>
          </a:xfrm>
        </p:grpSpPr>
        <p:pic>
          <p:nvPicPr>
            <p:cNvPr id="53" name="图片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520" y="1086822"/>
              <a:ext cx="935867" cy="935867"/>
            </a:xfrm>
            <a:prstGeom prst="rect">
              <a:avLst/>
            </a:prstGeom>
          </p:spPr>
        </p:pic>
        <p:sp>
          <p:nvSpPr>
            <p:cNvPr id="54" name="矩形 53"/>
            <p:cNvSpPr/>
            <p:nvPr/>
          </p:nvSpPr>
          <p:spPr>
            <a:xfrm>
              <a:off x="384939" y="1949676"/>
              <a:ext cx="805109" cy="261279"/>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测试人员</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sp>
        <p:nvSpPr>
          <p:cNvPr id="57" name="TextBox 56"/>
          <p:cNvSpPr txBox="1"/>
          <p:nvPr/>
        </p:nvSpPr>
        <p:spPr>
          <a:xfrm>
            <a:off x="987562" y="1005865"/>
            <a:ext cx="3152390" cy="3000821"/>
          </a:xfrm>
          <a:prstGeom prst="rect">
            <a:avLst/>
          </a:prstGeom>
          <a:noFill/>
        </p:spPr>
        <p:txBody>
          <a:bodyPr wrap="square" rtlCol="0">
            <a:spAutoFit/>
          </a:bodyPr>
          <a:lstStyle/>
          <a:p>
            <a:pPr marL="285750" indent="-285750">
              <a:lnSpc>
                <a:spcPct val="150000"/>
              </a:lnSpc>
              <a:buFont typeface="Wingdings" pitchFamily="2" charset="2"/>
              <a:buChar char="u"/>
            </a:pPr>
            <a:r>
              <a:rPr lang="zh-CN" altLang="en-US" sz="1400" dirty="0">
                <a:latin typeface="微软雅黑" pitchFamily="34" charset="-122"/>
                <a:ea typeface="微软雅黑" pitchFamily="34" charset="-122"/>
              </a:rPr>
              <a:t>根据准出</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准入测试用例组织执行准出测试，记录准出测试</a:t>
            </a:r>
            <a:r>
              <a:rPr lang="zh-CN" altLang="en-US" sz="1400" dirty="0" smtClean="0">
                <a:latin typeface="微软雅黑" pitchFamily="34" charset="-122"/>
                <a:ea typeface="微软雅黑" pitchFamily="34" charset="-122"/>
              </a:rPr>
              <a:t>记录</a:t>
            </a:r>
            <a:endParaRPr lang="en-US" altLang="zh-CN" sz="1400" dirty="0" smtClean="0">
              <a:latin typeface="微软雅黑" pitchFamily="34" charset="-122"/>
              <a:ea typeface="微软雅黑" pitchFamily="34" charset="-122"/>
            </a:endParaRPr>
          </a:p>
          <a:p>
            <a:pPr marL="285750" indent="-285750">
              <a:lnSpc>
                <a:spcPct val="150000"/>
              </a:lnSpc>
              <a:buFont typeface="Wingdings" pitchFamily="2" charset="2"/>
              <a:buChar char="u"/>
            </a:pPr>
            <a:r>
              <a:rPr lang="zh-CN" altLang="en-US" sz="1400" dirty="0" smtClean="0">
                <a:latin typeface="微软雅黑" pitchFamily="34" charset="-122"/>
                <a:ea typeface="微软雅黑" pitchFamily="34" charset="-122"/>
              </a:rPr>
              <a:t>确认准出测试已达到准出标准要求</a:t>
            </a:r>
            <a:endParaRPr lang="en-US" altLang="zh-CN" sz="1400" dirty="0" smtClean="0">
              <a:latin typeface="微软雅黑" pitchFamily="34" charset="-122"/>
              <a:ea typeface="微软雅黑" pitchFamily="34" charset="-122"/>
            </a:endParaRPr>
          </a:p>
          <a:p>
            <a:pPr marL="285750" indent="-285750">
              <a:lnSpc>
                <a:spcPct val="150000"/>
              </a:lnSpc>
              <a:buFont typeface="Wingdings" pitchFamily="2" charset="2"/>
              <a:buChar char="u"/>
            </a:pPr>
            <a:r>
              <a:rPr lang="zh-CN" altLang="en-US" sz="1400" dirty="0">
                <a:latin typeface="微软雅黑" pitchFamily="34" charset="-122"/>
                <a:ea typeface="微软雅黑" pitchFamily="34" charset="-122"/>
              </a:rPr>
              <a:t>以</a:t>
            </a:r>
            <a:r>
              <a:rPr lang="zh-CN" altLang="en-US" sz="1400" dirty="0" smtClean="0">
                <a:latin typeface="微软雅黑" pitchFamily="34" charset="-122"/>
                <a:ea typeface="微软雅黑" pitchFamily="34" charset="-122"/>
              </a:rPr>
              <a:t>邮件方式发出转测试申请，主送</a:t>
            </a:r>
            <a:r>
              <a:rPr lang="en-US" altLang="zh-CN" sz="1400" dirty="0" smtClean="0">
                <a:latin typeface="微软雅黑" pitchFamily="34" charset="-122"/>
                <a:ea typeface="微软雅黑" pitchFamily="34" charset="-122"/>
              </a:rPr>
              <a:t>CM</a:t>
            </a:r>
            <a:r>
              <a:rPr lang="zh-CN" altLang="en-US" sz="1400" dirty="0" smtClean="0">
                <a:latin typeface="微软雅黑" pitchFamily="34" charset="-122"/>
                <a:ea typeface="微软雅黑" pitchFamily="34" charset="-122"/>
              </a:rPr>
              <a:t>、抄送测试人员、</a:t>
            </a:r>
            <a:r>
              <a:rPr lang="en-US" altLang="zh-CN" sz="1400" dirty="0" smtClean="0">
                <a:latin typeface="微软雅黑" pitchFamily="34" charset="-122"/>
                <a:ea typeface="微软雅黑" pitchFamily="34" charset="-122"/>
              </a:rPr>
              <a:t>QA</a:t>
            </a:r>
          </a:p>
          <a:p>
            <a:pPr marL="285750" indent="-285750">
              <a:lnSpc>
                <a:spcPct val="150000"/>
              </a:lnSpc>
              <a:buFont typeface="Wingdings" pitchFamily="2" charset="2"/>
              <a:buChar char="u"/>
            </a:pPr>
            <a:r>
              <a:rPr lang="zh-CN" altLang="en-US" sz="1400" dirty="0">
                <a:latin typeface="微软雅黑" pitchFamily="34" charset="-122"/>
                <a:ea typeface="微软雅黑" pitchFamily="34" charset="-122"/>
              </a:rPr>
              <a:t>测试版本以</a:t>
            </a:r>
            <a:r>
              <a:rPr lang="en-US" altLang="zh-CN" sz="1400" dirty="0">
                <a:latin typeface="微软雅黑" pitchFamily="34" charset="-122"/>
                <a:ea typeface="微软雅黑" pitchFamily="34" charset="-122"/>
              </a:rPr>
              <a:t>RTX</a:t>
            </a:r>
            <a:r>
              <a:rPr lang="zh-CN" altLang="en-US" sz="1400" dirty="0">
                <a:latin typeface="微软雅黑" pitchFamily="34" charset="-122"/>
                <a:ea typeface="微软雅黑" pitchFamily="34" charset="-122"/>
              </a:rPr>
              <a:t>传给配置管理员</a:t>
            </a:r>
            <a:endParaRPr lang="en-US" altLang="zh-CN" sz="1400" dirty="0">
              <a:latin typeface="微软雅黑" pitchFamily="34" charset="-122"/>
              <a:ea typeface="微软雅黑" pitchFamily="34" charset="-122"/>
            </a:endParaRPr>
          </a:p>
          <a:p>
            <a:pPr marL="285750" indent="-285750">
              <a:lnSpc>
                <a:spcPct val="150000"/>
              </a:lnSpc>
              <a:buFont typeface="Wingdings" pitchFamily="2" charset="2"/>
              <a:buChar char="u"/>
            </a:pPr>
            <a:endParaRPr lang="en-US" altLang="zh-CN" sz="1400" dirty="0" smtClean="0">
              <a:latin typeface="微软雅黑" pitchFamily="34" charset="-122"/>
              <a:ea typeface="微软雅黑" pitchFamily="34" charset="-122"/>
            </a:endParaRPr>
          </a:p>
          <a:p>
            <a:pPr marL="285750" indent="-285750">
              <a:lnSpc>
                <a:spcPct val="150000"/>
              </a:lnSpc>
              <a:buFont typeface="Wingdings" pitchFamily="2" charset="2"/>
              <a:buChar char="u"/>
            </a:pPr>
            <a:endParaRPr lang="en-US" altLang="zh-CN" sz="1400" dirty="0">
              <a:latin typeface="微软雅黑" pitchFamily="34" charset="-122"/>
              <a:ea typeface="微软雅黑" pitchFamily="34" charset="-122"/>
            </a:endParaRPr>
          </a:p>
          <a:p>
            <a:pPr>
              <a:lnSpc>
                <a:spcPct val="150000"/>
              </a:lnSpc>
            </a:pPr>
            <a:endParaRPr lang="en-US" altLang="zh-CN" sz="1400" b="1" dirty="0" smtClean="0">
              <a:solidFill>
                <a:schemeClr val="accent2">
                  <a:lumMod val="75000"/>
                </a:schemeClr>
              </a:solidFill>
              <a:latin typeface="微软雅黑" pitchFamily="34" charset="-122"/>
              <a:ea typeface="微软雅黑" pitchFamily="34" charset="-122"/>
            </a:endParaRPr>
          </a:p>
        </p:txBody>
      </p:sp>
      <p:sp>
        <p:nvSpPr>
          <p:cNvPr id="64" name="TextBox 63"/>
          <p:cNvSpPr txBox="1"/>
          <p:nvPr/>
        </p:nvSpPr>
        <p:spPr>
          <a:xfrm>
            <a:off x="5938372" y="699542"/>
            <a:ext cx="3438922" cy="1061829"/>
          </a:xfrm>
          <a:prstGeom prst="rect">
            <a:avLst/>
          </a:prstGeom>
          <a:noFill/>
        </p:spPr>
        <p:txBody>
          <a:bodyPr wrap="square" rtlCol="0">
            <a:spAutoFit/>
          </a:bodyPr>
          <a:lstStyle/>
          <a:p>
            <a:pPr>
              <a:lnSpc>
                <a:spcPct val="150000"/>
              </a:lnSpc>
              <a:buFont typeface="Wingdings" pitchFamily="2" charset="2"/>
              <a:buChar char="u"/>
            </a:pPr>
            <a:r>
              <a:rPr lang="zh-CN" altLang="en-US" sz="1400" dirty="0" smtClean="0">
                <a:latin typeface="微软雅黑" pitchFamily="34" charset="-122"/>
                <a:ea typeface="微软雅黑" pitchFamily="34" charset="-122"/>
              </a:rPr>
              <a:t>从版本</a:t>
            </a:r>
            <a:r>
              <a:rPr lang="zh-CN" altLang="en-US" sz="1400" b="1" dirty="0" smtClean="0">
                <a:solidFill>
                  <a:schemeClr val="accent2">
                    <a:lumMod val="75000"/>
                  </a:schemeClr>
                </a:solidFill>
                <a:latin typeface="微软雅黑" pitchFamily="34" charset="-122"/>
                <a:ea typeface="微软雅黑" pitchFamily="34" charset="-122"/>
              </a:rPr>
              <a:t>基线路径中获取测试版本</a:t>
            </a:r>
            <a:endParaRPr lang="en-US" altLang="zh-CN" sz="1400" b="1" dirty="0" smtClean="0">
              <a:solidFill>
                <a:schemeClr val="accent2">
                  <a:lumMod val="75000"/>
                </a:schemeClr>
              </a:solidFill>
              <a:latin typeface="微软雅黑" pitchFamily="34" charset="-122"/>
              <a:ea typeface="微软雅黑" pitchFamily="34" charset="-122"/>
            </a:endParaRPr>
          </a:p>
          <a:p>
            <a:pPr>
              <a:lnSpc>
                <a:spcPct val="150000"/>
              </a:lnSpc>
              <a:buFont typeface="Wingdings" pitchFamily="2" charset="2"/>
              <a:buChar char="u"/>
            </a:pPr>
            <a:r>
              <a:rPr lang="zh-CN" altLang="en-US" sz="1400" dirty="0" smtClean="0">
                <a:latin typeface="微软雅黑" pitchFamily="34" charset="-122"/>
                <a:ea typeface="微软雅黑" pitchFamily="34" charset="-122"/>
              </a:rPr>
              <a:t>根据准出</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准入测试用例</a:t>
            </a:r>
            <a:r>
              <a:rPr lang="zh-CN" altLang="en-US" sz="1400" b="1" dirty="0" smtClean="0">
                <a:solidFill>
                  <a:schemeClr val="accent2">
                    <a:lumMod val="75000"/>
                  </a:schemeClr>
                </a:solidFill>
                <a:latin typeface="微软雅黑" pitchFamily="34" charset="-122"/>
                <a:ea typeface="微软雅黑" pitchFamily="34" charset="-122"/>
              </a:rPr>
              <a:t>执行准入测试</a:t>
            </a:r>
            <a:endParaRPr lang="en-US" altLang="zh-CN" sz="1400" b="1" dirty="0" smtClean="0">
              <a:solidFill>
                <a:schemeClr val="accent2">
                  <a:lumMod val="75000"/>
                </a:schemeClr>
              </a:solidFill>
              <a:latin typeface="微软雅黑" pitchFamily="34" charset="-122"/>
              <a:ea typeface="微软雅黑" pitchFamily="34" charset="-122"/>
            </a:endParaRPr>
          </a:p>
          <a:p>
            <a:pPr>
              <a:lnSpc>
                <a:spcPct val="150000"/>
              </a:lnSpc>
              <a:buFont typeface="Wingdings" pitchFamily="2" charset="2"/>
              <a:buChar char="u"/>
            </a:pPr>
            <a:r>
              <a:rPr lang="zh-CN" altLang="en-US" sz="1400" dirty="0" smtClean="0">
                <a:latin typeface="微软雅黑" pitchFamily="34" charset="-122"/>
                <a:ea typeface="微软雅黑" pitchFamily="34" charset="-122"/>
              </a:rPr>
              <a:t>邮件</a:t>
            </a:r>
            <a:r>
              <a:rPr lang="zh-CN" altLang="en-US" sz="1400" b="1" dirty="0" smtClean="0">
                <a:solidFill>
                  <a:schemeClr val="accent2">
                    <a:lumMod val="75000"/>
                  </a:schemeClr>
                </a:solidFill>
                <a:latin typeface="微软雅黑" pitchFamily="34" charset="-122"/>
                <a:ea typeface="微软雅黑" pitchFamily="34" charset="-122"/>
              </a:rPr>
              <a:t>回复准入测试结果</a:t>
            </a:r>
            <a:endParaRPr lang="en-US" altLang="zh-CN" sz="1400" b="1" dirty="0" smtClean="0">
              <a:solidFill>
                <a:schemeClr val="accent2">
                  <a:lumMod val="75000"/>
                </a:schemeClr>
              </a:solidFill>
              <a:latin typeface="微软雅黑" pitchFamily="34" charset="-122"/>
              <a:ea typeface="微软雅黑" pitchFamily="34" charset="-122"/>
            </a:endParaRPr>
          </a:p>
        </p:txBody>
      </p:sp>
      <p:sp>
        <p:nvSpPr>
          <p:cNvPr id="65" name="TextBox 64"/>
          <p:cNvSpPr txBox="1"/>
          <p:nvPr/>
        </p:nvSpPr>
        <p:spPr>
          <a:xfrm>
            <a:off x="6135179" y="3022089"/>
            <a:ext cx="3026091" cy="1061829"/>
          </a:xfrm>
          <a:prstGeom prst="rect">
            <a:avLst/>
          </a:prstGeom>
          <a:noFill/>
        </p:spPr>
        <p:txBody>
          <a:bodyPr wrap="square" rtlCol="0">
            <a:spAutoFit/>
          </a:bodyPr>
          <a:lstStyle/>
          <a:p>
            <a:pPr>
              <a:lnSpc>
                <a:spcPct val="150000"/>
              </a:lnSpc>
              <a:buFont typeface="Wingdings" pitchFamily="2" charset="2"/>
              <a:buChar char="u"/>
            </a:pPr>
            <a:r>
              <a:rPr lang="zh-CN" altLang="en-US" sz="1400" dirty="0" smtClean="0">
                <a:latin typeface="微软雅黑" pitchFamily="34" charset="-122"/>
                <a:ea typeface="微软雅黑" pitchFamily="34" charset="-122"/>
              </a:rPr>
              <a:t>检查及</a:t>
            </a:r>
            <a:r>
              <a:rPr lang="zh-CN" altLang="en-US" sz="1400" b="1" dirty="0" smtClean="0">
                <a:solidFill>
                  <a:schemeClr val="accent2">
                    <a:lumMod val="75000"/>
                  </a:schemeClr>
                </a:solidFill>
                <a:latin typeface="微软雅黑" pitchFamily="34" charset="-122"/>
                <a:ea typeface="微软雅黑" pitchFamily="34" charset="-122"/>
              </a:rPr>
              <a:t>确认转测试交付件的完整性</a:t>
            </a:r>
            <a:endParaRPr lang="en-US" altLang="zh-CN" sz="1400" b="1" dirty="0" smtClean="0">
              <a:solidFill>
                <a:schemeClr val="accent2">
                  <a:lumMod val="75000"/>
                </a:schemeClr>
              </a:solidFill>
              <a:latin typeface="微软雅黑" pitchFamily="34" charset="-122"/>
              <a:ea typeface="微软雅黑" pitchFamily="34" charset="-122"/>
            </a:endParaRPr>
          </a:p>
          <a:p>
            <a:pPr>
              <a:lnSpc>
                <a:spcPct val="150000"/>
              </a:lnSpc>
              <a:buFont typeface="Wingdings" pitchFamily="2" charset="2"/>
              <a:buChar char="u"/>
            </a:pPr>
            <a:r>
              <a:rPr lang="zh-CN" altLang="en-US" sz="1400" b="1" dirty="0" smtClean="0">
                <a:solidFill>
                  <a:schemeClr val="accent2">
                    <a:lumMod val="75000"/>
                  </a:schemeClr>
                </a:solidFill>
                <a:latin typeface="微软雅黑" pitchFamily="34" charset="-122"/>
                <a:ea typeface="微软雅黑" pitchFamily="34" charset="-122"/>
              </a:rPr>
              <a:t>创建版本基线</a:t>
            </a:r>
            <a:endParaRPr lang="en-US" altLang="zh-CN" sz="1400" b="1" dirty="0" smtClean="0">
              <a:solidFill>
                <a:schemeClr val="accent2">
                  <a:lumMod val="75000"/>
                </a:schemeClr>
              </a:solidFill>
              <a:latin typeface="微软雅黑" pitchFamily="34" charset="-122"/>
              <a:ea typeface="微软雅黑" pitchFamily="34" charset="-122"/>
            </a:endParaRPr>
          </a:p>
          <a:p>
            <a:pPr>
              <a:lnSpc>
                <a:spcPct val="150000"/>
              </a:lnSpc>
              <a:buFont typeface="Wingdings" pitchFamily="2" charset="2"/>
              <a:buChar char="u"/>
            </a:pPr>
            <a:r>
              <a:rPr lang="zh-CN" altLang="en-US" sz="1400" dirty="0" smtClean="0">
                <a:latin typeface="微软雅黑" pitchFamily="34" charset="-122"/>
                <a:ea typeface="微软雅黑" pitchFamily="34" charset="-122"/>
              </a:rPr>
              <a:t>邮件</a:t>
            </a:r>
            <a:r>
              <a:rPr lang="zh-CN" altLang="en-US" sz="1400" b="1" dirty="0" smtClean="0">
                <a:solidFill>
                  <a:schemeClr val="accent2">
                    <a:lumMod val="75000"/>
                  </a:schemeClr>
                </a:solidFill>
                <a:latin typeface="微软雅黑" pitchFamily="34" charset="-122"/>
                <a:ea typeface="微软雅黑" pitchFamily="34" charset="-122"/>
              </a:rPr>
              <a:t>回复版本基线信息</a:t>
            </a:r>
            <a:endParaRPr lang="en-US" altLang="zh-CN" sz="1400" b="1" dirty="0" smtClean="0">
              <a:solidFill>
                <a:schemeClr val="accent2">
                  <a:lumMod val="75000"/>
                </a:schemeClr>
              </a:solidFill>
              <a:latin typeface="微软雅黑" pitchFamily="34" charset="-122"/>
              <a:ea typeface="微软雅黑" pitchFamily="34" charset="-122"/>
            </a:endParaRPr>
          </a:p>
        </p:txBody>
      </p:sp>
      <p:sp>
        <p:nvSpPr>
          <p:cNvPr id="4" name="上箭头 3"/>
          <p:cNvSpPr/>
          <p:nvPr/>
        </p:nvSpPr>
        <p:spPr bwMode="auto">
          <a:xfrm>
            <a:off x="7092280" y="1761372"/>
            <a:ext cx="288032" cy="1260718"/>
          </a:xfrm>
          <a:prstGeom prst="upArrow">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dirty="0" smtClean="0"/>
          </a:p>
        </p:txBody>
      </p:sp>
      <p:grpSp>
        <p:nvGrpSpPr>
          <p:cNvPr id="6" name="组合 5"/>
          <p:cNvGrpSpPr/>
          <p:nvPr/>
        </p:nvGrpSpPr>
        <p:grpSpPr>
          <a:xfrm>
            <a:off x="5056814" y="3003798"/>
            <a:ext cx="1170131" cy="1080120"/>
            <a:chOff x="5292080" y="2283718"/>
            <a:chExt cx="1170131" cy="1080120"/>
          </a:xfrm>
        </p:grpSpPr>
        <p:pic>
          <p:nvPicPr>
            <p:cNvPr id="249858" name="Picture 2" descr="C:\Users\senlian.huang\Desktop\0180010079.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2080" y="2283718"/>
              <a:ext cx="1141812" cy="9182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508104" y="3086839"/>
              <a:ext cx="954107"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配置管理员</a:t>
              </a:r>
              <a:endParaRPr lang="zh-CN" altLang="en-US" sz="1200" dirty="0">
                <a:latin typeface="微软雅黑" pitchFamily="34" charset="-122"/>
                <a:ea typeface="微软雅黑" pitchFamily="34" charset="-122"/>
              </a:endParaRPr>
            </a:p>
          </p:txBody>
        </p:sp>
      </p:grpSp>
      <p:sp>
        <p:nvSpPr>
          <p:cNvPr id="8" name="直角上箭头 7"/>
          <p:cNvSpPr/>
          <p:nvPr/>
        </p:nvSpPr>
        <p:spPr bwMode="auto">
          <a:xfrm rot="5400000">
            <a:off x="3258381" y="2555496"/>
            <a:ext cx="620825" cy="1882019"/>
          </a:xfrm>
          <a:prstGeom prst="bentUpArrow">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dirty="0" smtClean="0"/>
          </a:p>
        </p:txBody>
      </p:sp>
    </p:spTree>
    <p:extLst>
      <p:ext uri="{BB962C8B-B14F-4D97-AF65-F5344CB8AC3E}">
        <p14:creationId xmlns:p14="http://schemas.microsoft.com/office/powerpoint/2010/main" val="1245298697"/>
      </p:ext>
    </p:extLst>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3 CuadroTexto"/>
          <p:cNvSpPr txBox="1"/>
          <p:nvPr/>
        </p:nvSpPr>
        <p:spPr>
          <a:xfrm>
            <a:off x="7667191" y="4823050"/>
            <a:ext cx="341760" cy="276999"/>
          </a:xfrm>
          <a:prstGeom prst="rect">
            <a:avLst/>
          </a:prstGeom>
          <a:noFill/>
        </p:spPr>
        <p:txBody>
          <a:bodyPr wrap="none" rtlCol="0">
            <a:spAutoFit/>
          </a:bodyPr>
          <a:lstStyle/>
          <a:p>
            <a:pPr algn="ctr"/>
            <a:r>
              <a:rPr lang="en-US" altLang="zh-CN" sz="1200" b="1" dirty="0" smtClean="0">
                <a:solidFill>
                  <a:srgbClr val="04AEDA"/>
                </a:solidFill>
              </a:rPr>
              <a:t>13</a:t>
            </a:r>
            <a:endParaRPr lang="es-ES" sz="1200" b="1" dirty="0">
              <a:solidFill>
                <a:srgbClr val="04AEDA"/>
              </a:solidFill>
            </a:endParaRPr>
          </a:p>
        </p:txBody>
      </p:sp>
      <p:cxnSp>
        <p:nvCxnSpPr>
          <p:cNvPr id="9" name="直接连接符 8"/>
          <p:cNvCxnSpPr/>
          <p:nvPr/>
        </p:nvCxnSpPr>
        <p:spPr>
          <a:xfrm flipH="1">
            <a:off x="213965" y="561975"/>
            <a:ext cx="309795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Rectangle 7"/>
          <p:cNvSpPr>
            <a:spLocks noChangeArrowheads="1"/>
          </p:cNvSpPr>
          <p:nvPr/>
        </p:nvSpPr>
        <p:spPr bwMode="auto">
          <a:xfrm>
            <a:off x="0" y="523876"/>
            <a:ext cx="215900" cy="71438"/>
          </a:xfrm>
          <a:prstGeom prst="rect">
            <a:avLst/>
          </a:prstGeom>
          <a:solidFill>
            <a:srgbClr val="00B0F0"/>
          </a:solidFill>
          <a:ln w="9525">
            <a:noFill/>
            <a:miter lim="800000"/>
            <a:headEnd/>
            <a:tailEnd/>
          </a:ln>
        </p:spPr>
        <p:txBody>
          <a:bodyPr wrap="none" anchor="ctr"/>
          <a:lstStyle/>
          <a:p>
            <a:endParaRPr lang="zh-CN" altLang="en-US"/>
          </a:p>
        </p:txBody>
      </p:sp>
      <p:sp>
        <p:nvSpPr>
          <p:cNvPr id="11" name="TextBox 5"/>
          <p:cNvSpPr txBox="1">
            <a:spLocks noChangeArrowheads="1"/>
          </p:cNvSpPr>
          <p:nvPr/>
        </p:nvSpPr>
        <p:spPr bwMode="auto">
          <a:xfrm>
            <a:off x="560314" y="193675"/>
            <a:ext cx="386767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563"/>
              </a:lnSpc>
            </a:pPr>
            <a:r>
              <a:rPr lang="zh-CN" altLang="en-US" sz="2000" dirty="0" smtClean="0">
                <a:latin typeface="微软雅黑" pitchFamily="34" charset="-122"/>
                <a:ea typeface="微软雅黑" pitchFamily="34" charset="-122"/>
              </a:rPr>
              <a:t>版本转测试</a:t>
            </a:r>
            <a:r>
              <a:rPr lang="en-US" altLang="zh-CN" sz="2000" dirty="0" smtClean="0">
                <a:latin typeface="微软雅黑" pitchFamily="34" charset="-122"/>
                <a:ea typeface="微软雅黑" pitchFamily="34" charset="-122"/>
              </a:rPr>
              <a:t>-</a:t>
            </a:r>
            <a:r>
              <a:rPr lang="zh-CN" altLang="en-US" sz="2000" dirty="0">
                <a:latin typeface="微软雅黑" pitchFamily="34" charset="-122"/>
                <a:ea typeface="微软雅黑" pitchFamily="34" charset="-122"/>
              </a:rPr>
              <a:t>准则</a:t>
            </a:r>
            <a:endParaRPr lang="en-US" altLang="zh-CN" sz="2000" dirty="0">
              <a:latin typeface="微软雅黑" pitchFamily="34" charset="-122"/>
              <a:ea typeface="微软雅黑" pitchFamily="34" charset="-122"/>
            </a:endParaRPr>
          </a:p>
        </p:txBody>
      </p:sp>
      <p:sp>
        <p:nvSpPr>
          <p:cNvPr id="35" name="TextBox 34"/>
          <p:cNvSpPr txBox="1"/>
          <p:nvPr/>
        </p:nvSpPr>
        <p:spPr>
          <a:xfrm>
            <a:off x="504056" y="699542"/>
            <a:ext cx="8316416" cy="381258"/>
          </a:xfrm>
          <a:prstGeom prst="rect">
            <a:avLst/>
          </a:prstGeom>
          <a:noFill/>
        </p:spPr>
        <p:txBody>
          <a:bodyPr wrap="square" rtlCol="0">
            <a:spAutoFit/>
          </a:bodyPr>
          <a:lstStyle/>
          <a:p>
            <a:pPr>
              <a:lnSpc>
                <a:spcPct val="130000"/>
              </a:lnSpc>
              <a:spcAft>
                <a:spcPts val="600"/>
              </a:spcAft>
            </a:pPr>
            <a:r>
              <a:rPr lang="zh-CN" altLang="en-US" sz="1600" dirty="0" smtClean="0">
                <a:latin typeface="微软雅黑" pitchFamily="34" charset="-122"/>
                <a:ea typeface="微软雅黑" pitchFamily="34" charset="-122"/>
              </a:rPr>
              <a:t>准入：</a:t>
            </a:r>
            <a:r>
              <a:rPr lang="zh-CN" altLang="en-US" sz="1600" b="1" dirty="0" smtClean="0">
                <a:solidFill>
                  <a:schemeClr val="accent2">
                    <a:lumMod val="75000"/>
                  </a:schemeClr>
                </a:solidFill>
                <a:latin typeface="微软雅黑" pitchFamily="34" charset="-122"/>
                <a:ea typeface="微软雅黑" pitchFamily="34" charset="-122"/>
              </a:rPr>
              <a:t>无</a:t>
            </a:r>
            <a:r>
              <a:rPr lang="zh-CN" altLang="en-US" sz="1600" b="1" dirty="0">
                <a:solidFill>
                  <a:schemeClr val="accent2">
                    <a:lumMod val="75000"/>
                  </a:schemeClr>
                </a:solidFill>
                <a:latin typeface="微软雅黑" pitchFamily="34" charset="-122"/>
                <a:ea typeface="微软雅黑" pitchFamily="34" charset="-122"/>
              </a:rPr>
              <a:t>已知严重性级别以上</a:t>
            </a:r>
            <a:r>
              <a:rPr lang="zh-CN" altLang="en-US" sz="1600" b="1" dirty="0">
                <a:solidFill>
                  <a:schemeClr val="accent2">
                    <a:lumMod val="75000"/>
                  </a:schemeClr>
                </a:solidFill>
                <a:latin typeface="微软雅黑" pitchFamily="34" charset="-122"/>
                <a:ea typeface="微软雅黑" pitchFamily="34" charset="-122"/>
              </a:rPr>
              <a:t>遗留缺陷</a:t>
            </a:r>
            <a:r>
              <a:rPr lang="zh-CN" altLang="en-US" sz="1600" dirty="0">
                <a:latin typeface="微软雅黑" pitchFamily="34" charset="-122"/>
                <a:ea typeface="微软雅黑" pitchFamily="34" charset="-122"/>
              </a:rPr>
              <a:t>，具体准入条件如下</a:t>
            </a:r>
            <a:r>
              <a:rPr lang="zh-CN" altLang="en-US" sz="1600" dirty="0" smtClean="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p:txBody>
      </p:sp>
      <p:sp>
        <p:nvSpPr>
          <p:cNvPr id="36" name="TextBox 35"/>
          <p:cNvSpPr txBox="1"/>
          <p:nvPr/>
        </p:nvSpPr>
        <p:spPr>
          <a:xfrm>
            <a:off x="504056" y="1275606"/>
            <a:ext cx="8532440" cy="1129540"/>
          </a:xfrm>
          <a:prstGeom prst="rect">
            <a:avLst/>
          </a:prstGeom>
          <a:noFill/>
        </p:spPr>
        <p:txBody>
          <a:bodyPr wrap="square" rtlCol="0">
            <a:spAutoFit/>
          </a:bodyPr>
          <a:lstStyle/>
          <a:p>
            <a:pPr marL="342900" indent="-342900">
              <a:lnSpc>
                <a:spcPct val="130000"/>
              </a:lnSpc>
              <a:spcAft>
                <a:spcPts val="600"/>
              </a:spcAft>
              <a:buFont typeface="Wingdings" pitchFamily="2" charset="2"/>
              <a:buChar char="n"/>
            </a:pPr>
            <a:r>
              <a:rPr lang="zh-CN" altLang="en-US" sz="1600" dirty="0">
                <a:latin typeface="微软雅黑" pitchFamily="34" charset="-122"/>
                <a:ea typeface="微软雅黑" pitchFamily="34" charset="-122"/>
              </a:rPr>
              <a:t>准</a:t>
            </a:r>
            <a:r>
              <a:rPr lang="zh-CN" altLang="en-US" sz="1600" dirty="0" smtClean="0">
                <a:latin typeface="微软雅黑" pitchFamily="34" charset="-122"/>
                <a:ea typeface="微软雅黑" pitchFamily="34" charset="-122"/>
              </a:rPr>
              <a:t>出</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准入测试用例需要</a:t>
            </a:r>
            <a:r>
              <a:rPr lang="zh-CN" altLang="en-US" sz="1600" b="1" dirty="0">
                <a:solidFill>
                  <a:schemeClr val="accent2">
                    <a:lumMod val="75000"/>
                  </a:schemeClr>
                </a:solidFill>
                <a:latin typeface="微软雅黑" pitchFamily="34" charset="-122"/>
                <a:ea typeface="微软雅黑" pitchFamily="34" charset="-122"/>
              </a:rPr>
              <a:t>产品、开发、</a:t>
            </a:r>
            <a:r>
              <a:rPr lang="zh-CN" altLang="en-US" sz="1600" b="1" dirty="0" smtClean="0">
                <a:solidFill>
                  <a:schemeClr val="accent2">
                    <a:lumMod val="75000"/>
                  </a:schemeClr>
                </a:solidFill>
                <a:latin typeface="微软雅黑" pitchFamily="34" charset="-122"/>
                <a:ea typeface="微软雅黑" pitchFamily="34" charset="-122"/>
              </a:rPr>
              <a:t>测试三</a:t>
            </a:r>
            <a:r>
              <a:rPr lang="zh-CN" altLang="en-US" sz="1600" b="1" dirty="0">
                <a:solidFill>
                  <a:schemeClr val="accent2">
                    <a:lumMod val="75000"/>
                  </a:schemeClr>
                </a:solidFill>
                <a:latin typeface="微软雅黑" pitchFamily="34" charset="-122"/>
                <a:ea typeface="微软雅黑" pitchFamily="34" charset="-122"/>
              </a:rPr>
              <a:t>方</a:t>
            </a:r>
            <a:r>
              <a:rPr lang="zh-CN" altLang="en-US" sz="1600" b="1" dirty="0" smtClean="0">
                <a:solidFill>
                  <a:schemeClr val="accent2">
                    <a:lumMod val="75000"/>
                  </a:schemeClr>
                </a:solidFill>
                <a:latin typeface="微软雅黑" pitchFamily="34" charset="-122"/>
                <a:ea typeface="微软雅黑" pitchFamily="34" charset="-122"/>
              </a:rPr>
              <a:t>经过评审</a:t>
            </a:r>
            <a:r>
              <a:rPr lang="zh-CN" altLang="en-US" sz="1600" dirty="0" smtClean="0">
                <a:latin typeface="微软雅黑" pitchFamily="34" charset="-122"/>
                <a:ea typeface="微软雅黑" pitchFamily="34" charset="-122"/>
              </a:rPr>
              <a:t>（正式或</a:t>
            </a:r>
            <a:r>
              <a:rPr lang="zh-CN" altLang="en-US" sz="1600" dirty="0">
                <a:latin typeface="微软雅黑" pitchFamily="34" charset="-122"/>
                <a:ea typeface="微软雅黑" pitchFamily="34" charset="-122"/>
              </a:rPr>
              <a:t>非正</a:t>
            </a:r>
            <a:r>
              <a:rPr lang="zh-CN" altLang="en-US" sz="1600" dirty="0" smtClean="0">
                <a:latin typeface="微软雅黑" pitchFamily="34" charset="-122"/>
                <a:ea typeface="微软雅黑" pitchFamily="34" charset="-122"/>
              </a:rPr>
              <a:t>试评审）后</a:t>
            </a:r>
            <a:r>
              <a:rPr lang="zh-CN" altLang="en-US" sz="1600" dirty="0">
                <a:latin typeface="微软雅黑" pitchFamily="34" charset="-122"/>
                <a:ea typeface="微软雅黑" pitchFamily="34" charset="-122"/>
              </a:rPr>
              <a:t>约定纳入</a:t>
            </a:r>
            <a:r>
              <a:rPr lang="zh-CN" altLang="en-US" sz="1600" b="1" dirty="0">
                <a:solidFill>
                  <a:schemeClr val="accent2">
                    <a:lumMod val="75000"/>
                  </a:schemeClr>
                </a:solidFill>
                <a:latin typeface="微软雅黑" pitchFamily="34" charset="-122"/>
                <a:ea typeface="微软雅黑" pitchFamily="34" charset="-122"/>
              </a:rPr>
              <a:t>准入用例的范围 </a:t>
            </a:r>
            <a:endParaRPr lang="en-US" altLang="zh-CN" sz="1600" b="1" dirty="0">
              <a:solidFill>
                <a:schemeClr val="accent2">
                  <a:lumMod val="75000"/>
                </a:schemeClr>
              </a:solidFill>
              <a:latin typeface="微软雅黑" pitchFamily="34" charset="-122"/>
              <a:ea typeface="微软雅黑" pitchFamily="34" charset="-122"/>
            </a:endParaRPr>
          </a:p>
          <a:p>
            <a:pPr marL="342900" indent="-342900">
              <a:lnSpc>
                <a:spcPct val="130000"/>
              </a:lnSpc>
              <a:spcAft>
                <a:spcPts val="600"/>
              </a:spcAft>
              <a:buFont typeface="Wingdings" pitchFamily="2" charset="2"/>
              <a:buChar char="n"/>
            </a:pPr>
            <a:r>
              <a:rPr lang="zh-CN" altLang="en-US" sz="1600" dirty="0" smtClean="0">
                <a:latin typeface="微软雅黑" pitchFamily="34" charset="-122"/>
                <a:ea typeface="微软雅黑" pitchFamily="34" charset="-122"/>
              </a:rPr>
              <a:t>预测试时发现</a:t>
            </a:r>
            <a:r>
              <a:rPr lang="zh-CN" altLang="en-US" sz="1600" b="1" dirty="0" smtClean="0">
                <a:solidFill>
                  <a:schemeClr val="accent2">
                    <a:lumMod val="75000"/>
                  </a:schemeClr>
                </a:solidFill>
                <a:latin typeface="微软雅黑" pitchFamily="34" charset="-122"/>
                <a:ea typeface="微软雅黑" pitchFamily="34" charset="-122"/>
              </a:rPr>
              <a:t>严重性</a:t>
            </a:r>
            <a:r>
              <a:rPr lang="zh-CN" altLang="en-US" sz="1600" b="1" dirty="0">
                <a:solidFill>
                  <a:schemeClr val="accent2">
                    <a:lumMod val="75000"/>
                  </a:schemeClr>
                </a:solidFill>
                <a:latin typeface="微软雅黑" pitchFamily="34" charset="-122"/>
                <a:ea typeface="微软雅黑" pitchFamily="34" charset="-122"/>
              </a:rPr>
              <a:t>缺陷</a:t>
            </a:r>
            <a:r>
              <a:rPr lang="zh-CN" altLang="en-US" sz="1600" b="1" dirty="0" smtClean="0">
                <a:solidFill>
                  <a:schemeClr val="accent2">
                    <a:lumMod val="75000"/>
                  </a:schemeClr>
                </a:solidFill>
                <a:latin typeface="微软雅黑" pitchFamily="34" charset="-122"/>
                <a:ea typeface="微软雅黑" pitchFamily="34" charset="-122"/>
              </a:rPr>
              <a:t>超过</a:t>
            </a:r>
            <a:r>
              <a:rPr lang="en-US" altLang="zh-CN" sz="1600" b="1" dirty="0">
                <a:solidFill>
                  <a:schemeClr val="accent2">
                    <a:lumMod val="75000"/>
                  </a:schemeClr>
                </a:solidFill>
                <a:latin typeface="微软雅黑" pitchFamily="34" charset="-122"/>
                <a:ea typeface="微软雅黑" pitchFamily="34" charset="-122"/>
              </a:rPr>
              <a:t>3</a:t>
            </a:r>
            <a:r>
              <a:rPr lang="zh-CN" altLang="en-US" sz="1600" b="1" dirty="0">
                <a:solidFill>
                  <a:schemeClr val="accent2">
                    <a:lumMod val="75000"/>
                  </a:schemeClr>
                </a:solidFill>
                <a:latin typeface="微软雅黑" pitchFamily="34" charset="-122"/>
                <a:ea typeface="微软雅黑" pitchFamily="34" charset="-122"/>
              </a:rPr>
              <a:t>个</a:t>
            </a:r>
            <a:r>
              <a:rPr lang="zh-CN" altLang="en-US" sz="1600" dirty="0">
                <a:latin typeface="微软雅黑" pitchFamily="34" charset="-122"/>
                <a:ea typeface="微软雅黑" pitchFamily="34" charset="-122"/>
              </a:rPr>
              <a:t>或</a:t>
            </a:r>
            <a:r>
              <a:rPr lang="zh-CN" altLang="en-US" sz="1600" b="1" dirty="0">
                <a:solidFill>
                  <a:schemeClr val="accent2">
                    <a:lumMod val="75000"/>
                  </a:schemeClr>
                </a:solidFill>
                <a:latin typeface="微软雅黑" pitchFamily="34" charset="-122"/>
                <a:ea typeface="微软雅黑" pitchFamily="34" charset="-122"/>
              </a:rPr>
              <a:t>预测试用例通过率</a:t>
            </a:r>
            <a:r>
              <a:rPr lang="zh-CN" altLang="en-US" sz="1600" b="1" dirty="0" smtClean="0">
                <a:solidFill>
                  <a:schemeClr val="accent2">
                    <a:lumMod val="75000"/>
                  </a:schemeClr>
                </a:solidFill>
                <a:latin typeface="微软雅黑" pitchFamily="34" charset="-122"/>
                <a:ea typeface="微软雅黑" pitchFamily="34" charset="-122"/>
              </a:rPr>
              <a:t>低于</a:t>
            </a:r>
            <a:r>
              <a:rPr lang="en-US" altLang="zh-CN" sz="1600" b="1" dirty="0" smtClean="0">
                <a:solidFill>
                  <a:schemeClr val="accent2">
                    <a:lumMod val="75000"/>
                  </a:schemeClr>
                </a:solidFill>
                <a:latin typeface="微软雅黑" pitchFamily="34" charset="-122"/>
                <a:ea typeface="微软雅黑" pitchFamily="34" charset="-122"/>
              </a:rPr>
              <a:t>95%</a:t>
            </a:r>
            <a:r>
              <a:rPr lang="zh-CN" altLang="en-US" sz="1600" dirty="0">
                <a:latin typeface="微软雅黑" pitchFamily="34" charset="-122"/>
                <a:ea typeface="微软雅黑" pitchFamily="34" charset="-122"/>
              </a:rPr>
              <a:t>，版本暂停测试</a:t>
            </a:r>
            <a:r>
              <a:rPr lang="zh-CN" altLang="en-US" sz="1600" dirty="0" smtClean="0">
                <a:latin typeface="微软雅黑" pitchFamily="34" charset="-122"/>
                <a:ea typeface="微软雅黑" pitchFamily="34" charset="-122"/>
              </a:rPr>
              <a:t>返回</a:t>
            </a:r>
            <a:endParaRPr lang="en-US" altLang="zh-CN" sz="1600" dirty="0">
              <a:latin typeface="微软雅黑" pitchFamily="34" charset="-122"/>
              <a:ea typeface="微软雅黑" pitchFamily="34" charset="-122"/>
            </a:endParaRPr>
          </a:p>
        </p:txBody>
      </p:sp>
      <p:grpSp>
        <p:nvGrpSpPr>
          <p:cNvPr id="12" name="组合 11"/>
          <p:cNvGrpSpPr/>
          <p:nvPr/>
        </p:nvGrpSpPr>
        <p:grpSpPr>
          <a:xfrm>
            <a:off x="755576" y="3850530"/>
            <a:ext cx="8064896" cy="809453"/>
            <a:chOff x="2072840" y="3490490"/>
            <a:chExt cx="7109359" cy="809453"/>
          </a:xfrm>
        </p:grpSpPr>
        <p:sp>
          <p:nvSpPr>
            <p:cNvPr id="44" name="矩形 43"/>
            <p:cNvSpPr/>
            <p:nvPr/>
          </p:nvSpPr>
          <p:spPr>
            <a:xfrm>
              <a:off x="2072840" y="3526905"/>
              <a:ext cx="6688435" cy="773038"/>
            </a:xfrm>
            <a:prstGeom prst="rect">
              <a:avLst/>
            </a:prstGeom>
            <a:solidFill>
              <a:srgbClr val="CD1F06">
                <a:alpha val="8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6"/>
            <p:cNvSpPr txBox="1"/>
            <p:nvPr/>
          </p:nvSpPr>
          <p:spPr>
            <a:xfrm>
              <a:off x="2110917" y="3490490"/>
              <a:ext cx="7071282" cy="809452"/>
            </a:xfrm>
            <a:prstGeom prst="rect">
              <a:avLst/>
            </a:prstGeom>
            <a:noFill/>
          </p:spPr>
          <p:txBody>
            <a:bodyPr wrap="square" rtlCol="0">
              <a:spAutoFit/>
            </a:bodyPr>
            <a:lstStyle/>
            <a:p>
              <a:pPr>
                <a:lnSpc>
                  <a:spcPct val="130000"/>
                </a:lnSpc>
                <a:spcAft>
                  <a:spcPts val="600"/>
                </a:spcAft>
              </a:pPr>
              <a:r>
                <a:rPr lang="zh-CN" altLang="en-US" sz="1600" b="1" dirty="0" smtClean="0">
                  <a:solidFill>
                    <a:schemeClr val="bg1"/>
                  </a:solidFill>
                  <a:latin typeface="微软雅黑" pitchFamily="34" charset="-122"/>
                  <a:ea typeface="微软雅黑" pitchFamily="34" charset="-122"/>
                </a:rPr>
                <a:t>原则上，移交给测试团队进行测试的版本都必须遵循转测试流程</a:t>
              </a:r>
              <a:endParaRPr lang="en-US" altLang="zh-CN" sz="1600" b="1" dirty="0" smtClean="0">
                <a:solidFill>
                  <a:schemeClr val="bg1"/>
                </a:solidFill>
                <a:latin typeface="微软雅黑" pitchFamily="34" charset="-122"/>
                <a:ea typeface="微软雅黑" pitchFamily="34" charset="-122"/>
              </a:endParaRPr>
            </a:p>
            <a:p>
              <a:pPr>
                <a:lnSpc>
                  <a:spcPct val="130000"/>
                </a:lnSpc>
                <a:spcAft>
                  <a:spcPts val="600"/>
                </a:spcAft>
              </a:pPr>
              <a:r>
                <a:rPr lang="zh-CN" altLang="en-US" sz="1600" b="1" dirty="0" smtClean="0">
                  <a:solidFill>
                    <a:schemeClr val="bg1"/>
                  </a:solidFill>
                  <a:latin typeface="微软雅黑" pitchFamily="34" charset="-122"/>
                  <a:ea typeface="微软雅黑" pitchFamily="34" charset="-122"/>
                </a:rPr>
                <a:t>测试</a:t>
              </a:r>
              <a:r>
                <a:rPr lang="zh-CN" altLang="en-US" sz="1600" b="1" dirty="0">
                  <a:solidFill>
                    <a:schemeClr val="bg1"/>
                  </a:solidFill>
                  <a:latin typeface="微软雅黑" pitchFamily="34" charset="-122"/>
                  <a:ea typeface="微软雅黑" pitchFamily="34" charset="-122"/>
                </a:rPr>
                <a:t>版本只接受配置管理员所建版本，</a:t>
              </a:r>
              <a:r>
                <a:rPr lang="en-US" altLang="zh-CN" sz="1600" b="1" dirty="0">
                  <a:solidFill>
                    <a:schemeClr val="bg1"/>
                  </a:solidFill>
                  <a:latin typeface="微软雅黑" pitchFamily="34" charset="-122"/>
                  <a:ea typeface="微软雅黑" pitchFamily="34" charset="-122"/>
                </a:rPr>
                <a:t>RTX</a:t>
              </a:r>
              <a:r>
                <a:rPr lang="zh-CN" altLang="en-US" sz="1600" b="1" dirty="0">
                  <a:solidFill>
                    <a:schemeClr val="bg1"/>
                  </a:solidFill>
                  <a:latin typeface="微软雅黑" pitchFamily="34" charset="-122"/>
                  <a:ea typeface="微软雅黑" pitchFamily="34" charset="-122"/>
                </a:rPr>
                <a:t>单发的测试版本拒绝</a:t>
              </a:r>
              <a:r>
                <a:rPr lang="zh-CN" altLang="en-US" sz="1600" b="1" dirty="0" smtClean="0">
                  <a:solidFill>
                    <a:schemeClr val="bg1"/>
                  </a:solidFill>
                  <a:latin typeface="微软雅黑" pitchFamily="34" charset="-122"/>
                  <a:ea typeface="微软雅黑" pitchFamily="34" charset="-122"/>
                </a:rPr>
                <a:t>接受测试。</a:t>
              </a:r>
              <a:endParaRPr lang="en-US" altLang="zh-CN" sz="1600" b="1" dirty="0" smtClean="0">
                <a:solidFill>
                  <a:schemeClr val="bg1"/>
                </a:solidFill>
                <a:latin typeface="微软雅黑" pitchFamily="34" charset="-122"/>
                <a:ea typeface="微软雅黑" pitchFamily="34" charset="-122"/>
              </a:endParaRPr>
            </a:p>
          </p:txBody>
        </p:sp>
      </p:grpSp>
      <p:sp>
        <p:nvSpPr>
          <p:cNvPr id="47" name="TextBox 46"/>
          <p:cNvSpPr txBox="1"/>
          <p:nvPr/>
        </p:nvSpPr>
        <p:spPr>
          <a:xfrm>
            <a:off x="504056" y="2571750"/>
            <a:ext cx="8532440" cy="1206484"/>
          </a:xfrm>
          <a:prstGeom prst="rect">
            <a:avLst/>
          </a:prstGeom>
          <a:noFill/>
        </p:spPr>
        <p:txBody>
          <a:bodyPr wrap="square" rtlCol="0">
            <a:spAutoFit/>
          </a:bodyPr>
          <a:lstStyle/>
          <a:p>
            <a:pPr marL="342900" indent="-342900">
              <a:lnSpc>
                <a:spcPct val="130000"/>
              </a:lnSpc>
              <a:spcAft>
                <a:spcPts val="600"/>
              </a:spcAft>
              <a:buFont typeface="Wingdings" pitchFamily="2" charset="2"/>
              <a:buChar char="n"/>
            </a:pPr>
            <a:r>
              <a:rPr lang="zh-CN" altLang="en-US" sz="1600" dirty="0" smtClean="0">
                <a:latin typeface="微软雅黑" pitchFamily="34" charset="-122"/>
                <a:ea typeface="微软雅黑" pitchFamily="34" charset="-122"/>
              </a:rPr>
              <a:t>被</a:t>
            </a:r>
            <a:r>
              <a:rPr lang="zh-CN" altLang="en-US" sz="1600" dirty="0">
                <a:latin typeface="微软雅黑" pitchFamily="34" charset="-122"/>
                <a:ea typeface="微软雅黑" pitchFamily="34" charset="-122"/>
              </a:rPr>
              <a:t>测软件程序能正常打包、编译并通过</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marL="342900" indent="-342900">
              <a:lnSpc>
                <a:spcPct val="130000"/>
              </a:lnSpc>
              <a:spcAft>
                <a:spcPts val="600"/>
              </a:spcAft>
              <a:buFont typeface="Wingdings" pitchFamily="2" charset="2"/>
              <a:buChar char="n"/>
            </a:pPr>
            <a:r>
              <a:rPr lang="zh-CN" altLang="en-US" sz="1600" dirty="0" smtClean="0">
                <a:latin typeface="微软雅黑" pitchFamily="34" charset="-122"/>
                <a:ea typeface="微软雅黑" pitchFamily="34" charset="-122"/>
              </a:rPr>
              <a:t>版本</a:t>
            </a:r>
            <a:r>
              <a:rPr lang="zh-CN" altLang="en-US" sz="1600" dirty="0">
                <a:latin typeface="微软雅黑" pitchFamily="34" charset="-122"/>
                <a:ea typeface="微软雅黑" pitchFamily="34" charset="-122"/>
              </a:rPr>
              <a:t>配套关系描述正确；</a:t>
            </a:r>
            <a:endParaRPr lang="en-US" altLang="zh-CN" sz="1600" dirty="0" smtClean="0">
              <a:latin typeface="微软雅黑" pitchFamily="34" charset="-122"/>
              <a:ea typeface="微软雅黑" pitchFamily="34" charset="-122"/>
            </a:endParaRPr>
          </a:p>
          <a:p>
            <a:pPr marL="342900" indent="-342900">
              <a:lnSpc>
                <a:spcPct val="130000"/>
              </a:lnSpc>
              <a:spcAft>
                <a:spcPts val="600"/>
              </a:spcAft>
              <a:buFont typeface="Wingdings" pitchFamily="2" charset="2"/>
              <a:buChar char="n"/>
            </a:pPr>
            <a:r>
              <a:rPr lang="zh-CN" altLang="en-US" sz="1600" dirty="0" smtClean="0">
                <a:latin typeface="微软雅黑" pitchFamily="34" charset="-122"/>
                <a:ea typeface="微软雅黑" pitchFamily="34" charset="-122"/>
              </a:rPr>
              <a:t>转</a:t>
            </a:r>
            <a:r>
              <a:rPr lang="zh-CN" altLang="en-US" sz="1600" dirty="0">
                <a:latin typeface="微软雅黑" pitchFamily="34" charset="-122"/>
                <a:ea typeface="微软雅黑" pitchFamily="34" charset="-122"/>
              </a:rPr>
              <a:t>测试时给出测试</a:t>
            </a:r>
            <a:r>
              <a:rPr lang="zh-CN" altLang="en-US" sz="1600">
                <a:latin typeface="微软雅黑" pitchFamily="34" charset="-122"/>
                <a:ea typeface="微软雅黑" pitchFamily="34" charset="-122"/>
              </a:rPr>
              <a:t>重点</a:t>
            </a:r>
            <a:r>
              <a:rPr lang="zh-CN" altLang="en-US" sz="1600" smtClean="0">
                <a:latin typeface="微软雅黑" pitchFamily="34" charset="-122"/>
                <a:ea typeface="微软雅黑" pitchFamily="34" charset="-122"/>
              </a:rPr>
              <a:t>建议。</a:t>
            </a:r>
            <a:endParaRPr lang="en-US" altLang="zh-CN"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626153383"/>
      </p:ext>
    </p:extLst>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a:spLocks noChangeArrowheads="1"/>
          </p:cNvSpPr>
          <p:nvPr/>
        </p:nvSpPr>
        <p:spPr bwMode="auto">
          <a:xfrm>
            <a:off x="2731855" y="1773386"/>
            <a:ext cx="364715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5400" b="1" dirty="0" smtClean="0">
                <a:solidFill>
                  <a:srgbClr val="04AEDA"/>
                </a:solidFill>
                <a:latin typeface="微软雅黑" pitchFamily="34" charset="-122"/>
                <a:ea typeface="微软雅黑" pitchFamily="34" charset="-122"/>
              </a:rPr>
              <a:t>谢谢观看！</a:t>
            </a:r>
            <a:endParaRPr lang="zh-CN" altLang="en-US" sz="5400" b="1" dirty="0">
              <a:solidFill>
                <a:srgbClr val="04AEDA"/>
              </a:solidFill>
              <a:latin typeface="微软雅黑" pitchFamily="34" charset="-122"/>
              <a:ea typeface="微软雅黑" pitchFamily="34" charset="-122"/>
            </a:endParaRPr>
          </a:p>
        </p:txBody>
      </p:sp>
    </p:spTree>
    <p:extLst>
      <p:ext uri="{BB962C8B-B14F-4D97-AF65-F5344CB8AC3E}">
        <p14:creationId xmlns:p14="http://schemas.microsoft.com/office/powerpoint/2010/main" val="118552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50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p:tgtEl>
                                          <p:spTgt spid="22"/>
                                        </p:tgtEl>
                                        <p:attrNameLst>
                                          <p:attrName>ppt_y</p:attrName>
                                        </p:attrNameLst>
                                      </p:cBhvr>
                                      <p:tavLst>
                                        <p:tav tm="0">
                                          <p:val>
                                            <p:strVal val="#ppt_y+#ppt_h*1.125000"/>
                                          </p:val>
                                        </p:tav>
                                        <p:tav tm="100000">
                                          <p:val>
                                            <p:strVal val="#ppt_y"/>
                                          </p:val>
                                        </p:tav>
                                      </p:tavLst>
                                    </p:anim>
                                    <p:animEffect transition="in" filter="wipe(up)">
                                      <p:cBhvr>
                                        <p:cTn id="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extLst>
              <p:ext uri="{D42A27DB-BD31-4B8C-83A1-F6EECF244321}">
                <p14:modId xmlns:p14="http://schemas.microsoft.com/office/powerpoint/2010/main" val="1516759002"/>
              </p:ext>
            </p:extLst>
          </p:nvPr>
        </p:nvGraphicFramePr>
        <p:xfrm>
          <a:off x="828674" y="215534"/>
          <a:ext cx="8207822" cy="4589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p:cNvGraphicFramePr/>
          <p:nvPr>
            <p:extLst>
              <p:ext uri="{D42A27DB-BD31-4B8C-83A1-F6EECF244321}">
                <p14:modId xmlns:p14="http://schemas.microsoft.com/office/powerpoint/2010/main" val="1459987614"/>
              </p:ext>
            </p:extLst>
          </p:nvPr>
        </p:nvGraphicFramePr>
        <p:xfrm>
          <a:off x="-900608" y="215534"/>
          <a:ext cx="2591135" cy="457046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矩形 7"/>
          <p:cNvSpPr/>
          <p:nvPr/>
        </p:nvSpPr>
        <p:spPr bwMode="auto">
          <a:xfrm>
            <a:off x="5536680" y="4024255"/>
            <a:ext cx="1127372" cy="846382"/>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bodyPr>
          <a:lstStyle/>
          <a:p>
            <a:r>
              <a:rPr lang="zh-CN" altLang="en-US" sz="800" dirty="0" smtClean="0"/>
              <a:t>测试用例</a:t>
            </a:r>
            <a:endParaRPr lang="en-US" altLang="zh-CN" sz="800" dirty="0" smtClean="0"/>
          </a:p>
          <a:p>
            <a:r>
              <a:rPr lang="zh-CN" altLang="en-US" sz="800" dirty="0"/>
              <a:t>完整</a:t>
            </a:r>
            <a:r>
              <a:rPr lang="zh-CN" altLang="en-US" sz="800" dirty="0" smtClean="0"/>
              <a:t>课程内容</a:t>
            </a:r>
            <a:endParaRPr lang="zh-CN" altLang="en-US" sz="800" dirty="0"/>
          </a:p>
        </p:txBody>
      </p:sp>
      <p:sp>
        <p:nvSpPr>
          <p:cNvPr id="10" name="矩形 9"/>
          <p:cNvSpPr/>
          <p:nvPr/>
        </p:nvSpPr>
        <p:spPr bwMode="auto">
          <a:xfrm>
            <a:off x="827584" y="589643"/>
            <a:ext cx="1152128" cy="253915"/>
          </a:xfrm>
          <a:prstGeom prst="rect">
            <a:avLst/>
          </a:prstGeom>
          <a:solidFill>
            <a:srgbClr val="FFBE7D"/>
          </a:solidFill>
          <a:ln w="9525">
            <a:solidFill>
              <a:srgbClr val="000000"/>
            </a:solidFill>
            <a:miter lim="800000"/>
            <a:headEnd/>
            <a:tailEnd/>
          </a:ln>
          <a:effectLst/>
        </p:spPr>
        <p:txBody>
          <a:bodyPr vert="horz" wrap="square" lIns="91440" tIns="45720" rIns="91440" bIns="45720" numCol="1" rtlCol="0" anchor="t" anchorCtr="0" compatLnSpc="1">
            <a:prstTxWarp prst="textNoShape">
              <a:avLst/>
            </a:prstTxWarp>
          </a:bodyPr>
          <a:lstStyle/>
          <a:p>
            <a:pPr algn="ctr"/>
            <a:r>
              <a:rPr lang="zh-CN" altLang="en-US" sz="800" dirty="0" smtClean="0"/>
              <a:t>产品立项</a:t>
            </a:r>
            <a:endParaRPr lang="zh-CN" altLang="en-US" sz="800" dirty="0"/>
          </a:p>
        </p:txBody>
      </p:sp>
      <p:sp>
        <p:nvSpPr>
          <p:cNvPr id="11" name="矩形 10"/>
          <p:cNvSpPr/>
          <p:nvPr/>
        </p:nvSpPr>
        <p:spPr bwMode="auto">
          <a:xfrm>
            <a:off x="852338" y="819197"/>
            <a:ext cx="8184157" cy="253915"/>
          </a:xfrm>
          <a:prstGeom prst="rect">
            <a:avLst/>
          </a:prstGeom>
          <a:solidFill>
            <a:srgbClr val="FFBE7D"/>
          </a:solidFill>
          <a:ln w="9525">
            <a:solidFill>
              <a:srgbClr val="000000"/>
            </a:solidFill>
            <a:miter lim="800000"/>
            <a:headEnd/>
            <a:tailEnd/>
          </a:ln>
          <a:effectLst/>
        </p:spPr>
        <p:txBody>
          <a:bodyPr vert="horz" wrap="square" lIns="91440" tIns="45720" rIns="91440" bIns="45720" numCol="1" rtlCol="0" anchor="t" anchorCtr="0" compatLnSpc="1">
            <a:prstTxWarp prst="textNoShape">
              <a:avLst/>
            </a:prstTxWarp>
          </a:bodyPr>
          <a:lstStyle/>
          <a:p>
            <a:r>
              <a:rPr lang="zh-CN" altLang="en-US" sz="800" dirty="0" smtClean="0"/>
              <a:t>                                              项目计划与监控                                                                                     问题与风险管理                                                                             沟通管理</a:t>
            </a:r>
            <a:endParaRPr lang="zh-CN" altLang="en-US" sz="800" dirty="0"/>
          </a:p>
        </p:txBody>
      </p:sp>
      <p:sp>
        <p:nvSpPr>
          <p:cNvPr id="12" name="矩形 11"/>
          <p:cNvSpPr/>
          <p:nvPr/>
        </p:nvSpPr>
        <p:spPr bwMode="auto">
          <a:xfrm>
            <a:off x="2177083" y="555527"/>
            <a:ext cx="864096" cy="253915"/>
          </a:xfrm>
          <a:prstGeom prst="rect">
            <a:avLst/>
          </a:prstGeom>
          <a:solidFill>
            <a:srgbClr val="FFBE7D"/>
          </a:solidFill>
          <a:ln w="9525">
            <a:solidFill>
              <a:srgbClr val="000000"/>
            </a:solidFill>
            <a:miter lim="800000"/>
            <a:headEnd/>
            <a:tailEnd/>
          </a:ln>
          <a:effectLst/>
        </p:spPr>
        <p:txBody>
          <a:bodyPr vert="horz" wrap="square" lIns="91440" tIns="45720" rIns="91440" bIns="45720" numCol="1" rtlCol="0" anchor="t" anchorCtr="0" compatLnSpc="1">
            <a:prstTxWarp prst="textNoShape">
              <a:avLst/>
            </a:prstTxWarp>
          </a:bodyPr>
          <a:lstStyle/>
          <a:p>
            <a:pPr algn="ctr"/>
            <a:r>
              <a:rPr lang="zh-CN" altLang="en-US" sz="800" dirty="0" smtClean="0"/>
              <a:t>研发项目立项</a:t>
            </a:r>
            <a:endParaRPr lang="zh-CN" altLang="en-US" sz="800" dirty="0"/>
          </a:p>
        </p:txBody>
      </p:sp>
      <p:sp>
        <p:nvSpPr>
          <p:cNvPr id="13" name="矩形 12"/>
          <p:cNvSpPr/>
          <p:nvPr/>
        </p:nvSpPr>
        <p:spPr bwMode="auto">
          <a:xfrm>
            <a:off x="6804248" y="483518"/>
            <a:ext cx="962075" cy="253915"/>
          </a:xfrm>
          <a:prstGeom prst="rect">
            <a:avLst/>
          </a:prstGeom>
          <a:solidFill>
            <a:srgbClr val="FFBE7D"/>
          </a:solidFill>
          <a:ln w="9525">
            <a:solidFill>
              <a:srgbClr val="000000"/>
            </a:solidFill>
            <a:miter lim="800000"/>
            <a:headEnd/>
            <a:tailEnd/>
          </a:ln>
          <a:effectLst/>
        </p:spPr>
        <p:txBody>
          <a:bodyPr vert="horz" wrap="square" lIns="91440" tIns="45720" rIns="91440" bIns="45720" numCol="1" rtlCol="0" anchor="t" anchorCtr="0" compatLnSpc="1">
            <a:prstTxWarp prst="textNoShape">
              <a:avLst/>
            </a:prstTxWarp>
          </a:bodyPr>
          <a:lstStyle/>
          <a:p>
            <a:pPr algn="ctr"/>
            <a:r>
              <a:rPr lang="zh-CN" altLang="en-US" sz="800" dirty="0" smtClean="0"/>
              <a:t>项目验收及总结</a:t>
            </a:r>
            <a:endParaRPr lang="zh-CN" altLang="en-US" sz="800" dirty="0"/>
          </a:p>
        </p:txBody>
      </p:sp>
      <p:sp>
        <p:nvSpPr>
          <p:cNvPr id="15" name="矩形 14"/>
          <p:cNvSpPr/>
          <p:nvPr/>
        </p:nvSpPr>
        <p:spPr bwMode="auto">
          <a:xfrm>
            <a:off x="852338" y="1203598"/>
            <a:ext cx="1127373" cy="253915"/>
          </a:xfrm>
          <a:prstGeom prst="rect">
            <a:avLst/>
          </a:prstGeom>
          <a:solidFill>
            <a:schemeClr val="accent6">
              <a:lumMod val="20000"/>
              <a:lumOff val="80000"/>
            </a:schemeClr>
          </a:solidFill>
          <a:ln w="9525">
            <a:solidFill>
              <a:srgbClr val="000000"/>
            </a:solidFill>
            <a:miter lim="800000"/>
            <a:headEnd/>
            <a:tailEnd/>
          </a:ln>
          <a:effectLst/>
        </p:spPr>
        <p:txBody>
          <a:bodyPr vert="horz" wrap="square" lIns="91440" tIns="45720" rIns="91440" bIns="45720" numCol="1" rtlCol="0" anchor="t" anchorCtr="0" compatLnSpc="1">
            <a:prstTxWarp prst="textNoShape">
              <a:avLst/>
            </a:prstTxWarp>
          </a:bodyPr>
          <a:lstStyle/>
          <a:p>
            <a:r>
              <a:rPr lang="zh-CN" altLang="en-US" sz="800" dirty="0" smtClean="0"/>
              <a:t>可行性分析</a:t>
            </a:r>
            <a:endParaRPr lang="zh-CN" altLang="en-US" sz="800" dirty="0"/>
          </a:p>
        </p:txBody>
      </p:sp>
      <p:sp>
        <p:nvSpPr>
          <p:cNvPr id="17" name="矩形 16"/>
          <p:cNvSpPr/>
          <p:nvPr/>
        </p:nvSpPr>
        <p:spPr bwMode="auto">
          <a:xfrm>
            <a:off x="852339" y="2067720"/>
            <a:ext cx="1153515" cy="897434"/>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bodyPr>
          <a:lstStyle/>
          <a:p>
            <a:r>
              <a:rPr lang="zh-CN" altLang="en-US" sz="800" dirty="0">
                <a:solidFill>
                  <a:srgbClr val="FF0000"/>
                </a:solidFill>
              </a:rPr>
              <a:t>●可行性</a:t>
            </a:r>
            <a:r>
              <a:rPr lang="zh-CN" altLang="en-US" sz="800" dirty="0" smtClean="0">
                <a:solidFill>
                  <a:srgbClr val="FF0000"/>
                </a:solidFill>
              </a:rPr>
              <a:t>分析评审</a:t>
            </a:r>
            <a:endParaRPr lang="en-US" altLang="zh-CN" sz="800" dirty="0" smtClean="0">
              <a:solidFill>
                <a:srgbClr val="FF0000"/>
              </a:solidFill>
            </a:endParaRPr>
          </a:p>
          <a:p>
            <a:pPr>
              <a:buClr>
                <a:srgbClr val="C00000"/>
              </a:buClr>
              <a:buSzPct val="105000"/>
            </a:pPr>
            <a:r>
              <a:rPr lang="zh-CN" altLang="en-US" sz="800" dirty="0" smtClean="0">
                <a:solidFill>
                  <a:srgbClr val="FF0000"/>
                </a:solidFill>
              </a:rPr>
              <a:t>●</a:t>
            </a:r>
            <a:r>
              <a:rPr lang="zh-CN" altLang="en-US" sz="800" dirty="0">
                <a:solidFill>
                  <a:srgbClr val="FF0000"/>
                </a:solidFill>
              </a:rPr>
              <a:t>课程概念设计评审</a:t>
            </a:r>
            <a:endParaRPr lang="en-US" altLang="zh-CN" sz="800" dirty="0">
              <a:solidFill>
                <a:srgbClr val="FF0000"/>
              </a:solidFill>
            </a:endParaRPr>
          </a:p>
          <a:p>
            <a:r>
              <a:rPr lang="zh-CN" altLang="en-US" sz="800" dirty="0">
                <a:solidFill>
                  <a:srgbClr val="FF0000"/>
                </a:solidFill>
              </a:rPr>
              <a:t>●立项</a:t>
            </a:r>
            <a:r>
              <a:rPr lang="zh-CN" altLang="en-US" sz="800" dirty="0" smtClean="0">
                <a:solidFill>
                  <a:srgbClr val="FF0000"/>
                </a:solidFill>
              </a:rPr>
              <a:t>决策</a:t>
            </a:r>
            <a:endParaRPr lang="zh-CN" altLang="en-US" sz="800" dirty="0">
              <a:solidFill>
                <a:srgbClr val="FF0000"/>
              </a:solidFill>
            </a:endParaRPr>
          </a:p>
        </p:txBody>
      </p:sp>
      <p:sp>
        <p:nvSpPr>
          <p:cNvPr id="18" name="矩形 17"/>
          <p:cNvSpPr/>
          <p:nvPr/>
        </p:nvSpPr>
        <p:spPr bwMode="auto">
          <a:xfrm>
            <a:off x="827583" y="204338"/>
            <a:ext cx="1168747" cy="423191"/>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bodyPr>
          <a:lstStyle/>
          <a:p>
            <a:pPr algn="ctr"/>
            <a:r>
              <a:rPr lang="zh-CN" altLang="en-US" sz="1200" dirty="0" smtClean="0">
                <a:solidFill>
                  <a:schemeClr val="bg1"/>
                </a:solidFill>
              </a:rPr>
              <a:t>项目立项前准备阶段</a:t>
            </a:r>
            <a:endParaRPr lang="zh-CN" altLang="en-US" sz="1200" dirty="0">
              <a:solidFill>
                <a:schemeClr val="bg1"/>
              </a:solidFill>
            </a:endParaRPr>
          </a:p>
        </p:txBody>
      </p:sp>
      <p:sp>
        <p:nvSpPr>
          <p:cNvPr id="19" name="矩形 18"/>
          <p:cNvSpPr/>
          <p:nvPr/>
        </p:nvSpPr>
        <p:spPr bwMode="auto">
          <a:xfrm>
            <a:off x="1979711" y="204338"/>
            <a:ext cx="1164531" cy="423191"/>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bodyPr>
          <a:lstStyle/>
          <a:p>
            <a:pPr algn="ctr"/>
            <a:r>
              <a:rPr lang="zh-CN" altLang="en-US" sz="1200" dirty="0" smtClean="0"/>
              <a:t>项目立项阶段</a:t>
            </a:r>
            <a:endParaRPr lang="zh-CN" altLang="en-US" sz="1200" dirty="0"/>
          </a:p>
        </p:txBody>
      </p:sp>
      <p:sp>
        <p:nvSpPr>
          <p:cNvPr id="20" name="矩形 19"/>
          <p:cNvSpPr/>
          <p:nvPr/>
        </p:nvSpPr>
        <p:spPr bwMode="auto">
          <a:xfrm>
            <a:off x="3275856" y="204338"/>
            <a:ext cx="970806" cy="423191"/>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bodyPr>
          <a:lstStyle/>
          <a:p>
            <a:pPr algn="ctr"/>
            <a:r>
              <a:rPr lang="zh-CN" altLang="en-US" sz="1200" dirty="0"/>
              <a:t>样</a:t>
            </a:r>
            <a:r>
              <a:rPr lang="zh-CN" altLang="en-US" sz="1200" dirty="0" smtClean="0"/>
              <a:t>章开发阶段</a:t>
            </a:r>
            <a:endParaRPr lang="zh-CN" altLang="en-US" sz="1200" dirty="0"/>
          </a:p>
        </p:txBody>
      </p:sp>
      <p:sp>
        <p:nvSpPr>
          <p:cNvPr id="21" name="矩形 20"/>
          <p:cNvSpPr/>
          <p:nvPr/>
        </p:nvSpPr>
        <p:spPr bwMode="auto">
          <a:xfrm>
            <a:off x="4447034" y="204338"/>
            <a:ext cx="970806" cy="423191"/>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bodyPr>
          <a:lstStyle/>
          <a:p>
            <a:pPr algn="ctr"/>
            <a:r>
              <a:rPr lang="zh-CN" altLang="en-US" sz="1200" dirty="0" smtClean="0"/>
              <a:t>需求策划阶段</a:t>
            </a:r>
            <a:endParaRPr lang="zh-CN" altLang="en-US" sz="1200" dirty="0"/>
          </a:p>
        </p:txBody>
      </p:sp>
      <p:sp>
        <p:nvSpPr>
          <p:cNvPr id="22" name="矩形 21"/>
          <p:cNvSpPr/>
          <p:nvPr/>
        </p:nvSpPr>
        <p:spPr bwMode="auto">
          <a:xfrm>
            <a:off x="5544022" y="204338"/>
            <a:ext cx="1132302" cy="423191"/>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bodyPr>
          <a:lstStyle/>
          <a:p>
            <a:pPr algn="ctr"/>
            <a:r>
              <a:rPr lang="zh-CN" altLang="en-US" sz="1200" dirty="0" smtClean="0"/>
              <a:t>完整版开发阶段</a:t>
            </a:r>
            <a:endParaRPr lang="zh-CN" altLang="en-US" sz="1200" dirty="0"/>
          </a:p>
        </p:txBody>
      </p:sp>
      <p:sp>
        <p:nvSpPr>
          <p:cNvPr id="23" name="矩形 22"/>
          <p:cNvSpPr/>
          <p:nvPr/>
        </p:nvSpPr>
        <p:spPr bwMode="auto">
          <a:xfrm>
            <a:off x="6794723" y="204338"/>
            <a:ext cx="970806" cy="423191"/>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bodyPr>
          <a:lstStyle/>
          <a:p>
            <a:pPr algn="ctr"/>
            <a:r>
              <a:rPr lang="zh-CN" altLang="en-US" sz="1200" dirty="0" smtClean="0"/>
              <a:t>测试阶段</a:t>
            </a:r>
            <a:endParaRPr lang="zh-CN" altLang="en-US" sz="1200" dirty="0"/>
          </a:p>
        </p:txBody>
      </p:sp>
      <p:sp>
        <p:nvSpPr>
          <p:cNvPr id="24" name="矩形 23"/>
          <p:cNvSpPr/>
          <p:nvPr/>
        </p:nvSpPr>
        <p:spPr bwMode="auto">
          <a:xfrm>
            <a:off x="7886824" y="204338"/>
            <a:ext cx="1127372" cy="423191"/>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bodyPr>
          <a:lstStyle/>
          <a:p>
            <a:pPr algn="ctr"/>
            <a:r>
              <a:rPr lang="zh-CN" altLang="en-US" sz="1200" dirty="0" smtClean="0">
                <a:solidFill>
                  <a:schemeClr val="bg1"/>
                </a:solidFill>
              </a:rPr>
              <a:t>验收结项阶段</a:t>
            </a:r>
            <a:endParaRPr lang="zh-CN" altLang="en-US" sz="1200" dirty="0">
              <a:solidFill>
                <a:schemeClr val="bg1"/>
              </a:solidFill>
            </a:endParaRPr>
          </a:p>
        </p:txBody>
      </p:sp>
      <p:sp>
        <p:nvSpPr>
          <p:cNvPr id="27" name="矩形 26"/>
          <p:cNvSpPr/>
          <p:nvPr/>
        </p:nvSpPr>
        <p:spPr bwMode="auto">
          <a:xfrm>
            <a:off x="3203848" y="1707654"/>
            <a:ext cx="1127373" cy="253915"/>
          </a:xfrm>
          <a:prstGeom prst="rect">
            <a:avLst/>
          </a:prstGeom>
          <a:solidFill>
            <a:schemeClr val="accent6">
              <a:lumMod val="20000"/>
              <a:lumOff val="80000"/>
            </a:schemeClr>
          </a:solidFill>
          <a:ln w="9525">
            <a:solidFill>
              <a:srgbClr val="000000"/>
            </a:solidFill>
            <a:miter lim="800000"/>
            <a:headEnd/>
            <a:tailEnd/>
          </a:ln>
          <a:effectLst/>
        </p:spPr>
        <p:txBody>
          <a:bodyPr vert="horz" wrap="square" lIns="91440" tIns="45720" rIns="91440" bIns="45720" numCol="1" rtlCol="0" anchor="t" anchorCtr="0" compatLnSpc="1">
            <a:prstTxWarp prst="textNoShape">
              <a:avLst/>
            </a:prstTxWarp>
          </a:bodyPr>
          <a:lstStyle/>
          <a:p>
            <a:r>
              <a:rPr lang="zh-CN" altLang="en-US" sz="800" dirty="0" smtClean="0"/>
              <a:t>样章开发</a:t>
            </a:r>
            <a:endParaRPr lang="zh-CN" altLang="en-US" sz="800" dirty="0"/>
          </a:p>
        </p:txBody>
      </p:sp>
      <p:sp>
        <p:nvSpPr>
          <p:cNvPr id="28" name="矩形 27"/>
          <p:cNvSpPr/>
          <p:nvPr/>
        </p:nvSpPr>
        <p:spPr bwMode="auto">
          <a:xfrm>
            <a:off x="3204033" y="1995686"/>
            <a:ext cx="1127373" cy="253915"/>
          </a:xfrm>
          <a:prstGeom prst="rect">
            <a:avLst/>
          </a:prstGeom>
          <a:solidFill>
            <a:schemeClr val="accent6">
              <a:lumMod val="20000"/>
              <a:lumOff val="80000"/>
            </a:schemeClr>
          </a:solidFill>
          <a:ln w="9525">
            <a:solidFill>
              <a:srgbClr val="000000"/>
            </a:solidFill>
            <a:miter lim="800000"/>
            <a:headEnd/>
            <a:tailEnd/>
          </a:ln>
          <a:effectLst/>
        </p:spPr>
        <p:txBody>
          <a:bodyPr vert="horz" wrap="square" lIns="91440" tIns="45720" rIns="91440" bIns="45720" numCol="1" rtlCol="0" anchor="t" anchorCtr="0" compatLnSpc="1">
            <a:prstTxWarp prst="textNoShape">
              <a:avLst/>
            </a:prstTxWarp>
          </a:bodyPr>
          <a:lstStyle/>
          <a:p>
            <a:r>
              <a:rPr lang="zh-CN" altLang="en-US" sz="800" dirty="0" smtClean="0"/>
              <a:t>样章验收</a:t>
            </a:r>
            <a:endParaRPr lang="zh-CN" altLang="en-US" sz="800" dirty="0"/>
          </a:p>
        </p:txBody>
      </p:sp>
      <p:sp>
        <p:nvSpPr>
          <p:cNvPr id="29" name="矩形 28"/>
          <p:cNvSpPr/>
          <p:nvPr/>
        </p:nvSpPr>
        <p:spPr bwMode="auto">
          <a:xfrm>
            <a:off x="3179092" y="1502008"/>
            <a:ext cx="1127372" cy="277654"/>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bodyPr>
          <a:lstStyle/>
          <a:p>
            <a:r>
              <a:rPr lang="zh-CN" altLang="en-US" sz="800" dirty="0" smtClean="0">
                <a:solidFill>
                  <a:srgbClr val="FF0000"/>
                </a:solidFill>
              </a:rPr>
              <a:t>●样章脚本评审</a:t>
            </a:r>
            <a:endParaRPr lang="zh-CN" altLang="en-US" sz="800" dirty="0">
              <a:solidFill>
                <a:srgbClr val="FF0000"/>
              </a:solidFill>
            </a:endParaRPr>
          </a:p>
        </p:txBody>
      </p:sp>
      <p:sp>
        <p:nvSpPr>
          <p:cNvPr id="30" name="矩形 29"/>
          <p:cNvSpPr/>
          <p:nvPr/>
        </p:nvSpPr>
        <p:spPr bwMode="auto">
          <a:xfrm>
            <a:off x="3191297" y="2283718"/>
            <a:ext cx="1127373" cy="253915"/>
          </a:xfrm>
          <a:prstGeom prst="rect">
            <a:avLst/>
          </a:prstGeom>
          <a:solidFill>
            <a:schemeClr val="accent6">
              <a:lumMod val="20000"/>
              <a:lumOff val="80000"/>
            </a:schemeClr>
          </a:solidFill>
          <a:ln w="9525">
            <a:solidFill>
              <a:srgbClr val="000000"/>
            </a:solidFill>
            <a:miter lim="800000"/>
            <a:headEnd/>
            <a:tailEnd/>
          </a:ln>
          <a:effectLst/>
        </p:spPr>
        <p:txBody>
          <a:bodyPr vert="horz" wrap="square" lIns="91440" tIns="45720" rIns="91440" bIns="45720" numCol="1" rtlCol="0" anchor="t" anchorCtr="0" compatLnSpc="1">
            <a:prstTxWarp prst="textNoShape">
              <a:avLst/>
            </a:prstTxWarp>
          </a:bodyPr>
          <a:lstStyle/>
          <a:p>
            <a:r>
              <a:rPr lang="zh-CN" altLang="en-US" sz="800" dirty="0" smtClean="0"/>
              <a:t>样章推广</a:t>
            </a:r>
            <a:endParaRPr lang="zh-CN" altLang="en-US" sz="800" dirty="0"/>
          </a:p>
        </p:txBody>
      </p:sp>
      <p:sp>
        <p:nvSpPr>
          <p:cNvPr id="31" name="矩形 30"/>
          <p:cNvSpPr/>
          <p:nvPr/>
        </p:nvSpPr>
        <p:spPr bwMode="auto">
          <a:xfrm>
            <a:off x="3194323" y="2571750"/>
            <a:ext cx="1146795" cy="375952"/>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bodyPr>
          <a:lstStyle/>
          <a:p>
            <a:r>
              <a:rPr lang="zh-CN" altLang="en-US" sz="800" dirty="0" smtClean="0">
                <a:solidFill>
                  <a:srgbClr val="FF0000"/>
                </a:solidFill>
              </a:rPr>
              <a:t>●样章推广决策</a:t>
            </a:r>
            <a:endParaRPr lang="zh-CN" altLang="en-US" sz="800" dirty="0">
              <a:solidFill>
                <a:srgbClr val="FF0000"/>
              </a:solidFill>
            </a:endParaRPr>
          </a:p>
        </p:txBody>
      </p:sp>
      <p:sp>
        <p:nvSpPr>
          <p:cNvPr id="33" name="圆角右箭头 32"/>
          <p:cNvSpPr/>
          <p:nvPr/>
        </p:nvSpPr>
        <p:spPr bwMode="auto">
          <a:xfrm rot="5400000">
            <a:off x="3278966" y="1282909"/>
            <a:ext cx="165034" cy="396424"/>
          </a:xfrm>
          <a:prstGeom prst="bentArrow">
            <a:avLst/>
          </a:prstGeom>
          <a:solidFill>
            <a:schemeClr val="bg1"/>
          </a:solidFill>
          <a:ln w="9525">
            <a:solidFill>
              <a:srgbClr val="000000"/>
            </a:solidFill>
            <a:miter lim="800000"/>
            <a:headEnd/>
            <a:tailEnd/>
          </a:ln>
          <a:effec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34" name="圆角右箭头 33"/>
          <p:cNvSpPr/>
          <p:nvPr/>
        </p:nvSpPr>
        <p:spPr bwMode="auto">
          <a:xfrm rot="5400000">
            <a:off x="4456813" y="1387983"/>
            <a:ext cx="165034" cy="396424"/>
          </a:xfrm>
          <a:prstGeom prst="bentArrow">
            <a:avLst/>
          </a:prstGeom>
          <a:solidFill>
            <a:schemeClr val="bg1"/>
          </a:solidFill>
          <a:ln w="9525">
            <a:solidFill>
              <a:srgbClr val="000000"/>
            </a:solidFill>
            <a:miter lim="800000"/>
            <a:headEnd/>
            <a:tailEnd/>
          </a:ln>
          <a:effec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35" name="矩形 34"/>
          <p:cNvSpPr/>
          <p:nvPr/>
        </p:nvSpPr>
        <p:spPr bwMode="auto">
          <a:xfrm>
            <a:off x="4367683" y="1742398"/>
            <a:ext cx="1127373" cy="291178"/>
          </a:xfrm>
          <a:prstGeom prst="rect">
            <a:avLst/>
          </a:prstGeom>
          <a:solidFill>
            <a:schemeClr val="accent6">
              <a:lumMod val="20000"/>
              <a:lumOff val="80000"/>
            </a:schemeClr>
          </a:solidFill>
          <a:ln w="9525">
            <a:solidFill>
              <a:srgbClr val="000000"/>
            </a:solidFill>
            <a:miter lim="800000"/>
            <a:headEnd/>
            <a:tailEnd/>
          </a:ln>
          <a:effectLst/>
        </p:spPr>
        <p:txBody>
          <a:bodyPr vert="horz" wrap="square" lIns="91440" tIns="45720" rIns="91440" bIns="45720" numCol="1" rtlCol="0" anchor="t" anchorCtr="0" compatLnSpc="1">
            <a:prstTxWarp prst="textNoShape">
              <a:avLst/>
            </a:prstTxWarp>
          </a:bodyPr>
          <a:lstStyle/>
          <a:p>
            <a:r>
              <a:rPr lang="zh-CN" altLang="en-US" sz="800" dirty="0" smtClean="0"/>
              <a:t>细化资源需求脚本准备素材</a:t>
            </a:r>
            <a:endParaRPr lang="zh-CN" altLang="en-US" sz="800" dirty="0"/>
          </a:p>
        </p:txBody>
      </p:sp>
      <p:sp>
        <p:nvSpPr>
          <p:cNvPr id="38" name="矩形 37"/>
          <p:cNvSpPr/>
          <p:nvPr/>
        </p:nvSpPr>
        <p:spPr bwMode="auto">
          <a:xfrm>
            <a:off x="4386063" y="2110774"/>
            <a:ext cx="1127372" cy="277654"/>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bodyPr>
          <a:lstStyle/>
          <a:p>
            <a:r>
              <a:rPr lang="zh-CN" altLang="en-US" sz="800" dirty="0" smtClean="0">
                <a:solidFill>
                  <a:srgbClr val="FF0000"/>
                </a:solidFill>
              </a:rPr>
              <a:t>●资源需求、脚本评审</a:t>
            </a:r>
            <a:endParaRPr lang="zh-CN" altLang="en-US" sz="800" dirty="0">
              <a:solidFill>
                <a:srgbClr val="FF0000"/>
              </a:solidFill>
            </a:endParaRPr>
          </a:p>
        </p:txBody>
      </p:sp>
      <p:sp>
        <p:nvSpPr>
          <p:cNvPr id="39" name="矩形 38"/>
          <p:cNvSpPr/>
          <p:nvPr/>
        </p:nvSpPr>
        <p:spPr bwMode="auto">
          <a:xfrm>
            <a:off x="4371204" y="2427734"/>
            <a:ext cx="1127373" cy="253915"/>
          </a:xfrm>
          <a:prstGeom prst="rect">
            <a:avLst/>
          </a:prstGeom>
          <a:solidFill>
            <a:schemeClr val="accent6">
              <a:lumMod val="20000"/>
              <a:lumOff val="80000"/>
            </a:schemeClr>
          </a:solidFill>
          <a:ln w="9525">
            <a:solidFill>
              <a:srgbClr val="000000"/>
            </a:solidFill>
            <a:miter lim="800000"/>
            <a:headEnd/>
            <a:tailEnd/>
          </a:ln>
          <a:effectLst/>
        </p:spPr>
        <p:txBody>
          <a:bodyPr vert="horz" wrap="square" lIns="91440" tIns="45720" rIns="91440" bIns="45720" numCol="1" rtlCol="0" anchor="t" anchorCtr="0" compatLnSpc="1">
            <a:prstTxWarp prst="textNoShape">
              <a:avLst/>
            </a:prstTxWarp>
          </a:bodyPr>
          <a:lstStyle/>
          <a:p>
            <a:r>
              <a:rPr lang="zh-CN" altLang="en-US" sz="800" dirty="0" smtClean="0"/>
              <a:t>采购（可选）</a:t>
            </a:r>
            <a:endParaRPr lang="zh-CN" altLang="en-US" sz="800" dirty="0"/>
          </a:p>
        </p:txBody>
      </p:sp>
      <p:sp>
        <p:nvSpPr>
          <p:cNvPr id="41" name="矩形 40"/>
          <p:cNvSpPr/>
          <p:nvPr/>
        </p:nvSpPr>
        <p:spPr bwMode="auto">
          <a:xfrm>
            <a:off x="1996330" y="3391931"/>
            <a:ext cx="7040165" cy="253915"/>
          </a:xfrm>
          <a:prstGeom prst="rect">
            <a:avLst/>
          </a:prstGeom>
          <a:solidFill>
            <a:schemeClr val="accent6">
              <a:lumMod val="20000"/>
              <a:lumOff val="80000"/>
            </a:schemeClr>
          </a:solidFill>
          <a:ln w="9525">
            <a:solidFill>
              <a:srgbClr val="000000"/>
            </a:solidFill>
            <a:miter lim="800000"/>
            <a:headEnd/>
            <a:tailEnd/>
          </a:ln>
          <a:effectLst/>
        </p:spPr>
        <p:txBody>
          <a:bodyPr vert="horz" wrap="square" lIns="91440" tIns="45720" rIns="91440" bIns="45720" numCol="1" rtlCol="0" anchor="t" anchorCtr="0" compatLnSpc="1">
            <a:prstTxWarp prst="textNoShape">
              <a:avLst/>
            </a:prstTxWarp>
          </a:bodyPr>
          <a:lstStyle/>
          <a:p>
            <a:r>
              <a:rPr lang="zh-CN" altLang="en-US" sz="800" dirty="0" smtClean="0"/>
              <a:t>                                                                                                                              需求跟踪                        缺陷管理</a:t>
            </a:r>
            <a:endParaRPr lang="zh-CN" altLang="en-US" sz="800" dirty="0"/>
          </a:p>
        </p:txBody>
      </p:sp>
      <p:sp>
        <p:nvSpPr>
          <p:cNvPr id="42" name="矩形 41"/>
          <p:cNvSpPr/>
          <p:nvPr/>
        </p:nvSpPr>
        <p:spPr bwMode="auto">
          <a:xfrm>
            <a:off x="5536679" y="1857247"/>
            <a:ext cx="1127373" cy="253915"/>
          </a:xfrm>
          <a:prstGeom prst="rect">
            <a:avLst/>
          </a:prstGeom>
          <a:solidFill>
            <a:schemeClr val="accent6">
              <a:lumMod val="20000"/>
              <a:lumOff val="80000"/>
            </a:schemeClr>
          </a:solidFill>
          <a:ln w="9525">
            <a:solidFill>
              <a:srgbClr val="000000"/>
            </a:solidFill>
            <a:miter lim="800000"/>
            <a:headEnd/>
            <a:tailEnd/>
          </a:ln>
          <a:effectLst/>
        </p:spPr>
        <p:txBody>
          <a:bodyPr vert="horz" wrap="square" lIns="91440" tIns="45720" rIns="91440" bIns="45720" numCol="1" rtlCol="0" anchor="t" anchorCtr="0" compatLnSpc="1">
            <a:prstTxWarp prst="textNoShape">
              <a:avLst/>
            </a:prstTxWarp>
          </a:bodyPr>
          <a:lstStyle/>
          <a:p>
            <a:r>
              <a:rPr lang="zh-CN" altLang="en-US" sz="800" dirty="0" smtClean="0"/>
              <a:t>资源开发</a:t>
            </a:r>
            <a:endParaRPr lang="zh-CN" altLang="en-US" sz="800" dirty="0"/>
          </a:p>
        </p:txBody>
      </p:sp>
      <p:sp>
        <p:nvSpPr>
          <p:cNvPr id="43" name="矩形 42"/>
          <p:cNvSpPr/>
          <p:nvPr/>
        </p:nvSpPr>
        <p:spPr bwMode="auto">
          <a:xfrm>
            <a:off x="5536679" y="2159531"/>
            <a:ext cx="1127373" cy="253915"/>
          </a:xfrm>
          <a:prstGeom prst="rect">
            <a:avLst/>
          </a:prstGeom>
          <a:solidFill>
            <a:schemeClr val="accent6">
              <a:lumMod val="20000"/>
              <a:lumOff val="80000"/>
            </a:schemeClr>
          </a:solidFill>
          <a:ln w="9525">
            <a:solidFill>
              <a:srgbClr val="000000"/>
            </a:solidFill>
            <a:miter lim="800000"/>
            <a:headEnd/>
            <a:tailEnd/>
          </a:ln>
          <a:effectLst/>
        </p:spPr>
        <p:txBody>
          <a:bodyPr vert="horz" wrap="square" lIns="91440" tIns="45720" rIns="91440" bIns="45720" numCol="1" rtlCol="0" anchor="t" anchorCtr="0" compatLnSpc="1">
            <a:prstTxWarp prst="textNoShape">
              <a:avLst/>
            </a:prstTxWarp>
          </a:bodyPr>
          <a:lstStyle/>
          <a:p>
            <a:r>
              <a:rPr lang="zh-CN" altLang="en-US" sz="800" dirty="0" smtClean="0"/>
              <a:t>课程资源汇总</a:t>
            </a:r>
            <a:endParaRPr lang="zh-CN" altLang="en-US" sz="800" dirty="0"/>
          </a:p>
        </p:txBody>
      </p:sp>
      <p:sp>
        <p:nvSpPr>
          <p:cNvPr id="44" name="矩形 43"/>
          <p:cNvSpPr/>
          <p:nvPr/>
        </p:nvSpPr>
        <p:spPr bwMode="auto">
          <a:xfrm>
            <a:off x="5544022" y="2461815"/>
            <a:ext cx="1127373" cy="253915"/>
          </a:xfrm>
          <a:prstGeom prst="rect">
            <a:avLst/>
          </a:prstGeom>
          <a:solidFill>
            <a:schemeClr val="accent6">
              <a:lumMod val="20000"/>
              <a:lumOff val="80000"/>
            </a:schemeClr>
          </a:solidFill>
          <a:ln w="9525">
            <a:solidFill>
              <a:srgbClr val="000000"/>
            </a:solidFill>
            <a:miter lim="800000"/>
            <a:headEnd/>
            <a:tailEnd/>
          </a:ln>
          <a:effectLst/>
        </p:spPr>
        <p:txBody>
          <a:bodyPr vert="horz" wrap="square" lIns="91440" tIns="45720" rIns="91440" bIns="45720" numCol="1" rtlCol="0" anchor="t" anchorCtr="0" compatLnSpc="1">
            <a:prstTxWarp prst="textNoShape">
              <a:avLst/>
            </a:prstTxWarp>
          </a:bodyPr>
          <a:lstStyle/>
          <a:p>
            <a:r>
              <a:rPr lang="zh-CN" altLang="en-US" sz="800" dirty="0"/>
              <a:t>编写测试用例</a:t>
            </a:r>
          </a:p>
        </p:txBody>
      </p:sp>
      <p:sp>
        <p:nvSpPr>
          <p:cNvPr id="47" name="圆角右箭头 46"/>
          <p:cNvSpPr/>
          <p:nvPr/>
        </p:nvSpPr>
        <p:spPr bwMode="auto">
          <a:xfrm rot="5400000">
            <a:off x="5630847" y="1561081"/>
            <a:ext cx="165034" cy="396424"/>
          </a:xfrm>
          <a:prstGeom prst="bentArrow">
            <a:avLst/>
          </a:prstGeom>
          <a:solidFill>
            <a:schemeClr val="bg1"/>
          </a:solidFill>
          <a:ln w="9525">
            <a:solidFill>
              <a:srgbClr val="000000"/>
            </a:solidFill>
            <a:miter lim="800000"/>
            <a:headEnd/>
            <a:tailEnd/>
          </a:ln>
          <a:effec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48" name="矩形 47"/>
          <p:cNvSpPr/>
          <p:nvPr/>
        </p:nvSpPr>
        <p:spPr bwMode="auto">
          <a:xfrm>
            <a:off x="6704409" y="2037720"/>
            <a:ext cx="1127373" cy="253915"/>
          </a:xfrm>
          <a:prstGeom prst="rect">
            <a:avLst/>
          </a:prstGeom>
          <a:solidFill>
            <a:schemeClr val="accent6">
              <a:lumMod val="20000"/>
              <a:lumOff val="80000"/>
            </a:schemeClr>
          </a:solidFill>
          <a:ln w="9525">
            <a:solidFill>
              <a:srgbClr val="000000"/>
            </a:solidFill>
            <a:miter lim="800000"/>
            <a:headEnd/>
            <a:tailEnd/>
          </a:ln>
          <a:effectLst/>
        </p:spPr>
        <p:txBody>
          <a:bodyPr vert="horz" wrap="square" lIns="91440" tIns="45720" rIns="91440" bIns="45720" numCol="1" rtlCol="0" anchor="t" anchorCtr="0" compatLnSpc="1">
            <a:prstTxWarp prst="textNoShape">
              <a:avLst/>
            </a:prstTxWarp>
          </a:bodyPr>
          <a:lstStyle/>
          <a:p>
            <a:r>
              <a:rPr lang="zh-CN" altLang="en-US" sz="800" dirty="0" smtClean="0"/>
              <a:t>平台集成</a:t>
            </a:r>
            <a:endParaRPr lang="zh-CN" altLang="en-US" sz="800" dirty="0"/>
          </a:p>
        </p:txBody>
      </p:sp>
      <p:sp>
        <p:nvSpPr>
          <p:cNvPr id="49" name="矩形 48"/>
          <p:cNvSpPr/>
          <p:nvPr/>
        </p:nvSpPr>
        <p:spPr bwMode="auto">
          <a:xfrm>
            <a:off x="6704409" y="2340003"/>
            <a:ext cx="1127373" cy="253915"/>
          </a:xfrm>
          <a:prstGeom prst="rect">
            <a:avLst/>
          </a:prstGeom>
          <a:solidFill>
            <a:schemeClr val="accent6">
              <a:lumMod val="20000"/>
              <a:lumOff val="80000"/>
            </a:schemeClr>
          </a:solidFill>
          <a:ln w="9525">
            <a:solidFill>
              <a:srgbClr val="000000"/>
            </a:solidFill>
            <a:miter lim="800000"/>
            <a:headEnd/>
            <a:tailEnd/>
          </a:ln>
          <a:effectLst/>
        </p:spPr>
        <p:txBody>
          <a:bodyPr vert="horz" wrap="square" lIns="91440" tIns="45720" rIns="91440" bIns="45720" numCol="1" rtlCol="0" anchor="t" anchorCtr="0" compatLnSpc="1">
            <a:prstTxWarp prst="textNoShape">
              <a:avLst/>
            </a:prstTxWarp>
          </a:bodyPr>
          <a:lstStyle/>
          <a:p>
            <a:r>
              <a:rPr lang="zh-CN" altLang="en-US" sz="800" dirty="0" smtClean="0"/>
              <a:t>准出测试</a:t>
            </a:r>
            <a:endParaRPr lang="zh-CN" altLang="en-US" sz="800" dirty="0"/>
          </a:p>
        </p:txBody>
      </p:sp>
      <p:sp>
        <p:nvSpPr>
          <p:cNvPr id="50" name="矩形 49"/>
          <p:cNvSpPr/>
          <p:nvPr/>
        </p:nvSpPr>
        <p:spPr bwMode="auto">
          <a:xfrm>
            <a:off x="6711752" y="2642287"/>
            <a:ext cx="1127373" cy="253915"/>
          </a:xfrm>
          <a:prstGeom prst="rect">
            <a:avLst/>
          </a:prstGeom>
          <a:solidFill>
            <a:schemeClr val="accent6">
              <a:lumMod val="20000"/>
              <a:lumOff val="80000"/>
            </a:schemeClr>
          </a:solidFill>
          <a:ln w="9525">
            <a:solidFill>
              <a:srgbClr val="000000"/>
            </a:solidFill>
            <a:miter lim="800000"/>
            <a:headEnd/>
            <a:tailEnd/>
          </a:ln>
          <a:effectLst/>
        </p:spPr>
        <p:txBody>
          <a:bodyPr vert="horz" wrap="square" lIns="91440" tIns="45720" rIns="91440" bIns="45720" numCol="1" rtlCol="0" anchor="t" anchorCtr="0" compatLnSpc="1">
            <a:prstTxWarp prst="textNoShape">
              <a:avLst/>
            </a:prstTxWarp>
          </a:bodyPr>
          <a:lstStyle/>
          <a:p>
            <a:r>
              <a:rPr lang="zh-CN" altLang="en-US" sz="800" dirty="0" smtClean="0"/>
              <a:t>测试部测试</a:t>
            </a:r>
            <a:endParaRPr lang="zh-CN" altLang="en-US" sz="800" dirty="0"/>
          </a:p>
        </p:txBody>
      </p:sp>
      <p:sp>
        <p:nvSpPr>
          <p:cNvPr id="51" name="矩形 50"/>
          <p:cNvSpPr/>
          <p:nvPr/>
        </p:nvSpPr>
        <p:spPr bwMode="auto">
          <a:xfrm>
            <a:off x="6710114" y="2935153"/>
            <a:ext cx="1127373" cy="253915"/>
          </a:xfrm>
          <a:prstGeom prst="rect">
            <a:avLst/>
          </a:prstGeom>
          <a:solidFill>
            <a:schemeClr val="accent6">
              <a:lumMod val="20000"/>
              <a:lumOff val="80000"/>
            </a:schemeClr>
          </a:solidFill>
          <a:ln w="9525">
            <a:solidFill>
              <a:srgbClr val="000000"/>
            </a:solidFill>
            <a:miter lim="800000"/>
            <a:headEnd/>
            <a:tailEnd/>
          </a:ln>
          <a:effectLst/>
        </p:spPr>
        <p:txBody>
          <a:bodyPr vert="horz" wrap="square" lIns="91440" tIns="45720" rIns="91440" bIns="45720" numCol="1" rtlCol="0" anchor="t" anchorCtr="0" compatLnSpc="1">
            <a:prstTxWarp prst="textNoShape">
              <a:avLst/>
            </a:prstTxWarp>
          </a:bodyPr>
          <a:lstStyle/>
          <a:p>
            <a:r>
              <a:rPr lang="zh-CN" altLang="en-US" sz="800" dirty="0" smtClean="0"/>
              <a:t>缺陷处理</a:t>
            </a:r>
            <a:endParaRPr lang="zh-CN" altLang="en-US" sz="800" dirty="0"/>
          </a:p>
        </p:txBody>
      </p:sp>
      <p:sp>
        <p:nvSpPr>
          <p:cNvPr id="52" name="圆角右箭头 51"/>
          <p:cNvSpPr/>
          <p:nvPr/>
        </p:nvSpPr>
        <p:spPr bwMode="auto">
          <a:xfrm rot="5400000">
            <a:off x="6811550" y="1740212"/>
            <a:ext cx="165034" cy="396424"/>
          </a:xfrm>
          <a:prstGeom prst="bentArrow">
            <a:avLst/>
          </a:prstGeom>
          <a:solidFill>
            <a:schemeClr val="bg1"/>
          </a:solidFill>
          <a:ln w="9525">
            <a:solidFill>
              <a:srgbClr val="000000"/>
            </a:solidFill>
            <a:miter lim="800000"/>
            <a:headEnd/>
            <a:tailEnd/>
          </a:ln>
          <a:effec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54" name="矩形 53"/>
          <p:cNvSpPr/>
          <p:nvPr/>
        </p:nvSpPr>
        <p:spPr bwMode="auto">
          <a:xfrm>
            <a:off x="1996331" y="3714361"/>
            <a:ext cx="7040165" cy="253915"/>
          </a:xfrm>
          <a:prstGeom prst="rect">
            <a:avLst/>
          </a:prstGeom>
          <a:solidFill>
            <a:schemeClr val="accent5">
              <a:lumMod val="60000"/>
              <a:lumOff val="40000"/>
            </a:schemeClr>
          </a:solidFill>
          <a:ln w="9525">
            <a:solidFill>
              <a:srgbClr val="000000"/>
            </a:solidFill>
            <a:miter lim="800000"/>
            <a:headEnd/>
            <a:tailEnd/>
          </a:ln>
          <a:effectLst/>
        </p:spPr>
        <p:txBody>
          <a:bodyPr vert="horz" wrap="square" lIns="91440" tIns="45720" rIns="91440" bIns="45720" numCol="1" rtlCol="0" anchor="t" anchorCtr="0" compatLnSpc="1">
            <a:prstTxWarp prst="textNoShape">
              <a:avLst/>
            </a:prstTxWarp>
          </a:bodyPr>
          <a:lstStyle/>
          <a:p>
            <a:r>
              <a:rPr lang="zh-CN" altLang="en-US" sz="800" dirty="0" smtClean="0"/>
              <a:t>                                       配置管理                                                         质量保证                                         度量管理                                           培训管理</a:t>
            </a:r>
            <a:endParaRPr lang="zh-CN" altLang="en-US" sz="800" dirty="0"/>
          </a:p>
        </p:txBody>
      </p:sp>
      <p:sp>
        <p:nvSpPr>
          <p:cNvPr id="55" name="矩形 54"/>
          <p:cNvSpPr/>
          <p:nvPr/>
        </p:nvSpPr>
        <p:spPr bwMode="auto">
          <a:xfrm>
            <a:off x="862683" y="3854755"/>
            <a:ext cx="1127372" cy="846382"/>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bodyPr>
          <a:lstStyle/>
          <a:p>
            <a:r>
              <a:rPr lang="zh-CN" altLang="en-US" sz="800" dirty="0" smtClean="0">
                <a:solidFill>
                  <a:schemeClr val="bg1"/>
                </a:solidFill>
              </a:rPr>
              <a:t>客户需求列表</a:t>
            </a:r>
            <a:endParaRPr lang="en-US" altLang="zh-CN" sz="800" dirty="0" smtClean="0">
              <a:solidFill>
                <a:schemeClr val="bg1"/>
              </a:solidFill>
            </a:endParaRPr>
          </a:p>
          <a:p>
            <a:r>
              <a:rPr lang="zh-CN" altLang="en-US" sz="800" dirty="0" smtClean="0">
                <a:solidFill>
                  <a:schemeClr val="bg1"/>
                </a:solidFill>
              </a:rPr>
              <a:t>可行性分析报告</a:t>
            </a:r>
            <a:endParaRPr lang="en-US" altLang="zh-CN" sz="800" dirty="0" smtClean="0">
              <a:solidFill>
                <a:schemeClr val="bg1"/>
              </a:solidFill>
            </a:endParaRPr>
          </a:p>
          <a:p>
            <a:r>
              <a:rPr lang="zh-CN" altLang="en-US" sz="800" dirty="0">
                <a:solidFill>
                  <a:schemeClr val="bg1"/>
                </a:solidFill>
              </a:rPr>
              <a:t>课程</a:t>
            </a:r>
            <a:r>
              <a:rPr lang="zh-CN" altLang="en-US" sz="800" dirty="0" smtClean="0">
                <a:solidFill>
                  <a:schemeClr val="bg1"/>
                </a:solidFill>
              </a:rPr>
              <a:t>概要设计书</a:t>
            </a:r>
            <a:endParaRPr lang="en-US" altLang="zh-CN" sz="800" dirty="0" smtClean="0">
              <a:solidFill>
                <a:schemeClr val="bg1"/>
              </a:solidFill>
            </a:endParaRPr>
          </a:p>
          <a:p>
            <a:r>
              <a:rPr lang="zh-CN" altLang="en-US" sz="800" dirty="0" smtClean="0">
                <a:solidFill>
                  <a:schemeClr val="bg1"/>
                </a:solidFill>
              </a:rPr>
              <a:t>立项审批表（可选）</a:t>
            </a:r>
            <a:endParaRPr lang="zh-CN" altLang="en-US" sz="800" dirty="0">
              <a:solidFill>
                <a:schemeClr val="bg1"/>
              </a:solidFill>
            </a:endParaRPr>
          </a:p>
        </p:txBody>
      </p:sp>
      <p:sp>
        <p:nvSpPr>
          <p:cNvPr id="56" name="矩形 55"/>
          <p:cNvSpPr/>
          <p:nvPr/>
        </p:nvSpPr>
        <p:spPr bwMode="auto">
          <a:xfrm>
            <a:off x="2051720" y="4024255"/>
            <a:ext cx="1127372" cy="846382"/>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bodyPr>
          <a:lstStyle/>
          <a:p>
            <a:r>
              <a:rPr lang="zh-CN" altLang="en-US" sz="800" dirty="0" smtClean="0"/>
              <a:t>项目估算表</a:t>
            </a:r>
            <a:endParaRPr lang="en-US" altLang="zh-CN" sz="800" dirty="0" smtClean="0"/>
          </a:p>
          <a:p>
            <a:r>
              <a:rPr lang="zh-CN" altLang="en-US" sz="800" dirty="0" smtClean="0"/>
              <a:t>项目立项审批表</a:t>
            </a:r>
            <a:endParaRPr lang="zh-CN" altLang="en-US" sz="800" dirty="0"/>
          </a:p>
        </p:txBody>
      </p:sp>
      <p:sp>
        <p:nvSpPr>
          <p:cNvPr id="57" name="矩形 56"/>
          <p:cNvSpPr/>
          <p:nvPr/>
        </p:nvSpPr>
        <p:spPr bwMode="auto">
          <a:xfrm>
            <a:off x="3204034" y="3973174"/>
            <a:ext cx="1127372" cy="846382"/>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bodyPr>
          <a:lstStyle/>
          <a:p>
            <a:r>
              <a:rPr lang="zh-CN" altLang="en-US" sz="800" dirty="0" smtClean="0"/>
              <a:t>样章脚本</a:t>
            </a:r>
            <a:endParaRPr lang="en-US" altLang="zh-CN" sz="800" dirty="0" smtClean="0"/>
          </a:p>
          <a:p>
            <a:r>
              <a:rPr lang="zh-CN" altLang="en-US" sz="800" dirty="0" smtClean="0"/>
              <a:t>课程样章</a:t>
            </a:r>
            <a:endParaRPr lang="en-US" altLang="zh-CN" sz="800" dirty="0" smtClean="0"/>
          </a:p>
          <a:p>
            <a:r>
              <a:rPr lang="zh-CN" altLang="en-US" sz="800" dirty="0" smtClean="0"/>
              <a:t>市场预售调研报告</a:t>
            </a:r>
            <a:endParaRPr lang="zh-CN" altLang="en-US" sz="800" dirty="0"/>
          </a:p>
        </p:txBody>
      </p:sp>
      <p:sp>
        <p:nvSpPr>
          <p:cNvPr id="58" name="矩形 57"/>
          <p:cNvSpPr/>
          <p:nvPr/>
        </p:nvSpPr>
        <p:spPr bwMode="auto">
          <a:xfrm>
            <a:off x="4348509" y="3973174"/>
            <a:ext cx="1127372" cy="846382"/>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bodyPr>
          <a:lstStyle/>
          <a:p>
            <a:r>
              <a:rPr lang="zh-CN" altLang="en-US" sz="800" dirty="0" smtClean="0"/>
              <a:t>需求脚本、素材</a:t>
            </a:r>
            <a:endParaRPr lang="en-US" altLang="zh-CN" sz="800" dirty="0" smtClean="0"/>
          </a:p>
          <a:p>
            <a:r>
              <a:rPr lang="zh-CN" altLang="en-US" sz="800" dirty="0" smtClean="0"/>
              <a:t>项目估算表</a:t>
            </a:r>
            <a:endParaRPr lang="en-US" altLang="zh-CN" sz="800" dirty="0" smtClean="0"/>
          </a:p>
          <a:p>
            <a:r>
              <a:rPr lang="zh-CN" altLang="en-US" sz="800" dirty="0" smtClean="0"/>
              <a:t>项目度量数据表</a:t>
            </a:r>
            <a:endParaRPr lang="en-US" altLang="zh-CN" sz="800" dirty="0" smtClean="0"/>
          </a:p>
          <a:p>
            <a:r>
              <a:rPr lang="zh-CN" altLang="en-US" sz="800" dirty="0" smtClean="0"/>
              <a:t>项目日程表</a:t>
            </a:r>
            <a:endParaRPr lang="zh-CN" altLang="en-US" sz="800" dirty="0"/>
          </a:p>
        </p:txBody>
      </p:sp>
      <p:sp>
        <p:nvSpPr>
          <p:cNvPr id="59" name="矩形 58"/>
          <p:cNvSpPr/>
          <p:nvPr/>
        </p:nvSpPr>
        <p:spPr bwMode="auto">
          <a:xfrm>
            <a:off x="6716440" y="4024255"/>
            <a:ext cx="1127372" cy="846382"/>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bodyPr>
          <a:lstStyle/>
          <a:p>
            <a:r>
              <a:rPr lang="zh-CN" altLang="en-US" sz="800" dirty="0" smtClean="0"/>
              <a:t>测试报告</a:t>
            </a:r>
            <a:endParaRPr lang="en-US" altLang="zh-CN" sz="800" dirty="0" smtClean="0"/>
          </a:p>
        </p:txBody>
      </p:sp>
      <p:sp>
        <p:nvSpPr>
          <p:cNvPr id="60" name="矩形 59"/>
          <p:cNvSpPr/>
          <p:nvPr/>
        </p:nvSpPr>
        <p:spPr bwMode="auto">
          <a:xfrm>
            <a:off x="7886824" y="3973174"/>
            <a:ext cx="1127372" cy="846382"/>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bodyPr>
          <a:lstStyle/>
          <a:p>
            <a:r>
              <a:rPr lang="zh-CN" altLang="en-US" sz="800" dirty="0" smtClean="0">
                <a:solidFill>
                  <a:schemeClr val="bg1"/>
                </a:solidFill>
              </a:rPr>
              <a:t>验收报告</a:t>
            </a:r>
            <a:endParaRPr lang="en-US" altLang="zh-CN" sz="800" dirty="0" smtClean="0">
              <a:solidFill>
                <a:schemeClr val="bg1"/>
              </a:solidFill>
            </a:endParaRPr>
          </a:p>
        </p:txBody>
      </p:sp>
      <p:cxnSp>
        <p:nvCxnSpPr>
          <p:cNvPr id="62" name="直接连接符 61"/>
          <p:cNvCxnSpPr/>
          <p:nvPr/>
        </p:nvCxnSpPr>
        <p:spPr>
          <a:xfrm>
            <a:off x="3203848" y="1"/>
            <a:ext cx="0" cy="5143500"/>
          </a:xfrm>
          <a:prstGeom prst="line">
            <a:avLst/>
          </a:prstGeom>
          <a:ln w="19050"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4340931" y="4067"/>
            <a:ext cx="15045" cy="5139434"/>
          </a:xfrm>
          <a:prstGeom prst="line">
            <a:avLst/>
          </a:prstGeom>
          <a:ln w="19050"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5508104" y="-358"/>
            <a:ext cx="14104" cy="5143859"/>
          </a:xfrm>
          <a:prstGeom prst="line">
            <a:avLst/>
          </a:prstGeom>
          <a:ln w="19050"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6660232" y="1"/>
            <a:ext cx="32184" cy="5143500"/>
          </a:xfrm>
          <a:prstGeom prst="line">
            <a:avLst/>
          </a:prstGeom>
          <a:ln w="19050"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3169567" y="819197"/>
            <a:ext cx="0" cy="253915"/>
          </a:xfrm>
          <a:prstGeom prst="line">
            <a:avLst/>
          </a:prstGeom>
          <a:ln w="19050" cmpd="sng">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4345880" y="819197"/>
            <a:ext cx="0" cy="253915"/>
          </a:xfrm>
          <a:prstGeom prst="line">
            <a:avLst/>
          </a:prstGeom>
          <a:ln w="19050" cmpd="sng">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5522208" y="824174"/>
            <a:ext cx="0" cy="253915"/>
          </a:xfrm>
          <a:prstGeom prst="line">
            <a:avLst/>
          </a:prstGeom>
          <a:ln w="19050" cmpd="sng">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6693573" y="814219"/>
            <a:ext cx="0" cy="253915"/>
          </a:xfrm>
          <a:prstGeom prst="line">
            <a:avLst/>
          </a:prstGeom>
          <a:ln w="19050" cmpd="sng">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p:nvPr/>
        </p:nvCxnSpPr>
        <p:spPr>
          <a:xfrm>
            <a:off x="3169567" y="3399786"/>
            <a:ext cx="0" cy="253915"/>
          </a:xfrm>
          <a:prstGeom prst="line">
            <a:avLst/>
          </a:prstGeom>
          <a:ln w="19050" cmpd="sng">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a:off x="4340931" y="3399786"/>
            <a:ext cx="0" cy="253915"/>
          </a:xfrm>
          <a:prstGeom prst="line">
            <a:avLst/>
          </a:prstGeom>
          <a:ln w="19050" cmpd="sng">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a:off x="5522208" y="3389469"/>
            <a:ext cx="0" cy="253915"/>
          </a:xfrm>
          <a:prstGeom prst="line">
            <a:avLst/>
          </a:prstGeom>
          <a:ln w="19050" cmpd="sng">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a:off x="6692415" y="3389469"/>
            <a:ext cx="0" cy="253915"/>
          </a:xfrm>
          <a:prstGeom prst="line">
            <a:avLst/>
          </a:prstGeom>
          <a:ln w="19050" cmpd="sng">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a:off x="3170348" y="3714282"/>
            <a:ext cx="0" cy="253915"/>
          </a:xfrm>
          <a:prstGeom prst="line">
            <a:avLst/>
          </a:prstGeom>
          <a:ln w="19050" cmpd="sng">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4" name="直接连接符 253"/>
          <p:cNvCxnSpPr/>
          <p:nvPr/>
        </p:nvCxnSpPr>
        <p:spPr>
          <a:xfrm>
            <a:off x="4345880" y="3717721"/>
            <a:ext cx="0" cy="253915"/>
          </a:xfrm>
          <a:prstGeom prst="line">
            <a:avLst/>
          </a:prstGeom>
          <a:ln w="19050" cmpd="sng">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p:nvPr/>
        </p:nvCxnSpPr>
        <p:spPr>
          <a:xfrm>
            <a:off x="5522208" y="3713568"/>
            <a:ext cx="0" cy="253915"/>
          </a:xfrm>
          <a:prstGeom prst="line">
            <a:avLst/>
          </a:prstGeom>
          <a:ln w="19050" cmpd="sng">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nvCxnSpPr>
        <p:spPr>
          <a:xfrm>
            <a:off x="6693573" y="3719142"/>
            <a:ext cx="0" cy="253915"/>
          </a:xfrm>
          <a:prstGeom prst="line">
            <a:avLst/>
          </a:prstGeom>
          <a:ln w="19050" cmpd="sng">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p:nvPr/>
        </p:nvCxnSpPr>
        <p:spPr>
          <a:xfrm>
            <a:off x="2843808" y="1076969"/>
            <a:ext cx="400647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直接连接符 258"/>
          <p:cNvCxnSpPr/>
          <p:nvPr/>
        </p:nvCxnSpPr>
        <p:spPr>
          <a:xfrm>
            <a:off x="2929198" y="819197"/>
            <a:ext cx="400647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a:off x="2839713" y="3398663"/>
            <a:ext cx="400647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nvCxnSpPr>
        <p:spPr>
          <a:xfrm>
            <a:off x="2992113" y="3642575"/>
            <a:ext cx="400647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nvCxnSpPr>
        <p:spPr>
          <a:xfrm>
            <a:off x="2839712" y="3712396"/>
            <a:ext cx="400647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直接连接符 262"/>
          <p:cNvCxnSpPr/>
          <p:nvPr/>
        </p:nvCxnSpPr>
        <p:spPr>
          <a:xfrm>
            <a:off x="2887590" y="3971287"/>
            <a:ext cx="400647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194" name="Picture 2" descr="C:\Program Files\Microsoft Office\MEDIA\CAGCAT10\j0293240.wmf">
            <a:hlinkClick r:id="rId13" action="ppaction://hlinksldjump"/>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172400" y="4754240"/>
            <a:ext cx="477313" cy="352130"/>
          </a:xfrm>
          <a:prstGeom prst="rect">
            <a:avLst/>
          </a:prstGeom>
          <a:noFill/>
          <a:extLst>
            <a:ext uri="{909E8E84-426E-40DD-AFC4-6F175D3DCCD1}">
              <a14:hiddenFill xmlns:a14="http://schemas.microsoft.com/office/drawing/2010/main">
                <a:solidFill>
                  <a:srgbClr val="FFFFFF"/>
                </a:solidFill>
              </a14:hiddenFill>
            </a:ext>
          </a:extLst>
        </p:spPr>
      </p:pic>
      <p:sp>
        <p:nvSpPr>
          <p:cNvPr id="73" name="矩形 72"/>
          <p:cNvSpPr/>
          <p:nvPr/>
        </p:nvSpPr>
        <p:spPr bwMode="auto">
          <a:xfrm>
            <a:off x="4499992" y="555526"/>
            <a:ext cx="864096" cy="253915"/>
          </a:xfrm>
          <a:prstGeom prst="rect">
            <a:avLst/>
          </a:prstGeom>
          <a:solidFill>
            <a:srgbClr val="FFBE7D"/>
          </a:solidFill>
          <a:ln w="9525">
            <a:solidFill>
              <a:srgbClr val="000000"/>
            </a:solidFill>
            <a:miter lim="800000"/>
            <a:headEnd/>
            <a:tailEnd/>
          </a:ln>
          <a:effectLst/>
        </p:spPr>
        <p:txBody>
          <a:bodyPr vert="horz" wrap="square" lIns="91440" tIns="45720" rIns="91440" bIns="45720" numCol="1" rtlCol="0" anchor="t" anchorCtr="0" compatLnSpc="1">
            <a:prstTxWarp prst="textNoShape">
              <a:avLst/>
            </a:prstTxWarp>
          </a:bodyPr>
          <a:lstStyle/>
          <a:p>
            <a:pPr algn="ctr"/>
            <a:r>
              <a:rPr lang="zh-CN" altLang="en-US" sz="800" dirty="0" smtClean="0"/>
              <a:t>研发项目策划</a:t>
            </a:r>
            <a:endParaRPr lang="zh-CN" altLang="en-US" sz="800" dirty="0"/>
          </a:p>
        </p:txBody>
      </p:sp>
      <p:sp>
        <p:nvSpPr>
          <p:cNvPr id="74" name="矩形 73"/>
          <p:cNvSpPr/>
          <p:nvPr/>
        </p:nvSpPr>
        <p:spPr bwMode="auto">
          <a:xfrm>
            <a:off x="4380731" y="2749883"/>
            <a:ext cx="1127373" cy="253915"/>
          </a:xfrm>
          <a:prstGeom prst="rect">
            <a:avLst/>
          </a:prstGeom>
          <a:solidFill>
            <a:schemeClr val="accent6">
              <a:lumMod val="20000"/>
              <a:lumOff val="80000"/>
            </a:schemeClr>
          </a:solidFill>
          <a:ln w="9525">
            <a:solidFill>
              <a:srgbClr val="000000"/>
            </a:solidFill>
            <a:miter lim="800000"/>
            <a:headEnd/>
            <a:tailEnd/>
          </a:ln>
          <a:effectLst/>
        </p:spPr>
        <p:txBody>
          <a:bodyPr vert="horz" wrap="square" lIns="91440" tIns="45720" rIns="91440" bIns="45720" numCol="1" rtlCol="0" anchor="t" anchorCtr="0" compatLnSpc="1">
            <a:prstTxWarp prst="textNoShape">
              <a:avLst/>
            </a:prstTxWarp>
          </a:bodyPr>
          <a:lstStyle/>
          <a:p>
            <a:r>
              <a:rPr lang="zh-CN" altLang="en-US" sz="800" dirty="0" smtClean="0"/>
              <a:t>资源需求、脚本评审</a:t>
            </a:r>
            <a:endParaRPr lang="zh-CN" altLang="en-US" sz="800" dirty="0"/>
          </a:p>
        </p:txBody>
      </p:sp>
      <p:sp>
        <p:nvSpPr>
          <p:cNvPr id="75" name="矩形 74"/>
          <p:cNvSpPr/>
          <p:nvPr/>
        </p:nvSpPr>
        <p:spPr bwMode="auto">
          <a:xfrm>
            <a:off x="7884368" y="2245827"/>
            <a:ext cx="1127373" cy="253915"/>
          </a:xfrm>
          <a:prstGeom prst="rect">
            <a:avLst/>
          </a:prstGeom>
          <a:solidFill>
            <a:schemeClr val="accent6">
              <a:lumMod val="20000"/>
              <a:lumOff val="80000"/>
            </a:schemeClr>
          </a:solidFill>
          <a:ln w="9525">
            <a:solidFill>
              <a:srgbClr val="000000"/>
            </a:solidFill>
            <a:miter lim="800000"/>
            <a:headEnd/>
            <a:tailEnd/>
          </a:ln>
          <a:effectLst/>
        </p:spPr>
        <p:txBody>
          <a:bodyPr vert="horz" wrap="square" lIns="91440" tIns="45720" rIns="91440" bIns="45720" numCol="1" rtlCol="0" anchor="t" anchorCtr="0" compatLnSpc="1">
            <a:prstTxWarp prst="textNoShape">
              <a:avLst/>
            </a:prstTxWarp>
          </a:bodyPr>
          <a:lstStyle/>
          <a:p>
            <a:r>
              <a:rPr lang="zh-CN" altLang="en-US" sz="800" dirty="0" smtClean="0"/>
              <a:t>产品验收</a:t>
            </a:r>
            <a:endParaRPr lang="zh-CN" altLang="en-US" sz="800" dirty="0"/>
          </a:p>
        </p:txBody>
      </p:sp>
      <p:sp>
        <p:nvSpPr>
          <p:cNvPr id="76" name="圆角右箭头 75"/>
          <p:cNvSpPr/>
          <p:nvPr/>
        </p:nvSpPr>
        <p:spPr bwMode="auto">
          <a:xfrm rot="5400000">
            <a:off x="2131031" y="1138893"/>
            <a:ext cx="165034" cy="396424"/>
          </a:xfrm>
          <a:prstGeom prst="bentArrow">
            <a:avLst/>
          </a:prstGeom>
          <a:solidFill>
            <a:schemeClr val="bg1"/>
          </a:solidFill>
          <a:ln w="9525">
            <a:solidFill>
              <a:srgbClr val="000000"/>
            </a:solidFill>
            <a:miter lim="800000"/>
            <a:headEnd/>
            <a:tailEnd/>
          </a:ln>
          <a:effectLst/>
        </p:spPr>
        <p:txBody>
          <a:bodyPr vert="horz" wrap="square" lIns="91440" tIns="45720" rIns="91440" bIns="45720" numCol="1" rtlCol="0" anchor="t" anchorCtr="0" compatLnSpc="1">
            <a:prstTxWarp prst="textNoShape">
              <a:avLst/>
            </a:prstTxWarp>
          </a:bodyPr>
          <a:lstStyle/>
          <a:p>
            <a:pPr algn="ctr"/>
            <a:endParaRPr lang="zh-CN" altLang="en-US" dirty="0"/>
          </a:p>
        </p:txBody>
      </p:sp>
      <p:sp>
        <p:nvSpPr>
          <p:cNvPr id="77" name="圆角右箭头 76"/>
          <p:cNvSpPr/>
          <p:nvPr/>
        </p:nvSpPr>
        <p:spPr bwMode="auto">
          <a:xfrm rot="5400000">
            <a:off x="8035687" y="1879991"/>
            <a:ext cx="165034" cy="396424"/>
          </a:xfrm>
          <a:prstGeom prst="bentArrow">
            <a:avLst/>
          </a:prstGeom>
          <a:solidFill>
            <a:schemeClr val="bg1"/>
          </a:solidFill>
          <a:ln w="9525">
            <a:solidFill>
              <a:srgbClr val="000000"/>
            </a:solidFill>
            <a:miter lim="800000"/>
            <a:headEnd/>
            <a:tailEnd/>
          </a:ln>
          <a:effectLst/>
        </p:spPr>
        <p:txBody>
          <a:bodyPr vert="horz" wrap="square" lIns="91440" tIns="45720" rIns="91440" bIns="45720" numCol="1" rtlCol="0" anchor="t" anchorCtr="0" compatLnSpc="1">
            <a:prstTxWarp prst="textNoShape">
              <a:avLst/>
            </a:prstTxWarp>
          </a:bodyPr>
          <a:lstStyle/>
          <a:p>
            <a:pPr algn="ctr"/>
            <a:endParaRPr lang="zh-CN" altLang="en-US" dirty="0"/>
          </a:p>
        </p:txBody>
      </p:sp>
      <p:sp>
        <p:nvSpPr>
          <p:cNvPr id="79" name="矩形 78"/>
          <p:cNvSpPr/>
          <p:nvPr/>
        </p:nvSpPr>
        <p:spPr bwMode="auto">
          <a:xfrm>
            <a:off x="6665565" y="3203910"/>
            <a:ext cx="1146795" cy="375952"/>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bodyPr>
          <a:lstStyle/>
          <a:p>
            <a:r>
              <a:rPr lang="zh-CN" altLang="en-US" sz="800" dirty="0" smtClean="0">
                <a:solidFill>
                  <a:srgbClr val="FF0000"/>
                </a:solidFill>
              </a:rPr>
              <a:t>●测试报告评审</a:t>
            </a:r>
            <a:endParaRPr lang="zh-CN" altLang="en-US" sz="800" dirty="0">
              <a:solidFill>
                <a:srgbClr val="FF0000"/>
              </a:solidFill>
            </a:endParaRPr>
          </a:p>
        </p:txBody>
      </p:sp>
    </p:spTree>
    <p:extLst>
      <p:ext uri="{BB962C8B-B14F-4D97-AF65-F5344CB8AC3E}">
        <p14:creationId xmlns:p14="http://schemas.microsoft.com/office/powerpoint/2010/main" val="2460269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Autofit/>
          </a:bodyPr>
          <a:lstStyle/>
          <a:p>
            <a:r>
              <a:rPr lang="zh-CN" altLang="en-US" dirty="0" smtClean="0">
                <a:solidFill>
                  <a:srgbClr val="00B0F0"/>
                </a:solidFill>
              </a:rPr>
              <a:t>公司研发流程架构</a:t>
            </a:r>
            <a:endParaRPr lang="zh-CN" altLang="en-US" dirty="0"/>
          </a:p>
        </p:txBody>
      </p:sp>
      <p:sp>
        <p:nvSpPr>
          <p:cNvPr id="32" name="TextBox 31"/>
          <p:cNvSpPr txBox="1"/>
          <p:nvPr/>
        </p:nvSpPr>
        <p:spPr>
          <a:xfrm>
            <a:off x="0" y="1039688"/>
            <a:ext cx="3203847" cy="3116238"/>
          </a:xfrm>
          <a:prstGeom prst="rect">
            <a:avLst/>
          </a:prstGeom>
          <a:noFill/>
        </p:spPr>
        <p:txBody>
          <a:bodyPr wrap="square" rtlCol="0">
            <a:spAutoFit/>
          </a:bodyPr>
          <a:lstStyle/>
          <a:p>
            <a:pPr>
              <a:lnSpc>
                <a:spcPct val="150000"/>
              </a:lnSpc>
            </a:pPr>
            <a:r>
              <a:rPr lang="zh-CN" altLang="en-US" sz="1400" b="1" dirty="0" smtClean="0">
                <a:latin typeface="微软雅黑" pitchFamily="34" charset="-122"/>
                <a:ea typeface="微软雅黑" pitchFamily="34" charset="-122"/>
              </a:rPr>
              <a:t>研发流程及模板存放地址：</a:t>
            </a:r>
            <a:endParaRPr lang="en-US" altLang="zh-CN" sz="1400" b="1" dirty="0" smtClean="0">
              <a:latin typeface="微软雅黑" pitchFamily="34" charset="-122"/>
              <a:ea typeface="微软雅黑" pitchFamily="34" charset="-122"/>
            </a:endParaRPr>
          </a:p>
          <a:p>
            <a:pPr>
              <a:lnSpc>
                <a:spcPct val="150000"/>
              </a:lnSpc>
            </a:pPr>
            <a:r>
              <a:rPr lang="zh-CN" altLang="en-US" sz="1400" b="1" dirty="0" smtClean="0">
                <a:solidFill>
                  <a:schemeClr val="accent6">
                    <a:lumMod val="75000"/>
                  </a:schemeClr>
                </a:solidFill>
                <a:latin typeface="微软雅黑" pitchFamily="34" charset="-122"/>
                <a:ea typeface="微软雅黑" pitchFamily="34" charset="-122"/>
              </a:rPr>
              <a:t>存放路径：</a:t>
            </a:r>
            <a:r>
              <a:rPr lang="en-US" altLang="zh-CN" sz="1400" dirty="0">
                <a:solidFill>
                  <a:schemeClr val="accent6">
                    <a:lumMod val="75000"/>
                  </a:schemeClr>
                </a:solidFill>
                <a:latin typeface="微软雅黑" pitchFamily="34" charset="-122"/>
                <a:ea typeface="微软雅黑" pitchFamily="34" charset="-122"/>
              </a:rPr>
              <a:t>http://svn-d.gtadata.com:8080/svn/</a:t>
            </a:r>
            <a:r>
              <a:rPr lang="zh-CN" altLang="en-US" sz="1400" dirty="0">
                <a:solidFill>
                  <a:schemeClr val="accent6">
                    <a:lumMod val="75000"/>
                  </a:schemeClr>
                </a:solidFill>
                <a:latin typeface="微软雅黑" pitchFamily="34" charset="-122"/>
                <a:ea typeface="微软雅黑" pitchFamily="34" charset="-122"/>
              </a:rPr>
              <a:t>过程资产</a:t>
            </a:r>
            <a:r>
              <a:rPr lang="en-US" altLang="zh-CN" sz="1400" dirty="0">
                <a:solidFill>
                  <a:schemeClr val="accent6">
                    <a:lumMod val="75000"/>
                  </a:schemeClr>
                </a:solidFill>
                <a:latin typeface="微软雅黑" pitchFamily="34" charset="-122"/>
                <a:ea typeface="微软雅黑" pitchFamily="34" charset="-122"/>
              </a:rPr>
              <a:t>/</a:t>
            </a:r>
            <a:r>
              <a:rPr lang="zh-CN" altLang="en-US" sz="1400" dirty="0">
                <a:solidFill>
                  <a:schemeClr val="accent6">
                    <a:lumMod val="75000"/>
                  </a:schemeClr>
                </a:solidFill>
                <a:latin typeface="微软雅黑" pitchFamily="34" charset="-122"/>
                <a:ea typeface="微软雅黑" pitchFamily="34" charset="-122"/>
              </a:rPr>
              <a:t>标准资产库</a:t>
            </a:r>
            <a:r>
              <a:rPr lang="en-US" altLang="zh-CN" sz="1400" dirty="0">
                <a:solidFill>
                  <a:schemeClr val="accent6">
                    <a:lumMod val="75000"/>
                  </a:schemeClr>
                </a:solidFill>
                <a:latin typeface="微软雅黑" pitchFamily="34" charset="-122"/>
                <a:ea typeface="微软雅黑" pitchFamily="34" charset="-122"/>
              </a:rPr>
              <a:t>/11.</a:t>
            </a:r>
            <a:r>
              <a:rPr lang="zh-CN" altLang="en-US" sz="1400" dirty="0">
                <a:solidFill>
                  <a:schemeClr val="accent6">
                    <a:lumMod val="75000"/>
                  </a:schemeClr>
                </a:solidFill>
                <a:latin typeface="微软雅黑" pitchFamily="34" charset="-122"/>
                <a:ea typeface="微软雅黑" pitchFamily="34" charset="-122"/>
              </a:rPr>
              <a:t>国泰安研发过程体系流程（资源类项目）试用版</a:t>
            </a:r>
            <a:r>
              <a:rPr lang="en-US" altLang="zh-CN" sz="1400" dirty="0" smtClean="0">
                <a:solidFill>
                  <a:schemeClr val="accent6">
                    <a:lumMod val="75000"/>
                  </a:schemeClr>
                </a:solidFill>
                <a:latin typeface="微软雅黑" pitchFamily="34" charset="-122"/>
                <a:ea typeface="微软雅黑" pitchFamily="34" charset="-122"/>
              </a:rPr>
              <a:t>V1.0</a:t>
            </a:r>
          </a:p>
          <a:p>
            <a:pPr>
              <a:lnSpc>
                <a:spcPct val="150000"/>
              </a:lnSpc>
            </a:pPr>
            <a:endParaRPr lang="en-US" altLang="zh-CN" sz="500" dirty="0" smtClean="0">
              <a:solidFill>
                <a:schemeClr val="accent6">
                  <a:lumMod val="75000"/>
                </a:schemeClr>
              </a:solidFill>
              <a:latin typeface="微软雅黑" pitchFamily="34" charset="-122"/>
              <a:ea typeface="微软雅黑" pitchFamily="34" charset="-122"/>
            </a:endParaRPr>
          </a:p>
          <a:p>
            <a:pPr>
              <a:lnSpc>
                <a:spcPct val="150000"/>
              </a:lnSpc>
            </a:pPr>
            <a:r>
              <a:rPr lang="zh-CN" altLang="en-US" sz="1400" b="1" dirty="0" smtClean="0">
                <a:latin typeface="微软雅黑" pitchFamily="34" charset="-122"/>
                <a:ea typeface="微软雅黑" pitchFamily="34" charset="-122"/>
              </a:rPr>
              <a:t>模板库的访问方式：</a:t>
            </a:r>
            <a:endParaRPr lang="en-US" altLang="zh-CN" sz="1400" b="1" dirty="0" smtClean="0">
              <a:latin typeface="微软雅黑" pitchFamily="34" charset="-122"/>
              <a:ea typeface="微软雅黑" pitchFamily="34" charset="-122"/>
            </a:endParaRPr>
          </a:p>
          <a:p>
            <a:pPr marL="342900" indent="-342900">
              <a:lnSpc>
                <a:spcPct val="150000"/>
              </a:lnSpc>
              <a:buFont typeface="+mj-lt"/>
              <a:buAutoNum type="arabicPeriod"/>
            </a:pPr>
            <a:r>
              <a:rPr lang="zh-CN" altLang="zh-CN" sz="1400" dirty="0" smtClean="0">
                <a:latin typeface="微软雅黑" pitchFamily="34" charset="-122"/>
                <a:ea typeface="微软雅黑" pitchFamily="34" charset="-122"/>
              </a:rPr>
              <a:t>通过</a:t>
            </a:r>
            <a:r>
              <a:rPr lang="zh-CN" altLang="zh-CN" sz="1400" dirty="0">
                <a:latin typeface="微软雅黑" pitchFamily="34" charset="-122"/>
                <a:ea typeface="微软雅黑" pitchFamily="34" charset="-122"/>
              </a:rPr>
              <a:t>客户端的工具</a:t>
            </a:r>
            <a:r>
              <a:rPr lang="en-US" altLang="zh-CN" sz="1400" dirty="0" err="1">
                <a:latin typeface="微软雅黑" pitchFamily="34" charset="-122"/>
                <a:ea typeface="微软雅黑" pitchFamily="34" charset="-122"/>
              </a:rPr>
              <a:t>TorToiseSVN</a:t>
            </a:r>
            <a:r>
              <a:rPr lang="en-US" altLang="zh-CN" sz="1400" dirty="0">
                <a:latin typeface="微软雅黑" pitchFamily="34" charset="-122"/>
                <a:ea typeface="微软雅黑" pitchFamily="34" charset="-122"/>
              </a:rPr>
              <a:t>  </a:t>
            </a:r>
            <a:endParaRPr lang="zh-CN" altLang="zh-CN" sz="1400" dirty="0">
              <a:latin typeface="微软雅黑" pitchFamily="34" charset="-122"/>
              <a:ea typeface="微软雅黑" pitchFamily="34" charset="-122"/>
            </a:endParaRPr>
          </a:p>
          <a:p>
            <a:pPr marL="342900" indent="-342900">
              <a:lnSpc>
                <a:spcPct val="150000"/>
              </a:lnSpc>
              <a:buFont typeface="+mj-lt"/>
              <a:buAutoNum type="arabicPeriod"/>
            </a:pPr>
            <a:r>
              <a:rPr lang="zh-CN" altLang="zh-CN" sz="1400" dirty="0" smtClean="0">
                <a:latin typeface="微软雅黑" pitchFamily="34" charset="-122"/>
                <a:ea typeface="微软雅黑" pitchFamily="34" charset="-122"/>
              </a:rPr>
              <a:t>可</a:t>
            </a:r>
            <a:r>
              <a:rPr lang="zh-CN" altLang="zh-CN" sz="1400" dirty="0">
                <a:latin typeface="微软雅黑" pitchFamily="34" charset="-122"/>
                <a:ea typeface="微软雅黑" pitchFamily="34" charset="-122"/>
              </a:rPr>
              <a:t>直接在</a:t>
            </a:r>
            <a:r>
              <a:rPr lang="en-US" altLang="zh-CN" sz="1400" dirty="0">
                <a:latin typeface="微软雅黑" pitchFamily="34" charset="-122"/>
                <a:ea typeface="微软雅黑" pitchFamily="34" charset="-122"/>
              </a:rPr>
              <a:t>IE</a:t>
            </a:r>
            <a:r>
              <a:rPr lang="zh-CN" altLang="zh-CN" sz="1400" dirty="0">
                <a:latin typeface="微软雅黑" pitchFamily="34" charset="-122"/>
                <a:ea typeface="微软雅黑" pitchFamily="34" charset="-122"/>
              </a:rPr>
              <a:t>中输入服务器的访问路径</a:t>
            </a:r>
            <a:r>
              <a:rPr lang="en-US" altLang="zh-CN" sz="1400" dirty="0">
                <a:latin typeface="微软雅黑" pitchFamily="34" charset="-122"/>
                <a:ea typeface="微软雅黑" pitchFamily="34" charset="-122"/>
              </a:rPr>
              <a:t> ,</a:t>
            </a:r>
            <a:r>
              <a:rPr lang="zh-CN" altLang="zh-CN" sz="1400" dirty="0">
                <a:latin typeface="微软雅黑" pitchFamily="34" charset="-122"/>
                <a:ea typeface="微软雅黑" pitchFamily="34" charset="-122"/>
              </a:rPr>
              <a:t>然后</a:t>
            </a:r>
            <a:r>
              <a:rPr lang="zh-CN" altLang="zh-CN" sz="1400" dirty="0" smtClean="0">
                <a:latin typeface="微软雅黑" pitchFamily="34" charset="-122"/>
                <a:ea typeface="微软雅黑" pitchFamily="34" charset="-122"/>
              </a:rPr>
              <a:t>输入</a:t>
            </a:r>
            <a:r>
              <a:rPr lang="zh-CN" altLang="en-US" sz="1400" dirty="0" smtClean="0">
                <a:latin typeface="微软雅黑" pitchFamily="34" charset="-122"/>
                <a:ea typeface="微软雅黑" pitchFamily="34" charset="-122"/>
              </a:rPr>
              <a:t>账户</a:t>
            </a:r>
            <a:r>
              <a:rPr lang="zh-CN" altLang="zh-CN" sz="1400" dirty="0" smtClean="0">
                <a:latin typeface="微软雅黑" pitchFamily="34" charset="-122"/>
                <a:ea typeface="微软雅黑" pitchFamily="34" charset="-122"/>
              </a:rPr>
              <a:t>密码</a:t>
            </a:r>
            <a:r>
              <a:rPr lang="zh-CN" altLang="zh-CN" sz="1400" dirty="0">
                <a:latin typeface="微软雅黑" pitchFamily="34" charset="-122"/>
                <a:ea typeface="微软雅黑" pitchFamily="34" charset="-122"/>
              </a:rPr>
              <a:t>即可</a:t>
            </a:r>
            <a:r>
              <a:rPr lang="zh-CN" altLang="zh-CN" sz="1400" dirty="0" smtClean="0">
                <a:latin typeface="微软雅黑" pitchFamily="34" charset="-122"/>
                <a:ea typeface="微软雅黑" pitchFamily="34" charset="-122"/>
              </a:rPr>
              <a:t>使用</a:t>
            </a:r>
            <a:endParaRPr lang="zh-CN" altLang="zh-CN" sz="1400" dirty="0">
              <a:latin typeface="微软雅黑" pitchFamily="34" charset="-122"/>
              <a:ea typeface="微软雅黑" pitchFamily="34" charset="-122"/>
            </a:endParaRPr>
          </a:p>
        </p:txBody>
      </p:sp>
      <p:pic>
        <p:nvPicPr>
          <p:cNvPr id="2498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3343" y="699542"/>
            <a:ext cx="5688632" cy="3707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1126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txBox="1">
            <a:spLocks/>
          </p:cNvSpPr>
          <p:nvPr/>
        </p:nvSpPr>
        <p:spPr>
          <a:xfrm>
            <a:off x="395536" y="195486"/>
            <a:ext cx="8229600" cy="56557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000" b="1" i="0" u="none" strike="noStrike" kern="1200" cap="all" spc="0" normalizeH="0" baseline="0" noProof="0" dirty="0" smtClean="0">
                <a:ln>
                  <a:noFill/>
                </a:ln>
                <a:solidFill>
                  <a:srgbClr val="00B0F0"/>
                </a:solidFill>
                <a:effectLst>
                  <a:outerShdw blurRad="38100" dist="38100" dir="2700000" algn="tl">
                    <a:srgbClr val="000000">
                      <a:alpha val="43137"/>
                    </a:srgbClr>
                  </a:outerShdw>
                </a:effectLst>
                <a:uLnTx/>
                <a:uFillTx/>
                <a:latin typeface="微软雅黑" pitchFamily="34" charset="-122"/>
                <a:ea typeface="微软雅黑" pitchFamily="34" charset="-122"/>
                <a:cs typeface="+mj-cs"/>
              </a:rPr>
              <a:t>过程改进建议反馈渠道</a:t>
            </a:r>
            <a:endParaRPr kumimoji="0" lang="zh-CN" altLang="en-US" sz="2000" b="1" i="0" u="none" strike="noStrike" kern="1200" cap="all" spc="0" normalizeH="0" baseline="0" noProof="0" dirty="0">
              <a:ln>
                <a:noFill/>
              </a:ln>
              <a:solidFill>
                <a:srgbClr val="00B0F0"/>
              </a:solidFill>
              <a:effectLst>
                <a:outerShdw blurRad="38100" dist="38100" dir="2700000" algn="tl">
                  <a:srgbClr val="000000">
                    <a:alpha val="43137"/>
                  </a:srgbClr>
                </a:outerShdw>
              </a:effectLst>
              <a:uLnTx/>
              <a:uFillTx/>
              <a:latin typeface="微软雅黑" pitchFamily="34" charset="-122"/>
              <a:ea typeface="微软雅黑" pitchFamily="34" charset="-122"/>
              <a:cs typeface="+mj-cs"/>
            </a:endParaRPr>
          </a:p>
        </p:txBody>
      </p:sp>
      <p:sp>
        <p:nvSpPr>
          <p:cNvPr id="6" name="内容占位符 2"/>
          <p:cNvSpPr txBox="1">
            <a:spLocks/>
          </p:cNvSpPr>
          <p:nvPr/>
        </p:nvSpPr>
        <p:spPr bwMode="auto">
          <a:xfrm>
            <a:off x="467544" y="1131590"/>
            <a:ext cx="8064896"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1pPr>
            <a:lvl2pPr marL="742950" indent="-28575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2pPr>
            <a:lvl3pPr marL="11430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3pPr>
            <a:lvl4pPr marL="16002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4pPr>
            <a:lvl5pPr marL="20574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1600" b="1" dirty="0" smtClean="0">
                <a:latin typeface="微软雅黑" pitchFamily="34" charset="-122"/>
                <a:ea typeface="微软雅黑" pitchFamily="34" charset="-122"/>
              </a:rPr>
              <a:t>过程</a:t>
            </a:r>
            <a:r>
              <a:rPr lang="zh-CN" altLang="en-US" sz="1600" b="1" dirty="0">
                <a:latin typeface="微软雅黑" pitchFamily="34" charset="-122"/>
                <a:ea typeface="微软雅黑" pitchFamily="34" charset="-122"/>
              </a:rPr>
              <a:t>改进建议反馈渠道：</a:t>
            </a:r>
            <a:endParaRPr lang="en-US" altLang="zh-CN" sz="1600" b="1" dirty="0">
              <a:latin typeface="微软雅黑" pitchFamily="34" charset="-122"/>
              <a:ea typeface="微软雅黑" pitchFamily="34" charset="-122"/>
            </a:endParaRPr>
          </a:p>
          <a:p>
            <a:pPr>
              <a:lnSpc>
                <a:spcPct val="150000"/>
              </a:lnSpc>
              <a:buFont typeface="+mj-lt"/>
              <a:buAutoNum type="arabicPeriod"/>
            </a:pPr>
            <a:r>
              <a:rPr lang="zh-CN" altLang="en-US" sz="1600" dirty="0">
                <a:latin typeface="微软雅黑" pitchFamily="34" charset="-122"/>
                <a:ea typeface="微软雅黑" pitchFamily="34" charset="-122"/>
              </a:rPr>
              <a:t>以</a:t>
            </a:r>
            <a:r>
              <a:rPr lang="en-US" altLang="zh-CN" sz="1600" dirty="0">
                <a:latin typeface="微软雅黑" pitchFamily="34" charset="-122"/>
                <a:ea typeface="微软雅黑" pitchFamily="34" charset="-122"/>
              </a:rPr>
              <a:t>RTX</a:t>
            </a:r>
            <a:r>
              <a:rPr lang="zh-CN" altLang="en-US" sz="1600" dirty="0">
                <a:latin typeface="微软雅黑" pitchFamily="34" charset="-122"/>
                <a:ea typeface="微软雅黑" pitchFamily="34" charset="-122"/>
              </a:rPr>
              <a:t>、邮件等方式反馈给专职</a:t>
            </a:r>
            <a:r>
              <a:rPr lang="en-US" altLang="zh-CN" sz="1600" dirty="0">
                <a:latin typeface="微软雅黑" pitchFamily="34" charset="-122"/>
                <a:ea typeface="微软雅黑" pitchFamily="34" charset="-122"/>
              </a:rPr>
              <a:t>EPG</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 </a:t>
            </a:r>
          </a:p>
          <a:p>
            <a:pPr>
              <a:lnSpc>
                <a:spcPct val="150000"/>
              </a:lnSpc>
              <a:buFont typeface="Wingdings" pitchFamily="2" charset="2"/>
              <a:buChar char="n"/>
            </a:pPr>
            <a:r>
              <a:rPr lang="zh-CN" altLang="en-US" sz="1600" dirty="0" smtClean="0">
                <a:latin typeface="微软雅黑" pitchFamily="34" charset="-122"/>
                <a:ea typeface="微软雅黑" pitchFamily="34" charset="-122"/>
              </a:rPr>
              <a:t>黄森连  </a:t>
            </a:r>
            <a:r>
              <a:rPr lang="en-US" altLang="zh-CN" sz="1600" dirty="0" smtClean="0">
                <a:latin typeface="微软雅黑" pitchFamily="34" charset="-122"/>
                <a:ea typeface="微软雅黑" pitchFamily="34" charset="-122"/>
                <a:hlinkClick r:id="rId3"/>
              </a:rPr>
              <a:t>senlian.huang@gtafe.com</a:t>
            </a:r>
            <a:r>
              <a:rPr lang="en-US" altLang="zh-CN" sz="1600" dirty="0" smtClean="0">
                <a:latin typeface="微软雅黑" pitchFamily="34" charset="-122"/>
                <a:ea typeface="微软雅黑" pitchFamily="34" charset="-122"/>
              </a:rPr>
              <a:t> </a:t>
            </a:r>
            <a:endParaRPr lang="en-US" altLang="zh-CN" sz="1600" dirty="0">
              <a:latin typeface="微软雅黑" pitchFamily="34" charset="-122"/>
              <a:ea typeface="微软雅黑" pitchFamily="34" charset="-122"/>
            </a:endParaRPr>
          </a:p>
          <a:p>
            <a:pPr>
              <a:lnSpc>
                <a:spcPct val="150000"/>
              </a:lnSpc>
              <a:buFont typeface="Wingdings" pitchFamily="2" charset="2"/>
              <a:buChar char="n"/>
            </a:pPr>
            <a:r>
              <a:rPr lang="zh-CN" altLang="en-US" sz="1600" dirty="0">
                <a:latin typeface="微软雅黑" pitchFamily="34" charset="-122"/>
                <a:ea typeface="微软雅黑" pitchFamily="34" charset="-122"/>
              </a:rPr>
              <a:t>赵奕玭</a:t>
            </a: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hlinkClick r:id="rId4"/>
              </a:rPr>
              <a:t>yipin.zhao@gtafe.com</a:t>
            </a:r>
            <a:r>
              <a:rPr lang="en-US" altLang="zh-CN" sz="1600" dirty="0" smtClean="0">
                <a:latin typeface="微软雅黑" pitchFamily="34" charset="-122"/>
                <a:ea typeface="微软雅黑" pitchFamily="34" charset="-122"/>
              </a:rPr>
              <a:t> </a:t>
            </a:r>
          </a:p>
          <a:p>
            <a:pPr>
              <a:lnSpc>
                <a:spcPct val="150000"/>
              </a:lnSpc>
              <a:buFont typeface="Wingdings" pitchFamily="2" charset="2"/>
              <a:buChar char="n"/>
            </a:pPr>
            <a:r>
              <a:rPr lang="zh-CN" altLang="en-US" sz="1600" dirty="0" smtClean="0">
                <a:latin typeface="微软雅黑" pitchFamily="34" charset="-122"/>
                <a:ea typeface="微软雅黑" pitchFamily="34" charset="-122"/>
              </a:rPr>
              <a:t>金灼      </a:t>
            </a:r>
            <a:r>
              <a:rPr lang="en-US" altLang="zh-CN" sz="1600" dirty="0" smtClean="0">
                <a:latin typeface="微软雅黑" pitchFamily="34" charset="-122"/>
                <a:ea typeface="微软雅黑" pitchFamily="34" charset="-122"/>
                <a:hlinkClick r:id="rId5"/>
              </a:rPr>
              <a:t>zhuo.jin@gtafe.com</a:t>
            </a:r>
            <a:endParaRPr lang="en-US" altLang="zh-CN" sz="1600" dirty="0">
              <a:latin typeface="微软雅黑" pitchFamily="34" charset="-122"/>
              <a:ea typeface="微软雅黑" pitchFamily="34" charset="-122"/>
            </a:endParaRPr>
          </a:p>
          <a:p>
            <a:pPr>
              <a:lnSpc>
                <a:spcPct val="150000"/>
              </a:lnSpc>
              <a:buAutoNum type="arabicPeriod" startAt="2"/>
            </a:pPr>
            <a:r>
              <a:rPr lang="zh-CN" altLang="en-US" sz="1600" dirty="0" smtClean="0">
                <a:latin typeface="微软雅黑" pitchFamily="34" charset="-122"/>
                <a:ea typeface="微软雅黑" pitchFamily="34" charset="-122"/>
              </a:rPr>
              <a:t>以</a:t>
            </a:r>
            <a:r>
              <a:rPr lang="en-US" altLang="zh-CN" sz="1600" dirty="0">
                <a:latin typeface="微软雅黑" pitchFamily="34" charset="-122"/>
                <a:ea typeface="微软雅黑" pitchFamily="34" charset="-122"/>
              </a:rPr>
              <a:t>RTX</a:t>
            </a:r>
            <a:r>
              <a:rPr lang="zh-CN" altLang="en-US" sz="1600" dirty="0">
                <a:latin typeface="微软雅黑" pitchFamily="34" charset="-122"/>
                <a:ea typeface="微软雅黑" pitchFamily="34" charset="-122"/>
              </a:rPr>
              <a:t>、邮件等方式反馈给</a:t>
            </a:r>
            <a:r>
              <a:rPr lang="en-US" altLang="zh-CN" sz="1600" dirty="0">
                <a:latin typeface="微软雅黑" pitchFamily="34" charset="-122"/>
                <a:ea typeface="微软雅黑" pitchFamily="34" charset="-122"/>
              </a:rPr>
              <a:t>QA</a:t>
            </a:r>
            <a:r>
              <a:rPr lang="zh-CN" altLang="en-US" sz="1600" dirty="0">
                <a:latin typeface="微软雅黑" pitchFamily="34" charset="-122"/>
                <a:ea typeface="微软雅黑" pitchFamily="34" charset="-122"/>
              </a:rPr>
              <a:t>：黄森</a:t>
            </a:r>
            <a:r>
              <a:rPr lang="zh-CN" altLang="en-US" sz="1600" dirty="0" smtClean="0">
                <a:latin typeface="微软雅黑" pitchFamily="34" charset="-122"/>
                <a:ea typeface="微软雅黑" pitchFamily="34" charset="-122"/>
              </a:rPr>
              <a:t>连、林志芳、高建云、熊芸、金灼、方圆、许燕、吴沂迅、曹沙沙、梁素妍、夏广云、赵奕玭</a:t>
            </a:r>
            <a:endParaRPr lang="en-US" altLang="zh-CN"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837974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lunzhuo.ye\桌面\培训PPT素材\20110514_2cbd5458a2492020ea1eX3I49qwuPe8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268743" y="2427734"/>
            <a:ext cx="2579094" cy="15087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12559" y="771550"/>
            <a:ext cx="5112568" cy="338554"/>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defPPr>
              <a:defRPr lang="zh-CN"/>
            </a:defPPr>
            <a:lvl1pPr algn="ctr">
              <a:defRPr sz="1600" b="1" spc="5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Part </a:t>
            </a:r>
            <a:r>
              <a:rPr lang="en-US" altLang="zh-CN" dirty="0" smtClean="0"/>
              <a:t>2  </a:t>
            </a:r>
            <a:r>
              <a:rPr lang="zh-CN" altLang="en-US" dirty="0" smtClean="0"/>
              <a:t>资源产品开发流程及主要角色职责介绍</a:t>
            </a:r>
            <a:endParaRPr lang="zh-CN" altLang="en-US" dirty="0"/>
          </a:p>
        </p:txBody>
      </p:sp>
      <p:sp>
        <p:nvSpPr>
          <p:cNvPr id="4" name="矩形 3"/>
          <p:cNvSpPr/>
          <p:nvPr/>
        </p:nvSpPr>
        <p:spPr>
          <a:xfrm>
            <a:off x="6301191" y="1765961"/>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3</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 name="矩形 4"/>
          <p:cNvSpPr/>
          <p:nvPr/>
        </p:nvSpPr>
        <p:spPr>
          <a:xfrm>
            <a:off x="7022068" y="2358337"/>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需求策划阶段</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7" name="矩形 6"/>
          <p:cNvSpPr/>
          <p:nvPr/>
        </p:nvSpPr>
        <p:spPr>
          <a:xfrm>
            <a:off x="6301191" y="1207058"/>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2</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8" name="矩形 7"/>
          <p:cNvSpPr/>
          <p:nvPr/>
        </p:nvSpPr>
        <p:spPr>
          <a:xfrm>
            <a:off x="6983181" y="1215416"/>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项目立项阶段</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0" name="矩形 9"/>
          <p:cNvSpPr/>
          <p:nvPr/>
        </p:nvSpPr>
        <p:spPr>
          <a:xfrm>
            <a:off x="6308120" y="2342025"/>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4</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1" name="矩形 10"/>
          <p:cNvSpPr/>
          <p:nvPr/>
        </p:nvSpPr>
        <p:spPr>
          <a:xfrm>
            <a:off x="7022068" y="1809798"/>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样章开发阶段</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2" name="矩形 11"/>
          <p:cNvSpPr/>
          <p:nvPr/>
        </p:nvSpPr>
        <p:spPr>
          <a:xfrm>
            <a:off x="6320241" y="2908564"/>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5</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3" name="矩形 12"/>
          <p:cNvSpPr/>
          <p:nvPr/>
        </p:nvSpPr>
        <p:spPr>
          <a:xfrm>
            <a:off x="7020471" y="2923401"/>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完整版开发阶段</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4" name="矩形 13"/>
          <p:cNvSpPr/>
          <p:nvPr/>
        </p:nvSpPr>
        <p:spPr>
          <a:xfrm>
            <a:off x="6324674" y="3494153"/>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6</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5" name="矩形 14"/>
          <p:cNvSpPr/>
          <p:nvPr/>
        </p:nvSpPr>
        <p:spPr>
          <a:xfrm>
            <a:off x="7015379" y="3508990"/>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测试阶段</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6" name="矩形 15"/>
          <p:cNvSpPr/>
          <p:nvPr/>
        </p:nvSpPr>
        <p:spPr>
          <a:xfrm>
            <a:off x="6319911" y="4070217"/>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7</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7" name="矩形 16"/>
          <p:cNvSpPr/>
          <p:nvPr/>
        </p:nvSpPr>
        <p:spPr>
          <a:xfrm>
            <a:off x="7020141" y="4085054"/>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验收结项阶段</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0" name="矩形 19"/>
          <p:cNvSpPr/>
          <p:nvPr/>
        </p:nvSpPr>
        <p:spPr>
          <a:xfrm>
            <a:off x="6300192" y="629009"/>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1</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1" name="矩形 20"/>
          <p:cNvSpPr/>
          <p:nvPr/>
        </p:nvSpPr>
        <p:spPr>
          <a:xfrm>
            <a:off x="6998824" y="638216"/>
            <a:ext cx="1622877"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项目立项前准备阶段</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042245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1880" y="411510"/>
            <a:ext cx="2664296" cy="523220"/>
          </a:xfrm>
          <a:prstGeom prst="rect">
            <a:avLst/>
          </a:prstGeom>
          <a:noFill/>
          <a:ln w="9525">
            <a:noFill/>
            <a:miter lim="800000"/>
            <a:headEnd/>
            <a:tailEnd/>
          </a:ln>
        </p:spPr>
        <p:txBody>
          <a:bodyPr wrap="square">
            <a:spAutoFit/>
          </a:bodyPr>
          <a:lstStyle>
            <a:defPPr>
              <a:defRPr lang="zh-CN"/>
            </a:defPPr>
            <a:lvl1pPr>
              <a:defRPr sz="1600" b="1">
                <a:latin typeface="微软雅黑" pitchFamily="34" charset="-122"/>
                <a:ea typeface="微软雅黑" pitchFamily="34" charset="-122"/>
              </a:defRPr>
            </a:lvl1pPr>
          </a:lstStyle>
          <a:p>
            <a:pPr lvl="0"/>
            <a:r>
              <a:rPr lang="zh-CN" altLang="en-US" sz="2800" dirty="0" smtClean="0"/>
              <a:t>资源项目定义</a:t>
            </a:r>
            <a:endParaRPr lang="zh-CN" altLang="en-US" sz="2800" dirty="0"/>
          </a:p>
        </p:txBody>
      </p:sp>
      <p:pic>
        <p:nvPicPr>
          <p:cNvPr id="5" name="Picture 2" descr="C:\Program Files\Microsoft Office\MEDIA\CAGCAT10\j0293240.wmf">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4791370"/>
            <a:ext cx="477313" cy="35213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表格 2"/>
          <p:cNvGraphicFramePr>
            <a:graphicFrameLocks noGrp="1"/>
          </p:cNvGraphicFramePr>
          <p:nvPr>
            <p:extLst>
              <p:ext uri="{D42A27DB-BD31-4B8C-83A1-F6EECF244321}">
                <p14:modId xmlns:p14="http://schemas.microsoft.com/office/powerpoint/2010/main" val="1081540432"/>
              </p:ext>
            </p:extLst>
          </p:nvPr>
        </p:nvGraphicFramePr>
        <p:xfrm>
          <a:off x="755576" y="1155458"/>
          <a:ext cx="7704856" cy="3669148"/>
        </p:xfrm>
        <a:graphic>
          <a:graphicData uri="http://schemas.openxmlformats.org/drawingml/2006/table">
            <a:tbl>
              <a:tblPr>
                <a:tableStyleId>{BDBED569-4797-4DF1-A0F4-6AAB3CD982D8}</a:tableStyleId>
              </a:tblPr>
              <a:tblGrid>
                <a:gridCol w="1259448"/>
                <a:gridCol w="6445408"/>
              </a:tblGrid>
              <a:tr h="564832">
                <a:tc>
                  <a:txBody>
                    <a:bodyPr/>
                    <a:lstStyle/>
                    <a:p>
                      <a:pPr algn="ctr" fontAlgn="ctr"/>
                      <a:r>
                        <a:rPr lang="zh-CN" altLang="en-US" sz="1600" b="1" u="none" strike="noStrike" dirty="0" smtClean="0">
                          <a:effectLst/>
                          <a:latin typeface="微软雅黑" pitchFamily="34" charset="-122"/>
                          <a:ea typeface="微软雅黑" pitchFamily="34" charset="-122"/>
                        </a:rPr>
                        <a:t>项目分类</a:t>
                      </a:r>
                      <a:endParaRPr lang="zh-CN" altLang="en-US" sz="1600" b="1"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600" b="1" u="none" strike="noStrike" dirty="0">
                          <a:effectLst/>
                          <a:latin typeface="微软雅黑" pitchFamily="34" charset="-122"/>
                          <a:ea typeface="微软雅黑" pitchFamily="34" charset="-122"/>
                        </a:rPr>
                        <a:t>定义</a:t>
                      </a:r>
                      <a:endParaRPr lang="zh-CN" altLang="en-US" sz="1600" b="1" i="0" u="none" strike="noStrike" dirty="0">
                        <a:solidFill>
                          <a:srgbClr val="000000"/>
                        </a:solidFill>
                        <a:effectLst/>
                        <a:latin typeface="微软雅黑" pitchFamily="34" charset="-122"/>
                        <a:ea typeface="微软雅黑" pitchFamily="34" charset="-122"/>
                      </a:endParaRPr>
                    </a:p>
                  </a:txBody>
                  <a:tcPr marL="0" marR="0" marT="0" marB="0" anchor="ctr"/>
                </a:tc>
              </a:tr>
              <a:tr h="806914">
                <a:tc>
                  <a:txBody>
                    <a:bodyPr/>
                    <a:lstStyle/>
                    <a:p>
                      <a:pPr algn="ctr" rtl="0" fontAlgn="ctr"/>
                      <a:r>
                        <a:rPr lang="zh-CN" altLang="en-US" sz="1600" b="0" i="0" u="none" strike="noStrike" dirty="0" smtClean="0">
                          <a:solidFill>
                            <a:srgbClr val="000000"/>
                          </a:solidFill>
                          <a:effectLst/>
                          <a:latin typeface="微软雅黑" pitchFamily="34" charset="-122"/>
                          <a:ea typeface="微软雅黑" pitchFamily="34" charset="-122"/>
                        </a:rPr>
                        <a:t>标准课程</a:t>
                      </a:r>
                      <a:endParaRPr lang="zh-CN" altLang="en-US" sz="16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l" rtl="0" fontAlgn="ctr">
                        <a:lnSpc>
                          <a:spcPct val="150000"/>
                        </a:lnSpc>
                      </a:pPr>
                      <a:r>
                        <a:rPr lang="zh-CN" altLang="zh-CN" sz="1800" kern="1200" dirty="0" smtClean="0">
                          <a:solidFill>
                            <a:schemeClr val="tx1"/>
                          </a:solidFill>
                          <a:effectLst/>
                          <a:latin typeface="+mn-lt"/>
                          <a:ea typeface="+mn-ea"/>
                          <a:cs typeface="+mn-cs"/>
                        </a:rPr>
                        <a:t>深入市场调研，挖掘用户需求，开发符合市场、可重复售卖的标准化课程产品。内容版权归属国泰安。</a:t>
                      </a:r>
                      <a:endParaRPr lang="zh-CN" altLang="en-US" sz="2000" b="1" i="0" u="none" strike="noStrike" dirty="0">
                        <a:solidFill>
                          <a:schemeClr val="accent6">
                            <a:lumMod val="75000"/>
                          </a:schemeClr>
                        </a:solidFill>
                        <a:effectLst/>
                        <a:latin typeface="微软雅黑" pitchFamily="34" charset="-122"/>
                        <a:ea typeface="微软雅黑" pitchFamily="34" charset="-122"/>
                      </a:endParaRPr>
                    </a:p>
                  </a:txBody>
                  <a:tcPr marL="0" marR="0" marT="0" marB="0" anchor="ctr"/>
                </a:tc>
              </a:tr>
              <a:tr h="1613827">
                <a:tc>
                  <a:txBody>
                    <a:bodyPr/>
                    <a:lstStyle/>
                    <a:p>
                      <a:pPr algn="ctr" rtl="0" fontAlgn="ctr"/>
                      <a:r>
                        <a:rPr lang="zh-CN" altLang="en-US" sz="1600" b="0" i="0" u="none" strike="noStrike" dirty="0" smtClean="0">
                          <a:solidFill>
                            <a:srgbClr val="000000"/>
                          </a:solidFill>
                          <a:effectLst/>
                          <a:latin typeface="微软雅黑" pitchFamily="34" charset="-122"/>
                          <a:ea typeface="微软雅黑" pitchFamily="34" charset="-122"/>
                        </a:rPr>
                        <a:t>定制课程</a:t>
                      </a:r>
                      <a:endParaRPr lang="zh-CN" altLang="en-US" sz="16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l" rtl="0" fontAlgn="ctr">
                        <a:lnSpc>
                          <a:spcPct val="150000"/>
                        </a:lnSpc>
                      </a:pPr>
                      <a:r>
                        <a:rPr lang="zh-CN" altLang="zh-CN" sz="1800" kern="1200" dirty="0" smtClean="0">
                          <a:solidFill>
                            <a:schemeClr val="tx1"/>
                          </a:solidFill>
                          <a:effectLst/>
                          <a:latin typeface="+mn-lt"/>
                          <a:ea typeface="+mn-ea"/>
                          <a:cs typeface="+mn-cs"/>
                        </a:rPr>
                        <a:t>按客户对课程的功能、内容需求来开发资源。由客户提供详细需求和相关材料，我司进行整体设计、内容建设、技术加工、课程运营等。产品交付对象为特定客户，产品用户为特定授权群体。按照合同要求，版权归属国泰安或与客户</a:t>
                      </a:r>
                      <a:r>
                        <a:rPr lang="zh-CN" altLang="zh-CN" sz="1800" kern="1200" dirty="0" smtClean="0">
                          <a:solidFill>
                            <a:schemeClr val="tx1"/>
                          </a:solidFill>
                          <a:effectLst/>
                          <a:latin typeface="+mn-lt"/>
                          <a:ea typeface="+mn-ea"/>
                          <a:cs typeface="+mn-cs"/>
                        </a:rPr>
                        <a:t>共同</a:t>
                      </a:r>
                      <a:r>
                        <a:rPr lang="zh-CN" altLang="en-US" sz="1800" kern="1200" dirty="0" smtClean="0">
                          <a:solidFill>
                            <a:schemeClr val="tx1"/>
                          </a:solidFill>
                          <a:effectLst/>
                          <a:latin typeface="+mn-lt"/>
                          <a:ea typeface="+mn-ea"/>
                          <a:cs typeface="+mn-cs"/>
                        </a:rPr>
                        <a:t>持有</a:t>
                      </a:r>
                      <a:endParaRPr lang="zh-CN" altLang="en-US" sz="1600" b="0" i="0" u="none" strike="noStrike" dirty="0">
                        <a:solidFill>
                          <a:srgbClr val="000000"/>
                        </a:solidFill>
                        <a:effectLst/>
                        <a:latin typeface="微软雅黑" pitchFamily="34" charset="-122"/>
                        <a:ea typeface="微软雅黑" pitchFamily="34" charset="-122"/>
                      </a:endParaRPr>
                    </a:p>
                  </a:txBody>
                  <a:tcPr marL="0" marR="0" marT="0" marB="0" anchor="ctr"/>
                </a:tc>
              </a:tr>
              <a:tr h="635436">
                <a:tc>
                  <a:txBody>
                    <a:bodyPr/>
                    <a:lstStyle/>
                    <a:p>
                      <a:pPr algn="ctr" rtl="0" fontAlgn="ctr"/>
                      <a:r>
                        <a:rPr lang="zh-CN" altLang="en-US" sz="1600" b="0" i="0" u="none" strike="noStrike" dirty="0" smtClean="0">
                          <a:solidFill>
                            <a:srgbClr val="000000"/>
                          </a:solidFill>
                          <a:effectLst/>
                          <a:latin typeface="微软雅黑" pitchFamily="34" charset="-122"/>
                          <a:ea typeface="微软雅黑" pitchFamily="34" charset="-122"/>
                        </a:rPr>
                        <a:t>素材类项目</a:t>
                      </a:r>
                      <a:endParaRPr lang="zh-CN" altLang="en-US" sz="16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l" rtl="0" fontAlgn="ctr">
                        <a:lnSpc>
                          <a:spcPct val="150000"/>
                        </a:lnSpc>
                      </a:pPr>
                      <a:r>
                        <a:rPr lang="zh-CN" altLang="zh-CN" sz="1800" kern="1200" dirty="0" smtClean="0">
                          <a:solidFill>
                            <a:schemeClr val="tx1"/>
                          </a:solidFill>
                          <a:effectLst/>
                          <a:latin typeface="+mn-lt"/>
                          <a:ea typeface="+mn-ea"/>
                          <a:cs typeface="+mn-cs"/>
                        </a:rPr>
                        <a:t>不属于任何具体课程的资源开发项目均定义为素材开发项目</a:t>
                      </a:r>
                      <a:r>
                        <a:rPr lang="zh-CN" altLang="en-US" sz="1800" kern="1200" dirty="0" smtClean="0">
                          <a:solidFill>
                            <a:schemeClr val="tx1"/>
                          </a:solidFill>
                          <a:effectLst/>
                          <a:latin typeface="+mn-lt"/>
                          <a:ea typeface="+mn-ea"/>
                          <a:cs typeface="+mn-cs"/>
                        </a:rPr>
                        <a:t>。</a:t>
                      </a:r>
                      <a:endParaRPr lang="zh-CN" altLang="en-US" sz="1600" b="0" i="0" u="none" strike="noStrike" dirty="0">
                        <a:solidFill>
                          <a:srgbClr val="000000"/>
                        </a:solidFill>
                        <a:effectLst/>
                        <a:latin typeface="微软雅黑" pitchFamily="34" charset="-122"/>
                        <a:ea typeface="微软雅黑" pitchFamily="34" charset="-122"/>
                      </a:endParaRPr>
                    </a:p>
                  </a:txBody>
                  <a:tcPr marL="0" marR="0" marT="0" marB="0" anchor="ctr"/>
                </a:tc>
              </a:tr>
            </a:tbl>
          </a:graphicData>
        </a:graphic>
      </p:graphicFrame>
    </p:spTree>
    <p:extLst>
      <p:ext uri="{BB962C8B-B14F-4D97-AF65-F5344CB8AC3E}">
        <p14:creationId xmlns:p14="http://schemas.microsoft.com/office/powerpoint/2010/main" val="2681137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96" y="51470"/>
            <a:ext cx="8856984" cy="338554"/>
          </a:xfrm>
          <a:prstGeom prst="rect">
            <a:avLst/>
          </a:prstGeom>
          <a:noFill/>
          <a:ln w="9525">
            <a:noFill/>
            <a:miter lim="800000"/>
            <a:headEnd/>
            <a:tailEnd/>
          </a:ln>
        </p:spPr>
        <p:txBody>
          <a:bodyPr wrap="square">
            <a:spAutoFit/>
          </a:bodyPr>
          <a:lstStyle>
            <a:defPPr>
              <a:defRPr lang="zh-CN"/>
            </a:defPPr>
            <a:lvl1pPr>
              <a:defRPr sz="1600" b="1">
                <a:latin typeface="微软雅黑" pitchFamily="34" charset="-122"/>
                <a:ea typeface="微软雅黑" pitchFamily="34" charset="-122"/>
              </a:defRPr>
            </a:lvl1pPr>
          </a:lstStyle>
          <a:p>
            <a:pPr lvl="0"/>
            <a:r>
              <a:rPr lang="zh-CN" altLang="en-US" dirty="0"/>
              <a:t>准入条件</a:t>
            </a:r>
            <a:r>
              <a:rPr lang="zh-CN" altLang="en-US" dirty="0" smtClean="0"/>
              <a:t>：</a:t>
            </a:r>
            <a:r>
              <a:rPr lang="en-US" altLang="zh-CN" dirty="0" smtClean="0"/>
              <a:t>《</a:t>
            </a:r>
            <a:r>
              <a:rPr lang="zh-CN" altLang="en-US" dirty="0" smtClean="0"/>
              <a:t>产品规划书</a:t>
            </a:r>
            <a:r>
              <a:rPr lang="en-US" altLang="zh-CN" dirty="0" smtClean="0"/>
              <a:t>》</a:t>
            </a:r>
            <a:r>
              <a:rPr lang="zh-CN" altLang="en-US" dirty="0" smtClean="0"/>
              <a:t>已通过评审</a:t>
            </a:r>
            <a:endParaRPr lang="zh-CN" altLang="en-US" dirty="0"/>
          </a:p>
        </p:txBody>
      </p:sp>
      <p:sp>
        <p:nvSpPr>
          <p:cNvPr id="4" name="矩形 3"/>
          <p:cNvSpPr>
            <a:spLocks noChangeArrowheads="1"/>
          </p:cNvSpPr>
          <p:nvPr/>
        </p:nvSpPr>
        <p:spPr bwMode="auto">
          <a:xfrm>
            <a:off x="467544" y="4731990"/>
            <a:ext cx="9144000" cy="338554"/>
          </a:xfrm>
          <a:prstGeom prst="rect">
            <a:avLst/>
          </a:prstGeom>
          <a:noFill/>
          <a:ln w="9525">
            <a:noFill/>
            <a:miter lim="800000"/>
            <a:headEnd/>
            <a:tailEnd/>
          </a:ln>
        </p:spPr>
        <p:txBody>
          <a:bodyPr wrap="square">
            <a:spAutoFit/>
          </a:bodyPr>
          <a:lstStyle/>
          <a:p>
            <a:r>
              <a:rPr lang="zh-CN" altLang="en-US" sz="1600" b="1" dirty="0">
                <a:latin typeface="微软雅黑" pitchFamily="34" charset="-122"/>
                <a:ea typeface="微软雅黑" pitchFamily="34" charset="-122"/>
              </a:rPr>
              <a:t>准出条件 </a:t>
            </a:r>
            <a:r>
              <a:rPr lang="zh-CN" altLang="en-US" sz="1600" b="1" dirty="0" smtClean="0">
                <a:latin typeface="微软雅黑" pitchFamily="34" charset="-122"/>
                <a:ea typeface="微软雅黑" pitchFamily="34" charset="-122"/>
              </a:rPr>
              <a:t>：</a:t>
            </a:r>
            <a:r>
              <a:rPr lang="zh-CN" altLang="en-US" sz="1200" b="1" dirty="0" smtClean="0">
                <a:latin typeface="微软雅黑" pitchFamily="34" charset="-122"/>
                <a:ea typeface="微软雅黑" pitchFamily="34" charset="-122"/>
              </a:rPr>
              <a:t>产品</a:t>
            </a:r>
            <a:r>
              <a:rPr lang="zh-CN" altLang="zh-CN" sz="1200" b="1" dirty="0" smtClean="0">
                <a:latin typeface="微软雅黑" pitchFamily="34" charset="-122"/>
                <a:ea typeface="微软雅黑" pitchFamily="34" charset="-122"/>
              </a:rPr>
              <a:t>立项</a:t>
            </a:r>
            <a:r>
              <a:rPr lang="zh-CN" altLang="en-US" sz="1200" b="1" dirty="0" smtClean="0">
                <a:latin typeface="微软雅黑" pitchFamily="34" charset="-122"/>
                <a:ea typeface="微软雅黑" pitchFamily="34" charset="-122"/>
              </a:rPr>
              <a:t>申请审批</a:t>
            </a:r>
            <a:r>
              <a:rPr lang="zh-CN" altLang="zh-CN" sz="1200" b="1" dirty="0" smtClean="0">
                <a:latin typeface="微软雅黑" pitchFamily="34" charset="-122"/>
                <a:ea typeface="微软雅黑" pitchFamily="34" charset="-122"/>
              </a:rPr>
              <a:t>通过</a:t>
            </a:r>
            <a:r>
              <a:rPr lang="zh-CN" altLang="en-US" sz="1200" b="1" dirty="0" smtClean="0">
                <a:latin typeface="微软雅黑" pitchFamily="34" charset="-122"/>
                <a:ea typeface="微软雅黑" pitchFamily="34" charset="-122"/>
              </a:rPr>
              <a:t>、可行性分析报告评审通过、</a:t>
            </a:r>
            <a:r>
              <a:rPr lang="zh-CN" altLang="zh-CN" sz="1200" b="1" dirty="0">
                <a:latin typeface="微软雅黑" pitchFamily="34" charset="-122"/>
                <a:ea typeface="微软雅黑" pitchFamily="34" charset="-122"/>
              </a:rPr>
              <a:t>课程概念设计书</a:t>
            </a:r>
            <a:r>
              <a:rPr lang="zh-CN" altLang="en-US" sz="1200" b="1" dirty="0">
                <a:latin typeface="微软雅黑" pitchFamily="34" charset="-122"/>
                <a:ea typeface="微软雅黑" pitchFamily="34" charset="-122"/>
              </a:rPr>
              <a:t>评审通过</a:t>
            </a:r>
            <a:r>
              <a:rPr lang="zh-CN" altLang="en-US" sz="1200" b="1" dirty="0" smtClean="0">
                <a:latin typeface="微软雅黑" pitchFamily="34" charset="-122"/>
                <a:ea typeface="微软雅黑" pitchFamily="34" charset="-122"/>
              </a:rPr>
              <a:t>或产品立项取消</a:t>
            </a:r>
            <a:endParaRPr lang="zh-CN" altLang="zh-CN" sz="1200" b="1" dirty="0">
              <a:latin typeface="微软雅黑" pitchFamily="34" charset="-122"/>
              <a:ea typeface="微软雅黑" pitchFamily="34" charset="-122"/>
            </a:endParaRPr>
          </a:p>
        </p:txBody>
      </p:sp>
      <p:pic>
        <p:nvPicPr>
          <p:cNvPr id="5" name="Picture 2" descr="C:\Program Files\Microsoft Office\MEDIA\CAGCAT10\j0293240.wmf">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4791370"/>
            <a:ext cx="477313" cy="35213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50944" name="Picture 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289" y="555525"/>
            <a:ext cx="8152159" cy="3960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9392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BE7D"/>
        </a:solidFill>
        <a:ln w="9525">
          <a:solidFill>
            <a:srgbClr val="000000"/>
          </a:solidFill>
          <a:miter lim="800000"/>
          <a:headEnd/>
          <a:tailEnd/>
        </a:ln>
        <a:effectLst>
          <a:outerShdw dist="107763" dir="2700000" algn="ctr" rotWithShape="0">
            <a:srgbClr val="808080"/>
          </a:outerShdw>
        </a:effectLst>
      </a:spPr>
      <a:bodyPr vert="horz" wrap="square" lIns="91440" tIns="45720" rIns="91440" bIns="45720" numCol="1" rtlCol="0" anchor="t" anchorCtr="0" compatLnSpc="1">
        <a:prstTxWarp prst="textNoShape">
          <a:avLst/>
        </a:prstTxWarp>
      </a:bodyPr>
      <a:lstStyle>
        <a:defPPr algn="ctr">
          <a:defRPr dirty="0" smtClean="0"/>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14260</TotalTime>
  <Words>3406</Words>
  <Application>Microsoft Office PowerPoint</Application>
  <PresentationFormat>全屏显示(16:9)</PresentationFormat>
  <Paragraphs>515</Paragraphs>
  <Slides>39</Slides>
  <Notes>32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41" baseType="lpstr">
      <vt:lpstr>Office 主题</vt:lpstr>
      <vt:lpstr>Visio</vt:lpstr>
      <vt:lpstr>PowerPoint 演示文稿</vt:lpstr>
      <vt:lpstr>PowerPoint 演示文稿</vt:lpstr>
      <vt:lpstr>PowerPoint 演示文稿</vt:lpstr>
      <vt:lpstr>PowerPoint 演示文稿</vt:lpstr>
      <vt:lpstr>公司研发流程架构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iamisis</dc:creator>
  <cp:lastModifiedBy>AutoBVT</cp:lastModifiedBy>
  <cp:revision>849</cp:revision>
  <dcterms:created xsi:type="dcterms:W3CDTF">2012-04-11T02:39:08Z</dcterms:created>
  <dcterms:modified xsi:type="dcterms:W3CDTF">2016-09-21T01:50:52Z</dcterms:modified>
</cp:coreProperties>
</file>