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26" r:id="rId2"/>
    <p:sldId id="663" r:id="rId3"/>
    <p:sldId id="669" r:id="rId4"/>
    <p:sldId id="667" r:id="rId5"/>
    <p:sldId id="662" r:id="rId6"/>
    <p:sldId id="664" r:id="rId7"/>
    <p:sldId id="665" r:id="rId8"/>
    <p:sldId id="666" r:id="rId9"/>
    <p:sldId id="568" r:id="rId10"/>
  </p:sldIdLst>
  <p:sldSz cx="9001125" cy="576103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0">
          <p15:clr>
            <a:srgbClr val="A4A3A4"/>
          </p15:clr>
        </p15:guide>
        <p15:guide id="2" orient="horz" pos="998">
          <p15:clr>
            <a:srgbClr val="A4A3A4"/>
          </p15:clr>
        </p15:guide>
        <p15:guide id="3" pos="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8F8F8"/>
    <a:srgbClr val="EAAD00"/>
    <a:srgbClr val="9999FF"/>
    <a:srgbClr val="325B1B"/>
    <a:srgbClr val="FF0000"/>
    <a:srgbClr val="DBF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1" autoAdjust="0"/>
    <p:restoredTop sz="95100" autoAdjust="0"/>
  </p:normalViewPr>
  <p:slideViewPr>
    <p:cSldViewPr>
      <p:cViewPr varScale="1">
        <p:scale>
          <a:sx n="137" d="100"/>
          <a:sy n="137" d="100"/>
        </p:scale>
        <p:origin x="1086" y="108"/>
      </p:cViewPr>
      <p:guideLst>
        <p:guide orient="horz" pos="710"/>
        <p:guide orient="horz" pos="998"/>
        <p:guide pos="520"/>
      </p:guideLst>
    </p:cSldViewPr>
  </p:slideViewPr>
  <p:outlineViewPr>
    <p:cViewPr>
      <p:scale>
        <a:sx n="33" d="100"/>
        <a:sy n="33" d="100"/>
      </p:scale>
      <p:origin x="0" y="21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7EBA9AFF-EB55-4372-BDA9-7910A92F7A90}" type="slidenum">
              <a:rPr lang="zh-CN" altLang="en-US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2547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0888" y="685800"/>
            <a:ext cx="5356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00A32F94-DF2A-4767-A1FE-25A5260F0E59}" type="slidenum">
              <a:rPr lang="zh-CN" altLang="en-US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1087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9"/>
          <p:cNvSpPr/>
          <p:nvPr/>
        </p:nvSpPr>
        <p:spPr bwMode="gray">
          <a:xfrm>
            <a:off x="3175" y="53308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5" name="Freeform 29"/>
          <p:cNvSpPr/>
          <p:nvPr/>
        </p:nvSpPr>
        <p:spPr bwMode="gray">
          <a:xfrm>
            <a:off x="-1588" y="-1588"/>
            <a:ext cx="9012238" cy="4149726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6" name="Freeform 28"/>
          <p:cNvSpPr/>
          <p:nvPr/>
        </p:nvSpPr>
        <p:spPr bwMode="gray">
          <a:xfrm>
            <a:off x="0" y="0"/>
            <a:ext cx="9012238" cy="3640138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7" name="Freeform 30"/>
          <p:cNvSpPr/>
          <p:nvPr/>
        </p:nvSpPr>
        <p:spPr bwMode="gray">
          <a:xfrm>
            <a:off x="0" y="0"/>
            <a:ext cx="9010650" cy="1344613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8" name="Freeform 27" descr="1"/>
          <p:cNvSpPr/>
          <p:nvPr/>
        </p:nvSpPr>
        <p:spPr bwMode="gray">
          <a:xfrm>
            <a:off x="750888" y="639763"/>
            <a:ext cx="9026525" cy="1144587"/>
          </a:xfrm>
          <a:custGeom>
            <a:avLst/>
            <a:gdLst>
              <a:gd name="T0" fmla="*/ 0 w 5777"/>
              <a:gd name="T1" fmla="*/ 858 h 858"/>
              <a:gd name="T2" fmla="*/ 1926 w 5777"/>
              <a:gd name="T3" fmla="*/ 857 h 858"/>
              <a:gd name="T4" fmla="*/ 2157 w 5777"/>
              <a:gd name="T5" fmla="*/ 793 h 858"/>
              <a:gd name="T6" fmla="*/ 2509 w 5777"/>
              <a:gd name="T7" fmla="*/ 473 h 858"/>
              <a:gd name="T8" fmla="*/ 2970 w 5777"/>
              <a:gd name="T9" fmla="*/ 390 h 858"/>
              <a:gd name="T10" fmla="*/ 5773 w 5777"/>
              <a:gd name="T11" fmla="*/ 388 h 858"/>
              <a:gd name="T12" fmla="*/ 5777 w 5777"/>
              <a:gd name="T13" fmla="*/ 0 h 858"/>
              <a:gd name="T14" fmla="*/ 0 w 5777"/>
              <a:gd name="T15" fmla="*/ 2 h 858"/>
              <a:gd name="T16" fmla="*/ 0 w 5777"/>
              <a:gd name="T17" fmla="*/ 858 h 8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7"/>
              <a:gd name="T28" fmla="*/ 0 h 858"/>
              <a:gd name="T29" fmla="*/ 5777 w 5777"/>
              <a:gd name="T30" fmla="*/ 858 h 85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7" h="858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gray">
          <a:xfrm>
            <a:off x="7275513" y="639763"/>
            <a:ext cx="1576387" cy="461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 Black" panose="020B0A04020102020204" pitchFamily="34" charset="0"/>
                <a:ea typeface="黑体" panose="02010609060101010101" pitchFamily="2" charset="-122"/>
              </a:rPr>
              <a:t>L/O/G/O</a:t>
            </a:r>
          </a:p>
        </p:txBody>
      </p:sp>
      <p:sp>
        <p:nvSpPr>
          <p:cNvPr id="10" name="Freeform 37"/>
          <p:cNvSpPr/>
          <p:nvPr/>
        </p:nvSpPr>
        <p:spPr bwMode="gray">
          <a:xfrm>
            <a:off x="3175" y="38322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pic>
        <p:nvPicPr>
          <p:cNvPr id="11" name="Picture 3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4565650" y="1549400"/>
            <a:ext cx="4411663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33"/>
          <p:cNvSpPr>
            <a:spLocks noChangeArrowheads="1"/>
          </p:cNvSpPr>
          <p:nvPr/>
        </p:nvSpPr>
        <p:spPr bwMode="gray">
          <a:xfrm>
            <a:off x="393700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gray">
          <a:xfrm>
            <a:off x="15906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5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14" name="AutoShape 35"/>
          <p:cNvSpPr>
            <a:spLocks noChangeArrowheads="1"/>
          </p:cNvSpPr>
          <p:nvPr/>
        </p:nvSpPr>
        <p:spPr bwMode="gray">
          <a:xfrm>
            <a:off x="27971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6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 bwMode="gray">
          <a:xfrm>
            <a:off x="228600" y="1828800"/>
            <a:ext cx="5486400" cy="147002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" y="3200400"/>
            <a:ext cx="5472113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dist">
              <a:buFontTx/>
              <a:buNone/>
              <a:defRPr sz="1600" i="1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750888" y="5441950"/>
            <a:ext cx="2100262" cy="206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E6E7EDD8-3FBF-4D86-BE56-8243A681F771}" type="datetime1">
              <a:rPr lang="zh-CN" altLang="en-US"/>
              <a:t>2018/11/12</a:t>
            </a:fld>
            <a:endParaRPr lang="en-US" altLang="zh-CN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000375" y="5441950"/>
            <a:ext cx="3225800" cy="206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0038" y="5441950"/>
            <a:ext cx="374650" cy="206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1FCFCB83-0DBA-442A-ACAB-EE7F193328A2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3557"/>
            <a:ext cx="8229600" cy="723888"/>
          </a:xfrm>
          <a:prstGeom prst="rect">
            <a:avLst/>
          </a:prstGeom>
        </p:spPr>
        <p:txBody>
          <a:bodyPr/>
          <a:lstStyle>
            <a:lvl1pPr>
              <a:defRPr sz="3200" u="sng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80321"/>
            <a:ext cx="8229600" cy="4525963"/>
          </a:xfrm>
          <a:prstGeom prst="rect">
            <a:avLst/>
          </a:prstGeom>
        </p:spPr>
        <p:txBody>
          <a:bodyPr/>
          <a:lstStyle>
            <a:lvl1pPr marL="447675" indent="-447675" defTabSz="-635">
              <a:buFont typeface="Wingdings" panose="05000000000000000000" pitchFamily="2" charset="2"/>
              <a:buChar char="n"/>
              <a:tabLst>
                <a:tab pos="264795" algn="l"/>
              </a:tabLst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62" y="504255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pic>
        <p:nvPicPr>
          <p:cNvPr id="3074" name="Picture 2" descr="国泰安新标志（彩色）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9" b="25455"/>
          <a:stretch>
            <a:fillRect/>
          </a:stretch>
        </p:blipFill>
        <p:spPr bwMode="auto">
          <a:xfrm>
            <a:off x="180082" y="144215"/>
            <a:ext cx="1368152" cy="36004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6" descr="责任未来PPT内页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534988"/>
            <a:ext cx="8997950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5" descr="图片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681163" y="271463"/>
            <a:ext cx="73199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国泰安新标志（彩色）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9" b="25455"/>
          <a:stretch>
            <a:fillRect/>
          </a:stretch>
        </p:blipFill>
        <p:spPr bwMode="auto">
          <a:xfrm>
            <a:off x="180082" y="144215"/>
            <a:ext cx="1368152" cy="36004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__1.docx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Visio___2.vsd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1" descr="封面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0"/>
            <a:ext cx="899795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矩形 11"/>
          <p:cNvSpPr>
            <a:spLocks noChangeArrowheads="1"/>
          </p:cNvSpPr>
          <p:nvPr/>
        </p:nvSpPr>
        <p:spPr bwMode="auto">
          <a:xfrm>
            <a:off x="2747963" y="3952875"/>
            <a:ext cx="6253162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8F8F8"/>
              </a:solidFill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3831072" y="2088431"/>
            <a:ext cx="4086943" cy="1052596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b="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ea"/>
                <a:ea typeface="+mj-ea"/>
              </a:rPr>
              <a:t>项目启动</a:t>
            </a:r>
            <a:r>
              <a:rPr lang="zh-CN" altLang="en-US" sz="3200" b="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ea"/>
                <a:ea typeface="+mj-ea"/>
              </a:rPr>
              <a:t>会</a:t>
            </a:r>
            <a:endParaRPr lang="en-US" altLang="zh-CN" sz="3200" b="0" dirty="0" smtClean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j-ea"/>
              <a:ea typeface="+mj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zh-CN" altLang="en-US" sz="2000" b="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ea"/>
                <a:ea typeface="+mj-ea"/>
              </a:rPr>
              <a:t>国泰安智慧</a:t>
            </a:r>
            <a:r>
              <a:rPr lang="zh-CN" altLang="en-US" sz="2000" b="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ea"/>
                <a:ea typeface="+mj-ea"/>
              </a:rPr>
              <a:t>教务管理平台</a:t>
            </a:r>
            <a:r>
              <a:rPr lang="en-US" altLang="zh-CN" sz="2000" b="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ea"/>
                <a:ea typeface="+mj-ea"/>
              </a:rPr>
              <a:t>V1.5</a:t>
            </a:r>
            <a:endParaRPr lang="zh-CN" altLang="en-US" sz="2000" b="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j-ea"/>
              <a:ea typeface="+mj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74320" y="224155"/>
          <a:ext cx="1821180" cy="60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r:id="rId5" imgW="1467485" imgH="577850" progId="Word.Document.8">
                  <p:embed/>
                </p:oleObj>
              </mc:Choice>
              <mc:Fallback>
                <p:oleObj r:id="rId5" imgW="1467485" imgH="577850" progId="Word.Document.8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" y="224155"/>
                        <a:ext cx="1821180" cy="60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8424936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一、</a:t>
            </a:r>
            <a:r>
              <a:rPr lang="zh-CN" altLang="zh-CN" sz="2000" dirty="0">
                <a:latin typeface="+mj-ea"/>
                <a:ea typeface="+mj-ea"/>
              </a:rPr>
              <a:t>项目概述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0036" y="1007492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 smtClean="0">
                <a:latin typeface="+mj-ea"/>
                <a:ea typeface="+mj-ea"/>
              </a:rPr>
              <a:t>        </a:t>
            </a:r>
            <a:r>
              <a:rPr lang="zh-CN" altLang="zh-CN" sz="2000" b="0" dirty="0" smtClean="0">
                <a:latin typeface="+mj-ea"/>
                <a:ea typeface="+mj-ea"/>
              </a:rPr>
              <a:t>本</a:t>
            </a:r>
            <a:r>
              <a:rPr lang="zh-CN" altLang="zh-CN" sz="2000" b="0" dirty="0">
                <a:latin typeface="+mj-ea"/>
                <a:ea typeface="+mj-ea"/>
              </a:rPr>
              <a:t>项目主要研发的产品为</a:t>
            </a:r>
            <a:r>
              <a:rPr lang="en-US" altLang="zh-CN" sz="2000" b="0" dirty="0">
                <a:latin typeface="+mj-ea"/>
                <a:ea typeface="+mj-ea"/>
              </a:rPr>
              <a:t>:</a:t>
            </a:r>
            <a:r>
              <a:rPr lang="zh-CN" altLang="zh-CN" sz="2000" b="0" dirty="0">
                <a:latin typeface="+mj-ea"/>
                <a:ea typeface="+mj-ea"/>
              </a:rPr>
              <a:t>国泰安智慧教务管理平台</a:t>
            </a:r>
            <a:r>
              <a:rPr lang="en-US" altLang="zh-CN" sz="2000" b="0" dirty="0">
                <a:latin typeface="+mj-ea"/>
                <a:ea typeface="+mj-ea"/>
              </a:rPr>
              <a:t>V1.5</a:t>
            </a:r>
            <a:r>
              <a:rPr lang="zh-CN" altLang="zh-CN" sz="2000" b="0" dirty="0">
                <a:latin typeface="+mj-ea"/>
                <a:ea typeface="+mj-ea"/>
              </a:rPr>
              <a:t>，基于“国泰安高校智慧教务管理平台</a:t>
            </a:r>
            <a:r>
              <a:rPr lang="en-US" altLang="zh-CN" sz="2000" b="0" dirty="0">
                <a:latin typeface="+mj-ea"/>
                <a:ea typeface="+mj-ea"/>
              </a:rPr>
              <a:t>V1.0R3</a:t>
            </a:r>
            <a:r>
              <a:rPr lang="zh-CN" altLang="zh-CN" sz="2000" b="0" dirty="0">
                <a:latin typeface="+mj-ea"/>
                <a:ea typeface="+mj-ea"/>
              </a:rPr>
              <a:t>”产品升级，</a:t>
            </a:r>
            <a:r>
              <a:rPr lang="en-US" altLang="zh-CN" sz="2000" b="0" dirty="0">
                <a:latin typeface="+mj-ea"/>
                <a:ea typeface="+mj-ea"/>
              </a:rPr>
              <a:t>V1.5</a:t>
            </a:r>
            <a:r>
              <a:rPr lang="zh-CN" altLang="zh-CN" sz="2000" b="0" dirty="0">
                <a:latin typeface="+mj-ea"/>
                <a:ea typeface="+mj-ea"/>
              </a:rPr>
              <a:t>主要新增了考务管理、教材管理、学分银行三个子系统，同时对</a:t>
            </a:r>
            <a:r>
              <a:rPr lang="en-US" altLang="zh-CN" sz="2000" b="0" dirty="0">
                <a:latin typeface="+mj-ea"/>
                <a:ea typeface="+mj-ea"/>
              </a:rPr>
              <a:t>V1.0R3</a:t>
            </a:r>
            <a:r>
              <a:rPr lang="zh-CN" altLang="zh-CN" sz="2000" b="0" dirty="0">
                <a:latin typeface="+mj-ea"/>
                <a:ea typeface="+mj-ea"/>
              </a:rPr>
              <a:t>版本的子系统功能进行了升级，如自动排课、成绩补录等功能。</a:t>
            </a: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latin typeface="+mj-ea"/>
                <a:ea typeface="+mj-ea"/>
              </a:rPr>
              <a:t> </a:t>
            </a:r>
            <a:r>
              <a:rPr lang="en-US" altLang="zh-CN" sz="2000" b="0" dirty="0" smtClean="0">
                <a:latin typeface="+mj-ea"/>
                <a:ea typeface="+mj-ea"/>
              </a:rPr>
              <a:t>       </a:t>
            </a:r>
            <a:r>
              <a:rPr lang="zh-CN" altLang="zh-CN" sz="2000" b="0" dirty="0" smtClean="0">
                <a:latin typeface="+mj-ea"/>
                <a:ea typeface="+mj-ea"/>
              </a:rPr>
              <a:t>产品</a:t>
            </a:r>
            <a:r>
              <a:rPr lang="zh-CN" altLang="zh-CN" sz="2000" b="0" dirty="0">
                <a:latin typeface="+mj-ea"/>
                <a:ea typeface="+mj-ea"/>
              </a:rPr>
              <a:t>研发计划工作量</a:t>
            </a:r>
            <a:r>
              <a:rPr lang="en-US" altLang="zh-CN" sz="2000" b="0" dirty="0">
                <a:latin typeface="+mj-ea"/>
                <a:ea typeface="+mj-ea"/>
              </a:rPr>
              <a:t>88</a:t>
            </a:r>
            <a:r>
              <a:rPr lang="zh-CN" altLang="zh-CN" sz="2000" b="0" dirty="0">
                <a:latin typeface="+mj-ea"/>
                <a:ea typeface="+mj-ea"/>
              </a:rPr>
              <a:t>人月，研发周期</a:t>
            </a:r>
            <a:r>
              <a:rPr lang="en-US" altLang="zh-CN" sz="2000" b="0" dirty="0">
                <a:latin typeface="+mj-ea"/>
                <a:ea typeface="+mj-ea"/>
              </a:rPr>
              <a:t>2018/3/30</a:t>
            </a:r>
            <a:r>
              <a:rPr lang="zh-CN" altLang="zh-CN" sz="2000" b="0" dirty="0">
                <a:latin typeface="+mj-ea"/>
                <a:ea typeface="+mj-ea"/>
              </a:rPr>
              <a:t>至</a:t>
            </a:r>
            <a:r>
              <a:rPr lang="en-US" altLang="zh-CN" sz="2000" b="0" dirty="0">
                <a:latin typeface="+mj-ea"/>
                <a:ea typeface="+mj-ea"/>
              </a:rPr>
              <a:t>2018/9/30</a:t>
            </a:r>
            <a:r>
              <a:rPr lang="zh-CN" altLang="zh-CN" sz="2000" b="0" dirty="0">
                <a:latin typeface="+mj-ea"/>
                <a:ea typeface="+mj-ea"/>
              </a:rPr>
              <a:t>，采用阶段迭代开发</a:t>
            </a:r>
            <a:r>
              <a:rPr lang="zh-CN" altLang="en-US" sz="2000" b="0" dirty="0" smtClean="0">
                <a:latin typeface="+mj-ea"/>
                <a:ea typeface="+mj-ea"/>
              </a:rPr>
              <a:t>，共</a:t>
            </a:r>
            <a:r>
              <a:rPr lang="en-US" altLang="zh-CN" sz="2000" b="0" dirty="0">
                <a:latin typeface="+mj-ea"/>
                <a:ea typeface="+mj-ea"/>
              </a:rPr>
              <a:t>4</a:t>
            </a:r>
            <a:r>
              <a:rPr lang="zh-CN" altLang="en-US" sz="2000" b="0" dirty="0" smtClean="0">
                <a:latin typeface="+mj-ea"/>
                <a:ea typeface="+mj-ea"/>
              </a:rPr>
              <a:t>个研发迭代，迭代全部完成后发布版本</a:t>
            </a:r>
            <a:r>
              <a:rPr lang="en-US" altLang="zh-CN" sz="2000" b="0" dirty="0" smtClean="0">
                <a:latin typeface="+mj-ea"/>
                <a:ea typeface="+mj-ea"/>
              </a:rPr>
              <a:t>V1.5</a:t>
            </a:r>
            <a:r>
              <a:rPr lang="zh-CN" altLang="en-US" sz="2000" b="0" dirty="0" smtClean="0">
                <a:latin typeface="+mj-ea"/>
                <a:ea typeface="+mj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8424936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一、</a:t>
            </a:r>
            <a:r>
              <a:rPr lang="zh-CN" altLang="zh-CN" sz="2000" dirty="0">
                <a:latin typeface="+mj-ea"/>
                <a:ea typeface="+mj-ea"/>
              </a:rPr>
              <a:t>项目概述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138" y="1224335"/>
            <a:ext cx="77907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子系统</a:t>
            </a:r>
            <a:r>
              <a:rPr lang="zh-CN" altLang="en-US" dirty="0">
                <a:latin typeface="+mj-ea"/>
                <a:ea typeface="+mj-ea"/>
              </a:rPr>
              <a:t>及主要</a:t>
            </a:r>
            <a:r>
              <a:rPr lang="zh-CN" altLang="en-US" dirty="0" smtClean="0">
                <a:latin typeface="+mj-ea"/>
                <a:ea typeface="+mj-ea"/>
              </a:rPr>
              <a:t>功能模块：</a:t>
            </a:r>
            <a:endParaRPr lang="zh-CN" altLang="en-US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zh-CN" b="0" dirty="0">
                <a:latin typeface="+mj-ea"/>
                <a:ea typeface="+mj-ea"/>
              </a:rPr>
              <a:t>教材管理</a:t>
            </a:r>
            <a:r>
              <a:rPr lang="zh-CN" altLang="en-US" b="0" dirty="0" smtClean="0">
                <a:latin typeface="+mj-ea"/>
                <a:ea typeface="+mj-ea"/>
              </a:rPr>
              <a:t>：参数</a:t>
            </a:r>
            <a:r>
              <a:rPr lang="zh-CN" altLang="en-US" b="0" dirty="0">
                <a:latin typeface="+mj-ea"/>
                <a:ea typeface="+mj-ea"/>
              </a:rPr>
              <a:t>设置、教材申报、教材征订、教材发放、教材</a:t>
            </a:r>
            <a:r>
              <a:rPr lang="zh-CN" altLang="en-US" b="0" dirty="0" smtClean="0">
                <a:latin typeface="+mj-ea"/>
                <a:ea typeface="+mj-ea"/>
              </a:rPr>
              <a:t>结算。</a:t>
            </a:r>
            <a:endParaRPr lang="zh-CN" altLang="en-US" b="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+mj-ea"/>
                <a:ea typeface="+mj-ea"/>
              </a:rPr>
              <a:t>考务</a:t>
            </a:r>
            <a:r>
              <a:rPr lang="zh-CN" altLang="en-US" b="0" dirty="0">
                <a:latin typeface="+mj-ea"/>
                <a:ea typeface="+mj-ea"/>
              </a:rPr>
              <a:t>管理</a:t>
            </a:r>
            <a:r>
              <a:rPr lang="zh-CN" altLang="en-US" b="0" dirty="0" smtClean="0">
                <a:latin typeface="+mj-ea"/>
                <a:ea typeface="+mj-ea"/>
              </a:rPr>
              <a:t>：参数</a:t>
            </a:r>
            <a:r>
              <a:rPr lang="zh-CN" altLang="en-US" b="0" dirty="0">
                <a:latin typeface="+mj-ea"/>
                <a:ea typeface="+mj-ea"/>
              </a:rPr>
              <a:t>设置、考试数据、考试安排、考场记录、考试查询。</a:t>
            </a:r>
          </a:p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+mj-ea"/>
                <a:ea typeface="+mj-ea"/>
              </a:rPr>
              <a:t>原</a:t>
            </a:r>
            <a:r>
              <a:rPr lang="en-US" altLang="zh-CN" b="0" dirty="0" smtClean="0">
                <a:latin typeface="+mj-ea"/>
                <a:ea typeface="+mj-ea"/>
              </a:rPr>
              <a:t>V1.0R3</a:t>
            </a:r>
            <a:r>
              <a:rPr lang="zh-CN" altLang="en-US" b="0" dirty="0" smtClean="0">
                <a:latin typeface="+mj-ea"/>
                <a:ea typeface="+mj-ea"/>
              </a:rPr>
              <a:t>版本功能升级：</a:t>
            </a:r>
            <a:endParaRPr lang="en-US" altLang="zh-CN" b="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+mj-ea"/>
                <a:ea typeface="+mj-ea"/>
              </a:rPr>
              <a:t>专业数据权限、专业分流、自动排课、成绩补录、培训方案审批流程等。</a:t>
            </a:r>
            <a:endParaRPr lang="zh-CN" altLang="en-US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91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6914033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lang="zh-CN" altLang="en-US" sz="2000" kern="0" noProof="0" dirty="0">
                <a:solidFill>
                  <a:srgbClr val="000000"/>
                </a:solidFill>
                <a:latin typeface="+mj-ea"/>
                <a:ea typeface="+mj-ea"/>
                <a:cs typeface="+mj-cs"/>
              </a:rPr>
              <a:t>二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、</a:t>
            </a:r>
            <a:r>
              <a:rPr lang="zh-CN" altLang="zh-CN" sz="2000" dirty="0" smtClean="0">
                <a:latin typeface="+mj-ea"/>
                <a:ea typeface="+mj-ea"/>
              </a:rPr>
              <a:t>项目</a:t>
            </a:r>
            <a:r>
              <a:rPr lang="zh-CN" altLang="en-US" sz="2000" dirty="0" smtClean="0">
                <a:latin typeface="+mj-ea"/>
                <a:ea typeface="+mj-ea"/>
              </a:rPr>
              <a:t>目标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146" y="1009576"/>
            <a:ext cx="77048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i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en-US" sz="2000" i="0" dirty="0" smtClean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zh-CN" altLang="zh-CN" sz="2000" b="1" i="0" dirty="0" smtClean="0">
                <a:solidFill>
                  <a:schemeClr val="tx1"/>
                </a:solidFill>
                <a:latin typeface="+mj-ea"/>
                <a:ea typeface="+mj-ea"/>
              </a:rPr>
              <a:t>整体</a:t>
            </a:r>
            <a:r>
              <a:rPr lang="zh-CN" altLang="zh-CN" sz="2000" b="1" i="0" dirty="0">
                <a:solidFill>
                  <a:schemeClr val="tx1"/>
                </a:solidFill>
                <a:latin typeface="+mj-ea"/>
                <a:ea typeface="+mj-ea"/>
              </a:rPr>
              <a:t>目标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：补充</a:t>
            </a:r>
            <a:r>
              <a:rPr lang="en-US" altLang="zh-CN" sz="2000" i="0" dirty="0">
                <a:solidFill>
                  <a:schemeClr val="tx1"/>
                </a:solidFill>
                <a:latin typeface="+mj-ea"/>
                <a:ea typeface="+mj-ea"/>
              </a:rPr>
              <a:t>V1.0R3</a:t>
            </a:r>
            <a:r>
              <a:rPr lang="zh-CN" altLang="zh-CN" sz="2000" i="0" dirty="0" smtClean="0">
                <a:solidFill>
                  <a:schemeClr val="tx1"/>
                </a:solidFill>
                <a:latin typeface="+mj-ea"/>
                <a:ea typeface="+mj-ea"/>
              </a:rPr>
              <a:t>版本功能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，打造一套有市场竞争力</a:t>
            </a:r>
            <a:r>
              <a:rPr lang="zh-CN" altLang="zh-CN" sz="2000" i="0" dirty="0" smtClean="0">
                <a:solidFill>
                  <a:schemeClr val="tx1"/>
                </a:solidFill>
                <a:latin typeface="+mj-ea"/>
                <a:ea typeface="+mj-ea"/>
              </a:rPr>
              <a:t>的</a:t>
            </a:r>
            <a:r>
              <a:rPr lang="zh-CN" altLang="en-US" sz="2000" i="0" dirty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en-US" altLang="zh-CN" sz="2000" i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zh-CN" altLang="zh-CN" sz="2000" i="0" dirty="0" smtClean="0">
                <a:solidFill>
                  <a:schemeClr val="tx1"/>
                </a:solidFill>
                <a:latin typeface="+mj-ea"/>
                <a:ea typeface="+mj-ea"/>
              </a:rPr>
              <a:t>能</a:t>
            </a:r>
            <a:r>
              <a:rPr lang="zh-CN" altLang="zh-CN" sz="2000" i="0" dirty="0">
                <a:solidFill>
                  <a:srgbClr val="FF0000"/>
                </a:solidFill>
                <a:latin typeface="+mj-ea"/>
                <a:ea typeface="+mj-ea"/>
              </a:rPr>
              <a:t>兼容高校业务和中职业务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的教务系统。</a:t>
            </a:r>
          </a:p>
          <a:p>
            <a:pPr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CN" altLang="en-US" sz="2000" i="0" dirty="0" smtClean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zh-CN" altLang="zh-CN" sz="2000" b="1" i="0" dirty="0" smtClean="0">
                <a:solidFill>
                  <a:schemeClr val="tx1"/>
                </a:solidFill>
                <a:latin typeface="+mj-ea"/>
                <a:ea typeface="+mj-ea"/>
              </a:rPr>
              <a:t>质量</a:t>
            </a:r>
            <a:r>
              <a:rPr lang="zh-CN" altLang="zh-CN" sz="2000" b="1" i="0" dirty="0">
                <a:solidFill>
                  <a:schemeClr val="tx1"/>
                </a:solidFill>
                <a:latin typeface="+mj-ea"/>
                <a:ea typeface="+mj-ea"/>
              </a:rPr>
              <a:t>目标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：测试版本质量等级为“</a:t>
            </a:r>
            <a:r>
              <a:rPr lang="zh-CN" altLang="zh-CN" sz="2000" i="0" dirty="0">
                <a:solidFill>
                  <a:srgbClr val="FF0000"/>
                </a:solidFill>
                <a:latin typeface="+mj-ea"/>
                <a:ea typeface="+mj-ea"/>
              </a:rPr>
              <a:t>良好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”或以上。</a:t>
            </a:r>
          </a:p>
          <a:p>
            <a:pPr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zh-CN" altLang="en-US" sz="2000" i="0" dirty="0" smtClean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zh-CN" altLang="zh-CN" sz="2000" b="1" i="0" dirty="0" smtClean="0">
                <a:solidFill>
                  <a:schemeClr val="tx1"/>
                </a:solidFill>
                <a:latin typeface="+mj-ea"/>
                <a:ea typeface="+mj-ea"/>
              </a:rPr>
              <a:t>进度</a:t>
            </a:r>
            <a:r>
              <a:rPr lang="zh-CN" altLang="zh-CN" sz="2000" b="1" i="0" dirty="0">
                <a:solidFill>
                  <a:schemeClr val="tx1"/>
                </a:solidFill>
                <a:latin typeface="+mj-ea"/>
                <a:ea typeface="+mj-ea"/>
              </a:rPr>
              <a:t>目标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：配合市场计划，在</a:t>
            </a:r>
            <a:r>
              <a:rPr lang="en-US" altLang="zh-CN" sz="2000" i="0" dirty="0">
                <a:solidFill>
                  <a:srgbClr val="FF0000"/>
                </a:solidFill>
                <a:latin typeface="+mj-ea"/>
                <a:ea typeface="+mj-ea"/>
              </a:rPr>
              <a:t>2018</a:t>
            </a:r>
            <a:r>
              <a:rPr lang="zh-CN" altLang="zh-CN" sz="2000" i="0" dirty="0">
                <a:solidFill>
                  <a:srgbClr val="FF0000"/>
                </a:solidFill>
                <a:latin typeface="+mj-ea"/>
                <a:ea typeface="+mj-ea"/>
              </a:rPr>
              <a:t>年</a:t>
            </a:r>
            <a:r>
              <a:rPr lang="en-US" altLang="zh-CN" sz="2000" i="0" dirty="0">
                <a:solidFill>
                  <a:srgbClr val="FF0000"/>
                </a:solidFill>
                <a:latin typeface="+mj-ea"/>
                <a:ea typeface="+mj-ea"/>
              </a:rPr>
              <a:t>9</a:t>
            </a:r>
            <a:r>
              <a:rPr lang="zh-CN" altLang="zh-CN" sz="2000" i="0" dirty="0">
                <a:solidFill>
                  <a:srgbClr val="FF0000"/>
                </a:solidFill>
                <a:latin typeface="+mj-ea"/>
                <a:ea typeface="+mj-ea"/>
              </a:rPr>
              <a:t>月</a:t>
            </a:r>
            <a:r>
              <a:rPr lang="en-US" altLang="zh-CN" sz="2000" i="0" dirty="0">
                <a:solidFill>
                  <a:srgbClr val="FF0000"/>
                </a:solidFill>
                <a:latin typeface="+mj-ea"/>
                <a:ea typeface="+mj-ea"/>
              </a:rPr>
              <a:t>30</a:t>
            </a:r>
            <a:r>
              <a:rPr lang="zh-CN" altLang="zh-CN" sz="2000" i="0" dirty="0">
                <a:solidFill>
                  <a:srgbClr val="FF0000"/>
                </a:solidFill>
                <a:latin typeface="+mj-ea"/>
                <a:ea typeface="+mj-ea"/>
              </a:rPr>
              <a:t>日前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通过产品验收。</a:t>
            </a:r>
          </a:p>
          <a:p>
            <a:pPr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zh-CN" altLang="en-US" sz="2000" i="0" dirty="0" smtClean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zh-CN" altLang="zh-CN" sz="2000" b="1" i="0" dirty="0" smtClean="0">
                <a:solidFill>
                  <a:schemeClr val="tx1"/>
                </a:solidFill>
                <a:latin typeface="+mj-ea"/>
                <a:ea typeface="+mj-ea"/>
              </a:rPr>
              <a:t>成本</a:t>
            </a:r>
            <a:r>
              <a:rPr lang="zh-CN" altLang="zh-CN" sz="2000" b="1" i="0" dirty="0">
                <a:solidFill>
                  <a:schemeClr val="tx1"/>
                </a:solidFill>
                <a:latin typeface="+mj-ea"/>
                <a:ea typeface="+mj-ea"/>
              </a:rPr>
              <a:t>目标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：以</a:t>
            </a:r>
            <a:r>
              <a:rPr lang="en-US" altLang="zh-CN" sz="2000" i="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万人月以算，研发成本控制</a:t>
            </a:r>
            <a:r>
              <a:rPr lang="zh-CN" altLang="zh-CN" sz="2000" i="0" dirty="0" smtClean="0">
                <a:solidFill>
                  <a:schemeClr val="tx1"/>
                </a:solidFill>
                <a:latin typeface="+mj-ea"/>
                <a:ea typeface="+mj-ea"/>
              </a:rPr>
              <a:t>在</a:t>
            </a:r>
            <a:r>
              <a:rPr lang="en-US" altLang="zh-CN" sz="2000" i="0" dirty="0" smtClean="0">
                <a:solidFill>
                  <a:srgbClr val="FF0000"/>
                </a:solidFill>
                <a:latin typeface="+mj-ea"/>
                <a:ea typeface="+mj-ea"/>
              </a:rPr>
              <a:t>80</a:t>
            </a:r>
            <a:r>
              <a:rPr lang="zh-CN" altLang="zh-CN" sz="2000" i="0" dirty="0" smtClean="0">
                <a:solidFill>
                  <a:srgbClr val="FF0000"/>
                </a:solidFill>
                <a:latin typeface="+mj-ea"/>
                <a:ea typeface="+mj-ea"/>
              </a:rPr>
              <a:t>万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以内。</a:t>
            </a:r>
          </a:p>
          <a:p>
            <a:pPr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r>
              <a:rPr lang="zh-CN" altLang="en-US" sz="2000" i="0" dirty="0" smtClean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zh-CN" altLang="zh-CN" sz="2000" b="1" i="0" dirty="0" smtClean="0">
                <a:solidFill>
                  <a:schemeClr val="tx1"/>
                </a:solidFill>
                <a:latin typeface="+mj-ea"/>
                <a:ea typeface="+mj-ea"/>
              </a:rPr>
              <a:t>管理目标</a:t>
            </a:r>
            <a:r>
              <a:rPr lang="zh-CN" altLang="zh-CN" sz="2000" i="0" dirty="0" smtClean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锻炼一支</a:t>
            </a:r>
            <a:r>
              <a:rPr lang="zh-CN" altLang="zh-CN" sz="2000" i="0" dirty="0">
                <a:solidFill>
                  <a:srgbClr val="FF0000"/>
                </a:solidFill>
                <a:latin typeface="+mj-ea"/>
                <a:ea typeface="+mj-ea"/>
              </a:rPr>
              <a:t>精通教务管理业务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的研发队伍。</a:t>
            </a:r>
          </a:p>
          <a:p>
            <a:pPr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r>
              <a:rPr lang="zh-CN" altLang="en-US" sz="2000" i="0" dirty="0" smtClean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zh-CN" altLang="zh-CN" sz="2000" b="1" i="0" dirty="0" smtClean="0">
                <a:solidFill>
                  <a:schemeClr val="tx1"/>
                </a:solidFill>
                <a:latin typeface="+mj-ea"/>
                <a:ea typeface="+mj-ea"/>
              </a:rPr>
              <a:t>交付</a:t>
            </a:r>
            <a:r>
              <a:rPr lang="zh-CN" altLang="zh-CN" sz="2000" b="1" i="0" dirty="0">
                <a:solidFill>
                  <a:schemeClr val="tx1"/>
                </a:solidFill>
                <a:latin typeface="+mj-ea"/>
                <a:ea typeface="+mj-ea"/>
              </a:rPr>
              <a:t>目标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：该版本</a:t>
            </a:r>
            <a:r>
              <a:rPr lang="zh-CN" altLang="zh-CN" sz="2000" i="0" dirty="0">
                <a:solidFill>
                  <a:srgbClr val="FF0000"/>
                </a:solidFill>
                <a:latin typeface="+mj-ea"/>
                <a:ea typeface="+mj-ea"/>
              </a:rPr>
              <a:t>成功交付云南</a:t>
            </a:r>
            <a:r>
              <a:rPr lang="zh-CN" altLang="zh-CN" sz="2000" i="0" dirty="0" smtClean="0">
                <a:solidFill>
                  <a:srgbClr val="FF0000"/>
                </a:solidFill>
                <a:latin typeface="+mj-ea"/>
                <a:ea typeface="+mj-ea"/>
              </a:rPr>
              <a:t>机</a:t>
            </a:r>
            <a:r>
              <a:rPr lang="zh-CN" altLang="en-US" sz="2000" i="0" dirty="0" smtClean="0">
                <a:solidFill>
                  <a:srgbClr val="FF0000"/>
                </a:solidFill>
                <a:latin typeface="+mj-ea"/>
                <a:ea typeface="+mj-ea"/>
              </a:rPr>
              <a:t>电</a:t>
            </a:r>
            <a:r>
              <a:rPr lang="zh-CN" altLang="zh-CN" sz="2000" i="0" dirty="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zh-CN" altLang="zh-CN" sz="2000" i="0" dirty="0">
                <a:solidFill>
                  <a:srgbClr val="FF0000"/>
                </a:solidFill>
                <a:latin typeface="+mj-ea"/>
                <a:ea typeface="+mj-ea"/>
              </a:rPr>
              <a:t>辽宁工程、辽宁</a:t>
            </a:r>
            <a:r>
              <a:rPr lang="zh-CN" altLang="zh-CN" sz="2000" i="0" dirty="0" smtClean="0">
                <a:solidFill>
                  <a:srgbClr val="FF0000"/>
                </a:solidFill>
                <a:latin typeface="+mj-ea"/>
                <a:ea typeface="+mj-ea"/>
              </a:rPr>
              <a:t>石化</a:t>
            </a:r>
            <a:r>
              <a:rPr lang="zh-CN" altLang="zh-CN" sz="2000" i="0" dirty="0" smtClean="0">
                <a:solidFill>
                  <a:schemeClr val="tx1"/>
                </a:solidFill>
                <a:latin typeface="+mj-ea"/>
                <a:ea typeface="+mj-ea"/>
              </a:rPr>
              <a:t>项目</a:t>
            </a:r>
            <a:r>
              <a:rPr lang="zh-CN" altLang="en-US" sz="2000" i="0" dirty="0" smtClean="0">
                <a:solidFill>
                  <a:schemeClr val="tx1"/>
                </a:solidFill>
                <a:latin typeface="+mj-ea"/>
                <a:ea typeface="+mj-ea"/>
              </a:rPr>
              <a:t>。</a:t>
            </a:r>
            <a:endParaRPr lang="en-US" altLang="zh-CN" sz="2000" i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81285" y="626515"/>
            <a:ext cx="8062464" cy="4134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+mj-ea"/>
                <a:ea typeface="+mj-ea"/>
                <a:cs typeface="+mj-cs"/>
              </a:rPr>
              <a:t>三</a:t>
            </a:r>
            <a:r>
              <a:rPr lang="zh-CN" altLang="en-US" sz="2000" kern="0" dirty="0" smtClean="0">
                <a:solidFill>
                  <a:srgbClr val="000000"/>
                </a:solidFill>
                <a:latin typeface="+mj-ea"/>
                <a:ea typeface="+mj-ea"/>
                <a:cs typeface="+mj-cs"/>
              </a:rPr>
              <a:t>、项目组织结构图</a:t>
            </a:r>
            <a:endParaRPr lang="zh-CN" altLang="zh-CN" sz="2000" kern="0" dirty="0">
              <a:solidFill>
                <a:srgbClr val="000000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61640" y="1872406"/>
            <a:ext cx="8467665" cy="4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5637"/>
              </p:ext>
            </p:extLst>
          </p:nvPr>
        </p:nvGraphicFramePr>
        <p:xfrm>
          <a:off x="180082" y="1152327"/>
          <a:ext cx="8504417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Visio" r:id="rId4" imgW="8877379" imgH="2924100" progId="Visio.Drawing.15">
                  <p:embed/>
                </p:oleObj>
              </mc:Choice>
              <mc:Fallback>
                <p:oleObj name="Visio" r:id="rId4" imgW="8877379" imgH="29241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82" y="1152327"/>
                        <a:ext cx="8504417" cy="3024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000" u="none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四</a:t>
            </a:r>
            <a:r>
              <a:rPr lang="zh-CN" altLang="en-US" sz="2000" u="none" dirty="0" smtClean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、项目迭代计划</a:t>
            </a:r>
            <a:endParaRPr lang="zh-CN" altLang="en-US" sz="2000" u="none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" y="1008311"/>
            <a:ext cx="8542021" cy="1656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8424936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五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、风险与问题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701673"/>
              </p:ext>
            </p:extLst>
          </p:nvPr>
        </p:nvGraphicFramePr>
        <p:xfrm>
          <a:off x="756146" y="1017959"/>
          <a:ext cx="7416825" cy="42390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6819"/>
                <a:gridCol w="2724548"/>
                <a:gridCol w="3935458"/>
              </a:tblGrid>
              <a:tr h="38828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风险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措施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98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j-ea"/>
                          <a:ea typeface="+mj-ea"/>
                        </a:rPr>
                        <a:t>  需求渐进明确，工作量蠕动带来的进度风险</a:t>
                      </a:r>
                      <a:endParaRPr lang="zh-CN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altLang="zh-CN" sz="1400" kern="100" dirty="0" smtClean="0">
                          <a:effectLst/>
                          <a:latin typeface="+mj-ea"/>
                          <a:ea typeface="+mj-ea"/>
                        </a:rPr>
                        <a:t>需求评估时控制工作量，将需求按优先级分类，在业务完整的情况下将优先级低的需求纳入一下产品版本。</a:t>
                      </a:r>
                      <a:endParaRPr lang="zh-CN" altLang="zh-CN" sz="2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214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产品功能需求量大，需求交流不到位可能影响产品质量。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严格执行需求评审制度，提高原型质量要求，强化需求澄清环节的需求讲解工作。</a:t>
                      </a:r>
                    </a:p>
                  </a:txBody>
                  <a:tcPr marL="68580" marR="68580" marT="0" marB="0" anchor="ctr"/>
                </a:tc>
              </a:tr>
              <a:tr h="8906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开发人员中有外包人员，公司与外包机构合作能否持续稳定。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加强外包人员的日常沟通，按时执行每月外包人员工作任务考核与工时确认。</a:t>
                      </a:r>
                    </a:p>
                  </a:txBody>
                  <a:tcPr marL="68580" marR="68580" marT="0" marB="0" anchor="ctr"/>
                </a:tc>
              </a:tr>
              <a:tr h="13403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自动</a:t>
                      </a:r>
                      <a:r>
                        <a:rPr lang="zh-CN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排课与自动排考业务复杂，存在一定技术风险。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-34290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自动排课功能开发，需输出排课算法流程图，工作任务分解清晰，先在不考虑资源限制的情况下进行排课，完成主体业务</a:t>
                      </a:r>
                      <a:r>
                        <a:rPr lang="zh-CN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后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，</a:t>
                      </a:r>
                      <a:r>
                        <a:rPr lang="zh-CN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再进行</a:t>
                      </a:r>
                      <a:r>
                        <a:rPr lang="zh-CN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各种资源筛选匹配。</a:t>
                      </a:r>
                    </a:p>
                    <a:p>
                      <a:pPr marL="0" lvl="0" indent="-34290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优先开发</a:t>
                      </a:r>
                      <a:r>
                        <a:rPr lang="zh-CN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手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动</a:t>
                      </a:r>
                      <a:r>
                        <a:rPr lang="zh-CN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排</a:t>
                      </a:r>
                      <a:r>
                        <a:rPr lang="zh-CN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考，功能稳定后再开发自动排考。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8424936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六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、项目制度与规范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6146" y="1080319"/>
            <a:ext cx="7632848" cy="3742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dirty="0">
                <a:latin typeface="+mj-ea"/>
                <a:ea typeface="+mj-ea"/>
              </a:rPr>
              <a:t> </a:t>
            </a:r>
            <a:r>
              <a:rPr lang="zh-CN" altLang="en-US" sz="1600" dirty="0" smtClean="0">
                <a:latin typeface="+mj-ea"/>
                <a:ea typeface="+mj-ea"/>
              </a:rPr>
              <a:t>沟通：</a:t>
            </a:r>
            <a:endParaRPr lang="en-US" altLang="zh-CN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latin typeface="+mj-ea"/>
                <a:ea typeface="+mj-ea"/>
              </a:rPr>
              <a:t>1</a:t>
            </a:r>
            <a:r>
              <a:rPr lang="zh-CN" altLang="en-US" sz="1600" b="0" dirty="0" smtClean="0">
                <a:latin typeface="+mj-ea"/>
                <a:ea typeface="+mj-ea"/>
              </a:rPr>
              <a:t>、</a:t>
            </a:r>
            <a:r>
              <a:rPr lang="zh-CN" altLang="en-US" sz="1600" b="0" dirty="0">
                <a:latin typeface="+mj-ea"/>
                <a:ea typeface="+mj-ea"/>
              </a:rPr>
              <a:t>以迭代小组为</a:t>
            </a:r>
            <a:r>
              <a:rPr lang="zh-CN" altLang="en-US" sz="1600" b="0" dirty="0" smtClean="0">
                <a:latin typeface="+mj-ea"/>
                <a:ea typeface="+mj-ea"/>
              </a:rPr>
              <a:t>单位组织每日</a:t>
            </a:r>
            <a:r>
              <a:rPr lang="zh-CN" altLang="en-US" sz="1600" b="0" dirty="0">
                <a:latin typeface="+mj-ea"/>
                <a:ea typeface="+mj-ea"/>
              </a:rPr>
              <a:t>例会，项目成员遇到问题不能有效解决，应</a:t>
            </a:r>
            <a:r>
              <a:rPr lang="zh-CN" altLang="en-US" sz="1600" b="0" dirty="0" smtClean="0">
                <a:latin typeface="+mj-ea"/>
                <a:ea typeface="+mj-ea"/>
              </a:rPr>
              <a:t>及时发起</a:t>
            </a:r>
            <a:r>
              <a:rPr lang="zh-CN" altLang="en-US" sz="1600" b="0" dirty="0">
                <a:latin typeface="+mj-ea"/>
                <a:ea typeface="+mj-ea"/>
              </a:rPr>
              <a:t>专项讨论会。</a:t>
            </a:r>
            <a:endParaRPr lang="en-US" altLang="zh-CN" sz="1600" b="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latin typeface="+mj-ea"/>
                <a:ea typeface="+mj-ea"/>
              </a:rPr>
              <a:t>2</a:t>
            </a:r>
            <a:r>
              <a:rPr lang="zh-CN" altLang="en-US" sz="1600" b="0" dirty="0" smtClean="0">
                <a:latin typeface="+mj-ea"/>
                <a:ea typeface="+mj-ea"/>
              </a:rPr>
              <a:t>、</a:t>
            </a:r>
            <a:r>
              <a:rPr lang="zh-CN" altLang="en-US" sz="1600" b="0" dirty="0">
                <a:latin typeface="+mj-ea"/>
                <a:ea typeface="+mj-ea"/>
              </a:rPr>
              <a:t>项目经理每</a:t>
            </a:r>
            <a:r>
              <a:rPr lang="zh-CN" altLang="en-US" sz="1600" b="0" dirty="0" smtClean="0">
                <a:latin typeface="+mj-ea"/>
                <a:ea typeface="+mj-ea"/>
              </a:rPr>
              <a:t>周五组织项目周例会，并输出</a:t>
            </a:r>
            <a:r>
              <a:rPr lang="zh-CN" altLang="en-US" sz="1600" b="0" dirty="0">
                <a:latin typeface="+mj-ea"/>
                <a:ea typeface="+mj-ea"/>
              </a:rPr>
              <a:t>项目</a:t>
            </a:r>
            <a:r>
              <a:rPr lang="zh-CN" altLang="en-US" sz="1600" b="0" dirty="0" smtClean="0">
                <a:latin typeface="+mj-ea"/>
                <a:ea typeface="+mj-ea"/>
              </a:rPr>
              <a:t>周报，不定期向干系人进行专项汇报。</a:t>
            </a:r>
            <a:endParaRPr lang="en-US" altLang="zh-CN" sz="1600" b="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latin typeface="+mj-ea"/>
                <a:ea typeface="+mj-ea"/>
              </a:rPr>
              <a:t>3</a:t>
            </a:r>
            <a:r>
              <a:rPr lang="zh-CN" altLang="en-US" sz="1600" b="0" dirty="0" smtClean="0">
                <a:latin typeface="+mj-ea"/>
                <a:ea typeface="+mj-ea"/>
              </a:rPr>
              <a:t>、沟通遵循效率第一原则，尽量采取线下沟通，邮件确认。</a:t>
            </a:r>
            <a:endParaRPr lang="en-US" altLang="zh-CN" sz="1600" b="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j-ea"/>
                <a:ea typeface="+mj-ea"/>
              </a:rPr>
              <a:t>管理：</a:t>
            </a:r>
            <a:endParaRPr lang="en-US" altLang="zh-CN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 smtClean="0">
                <a:latin typeface="+mj-ea"/>
                <a:ea typeface="+mj-ea"/>
              </a:rPr>
              <a:t>1</a:t>
            </a:r>
            <a:r>
              <a:rPr lang="zh-CN" altLang="en-US" sz="1600" b="0" dirty="0" smtClean="0">
                <a:latin typeface="+mj-ea"/>
                <a:ea typeface="+mj-ea"/>
              </a:rPr>
              <a:t>、进度严格</a:t>
            </a:r>
            <a:r>
              <a:rPr lang="zh-CN" altLang="en-US" sz="1600" b="0" dirty="0">
                <a:latin typeface="+mj-ea"/>
                <a:ea typeface="+mj-ea"/>
              </a:rPr>
              <a:t>按照</a:t>
            </a:r>
            <a:r>
              <a:rPr lang="en-US" altLang="zh-CN" sz="1600" b="0" dirty="0">
                <a:latin typeface="+mj-ea"/>
                <a:ea typeface="+mj-ea"/>
              </a:rPr>
              <a:t>《</a:t>
            </a:r>
            <a:r>
              <a:rPr lang="zh-CN" altLang="en-US" sz="1600" b="0" dirty="0">
                <a:latin typeface="+mj-ea"/>
                <a:ea typeface="+mj-ea"/>
              </a:rPr>
              <a:t>项目日程表</a:t>
            </a:r>
            <a:r>
              <a:rPr lang="en-US" altLang="zh-CN" sz="1600" b="0" dirty="0">
                <a:latin typeface="+mj-ea"/>
                <a:ea typeface="+mj-ea"/>
              </a:rPr>
              <a:t>》</a:t>
            </a:r>
            <a:r>
              <a:rPr lang="zh-CN" altLang="en-US" sz="1600" b="0" dirty="0">
                <a:latin typeface="+mj-ea"/>
                <a:ea typeface="+mj-ea"/>
              </a:rPr>
              <a:t>执行</a:t>
            </a:r>
            <a:r>
              <a:rPr lang="zh-CN" altLang="en-US" sz="1600" b="0" dirty="0" smtClean="0">
                <a:latin typeface="+mj-ea"/>
                <a:ea typeface="+mj-ea"/>
              </a:rPr>
              <a:t>，做到每日回顾、每日调整，确保以周为单位进度正常。</a:t>
            </a:r>
            <a:endParaRPr lang="en-US" altLang="zh-CN" sz="1600" b="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latin typeface="+mj-ea"/>
                <a:ea typeface="+mj-ea"/>
              </a:rPr>
              <a:t>2</a:t>
            </a:r>
            <a:r>
              <a:rPr lang="zh-CN" altLang="en-US" sz="1600" b="0" dirty="0" smtClean="0">
                <a:latin typeface="+mj-ea"/>
                <a:ea typeface="+mj-ea"/>
              </a:rPr>
              <a:t>、项目组内所有成员的请假，需经过项目经理同意，并提前知会项目干系人。</a:t>
            </a:r>
            <a:endParaRPr lang="en-US" altLang="zh-CN" sz="1600" b="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4" name="Object 270"/>
          <p:cNvGraphicFramePr>
            <a:graphicFrameLocks noChangeAspect="1"/>
          </p:cNvGraphicFramePr>
          <p:nvPr/>
        </p:nvGraphicFramePr>
        <p:xfrm>
          <a:off x="2500313" y="2593975"/>
          <a:ext cx="3516312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r:id="rId3" imgW="5349875" imgH="2911475" progId="">
                  <p:embed/>
                </p:oleObj>
              </mc:Choice>
              <mc:Fallback>
                <p:oleObj r:id="rId3" imgW="5349875" imgH="2911475" progId="">
                  <p:embed/>
                  <p:pic>
                    <p:nvPicPr>
                      <p:cNvPr id="0" name="Picture 7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593975"/>
                        <a:ext cx="3516312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59088" y="1154113"/>
            <a:ext cx="3276600" cy="1108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6600" dirty="0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谢   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71TGp_business_light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71TGp_business_light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645</Words>
  <Application>Microsoft Office PowerPoint</Application>
  <PresentationFormat>自定义</PresentationFormat>
  <Paragraphs>46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黑体</vt:lpstr>
      <vt:lpstr>楷体_GB2312</vt:lpstr>
      <vt:lpstr>宋体</vt:lpstr>
      <vt:lpstr>微软雅黑</vt:lpstr>
      <vt:lpstr>Arial</vt:lpstr>
      <vt:lpstr>Arial Black</vt:lpstr>
      <vt:lpstr>Franklin Gothic Book</vt:lpstr>
      <vt:lpstr>Franklin Gothic Medium</vt:lpstr>
      <vt:lpstr>Times New Roman</vt:lpstr>
      <vt:lpstr>Wingdings</vt:lpstr>
      <vt:lpstr>571TGp_business_light</vt:lpstr>
      <vt:lpstr>Microsoft Word 97 - 2003 文档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四、项目迭代计划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企业管理员</cp:lastModifiedBy>
  <cp:revision>2530</cp:revision>
  <dcterms:created xsi:type="dcterms:W3CDTF">2008-07-11T02:06:00Z</dcterms:created>
  <dcterms:modified xsi:type="dcterms:W3CDTF">2018-11-12T09:01:51Z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