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png" ContentType="image/png"/>
  <Default Extension="emf" ContentType="image/x-emf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404" r:id="rId3"/>
    <p:sldId id="315" r:id="rId5"/>
    <p:sldId id="433" r:id="rId6"/>
    <p:sldId id="412" r:id="rId7"/>
    <p:sldId id="416" r:id="rId8"/>
    <p:sldId id="417" r:id="rId9"/>
    <p:sldId id="445" r:id="rId10"/>
    <p:sldId id="418" r:id="rId11"/>
    <p:sldId id="419" r:id="rId12"/>
    <p:sldId id="420" r:id="rId13"/>
    <p:sldId id="421" r:id="rId14"/>
    <p:sldId id="422" r:id="rId15"/>
    <p:sldId id="423" r:id="rId16"/>
    <p:sldId id="425" r:id="rId17"/>
  </p:sldIdLst>
  <p:sldSz cx="13681075" cy="7921625"/>
  <p:notesSz cx="6797675" cy="9926320"/>
  <p:defaultTextStyle>
    <a:defPPr>
      <a:defRPr lang="zh-CN"/>
    </a:defPPr>
    <a:lvl1pPr marL="0" algn="l" defTabSz="12344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17220" algn="l" defTabSz="12344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34440" algn="l" defTabSz="12344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51660" algn="l" defTabSz="12344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68880" algn="l" defTabSz="12344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86100" algn="l" defTabSz="12344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703320" algn="l" defTabSz="12344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320540" algn="l" defTabSz="12344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937760" algn="l" defTabSz="12344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utoBVT" initials="A" lastIdx="6" clrIdx="0"/>
  <p:cmAuthor id="1" name="Windows 用户" initials="W用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4E09"/>
    <a:srgbClr val="ECA414"/>
    <a:srgbClr val="445FE8"/>
    <a:srgbClr val="0172EF"/>
    <a:srgbClr val="003366"/>
    <a:srgbClr val="EF814F"/>
    <a:srgbClr val="EEEEEE"/>
    <a:srgbClr val="F0F0F0"/>
    <a:srgbClr val="CC0000"/>
    <a:srgbClr val="FFB3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中度样式 1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831" autoAdjust="0"/>
    <p:restoredTop sz="74963" autoAdjust="0"/>
  </p:normalViewPr>
  <p:slideViewPr>
    <p:cSldViewPr>
      <p:cViewPr>
        <p:scale>
          <a:sx n="70" d="100"/>
          <a:sy n="70" d="100"/>
        </p:scale>
        <p:origin x="-684" y="-282"/>
      </p:cViewPr>
      <p:guideLst>
        <p:guide orient="horz" pos="2495"/>
        <p:guide pos="4309"/>
      </p:guideLst>
    </p:cSldViewPr>
  </p:slideViewPr>
  <p:outlineViewPr>
    <p:cViewPr>
      <p:scale>
        <a:sx n="33" d="100"/>
        <a:sy n="33" d="100"/>
      </p:scale>
      <p:origin x="0" y="568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7600EA-C80B-4463-BA7F-F7A5A4D4D63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85738" y="744538"/>
            <a:ext cx="64262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88EDA8-AA38-4EC8-A4A2-C9E52DD3CCD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12344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17220" algn="l" defTabSz="12344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34440" algn="l" defTabSz="12344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51660" algn="l" defTabSz="12344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68880" algn="l" defTabSz="12344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86100" algn="l" defTabSz="12344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703320" algn="l" defTabSz="12344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320540" algn="l" defTabSz="12344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937760" algn="l" defTabSz="12344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更新国泰安的</a:t>
            </a:r>
            <a:r>
              <a:rPr lang="en-US" altLang="zh-CN" dirty="0" smtClean="0"/>
              <a:t>logo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8EDA8-AA38-4EC8-A4A2-C9E52DD3CCD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8EDA8-AA38-4EC8-A4A2-C9E52DD3CCD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8EDA8-AA38-4EC8-A4A2-C9E52DD3CCD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8EDA8-AA38-4EC8-A4A2-C9E52DD3CCD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8EDA8-AA38-4EC8-A4A2-C9E52DD3CCD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8EDA8-AA38-4EC8-A4A2-C9E52DD3CCD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将产品研发改为产品开发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2E8203-EB08-4F0D-830A-C288DDF96F6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8EDA8-AA38-4EC8-A4A2-C9E52DD3CCD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8EDA8-AA38-4EC8-A4A2-C9E52DD3CCD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8EDA8-AA38-4EC8-A4A2-C9E52DD3CCD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8EDA8-AA38-4EC8-A4A2-C9E52DD3CCD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8EDA8-AA38-4EC8-A4A2-C9E52DD3CCD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8EDA8-AA38-4EC8-A4A2-C9E52DD3CCD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8EDA8-AA38-4EC8-A4A2-C9E52DD3CCD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6919" y="1567944"/>
            <a:ext cx="12478314" cy="1030463"/>
          </a:xfrm>
          <a:prstGeom prst="rect">
            <a:avLst/>
          </a:prstGeom>
        </p:spPr>
        <p:txBody>
          <a:bodyPr/>
          <a:lstStyle>
            <a:lvl1pPr algn="l">
              <a:lnSpc>
                <a:spcPts val="2000"/>
              </a:lnSpc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在此输入你的正文内容，默认为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14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号微软雅黑字体。可以根据实际情况自行更改。在此输入你的正文内容，默认为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14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号微软雅黑字体。可以根据实际情况自行更改。在此输入你的正文内容，默认为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14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号微软雅黑字体。可以根据实际情况自行更改。在此输入你的正文内容，默认为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14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号微软雅黑字体。可以根据实际情况自行更改。在此输入你的正文内容，默认为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14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号微软雅黑字体。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380646"/>
            <a:ext cx="13681075" cy="540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4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8430" y="-50887"/>
            <a:ext cx="1943993" cy="1133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直接连接符 4"/>
          <p:cNvCxnSpPr/>
          <p:nvPr userDrawn="1"/>
        </p:nvCxnSpPr>
        <p:spPr>
          <a:xfrm>
            <a:off x="2263363" y="720452"/>
            <a:ext cx="11417712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组合 7"/>
          <p:cNvGrpSpPr/>
          <p:nvPr/>
        </p:nvGrpSpPr>
        <p:grpSpPr>
          <a:xfrm>
            <a:off x="12911228" y="246431"/>
            <a:ext cx="406366" cy="418246"/>
            <a:chOff x="10727649" y="-269653"/>
            <a:chExt cx="406366" cy="418246"/>
          </a:xfrm>
          <a:effectLst>
            <a:outerShdw blurRad="254000" dist="63500" dir="8100000" algn="t" rotWithShape="0">
              <a:prstClr val="black">
                <a:alpha val="20000"/>
              </a:prstClr>
            </a:outerShdw>
          </a:effectLst>
        </p:grpSpPr>
        <p:sp>
          <p:nvSpPr>
            <p:cNvPr id="9" name="椭圆 8"/>
            <p:cNvSpPr/>
            <p:nvPr/>
          </p:nvSpPr>
          <p:spPr>
            <a:xfrm>
              <a:off x="10727649" y="-269653"/>
              <a:ext cx="406366" cy="418246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10736443" y="-260602"/>
              <a:ext cx="388778" cy="400144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rgbClr val="FEFEFE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10787502" y="-208051"/>
              <a:ext cx="286661" cy="295042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51846" rIns="0" bIns="51846"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14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8136681" y="228922"/>
            <a:ext cx="4670425" cy="504056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400" b="1">
                <a:solidFill>
                  <a:srgbClr val="E74E0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在此输入你的标题</a:t>
            </a:r>
            <a:r>
              <a:rPr lang="en-US" altLang="zh-CN" dirty="0" smtClean="0"/>
              <a:t>Title</a:t>
            </a:r>
            <a:endParaRPr lang="zh-CN" altLang="en-US" dirty="0"/>
          </a:p>
        </p:txBody>
      </p:sp>
      <p:sp>
        <p:nvSpPr>
          <p:cNvPr id="18" name="文本占位符 17"/>
          <p:cNvSpPr>
            <a:spLocks noGrp="1"/>
          </p:cNvSpPr>
          <p:nvPr>
            <p:ph type="body" sz="quarter" idx="11" hasCustomPrompt="1"/>
          </p:nvPr>
        </p:nvSpPr>
        <p:spPr>
          <a:xfrm>
            <a:off x="640344" y="1017586"/>
            <a:ext cx="12177131" cy="4021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zh-CN" altLang="en-US" sz="2400" b="1" kern="1200" dirty="0" smtClean="0">
                <a:solidFill>
                  <a:srgbClr val="E74E0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17220" indent="0" algn="l">
              <a:buNone/>
              <a:defRPr sz="2000" b="1">
                <a:solidFill>
                  <a:srgbClr val="E74E0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</a:lstStyle>
          <a:p>
            <a:pPr lvl="0"/>
            <a:r>
              <a:rPr lang="zh-CN" altLang="en-US" dirty="0" smtClean="0"/>
              <a:t>此文本框为标题，默认为</a:t>
            </a:r>
            <a:r>
              <a:rPr lang="en-US" altLang="zh-CN" dirty="0" smtClean="0"/>
              <a:t>24</a:t>
            </a:r>
            <a:r>
              <a:rPr lang="zh-CN" altLang="en-US" dirty="0" smtClean="0"/>
              <a:t>号微软雅黑字符，可以根据实际需要自行更改。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空白页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0"/>
            <a:ext cx="13681075" cy="79216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背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过渡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380646"/>
            <a:ext cx="13681075" cy="540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4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8430" y="-50887"/>
            <a:ext cx="1943993" cy="1133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image" Target="../media/image3.jpe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iming>
    <p:tnLst>
      <p:par>
        <p:cTn id="1" dur="indefinite" restart="never" nodeType="tmRoot"/>
      </p:par>
    </p:tnLst>
  </p:timing>
  <p:txStyles>
    <p:titleStyle>
      <a:lvl1pPr algn="ctr" defTabSz="1234440" rtl="0" eaLnBrk="1" latinLnBrk="0" hangingPunct="1"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62915" indent="-462915" algn="l" defTabSz="1234440" rtl="0" eaLnBrk="1" latinLnBrk="0" hangingPunct="1">
        <a:spcBef>
          <a:spcPct val="20000"/>
        </a:spcBef>
        <a:buFont typeface="Arial" panose="020B0604020202020204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1003300" indent="-386080" algn="l" defTabSz="1234440" rtl="0" eaLnBrk="1" latinLnBrk="0" hangingPunct="1">
        <a:spcBef>
          <a:spcPct val="20000"/>
        </a:spcBef>
        <a:buFont typeface="Arial" panose="020B0604020202020204" pitchFamily="34" charset="0"/>
        <a:buChar char="–"/>
        <a:defRPr sz="3800" kern="1200">
          <a:solidFill>
            <a:schemeClr val="tx1"/>
          </a:solidFill>
          <a:latin typeface="+mn-lt"/>
          <a:ea typeface="+mn-ea"/>
          <a:cs typeface="+mn-cs"/>
        </a:defRPr>
      </a:lvl2pPr>
      <a:lvl3pPr marL="1543050" indent="-308610" algn="l" defTabSz="123444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60270" indent="-308610" algn="l" defTabSz="1234440" rtl="0" eaLnBrk="1" latinLnBrk="0" hangingPunct="1">
        <a:spcBef>
          <a:spcPct val="20000"/>
        </a:spcBef>
        <a:buFont typeface="Arial" panose="020B0604020202020204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77490" indent="-308610" algn="l" defTabSz="1234440" rtl="0" eaLnBrk="1" latinLnBrk="0" hangingPunct="1">
        <a:spcBef>
          <a:spcPct val="20000"/>
        </a:spcBef>
        <a:buFont typeface="Arial" panose="020B0604020202020204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94710" indent="-308610" algn="l" defTabSz="123444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011930" indent="-308610" algn="l" defTabSz="123444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629150" indent="-308610" algn="l" defTabSz="123444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246370" indent="-308610" algn="l" defTabSz="123444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344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17220" algn="l" defTabSz="12344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34440" algn="l" defTabSz="12344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51660" algn="l" defTabSz="12344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algn="l" defTabSz="12344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86100" algn="l" defTabSz="12344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703320" algn="l" defTabSz="12344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320540" algn="l" defTabSz="12344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937760" algn="l" defTabSz="12344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.png"/><Relationship Id="rId1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4.xml"/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9.wmf"/><Relationship Id="rId1" Type="http://schemas.openxmlformats.org/officeDocument/2006/relationships/oleObject" Target="file:///C:\Users\liuzhen.ye\Desktop\VR&#20107;&#19994;&#37096;2018&#24180;1~7&#26376;&#30740;&#21457;&#39033;&#30446;&#28165;&#21333;.jpg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3" name="Picture 11" descr="封面4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-97189" y="22415"/>
            <a:ext cx="13676249" cy="7915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34" name="矩形 11"/>
          <p:cNvSpPr>
            <a:spLocks noChangeArrowheads="1"/>
          </p:cNvSpPr>
          <p:nvPr/>
        </p:nvSpPr>
        <p:spPr bwMode="auto">
          <a:xfrm>
            <a:off x="4176710" y="5533569"/>
            <a:ext cx="9504365" cy="419110"/>
          </a:xfrm>
          <a:prstGeom prst="rect">
            <a:avLst/>
          </a:prstGeom>
          <a:solidFill>
            <a:schemeClr val="bg1"/>
          </a:solidFill>
          <a:ln w="25400" algn="ctr">
            <a:noFill/>
            <a:miter lim="800000"/>
          </a:ln>
        </p:spPr>
        <p:txBody>
          <a:bodyPr lIns="133804" tIns="66902" rIns="133804" bIns="66902" anchor="ctr"/>
          <a:lstStyle/>
          <a:p>
            <a:pPr algn="ctr"/>
            <a:endParaRPr lang="zh-CN" altLang="en-US">
              <a:solidFill>
                <a:srgbClr val="F8F8F8"/>
              </a:solidFill>
            </a:endParaRPr>
          </a:p>
        </p:txBody>
      </p:sp>
      <p:sp>
        <p:nvSpPr>
          <p:cNvPr id="91151" name="Text Box 15"/>
          <p:cNvSpPr txBox="1">
            <a:spLocks noChangeArrowheads="1"/>
          </p:cNvSpPr>
          <p:nvPr/>
        </p:nvSpPr>
        <p:spPr bwMode="auto">
          <a:xfrm>
            <a:off x="5199774" y="2684255"/>
            <a:ext cx="8208645" cy="2570480"/>
          </a:xfrm>
          <a:prstGeom prst="rect">
            <a:avLst/>
          </a:prstGeom>
          <a:noFill/>
          <a:ln w="9525" algn="ctr">
            <a:noFill/>
            <a:miter lim="800000"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lIns="133804" tIns="66902" rIns="133804" bIns="66902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en-US" altLang="zh-CN" sz="4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VR</a:t>
            </a:r>
            <a:r>
              <a:rPr lang="zh-CN" altLang="en-US" sz="4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事业部</a:t>
            </a:r>
            <a:endParaRPr lang="en-US" altLang="zh-CN" sz="4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20000"/>
              </a:lnSpc>
              <a:defRPr/>
            </a:pPr>
            <a:r>
              <a:rPr lang="zh-CN" altLang="en-US" sz="4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自有软件出库报告</a:t>
            </a:r>
            <a:endParaRPr lang="en-US" altLang="zh-CN" sz="4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20000"/>
              </a:lnSpc>
              <a:defRPr/>
            </a:pPr>
            <a:r>
              <a:rPr lang="zh-CN" altLang="en-US" sz="4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4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2018</a:t>
            </a:r>
            <a:r>
              <a:rPr lang="zh-CN" altLang="en-US" sz="4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4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1~7</a:t>
            </a:r>
            <a:r>
              <a:rPr lang="zh-CN" altLang="en-US" sz="4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月份）</a:t>
            </a:r>
            <a:endParaRPr lang="zh-CN" altLang="en-US" sz="4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3833" y="144388"/>
            <a:ext cx="3209499" cy="1872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占位符 20"/>
          <p:cNvSpPr>
            <a:spLocks noGrp="1"/>
          </p:cNvSpPr>
          <p:nvPr>
            <p:ph type="body" sz="quarter" idx="10"/>
          </p:nvPr>
        </p:nvSpPr>
        <p:spPr>
          <a:xfrm>
            <a:off x="7560617" y="228922"/>
            <a:ext cx="5246489" cy="504056"/>
          </a:xfrm>
        </p:spPr>
        <p:txBody>
          <a:bodyPr/>
          <a:lstStyle/>
          <a:p>
            <a:r>
              <a:rPr lang="zh-CN" altLang="en-US" dirty="0">
                <a:latin typeface="思源黑体 CN Medium" pitchFamily="34" charset="-122"/>
                <a:ea typeface="思源黑体 CN Medium" pitchFamily="34" charset="-122"/>
                <a:sym typeface="+mn-ea"/>
              </a:rPr>
              <a:t>产品出库分析说明</a:t>
            </a:r>
            <a:endParaRPr lang="en-US" altLang="zh-CN" dirty="0">
              <a:latin typeface="思源黑体 CN Medium" pitchFamily="34" charset="-122"/>
              <a:ea typeface="思源黑体 CN Medium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748513" y="1514192"/>
            <a:ext cx="7632848" cy="64807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总体情况归纳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451357" y="3024708"/>
            <a:ext cx="10225136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       VR</a:t>
            </a:r>
            <a:r>
              <a:rPr lang="zh-CN" altLang="en-US" dirty="0" smtClean="0"/>
              <a:t>事业部</a:t>
            </a:r>
            <a:r>
              <a:rPr lang="en-US" altLang="zh-CN" dirty="0" smtClean="0"/>
              <a:t>1-7</a:t>
            </a:r>
            <a:r>
              <a:rPr lang="zh-CN" altLang="en-US" dirty="0" smtClean="0"/>
              <a:t>月整体出库数量为</a:t>
            </a:r>
            <a:r>
              <a:rPr lang="en-US" altLang="zh-CN" dirty="0" smtClean="0"/>
              <a:t>1852</a:t>
            </a:r>
            <a:r>
              <a:rPr lang="zh-CN" altLang="en-US" dirty="0" smtClean="0"/>
              <a:t>套，涉及</a:t>
            </a:r>
            <a:r>
              <a:rPr lang="en-US" altLang="zh-CN" dirty="0" smtClean="0"/>
              <a:t>92</a:t>
            </a:r>
            <a:r>
              <a:rPr lang="zh-CN" altLang="en-US" dirty="0" smtClean="0"/>
              <a:t>款产品，出库总量和产品种类居于各事业部之首。</a:t>
            </a:r>
            <a:endParaRPr lang="zh-CN" altLang="en-US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/>
              <a:t>合同交付</a:t>
            </a:r>
            <a:r>
              <a:rPr lang="en-US" altLang="zh-CN" dirty="0" smtClean="0"/>
              <a:t>392</a:t>
            </a:r>
            <a:r>
              <a:rPr lang="zh-CN" altLang="en-US" dirty="0" smtClean="0"/>
              <a:t>套产品，与去年同期有较大增长，尤其海外市场，增长明显；所申请合同交付产品销售金额</a:t>
            </a:r>
            <a:r>
              <a:rPr lang="en-US" altLang="zh-CN" dirty="0" smtClean="0"/>
              <a:t>506.194</a:t>
            </a:r>
            <a:r>
              <a:rPr lang="zh-CN" altLang="en-US" dirty="0" smtClean="0"/>
              <a:t>万元，居于各事业部前列；</a:t>
            </a:r>
            <a:endParaRPr lang="zh-CN" altLang="en-US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/>
              <a:t>演示交付</a:t>
            </a:r>
            <a:r>
              <a:rPr lang="en-US" altLang="zh-CN" dirty="0" smtClean="0"/>
              <a:t>1210</a:t>
            </a:r>
            <a:r>
              <a:rPr lang="zh-CN" altLang="en-US" dirty="0" smtClean="0"/>
              <a:t>套产品，市场推广力度依然较大，也同步推动了产品销售增加，为其他事业部做出了积极表率。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占位符 20"/>
          <p:cNvSpPr>
            <a:spLocks noGrp="1"/>
          </p:cNvSpPr>
          <p:nvPr>
            <p:ph type="body" sz="quarter" idx="10"/>
          </p:nvPr>
        </p:nvSpPr>
        <p:spPr>
          <a:xfrm>
            <a:off x="7560617" y="228922"/>
            <a:ext cx="5246489" cy="504056"/>
          </a:xfrm>
        </p:spPr>
        <p:txBody>
          <a:bodyPr/>
          <a:lstStyle/>
          <a:p>
            <a:r>
              <a:rPr lang="zh-CN" altLang="en-US" dirty="0">
                <a:latin typeface="思源黑体 CN Medium" pitchFamily="34" charset="-122"/>
                <a:ea typeface="思源黑体 CN Medium" pitchFamily="34" charset="-122"/>
              </a:rPr>
              <a:t>产品出库分析说明</a:t>
            </a:r>
            <a:endParaRPr lang="zh-CN" altLang="en-US" dirty="0">
              <a:latin typeface="思源黑体 CN Medium" pitchFamily="34" charset="-122"/>
              <a:ea typeface="思源黑体 CN Medium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608178" y="1428467"/>
            <a:ext cx="7632848" cy="64807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产品出库分析说明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311657" y="2495753"/>
            <a:ext cx="10225136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dirty="0" smtClean="0"/>
              <a:t>优势：</a:t>
            </a:r>
            <a:endParaRPr dirty="0" smtClean="0"/>
          </a:p>
          <a:p>
            <a:pPr>
              <a:lnSpc>
                <a:spcPct val="150000"/>
              </a:lnSpc>
            </a:pPr>
            <a:r>
              <a:rPr dirty="0" smtClean="0"/>
              <a:t>1、市场拓展力度大：积极开拓市场，代理商队伍逐渐壮大，为产品销售奠定良好基础</a:t>
            </a:r>
            <a:endParaRPr dirty="0" smtClean="0"/>
          </a:p>
          <a:p>
            <a:pPr>
              <a:lnSpc>
                <a:spcPct val="150000"/>
              </a:lnSpc>
            </a:pPr>
            <a:r>
              <a:rPr dirty="0" smtClean="0"/>
              <a:t> 2、产品推广力度强：积极参加全国范围内职教宣传活动，扩大了公司影响力，提升了国泰安品牌知名度</a:t>
            </a:r>
            <a:endParaRPr dirty="0" smtClean="0"/>
          </a:p>
          <a:p>
            <a:pPr>
              <a:lnSpc>
                <a:spcPct val="150000"/>
              </a:lnSpc>
            </a:pPr>
            <a:r>
              <a:rPr dirty="0" smtClean="0"/>
              <a:t> 3、海外市场发展势头良好：经过各方努力，海外市场已初见成效，在各事业部中首屈一指</a:t>
            </a:r>
            <a:endParaRPr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占位符 20"/>
          <p:cNvSpPr>
            <a:spLocks noGrp="1"/>
          </p:cNvSpPr>
          <p:nvPr>
            <p:ph type="body" sz="quarter" idx="10"/>
          </p:nvPr>
        </p:nvSpPr>
        <p:spPr>
          <a:xfrm>
            <a:off x="7560617" y="228922"/>
            <a:ext cx="5246489" cy="504056"/>
          </a:xfrm>
        </p:spPr>
        <p:txBody>
          <a:bodyPr/>
          <a:lstStyle/>
          <a:p>
            <a:r>
              <a:rPr lang="zh-CN" altLang="en-US" dirty="0">
                <a:latin typeface="思源黑体 CN Medium" pitchFamily="34" charset="-122"/>
                <a:ea typeface="思源黑体 CN Medium" pitchFamily="34" charset="-122"/>
              </a:rPr>
              <a:t>产品出库分析说明</a:t>
            </a:r>
            <a:endParaRPr lang="zh-CN" altLang="en-US" dirty="0">
              <a:latin typeface="思源黑体 CN Medium" pitchFamily="34" charset="-122"/>
              <a:ea typeface="思源黑体 CN Medium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608178" y="1428467"/>
            <a:ext cx="7632848" cy="64807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产品出库分析说明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311657" y="2495753"/>
            <a:ext cx="10225136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dirty="0" smtClean="0"/>
              <a:t>待提</a:t>
            </a:r>
            <a:r>
              <a:rPr lang="zh-CN" dirty="0" smtClean="0"/>
              <a:t>升</a:t>
            </a:r>
            <a:r>
              <a:rPr dirty="0" smtClean="0"/>
              <a:t>：</a:t>
            </a:r>
            <a:endParaRPr dirty="0" smtClean="0"/>
          </a:p>
          <a:p>
            <a:pPr>
              <a:lnSpc>
                <a:spcPct val="150000"/>
              </a:lnSpc>
            </a:pPr>
            <a:r>
              <a:rPr dirty="0" smtClean="0"/>
              <a:t>通过合同交付及演示数据分析</a:t>
            </a:r>
            <a:r>
              <a:rPr lang="zh-CN" dirty="0" smtClean="0"/>
              <a:t>得出：</a:t>
            </a:r>
            <a:r>
              <a:rPr dirty="0" smtClean="0"/>
              <a:t>汽车，机电，轨道交通出库占比较大，</a:t>
            </a:r>
            <a:r>
              <a:rPr dirty="0" smtClean="0">
                <a:sym typeface="+mn-ea"/>
              </a:rPr>
              <a:t>医药</a:t>
            </a:r>
            <a:r>
              <a:rPr lang="zh-CN" dirty="0" smtClean="0">
                <a:sym typeface="+mn-ea"/>
              </a:rPr>
              <a:t>护理</a:t>
            </a:r>
            <a:r>
              <a:rPr dirty="0" smtClean="0">
                <a:sym typeface="+mn-ea"/>
              </a:rPr>
              <a:t>类</a:t>
            </a:r>
            <a:r>
              <a:rPr lang="zh-CN" dirty="0" smtClean="0">
                <a:sym typeface="+mn-ea"/>
              </a:rPr>
              <a:t>、动物解剖类、工业机器人、</a:t>
            </a:r>
            <a:r>
              <a:rPr lang="en-US" altLang="zh-CN" dirty="0" smtClean="0">
                <a:sym typeface="+mn-ea"/>
              </a:rPr>
              <a:t>K12</a:t>
            </a:r>
            <a:r>
              <a:rPr lang="zh-CN" altLang="en-US" dirty="0" smtClean="0">
                <a:sym typeface="+mn-ea"/>
              </a:rPr>
              <a:t>这几条专业线</a:t>
            </a:r>
            <a:r>
              <a:rPr dirty="0" smtClean="0">
                <a:sym typeface="+mn-ea"/>
              </a:rPr>
              <a:t>销售推广需加强</a:t>
            </a:r>
            <a:r>
              <a:rPr lang="zh-CN" dirty="0" smtClean="0">
                <a:sym typeface="+mn-ea"/>
              </a:rPr>
              <a:t>。</a:t>
            </a:r>
            <a:endParaRPr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占位符 20"/>
          <p:cNvSpPr>
            <a:spLocks noGrp="1"/>
          </p:cNvSpPr>
          <p:nvPr>
            <p:ph type="body" sz="quarter" idx="10"/>
          </p:nvPr>
        </p:nvSpPr>
        <p:spPr>
          <a:xfrm>
            <a:off x="7560617" y="228922"/>
            <a:ext cx="5246489" cy="504056"/>
          </a:xfrm>
        </p:spPr>
        <p:txBody>
          <a:bodyPr/>
          <a:lstStyle/>
          <a:p>
            <a:r>
              <a:rPr lang="zh-CN" altLang="en-US" dirty="0">
                <a:latin typeface="思源黑体 CN Medium" pitchFamily="34" charset="-122"/>
                <a:ea typeface="思源黑体 CN Medium" pitchFamily="34" charset="-122"/>
              </a:rPr>
              <a:t>产品出库分析说明</a:t>
            </a:r>
            <a:endParaRPr lang="zh-CN" altLang="en-US" dirty="0">
              <a:latin typeface="思源黑体 CN Medium" pitchFamily="34" charset="-122"/>
              <a:ea typeface="思源黑体 CN Medium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608178" y="1428467"/>
            <a:ext cx="7632848" cy="64807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产品出库分析说明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311657" y="2495753"/>
            <a:ext cx="10225136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dirty="0" smtClean="0"/>
              <a:t>问题：</a:t>
            </a:r>
            <a:endParaRPr dirty="0" smtClean="0"/>
          </a:p>
          <a:p>
            <a:pPr>
              <a:lnSpc>
                <a:spcPct val="150000"/>
              </a:lnSpc>
            </a:pPr>
            <a:r>
              <a:rPr dirty="0" smtClean="0"/>
              <a:t>流程规范性：个别实施及销售人员，在客户演示讲解时，所安装产品版本过低或者注册过期，工作无法正常开展，临时请求产品人员紧急处理。</a:t>
            </a:r>
            <a:endParaRPr dirty="0" smtClean="0"/>
          </a:p>
          <a:p>
            <a:pPr>
              <a:lnSpc>
                <a:spcPct val="150000"/>
              </a:lnSpc>
            </a:pPr>
            <a:r>
              <a:rPr dirty="0" smtClean="0"/>
              <a:t>建议：</a:t>
            </a:r>
            <a:endParaRPr dirty="0" smtClean="0"/>
          </a:p>
          <a:p>
            <a:pPr>
              <a:lnSpc>
                <a:spcPct val="150000"/>
              </a:lnSpc>
            </a:pPr>
            <a:r>
              <a:rPr dirty="0" smtClean="0"/>
              <a:t>产品使用人员时时检查，及时更新产品版本，做到提前安装，提前处理</a:t>
            </a:r>
            <a:r>
              <a:rPr lang="zh-CN" dirty="0" smtClean="0"/>
              <a:t>。</a:t>
            </a:r>
            <a:endParaRPr 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占位符 20"/>
          <p:cNvSpPr>
            <a:spLocks noGrp="1"/>
          </p:cNvSpPr>
          <p:nvPr>
            <p:ph type="body" sz="quarter" idx="10"/>
          </p:nvPr>
        </p:nvSpPr>
        <p:spPr>
          <a:xfrm>
            <a:off x="7560617" y="263847"/>
            <a:ext cx="5246489" cy="504056"/>
          </a:xfrm>
        </p:spPr>
        <p:txBody>
          <a:bodyPr/>
          <a:lstStyle/>
          <a:p>
            <a:r>
              <a:rPr lang="zh-CN" altLang="en-US" dirty="0">
                <a:latin typeface="思源黑体 CN Medium" pitchFamily="34" charset="-122"/>
                <a:ea typeface="思源黑体 CN Medium" pitchFamily="34" charset="-122"/>
              </a:rPr>
              <a:t>产品研发成本分析</a:t>
            </a:r>
            <a:endParaRPr lang="zh-CN" altLang="en-US" dirty="0">
              <a:latin typeface="思源黑体 CN Medium" pitchFamily="34" charset="-122"/>
              <a:ea typeface="思源黑体 CN Medium" pitchFamily="34" charset="-122"/>
            </a:endParaRPr>
          </a:p>
        </p:txBody>
      </p:sp>
      <p:sp>
        <p:nvSpPr>
          <p:cNvPr id="7" name="TextBox 2"/>
          <p:cNvSpPr txBox="1"/>
          <p:nvPr/>
        </p:nvSpPr>
        <p:spPr>
          <a:xfrm>
            <a:off x="915035" y="1622425"/>
            <a:ext cx="819340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dirty="0" smtClean="0"/>
              <a:t>2018</a:t>
            </a:r>
            <a:r>
              <a:rPr lang="zh-CN" altLang="en-US" dirty="0" smtClean="0"/>
              <a:t>年</a:t>
            </a:r>
            <a:r>
              <a:rPr lang="en-US" altLang="zh-CN" dirty="0" smtClean="0"/>
              <a:t>1</a:t>
            </a:r>
            <a:r>
              <a:rPr lang="zh-CN" altLang="en-US" dirty="0" smtClean="0"/>
              <a:t>月</a:t>
            </a:r>
            <a:r>
              <a:rPr lang="en-US" altLang="zh-CN" dirty="0" smtClean="0"/>
              <a:t>~7</a:t>
            </a:r>
            <a:r>
              <a:rPr lang="zh-CN" altLang="en-US" dirty="0" smtClean="0"/>
              <a:t>月</a:t>
            </a:r>
            <a:r>
              <a:rPr lang="en-US" altLang="zh-CN" dirty="0" smtClean="0"/>
              <a:t>VR</a:t>
            </a:r>
            <a:r>
              <a:rPr lang="zh-CN" altLang="en-US" dirty="0" smtClean="0"/>
              <a:t>事业部研发产品总投入分析：</a:t>
            </a:r>
            <a:endParaRPr lang="zh-CN" altLang="en-US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共涉及</a:t>
            </a:r>
            <a:r>
              <a:rPr lang="en-US" altLang="zh-CN" dirty="0" smtClean="0"/>
              <a:t>54</a:t>
            </a:r>
            <a:r>
              <a:rPr lang="zh-CN" altLang="en-US" dirty="0" smtClean="0"/>
              <a:t>个研发项目，总研发成本为</a:t>
            </a:r>
            <a:r>
              <a:rPr lang="en-US" altLang="zh-CN" dirty="0" smtClean="0"/>
              <a:t>201.35</a:t>
            </a:r>
            <a:r>
              <a:rPr lang="zh-CN" altLang="en-US" dirty="0" smtClean="0"/>
              <a:t>万元。</a:t>
            </a:r>
            <a:endParaRPr lang="zh-CN" altLang="en-US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具体版本类型及清单请查阅下图表。</a:t>
            </a:r>
            <a:endParaRPr lang="zh-CN" altLang="en-US" dirty="0" smtClean="0"/>
          </a:p>
        </p:txBody>
      </p:sp>
      <p:graphicFrame>
        <p:nvGraphicFramePr>
          <p:cNvPr id="8" name="表格 7"/>
          <p:cNvGraphicFramePr/>
          <p:nvPr/>
        </p:nvGraphicFramePr>
        <p:xfrm>
          <a:off x="958850" y="3647440"/>
          <a:ext cx="8105775" cy="274320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3192145"/>
                <a:gridCol w="1924685"/>
                <a:gridCol w="2988945"/>
              </a:tblGrid>
              <a:tr h="4572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版本类型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数量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总研发成本（万元）</a:t>
                      </a:r>
                      <a:endParaRPr lang="zh-CN" altLang="en-US"/>
                    </a:p>
                  </a:txBody>
                  <a:tcPr/>
                </a:tc>
              </a:tr>
              <a:tr h="4572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标准新产品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19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58.96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标准升级产品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64.14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演示产品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2.45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预研产品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11.51</a:t>
                      </a:r>
                      <a:endParaRPr lang="en-US" altLang="zh-CN"/>
                    </a:p>
                  </a:txBody>
                  <a:tcPr/>
                </a:tc>
              </a:tr>
              <a:tr h="4572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定制产品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64.29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对象 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360660" y="3905885"/>
          <a:ext cx="2024380" cy="13893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showAsIcon="1" r:id="rId1" imgW="971550" imgH="666750" progId="Package">
                  <p:link updateAutomatic="1"/>
                </p:oleObj>
              </mc:Choice>
              <mc:Fallback>
                <p:oleObj name="" showAsIcon="1" r:id="rId1" imgW="971550" imgH="666750" progId="Package">
                  <p:link updateAutomatic="1"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0360660" y="3905885"/>
                        <a:ext cx="2024380" cy="13893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组合 87"/>
          <p:cNvGrpSpPr/>
          <p:nvPr/>
        </p:nvGrpSpPr>
        <p:grpSpPr>
          <a:xfrm>
            <a:off x="2664073" y="2235583"/>
            <a:ext cx="2585737" cy="2661333"/>
            <a:chOff x="1827622" y="1343919"/>
            <a:chExt cx="2304000" cy="2304000"/>
          </a:xfrm>
        </p:grpSpPr>
        <p:sp>
          <p:nvSpPr>
            <p:cNvPr id="89" name="椭圆 88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635000" dist="762000" dir="7800000" sx="88000" sy="88000" algn="tr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椭圆 89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rgbClr val="FEFEFE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lvl="0" algn="ctr"/>
              <a:r>
                <a:rPr lang="zh-CN" altLang="en-US" sz="4100" b="1" dirty="0" smtClean="0">
                  <a:solidFill>
                    <a:srgbClr val="E74E09"/>
                  </a:solidFill>
                  <a:latin typeface="DIN Mittelschrift Std" pitchFamily="50" charset="0"/>
                  <a:ea typeface="微软雅黑" panose="020B0503020204020204" pitchFamily="34" charset="-122"/>
                </a:rPr>
                <a:t>主目录</a:t>
              </a:r>
              <a:r>
                <a:rPr lang="en-US" altLang="zh-CN" dirty="0" smtClean="0">
                  <a:solidFill>
                    <a:srgbClr val="E74E09"/>
                  </a:solidFill>
                  <a:latin typeface="DIN Mittelschrift Std" pitchFamily="50" charset="0"/>
                  <a:ea typeface="微软雅黑" panose="020B0503020204020204" pitchFamily="34" charset="-122"/>
                </a:rPr>
                <a:t>Menu</a:t>
              </a:r>
              <a:endParaRPr lang="zh-CN" altLang="en-US" dirty="0">
                <a:solidFill>
                  <a:srgbClr val="E74E09"/>
                </a:solidFill>
                <a:latin typeface="DIN Mittelschrift Std" pitchFamily="50" charset="0"/>
                <a:ea typeface="微软雅黑" panose="020B0503020204020204" pitchFamily="34" charset="-122"/>
              </a:endParaRPr>
            </a:p>
          </p:txBody>
        </p:sp>
      </p:grpSp>
      <p:sp>
        <p:nvSpPr>
          <p:cNvPr id="24" name="圆角矩形 23"/>
          <p:cNvSpPr/>
          <p:nvPr/>
        </p:nvSpPr>
        <p:spPr>
          <a:xfrm>
            <a:off x="5688408" y="2121467"/>
            <a:ext cx="5913334" cy="58223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103693" tIns="51846" rIns="103693" bIns="51846" rtlCol="0" anchor="ctr"/>
          <a:lstStyle/>
          <a:p>
            <a:pPr algn="ctr"/>
            <a:endParaRPr lang="zh-CN" altLang="en-US" dirty="0"/>
          </a:p>
        </p:txBody>
      </p:sp>
      <p:sp>
        <p:nvSpPr>
          <p:cNvPr id="26" name="圆角矩形 25"/>
          <p:cNvSpPr/>
          <p:nvPr/>
        </p:nvSpPr>
        <p:spPr>
          <a:xfrm>
            <a:off x="5707584" y="2873766"/>
            <a:ext cx="5896930" cy="58223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103693" tIns="51846" rIns="103693" bIns="51846"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27" name="圆角矩形 26"/>
          <p:cNvSpPr/>
          <p:nvPr/>
        </p:nvSpPr>
        <p:spPr>
          <a:xfrm>
            <a:off x="5707584" y="3614495"/>
            <a:ext cx="5896930" cy="58223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103693" tIns="51846" rIns="103693" bIns="51846"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6569530" y="2183052"/>
            <a:ext cx="5112569" cy="535592"/>
          </a:xfrm>
          <a:prstGeom prst="rect">
            <a:avLst/>
          </a:prstGeom>
          <a:noFill/>
        </p:spPr>
        <p:txBody>
          <a:bodyPr wrap="square" lIns="103693" tIns="51846" rIns="103693" bIns="51846" rtlCol="0">
            <a:spAutoFit/>
          </a:bodyPr>
          <a:lstStyle/>
          <a:p>
            <a:pPr lvl="0"/>
            <a:r>
              <a:rPr lang="zh-CN" altLang="zh-CN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合同</a:t>
            </a:r>
            <a:r>
              <a:rPr lang="zh-CN" altLang="zh-CN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交付数据</a:t>
            </a:r>
            <a:r>
              <a:rPr lang="zh-CN" altLang="zh-CN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情况</a:t>
            </a:r>
            <a:r>
              <a:rPr lang="zh-CN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汇总</a:t>
            </a:r>
            <a:endParaRPr lang="zh-CN" altLang="zh-CN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6192465" y="2300818"/>
            <a:ext cx="241926" cy="291083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3693" tIns="51846" rIns="103693" bIns="51846" rtlCol="0" anchor="ctr"/>
          <a:lstStyle/>
          <a:p>
            <a:pPr algn="ctr"/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6192464" y="2793443"/>
            <a:ext cx="5412050" cy="662554"/>
            <a:chOff x="5872877" y="3217269"/>
            <a:chExt cx="5922723" cy="573596"/>
          </a:xfrm>
        </p:grpSpPr>
        <p:sp>
          <p:nvSpPr>
            <p:cNvPr id="35" name="TextBox 34"/>
            <p:cNvSpPr txBox="1"/>
            <p:nvPr/>
          </p:nvSpPr>
          <p:spPr>
            <a:xfrm>
              <a:off x="6302207" y="3217269"/>
              <a:ext cx="5493393" cy="5735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8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首次交付</a:t>
              </a:r>
              <a:r>
                <a:rPr lang="en-US" altLang="zh-CN" sz="28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TOP10</a:t>
              </a:r>
              <a:endParaRPr lang="zh-CN" alt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6" name="椭圆 35"/>
            <p:cNvSpPr/>
            <p:nvPr/>
          </p:nvSpPr>
          <p:spPr>
            <a:xfrm>
              <a:off x="5872877" y="3420376"/>
              <a:ext cx="252000" cy="25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6192464" y="3528005"/>
            <a:ext cx="5300450" cy="662554"/>
            <a:chOff x="5933823" y="4009357"/>
            <a:chExt cx="5521163" cy="573595"/>
          </a:xfrm>
        </p:grpSpPr>
        <p:sp>
          <p:nvSpPr>
            <p:cNvPr id="37" name="TextBox 36"/>
            <p:cNvSpPr txBox="1"/>
            <p:nvPr/>
          </p:nvSpPr>
          <p:spPr>
            <a:xfrm>
              <a:off x="6346565" y="4009357"/>
              <a:ext cx="5108421" cy="5735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8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演示交付</a:t>
              </a:r>
              <a:r>
                <a:rPr lang="en-US" altLang="zh-CN" sz="28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TOP10</a:t>
              </a:r>
              <a:endParaRPr lang="zh-CN" alt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8" name="椭圆 37"/>
            <p:cNvSpPr/>
            <p:nvPr/>
          </p:nvSpPr>
          <p:spPr>
            <a:xfrm>
              <a:off x="5933823" y="4203100"/>
              <a:ext cx="252000" cy="25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7" name="圆角矩形 16"/>
          <p:cNvSpPr/>
          <p:nvPr/>
        </p:nvSpPr>
        <p:spPr>
          <a:xfrm>
            <a:off x="5681805" y="1367765"/>
            <a:ext cx="5913334" cy="58223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103693" tIns="51846" rIns="103693" bIns="51846" rtlCol="0" anchor="ctr"/>
          <a:lstStyle/>
          <a:p>
            <a:pPr algn="ctr"/>
            <a:endParaRPr lang="zh-CN" altLang="en-US" dirty="0"/>
          </a:p>
        </p:txBody>
      </p:sp>
      <p:sp>
        <p:nvSpPr>
          <p:cNvPr id="18" name="椭圆 17"/>
          <p:cNvSpPr/>
          <p:nvPr/>
        </p:nvSpPr>
        <p:spPr>
          <a:xfrm>
            <a:off x="6195839" y="1513338"/>
            <a:ext cx="241926" cy="291083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3693" tIns="51846" rIns="103693" bIns="51846" rtlCol="0" anchor="ctr"/>
          <a:lstStyle/>
          <a:p>
            <a:pPr algn="ctr"/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6624512" y="1414404"/>
            <a:ext cx="5112569" cy="535592"/>
          </a:xfrm>
          <a:prstGeom prst="rect">
            <a:avLst/>
          </a:prstGeom>
          <a:noFill/>
        </p:spPr>
        <p:txBody>
          <a:bodyPr wrap="square" lIns="103693" tIns="51846" rIns="103693" bIns="51846" rtlCol="0">
            <a:spAutoFit/>
          </a:bodyPr>
          <a:lstStyle/>
          <a:p>
            <a:r>
              <a:rPr lang="zh-CN" altLang="zh-CN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出</a:t>
            </a:r>
            <a:r>
              <a:rPr lang="zh-CN" altLang="zh-CN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库</a:t>
            </a:r>
            <a:r>
              <a:rPr lang="zh-CN" altLang="zh-CN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情况</a:t>
            </a:r>
            <a:r>
              <a:rPr lang="zh-CN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汇总</a:t>
            </a:r>
            <a:endParaRPr lang="en-US" altLang="zh-CN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5707584" y="4385934"/>
            <a:ext cx="5896930" cy="58223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103693" tIns="51846" rIns="103693" bIns="51846" rtlCol="0" anchor="ctr"/>
          <a:lstStyle/>
          <a:p>
            <a:pPr algn="ctr"/>
            <a:endParaRPr lang="zh-CN" altLang="en-US" sz="1400" dirty="0"/>
          </a:p>
        </p:txBody>
      </p:sp>
      <p:grpSp>
        <p:nvGrpSpPr>
          <p:cNvPr id="22" name="组合 21"/>
          <p:cNvGrpSpPr/>
          <p:nvPr/>
        </p:nvGrpSpPr>
        <p:grpSpPr>
          <a:xfrm>
            <a:off x="6192464" y="4299444"/>
            <a:ext cx="5300450" cy="738664"/>
            <a:chOff x="5933823" y="4009357"/>
            <a:chExt cx="5521163" cy="639486"/>
          </a:xfrm>
        </p:grpSpPr>
        <p:sp>
          <p:nvSpPr>
            <p:cNvPr id="23" name="TextBox 22"/>
            <p:cNvSpPr txBox="1"/>
            <p:nvPr/>
          </p:nvSpPr>
          <p:spPr>
            <a:xfrm>
              <a:off x="6346565" y="4009357"/>
              <a:ext cx="5108421" cy="639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28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LICENSE</a:t>
              </a:r>
              <a:r>
                <a:rPr lang="zh-CN" altLang="en-US" sz="28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注册情况</a:t>
              </a:r>
              <a:r>
                <a:rPr lang="zh-CN" altLang="en-US" sz="28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汇总</a:t>
              </a:r>
              <a:endParaRPr lang="zh-CN" alt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5" name="椭圆 24"/>
            <p:cNvSpPr/>
            <p:nvPr/>
          </p:nvSpPr>
          <p:spPr>
            <a:xfrm>
              <a:off x="5933823" y="4203100"/>
              <a:ext cx="252000" cy="25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8" name="圆角矩形 27"/>
          <p:cNvSpPr/>
          <p:nvPr/>
        </p:nvSpPr>
        <p:spPr>
          <a:xfrm>
            <a:off x="5688408" y="5178022"/>
            <a:ext cx="5896930" cy="58223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103693" tIns="51846" rIns="103693" bIns="51846" rtlCol="0" anchor="ctr"/>
          <a:lstStyle/>
          <a:p>
            <a:pPr algn="ctr"/>
            <a:endParaRPr lang="zh-CN" altLang="en-US" sz="1400" dirty="0"/>
          </a:p>
        </p:txBody>
      </p:sp>
      <p:grpSp>
        <p:nvGrpSpPr>
          <p:cNvPr id="29" name="组合 28"/>
          <p:cNvGrpSpPr/>
          <p:nvPr/>
        </p:nvGrpSpPr>
        <p:grpSpPr>
          <a:xfrm>
            <a:off x="6173288" y="5091534"/>
            <a:ext cx="5300450" cy="737235"/>
            <a:chOff x="5933823" y="4009357"/>
            <a:chExt cx="5521163" cy="673195"/>
          </a:xfrm>
        </p:grpSpPr>
        <p:sp>
          <p:nvSpPr>
            <p:cNvPr id="30" name="TextBox 29"/>
            <p:cNvSpPr txBox="1"/>
            <p:nvPr/>
          </p:nvSpPr>
          <p:spPr>
            <a:xfrm>
              <a:off x="6346565" y="4009357"/>
              <a:ext cx="5108421" cy="6731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8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总体情况汇总</a:t>
              </a:r>
              <a:endParaRPr lang="zh-CN" alt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1" name="椭圆 30"/>
            <p:cNvSpPr/>
            <p:nvPr/>
          </p:nvSpPr>
          <p:spPr>
            <a:xfrm>
              <a:off x="5933823" y="4203100"/>
              <a:ext cx="252000" cy="25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圆角矩形 1"/>
          <p:cNvSpPr/>
          <p:nvPr/>
        </p:nvSpPr>
        <p:spPr>
          <a:xfrm>
            <a:off x="5663643" y="2121467"/>
            <a:ext cx="5913334" cy="58223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103693" tIns="51846" rIns="103693" bIns="51846"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圆角矩形 2"/>
          <p:cNvSpPr/>
          <p:nvPr/>
        </p:nvSpPr>
        <p:spPr>
          <a:xfrm>
            <a:off x="5682819" y="2873766"/>
            <a:ext cx="5896930" cy="58223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103693" tIns="51846" rIns="103693" bIns="51846"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4" name="圆角矩形 3"/>
          <p:cNvSpPr/>
          <p:nvPr/>
        </p:nvSpPr>
        <p:spPr>
          <a:xfrm>
            <a:off x="5682819" y="3614495"/>
            <a:ext cx="5896930" cy="58223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103693" tIns="51846" rIns="103693" bIns="51846"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7" name="TextBox 4"/>
          <p:cNvSpPr txBox="1"/>
          <p:nvPr/>
        </p:nvSpPr>
        <p:spPr>
          <a:xfrm>
            <a:off x="6544765" y="2183052"/>
            <a:ext cx="5112569" cy="533400"/>
          </a:xfrm>
          <a:prstGeom prst="rect">
            <a:avLst/>
          </a:prstGeom>
          <a:noFill/>
        </p:spPr>
        <p:txBody>
          <a:bodyPr wrap="square" lIns="103693" tIns="51846" rIns="103693" bIns="51846" rtlCol="0">
            <a:spAutoFit/>
          </a:bodyPr>
          <a:lstStyle/>
          <a:p>
            <a:pPr lvl="0"/>
            <a:r>
              <a:rPr lang="zh-CN" altLang="zh-CN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合同</a:t>
            </a:r>
            <a:r>
              <a:rPr lang="zh-CN" altLang="zh-CN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交付数据分析</a:t>
            </a:r>
            <a:endParaRPr lang="zh-CN" altLang="zh-CN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6167700" y="2300818"/>
            <a:ext cx="241926" cy="291083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3693" tIns="51846" rIns="103693" bIns="51846"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6167699" y="2793443"/>
            <a:ext cx="5412050" cy="737235"/>
            <a:chOff x="5872877" y="3217269"/>
            <a:chExt cx="5922723" cy="638250"/>
          </a:xfrm>
        </p:grpSpPr>
        <p:sp>
          <p:nvSpPr>
            <p:cNvPr id="12" name="TextBox 34"/>
            <p:cNvSpPr txBox="1"/>
            <p:nvPr/>
          </p:nvSpPr>
          <p:spPr>
            <a:xfrm>
              <a:off x="6302207" y="3217269"/>
              <a:ext cx="5493393" cy="6382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sz="28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演示交付产品分析</a:t>
              </a:r>
              <a:endParaRPr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5872877" y="3420376"/>
              <a:ext cx="252000" cy="25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6167699" y="3528005"/>
            <a:ext cx="5300450" cy="737235"/>
            <a:chOff x="5933823" y="4009357"/>
            <a:chExt cx="5521163" cy="638249"/>
          </a:xfrm>
        </p:grpSpPr>
        <p:sp>
          <p:nvSpPr>
            <p:cNvPr id="15" name="TextBox 36"/>
            <p:cNvSpPr txBox="1"/>
            <p:nvPr/>
          </p:nvSpPr>
          <p:spPr>
            <a:xfrm>
              <a:off x="6346565" y="4009357"/>
              <a:ext cx="5108421" cy="638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sz="28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产品注册情况汇总</a:t>
              </a:r>
              <a:endParaRPr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5933823" y="4203100"/>
              <a:ext cx="252000" cy="25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9" name="圆角矩形 18"/>
          <p:cNvSpPr/>
          <p:nvPr/>
        </p:nvSpPr>
        <p:spPr>
          <a:xfrm>
            <a:off x="5657040" y="1367765"/>
            <a:ext cx="5913334" cy="58223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103693" tIns="51846" rIns="103693" bIns="51846" rtlCol="0" anchor="ctr"/>
          <a:lstStyle/>
          <a:p>
            <a:pPr algn="ctr"/>
            <a:endParaRPr lang="zh-CN" altLang="en-US" dirty="0"/>
          </a:p>
        </p:txBody>
      </p:sp>
      <p:sp>
        <p:nvSpPr>
          <p:cNvPr id="40" name="椭圆 39"/>
          <p:cNvSpPr/>
          <p:nvPr/>
        </p:nvSpPr>
        <p:spPr>
          <a:xfrm>
            <a:off x="6171074" y="1513338"/>
            <a:ext cx="241926" cy="291083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3693" tIns="51846" rIns="103693" bIns="51846" rtlCol="0" anchor="ctr"/>
          <a:lstStyle/>
          <a:p>
            <a:pPr algn="ctr"/>
            <a:endParaRPr lang="zh-CN" altLang="en-US"/>
          </a:p>
        </p:txBody>
      </p:sp>
      <p:sp>
        <p:nvSpPr>
          <p:cNvPr id="44" name="TextBox 19"/>
          <p:cNvSpPr txBox="1"/>
          <p:nvPr/>
        </p:nvSpPr>
        <p:spPr>
          <a:xfrm>
            <a:off x="6599747" y="1414404"/>
            <a:ext cx="5112569" cy="535592"/>
          </a:xfrm>
          <a:prstGeom prst="rect">
            <a:avLst/>
          </a:prstGeom>
          <a:noFill/>
        </p:spPr>
        <p:txBody>
          <a:bodyPr wrap="square" lIns="103693" tIns="51846" rIns="103693" bIns="51846" rtlCol="0">
            <a:spAutoFit/>
          </a:bodyPr>
          <a:lstStyle/>
          <a:p>
            <a:r>
              <a:rPr lang="zh-CN" altLang="zh-CN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出</a:t>
            </a:r>
            <a:r>
              <a:rPr lang="zh-CN" altLang="zh-CN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库</a:t>
            </a:r>
            <a:r>
              <a:rPr lang="zh-CN" altLang="zh-CN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情况</a:t>
            </a:r>
            <a:r>
              <a:rPr lang="zh-CN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汇总</a:t>
            </a:r>
            <a:endParaRPr lang="en-US" altLang="zh-CN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5" name="圆角矩形 44"/>
          <p:cNvSpPr/>
          <p:nvPr/>
        </p:nvSpPr>
        <p:spPr>
          <a:xfrm>
            <a:off x="5682819" y="4385934"/>
            <a:ext cx="5896930" cy="58223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103693" tIns="51846" rIns="103693" bIns="51846" rtlCol="0" anchor="ctr"/>
          <a:lstStyle/>
          <a:p>
            <a:pPr algn="ctr"/>
            <a:endParaRPr lang="zh-CN" altLang="en-US" sz="1400" dirty="0"/>
          </a:p>
        </p:txBody>
      </p:sp>
      <p:grpSp>
        <p:nvGrpSpPr>
          <p:cNvPr id="46" name="组合 45"/>
          <p:cNvGrpSpPr/>
          <p:nvPr/>
        </p:nvGrpSpPr>
        <p:grpSpPr>
          <a:xfrm>
            <a:off x="6167699" y="4299444"/>
            <a:ext cx="5300450" cy="737235"/>
            <a:chOff x="5933823" y="4009357"/>
            <a:chExt cx="5521163" cy="638249"/>
          </a:xfrm>
        </p:grpSpPr>
        <p:sp>
          <p:nvSpPr>
            <p:cNvPr id="47" name="TextBox 22"/>
            <p:cNvSpPr txBox="1"/>
            <p:nvPr/>
          </p:nvSpPr>
          <p:spPr>
            <a:xfrm>
              <a:off x="6346565" y="4009357"/>
              <a:ext cx="5108421" cy="638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sz="28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产品出库分析说明</a:t>
              </a:r>
              <a:endParaRPr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48" name="椭圆 47"/>
            <p:cNvSpPr/>
            <p:nvPr/>
          </p:nvSpPr>
          <p:spPr>
            <a:xfrm>
              <a:off x="5933823" y="4203100"/>
              <a:ext cx="252000" cy="25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9" name="圆角矩形 48"/>
          <p:cNvSpPr/>
          <p:nvPr/>
        </p:nvSpPr>
        <p:spPr>
          <a:xfrm>
            <a:off x="5663643" y="5178022"/>
            <a:ext cx="5896930" cy="58223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103693" tIns="51846" rIns="103693" bIns="51846" rtlCol="0" anchor="ctr"/>
          <a:lstStyle/>
          <a:p>
            <a:pPr algn="ctr"/>
            <a:endParaRPr lang="zh-CN" altLang="en-US" sz="1400" dirty="0"/>
          </a:p>
        </p:txBody>
      </p:sp>
      <p:grpSp>
        <p:nvGrpSpPr>
          <p:cNvPr id="50" name="组合 49"/>
          <p:cNvGrpSpPr/>
          <p:nvPr/>
        </p:nvGrpSpPr>
        <p:grpSpPr>
          <a:xfrm>
            <a:off x="6148523" y="5091534"/>
            <a:ext cx="5300450" cy="737235"/>
            <a:chOff x="5933823" y="4009357"/>
            <a:chExt cx="5521163" cy="673195"/>
          </a:xfrm>
        </p:grpSpPr>
        <p:sp>
          <p:nvSpPr>
            <p:cNvPr id="51" name="TextBox 29"/>
            <p:cNvSpPr txBox="1"/>
            <p:nvPr/>
          </p:nvSpPr>
          <p:spPr>
            <a:xfrm>
              <a:off x="6346565" y="4009357"/>
              <a:ext cx="5108421" cy="6731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8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产品研发成本分析</a:t>
              </a:r>
              <a:endParaRPr lang="zh-CN" alt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52" name="椭圆 51"/>
            <p:cNvSpPr/>
            <p:nvPr/>
          </p:nvSpPr>
          <p:spPr>
            <a:xfrm>
              <a:off x="5933823" y="4203100"/>
              <a:ext cx="252000" cy="25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占位符 20"/>
          <p:cNvSpPr>
            <a:spLocks noGrp="1"/>
          </p:cNvSpPr>
          <p:nvPr>
            <p:ph type="body" sz="quarter" idx="10"/>
          </p:nvPr>
        </p:nvSpPr>
        <p:spPr>
          <a:xfrm>
            <a:off x="7560617" y="228922"/>
            <a:ext cx="5246489" cy="504056"/>
          </a:xfrm>
        </p:spPr>
        <p:txBody>
          <a:bodyPr/>
          <a:lstStyle/>
          <a:p>
            <a:r>
              <a:rPr lang="zh-CN" altLang="en-US" dirty="0" smtClean="0">
                <a:latin typeface="思源黑体 CN Medium" pitchFamily="34" charset="-122"/>
                <a:ea typeface="思源黑体 CN Medium" pitchFamily="34" charset="-122"/>
              </a:rPr>
              <a:t>出库情况汇总</a:t>
            </a:r>
            <a:endParaRPr lang="en-US" altLang="zh-CN" dirty="0">
              <a:latin typeface="思源黑体 CN Medium" pitchFamily="34" charset="-122"/>
              <a:ea typeface="思源黑体 CN Medium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744193" y="1440532"/>
            <a:ext cx="7632848" cy="64807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数据来源说明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55629" y="2386915"/>
            <a:ext cx="11807215" cy="1753235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出库数据来源：费用控制系统</a:t>
            </a:r>
            <a:r>
              <a:rPr lang="en-US" altLang="zh-CN" dirty="0"/>
              <a:t>-自有软件出库、license及发货申请单</a:t>
            </a:r>
            <a:endParaRPr lang="en-US" altLang="zh-CN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研发产品数据来源：</a:t>
            </a:r>
            <a:r>
              <a:rPr lang="en-US" altLang="zh-CN" dirty="0"/>
              <a:t>devsuite</a:t>
            </a:r>
            <a:r>
              <a:rPr lang="zh-CN" altLang="en-US" dirty="0"/>
              <a:t>产品结项和客户问题紧急处理流程</a:t>
            </a:r>
            <a:endParaRPr lang="zh-CN" altLang="en-US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产品累计研发成本数据来源：</a:t>
            </a:r>
            <a:r>
              <a:rPr lang="en-US" altLang="zh-CN" dirty="0"/>
              <a:t>V1.0</a:t>
            </a:r>
            <a:r>
              <a:rPr lang="zh-CN" altLang="en-US" dirty="0"/>
              <a:t>至今产品结项投入的总研发成本，来源于</a:t>
            </a:r>
            <a:r>
              <a:rPr lang="en-US" altLang="zh-CN" dirty="0"/>
              <a:t>devsuite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占位符 20"/>
          <p:cNvSpPr>
            <a:spLocks noGrp="1"/>
          </p:cNvSpPr>
          <p:nvPr>
            <p:ph type="body" sz="quarter" idx="10"/>
          </p:nvPr>
        </p:nvSpPr>
        <p:spPr>
          <a:xfrm>
            <a:off x="7560617" y="228922"/>
            <a:ext cx="5246489" cy="504056"/>
          </a:xfrm>
        </p:spPr>
        <p:txBody>
          <a:bodyPr/>
          <a:lstStyle/>
          <a:p>
            <a:r>
              <a:rPr lang="zh-CN" altLang="en-US" dirty="0" smtClean="0">
                <a:latin typeface="思源黑体 CN Medium" pitchFamily="34" charset="-122"/>
                <a:ea typeface="思源黑体 CN Medium" pitchFamily="34" charset="-122"/>
              </a:rPr>
              <a:t>出库情况汇总</a:t>
            </a:r>
            <a:endParaRPr lang="en-US" altLang="zh-CN" dirty="0">
              <a:latin typeface="思源黑体 CN Medium" pitchFamily="34" charset="-122"/>
              <a:ea typeface="思源黑体 CN Medium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458443" y="938247"/>
            <a:ext cx="7632848" cy="64807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1-7</a:t>
            </a:r>
            <a:r>
              <a:rPr lang="zh-CN" altLang="en-US" dirty="0" smtClean="0"/>
              <a:t>月出库情况汇总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30505" y="1693545"/>
            <a:ext cx="13220700" cy="5631180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2018</a:t>
            </a:r>
            <a:r>
              <a:rPr lang="zh-CN" altLang="en-US" dirty="0" smtClean="0"/>
              <a:t>年</a:t>
            </a:r>
            <a:r>
              <a:rPr lang="en-US" altLang="zh-CN" dirty="0" smtClean="0"/>
              <a:t>1-7</a:t>
            </a:r>
            <a:r>
              <a:rPr lang="zh-CN" altLang="en-US" dirty="0" smtClean="0"/>
              <a:t>月，</a:t>
            </a:r>
            <a:r>
              <a:rPr lang="en-US" altLang="zh-CN" dirty="0" smtClean="0"/>
              <a:t>VR</a:t>
            </a:r>
            <a:r>
              <a:rPr lang="zh-CN" altLang="en-US" dirty="0" smtClean="0"/>
              <a:t>事业部共计出库</a:t>
            </a:r>
            <a:r>
              <a:rPr lang="en-US" altLang="zh-CN" dirty="0" smtClean="0"/>
              <a:t>1852</a:t>
            </a:r>
            <a:r>
              <a:rPr lang="zh-CN" altLang="en-US" dirty="0" smtClean="0"/>
              <a:t>套，合计</a:t>
            </a:r>
            <a:r>
              <a:rPr lang="en-US" altLang="zh-CN" dirty="0" smtClean="0"/>
              <a:t>72</a:t>
            </a:r>
            <a:r>
              <a:rPr lang="zh-CN" altLang="en-US" dirty="0" smtClean="0"/>
              <a:t>款</a:t>
            </a:r>
            <a:r>
              <a:rPr lang="zh-CN" altLang="en-US" dirty="0" smtClean="0">
                <a:sym typeface="+mn-ea"/>
              </a:rPr>
              <a:t>产品，占现启用产品覆盖率</a:t>
            </a:r>
            <a:r>
              <a:rPr lang="en-US" altLang="zh-CN" dirty="0" smtClean="0">
                <a:sym typeface="+mn-ea"/>
              </a:rPr>
              <a:t>100%</a:t>
            </a:r>
            <a:r>
              <a:rPr lang="zh-CN" altLang="en-US" dirty="0" smtClean="0"/>
              <a:t>。</a:t>
            </a:r>
            <a:endParaRPr lang="zh-CN" altLang="en-US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1</a:t>
            </a:r>
            <a:r>
              <a:rPr lang="zh-CN" altLang="en-US" dirty="0" smtClean="0"/>
              <a:t>）各出库类型产品数量详情：</a:t>
            </a:r>
            <a:endParaRPr lang="zh-CN" altLang="en-US" dirty="0" smtClean="0"/>
          </a:p>
          <a:p>
            <a:pPr>
              <a:lnSpc>
                <a:spcPct val="150000"/>
              </a:lnSpc>
            </a:pPr>
            <a:endParaRPr lang="zh-CN" altLang="en-US" dirty="0" smtClean="0"/>
          </a:p>
          <a:p>
            <a:pPr>
              <a:lnSpc>
                <a:spcPct val="150000"/>
              </a:lnSpc>
            </a:pPr>
            <a:endParaRPr lang="zh-CN" altLang="en-US" dirty="0" smtClean="0"/>
          </a:p>
          <a:p>
            <a:pPr>
              <a:lnSpc>
                <a:spcPct val="150000"/>
              </a:lnSpc>
            </a:pPr>
            <a:endParaRPr lang="zh-CN" altLang="en-US" dirty="0" smtClean="0"/>
          </a:p>
          <a:p>
            <a:pPr>
              <a:lnSpc>
                <a:spcPct val="150000"/>
              </a:lnSpc>
            </a:pPr>
            <a:endParaRPr lang="zh-CN" altLang="en-US" dirty="0" smtClean="0"/>
          </a:p>
          <a:p>
            <a:pPr>
              <a:lnSpc>
                <a:spcPct val="150000"/>
              </a:lnSpc>
            </a:pPr>
            <a:endParaRPr lang="zh-CN" altLang="en-US" dirty="0" smtClean="0"/>
          </a:p>
          <a:p>
            <a:pPr>
              <a:lnSpc>
                <a:spcPct val="150000"/>
              </a:lnSpc>
            </a:pPr>
            <a:endParaRPr lang="zh-CN" altLang="en-US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2</a:t>
            </a:r>
            <a:r>
              <a:rPr lang="zh-CN" altLang="en-US" dirty="0" smtClean="0"/>
              <a:t>）各出库类型产品数量占比前三：</a:t>
            </a:r>
            <a:endParaRPr lang="zh-CN" altLang="en-US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演示交付占比</a:t>
            </a:r>
            <a:r>
              <a:rPr lang="en-US" altLang="zh-CN" dirty="0" smtClean="0"/>
              <a:t>65%</a:t>
            </a:r>
            <a:r>
              <a:rPr lang="zh-CN" altLang="en-US" dirty="0" smtClean="0"/>
              <a:t>，合同交付占比</a:t>
            </a:r>
            <a:r>
              <a:rPr lang="en-US" altLang="zh-CN" dirty="0" smtClean="0"/>
              <a:t>21%</a:t>
            </a:r>
            <a:r>
              <a:rPr lang="zh-CN" altLang="en-US" dirty="0" smtClean="0"/>
              <a:t>，售前试用占比</a:t>
            </a:r>
            <a:r>
              <a:rPr lang="en-US" altLang="zh-CN" dirty="0" smtClean="0"/>
              <a:t>5%</a:t>
            </a:r>
            <a:r>
              <a:rPr lang="zh-CN" altLang="en-US" dirty="0" smtClean="0"/>
              <a:t>。</a:t>
            </a:r>
            <a:endParaRPr lang="en-US" altLang="zh-CN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3430" y="2858135"/>
            <a:ext cx="12324080" cy="34264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占位符 20"/>
          <p:cNvSpPr>
            <a:spLocks noGrp="1"/>
          </p:cNvSpPr>
          <p:nvPr>
            <p:ph type="body" sz="quarter" idx="10"/>
          </p:nvPr>
        </p:nvSpPr>
        <p:spPr>
          <a:xfrm>
            <a:off x="7560617" y="228922"/>
            <a:ext cx="5246489" cy="504056"/>
          </a:xfrm>
        </p:spPr>
        <p:txBody>
          <a:bodyPr/>
          <a:lstStyle/>
          <a:p>
            <a:r>
              <a:rPr lang="zh-CN" altLang="en-US" dirty="0" smtClean="0">
                <a:latin typeface="思源黑体 CN Medium" pitchFamily="34" charset="-122"/>
                <a:ea typeface="思源黑体 CN Medium" pitchFamily="34" charset="-122"/>
              </a:rPr>
              <a:t>合同交付数据分析</a:t>
            </a:r>
            <a:endParaRPr lang="en-US" altLang="zh-CN" dirty="0">
              <a:latin typeface="思源黑体 CN Medium" pitchFamily="34" charset="-122"/>
              <a:ea typeface="思源黑体 CN Medium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767601" y="1752328"/>
            <a:ext cx="7632848" cy="64807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合同交付数据情况</a:t>
            </a:r>
            <a:r>
              <a:rPr lang="zh-CN" altLang="en-US" dirty="0"/>
              <a:t>汇总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871985" y="3485093"/>
            <a:ext cx="11017224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1-7</a:t>
            </a:r>
            <a:r>
              <a:rPr lang="zh-CN" altLang="en-US" dirty="0" smtClean="0"/>
              <a:t>月共交付</a:t>
            </a:r>
            <a:r>
              <a:rPr lang="en-US" altLang="zh-CN" dirty="0" smtClean="0"/>
              <a:t>26</a:t>
            </a:r>
            <a:r>
              <a:rPr lang="zh-CN" altLang="en-US" dirty="0" smtClean="0"/>
              <a:t>位客户，出库</a:t>
            </a:r>
            <a:r>
              <a:rPr lang="en-US" altLang="zh-CN" dirty="0" smtClean="0"/>
              <a:t>32</a:t>
            </a:r>
            <a:r>
              <a:rPr lang="zh-CN" altLang="en-US" dirty="0" smtClean="0"/>
              <a:t>款产品，</a:t>
            </a:r>
            <a:r>
              <a:rPr lang="en-US" altLang="zh-CN" dirty="0" smtClean="0"/>
              <a:t>392</a:t>
            </a:r>
            <a:r>
              <a:rPr lang="zh-CN" altLang="en-US" dirty="0" smtClean="0"/>
              <a:t>套次，合计销售金额为</a:t>
            </a:r>
            <a:r>
              <a:rPr lang="en-US" altLang="zh-CN" dirty="0" smtClean="0"/>
              <a:t>506.194</a:t>
            </a:r>
            <a:r>
              <a:rPr lang="zh-CN" altLang="en-US" dirty="0" smtClean="0"/>
              <a:t>万元，其中海外客户申请出库</a:t>
            </a:r>
            <a:r>
              <a:rPr lang="en-US" altLang="zh-CN" dirty="0" smtClean="0"/>
              <a:t>2</a:t>
            </a:r>
            <a:r>
              <a:rPr lang="zh-CN" altLang="en-US" dirty="0" smtClean="0"/>
              <a:t>款产品，</a:t>
            </a:r>
            <a:r>
              <a:rPr lang="en-US" altLang="zh-CN" dirty="0" smtClean="0"/>
              <a:t>340</a:t>
            </a:r>
            <a:r>
              <a:rPr lang="zh-CN" altLang="en-US" dirty="0" smtClean="0"/>
              <a:t>套次，共计</a:t>
            </a:r>
            <a:r>
              <a:rPr lang="en-US" altLang="zh-CN" dirty="0" smtClean="0"/>
              <a:t>40</a:t>
            </a:r>
            <a:r>
              <a:rPr lang="zh-CN" altLang="en-US" dirty="0" smtClean="0"/>
              <a:t>万元。</a:t>
            </a:r>
            <a:endParaRPr lang="zh-CN" altLang="en-US" dirty="0" smtClean="0"/>
          </a:p>
          <a:p>
            <a:pPr>
              <a:lnSpc>
                <a:spcPct val="150000"/>
              </a:lnSpc>
            </a:pPr>
            <a:r>
              <a:rPr lang="en-US" altLang="zh-CN" dirty="0">
                <a:sym typeface="+mn-ea"/>
              </a:rPr>
              <a:t>VR</a:t>
            </a:r>
            <a:r>
              <a:rPr lang="zh-CN" altLang="en-US" dirty="0">
                <a:sym typeface="+mn-ea"/>
              </a:rPr>
              <a:t>事业部产品出库套数最多，但销售总额排第四名。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占位符 20"/>
          <p:cNvSpPr>
            <a:spLocks noGrp="1"/>
          </p:cNvSpPr>
          <p:nvPr>
            <p:ph type="body" sz="quarter" idx="10"/>
          </p:nvPr>
        </p:nvSpPr>
        <p:spPr>
          <a:xfrm>
            <a:off x="7002145" y="229235"/>
            <a:ext cx="5804535" cy="504190"/>
          </a:xfrm>
        </p:spPr>
        <p:txBody>
          <a:bodyPr/>
          <a:lstStyle/>
          <a:p>
            <a:pPr algn="ctr"/>
            <a:r>
              <a:rPr lang="zh-CN" altLang="en-US" dirty="0" smtClean="0"/>
              <a:t>                               </a:t>
            </a:r>
            <a:r>
              <a:rPr lang="zh-CN" altLang="en-US" dirty="0" smtClean="0">
                <a:latin typeface="思源黑体 CN Medium" pitchFamily="34" charset="-122"/>
                <a:ea typeface="思源黑体 CN Medium" pitchFamily="34" charset="-122"/>
                <a:sym typeface="+mn-ea"/>
              </a:rPr>
              <a:t>合同交付数据分析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4536787" y="1161029"/>
            <a:ext cx="4536034" cy="64807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合同交付</a:t>
            </a:r>
            <a:r>
              <a:rPr lang="en-US" altLang="zh-CN" dirty="0" smtClean="0"/>
              <a:t>TOP10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89710" y="2145665"/>
            <a:ext cx="10631170" cy="475551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316990" y="1624965"/>
            <a:ext cx="28047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Wingdings" panose="05000000000000000000" charset="0"/>
              <a:buChar char="n"/>
            </a:pPr>
            <a:r>
              <a:rPr lang="zh-CN" altLang="en-US"/>
              <a:t>内地产品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占位符 20"/>
          <p:cNvSpPr>
            <a:spLocks noGrp="1"/>
          </p:cNvSpPr>
          <p:nvPr>
            <p:ph type="body" sz="quarter" idx="10"/>
          </p:nvPr>
        </p:nvSpPr>
        <p:spPr>
          <a:xfrm>
            <a:off x="7002145" y="229235"/>
            <a:ext cx="5804535" cy="504190"/>
          </a:xfrm>
        </p:spPr>
        <p:txBody>
          <a:bodyPr/>
          <a:lstStyle/>
          <a:p>
            <a:pPr algn="ctr"/>
            <a:r>
              <a:rPr lang="zh-CN" altLang="en-US" dirty="0" smtClean="0"/>
              <a:t>                               </a:t>
            </a:r>
            <a:r>
              <a:rPr lang="zh-CN" altLang="en-US" dirty="0" smtClean="0">
                <a:latin typeface="思源黑体 CN Medium" pitchFamily="34" charset="-122"/>
                <a:ea typeface="思源黑体 CN Medium" pitchFamily="34" charset="-122"/>
                <a:sym typeface="+mn-ea"/>
              </a:rPr>
              <a:t>合同交付数据分析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316990" y="2270760"/>
            <a:ext cx="28047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Wingdings" panose="05000000000000000000" charset="0"/>
              <a:buChar char="n"/>
            </a:pPr>
            <a:r>
              <a:rPr lang="zh-CN" altLang="en-US"/>
              <a:t>海外产品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16990" y="3522980"/>
            <a:ext cx="10481310" cy="16846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占位符 20"/>
          <p:cNvSpPr>
            <a:spLocks noGrp="1"/>
          </p:cNvSpPr>
          <p:nvPr>
            <p:ph type="body" sz="quarter" idx="10"/>
          </p:nvPr>
        </p:nvSpPr>
        <p:spPr>
          <a:xfrm>
            <a:off x="6888480" y="229235"/>
            <a:ext cx="5918200" cy="504190"/>
          </a:xfrm>
        </p:spPr>
        <p:txBody>
          <a:bodyPr/>
          <a:lstStyle/>
          <a:p>
            <a:pPr algn="ctr"/>
            <a:r>
              <a:rPr lang="zh-CN" altLang="en-US" dirty="0" smtClean="0"/>
              <a:t>                               演示</a:t>
            </a:r>
            <a:r>
              <a:rPr lang="zh-CN" altLang="en-US" dirty="0"/>
              <a:t>交付产品分析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4535775" y="1143770"/>
            <a:ext cx="4536504" cy="64807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演示交付</a:t>
            </a:r>
            <a:r>
              <a:rPr lang="en-US" altLang="zh-CN" dirty="0" smtClean="0"/>
              <a:t>TOP10</a:t>
            </a:r>
            <a:endParaRPr lang="zh-CN" altLang="en-US" dirty="0"/>
          </a:p>
        </p:txBody>
      </p:sp>
      <p:pic>
        <p:nvPicPr>
          <p:cNvPr id="7170" name="Picture 2" descr="C:\Users\dehou.zou\AppData\Local\Temp\企业微信截图_15341376472275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0945" y="2075180"/>
            <a:ext cx="8646160" cy="4565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占位符 20"/>
          <p:cNvSpPr>
            <a:spLocks noGrp="1"/>
          </p:cNvSpPr>
          <p:nvPr>
            <p:ph type="body" sz="quarter" idx="10"/>
          </p:nvPr>
        </p:nvSpPr>
        <p:spPr>
          <a:xfrm>
            <a:off x="7560617" y="228922"/>
            <a:ext cx="5246489" cy="504056"/>
          </a:xfrm>
        </p:spPr>
        <p:txBody>
          <a:bodyPr/>
          <a:lstStyle/>
          <a:p>
            <a:pPr algn="ctr"/>
            <a:r>
              <a:rPr lang="zh-CN" altLang="en-US" dirty="0" smtClean="0"/>
              <a:t>                            产品</a:t>
            </a:r>
            <a:r>
              <a:rPr lang="zh-CN" altLang="en-US" dirty="0"/>
              <a:t>注册情况汇总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3744193" y="1440532"/>
            <a:ext cx="7632848" cy="64807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产品注册情况汇总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24113" y="3024708"/>
            <a:ext cx="950505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VR</a:t>
            </a:r>
            <a:r>
              <a:rPr lang="zh-CN" altLang="en-US" dirty="0"/>
              <a:t>事业部</a:t>
            </a:r>
            <a:r>
              <a:rPr lang="en-US" altLang="zh-CN" dirty="0"/>
              <a:t>1-7</a:t>
            </a:r>
            <a:r>
              <a:rPr lang="zh-CN" altLang="en-US" dirty="0" smtClean="0"/>
              <a:t>月共处理：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、注册个数为</a:t>
            </a:r>
            <a:r>
              <a:rPr lang="en-US" altLang="zh-CN" dirty="0" smtClean="0"/>
              <a:t>2032</a:t>
            </a:r>
            <a:r>
              <a:rPr lang="zh-CN" altLang="en-US" dirty="0" smtClean="0"/>
              <a:t>个，其中项目交付永久使用的注册</a:t>
            </a:r>
            <a:r>
              <a:rPr lang="en-US" altLang="zh-CN" dirty="0" smtClean="0"/>
              <a:t>326</a:t>
            </a:r>
            <a:r>
              <a:rPr lang="zh-CN" altLang="en-US" dirty="0" smtClean="0"/>
              <a:t>个，其余内部测试，对外演示等注册</a:t>
            </a:r>
            <a:r>
              <a:rPr lang="en-US" altLang="zh-CN" dirty="0" smtClean="0"/>
              <a:t>1706</a:t>
            </a:r>
            <a:r>
              <a:rPr lang="zh-CN" altLang="en-US" dirty="0" smtClean="0"/>
              <a:t>个。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、发送激活码</a:t>
            </a:r>
            <a:r>
              <a:rPr lang="en-US" altLang="zh-CN" dirty="0" smtClean="0"/>
              <a:t>2606</a:t>
            </a:r>
            <a:r>
              <a:rPr lang="zh-CN" altLang="en-US" dirty="0" smtClean="0"/>
              <a:t>个，其中海外路线</a:t>
            </a:r>
            <a:r>
              <a:rPr lang="en-US" altLang="zh-CN" dirty="0" smtClean="0"/>
              <a:t>2390</a:t>
            </a:r>
            <a:r>
              <a:rPr lang="zh-CN" altLang="en-US" dirty="0" smtClean="0"/>
              <a:t>个，内地路线</a:t>
            </a:r>
            <a:r>
              <a:rPr lang="en-US" altLang="zh-CN" dirty="0" smtClean="0"/>
              <a:t>216</a:t>
            </a:r>
            <a:r>
              <a:rPr lang="zh-CN" altLang="en-US" dirty="0" smtClean="0"/>
              <a:t>个。海外路线中，海外订单</a:t>
            </a:r>
            <a:r>
              <a:rPr lang="en-US" altLang="zh-CN" dirty="0" smtClean="0"/>
              <a:t>812</a:t>
            </a:r>
            <a:r>
              <a:rPr lang="zh-CN" altLang="en-US" dirty="0" smtClean="0"/>
              <a:t>个（</a:t>
            </a:r>
            <a:r>
              <a:rPr lang="en-US" altLang="zh-CN" dirty="0" smtClean="0"/>
              <a:t>472</a:t>
            </a:r>
            <a:r>
              <a:rPr lang="zh-CN" altLang="en-US" dirty="0" smtClean="0"/>
              <a:t>个因为版本升级重新发送激活码）。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1487</Words>
  <Application>WPS 演示</Application>
  <PresentationFormat>自定义</PresentationFormat>
  <Paragraphs>157</Paragraphs>
  <Slides>14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6" baseType="lpstr">
      <vt:lpstr>Arial</vt:lpstr>
      <vt:lpstr>宋体</vt:lpstr>
      <vt:lpstr>Wingdings</vt:lpstr>
      <vt:lpstr>微软雅黑</vt:lpstr>
      <vt:lpstr>DIN Mittelschrift Std</vt:lpstr>
      <vt:lpstr>思源黑体 CN Medium</vt:lpstr>
      <vt:lpstr>Calibri</vt:lpstr>
      <vt:lpstr>Arial Unicode MS</vt:lpstr>
      <vt:lpstr>Segoe Print</vt:lpstr>
      <vt:lpstr>黑体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微软公司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国泰安幻灯片模板</dc:title>
  <dc:creator>GTA设计中心</dc:creator>
  <cp:lastModifiedBy>liuzhen.ye</cp:lastModifiedBy>
  <cp:revision>686</cp:revision>
  <cp:lastPrinted>2017-06-22T05:03:00Z</cp:lastPrinted>
  <dcterms:created xsi:type="dcterms:W3CDTF">2015-11-21T04:10:00Z</dcterms:created>
  <dcterms:modified xsi:type="dcterms:W3CDTF">2018-08-14T08:30:38Z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2052-10.1.0.7520</vt:lpwstr>
  </property>
</Properties>
</file>