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handoutMasterIdLst>
    <p:handoutMasterId r:id="rId35"/>
  </p:handoutMasterIdLst>
  <p:sldIdLst>
    <p:sldId id="334" r:id="rId2"/>
    <p:sldId id="335" r:id="rId3"/>
    <p:sldId id="370" r:id="rId4"/>
    <p:sldId id="369" r:id="rId5"/>
    <p:sldId id="344" r:id="rId6"/>
    <p:sldId id="343" r:id="rId7"/>
    <p:sldId id="345" r:id="rId8"/>
    <p:sldId id="346" r:id="rId9"/>
    <p:sldId id="347" r:id="rId10"/>
    <p:sldId id="348" r:id="rId11"/>
    <p:sldId id="349" r:id="rId12"/>
    <p:sldId id="351" r:id="rId13"/>
    <p:sldId id="352" r:id="rId14"/>
    <p:sldId id="353" r:id="rId15"/>
    <p:sldId id="365" r:id="rId16"/>
    <p:sldId id="367" r:id="rId17"/>
    <p:sldId id="354" r:id="rId18"/>
    <p:sldId id="359" r:id="rId19"/>
    <p:sldId id="371" r:id="rId20"/>
    <p:sldId id="372" r:id="rId21"/>
    <p:sldId id="355" r:id="rId22"/>
    <p:sldId id="360" r:id="rId23"/>
    <p:sldId id="356" r:id="rId24"/>
    <p:sldId id="361" r:id="rId25"/>
    <p:sldId id="368" r:id="rId26"/>
    <p:sldId id="374" r:id="rId27"/>
    <p:sldId id="373" r:id="rId28"/>
    <p:sldId id="357" r:id="rId29"/>
    <p:sldId id="366" r:id="rId30"/>
    <p:sldId id="358" r:id="rId31"/>
    <p:sldId id="363" r:id="rId32"/>
    <p:sldId id="340" r:id="rId33"/>
  </p:sldIdLst>
  <p:sldSz cx="9144000" cy="5143500" type="screen16x9"/>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9B26"/>
    <a:srgbClr val="F2644C"/>
    <a:srgbClr val="F3E483"/>
    <a:srgbClr val="404040"/>
    <a:srgbClr val="969696"/>
    <a:srgbClr val="777777"/>
    <a:srgbClr val="111111"/>
    <a:srgbClr val="4D4D4D"/>
    <a:srgbClr val="F6E46A"/>
    <a:srgbClr val="F5E1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589" autoAdjust="0"/>
    <p:restoredTop sz="89185" autoAdjust="0"/>
  </p:normalViewPr>
  <p:slideViewPr>
    <p:cSldViewPr snapToGrid="0" snapToObjects="1" showGuides="1">
      <p:cViewPr>
        <p:scale>
          <a:sx n="90" d="100"/>
          <a:sy n="90" d="100"/>
        </p:scale>
        <p:origin x="-804" y="-354"/>
      </p:cViewPr>
      <p:guideLst>
        <p:guide orient="horz" pos="1620"/>
        <p:guide pos="2880"/>
      </p:guideLst>
    </p:cSldViewPr>
  </p:slideViewPr>
  <p:notesTextViewPr>
    <p:cViewPr>
      <p:scale>
        <a:sx n="100" d="100"/>
        <a:sy n="100" d="100"/>
      </p:scale>
      <p:origin x="0" y="0"/>
    </p:cViewPr>
  </p:notesTextViewPr>
  <p:sorterViewPr showFormatting="0">
    <p:cViewPr varScale="1">
      <p:scale>
        <a:sx n="1" d="1"/>
        <a:sy n="1" d="1"/>
      </p:scale>
      <p:origin x="0" y="0"/>
    </p:cViewPr>
  </p:sorter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smtClean="0">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ea typeface="+mn-ea"/>
              </a:defRPr>
            </a:lvl1pPr>
          </a:lstStyle>
          <a:p>
            <a:pPr>
              <a:defRPr/>
            </a:pPr>
            <a:fld id="{74B3FD08-EDD9-4840-BD2E-B2ABF84CCAE0}" type="datetime1">
              <a:rPr lang="zh-CN" altLang="en-US"/>
              <a:pPr>
                <a:defRPr/>
              </a:pPr>
              <a:t>2017/6/5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defRPr sz="1200" noProof="1">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defRPr sz="1200" noProof="1" smtClean="0">
                <a:latin typeface="+mn-lt"/>
                <a:ea typeface="+mn-ea"/>
              </a:defRPr>
            </a:lvl1pPr>
          </a:lstStyle>
          <a:p>
            <a:pPr>
              <a:defRPr/>
            </a:pPr>
            <a:fld id="{7C44EADA-8000-4DB2-8FE2-336FC784BD53}" type="slidenum">
              <a:rPr lang="zh-CN" altLang="en-US"/>
              <a:pPr>
                <a:defRPr/>
              </a:pPr>
              <a:t>‹#›</a:t>
            </a:fld>
            <a:endParaRPr lang="zh-CN" altLang="en-US">
              <a:latin typeface="Arial" panose="020B0604020202020204" pitchFamily="34" charset="0"/>
            </a:endParaRPr>
          </a:p>
        </p:txBody>
      </p:sp>
    </p:spTree>
    <p:extLst>
      <p:ext uri="{BB962C8B-B14F-4D97-AF65-F5344CB8AC3E}">
        <p14:creationId xmlns:p14="http://schemas.microsoft.com/office/powerpoint/2010/main" val="2516804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smtClean="0">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ea typeface="+mn-ea"/>
              </a:defRPr>
            </a:lvl1pPr>
          </a:lstStyle>
          <a:p>
            <a:pPr>
              <a:defRPr/>
            </a:pPr>
            <a:fld id="{56FBC979-F833-4319-B4E3-F8E12119D7F7}" type="datetime1">
              <a:rPr lang="zh-CN" altLang="en-US"/>
              <a:pPr>
                <a:defRPr/>
              </a:pPr>
              <a:t>2017/6/5</a:t>
            </a:fld>
            <a:endParaRPr lang="zh-CN" altLang="en-US"/>
          </a:p>
        </p:txBody>
      </p:sp>
      <p:sp>
        <p:nvSpPr>
          <p:cNvPr id="7172"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15365"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smtClean="0">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ea typeface="+mn-ea"/>
              </a:defRPr>
            </a:lvl1pPr>
          </a:lstStyle>
          <a:p>
            <a:pPr>
              <a:defRPr/>
            </a:pPr>
            <a:fld id="{B86FF893-6A86-4FAE-94EC-4DF15A695B67}" type="slidenum">
              <a:rPr lang="zh-CN" altLang="en-US"/>
              <a:pPr>
                <a:defRPr/>
              </a:pPr>
              <a:t>‹#›</a:t>
            </a:fld>
            <a:endParaRPr lang="zh-CN" altLang="en-US"/>
          </a:p>
        </p:txBody>
      </p:sp>
    </p:spTree>
    <p:extLst>
      <p:ext uri="{BB962C8B-B14F-4D97-AF65-F5344CB8AC3E}">
        <p14:creationId xmlns:p14="http://schemas.microsoft.com/office/powerpoint/2010/main" val="3899753086"/>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微软雅黑" panose="020B0503020204020204" pitchFamily="34" charset="-122"/>
        <a:cs typeface="微软雅黑" panose="020B0503020204020204" pitchFamily="34" charset="-122"/>
      </a:defRPr>
    </a:lvl1pPr>
    <a:lvl2pPr marL="457200" algn="l" rtl="0" eaLnBrk="0" fontAlgn="base" hangingPunct="0">
      <a:spcBef>
        <a:spcPct val="0"/>
      </a:spcBef>
      <a:spcAft>
        <a:spcPct val="0"/>
      </a:spcAft>
      <a:defRPr sz="1200" kern="1200">
        <a:solidFill>
          <a:schemeClr val="tx1"/>
        </a:solidFill>
        <a:latin typeface="+mn-lt"/>
        <a:ea typeface="微软雅黑" panose="020B0503020204020204" pitchFamily="34" charset="-122"/>
        <a:cs typeface="微软雅黑" panose="020B0503020204020204" pitchFamily="34" charset="-122"/>
      </a:defRPr>
    </a:lvl2pPr>
    <a:lvl3pPr marL="914400" algn="l" rtl="0" eaLnBrk="0" fontAlgn="base" hangingPunct="0">
      <a:spcBef>
        <a:spcPct val="0"/>
      </a:spcBef>
      <a:spcAft>
        <a:spcPct val="0"/>
      </a:spcAft>
      <a:defRPr sz="1200" kern="1200">
        <a:solidFill>
          <a:schemeClr val="tx1"/>
        </a:solidFill>
        <a:latin typeface="+mn-lt"/>
        <a:ea typeface="微软雅黑" panose="020B0503020204020204" pitchFamily="34" charset="-122"/>
        <a:cs typeface="微软雅黑" panose="020B0503020204020204" pitchFamily="34" charset="-122"/>
      </a:defRPr>
    </a:lvl3pPr>
    <a:lvl4pPr marL="1371600" algn="l" rtl="0" eaLnBrk="0" fontAlgn="base" hangingPunct="0">
      <a:spcBef>
        <a:spcPct val="0"/>
      </a:spcBef>
      <a:spcAft>
        <a:spcPct val="0"/>
      </a:spcAft>
      <a:defRPr sz="1200" kern="1200">
        <a:solidFill>
          <a:schemeClr val="tx1"/>
        </a:solidFill>
        <a:latin typeface="+mn-lt"/>
        <a:ea typeface="微软雅黑" panose="020B0503020204020204" pitchFamily="34" charset="-122"/>
        <a:cs typeface="微软雅黑" panose="020B0503020204020204" pitchFamily="34" charset="-122"/>
      </a:defRPr>
    </a:lvl4pPr>
    <a:lvl5pPr marL="1828800" algn="l" rtl="0" eaLnBrk="0" fontAlgn="base" hangingPunct="0">
      <a:spcBef>
        <a:spcPct val="0"/>
      </a:spcBef>
      <a:spcAft>
        <a:spcPct val="0"/>
      </a:spcAft>
      <a:defRPr sz="1200" kern="1200">
        <a:solidFill>
          <a:schemeClr val="tx1"/>
        </a:solidFill>
        <a:latin typeface="+mn-lt"/>
        <a:ea typeface="微软雅黑" panose="020B0503020204020204" pitchFamily="34" charset="-122"/>
        <a:cs typeface="微软雅黑" panose="020B0503020204020204" pitchFamily="34"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4A975CF-ECE3-4B69-BB20-4BB18D97BC00}" type="slidenum">
              <a:rPr lang="id-ID" smtClean="0"/>
              <a:t>1</a:t>
            </a:fld>
            <a:endParaRPr lang="id-ID"/>
          </a:p>
        </p:txBody>
      </p:sp>
    </p:spTree>
    <p:extLst>
      <p:ext uri="{BB962C8B-B14F-4D97-AF65-F5344CB8AC3E}">
        <p14:creationId xmlns:p14="http://schemas.microsoft.com/office/powerpoint/2010/main" val="2655244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en-US" dirty="0"/>
              <a:t>成本收益率区间：</a:t>
            </a:r>
            <a:r>
              <a:rPr lang="en-US" altLang="zh-CN" b="1" dirty="0">
                <a:latin typeface="幼圆" panose="02010509060101010101" pitchFamily="49" charset="-122"/>
                <a:ea typeface="幼圆" panose="02010509060101010101" pitchFamily="49" charset="-122"/>
              </a:rPr>
              <a:t>[-∞, 1)</a:t>
            </a:r>
            <a:r>
              <a:rPr lang="zh-CN" altLang="en-US" sz="1200" b="0" dirty="0">
                <a:solidFill>
                  <a:schemeClr val="accent1"/>
                </a:solidFill>
                <a:latin typeface="幼圆" panose="02010509060101010101" pitchFamily="49" charset="-122"/>
                <a:ea typeface="幼圆" panose="02010509060101010101" pitchFamily="49" charset="-122"/>
              </a:rPr>
              <a:t>投资回报率太低，不予立项。</a:t>
            </a:r>
            <a:endParaRPr lang="en-US" altLang="zh-CN" sz="1200" b="0" dirty="0">
              <a:solidFill>
                <a:schemeClr val="accent1"/>
              </a:solidFill>
              <a:latin typeface="幼圆" panose="02010509060101010101" pitchFamily="49" charset="-122"/>
              <a:ea typeface="幼圆" panose="02010509060101010101" pitchFamily="49" charset="-122"/>
            </a:endParaRPr>
          </a:p>
          <a:p>
            <a:pPr marL="0" marR="0" indent="0" algn="l" defTabSz="914400" rtl="0" eaLnBrk="0" fontAlgn="base" latinLnBrk="0" hangingPunct="0">
              <a:lnSpc>
                <a:spcPct val="100000"/>
              </a:lnSpc>
              <a:spcBef>
                <a:spcPct val="0"/>
              </a:spcBef>
              <a:spcAft>
                <a:spcPct val="0"/>
              </a:spcAft>
              <a:buClrTx/>
              <a:buSzTx/>
              <a:buFontTx/>
              <a:buNone/>
              <a:tabLst/>
              <a:defRPr/>
            </a:pPr>
            <a:r>
              <a:rPr lang="en-US" altLang="zh-CN" b="1" dirty="0">
                <a:latin typeface="幼圆" panose="02010509060101010101" pitchFamily="49" charset="-122"/>
                <a:ea typeface="幼圆" panose="02010509060101010101" pitchFamily="49" charset="-122"/>
              </a:rPr>
              <a:t>                [1, 2.5)</a:t>
            </a:r>
            <a:r>
              <a:rPr lang="zh-CN" altLang="en-US" sz="1200" b="0" dirty="0">
                <a:solidFill>
                  <a:schemeClr val="accent1"/>
                </a:solidFill>
                <a:latin typeface="幼圆" panose="02010509060101010101" pitchFamily="49" charset="-122"/>
                <a:ea typeface="幼圆" panose="02010509060101010101" pitchFamily="49" charset="-122"/>
              </a:rPr>
              <a:t>投资回报率略低，请重新评估产品市场需求、产品价值并进行成本控制。</a:t>
            </a:r>
            <a:endParaRPr lang="en-US" altLang="zh-CN" sz="1200" b="0" dirty="0">
              <a:solidFill>
                <a:schemeClr val="accent1"/>
              </a:solidFill>
              <a:latin typeface="幼圆" panose="02010509060101010101" pitchFamily="49" charset="-122"/>
              <a:ea typeface="幼圆" panose="02010509060101010101" pitchFamily="49" charset="-122"/>
            </a:endParaRPr>
          </a:p>
          <a:p>
            <a:pPr marL="0" marR="0" indent="0" algn="l" defTabSz="914400" rtl="0" eaLnBrk="0" fontAlgn="base" latinLnBrk="0" hangingPunct="0">
              <a:lnSpc>
                <a:spcPct val="100000"/>
              </a:lnSpc>
              <a:spcBef>
                <a:spcPct val="0"/>
              </a:spcBef>
              <a:spcAft>
                <a:spcPct val="0"/>
              </a:spcAft>
              <a:buClrTx/>
              <a:buSzTx/>
              <a:buFontTx/>
              <a:buNone/>
              <a:tabLst/>
              <a:defRPr/>
            </a:pPr>
            <a:r>
              <a:rPr lang="en-US" altLang="zh-CN" sz="1200" b="1" dirty="0">
                <a:solidFill>
                  <a:schemeClr val="accent1"/>
                </a:solidFill>
                <a:latin typeface="幼圆" panose="02010509060101010101" pitchFamily="49" charset="-122"/>
                <a:ea typeface="幼圆" panose="02010509060101010101" pitchFamily="49" charset="-122"/>
              </a:rPr>
              <a:t>                [2.5</a:t>
            </a:r>
            <a:r>
              <a:rPr lang="zh-CN" altLang="en-US" sz="1200" b="1" dirty="0">
                <a:solidFill>
                  <a:schemeClr val="accent1"/>
                </a:solidFill>
                <a:latin typeface="幼圆" panose="02010509060101010101" pitchFamily="49" charset="-122"/>
                <a:ea typeface="幼圆" panose="02010509060101010101" pitchFamily="49" charset="-122"/>
              </a:rPr>
              <a:t>，</a:t>
            </a:r>
            <a:r>
              <a:rPr lang="en-US" altLang="zh-CN" sz="1200" b="1" dirty="0">
                <a:solidFill>
                  <a:schemeClr val="accent1"/>
                </a:solidFill>
                <a:latin typeface="幼圆" panose="02010509060101010101" pitchFamily="49" charset="-122"/>
                <a:ea typeface="幼圆" panose="02010509060101010101" pitchFamily="49" charset="-122"/>
              </a:rPr>
              <a:t>4)</a:t>
            </a:r>
            <a:r>
              <a:rPr lang="zh-CN" altLang="en-US" sz="1200" b="0" dirty="0">
                <a:solidFill>
                  <a:schemeClr val="accent1"/>
                </a:solidFill>
                <a:latin typeface="幼圆" panose="02010509060101010101" pitchFamily="49" charset="-122"/>
                <a:ea typeface="幼圆" panose="02010509060101010101" pitchFamily="49" charset="-122"/>
              </a:rPr>
              <a:t>投资回报率较高，若各方面数据评估准确，有条件的考虑产品立项 </a:t>
            </a:r>
            <a:endParaRPr lang="en-US" altLang="zh-CN" sz="1200" b="0" dirty="0">
              <a:solidFill>
                <a:schemeClr val="accent1"/>
              </a:solidFill>
              <a:latin typeface="幼圆" panose="02010509060101010101" pitchFamily="49" charset="-122"/>
              <a:ea typeface="幼圆" panose="02010509060101010101" pitchFamily="49" charset="-122"/>
            </a:endParaRPr>
          </a:p>
          <a:p>
            <a:pPr marL="0" marR="0" indent="0" algn="l" defTabSz="914400" rtl="0" eaLnBrk="0" fontAlgn="base" latinLnBrk="0" hangingPunct="0">
              <a:lnSpc>
                <a:spcPct val="100000"/>
              </a:lnSpc>
              <a:spcBef>
                <a:spcPct val="0"/>
              </a:spcBef>
              <a:spcAft>
                <a:spcPct val="0"/>
              </a:spcAft>
              <a:buClrTx/>
              <a:buSzTx/>
              <a:buFontTx/>
              <a:buNone/>
              <a:tabLst/>
              <a:defRPr/>
            </a:pPr>
            <a:r>
              <a:rPr lang="en-US" altLang="zh-CN" sz="1200" b="0" dirty="0">
                <a:solidFill>
                  <a:schemeClr val="accent1"/>
                </a:solidFill>
                <a:latin typeface="幼圆" panose="02010509060101010101" pitchFamily="49" charset="-122"/>
                <a:ea typeface="幼圆" panose="02010509060101010101" pitchFamily="49" charset="-122"/>
              </a:rPr>
              <a:t>                </a:t>
            </a:r>
            <a:r>
              <a:rPr lang="en-US" altLang="zh-CN" b="1" dirty="0">
                <a:latin typeface="幼圆" panose="02010509060101010101" pitchFamily="49" charset="-122"/>
                <a:ea typeface="幼圆" panose="02010509060101010101" pitchFamily="49" charset="-122"/>
              </a:rPr>
              <a:t>[4, +∞)</a:t>
            </a:r>
            <a:r>
              <a:rPr lang="zh-CN" altLang="en-US" sz="1200" b="0" dirty="0">
                <a:solidFill>
                  <a:schemeClr val="accent1"/>
                </a:solidFill>
                <a:latin typeface="幼圆" panose="02010509060101010101" pitchFamily="49" charset="-122"/>
                <a:ea typeface="幼圆" panose="02010509060101010101" pitchFamily="49" charset="-122"/>
              </a:rPr>
              <a:t>投资回报率巨大，若各方面数据评估准确，产品可立项并作为重点推进项目</a:t>
            </a:r>
          </a:p>
          <a:p>
            <a:pPr marL="0" marR="0" indent="0" algn="l" defTabSz="914400" rtl="0" eaLnBrk="0" fontAlgn="base" latinLnBrk="0" hangingPunct="0">
              <a:lnSpc>
                <a:spcPct val="100000"/>
              </a:lnSpc>
              <a:spcBef>
                <a:spcPct val="0"/>
              </a:spcBef>
              <a:spcAft>
                <a:spcPct val="0"/>
              </a:spcAft>
              <a:buClrTx/>
              <a:buSzTx/>
              <a:buFontTx/>
              <a:buNone/>
              <a:tabLst/>
              <a:defRPr/>
            </a:pPr>
            <a:endParaRPr lang="zh-CN" altLang="en-US" sz="1200" b="1" dirty="0">
              <a:solidFill>
                <a:schemeClr val="accent1"/>
              </a:solidFill>
              <a:latin typeface="幼圆" panose="02010509060101010101" pitchFamily="49" charset="-122"/>
              <a:ea typeface="幼圆" panose="02010509060101010101" pitchFamily="49" charset="-122"/>
            </a:endParaRPr>
          </a:p>
          <a:p>
            <a:pPr marL="0" marR="0" indent="0" algn="l" defTabSz="914400" rtl="0" eaLnBrk="0" fontAlgn="base" latinLnBrk="0" hangingPunct="0">
              <a:lnSpc>
                <a:spcPct val="100000"/>
              </a:lnSpc>
              <a:spcBef>
                <a:spcPct val="0"/>
              </a:spcBef>
              <a:spcAft>
                <a:spcPct val="0"/>
              </a:spcAft>
              <a:buClrTx/>
              <a:buSzTx/>
              <a:buFontTx/>
              <a:buNone/>
              <a:tabLst/>
              <a:defRPr/>
            </a:pPr>
            <a:endParaRPr lang="zh-CN" altLang="en-US" sz="1200" b="1" dirty="0">
              <a:solidFill>
                <a:schemeClr val="accent1"/>
              </a:solidFill>
              <a:latin typeface="幼圆" panose="02010509060101010101" pitchFamily="49" charset="-122"/>
              <a:ea typeface="幼圆" panose="02010509060101010101" pitchFamily="49" charset="-122"/>
            </a:endParaRPr>
          </a:p>
          <a:p>
            <a:pPr marL="0" marR="0" indent="0" algn="l" defTabSz="914400" rtl="0" eaLnBrk="0" fontAlgn="base" latinLnBrk="0" hangingPunct="0">
              <a:lnSpc>
                <a:spcPct val="100000"/>
              </a:lnSpc>
              <a:spcBef>
                <a:spcPct val="0"/>
              </a:spcBef>
              <a:spcAft>
                <a:spcPct val="0"/>
              </a:spcAft>
              <a:buClrTx/>
              <a:buSzTx/>
              <a:buFontTx/>
              <a:buNone/>
              <a:tabLst/>
              <a:defRPr/>
            </a:pPr>
            <a:endParaRPr lang="zh-CN" altLang="en-US" sz="1200" b="1" dirty="0">
              <a:solidFill>
                <a:schemeClr val="accent1"/>
              </a:solidFill>
              <a:latin typeface="幼圆" panose="02010509060101010101" pitchFamily="49" charset="-122"/>
              <a:ea typeface="幼圆" panose="020105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B86FF893-6A86-4FAE-94EC-4DF15A695B67}" type="slidenum">
              <a:rPr lang="zh-CN" altLang="en-US" smtClean="0"/>
              <a:pPr>
                <a:defRPr/>
              </a:pPr>
              <a:t>25</a:t>
            </a:fld>
            <a:endParaRPr lang="zh-CN" altLang="en-US"/>
          </a:p>
        </p:txBody>
      </p:sp>
    </p:spTree>
    <p:extLst>
      <p:ext uri="{BB962C8B-B14F-4D97-AF65-F5344CB8AC3E}">
        <p14:creationId xmlns:p14="http://schemas.microsoft.com/office/powerpoint/2010/main" val="1751032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975CF-ECE3-4B69-BB20-4BB18D97BC00}" type="slidenum">
              <a:rPr lang="id-ID" smtClean="0"/>
              <a:t>28</a:t>
            </a:fld>
            <a:endParaRPr lang="id-ID"/>
          </a:p>
        </p:txBody>
      </p:sp>
    </p:spTree>
    <p:extLst>
      <p:ext uri="{BB962C8B-B14F-4D97-AF65-F5344CB8AC3E}">
        <p14:creationId xmlns:p14="http://schemas.microsoft.com/office/powerpoint/2010/main" val="3855827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975CF-ECE3-4B69-BB20-4BB18D97BC00}" type="slidenum">
              <a:rPr lang="id-ID" smtClean="0"/>
              <a:t>30</a:t>
            </a:fld>
            <a:endParaRPr lang="id-ID"/>
          </a:p>
        </p:txBody>
      </p:sp>
    </p:spTree>
    <p:extLst>
      <p:ext uri="{BB962C8B-B14F-4D97-AF65-F5344CB8AC3E}">
        <p14:creationId xmlns:p14="http://schemas.microsoft.com/office/powerpoint/2010/main" val="2932731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4A975CF-ECE3-4B69-BB20-4BB18D97BC00}" type="slidenum">
              <a:rPr lang="id-ID" smtClean="0"/>
              <a:t>32</a:t>
            </a:fld>
            <a:endParaRPr lang="id-ID"/>
          </a:p>
        </p:txBody>
      </p:sp>
    </p:spTree>
    <p:extLst>
      <p:ext uri="{BB962C8B-B14F-4D97-AF65-F5344CB8AC3E}">
        <p14:creationId xmlns:p14="http://schemas.microsoft.com/office/powerpoint/2010/main" val="1548548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4A975CF-ECE3-4B69-BB20-4BB18D97BC00}" type="slidenum">
              <a:rPr lang="id-ID" smtClean="0"/>
              <a:t>2</a:t>
            </a:fld>
            <a:endParaRPr lang="id-ID"/>
          </a:p>
        </p:txBody>
      </p:sp>
    </p:spTree>
    <p:extLst>
      <p:ext uri="{BB962C8B-B14F-4D97-AF65-F5344CB8AC3E}">
        <p14:creationId xmlns:p14="http://schemas.microsoft.com/office/powerpoint/2010/main" val="3799958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975CF-ECE3-4B69-BB20-4BB18D97BC00}" type="slidenum">
              <a:rPr lang="id-ID" smtClean="0"/>
              <a:t>5</a:t>
            </a:fld>
            <a:endParaRPr lang="id-ID"/>
          </a:p>
        </p:txBody>
      </p:sp>
    </p:spTree>
    <p:extLst>
      <p:ext uri="{BB962C8B-B14F-4D97-AF65-F5344CB8AC3E}">
        <p14:creationId xmlns:p14="http://schemas.microsoft.com/office/powerpoint/2010/main" val="701480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975CF-ECE3-4B69-BB20-4BB18D97BC00}" type="slidenum">
              <a:rPr lang="id-ID" smtClean="0"/>
              <a:t>7</a:t>
            </a:fld>
            <a:endParaRPr lang="id-ID"/>
          </a:p>
        </p:txBody>
      </p:sp>
    </p:spTree>
    <p:extLst>
      <p:ext uri="{BB962C8B-B14F-4D97-AF65-F5344CB8AC3E}">
        <p14:creationId xmlns:p14="http://schemas.microsoft.com/office/powerpoint/2010/main" val="1688430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975CF-ECE3-4B69-BB20-4BB18D97BC00}" type="slidenum">
              <a:rPr lang="id-ID" smtClean="0"/>
              <a:t>11</a:t>
            </a:fld>
            <a:endParaRPr lang="id-ID"/>
          </a:p>
        </p:txBody>
      </p:sp>
    </p:spTree>
    <p:extLst>
      <p:ext uri="{BB962C8B-B14F-4D97-AF65-F5344CB8AC3E}">
        <p14:creationId xmlns:p14="http://schemas.microsoft.com/office/powerpoint/2010/main" val="459599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975CF-ECE3-4B69-BB20-4BB18D97BC00}" type="slidenum">
              <a:rPr lang="id-ID" smtClean="0"/>
              <a:t>17</a:t>
            </a:fld>
            <a:endParaRPr lang="id-ID"/>
          </a:p>
        </p:txBody>
      </p:sp>
    </p:spTree>
    <p:extLst>
      <p:ext uri="{BB962C8B-B14F-4D97-AF65-F5344CB8AC3E}">
        <p14:creationId xmlns:p14="http://schemas.microsoft.com/office/powerpoint/2010/main" val="3598876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975CF-ECE3-4B69-BB20-4BB18D97BC00}" type="slidenum">
              <a:rPr lang="id-ID" smtClean="0"/>
              <a:t>21</a:t>
            </a:fld>
            <a:endParaRPr lang="id-ID"/>
          </a:p>
        </p:txBody>
      </p:sp>
    </p:spTree>
    <p:extLst>
      <p:ext uri="{BB962C8B-B14F-4D97-AF65-F5344CB8AC3E}">
        <p14:creationId xmlns:p14="http://schemas.microsoft.com/office/powerpoint/2010/main" val="145514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975CF-ECE3-4B69-BB20-4BB18D97BC00}" type="slidenum">
              <a:rPr lang="id-ID" smtClean="0"/>
              <a:t>23</a:t>
            </a:fld>
            <a:endParaRPr lang="id-ID"/>
          </a:p>
        </p:txBody>
      </p:sp>
    </p:spTree>
    <p:extLst>
      <p:ext uri="{BB962C8B-B14F-4D97-AF65-F5344CB8AC3E}">
        <p14:creationId xmlns:p14="http://schemas.microsoft.com/office/powerpoint/2010/main" val="3287637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Npv</a:t>
            </a:r>
            <a:r>
              <a:rPr lang="zh-CN" altLang="en-US" dirty="0"/>
              <a:t>：考虑了资金时间价值，增强了投资经济性的评价；考虑了全过程的净现金流量，体现了流动性与收益性的统一；考虑了投资风险，风险大则采用高折现率，风险小则采用低折现率。</a:t>
            </a:r>
          </a:p>
        </p:txBody>
      </p:sp>
      <p:sp>
        <p:nvSpPr>
          <p:cNvPr id="4" name="灯片编号占位符 3"/>
          <p:cNvSpPr>
            <a:spLocks noGrp="1"/>
          </p:cNvSpPr>
          <p:nvPr>
            <p:ph type="sldNum" sz="quarter" idx="10"/>
          </p:nvPr>
        </p:nvSpPr>
        <p:spPr/>
        <p:txBody>
          <a:bodyPr/>
          <a:lstStyle/>
          <a:p>
            <a:pPr>
              <a:defRPr/>
            </a:pPr>
            <a:fld id="{B86FF893-6A86-4FAE-94EC-4DF15A695B67}" type="slidenum">
              <a:rPr lang="zh-CN" altLang="en-US" smtClean="0"/>
              <a:pPr>
                <a:defRPr/>
              </a:pPr>
              <a:t>24</a:t>
            </a:fld>
            <a:endParaRPr lang="zh-CN" altLang="en-US"/>
          </a:p>
        </p:txBody>
      </p:sp>
    </p:spTree>
    <p:extLst>
      <p:ext uri="{BB962C8B-B14F-4D97-AF65-F5344CB8AC3E}">
        <p14:creationId xmlns:p14="http://schemas.microsoft.com/office/powerpoint/2010/main" val="808587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p:spPr>
        <p:txBody>
          <a:bodyPr vert="horz" wrap="square" lIns="91440" tIns="45720" rIns="91440" bIns="45720" numCol="1" anchor="t" anchorCtr="0" compatLnSpc="1">
            <a:prstTxWarp prst="textNoShape">
              <a:avLst/>
            </a:prstTxWarp>
          </a:bodyPr>
          <a:lstStyle>
            <a:lvl1pPr eaLnBrk="1" hangingPunct="1">
              <a:defRPr smtClean="0">
                <a:ea typeface="宋体" panose="02010600030101010101" pitchFamily="2" charset="-122"/>
              </a:defRPr>
            </a:lvl1pPr>
          </a:lstStyle>
          <a:p>
            <a:pPr>
              <a:defRPr/>
            </a:pPr>
            <a:endParaRPr lang="zh-CN" altLang="en-US"/>
          </a:p>
        </p:txBody>
      </p:sp>
      <p:sp>
        <p:nvSpPr>
          <p:cNvPr id="3" name="Footer Placeholder 2"/>
          <p:cNvSpPr>
            <a:spLocks noGrp="1"/>
          </p:cNvSpPr>
          <p:nvPr>
            <p:ph type="ftr" sz="quarter" idx="11"/>
          </p:nvPr>
        </p:nvSpPr>
        <p:spPr/>
        <p:txBody>
          <a:bodyPr/>
          <a:lstStyle>
            <a:lvl1pPr>
              <a:defRPr/>
            </a:lvl1pPr>
          </a:lstStyle>
          <a:p>
            <a:pPr>
              <a:defRPr/>
            </a:pPr>
            <a:endParaRPr lang="zh-CN" altLang="en-US"/>
          </a:p>
        </p:txBody>
      </p:sp>
      <p:sp>
        <p:nvSpPr>
          <p:cNvPr id="4" name="Slide Number Placeholder 3"/>
          <p:cNvSpPr>
            <a:spLocks noGrp="1"/>
          </p:cNvSpPr>
          <p:nvPr>
            <p:ph type="sldNum" sz="quarter" idx="12"/>
          </p:nvPr>
        </p:nvSpPr>
        <p:spPr/>
        <p:txBody>
          <a:bodyPr/>
          <a:lstStyle>
            <a:lvl1pPr>
              <a:defRPr smtClean="0"/>
            </a:lvl1pPr>
          </a:lstStyle>
          <a:p>
            <a:pPr>
              <a:defRPr/>
            </a:pPr>
            <a:fld id="{E1EE1A14-67C4-44F6-B266-6D4410088BB5}" type="slidenum">
              <a:rPr lang="zh-CN" altLang="en-US"/>
              <a:pPr>
                <a:defRPr/>
              </a:pPr>
              <a:t>‹#›</a:t>
            </a:fld>
            <a:endParaRPr lang="zh-CN" altLang="en-US"/>
          </a:p>
        </p:txBody>
      </p:sp>
    </p:spTree>
    <p:extLst>
      <p:ext uri="{BB962C8B-B14F-4D97-AF65-F5344CB8AC3E}">
        <p14:creationId xmlns:p14="http://schemas.microsoft.com/office/powerpoint/2010/main" val="2716444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5488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r>
              <a:rPr lang="zh-CN" altLang="en-US" noProof="1"/>
              <a:t>单击此处编辑母版标题样式</a:t>
            </a:r>
          </a:p>
        </p:txBody>
      </p:sp>
      <p:sp>
        <p:nvSpPr>
          <p:cNvPr id="3" name="日期占位符 2"/>
          <p:cNvSpPr>
            <a:spLocks noGrp="1"/>
          </p:cNvSpPr>
          <p:nvPr>
            <p:ph type="dt" sz="half" idx="10"/>
          </p:nvPr>
        </p:nvSpPr>
        <p:spPr bwMode="auto">
          <a:xfrm>
            <a:off x="628650" y="4767263"/>
            <a:ext cx="2057400" cy="274637"/>
          </a:xfrm>
          <a:prstGeom prst="rect">
            <a:avLst/>
          </a:prstGeom>
          <a:ln>
            <a:miter lim="800000"/>
          </a:ln>
        </p:spPr>
        <p:txBody>
          <a:bodyPr vert="horz" wrap="square" lIns="91440" tIns="45720" rIns="91440" bIns="45720" numCol="1" anchor="ctr" anchorCtr="0" compatLnSpc="1"/>
          <a:lstStyle>
            <a:lvl1pPr defTabSz="914400" eaLnBrk="1" hangingPunct="1">
              <a:buFont typeface="Arial" panose="020B0604020202020204" pitchFamily="34" charset="0"/>
              <a:buNone/>
              <a:defRPr>
                <a:latin typeface="+mn-lt"/>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bwMode="auto">
          <a:ln>
            <a:miter lim="800000"/>
          </a:ln>
        </p:spPr>
        <p:txBody>
          <a:bodyPr wrap="square" numCol="1" anchorCtr="0" compatLnSpc="1"/>
          <a:lstStyle>
            <a:lvl1pPr defTabSz="914400" fontAlgn="base">
              <a:buFont typeface="Arial" panose="020B0604020202020204" pitchFamily="34" charset="0"/>
              <a:buNone/>
              <a:defRPr noProof="0">
                <a:latin typeface="微软雅黑" panose="020B0503020204020204" pitchFamily="34" charset="-122"/>
                <a:ea typeface="宋体" panose="02010600030101010101" pitchFamily="2" charset="-122"/>
                <a:cs typeface="微软雅黑" panose="020B0503020204020204" pitchFamily="34" charset="-122"/>
              </a:defRPr>
            </a:lvl1pPr>
          </a:lstStyle>
          <a:p>
            <a:pPr>
              <a:defRPr/>
            </a:pPr>
            <a:endParaRPr lang="zh-CN" altLang="zh-CN"/>
          </a:p>
        </p:txBody>
      </p:sp>
      <p:sp>
        <p:nvSpPr>
          <p:cNvPr id="5" name="灯片编号占位符 4"/>
          <p:cNvSpPr>
            <a:spLocks noGrp="1"/>
          </p:cNvSpPr>
          <p:nvPr>
            <p:ph type="sldNum" sz="quarter" idx="12"/>
          </p:nvPr>
        </p:nvSpPr>
        <p:spPr bwMode="auto">
          <a:ln>
            <a:miter lim="800000"/>
          </a:ln>
        </p:spPr>
        <p:txBody>
          <a:bodyPr wrap="square" numCol="1" anchorCtr="0" compatLnSpc="1"/>
          <a:lstStyle>
            <a:lvl1pPr defTabSz="914400" fontAlgn="base">
              <a:buFont typeface="Arial" panose="020B0604020202020204" pitchFamily="34" charset="0"/>
              <a:buNone/>
              <a:defRPr noProof="0">
                <a:ea typeface="宋体" panose="02010600030101010101" pitchFamily="2" charset="-122"/>
              </a:defRPr>
            </a:lvl1pPr>
          </a:lstStyle>
          <a:p>
            <a:pPr>
              <a:defRPr/>
            </a:pPr>
            <a:fld id="{BEF3D62E-5CD7-4F7F-8888-54F68924397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96284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占位符 21"/>
          <p:cNvPicPr>
            <a:picLocks noChangeAspect="1"/>
          </p:cNvPicPr>
          <p:nvPr userDrawn="1"/>
        </p:nvPicPr>
        <p:blipFill>
          <a:blip r:embed="rId2">
            <a:extLst>
              <a:ext uri="{28A0092B-C50C-407E-A947-70E740481C1C}">
                <a14:useLocalDpi xmlns:a14="http://schemas.microsoft.com/office/drawing/2010/main" val="0"/>
              </a:ext>
            </a:extLst>
          </a:blip>
          <a:srcRect t="7848" b="7848"/>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457200" y="882650"/>
            <a:ext cx="8205788" cy="3405188"/>
          </a:xfrm>
          <a:prstGeom prst="rect">
            <a:avLst/>
          </a:prstGeom>
          <a:solidFill>
            <a:schemeClr val="bg1">
              <a:alpha val="70000"/>
            </a:schemeClr>
          </a:solid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矩形 3"/>
          <p:cNvSpPr/>
          <p:nvPr userDrawn="1"/>
        </p:nvSpPr>
        <p:spPr>
          <a:xfrm>
            <a:off x="693738" y="1087438"/>
            <a:ext cx="7756525" cy="2968625"/>
          </a:xfrm>
          <a:prstGeom prst="rect">
            <a:avLst/>
          </a:prstGeom>
          <a:solidFill>
            <a:srgbClr val="40404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extLst>
      <p:ext uri="{BB962C8B-B14F-4D97-AF65-F5344CB8AC3E}">
        <p14:creationId xmlns:p14="http://schemas.microsoft.com/office/powerpoint/2010/main" val="295996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图片占位符 21"/>
          <p:cNvPicPr>
            <a:picLocks noChangeAspect="1"/>
          </p:cNvPicPr>
          <p:nvPr userDrawn="1"/>
        </p:nvPicPr>
        <p:blipFill>
          <a:blip r:embed="rId2">
            <a:extLst>
              <a:ext uri="{28A0092B-C50C-407E-A947-70E740481C1C}">
                <a14:useLocalDpi xmlns:a14="http://schemas.microsoft.com/office/drawing/2010/main" val="0"/>
              </a:ext>
            </a:extLst>
          </a:blip>
          <a:srcRect t="7848" b="7848"/>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2009775" y="-284163"/>
            <a:ext cx="5100638" cy="4200526"/>
          </a:xfrm>
          <a:prstGeom prst="rect">
            <a:avLst/>
          </a:prstGeom>
          <a:solidFill>
            <a:schemeClr val="bg1">
              <a:alpha val="70000"/>
            </a:schemeClr>
          </a:solid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矩形 3"/>
          <p:cNvSpPr/>
          <p:nvPr userDrawn="1"/>
        </p:nvSpPr>
        <p:spPr>
          <a:xfrm>
            <a:off x="2214563" y="-284163"/>
            <a:ext cx="4714875" cy="4010026"/>
          </a:xfrm>
          <a:prstGeom prst="rect">
            <a:avLst/>
          </a:prstGeom>
          <a:solidFill>
            <a:srgbClr val="40404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extLst>
      <p:ext uri="{BB962C8B-B14F-4D97-AF65-F5344CB8AC3E}">
        <p14:creationId xmlns:p14="http://schemas.microsoft.com/office/powerpoint/2010/main" val="341307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2" name="图片占位符 21"/>
          <p:cNvPicPr>
            <a:picLocks noChangeAspect="1"/>
          </p:cNvPicPr>
          <p:nvPr userDrawn="1"/>
        </p:nvPicPr>
        <p:blipFill>
          <a:blip r:embed="rId2">
            <a:extLst>
              <a:ext uri="{28A0092B-C50C-407E-A947-70E740481C1C}">
                <a14:useLocalDpi xmlns:a14="http://schemas.microsoft.com/office/drawing/2010/main" val="0"/>
              </a:ext>
            </a:extLst>
          </a:blip>
          <a:srcRect t="7848" b="7848"/>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276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982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Normal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2255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Full Image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717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eaLnBrk="1" fontAlgn="auto" hangingPunct="1">
              <a:defRPr sz="900" noProof="1">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eaLnBrk="1" fontAlgn="auto" hangingPunct="1">
              <a:defRPr sz="900" noProof="1" smtClean="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fld id="{EDEEEA86-D96A-44CA-9EE4-84298454D8D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Lst>
  <p:hf hdr="0" ftr="0" dt="0"/>
  <p:txStyles>
    <p:titleStyle>
      <a:lvl1pPr algn="l" defTabSz="685800" rtl="0" eaLnBrk="0" fontAlgn="base" hangingPunct="0">
        <a:lnSpc>
          <a:spcPct val="90000"/>
        </a:lnSpc>
        <a:spcBef>
          <a:spcPct val="0"/>
        </a:spcBef>
        <a:spcAft>
          <a:spcPct val="0"/>
        </a:spcAft>
        <a:defRPr sz="2400" b="1" kern="1200">
          <a:solidFill>
            <a:srgbClr val="AC411D"/>
          </a:solidFill>
          <a:latin typeface="微软雅黑" panose="020B0503020204020204" pitchFamily="34" charset="-122"/>
          <a:ea typeface="微软雅黑" panose="020B0503020204020204" pitchFamily="34" charset="-122"/>
          <a:cs typeface="微软雅黑" panose="020B0503020204020204" pitchFamily="34" charset="-122"/>
        </a:defRPr>
      </a:lvl1pPr>
      <a:lvl2pPr algn="l" defTabSz="685800" rtl="0" eaLnBrk="0" fontAlgn="base" hangingPunct="0">
        <a:lnSpc>
          <a:spcPct val="90000"/>
        </a:lnSpc>
        <a:spcBef>
          <a:spcPct val="0"/>
        </a:spcBef>
        <a:spcAft>
          <a:spcPct val="0"/>
        </a:spcAft>
        <a:defRPr sz="2400" b="1">
          <a:solidFill>
            <a:srgbClr val="AC411D"/>
          </a:solidFill>
          <a:latin typeface="微软雅黑" panose="020B0503020204020204" pitchFamily="34" charset="-122"/>
          <a:ea typeface="微软雅黑" panose="020B0503020204020204" pitchFamily="34" charset="-122"/>
        </a:defRPr>
      </a:lvl2pPr>
      <a:lvl3pPr algn="l" defTabSz="685800" rtl="0" eaLnBrk="0" fontAlgn="base" hangingPunct="0">
        <a:lnSpc>
          <a:spcPct val="90000"/>
        </a:lnSpc>
        <a:spcBef>
          <a:spcPct val="0"/>
        </a:spcBef>
        <a:spcAft>
          <a:spcPct val="0"/>
        </a:spcAft>
        <a:defRPr sz="2400" b="1">
          <a:solidFill>
            <a:srgbClr val="AC411D"/>
          </a:solidFill>
          <a:latin typeface="微软雅黑" panose="020B0503020204020204" pitchFamily="34" charset="-122"/>
          <a:ea typeface="微软雅黑" panose="020B0503020204020204" pitchFamily="34" charset="-122"/>
        </a:defRPr>
      </a:lvl3pPr>
      <a:lvl4pPr algn="l" defTabSz="685800" rtl="0" eaLnBrk="0" fontAlgn="base" hangingPunct="0">
        <a:lnSpc>
          <a:spcPct val="90000"/>
        </a:lnSpc>
        <a:spcBef>
          <a:spcPct val="0"/>
        </a:spcBef>
        <a:spcAft>
          <a:spcPct val="0"/>
        </a:spcAft>
        <a:defRPr sz="2400" b="1">
          <a:solidFill>
            <a:srgbClr val="AC411D"/>
          </a:solidFill>
          <a:latin typeface="微软雅黑" panose="020B0503020204020204" pitchFamily="34" charset="-122"/>
          <a:ea typeface="微软雅黑" panose="020B0503020204020204" pitchFamily="34" charset="-122"/>
        </a:defRPr>
      </a:lvl4pPr>
      <a:lvl5pPr algn="l" defTabSz="685800" rtl="0" eaLnBrk="0" fontAlgn="base" hangingPunct="0">
        <a:lnSpc>
          <a:spcPct val="90000"/>
        </a:lnSpc>
        <a:spcBef>
          <a:spcPct val="0"/>
        </a:spcBef>
        <a:spcAft>
          <a:spcPct val="0"/>
        </a:spcAft>
        <a:defRPr sz="2400" b="1">
          <a:solidFill>
            <a:srgbClr val="AC411D"/>
          </a:solidFill>
          <a:latin typeface="微软雅黑" panose="020B0503020204020204" pitchFamily="34" charset="-122"/>
          <a:ea typeface="微软雅黑" panose="020B0503020204020204" pitchFamily="34" charset="-122"/>
        </a:defRPr>
      </a:lvl5pPr>
      <a:lvl6pPr marL="457200" algn="l" defTabSz="685800" rtl="0" fontAlgn="base">
        <a:lnSpc>
          <a:spcPct val="90000"/>
        </a:lnSpc>
        <a:spcBef>
          <a:spcPct val="0"/>
        </a:spcBef>
        <a:spcAft>
          <a:spcPct val="0"/>
        </a:spcAft>
        <a:defRPr sz="2400" b="1">
          <a:solidFill>
            <a:srgbClr val="AC411D"/>
          </a:solidFill>
          <a:latin typeface="微软雅黑" panose="020B0503020204020204" pitchFamily="34" charset="-122"/>
          <a:ea typeface="微软雅黑" panose="020B0503020204020204" pitchFamily="34" charset="-122"/>
        </a:defRPr>
      </a:lvl6pPr>
      <a:lvl7pPr marL="914400" algn="l" defTabSz="685800" rtl="0" fontAlgn="base">
        <a:lnSpc>
          <a:spcPct val="90000"/>
        </a:lnSpc>
        <a:spcBef>
          <a:spcPct val="0"/>
        </a:spcBef>
        <a:spcAft>
          <a:spcPct val="0"/>
        </a:spcAft>
        <a:defRPr sz="2400" b="1">
          <a:solidFill>
            <a:srgbClr val="AC411D"/>
          </a:solidFill>
          <a:latin typeface="微软雅黑" panose="020B0503020204020204" pitchFamily="34" charset="-122"/>
          <a:ea typeface="微软雅黑" panose="020B0503020204020204" pitchFamily="34" charset="-122"/>
        </a:defRPr>
      </a:lvl7pPr>
      <a:lvl8pPr marL="1371600" algn="l" defTabSz="685800" rtl="0" fontAlgn="base">
        <a:lnSpc>
          <a:spcPct val="90000"/>
        </a:lnSpc>
        <a:spcBef>
          <a:spcPct val="0"/>
        </a:spcBef>
        <a:spcAft>
          <a:spcPct val="0"/>
        </a:spcAft>
        <a:defRPr sz="2400" b="1">
          <a:solidFill>
            <a:srgbClr val="AC411D"/>
          </a:solidFill>
          <a:latin typeface="微软雅黑" panose="020B0503020204020204" pitchFamily="34" charset="-122"/>
          <a:ea typeface="微软雅黑" panose="020B0503020204020204" pitchFamily="34" charset="-122"/>
        </a:defRPr>
      </a:lvl8pPr>
      <a:lvl9pPr marL="1828800" algn="l" defTabSz="685800" rtl="0" fontAlgn="base">
        <a:lnSpc>
          <a:spcPct val="90000"/>
        </a:lnSpc>
        <a:spcBef>
          <a:spcPct val="0"/>
        </a:spcBef>
        <a:spcAft>
          <a:spcPct val="0"/>
        </a:spcAft>
        <a:defRPr sz="2400" b="1">
          <a:solidFill>
            <a:srgbClr val="AC411D"/>
          </a:solidFill>
          <a:latin typeface="微软雅黑" panose="020B0503020204020204" pitchFamily="34" charset="-122"/>
          <a:ea typeface="微软雅黑" panose="020B0503020204020204" pitchFamily="34" charset="-122"/>
        </a:defRPr>
      </a:lvl9pPr>
    </p:titleStyle>
    <p:bodyStyle>
      <a:lvl1pPr marL="171450" indent="-171450" algn="l" defTabSz="685800" rtl="0" eaLnBrk="0" fontAlgn="base" hangingPunct="0">
        <a:lnSpc>
          <a:spcPct val="90000"/>
        </a:lnSpc>
        <a:spcBef>
          <a:spcPts val="750"/>
        </a:spcBef>
        <a:spcAft>
          <a:spcPct val="0"/>
        </a:spcAft>
        <a:buClr>
          <a:schemeClr val="accent1"/>
        </a:buClr>
        <a:buSzPct val="70000"/>
        <a:buFont typeface="Wingdings 2" panose="05020102010507070707" pitchFamily="18" charset="2"/>
        <a:buChar char="±"/>
        <a:defRPr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package" Target="../embeddings/Microsoft_Excel____1.xlsx"/></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13.xml"/><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3" name="PA_矩形 2"/>
          <p:cNvSpPr/>
          <p:nvPr>
            <p:custDataLst>
              <p:tags r:id="rId1"/>
            </p:custDataLst>
          </p:nvPr>
        </p:nvSpPr>
        <p:spPr>
          <a:xfrm>
            <a:off x="0" y="908464"/>
            <a:ext cx="9144000" cy="32954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矩形 14"/>
          <p:cNvSpPr/>
          <p:nvPr>
            <p:custDataLst>
              <p:tags r:id="rId2"/>
            </p:custDataLst>
          </p:nvPr>
        </p:nvSpPr>
        <p:spPr>
          <a:xfrm>
            <a:off x="6242351" y="1578838"/>
            <a:ext cx="2262158" cy="923330"/>
          </a:xfrm>
          <a:prstGeom prst="rect">
            <a:avLst/>
          </a:prstGeom>
        </p:spPr>
        <p:txBody>
          <a:bodyPr wrap="none">
            <a:spAutoFit/>
          </a:bodyPr>
          <a:lstStyle/>
          <a:p>
            <a:pPr algn="r"/>
            <a:r>
              <a:rPr lang="zh-CN" altLang="en-US" sz="5400" b="1" dirty="0">
                <a:solidFill>
                  <a:schemeClr val="tx1">
                    <a:lumMod val="75000"/>
                  </a:schemeClr>
                </a:solidFill>
                <a:latin typeface="ITC Avant Garde Std Md" panose="020B0602020202020204" pitchFamily="34" charset="0"/>
                <a:ea typeface="Adobe Gothic Std B" panose="020B0800000000000000" pitchFamily="34" charset="-128"/>
                <a:cs typeface="Arial" panose="020B0604020202020204" pitchFamily="34" charset="0"/>
              </a:rPr>
              <a:t>国泰安</a:t>
            </a:r>
            <a:endParaRPr lang="zh-CN" altLang="en-US" sz="5400" b="1" dirty="0">
              <a:solidFill>
                <a:schemeClr val="tx1">
                  <a:lumMod val="75000"/>
                </a:schemeClr>
              </a:solidFill>
              <a:latin typeface="ITC Avant Garde Std Md" panose="020B0602020202020204" pitchFamily="34" charset="0"/>
            </a:endParaRPr>
          </a:p>
        </p:txBody>
      </p:sp>
      <p:sp>
        <p:nvSpPr>
          <p:cNvPr id="18" name="PA_文本框 2"/>
          <p:cNvSpPr txBox="1"/>
          <p:nvPr>
            <p:custDataLst>
              <p:tags r:id="rId3"/>
            </p:custDataLst>
          </p:nvPr>
        </p:nvSpPr>
        <p:spPr>
          <a:xfrm>
            <a:off x="1871831" y="2594501"/>
            <a:ext cx="6632678" cy="584775"/>
          </a:xfrm>
          <a:prstGeom prst="rect">
            <a:avLst/>
          </a:prstGeom>
          <a:noFill/>
        </p:spPr>
        <p:txBody>
          <a:bodyPr wrap="square" rtlCol="0">
            <a:spAutoFit/>
          </a:bodyPr>
          <a:lstStyle/>
          <a:p>
            <a:pPr algn="r"/>
            <a:r>
              <a:rPr lang="en-US" altLang="zh-CN" sz="3200" b="1" dirty="0">
                <a:solidFill>
                  <a:schemeClr val="tx1">
                    <a:lumMod val="75000"/>
                  </a:schemeClr>
                </a:solidFill>
                <a:latin typeface="+mn-ea"/>
                <a:cs typeface="Open Sans" panose="020B0606030504020204" pitchFamily="34" charset="0"/>
              </a:rPr>
              <a:t>XXX</a:t>
            </a:r>
            <a:r>
              <a:rPr lang="zh-CN" altLang="en-US" sz="3200" b="1" dirty="0">
                <a:solidFill>
                  <a:schemeClr val="tx1">
                    <a:lumMod val="75000"/>
                  </a:schemeClr>
                </a:solidFill>
                <a:latin typeface="+mn-ea"/>
                <a:cs typeface="Open Sans" panose="020B0606030504020204" pitchFamily="34" charset="0"/>
              </a:rPr>
              <a:t>实训教学系统</a:t>
            </a:r>
            <a:r>
              <a:rPr lang="en-US" altLang="zh-CN" sz="3200" b="1" dirty="0" smtClean="0">
                <a:solidFill>
                  <a:schemeClr val="tx1">
                    <a:lumMod val="75000"/>
                  </a:schemeClr>
                </a:solidFill>
                <a:latin typeface="+mn-ea"/>
                <a:cs typeface="Open Sans" panose="020B0606030504020204" pitchFamily="34" charset="0"/>
              </a:rPr>
              <a:t>VX.X</a:t>
            </a:r>
            <a:r>
              <a:rPr lang="zh-CN" altLang="en-US" sz="3200" b="1" dirty="0" smtClean="0">
                <a:solidFill>
                  <a:schemeClr val="tx1">
                    <a:lumMod val="75000"/>
                  </a:schemeClr>
                </a:solidFill>
                <a:latin typeface="+mn-ea"/>
                <a:cs typeface="Open Sans" panose="020B0606030504020204" pitchFamily="34" charset="0"/>
              </a:rPr>
              <a:t>立项</a:t>
            </a:r>
            <a:endParaRPr lang="en-US" sz="3200" b="1" dirty="0">
              <a:solidFill>
                <a:schemeClr val="tx1">
                  <a:lumMod val="75000"/>
                </a:schemeClr>
              </a:solidFill>
              <a:latin typeface="+mn-ea"/>
              <a:cs typeface="Open Sans" panose="020B0606030504020204" pitchFamily="34" charset="0"/>
            </a:endParaRPr>
          </a:p>
        </p:txBody>
      </p:sp>
      <p:sp>
        <p:nvSpPr>
          <p:cNvPr id="22" name="PA_文本框 62"/>
          <p:cNvSpPr txBox="1"/>
          <p:nvPr>
            <p:custDataLst>
              <p:tags r:id="rId4"/>
            </p:custDataLst>
          </p:nvPr>
        </p:nvSpPr>
        <p:spPr>
          <a:xfrm>
            <a:off x="4097066" y="3465720"/>
            <a:ext cx="4351609" cy="196208"/>
          </a:xfrm>
          <a:prstGeom prst="rect">
            <a:avLst/>
          </a:prstGeom>
          <a:noFill/>
          <a:effectLst/>
        </p:spPr>
        <p:txBody>
          <a:bodyPr wrap="square" rtlCol="0">
            <a:spAutoFit/>
          </a:bodyPr>
          <a:lstStyle/>
          <a:p>
            <a:pPr algn="r"/>
            <a:r>
              <a:rPr lang="en-US" altLang="zh-CN" sz="675" dirty="0">
                <a:solidFill>
                  <a:schemeClr val="tx1">
                    <a:lumMod val="75000"/>
                  </a:schemeClr>
                </a:solidFill>
                <a:latin typeface="+mn-ea"/>
                <a:ea typeface="+mn-ea"/>
                <a:cs typeface="Arial Unicode MS" panose="020B0604020202020204" pitchFamily="34" charset="-122"/>
              </a:rPr>
              <a:t>XXXX</a:t>
            </a:r>
            <a:r>
              <a:rPr lang="zh-CN" altLang="en-US" sz="675" dirty="0">
                <a:solidFill>
                  <a:schemeClr val="tx1">
                    <a:lumMod val="75000"/>
                  </a:schemeClr>
                </a:solidFill>
                <a:latin typeface="+mn-ea"/>
                <a:ea typeface="+mn-ea"/>
                <a:cs typeface="Arial Unicode MS" panose="020B0604020202020204" pitchFamily="34" charset="-122"/>
              </a:rPr>
              <a:t>事业群</a:t>
            </a:r>
            <a:r>
              <a:rPr lang="en-US" altLang="zh-CN" sz="675" dirty="0">
                <a:solidFill>
                  <a:schemeClr val="tx1">
                    <a:lumMod val="75000"/>
                  </a:schemeClr>
                </a:solidFill>
                <a:latin typeface="+mn-ea"/>
                <a:ea typeface="+mn-ea"/>
                <a:cs typeface="Arial Unicode MS" panose="020B0604020202020204" pitchFamily="34" charset="-122"/>
              </a:rPr>
              <a:t>XXX</a:t>
            </a:r>
            <a:r>
              <a:rPr lang="zh-CN" altLang="en-US" sz="675" dirty="0">
                <a:solidFill>
                  <a:schemeClr val="tx1">
                    <a:lumMod val="75000"/>
                  </a:schemeClr>
                </a:solidFill>
                <a:latin typeface="+mn-ea"/>
                <a:ea typeface="+mn-ea"/>
                <a:cs typeface="Arial Unicode MS" panose="020B0604020202020204" pitchFamily="34" charset="-122"/>
              </a:rPr>
              <a:t>软件设计部</a:t>
            </a:r>
            <a:endParaRPr lang="en-US" altLang="zh-CN" sz="675" dirty="0">
              <a:solidFill>
                <a:schemeClr val="tx1">
                  <a:lumMod val="75000"/>
                </a:schemeClr>
              </a:solidFill>
              <a:latin typeface="+mn-ea"/>
              <a:ea typeface="+mn-ea"/>
              <a:cs typeface="Arial Unicode MS" panose="020B0604020202020204" pitchFamily="34" charset="-122"/>
            </a:endParaRPr>
          </a:p>
        </p:txBody>
      </p:sp>
      <p:sp>
        <p:nvSpPr>
          <p:cNvPr id="24" name="PA_任意多边形 72"/>
          <p:cNvSpPr>
            <a:spLocks noEditPoints="1"/>
          </p:cNvSpPr>
          <p:nvPr>
            <p:custDataLst>
              <p:tags r:id="rId5"/>
            </p:custDataLst>
          </p:nvPr>
        </p:nvSpPr>
        <p:spPr bwMode="auto">
          <a:xfrm>
            <a:off x="254038" y="1241189"/>
            <a:ext cx="3812120" cy="2707105"/>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68580" tIns="34290" rIns="68580" bIns="34290" numCol="1" anchor="t" anchorCtr="0" compatLnSpc="1"/>
          <a:lstStyle/>
          <a:p>
            <a:endParaRPr lang="id-ID">
              <a:latin typeface="+mn-ea"/>
            </a:endParaRPr>
          </a:p>
        </p:txBody>
      </p:sp>
      <p:cxnSp>
        <p:nvCxnSpPr>
          <p:cNvPr id="5" name="直接连接符 4"/>
          <p:cNvCxnSpPr/>
          <p:nvPr/>
        </p:nvCxnSpPr>
        <p:spPr>
          <a:xfrm flipH="1">
            <a:off x="7934325" y="3326557"/>
            <a:ext cx="428625" cy="0"/>
          </a:xfrm>
          <a:prstGeom prst="line">
            <a:avLst/>
          </a:prstGeom>
          <a:ln w="381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31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750"/>
                                        <p:tgtEl>
                                          <p:spTgt spid="24"/>
                                        </p:tgtEl>
                                      </p:cBhvr>
                                    </p:animEffect>
                                  </p:childTnLst>
                                </p:cTn>
                              </p:par>
                            </p:childTnLst>
                          </p:cTn>
                        </p:par>
                        <p:par>
                          <p:cTn id="12" fill="hold">
                            <p:stCondLst>
                              <p:cond delay="1250"/>
                            </p:stCondLst>
                            <p:childTnLst>
                              <p:par>
                                <p:cTn id="13" presetID="22" presetClass="entr" presetSubtype="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750"/>
                            </p:stCondLst>
                            <p:childTnLst>
                              <p:par>
                                <p:cTn id="17" presetID="42"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childTnLst>
                          </p:cTn>
                        </p:par>
                        <p:par>
                          <p:cTn id="22" fill="hold">
                            <p:stCondLst>
                              <p:cond delay="2750"/>
                            </p:stCondLst>
                            <p:childTnLst>
                              <p:par>
                                <p:cTn id="23" presetID="10" presetClass="entr" presetSubtype="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18" grpId="0"/>
      <p:bldP spid="22" grpId="0"/>
      <p:bldP spid="2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457200" cy="4655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8839" y="22860"/>
            <a:ext cx="3363071" cy="415498"/>
          </a:xfrm>
          <a:prstGeom prst="rect">
            <a:avLst/>
          </a:prstGeom>
          <a:noFill/>
        </p:spPr>
        <p:txBody>
          <a:bodyPr wrap="square" rtlCol="0">
            <a:spAutoFit/>
          </a:bodyPr>
          <a:lstStyle/>
          <a:p>
            <a:r>
              <a:rPr lang="zh-CN" altLang="en-US" sz="2100" b="1" dirty="0">
                <a:solidFill>
                  <a:srgbClr val="595959"/>
                </a:solidFill>
                <a:latin typeface="+mn-ea"/>
                <a:ea typeface="+mn-ea"/>
              </a:rPr>
              <a:t>实训项目体系</a:t>
            </a:r>
          </a:p>
        </p:txBody>
      </p:sp>
      <p:graphicFrame>
        <p:nvGraphicFramePr>
          <p:cNvPr id="12" name="表格 11"/>
          <p:cNvGraphicFramePr>
            <a:graphicFrameLocks noGrp="1"/>
          </p:cNvGraphicFramePr>
          <p:nvPr>
            <p:extLst>
              <p:ext uri="{D42A27DB-BD31-4B8C-83A1-F6EECF244321}">
                <p14:modId xmlns:p14="http://schemas.microsoft.com/office/powerpoint/2010/main" val="191803163"/>
              </p:ext>
            </p:extLst>
          </p:nvPr>
        </p:nvGraphicFramePr>
        <p:xfrm>
          <a:off x="488839" y="1464987"/>
          <a:ext cx="8299962" cy="3282433"/>
        </p:xfrm>
        <a:graphic>
          <a:graphicData uri="http://schemas.openxmlformats.org/drawingml/2006/table">
            <a:tbl>
              <a:tblPr firstRow="1" bandRow="1">
                <a:tableStyleId>{21E4AEA4-8DFA-4A89-87EB-49C32662AFE0}</a:tableStyleId>
              </a:tblPr>
              <a:tblGrid>
                <a:gridCol w="882821">
                  <a:extLst>
                    <a:ext uri="{9D8B030D-6E8A-4147-A177-3AD203B41FA5}">
                      <a16:colId xmlns:a16="http://schemas.microsoft.com/office/drawing/2014/main" xmlns="" val="1127088339"/>
                    </a:ext>
                  </a:extLst>
                </a:gridCol>
                <a:gridCol w="2453841">
                  <a:extLst>
                    <a:ext uri="{9D8B030D-6E8A-4147-A177-3AD203B41FA5}">
                      <a16:colId xmlns:a16="http://schemas.microsoft.com/office/drawing/2014/main" xmlns="" val="2337188657"/>
                    </a:ext>
                  </a:extLst>
                </a:gridCol>
                <a:gridCol w="1464725">
                  <a:extLst>
                    <a:ext uri="{9D8B030D-6E8A-4147-A177-3AD203B41FA5}">
                      <a16:colId xmlns:a16="http://schemas.microsoft.com/office/drawing/2014/main" xmlns="" val="1147857796"/>
                    </a:ext>
                  </a:extLst>
                </a:gridCol>
                <a:gridCol w="2181118">
                  <a:extLst>
                    <a:ext uri="{9D8B030D-6E8A-4147-A177-3AD203B41FA5}">
                      <a16:colId xmlns:a16="http://schemas.microsoft.com/office/drawing/2014/main" xmlns="" val="1153291492"/>
                    </a:ext>
                  </a:extLst>
                </a:gridCol>
                <a:gridCol w="1317457">
                  <a:extLst>
                    <a:ext uri="{9D8B030D-6E8A-4147-A177-3AD203B41FA5}">
                      <a16:colId xmlns:a16="http://schemas.microsoft.com/office/drawing/2014/main" xmlns="" val="3081477855"/>
                    </a:ext>
                  </a:extLst>
                </a:gridCol>
              </a:tblGrid>
              <a:tr h="298403">
                <a:tc>
                  <a:txBody>
                    <a:bodyPr/>
                    <a:lstStyle/>
                    <a:p>
                      <a:pPr algn="ctr"/>
                      <a:r>
                        <a:rPr lang="zh-CN" altLang="en-US" sz="1000" dirty="0"/>
                        <a:t>序号</a:t>
                      </a:r>
                    </a:p>
                  </a:txBody>
                  <a:tcPr marL="68580" marR="68580" marT="34290" marB="34290" anchor="ctr"/>
                </a:tc>
                <a:tc>
                  <a:txBody>
                    <a:bodyPr/>
                    <a:lstStyle/>
                    <a:p>
                      <a:pPr algn="ctr"/>
                      <a:r>
                        <a:rPr lang="zh-CN" altLang="en-US" sz="1000" dirty="0"/>
                        <a:t>实训项目</a:t>
                      </a:r>
                    </a:p>
                  </a:txBody>
                  <a:tcPr marL="68580" marR="68580" marT="34290" marB="34290" anchor="ctr"/>
                </a:tc>
                <a:tc>
                  <a:txBody>
                    <a:bodyPr/>
                    <a:lstStyle/>
                    <a:p>
                      <a:pPr algn="ctr"/>
                      <a:r>
                        <a:rPr lang="zh-CN" altLang="en-US" sz="1000" dirty="0"/>
                        <a:t>项目介绍</a:t>
                      </a:r>
                    </a:p>
                  </a:txBody>
                  <a:tcPr marL="68580" marR="68580" marT="34290" marB="34290" anchor="ctr"/>
                </a:tc>
                <a:tc>
                  <a:txBody>
                    <a:bodyPr/>
                    <a:lstStyle/>
                    <a:p>
                      <a:pPr algn="ctr"/>
                      <a:r>
                        <a:rPr lang="zh-CN" altLang="en-US" sz="1000" dirty="0"/>
                        <a:t>涉及子任务</a:t>
                      </a:r>
                    </a:p>
                  </a:txBody>
                  <a:tcPr marL="68580" marR="68580" marT="34290" marB="34290" anchor="ctr"/>
                </a:tc>
                <a:tc>
                  <a:txBody>
                    <a:bodyPr/>
                    <a:lstStyle/>
                    <a:p>
                      <a:pPr algn="ctr"/>
                      <a:r>
                        <a:rPr lang="zh-CN" altLang="en-US" sz="1000" dirty="0"/>
                        <a:t>考核判分点</a:t>
                      </a:r>
                    </a:p>
                  </a:txBody>
                  <a:tcPr marL="68580" marR="68580" marT="34290" marB="34290" anchor="ctr"/>
                </a:tc>
                <a:extLst>
                  <a:ext uri="{0D108BD9-81ED-4DB2-BD59-A6C34878D82A}">
                    <a16:rowId xmlns:a16="http://schemas.microsoft.com/office/drawing/2014/main" xmlns="" val="3429944024"/>
                  </a:ext>
                </a:extLst>
              </a:tr>
              <a:tr h="298403">
                <a:tc>
                  <a:txBody>
                    <a:bodyPr/>
                    <a:lstStyle/>
                    <a:p>
                      <a:pPr algn="ctr"/>
                      <a:r>
                        <a:rPr lang="en-US" altLang="zh-CN" sz="1000" dirty="0"/>
                        <a:t>1</a:t>
                      </a:r>
                      <a:endParaRPr lang="zh-CN" altLang="en-US" sz="1000" dirty="0"/>
                    </a:p>
                  </a:txBody>
                  <a:tcPr marL="68580" marR="68580" marT="34290" marB="34290" anchor="ctr"/>
                </a:tc>
                <a:tc>
                  <a:txBody>
                    <a:bodyPr/>
                    <a:lstStyle/>
                    <a:p>
                      <a:pPr algn="ctr"/>
                      <a:r>
                        <a:rPr lang="zh-CN" altLang="en-US" sz="1000" dirty="0"/>
                        <a:t>公司资产估值实训项目</a:t>
                      </a:r>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a:p>
                  </a:txBody>
                  <a:tcPr marL="68580" marR="68580" marT="34290" marB="34290" anchor="ctr"/>
                </a:tc>
                <a:tc>
                  <a:txBody>
                    <a:bodyPr/>
                    <a:lstStyle/>
                    <a:p>
                      <a:pPr algn="ctr"/>
                      <a:endParaRPr lang="zh-CN" altLang="en-US" sz="1000" dirty="0"/>
                    </a:p>
                  </a:txBody>
                  <a:tcPr marL="68580" marR="68580" marT="34290" marB="34290" anchor="ctr"/>
                </a:tc>
                <a:extLst>
                  <a:ext uri="{0D108BD9-81ED-4DB2-BD59-A6C34878D82A}">
                    <a16:rowId xmlns:a16="http://schemas.microsoft.com/office/drawing/2014/main" xmlns="" val="4225979228"/>
                  </a:ext>
                </a:extLst>
              </a:tr>
              <a:tr h="298403">
                <a:tc>
                  <a:txBody>
                    <a:bodyPr/>
                    <a:lstStyle/>
                    <a:p>
                      <a:pPr algn="ctr"/>
                      <a:r>
                        <a:rPr lang="en-US" altLang="zh-CN" sz="1000" dirty="0"/>
                        <a:t>2</a:t>
                      </a:r>
                      <a:endParaRPr lang="zh-CN" altLang="en-US" sz="1000" dirty="0"/>
                    </a:p>
                  </a:txBody>
                  <a:tcPr marL="68580" marR="68580" marT="34290" marB="34290" anchor="ctr"/>
                </a:tc>
                <a:tc>
                  <a:txBody>
                    <a:bodyPr/>
                    <a:lstStyle/>
                    <a:p>
                      <a:pPr algn="ctr"/>
                      <a:r>
                        <a:rPr lang="zh-CN" altLang="en-US" sz="1000" dirty="0"/>
                        <a:t>企业收购实训项目</a:t>
                      </a:r>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a:p>
                  </a:txBody>
                  <a:tcPr marL="68580" marR="68580" marT="34290" marB="34290" anchor="ctr"/>
                </a:tc>
                <a:extLst>
                  <a:ext uri="{0D108BD9-81ED-4DB2-BD59-A6C34878D82A}">
                    <a16:rowId xmlns:a16="http://schemas.microsoft.com/office/drawing/2014/main" xmlns="" val="202513004"/>
                  </a:ext>
                </a:extLst>
              </a:tr>
              <a:tr h="298403">
                <a:tc>
                  <a:txBody>
                    <a:bodyPr/>
                    <a:lstStyle/>
                    <a:p>
                      <a:pPr algn="ctr"/>
                      <a:r>
                        <a:rPr lang="en-US" altLang="zh-CN" sz="1000" dirty="0"/>
                        <a:t>3</a:t>
                      </a:r>
                      <a:endParaRPr lang="zh-CN" altLang="en-US" sz="1000" dirty="0"/>
                    </a:p>
                  </a:txBody>
                  <a:tcPr marL="68580" marR="68580" marT="34290" marB="34290" anchor="ctr"/>
                </a:tc>
                <a:tc>
                  <a:txBody>
                    <a:bodyPr/>
                    <a:lstStyle/>
                    <a:p>
                      <a:pPr algn="ctr"/>
                      <a:r>
                        <a:rPr lang="zh-CN" altLang="en-US" sz="1000" dirty="0"/>
                        <a:t>企业合并实训项目</a:t>
                      </a:r>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a:p>
                  </a:txBody>
                  <a:tcPr marL="68580" marR="68580" marT="34290" marB="34290" anchor="ctr"/>
                </a:tc>
                <a:extLst>
                  <a:ext uri="{0D108BD9-81ED-4DB2-BD59-A6C34878D82A}">
                    <a16:rowId xmlns:a16="http://schemas.microsoft.com/office/drawing/2014/main" xmlns="" val="4197657982"/>
                  </a:ext>
                </a:extLst>
              </a:tr>
              <a:tr h="298403">
                <a:tc>
                  <a:txBody>
                    <a:bodyPr/>
                    <a:lstStyle/>
                    <a:p>
                      <a:pPr algn="ctr"/>
                      <a:r>
                        <a:rPr lang="en-US" altLang="zh-CN" sz="1000" dirty="0"/>
                        <a:t>4</a:t>
                      </a:r>
                      <a:endParaRPr lang="zh-CN" altLang="en-US" sz="1000" dirty="0"/>
                    </a:p>
                  </a:txBody>
                  <a:tcPr marL="68580" marR="68580" marT="34290" marB="34290" anchor="ctr"/>
                </a:tc>
                <a:tc>
                  <a:txBody>
                    <a:bodyPr/>
                    <a:lstStyle/>
                    <a:p>
                      <a:pPr algn="ctr"/>
                      <a:r>
                        <a:rPr lang="zh-CN" altLang="en-US" sz="1000" dirty="0"/>
                        <a:t>企业最优化资产结构方案制定实训项目</a:t>
                      </a:r>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extLst>
                  <a:ext uri="{0D108BD9-81ED-4DB2-BD59-A6C34878D82A}">
                    <a16:rowId xmlns:a16="http://schemas.microsoft.com/office/drawing/2014/main" xmlns="" val="873013985"/>
                  </a:ext>
                </a:extLst>
              </a:tr>
              <a:tr h="298403">
                <a:tc>
                  <a:txBody>
                    <a:bodyPr/>
                    <a:lstStyle/>
                    <a:p>
                      <a:pPr algn="ctr"/>
                      <a:r>
                        <a:rPr lang="en-US" altLang="zh-CN" sz="1000" dirty="0"/>
                        <a:t>……</a:t>
                      </a: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extLst>
                  <a:ext uri="{0D108BD9-81ED-4DB2-BD59-A6C34878D82A}">
                    <a16:rowId xmlns:a16="http://schemas.microsoft.com/office/drawing/2014/main" xmlns="" val="1544254925"/>
                  </a:ext>
                </a:extLst>
              </a:tr>
              <a:tr h="298403">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extLst>
                  <a:ext uri="{0D108BD9-81ED-4DB2-BD59-A6C34878D82A}">
                    <a16:rowId xmlns:a16="http://schemas.microsoft.com/office/drawing/2014/main" xmlns="" val="3135176189"/>
                  </a:ext>
                </a:extLst>
              </a:tr>
              <a:tr h="298403">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extLst>
                  <a:ext uri="{0D108BD9-81ED-4DB2-BD59-A6C34878D82A}">
                    <a16:rowId xmlns:a16="http://schemas.microsoft.com/office/drawing/2014/main" xmlns="" val="2831197252"/>
                  </a:ext>
                </a:extLst>
              </a:tr>
              <a:tr h="298403">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extLst>
                  <a:ext uri="{0D108BD9-81ED-4DB2-BD59-A6C34878D82A}">
                    <a16:rowId xmlns:a16="http://schemas.microsoft.com/office/drawing/2014/main" xmlns="" val="3847300266"/>
                  </a:ext>
                </a:extLst>
              </a:tr>
              <a:tr h="298403">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extLst>
                  <a:ext uri="{0D108BD9-81ED-4DB2-BD59-A6C34878D82A}">
                    <a16:rowId xmlns:a16="http://schemas.microsoft.com/office/drawing/2014/main" xmlns="" val="397684593"/>
                  </a:ext>
                </a:extLst>
              </a:tr>
              <a:tr h="298403">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extLst>
                  <a:ext uri="{0D108BD9-81ED-4DB2-BD59-A6C34878D82A}">
                    <a16:rowId xmlns:a16="http://schemas.microsoft.com/office/drawing/2014/main" xmlns="" val="3892590134"/>
                  </a:ext>
                </a:extLst>
              </a:tr>
            </a:tbl>
          </a:graphicData>
        </a:graphic>
      </p:graphicFrame>
      <p:sp>
        <p:nvSpPr>
          <p:cNvPr id="5" name="矩形 4"/>
          <p:cNvSpPr/>
          <p:nvPr/>
        </p:nvSpPr>
        <p:spPr>
          <a:xfrm>
            <a:off x="457200" y="634968"/>
            <a:ext cx="8331593" cy="600164"/>
          </a:xfrm>
          <a:prstGeom prst="rect">
            <a:avLst/>
          </a:prstGeom>
        </p:spPr>
        <p:txBody>
          <a:bodyPr wrap="square">
            <a:spAutoFit/>
          </a:bodyPr>
          <a:lstStyle/>
          <a:p>
            <a:r>
              <a:rPr lang="zh-CN" altLang="en-US" sz="1100" b="1" dirty="0">
                <a:solidFill>
                  <a:schemeClr val="accent1"/>
                </a:solidFill>
                <a:latin typeface="+mn-ea"/>
                <a:ea typeface="+mn-ea"/>
              </a:rPr>
              <a:t>该页需要介绍该实训产品整体实训项目的规划。该页目的是为了让评审人员确定该实训产品的实训内容体系是否完整，内容专业性上是否有问题，同时也是为了让评审的技术负责人判断该实训产品是否具备对基于考核判分点的平台集成基本条件。下表为实训项目体系举例。</a:t>
            </a:r>
          </a:p>
        </p:txBody>
      </p:sp>
      <p:sp>
        <p:nvSpPr>
          <p:cNvPr id="6" name="灯片编号占位符 5"/>
          <p:cNvSpPr>
            <a:spLocks noGrp="1"/>
          </p:cNvSpPr>
          <p:nvPr>
            <p:ph type="sldNum" sz="quarter" idx="12"/>
          </p:nvPr>
        </p:nvSpPr>
        <p:spPr/>
        <p:txBody>
          <a:bodyPr/>
          <a:lstStyle/>
          <a:p>
            <a:pPr>
              <a:defRPr/>
            </a:pPr>
            <a:fld id="{E1EE1A14-67C4-44F6-B266-6D4410088BB5}" type="slidenum">
              <a:rPr lang="zh-CN" altLang="en-US" smtClean="0"/>
              <a:pPr>
                <a:defRPr/>
              </a:pPr>
              <a:t>10</a:t>
            </a:fld>
            <a:endParaRPr lang="zh-CN" altLang="en-US"/>
          </a:p>
        </p:txBody>
      </p:sp>
    </p:spTree>
    <p:extLst>
      <p:ext uri="{BB962C8B-B14F-4D97-AF65-F5344CB8AC3E}">
        <p14:creationId xmlns:p14="http://schemas.microsoft.com/office/powerpoint/2010/main" val="630199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908464"/>
            <a:ext cx="9144000" cy="32954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72"/>
          <p:cNvSpPr>
            <a:spLocks noEditPoints="1"/>
          </p:cNvSpPr>
          <p:nvPr/>
        </p:nvSpPr>
        <p:spPr bwMode="auto">
          <a:xfrm>
            <a:off x="2498472" y="1196658"/>
            <a:ext cx="3812120" cy="2707105"/>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68580" tIns="34290" rIns="68580" bIns="34290" numCol="1" anchor="t" anchorCtr="0" compatLnSpc="1"/>
          <a:lstStyle/>
          <a:p>
            <a:endParaRPr lang="id-ID">
              <a:latin typeface="+mn-ea"/>
            </a:endParaRPr>
          </a:p>
        </p:txBody>
      </p:sp>
      <p:sp>
        <p:nvSpPr>
          <p:cNvPr id="18" name="Oval 4"/>
          <p:cNvSpPr/>
          <p:nvPr/>
        </p:nvSpPr>
        <p:spPr>
          <a:xfrm>
            <a:off x="3864215" y="1343806"/>
            <a:ext cx="1415570" cy="1415570"/>
          </a:xfrm>
          <a:prstGeom prst="ellipse">
            <a:avLst/>
          </a:prstGeom>
          <a:solidFill>
            <a:schemeClr val="bg1">
              <a:alpha val="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solidFill>
                  <a:schemeClr val="tx1">
                    <a:lumMod val="75000"/>
                  </a:schemeClr>
                </a:solidFill>
                <a:latin typeface="ITC Avant Garde Std Md" panose="020B0602020202020204" pitchFamily="34" charset="0"/>
                <a:ea typeface="造字工房悦圆演示版常规体" pitchFamily="50" charset="-122"/>
              </a:rPr>
              <a:t>04</a:t>
            </a:r>
            <a:endParaRPr lang="id-ID" sz="5400" dirty="0">
              <a:solidFill>
                <a:schemeClr val="tx1">
                  <a:lumMod val="75000"/>
                </a:schemeClr>
              </a:solidFill>
              <a:latin typeface="ITC Avant Garde Std Md" panose="020B0602020202020204" pitchFamily="34" charset="0"/>
              <a:ea typeface="造字工房悦圆演示版常规体" pitchFamily="50" charset="-122"/>
            </a:endParaRPr>
          </a:p>
        </p:txBody>
      </p:sp>
      <p:sp>
        <p:nvSpPr>
          <p:cNvPr id="20" name="AutoShape 2"/>
          <p:cNvSpPr/>
          <p:nvPr/>
        </p:nvSpPr>
        <p:spPr bwMode="auto">
          <a:xfrm>
            <a:off x="2694876" y="2820638"/>
            <a:ext cx="3682786" cy="542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a:defRPr/>
            </a:pPr>
            <a:r>
              <a:rPr lang="zh-CN" altLang="en-US" sz="2400" b="1" dirty="0">
                <a:solidFill>
                  <a:schemeClr val="tx1">
                    <a:lumMod val="75000"/>
                  </a:schemeClr>
                </a:solidFill>
                <a:latin typeface="Raleway Regular"/>
                <a:cs typeface="Raleway Regular"/>
              </a:rPr>
              <a:t>产品介绍</a:t>
            </a:r>
            <a:endParaRPr lang="es-ES" sz="2400" b="1" dirty="0">
              <a:solidFill>
                <a:schemeClr val="tx1">
                  <a:lumMod val="75000"/>
                </a:schemeClr>
              </a:solidFill>
              <a:latin typeface="Raleway Regular"/>
              <a:cs typeface="Raleway Regular"/>
            </a:endParaRPr>
          </a:p>
        </p:txBody>
      </p:sp>
      <p:sp>
        <p:nvSpPr>
          <p:cNvPr id="21" name="TextBox 11"/>
          <p:cNvSpPr txBox="1"/>
          <p:nvPr/>
        </p:nvSpPr>
        <p:spPr>
          <a:xfrm>
            <a:off x="1794904" y="3427009"/>
            <a:ext cx="5462361" cy="307777"/>
          </a:xfrm>
          <a:prstGeom prst="rect">
            <a:avLst/>
          </a:prstGeom>
          <a:noFill/>
        </p:spPr>
        <p:txBody>
          <a:bodyPr wrap="square" lIns="0" tIns="0" rIns="0" bIns="0" rtlCol="0">
            <a:spAutoFit/>
          </a:bodyPr>
          <a:lstStyle>
            <a:defPPr>
              <a:defRPr lang="en-US"/>
            </a:defPPr>
            <a:lvl1pPr algn="just">
              <a:defRPr sz="900">
                <a:solidFill>
                  <a:schemeClr val="tx1">
                    <a:lumMod val="50000"/>
                    <a:lumOff val="50000"/>
                  </a:schemeClr>
                </a:solidFill>
                <a:latin typeface="+mn-ea"/>
              </a:defRPr>
            </a:lvl1pPr>
          </a:lstStyle>
          <a:p>
            <a:r>
              <a:rPr lang="zh-CN" altLang="en-US" sz="1000" b="1" dirty="0">
                <a:solidFill>
                  <a:schemeClr val="tx1"/>
                </a:solidFill>
                <a:ea typeface="+mn-ea"/>
              </a:rPr>
              <a:t>介绍该实训系统的需求分析、用户价值、版本规划（平台部分为公共模块，主要介绍课程方面的用户价值）</a:t>
            </a:r>
          </a:p>
        </p:txBody>
      </p:sp>
    </p:spTree>
    <p:extLst>
      <p:ext uri="{BB962C8B-B14F-4D97-AF65-F5344CB8AC3E}">
        <p14:creationId xmlns:p14="http://schemas.microsoft.com/office/powerpoint/2010/main" val="164700290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2)">
                                      <p:cBhvr>
                                        <p:cTn id="7" dur="2000"/>
                                        <p:tgtEl>
                                          <p:spTgt spid="18"/>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anim calcmode="lin" valueType="num">
                                      <p:cBhvr>
                                        <p:cTn id="12" dur="500" fill="hold"/>
                                        <p:tgtEl>
                                          <p:spTgt spid="20"/>
                                        </p:tgtEl>
                                        <p:attrNameLst>
                                          <p:attrName>ppt_x</p:attrName>
                                        </p:attrNameLst>
                                      </p:cBhvr>
                                      <p:tavLst>
                                        <p:tav tm="0">
                                          <p:val>
                                            <p:strVal val="#ppt_x"/>
                                          </p:val>
                                        </p:tav>
                                        <p:tav tm="100000">
                                          <p:val>
                                            <p:strVal val="#ppt_x"/>
                                          </p:val>
                                        </p:tav>
                                      </p:tavLst>
                                    </p:anim>
                                    <p:anim calcmode="lin" valueType="num">
                                      <p:cBhvr>
                                        <p:cTn id="13" dur="500" fill="hold"/>
                                        <p:tgtEl>
                                          <p:spTgt spid="20"/>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anim calcmode="lin" valueType="num">
                                      <p:cBhvr>
                                        <p:cTn id="17" dur="500" fill="hold"/>
                                        <p:tgtEl>
                                          <p:spTgt spid="21"/>
                                        </p:tgtEl>
                                        <p:attrNameLst>
                                          <p:attrName>ppt_x</p:attrName>
                                        </p:attrNameLst>
                                      </p:cBhvr>
                                      <p:tavLst>
                                        <p:tav tm="0">
                                          <p:val>
                                            <p:strVal val="#ppt_x"/>
                                          </p:val>
                                        </p:tav>
                                        <p:tav tm="100000">
                                          <p:val>
                                            <p:strVal val="#ppt_x"/>
                                          </p:val>
                                        </p:tav>
                                      </p:tavLst>
                                    </p:anim>
                                    <p:anim calcmode="lin" valueType="num">
                                      <p:cBhvr>
                                        <p:cTn id="18" dur="500" fill="hold"/>
                                        <p:tgtEl>
                                          <p:spTgt spid="21"/>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par>
                          <p:cTn id="23" fill="hold">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18" grpId="0" animBg="1"/>
      <p:bldP spid="2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457200" cy="4655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8839" y="22860"/>
            <a:ext cx="3363071" cy="415498"/>
          </a:xfrm>
          <a:prstGeom prst="rect">
            <a:avLst/>
          </a:prstGeom>
          <a:noFill/>
        </p:spPr>
        <p:txBody>
          <a:bodyPr wrap="square" rtlCol="0">
            <a:spAutoFit/>
          </a:bodyPr>
          <a:lstStyle/>
          <a:p>
            <a:r>
              <a:rPr lang="zh-CN" altLang="en-US" sz="2100" b="1" dirty="0">
                <a:solidFill>
                  <a:srgbClr val="595959"/>
                </a:solidFill>
                <a:latin typeface="+mn-ea"/>
                <a:ea typeface="+mn-ea"/>
              </a:rPr>
              <a:t>需求分析</a:t>
            </a:r>
          </a:p>
        </p:txBody>
      </p:sp>
      <p:sp>
        <p:nvSpPr>
          <p:cNvPr id="23" name="矩形 22"/>
          <p:cNvSpPr/>
          <p:nvPr/>
        </p:nvSpPr>
        <p:spPr>
          <a:xfrm>
            <a:off x="1170101" y="2024972"/>
            <a:ext cx="1990165" cy="2714694"/>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855104" y="1416459"/>
            <a:ext cx="3300904" cy="369332"/>
          </a:xfrm>
          <a:prstGeom prst="rect">
            <a:avLst/>
          </a:prstGeom>
          <a:noFill/>
        </p:spPr>
        <p:txBody>
          <a:bodyPr wrap="none" rtlCol="0">
            <a:spAutoFit/>
          </a:bodyPr>
          <a:lstStyle/>
          <a:p>
            <a:r>
              <a:rPr lang="zh-CN" altLang="en-US" dirty="0">
                <a:solidFill>
                  <a:srgbClr val="DB5355"/>
                </a:solidFill>
                <a:latin typeface="+mn-ea"/>
                <a:ea typeface="+mn-ea"/>
              </a:rPr>
              <a:t>公司金融的授课老师说</a:t>
            </a:r>
            <a:r>
              <a:rPr lang="en-US" altLang="zh-CN" dirty="0">
                <a:solidFill>
                  <a:srgbClr val="DB5355"/>
                </a:solidFill>
                <a:latin typeface="+mn-ea"/>
                <a:ea typeface="+mn-ea"/>
              </a:rPr>
              <a:t>B</a:t>
            </a:r>
            <a:r>
              <a:rPr lang="zh-CN" altLang="en-US" dirty="0">
                <a:solidFill>
                  <a:srgbClr val="DB5355"/>
                </a:solidFill>
                <a:latin typeface="+mn-ea"/>
                <a:ea typeface="+mn-ea"/>
              </a:rPr>
              <a:t>说：</a:t>
            </a:r>
            <a:r>
              <a:rPr lang="en-US" altLang="zh-CN" dirty="0">
                <a:solidFill>
                  <a:srgbClr val="DB5355"/>
                </a:solidFill>
                <a:latin typeface="+mn-ea"/>
                <a:ea typeface="+mn-ea"/>
              </a:rPr>
              <a:t>…</a:t>
            </a:r>
            <a:endParaRPr lang="zh-CN" altLang="en-US" dirty="0">
              <a:solidFill>
                <a:srgbClr val="DB5355"/>
              </a:solidFill>
              <a:latin typeface="+mn-ea"/>
              <a:ea typeface="+mn-ea"/>
            </a:endParaRPr>
          </a:p>
        </p:txBody>
      </p:sp>
      <p:grpSp>
        <p:nvGrpSpPr>
          <p:cNvPr id="25" name="组合 24"/>
          <p:cNvGrpSpPr/>
          <p:nvPr/>
        </p:nvGrpSpPr>
        <p:grpSpPr>
          <a:xfrm>
            <a:off x="1447236" y="2856201"/>
            <a:ext cx="1435894" cy="1428750"/>
            <a:chOff x="8482571" y="2888876"/>
            <a:chExt cx="1914525" cy="1905000"/>
          </a:xfrm>
        </p:grpSpPr>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64995" y="3072088"/>
              <a:ext cx="778253" cy="778253"/>
            </a:xfrm>
            <a:prstGeom prst="rect">
              <a:avLst/>
            </a:prstGeom>
          </p:spPr>
        </p:pic>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2571" y="2888876"/>
              <a:ext cx="1914525" cy="1905000"/>
            </a:xfrm>
            <a:prstGeom prst="rect">
              <a:avLst/>
            </a:prstGeom>
          </p:spPr>
        </p:pic>
      </p:grpSp>
      <p:sp>
        <p:nvSpPr>
          <p:cNvPr id="28" name="文本框 27"/>
          <p:cNvSpPr txBox="1"/>
          <p:nvPr/>
        </p:nvSpPr>
        <p:spPr>
          <a:xfrm>
            <a:off x="5277059" y="1699729"/>
            <a:ext cx="2642348" cy="1304203"/>
          </a:xfrm>
          <a:prstGeom prst="rect">
            <a:avLst/>
          </a:prstGeom>
          <a:noFill/>
        </p:spPr>
        <p:txBody>
          <a:bodyPr wrap="square" rtlCol="0">
            <a:spAutoFit/>
          </a:bodyPr>
          <a:lstStyle/>
          <a:p>
            <a:r>
              <a:rPr lang="zh-CN" altLang="en-US" sz="1125" dirty="0">
                <a:solidFill>
                  <a:srgbClr val="595959"/>
                </a:solidFill>
                <a:latin typeface="+mn-ea"/>
                <a:ea typeface="+mn-ea"/>
              </a:rPr>
              <a:t>上公司金融课程的时候，由于很多事物对象没有具体化的场景，以致学生无法理解老师所讲授的内容，比如</a:t>
            </a:r>
            <a:r>
              <a:rPr lang="en-US" altLang="zh-CN" sz="1125" dirty="0">
                <a:solidFill>
                  <a:srgbClr val="595959"/>
                </a:solidFill>
                <a:latin typeface="+mn-ea"/>
                <a:ea typeface="+mn-ea"/>
              </a:rPr>
              <a:t>IPO</a:t>
            </a:r>
            <a:r>
              <a:rPr lang="zh-CN" altLang="en-US" sz="1125" dirty="0">
                <a:solidFill>
                  <a:srgbClr val="595959"/>
                </a:solidFill>
                <a:latin typeface="+mn-ea"/>
                <a:ea typeface="+mn-ea"/>
              </a:rPr>
              <a:t>上市，到底一级市场是什么，在哪里，二级市场是什么，在哪里，通过教师的口述，学生如果没有亲身的经历很难明白老师到底在说什么？</a:t>
            </a:r>
          </a:p>
        </p:txBody>
      </p:sp>
      <p:sp>
        <p:nvSpPr>
          <p:cNvPr id="29" name="文本框 28"/>
          <p:cNvSpPr txBox="1"/>
          <p:nvPr/>
        </p:nvSpPr>
        <p:spPr>
          <a:xfrm>
            <a:off x="5223940" y="3577300"/>
            <a:ext cx="2642348" cy="957955"/>
          </a:xfrm>
          <a:prstGeom prst="rect">
            <a:avLst/>
          </a:prstGeom>
          <a:noFill/>
        </p:spPr>
        <p:txBody>
          <a:bodyPr wrap="square" rtlCol="0">
            <a:spAutoFit/>
          </a:bodyPr>
          <a:lstStyle/>
          <a:p>
            <a:r>
              <a:rPr lang="zh-CN" altLang="en-US" sz="1125" dirty="0">
                <a:solidFill>
                  <a:srgbClr val="595959"/>
                </a:solidFill>
                <a:latin typeface="+mn-ea"/>
                <a:ea typeface="+mn-ea"/>
              </a:rPr>
              <a:t>公司金融在讲授</a:t>
            </a:r>
            <a:r>
              <a:rPr lang="en-US" altLang="zh-CN" sz="1125" dirty="0">
                <a:solidFill>
                  <a:srgbClr val="595959"/>
                </a:solidFill>
                <a:latin typeface="+mn-ea"/>
                <a:ea typeface="+mn-ea"/>
              </a:rPr>
              <a:t>NPV</a:t>
            </a:r>
            <a:r>
              <a:rPr lang="zh-CN" altLang="en-US" sz="1125" dirty="0">
                <a:solidFill>
                  <a:srgbClr val="595959"/>
                </a:solidFill>
                <a:latin typeface="+mn-ea"/>
                <a:ea typeface="+mn-ea"/>
              </a:rPr>
              <a:t>决策模型的时候，学生明白了计算原理，会做题了，考核可以考满分。但是他们完全不理解学习这个干什么，可以用到什么地方，是什么职业，什么行业在用这个。</a:t>
            </a:r>
          </a:p>
        </p:txBody>
      </p:sp>
      <p:pic>
        <p:nvPicPr>
          <p:cNvPr id="30" name="图片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24967" y="2105794"/>
            <a:ext cx="675503" cy="675503"/>
          </a:xfrm>
          <a:prstGeom prst="rect">
            <a:avLst/>
          </a:prstGeom>
        </p:spPr>
      </p:pic>
      <p:pic>
        <p:nvPicPr>
          <p:cNvPr id="31" name="图片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80983" y="2291766"/>
            <a:ext cx="405302" cy="405302"/>
          </a:xfrm>
          <a:prstGeom prst="rect">
            <a:avLst/>
          </a:prstGeom>
        </p:spPr>
      </p:pic>
      <p:pic>
        <p:nvPicPr>
          <p:cNvPr id="32" name="图片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69807" y="3911937"/>
            <a:ext cx="572403" cy="572403"/>
          </a:xfrm>
          <a:prstGeom prst="rect">
            <a:avLst/>
          </a:prstGeom>
        </p:spPr>
      </p:pic>
      <p:pic>
        <p:nvPicPr>
          <p:cNvPr id="33" name="图片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59466" y="3816761"/>
            <a:ext cx="190353" cy="190353"/>
          </a:xfrm>
          <a:prstGeom prst="rect">
            <a:avLst/>
          </a:prstGeom>
        </p:spPr>
      </p:pic>
      <p:sp>
        <p:nvSpPr>
          <p:cNvPr id="34" name="对话气泡: 圆角矩形 33"/>
          <p:cNvSpPr/>
          <p:nvPr/>
        </p:nvSpPr>
        <p:spPr>
          <a:xfrm>
            <a:off x="5102581" y="1699729"/>
            <a:ext cx="2885067" cy="1397145"/>
          </a:xfrm>
          <a:prstGeom prst="wedgeRoundRectCallout">
            <a:avLst>
              <a:gd name="adj1" fmla="val -32019"/>
              <a:gd name="adj2" fmla="val 64579"/>
              <a:gd name="adj3" fmla="val 16667"/>
            </a:avLst>
          </a:prstGeom>
          <a:noFill/>
          <a:ln>
            <a:solidFill>
              <a:srgbClr val="DB5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对话气泡: 圆角矩形 34"/>
          <p:cNvSpPr/>
          <p:nvPr/>
        </p:nvSpPr>
        <p:spPr>
          <a:xfrm>
            <a:off x="5052176" y="3454203"/>
            <a:ext cx="2885067" cy="1293881"/>
          </a:xfrm>
          <a:prstGeom prst="wedgeRoundRectCallout">
            <a:avLst>
              <a:gd name="adj1" fmla="val -32019"/>
              <a:gd name="adj2" fmla="val 64579"/>
              <a:gd name="adj3" fmla="val 16667"/>
            </a:avLst>
          </a:prstGeom>
          <a:noFill/>
          <a:ln>
            <a:solidFill>
              <a:srgbClr val="DB5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28600" y="657935"/>
            <a:ext cx="8484889" cy="600164"/>
          </a:xfrm>
          <a:prstGeom prst="rect">
            <a:avLst/>
          </a:prstGeom>
        </p:spPr>
        <p:txBody>
          <a:bodyPr wrap="square">
            <a:spAutoFit/>
          </a:bodyPr>
          <a:lstStyle/>
          <a:p>
            <a:r>
              <a:rPr lang="zh-CN" altLang="en-US" sz="1100" b="1" dirty="0">
                <a:solidFill>
                  <a:schemeClr val="accent1"/>
                </a:solidFill>
                <a:latin typeface="+mn-ea"/>
                <a:ea typeface="+mn-ea"/>
              </a:rPr>
              <a:t>该页用来分析教师或者学生在没有该实训系统情况下，按照现行教学方式教师教授或者学生在学习该实训系统匹配的专业核心课程时所遇到问题，从而找出他们对于该核心课程所涉及的需要通过实训教学解决课程授课或者学习中遇到的问题。目的是为了让评审人员判定事业部对该实训产品的用户需求分析是否到位，逻辑是否能够自洽。下图问题需求分析举例。</a:t>
            </a:r>
          </a:p>
        </p:txBody>
      </p:sp>
      <p:sp>
        <p:nvSpPr>
          <p:cNvPr id="5" name="灯片编号占位符 4"/>
          <p:cNvSpPr>
            <a:spLocks noGrp="1"/>
          </p:cNvSpPr>
          <p:nvPr>
            <p:ph type="sldNum" sz="quarter" idx="12"/>
          </p:nvPr>
        </p:nvSpPr>
        <p:spPr/>
        <p:txBody>
          <a:bodyPr/>
          <a:lstStyle/>
          <a:p>
            <a:pPr>
              <a:defRPr/>
            </a:pPr>
            <a:fld id="{E1EE1A14-67C4-44F6-B266-6D4410088BB5}" type="slidenum">
              <a:rPr lang="zh-CN" altLang="en-US" smtClean="0"/>
              <a:pPr>
                <a:defRPr/>
              </a:pPr>
              <a:t>12</a:t>
            </a:fld>
            <a:endParaRPr lang="zh-CN" altLang="en-US"/>
          </a:p>
        </p:txBody>
      </p:sp>
    </p:spTree>
    <p:extLst>
      <p:ext uri="{BB962C8B-B14F-4D97-AF65-F5344CB8AC3E}">
        <p14:creationId xmlns:p14="http://schemas.microsoft.com/office/powerpoint/2010/main" val="3828594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457200" cy="4655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8839" y="22860"/>
            <a:ext cx="3363071" cy="415498"/>
          </a:xfrm>
          <a:prstGeom prst="rect">
            <a:avLst/>
          </a:prstGeom>
          <a:noFill/>
        </p:spPr>
        <p:txBody>
          <a:bodyPr wrap="square" rtlCol="0">
            <a:spAutoFit/>
          </a:bodyPr>
          <a:lstStyle/>
          <a:p>
            <a:r>
              <a:rPr lang="zh-CN" altLang="en-US" sz="2100" b="1" dirty="0">
                <a:solidFill>
                  <a:srgbClr val="595959"/>
                </a:solidFill>
                <a:latin typeface="+mn-ea"/>
                <a:ea typeface="+mn-ea"/>
              </a:rPr>
              <a:t>产品定位</a:t>
            </a:r>
          </a:p>
        </p:txBody>
      </p:sp>
      <p:sp>
        <p:nvSpPr>
          <p:cNvPr id="20" name="文本框 19"/>
          <p:cNvSpPr txBox="1"/>
          <p:nvPr/>
        </p:nvSpPr>
        <p:spPr>
          <a:xfrm>
            <a:off x="355003" y="2316915"/>
            <a:ext cx="8358486" cy="646331"/>
          </a:xfrm>
          <a:prstGeom prst="rect">
            <a:avLst/>
          </a:prstGeom>
          <a:noFill/>
        </p:spPr>
        <p:txBody>
          <a:bodyPr wrap="square" rtlCol="0">
            <a:spAutoFit/>
          </a:bodyPr>
          <a:lstStyle/>
          <a:p>
            <a:r>
              <a:rPr lang="zh-CN" altLang="en-US" dirty="0">
                <a:solidFill>
                  <a:srgbClr val="595959"/>
                </a:solidFill>
                <a:latin typeface="+mn-ea"/>
                <a:ea typeface="+mn-ea"/>
              </a:rPr>
              <a:t>国泰安</a:t>
            </a:r>
            <a:r>
              <a:rPr lang="en-US" altLang="zh-CN" dirty="0">
                <a:solidFill>
                  <a:srgbClr val="595959"/>
                </a:solidFill>
                <a:latin typeface="+mn-ea"/>
                <a:ea typeface="+mn-ea"/>
              </a:rPr>
              <a:t>XXX</a:t>
            </a:r>
            <a:r>
              <a:rPr lang="zh-CN" altLang="en-US" dirty="0">
                <a:solidFill>
                  <a:srgbClr val="595959"/>
                </a:solidFill>
                <a:latin typeface="+mn-ea"/>
                <a:ea typeface="+mn-ea"/>
              </a:rPr>
              <a:t>实训教学系统正是为配合</a:t>
            </a:r>
            <a:r>
              <a:rPr lang="en-US" altLang="zh-CN" dirty="0">
                <a:solidFill>
                  <a:srgbClr val="595959"/>
                </a:solidFill>
                <a:latin typeface="+mn-ea"/>
                <a:ea typeface="+mn-ea"/>
              </a:rPr>
              <a:t>XXX</a:t>
            </a:r>
            <a:r>
              <a:rPr lang="zh-CN" altLang="en-US" dirty="0">
                <a:solidFill>
                  <a:srgbClr val="595959"/>
                </a:solidFill>
                <a:latin typeface="+mn-ea"/>
                <a:ea typeface="+mn-ea"/>
              </a:rPr>
              <a:t>专业的</a:t>
            </a:r>
            <a:r>
              <a:rPr lang="en-US" altLang="zh-CN" dirty="0">
                <a:solidFill>
                  <a:srgbClr val="595959"/>
                </a:solidFill>
                <a:latin typeface="+mn-ea"/>
                <a:ea typeface="+mn-ea"/>
              </a:rPr>
              <a:t>XXX</a:t>
            </a:r>
            <a:r>
              <a:rPr lang="zh-CN" altLang="en-US" dirty="0">
                <a:solidFill>
                  <a:srgbClr val="595959"/>
                </a:solidFill>
                <a:latin typeface="+mn-ea"/>
                <a:ea typeface="+mn-ea"/>
              </a:rPr>
              <a:t>核心课程，针对</a:t>
            </a:r>
            <a:r>
              <a:rPr lang="en-US" altLang="zh-CN" dirty="0">
                <a:solidFill>
                  <a:srgbClr val="595959"/>
                </a:solidFill>
                <a:latin typeface="+mn-ea"/>
                <a:ea typeface="+mn-ea"/>
              </a:rPr>
              <a:t>XX</a:t>
            </a:r>
            <a:r>
              <a:rPr lang="zh-CN" altLang="en-US" dirty="0">
                <a:solidFill>
                  <a:srgbClr val="595959"/>
                </a:solidFill>
                <a:latin typeface="+mn-ea"/>
                <a:ea typeface="+mn-ea"/>
              </a:rPr>
              <a:t>市场类型，而开发的一款帮助院校学生进行</a:t>
            </a:r>
            <a:r>
              <a:rPr lang="en-US" altLang="zh-CN" dirty="0">
                <a:solidFill>
                  <a:srgbClr val="595959"/>
                </a:solidFill>
                <a:latin typeface="+mn-ea"/>
                <a:ea typeface="+mn-ea"/>
              </a:rPr>
              <a:t>XXX</a:t>
            </a:r>
            <a:r>
              <a:rPr lang="zh-CN" altLang="en-US" dirty="0">
                <a:solidFill>
                  <a:srgbClr val="595959"/>
                </a:solidFill>
                <a:latin typeface="+mn-ea"/>
                <a:ea typeface="+mn-ea"/>
              </a:rPr>
              <a:t>业务实训的实训教学产品。</a:t>
            </a:r>
          </a:p>
        </p:txBody>
      </p:sp>
      <p:sp>
        <p:nvSpPr>
          <p:cNvPr id="5" name="矩形 4"/>
          <p:cNvSpPr/>
          <p:nvPr/>
        </p:nvSpPr>
        <p:spPr>
          <a:xfrm>
            <a:off x="228600" y="657935"/>
            <a:ext cx="8484889" cy="430887"/>
          </a:xfrm>
          <a:prstGeom prst="rect">
            <a:avLst/>
          </a:prstGeom>
        </p:spPr>
        <p:txBody>
          <a:bodyPr wrap="square">
            <a:spAutoFit/>
          </a:bodyPr>
          <a:lstStyle/>
          <a:p>
            <a:r>
              <a:rPr lang="zh-CN" altLang="en-US" sz="1100" b="1" dirty="0">
                <a:solidFill>
                  <a:schemeClr val="accent1"/>
                </a:solidFill>
                <a:latin typeface="+mn-ea"/>
                <a:ea typeface="+mn-ea"/>
              </a:rPr>
              <a:t>该页用来总结该实训系统的具体定位。目的是为了让评审人员判断事业部对于该产品经过前期的调研、分析后，是否有一个清晰的产品定位总结。</a:t>
            </a:r>
          </a:p>
        </p:txBody>
      </p:sp>
      <p:sp>
        <p:nvSpPr>
          <p:cNvPr id="6" name="灯片编号占位符 5"/>
          <p:cNvSpPr>
            <a:spLocks noGrp="1"/>
          </p:cNvSpPr>
          <p:nvPr>
            <p:ph type="sldNum" sz="quarter" idx="12"/>
          </p:nvPr>
        </p:nvSpPr>
        <p:spPr/>
        <p:txBody>
          <a:bodyPr/>
          <a:lstStyle/>
          <a:p>
            <a:pPr>
              <a:defRPr/>
            </a:pPr>
            <a:fld id="{E1EE1A14-67C4-44F6-B266-6D4410088BB5}" type="slidenum">
              <a:rPr lang="zh-CN" altLang="en-US" smtClean="0"/>
              <a:pPr>
                <a:defRPr/>
              </a:pPr>
              <a:t>13</a:t>
            </a:fld>
            <a:endParaRPr lang="zh-CN" altLang="en-US"/>
          </a:p>
        </p:txBody>
      </p:sp>
    </p:spTree>
    <p:extLst>
      <p:ext uri="{BB962C8B-B14F-4D97-AF65-F5344CB8AC3E}">
        <p14:creationId xmlns:p14="http://schemas.microsoft.com/office/powerpoint/2010/main" val="555517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457200" cy="4655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8839" y="22860"/>
            <a:ext cx="3363071" cy="415498"/>
          </a:xfrm>
          <a:prstGeom prst="rect">
            <a:avLst/>
          </a:prstGeom>
          <a:noFill/>
        </p:spPr>
        <p:txBody>
          <a:bodyPr wrap="square" rtlCol="0">
            <a:spAutoFit/>
          </a:bodyPr>
          <a:lstStyle/>
          <a:p>
            <a:r>
              <a:rPr lang="zh-CN" altLang="en-US" sz="2100" b="1" dirty="0">
                <a:solidFill>
                  <a:srgbClr val="595959"/>
                </a:solidFill>
                <a:latin typeface="+mn-ea"/>
                <a:ea typeface="+mn-ea"/>
              </a:rPr>
              <a:t>用户价值（平台功能）</a:t>
            </a:r>
          </a:p>
        </p:txBody>
      </p:sp>
      <p:sp>
        <p:nvSpPr>
          <p:cNvPr id="7" name="矩形 6"/>
          <p:cNvSpPr/>
          <p:nvPr/>
        </p:nvSpPr>
        <p:spPr>
          <a:xfrm>
            <a:off x="228600" y="657935"/>
            <a:ext cx="8484889" cy="261610"/>
          </a:xfrm>
          <a:prstGeom prst="rect">
            <a:avLst/>
          </a:prstGeom>
        </p:spPr>
        <p:txBody>
          <a:bodyPr wrap="square">
            <a:spAutoFit/>
          </a:bodyPr>
          <a:lstStyle/>
          <a:p>
            <a:r>
              <a:rPr lang="zh-CN" altLang="en-US" sz="1100" b="1" dirty="0">
                <a:solidFill>
                  <a:schemeClr val="accent1"/>
                </a:solidFill>
                <a:latin typeface="+mn-ea"/>
                <a:ea typeface="+mn-ea"/>
              </a:rPr>
              <a:t>该页用来介绍平台能够给用户带来的价值。作为公共部分不需要变动。下图为举例。</a:t>
            </a:r>
          </a:p>
        </p:txBody>
      </p:sp>
      <p:pic>
        <p:nvPicPr>
          <p:cNvPr id="8" name="图片 7"/>
          <p:cNvPicPr>
            <a:picLocks noChangeAspect="1"/>
          </p:cNvPicPr>
          <p:nvPr/>
        </p:nvPicPr>
        <p:blipFill>
          <a:blip r:embed="rId2"/>
          <a:stretch>
            <a:fillRect/>
          </a:stretch>
        </p:blipFill>
        <p:spPr>
          <a:xfrm>
            <a:off x="3350391" y="1185535"/>
            <a:ext cx="5363098" cy="3690786"/>
          </a:xfrm>
          <a:prstGeom prst="rect">
            <a:avLst/>
          </a:prstGeom>
        </p:spPr>
      </p:pic>
      <p:sp>
        <p:nvSpPr>
          <p:cNvPr id="9" name="文本框 8"/>
          <p:cNvSpPr txBox="1"/>
          <p:nvPr/>
        </p:nvSpPr>
        <p:spPr>
          <a:xfrm>
            <a:off x="345138" y="1670971"/>
            <a:ext cx="2515574" cy="2739211"/>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solidFill>
                  <a:srgbClr val="595959"/>
                </a:solidFill>
                <a:latin typeface="+mn-ea"/>
                <a:ea typeface="+mn-ea"/>
              </a:rPr>
              <a:t>能够帮助产品经理建立直接与客户沟通渠道，减弱依靠销售进行客户维护带来的不便</a:t>
            </a:r>
            <a:endParaRPr lang="en-US" altLang="zh-CN" sz="1400" dirty="0">
              <a:solidFill>
                <a:srgbClr val="595959"/>
              </a:solidFill>
              <a:latin typeface="+mn-ea"/>
              <a:ea typeface="+mn-ea"/>
            </a:endParaRPr>
          </a:p>
          <a:p>
            <a:pPr marL="285750" indent="-285750">
              <a:buFont typeface="Arial" panose="020B0604020202020204" pitchFamily="34" charset="0"/>
              <a:buChar char="•"/>
            </a:pPr>
            <a:r>
              <a:rPr lang="zh-CN" altLang="en-US" sz="1400" dirty="0">
                <a:solidFill>
                  <a:srgbClr val="595959"/>
                </a:solidFill>
                <a:latin typeface="+mn-ea"/>
                <a:ea typeface="+mn-ea"/>
              </a:rPr>
              <a:t>能够帮助产品经理方便快捷的进行订单查询以及业绩统计分析</a:t>
            </a:r>
            <a:endParaRPr lang="en-US" altLang="zh-CN" sz="1400" dirty="0">
              <a:solidFill>
                <a:srgbClr val="595959"/>
              </a:solidFill>
              <a:latin typeface="+mn-ea"/>
              <a:ea typeface="+mn-ea"/>
            </a:endParaRPr>
          </a:p>
          <a:p>
            <a:pPr marL="285750" indent="-285750">
              <a:buFont typeface="Arial" panose="020B0604020202020204" pitchFamily="34" charset="0"/>
              <a:buChar char="•"/>
            </a:pPr>
            <a:r>
              <a:rPr lang="zh-CN" altLang="en-US" sz="1400" dirty="0">
                <a:solidFill>
                  <a:srgbClr val="595959"/>
                </a:solidFill>
                <a:latin typeface="+mn-ea"/>
                <a:ea typeface="+mn-ea"/>
              </a:rPr>
              <a:t>能够帮助产品经理直接向客户推荐新上线的产品以及资源，打造最直接的销售渠道</a:t>
            </a:r>
            <a:endParaRPr lang="en-US" altLang="zh-CN" sz="1400" dirty="0">
              <a:solidFill>
                <a:srgbClr val="595959"/>
              </a:solidFill>
              <a:latin typeface="+mn-ea"/>
              <a:ea typeface="+mn-ea"/>
            </a:endParaRPr>
          </a:p>
          <a:p>
            <a:endParaRPr lang="zh-CN" altLang="en-US" dirty="0">
              <a:latin typeface="+mn-ea"/>
              <a:ea typeface="+mn-ea"/>
            </a:endParaRPr>
          </a:p>
        </p:txBody>
      </p:sp>
      <p:sp>
        <p:nvSpPr>
          <p:cNvPr id="10" name="矩形 9"/>
          <p:cNvSpPr/>
          <p:nvPr/>
        </p:nvSpPr>
        <p:spPr>
          <a:xfrm>
            <a:off x="345137" y="1496071"/>
            <a:ext cx="2819729" cy="3380249"/>
          </a:xfrm>
          <a:prstGeom prst="rect">
            <a:avLst/>
          </a:prstGeom>
          <a:noFill/>
          <a:ln>
            <a:solidFill>
              <a:srgbClr val="DB5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a:off x="345136" y="1169399"/>
            <a:ext cx="2819730" cy="329411"/>
          </a:xfrm>
          <a:prstGeom prst="round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rPr>
              <a:t>产品经理</a:t>
            </a:r>
          </a:p>
        </p:txBody>
      </p:sp>
      <p:sp>
        <p:nvSpPr>
          <p:cNvPr id="5" name="灯片编号占位符 4"/>
          <p:cNvSpPr>
            <a:spLocks noGrp="1"/>
          </p:cNvSpPr>
          <p:nvPr>
            <p:ph type="sldNum" sz="quarter" idx="12"/>
          </p:nvPr>
        </p:nvSpPr>
        <p:spPr/>
        <p:txBody>
          <a:bodyPr/>
          <a:lstStyle/>
          <a:p>
            <a:pPr>
              <a:defRPr/>
            </a:pPr>
            <a:fld id="{E1EE1A14-67C4-44F6-B266-6D4410088BB5}" type="slidenum">
              <a:rPr lang="zh-CN" altLang="en-US" smtClean="0"/>
              <a:pPr>
                <a:defRPr/>
              </a:pPr>
              <a:t>14</a:t>
            </a:fld>
            <a:endParaRPr lang="zh-CN" altLang="en-US"/>
          </a:p>
        </p:txBody>
      </p:sp>
    </p:spTree>
    <p:extLst>
      <p:ext uri="{BB962C8B-B14F-4D97-AF65-F5344CB8AC3E}">
        <p14:creationId xmlns:p14="http://schemas.microsoft.com/office/powerpoint/2010/main" val="1138754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457200" cy="4655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8839" y="22860"/>
            <a:ext cx="3363071" cy="415498"/>
          </a:xfrm>
          <a:prstGeom prst="rect">
            <a:avLst/>
          </a:prstGeom>
          <a:noFill/>
        </p:spPr>
        <p:txBody>
          <a:bodyPr wrap="square" rtlCol="0">
            <a:spAutoFit/>
          </a:bodyPr>
          <a:lstStyle/>
          <a:p>
            <a:r>
              <a:rPr lang="zh-CN" altLang="en-US" sz="2100" b="1" dirty="0">
                <a:solidFill>
                  <a:srgbClr val="595959"/>
                </a:solidFill>
                <a:latin typeface="+mn-ea"/>
                <a:ea typeface="+mn-ea"/>
              </a:rPr>
              <a:t>用户价值（实训内容）</a:t>
            </a:r>
          </a:p>
        </p:txBody>
      </p:sp>
      <p:sp>
        <p:nvSpPr>
          <p:cNvPr id="23" name="文本框 22"/>
          <p:cNvSpPr txBox="1"/>
          <p:nvPr/>
        </p:nvSpPr>
        <p:spPr>
          <a:xfrm>
            <a:off x="457200" y="1927174"/>
            <a:ext cx="8014855" cy="523220"/>
          </a:xfrm>
          <a:prstGeom prst="rect">
            <a:avLst/>
          </a:prstGeom>
          <a:noFill/>
        </p:spPr>
        <p:txBody>
          <a:bodyPr wrap="square" rtlCol="0">
            <a:spAutoFit/>
          </a:bodyPr>
          <a:lstStyle/>
          <a:p>
            <a:r>
              <a:rPr lang="zh-CN" altLang="en-US" sz="1400" b="1" dirty="0">
                <a:solidFill>
                  <a:srgbClr val="FF0000"/>
                </a:solidFill>
                <a:latin typeface="+mn-ea"/>
                <a:ea typeface="+mn-ea"/>
              </a:rPr>
              <a:t>学生职业认识：</a:t>
            </a:r>
            <a:r>
              <a:rPr lang="zh-CN" altLang="en-US" sz="1400" dirty="0">
                <a:solidFill>
                  <a:srgbClr val="595959"/>
                </a:solidFill>
                <a:latin typeface="+mn-ea"/>
                <a:ea typeface="+mn-ea"/>
              </a:rPr>
              <a:t>可以帮助学生熟悉在</a:t>
            </a:r>
            <a:r>
              <a:rPr lang="en-US" altLang="zh-CN" sz="1400" dirty="0">
                <a:solidFill>
                  <a:srgbClr val="595959"/>
                </a:solidFill>
                <a:latin typeface="+mn-ea"/>
                <a:ea typeface="+mn-ea"/>
              </a:rPr>
              <a:t>XXX</a:t>
            </a:r>
            <a:r>
              <a:rPr lang="zh-CN" altLang="en-US" sz="1400" dirty="0">
                <a:solidFill>
                  <a:srgbClr val="595959"/>
                </a:solidFill>
                <a:latin typeface="+mn-ea"/>
                <a:ea typeface="+mn-ea"/>
              </a:rPr>
              <a:t>行业，</a:t>
            </a:r>
            <a:r>
              <a:rPr lang="en-US" altLang="zh-CN" sz="1400" dirty="0">
                <a:solidFill>
                  <a:srgbClr val="595959"/>
                </a:solidFill>
                <a:latin typeface="+mn-ea"/>
                <a:ea typeface="+mn-ea"/>
              </a:rPr>
              <a:t>XX</a:t>
            </a:r>
            <a:r>
              <a:rPr lang="zh-CN" altLang="en-US" sz="1400" dirty="0">
                <a:solidFill>
                  <a:srgbClr val="595959"/>
                </a:solidFill>
                <a:latin typeface="+mn-ea"/>
                <a:ea typeface="+mn-ea"/>
              </a:rPr>
              <a:t>职业的工作内容，业务流程，提前对</a:t>
            </a:r>
            <a:r>
              <a:rPr lang="en-US" altLang="zh-CN" sz="1400" dirty="0">
                <a:solidFill>
                  <a:srgbClr val="595959"/>
                </a:solidFill>
                <a:latin typeface="+mn-ea"/>
                <a:ea typeface="+mn-ea"/>
              </a:rPr>
              <a:t>XX</a:t>
            </a:r>
            <a:r>
              <a:rPr lang="zh-CN" altLang="en-US" sz="1400" dirty="0">
                <a:solidFill>
                  <a:srgbClr val="595959"/>
                </a:solidFill>
                <a:latin typeface="+mn-ea"/>
                <a:ea typeface="+mn-ea"/>
              </a:rPr>
              <a:t>职业有一个较为具象化的认识</a:t>
            </a:r>
          </a:p>
        </p:txBody>
      </p:sp>
      <p:sp>
        <p:nvSpPr>
          <p:cNvPr id="24" name="文本框 23"/>
          <p:cNvSpPr txBox="1"/>
          <p:nvPr/>
        </p:nvSpPr>
        <p:spPr>
          <a:xfrm>
            <a:off x="457200" y="2610497"/>
            <a:ext cx="8014855" cy="307777"/>
          </a:xfrm>
          <a:prstGeom prst="rect">
            <a:avLst/>
          </a:prstGeom>
          <a:noFill/>
        </p:spPr>
        <p:txBody>
          <a:bodyPr wrap="square" rtlCol="0">
            <a:spAutoFit/>
          </a:bodyPr>
          <a:lstStyle/>
          <a:p>
            <a:r>
              <a:rPr lang="zh-CN" altLang="en-US" sz="1400" b="1" dirty="0">
                <a:solidFill>
                  <a:srgbClr val="FF0000"/>
                </a:solidFill>
                <a:latin typeface="+mn-ea"/>
                <a:ea typeface="+mn-ea"/>
              </a:rPr>
              <a:t>学生技能培养：</a:t>
            </a:r>
            <a:r>
              <a:rPr lang="zh-CN" altLang="en-US" sz="1400" dirty="0">
                <a:solidFill>
                  <a:srgbClr val="595959"/>
                </a:solidFill>
                <a:latin typeface="+mn-ea"/>
                <a:ea typeface="+mn-ea"/>
              </a:rPr>
              <a:t>可以让学生掌握</a:t>
            </a:r>
            <a:r>
              <a:rPr lang="en-US" altLang="zh-CN" sz="1400" dirty="0">
                <a:solidFill>
                  <a:srgbClr val="595959"/>
                </a:solidFill>
                <a:latin typeface="+mn-ea"/>
                <a:ea typeface="+mn-ea"/>
              </a:rPr>
              <a:t>XX</a:t>
            </a:r>
            <a:r>
              <a:rPr lang="zh-CN" altLang="en-US" sz="1400" dirty="0">
                <a:solidFill>
                  <a:srgbClr val="595959"/>
                </a:solidFill>
                <a:latin typeface="+mn-ea"/>
                <a:ea typeface="+mn-ea"/>
              </a:rPr>
              <a:t>职业的</a:t>
            </a:r>
            <a:r>
              <a:rPr lang="en-US" altLang="zh-CN" sz="1400" dirty="0">
                <a:solidFill>
                  <a:srgbClr val="595959"/>
                </a:solidFill>
                <a:latin typeface="+mn-ea"/>
                <a:ea typeface="+mn-ea"/>
              </a:rPr>
              <a:t>A</a:t>
            </a:r>
            <a:r>
              <a:rPr lang="zh-CN" altLang="en-US" sz="1400" dirty="0">
                <a:solidFill>
                  <a:srgbClr val="595959"/>
                </a:solidFill>
                <a:latin typeface="+mn-ea"/>
                <a:ea typeface="+mn-ea"/>
              </a:rPr>
              <a:t>、</a:t>
            </a:r>
            <a:r>
              <a:rPr lang="en-US" altLang="zh-CN" sz="1400" dirty="0">
                <a:solidFill>
                  <a:srgbClr val="595959"/>
                </a:solidFill>
                <a:latin typeface="+mn-ea"/>
                <a:ea typeface="+mn-ea"/>
              </a:rPr>
              <a:t>B</a:t>
            </a:r>
            <a:r>
              <a:rPr lang="zh-CN" altLang="en-US" sz="1400" dirty="0">
                <a:solidFill>
                  <a:srgbClr val="595959"/>
                </a:solidFill>
                <a:latin typeface="+mn-ea"/>
                <a:ea typeface="+mn-ea"/>
              </a:rPr>
              <a:t>、</a:t>
            </a:r>
            <a:r>
              <a:rPr lang="en-US" altLang="zh-CN" sz="1400" dirty="0">
                <a:solidFill>
                  <a:srgbClr val="595959"/>
                </a:solidFill>
                <a:latin typeface="+mn-ea"/>
                <a:ea typeface="+mn-ea"/>
              </a:rPr>
              <a:t>C</a:t>
            </a:r>
            <a:r>
              <a:rPr lang="zh-CN" altLang="en-US" sz="1400" dirty="0">
                <a:solidFill>
                  <a:srgbClr val="595959"/>
                </a:solidFill>
                <a:latin typeface="+mn-ea"/>
                <a:ea typeface="+mn-ea"/>
              </a:rPr>
              <a:t>四项工作技能</a:t>
            </a:r>
          </a:p>
        </p:txBody>
      </p:sp>
      <p:sp>
        <p:nvSpPr>
          <p:cNvPr id="25" name="文本框 24"/>
          <p:cNvSpPr txBox="1"/>
          <p:nvPr/>
        </p:nvSpPr>
        <p:spPr>
          <a:xfrm>
            <a:off x="457200" y="3336205"/>
            <a:ext cx="8014855" cy="523220"/>
          </a:xfrm>
          <a:prstGeom prst="rect">
            <a:avLst/>
          </a:prstGeom>
          <a:noFill/>
        </p:spPr>
        <p:txBody>
          <a:bodyPr wrap="square" rtlCol="0">
            <a:spAutoFit/>
          </a:bodyPr>
          <a:lstStyle/>
          <a:p>
            <a:r>
              <a:rPr lang="zh-CN" altLang="en-US" sz="1400" b="1" dirty="0">
                <a:solidFill>
                  <a:srgbClr val="FF0000"/>
                </a:solidFill>
                <a:latin typeface="+mn-ea"/>
                <a:ea typeface="+mn-ea"/>
              </a:rPr>
              <a:t>学生业务训练：</a:t>
            </a:r>
            <a:r>
              <a:rPr lang="zh-CN" altLang="en-US" sz="1400" dirty="0">
                <a:solidFill>
                  <a:srgbClr val="595959"/>
                </a:solidFill>
                <a:latin typeface="+mn-ea"/>
                <a:ea typeface="+mn-ea"/>
              </a:rPr>
              <a:t>可以让学生掌握</a:t>
            </a:r>
            <a:r>
              <a:rPr lang="en-US" altLang="zh-CN" sz="1400" dirty="0">
                <a:solidFill>
                  <a:srgbClr val="595959"/>
                </a:solidFill>
                <a:latin typeface="+mn-ea"/>
                <a:ea typeface="+mn-ea"/>
              </a:rPr>
              <a:t>XX</a:t>
            </a:r>
            <a:r>
              <a:rPr lang="zh-CN" altLang="en-US" sz="1400" dirty="0">
                <a:solidFill>
                  <a:srgbClr val="595959"/>
                </a:solidFill>
                <a:latin typeface="+mn-ea"/>
                <a:ea typeface="+mn-ea"/>
              </a:rPr>
              <a:t>职业中，</a:t>
            </a:r>
            <a:r>
              <a:rPr lang="en-US" altLang="zh-CN" sz="1400" dirty="0">
                <a:solidFill>
                  <a:srgbClr val="595959"/>
                </a:solidFill>
                <a:latin typeface="+mn-ea"/>
                <a:ea typeface="+mn-ea"/>
              </a:rPr>
              <a:t>A</a:t>
            </a:r>
            <a:r>
              <a:rPr lang="zh-CN" altLang="en-US" sz="1400" dirty="0">
                <a:solidFill>
                  <a:srgbClr val="595959"/>
                </a:solidFill>
                <a:latin typeface="+mn-ea"/>
                <a:ea typeface="+mn-ea"/>
              </a:rPr>
              <a:t>、</a:t>
            </a:r>
            <a:r>
              <a:rPr lang="en-US" altLang="zh-CN" sz="1400" dirty="0">
                <a:solidFill>
                  <a:srgbClr val="595959"/>
                </a:solidFill>
                <a:latin typeface="+mn-ea"/>
                <a:ea typeface="+mn-ea"/>
              </a:rPr>
              <a:t>B</a:t>
            </a:r>
            <a:r>
              <a:rPr lang="zh-CN" altLang="en-US" sz="1400" dirty="0">
                <a:solidFill>
                  <a:srgbClr val="595959"/>
                </a:solidFill>
                <a:latin typeface="+mn-ea"/>
                <a:ea typeface="+mn-ea"/>
              </a:rPr>
              <a:t>、</a:t>
            </a:r>
            <a:r>
              <a:rPr lang="en-US" altLang="zh-CN" sz="1400" dirty="0">
                <a:solidFill>
                  <a:srgbClr val="595959"/>
                </a:solidFill>
                <a:latin typeface="+mn-ea"/>
                <a:ea typeface="+mn-ea"/>
              </a:rPr>
              <a:t>C</a:t>
            </a:r>
            <a:r>
              <a:rPr lang="zh-CN" altLang="en-US" sz="1400" dirty="0">
                <a:solidFill>
                  <a:srgbClr val="595959"/>
                </a:solidFill>
                <a:latin typeface="+mn-ea"/>
                <a:ea typeface="+mn-ea"/>
              </a:rPr>
              <a:t>、</a:t>
            </a:r>
            <a:r>
              <a:rPr lang="en-US" altLang="zh-CN" sz="1400" dirty="0">
                <a:solidFill>
                  <a:srgbClr val="595959"/>
                </a:solidFill>
                <a:latin typeface="+mn-ea"/>
                <a:ea typeface="+mn-ea"/>
              </a:rPr>
              <a:t>D……</a:t>
            </a:r>
            <a:r>
              <a:rPr lang="zh-CN" altLang="en-US" sz="1400" dirty="0">
                <a:solidFill>
                  <a:srgbClr val="595959"/>
                </a:solidFill>
                <a:latin typeface="+mn-ea"/>
                <a:ea typeface="+mn-ea"/>
              </a:rPr>
              <a:t>等的业务内容、业务流程、业务注意事项等</a:t>
            </a:r>
          </a:p>
        </p:txBody>
      </p:sp>
      <p:sp>
        <p:nvSpPr>
          <p:cNvPr id="7" name="矩形 6"/>
          <p:cNvSpPr/>
          <p:nvPr/>
        </p:nvSpPr>
        <p:spPr>
          <a:xfrm>
            <a:off x="228600" y="657935"/>
            <a:ext cx="8484889" cy="430887"/>
          </a:xfrm>
          <a:prstGeom prst="rect">
            <a:avLst/>
          </a:prstGeom>
        </p:spPr>
        <p:txBody>
          <a:bodyPr wrap="square">
            <a:spAutoFit/>
          </a:bodyPr>
          <a:lstStyle/>
          <a:p>
            <a:r>
              <a:rPr lang="zh-CN" altLang="en-US" sz="1100" b="1" dirty="0">
                <a:solidFill>
                  <a:schemeClr val="accent1"/>
                </a:solidFill>
                <a:latin typeface="+mn-ea"/>
                <a:ea typeface="+mn-ea"/>
              </a:rPr>
              <a:t>该页用来总结该实训系统可以给学生带来的用户价值，比如对于配套核心课程所涉及知识的应用行业与职业的认识；学生职业技能掌握；工作业务掌握。该页目的为让评审人员判断事业部是否有站在用户角度，从给用户带来的价值方面设计该产品。</a:t>
            </a:r>
          </a:p>
        </p:txBody>
      </p:sp>
      <p:sp>
        <p:nvSpPr>
          <p:cNvPr id="5" name="灯片编号占位符 4"/>
          <p:cNvSpPr>
            <a:spLocks noGrp="1"/>
          </p:cNvSpPr>
          <p:nvPr>
            <p:ph type="sldNum" sz="quarter" idx="12"/>
          </p:nvPr>
        </p:nvSpPr>
        <p:spPr/>
        <p:txBody>
          <a:bodyPr/>
          <a:lstStyle/>
          <a:p>
            <a:pPr>
              <a:defRPr/>
            </a:pPr>
            <a:fld id="{E1EE1A14-67C4-44F6-B266-6D4410088BB5}" type="slidenum">
              <a:rPr lang="zh-CN" altLang="en-US" smtClean="0"/>
              <a:pPr>
                <a:defRPr/>
              </a:pPr>
              <a:t>15</a:t>
            </a:fld>
            <a:endParaRPr lang="zh-CN" altLang="en-US"/>
          </a:p>
        </p:txBody>
      </p:sp>
    </p:spTree>
    <p:extLst>
      <p:ext uri="{BB962C8B-B14F-4D97-AF65-F5344CB8AC3E}">
        <p14:creationId xmlns:p14="http://schemas.microsoft.com/office/powerpoint/2010/main" val="4257114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457200" cy="4655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8839" y="22860"/>
            <a:ext cx="3363071" cy="415498"/>
          </a:xfrm>
          <a:prstGeom prst="rect">
            <a:avLst/>
          </a:prstGeom>
          <a:noFill/>
        </p:spPr>
        <p:txBody>
          <a:bodyPr wrap="square" rtlCol="0">
            <a:spAutoFit/>
          </a:bodyPr>
          <a:lstStyle/>
          <a:p>
            <a:r>
              <a:rPr lang="zh-CN" altLang="en-US" sz="2100" b="1" dirty="0">
                <a:solidFill>
                  <a:srgbClr val="595959"/>
                </a:solidFill>
                <a:latin typeface="+mn-ea"/>
                <a:ea typeface="+mn-ea"/>
              </a:rPr>
              <a:t>版本规划</a:t>
            </a:r>
          </a:p>
        </p:txBody>
      </p:sp>
      <p:sp>
        <p:nvSpPr>
          <p:cNvPr id="7" name="矩形 6"/>
          <p:cNvSpPr/>
          <p:nvPr/>
        </p:nvSpPr>
        <p:spPr>
          <a:xfrm>
            <a:off x="228600" y="657935"/>
            <a:ext cx="8484889" cy="430887"/>
          </a:xfrm>
          <a:prstGeom prst="rect">
            <a:avLst/>
          </a:prstGeom>
        </p:spPr>
        <p:txBody>
          <a:bodyPr wrap="square">
            <a:spAutoFit/>
          </a:bodyPr>
          <a:lstStyle/>
          <a:p>
            <a:r>
              <a:rPr lang="zh-CN" altLang="en-US" sz="1100" b="1" dirty="0">
                <a:solidFill>
                  <a:schemeClr val="accent1"/>
                </a:solidFill>
                <a:latin typeface="+mn-ea"/>
                <a:ea typeface="+mn-ea"/>
              </a:rPr>
              <a:t>该页介绍整个实训产品实训内容的各个版本规划，目的是为了让评审人员判断事业部是否对该实训产品有一个系统性的版本规划，且版本规划合理，既能够满足各阶段市场需求，也能保证研发人力的充分利用。</a:t>
            </a:r>
          </a:p>
        </p:txBody>
      </p:sp>
      <p:graphicFrame>
        <p:nvGraphicFramePr>
          <p:cNvPr id="4" name="表格 3"/>
          <p:cNvGraphicFramePr>
            <a:graphicFrameLocks noGrp="1"/>
          </p:cNvGraphicFramePr>
          <p:nvPr>
            <p:extLst>
              <p:ext uri="{D42A27DB-BD31-4B8C-83A1-F6EECF244321}">
                <p14:modId xmlns:p14="http://schemas.microsoft.com/office/powerpoint/2010/main" val="2325059081"/>
              </p:ext>
            </p:extLst>
          </p:nvPr>
        </p:nvGraphicFramePr>
        <p:xfrm>
          <a:off x="277719" y="1089884"/>
          <a:ext cx="8532793" cy="4025126"/>
        </p:xfrm>
        <a:graphic>
          <a:graphicData uri="http://schemas.openxmlformats.org/drawingml/2006/table">
            <a:tbl>
              <a:tblPr>
                <a:tableStyleId>{5C22544A-7EE6-4342-B048-85BDC9FD1C3A}</a:tableStyleId>
              </a:tblPr>
              <a:tblGrid>
                <a:gridCol w="674416">
                  <a:extLst>
                    <a:ext uri="{9D8B030D-6E8A-4147-A177-3AD203B41FA5}">
                      <a16:colId xmlns:a16="http://schemas.microsoft.com/office/drawing/2014/main" xmlns="" val="4291448338"/>
                    </a:ext>
                  </a:extLst>
                </a:gridCol>
                <a:gridCol w="3835018">
                  <a:extLst>
                    <a:ext uri="{9D8B030D-6E8A-4147-A177-3AD203B41FA5}">
                      <a16:colId xmlns:a16="http://schemas.microsoft.com/office/drawing/2014/main" xmlns="" val="4093560219"/>
                    </a:ext>
                  </a:extLst>
                </a:gridCol>
                <a:gridCol w="1032734">
                  <a:extLst>
                    <a:ext uri="{9D8B030D-6E8A-4147-A177-3AD203B41FA5}">
                      <a16:colId xmlns:a16="http://schemas.microsoft.com/office/drawing/2014/main" xmlns="" val="4270935903"/>
                    </a:ext>
                  </a:extLst>
                </a:gridCol>
                <a:gridCol w="2097741">
                  <a:extLst>
                    <a:ext uri="{9D8B030D-6E8A-4147-A177-3AD203B41FA5}">
                      <a16:colId xmlns:a16="http://schemas.microsoft.com/office/drawing/2014/main" xmlns="" val="3971598057"/>
                    </a:ext>
                  </a:extLst>
                </a:gridCol>
                <a:gridCol w="892884">
                  <a:extLst>
                    <a:ext uri="{9D8B030D-6E8A-4147-A177-3AD203B41FA5}">
                      <a16:colId xmlns:a16="http://schemas.microsoft.com/office/drawing/2014/main" xmlns="" val="210246568"/>
                    </a:ext>
                  </a:extLst>
                </a:gridCol>
              </a:tblGrid>
              <a:tr h="304030">
                <a:tc>
                  <a:txBody>
                    <a:bodyPr/>
                    <a:lstStyle/>
                    <a:p>
                      <a:pPr algn="ctr" fontAlgn="ctr"/>
                      <a:r>
                        <a:rPr lang="zh-CN" altLang="en-US" sz="900" u="none" strike="noStrike" dirty="0">
                          <a:effectLst/>
                        </a:rPr>
                        <a:t>版本规划</a:t>
                      </a:r>
                      <a:endParaRPr lang="zh-CN" altLang="en-US" sz="900" b="1" i="0" u="none" strike="noStrike" dirty="0">
                        <a:solidFill>
                          <a:srgbClr val="000000"/>
                        </a:solidFill>
                        <a:effectLst/>
                        <a:latin typeface="等线" panose="02010600030101010101" pitchFamily="2" charset="-122"/>
                        <a:ea typeface="等线" panose="02010600030101010101" pitchFamily="2" charset="-122"/>
                      </a:endParaRPr>
                    </a:p>
                  </a:txBody>
                  <a:tcPr marL="5407" marR="5407" marT="5407" marB="25951" anchor="ctr"/>
                </a:tc>
                <a:tc>
                  <a:txBody>
                    <a:bodyPr/>
                    <a:lstStyle/>
                    <a:p>
                      <a:pPr algn="ctr" fontAlgn="ctr"/>
                      <a:r>
                        <a:rPr lang="zh-CN" altLang="en-US" sz="900" u="none" strike="noStrike" dirty="0">
                          <a:effectLst/>
                        </a:rPr>
                        <a:t>功能实现</a:t>
                      </a:r>
                      <a:endParaRPr lang="zh-CN" altLang="en-US" sz="900" b="1" i="0" u="none" strike="noStrike" dirty="0">
                        <a:solidFill>
                          <a:srgbClr val="000000"/>
                        </a:solidFill>
                        <a:effectLst/>
                        <a:latin typeface="等线" panose="02010600030101010101" pitchFamily="2" charset="-122"/>
                        <a:ea typeface="等线" panose="02010600030101010101" pitchFamily="2" charset="-122"/>
                      </a:endParaRPr>
                    </a:p>
                  </a:txBody>
                  <a:tcPr marL="5407" marR="5407" marT="5407" marB="25951" anchor="ctr"/>
                </a:tc>
                <a:tc>
                  <a:txBody>
                    <a:bodyPr/>
                    <a:lstStyle/>
                    <a:p>
                      <a:pPr algn="ctr" fontAlgn="ctr"/>
                      <a:r>
                        <a:rPr lang="zh-CN" altLang="en-US" sz="900" u="none" strike="noStrike" dirty="0">
                          <a:effectLst/>
                        </a:rPr>
                        <a:t>运营目标</a:t>
                      </a:r>
                      <a:endParaRPr lang="zh-CN" altLang="en-US" sz="900" b="1" i="0" u="none" strike="noStrike" dirty="0">
                        <a:solidFill>
                          <a:srgbClr val="000000"/>
                        </a:solidFill>
                        <a:effectLst/>
                        <a:latin typeface="等线" panose="02010600030101010101" pitchFamily="2" charset="-122"/>
                        <a:ea typeface="等线" panose="02010600030101010101" pitchFamily="2" charset="-122"/>
                      </a:endParaRPr>
                    </a:p>
                  </a:txBody>
                  <a:tcPr marL="5407" marR="5407" marT="5407" marB="25951" anchor="ctr"/>
                </a:tc>
                <a:tc>
                  <a:txBody>
                    <a:bodyPr/>
                    <a:lstStyle/>
                    <a:p>
                      <a:pPr algn="ctr" fontAlgn="ctr"/>
                      <a:r>
                        <a:rPr lang="zh-CN" altLang="en-US" sz="900" u="none" strike="noStrike" dirty="0">
                          <a:effectLst/>
                        </a:rPr>
                        <a:t>运营方案</a:t>
                      </a:r>
                      <a:endParaRPr lang="zh-CN" altLang="en-US" sz="900" b="1" i="0" u="none" strike="noStrike" dirty="0">
                        <a:solidFill>
                          <a:srgbClr val="000000"/>
                        </a:solidFill>
                        <a:effectLst/>
                        <a:latin typeface="等线" panose="02010600030101010101" pitchFamily="2" charset="-122"/>
                        <a:ea typeface="等线" panose="02010600030101010101" pitchFamily="2" charset="-122"/>
                      </a:endParaRPr>
                    </a:p>
                  </a:txBody>
                  <a:tcPr marL="5407" marR="5407" marT="5407" marB="25951" anchor="ctr"/>
                </a:tc>
                <a:tc>
                  <a:txBody>
                    <a:bodyPr/>
                    <a:lstStyle/>
                    <a:p>
                      <a:pPr algn="ctr" fontAlgn="ctr"/>
                      <a:r>
                        <a:rPr lang="zh-CN" altLang="en-US" sz="900" u="none" strike="noStrike" dirty="0">
                          <a:effectLst/>
                        </a:rPr>
                        <a:t>计划上线时间</a:t>
                      </a:r>
                      <a:endParaRPr lang="zh-CN" altLang="en-US" sz="900" b="1" i="0" u="none" strike="noStrike" dirty="0">
                        <a:solidFill>
                          <a:srgbClr val="000000"/>
                        </a:solidFill>
                        <a:effectLst/>
                        <a:latin typeface="等线" panose="02010600030101010101" pitchFamily="2" charset="-122"/>
                        <a:ea typeface="等线" panose="02010600030101010101" pitchFamily="2" charset="-122"/>
                      </a:endParaRPr>
                    </a:p>
                  </a:txBody>
                  <a:tcPr marL="5407" marR="5407" marT="5407" marB="25951" anchor="ctr"/>
                </a:tc>
                <a:extLst>
                  <a:ext uri="{0D108BD9-81ED-4DB2-BD59-A6C34878D82A}">
                    <a16:rowId xmlns:a16="http://schemas.microsoft.com/office/drawing/2014/main" xmlns="" val="3295223250"/>
                  </a:ext>
                </a:extLst>
              </a:tr>
              <a:tr h="693859">
                <a:tc>
                  <a:txBody>
                    <a:bodyPr/>
                    <a:lstStyle/>
                    <a:p>
                      <a:pPr algn="ctr" fontAlgn="ctr"/>
                      <a:r>
                        <a:rPr lang="en-US" sz="800" u="none" strike="noStrike" dirty="0">
                          <a:effectLst/>
                        </a:rPr>
                        <a:t>V1.0</a:t>
                      </a:r>
                      <a:endParaRPr lang="en-US" sz="800" b="0" i="0" u="none" strike="noStrike" dirty="0">
                        <a:solidFill>
                          <a:srgbClr val="000000"/>
                        </a:solidFill>
                        <a:effectLst/>
                        <a:latin typeface="等线" panose="02010600030101010101" pitchFamily="2" charset="-122"/>
                        <a:ea typeface="等线" panose="02010600030101010101" pitchFamily="2" charset="-122"/>
                      </a:endParaRPr>
                    </a:p>
                  </a:txBody>
                  <a:tcPr marL="5407" marR="5407" marT="5407" marB="25951" anchor="ctr"/>
                </a:tc>
                <a:tc>
                  <a:txBody>
                    <a:bodyPr/>
                    <a:lstStyle/>
                    <a:p>
                      <a:pPr algn="l" fontAlgn="ctr"/>
                      <a:r>
                        <a:rPr lang="zh-CN" altLang="en-US" sz="800" u="none" strike="noStrike" dirty="0">
                          <a:effectLst/>
                        </a:rPr>
                        <a:t>实训平台端的教学、学习、认证、仿真、管理、课程</a:t>
                      </a:r>
                      <a:r>
                        <a:rPr lang="en-US" altLang="zh-CN" sz="800" u="none" strike="noStrike" dirty="0">
                          <a:effectLst/>
                        </a:rPr>
                        <a:t>6</a:t>
                      </a:r>
                      <a:r>
                        <a:rPr lang="zh-CN" altLang="en-US" sz="800" u="none" strike="noStrike" dirty="0">
                          <a:effectLst/>
                        </a:rPr>
                        <a:t>个模块的核心功能实现；后台管理系统的超级管理、课程管理和数据分析模块的功能实现。（教学：教学实施，成绩管理，班级管理；学习：学习首页，我的课程，成绩信息；认证：载入银行，证券，会计，保险从业资格真题；仿真：接入银行</a:t>
                      </a:r>
                      <a:r>
                        <a:rPr lang="en-US" altLang="zh-CN" sz="800" u="none" strike="noStrike" dirty="0">
                          <a:effectLst/>
                        </a:rPr>
                        <a:t>4</a:t>
                      </a:r>
                      <a:r>
                        <a:rPr lang="zh-CN" altLang="en-US" sz="800" u="none" strike="noStrike" dirty="0">
                          <a:effectLst/>
                        </a:rPr>
                        <a:t>款实训子系统；管理：账号管理，权限管理，门户管理；课程：课程中心，我的收藏；超级管理：账号管理，权限管理，仿真接口；课程管理：课程中心，客户管理，订单管理；数据分析：用户数据，课程数据，平台数据。</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5407" marR="5407" marT="5407" marB="25951" anchor="ctr"/>
                </a:tc>
                <a:tc>
                  <a:txBody>
                    <a:bodyPr/>
                    <a:lstStyle/>
                    <a:p>
                      <a:pPr algn="l" fontAlgn="ctr"/>
                      <a:r>
                        <a:rPr lang="zh-CN" altLang="en-US" sz="800" u="none" strike="noStrike" dirty="0">
                          <a:effectLst/>
                        </a:rPr>
                        <a:t>将以渔有方平台的用户覆盖全国</a:t>
                      </a:r>
                      <a:r>
                        <a:rPr lang="en-US" altLang="zh-CN" sz="800" u="none" strike="noStrike" dirty="0">
                          <a:effectLst/>
                        </a:rPr>
                        <a:t>150</a:t>
                      </a:r>
                      <a:r>
                        <a:rPr lang="zh-CN" altLang="en-US" sz="800" u="none" strike="noStrike" dirty="0">
                          <a:effectLst/>
                        </a:rPr>
                        <a:t>个的高校用户。</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5407" marR="5407" marT="5407" marB="25951" anchor="ctr"/>
                </a:tc>
                <a:tc>
                  <a:txBody>
                    <a:bodyPr/>
                    <a:lstStyle/>
                    <a:p>
                      <a:pPr algn="l" fontAlgn="ctr"/>
                      <a:r>
                        <a:rPr lang="zh-CN" altLang="en-US" sz="800" u="none" strike="noStrike">
                          <a:effectLst/>
                        </a:rPr>
                        <a:t>进行以旧换新方案，给公司原有购买了原银行实训产品的客户以升级的名义置换成以渔有方实训平台</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407" marR="5407" marT="5407" marB="25951" anchor="ctr"/>
                </a:tc>
                <a:tc>
                  <a:txBody>
                    <a:bodyPr/>
                    <a:lstStyle/>
                    <a:p>
                      <a:pPr algn="ctr" fontAlgn="ctr"/>
                      <a:r>
                        <a:rPr lang="en-US" altLang="zh-CN" sz="800" u="none" strike="noStrike">
                          <a:effectLst/>
                        </a:rPr>
                        <a:t>2017</a:t>
                      </a:r>
                      <a:r>
                        <a:rPr lang="zh-CN" altLang="en-US" sz="800" u="none" strike="noStrike">
                          <a:effectLst/>
                        </a:rPr>
                        <a:t>年</a:t>
                      </a:r>
                      <a:r>
                        <a:rPr lang="en-US" altLang="zh-CN" sz="800" u="none" strike="noStrike">
                          <a:effectLst/>
                        </a:rPr>
                        <a:t>9</a:t>
                      </a:r>
                      <a:r>
                        <a:rPr lang="zh-CN" altLang="en-US" sz="800" u="none" strike="noStrike">
                          <a:effectLst/>
                        </a:rPr>
                        <a:t>月</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407" marR="5407" marT="5407" marB="25951" anchor="ctr"/>
                </a:tc>
                <a:extLst>
                  <a:ext uri="{0D108BD9-81ED-4DB2-BD59-A6C34878D82A}">
                    <a16:rowId xmlns:a16="http://schemas.microsoft.com/office/drawing/2014/main" xmlns="" val="3728552512"/>
                  </a:ext>
                </a:extLst>
              </a:tr>
              <a:tr h="462573">
                <a:tc>
                  <a:txBody>
                    <a:bodyPr/>
                    <a:lstStyle/>
                    <a:p>
                      <a:pPr algn="ctr" fontAlgn="ctr"/>
                      <a:r>
                        <a:rPr lang="en-US" sz="800" u="none" strike="noStrike">
                          <a:effectLst/>
                        </a:rPr>
                        <a:t>V1.1</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407" marR="5407" marT="5407" marB="25951" anchor="ctr"/>
                </a:tc>
                <a:tc>
                  <a:txBody>
                    <a:bodyPr/>
                    <a:lstStyle/>
                    <a:p>
                      <a:pPr algn="l" fontAlgn="ctr"/>
                      <a:r>
                        <a:rPr lang="zh-CN" altLang="en-US" sz="800" u="none" strike="noStrike" dirty="0">
                          <a:effectLst/>
                        </a:rPr>
                        <a:t>集成保险理财产品线、财税审产品线的</a:t>
                      </a:r>
                      <a:r>
                        <a:rPr lang="en-US" altLang="zh-CN" sz="800" u="none" strike="noStrike" dirty="0">
                          <a:effectLst/>
                        </a:rPr>
                        <a:t>10</a:t>
                      </a:r>
                      <a:r>
                        <a:rPr lang="zh-CN" altLang="en-US" sz="800" u="none" strike="noStrike" dirty="0">
                          <a:effectLst/>
                        </a:rPr>
                        <a:t>款实训子系统；创业电商产品线的</a:t>
                      </a:r>
                      <a:r>
                        <a:rPr lang="en-US" altLang="zh-CN" sz="800" u="none" strike="noStrike" dirty="0">
                          <a:effectLst/>
                        </a:rPr>
                        <a:t>8</a:t>
                      </a:r>
                      <a:r>
                        <a:rPr lang="zh-CN" altLang="en-US" sz="800" u="none" strike="noStrike" dirty="0">
                          <a:effectLst/>
                        </a:rPr>
                        <a:t>款实训子系统</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5407" marR="5407" marT="5407" marB="25951" anchor="ctr"/>
                </a:tc>
                <a:tc>
                  <a:txBody>
                    <a:bodyPr/>
                    <a:lstStyle/>
                    <a:p>
                      <a:pPr algn="l" fontAlgn="ctr"/>
                      <a:r>
                        <a:rPr lang="zh-CN" altLang="en-US" sz="800" u="none" strike="noStrike">
                          <a:effectLst/>
                        </a:rPr>
                        <a:t>将以渔有方平台的用户覆盖全国</a:t>
                      </a:r>
                      <a:r>
                        <a:rPr lang="en-US" altLang="zh-CN" sz="800" u="none" strike="noStrike">
                          <a:effectLst/>
                        </a:rPr>
                        <a:t>400</a:t>
                      </a:r>
                      <a:r>
                        <a:rPr lang="zh-CN" altLang="en-US" sz="800" u="none" strike="noStrike">
                          <a:effectLst/>
                        </a:rPr>
                        <a:t>个的高校用户。</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407" marR="5407" marT="5407" marB="25951" anchor="ctr"/>
                </a:tc>
                <a:tc>
                  <a:txBody>
                    <a:bodyPr/>
                    <a:lstStyle/>
                    <a:p>
                      <a:pPr algn="l" fontAlgn="ctr"/>
                      <a:r>
                        <a:rPr lang="zh-CN" altLang="en-US" sz="800" u="none" strike="noStrike">
                          <a:effectLst/>
                        </a:rPr>
                        <a:t>进行以旧换新方案，给公司原有购买了原保险理财、财税审实训产品的客户以升级的名义置换成以渔有方实训平台</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407" marR="5407" marT="5407" marB="25951" anchor="ctr"/>
                </a:tc>
                <a:tc>
                  <a:txBody>
                    <a:bodyPr/>
                    <a:lstStyle/>
                    <a:p>
                      <a:pPr algn="ctr" fontAlgn="ctr"/>
                      <a:r>
                        <a:rPr lang="en-US" altLang="zh-CN" sz="800" u="none" strike="noStrike" dirty="0">
                          <a:effectLst/>
                        </a:rPr>
                        <a:t>2018</a:t>
                      </a:r>
                      <a:r>
                        <a:rPr lang="zh-CN" altLang="en-US" sz="800" u="none" strike="noStrike" dirty="0">
                          <a:effectLst/>
                        </a:rPr>
                        <a:t>年</a:t>
                      </a:r>
                      <a:r>
                        <a:rPr lang="en-US" altLang="zh-CN" sz="800" u="none" strike="noStrike" dirty="0">
                          <a:effectLst/>
                        </a:rPr>
                        <a:t>3</a:t>
                      </a:r>
                      <a:r>
                        <a:rPr lang="zh-CN" altLang="en-US" sz="800" u="none" strike="noStrike" dirty="0">
                          <a:effectLst/>
                        </a:rPr>
                        <a:t>月</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5407" marR="5407" marT="5407" marB="25951" anchor="ctr"/>
                </a:tc>
                <a:extLst>
                  <a:ext uri="{0D108BD9-81ED-4DB2-BD59-A6C34878D82A}">
                    <a16:rowId xmlns:a16="http://schemas.microsoft.com/office/drawing/2014/main" xmlns="" val="2192125082"/>
                  </a:ext>
                </a:extLst>
              </a:tr>
              <a:tr h="590388">
                <a:tc>
                  <a:txBody>
                    <a:bodyPr/>
                    <a:lstStyle/>
                    <a:p>
                      <a:pPr algn="ctr" fontAlgn="ctr"/>
                      <a:r>
                        <a:rPr lang="en-US" sz="800" u="none" strike="noStrike">
                          <a:effectLst/>
                        </a:rPr>
                        <a:t>V1.2</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407" marR="5407" marT="5407" marB="25951" anchor="ctr"/>
                </a:tc>
                <a:tc>
                  <a:txBody>
                    <a:bodyPr/>
                    <a:lstStyle/>
                    <a:p>
                      <a:pPr algn="l" fontAlgn="ctr"/>
                      <a:r>
                        <a:rPr lang="zh-CN" altLang="en-US" sz="800" u="none" strike="noStrike" dirty="0">
                          <a:effectLst/>
                        </a:rPr>
                        <a:t>集成证券产品线的</a:t>
                      </a:r>
                      <a:r>
                        <a:rPr lang="en-US" altLang="zh-CN" sz="800" u="none" strike="noStrike" dirty="0">
                          <a:effectLst/>
                        </a:rPr>
                        <a:t>5</a:t>
                      </a:r>
                      <a:r>
                        <a:rPr lang="zh-CN" altLang="en-US" sz="800" u="none" strike="noStrike" dirty="0">
                          <a:effectLst/>
                        </a:rPr>
                        <a:t>款实训子系统；进一步完善后台大数据分析与课程应用推送功能</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5407" marR="5407" marT="5407" marB="25951" anchor="ctr"/>
                </a:tc>
                <a:tc>
                  <a:txBody>
                    <a:bodyPr/>
                    <a:lstStyle/>
                    <a:p>
                      <a:pPr algn="l" fontAlgn="ctr"/>
                      <a:r>
                        <a:rPr lang="zh-CN" altLang="en-US" sz="800" u="none" strike="noStrike" dirty="0">
                          <a:effectLst/>
                        </a:rPr>
                        <a:t>将以渔有方平台的用户覆盖到全国</a:t>
                      </a:r>
                      <a:r>
                        <a:rPr lang="en-US" altLang="zh-CN" sz="800" u="none" strike="noStrike" dirty="0">
                          <a:effectLst/>
                        </a:rPr>
                        <a:t>800</a:t>
                      </a:r>
                      <a:r>
                        <a:rPr lang="zh-CN" altLang="en-US" sz="800" u="none" strike="noStrike" dirty="0">
                          <a:effectLst/>
                        </a:rPr>
                        <a:t>个的高校用户。</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5407" marR="5407" marT="5407" marB="25951" anchor="ctr"/>
                </a:tc>
                <a:tc>
                  <a:txBody>
                    <a:bodyPr/>
                    <a:lstStyle/>
                    <a:p>
                      <a:pPr algn="l" fontAlgn="ctr"/>
                      <a:r>
                        <a:rPr lang="zh-CN" altLang="en-US" sz="800" u="none" strike="noStrike">
                          <a:effectLst/>
                        </a:rPr>
                        <a:t>进行以旧换新方案，给公司原有购买了证券实训产品的客户以升级的名义置换成以渔有方实训平台</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407" marR="5407" marT="5407" marB="25951" anchor="ctr"/>
                </a:tc>
                <a:tc>
                  <a:txBody>
                    <a:bodyPr/>
                    <a:lstStyle/>
                    <a:p>
                      <a:pPr algn="ctr" fontAlgn="ctr"/>
                      <a:r>
                        <a:rPr lang="en-US" altLang="zh-CN" sz="800" u="none" strike="noStrike">
                          <a:effectLst/>
                        </a:rPr>
                        <a:t>2018</a:t>
                      </a:r>
                      <a:r>
                        <a:rPr lang="zh-CN" altLang="en-US" sz="800" u="none" strike="noStrike">
                          <a:effectLst/>
                        </a:rPr>
                        <a:t>年</a:t>
                      </a:r>
                      <a:r>
                        <a:rPr lang="en-US" altLang="zh-CN" sz="800" u="none" strike="noStrike">
                          <a:effectLst/>
                        </a:rPr>
                        <a:t>6</a:t>
                      </a:r>
                      <a:r>
                        <a:rPr lang="zh-CN" altLang="en-US" sz="800" u="none" strike="noStrike">
                          <a:effectLst/>
                        </a:rPr>
                        <a:t>月</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407" marR="5407" marT="5407" marB="25951" anchor="ctr"/>
                </a:tc>
                <a:extLst>
                  <a:ext uri="{0D108BD9-81ED-4DB2-BD59-A6C34878D82A}">
                    <a16:rowId xmlns:a16="http://schemas.microsoft.com/office/drawing/2014/main" xmlns="" val="1277102839"/>
                  </a:ext>
                </a:extLst>
              </a:tr>
              <a:tr h="578215">
                <a:tc>
                  <a:txBody>
                    <a:bodyPr/>
                    <a:lstStyle/>
                    <a:p>
                      <a:pPr algn="ctr" fontAlgn="ctr"/>
                      <a:r>
                        <a:rPr lang="en-US" sz="800" u="none" strike="noStrike">
                          <a:effectLst/>
                        </a:rPr>
                        <a:t>V2.0</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407" marR="5407" marT="5407" marB="25951" anchor="ctr"/>
                </a:tc>
                <a:tc>
                  <a:txBody>
                    <a:bodyPr/>
                    <a:lstStyle/>
                    <a:p>
                      <a:pPr algn="l" fontAlgn="ctr"/>
                      <a:r>
                        <a:rPr lang="zh-CN" altLang="en-US" sz="800" u="none" strike="noStrike">
                          <a:effectLst/>
                        </a:rPr>
                        <a:t>实训平台端的外部设备模块，教学</a:t>
                      </a:r>
                      <a:r>
                        <a:rPr lang="en-US" altLang="zh-CN" sz="800" u="none" strike="noStrike">
                          <a:effectLst/>
                        </a:rPr>
                        <a:t>/</a:t>
                      </a:r>
                      <a:r>
                        <a:rPr lang="zh-CN" altLang="en-US" sz="800" u="none" strike="noStrike">
                          <a:effectLst/>
                        </a:rPr>
                        <a:t>学习：互动交流功能，课程：自建课程和资源库功能，加入金融大赛系统与</a:t>
                      </a:r>
                      <a:r>
                        <a:rPr lang="en-US" altLang="zh-CN" sz="800" u="none" strike="noStrike">
                          <a:effectLst/>
                        </a:rPr>
                        <a:t>Csmar</a:t>
                      </a:r>
                      <a:r>
                        <a:rPr lang="zh-CN" altLang="en-US" sz="800" u="none" strike="noStrike">
                          <a:effectLst/>
                        </a:rPr>
                        <a:t>数据超市的链接，并实现单点登录；上线以渔有方实训平台微信端。</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407" marR="5407" marT="5407" marB="25951" anchor="ctr"/>
                </a:tc>
                <a:tc>
                  <a:txBody>
                    <a:bodyPr/>
                    <a:lstStyle/>
                    <a:p>
                      <a:pPr algn="l" fontAlgn="ctr"/>
                      <a:r>
                        <a:rPr lang="zh-CN" altLang="en-US" sz="800" u="none" strike="noStrike" dirty="0">
                          <a:effectLst/>
                        </a:rPr>
                        <a:t>实现以渔有方平台作为国泰安</a:t>
                      </a:r>
                      <a:r>
                        <a:rPr lang="en-US" altLang="zh-CN" sz="800" u="none" strike="noStrike" dirty="0">
                          <a:effectLst/>
                        </a:rPr>
                        <a:t>C</a:t>
                      </a:r>
                      <a:r>
                        <a:rPr lang="zh-CN" altLang="en-US" sz="800" u="none" strike="noStrike" dirty="0">
                          <a:effectLst/>
                        </a:rPr>
                        <a:t>端产品的转化出口</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5407" marR="5407" marT="5407" marB="25951" anchor="ctr"/>
                </a:tc>
                <a:tc>
                  <a:txBody>
                    <a:bodyPr/>
                    <a:lstStyle/>
                    <a:p>
                      <a:pPr algn="l" fontAlgn="ctr"/>
                      <a:r>
                        <a:rPr lang="zh-CN" altLang="en-US" sz="800" u="none" strike="noStrike">
                          <a:effectLst/>
                        </a:rPr>
                        <a:t>联合金融大赛平台，进行金融实训模拟和实证论文研究竞赛。并通过微信端进行大赛宣传推广，扩大以渔有方与金融极客网、</a:t>
                      </a:r>
                      <a:r>
                        <a:rPr lang="en-US" altLang="zh-CN" sz="800" u="none" strike="noStrike">
                          <a:effectLst/>
                        </a:rPr>
                        <a:t>CSMAR</a:t>
                      </a:r>
                      <a:r>
                        <a:rPr lang="zh-CN" altLang="en-US" sz="800" u="none" strike="noStrike">
                          <a:effectLst/>
                        </a:rPr>
                        <a:t>数据超市的影响力。</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407" marR="5407" marT="5407" marB="25951" anchor="ctr"/>
                </a:tc>
                <a:tc>
                  <a:txBody>
                    <a:bodyPr/>
                    <a:lstStyle/>
                    <a:p>
                      <a:pPr algn="ctr" fontAlgn="ctr"/>
                      <a:r>
                        <a:rPr lang="en-US" altLang="zh-CN" sz="800" u="none" strike="noStrike">
                          <a:effectLst/>
                        </a:rPr>
                        <a:t>2018</a:t>
                      </a:r>
                      <a:r>
                        <a:rPr lang="zh-CN" altLang="en-US" sz="800" u="none" strike="noStrike">
                          <a:effectLst/>
                        </a:rPr>
                        <a:t>年</a:t>
                      </a:r>
                      <a:r>
                        <a:rPr lang="en-US" altLang="zh-CN" sz="800" u="none" strike="noStrike">
                          <a:effectLst/>
                        </a:rPr>
                        <a:t>10</a:t>
                      </a:r>
                      <a:r>
                        <a:rPr lang="zh-CN" altLang="en-US" sz="800" u="none" strike="noStrike">
                          <a:effectLst/>
                        </a:rPr>
                        <a:t>月</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407" marR="5407" marT="5407" marB="25951" anchor="ctr"/>
                </a:tc>
                <a:extLst>
                  <a:ext uri="{0D108BD9-81ED-4DB2-BD59-A6C34878D82A}">
                    <a16:rowId xmlns:a16="http://schemas.microsoft.com/office/drawing/2014/main" xmlns="" val="3495986562"/>
                  </a:ext>
                </a:extLst>
              </a:tr>
              <a:tr h="712118">
                <a:tc>
                  <a:txBody>
                    <a:bodyPr/>
                    <a:lstStyle/>
                    <a:p>
                      <a:pPr algn="ctr" fontAlgn="ctr"/>
                      <a:r>
                        <a:rPr lang="en-US" sz="800" u="none" strike="noStrike">
                          <a:effectLst/>
                        </a:rPr>
                        <a:t>V3.0</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407" marR="5407" marT="5407" marB="25951" anchor="ctr"/>
                </a:tc>
                <a:tc>
                  <a:txBody>
                    <a:bodyPr/>
                    <a:lstStyle/>
                    <a:p>
                      <a:pPr algn="l" fontAlgn="ctr"/>
                      <a:r>
                        <a:rPr lang="zh-CN" altLang="en-US" sz="800" u="none" strike="noStrike">
                          <a:effectLst/>
                        </a:rPr>
                        <a:t>集成实验室管理，教务管理模块，上线以渔有方实训平台移动端（安卓与</a:t>
                      </a:r>
                      <a:r>
                        <a:rPr lang="en-US" altLang="zh-CN" sz="800" u="none" strike="noStrike">
                          <a:effectLst/>
                        </a:rPr>
                        <a:t>IOS</a:t>
                      </a:r>
                      <a:r>
                        <a:rPr lang="zh-CN" altLang="en-US" sz="800" u="none" strike="noStrike">
                          <a:effectLst/>
                        </a:rPr>
                        <a:t>版）。（功能：文章推送，我的课程，我的班级，个人状态）</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407" marR="5407" marT="5407" marB="25951" anchor="ctr"/>
                </a:tc>
                <a:tc>
                  <a:txBody>
                    <a:bodyPr/>
                    <a:lstStyle/>
                    <a:p>
                      <a:pPr algn="l" fontAlgn="ctr"/>
                      <a:r>
                        <a:rPr lang="zh-CN" altLang="en-US" sz="800" u="none" strike="noStrike" dirty="0">
                          <a:effectLst/>
                        </a:rPr>
                        <a:t>将以渔有方平台的用户覆盖到全国</a:t>
                      </a:r>
                      <a:r>
                        <a:rPr lang="en-US" altLang="zh-CN" sz="800" u="none" strike="noStrike" dirty="0">
                          <a:effectLst/>
                        </a:rPr>
                        <a:t>1000</a:t>
                      </a:r>
                      <a:r>
                        <a:rPr lang="zh-CN" altLang="en-US" sz="800" u="none" strike="noStrike" dirty="0">
                          <a:effectLst/>
                        </a:rPr>
                        <a:t>个的高校用户。</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5407" marR="5407" marT="5407" marB="25951" anchor="ctr"/>
                </a:tc>
                <a:tc>
                  <a:txBody>
                    <a:bodyPr/>
                    <a:lstStyle/>
                    <a:p>
                      <a:pPr algn="l" fontAlgn="ctr"/>
                      <a:r>
                        <a:rPr lang="zh-CN" altLang="en-US" sz="800" u="none" strike="noStrike" dirty="0">
                          <a:effectLst/>
                        </a:rPr>
                        <a:t>进行以旧换新方案，给公司原有购买了实验室管理系统、教务管理系统的客户以升级的名义置换成以渔有方实训平台；并通过</a:t>
                      </a:r>
                      <a:r>
                        <a:rPr lang="en-US" altLang="zh-CN" sz="800" u="none" strike="noStrike" dirty="0">
                          <a:effectLst/>
                        </a:rPr>
                        <a:t>APP</a:t>
                      </a:r>
                      <a:r>
                        <a:rPr lang="zh-CN" altLang="en-US" sz="800" u="none" strike="noStrike" dirty="0">
                          <a:effectLst/>
                        </a:rPr>
                        <a:t>移动端与微信端进行优质内容推送提升平台的整体用户活跃度，增加用户粘性。</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5407" marR="5407" marT="5407" marB="25951" anchor="ctr"/>
                </a:tc>
                <a:tc>
                  <a:txBody>
                    <a:bodyPr/>
                    <a:lstStyle/>
                    <a:p>
                      <a:pPr algn="ctr" fontAlgn="ctr"/>
                      <a:r>
                        <a:rPr lang="en-US" altLang="zh-CN" sz="800" u="none" strike="noStrike">
                          <a:effectLst/>
                        </a:rPr>
                        <a:t>2018</a:t>
                      </a:r>
                      <a:r>
                        <a:rPr lang="zh-CN" altLang="en-US" sz="800" u="none" strike="noStrike">
                          <a:effectLst/>
                        </a:rPr>
                        <a:t>年</a:t>
                      </a:r>
                      <a:r>
                        <a:rPr lang="en-US" altLang="zh-CN" sz="800" u="none" strike="noStrike">
                          <a:effectLst/>
                        </a:rPr>
                        <a:t>12</a:t>
                      </a:r>
                      <a:r>
                        <a:rPr lang="zh-CN" altLang="en-US" sz="800" u="none" strike="noStrike">
                          <a:effectLst/>
                        </a:rPr>
                        <a:t>月</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407" marR="5407" marT="5407" marB="25951" anchor="ctr"/>
                </a:tc>
                <a:extLst>
                  <a:ext uri="{0D108BD9-81ED-4DB2-BD59-A6C34878D82A}">
                    <a16:rowId xmlns:a16="http://schemas.microsoft.com/office/drawing/2014/main" xmlns="" val="891238004"/>
                  </a:ext>
                </a:extLst>
              </a:tr>
              <a:tr h="493004">
                <a:tc>
                  <a:txBody>
                    <a:bodyPr/>
                    <a:lstStyle/>
                    <a:p>
                      <a:pPr algn="ctr" fontAlgn="ctr"/>
                      <a:r>
                        <a:rPr lang="en-US" sz="800" u="none" strike="noStrike">
                          <a:effectLst/>
                        </a:rPr>
                        <a:t>V4.0</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407" marR="5407" marT="5407" marB="25951" anchor="ctr"/>
                </a:tc>
                <a:tc>
                  <a:txBody>
                    <a:bodyPr/>
                    <a:lstStyle/>
                    <a:p>
                      <a:pPr algn="l" fontAlgn="ctr"/>
                      <a:r>
                        <a:rPr lang="zh-CN" altLang="en-US" sz="800" u="none" strike="noStrike">
                          <a:effectLst/>
                        </a:rPr>
                        <a:t>实现第三方实训系统的接入集成</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407" marR="5407" marT="5407" marB="25951" anchor="ctr"/>
                </a:tc>
                <a:tc>
                  <a:txBody>
                    <a:bodyPr/>
                    <a:lstStyle/>
                    <a:p>
                      <a:pPr algn="l" fontAlgn="ctr"/>
                      <a:r>
                        <a:rPr lang="zh-CN" altLang="en-US" sz="800" u="none" strike="noStrike">
                          <a:effectLst/>
                        </a:rPr>
                        <a:t>将市面上</a:t>
                      </a:r>
                      <a:r>
                        <a:rPr lang="en-US" altLang="zh-CN" sz="800" u="none" strike="noStrike">
                          <a:effectLst/>
                        </a:rPr>
                        <a:t>30%</a:t>
                      </a:r>
                      <a:r>
                        <a:rPr lang="zh-CN" altLang="en-US" sz="800" u="none" strike="noStrike">
                          <a:effectLst/>
                        </a:rPr>
                        <a:t>以上的实训系统纳入到以渔有方平台中。</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407" marR="5407" marT="5407" marB="25951" anchor="ctr"/>
                </a:tc>
                <a:tc>
                  <a:txBody>
                    <a:bodyPr/>
                    <a:lstStyle/>
                    <a:p>
                      <a:pPr algn="l" fontAlgn="ctr"/>
                      <a:r>
                        <a:rPr lang="zh-CN" altLang="en-US" sz="800" u="none" strike="noStrike" dirty="0">
                          <a:effectLst/>
                        </a:rPr>
                        <a:t>启动第三方实训系统限时免渠道费接入，接入的第三方系统将由国泰安帮助第三方应用提供商通过以渔有方平台销售给到学校。</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5407" marR="5407" marT="5407" marB="25951" anchor="ctr"/>
                </a:tc>
                <a:tc>
                  <a:txBody>
                    <a:bodyPr/>
                    <a:lstStyle/>
                    <a:p>
                      <a:pPr algn="ctr" fontAlgn="ctr"/>
                      <a:r>
                        <a:rPr lang="en-US" altLang="zh-CN" sz="800" u="none" strike="noStrike" dirty="0">
                          <a:effectLst/>
                        </a:rPr>
                        <a:t>2019</a:t>
                      </a:r>
                      <a:r>
                        <a:rPr lang="zh-CN" altLang="en-US" sz="800" u="none" strike="noStrike" dirty="0">
                          <a:effectLst/>
                        </a:rPr>
                        <a:t>年</a:t>
                      </a:r>
                      <a:r>
                        <a:rPr lang="en-US" altLang="zh-CN" sz="800" u="none" strike="noStrike" dirty="0">
                          <a:effectLst/>
                        </a:rPr>
                        <a:t>4</a:t>
                      </a:r>
                      <a:r>
                        <a:rPr lang="zh-CN" altLang="en-US" sz="800" u="none" strike="noStrike" dirty="0">
                          <a:effectLst/>
                        </a:rPr>
                        <a:t>月</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5407" marR="5407" marT="5407" marB="25951" anchor="ctr"/>
                </a:tc>
                <a:extLst>
                  <a:ext uri="{0D108BD9-81ED-4DB2-BD59-A6C34878D82A}">
                    <a16:rowId xmlns:a16="http://schemas.microsoft.com/office/drawing/2014/main" xmlns="" val="947036990"/>
                  </a:ext>
                </a:extLst>
              </a:tr>
            </a:tbl>
          </a:graphicData>
        </a:graphic>
      </p:graphicFrame>
      <p:sp>
        <p:nvSpPr>
          <p:cNvPr id="6" name="灯片编号占位符 5"/>
          <p:cNvSpPr>
            <a:spLocks noGrp="1"/>
          </p:cNvSpPr>
          <p:nvPr>
            <p:ph type="sldNum" sz="quarter" idx="12"/>
          </p:nvPr>
        </p:nvSpPr>
        <p:spPr/>
        <p:txBody>
          <a:bodyPr/>
          <a:lstStyle/>
          <a:p>
            <a:pPr>
              <a:defRPr/>
            </a:pPr>
            <a:fld id="{E1EE1A14-67C4-44F6-B266-6D4410088BB5}" type="slidenum">
              <a:rPr lang="zh-CN" altLang="en-US" smtClean="0"/>
              <a:pPr>
                <a:defRPr/>
              </a:pPr>
              <a:t>16</a:t>
            </a:fld>
            <a:endParaRPr lang="zh-CN" altLang="en-US"/>
          </a:p>
        </p:txBody>
      </p:sp>
    </p:spTree>
    <p:extLst>
      <p:ext uri="{BB962C8B-B14F-4D97-AF65-F5344CB8AC3E}">
        <p14:creationId xmlns:p14="http://schemas.microsoft.com/office/powerpoint/2010/main" val="6699079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908464"/>
            <a:ext cx="9144000" cy="32954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72"/>
          <p:cNvSpPr>
            <a:spLocks noEditPoints="1"/>
          </p:cNvSpPr>
          <p:nvPr/>
        </p:nvSpPr>
        <p:spPr bwMode="auto">
          <a:xfrm>
            <a:off x="2498472" y="1196658"/>
            <a:ext cx="3812120" cy="2707105"/>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68580" tIns="34290" rIns="68580" bIns="34290" numCol="1" anchor="t" anchorCtr="0" compatLnSpc="1"/>
          <a:lstStyle/>
          <a:p>
            <a:endParaRPr lang="id-ID">
              <a:latin typeface="+mn-ea"/>
            </a:endParaRPr>
          </a:p>
        </p:txBody>
      </p:sp>
      <p:sp>
        <p:nvSpPr>
          <p:cNvPr id="18" name="Oval 4"/>
          <p:cNvSpPr/>
          <p:nvPr/>
        </p:nvSpPr>
        <p:spPr>
          <a:xfrm>
            <a:off x="3864215" y="1343806"/>
            <a:ext cx="1415570" cy="1415570"/>
          </a:xfrm>
          <a:prstGeom prst="ellipse">
            <a:avLst/>
          </a:prstGeom>
          <a:solidFill>
            <a:schemeClr val="bg1">
              <a:alpha val="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solidFill>
                  <a:schemeClr val="tx1">
                    <a:lumMod val="75000"/>
                  </a:schemeClr>
                </a:solidFill>
                <a:latin typeface="ITC Avant Garde Std Md" panose="020B0602020202020204" pitchFamily="34" charset="0"/>
                <a:ea typeface="造字工房悦圆演示版常规体" pitchFamily="50" charset="-122"/>
              </a:rPr>
              <a:t>05</a:t>
            </a:r>
            <a:endParaRPr lang="id-ID" sz="5400" dirty="0">
              <a:solidFill>
                <a:schemeClr val="tx1">
                  <a:lumMod val="75000"/>
                </a:schemeClr>
              </a:solidFill>
              <a:latin typeface="ITC Avant Garde Std Md" panose="020B0602020202020204" pitchFamily="34" charset="0"/>
              <a:ea typeface="造字工房悦圆演示版常规体" pitchFamily="50" charset="-122"/>
            </a:endParaRPr>
          </a:p>
        </p:txBody>
      </p:sp>
      <p:sp>
        <p:nvSpPr>
          <p:cNvPr id="20" name="AutoShape 2"/>
          <p:cNvSpPr/>
          <p:nvPr/>
        </p:nvSpPr>
        <p:spPr bwMode="auto">
          <a:xfrm>
            <a:off x="2694876" y="2820638"/>
            <a:ext cx="3682786" cy="542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a:defRPr/>
            </a:pPr>
            <a:r>
              <a:rPr lang="zh-CN" altLang="en-US" sz="2400" b="1" dirty="0">
                <a:solidFill>
                  <a:schemeClr val="tx1">
                    <a:lumMod val="75000"/>
                  </a:schemeClr>
                </a:solidFill>
                <a:latin typeface="+mn-ea"/>
                <a:ea typeface="+mn-ea"/>
                <a:cs typeface="Raleway Regular"/>
              </a:rPr>
              <a:t>市场分析</a:t>
            </a:r>
            <a:endParaRPr lang="es-ES" sz="2400" b="1" dirty="0">
              <a:solidFill>
                <a:schemeClr val="tx1">
                  <a:lumMod val="75000"/>
                </a:schemeClr>
              </a:solidFill>
              <a:latin typeface="+mn-ea"/>
              <a:ea typeface="+mn-ea"/>
              <a:cs typeface="Raleway Regular"/>
            </a:endParaRPr>
          </a:p>
        </p:txBody>
      </p:sp>
      <p:sp>
        <p:nvSpPr>
          <p:cNvPr id="21" name="TextBox 11"/>
          <p:cNvSpPr txBox="1"/>
          <p:nvPr/>
        </p:nvSpPr>
        <p:spPr>
          <a:xfrm>
            <a:off x="1794904" y="3427009"/>
            <a:ext cx="5462361" cy="461665"/>
          </a:xfrm>
          <a:prstGeom prst="rect">
            <a:avLst/>
          </a:prstGeom>
          <a:noFill/>
        </p:spPr>
        <p:txBody>
          <a:bodyPr wrap="square" lIns="0" tIns="0" rIns="0" bIns="0" rtlCol="0">
            <a:spAutoFit/>
          </a:bodyPr>
          <a:lstStyle>
            <a:defPPr>
              <a:defRPr lang="en-US"/>
            </a:defPPr>
            <a:lvl1pPr algn="just">
              <a:defRPr sz="900">
                <a:solidFill>
                  <a:schemeClr val="tx1">
                    <a:lumMod val="50000"/>
                    <a:lumOff val="50000"/>
                  </a:schemeClr>
                </a:solidFill>
                <a:latin typeface="+mn-ea"/>
              </a:defRPr>
            </a:lvl1pPr>
          </a:lstStyle>
          <a:p>
            <a:r>
              <a:rPr lang="zh-CN" altLang="en-US" sz="1000" b="1" dirty="0">
                <a:solidFill>
                  <a:schemeClr val="tx1"/>
                </a:solidFill>
                <a:ea typeface="+mn-ea"/>
              </a:rPr>
              <a:t>分析该专业培养的人才就业方向的行业人才需求现状与趋势，总结专业未来热门程度；</a:t>
            </a:r>
            <a:endParaRPr lang="en-US" altLang="zh-CN" sz="1000" b="1" dirty="0">
              <a:solidFill>
                <a:schemeClr val="tx1"/>
              </a:solidFill>
              <a:ea typeface="+mn-ea"/>
            </a:endParaRPr>
          </a:p>
          <a:p>
            <a:r>
              <a:rPr lang="zh-CN" altLang="en-US" sz="1000" b="1" dirty="0">
                <a:solidFill>
                  <a:schemeClr val="tx1"/>
                </a:solidFill>
                <a:ea typeface="+mn-ea"/>
              </a:rPr>
              <a:t>分析判断开设该专业的学校全国比例水平，总结该产品潜在的市场规模与未来的市场规模；</a:t>
            </a:r>
            <a:endParaRPr lang="en-US" altLang="zh-CN" sz="1000" b="1" dirty="0">
              <a:solidFill>
                <a:schemeClr val="tx1"/>
              </a:solidFill>
              <a:ea typeface="+mn-ea"/>
            </a:endParaRPr>
          </a:p>
          <a:p>
            <a:r>
              <a:rPr lang="zh-CN" altLang="en-US" sz="1000" b="1" dirty="0">
                <a:solidFill>
                  <a:schemeClr val="tx1"/>
                </a:solidFill>
                <a:ea typeface="+mn-ea"/>
              </a:rPr>
              <a:t>分析判断开设该课程的学校全国比例水平，总结该产品目前的直接市场规模与未来市场规模。</a:t>
            </a:r>
          </a:p>
        </p:txBody>
      </p:sp>
    </p:spTree>
    <p:extLst>
      <p:ext uri="{BB962C8B-B14F-4D97-AF65-F5344CB8AC3E}">
        <p14:creationId xmlns:p14="http://schemas.microsoft.com/office/powerpoint/2010/main" val="297494590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2)">
                                      <p:cBhvr>
                                        <p:cTn id="7" dur="2000"/>
                                        <p:tgtEl>
                                          <p:spTgt spid="18"/>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anim calcmode="lin" valueType="num">
                                      <p:cBhvr>
                                        <p:cTn id="12" dur="500" fill="hold"/>
                                        <p:tgtEl>
                                          <p:spTgt spid="20"/>
                                        </p:tgtEl>
                                        <p:attrNameLst>
                                          <p:attrName>ppt_x</p:attrName>
                                        </p:attrNameLst>
                                      </p:cBhvr>
                                      <p:tavLst>
                                        <p:tav tm="0">
                                          <p:val>
                                            <p:strVal val="#ppt_x"/>
                                          </p:val>
                                        </p:tav>
                                        <p:tav tm="100000">
                                          <p:val>
                                            <p:strVal val="#ppt_x"/>
                                          </p:val>
                                        </p:tav>
                                      </p:tavLst>
                                    </p:anim>
                                    <p:anim calcmode="lin" valueType="num">
                                      <p:cBhvr>
                                        <p:cTn id="13" dur="500" fill="hold"/>
                                        <p:tgtEl>
                                          <p:spTgt spid="20"/>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anim calcmode="lin" valueType="num">
                                      <p:cBhvr>
                                        <p:cTn id="17" dur="500" fill="hold"/>
                                        <p:tgtEl>
                                          <p:spTgt spid="21"/>
                                        </p:tgtEl>
                                        <p:attrNameLst>
                                          <p:attrName>ppt_x</p:attrName>
                                        </p:attrNameLst>
                                      </p:cBhvr>
                                      <p:tavLst>
                                        <p:tav tm="0">
                                          <p:val>
                                            <p:strVal val="#ppt_x"/>
                                          </p:val>
                                        </p:tav>
                                        <p:tav tm="100000">
                                          <p:val>
                                            <p:strVal val="#ppt_x"/>
                                          </p:val>
                                        </p:tav>
                                      </p:tavLst>
                                    </p:anim>
                                    <p:anim calcmode="lin" valueType="num">
                                      <p:cBhvr>
                                        <p:cTn id="18" dur="500" fill="hold"/>
                                        <p:tgtEl>
                                          <p:spTgt spid="21"/>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par>
                          <p:cTn id="23" fill="hold">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18" grpId="0" animBg="1"/>
      <p:bldP spid="20"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3559832" y="2377749"/>
            <a:ext cx="1909482" cy="1889312"/>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a:t>
            </a:r>
            <a:endParaRPr lang="zh-CN" altLang="en-US" dirty="0">
              <a:latin typeface="+mn-ea"/>
            </a:endParaRPr>
          </a:p>
        </p:txBody>
      </p:sp>
      <p:sp>
        <p:nvSpPr>
          <p:cNvPr id="31" name="椭圆 30"/>
          <p:cNvSpPr/>
          <p:nvPr/>
        </p:nvSpPr>
        <p:spPr>
          <a:xfrm>
            <a:off x="697017" y="2377749"/>
            <a:ext cx="1909482" cy="1889312"/>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a:t>
            </a:r>
            <a:endParaRPr lang="zh-CN" altLang="en-US" dirty="0">
              <a:latin typeface="+mn-ea"/>
            </a:endParaRPr>
          </a:p>
        </p:txBody>
      </p:sp>
      <p:sp>
        <p:nvSpPr>
          <p:cNvPr id="33" name="椭圆 32"/>
          <p:cNvSpPr/>
          <p:nvPr/>
        </p:nvSpPr>
        <p:spPr>
          <a:xfrm>
            <a:off x="6422646" y="2387418"/>
            <a:ext cx="1909482" cy="1889312"/>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a:t>
            </a:r>
            <a:endParaRPr lang="zh-CN" altLang="en-US" dirty="0">
              <a:latin typeface="+mn-ea"/>
            </a:endParaRPr>
          </a:p>
        </p:txBody>
      </p:sp>
      <p:sp>
        <p:nvSpPr>
          <p:cNvPr id="2" name="矩形 1"/>
          <p:cNvSpPr/>
          <p:nvPr/>
        </p:nvSpPr>
        <p:spPr>
          <a:xfrm>
            <a:off x="0" y="0"/>
            <a:ext cx="457200" cy="4655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8839" y="22860"/>
            <a:ext cx="5278915" cy="415498"/>
          </a:xfrm>
          <a:prstGeom prst="rect">
            <a:avLst/>
          </a:prstGeom>
          <a:noFill/>
        </p:spPr>
        <p:txBody>
          <a:bodyPr wrap="square" rtlCol="0">
            <a:spAutoFit/>
          </a:bodyPr>
          <a:lstStyle/>
          <a:p>
            <a:r>
              <a:rPr lang="zh-CN" altLang="en-US" sz="2100" b="1" dirty="0">
                <a:solidFill>
                  <a:srgbClr val="595959"/>
                </a:solidFill>
                <a:latin typeface="+mn-ea"/>
                <a:ea typeface="+mn-ea"/>
              </a:rPr>
              <a:t>市场</a:t>
            </a:r>
            <a:r>
              <a:rPr lang="zh-CN" altLang="en-US" sz="2100" b="1" dirty="0" smtClean="0">
                <a:solidFill>
                  <a:srgbClr val="595959"/>
                </a:solidFill>
                <a:latin typeface="+mn-ea"/>
                <a:ea typeface="+mn-ea"/>
              </a:rPr>
              <a:t>分析</a:t>
            </a:r>
            <a:r>
              <a:rPr lang="en-US" altLang="zh-CN" sz="2100" b="1" dirty="0" smtClean="0">
                <a:solidFill>
                  <a:srgbClr val="595959"/>
                </a:solidFill>
                <a:latin typeface="+mn-ea"/>
                <a:ea typeface="+mn-ea"/>
              </a:rPr>
              <a:t>(</a:t>
            </a:r>
            <a:r>
              <a:rPr lang="zh-CN" altLang="en-US" sz="2100" b="1" dirty="0" smtClean="0">
                <a:solidFill>
                  <a:srgbClr val="595959"/>
                </a:solidFill>
                <a:latin typeface="+mn-ea"/>
                <a:ea typeface="+mn-ea"/>
              </a:rPr>
              <a:t>新产品</a:t>
            </a:r>
            <a:r>
              <a:rPr lang="en-US" altLang="zh-CN" sz="2100" b="1" dirty="0" smtClean="0">
                <a:solidFill>
                  <a:srgbClr val="595959"/>
                </a:solidFill>
                <a:latin typeface="+mn-ea"/>
                <a:ea typeface="+mn-ea"/>
              </a:rPr>
              <a:t>+</a:t>
            </a:r>
            <a:r>
              <a:rPr lang="zh-CN" altLang="en-US" sz="2100" b="1" dirty="0" smtClean="0">
                <a:solidFill>
                  <a:srgbClr val="595959"/>
                </a:solidFill>
                <a:latin typeface="+mn-ea"/>
                <a:ea typeface="+mn-ea"/>
              </a:rPr>
              <a:t>产品升级）</a:t>
            </a:r>
            <a:endParaRPr lang="zh-CN" altLang="en-US" sz="2100" b="1" dirty="0">
              <a:solidFill>
                <a:srgbClr val="595959"/>
              </a:solidFill>
              <a:latin typeface="+mn-ea"/>
              <a:ea typeface="+mn-ea"/>
            </a:endParaRPr>
          </a:p>
        </p:txBody>
      </p:sp>
      <p:sp>
        <p:nvSpPr>
          <p:cNvPr id="27" name="文本框 26"/>
          <p:cNvSpPr txBox="1"/>
          <p:nvPr/>
        </p:nvSpPr>
        <p:spPr>
          <a:xfrm>
            <a:off x="3162479" y="1655532"/>
            <a:ext cx="2854955" cy="1015663"/>
          </a:xfrm>
          <a:prstGeom prst="rect">
            <a:avLst/>
          </a:prstGeom>
          <a:noFill/>
        </p:spPr>
        <p:txBody>
          <a:bodyPr wrap="square" rtlCol="0">
            <a:spAutoFit/>
          </a:bodyPr>
          <a:lstStyle/>
          <a:p>
            <a:r>
              <a:rPr lang="zh-CN" altLang="en-US" sz="1400" dirty="0">
                <a:solidFill>
                  <a:srgbClr val="595959"/>
                </a:solidFill>
                <a:latin typeface="+mn-ea"/>
                <a:ea typeface="+mn-ea"/>
              </a:rPr>
              <a:t>开设该专业高校目前共</a:t>
            </a:r>
            <a:r>
              <a:rPr lang="en-US" altLang="zh-CN" sz="1400" dirty="0">
                <a:solidFill>
                  <a:srgbClr val="595959"/>
                </a:solidFill>
                <a:latin typeface="+mn-ea"/>
                <a:ea typeface="+mn-ea"/>
              </a:rPr>
              <a:t>XX</a:t>
            </a:r>
            <a:r>
              <a:rPr lang="zh-CN" altLang="en-US" sz="1400" dirty="0">
                <a:solidFill>
                  <a:srgbClr val="595959"/>
                </a:solidFill>
                <a:latin typeface="+mn-ea"/>
                <a:ea typeface="+mn-ea"/>
              </a:rPr>
              <a:t>所，占全国院校总数的比例，相比平均水平</a:t>
            </a:r>
          </a:p>
          <a:p>
            <a:endParaRPr lang="zh-CN" altLang="en-US" dirty="0">
              <a:solidFill>
                <a:srgbClr val="595959"/>
              </a:solidFill>
              <a:latin typeface="+mn-ea"/>
              <a:ea typeface="+mn-ea"/>
            </a:endParaRPr>
          </a:p>
        </p:txBody>
      </p:sp>
      <p:sp>
        <p:nvSpPr>
          <p:cNvPr id="32" name="文本框 31"/>
          <p:cNvSpPr txBox="1"/>
          <p:nvPr/>
        </p:nvSpPr>
        <p:spPr>
          <a:xfrm>
            <a:off x="228600" y="1655533"/>
            <a:ext cx="2757269" cy="523220"/>
          </a:xfrm>
          <a:prstGeom prst="rect">
            <a:avLst/>
          </a:prstGeom>
          <a:noFill/>
        </p:spPr>
        <p:txBody>
          <a:bodyPr wrap="square" rtlCol="0">
            <a:spAutoFit/>
          </a:bodyPr>
          <a:lstStyle/>
          <a:p>
            <a:r>
              <a:rPr lang="zh-CN" altLang="en-US" sz="1400" dirty="0">
                <a:solidFill>
                  <a:srgbClr val="595959"/>
                </a:solidFill>
                <a:latin typeface="+mn-ea"/>
                <a:ea typeface="+mn-ea"/>
              </a:rPr>
              <a:t>目前该行业每年输入的人才规模，相比全国其他行业的平均水平</a:t>
            </a:r>
          </a:p>
        </p:txBody>
      </p:sp>
      <p:sp>
        <p:nvSpPr>
          <p:cNvPr id="34" name="文本框 33"/>
          <p:cNvSpPr txBox="1"/>
          <p:nvPr/>
        </p:nvSpPr>
        <p:spPr>
          <a:xfrm>
            <a:off x="6017434" y="1655533"/>
            <a:ext cx="2721354" cy="738664"/>
          </a:xfrm>
          <a:prstGeom prst="rect">
            <a:avLst/>
          </a:prstGeom>
          <a:noFill/>
        </p:spPr>
        <p:txBody>
          <a:bodyPr wrap="square" rtlCol="0">
            <a:spAutoFit/>
          </a:bodyPr>
          <a:lstStyle/>
          <a:p>
            <a:r>
              <a:rPr lang="zh-CN" altLang="en-US" sz="1400" dirty="0">
                <a:solidFill>
                  <a:srgbClr val="595959"/>
                </a:solidFill>
                <a:latin typeface="+mn-ea"/>
                <a:ea typeface="+mn-ea"/>
              </a:rPr>
              <a:t>开设该课程的院校有</a:t>
            </a:r>
            <a:r>
              <a:rPr lang="en-US" altLang="zh-CN" sz="1400" dirty="0">
                <a:solidFill>
                  <a:srgbClr val="595959"/>
                </a:solidFill>
                <a:latin typeface="+mn-ea"/>
                <a:ea typeface="+mn-ea"/>
              </a:rPr>
              <a:t>XX</a:t>
            </a:r>
            <a:r>
              <a:rPr lang="zh-CN" altLang="en-US" sz="1400" dirty="0">
                <a:solidFill>
                  <a:srgbClr val="595959"/>
                </a:solidFill>
                <a:latin typeface="+mn-ea"/>
                <a:ea typeface="+mn-ea"/>
              </a:rPr>
              <a:t>所，占全国院校总数的比例，相比平均水平</a:t>
            </a:r>
          </a:p>
        </p:txBody>
      </p:sp>
      <p:sp>
        <p:nvSpPr>
          <p:cNvPr id="10" name="文本框 9"/>
          <p:cNvSpPr txBox="1"/>
          <p:nvPr/>
        </p:nvSpPr>
        <p:spPr>
          <a:xfrm>
            <a:off x="697017" y="4480386"/>
            <a:ext cx="7645998" cy="369332"/>
          </a:xfrm>
          <a:prstGeom prst="rect">
            <a:avLst/>
          </a:prstGeom>
          <a:noFill/>
        </p:spPr>
        <p:txBody>
          <a:bodyPr wrap="square" rtlCol="0">
            <a:spAutoFit/>
          </a:bodyPr>
          <a:lstStyle/>
          <a:p>
            <a:r>
              <a:rPr lang="zh-CN" altLang="en-US" dirty="0">
                <a:solidFill>
                  <a:srgbClr val="595959"/>
                </a:solidFill>
                <a:latin typeface="+mn-ea"/>
                <a:ea typeface="+mn-ea"/>
              </a:rPr>
              <a:t>一句话总结分析产品当前的市场前景与未来的市场前景，以及切入时机。</a:t>
            </a:r>
          </a:p>
        </p:txBody>
      </p:sp>
      <p:sp>
        <p:nvSpPr>
          <p:cNvPr id="11" name="矩形 10"/>
          <p:cNvSpPr/>
          <p:nvPr/>
        </p:nvSpPr>
        <p:spPr>
          <a:xfrm>
            <a:off x="120074" y="529779"/>
            <a:ext cx="8788998" cy="1107996"/>
          </a:xfrm>
          <a:prstGeom prst="rect">
            <a:avLst/>
          </a:prstGeom>
        </p:spPr>
        <p:txBody>
          <a:bodyPr wrap="square">
            <a:spAutoFit/>
          </a:bodyPr>
          <a:lstStyle/>
          <a:p>
            <a:r>
              <a:rPr lang="zh-CN" altLang="en-US" sz="1100" b="1" dirty="0">
                <a:solidFill>
                  <a:schemeClr val="accent1"/>
                </a:solidFill>
                <a:latin typeface="+mn-ea"/>
                <a:ea typeface="+mn-ea"/>
              </a:rPr>
              <a:t>该页用来介绍产品市场调研分析情况，目的是为了让评审人判定事业部是否对该产品的市场规模与市场发展过程有一个清晰的分析总结，同时判断这个时间是否进入这个市场好时机。比如，有些行业刚刚兴起，但是还没有一所院校成立培养这个行业人才方向的专业，也没有开设与这个专业相关核心课程的实训课程。那么要等到有学校申报成功开设这个专业，再开设相关课程，周期可能要长达</a:t>
            </a:r>
            <a:r>
              <a:rPr lang="en-US" altLang="zh-CN" sz="1100" b="1" dirty="0">
                <a:solidFill>
                  <a:schemeClr val="accent1"/>
                </a:solidFill>
                <a:latin typeface="+mn-ea"/>
                <a:ea typeface="+mn-ea"/>
              </a:rPr>
              <a:t>2</a:t>
            </a:r>
            <a:r>
              <a:rPr lang="zh-CN" altLang="en-US" sz="1100" b="1" dirty="0">
                <a:solidFill>
                  <a:schemeClr val="accent1"/>
                </a:solidFill>
                <a:latin typeface="+mn-ea"/>
                <a:ea typeface="+mn-ea"/>
              </a:rPr>
              <a:t>年之久，而现在研发这款产品，当前的市场规模可能非常小，甚至几乎无，无法马上给公司带来收益。而</a:t>
            </a:r>
            <a:r>
              <a:rPr lang="en-US" altLang="zh-CN" sz="1100" b="1" dirty="0">
                <a:solidFill>
                  <a:schemeClr val="accent1"/>
                </a:solidFill>
                <a:latin typeface="+mn-ea"/>
                <a:ea typeface="+mn-ea"/>
              </a:rPr>
              <a:t>2</a:t>
            </a:r>
            <a:r>
              <a:rPr lang="zh-CN" altLang="en-US" sz="1100" b="1" dirty="0">
                <a:solidFill>
                  <a:schemeClr val="accent1"/>
                </a:solidFill>
                <a:latin typeface="+mn-ea"/>
                <a:ea typeface="+mn-ea"/>
              </a:rPr>
              <a:t>年之后，短期内有学校开设了这个专业，但是学校的数量却不一定会马上出现爆发式的增长。另外，随着行业的发展，行业政策、业务规则，等到</a:t>
            </a:r>
            <a:r>
              <a:rPr lang="en-US" altLang="zh-CN" sz="1100" b="1" dirty="0">
                <a:solidFill>
                  <a:schemeClr val="accent1"/>
                </a:solidFill>
                <a:latin typeface="+mn-ea"/>
                <a:ea typeface="+mn-ea"/>
              </a:rPr>
              <a:t>2</a:t>
            </a:r>
            <a:r>
              <a:rPr lang="zh-CN" altLang="en-US" sz="1100" b="1" dirty="0">
                <a:solidFill>
                  <a:schemeClr val="accent1"/>
                </a:solidFill>
                <a:latin typeface="+mn-ea"/>
                <a:ea typeface="+mn-ea"/>
              </a:rPr>
              <a:t>年后学校正式开设该专业的时候，该产品匹配的实训内容说不定也会发生较大变化，那么</a:t>
            </a:r>
            <a:r>
              <a:rPr lang="en-US" altLang="zh-CN" sz="1100" b="1" dirty="0">
                <a:solidFill>
                  <a:schemeClr val="accent1"/>
                </a:solidFill>
                <a:latin typeface="+mn-ea"/>
                <a:ea typeface="+mn-ea"/>
              </a:rPr>
              <a:t>2</a:t>
            </a:r>
            <a:r>
              <a:rPr lang="zh-CN" altLang="en-US" sz="1100" b="1" dirty="0">
                <a:solidFill>
                  <a:schemeClr val="accent1"/>
                </a:solidFill>
                <a:latin typeface="+mn-ea"/>
                <a:ea typeface="+mn-ea"/>
              </a:rPr>
              <a:t>年前开发的这款软件求，在</a:t>
            </a:r>
            <a:r>
              <a:rPr lang="en-US" altLang="zh-CN" sz="1100" b="1" dirty="0">
                <a:solidFill>
                  <a:schemeClr val="accent1"/>
                </a:solidFill>
                <a:latin typeface="+mn-ea"/>
                <a:ea typeface="+mn-ea"/>
              </a:rPr>
              <a:t>2</a:t>
            </a:r>
            <a:r>
              <a:rPr lang="zh-CN" altLang="en-US" sz="1100" b="1" dirty="0">
                <a:solidFill>
                  <a:schemeClr val="accent1"/>
                </a:solidFill>
                <a:latin typeface="+mn-ea"/>
                <a:ea typeface="+mn-ea"/>
              </a:rPr>
              <a:t>年后就不一定能够满足需求了。</a:t>
            </a:r>
          </a:p>
        </p:txBody>
      </p:sp>
      <p:sp>
        <p:nvSpPr>
          <p:cNvPr id="5" name="灯片编号占位符 4"/>
          <p:cNvSpPr>
            <a:spLocks noGrp="1"/>
          </p:cNvSpPr>
          <p:nvPr>
            <p:ph type="sldNum" sz="quarter" idx="12"/>
          </p:nvPr>
        </p:nvSpPr>
        <p:spPr/>
        <p:txBody>
          <a:bodyPr/>
          <a:lstStyle/>
          <a:p>
            <a:pPr>
              <a:defRPr/>
            </a:pPr>
            <a:fld id="{E1EE1A14-67C4-44F6-B266-6D4410088BB5}" type="slidenum">
              <a:rPr lang="zh-CN" altLang="en-US" smtClean="0"/>
              <a:pPr>
                <a:defRPr/>
              </a:pPr>
              <a:t>18</a:t>
            </a:fld>
            <a:endParaRPr lang="zh-CN" altLang="en-US"/>
          </a:p>
        </p:txBody>
      </p:sp>
    </p:spTree>
    <p:extLst>
      <p:ext uri="{BB962C8B-B14F-4D97-AF65-F5344CB8AC3E}">
        <p14:creationId xmlns:p14="http://schemas.microsoft.com/office/powerpoint/2010/main" val="38174598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1EE1A14-67C4-44F6-B266-6D4410088BB5}" type="slidenum">
              <a:rPr lang="zh-CN" altLang="en-US" smtClean="0"/>
              <a:pPr>
                <a:defRPr/>
              </a:pPr>
              <a:t>19</a:t>
            </a:fld>
            <a:endParaRPr lang="zh-CN" altLang="en-US"/>
          </a:p>
        </p:txBody>
      </p:sp>
      <p:sp>
        <p:nvSpPr>
          <p:cNvPr id="3" name="矩形 2"/>
          <p:cNvSpPr/>
          <p:nvPr/>
        </p:nvSpPr>
        <p:spPr>
          <a:xfrm>
            <a:off x="0" y="0"/>
            <a:ext cx="457200" cy="4655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
          <p:cNvSpPr txBox="1"/>
          <p:nvPr/>
        </p:nvSpPr>
        <p:spPr>
          <a:xfrm>
            <a:off x="488839" y="22860"/>
            <a:ext cx="5278915" cy="415498"/>
          </a:xfrm>
          <a:prstGeom prst="rect">
            <a:avLst/>
          </a:prstGeom>
          <a:noFill/>
        </p:spPr>
        <p:txBody>
          <a:bodyPr wrap="square" rtlCol="0">
            <a:spAutoFit/>
          </a:bodyPr>
          <a:lstStyle/>
          <a:p>
            <a:r>
              <a:rPr lang="zh-CN" altLang="en-US" sz="2100" b="1" dirty="0">
                <a:solidFill>
                  <a:srgbClr val="595959"/>
                </a:solidFill>
                <a:latin typeface="+mn-ea"/>
                <a:ea typeface="+mn-ea"/>
              </a:rPr>
              <a:t>市场</a:t>
            </a:r>
            <a:r>
              <a:rPr lang="zh-CN" altLang="en-US" sz="2100" b="1" dirty="0" smtClean="0">
                <a:solidFill>
                  <a:srgbClr val="595959"/>
                </a:solidFill>
                <a:latin typeface="+mn-ea"/>
                <a:ea typeface="+mn-ea"/>
              </a:rPr>
              <a:t>分析</a:t>
            </a:r>
            <a:r>
              <a:rPr lang="en-US" altLang="zh-CN" sz="2100" b="1" dirty="0" smtClean="0">
                <a:solidFill>
                  <a:srgbClr val="595959"/>
                </a:solidFill>
                <a:latin typeface="+mn-ea"/>
                <a:ea typeface="+mn-ea"/>
              </a:rPr>
              <a:t>(</a:t>
            </a:r>
            <a:r>
              <a:rPr lang="zh-CN" altLang="en-US" sz="2100" b="1" dirty="0" smtClean="0">
                <a:solidFill>
                  <a:srgbClr val="595959"/>
                </a:solidFill>
                <a:latin typeface="+mn-ea"/>
                <a:ea typeface="+mn-ea"/>
              </a:rPr>
              <a:t>新产品）</a:t>
            </a:r>
            <a:endParaRPr lang="zh-CN" altLang="en-US" sz="2100" b="1" dirty="0">
              <a:solidFill>
                <a:srgbClr val="595959"/>
              </a:solidFill>
              <a:latin typeface="+mn-ea"/>
              <a:ea typeface="+mn-ea"/>
            </a:endParaRPr>
          </a:p>
        </p:txBody>
      </p:sp>
      <p:sp>
        <p:nvSpPr>
          <p:cNvPr id="7" name="矩形 6"/>
          <p:cNvSpPr/>
          <p:nvPr/>
        </p:nvSpPr>
        <p:spPr>
          <a:xfrm>
            <a:off x="120074" y="529779"/>
            <a:ext cx="8788998" cy="430887"/>
          </a:xfrm>
          <a:prstGeom prst="rect">
            <a:avLst/>
          </a:prstGeom>
        </p:spPr>
        <p:txBody>
          <a:bodyPr wrap="square">
            <a:spAutoFit/>
          </a:bodyPr>
          <a:lstStyle/>
          <a:p>
            <a:r>
              <a:rPr lang="zh-CN" altLang="en-US" sz="1100" b="1" dirty="0">
                <a:solidFill>
                  <a:schemeClr val="accent1"/>
                </a:solidFill>
                <a:latin typeface="+mn-ea"/>
                <a:ea typeface="+mn-ea"/>
              </a:rPr>
              <a:t>该页用来介绍产品市场</a:t>
            </a:r>
            <a:r>
              <a:rPr lang="zh-CN" altLang="en-US" sz="1100" b="1" dirty="0" smtClean="0">
                <a:solidFill>
                  <a:schemeClr val="accent1"/>
                </a:solidFill>
                <a:latin typeface="+mn-ea"/>
                <a:ea typeface="+mn-ea"/>
              </a:rPr>
              <a:t>调研现状情况，是否已有明显的意向客户，意向客户不得少于三个，联系意向客户，了解意向客户对产品的意见反馈，同时，在表中详细说明客户联系方式，以便评审团对意向客户进行意向回访。</a:t>
            </a:r>
            <a:endParaRPr lang="en-US" altLang="zh-CN" sz="1100" b="1" dirty="0" smtClean="0">
              <a:solidFill>
                <a:schemeClr val="accent1"/>
              </a:solidFill>
              <a:latin typeface="+mn-ea"/>
              <a:ea typeface="+mn-ea"/>
            </a:endParaRPr>
          </a:p>
        </p:txBody>
      </p:sp>
      <p:graphicFrame>
        <p:nvGraphicFramePr>
          <p:cNvPr id="8" name="表格 7"/>
          <p:cNvGraphicFramePr>
            <a:graphicFrameLocks noGrp="1"/>
          </p:cNvGraphicFramePr>
          <p:nvPr>
            <p:extLst>
              <p:ext uri="{D42A27DB-BD31-4B8C-83A1-F6EECF244321}">
                <p14:modId xmlns:p14="http://schemas.microsoft.com/office/powerpoint/2010/main" val="2433312141"/>
              </p:ext>
            </p:extLst>
          </p:nvPr>
        </p:nvGraphicFramePr>
        <p:xfrm>
          <a:off x="228600" y="1216024"/>
          <a:ext cx="8420100" cy="3181350"/>
        </p:xfrm>
        <a:graphic>
          <a:graphicData uri="http://schemas.openxmlformats.org/drawingml/2006/table">
            <a:tbl>
              <a:tblPr firstRow="1" bandRow="1">
                <a:tableStyleId>{21E4AEA4-8DFA-4A89-87EB-49C32662AFE0}</a:tableStyleId>
              </a:tblPr>
              <a:tblGrid>
                <a:gridCol w="1684020"/>
                <a:gridCol w="1684020"/>
                <a:gridCol w="1684020"/>
                <a:gridCol w="1684020"/>
                <a:gridCol w="1684020"/>
              </a:tblGrid>
              <a:tr h="530225">
                <a:tc>
                  <a:txBody>
                    <a:bodyPr/>
                    <a:lstStyle/>
                    <a:p>
                      <a:pPr algn="ctr"/>
                      <a:endParaRPr lang="zh-CN" altLang="en-US" sz="1100" dirty="0"/>
                    </a:p>
                  </a:txBody>
                  <a:tcPr/>
                </a:tc>
                <a:tc>
                  <a:txBody>
                    <a:bodyPr/>
                    <a:lstStyle/>
                    <a:p>
                      <a:pPr algn="ctr"/>
                      <a:r>
                        <a:rPr lang="zh-CN" altLang="en-US" sz="1100" dirty="0" smtClean="0"/>
                        <a:t>意向客户</a:t>
                      </a:r>
                      <a:endParaRPr lang="zh-CN" altLang="en-US" sz="1100" dirty="0"/>
                    </a:p>
                  </a:txBody>
                  <a:tcPr/>
                </a:tc>
                <a:tc>
                  <a:txBody>
                    <a:bodyPr/>
                    <a:lstStyle/>
                    <a:p>
                      <a:pPr algn="ctr"/>
                      <a:r>
                        <a:rPr lang="zh-CN" altLang="en-US" sz="1100" dirty="0" smtClean="0"/>
                        <a:t>联系人</a:t>
                      </a:r>
                      <a:endParaRPr lang="zh-CN" altLang="en-US" sz="1100" dirty="0"/>
                    </a:p>
                  </a:txBody>
                  <a:tcPr/>
                </a:tc>
                <a:tc>
                  <a:txBody>
                    <a:bodyPr/>
                    <a:lstStyle/>
                    <a:p>
                      <a:pPr algn="ctr"/>
                      <a:r>
                        <a:rPr lang="zh-CN" altLang="en-US" sz="1100" dirty="0" smtClean="0"/>
                        <a:t>联系方式</a:t>
                      </a:r>
                      <a:endParaRPr lang="zh-CN" altLang="en-US" sz="1100" dirty="0"/>
                    </a:p>
                  </a:txBody>
                  <a:tcPr/>
                </a:tc>
                <a:tc>
                  <a:txBody>
                    <a:bodyPr/>
                    <a:lstStyle/>
                    <a:p>
                      <a:pPr algn="ctr"/>
                      <a:r>
                        <a:rPr lang="zh-CN" altLang="en-US" sz="1100" dirty="0" smtClean="0"/>
                        <a:t>客户反馈意见</a:t>
                      </a:r>
                      <a:endParaRPr lang="zh-CN" altLang="en-US" sz="1100" dirty="0"/>
                    </a:p>
                  </a:txBody>
                  <a:tcPr/>
                </a:tc>
              </a:tr>
              <a:tr h="530225">
                <a:tc>
                  <a:txBody>
                    <a:bodyPr/>
                    <a:lstStyle/>
                    <a:p>
                      <a:pPr algn="ctr"/>
                      <a:r>
                        <a:rPr lang="zh-CN" altLang="en-US" sz="1100" b="1" dirty="0" smtClean="0">
                          <a:solidFill>
                            <a:schemeClr val="bg1"/>
                          </a:solidFill>
                        </a:rPr>
                        <a:t>客户</a:t>
                      </a:r>
                      <a:r>
                        <a:rPr lang="en-US" altLang="zh-CN" sz="1100" b="1" dirty="0" smtClean="0">
                          <a:solidFill>
                            <a:schemeClr val="bg1"/>
                          </a:solidFill>
                        </a:rPr>
                        <a:t>1</a:t>
                      </a:r>
                      <a:endParaRPr lang="zh-CN" altLang="en-US" sz="1100" b="1" dirty="0">
                        <a:solidFill>
                          <a:schemeClr val="bg1"/>
                        </a:solidFill>
                      </a:endParaRPr>
                    </a:p>
                  </a:txBody>
                  <a:tcPr>
                    <a:solidFill>
                      <a:schemeClr val="accent2"/>
                    </a:solidFill>
                  </a:tcPr>
                </a:tc>
                <a:tc>
                  <a:txBody>
                    <a:bodyPr/>
                    <a:lstStyle/>
                    <a:p>
                      <a:pPr algn="ctr"/>
                      <a:endParaRPr lang="zh-CN" altLang="en-US" sz="1100" dirty="0"/>
                    </a:p>
                  </a:txBody>
                  <a:tcPr/>
                </a:tc>
                <a:tc>
                  <a:txBody>
                    <a:bodyPr/>
                    <a:lstStyle/>
                    <a:p>
                      <a:pPr algn="ctr"/>
                      <a:endParaRPr lang="zh-CN" altLang="en-US" sz="1100"/>
                    </a:p>
                  </a:txBody>
                  <a:tcPr/>
                </a:tc>
                <a:tc>
                  <a:txBody>
                    <a:bodyPr/>
                    <a:lstStyle/>
                    <a:p>
                      <a:pPr algn="ctr"/>
                      <a:endParaRPr lang="zh-CN" altLang="en-US" sz="1100"/>
                    </a:p>
                  </a:txBody>
                  <a:tcPr/>
                </a:tc>
                <a:tc>
                  <a:txBody>
                    <a:bodyPr/>
                    <a:lstStyle/>
                    <a:p>
                      <a:pPr algn="ctr"/>
                      <a:endParaRPr lang="zh-CN" altLang="en-US" sz="1100"/>
                    </a:p>
                  </a:txBody>
                  <a:tcPr/>
                </a:tc>
              </a:tr>
              <a:tr h="530225">
                <a:tc>
                  <a:txBody>
                    <a:bodyPr/>
                    <a:lstStyle/>
                    <a:p>
                      <a:pPr algn="ctr"/>
                      <a:r>
                        <a:rPr lang="zh-CN" altLang="en-US" sz="1100" b="1" dirty="0" smtClean="0">
                          <a:solidFill>
                            <a:schemeClr val="bg1"/>
                          </a:solidFill>
                        </a:rPr>
                        <a:t>客户</a:t>
                      </a:r>
                      <a:r>
                        <a:rPr lang="en-US" altLang="zh-CN" sz="1100" b="1" dirty="0" smtClean="0">
                          <a:solidFill>
                            <a:schemeClr val="bg1"/>
                          </a:solidFill>
                        </a:rPr>
                        <a:t>2</a:t>
                      </a:r>
                      <a:endParaRPr lang="zh-CN" altLang="en-US" sz="1100" b="1" dirty="0">
                        <a:solidFill>
                          <a:schemeClr val="bg1"/>
                        </a:solidFill>
                      </a:endParaRPr>
                    </a:p>
                  </a:txBody>
                  <a:tcPr>
                    <a:solidFill>
                      <a:schemeClr val="accent2"/>
                    </a:solidFill>
                  </a:tcPr>
                </a:tc>
                <a:tc>
                  <a:txBody>
                    <a:bodyPr/>
                    <a:lstStyle/>
                    <a:p>
                      <a:pPr algn="ctr"/>
                      <a:endParaRPr lang="zh-CN" altLang="en-US" sz="1100" dirty="0"/>
                    </a:p>
                  </a:txBody>
                  <a:tcPr/>
                </a:tc>
                <a:tc>
                  <a:txBody>
                    <a:bodyPr/>
                    <a:lstStyle/>
                    <a:p>
                      <a:pPr algn="ctr"/>
                      <a:endParaRPr lang="zh-CN" altLang="en-US" sz="1100" dirty="0"/>
                    </a:p>
                  </a:txBody>
                  <a:tcPr/>
                </a:tc>
                <a:tc>
                  <a:txBody>
                    <a:bodyPr/>
                    <a:lstStyle/>
                    <a:p>
                      <a:pPr algn="ctr"/>
                      <a:endParaRPr lang="zh-CN" altLang="en-US" sz="1100"/>
                    </a:p>
                  </a:txBody>
                  <a:tcPr/>
                </a:tc>
                <a:tc>
                  <a:txBody>
                    <a:bodyPr/>
                    <a:lstStyle/>
                    <a:p>
                      <a:pPr algn="ctr"/>
                      <a:endParaRPr lang="zh-CN" altLang="en-US" sz="1100"/>
                    </a:p>
                  </a:txBody>
                  <a:tcPr/>
                </a:tc>
              </a:tr>
              <a:tr h="530225">
                <a:tc>
                  <a:txBody>
                    <a:bodyPr/>
                    <a:lstStyle/>
                    <a:p>
                      <a:pPr algn="ctr"/>
                      <a:r>
                        <a:rPr lang="zh-CN" altLang="en-US" sz="1100" b="1" dirty="0" smtClean="0">
                          <a:solidFill>
                            <a:schemeClr val="bg1"/>
                          </a:solidFill>
                        </a:rPr>
                        <a:t>客户</a:t>
                      </a:r>
                      <a:r>
                        <a:rPr lang="en-US" altLang="zh-CN" sz="1100" b="1" dirty="0" smtClean="0">
                          <a:solidFill>
                            <a:schemeClr val="bg1"/>
                          </a:solidFill>
                        </a:rPr>
                        <a:t>3</a:t>
                      </a:r>
                      <a:endParaRPr lang="zh-CN" altLang="en-US" sz="1100" b="1" dirty="0">
                        <a:solidFill>
                          <a:schemeClr val="bg1"/>
                        </a:solidFill>
                      </a:endParaRPr>
                    </a:p>
                  </a:txBody>
                  <a:tcPr>
                    <a:solidFill>
                      <a:schemeClr val="accent2"/>
                    </a:solidFill>
                  </a:tcPr>
                </a:tc>
                <a:tc>
                  <a:txBody>
                    <a:bodyPr/>
                    <a:lstStyle/>
                    <a:p>
                      <a:pPr algn="ctr"/>
                      <a:endParaRPr lang="zh-CN" altLang="en-US" sz="1100" dirty="0"/>
                    </a:p>
                  </a:txBody>
                  <a:tcPr/>
                </a:tc>
                <a:tc>
                  <a:txBody>
                    <a:bodyPr/>
                    <a:lstStyle/>
                    <a:p>
                      <a:pPr algn="ctr"/>
                      <a:endParaRPr lang="zh-CN" altLang="en-US" sz="1100"/>
                    </a:p>
                  </a:txBody>
                  <a:tcPr/>
                </a:tc>
                <a:tc>
                  <a:txBody>
                    <a:bodyPr/>
                    <a:lstStyle/>
                    <a:p>
                      <a:pPr algn="ctr"/>
                      <a:endParaRPr lang="zh-CN" altLang="en-US" sz="1100"/>
                    </a:p>
                  </a:txBody>
                  <a:tcPr/>
                </a:tc>
                <a:tc>
                  <a:txBody>
                    <a:bodyPr/>
                    <a:lstStyle/>
                    <a:p>
                      <a:pPr algn="ctr"/>
                      <a:endParaRPr lang="zh-CN" altLang="en-US" sz="1100"/>
                    </a:p>
                  </a:txBody>
                  <a:tcPr/>
                </a:tc>
              </a:tr>
              <a:tr h="530225">
                <a:tc>
                  <a:txBody>
                    <a:bodyPr/>
                    <a:lstStyle/>
                    <a:p>
                      <a:pPr algn="ctr"/>
                      <a:r>
                        <a:rPr lang="zh-CN" altLang="en-US" sz="1100" b="1" dirty="0" smtClean="0">
                          <a:solidFill>
                            <a:schemeClr val="bg1"/>
                          </a:solidFill>
                        </a:rPr>
                        <a:t>客户</a:t>
                      </a:r>
                      <a:r>
                        <a:rPr lang="en-US" altLang="zh-CN" sz="1100" b="1" dirty="0" smtClean="0">
                          <a:solidFill>
                            <a:schemeClr val="bg1"/>
                          </a:solidFill>
                        </a:rPr>
                        <a:t>4</a:t>
                      </a:r>
                      <a:endParaRPr lang="zh-CN" altLang="en-US" sz="1100" b="1" dirty="0">
                        <a:solidFill>
                          <a:schemeClr val="bg1"/>
                        </a:solidFill>
                      </a:endParaRPr>
                    </a:p>
                  </a:txBody>
                  <a:tcPr>
                    <a:solidFill>
                      <a:schemeClr val="accent2"/>
                    </a:solidFill>
                  </a:tcPr>
                </a:tc>
                <a:tc>
                  <a:txBody>
                    <a:bodyPr/>
                    <a:lstStyle/>
                    <a:p>
                      <a:pPr algn="ctr"/>
                      <a:endParaRPr lang="zh-CN" altLang="en-US" sz="1100"/>
                    </a:p>
                  </a:txBody>
                  <a:tcPr/>
                </a:tc>
                <a:tc>
                  <a:txBody>
                    <a:bodyPr/>
                    <a:lstStyle/>
                    <a:p>
                      <a:pPr algn="ctr"/>
                      <a:endParaRPr lang="zh-CN" altLang="en-US" sz="1100"/>
                    </a:p>
                  </a:txBody>
                  <a:tcPr/>
                </a:tc>
                <a:tc>
                  <a:txBody>
                    <a:bodyPr/>
                    <a:lstStyle/>
                    <a:p>
                      <a:pPr algn="ctr"/>
                      <a:endParaRPr lang="zh-CN" altLang="en-US" sz="1100"/>
                    </a:p>
                  </a:txBody>
                  <a:tcPr/>
                </a:tc>
                <a:tc>
                  <a:txBody>
                    <a:bodyPr/>
                    <a:lstStyle/>
                    <a:p>
                      <a:pPr algn="ctr"/>
                      <a:endParaRPr lang="zh-CN" altLang="en-US" sz="1100" dirty="0"/>
                    </a:p>
                  </a:txBody>
                  <a:tcPr/>
                </a:tc>
              </a:tr>
              <a:tr h="530225">
                <a:tc>
                  <a:txBody>
                    <a:bodyPr/>
                    <a:lstStyle/>
                    <a:p>
                      <a:pPr algn="ctr"/>
                      <a:r>
                        <a:rPr lang="zh-CN" altLang="en-US" sz="1100" b="1" dirty="0" smtClean="0">
                          <a:solidFill>
                            <a:schemeClr val="bg1"/>
                          </a:solidFill>
                        </a:rPr>
                        <a:t>：</a:t>
                      </a:r>
                      <a:endParaRPr lang="en-US" altLang="zh-CN" sz="1100" b="1" dirty="0" smtClean="0">
                        <a:solidFill>
                          <a:schemeClr val="bg1"/>
                        </a:solidFill>
                      </a:endParaRPr>
                    </a:p>
                    <a:p>
                      <a:pPr algn="ctr"/>
                      <a:r>
                        <a:rPr lang="zh-CN" altLang="en-US" sz="1100" b="1" dirty="0" smtClean="0">
                          <a:solidFill>
                            <a:schemeClr val="bg1"/>
                          </a:solidFill>
                        </a:rPr>
                        <a:t>：</a:t>
                      </a:r>
                      <a:endParaRPr lang="zh-CN" altLang="en-US" sz="1100" b="1" dirty="0">
                        <a:solidFill>
                          <a:schemeClr val="bg1"/>
                        </a:solidFill>
                      </a:endParaRPr>
                    </a:p>
                  </a:txBody>
                  <a:tcPr>
                    <a:solidFill>
                      <a:schemeClr val="accent2"/>
                    </a:solidFill>
                  </a:tcPr>
                </a:tc>
                <a:tc>
                  <a:txBody>
                    <a:bodyPr/>
                    <a:lstStyle/>
                    <a:p>
                      <a:pPr algn="ctr"/>
                      <a:endParaRPr lang="zh-CN" altLang="en-US" sz="1100"/>
                    </a:p>
                  </a:txBody>
                  <a:tcPr/>
                </a:tc>
                <a:tc>
                  <a:txBody>
                    <a:bodyPr/>
                    <a:lstStyle/>
                    <a:p>
                      <a:pPr algn="ctr"/>
                      <a:endParaRPr lang="zh-CN" altLang="en-US" sz="1100"/>
                    </a:p>
                  </a:txBody>
                  <a:tcPr/>
                </a:tc>
                <a:tc>
                  <a:txBody>
                    <a:bodyPr/>
                    <a:lstStyle/>
                    <a:p>
                      <a:pPr algn="ctr"/>
                      <a:endParaRPr lang="zh-CN" altLang="en-US" sz="1100"/>
                    </a:p>
                  </a:txBody>
                  <a:tcPr/>
                </a:tc>
                <a:tc>
                  <a:txBody>
                    <a:bodyPr/>
                    <a:lstStyle/>
                    <a:p>
                      <a:pPr algn="ctr"/>
                      <a:endParaRPr lang="zh-CN" altLang="en-US" sz="1100" dirty="0"/>
                    </a:p>
                  </a:txBody>
                  <a:tcPr/>
                </a:tc>
              </a:tr>
            </a:tbl>
          </a:graphicData>
        </a:graphic>
      </p:graphicFrame>
    </p:spTree>
    <p:extLst>
      <p:ext uri="{BB962C8B-B14F-4D97-AF65-F5344CB8AC3E}">
        <p14:creationId xmlns:p14="http://schemas.microsoft.com/office/powerpoint/2010/main" val="3961771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56" name="矩形 55"/>
          <p:cNvSpPr/>
          <p:nvPr/>
        </p:nvSpPr>
        <p:spPr>
          <a:xfrm>
            <a:off x="0" y="908464"/>
            <a:ext cx="3914775" cy="32954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Oval 4"/>
          <p:cNvSpPr/>
          <p:nvPr/>
        </p:nvSpPr>
        <p:spPr>
          <a:xfrm>
            <a:off x="937520" y="1466741"/>
            <a:ext cx="2178848" cy="2178848"/>
          </a:xfrm>
          <a:prstGeom prst="ellipse">
            <a:avLst/>
          </a:prstGeom>
          <a:solidFill>
            <a:schemeClr val="bg1">
              <a:alpha val="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400" dirty="0">
              <a:latin typeface="造字工房悦圆演示版常规体" pitchFamily="50" charset="-122"/>
              <a:ea typeface="造字工房悦圆演示版常规体" pitchFamily="50" charset="-122"/>
            </a:endParaRPr>
          </a:p>
        </p:txBody>
      </p:sp>
      <p:sp>
        <p:nvSpPr>
          <p:cNvPr id="59" name="Freeform 72"/>
          <p:cNvSpPr>
            <a:spLocks noEditPoints="1"/>
          </p:cNvSpPr>
          <p:nvPr/>
        </p:nvSpPr>
        <p:spPr bwMode="auto">
          <a:xfrm>
            <a:off x="254038" y="1241189"/>
            <a:ext cx="3812120" cy="2707105"/>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68580" tIns="34290" rIns="68580" bIns="34290" numCol="1" anchor="t" anchorCtr="0" compatLnSpc="1"/>
          <a:lstStyle/>
          <a:p>
            <a:endParaRPr lang="id-ID">
              <a:latin typeface="+mn-ea"/>
            </a:endParaRPr>
          </a:p>
        </p:txBody>
      </p:sp>
      <p:sp>
        <p:nvSpPr>
          <p:cNvPr id="47" name="TextBox 13"/>
          <p:cNvSpPr txBox="1"/>
          <p:nvPr/>
        </p:nvSpPr>
        <p:spPr>
          <a:xfrm>
            <a:off x="1842213" y="2298014"/>
            <a:ext cx="184731" cy="646331"/>
          </a:xfrm>
          <a:prstGeom prst="rect">
            <a:avLst/>
          </a:prstGeom>
          <a:noFill/>
        </p:spPr>
        <p:txBody>
          <a:bodyPr wrap="none" rtlCol="0">
            <a:spAutoFit/>
          </a:bodyPr>
          <a:lstStyle/>
          <a:p>
            <a:pPr algn="ctr"/>
            <a:endParaRPr lang="id-ID" sz="3600" b="1" spc="225" dirty="0">
              <a:solidFill>
                <a:schemeClr val="bg1"/>
              </a:solidFill>
              <a:latin typeface="Chiller" panose="04020404031007020602" pitchFamily="82" charset="0"/>
            </a:endParaRPr>
          </a:p>
        </p:txBody>
      </p:sp>
      <p:sp>
        <p:nvSpPr>
          <p:cNvPr id="57" name="TextBox 1"/>
          <p:cNvSpPr txBox="1"/>
          <p:nvPr/>
        </p:nvSpPr>
        <p:spPr>
          <a:xfrm>
            <a:off x="1106724" y="1951765"/>
            <a:ext cx="1840440" cy="715581"/>
          </a:xfrm>
          <a:prstGeom prst="rect">
            <a:avLst/>
          </a:prstGeom>
          <a:noFill/>
        </p:spPr>
        <p:txBody>
          <a:bodyPr wrap="square" rtlCol="0">
            <a:spAutoFit/>
          </a:bodyPr>
          <a:lstStyle/>
          <a:p>
            <a:pPr algn="ctr"/>
            <a:r>
              <a:rPr lang="zh-CN" altLang="en-US" sz="4050" b="1" dirty="0">
                <a:solidFill>
                  <a:schemeClr val="tx1">
                    <a:lumMod val="75000"/>
                  </a:schemeClr>
                </a:solidFill>
                <a:latin typeface="+mn-ea"/>
              </a:rPr>
              <a:t>目录</a:t>
            </a:r>
            <a:endParaRPr lang="en-US" altLang="zh-CN" sz="4050" b="1" dirty="0">
              <a:solidFill>
                <a:schemeClr val="tx1">
                  <a:lumMod val="75000"/>
                </a:schemeClr>
              </a:solidFill>
              <a:latin typeface="+mn-ea"/>
            </a:endParaRPr>
          </a:p>
        </p:txBody>
      </p:sp>
      <p:sp>
        <p:nvSpPr>
          <p:cNvPr id="58" name="矩形 57"/>
          <p:cNvSpPr/>
          <p:nvPr/>
        </p:nvSpPr>
        <p:spPr>
          <a:xfrm>
            <a:off x="1091126" y="2606290"/>
            <a:ext cx="1914563" cy="507831"/>
          </a:xfrm>
          <a:prstGeom prst="rect">
            <a:avLst/>
          </a:prstGeom>
        </p:spPr>
        <p:txBody>
          <a:bodyPr wrap="none">
            <a:spAutoFit/>
          </a:bodyPr>
          <a:lstStyle/>
          <a:p>
            <a:pPr algn="ctr"/>
            <a:r>
              <a:rPr lang="en-US" altLang="zh-CN" sz="2700" b="1" dirty="0">
                <a:solidFill>
                  <a:schemeClr val="tx1">
                    <a:lumMod val="75000"/>
                  </a:schemeClr>
                </a:solidFill>
                <a:latin typeface="+mn-ea"/>
              </a:rPr>
              <a:t>CONTENT</a:t>
            </a:r>
          </a:p>
        </p:txBody>
      </p:sp>
      <p:grpSp>
        <p:nvGrpSpPr>
          <p:cNvPr id="42" name="组合 41"/>
          <p:cNvGrpSpPr/>
          <p:nvPr/>
        </p:nvGrpSpPr>
        <p:grpSpPr>
          <a:xfrm>
            <a:off x="4362921" y="592470"/>
            <a:ext cx="420308" cy="400110"/>
            <a:chOff x="4883212" y="1193637"/>
            <a:chExt cx="420308" cy="400110"/>
          </a:xfrm>
          <a:effectLst>
            <a:outerShdw blurRad="50800" dist="38100" dir="5400000" algn="t" rotWithShape="0">
              <a:prstClr val="black">
                <a:alpha val="40000"/>
              </a:prstClr>
            </a:outerShdw>
          </a:effectLst>
        </p:grpSpPr>
        <p:sp>
          <p:nvSpPr>
            <p:cNvPr id="81" name="椭圆 80"/>
            <p:cNvSpPr/>
            <p:nvPr/>
          </p:nvSpPr>
          <p:spPr>
            <a:xfrm>
              <a:off x="4893861" y="1194187"/>
              <a:ext cx="399011" cy="3990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75000"/>
                  </a:schemeClr>
                </a:solidFill>
                <a:effectLst/>
                <a:uLnTx/>
                <a:uFillTx/>
                <a:latin typeface="+mn-lt"/>
                <a:ea typeface="+mn-ea"/>
                <a:cs typeface="+mn-cs"/>
              </a:endParaRPr>
            </a:p>
          </p:txBody>
        </p:sp>
        <p:sp>
          <p:nvSpPr>
            <p:cNvPr id="82" name="文本框 13"/>
            <p:cNvSpPr txBox="1"/>
            <p:nvPr/>
          </p:nvSpPr>
          <p:spPr>
            <a:xfrm>
              <a:off x="4883212" y="1193637"/>
              <a:ext cx="420308" cy="400110"/>
            </a:xfrm>
            <a:prstGeom prst="rect">
              <a:avLst/>
            </a:prstGeom>
            <a:noFill/>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lumMod val="75000"/>
                    </a:schemeClr>
                  </a:solidFill>
                  <a:effectLst/>
                  <a:uLnTx/>
                  <a:uFillTx/>
                  <a:latin typeface="Impact" panose="020B0806030902050204" pitchFamily="34" charset="0"/>
                  <a:ea typeface="Impact Label" panose="02000000000000000000" pitchFamily="2" charset="0"/>
                  <a:cs typeface="+mn-cs"/>
                </a:rPr>
                <a:t>01</a:t>
              </a:r>
              <a:endParaRPr kumimoji="0" lang="zh-CN" altLang="en-US" sz="2000" b="0" i="0" u="none" strike="noStrike" kern="1200" cap="none" spc="0" normalizeH="0" baseline="0" noProof="0" dirty="0">
                <a:ln>
                  <a:noFill/>
                </a:ln>
                <a:solidFill>
                  <a:schemeClr val="tx1">
                    <a:lumMod val="75000"/>
                  </a:schemeClr>
                </a:solidFill>
                <a:effectLst/>
                <a:uLnTx/>
                <a:uFillTx/>
                <a:latin typeface="Impact" panose="020B0806030902050204" pitchFamily="34" charset="0"/>
                <a:ea typeface="Impact Label" panose="02000000000000000000" pitchFamily="2" charset="0"/>
                <a:cs typeface="+mn-cs"/>
              </a:endParaRPr>
            </a:p>
          </p:txBody>
        </p:sp>
      </p:grpSp>
      <p:grpSp>
        <p:nvGrpSpPr>
          <p:cNvPr id="43" name="组合 42"/>
          <p:cNvGrpSpPr/>
          <p:nvPr/>
        </p:nvGrpSpPr>
        <p:grpSpPr>
          <a:xfrm>
            <a:off x="4348224" y="1492898"/>
            <a:ext cx="450850" cy="400050"/>
            <a:chOff x="4883212" y="1193637"/>
            <a:chExt cx="450764" cy="400110"/>
          </a:xfrm>
        </p:grpSpPr>
        <p:sp>
          <p:nvSpPr>
            <p:cNvPr id="79" name="椭圆 78"/>
            <p:cNvSpPr/>
            <p:nvPr/>
          </p:nvSpPr>
          <p:spPr>
            <a:xfrm>
              <a:off x="4894322" y="1193637"/>
              <a:ext cx="398387" cy="400110"/>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75000"/>
                  </a:schemeClr>
                </a:solidFill>
                <a:effectLst/>
                <a:uLnTx/>
                <a:uFillTx/>
                <a:latin typeface="+mn-lt"/>
                <a:ea typeface="+mn-ea"/>
                <a:cs typeface="+mn-cs"/>
              </a:endParaRPr>
            </a:p>
          </p:txBody>
        </p:sp>
        <p:sp>
          <p:nvSpPr>
            <p:cNvPr id="80" name="文本框 16"/>
            <p:cNvSpPr txBox="1"/>
            <p:nvPr/>
          </p:nvSpPr>
          <p:spPr>
            <a:xfrm>
              <a:off x="4883212" y="1193637"/>
              <a:ext cx="450764" cy="400110"/>
            </a:xfrm>
            <a:prstGeom prst="rect">
              <a:avLst/>
            </a:prstGeom>
            <a:noFill/>
            <a:ln w="9525">
              <a:noFill/>
            </a:ln>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lvl="0" eaLnBrk="1" hangingPunct="1"/>
              <a:r>
                <a:rPr lang="en-US" altLang="zh-CN" sz="2000" dirty="0">
                  <a:solidFill>
                    <a:schemeClr val="tx1">
                      <a:lumMod val="75000"/>
                    </a:schemeClr>
                  </a:solidFill>
                  <a:latin typeface="Impact" panose="020B0806030902050204" pitchFamily="34" charset="0"/>
                  <a:ea typeface="宋体" panose="02010600030101010101" pitchFamily="2" charset="-122"/>
                </a:rPr>
                <a:t>02</a:t>
              </a:r>
              <a:endParaRPr lang="zh-CN" altLang="en-US" sz="2000" dirty="0">
                <a:solidFill>
                  <a:schemeClr val="tx1">
                    <a:lumMod val="75000"/>
                  </a:schemeClr>
                </a:solidFill>
                <a:latin typeface="Impact" panose="020B0806030902050204" pitchFamily="34" charset="0"/>
                <a:ea typeface="宋体" panose="02010600030101010101" pitchFamily="2" charset="-122"/>
              </a:endParaRPr>
            </a:p>
          </p:txBody>
        </p:sp>
      </p:grpSp>
      <p:grpSp>
        <p:nvGrpSpPr>
          <p:cNvPr id="50" name="组合 49"/>
          <p:cNvGrpSpPr/>
          <p:nvPr/>
        </p:nvGrpSpPr>
        <p:grpSpPr>
          <a:xfrm>
            <a:off x="4343685" y="2394568"/>
            <a:ext cx="458780" cy="400110"/>
            <a:chOff x="4883212" y="1193637"/>
            <a:chExt cx="458780" cy="400110"/>
          </a:xfrm>
          <a:effectLst>
            <a:outerShdw blurRad="50800" dist="38100" dir="5400000" algn="t" rotWithShape="0">
              <a:prstClr val="black">
                <a:alpha val="40000"/>
              </a:prstClr>
            </a:outerShdw>
          </a:effectLst>
        </p:grpSpPr>
        <p:sp>
          <p:nvSpPr>
            <p:cNvPr id="77" name="椭圆 76"/>
            <p:cNvSpPr/>
            <p:nvPr/>
          </p:nvSpPr>
          <p:spPr>
            <a:xfrm>
              <a:off x="4893861" y="1194187"/>
              <a:ext cx="399011" cy="3990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75000"/>
                  </a:schemeClr>
                </a:solidFill>
                <a:effectLst/>
                <a:uLnTx/>
                <a:uFillTx/>
                <a:latin typeface="+mn-lt"/>
                <a:ea typeface="+mn-ea"/>
                <a:cs typeface="+mn-cs"/>
              </a:endParaRPr>
            </a:p>
          </p:txBody>
        </p:sp>
        <p:sp>
          <p:nvSpPr>
            <p:cNvPr id="78" name="文本框 19"/>
            <p:cNvSpPr txBox="1"/>
            <p:nvPr/>
          </p:nvSpPr>
          <p:spPr>
            <a:xfrm>
              <a:off x="4883212" y="1193637"/>
              <a:ext cx="458780" cy="400110"/>
            </a:xfrm>
            <a:prstGeom prst="rect">
              <a:avLst/>
            </a:prstGeom>
            <a:noFill/>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chemeClr val="tx1">
                      <a:lumMod val="75000"/>
                    </a:schemeClr>
                  </a:solidFill>
                  <a:effectLst/>
                  <a:uLnTx/>
                  <a:uFillTx/>
                  <a:latin typeface="Impact" panose="020B0806030902050204" pitchFamily="34" charset="0"/>
                  <a:ea typeface="Impact Label" panose="02000000000000000000" pitchFamily="2" charset="0"/>
                  <a:cs typeface="+mn-cs"/>
                </a:rPr>
                <a:t>03</a:t>
              </a:r>
              <a:endParaRPr kumimoji="0" lang="zh-CN" altLang="en-US" sz="2000" b="0" i="0" u="none" strike="noStrike" kern="1200" cap="none" spc="0" normalizeH="0" baseline="0" noProof="0">
                <a:ln>
                  <a:noFill/>
                </a:ln>
                <a:solidFill>
                  <a:schemeClr val="tx1">
                    <a:lumMod val="75000"/>
                  </a:schemeClr>
                </a:solidFill>
                <a:effectLst/>
                <a:uLnTx/>
                <a:uFillTx/>
                <a:latin typeface="Impact" panose="020B0806030902050204" pitchFamily="34" charset="0"/>
                <a:ea typeface="Impact Label" panose="02000000000000000000" pitchFamily="2" charset="0"/>
                <a:cs typeface="+mn-cs"/>
              </a:endParaRPr>
            </a:p>
          </p:txBody>
        </p:sp>
      </p:grpSp>
      <p:grpSp>
        <p:nvGrpSpPr>
          <p:cNvPr id="51" name="组合 50"/>
          <p:cNvGrpSpPr/>
          <p:nvPr/>
        </p:nvGrpSpPr>
        <p:grpSpPr>
          <a:xfrm>
            <a:off x="4347693" y="3295617"/>
            <a:ext cx="450764" cy="400110"/>
            <a:chOff x="4883212" y="1193637"/>
            <a:chExt cx="450764" cy="400110"/>
          </a:xfrm>
          <a:effectLst>
            <a:outerShdw blurRad="50800" dist="38100" dir="5400000" algn="t" rotWithShape="0">
              <a:prstClr val="black">
                <a:alpha val="40000"/>
              </a:prstClr>
            </a:outerShdw>
          </a:effectLst>
        </p:grpSpPr>
        <p:sp>
          <p:nvSpPr>
            <p:cNvPr id="75" name="椭圆 74"/>
            <p:cNvSpPr/>
            <p:nvPr/>
          </p:nvSpPr>
          <p:spPr>
            <a:xfrm>
              <a:off x="4893861" y="1194187"/>
              <a:ext cx="399011" cy="3990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75000"/>
                  </a:schemeClr>
                </a:solidFill>
                <a:effectLst/>
                <a:uLnTx/>
                <a:uFillTx/>
                <a:latin typeface="+mn-lt"/>
                <a:ea typeface="+mn-ea"/>
                <a:cs typeface="+mn-cs"/>
              </a:endParaRPr>
            </a:p>
          </p:txBody>
        </p:sp>
        <p:sp>
          <p:nvSpPr>
            <p:cNvPr id="76" name="文本框 22"/>
            <p:cNvSpPr txBox="1"/>
            <p:nvPr/>
          </p:nvSpPr>
          <p:spPr>
            <a:xfrm>
              <a:off x="4883212" y="1193637"/>
              <a:ext cx="450764" cy="400110"/>
            </a:xfrm>
            <a:prstGeom prst="rect">
              <a:avLst/>
            </a:prstGeom>
            <a:noFill/>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lumMod val="75000"/>
                    </a:schemeClr>
                  </a:solidFill>
                  <a:effectLst/>
                  <a:uLnTx/>
                  <a:uFillTx/>
                  <a:latin typeface="Impact" panose="020B0806030902050204" pitchFamily="34" charset="0"/>
                  <a:ea typeface="Impact Label" panose="02000000000000000000" pitchFamily="2" charset="0"/>
                  <a:cs typeface="+mn-cs"/>
                </a:rPr>
                <a:t>04</a:t>
              </a:r>
              <a:endParaRPr kumimoji="0" lang="zh-CN" altLang="en-US" sz="2000" b="0" i="0" u="none" strike="noStrike" kern="1200" cap="none" spc="0" normalizeH="0" baseline="0" noProof="0" dirty="0">
                <a:ln>
                  <a:noFill/>
                </a:ln>
                <a:solidFill>
                  <a:schemeClr val="tx1">
                    <a:lumMod val="75000"/>
                  </a:schemeClr>
                </a:solidFill>
                <a:effectLst/>
                <a:uLnTx/>
                <a:uFillTx/>
                <a:latin typeface="Impact" panose="020B0806030902050204" pitchFamily="34" charset="0"/>
                <a:ea typeface="Impact Label" panose="02000000000000000000" pitchFamily="2" charset="0"/>
                <a:cs typeface="+mn-cs"/>
              </a:endParaRPr>
            </a:p>
          </p:txBody>
        </p:sp>
      </p:grpSp>
      <p:sp>
        <p:nvSpPr>
          <p:cNvPr id="71" name="文本框 8"/>
          <p:cNvSpPr txBox="1"/>
          <p:nvPr/>
        </p:nvSpPr>
        <p:spPr>
          <a:xfrm>
            <a:off x="4925654" y="654026"/>
            <a:ext cx="1005403" cy="338554"/>
          </a:xfrm>
          <a:prstGeom prst="rect">
            <a:avLst/>
          </a:prstGeom>
          <a:noFill/>
          <a:ln w="9525">
            <a:noFill/>
          </a:ln>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zh-CN" altLang="en-US" sz="1600" b="1" dirty="0" smtClean="0">
                <a:solidFill>
                  <a:srgbClr val="EA9B26"/>
                </a:solidFill>
                <a:latin typeface="微软雅黑" panose="020B0503020204020204" pitchFamily="34" charset="-122"/>
                <a:ea typeface="微软雅黑" panose="020B0503020204020204" pitchFamily="34" charset="-122"/>
              </a:rPr>
              <a:t>自荐简介</a:t>
            </a:r>
            <a:endParaRPr lang="en-US" altLang="zh-CN" sz="1600" b="1" dirty="0" smtClean="0">
              <a:solidFill>
                <a:srgbClr val="EA9B26"/>
              </a:solidFill>
              <a:latin typeface="微软雅黑" panose="020B0503020204020204" pitchFamily="34" charset="-122"/>
              <a:ea typeface="微软雅黑" panose="020B0503020204020204" pitchFamily="34" charset="-122"/>
            </a:endParaRPr>
          </a:p>
        </p:txBody>
      </p:sp>
      <p:sp>
        <p:nvSpPr>
          <p:cNvPr id="72" name="文本框 8"/>
          <p:cNvSpPr txBox="1"/>
          <p:nvPr/>
        </p:nvSpPr>
        <p:spPr>
          <a:xfrm>
            <a:off x="4924050" y="2425346"/>
            <a:ext cx="1005403" cy="338554"/>
          </a:xfrm>
          <a:prstGeom prst="rect">
            <a:avLst/>
          </a:prstGeom>
          <a:noFill/>
          <a:ln w="9525">
            <a:noFill/>
          </a:ln>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zh-CN" altLang="en-US" sz="1600" b="1" dirty="0">
                <a:solidFill>
                  <a:srgbClr val="EA9B26"/>
                </a:solidFill>
                <a:latin typeface="微软雅黑" panose="020B0503020204020204" pitchFamily="34" charset="-122"/>
                <a:ea typeface="微软雅黑" panose="020B0503020204020204" pitchFamily="34" charset="-122"/>
              </a:rPr>
              <a:t>内容</a:t>
            </a:r>
            <a:r>
              <a:rPr lang="zh-CN" altLang="en-US" sz="1600" b="1" dirty="0" smtClean="0">
                <a:solidFill>
                  <a:srgbClr val="EA9B26"/>
                </a:solidFill>
                <a:latin typeface="微软雅黑" panose="020B0503020204020204" pitchFamily="34" charset="-122"/>
                <a:ea typeface="微软雅黑" panose="020B0503020204020204" pitchFamily="34" charset="-122"/>
              </a:rPr>
              <a:t>定位</a:t>
            </a:r>
            <a:endParaRPr lang="zh-CN" altLang="en-US" sz="1600" b="1" dirty="0">
              <a:solidFill>
                <a:srgbClr val="EA9B26"/>
              </a:solidFill>
              <a:latin typeface="微软雅黑" panose="020B0503020204020204" pitchFamily="34" charset="-122"/>
              <a:ea typeface="微软雅黑" panose="020B0503020204020204" pitchFamily="34" charset="-122"/>
            </a:endParaRPr>
          </a:p>
        </p:txBody>
      </p:sp>
      <p:sp>
        <p:nvSpPr>
          <p:cNvPr id="74" name="文本框 8"/>
          <p:cNvSpPr txBox="1"/>
          <p:nvPr/>
        </p:nvSpPr>
        <p:spPr>
          <a:xfrm>
            <a:off x="4925654" y="4217922"/>
            <a:ext cx="1005403" cy="338554"/>
          </a:xfrm>
          <a:prstGeom prst="rect">
            <a:avLst/>
          </a:prstGeom>
          <a:noFill/>
          <a:ln w="9525">
            <a:noFill/>
          </a:ln>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zh-CN" altLang="en-US" sz="1600" b="1" dirty="0">
                <a:solidFill>
                  <a:srgbClr val="EA9B26"/>
                </a:solidFill>
                <a:latin typeface="微软雅黑" panose="020B0503020204020204" pitchFamily="34" charset="-122"/>
                <a:ea typeface="微软雅黑" panose="020B0503020204020204" pitchFamily="34" charset="-122"/>
              </a:rPr>
              <a:t>市场</a:t>
            </a:r>
            <a:r>
              <a:rPr lang="zh-CN" altLang="en-US" sz="1600" b="1" dirty="0" smtClean="0">
                <a:solidFill>
                  <a:srgbClr val="EA9B26"/>
                </a:solidFill>
                <a:latin typeface="微软雅黑" panose="020B0503020204020204" pitchFamily="34" charset="-122"/>
                <a:ea typeface="微软雅黑" panose="020B0503020204020204" pitchFamily="34" charset="-122"/>
              </a:rPr>
              <a:t>分析</a:t>
            </a:r>
            <a:endParaRPr lang="zh-CN" altLang="en-US" sz="1600" b="1" dirty="0">
              <a:solidFill>
                <a:srgbClr val="EA9B26"/>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4338075" y="4155817"/>
            <a:ext cx="460382" cy="400110"/>
            <a:chOff x="4883212" y="1193637"/>
            <a:chExt cx="460382" cy="400110"/>
          </a:xfrm>
          <a:effectLst>
            <a:outerShdw blurRad="50800" dist="38100" dir="5400000" algn="t" rotWithShape="0">
              <a:prstClr val="black">
                <a:alpha val="40000"/>
              </a:prstClr>
            </a:outerShdw>
          </a:effectLst>
        </p:grpSpPr>
        <p:sp>
          <p:nvSpPr>
            <p:cNvPr id="29" name="椭圆 28"/>
            <p:cNvSpPr/>
            <p:nvPr/>
          </p:nvSpPr>
          <p:spPr>
            <a:xfrm>
              <a:off x="4893861" y="1194187"/>
              <a:ext cx="399011" cy="3990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75000"/>
                  </a:schemeClr>
                </a:solidFill>
                <a:effectLst/>
                <a:uLnTx/>
                <a:uFillTx/>
                <a:latin typeface="+mn-lt"/>
                <a:ea typeface="+mn-ea"/>
                <a:cs typeface="+mn-cs"/>
              </a:endParaRPr>
            </a:p>
          </p:txBody>
        </p:sp>
        <p:sp>
          <p:nvSpPr>
            <p:cNvPr id="30" name="文本框 13"/>
            <p:cNvSpPr txBox="1"/>
            <p:nvPr/>
          </p:nvSpPr>
          <p:spPr>
            <a:xfrm>
              <a:off x="4883212" y="1193637"/>
              <a:ext cx="460382" cy="400110"/>
            </a:xfrm>
            <a:prstGeom prst="rect">
              <a:avLst/>
            </a:prstGeom>
            <a:noFill/>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lumMod val="75000"/>
                    </a:schemeClr>
                  </a:solidFill>
                  <a:effectLst/>
                  <a:uLnTx/>
                  <a:uFillTx/>
                  <a:latin typeface="Impact" panose="020B0806030902050204" pitchFamily="34" charset="0"/>
                  <a:ea typeface="Impact Label" panose="02000000000000000000" pitchFamily="2" charset="0"/>
                  <a:cs typeface="+mn-cs"/>
                </a:rPr>
                <a:t>05</a:t>
              </a:r>
              <a:endParaRPr kumimoji="0" lang="zh-CN" altLang="en-US" sz="2000" b="0" i="0" u="none" strike="noStrike" kern="1200" cap="none" spc="0" normalizeH="0" baseline="0" noProof="0" dirty="0">
                <a:ln>
                  <a:noFill/>
                </a:ln>
                <a:solidFill>
                  <a:schemeClr val="tx1">
                    <a:lumMod val="75000"/>
                  </a:schemeClr>
                </a:solidFill>
                <a:effectLst/>
                <a:uLnTx/>
                <a:uFillTx/>
                <a:latin typeface="Impact" panose="020B0806030902050204" pitchFamily="34" charset="0"/>
                <a:ea typeface="Impact Label" panose="02000000000000000000" pitchFamily="2" charset="0"/>
                <a:cs typeface="+mn-cs"/>
              </a:endParaRPr>
            </a:p>
          </p:txBody>
        </p:sp>
      </p:grpSp>
      <p:grpSp>
        <p:nvGrpSpPr>
          <p:cNvPr id="31" name="组合 30"/>
          <p:cNvGrpSpPr/>
          <p:nvPr/>
        </p:nvGrpSpPr>
        <p:grpSpPr>
          <a:xfrm>
            <a:off x="6556299" y="592228"/>
            <a:ext cx="461986" cy="400110"/>
            <a:chOff x="4883212" y="1193637"/>
            <a:chExt cx="461898" cy="400170"/>
          </a:xfrm>
        </p:grpSpPr>
        <p:sp>
          <p:nvSpPr>
            <p:cNvPr id="32" name="椭圆 31"/>
            <p:cNvSpPr/>
            <p:nvPr/>
          </p:nvSpPr>
          <p:spPr>
            <a:xfrm>
              <a:off x="4894322" y="1193637"/>
              <a:ext cx="398387" cy="400110"/>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75000"/>
                  </a:schemeClr>
                </a:solidFill>
                <a:effectLst/>
                <a:uLnTx/>
                <a:uFillTx/>
                <a:latin typeface="+mn-lt"/>
                <a:ea typeface="+mn-ea"/>
                <a:cs typeface="+mn-cs"/>
              </a:endParaRPr>
            </a:p>
          </p:txBody>
        </p:sp>
        <p:sp>
          <p:nvSpPr>
            <p:cNvPr id="33" name="文本框 16"/>
            <p:cNvSpPr txBox="1"/>
            <p:nvPr/>
          </p:nvSpPr>
          <p:spPr>
            <a:xfrm>
              <a:off x="4883212" y="1193637"/>
              <a:ext cx="461898" cy="400170"/>
            </a:xfrm>
            <a:prstGeom prst="rect">
              <a:avLst/>
            </a:prstGeom>
            <a:noFill/>
            <a:ln w="9525">
              <a:noFill/>
            </a:ln>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lvl="0" eaLnBrk="1" hangingPunct="1"/>
              <a:r>
                <a:rPr lang="en-US" altLang="zh-CN" sz="2000" dirty="0">
                  <a:solidFill>
                    <a:schemeClr val="tx1">
                      <a:lumMod val="75000"/>
                    </a:schemeClr>
                  </a:solidFill>
                  <a:latin typeface="Impact" panose="020B0806030902050204" pitchFamily="34" charset="0"/>
                  <a:ea typeface="宋体" panose="02010600030101010101" pitchFamily="2" charset="-122"/>
                </a:rPr>
                <a:t>06</a:t>
              </a:r>
              <a:endParaRPr lang="zh-CN" altLang="en-US" sz="2000" dirty="0">
                <a:solidFill>
                  <a:schemeClr val="tx1">
                    <a:lumMod val="75000"/>
                  </a:schemeClr>
                </a:solidFill>
                <a:latin typeface="Impact" panose="020B0806030902050204" pitchFamily="34" charset="0"/>
                <a:ea typeface="宋体" panose="02010600030101010101" pitchFamily="2" charset="-122"/>
              </a:endParaRPr>
            </a:p>
          </p:txBody>
        </p:sp>
      </p:grpSp>
      <p:grpSp>
        <p:nvGrpSpPr>
          <p:cNvPr id="34" name="组合 33"/>
          <p:cNvGrpSpPr/>
          <p:nvPr/>
        </p:nvGrpSpPr>
        <p:grpSpPr>
          <a:xfrm>
            <a:off x="6567411" y="1497348"/>
            <a:ext cx="423514" cy="400110"/>
            <a:chOff x="4883212" y="1193637"/>
            <a:chExt cx="423514" cy="400110"/>
          </a:xfrm>
          <a:effectLst>
            <a:outerShdw blurRad="50800" dist="38100" dir="5400000" algn="t" rotWithShape="0">
              <a:prstClr val="black">
                <a:alpha val="40000"/>
              </a:prstClr>
            </a:outerShdw>
          </a:effectLst>
        </p:grpSpPr>
        <p:sp>
          <p:nvSpPr>
            <p:cNvPr id="35" name="椭圆 34"/>
            <p:cNvSpPr/>
            <p:nvPr/>
          </p:nvSpPr>
          <p:spPr>
            <a:xfrm>
              <a:off x="4893861" y="1194187"/>
              <a:ext cx="399011" cy="3990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75000"/>
                  </a:schemeClr>
                </a:solidFill>
                <a:effectLst/>
                <a:uLnTx/>
                <a:uFillTx/>
                <a:latin typeface="+mn-lt"/>
                <a:ea typeface="+mn-ea"/>
                <a:cs typeface="+mn-cs"/>
              </a:endParaRPr>
            </a:p>
          </p:txBody>
        </p:sp>
        <p:sp>
          <p:nvSpPr>
            <p:cNvPr id="36" name="文本框 19"/>
            <p:cNvSpPr txBox="1"/>
            <p:nvPr/>
          </p:nvSpPr>
          <p:spPr>
            <a:xfrm>
              <a:off x="4883212" y="1193637"/>
              <a:ext cx="423514" cy="400110"/>
            </a:xfrm>
            <a:prstGeom prst="rect">
              <a:avLst/>
            </a:prstGeom>
            <a:noFill/>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lumMod val="75000"/>
                    </a:schemeClr>
                  </a:solidFill>
                  <a:effectLst/>
                  <a:uLnTx/>
                  <a:uFillTx/>
                  <a:latin typeface="Impact" panose="020B0806030902050204" pitchFamily="34" charset="0"/>
                  <a:ea typeface="Impact Label" panose="02000000000000000000" pitchFamily="2" charset="0"/>
                  <a:cs typeface="+mn-cs"/>
                </a:rPr>
                <a:t>07</a:t>
              </a:r>
              <a:endParaRPr kumimoji="0" lang="zh-CN" altLang="en-US" sz="2000" b="0" i="0" u="none" strike="noStrike" kern="1200" cap="none" spc="0" normalizeH="0" baseline="0" noProof="0" dirty="0">
                <a:ln>
                  <a:noFill/>
                </a:ln>
                <a:solidFill>
                  <a:schemeClr val="tx1">
                    <a:lumMod val="75000"/>
                  </a:schemeClr>
                </a:solidFill>
                <a:effectLst/>
                <a:uLnTx/>
                <a:uFillTx/>
                <a:latin typeface="Impact" panose="020B0806030902050204" pitchFamily="34" charset="0"/>
                <a:ea typeface="Impact Label" panose="02000000000000000000" pitchFamily="2" charset="0"/>
                <a:cs typeface="+mn-cs"/>
              </a:endParaRPr>
            </a:p>
          </p:txBody>
        </p:sp>
      </p:grpSp>
      <p:grpSp>
        <p:nvGrpSpPr>
          <p:cNvPr id="37" name="组合 36"/>
          <p:cNvGrpSpPr/>
          <p:nvPr/>
        </p:nvGrpSpPr>
        <p:grpSpPr>
          <a:xfrm>
            <a:off x="6574665" y="2395118"/>
            <a:ext cx="460382" cy="400110"/>
            <a:chOff x="4883212" y="1193637"/>
            <a:chExt cx="460382" cy="400110"/>
          </a:xfrm>
          <a:effectLst>
            <a:outerShdw blurRad="50800" dist="38100" dir="5400000" algn="t" rotWithShape="0">
              <a:prstClr val="black">
                <a:alpha val="40000"/>
              </a:prstClr>
            </a:outerShdw>
          </a:effectLst>
        </p:grpSpPr>
        <p:sp>
          <p:nvSpPr>
            <p:cNvPr id="38" name="椭圆 37"/>
            <p:cNvSpPr/>
            <p:nvPr/>
          </p:nvSpPr>
          <p:spPr>
            <a:xfrm>
              <a:off x="4893861" y="1194187"/>
              <a:ext cx="399011" cy="3990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75000"/>
                  </a:schemeClr>
                </a:solidFill>
                <a:effectLst/>
                <a:uLnTx/>
                <a:uFillTx/>
                <a:latin typeface="+mn-lt"/>
                <a:ea typeface="+mn-ea"/>
                <a:cs typeface="+mn-cs"/>
              </a:endParaRPr>
            </a:p>
          </p:txBody>
        </p:sp>
        <p:sp>
          <p:nvSpPr>
            <p:cNvPr id="39" name="文本框 22"/>
            <p:cNvSpPr txBox="1"/>
            <p:nvPr/>
          </p:nvSpPr>
          <p:spPr>
            <a:xfrm>
              <a:off x="4883212" y="1193637"/>
              <a:ext cx="460382" cy="400110"/>
            </a:xfrm>
            <a:prstGeom prst="rect">
              <a:avLst/>
            </a:prstGeom>
            <a:noFill/>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lumMod val="75000"/>
                    </a:schemeClr>
                  </a:solidFill>
                  <a:effectLst/>
                  <a:uLnTx/>
                  <a:uFillTx/>
                  <a:latin typeface="Impact" panose="020B0806030902050204" pitchFamily="34" charset="0"/>
                  <a:ea typeface="Impact Label" panose="02000000000000000000" pitchFamily="2" charset="0"/>
                  <a:cs typeface="+mn-cs"/>
                </a:rPr>
                <a:t>08</a:t>
              </a:r>
              <a:endParaRPr kumimoji="0" lang="zh-CN" altLang="en-US" sz="2000" b="0" i="0" u="none" strike="noStrike" kern="1200" cap="none" spc="0" normalizeH="0" baseline="0" noProof="0" dirty="0">
                <a:ln>
                  <a:noFill/>
                </a:ln>
                <a:solidFill>
                  <a:schemeClr val="tx1">
                    <a:lumMod val="75000"/>
                  </a:schemeClr>
                </a:solidFill>
                <a:effectLst/>
                <a:uLnTx/>
                <a:uFillTx/>
                <a:latin typeface="Impact" panose="020B0806030902050204" pitchFamily="34" charset="0"/>
                <a:ea typeface="Impact Label" panose="02000000000000000000" pitchFamily="2" charset="0"/>
                <a:cs typeface="+mn-cs"/>
              </a:endParaRPr>
            </a:p>
          </p:txBody>
        </p:sp>
      </p:grpSp>
      <p:sp>
        <p:nvSpPr>
          <p:cNvPr id="40" name="文本框 8"/>
          <p:cNvSpPr txBox="1"/>
          <p:nvPr/>
        </p:nvSpPr>
        <p:spPr>
          <a:xfrm>
            <a:off x="7235921" y="653477"/>
            <a:ext cx="1005403" cy="338554"/>
          </a:xfrm>
          <a:prstGeom prst="rect">
            <a:avLst/>
          </a:prstGeom>
          <a:noFill/>
          <a:ln w="9525">
            <a:noFill/>
          </a:ln>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lvl="0" eaLnBrk="1" hangingPunct="1"/>
            <a:r>
              <a:rPr lang="zh-CN" altLang="en-US" sz="1600" b="1" dirty="0">
                <a:solidFill>
                  <a:srgbClr val="EA9B26"/>
                </a:solidFill>
                <a:latin typeface="微软雅黑" panose="020B0503020204020204" pitchFamily="34" charset="-122"/>
                <a:ea typeface="微软雅黑" panose="020B0503020204020204" pitchFamily="34" charset="-122"/>
              </a:rPr>
              <a:t>竞品</a:t>
            </a:r>
            <a:r>
              <a:rPr lang="zh-CN" altLang="en-US" sz="1600" b="1" dirty="0" smtClean="0">
                <a:solidFill>
                  <a:srgbClr val="EA9B26"/>
                </a:solidFill>
                <a:latin typeface="微软雅黑" panose="020B0503020204020204" pitchFamily="34" charset="-122"/>
                <a:ea typeface="微软雅黑" panose="020B0503020204020204" pitchFamily="34" charset="-122"/>
              </a:rPr>
              <a:t>分析</a:t>
            </a:r>
            <a:endParaRPr lang="zh-CN" altLang="en-US" sz="1600" b="1" dirty="0">
              <a:solidFill>
                <a:srgbClr val="EA9B26"/>
              </a:solidFill>
              <a:latin typeface="微软雅黑" panose="020B0503020204020204" pitchFamily="34" charset="-122"/>
              <a:ea typeface="微软雅黑" panose="020B0503020204020204" pitchFamily="34" charset="-122"/>
            </a:endParaRPr>
          </a:p>
        </p:txBody>
      </p:sp>
      <p:sp>
        <p:nvSpPr>
          <p:cNvPr id="41" name="文本框 8"/>
          <p:cNvSpPr txBox="1"/>
          <p:nvPr/>
        </p:nvSpPr>
        <p:spPr>
          <a:xfrm>
            <a:off x="7235924" y="3356075"/>
            <a:ext cx="1005403" cy="338554"/>
          </a:xfrm>
          <a:prstGeom prst="rect">
            <a:avLst/>
          </a:prstGeom>
          <a:noFill/>
          <a:ln w="9525">
            <a:noFill/>
          </a:ln>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zh-CN" altLang="en-US" sz="1600" b="1" dirty="0">
                <a:solidFill>
                  <a:srgbClr val="EA9B26"/>
                </a:solidFill>
                <a:latin typeface="微软雅黑" panose="020B0503020204020204" pitchFamily="34" charset="-122"/>
                <a:ea typeface="微软雅黑" panose="020B0503020204020204" pitchFamily="34" charset="-122"/>
              </a:rPr>
              <a:t>运营</a:t>
            </a:r>
            <a:r>
              <a:rPr lang="zh-CN" altLang="en-US" sz="1600" b="1" dirty="0" smtClean="0">
                <a:solidFill>
                  <a:srgbClr val="EA9B26"/>
                </a:solidFill>
                <a:latin typeface="微软雅黑" panose="020B0503020204020204" pitchFamily="34" charset="-122"/>
                <a:ea typeface="微软雅黑" panose="020B0503020204020204" pitchFamily="34" charset="-122"/>
              </a:rPr>
              <a:t>推广</a:t>
            </a:r>
            <a:endParaRPr lang="zh-CN" altLang="en-US" sz="1600" b="1" dirty="0">
              <a:solidFill>
                <a:srgbClr val="EA9B26"/>
              </a:solidFill>
              <a:latin typeface="微软雅黑" panose="020B0503020204020204" pitchFamily="34" charset="-122"/>
              <a:ea typeface="微软雅黑" panose="020B0503020204020204" pitchFamily="34" charset="-122"/>
            </a:endParaRPr>
          </a:p>
        </p:txBody>
      </p:sp>
      <p:sp>
        <p:nvSpPr>
          <p:cNvPr id="44" name="文本框 8"/>
          <p:cNvSpPr txBox="1"/>
          <p:nvPr/>
        </p:nvSpPr>
        <p:spPr>
          <a:xfrm>
            <a:off x="7235919" y="1559470"/>
            <a:ext cx="1415772" cy="338554"/>
          </a:xfrm>
          <a:prstGeom prst="rect">
            <a:avLst/>
          </a:prstGeom>
          <a:noFill/>
          <a:ln w="9525">
            <a:noFill/>
          </a:ln>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zh-CN" altLang="en-US" sz="1600" b="1" dirty="0">
                <a:solidFill>
                  <a:srgbClr val="EA9B26"/>
                </a:solidFill>
                <a:latin typeface="微软雅黑" panose="020B0503020204020204" pitchFamily="34" charset="-122"/>
                <a:ea typeface="微软雅黑" panose="020B0503020204020204" pitchFamily="34" charset="-122"/>
              </a:rPr>
              <a:t>投资效益</a:t>
            </a:r>
            <a:r>
              <a:rPr lang="zh-CN" altLang="en-US" sz="1600" b="1" dirty="0" smtClean="0">
                <a:solidFill>
                  <a:srgbClr val="EA9B26"/>
                </a:solidFill>
                <a:latin typeface="微软雅黑" panose="020B0503020204020204" pitchFamily="34" charset="-122"/>
                <a:ea typeface="微软雅黑" panose="020B0503020204020204" pitchFamily="34" charset="-122"/>
              </a:rPr>
              <a:t>分析</a:t>
            </a:r>
            <a:endParaRPr lang="zh-CN" altLang="en-US" sz="1600" b="1" dirty="0">
              <a:solidFill>
                <a:srgbClr val="EA9B26"/>
              </a:solidFill>
              <a:latin typeface="微软雅黑" panose="020B0503020204020204" pitchFamily="34" charset="-122"/>
              <a:ea typeface="微软雅黑" panose="020B0503020204020204" pitchFamily="34" charset="-122"/>
            </a:endParaRPr>
          </a:p>
        </p:txBody>
      </p:sp>
      <p:sp>
        <p:nvSpPr>
          <p:cNvPr id="45" name="文本框 8"/>
          <p:cNvSpPr txBox="1"/>
          <p:nvPr/>
        </p:nvSpPr>
        <p:spPr>
          <a:xfrm>
            <a:off x="7235921" y="4216824"/>
            <a:ext cx="1210588" cy="338554"/>
          </a:xfrm>
          <a:prstGeom prst="rect">
            <a:avLst/>
          </a:prstGeom>
          <a:noFill/>
          <a:ln w="9525">
            <a:noFill/>
          </a:ln>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zh-CN" altLang="en-US" sz="1600" b="1" dirty="0">
                <a:solidFill>
                  <a:srgbClr val="EA9B26"/>
                </a:solidFill>
                <a:latin typeface="微软雅黑" panose="020B0503020204020204" pitchFamily="34" charset="-122"/>
                <a:ea typeface="微软雅黑" panose="020B0503020204020204" pitchFamily="34" charset="-122"/>
              </a:rPr>
              <a:t>风险与</a:t>
            </a:r>
            <a:r>
              <a:rPr lang="zh-CN" altLang="en-US" sz="1600" b="1" dirty="0" smtClean="0">
                <a:solidFill>
                  <a:srgbClr val="EA9B26"/>
                </a:solidFill>
                <a:latin typeface="微软雅黑" panose="020B0503020204020204" pitchFamily="34" charset="-122"/>
                <a:ea typeface="微软雅黑" panose="020B0503020204020204" pitchFamily="34" charset="-122"/>
              </a:rPr>
              <a:t>控制</a:t>
            </a:r>
            <a:endParaRPr lang="zh-CN" altLang="en-US" sz="1600" b="1" dirty="0">
              <a:solidFill>
                <a:srgbClr val="EA9B26"/>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6593901" y="3295068"/>
            <a:ext cx="461986" cy="400110"/>
            <a:chOff x="4883212" y="1193637"/>
            <a:chExt cx="461986" cy="400110"/>
          </a:xfrm>
          <a:effectLst>
            <a:outerShdw blurRad="50800" dist="38100" dir="5400000" algn="t" rotWithShape="0">
              <a:prstClr val="black">
                <a:alpha val="40000"/>
              </a:prstClr>
            </a:outerShdw>
          </a:effectLst>
        </p:grpSpPr>
        <p:sp>
          <p:nvSpPr>
            <p:cNvPr id="48" name="椭圆 47"/>
            <p:cNvSpPr/>
            <p:nvPr/>
          </p:nvSpPr>
          <p:spPr>
            <a:xfrm>
              <a:off x="4893861" y="1194187"/>
              <a:ext cx="399011" cy="3990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75000"/>
                  </a:schemeClr>
                </a:solidFill>
                <a:effectLst/>
                <a:uLnTx/>
                <a:uFillTx/>
                <a:latin typeface="+mn-lt"/>
                <a:ea typeface="+mn-ea"/>
                <a:cs typeface="+mn-cs"/>
              </a:endParaRPr>
            </a:p>
          </p:txBody>
        </p:sp>
        <p:sp>
          <p:nvSpPr>
            <p:cNvPr id="49" name="文本框 22"/>
            <p:cNvSpPr txBox="1"/>
            <p:nvPr/>
          </p:nvSpPr>
          <p:spPr>
            <a:xfrm>
              <a:off x="4883212" y="1193637"/>
              <a:ext cx="461986" cy="400110"/>
            </a:xfrm>
            <a:prstGeom prst="rect">
              <a:avLst/>
            </a:prstGeom>
            <a:noFill/>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chemeClr val="tx1">
                      <a:lumMod val="75000"/>
                    </a:schemeClr>
                  </a:solidFill>
                  <a:effectLst/>
                  <a:uLnTx/>
                  <a:uFillTx/>
                  <a:latin typeface="Impact" panose="020B0806030902050204" pitchFamily="34" charset="0"/>
                  <a:ea typeface="Impact Label" panose="02000000000000000000" pitchFamily="2" charset="0"/>
                  <a:cs typeface="+mn-cs"/>
                </a:rPr>
                <a:t>09</a:t>
              </a:r>
              <a:endParaRPr kumimoji="0" lang="zh-CN" altLang="en-US" sz="2000" b="0" i="0" u="none" strike="noStrike" kern="1200" cap="none" spc="0" normalizeH="0" baseline="0" noProof="0" dirty="0">
                <a:ln>
                  <a:noFill/>
                </a:ln>
                <a:solidFill>
                  <a:schemeClr val="tx1">
                    <a:lumMod val="75000"/>
                  </a:schemeClr>
                </a:solidFill>
                <a:effectLst/>
                <a:uLnTx/>
                <a:uFillTx/>
                <a:latin typeface="Impact" panose="020B0806030902050204" pitchFamily="34" charset="0"/>
                <a:ea typeface="Impact Label" panose="02000000000000000000" pitchFamily="2" charset="0"/>
                <a:cs typeface="+mn-cs"/>
              </a:endParaRPr>
            </a:p>
          </p:txBody>
        </p:sp>
      </p:grpSp>
      <p:sp>
        <p:nvSpPr>
          <p:cNvPr id="53" name="文本框 8"/>
          <p:cNvSpPr txBox="1"/>
          <p:nvPr/>
        </p:nvSpPr>
        <p:spPr>
          <a:xfrm>
            <a:off x="4924051" y="1558904"/>
            <a:ext cx="1005403" cy="338554"/>
          </a:xfrm>
          <a:prstGeom prst="rect">
            <a:avLst/>
          </a:prstGeom>
          <a:noFill/>
          <a:ln w="9525">
            <a:noFill/>
          </a:ln>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zh-CN" altLang="en-US" sz="1600" b="1" dirty="0" smtClean="0">
                <a:solidFill>
                  <a:srgbClr val="EA9B26"/>
                </a:solidFill>
                <a:latin typeface="微软雅黑" panose="020B0503020204020204" pitchFamily="34" charset="-122"/>
                <a:ea typeface="微软雅黑" panose="020B0503020204020204" pitchFamily="34" charset="-122"/>
              </a:rPr>
              <a:t>项目背景</a:t>
            </a:r>
            <a:endParaRPr lang="zh-CN" altLang="en-US" sz="1600" b="1" dirty="0">
              <a:solidFill>
                <a:srgbClr val="EA9B26"/>
              </a:solidFill>
              <a:latin typeface="微软雅黑" panose="020B0503020204020204" pitchFamily="34" charset="-122"/>
              <a:ea typeface="微软雅黑" panose="020B0503020204020204" pitchFamily="34" charset="-122"/>
            </a:endParaRPr>
          </a:p>
        </p:txBody>
      </p:sp>
      <p:sp>
        <p:nvSpPr>
          <p:cNvPr id="54" name="文本框 8"/>
          <p:cNvSpPr txBox="1"/>
          <p:nvPr/>
        </p:nvSpPr>
        <p:spPr>
          <a:xfrm>
            <a:off x="4924050" y="3357173"/>
            <a:ext cx="1005403" cy="338554"/>
          </a:xfrm>
          <a:prstGeom prst="rect">
            <a:avLst/>
          </a:prstGeom>
          <a:noFill/>
          <a:ln w="9525">
            <a:noFill/>
          </a:ln>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lvl="0"/>
            <a:r>
              <a:rPr lang="zh-CN" altLang="en-US" sz="1600" b="1" dirty="0">
                <a:solidFill>
                  <a:srgbClr val="EA9B26"/>
                </a:solidFill>
                <a:latin typeface="微软雅黑" panose="020B0503020204020204" pitchFamily="34" charset="-122"/>
                <a:ea typeface="微软雅黑" panose="020B0503020204020204" pitchFamily="34" charset="-122"/>
              </a:rPr>
              <a:t>产品</a:t>
            </a:r>
            <a:r>
              <a:rPr lang="zh-CN" altLang="en-US" sz="1600" b="1" dirty="0" smtClean="0">
                <a:solidFill>
                  <a:srgbClr val="EA9B26"/>
                </a:solidFill>
                <a:latin typeface="微软雅黑" panose="020B0503020204020204" pitchFamily="34" charset="-122"/>
                <a:ea typeface="微软雅黑" panose="020B0503020204020204" pitchFamily="34" charset="-122"/>
              </a:rPr>
              <a:t>介绍</a:t>
            </a:r>
            <a:endParaRPr lang="zh-CN" altLang="en-US" sz="1600" b="1" dirty="0">
              <a:solidFill>
                <a:srgbClr val="EA9B26"/>
              </a:solidFill>
              <a:latin typeface="微软雅黑" panose="020B0503020204020204" pitchFamily="34" charset="-122"/>
              <a:ea typeface="微软雅黑" panose="020B0503020204020204" pitchFamily="34" charset="-122"/>
            </a:endParaRPr>
          </a:p>
        </p:txBody>
      </p:sp>
      <p:sp>
        <p:nvSpPr>
          <p:cNvPr id="52" name="文本框 8"/>
          <p:cNvSpPr txBox="1"/>
          <p:nvPr/>
        </p:nvSpPr>
        <p:spPr>
          <a:xfrm>
            <a:off x="7235924" y="2425346"/>
            <a:ext cx="1005403" cy="338554"/>
          </a:xfrm>
          <a:prstGeom prst="rect">
            <a:avLst/>
          </a:prstGeom>
          <a:noFill/>
          <a:ln w="9525">
            <a:noFill/>
          </a:ln>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zh-CN" altLang="en-US" sz="1600" b="1" dirty="0" smtClean="0">
                <a:solidFill>
                  <a:srgbClr val="EA9B26"/>
                </a:solidFill>
                <a:latin typeface="微软雅黑" panose="020B0503020204020204" pitchFamily="34" charset="-122"/>
                <a:ea typeface="微软雅黑" panose="020B0503020204020204" pitchFamily="34" charset="-122"/>
              </a:rPr>
              <a:t>需求计划</a:t>
            </a:r>
            <a:endParaRPr lang="zh-CN" altLang="en-US" sz="1600" b="1" dirty="0">
              <a:solidFill>
                <a:srgbClr val="EA9B26"/>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6604550" y="4156367"/>
            <a:ext cx="420308" cy="400110"/>
            <a:chOff x="4883212" y="1193637"/>
            <a:chExt cx="420308" cy="400110"/>
          </a:xfrm>
          <a:effectLst>
            <a:outerShdw blurRad="50800" dist="38100" dir="5400000" algn="t" rotWithShape="0">
              <a:prstClr val="black">
                <a:alpha val="40000"/>
              </a:prstClr>
            </a:outerShdw>
          </a:effectLst>
        </p:grpSpPr>
        <p:sp>
          <p:nvSpPr>
            <p:cNvPr id="60" name="椭圆 59"/>
            <p:cNvSpPr/>
            <p:nvPr/>
          </p:nvSpPr>
          <p:spPr>
            <a:xfrm>
              <a:off x="4893861" y="1194187"/>
              <a:ext cx="399011" cy="3990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75000"/>
                  </a:schemeClr>
                </a:solidFill>
                <a:effectLst/>
                <a:uLnTx/>
                <a:uFillTx/>
                <a:latin typeface="+mn-lt"/>
                <a:ea typeface="+mn-ea"/>
                <a:cs typeface="+mn-cs"/>
              </a:endParaRPr>
            </a:p>
          </p:txBody>
        </p:sp>
        <p:sp>
          <p:nvSpPr>
            <p:cNvPr id="61" name="文本框 22"/>
            <p:cNvSpPr txBox="1"/>
            <p:nvPr/>
          </p:nvSpPr>
          <p:spPr>
            <a:xfrm>
              <a:off x="4883212" y="1193637"/>
              <a:ext cx="420308" cy="400110"/>
            </a:xfrm>
            <a:prstGeom prst="rect">
              <a:avLst/>
            </a:prstGeom>
            <a:noFill/>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chemeClr val="tx1">
                      <a:lumMod val="75000"/>
                    </a:schemeClr>
                  </a:solidFill>
                  <a:effectLst/>
                  <a:uLnTx/>
                  <a:uFillTx/>
                  <a:latin typeface="Impact" panose="020B0806030902050204" pitchFamily="34" charset="0"/>
                  <a:ea typeface="Impact Label" panose="02000000000000000000" pitchFamily="2" charset="0"/>
                  <a:cs typeface="+mn-cs"/>
                </a:rPr>
                <a:t>10</a:t>
              </a:r>
              <a:endParaRPr kumimoji="0" lang="zh-CN" altLang="en-US" sz="2000" b="0" i="0" u="none" strike="noStrike" kern="1200" cap="none" spc="0" normalizeH="0" baseline="0" noProof="0" dirty="0">
                <a:ln>
                  <a:noFill/>
                </a:ln>
                <a:solidFill>
                  <a:schemeClr val="tx1">
                    <a:lumMod val="75000"/>
                  </a:schemeClr>
                </a:solidFill>
                <a:effectLst/>
                <a:uLnTx/>
                <a:uFillTx/>
                <a:latin typeface="Impact" panose="020B0806030902050204" pitchFamily="34" charset="0"/>
                <a:ea typeface="Impact Label" panose="02000000000000000000" pitchFamily="2" charset="0"/>
                <a:cs typeface="+mn-cs"/>
              </a:endParaRPr>
            </a:p>
          </p:txBody>
        </p:sp>
      </p:grpSp>
    </p:spTree>
    <p:extLst>
      <p:ext uri="{BB962C8B-B14F-4D97-AF65-F5344CB8AC3E}">
        <p14:creationId xmlns:p14="http://schemas.microsoft.com/office/powerpoint/2010/main" val="9978505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750"/>
                                        <p:tgtEl>
                                          <p:spTgt spid="59"/>
                                        </p:tgtEl>
                                      </p:cBhvr>
                                    </p:animEffect>
                                  </p:childTnLst>
                                </p:cTn>
                              </p:par>
                            </p:childTnLst>
                          </p:cTn>
                        </p:par>
                        <p:par>
                          <p:cTn id="12" fill="hold">
                            <p:stCondLst>
                              <p:cond delay="1500"/>
                            </p:stCondLst>
                            <p:childTnLst>
                              <p:par>
                                <p:cTn id="13" presetID="21" presetClass="entr" presetSubtype="2" fill="hold" grpId="0" nodeType="after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heel(2)">
                                      <p:cBhvr>
                                        <p:cTn id="15" dur="2000"/>
                                        <p:tgtEl>
                                          <p:spTgt spid="66"/>
                                        </p:tgtEl>
                                      </p:cBhvr>
                                    </p:animEffect>
                                  </p:childTnLst>
                                </p:cTn>
                              </p:par>
                            </p:childTnLst>
                          </p:cTn>
                        </p:par>
                        <p:par>
                          <p:cTn id="16" fill="hold">
                            <p:stCondLst>
                              <p:cond delay="3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66" grpId="0" animBg="1"/>
      <p:bldP spid="59" grpId="0" animBg="1"/>
      <p:bldP spid="57" grpId="0"/>
      <p:bldP spid="5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1EE1A14-67C4-44F6-B266-6D4410088BB5}" type="slidenum">
              <a:rPr lang="zh-CN" altLang="en-US" smtClean="0"/>
              <a:pPr>
                <a:defRPr/>
              </a:pPr>
              <a:t>20</a:t>
            </a:fld>
            <a:endParaRPr lang="zh-CN" altLang="en-US"/>
          </a:p>
        </p:txBody>
      </p:sp>
      <p:sp>
        <p:nvSpPr>
          <p:cNvPr id="3" name="矩形 2"/>
          <p:cNvSpPr/>
          <p:nvPr/>
        </p:nvSpPr>
        <p:spPr>
          <a:xfrm>
            <a:off x="0" y="0"/>
            <a:ext cx="457200" cy="4655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
          <p:cNvSpPr txBox="1"/>
          <p:nvPr/>
        </p:nvSpPr>
        <p:spPr>
          <a:xfrm>
            <a:off x="488839" y="22860"/>
            <a:ext cx="5278915" cy="415498"/>
          </a:xfrm>
          <a:prstGeom prst="rect">
            <a:avLst/>
          </a:prstGeom>
          <a:noFill/>
        </p:spPr>
        <p:txBody>
          <a:bodyPr wrap="square" rtlCol="0">
            <a:spAutoFit/>
          </a:bodyPr>
          <a:lstStyle/>
          <a:p>
            <a:r>
              <a:rPr lang="zh-CN" altLang="en-US" sz="2100" b="1" dirty="0">
                <a:solidFill>
                  <a:srgbClr val="595959"/>
                </a:solidFill>
                <a:latin typeface="+mn-ea"/>
                <a:ea typeface="+mn-ea"/>
              </a:rPr>
              <a:t>市场</a:t>
            </a:r>
            <a:r>
              <a:rPr lang="zh-CN" altLang="en-US" sz="2100" b="1" dirty="0" smtClean="0">
                <a:solidFill>
                  <a:srgbClr val="595959"/>
                </a:solidFill>
                <a:latin typeface="+mn-ea"/>
                <a:ea typeface="+mn-ea"/>
              </a:rPr>
              <a:t>分析</a:t>
            </a:r>
            <a:r>
              <a:rPr lang="en-US" altLang="zh-CN" sz="2100" b="1" dirty="0" smtClean="0">
                <a:solidFill>
                  <a:srgbClr val="595959"/>
                </a:solidFill>
                <a:latin typeface="+mn-ea"/>
                <a:ea typeface="+mn-ea"/>
              </a:rPr>
              <a:t>(</a:t>
            </a:r>
            <a:r>
              <a:rPr lang="zh-CN" altLang="en-US" sz="2100" b="1" dirty="0" smtClean="0">
                <a:solidFill>
                  <a:srgbClr val="595959"/>
                </a:solidFill>
                <a:latin typeface="+mn-ea"/>
                <a:ea typeface="+mn-ea"/>
              </a:rPr>
              <a:t>产品升级）</a:t>
            </a:r>
            <a:endParaRPr lang="zh-CN" altLang="en-US" sz="2100" b="1" dirty="0">
              <a:solidFill>
                <a:srgbClr val="595959"/>
              </a:solidFill>
              <a:latin typeface="+mn-ea"/>
              <a:ea typeface="+mn-ea"/>
            </a:endParaRPr>
          </a:p>
        </p:txBody>
      </p:sp>
      <p:sp>
        <p:nvSpPr>
          <p:cNvPr id="5" name="矩形 4"/>
          <p:cNvSpPr/>
          <p:nvPr/>
        </p:nvSpPr>
        <p:spPr>
          <a:xfrm>
            <a:off x="120074" y="529779"/>
            <a:ext cx="8788998" cy="430887"/>
          </a:xfrm>
          <a:prstGeom prst="rect">
            <a:avLst/>
          </a:prstGeom>
        </p:spPr>
        <p:txBody>
          <a:bodyPr wrap="square">
            <a:spAutoFit/>
          </a:bodyPr>
          <a:lstStyle/>
          <a:p>
            <a:r>
              <a:rPr lang="zh-CN" altLang="en-US" sz="1100" b="1" dirty="0">
                <a:solidFill>
                  <a:schemeClr val="accent1"/>
                </a:solidFill>
                <a:latin typeface="+mn-ea"/>
                <a:ea typeface="+mn-ea"/>
              </a:rPr>
              <a:t>该页用来</a:t>
            </a:r>
            <a:r>
              <a:rPr lang="zh-CN" altLang="en-US" sz="1100" b="1" dirty="0" smtClean="0">
                <a:solidFill>
                  <a:schemeClr val="accent1"/>
                </a:solidFill>
                <a:latin typeface="+mn-ea"/>
                <a:ea typeface="+mn-ea"/>
              </a:rPr>
              <a:t>介绍</a:t>
            </a:r>
            <a:r>
              <a:rPr lang="zh-CN" altLang="en-US" sz="1100" b="1" dirty="0">
                <a:solidFill>
                  <a:schemeClr val="accent1"/>
                </a:solidFill>
                <a:latin typeface="+mn-ea"/>
                <a:ea typeface="+mn-ea"/>
              </a:rPr>
              <a:t>老</a:t>
            </a:r>
            <a:r>
              <a:rPr lang="zh-CN" altLang="en-US" sz="1100" b="1" dirty="0" smtClean="0">
                <a:solidFill>
                  <a:schemeClr val="accent1"/>
                </a:solidFill>
                <a:latin typeface="+mn-ea"/>
                <a:ea typeface="+mn-ea"/>
              </a:rPr>
              <a:t>产品市场调研结果，输出老产品过去两年的销量数量以及业绩统计，以及产品未来五年的销售预测，以判断</a:t>
            </a:r>
            <a:r>
              <a:rPr lang="zh-CN" altLang="en-US" sz="1100" b="1" dirty="0">
                <a:solidFill>
                  <a:schemeClr val="accent1"/>
                </a:solidFill>
                <a:latin typeface="+mn-ea"/>
              </a:rPr>
              <a:t>老产品</a:t>
            </a:r>
            <a:r>
              <a:rPr lang="zh-CN" altLang="en-US" sz="1100" b="1" dirty="0" smtClean="0">
                <a:solidFill>
                  <a:schemeClr val="accent1"/>
                </a:solidFill>
                <a:latin typeface="+mn-ea"/>
                <a:ea typeface="+mn-ea"/>
              </a:rPr>
              <a:t>是否依然占有足够的市场份额，从而评定是否对老产品进行迭代更新</a:t>
            </a:r>
            <a:endParaRPr lang="en-US" altLang="zh-CN" sz="1100" b="1" dirty="0" smtClean="0">
              <a:solidFill>
                <a:schemeClr val="accent1"/>
              </a:solidFill>
              <a:latin typeface="+mn-ea"/>
              <a:ea typeface="+mn-ea"/>
            </a:endParaRPr>
          </a:p>
        </p:txBody>
      </p:sp>
      <p:graphicFrame>
        <p:nvGraphicFramePr>
          <p:cNvPr id="6" name="表格 5"/>
          <p:cNvGraphicFramePr>
            <a:graphicFrameLocks noGrp="1"/>
          </p:cNvGraphicFramePr>
          <p:nvPr>
            <p:extLst>
              <p:ext uri="{D42A27DB-BD31-4B8C-83A1-F6EECF244321}">
                <p14:modId xmlns:p14="http://schemas.microsoft.com/office/powerpoint/2010/main" val="1155884110"/>
              </p:ext>
            </p:extLst>
          </p:nvPr>
        </p:nvGraphicFramePr>
        <p:xfrm>
          <a:off x="228600" y="1219200"/>
          <a:ext cx="8401051" cy="1171575"/>
        </p:xfrm>
        <a:graphic>
          <a:graphicData uri="http://schemas.openxmlformats.org/drawingml/2006/table">
            <a:tbl>
              <a:tblPr firstRow="1" bandRow="1">
                <a:tableStyleId>{21E4AEA4-8DFA-4A89-87EB-49C32662AFE0}</a:tableStyleId>
              </a:tblPr>
              <a:tblGrid>
                <a:gridCol w="1400174"/>
                <a:gridCol w="2405671"/>
                <a:gridCol w="2330493"/>
                <a:gridCol w="2264713"/>
              </a:tblGrid>
              <a:tr h="371881">
                <a:tc>
                  <a:txBody>
                    <a:bodyPr/>
                    <a:lstStyle/>
                    <a:p>
                      <a:pPr algn="ctr"/>
                      <a:endParaRPr lang="zh-CN" altLang="en-US" sz="1100" dirty="0"/>
                    </a:p>
                  </a:txBody>
                  <a:tcPr/>
                </a:tc>
                <a:tc>
                  <a:txBody>
                    <a:bodyPr/>
                    <a:lstStyle/>
                    <a:p>
                      <a:pPr algn="ctr"/>
                      <a:r>
                        <a:rPr lang="en-US" altLang="zh-CN" sz="1100" dirty="0" smtClean="0"/>
                        <a:t>N-2 </a:t>
                      </a:r>
                      <a:r>
                        <a:rPr lang="zh-CN" altLang="en-US" sz="1100" dirty="0" smtClean="0"/>
                        <a:t>年</a:t>
                      </a:r>
                      <a:endParaRPr lang="zh-CN" altLang="en-US" sz="1100" dirty="0"/>
                    </a:p>
                  </a:txBody>
                  <a:tcPr/>
                </a:tc>
                <a:tc>
                  <a:txBody>
                    <a:bodyPr/>
                    <a:lstStyle/>
                    <a:p>
                      <a:pPr algn="ctr"/>
                      <a:r>
                        <a:rPr lang="en-US" altLang="zh-CN" sz="1100" dirty="0" smtClean="0"/>
                        <a:t>N-1</a:t>
                      </a:r>
                      <a:r>
                        <a:rPr lang="en-US" altLang="zh-CN" sz="1100" baseline="0" dirty="0" smtClean="0"/>
                        <a:t> </a:t>
                      </a:r>
                      <a:r>
                        <a:rPr lang="zh-CN" altLang="en-US" sz="1100" baseline="0" dirty="0" smtClean="0"/>
                        <a:t>年</a:t>
                      </a:r>
                      <a:endParaRPr lang="zh-CN" altLang="en-US" sz="1100" dirty="0"/>
                    </a:p>
                  </a:txBody>
                  <a:tcPr/>
                </a:tc>
                <a:tc>
                  <a:txBody>
                    <a:bodyPr/>
                    <a:lstStyle/>
                    <a:p>
                      <a:pPr algn="ctr"/>
                      <a:r>
                        <a:rPr lang="en-US" altLang="zh-CN" sz="1100" dirty="0" smtClean="0"/>
                        <a:t>N </a:t>
                      </a:r>
                      <a:r>
                        <a:rPr lang="zh-CN" altLang="en-US" sz="1100" dirty="0" smtClean="0"/>
                        <a:t>年</a:t>
                      </a:r>
                      <a:endParaRPr lang="zh-CN" altLang="en-US" sz="1100" dirty="0"/>
                    </a:p>
                  </a:txBody>
                  <a:tcPr/>
                </a:tc>
              </a:tr>
              <a:tr h="399847">
                <a:tc>
                  <a:txBody>
                    <a:bodyPr/>
                    <a:lstStyle/>
                    <a:p>
                      <a:pPr algn="ctr"/>
                      <a:r>
                        <a:rPr lang="zh-CN" altLang="en-US" sz="1100" b="1" dirty="0" smtClean="0">
                          <a:solidFill>
                            <a:schemeClr val="bg1"/>
                          </a:solidFill>
                        </a:rPr>
                        <a:t>产品销售套数</a:t>
                      </a:r>
                      <a:endParaRPr lang="zh-CN" altLang="en-US" sz="1100" b="1" dirty="0">
                        <a:solidFill>
                          <a:schemeClr val="bg1"/>
                        </a:solidFill>
                      </a:endParaRPr>
                    </a:p>
                  </a:txBody>
                  <a:tcPr>
                    <a:solidFill>
                      <a:schemeClr val="accent2"/>
                    </a:solidFill>
                  </a:tcPr>
                </a:tc>
                <a:tc>
                  <a:txBody>
                    <a:bodyPr/>
                    <a:lstStyle/>
                    <a:p>
                      <a:pPr algn="ctr"/>
                      <a:endParaRPr lang="zh-CN" altLang="en-US" sz="1100" dirty="0"/>
                    </a:p>
                  </a:txBody>
                  <a:tcPr/>
                </a:tc>
                <a:tc>
                  <a:txBody>
                    <a:bodyPr/>
                    <a:lstStyle/>
                    <a:p>
                      <a:pPr algn="ctr"/>
                      <a:endParaRPr lang="zh-CN" altLang="en-US" sz="1100" dirty="0"/>
                    </a:p>
                  </a:txBody>
                  <a:tcPr/>
                </a:tc>
                <a:tc>
                  <a:txBody>
                    <a:bodyPr/>
                    <a:lstStyle/>
                    <a:p>
                      <a:pPr algn="ctr"/>
                      <a:endParaRPr lang="zh-CN" altLang="en-US" sz="1100" dirty="0"/>
                    </a:p>
                  </a:txBody>
                  <a:tcPr/>
                </a:tc>
              </a:tr>
              <a:tr h="399847">
                <a:tc>
                  <a:txBody>
                    <a:bodyPr/>
                    <a:lstStyle/>
                    <a:p>
                      <a:pPr algn="ctr"/>
                      <a:r>
                        <a:rPr lang="zh-CN" altLang="en-US" sz="1100" b="1" dirty="0" smtClean="0">
                          <a:solidFill>
                            <a:schemeClr val="bg1"/>
                          </a:solidFill>
                        </a:rPr>
                        <a:t>产品业绩统计</a:t>
                      </a:r>
                      <a:endParaRPr lang="zh-CN" altLang="en-US" sz="1100" b="1" dirty="0">
                        <a:solidFill>
                          <a:schemeClr val="bg1"/>
                        </a:solidFill>
                      </a:endParaRPr>
                    </a:p>
                  </a:txBody>
                  <a:tcPr>
                    <a:solidFill>
                      <a:schemeClr val="accent2"/>
                    </a:solidFill>
                  </a:tcPr>
                </a:tc>
                <a:tc>
                  <a:txBody>
                    <a:bodyPr/>
                    <a:lstStyle/>
                    <a:p>
                      <a:pPr algn="ctr"/>
                      <a:endParaRPr lang="zh-CN" altLang="en-US" sz="1100" dirty="0"/>
                    </a:p>
                  </a:txBody>
                  <a:tcPr/>
                </a:tc>
                <a:tc>
                  <a:txBody>
                    <a:bodyPr/>
                    <a:lstStyle/>
                    <a:p>
                      <a:pPr algn="ctr"/>
                      <a:endParaRPr lang="zh-CN" altLang="en-US" sz="1100" dirty="0"/>
                    </a:p>
                  </a:txBody>
                  <a:tcPr/>
                </a:tc>
                <a:tc>
                  <a:txBody>
                    <a:bodyPr/>
                    <a:lstStyle/>
                    <a:p>
                      <a:pPr algn="ctr"/>
                      <a:endParaRPr lang="zh-CN" altLang="en-US" sz="1100"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145928990"/>
              </p:ext>
            </p:extLst>
          </p:nvPr>
        </p:nvGraphicFramePr>
        <p:xfrm>
          <a:off x="228599" y="3028950"/>
          <a:ext cx="8401051" cy="1097207"/>
        </p:xfrm>
        <a:graphic>
          <a:graphicData uri="http://schemas.openxmlformats.org/drawingml/2006/table">
            <a:tbl>
              <a:tblPr firstRow="1" bandRow="1">
                <a:tableStyleId>{21E4AEA4-8DFA-4A89-87EB-49C32662AFE0}</a:tableStyleId>
              </a:tblPr>
              <a:tblGrid>
                <a:gridCol w="1390651"/>
                <a:gridCol w="1409700"/>
                <a:gridCol w="1400175"/>
                <a:gridCol w="1400175"/>
                <a:gridCol w="1400175"/>
                <a:gridCol w="1400175"/>
              </a:tblGrid>
              <a:tr h="371475">
                <a:tc>
                  <a:txBody>
                    <a:bodyPr/>
                    <a:lstStyle/>
                    <a:p>
                      <a:pPr algn="ctr"/>
                      <a:endParaRPr lang="zh-CN" altLang="en-US" sz="1100" dirty="0"/>
                    </a:p>
                  </a:txBody>
                  <a:tcPr/>
                </a:tc>
                <a:tc>
                  <a:txBody>
                    <a:bodyPr/>
                    <a:lstStyle/>
                    <a:p>
                      <a:pPr algn="ctr"/>
                      <a:r>
                        <a:rPr lang="en-US" altLang="zh-CN" sz="1100" dirty="0" smtClean="0"/>
                        <a:t>N</a:t>
                      </a:r>
                      <a:r>
                        <a:rPr lang="zh-CN" altLang="en-US" sz="1100" dirty="0" smtClean="0"/>
                        <a:t>年</a:t>
                      </a:r>
                      <a:endParaRPr lang="zh-CN" altLang="en-US" sz="1100" dirty="0"/>
                    </a:p>
                  </a:txBody>
                  <a:tcPr/>
                </a:tc>
                <a:tc>
                  <a:txBody>
                    <a:bodyPr/>
                    <a:lstStyle/>
                    <a:p>
                      <a:pPr algn="ctr"/>
                      <a:r>
                        <a:rPr lang="en-US" altLang="zh-CN" sz="1100" dirty="0" smtClean="0"/>
                        <a:t>N+1</a:t>
                      </a:r>
                      <a:r>
                        <a:rPr lang="en-US" altLang="zh-CN" sz="1100" baseline="0" dirty="0" smtClean="0"/>
                        <a:t> </a:t>
                      </a:r>
                      <a:r>
                        <a:rPr lang="zh-CN" altLang="en-US" sz="1100" baseline="0" dirty="0" smtClean="0"/>
                        <a:t>年</a:t>
                      </a:r>
                      <a:endParaRPr lang="zh-CN" altLang="en-US" sz="1100" dirty="0"/>
                    </a:p>
                  </a:txBody>
                  <a:tcPr/>
                </a:tc>
                <a:tc>
                  <a:txBody>
                    <a:bodyPr/>
                    <a:lstStyle/>
                    <a:p>
                      <a:pPr algn="ctr"/>
                      <a:r>
                        <a:rPr lang="en-US" altLang="zh-CN" sz="1100" dirty="0" smtClean="0"/>
                        <a:t>N+2 </a:t>
                      </a:r>
                      <a:r>
                        <a:rPr lang="zh-CN" altLang="en-US" sz="1100" dirty="0" smtClean="0"/>
                        <a:t>年</a:t>
                      </a:r>
                      <a:endParaRPr lang="zh-CN" altLang="en-US" sz="1100" dirty="0"/>
                    </a:p>
                  </a:txBody>
                  <a:tcPr/>
                </a:tc>
                <a:tc>
                  <a:txBody>
                    <a:bodyPr/>
                    <a:lstStyle/>
                    <a:p>
                      <a:pPr algn="ctr"/>
                      <a:r>
                        <a:rPr lang="en-US" altLang="zh-CN" sz="1100" dirty="0" smtClean="0"/>
                        <a:t>N+3 </a:t>
                      </a:r>
                      <a:r>
                        <a:rPr lang="zh-CN" altLang="en-US" sz="1100" dirty="0" smtClean="0"/>
                        <a:t>年</a:t>
                      </a:r>
                      <a:endParaRPr lang="zh-CN" altLang="en-US" sz="1100" dirty="0"/>
                    </a:p>
                  </a:txBody>
                  <a:tcPr/>
                </a:tc>
                <a:tc>
                  <a:txBody>
                    <a:bodyPr/>
                    <a:lstStyle/>
                    <a:p>
                      <a:pPr algn="ctr"/>
                      <a:r>
                        <a:rPr lang="en-US" altLang="zh-CN" sz="1100" dirty="0" smtClean="0"/>
                        <a:t>N+4 </a:t>
                      </a:r>
                      <a:r>
                        <a:rPr lang="zh-CN" altLang="en-US" sz="1100" dirty="0" smtClean="0"/>
                        <a:t>年</a:t>
                      </a:r>
                      <a:endParaRPr lang="zh-CN" altLang="en-US" sz="1100" dirty="0"/>
                    </a:p>
                  </a:txBody>
                  <a:tcPr/>
                </a:tc>
              </a:tr>
              <a:tr h="362866">
                <a:tc>
                  <a:txBody>
                    <a:bodyPr/>
                    <a:lstStyle/>
                    <a:p>
                      <a:pPr algn="ctr"/>
                      <a:r>
                        <a:rPr lang="zh-CN" altLang="en-US" sz="1100" b="1" dirty="0" smtClean="0">
                          <a:solidFill>
                            <a:schemeClr val="bg1"/>
                          </a:solidFill>
                        </a:rPr>
                        <a:t>销售套数预测</a:t>
                      </a:r>
                      <a:endParaRPr lang="zh-CN" altLang="en-US" sz="1100" b="1" dirty="0">
                        <a:solidFill>
                          <a:schemeClr val="bg1"/>
                        </a:solidFill>
                      </a:endParaRPr>
                    </a:p>
                  </a:txBody>
                  <a:tcPr>
                    <a:solidFill>
                      <a:schemeClr val="accent2"/>
                    </a:solidFill>
                  </a:tcPr>
                </a:tc>
                <a:tc>
                  <a:txBody>
                    <a:bodyPr/>
                    <a:lstStyle/>
                    <a:p>
                      <a:pPr algn="ctr"/>
                      <a:endParaRPr lang="zh-CN" altLang="en-US" sz="1100"/>
                    </a:p>
                  </a:txBody>
                  <a:tcPr/>
                </a:tc>
                <a:tc>
                  <a:txBody>
                    <a:bodyPr/>
                    <a:lstStyle/>
                    <a:p>
                      <a:pPr algn="ctr"/>
                      <a:endParaRPr lang="zh-CN" altLang="en-US" sz="1100" dirty="0"/>
                    </a:p>
                  </a:txBody>
                  <a:tcPr/>
                </a:tc>
                <a:tc>
                  <a:txBody>
                    <a:bodyPr/>
                    <a:lstStyle/>
                    <a:p>
                      <a:pPr algn="ctr"/>
                      <a:endParaRPr lang="zh-CN" altLang="en-US" sz="1100"/>
                    </a:p>
                  </a:txBody>
                  <a:tcPr/>
                </a:tc>
                <a:tc>
                  <a:txBody>
                    <a:bodyPr/>
                    <a:lstStyle/>
                    <a:p>
                      <a:pPr algn="ctr"/>
                      <a:endParaRPr lang="zh-CN" altLang="en-US" sz="1100" dirty="0"/>
                    </a:p>
                  </a:txBody>
                  <a:tcPr/>
                </a:tc>
                <a:tc>
                  <a:txBody>
                    <a:bodyPr/>
                    <a:lstStyle/>
                    <a:p>
                      <a:pPr algn="ctr"/>
                      <a:endParaRPr lang="zh-CN" altLang="en-US" sz="1100"/>
                    </a:p>
                  </a:txBody>
                  <a:tcPr/>
                </a:tc>
              </a:tr>
              <a:tr h="362866">
                <a:tc>
                  <a:txBody>
                    <a:bodyPr/>
                    <a:lstStyle/>
                    <a:p>
                      <a:pPr algn="ctr"/>
                      <a:r>
                        <a:rPr lang="zh-CN" altLang="en-US" sz="1100" b="1" dirty="0" smtClean="0">
                          <a:solidFill>
                            <a:schemeClr val="bg1"/>
                          </a:solidFill>
                        </a:rPr>
                        <a:t>销售业绩预测</a:t>
                      </a:r>
                      <a:endParaRPr lang="zh-CN" altLang="en-US" sz="1100" b="1" dirty="0">
                        <a:solidFill>
                          <a:schemeClr val="bg1"/>
                        </a:solidFill>
                      </a:endParaRPr>
                    </a:p>
                  </a:txBody>
                  <a:tcPr>
                    <a:solidFill>
                      <a:schemeClr val="accent2"/>
                    </a:solidFill>
                  </a:tcPr>
                </a:tc>
                <a:tc>
                  <a:txBody>
                    <a:bodyPr/>
                    <a:lstStyle/>
                    <a:p>
                      <a:pPr algn="ctr"/>
                      <a:endParaRPr lang="zh-CN" altLang="en-US" sz="1100"/>
                    </a:p>
                  </a:txBody>
                  <a:tcPr/>
                </a:tc>
                <a:tc>
                  <a:txBody>
                    <a:bodyPr/>
                    <a:lstStyle/>
                    <a:p>
                      <a:pPr algn="ctr"/>
                      <a:endParaRPr lang="zh-CN" altLang="en-US" sz="1100" dirty="0"/>
                    </a:p>
                  </a:txBody>
                  <a:tcPr/>
                </a:tc>
                <a:tc>
                  <a:txBody>
                    <a:bodyPr/>
                    <a:lstStyle/>
                    <a:p>
                      <a:pPr algn="ctr"/>
                      <a:endParaRPr lang="zh-CN" altLang="en-US" sz="1100" dirty="0"/>
                    </a:p>
                  </a:txBody>
                  <a:tcPr/>
                </a:tc>
                <a:tc>
                  <a:txBody>
                    <a:bodyPr/>
                    <a:lstStyle/>
                    <a:p>
                      <a:pPr algn="ctr"/>
                      <a:endParaRPr lang="zh-CN" altLang="en-US" sz="1100" dirty="0"/>
                    </a:p>
                  </a:txBody>
                  <a:tcPr/>
                </a:tc>
                <a:tc>
                  <a:txBody>
                    <a:bodyPr/>
                    <a:lstStyle/>
                    <a:p>
                      <a:pPr algn="ctr"/>
                      <a:endParaRPr lang="zh-CN" altLang="en-US" sz="1100" dirty="0"/>
                    </a:p>
                  </a:txBody>
                  <a:tcPr/>
                </a:tc>
              </a:tr>
            </a:tbl>
          </a:graphicData>
        </a:graphic>
      </p:graphicFrame>
    </p:spTree>
    <p:extLst>
      <p:ext uri="{BB962C8B-B14F-4D97-AF65-F5344CB8AC3E}">
        <p14:creationId xmlns:p14="http://schemas.microsoft.com/office/powerpoint/2010/main" val="4283344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908464"/>
            <a:ext cx="9144000" cy="32954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72"/>
          <p:cNvSpPr>
            <a:spLocks noEditPoints="1"/>
          </p:cNvSpPr>
          <p:nvPr/>
        </p:nvSpPr>
        <p:spPr bwMode="auto">
          <a:xfrm>
            <a:off x="2498472" y="1196658"/>
            <a:ext cx="3812120" cy="2707105"/>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68580" tIns="34290" rIns="68580" bIns="34290" numCol="1" anchor="t" anchorCtr="0" compatLnSpc="1"/>
          <a:lstStyle/>
          <a:p>
            <a:endParaRPr lang="id-ID">
              <a:latin typeface="+mn-ea"/>
            </a:endParaRPr>
          </a:p>
        </p:txBody>
      </p:sp>
      <p:sp>
        <p:nvSpPr>
          <p:cNvPr id="18" name="Oval 4"/>
          <p:cNvSpPr/>
          <p:nvPr/>
        </p:nvSpPr>
        <p:spPr>
          <a:xfrm>
            <a:off x="3864215" y="1343806"/>
            <a:ext cx="1415570" cy="1415570"/>
          </a:xfrm>
          <a:prstGeom prst="ellipse">
            <a:avLst/>
          </a:prstGeom>
          <a:solidFill>
            <a:schemeClr val="bg1">
              <a:alpha val="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solidFill>
                  <a:schemeClr val="tx1">
                    <a:lumMod val="75000"/>
                  </a:schemeClr>
                </a:solidFill>
                <a:latin typeface="ITC Avant Garde Std Md" panose="020B0602020202020204" pitchFamily="34" charset="0"/>
                <a:ea typeface="造字工房悦圆演示版常规体" pitchFamily="50" charset="-122"/>
              </a:rPr>
              <a:t>06</a:t>
            </a:r>
            <a:endParaRPr lang="id-ID" sz="5400" dirty="0">
              <a:solidFill>
                <a:schemeClr val="tx1">
                  <a:lumMod val="75000"/>
                </a:schemeClr>
              </a:solidFill>
              <a:latin typeface="ITC Avant Garde Std Md" panose="020B0602020202020204" pitchFamily="34" charset="0"/>
              <a:ea typeface="造字工房悦圆演示版常规体" pitchFamily="50" charset="-122"/>
            </a:endParaRPr>
          </a:p>
        </p:txBody>
      </p:sp>
      <p:sp>
        <p:nvSpPr>
          <p:cNvPr id="20" name="AutoShape 2"/>
          <p:cNvSpPr/>
          <p:nvPr/>
        </p:nvSpPr>
        <p:spPr bwMode="auto">
          <a:xfrm>
            <a:off x="2694876" y="2820638"/>
            <a:ext cx="3682786" cy="542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a:defRPr/>
            </a:pPr>
            <a:r>
              <a:rPr lang="zh-CN" altLang="en-US" sz="2400" b="1" dirty="0">
                <a:solidFill>
                  <a:schemeClr val="tx1">
                    <a:lumMod val="75000"/>
                  </a:schemeClr>
                </a:solidFill>
                <a:latin typeface="+mn-ea"/>
                <a:ea typeface="+mn-ea"/>
                <a:cs typeface="Raleway Regular"/>
              </a:rPr>
              <a:t>竞品分析</a:t>
            </a:r>
            <a:endParaRPr lang="es-ES" sz="2400" b="1" dirty="0">
              <a:solidFill>
                <a:schemeClr val="tx1">
                  <a:lumMod val="75000"/>
                </a:schemeClr>
              </a:solidFill>
              <a:latin typeface="+mn-ea"/>
              <a:ea typeface="+mn-ea"/>
              <a:cs typeface="Raleway Regular"/>
            </a:endParaRPr>
          </a:p>
        </p:txBody>
      </p:sp>
      <p:sp>
        <p:nvSpPr>
          <p:cNvPr id="21" name="TextBox 11"/>
          <p:cNvSpPr txBox="1"/>
          <p:nvPr/>
        </p:nvSpPr>
        <p:spPr>
          <a:xfrm>
            <a:off x="2773850" y="3436671"/>
            <a:ext cx="5462361" cy="153888"/>
          </a:xfrm>
          <a:prstGeom prst="rect">
            <a:avLst/>
          </a:prstGeom>
          <a:noFill/>
        </p:spPr>
        <p:txBody>
          <a:bodyPr wrap="square" lIns="0" tIns="0" rIns="0" bIns="0" rtlCol="0">
            <a:spAutoFit/>
          </a:bodyPr>
          <a:lstStyle>
            <a:defPPr>
              <a:defRPr lang="en-US"/>
            </a:defPPr>
            <a:lvl1pPr algn="just">
              <a:defRPr sz="900">
                <a:solidFill>
                  <a:schemeClr val="tx1">
                    <a:lumMod val="50000"/>
                    <a:lumOff val="50000"/>
                  </a:schemeClr>
                </a:solidFill>
                <a:latin typeface="+mn-ea"/>
              </a:defRPr>
            </a:lvl1pPr>
          </a:lstStyle>
          <a:p>
            <a:r>
              <a:rPr lang="zh-CN" altLang="en-US" sz="1000" b="1" dirty="0">
                <a:solidFill>
                  <a:schemeClr val="tx1"/>
                </a:solidFill>
                <a:ea typeface="+mn-ea"/>
              </a:rPr>
              <a:t>介绍竞争对手与此实训系统实训内容的对比，并分析优劣必要性情况。</a:t>
            </a:r>
          </a:p>
        </p:txBody>
      </p:sp>
    </p:spTree>
    <p:extLst>
      <p:ext uri="{BB962C8B-B14F-4D97-AF65-F5344CB8AC3E}">
        <p14:creationId xmlns:p14="http://schemas.microsoft.com/office/powerpoint/2010/main" val="272729301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2)">
                                      <p:cBhvr>
                                        <p:cTn id="7" dur="2000"/>
                                        <p:tgtEl>
                                          <p:spTgt spid="18"/>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anim calcmode="lin" valueType="num">
                                      <p:cBhvr>
                                        <p:cTn id="12" dur="500" fill="hold"/>
                                        <p:tgtEl>
                                          <p:spTgt spid="20"/>
                                        </p:tgtEl>
                                        <p:attrNameLst>
                                          <p:attrName>ppt_x</p:attrName>
                                        </p:attrNameLst>
                                      </p:cBhvr>
                                      <p:tavLst>
                                        <p:tav tm="0">
                                          <p:val>
                                            <p:strVal val="#ppt_x"/>
                                          </p:val>
                                        </p:tav>
                                        <p:tav tm="100000">
                                          <p:val>
                                            <p:strVal val="#ppt_x"/>
                                          </p:val>
                                        </p:tav>
                                      </p:tavLst>
                                    </p:anim>
                                    <p:anim calcmode="lin" valueType="num">
                                      <p:cBhvr>
                                        <p:cTn id="13" dur="500" fill="hold"/>
                                        <p:tgtEl>
                                          <p:spTgt spid="20"/>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anim calcmode="lin" valueType="num">
                                      <p:cBhvr>
                                        <p:cTn id="17" dur="500" fill="hold"/>
                                        <p:tgtEl>
                                          <p:spTgt spid="21"/>
                                        </p:tgtEl>
                                        <p:attrNameLst>
                                          <p:attrName>ppt_x</p:attrName>
                                        </p:attrNameLst>
                                      </p:cBhvr>
                                      <p:tavLst>
                                        <p:tav tm="0">
                                          <p:val>
                                            <p:strVal val="#ppt_x"/>
                                          </p:val>
                                        </p:tav>
                                        <p:tav tm="100000">
                                          <p:val>
                                            <p:strVal val="#ppt_x"/>
                                          </p:val>
                                        </p:tav>
                                      </p:tavLst>
                                    </p:anim>
                                    <p:anim calcmode="lin" valueType="num">
                                      <p:cBhvr>
                                        <p:cTn id="18" dur="500" fill="hold"/>
                                        <p:tgtEl>
                                          <p:spTgt spid="21"/>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par>
                          <p:cTn id="23" fill="hold">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18" grpId="0" animBg="1"/>
      <p:bldP spid="20"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457200" cy="4655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8839" y="22860"/>
            <a:ext cx="3363071" cy="415498"/>
          </a:xfrm>
          <a:prstGeom prst="rect">
            <a:avLst/>
          </a:prstGeom>
          <a:noFill/>
        </p:spPr>
        <p:txBody>
          <a:bodyPr wrap="square" rtlCol="0">
            <a:spAutoFit/>
          </a:bodyPr>
          <a:lstStyle/>
          <a:p>
            <a:r>
              <a:rPr lang="zh-CN" altLang="en-US" sz="2100" b="1" dirty="0">
                <a:solidFill>
                  <a:srgbClr val="595959"/>
                </a:solidFill>
                <a:latin typeface="+mn-ea"/>
                <a:ea typeface="+mn-ea"/>
              </a:rPr>
              <a:t>竞品分析</a:t>
            </a:r>
          </a:p>
        </p:txBody>
      </p:sp>
      <p:sp>
        <p:nvSpPr>
          <p:cNvPr id="5" name="矩形 4"/>
          <p:cNvSpPr/>
          <p:nvPr/>
        </p:nvSpPr>
        <p:spPr>
          <a:xfrm>
            <a:off x="217169" y="539724"/>
            <a:ext cx="8708315" cy="507831"/>
          </a:xfrm>
          <a:prstGeom prst="rect">
            <a:avLst/>
          </a:prstGeom>
        </p:spPr>
        <p:txBody>
          <a:bodyPr wrap="square">
            <a:spAutoFit/>
          </a:bodyPr>
          <a:lstStyle/>
          <a:p>
            <a:r>
              <a:rPr lang="zh-CN" altLang="en-US" sz="900" b="1" dirty="0">
                <a:solidFill>
                  <a:schemeClr val="accent1"/>
                </a:solidFill>
                <a:latin typeface="+mn-ea"/>
                <a:ea typeface="+mn-ea"/>
              </a:rPr>
              <a:t>该页主要介绍国泰安公司该款实训产品与其他公司的竞品实训内容比较，并总结各方的优劣情况。目的是为了让评审人员了解事业部规划的该产品实训内容除了符合学校对应实训课程的需求外，是否还能够与同类产品展开竞争。选择竞品对象，并从产品定位、产品功能；产品交互和体验，视觉和风格，亮点功能和核心技术等方面进行竞品分析</a:t>
            </a:r>
            <a:r>
              <a:rPr lang="zh-CN" altLang="en-US" sz="900" b="1" dirty="0" smtClean="0">
                <a:solidFill>
                  <a:schemeClr val="accent1"/>
                </a:solidFill>
                <a:latin typeface="+mn-ea"/>
                <a:ea typeface="+mn-ea"/>
              </a:rPr>
              <a:t>。</a:t>
            </a:r>
            <a:r>
              <a:rPr lang="zh-CN" altLang="en-US" sz="900" b="1" dirty="0" smtClean="0">
                <a:solidFill>
                  <a:srgbClr val="FF0000"/>
                </a:solidFill>
                <a:latin typeface="+mn-ea"/>
                <a:ea typeface="+mn-ea"/>
              </a:rPr>
              <a:t>同时，请提供竞品的折页，或产品截图。</a:t>
            </a:r>
            <a:endParaRPr lang="zh-CN" altLang="en-US" sz="900" b="1" dirty="0">
              <a:solidFill>
                <a:srgbClr val="FF0000"/>
              </a:solidFill>
              <a:latin typeface="+mn-ea"/>
              <a:ea typeface="+mn-ea"/>
            </a:endParaRPr>
          </a:p>
        </p:txBody>
      </p:sp>
      <p:sp>
        <p:nvSpPr>
          <p:cNvPr id="6" name="灯片编号占位符 5"/>
          <p:cNvSpPr>
            <a:spLocks noGrp="1"/>
          </p:cNvSpPr>
          <p:nvPr>
            <p:ph type="sldNum" sz="quarter" idx="12"/>
          </p:nvPr>
        </p:nvSpPr>
        <p:spPr/>
        <p:txBody>
          <a:bodyPr/>
          <a:lstStyle/>
          <a:p>
            <a:pPr>
              <a:defRPr/>
            </a:pPr>
            <a:fld id="{E1EE1A14-67C4-44F6-B266-6D4410088BB5}" type="slidenum">
              <a:rPr lang="zh-CN" altLang="en-US" smtClean="0"/>
              <a:pPr>
                <a:defRPr/>
              </a:pPr>
              <a:t>22</a:t>
            </a:fld>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1858747514"/>
              </p:ext>
            </p:extLst>
          </p:nvPr>
        </p:nvGraphicFramePr>
        <p:xfrm>
          <a:off x="338203" y="1223491"/>
          <a:ext cx="8430015" cy="3309807"/>
        </p:xfrm>
        <a:graphic>
          <a:graphicData uri="http://schemas.openxmlformats.org/drawingml/2006/table">
            <a:tbl>
              <a:tblPr firstRow="1" bandRow="1">
                <a:tableStyleId>{21E4AEA4-8DFA-4A89-87EB-49C32662AFE0}</a:tableStyleId>
              </a:tblPr>
              <a:tblGrid>
                <a:gridCol w="711103">
                  <a:extLst>
                    <a:ext uri="{9D8B030D-6E8A-4147-A177-3AD203B41FA5}">
                      <a16:colId xmlns:a16="http://schemas.microsoft.com/office/drawing/2014/main" xmlns="" val="20000"/>
                    </a:ext>
                  </a:extLst>
                </a:gridCol>
                <a:gridCol w="879652">
                  <a:extLst>
                    <a:ext uri="{9D8B030D-6E8A-4147-A177-3AD203B41FA5}">
                      <a16:colId xmlns:a16="http://schemas.microsoft.com/office/drawing/2014/main" xmlns="" val="20001"/>
                    </a:ext>
                  </a:extLst>
                </a:gridCol>
                <a:gridCol w="772509">
                  <a:extLst>
                    <a:ext uri="{9D8B030D-6E8A-4147-A177-3AD203B41FA5}">
                      <a16:colId xmlns:a16="http://schemas.microsoft.com/office/drawing/2014/main" xmlns="" val="20002"/>
                    </a:ext>
                  </a:extLst>
                </a:gridCol>
                <a:gridCol w="825478">
                  <a:extLst>
                    <a:ext uri="{9D8B030D-6E8A-4147-A177-3AD203B41FA5}">
                      <a16:colId xmlns:a16="http://schemas.microsoft.com/office/drawing/2014/main" xmlns="" val="20003"/>
                    </a:ext>
                  </a:extLst>
                </a:gridCol>
                <a:gridCol w="911705">
                  <a:extLst>
                    <a:ext uri="{9D8B030D-6E8A-4147-A177-3AD203B41FA5}">
                      <a16:colId xmlns:a16="http://schemas.microsoft.com/office/drawing/2014/main" xmlns="" val="20004"/>
                    </a:ext>
                  </a:extLst>
                </a:gridCol>
                <a:gridCol w="1343025">
                  <a:extLst>
                    <a:ext uri="{9D8B030D-6E8A-4147-A177-3AD203B41FA5}">
                      <a16:colId xmlns:a16="http://schemas.microsoft.com/office/drawing/2014/main" xmlns="" val="20005"/>
                    </a:ext>
                  </a:extLst>
                </a:gridCol>
                <a:gridCol w="733425"/>
                <a:gridCol w="1126826">
                  <a:extLst>
                    <a:ext uri="{9D8B030D-6E8A-4147-A177-3AD203B41FA5}">
                      <a16:colId xmlns:a16="http://schemas.microsoft.com/office/drawing/2014/main" xmlns="" val="20006"/>
                    </a:ext>
                  </a:extLst>
                </a:gridCol>
                <a:gridCol w="1126292">
                  <a:extLst>
                    <a:ext uri="{9D8B030D-6E8A-4147-A177-3AD203B41FA5}">
                      <a16:colId xmlns:a16="http://schemas.microsoft.com/office/drawing/2014/main" xmlns="" val="20007"/>
                    </a:ext>
                  </a:extLst>
                </a:gridCol>
              </a:tblGrid>
              <a:tr h="463464">
                <a:tc>
                  <a:txBody>
                    <a:bodyPr/>
                    <a:lstStyle/>
                    <a:p>
                      <a:pPr algn="ctr"/>
                      <a:r>
                        <a:rPr lang="zh-CN" altLang="en-US" sz="1000" dirty="0">
                          <a:latin typeface="+mj-ea"/>
                          <a:ea typeface="+mj-ea"/>
                        </a:rPr>
                        <a:t>竞争对手</a:t>
                      </a:r>
                    </a:p>
                  </a:txBody>
                  <a:tcPr>
                    <a:solidFill>
                      <a:schemeClr val="accent5">
                        <a:lumMod val="75000"/>
                      </a:schemeClr>
                    </a:solidFill>
                  </a:tcPr>
                </a:tc>
                <a:tc>
                  <a:txBody>
                    <a:bodyPr/>
                    <a:lstStyle/>
                    <a:p>
                      <a:pPr algn="ctr"/>
                      <a:r>
                        <a:rPr lang="zh-CN" altLang="en-US" sz="1000" dirty="0">
                          <a:latin typeface="+mj-ea"/>
                          <a:ea typeface="+mj-ea"/>
                        </a:rPr>
                        <a:t>市场占有率</a:t>
                      </a:r>
                    </a:p>
                  </a:txBody>
                  <a:tcPr/>
                </a:tc>
                <a:tc>
                  <a:txBody>
                    <a:bodyPr/>
                    <a:lstStyle/>
                    <a:p>
                      <a:pPr algn="ctr"/>
                      <a:r>
                        <a:rPr lang="zh-CN" altLang="en-US" sz="1000" dirty="0">
                          <a:latin typeface="+mj-ea"/>
                          <a:ea typeface="+mj-ea"/>
                        </a:rPr>
                        <a:t>产品定位和功能</a:t>
                      </a:r>
                    </a:p>
                  </a:txBody>
                  <a:tcPr/>
                </a:tc>
                <a:tc>
                  <a:txBody>
                    <a:bodyPr/>
                    <a:lstStyle/>
                    <a:p>
                      <a:pPr algn="ctr"/>
                      <a:r>
                        <a:rPr lang="zh-CN" altLang="en-US" sz="1000" dirty="0">
                          <a:latin typeface="+mj-ea"/>
                          <a:ea typeface="+mj-ea"/>
                        </a:rPr>
                        <a:t>交互和体验</a:t>
                      </a:r>
                    </a:p>
                  </a:txBody>
                  <a:tcPr/>
                </a:tc>
                <a:tc>
                  <a:txBody>
                    <a:bodyPr/>
                    <a:lstStyle/>
                    <a:p>
                      <a:pPr algn="ctr"/>
                      <a:r>
                        <a:rPr lang="zh-CN" altLang="en-US" sz="1000" dirty="0">
                          <a:latin typeface="+mj-ea"/>
                          <a:ea typeface="+mj-ea"/>
                        </a:rPr>
                        <a:t>视觉和风格</a:t>
                      </a:r>
                    </a:p>
                  </a:txBody>
                  <a:tcPr/>
                </a:tc>
                <a:tc>
                  <a:txBody>
                    <a:bodyPr/>
                    <a:lstStyle/>
                    <a:p>
                      <a:pPr algn="ctr"/>
                      <a:r>
                        <a:rPr lang="zh-CN" altLang="en-US" sz="1000" dirty="0">
                          <a:latin typeface="+mj-ea"/>
                          <a:ea typeface="+mj-ea"/>
                        </a:rPr>
                        <a:t>亮点功能及核心技术</a:t>
                      </a:r>
                    </a:p>
                  </a:txBody>
                  <a:tcPr/>
                </a:tc>
                <a:tc>
                  <a:txBody>
                    <a:bodyPr/>
                    <a:lstStyle/>
                    <a:p>
                      <a:pPr algn="ctr"/>
                      <a:r>
                        <a:rPr lang="zh-CN" altLang="en-US" sz="1000" dirty="0" smtClean="0">
                          <a:latin typeface="+mj-ea"/>
                          <a:ea typeface="+mj-ea"/>
                        </a:rPr>
                        <a:t>付费（价格</a:t>
                      </a:r>
                      <a:r>
                        <a:rPr lang="en-US" altLang="zh-CN" sz="1000" dirty="0" smtClean="0">
                          <a:latin typeface="+mj-ea"/>
                          <a:ea typeface="+mj-ea"/>
                        </a:rPr>
                        <a:t>+</a:t>
                      </a:r>
                      <a:r>
                        <a:rPr lang="zh-CN" altLang="en-US" sz="1000" dirty="0" smtClean="0">
                          <a:latin typeface="+mj-ea"/>
                          <a:ea typeface="+mj-ea"/>
                        </a:rPr>
                        <a:t>服务）</a:t>
                      </a:r>
                      <a:endParaRPr lang="zh-CN" altLang="en-US" sz="1000" dirty="0">
                        <a:latin typeface="+mj-ea"/>
                        <a:ea typeface="+mj-ea"/>
                      </a:endParaRPr>
                    </a:p>
                  </a:txBody>
                  <a:tcPr/>
                </a:tc>
                <a:tc>
                  <a:txBody>
                    <a:bodyPr/>
                    <a:lstStyle/>
                    <a:p>
                      <a:pPr algn="ctr"/>
                      <a:r>
                        <a:rPr lang="zh-CN" altLang="en-US" sz="1000" dirty="0">
                          <a:latin typeface="+mj-ea"/>
                          <a:ea typeface="+mj-ea"/>
                        </a:rPr>
                        <a:t>产品优势</a:t>
                      </a:r>
                    </a:p>
                  </a:txBody>
                  <a:tcPr/>
                </a:tc>
                <a:tc>
                  <a:txBody>
                    <a:bodyPr/>
                    <a:lstStyle/>
                    <a:p>
                      <a:pPr algn="ctr"/>
                      <a:r>
                        <a:rPr lang="zh-CN" altLang="en-US" sz="1000" dirty="0">
                          <a:latin typeface="+mj-ea"/>
                          <a:ea typeface="+mj-ea"/>
                        </a:rPr>
                        <a:t>产品劣势</a:t>
                      </a:r>
                    </a:p>
                  </a:txBody>
                  <a:tcPr/>
                </a:tc>
                <a:extLst>
                  <a:ext uri="{0D108BD9-81ED-4DB2-BD59-A6C34878D82A}">
                    <a16:rowId xmlns:a16="http://schemas.microsoft.com/office/drawing/2014/main" xmlns="" val="10000"/>
                  </a:ext>
                </a:extLst>
              </a:tr>
              <a:tr h="751561">
                <a:tc>
                  <a:txBody>
                    <a:bodyPr/>
                    <a:lstStyle/>
                    <a:p>
                      <a:pPr algn="ctr"/>
                      <a:endParaRPr lang="en-US" altLang="zh-CN" sz="1000" b="1" dirty="0">
                        <a:solidFill>
                          <a:schemeClr val="bg1"/>
                        </a:solidFill>
                        <a:latin typeface="+mj-ea"/>
                        <a:ea typeface="+mj-ea"/>
                      </a:endParaRPr>
                    </a:p>
                    <a:p>
                      <a:pPr algn="ctr"/>
                      <a:endParaRPr lang="en-US" altLang="zh-CN" sz="1000" b="1" dirty="0">
                        <a:solidFill>
                          <a:schemeClr val="bg1"/>
                        </a:solidFill>
                        <a:latin typeface="+mj-ea"/>
                        <a:ea typeface="+mj-ea"/>
                      </a:endParaRPr>
                    </a:p>
                    <a:p>
                      <a:pPr algn="ctr"/>
                      <a:r>
                        <a:rPr lang="zh-CN" altLang="en-US" sz="1000" b="1" dirty="0">
                          <a:solidFill>
                            <a:schemeClr val="bg1"/>
                          </a:solidFill>
                          <a:latin typeface="+mj-ea"/>
                          <a:ea typeface="+mj-ea"/>
                        </a:rPr>
                        <a:t>国泰安</a:t>
                      </a:r>
                    </a:p>
                  </a:txBody>
                  <a:tcPr>
                    <a:solidFill>
                      <a:schemeClr val="accent5">
                        <a:lumMod val="75000"/>
                      </a:schemeClr>
                    </a:solidFill>
                  </a:tcPr>
                </a:tc>
                <a:tc>
                  <a:txBody>
                    <a:bodyPr/>
                    <a:lstStyle/>
                    <a:p>
                      <a:pPr algn="ctr"/>
                      <a:endParaRPr lang="zh-CN" altLang="en-US" sz="1000" dirty="0">
                        <a:latin typeface="+mj-ea"/>
                        <a:ea typeface="+mj-ea"/>
                      </a:endParaRPr>
                    </a:p>
                  </a:txBody>
                  <a:tcPr/>
                </a:tc>
                <a:tc>
                  <a:txBody>
                    <a:bodyPr/>
                    <a:lstStyle/>
                    <a:p>
                      <a:pPr algn="ctr"/>
                      <a:endParaRPr lang="zh-CN" altLang="en-US" sz="1000" dirty="0">
                        <a:latin typeface="+mj-ea"/>
                        <a:ea typeface="+mj-ea"/>
                      </a:endParaRPr>
                    </a:p>
                  </a:txBody>
                  <a:tcPr/>
                </a:tc>
                <a:tc>
                  <a:txBody>
                    <a:bodyPr/>
                    <a:lstStyle/>
                    <a:p>
                      <a:pPr algn="ctr"/>
                      <a:endParaRPr lang="zh-CN" altLang="en-US" sz="1000" dirty="0">
                        <a:latin typeface="+mj-ea"/>
                        <a:ea typeface="+mj-ea"/>
                      </a:endParaRPr>
                    </a:p>
                  </a:txBody>
                  <a:tcPr/>
                </a:tc>
                <a:tc>
                  <a:txBody>
                    <a:bodyPr/>
                    <a:lstStyle/>
                    <a:p>
                      <a:pPr algn="ctr"/>
                      <a:endParaRPr lang="zh-CN" altLang="en-US" sz="1000">
                        <a:latin typeface="+mj-ea"/>
                        <a:ea typeface="+mj-ea"/>
                      </a:endParaRPr>
                    </a:p>
                  </a:txBody>
                  <a:tcPr/>
                </a:tc>
                <a:tc>
                  <a:txBody>
                    <a:bodyPr/>
                    <a:lstStyle/>
                    <a:p>
                      <a:pPr algn="ctr"/>
                      <a:endParaRPr lang="zh-CN" altLang="en-US" sz="1000">
                        <a:latin typeface="+mj-ea"/>
                        <a:ea typeface="+mj-ea"/>
                      </a:endParaRPr>
                    </a:p>
                  </a:txBody>
                  <a:tcPr/>
                </a:tc>
                <a:tc>
                  <a:txBody>
                    <a:bodyPr/>
                    <a:lstStyle/>
                    <a:p>
                      <a:pPr algn="ctr"/>
                      <a:endParaRPr lang="zh-CN" altLang="en-US" sz="1000">
                        <a:latin typeface="+mj-ea"/>
                        <a:ea typeface="+mj-ea"/>
                      </a:endParaRPr>
                    </a:p>
                  </a:txBody>
                  <a:tcPr/>
                </a:tc>
                <a:tc>
                  <a:txBody>
                    <a:bodyPr/>
                    <a:lstStyle/>
                    <a:p>
                      <a:pPr algn="ctr"/>
                      <a:endParaRPr lang="zh-CN" altLang="en-US" sz="1000">
                        <a:latin typeface="+mj-ea"/>
                        <a:ea typeface="+mj-ea"/>
                      </a:endParaRPr>
                    </a:p>
                  </a:txBody>
                  <a:tcPr/>
                </a:tc>
                <a:tc>
                  <a:txBody>
                    <a:bodyPr/>
                    <a:lstStyle/>
                    <a:p>
                      <a:pPr algn="ctr"/>
                      <a:endParaRPr lang="zh-CN" altLang="en-US" sz="1000">
                        <a:latin typeface="+mj-ea"/>
                        <a:ea typeface="+mj-ea"/>
                      </a:endParaRPr>
                    </a:p>
                  </a:txBody>
                  <a:tcPr/>
                </a:tc>
                <a:extLst>
                  <a:ext uri="{0D108BD9-81ED-4DB2-BD59-A6C34878D82A}">
                    <a16:rowId xmlns:a16="http://schemas.microsoft.com/office/drawing/2014/main" xmlns="" val="10001"/>
                  </a:ext>
                </a:extLst>
              </a:tr>
              <a:tr h="704654">
                <a:tc>
                  <a:txBody>
                    <a:bodyPr/>
                    <a:lstStyle/>
                    <a:p>
                      <a:pPr algn="ctr"/>
                      <a:endParaRPr lang="en-US" altLang="zh-CN" sz="1000" b="1" dirty="0">
                        <a:solidFill>
                          <a:schemeClr val="bg1"/>
                        </a:solidFill>
                        <a:latin typeface="+mj-ea"/>
                        <a:ea typeface="+mj-ea"/>
                      </a:endParaRPr>
                    </a:p>
                    <a:p>
                      <a:pPr algn="ctr"/>
                      <a:endParaRPr lang="en-US" altLang="zh-CN" sz="1000" b="1" dirty="0">
                        <a:solidFill>
                          <a:schemeClr val="bg1"/>
                        </a:solidFill>
                        <a:latin typeface="+mj-ea"/>
                        <a:ea typeface="+mj-ea"/>
                      </a:endParaRPr>
                    </a:p>
                    <a:p>
                      <a:pPr algn="ctr"/>
                      <a:r>
                        <a:rPr lang="zh-CN" altLang="en-US" sz="1000" b="1" dirty="0">
                          <a:solidFill>
                            <a:schemeClr val="bg1"/>
                          </a:solidFill>
                          <a:latin typeface="+mj-ea"/>
                          <a:ea typeface="+mj-ea"/>
                        </a:rPr>
                        <a:t>公司</a:t>
                      </a:r>
                      <a:r>
                        <a:rPr lang="en-US" altLang="zh-CN" sz="1000" b="1" dirty="0">
                          <a:solidFill>
                            <a:schemeClr val="bg1"/>
                          </a:solidFill>
                          <a:latin typeface="+mj-ea"/>
                          <a:ea typeface="+mj-ea"/>
                        </a:rPr>
                        <a:t>A</a:t>
                      </a:r>
                      <a:endParaRPr lang="zh-CN" altLang="en-US" sz="1000" b="1" dirty="0">
                        <a:solidFill>
                          <a:schemeClr val="bg1"/>
                        </a:solidFill>
                        <a:latin typeface="+mj-ea"/>
                        <a:ea typeface="+mj-ea"/>
                      </a:endParaRPr>
                    </a:p>
                  </a:txBody>
                  <a:tcPr>
                    <a:solidFill>
                      <a:schemeClr val="accent5">
                        <a:lumMod val="75000"/>
                      </a:schemeClr>
                    </a:solidFill>
                  </a:tcPr>
                </a:tc>
                <a:tc>
                  <a:txBody>
                    <a:bodyPr/>
                    <a:lstStyle/>
                    <a:p>
                      <a:pPr algn="ctr"/>
                      <a:endParaRPr lang="zh-CN" altLang="en-US" sz="1000" dirty="0">
                        <a:latin typeface="+mj-ea"/>
                        <a:ea typeface="+mj-ea"/>
                      </a:endParaRPr>
                    </a:p>
                  </a:txBody>
                  <a:tcPr/>
                </a:tc>
                <a:tc>
                  <a:txBody>
                    <a:bodyPr/>
                    <a:lstStyle/>
                    <a:p>
                      <a:pPr algn="ctr"/>
                      <a:endParaRPr lang="zh-CN" altLang="en-US" sz="1000" dirty="0">
                        <a:latin typeface="+mj-ea"/>
                        <a:ea typeface="+mj-ea"/>
                      </a:endParaRPr>
                    </a:p>
                  </a:txBody>
                  <a:tcPr/>
                </a:tc>
                <a:tc>
                  <a:txBody>
                    <a:bodyPr/>
                    <a:lstStyle/>
                    <a:p>
                      <a:pPr algn="ctr"/>
                      <a:endParaRPr lang="zh-CN" altLang="en-US" sz="1000" dirty="0">
                        <a:latin typeface="+mj-ea"/>
                        <a:ea typeface="+mj-ea"/>
                      </a:endParaRPr>
                    </a:p>
                  </a:txBody>
                  <a:tcPr/>
                </a:tc>
                <a:tc>
                  <a:txBody>
                    <a:bodyPr/>
                    <a:lstStyle/>
                    <a:p>
                      <a:pPr algn="ctr"/>
                      <a:endParaRPr lang="zh-CN" altLang="en-US" sz="1000">
                        <a:latin typeface="+mj-ea"/>
                        <a:ea typeface="+mj-ea"/>
                      </a:endParaRPr>
                    </a:p>
                  </a:txBody>
                  <a:tcPr/>
                </a:tc>
                <a:tc>
                  <a:txBody>
                    <a:bodyPr/>
                    <a:lstStyle/>
                    <a:p>
                      <a:pPr algn="ctr"/>
                      <a:endParaRPr lang="zh-CN" altLang="en-US" sz="1000">
                        <a:latin typeface="+mj-ea"/>
                        <a:ea typeface="+mj-ea"/>
                      </a:endParaRPr>
                    </a:p>
                  </a:txBody>
                  <a:tcPr/>
                </a:tc>
                <a:tc>
                  <a:txBody>
                    <a:bodyPr/>
                    <a:lstStyle/>
                    <a:p>
                      <a:pPr algn="ctr"/>
                      <a:endParaRPr lang="zh-CN" altLang="en-US" sz="1000">
                        <a:latin typeface="+mj-ea"/>
                        <a:ea typeface="+mj-ea"/>
                      </a:endParaRPr>
                    </a:p>
                  </a:txBody>
                  <a:tcPr/>
                </a:tc>
                <a:tc>
                  <a:txBody>
                    <a:bodyPr/>
                    <a:lstStyle/>
                    <a:p>
                      <a:pPr algn="ctr"/>
                      <a:endParaRPr lang="zh-CN" altLang="en-US" sz="1000">
                        <a:latin typeface="+mj-ea"/>
                        <a:ea typeface="+mj-ea"/>
                      </a:endParaRPr>
                    </a:p>
                  </a:txBody>
                  <a:tcPr/>
                </a:tc>
                <a:tc>
                  <a:txBody>
                    <a:bodyPr/>
                    <a:lstStyle/>
                    <a:p>
                      <a:pPr algn="ctr"/>
                      <a:endParaRPr lang="zh-CN" altLang="en-US" sz="1000">
                        <a:latin typeface="+mj-ea"/>
                        <a:ea typeface="+mj-ea"/>
                      </a:endParaRPr>
                    </a:p>
                  </a:txBody>
                  <a:tcPr/>
                </a:tc>
                <a:extLst>
                  <a:ext uri="{0D108BD9-81ED-4DB2-BD59-A6C34878D82A}">
                    <a16:rowId xmlns:a16="http://schemas.microsoft.com/office/drawing/2014/main" xmlns="" val="10002"/>
                  </a:ext>
                </a:extLst>
              </a:tr>
              <a:tr h="698261">
                <a:tc>
                  <a:txBody>
                    <a:bodyPr/>
                    <a:lstStyle/>
                    <a:p>
                      <a:pPr algn="ctr"/>
                      <a:endParaRPr lang="en-US" altLang="zh-CN" sz="1000" b="1" dirty="0">
                        <a:solidFill>
                          <a:schemeClr val="bg1"/>
                        </a:solidFill>
                        <a:latin typeface="+mj-ea"/>
                        <a:ea typeface="+mj-ea"/>
                      </a:endParaRPr>
                    </a:p>
                    <a:p>
                      <a:pPr algn="ctr"/>
                      <a:endParaRPr lang="en-US" altLang="zh-CN" sz="1000" b="1" dirty="0">
                        <a:solidFill>
                          <a:schemeClr val="bg1"/>
                        </a:solidFill>
                        <a:latin typeface="+mj-ea"/>
                        <a:ea typeface="+mj-ea"/>
                      </a:endParaRPr>
                    </a:p>
                    <a:p>
                      <a:pPr algn="ctr"/>
                      <a:r>
                        <a:rPr lang="zh-CN" altLang="en-US" sz="1000" b="1" dirty="0">
                          <a:solidFill>
                            <a:schemeClr val="bg1"/>
                          </a:solidFill>
                          <a:latin typeface="+mj-ea"/>
                          <a:ea typeface="+mj-ea"/>
                        </a:rPr>
                        <a:t>公司</a:t>
                      </a:r>
                      <a:r>
                        <a:rPr lang="en-US" altLang="zh-CN" sz="1000" b="1" dirty="0">
                          <a:solidFill>
                            <a:schemeClr val="bg1"/>
                          </a:solidFill>
                          <a:latin typeface="+mj-ea"/>
                          <a:ea typeface="+mj-ea"/>
                        </a:rPr>
                        <a:t>B</a:t>
                      </a:r>
                      <a:endParaRPr lang="zh-CN" altLang="en-US" sz="1000" b="1" dirty="0">
                        <a:solidFill>
                          <a:schemeClr val="bg1"/>
                        </a:solidFill>
                        <a:latin typeface="+mj-ea"/>
                        <a:ea typeface="+mj-ea"/>
                      </a:endParaRPr>
                    </a:p>
                  </a:txBody>
                  <a:tcPr>
                    <a:solidFill>
                      <a:schemeClr val="accent5">
                        <a:lumMod val="75000"/>
                      </a:schemeClr>
                    </a:solidFill>
                  </a:tcPr>
                </a:tc>
                <a:tc>
                  <a:txBody>
                    <a:bodyPr/>
                    <a:lstStyle/>
                    <a:p>
                      <a:pPr algn="ctr"/>
                      <a:endParaRPr lang="zh-CN" altLang="en-US" sz="1000" dirty="0">
                        <a:latin typeface="+mj-ea"/>
                        <a:ea typeface="+mj-ea"/>
                      </a:endParaRPr>
                    </a:p>
                  </a:txBody>
                  <a:tcPr/>
                </a:tc>
                <a:tc>
                  <a:txBody>
                    <a:bodyPr/>
                    <a:lstStyle/>
                    <a:p>
                      <a:pPr algn="ctr"/>
                      <a:endParaRPr lang="zh-CN" altLang="en-US" sz="1000" dirty="0">
                        <a:latin typeface="+mj-ea"/>
                        <a:ea typeface="+mj-ea"/>
                      </a:endParaRPr>
                    </a:p>
                  </a:txBody>
                  <a:tcPr/>
                </a:tc>
                <a:tc>
                  <a:txBody>
                    <a:bodyPr/>
                    <a:lstStyle/>
                    <a:p>
                      <a:pPr algn="ctr"/>
                      <a:endParaRPr lang="zh-CN" altLang="en-US" sz="1000" dirty="0">
                        <a:latin typeface="+mj-ea"/>
                        <a:ea typeface="+mj-ea"/>
                      </a:endParaRPr>
                    </a:p>
                  </a:txBody>
                  <a:tcPr/>
                </a:tc>
                <a:tc>
                  <a:txBody>
                    <a:bodyPr/>
                    <a:lstStyle/>
                    <a:p>
                      <a:pPr algn="ctr"/>
                      <a:endParaRPr lang="zh-CN" altLang="en-US" sz="1000" dirty="0">
                        <a:latin typeface="+mj-ea"/>
                        <a:ea typeface="+mj-ea"/>
                      </a:endParaRPr>
                    </a:p>
                  </a:txBody>
                  <a:tcPr/>
                </a:tc>
                <a:tc>
                  <a:txBody>
                    <a:bodyPr/>
                    <a:lstStyle/>
                    <a:p>
                      <a:pPr algn="ctr"/>
                      <a:endParaRPr lang="zh-CN" altLang="en-US" sz="1000" dirty="0">
                        <a:latin typeface="+mj-ea"/>
                        <a:ea typeface="+mj-ea"/>
                      </a:endParaRPr>
                    </a:p>
                  </a:txBody>
                  <a:tcPr/>
                </a:tc>
                <a:tc>
                  <a:txBody>
                    <a:bodyPr/>
                    <a:lstStyle/>
                    <a:p>
                      <a:pPr algn="ctr"/>
                      <a:endParaRPr lang="zh-CN" altLang="en-US" sz="1000" dirty="0">
                        <a:latin typeface="+mj-ea"/>
                        <a:ea typeface="+mj-ea"/>
                      </a:endParaRPr>
                    </a:p>
                  </a:txBody>
                  <a:tcPr/>
                </a:tc>
                <a:tc>
                  <a:txBody>
                    <a:bodyPr/>
                    <a:lstStyle/>
                    <a:p>
                      <a:pPr algn="ctr"/>
                      <a:endParaRPr lang="zh-CN" altLang="en-US" sz="1000" dirty="0">
                        <a:latin typeface="+mj-ea"/>
                        <a:ea typeface="+mj-ea"/>
                      </a:endParaRPr>
                    </a:p>
                  </a:txBody>
                  <a:tcPr/>
                </a:tc>
                <a:tc>
                  <a:txBody>
                    <a:bodyPr/>
                    <a:lstStyle/>
                    <a:p>
                      <a:pPr algn="ctr"/>
                      <a:endParaRPr lang="zh-CN" altLang="en-US" sz="1000" dirty="0">
                        <a:latin typeface="+mj-ea"/>
                        <a:ea typeface="+mj-ea"/>
                      </a:endParaRPr>
                    </a:p>
                  </a:txBody>
                  <a:tcPr/>
                </a:tc>
                <a:extLst>
                  <a:ext uri="{0D108BD9-81ED-4DB2-BD59-A6C34878D82A}">
                    <a16:rowId xmlns:a16="http://schemas.microsoft.com/office/drawing/2014/main" xmlns="" val="10003"/>
                  </a:ext>
                </a:extLst>
              </a:tr>
              <a:tr h="691867">
                <a:tc>
                  <a:txBody>
                    <a:bodyPr/>
                    <a:lstStyle/>
                    <a:p>
                      <a:pPr algn="ctr"/>
                      <a:endParaRPr lang="en-US" altLang="zh-CN" sz="1000" b="1" dirty="0">
                        <a:solidFill>
                          <a:schemeClr val="bg1"/>
                        </a:solidFill>
                        <a:latin typeface="+mj-ea"/>
                        <a:ea typeface="+mj-ea"/>
                      </a:endParaRPr>
                    </a:p>
                    <a:p>
                      <a:pPr algn="ctr"/>
                      <a:endParaRPr lang="en-US" altLang="zh-CN" sz="1000" b="1" dirty="0">
                        <a:solidFill>
                          <a:schemeClr val="bg1"/>
                        </a:solidFill>
                        <a:latin typeface="+mj-ea"/>
                        <a:ea typeface="+mj-ea"/>
                      </a:endParaRPr>
                    </a:p>
                    <a:p>
                      <a:pPr algn="ctr"/>
                      <a:r>
                        <a:rPr lang="zh-CN" altLang="en-US" sz="1000" b="1" dirty="0">
                          <a:solidFill>
                            <a:schemeClr val="bg1"/>
                          </a:solidFill>
                          <a:latin typeface="+mj-ea"/>
                          <a:ea typeface="+mj-ea"/>
                        </a:rPr>
                        <a:t>公司</a:t>
                      </a:r>
                      <a:r>
                        <a:rPr lang="en-US" altLang="zh-CN" sz="1000" b="1" dirty="0">
                          <a:solidFill>
                            <a:schemeClr val="bg1"/>
                          </a:solidFill>
                          <a:latin typeface="+mj-ea"/>
                          <a:ea typeface="+mj-ea"/>
                        </a:rPr>
                        <a:t>C</a:t>
                      </a:r>
                      <a:endParaRPr lang="zh-CN" altLang="en-US" sz="1000" b="1" dirty="0">
                        <a:solidFill>
                          <a:schemeClr val="bg1"/>
                        </a:solidFill>
                        <a:latin typeface="+mj-ea"/>
                        <a:ea typeface="+mj-ea"/>
                      </a:endParaRPr>
                    </a:p>
                  </a:txBody>
                  <a:tcPr>
                    <a:solidFill>
                      <a:schemeClr val="accent5">
                        <a:lumMod val="75000"/>
                      </a:schemeClr>
                    </a:solidFill>
                  </a:tcPr>
                </a:tc>
                <a:tc>
                  <a:txBody>
                    <a:bodyPr/>
                    <a:lstStyle/>
                    <a:p>
                      <a:pPr algn="ctr"/>
                      <a:endParaRPr lang="zh-CN" altLang="en-US" sz="1000" dirty="0">
                        <a:latin typeface="+mj-ea"/>
                        <a:ea typeface="+mj-ea"/>
                      </a:endParaRPr>
                    </a:p>
                  </a:txBody>
                  <a:tcPr/>
                </a:tc>
                <a:tc>
                  <a:txBody>
                    <a:bodyPr/>
                    <a:lstStyle/>
                    <a:p>
                      <a:pPr algn="ctr"/>
                      <a:endParaRPr lang="zh-CN" altLang="en-US" sz="1000">
                        <a:latin typeface="+mj-ea"/>
                        <a:ea typeface="+mj-ea"/>
                      </a:endParaRPr>
                    </a:p>
                  </a:txBody>
                  <a:tcPr/>
                </a:tc>
                <a:tc>
                  <a:txBody>
                    <a:bodyPr/>
                    <a:lstStyle/>
                    <a:p>
                      <a:pPr algn="ctr"/>
                      <a:endParaRPr lang="zh-CN" altLang="en-US" sz="1000">
                        <a:latin typeface="+mj-ea"/>
                        <a:ea typeface="+mj-ea"/>
                      </a:endParaRPr>
                    </a:p>
                  </a:txBody>
                  <a:tcPr/>
                </a:tc>
                <a:tc>
                  <a:txBody>
                    <a:bodyPr/>
                    <a:lstStyle/>
                    <a:p>
                      <a:pPr algn="ctr"/>
                      <a:endParaRPr lang="zh-CN" altLang="en-US" sz="1000" dirty="0">
                        <a:latin typeface="+mj-ea"/>
                        <a:ea typeface="+mj-ea"/>
                      </a:endParaRPr>
                    </a:p>
                  </a:txBody>
                  <a:tcPr/>
                </a:tc>
                <a:tc>
                  <a:txBody>
                    <a:bodyPr/>
                    <a:lstStyle/>
                    <a:p>
                      <a:pPr algn="ctr"/>
                      <a:endParaRPr lang="zh-CN" altLang="en-US" sz="1000" dirty="0">
                        <a:latin typeface="+mj-ea"/>
                        <a:ea typeface="+mj-ea"/>
                      </a:endParaRPr>
                    </a:p>
                  </a:txBody>
                  <a:tcPr/>
                </a:tc>
                <a:tc>
                  <a:txBody>
                    <a:bodyPr/>
                    <a:lstStyle/>
                    <a:p>
                      <a:pPr algn="ctr"/>
                      <a:endParaRPr lang="zh-CN" altLang="en-US" sz="1000" dirty="0">
                        <a:latin typeface="+mj-ea"/>
                        <a:ea typeface="+mj-ea"/>
                      </a:endParaRPr>
                    </a:p>
                  </a:txBody>
                  <a:tcPr/>
                </a:tc>
                <a:tc>
                  <a:txBody>
                    <a:bodyPr/>
                    <a:lstStyle/>
                    <a:p>
                      <a:pPr algn="ctr"/>
                      <a:endParaRPr lang="zh-CN" altLang="en-US" sz="1000" dirty="0">
                        <a:latin typeface="+mj-ea"/>
                        <a:ea typeface="+mj-ea"/>
                      </a:endParaRPr>
                    </a:p>
                  </a:txBody>
                  <a:tcPr/>
                </a:tc>
                <a:tc>
                  <a:txBody>
                    <a:bodyPr/>
                    <a:lstStyle/>
                    <a:p>
                      <a:pPr algn="ctr"/>
                      <a:endParaRPr lang="zh-CN" altLang="en-US" sz="1000" dirty="0">
                        <a:latin typeface="+mj-ea"/>
                        <a:ea typeface="+mj-ea"/>
                      </a:endParaRP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40746458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908464"/>
            <a:ext cx="9144000" cy="32954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72"/>
          <p:cNvSpPr>
            <a:spLocks noEditPoints="1"/>
          </p:cNvSpPr>
          <p:nvPr/>
        </p:nvSpPr>
        <p:spPr bwMode="auto">
          <a:xfrm>
            <a:off x="2498472" y="1196658"/>
            <a:ext cx="3812120" cy="2707105"/>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68580" tIns="34290" rIns="68580" bIns="34290" numCol="1" anchor="t" anchorCtr="0" compatLnSpc="1"/>
          <a:lstStyle/>
          <a:p>
            <a:endParaRPr lang="id-ID">
              <a:latin typeface="+mn-ea"/>
            </a:endParaRPr>
          </a:p>
        </p:txBody>
      </p:sp>
      <p:sp>
        <p:nvSpPr>
          <p:cNvPr id="18" name="Oval 4"/>
          <p:cNvSpPr/>
          <p:nvPr/>
        </p:nvSpPr>
        <p:spPr>
          <a:xfrm>
            <a:off x="3864215" y="1343806"/>
            <a:ext cx="1415570" cy="1415570"/>
          </a:xfrm>
          <a:prstGeom prst="ellipse">
            <a:avLst/>
          </a:prstGeom>
          <a:solidFill>
            <a:schemeClr val="bg1">
              <a:alpha val="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solidFill>
                  <a:schemeClr val="tx1">
                    <a:lumMod val="75000"/>
                  </a:schemeClr>
                </a:solidFill>
                <a:latin typeface="ITC Avant Garde Std Md" panose="020B0602020202020204" pitchFamily="34" charset="0"/>
                <a:ea typeface="造字工房悦圆演示版常规体" pitchFamily="50" charset="-122"/>
              </a:rPr>
              <a:t>07</a:t>
            </a:r>
            <a:endParaRPr lang="id-ID" sz="5400" dirty="0">
              <a:solidFill>
                <a:schemeClr val="tx1">
                  <a:lumMod val="75000"/>
                </a:schemeClr>
              </a:solidFill>
              <a:latin typeface="ITC Avant Garde Std Md" panose="020B0602020202020204" pitchFamily="34" charset="0"/>
              <a:ea typeface="造字工房悦圆演示版常规体" pitchFamily="50" charset="-122"/>
            </a:endParaRPr>
          </a:p>
        </p:txBody>
      </p:sp>
      <p:sp>
        <p:nvSpPr>
          <p:cNvPr id="20" name="AutoShape 2"/>
          <p:cNvSpPr/>
          <p:nvPr/>
        </p:nvSpPr>
        <p:spPr bwMode="auto">
          <a:xfrm>
            <a:off x="2694876" y="2820638"/>
            <a:ext cx="3682786" cy="542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a:defRPr/>
            </a:pPr>
            <a:r>
              <a:rPr lang="zh-CN" altLang="en-US" sz="2400" b="1" dirty="0">
                <a:solidFill>
                  <a:schemeClr val="tx1">
                    <a:lumMod val="75000"/>
                  </a:schemeClr>
                </a:solidFill>
                <a:latin typeface="+mn-ea"/>
                <a:ea typeface="+mn-ea"/>
                <a:cs typeface="Raleway Regular"/>
              </a:rPr>
              <a:t>投资效益分析</a:t>
            </a:r>
          </a:p>
        </p:txBody>
      </p:sp>
      <p:sp>
        <p:nvSpPr>
          <p:cNvPr id="21" name="TextBox 11"/>
          <p:cNvSpPr txBox="1"/>
          <p:nvPr/>
        </p:nvSpPr>
        <p:spPr>
          <a:xfrm>
            <a:off x="3221104" y="3479775"/>
            <a:ext cx="2701792" cy="153888"/>
          </a:xfrm>
          <a:prstGeom prst="rect">
            <a:avLst/>
          </a:prstGeom>
          <a:noFill/>
        </p:spPr>
        <p:txBody>
          <a:bodyPr wrap="square" lIns="0" tIns="0" rIns="0" bIns="0" rtlCol="0">
            <a:spAutoFit/>
          </a:bodyPr>
          <a:lstStyle>
            <a:defPPr>
              <a:defRPr lang="en-US"/>
            </a:defPPr>
            <a:lvl1pPr algn="just">
              <a:defRPr sz="900">
                <a:solidFill>
                  <a:schemeClr val="tx1">
                    <a:lumMod val="50000"/>
                    <a:lumOff val="50000"/>
                  </a:schemeClr>
                </a:solidFill>
                <a:latin typeface="+mn-ea"/>
              </a:defRPr>
            </a:lvl1pPr>
          </a:lstStyle>
          <a:p>
            <a:r>
              <a:rPr lang="zh-CN" altLang="en-US" sz="1000" b="1" dirty="0">
                <a:solidFill>
                  <a:schemeClr val="tx1"/>
                </a:solidFill>
                <a:ea typeface="+mn-ea"/>
              </a:rPr>
              <a:t>陈述研发该实训系统的成本与预期销售收益</a:t>
            </a:r>
          </a:p>
        </p:txBody>
      </p:sp>
    </p:spTree>
    <p:extLst>
      <p:ext uri="{BB962C8B-B14F-4D97-AF65-F5344CB8AC3E}">
        <p14:creationId xmlns:p14="http://schemas.microsoft.com/office/powerpoint/2010/main" val="245349733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2)">
                                      <p:cBhvr>
                                        <p:cTn id="7" dur="2000"/>
                                        <p:tgtEl>
                                          <p:spTgt spid="18"/>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anim calcmode="lin" valueType="num">
                                      <p:cBhvr>
                                        <p:cTn id="12" dur="500" fill="hold"/>
                                        <p:tgtEl>
                                          <p:spTgt spid="20"/>
                                        </p:tgtEl>
                                        <p:attrNameLst>
                                          <p:attrName>ppt_x</p:attrName>
                                        </p:attrNameLst>
                                      </p:cBhvr>
                                      <p:tavLst>
                                        <p:tav tm="0">
                                          <p:val>
                                            <p:strVal val="#ppt_x"/>
                                          </p:val>
                                        </p:tav>
                                        <p:tav tm="100000">
                                          <p:val>
                                            <p:strVal val="#ppt_x"/>
                                          </p:val>
                                        </p:tav>
                                      </p:tavLst>
                                    </p:anim>
                                    <p:anim calcmode="lin" valueType="num">
                                      <p:cBhvr>
                                        <p:cTn id="13" dur="500" fill="hold"/>
                                        <p:tgtEl>
                                          <p:spTgt spid="20"/>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anim calcmode="lin" valueType="num">
                                      <p:cBhvr>
                                        <p:cTn id="17" dur="500" fill="hold"/>
                                        <p:tgtEl>
                                          <p:spTgt spid="21"/>
                                        </p:tgtEl>
                                        <p:attrNameLst>
                                          <p:attrName>ppt_x</p:attrName>
                                        </p:attrNameLst>
                                      </p:cBhvr>
                                      <p:tavLst>
                                        <p:tav tm="0">
                                          <p:val>
                                            <p:strVal val="#ppt_x"/>
                                          </p:val>
                                        </p:tav>
                                        <p:tav tm="100000">
                                          <p:val>
                                            <p:strVal val="#ppt_x"/>
                                          </p:val>
                                        </p:tav>
                                      </p:tavLst>
                                    </p:anim>
                                    <p:anim calcmode="lin" valueType="num">
                                      <p:cBhvr>
                                        <p:cTn id="18" dur="500" fill="hold"/>
                                        <p:tgtEl>
                                          <p:spTgt spid="21"/>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par>
                          <p:cTn id="23" fill="hold">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18" grpId="0" animBg="1"/>
      <p:bldP spid="20"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457200" cy="4655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8839" y="22860"/>
            <a:ext cx="3363071" cy="415498"/>
          </a:xfrm>
          <a:prstGeom prst="rect">
            <a:avLst/>
          </a:prstGeom>
          <a:noFill/>
        </p:spPr>
        <p:txBody>
          <a:bodyPr wrap="square" rtlCol="0">
            <a:spAutoFit/>
          </a:bodyPr>
          <a:lstStyle/>
          <a:p>
            <a:r>
              <a:rPr lang="zh-CN" altLang="en-US" sz="2100" b="1" dirty="0">
                <a:solidFill>
                  <a:srgbClr val="595959"/>
                </a:solidFill>
                <a:latin typeface="+mn-ea"/>
                <a:ea typeface="+mn-ea"/>
              </a:rPr>
              <a:t>投资收益分析</a:t>
            </a:r>
          </a:p>
        </p:txBody>
      </p:sp>
      <p:sp>
        <p:nvSpPr>
          <p:cNvPr id="7" name="矩形 6"/>
          <p:cNvSpPr/>
          <p:nvPr/>
        </p:nvSpPr>
        <p:spPr>
          <a:xfrm>
            <a:off x="217168" y="559147"/>
            <a:ext cx="8708315" cy="230832"/>
          </a:xfrm>
          <a:prstGeom prst="rect">
            <a:avLst/>
          </a:prstGeom>
        </p:spPr>
        <p:txBody>
          <a:bodyPr wrap="square">
            <a:spAutoFit/>
          </a:bodyPr>
          <a:lstStyle/>
          <a:p>
            <a:r>
              <a:rPr lang="zh-CN" altLang="en-US" sz="900" b="1" dirty="0">
                <a:solidFill>
                  <a:schemeClr val="accent1"/>
                </a:solidFill>
                <a:latin typeface="+mn-ea"/>
                <a:ea typeface="+mn-ea"/>
              </a:rPr>
              <a:t>该页介绍产品周期内的研发该实训产品的成本，与销售收入之间的对比。目的是为了让评审人员对于产品投入产出有一个清晰的判断。</a:t>
            </a:r>
            <a:r>
              <a:rPr lang="en-US" altLang="zh-CN" sz="900" b="1" dirty="0">
                <a:solidFill>
                  <a:srgbClr val="FF0000"/>
                </a:solidFill>
                <a:latin typeface="+mn-ea"/>
                <a:ea typeface="+mn-ea"/>
              </a:rPr>
              <a:t>(</a:t>
            </a:r>
            <a:r>
              <a:rPr lang="zh-CN" altLang="en-US" sz="900" b="1" dirty="0">
                <a:solidFill>
                  <a:srgbClr val="FF0000"/>
                </a:solidFill>
                <a:latin typeface="+mn-ea"/>
                <a:ea typeface="+mn-ea"/>
              </a:rPr>
              <a:t>注：红色域部分需要填写）</a:t>
            </a:r>
          </a:p>
        </p:txBody>
      </p:sp>
      <p:sp>
        <p:nvSpPr>
          <p:cNvPr id="8" name="灯片编号占位符 7"/>
          <p:cNvSpPr>
            <a:spLocks noGrp="1"/>
          </p:cNvSpPr>
          <p:nvPr>
            <p:ph type="sldNum" sz="quarter" idx="12"/>
          </p:nvPr>
        </p:nvSpPr>
        <p:spPr/>
        <p:txBody>
          <a:bodyPr/>
          <a:lstStyle/>
          <a:p>
            <a:pPr>
              <a:defRPr/>
            </a:pPr>
            <a:fld id="{E1EE1A14-67C4-44F6-B266-6D4410088BB5}" type="slidenum">
              <a:rPr lang="zh-CN" altLang="en-US" smtClean="0"/>
              <a:pPr>
                <a:defRPr/>
              </a:pPr>
              <a:t>24</a:t>
            </a:fld>
            <a:endParaRPr lang="zh-CN" altLang="en-US" dirty="0"/>
          </a:p>
        </p:txBody>
      </p:sp>
      <p:sp>
        <p:nvSpPr>
          <p:cNvPr id="4" name="TextBox 3"/>
          <p:cNvSpPr txBox="1"/>
          <p:nvPr/>
        </p:nvSpPr>
        <p:spPr>
          <a:xfrm>
            <a:off x="345141" y="4838690"/>
            <a:ext cx="6320117" cy="230832"/>
          </a:xfrm>
          <a:prstGeom prst="rect">
            <a:avLst/>
          </a:prstGeom>
          <a:noFill/>
        </p:spPr>
        <p:txBody>
          <a:bodyPr wrap="square" rtlCol="0">
            <a:spAutoFit/>
          </a:bodyPr>
          <a:lstStyle/>
          <a:p>
            <a:r>
              <a:rPr lang="en-US" altLang="zh-CN" sz="900" b="1" dirty="0"/>
              <a:t>NPV</a:t>
            </a:r>
            <a:r>
              <a:rPr lang="zh-CN" altLang="en-US" sz="900" b="1" dirty="0"/>
              <a:t>合计</a:t>
            </a:r>
            <a:r>
              <a:rPr lang="en-US" altLang="zh-CN" sz="900" b="1" dirty="0"/>
              <a:t>&gt;0</a:t>
            </a:r>
            <a:r>
              <a:rPr lang="zh-CN" altLang="en-US" sz="900" b="1" dirty="0"/>
              <a:t>产品立项可行，</a:t>
            </a:r>
            <a:r>
              <a:rPr lang="en-US" altLang="zh-CN" sz="900" b="1" dirty="0"/>
              <a:t>NPV</a:t>
            </a:r>
            <a:r>
              <a:rPr lang="zh-CN" altLang="en-US" sz="900" b="1" dirty="0"/>
              <a:t>值越大，投资收益越大</a:t>
            </a:r>
            <a:r>
              <a:rPr lang="en-US" altLang="zh-CN" sz="900" b="1" dirty="0"/>
              <a:t>;  NPV</a:t>
            </a:r>
            <a:r>
              <a:rPr lang="zh-CN" altLang="en-US" sz="900" b="1" dirty="0"/>
              <a:t>合计</a:t>
            </a:r>
            <a:r>
              <a:rPr lang="en-US" altLang="zh-CN" sz="900" b="1" dirty="0"/>
              <a:t>=0</a:t>
            </a:r>
            <a:r>
              <a:rPr lang="zh-CN" altLang="en-US" sz="900" b="1" dirty="0"/>
              <a:t>项目可考虑立项； </a:t>
            </a:r>
            <a:r>
              <a:rPr lang="en-US" altLang="zh-CN" sz="900" b="1" dirty="0"/>
              <a:t>NPV</a:t>
            </a:r>
            <a:r>
              <a:rPr lang="zh-CN" altLang="en-US" sz="900" b="1" dirty="0"/>
              <a:t>合计</a:t>
            </a:r>
            <a:r>
              <a:rPr lang="en-US" altLang="zh-CN" sz="900" b="1" dirty="0"/>
              <a:t>&lt;0</a:t>
            </a:r>
            <a:r>
              <a:rPr lang="zh-CN" altLang="en-US" sz="900" b="1" dirty="0"/>
              <a:t>，不考虑产品立项</a:t>
            </a:r>
          </a:p>
        </p:txBody>
      </p:sp>
      <p:graphicFrame>
        <p:nvGraphicFramePr>
          <p:cNvPr id="14" name="对象 13"/>
          <p:cNvGraphicFramePr>
            <a:graphicFrameLocks noChangeAspect="1"/>
          </p:cNvGraphicFramePr>
          <p:nvPr>
            <p:extLst>
              <p:ext uri="{D42A27DB-BD31-4B8C-83A1-F6EECF244321}">
                <p14:modId xmlns:p14="http://schemas.microsoft.com/office/powerpoint/2010/main" val="2148378958"/>
              </p:ext>
            </p:extLst>
          </p:nvPr>
        </p:nvGraphicFramePr>
        <p:xfrm>
          <a:off x="344488" y="846138"/>
          <a:ext cx="8255000" cy="3902075"/>
        </p:xfrm>
        <a:graphic>
          <a:graphicData uri="http://schemas.openxmlformats.org/presentationml/2006/ole">
            <mc:AlternateContent xmlns:mc="http://schemas.openxmlformats.org/markup-compatibility/2006">
              <mc:Choice xmlns:v="urn:schemas-microsoft-com:vml" Requires="v">
                <p:oleObj spid="_x0000_s2124" name="工作表" r:id="rId4" imgW="5724540" imgH="2476590" progId="Excel.Sheet.12">
                  <p:embed/>
                </p:oleObj>
              </mc:Choice>
              <mc:Fallback>
                <p:oleObj name="工作表" r:id="rId4" imgW="5724540" imgH="2476590" progId="Excel.Sheet.12">
                  <p:embed/>
                  <p:pic>
                    <p:nvPicPr>
                      <p:cNvPr id="0" name=""/>
                      <p:cNvPicPr/>
                      <p:nvPr/>
                    </p:nvPicPr>
                    <p:blipFill>
                      <a:blip r:embed="rId5"/>
                      <a:stretch>
                        <a:fillRect/>
                      </a:stretch>
                    </p:blipFill>
                    <p:spPr>
                      <a:xfrm>
                        <a:off x="344488" y="846138"/>
                        <a:ext cx="8255000" cy="3902075"/>
                      </a:xfrm>
                      <a:prstGeom prst="rect">
                        <a:avLst/>
                      </a:prstGeom>
                    </p:spPr>
                  </p:pic>
                </p:oleObj>
              </mc:Fallback>
            </mc:AlternateContent>
          </a:graphicData>
        </a:graphic>
      </p:graphicFrame>
    </p:spTree>
    <p:extLst>
      <p:ext uri="{BB962C8B-B14F-4D97-AF65-F5344CB8AC3E}">
        <p14:creationId xmlns:p14="http://schemas.microsoft.com/office/powerpoint/2010/main" val="23563891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1EE1A14-67C4-44F6-B266-6D4410088BB5}" type="slidenum">
              <a:rPr lang="zh-CN" altLang="en-US" smtClean="0"/>
              <a:pPr>
                <a:defRPr/>
              </a:pPr>
              <a:t>25</a:t>
            </a:fld>
            <a:endParaRPr lang="zh-CN" altLang="en-US"/>
          </a:p>
        </p:txBody>
      </p:sp>
      <p:sp>
        <p:nvSpPr>
          <p:cNvPr id="3" name="矩形 2"/>
          <p:cNvSpPr/>
          <p:nvPr/>
        </p:nvSpPr>
        <p:spPr>
          <a:xfrm>
            <a:off x="0" y="0"/>
            <a:ext cx="457200" cy="4655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
          <p:cNvSpPr txBox="1"/>
          <p:nvPr/>
        </p:nvSpPr>
        <p:spPr>
          <a:xfrm>
            <a:off x="488839" y="-46390"/>
            <a:ext cx="3363071" cy="415498"/>
          </a:xfrm>
          <a:prstGeom prst="rect">
            <a:avLst/>
          </a:prstGeom>
          <a:noFill/>
        </p:spPr>
        <p:txBody>
          <a:bodyPr wrap="square" rtlCol="0">
            <a:spAutoFit/>
          </a:bodyPr>
          <a:lstStyle/>
          <a:p>
            <a:r>
              <a:rPr lang="zh-CN" altLang="en-US" sz="2100" b="1" dirty="0">
                <a:solidFill>
                  <a:srgbClr val="595959"/>
                </a:solidFill>
                <a:latin typeface="+mn-ea"/>
                <a:ea typeface="+mn-ea"/>
              </a:rPr>
              <a:t>投资收益分析</a:t>
            </a:r>
          </a:p>
        </p:txBody>
      </p:sp>
      <p:sp>
        <p:nvSpPr>
          <p:cNvPr id="5" name="矩形 4"/>
          <p:cNvSpPr/>
          <p:nvPr/>
        </p:nvSpPr>
        <p:spPr>
          <a:xfrm>
            <a:off x="217169" y="577314"/>
            <a:ext cx="8708315" cy="230832"/>
          </a:xfrm>
          <a:prstGeom prst="rect">
            <a:avLst/>
          </a:prstGeom>
        </p:spPr>
        <p:txBody>
          <a:bodyPr wrap="square">
            <a:spAutoFit/>
          </a:bodyPr>
          <a:lstStyle/>
          <a:p>
            <a:r>
              <a:rPr lang="zh-CN" altLang="en-US" sz="900" b="1" dirty="0">
                <a:solidFill>
                  <a:schemeClr val="accent1"/>
                </a:solidFill>
                <a:latin typeface="+mn-ea"/>
                <a:ea typeface="+mn-ea"/>
              </a:rPr>
              <a:t>该页介绍产品周期内的研发该实训产品的毛利润与成本之间对比，明确产品成本收益率，目的是为了让评审人员对于产品投入产出有一个清晰的判断。</a:t>
            </a:r>
          </a:p>
        </p:txBody>
      </p:sp>
      <p:sp>
        <p:nvSpPr>
          <p:cNvPr id="6" name="椭圆 5"/>
          <p:cNvSpPr/>
          <p:nvPr/>
        </p:nvSpPr>
        <p:spPr>
          <a:xfrm>
            <a:off x="2525440" y="1654385"/>
            <a:ext cx="1909482" cy="1889312"/>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n-ea"/>
              </a:rPr>
              <a:t>[1, 2.5)</a:t>
            </a:r>
            <a:endParaRPr lang="zh-CN" altLang="en-US" b="1" dirty="0">
              <a:latin typeface="+mn-ea"/>
            </a:endParaRPr>
          </a:p>
        </p:txBody>
      </p:sp>
      <p:sp>
        <p:nvSpPr>
          <p:cNvPr id="7" name="椭圆 6"/>
          <p:cNvSpPr/>
          <p:nvPr/>
        </p:nvSpPr>
        <p:spPr>
          <a:xfrm>
            <a:off x="306927" y="1644716"/>
            <a:ext cx="1909482" cy="1889312"/>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n-ea"/>
              </a:rPr>
              <a:t>[-∞, 1)</a:t>
            </a:r>
            <a:endParaRPr lang="zh-CN" altLang="en-US" b="1" dirty="0">
              <a:latin typeface="+mn-ea"/>
            </a:endParaRPr>
          </a:p>
        </p:txBody>
      </p:sp>
      <p:sp>
        <p:nvSpPr>
          <p:cNvPr id="8" name="椭圆 7"/>
          <p:cNvSpPr/>
          <p:nvPr/>
        </p:nvSpPr>
        <p:spPr>
          <a:xfrm>
            <a:off x="4661766" y="1654385"/>
            <a:ext cx="1909482" cy="1889312"/>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n-ea"/>
              </a:rPr>
              <a:t>[2.5, 4)</a:t>
            </a:r>
            <a:endParaRPr lang="zh-CN" altLang="en-US" b="1" dirty="0">
              <a:latin typeface="+mn-ea"/>
            </a:endParaRPr>
          </a:p>
        </p:txBody>
      </p:sp>
      <p:sp>
        <p:nvSpPr>
          <p:cNvPr id="9" name="TextBox 8"/>
          <p:cNvSpPr txBox="1"/>
          <p:nvPr/>
        </p:nvSpPr>
        <p:spPr>
          <a:xfrm>
            <a:off x="217169" y="856734"/>
            <a:ext cx="4167440" cy="230832"/>
          </a:xfrm>
          <a:prstGeom prst="rect">
            <a:avLst/>
          </a:prstGeom>
          <a:noFill/>
        </p:spPr>
        <p:txBody>
          <a:bodyPr wrap="square" rtlCol="0">
            <a:spAutoFit/>
          </a:bodyPr>
          <a:lstStyle/>
          <a:p>
            <a:r>
              <a:rPr lang="zh-CN" altLang="en-US" sz="900" b="1" dirty="0">
                <a:solidFill>
                  <a:schemeClr val="accent1"/>
                </a:solidFill>
                <a:latin typeface="+mn-ea"/>
                <a:ea typeface="+mn-ea"/>
              </a:rPr>
              <a:t>产品生命周期的成本</a:t>
            </a:r>
            <a:r>
              <a:rPr lang="zh-CN" altLang="en-US" sz="900" b="1" dirty="0" smtClean="0">
                <a:solidFill>
                  <a:schemeClr val="accent1"/>
                </a:solidFill>
                <a:latin typeface="+mn-ea"/>
                <a:ea typeface="+mn-ea"/>
              </a:rPr>
              <a:t>收益率</a:t>
            </a:r>
            <a:r>
              <a:rPr lang="en-US" altLang="zh-CN" sz="900" b="1" dirty="0" smtClean="0">
                <a:solidFill>
                  <a:schemeClr val="accent1"/>
                </a:solidFill>
                <a:latin typeface="+mn-ea"/>
                <a:ea typeface="+mn-ea"/>
              </a:rPr>
              <a:t>=</a:t>
            </a:r>
            <a:r>
              <a:rPr lang="zh-CN" altLang="en-US" sz="900" b="1" dirty="0" smtClean="0">
                <a:solidFill>
                  <a:schemeClr val="accent1"/>
                </a:solidFill>
                <a:latin typeface="+mn-ea"/>
                <a:ea typeface="+mn-ea"/>
              </a:rPr>
              <a:t>（</a:t>
            </a:r>
            <a:r>
              <a:rPr lang="zh-CN" altLang="en-US" sz="900" b="1" dirty="0">
                <a:solidFill>
                  <a:schemeClr val="accent1"/>
                </a:solidFill>
                <a:latin typeface="+mn-ea"/>
                <a:ea typeface="+mn-ea"/>
              </a:rPr>
              <a:t>产品生命周期的）产品总利润</a:t>
            </a:r>
            <a:r>
              <a:rPr lang="en-US" altLang="zh-CN" sz="900" b="1" dirty="0">
                <a:solidFill>
                  <a:schemeClr val="accent1"/>
                </a:solidFill>
                <a:latin typeface="+mn-ea"/>
                <a:ea typeface="+mn-ea"/>
              </a:rPr>
              <a:t>/</a:t>
            </a:r>
            <a:r>
              <a:rPr lang="zh-CN" altLang="en-US" sz="900" b="1" dirty="0">
                <a:solidFill>
                  <a:schemeClr val="accent1"/>
                </a:solidFill>
                <a:latin typeface="+mn-ea"/>
                <a:ea typeface="+mn-ea"/>
              </a:rPr>
              <a:t>产品总成本</a:t>
            </a:r>
          </a:p>
        </p:txBody>
      </p:sp>
      <p:sp>
        <p:nvSpPr>
          <p:cNvPr id="11" name="TextBox 10"/>
          <p:cNvSpPr txBox="1"/>
          <p:nvPr/>
        </p:nvSpPr>
        <p:spPr>
          <a:xfrm>
            <a:off x="4045943" y="2879296"/>
            <a:ext cx="338666" cy="369332"/>
          </a:xfrm>
          <a:prstGeom prst="rect">
            <a:avLst/>
          </a:prstGeom>
          <a:noFill/>
        </p:spPr>
        <p:txBody>
          <a:bodyPr wrap="square" rtlCol="0">
            <a:spAutoFit/>
          </a:bodyPr>
          <a:lstStyle/>
          <a:p>
            <a:endParaRPr lang="zh-CN" altLang="en-US" dirty="0"/>
          </a:p>
        </p:txBody>
      </p:sp>
      <p:sp>
        <p:nvSpPr>
          <p:cNvPr id="14" name="椭圆 13"/>
          <p:cNvSpPr/>
          <p:nvPr/>
        </p:nvSpPr>
        <p:spPr>
          <a:xfrm>
            <a:off x="6803833" y="1713966"/>
            <a:ext cx="1909482" cy="1889312"/>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n-ea"/>
              </a:rPr>
              <a:t>[4, +∞)</a:t>
            </a:r>
            <a:endParaRPr lang="zh-CN" altLang="en-US" b="1" dirty="0">
              <a:latin typeface="+mn-ea"/>
            </a:endParaRPr>
          </a:p>
        </p:txBody>
      </p:sp>
      <p:sp>
        <p:nvSpPr>
          <p:cNvPr id="16" name="TextBox 15"/>
          <p:cNvSpPr txBox="1"/>
          <p:nvPr/>
        </p:nvSpPr>
        <p:spPr>
          <a:xfrm>
            <a:off x="4743460" y="3819231"/>
            <a:ext cx="1827788" cy="369332"/>
          </a:xfrm>
          <a:prstGeom prst="rect">
            <a:avLst/>
          </a:prstGeom>
          <a:noFill/>
        </p:spPr>
        <p:txBody>
          <a:bodyPr wrap="square" rtlCol="0">
            <a:spAutoFit/>
          </a:bodyPr>
          <a:lstStyle/>
          <a:p>
            <a:r>
              <a:rPr lang="zh-CN" altLang="en-US" sz="900" b="1" dirty="0">
                <a:solidFill>
                  <a:schemeClr val="accent1"/>
                </a:solidFill>
                <a:latin typeface="+mn-ea"/>
                <a:ea typeface="+mn-ea"/>
              </a:rPr>
              <a:t>成本收益率较高，若各方面数据评估准确，建议产品立项</a:t>
            </a:r>
          </a:p>
        </p:txBody>
      </p:sp>
      <p:sp>
        <p:nvSpPr>
          <p:cNvPr id="17" name="TextBox 16"/>
          <p:cNvSpPr txBox="1"/>
          <p:nvPr/>
        </p:nvSpPr>
        <p:spPr>
          <a:xfrm>
            <a:off x="2566287" y="3819231"/>
            <a:ext cx="1827788" cy="507831"/>
          </a:xfrm>
          <a:prstGeom prst="rect">
            <a:avLst/>
          </a:prstGeom>
          <a:noFill/>
        </p:spPr>
        <p:txBody>
          <a:bodyPr wrap="square" rtlCol="0">
            <a:spAutoFit/>
          </a:bodyPr>
          <a:lstStyle/>
          <a:p>
            <a:r>
              <a:rPr lang="zh-CN" altLang="en-US" sz="900" b="1" dirty="0">
                <a:solidFill>
                  <a:schemeClr val="accent1"/>
                </a:solidFill>
                <a:latin typeface="+mn-ea"/>
                <a:ea typeface="+mn-ea"/>
              </a:rPr>
              <a:t>成本收益率略低，请重新评估产品市场需求、产品价值并进行成本控制。</a:t>
            </a:r>
          </a:p>
        </p:txBody>
      </p:sp>
      <p:sp>
        <p:nvSpPr>
          <p:cNvPr id="18" name="TextBox 17"/>
          <p:cNvSpPr txBox="1"/>
          <p:nvPr/>
        </p:nvSpPr>
        <p:spPr>
          <a:xfrm>
            <a:off x="347774" y="3819231"/>
            <a:ext cx="1879042" cy="230832"/>
          </a:xfrm>
          <a:prstGeom prst="rect">
            <a:avLst/>
          </a:prstGeom>
          <a:noFill/>
        </p:spPr>
        <p:txBody>
          <a:bodyPr wrap="square" rtlCol="0">
            <a:spAutoFit/>
          </a:bodyPr>
          <a:lstStyle/>
          <a:p>
            <a:r>
              <a:rPr lang="zh-CN" altLang="en-US" sz="900" b="1" dirty="0" smtClean="0">
                <a:solidFill>
                  <a:schemeClr val="accent1"/>
                </a:solidFill>
                <a:latin typeface="+mn-ea"/>
                <a:ea typeface="+mn-ea"/>
              </a:rPr>
              <a:t>成本收益率</a:t>
            </a:r>
            <a:r>
              <a:rPr lang="zh-CN" altLang="en-US" sz="900" b="1" dirty="0">
                <a:solidFill>
                  <a:schemeClr val="accent1"/>
                </a:solidFill>
                <a:latin typeface="+mn-ea"/>
                <a:ea typeface="+mn-ea"/>
              </a:rPr>
              <a:t>太低，不予立项。</a:t>
            </a:r>
          </a:p>
        </p:txBody>
      </p:sp>
      <p:sp>
        <p:nvSpPr>
          <p:cNvPr id="19" name="TextBox 18"/>
          <p:cNvSpPr txBox="1"/>
          <p:nvPr/>
        </p:nvSpPr>
        <p:spPr>
          <a:xfrm>
            <a:off x="6844680" y="3819231"/>
            <a:ext cx="1827788" cy="507831"/>
          </a:xfrm>
          <a:prstGeom prst="rect">
            <a:avLst/>
          </a:prstGeom>
          <a:noFill/>
        </p:spPr>
        <p:txBody>
          <a:bodyPr wrap="square" rtlCol="0">
            <a:spAutoFit/>
          </a:bodyPr>
          <a:lstStyle/>
          <a:p>
            <a:r>
              <a:rPr lang="zh-CN" altLang="en-US" sz="900" b="1" dirty="0">
                <a:solidFill>
                  <a:schemeClr val="accent1"/>
                </a:solidFill>
                <a:latin typeface="+mn-ea"/>
                <a:ea typeface="+mn-ea"/>
              </a:rPr>
              <a:t>成本收益率巨大，若各方面数据评估准确，产品可立项并作为重点推进项目</a:t>
            </a:r>
          </a:p>
        </p:txBody>
      </p:sp>
    </p:spTree>
    <p:extLst>
      <p:ext uri="{BB962C8B-B14F-4D97-AF65-F5344CB8AC3E}">
        <p14:creationId xmlns:p14="http://schemas.microsoft.com/office/powerpoint/2010/main" val="1412647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1EE1A14-67C4-44F6-B266-6D4410088BB5}" type="slidenum">
              <a:rPr lang="zh-CN" altLang="en-US" smtClean="0"/>
              <a:pPr>
                <a:defRPr/>
              </a:pPr>
              <a:t>26</a:t>
            </a:fld>
            <a:endParaRPr lang="zh-CN" altLang="en-US"/>
          </a:p>
        </p:txBody>
      </p:sp>
      <p:sp>
        <p:nvSpPr>
          <p:cNvPr id="3" name="矩形 2"/>
          <p:cNvSpPr/>
          <p:nvPr/>
        </p:nvSpPr>
        <p:spPr>
          <a:xfrm>
            <a:off x="0" y="908464"/>
            <a:ext cx="9144000" cy="32954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4" name="Freeform 72"/>
          <p:cNvSpPr>
            <a:spLocks noEditPoints="1"/>
          </p:cNvSpPr>
          <p:nvPr/>
        </p:nvSpPr>
        <p:spPr bwMode="auto">
          <a:xfrm>
            <a:off x="2498472" y="1196658"/>
            <a:ext cx="3812120" cy="2707105"/>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68580" tIns="34290" rIns="68580" bIns="34290" numCol="1" anchor="t" anchorCtr="0" compatLnSpc="1"/>
          <a:lstStyle/>
          <a:p>
            <a:endParaRPr lang="id-ID">
              <a:latin typeface="+mn-ea"/>
            </a:endParaRPr>
          </a:p>
        </p:txBody>
      </p:sp>
      <p:sp>
        <p:nvSpPr>
          <p:cNvPr id="5" name="Oval 4"/>
          <p:cNvSpPr/>
          <p:nvPr/>
        </p:nvSpPr>
        <p:spPr>
          <a:xfrm>
            <a:off x="3864215" y="1343806"/>
            <a:ext cx="1415570" cy="1415570"/>
          </a:xfrm>
          <a:prstGeom prst="ellipse">
            <a:avLst/>
          </a:prstGeom>
          <a:solidFill>
            <a:schemeClr val="bg1">
              <a:alpha val="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solidFill>
                  <a:schemeClr val="tx1">
                    <a:lumMod val="75000"/>
                  </a:schemeClr>
                </a:solidFill>
                <a:latin typeface="ITC Avant Garde Std Md" panose="020B0602020202020204" pitchFamily="34" charset="0"/>
                <a:ea typeface="造字工房悦圆演示版常规体" pitchFamily="50" charset="-122"/>
              </a:rPr>
              <a:t>08</a:t>
            </a:r>
            <a:endParaRPr lang="id-ID" sz="5400" dirty="0">
              <a:solidFill>
                <a:schemeClr val="tx1">
                  <a:lumMod val="75000"/>
                </a:schemeClr>
              </a:solidFill>
              <a:latin typeface="ITC Avant Garde Std Md" panose="020B0602020202020204" pitchFamily="34" charset="0"/>
              <a:ea typeface="造字工房悦圆演示版常规体" pitchFamily="50" charset="-122"/>
            </a:endParaRPr>
          </a:p>
        </p:txBody>
      </p:sp>
      <p:sp>
        <p:nvSpPr>
          <p:cNvPr id="6" name="AutoShape 2"/>
          <p:cNvSpPr/>
          <p:nvPr/>
        </p:nvSpPr>
        <p:spPr bwMode="auto">
          <a:xfrm>
            <a:off x="2694876" y="2820638"/>
            <a:ext cx="3682786" cy="542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a:defRPr/>
            </a:pPr>
            <a:r>
              <a:rPr lang="zh-CN" altLang="en-US" sz="2400" b="1" dirty="0" smtClean="0">
                <a:solidFill>
                  <a:schemeClr val="tx1">
                    <a:lumMod val="75000"/>
                  </a:schemeClr>
                </a:solidFill>
                <a:latin typeface="+mn-ea"/>
                <a:ea typeface="+mn-ea"/>
                <a:cs typeface="Raleway Regular"/>
              </a:rPr>
              <a:t>需求计划</a:t>
            </a:r>
            <a:endParaRPr lang="zh-CN" altLang="en-US" sz="2400" b="1" dirty="0">
              <a:solidFill>
                <a:schemeClr val="tx1">
                  <a:lumMod val="75000"/>
                </a:schemeClr>
              </a:solidFill>
              <a:latin typeface="+mn-ea"/>
              <a:ea typeface="+mn-ea"/>
              <a:cs typeface="Raleway Regular"/>
            </a:endParaRPr>
          </a:p>
        </p:txBody>
      </p:sp>
      <p:sp>
        <p:nvSpPr>
          <p:cNvPr id="7" name="TextBox 11"/>
          <p:cNvSpPr txBox="1"/>
          <p:nvPr/>
        </p:nvSpPr>
        <p:spPr>
          <a:xfrm>
            <a:off x="1794904" y="3427009"/>
            <a:ext cx="5462361" cy="153888"/>
          </a:xfrm>
          <a:prstGeom prst="rect">
            <a:avLst/>
          </a:prstGeom>
          <a:noFill/>
        </p:spPr>
        <p:txBody>
          <a:bodyPr wrap="square" lIns="0" tIns="0" rIns="0" bIns="0" rtlCol="0">
            <a:spAutoFit/>
          </a:bodyPr>
          <a:lstStyle>
            <a:defPPr>
              <a:defRPr lang="en-US"/>
            </a:defPPr>
            <a:lvl1pPr algn="just">
              <a:defRPr sz="900">
                <a:solidFill>
                  <a:schemeClr val="tx1">
                    <a:lumMod val="50000"/>
                    <a:lumOff val="50000"/>
                  </a:schemeClr>
                </a:solidFill>
                <a:latin typeface="+mn-ea"/>
              </a:defRPr>
            </a:lvl1pPr>
          </a:lstStyle>
          <a:p>
            <a:pPr algn="ctr"/>
            <a:r>
              <a:rPr lang="zh-CN" altLang="en-US" sz="1000" b="1" dirty="0">
                <a:solidFill>
                  <a:schemeClr val="tx1"/>
                </a:solidFill>
                <a:ea typeface="+mn-ea"/>
              </a:rPr>
              <a:t>介绍该实训</a:t>
            </a:r>
            <a:r>
              <a:rPr lang="zh-CN" altLang="en-US" sz="1000" b="1" dirty="0" smtClean="0">
                <a:solidFill>
                  <a:schemeClr val="tx1"/>
                </a:solidFill>
                <a:ea typeface="+mn-ea"/>
              </a:rPr>
              <a:t>系统项目立项之前的需求计划任务以及时间节点</a:t>
            </a:r>
            <a:endParaRPr lang="zh-CN" altLang="en-US" sz="1000" b="1" dirty="0">
              <a:solidFill>
                <a:schemeClr val="tx1"/>
              </a:solidFill>
              <a:ea typeface="+mn-ea"/>
            </a:endParaRPr>
          </a:p>
        </p:txBody>
      </p:sp>
    </p:spTree>
    <p:extLst>
      <p:ext uri="{BB962C8B-B14F-4D97-AF65-F5344CB8AC3E}">
        <p14:creationId xmlns:p14="http://schemas.microsoft.com/office/powerpoint/2010/main" val="428137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2)">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anim calcmode="lin" valueType="num">
                                      <p:cBhvr>
                                        <p:cTn id="17" dur="500" fill="hold"/>
                                        <p:tgtEl>
                                          <p:spTgt spid="7"/>
                                        </p:tgtEl>
                                        <p:attrNameLst>
                                          <p:attrName>ppt_x</p:attrName>
                                        </p:attrNameLst>
                                      </p:cBhvr>
                                      <p:tavLst>
                                        <p:tav tm="0">
                                          <p:val>
                                            <p:strVal val="#ppt_x"/>
                                          </p:val>
                                        </p:tav>
                                        <p:tav tm="100000">
                                          <p:val>
                                            <p:strVal val="#ppt_x"/>
                                          </p:val>
                                        </p:tav>
                                      </p:tavLst>
                                    </p:anim>
                                    <p:anim calcmode="lin" valueType="num">
                                      <p:cBhvr>
                                        <p:cTn id="18" dur="500" fill="hold"/>
                                        <p:tgtEl>
                                          <p:spTgt spid="7"/>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1EE1A14-67C4-44F6-B266-6D4410088BB5}" type="slidenum">
              <a:rPr lang="zh-CN" altLang="en-US" smtClean="0"/>
              <a:pPr>
                <a:defRPr/>
              </a:pPr>
              <a:t>27</a:t>
            </a:fld>
            <a:endParaRPr lang="zh-CN" altLang="en-US"/>
          </a:p>
        </p:txBody>
      </p:sp>
      <p:sp>
        <p:nvSpPr>
          <p:cNvPr id="3" name="矩形 2"/>
          <p:cNvSpPr/>
          <p:nvPr/>
        </p:nvSpPr>
        <p:spPr>
          <a:xfrm>
            <a:off x="0" y="0"/>
            <a:ext cx="457200" cy="4655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
          <p:cNvSpPr txBox="1"/>
          <p:nvPr/>
        </p:nvSpPr>
        <p:spPr>
          <a:xfrm>
            <a:off x="645458" y="59672"/>
            <a:ext cx="3363071" cy="415498"/>
          </a:xfrm>
          <a:prstGeom prst="rect">
            <a:avLst/>
          </a:prstGeom>
          <a:noFill/>
        </p:spPr>
        <p:txBody>
          <a:bodyPr wrap="square" rtlCol="0">
            <a:spAutoFit/>
          </a:bodyPr>
          <a:lstStyle/>
          <a:p>
            <a:r>
              <a:rPr lang="zh-CN" altLang="en-US" sz="2100" b="1" dirty="0" smtClean="0">
                <a:solidFill>
                  <a:srgbClr val="595959"/>
                </a:solidFill>
                <a:latin typeface="+mn-ea"/>
                <a:ea typeface="+mn-ea"/>
              </a:rPr>
              <a:t>需求计划</a:t>
            </a:r>
            <a:endParaRPr lang="zh-CN" altLang="en-US" sz="2100" b="1" dirty="0">
              <a:solidFill>
                <a:srgbClr val="595959"/>
              </a:solidFill>
              <a:latin typeface="+mn-ea"/>
              <a:ea typeface="+mn-ea"/>
            </a:endParaRPr>
          </a:p>
        </p:txBody>
      </p:sp>
      <p:sp>
        <p:nvSpPr>
          <p:cNvPr id="5" name="矩形 4"/>
          <p:cNvSpPr/>
          <p:nvPr/>
        </p:nvSpPr>
        <p:spPr>
          <a:xfrm>
            <a:off x="217169" y="655140"/>
            <a:ext cx="8708315" cy="230832"/>
          </a:xfrm>
          <a:prstGeom prst="rect">
            <a:avLst/>
          </a:prstGeom>
        </p:spPr>
        <p:txBody>
          <a:bodyPr wrap="square">
            <a:spAutoFit/>
          </a:bodyPr>
          <a:lstStyle/>
          <a:p>
            <a:r>
              <a:rPr lang="zh-CN" altLang="en-US" sz="900" b="1" dirty="0">
                <a:solidFill>
                  <a:schemeClr val="accent1"/>
                </a:solidFill>
                <a:latin typeface="+mn-ea"/>
                <a:ea typeface="+mn-ea"/>
              </a:rPr>
              <a:t>该页介绍该实训</a:t>
            </a:r>
            <a:r>
              <a:rPr lang="zh-CN" altLang="en-US" sz="900" b="1" dirty="0" smtClean="0">
                <a:solidFill>
                  <a:schemeClr val="accent1"/>
                </a:solidFill>
                <a:latin typeface="+mn-ea"/>
                <a:ea typeface="+mn-ea"/>
              </a:rPr>
              <a:t>产品项目立项前的需求计划</a:t>
            </a:r>
            <a:r>
              <a:rPr lang="zh-CN" altLang="en-US" sz="900" b="1" dirty="0">
                <a:solidFill>
                  <a:schemeClr val="accent1"/>
                </a:solidFill>
                <a:latin typeface="+mn-ea"/>
                <a:ea typeface="+mn-ea"/>
              </a:rPr>
              <a:t>，目的是为了</a:t>
            </a:r>
            <a:r>
              <a:rPr lang="zh-CN" altLang="en-US" sz="900" b="1" dirty="0" smtClean="0">
                <a:solidFill>
                  <a:schemeClr val="accent1"/>
                </a:solidFill>
                <a:latin typeface="+mn-ea"/>
                <a:ea typeface="+mn-ea"/>
              </a:rPr>
              <a:t>让研发人员明确项目立项时间，合理分配研发人员的开发精力。</a:t>
            </a:r>
            <a:endParaRPr lang="zh-CN" altLang="en-US" sz="900" b="1" dirty="0">
              <a:solidFill>
                <a:schemeClr val="accent1"/>
              </a:solidFill>
              <a:latin typeface="+mn-ea"/>
              <a:ea typeface="+mn-ea"/>
            </a:endParaRPr>
          </a:p>
        </p:txBody>
      </p:sp>
      <p:graphicFrame>
        <p:nvGraphicFramePr>
          <p:cNvPr id="6" name="表格 5"/>
          <p:cNvGraphicFramePr>
            <a:graphicFrameLocks noGrp="1"/>
          </p:cNvGraphicFramePr>
          <p:nvPr>
            <p:extLst>
              <p:ext uri="{D42A27DB-BD31-4B8C-83A1-F6EECF244321}">
                <p14:modId xmlns:p14="http://schemas.microsoft.com/office/powerpoint/2010/main" val="833141221"/>
              </p:ext>
            </p:extLst>
          </p:nvPr>
        </p:nvGraphicFramePr>
        <p:xfrm>
          <a:off x="342899" y="1142999"/>
          <a:ext cx="8448676" cy="3381376"/>
        </p:xfrm>
        <a:graphic>
          <a:graphicData uri="http://schemas.openxmlformats.org/drawingml/2006/table">
            <a:tbl>
              <a:tblPr firstRow="1" bandRow="1">
                <a:tableStyleId>{21E4AEA4-8DFA-4A89-87EB-49C32662AFE0}</a:tableStyleId>
              </a:tblPr>
              <a:tblGrid>
                <a:gridCol w="581026"/>
                <a:gridCol w="2514600"/>
                <a:gridCol w="2533650"/>
                <a:gridCol w="2819400"/>
              </a:tblGrid>
              <a:tr h="514351">
                <a:tc>
                  <a:txBody>
                    <a:bodyPr/>
                    <a:lstStyle/>
                    <a:p>
                      <a:pPr algn="ctr"/>
                      <a:endParaRPr lang="en-US" altLang="zh-CN" sz="1000" dirty="0" smtClean="0"/>
                    </a:p>
                    <a:p>
                      <a:pPr algn="ctr"/>
                      <a:r>
                        <a:rPr lang="zh-CN" altLang="en-US" sz="1000" dirty="0" smtClean="0"/>
                        <a:t>序号</a:t>
                      </a:r>
                      <a:endParaRPr lang="zh-CN" altLang="en-US" sz="1000" dirty="0"/>
                    </a:p>
                  </a:txBody>
                  <a:tcPr/>
                </a:tc>
                <a:tc>
                  <a:txBody>
                    <a:bodyPr/>
                    <a:lstStyle/>
                    <a:p>
                      <a:pPr algn="ctr"/>
                      <a:endParaRPr lang="en-US" altLang="zh-CN" sz="1000" dirty="0" smtClean="0"/>
                    </a:p>
                    <a:p>
                      <a:pPr algn="ctr"/>
                      <a:r>
                        <a:rPr lang="zh-CN" altLang="en-US" sz="1000" dirty="0" smtClean="0"/>
                        <a:t>事项</a:t>
                      </a:r>
                      <a:endParaRPr lang="zh-CN" altLang="en-US" sz="1000" dirty="0"/>
                    </a:p>
                  </a:txBody>
                  <a:tcPr/>
                </a:tc>
                <a:tc>
                  <a:txBody>
                    <a:bodyPr/>
                    <a:lstStyle/>
                    <a:p>
                      <a:pPr algn="ctr"/>
                      <a:endParaRPr lang="en-US" altLang="zh-CN" sz="1000" dirty="0" smtClean="0"/>
                    </a:p>
                    <a:p>
                      <a:pPr algn="ctr"/>
                      <a:r>
                        <a:rPr lang="zh-CN" altLang="en-US" sz="1000" dirty="0" smtClean="0"/>
                        <a:t>计划时间</a:t>
                      </a:r>
                      <a:endParaRPr lang="zh-CN" altLang="en-US" sz="1000" dirty="0"/>
                    </a:p>
                  </a:txBody>
                  <a:tcPr/>
                </a:tc>
                <a:tc>
                  <a:txBody>
                    <a:bodyPr/>
                    <a:lstStyle/>
                    <a:p>
                      <a:pPr algn="ctr"/>
                      <a:endParaRPr lang="en-US" altLang="zh-CN" sz="1000" dirty="0" smtClean="0"/>
                    </a:p>
                    <a:p>
                      <a:pPr algn="ctr"/>
                      <a:r>
                        <a:rPr lang="zh-CN" altLang="en-US" sz="1000" dirty="0" smtClean="0"/>
                        <a:t>具体任务</a:t>
                      </a:r>
                      <a:endParaRPr lang="zh-CN" altLang="en-US" sz="1000" dirty="0"/>
                    </a:p>
                  </a:txBody>
                  <a:tcPr/>
                </a:tc>
              </a:tr>
              <a:tr h="409575">
                <a:tc>
                  <a:txBody>
                    <a:bodyPr/>
                    <a:lstStyle/>
                    <a:p>
                      <a:pPr algn="ctr"/>
                      <a:r>
                        <a:rPr lang="en-US" altLang="zh-CN" sz="1000" b="1" dirty="0" smtClean="0">
                          <a:solidFill>
                            <a:schemeClr val="bg1"/>
                          </a:solidFill>
                        </a:rPr>
                        <a:t>1</a:t>
                      </a:r>
                      <a:endParaRPr lang="zh-CN" altLang="en-US" sz="1000" b="1" dirty="0">
                        <a:solidFill>
                          <a:schemeClr val="bg1"/>
                        </a:solidFill>
                      </a:endParaRPr>
                    </a:p>
                  </a:txBody>
                  <a:tcPr>
                    <a:solidFill>
                      <a:schemeClr val="accent2"/>
                    </a:solidFill>
                  </a:tcPr>
                </a:tc>
                <a:tc>
                  <a:txBody>
                    <a:bodyPr/>
                    <a:lstStyle/>
                    <a:p>
                      <a:pPr algn="ctr"/>
                      <a:r>
                        <a:rPr lang="zh-CN" altLang="en-US" sz="1000" b="0" dirty="0" smtClean="0"/>
                        <a:t>需求原型</a:t>
                      </a:r>
                      <a:endParaRPr lang="zh-CN" altLang="en-US" sz="1000" b="0" dirty="0"/>
                    </a:p>
                  </a:txBody>
                  <a:tcPr/>
                </a:tc>
                <a:tc>
                  <a:txBody>
                    <a:bodyPr/>
                    <a:lstStyle/>
                    <a:p>
                      <a:pPr algn="ctr"/>
                      <a:endParaRPr lang="zh-CN" altLang="en-US" sz="1000"/>
                    </a:p>
                  </a:txBody>
                  <a:tcPr/>
                </a:tc>
                <a:tc>
                  <a:txBody>
                    <a:bodyPr/>
                    <a:lstStyle/>
                    <a:p>
                      <a:pPr algn="ctr"/>
                      <a:endParaRPr lang="zh-CN" altLang="en-US" sz="1000"/>
                    </a:p>
                  </a:txBody>
                  <a:tcPr/>
                </a:tc>
              </a:tr>
              <a:tr h="409575">
                <a:tc>
                  <a:txBody>
                    <a:bodyPr/>
                    <a:lstStyle/>
                    <a:p>
                      <a:pPr algn="ctr"/>
                      <a:r>
                        <a:rPr lang="en-US" altLang="zh-CN" sz="1000" b="1" dirty="0" smtClean="0">
                          <a:solidFill>
                            <a:schemeClr val="bg1"/>
                          </a:solidFill>
                        </a:rPr>
                        <a:t>2</a:t>
                      </a:r>
                      <a:endParaRPr lang="zh-CN" altLang="en-US" sz="1000" b="1" dirty="0">
                        <a:solidFill>
                          <a:schemeClr val="bg1"/>
                        </a:solidFill>
                      </a:endParaRPr>
                    </a:p>
                  </a:txBody>
                  <a:tcPr>
                    <a:solidFill>
                      <a:schemeClr val="accent2"/>
                    </a:solidFill>
                  </a:tcPr>
                </a:tc>
                <a:tc>
                  <a:txBody>
                    <a:bodyPr/>
                    <a:lstStyle/>
                    <a:p>
                      <a:pPr algn="ctr"/>
                      <a:r>
                        <a:rPr lang="zh-CN" altLang="en-US" sz="1000" b="0" dirty="0" smtClean="0"/>
                        <a:t>需求说明书</a:t>
                      </a:r>
                      <a:endParaRPr lang="zh-CN" altLang="en-US" sz="1000" b="0" dirty="0"/>
                    </a:p>
                  </a:txBody>
                  <a:tcPr/>
                </a:tc>
                <a:tc>
                  <a:txBody>
                    <a:bodyPr/>
                    <a:lstStyle/>
                    <a:p>
                      <a:pPr algn="ctr"/>
                      <a:endParaRPr lang="zh-CN" altLang="en-US" sz="1000" dirty="0"/>
                    </a:p>
                  </a:txBody>
                  <a:tcPr/>
                </a:tc>
                <a:tc>
                  <a:txBody>
                    <a:bodyPr/>
                    <a:lstStyle/>
                    <a:p>
                      <a:pPr algn="ctr"/>
                      <a:endParaRPr lang="zh-CN" altLang="en-US" sz="1000"/>
                    </a:p>
                  </a:txBody>
                  <a:tcPr/>
                </a:tc>
              </a:tr>
              <a:tr h="409575">
                <a:tc>
                  <a:txBody>
                    <a:bodyPr/>
                    <a:lstStyle/>
                    <a:p>
                      <a:pPr algn="ctr"/>
                      <a:r>
                        <a:rPr lang="en-US" altLang="zh-CN" sz="1000" b="1" dirty="0" smtClean="0">
                          <a:solidFill>
                            <a:schemeClr val="bg1"/>
                          </a:solidFill>
                        </a:rPr>
                        <a:t>3</a:t>
                      </a:r>
                      <a:endParaRPr lang="zh-CN" altLang="en-US" sz="1000" b="1" dirty="0">
                        <a:solidFill>
                          <a:schemeClr val="bg1"/>
                        </a:solidFill>
                      </a:endParaRPr>
                    </a:p>
                  </a:txBody>
                  <a:tcPr>
                    <a:solidFill>
                      <a:schemeClr val="accent2"/>
                    </a:solidFill>
                  </a:tcPr>
                </a:tc>
                <a:tc>
                  <a:txBody>
                    <a:bodyPr/>
                    <a:lstStyle/>
                    <a:p>
                      <a:pPr algn="ctr"/>
                      <a:r>
                        <a:rPr lang="zh-CN" altLang="en-US" sz="1000" b="0" dirty="0" smtClean="0"/>
                        <a:t>需求列表</a:t>
                      </a:r>
                      <a:endParaRPr lang="zh-CN" altLang="en-US" sz="1000" b="0" dirty="0"/>
                    </a:p>
                  </a:txBody>
                  <a:tcPr/>
                </a:tc>
                <a:tc>
                  <a:txBody>
                    <a:bodyPr/>
                    <a:lstStyle/>
                    <a:p>
                      <a:pPr algn="ctr"/>
                      <a:endParaRPr lang="zh-CN" altLang="en-US" sz="1000" dirty="0"/>
                    </a:p>
                  </a:txBody>
                  <a:tcPr/>
                </a:tc>
                <a:tc>
                  <a:txBody>
                    <a:bodyPr/>
                    <a:lstStyle/>
                    <a:p>
                      <a:pPr algn="ctr"/>
                      <a:endParaRPr lang="zh-CN" altLang="en-US" sz="1000"/>
                    </a:p>
                  </a:txBody>
                  <a:tcPr/>
                </a:tc>
              </a:tr>
              <a:tr h="409575">
                <a:tc>
                  <a:txBody>
                    <a:bodyPr/>
                    <a:lstStyle/>
                    <a:p>
                      <a:pPr algn="ctr"/>
                      <a:r>
                        <a:rPr lang="en-US" altLang="zh-CN" sz="1000" b="1" dirty="0" smtClean="0">
                          <a:solidFill>
                            <a:schemeClr val="bg1"/>
                          </a:solidFill>
                        </a:rPr>
                        <a:t>4</a:t>
                      </a:r>
                      <a:endParaRPr lang="zh-CN" altLang="en-US" sz="1000" b="1" dirty="0">
                        <a:solidFill>
                          <a:schemeClr val="bg1"/>
                        </a:solidFill>
                      </a:endParaRPr>
                    </a:p>
                  </a:txBody>
                  <a:tcPr>
                    <a:solidFill>
                      <a:schemeClr val="accent2"/>
                    </a:solidFill>
                  </a:tcPr>
                </a:tc>
                <a:tc>
                  <a:txBody>
                    <a:bodyPr/>
                    <a:lstStyle/>
                    <a:p>
                      <a:pPr algn="ctr"/>
                      <a:r>
                        <a:rPr lang="zh-CN" altLang="en-US" sz="1000" b="0" dirty="0" smtClean="0"/>
                        <a:t>性能需求列表</a:t>
                      </a:r>
                      <a:endParaRPr lang="zh-CN" altLang="en-US" sz="1000" b="0" dirty="0"/>
                    </a:p>
                  </a:txBody>
                  <a:tcPr/>
                </a:tc>
                <a:tc>
                  <a:txBody>
                    <a:bodyPr/>
                    <a:lstStyle/>
                    <a:p>
                      <a:pPr algn="ctr"/>
                      <a:endParaRPr lang="zh-CN" altLang="en-US" sz="1000" dirty="0"/>
                    </a:p>
                  </a:txBody>
                  <a:tcPr/>
                </a:tc>
                <a:tc>
                  <a:txBody>
                    <a:bodyPr/>
                    <a:lstStyle/>
                    <a:p>
                      <a:pPr algn="ctr"/>
                      <a:endParaRPr lang="zh-CN" altLang="en-US" sz="1000" dirty="0"/>
                    </a:p>
                  </a:txBody>
                  <a:tcPr/>
                </a:tc>
              </a:tr>
              <a:tr h="409575">
                <a:tc>
                  <a:txBody>
                    <a:bodyPr/>
                    <a:lstStyle/>
                    <a:p>
                      <a:pPr algn="ctr"/>
                      <a:r>
                        <a:rPr lang="en-US" altLang="zh-CN" sz="1000" b="1" dirty="0" smtClean="0">
                          <a:solidFill>
                            <a:schemeClr val="bg1"/>
                          </a:solidFill>
                        </a:rPr>
                        <a:t>5</a:t>
                      </a:r>
                      <a:endParaRPr lang="zh-CN" altLang="en-US" sz="1000" b="1" dirty="0">
                        <a:solidFill>
                          <a:schemeClr val="bg1"/>
                        </a:solidFill>
                      </a:endParaRPr>
                    </a:p>
                  </a:txBody>
                  <a:tcPr>
                    <a:solidFill>
                      <a:schemeClr val="accent2"/>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000" b="0" dirty="0" smtClean="0"/>
                        <a:t>需求评审</a:t>
                      </a:r>
                    </a:p>
                    <a:p>
                      <a:pPr algn="ctr"/>
                      <a:endParaRPr lang="zh-CN" altLang="en-US" sz="1000" b="0" dirty="0"/>
                    </a:p>
                  </a:txBody>
                  <a:tcPr/>
                </a:tc>
                <a:tc>
                  <a:txBody>
                    <a:bodyPr/>
                    <a:lstStyle/>
                    <a:p>
                      <a:pPr algn="ctr"/>
                      <a:endParaRPr lang="zh-CN" altLang="en-US" sz="1000" dirty="0"/>
                    </a:p>
                  </a:txBody>
                  <a:tcPr/>
                </a:tc>
                <a:tc>
                  <a:txBody>
                    <a:bodyPr/>
                    <a:lstStyle/>
                    <a:p>
                      <a:pPr algn="ctr"/>
                      <a:endParaRPr lang="zh-CN" altLang="en-US" sz="1000" dirty="0"/>
                    </a:p>
                  </a:txBody>
                  <a:tcPr/>
                </a:tc>
              </a:tr>
              <a:tr h="409575">
                <a:tc>
                  <a:txBody>
                    <a:bodyPr/>
                    <a:lstStyle/>
                    <a:p>
                      <a:pPr algn="ctr"/>
                      <a:r>
                        <a:rPr lang="en-US" altLang="zh-CN" sz="1000" b="1" dirty="0" smtClean="0">
                          <a:solidFill>
                            <a:schemeClr val="bg1"/>
                          </a:solidFill>
                        </a:rPr>
                        <a:t>6</a:t>
                      </a:r>
                      <a:endParaRPr lang="zh-CN" altLang="en-US" sz="1000" b="1" dirty="0">
                        <a:solidFill>
                          <a:schemeClr val="bg1"/>
                        </a:solidFill>
                      </a:endParaRPr>
                    </a:p>
                  </a:txBody>
                  <a:tcPr>
                    <a:solidFill>
                      <a:schemeClr val="accent2"/>
                    </a:solidFill>
                  </a:tcPr>
                </a:tc>
                <a:tc>
                  <a:txBody>
                    <a:bodyPr/>
                    <a:lstStyle/>
                    <a:p>
                      <a:pPr algn="ctr"/>
                      <a:r>
                        <a:rPr lang="zh-CN" altLang="en-US" sz="1000" b="0" dirty="0" smtClean="0"/>
                        <a:t>质控会</a:t>
                      </a:r>
                      <a:endParaRPr lang="zh-CN" altLang="en-US" sz="1000" b="0" dirty="0"/>
                    </a:p>
                  </a:txBody>
                  <a:tcPr/>
                </a:tc>
                <a:tc>
                  <a:txBody>
                    <a:bodyPr/>
                    <a:lstStyle/>
                    <a:p>
                      <a:pPr algn="ctr"/>
                      <a:endParaRPr lang="zh-CN" altLang="en-US" sz="1000" dirty="0"/>
                    </a:p>
                  </a:txBody>
                  <a:tcPr/>
                </a:tc>
                <a:tc>
                  <a:txBody>
                    <a:bodyPr/>
                    <a:lstStyle/>
                    <a:p>
                      <a:pPr algn="ctr"/>
                      <a:endParaRPr lang="zh-CN" altLang="en-US" sz="1000" dirty="0"/>
                    </a:p>
                  </a:txBody>
                  <a:tcPr/>
                </a:tc>
              </a:tr>
              <a:tr h="409575">
                <a:tc>
                  <a:txBody>
                    <a:bodyPr/>
                    <a:lstStyle/>
                    <a:p>
                      <a:pPr algn="ctr"/>
                      <a:r>
                        <a:rPr lang="en-US" altLang="zh-CN" sz="1000" b="1" dirty="0" smtClean="0">
                          <a:solidFill>
                            <a:schemeClr val="bg1"/>
                          </a:solidFill>
                        </a:rPr>
                        <a:t>7</a:t>
                      </a:r>
                      <a:endParaRPr lang="zh-CN" altLang="en-US" sz="1000" b="1" dirty="0">
                        <a:solidFill>
                          <a:schemeClr val="bg1"/>
                        </a:solidFill>
                      </a:endParaRPr>
                    </a:p>
                  </a:txBody>
                  <a:tcPr>
                    <a:solidFill>
                      <a:schemeClr val="accent2"/>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000" b="0" dirty="0" smtClean="0"/>
                        <a:t>项目立项</a:t>
                      </a:r>
                    </a:p>
                    <a:p>
                      <a:pPr algn="ctr"/>
                      <a:endParaRPr lang="zh-CN" altLang="en-US" sz="1000" b="0" dirty="0"/>
                    </a:p>
                  </a:txBody>
                  <a:tcPr/>
                </a:tc>
                <a:tc>
                  <a:txBody>
                    <a:bodyPr/>
                    <a:lstStyle/>
                    <a:p>
                      <a:pPr algn="ctr"/>
                      <a:endParaRPr lang="zh-CN" altLang="en-US" sz="1000" dirty="0"/>
                    </a:p>
                  </a:txBody>
                  <a:tcPr/>
                </a:tc>
                <a:tc>
                  <a:txBody>
                    <a:bodyPr/>
                    <a:lstStyle/>
                    <a:p>
                      <a:pPr algn="ctr"/>
                      <a:endParaRPr lang="zh-CN" altLang="en-US" sz="1000" dirty="0"/>
                    </a:p>
                  </a:txBody>
                  <a:tcPr/>
                </a:tc>
              </a:tr>
            </a:tbl>
          </a:graphicData>
        </a:graphic>
      </p:graphicFrame>
    </p:spTree>
    <p:extLst>
      <p:ext uri="{BB962C8B-B14F-4D97-AF65-F5344CB8AC3E}">
        <p14:creationId xmlns:p14="http://schemas.microsoft.com/office/powerpoint/2010/main" val="27976456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908464"/>
            <a:ext cx="9144000" cy="32954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4" name="Freeform 72"/>
          <p:cNvSpPr>
            <a:spLocks noEditPoints="1"/>
          </p:cNvSpPr>
          <p:nvPr/>
        </p:nvSpPr>
        <p:spPr bwMode="auto">
          <a:xfrm>
            <a:off x="2498472" y="1196658"/>
            <a:ext cx="3812120" cy="2707105"/>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68580" tIns="34290" rIns="68580" bIns="34290" numCol="1" anchor="t" anchorCtr="0" compatLnSpc="1"/>
          <a:lstStyle/>
          <a:p>
            <a:endParaRPr lang="id-ID">
              <a:latin typeface="+mn-ea"/>
            </a:endParaRPr>
          </a:p>
        </p:txBody>
      </p:sp>
      <p:sp>
        <p:nvSpPr>
          <p:cNvPr id="18" name="Oval 4"/>
          <p:cNvSpPr/>
          <p:nvPr/>
        </p:nvSpPr>
        <p:spPr>
          <a:xfrm>
            <a:off x="3864215" y="1343806"/>
            <a:ext cx="1415570" cy="1415570"/>
          </a:xfrm>
          <a:prstGeom prst="ellipse">
            <a:avLst/>
          </a:prstGeom>
          <a:solidFill>
            <a:schemeClr val="bg1">
              <a:alpha val="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solidFill>
                  <a:schemeClr val="tx1">
                    <a:lumMod val="75000"/>
                  </a:schemeClr>
                </a:solidFill>
                <a:latin typeface="ITC Avant Garde Std Md" panose="020B0602020202020204" pitchFamily="34" charset="0"/>
                <a:ea typeface="造字工房悦圆演示版常规体" pitchFamily="50" charset="-122"/>
              </a:rPr>
              <a:t>09</a:t>
            </a:r>
            <a:endParaRPr lang="id-ID" sz="5400" dirty="0">
              <a:solidFill>
                <a:schemeClr val="tx1">
                  <a:lumMod val="75000"/>
                </a:schemeClr>
              </a:solidFill>
              <a:latin typeface="ITC Avant Garde Std Md" panose="020B0602020202020204" pitchFamily="34" charset="0"/>
              <a:ea typeface="造字工房悦圆演示版常规体" pitchFamily="50" charset="-122"/>
            </a:endParaRPr>
          </a:p>
        </p:txBody>
      </p:sp>
      <p:sp>
        <p:nvSpPr>
          <p:cNvPr id="20" name="AutoShape 2"/>
          <p:cNvSpPr/>
          <p:nvPr/>
        </p:nvSpPr>
        <p:spPr bwMode="auto">
          <a:xfrm>
            <a:off x="2694876" y="2820638"/>
            <a:ext cx="3682786" cy="542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a:defRPr/>
            </a:pPr>
            <a:r>
              <a:rPr lang="zh-CN" altLang="en-US" sz="2400" b="1" dirty="0" smtClean="0">
                <a:solidFill>
                  <a:schemeClr val="tx1">
                    <a:lumMod val="75000"/>
                  </a:schemeClr>
                </a:solidFill>
                <a:latin typeface="+mn-ea"/>
                <a:ea typeface="+mn-ea"/>
                <a:cs typeface="Raleway Regular"/>
              </a:rPr>
              <a:t>运营与推广</a:t>
            </a:r>
            <a:endParaRPr lang="zh-CN" altLang="en-US" sz="2400" b="1" dirty="0">
              <a:solidFill>
                <a:schemeClr val="tx1">
                  <a:lumMod val="75000"/>
                </a:schemeClr>
              </a:solidFill>
              <a:latin typeface="+mn-ea"/>
              <a:ea typeface="+mn-ea"/>
              <a:cs typeface="Raleway Regular"/>
            </a:endParaRPr>
          </a:p>
        </p:txBody>
      </p:sp>
      <p:sp>
        <p:nvSpPr>
          <p:cNvPr id="21" name="TextBox 11"/>
          <p:cNvSpPr txBox="1"/>
          <p:nvPr/>
        </p:nvSpPr>
        <p:spPr>
          <a:xfrm>
            <a:off x="1794904" y="3427009"/>
            <a:ext cx="5462361" cy="153888"/>
          </a:xfrm>
          <a:prstGeom prst="rect">
            <a:avLst/>
          </a:prstGeom>
          <a:noFill/>
        </p:spPr>
        <p:txBody>
          <a:bodyPr wrap="square" lIns="0" tIns="0" rIns="0" bIns="0" rtlCol="0">
            <a:spAutoFit/>
          </a:bodyPr>
          <a:lstStyle>
            <a:defPPr>
              <a:defRPr lang="en-US"/>
            </a:defPPr>
            <a:lvl1pPr algn="just">
              <a:defRPr sz="900">
                <a:solidFill>
                  <a:schemeClr val="tx1">
                    <a:lumMod val="50000"/>
                    <a:lumOff val="50000"/>
                  </a:schemeClr>
                </a:solidFill>
                <a:latin typeface="+mn-ea"/>
              </a:defRPr>
            </a:lvl1pPr>
          </a:lstStyle>
          <a:p>
            <a:pPr algn="ctr"/>
            <a:r>
              <a:rPr lang="zh-CN" altLang="en-US" sz="1000" b="1" dirty="0">
                <a:solidFill>
                  <a:schemeClr val="tx1"/>
                </a:solidFill>
                <a:ea typeface="+mn-ea"/>
              </a:rPr>
              <a:t>介绍该实训系统</a:t>
            </a:r>
            <a:r>
              <a:rPr lang="zh-CN" altLang="en-US" sz="1000" b="1" dirty="0" smtClean="0">
                <a:solidFill>
                  <a:schemeClr val="tx1"/>
                </a:solidFill>
                <a:ea typeface="+mn-ea"/>
              </a:rPr>
              <a:t>的运营与推广计划</a:t>
            </a:r>
            <a:endParaRPr lang="zh-CN" altLang="en-US" sz="1000" b="1" dirty="0">
              <a:solidFill>
                <a:schemeClr val="tx1"/>
              </a:solidFill>
              <a:ea typeface="+mn-ea"/>
            </a:endParaRPr>
          </a:p>
        </p:txBody>
      </p:sp>
    </p:spTree>
    <p:extLst>
      <p:ext uri="{BB962C8B-B14F-4D97-AF65-F5344CB8AC3E}">
        <p14:creationId xmlns:p14="http://schemas.microsoft.com/office/powerpoint/2010/main" val="41403046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2)">
                                      <p:cBhvr>
                                        <p:cTn id="7" dur="2000"/>
                                        <p:tgtEl>
                                          <p:spTgt spid="18"/>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anim calcmode="lin" valueType="num">
                                      <p:cBhvr>
                                        <p:cTn id="12" dur="500" fill="hold"/>
                                        <p:tgtEl>
                                          <p:spTgt spid="20"/>
                                        </p:tgtEl>
                                        <p:attrNameLst>
                                          <p:attrName>ppt_x</p:attrName>
                                        </p:attrNameLst>
                                      </p:cBhvr>
                                      <p:tavLst>
                                        <p:tav tm="0">
                                          <p:val>
                                            <p:strVal val="#ppt_x"/>
                                          </p:val>
                                        </p:tav>
                                        <p:tav tm="100000">
                                          <p:val>
                                            <p:strVal val="#ppt_x"/>
                                          </p:val>
                                        </p:tav>
                                      </p:tavLst>
                                    </p:anim>
                                    <p:anim calcmode="lin" valueType="num">
                                      <p:cBhvr>
                                        <p:cTn id="13" dur="500" fill="hold"/>
                                        <p:tgtEl>
                                          <p:spTgt spid="20"/>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anim calcmode="lin" valueType="num">
                                      <p:cBhvr>
                                        <p:cTn id="17" dur="500" fill="hold"/>
                                        <p:tgtEl>
                                          <p:spTgt spid="21"/>
                                        </p:tgtEl>
                                        <p:attrNameLst>
                                          <p:attrName>ppt_x</p:attrName>
                                        </p:attrNameLst>
                                      </p:cBhvr>
                                      <p:tavLst>
                                        <p:tav tm="0">
                                          <p:val>
                                            <p:strVal val="#ppt_x"/>
                                          </p:val>
                                        </p:tav>
                                        <p:tav tm="100000">
                                          <p:val>
                                            <p:strVal val="#ppt_x"/>
                                          </p:val>
                                        </p:tav>
                                      </p:tavLst>
                                    </p:anim>
                                    <p:anim calcmode="lin" valueType="num">
                                      <p:cBhvr>
                                        <p:cTn id="18" dur="500" fill="hold"/>
                                        <p:tgtEl>
                                          <p:spTgt spid="21"/>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par>
                          <p:cTn id="23" fill="hold">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18" grpId="0" animBg="1"/>
      <p:bldP spid="20"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457200" cy="4655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458" y="59672"/>
            <a:ext cx="3363071" cy="415498"/>
          </a:xfrm>
          <a:prstGeom prst="rect">
            <a:avLst/>
          </a:prstGeom>
          <a:noFill/>
        </p:spPr>
        <p:txBody>
          <a:bodyPr wrap="square" rtlCol="0">
            <a:spAutoFit/>
          </a:bodyPr>
          <a:lstStyle/>
          <a:p>
            <a:r>
              <a:rPr lang="zh-CN" altLang="en-US" sz="2100" b="1" dirty="0" smtClean="0">
                <a:solidFill>
                  <a:srgbClr val="595959"/>
                </a:solidFill>
                <a:latin typeface="+mn-ea"/>
                <a:ea typeface="+mn-ea"/>
              </a:rPr>
              <a:t>运营</a:t>
            </a:r>
            <a:r>
              <a:rPr lang="zh-CN" altLang="en-US" sz="2100" b="1" dirty="0">
                <a:solidFill>
                  <a:srgbClr val="595959"/>
                </a:solidFill>
                <a:latin typeface="+mn-ea"/>
                <a:ea typeface="+mn-ea"/>
              </a:rPr>
              <a:t>推广计划</a:t>
            </a:r>
          </a:p>
        </p:txBody>
      </p:sp>
      <p:graphicFrame>
        <p:nvGraphicFramePr>
          <p:cNvPr id="10" name="表格 9"/>
          <p:cNvGraphicFramePr>
            <a:graphicFrameLocks noGrp="1"/>
          </p:cNvGraphicFramePr>
          <p:nvPr>
            <p:extLst>
              <p:ext uri="{D42A27DB-BD31-4B8C-83A1-F6EECF244321}">
                <p14:modId xmlns:p14="http://schemas.microsoft.com/office/powerpoint/2010/main" val="4126840569"/>
              </p:ext>
            </p:extLst>
          </p:nvPr>
        </p:nvGraphicFramePr>
        <p:xfrm>
          <a:off x="311504" y="1037036"/>
          <a:ext cx="8442567" cy="3528534"/>
        </p:xfrm>
        <a:graphic>
          <a:graphicData uri="http://schemas.openxmlformats.org/drawingml/2006/table">
            <a:tbl>
              <a:tblPr firstRow="1" bandRow="1">
                <a:tableStyleId>{21E4AEA4-8DFA-4A89-87EB-49C32662AFE0}</a:tableStyleId>
              </a:tblPr>
              <a:tblGrid>
                <a:gridCol w="602896">
                  <a:extLst>
                    <a:ext uri="{9D8B030D-6E8A-4147-A177-3AD203B41FA5}">
                      <a16:colId xmlns:a16="http://schemas.microsoft.com/office/drawing/2014/main" xmlns="" val="1127088339"/>
                    </a:ext>
                  </a:extLst>
                </a:gridCol>
                <a:gridCol w="2466975">
                  <a:extLst>
                    <a:ext uri="{9D8B030D-6E8A-4147-A177-3AD203B41FA5}">
                      <a16:colId xmlns:a16="http://schemas.microsoft.com/office/drawing/2014/main" xmlns="" val="2337188657"/>
                    </a:ext>
                  </a:extLst>
                </a:gridCol>
                <a:gridCol w="2543175">
                  <a:extLst>
                    <a:ext uri="{9D8B030D-6E8A-4147-A177-3AD203B41FA5}">
                      <a16:colId xmlns:a16="http://schemas.microsoft.com/office/drawing/2014/main" xmlns="" val="1147857796"/>
                    </a:ext>
                  </a:extLst>
                </a:gridCol>
                <a:gridCol w="2829521">
                  <a:extLst>
                    <a:ext uri="{9D8B030D-6E8A-4147-A177-3AD203B41FA5}">
                      <a16:colId xmlns:a16="http://schemas.microsoft.com/office/drawing/2014/main" xmlns="" val="1153291492"/>
                    </a:ext>
                  </a:extLst>
                </a:gridCol>
              </a:tblGrid>
              <a:tr h="500459">
                <a:tc>
                  <a:txBody>
                    <a:bodyPr/>
                    <a:lstStyle/>
                    <a:p>
                      <a:pPr algn="ctr"/>
                      <a:r>
                        <a:rPr lang="zh-CN" altLang="en-US" sz="1000" dirty="0"/>
                        <a:t>序号</a:t>
                      </a:r>
                    </a:p>
                  </a:txBody>
                  <a:tcPr marL="68580" marR="68580" marT="34290" marB="34290" anchor="ctr"/>
                </a:tc>
                <a:tc>
                  <a:txBody>
                    <a:bodyPr/>
                    <a:lstStyle/>
                    <a:p>
                      <a:pPr algn="ctr"/>
                      <a:r>
                        <a:rPr lang="zh-CN" altLang="en-US" sz="1000" dirty="0"/>
                        <a:t>事项</a:t>
                      </a:r>
                    </a:p>
                  </a:txBody>
                  <a:tcPr marL="68580" marR="68580" marT="34290" marB="34290" anchor="ctr"/>
                </a:tc>
                <a:tc>
                  <a:txBody>
                    <a:bodyPr/>
                    <a:lstStyle/>
                    <a:p>
                      <a:pPr algn="ctr"/>
                      <a:r>
                        <a:rPr lang="zh-CN" altLang="en-US" sz="1000" dirty="0"/>
                        <a:t>计划时间</a:t>
                      </a:r>
                    </a:p>
                  </a:txBody>
                  <a:tcPr marL="68580" marR="68580" marT="34290" marB="34290" anchor="ctr"/>
                </a:tc>
                <a:tc>
                  <a:txBody>
                    <a:bodyPr/>
                    <a:lstStyle/>
                    <a:p>
                      <a:pPr algn="ctr"/>
                      <a:r>
                        <a:rPr lang="zh-CN" altLang="en-US" sz="1000" dirty="0"/>
                        <a:t>具体任务</a:t>
                      </a:r>
                    </a:p>
                  </a:txBody>
                  <a:tcPr marL="68580" marR="68580" marT="34290" marB="34290" anchor="ctr"/>
                </a:tc>
                <a:extLst>
                  <a:ext uri="{0D108BD9-81ED-4DB2-BD59-A6C34878D82A}">
                    <a16:rowId xmlns:a16="http://schemas.microsoft.com/office/drawing/2014/main" xmlns="" val="3429944024"/>
                  </a:ext>
                </a:extLst>
              </a:tr>
              <a:tr h="500459">
                <a:tc>
                  <a:txBody>
                    <a:bodyPr/>
                    <a:lstStyle/>
                    <a:p>
                      <a:pPr algn="ctr"/>
                      <a:r>
                        <a:rPr lang="en-US" altLang="zh-CN" sz="1000" b="1" dirty="0">
                          <a:solidFill>
                            <a:schemeClr val="bg1"/>
                          </a:solidFill>
                        </a:rPr>
                        <a:t>1</a:t>
                      </a:r>
                      <a:endParaRPr lang="zh-CN" altLang="en-US" sz="1000" b="1" dirty="0">
                        <a:solidFill>
                          <a:schemeClr val="bg1"/>
                        </a:solidFill>
                      </a:endParaRPr>
                    </a:p>
                  </a:txBody>
                  <a:tcPr marL="68580" marR="68580" marT="34290" marB="34290" anchor="ctr">
                    <a:solidFill>
                      <a:schemeClr val="accent2"/>
                    </a:solidFill>
                  </a:tcPr>
                </a:tc>
                <a:tc>
                  <a:txBody>
                    <a:bodyPr/>
                    <a:lstStyle/>
                    <a:p>
                      <a:pPr algn="ctr"/>
                      <a:r>
                        <a:rPr lang="zh-CN" altLang="en-US" sz="1000" dirty="0"/>
                        <a:t>产品宣传物料准备</a:t>
                      </a:r>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r>
                        <a:rPr lang="zh-CN" altLang="en-US" sz="1000" dirty="0"/>
                        <a:t>完成产品参数、宣传折页</a:t>
                      </a:r>
                    </a:p>
                  </a:txBody>
                  <a:tcPr marL="68580" marR="68580" marT="34290" marB="34290" anchor="ctr"/>
                </a:tc>
                <a:extLst>
                  <a:ext uri="{0D108BD9-81ED-4DB2-BD59-A6C34878D82A}">
                    <a16:rowId xmlns:a16="http://schemas.microsoft.com/office/drawing/2014/main" xmlns="" val="4225979228"/>
                  </a:ext>
                </a:extLst>
              </a:tr>
              <a:tr h="500459">
                <a:tc>
                  <a:txBody>
                    <a:bodyPr/>
                    <a:lstStyle/>
                    <a:p>
                      <a:pPr algn="ctr"/>
                      <a:r>
                        <a:rPr lang="en-US" altLang="zh-CN" sz="1000" b="1" dirty="0">
                          <a:solidFill>
                            <a:schemeClr val="bg1"/>
                          </a:solidFill>
                        </a:rPr>
                        <a:t>2</a:t>
                      </a:r>
                      <a:endParaRPr lang="zh-CN" altLang="en-US" sz="1000" b="1" dirty="0">
                        <a:solidFill>
                          <a:schemeClr val="bg1"/>
                        </a:solidFill>
                      </a:endParaRPr>
                    </a:p>
                  </a:txBody>
                  <a:tcPr marL="68580" marR="68580" marT="34290" marB="34290" anchor="ctr">
                    <a:solidFill>
                      <a:schemeClr val="accent2"/>
                    </a:solidFill>
                  </a:tcPr>
                </a:tc>
                <a:tc>
                  <a:txBody>
                    <a:bodyPr/>
                    <a:lstStyle/>
                    <a:p>
                      <a:pPr algn="ctr"/>
                      <a:r>
                        <a:rPr lang="zh-CN" altLang="en-US" sz="1000" dirty="0"/>
                        <a:t>产品宣讲推广</a:t>
                      </a:r>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r>
                        <a:rPr lang="zh-CN" altLang="en-US" sz="1000" dirty="0"/>
                        <a:t>将产品参数与宣传提供给专顾，并宣讲产品功能与特色、上线时间。</a:t>
                      </a:r>
                    </a:p>
                  </a:txBody>
                  <a:tcPr marL="68580" marR="68580" marT="34290" marB="34290" anchor="ctr"/>
                </a:tc>
                <a:extLst>
                  <a:ext uri="{0D108BD9-81ED-4DB2-BD59-A6C34878D82A}">
                    <a16:rowId xmlns:a16="http://schemas.microsoft.com/office/drawing/2014/main" xmlns="" val="202513004"/>
                  </a:ext>
                </a:extLst>
              </a:tr>
              <a:tr h="500459">
                <a:tc>
                  <a:txBody>
                    <a:bodyPr/>
                    <a:lstStyle/>
                    <a:p>
                      <a:pPr algn="ctr"/>
                      <a:r>
                        <a:rPr lang="en-US" altLang="zh-CN" sz="1000" b="1" dirty="0">
                          <a:solidFill>
                            <a:schemeClr val="bg1"/>
                          </a:solidFill>
                        </a:rPr>
                        <a:t>3</a:t>
                      </a:r>
                      <a:endParaRPr lang="zh-CN" altLang="en-US" sz="1000" b="1" dirty="0">
                        <a:solidFill>
                          <a:schemeClr val="bg1"/>
                        </a:solidFill>
                      </a:endParaRPr>
                    </a:p>
                  </a:txBody>
                  <a:tcPr marL="68580" marR="68580" marT="34290" marB="34290" anchor="ctr">
                    <a:solidFill>
                      <a:schemeClr val="accent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t>产品上线</a:t>
                      </a:r>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r>
                        <a:rPr lang="zh-CN" altLang="en-US" sz="1000" dirty="0"/>
                        <a:t>准备上线物料，运维部署演示平台</a:t>
                      </a:r>
                    </a:p>
                  </a:txBody>
                  <a:tcPr marL="68580" marR="68580" marT="34290" marB="34290" anchor="ctr"/>
                </a:tc>
                <a:extLst>
                  <a:ext uri="{0D108BD9-81ED-4DB2-BD59-A6C34878D82A}">
                    <a16:rowId xmlns:a16="http://schemas.microsoft.com/office/drawing/2014/main" xmlns="" val="4197657982"/>
                  </a:ext>
                </a:extLst>
              </a:tr>
              <a:tr h="500459">
                <a:tc>
                  <a:txBody>
                    <a:bodyPr/>
                    <a:lstStyle/>
                    <a:p>
                      <a:pPr algn="ctr"/>
                      <a:r>
                        <a:rPr lang="en-US" altLang="zh-CN" sz="1000" b="1" dirty="0">
                          <a:solidFill>
                            <a:schemeClr val="bg1"/>
                          </a:solidFill>
                        </a:rPr>
                        <a:t>4</a:t>
                      </a:r>
                      <a:endParaRPr lang="zh-CN" altLang="en-US" sz="1000" b="1" dirty="0">
                        <a:solidFill>
                          <a:schemeClr val="bg1"/>
                        </a:solidFill>
                      </a:endParaRPr>
                    </a:p>
                  </a:txBody>
                  <a:tcPr marL="68580" marR="68580" marT="34290" marB="34290" anchor="ctr">
                    <a:solidFill>
                      <a:schemeClr val="accent2"/>
                    </a:solidFill>
                  </a:tcPr>
                </a:tc>
                <a:tc>
                  <a:txBody>
                    <a:bodyPr/>
                    <a:lstStyle/>
                    <a:p>
                      <a:pPr algn="ctr"/>
                      <a:r>
                        <a:rPr lang="zh-CN" altLang="en-US" sz="1000" dirty="0"/>
                        <a:t>产品发布会</a:t>
                      </a:r>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extLst>
                  <a:ext uri="{0D108BD9-81ED-4DB2-BD59-A6C34878D82A}">
                    <a16:rowId xmlns:a16="http://schemas.microsoft.com/office/drawing/2014/main" xmlns="" val="873013985"/>
                  </a:ext>
                </a:extLst>
              </a:tr>
              <a:tr h="500459">
                <a:tc>
                  <a:txBody>
                    <a:bodyPr/>
                    <a:lstStyle/>
                    <a:p>
                      <a:pPr algn="ctr"/>
                      <a:r>
                        <a:rPr lang="en-US" altLang="zh-CN" sz="1000" b="1" dirty="0">
                          <a:solidFill>
                            <a:schemeClr val="bg1"/>
                          </a:solidFill>
                        </a:rPr>
                        <a:t>5</a:t>
                      </a:r>
                      <a:endParaRPr lang="zh-CN" altLang="en-US" sz="1000" b="1" dirty="0">
                        <a:solidFill>
                          <a:schemeClr val="bg1"/>
                        </a:solidFill>
                      </a:endParaRPr>
                    </a:p>
                  </a:txBody>
                  <a:tcPr marL="68580" marR="68580" marT="34290" marB="34290" anchor="ctr">
                    <a:solidFill>
                      <a:schemeClr val="accent2"/>
                    </a:solidFill>
                  </a:tcPr>
                </a:tc>
                <a:tc>
                  <a:txBody>
                    <a:bodyPr/>
                    <a:lstStyle/>
                    <a:p>
                      <a:pPr algn="ctr"/>
                      <a:r>
                        <a:rPr lang="zh-CN" altLang="en-US" sz="1000" dirty="0"/>
                        <a:t>推广活动</a:t>
                      </a:r>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r>
                        <a:rPr lang="zh-CN" altLang="en-US" sz="1000" dirty="0"/>
                        <a:t>启动“</a:t>
                      </a:r>
                      <a:r>
                        <a:rPr lang="en-US" altLang="zh-CN" sz="1000" dirty="0"/>
                        <a:t>XXX</a:t>
                      </a:r>
                      <a:r>
                        <a:rPr lang="zh-CN" altLang="en-US" sz="1000" dirty="0"/>
                        <a:t>”活动计划，基于给</a:t>
                      </a:r>
                      <a:r>
                        <a:rPr lang="en-US" altLang="zh-CN" sz="1000" dirty="0"/>
                        <a:t>XXX</a:t>
                      </a:r>
                      <a:r>
                        <a:rPr lang="zh-CN" altLang="en-US" sz="1000" dirty="0"/>
                        <a:t>产品的老客户提供增值服务的形式，在</a:t>
                      </a:r>
                      <a:r>
                        <a:rPr lang="en-US" altLang="zh-CN" sz="1000" dirty="0"/>
                        <a:t>3</a:t>
                      </a:r>
                      <a:r>
                        <a:rPr lang="zh-CN" altLang="en-US" sz="1000" dirty="0"/>
                        <a:t>个月以</a:t>
                      </a:r>
                      <a:r>
                        <a:rPr lang="en-US" altLang="zh-CN" sz="1000" dirty="0"/>
                        <a:t>7</a:t>
                      </a:r>
                      <a:r>
                        <a:rPr lang="zh-CN" altLang="en-US" sz="1000" dirty="0"/>
                        <a:t>折优惠价格促销产品。</a:t>
                      </a:r>
                    </a:p>
                  </a:txBody>
                  <a:tcPr marL="68580" marR="68580" marT="34290" marB="34290" anchor="ctr"/>
                </a:tc>
                <a:extLst>
                  <a:ext uri="{0D108BD9-81ED-4DB2-BD59-A6C34878D82A}">
                    <a16:rowId xmlns:a16="http://schemas.microsoft.com/office/drawing/2014/main" xmlns="" val="10005"/>
                  </a:ext>
                </a:extLst>
              </a:tr>
              <a:tr h="500459">
                <a:tc>
                  <a:txBody>
                    <a:bodyPr/>
                    <a:lstStyle/>
                    <a:p>
                      <a:pPr algn="ctr"/>
                      <a:r>
                        <a:rPr lang="en-US" altLang="zh-CN" sz="1000" b="1" dirty="0">
                          <a:solidFill>
                            <a:schemeClr val="bg1"/>
                          </a:solidFill>
                        </a:rPr>
                        <a:t>6</a:t>
                      </a:r>
                      <a:endParaRPr lang="zh-CN" altLang="en-US" sz="1000" b="1" dirty="0">
                        <a:solidFill>
                          <a:schemeClr val="bg1"/>
                        </a:solidFill>
                      </a:endParaRPr>
                    </a:p>
                  </a:txBody>
                  <a:tcPr marL="68580" marR="68580" marT="34290" marB="34290" anchor="ctr">
                    <a:solidFill>
                      <a:schemeClr val="accent2"/>
                    </a:solidFill>
                  </a:tcPr>
                </a:tc>
                <a:tc>
                  <a:txBody>
                    <a:bodyPr/>
                    <a:lstStyle/>
                    <a:p>
                      <a:pPr algn="ctr"/>
                      <a:r>
                        <a:rPr lang="zh-CN" altLang="en-US" sz="1000" dirty="0"/>
                        <a:t>其他</a:t>
                      </a:r>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extLst>
                  <a:ext uri="{0D108BD9-81ED-4DB2-BD59-A6C34878D82A}">
                    <a16:rowId xmlns:a16="http://schemas.microsoft.com/office/drawing/2014/main" xmlns="" val="10006"/>
                  </a:ext>
                </a:extLst>
              </a:tr>
            </a:tbl>
          </a:graphicData>
        </a:graphic>
      </p:graphicFrame>
      <p:sp>
        <p:nvSpPr>
          <p:cNvPr id="5" name="矩形 4"/>
          <p:cNvSpPr/>
          <p:nvPr/>
        </p:nvSpPr>
        <p:spPr>
          <a:xfrm>
            <a:off x="217169" y="655140"/>
            <a:ext cx="8708315" cy="230832"/>
          </a:xfrm>
          <a:prstGeom prst="rect">
            <a:avLst/>
          </a:prstGeom>
        </p:spPr>
        <p:txBody>
          <a:bodyPr wrap="square">
            <a:spAutoFit/>
          </a:bodyPr>
          <a:lstStyle/>
          <a:p>
            <a:r>
              <a:rPr lang="zh-CN" altLang="en-US" sz="900" b="1" dirty="0">
                <a:solidFill>
                  <a:schemeClr val="accent1"/>
                </a:solidFill>
                <a:latin typeface="+mn-ea"/>
                <a:ea typeface="+mn-ea"/>
              </a:rPr>
              <a:t>该页介绍该实训产品的具体运营推广计划，目的是为了让评审人员判断事业部是否有一个清晰的产品运营推广计划。</a:t>
            </a:r>
          </a:p>
        </p:txBody>
      </p:sp>
      <p:sp>
        <p:nvSpPr>
          <p:cNvPr id="6" name="灯片编号占位符 5"/>
          <p:cNvSpPr>
            <a:spLocks noGrp="1"/>
          </p:cNvSpPr>
          <p:nvPr>
            <p:ph type="sldNum" sz="quarter" idx="12"/>
          </p:nvPr>
        </p:nvSpPr>
        <p:spPr/>
        <p:txBody>
          <a:bodyPr/>
          <a:lstStyle/>
          <a:p>
            <a:pPr>
              <a:defRPr/>
            </a:pPr>
            <a:fld id="{E1EE1A14-67C4-44F6-B266-6D4410088BB5}" type="slidenum">
              <a:rPr lang="zh-CN" altLang="en-US" smtClean="0"/>
              <a:pPr>
                <a:defRPr/>
              </a:pPr>
              <a:t>29</a:t>
            </a:fld>
            <a:endParaRPr lang="zh-CN" altLang="en-US"/>
          </a:p>
        </p:txBody>
      </p:sp>
    </p:spTree>
    <p:extLst>
      <p:ext uri="{BB962C8B-B14F-4D97-AF65-F5344CB8AC3E}">
        <p14:creationId xmlns:p14="http://schemas.microsoft.com/office/powerpoint/2010/main" val="36776569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1EE1A14-67C4-44F6-B266-6D4410088BB5}" type="slidenum">
              <a:rPr lang="zh-CN" altLang="en-US" smtClean="0"/>
              <a:pPr>
                <a:defRPr/>
              </a:pPr>
              <a:t>3</a:t>
            </a:fld>
            <a:endParaRPr lang="zh-CN" altLang="en-US"/>
          </a:p>
        </p:txBody>
      </p:sp>
      <p:sp>
        <p:nvSpPr>
          <p:cNvPr id="3" name="矩形 2"/>
          <p:cNvSpPr/>
          <p:nvPr/>
        </p:nvSpPr>
        <p:spPr>
          <a:xfrm>
            <a:off x="0" y="908464"/>
            <a:ext cx="9144000" cy="32954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72"/>
          <p:cNvSpPr>
            <a:spLocks noEditPoints="1"/>
          </p:cNvSpPr>
          <p:nvPr/>
        </p:nvSpPr>
        <p:spPr bwMode="auto">
          <a:xfrm>
            <a:off x="2498472" y="1196658"/>
            <a:ext cx="3812120" cy="2707105"/>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68580" tIns="34290" rIns="68580" bIns="34290" numCol="1" anchor="t" anchorCtr="0" compatLnSpc="1"/>
          <a:lstStyle/>
          <a:p>
            <a:endParaRPr lang="id-ID">
              <a:latin typeface="+mn-ea"/>
            </a:endParaRPr>
          </a:p>
        </p:txBody>
      </p:sp>
      <p:sp>
        <p:nvSpPr>
          <p:cNvPr id="5" name="Oval 4"/>
          <p:cNvSpPr/>
          <p:nvPr/>
        </p:nvSpPr>
        <p:spPr>
          <a:xfrm>
            <a:off x="3864215" y="1343806"/>
            <a:ext cx="1415570" cy="1415570"/>
          </a:xfrm>
          <a:prstGeom prst="ellipse">
            <a:avLst/>
          </a:prstGeom>
          <a:solidFill>
            <a:schemeClr val="bg1">
              <a:alpha val="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lumMod val="75000"/>
                  </a:schemeClr>
                </a:solidFill>
                <a:latin typeface="ITC Avant Garde Std Md" panose="020B0602020202020204" pitchFamily="34" charset="0"/>
                <a:ea typeface="造字工房悦圆演示版常规体" pitchFamily="50" charset="-122"/>
              </a:rPr>
              <a:t>01</a:t>
            </a:r>
            <a:endParaRPr lang="id-ID" sz="5400" dirty="0">
              <a:solidFill>
                <a:schemeClr val="tx1">
                  <a:lumMod val="75000"/>
                </a:schemeClr>
              </a:solidFill>
              <a:latin typeface="ITC Avant Garde Std Md" panose="020B0602020202020204" pitchFamily="34" charset="0"/>
              <a:ea typeface="造字工房悦圆演示版常规体" pitchFamily="50" charset="-122"/>
            </a:endParaRPr>
          </a:p>
        </p:txBody>
      </p:sp>
      <p:sp>
        <p:nvSpPr>
          <p:cNvPr id="6" name="AutoShape 2"/>
          <p:cNvSpPr/>
          <p:nvPr/>
        </p:nvSpPr>
        <p:spPr bwMode="auto">
          <a:xfrm>
            <a:off x="2694876" y="2820638"/>
            <a:ext cx="3682786" cy="542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a:defRPr/>
            </a:pPr>
            <a:r>
              <a:rPr lang="zh-CN" altLang="en-US" sz="2400" b="1" dirty="0" smtClean="0">
                <a:solidFill>
                  <a:schemeClr val="tx1">
                    <a:lumMod val="75000"/>
                  </a:schemeClr>
                </a:solidFill>
                <a:latin typeface="Raleway Regular"/>
                <a:cs typeface="Raleway Regular"/>
              </a:rPr>
              <a:t>自荐简介</a:t>
            </a:r>
            <a:endParaRPr lang="es-ES" sz="2400" b="1" dirty="0">
              <a:solidFill>
                <a:schemeClr val="tx1">
                  <a:lumMod val="75000"/>
                </a:schemeClr>
              </a:solidFill>
              <a:latin typeface="Raleway Regular"/>
              <a:cs typeface="Raleway Regular"/>
            </a:endParaRPr>
          </a:p>
        </p:txBody>
      </p:sp>
      <p:sp>
        <p:nvSpPr>
          <p:cNvPr id="7" name="TextBox 11"/>
          <p:cNvSpPr txBox="1"/>
          <p:nvPr/>
        </p:nvSpPr>
        <p:spPr>
          <a:xfrm>
            <a:off x="1843063" y="3517450"/>
            <a:ext cx="5386412" cy="307777"/>
          </a:xfrm>
          <a:prstGeom prst="rect">
            <a:avLst/>
          </a:prstGeom>
          <a:noFill/>
        </p:spPr>
        <p:txBody>
          <a:bodyPr wrap="square" lIns="0" tIns="0" rIns="0" bIns="0" rtlCol="0">
            <a:spAutoFit/>
          </a:bodyPr>
          <a:lstStyle>
            <a:defPPr>
              <a:defRPr lang="en-US"/>
            </a:defPPr>
            <a:lvl1pPr algn="just">
              <a:defRPr sz="900">
                <a:solidFill>
                  <a:schemeClr val="tx1">
                    <a:lumMod val="50000"/>
                    <a:lumOff val="50000"/>
                  </a:schemeClr>
                </a:solidFill>
                <a:latin typeface="+mn-ea"/>
              </a:defRPr>
            </a:lvl1pPr>
          </a:lstStyle>
          <a:p>
            <a:pPr algn="ctr"/>
            <a:r>
              <a:rPr lang="zh-CN" altLang="en-US" sz="1000" b="1" dirty="0">
                <a:solidFill>
                  <a:schemeClr val="tx1">
                    <a:lumMod val="75000"/>
                  </a:schemeClr>
                </a:solidFill>
              </a:rPr>
              <a:t>介绍发起该实训产品</a:t>
            </a:r>
            <a:r>
              <a:rPr lang="zh-CN" altLang="en-US" sz="1000" b="1" dirty="0" smtClean="0">
                <a:solidFill>
                  <a:schemeClr val="tx1">
                    <a:lumMod val="75000"/>
                  </a:schemeClr>
                </a:solidFill>
              </a:rPr>
              <a:t>项目立项的直接负责人信息，通过自荐对自己以往能力的陈述，确认能够胜任该产品立项及立项的后续工作</a:t>
            </a:r>
            <a:endParaRPr lang="zh-CN" altLang="en-US" sz="1000" b="1" dirty="0">
              <a:solidFill>
                <a:schemeClr val="tx1">
                  <a:lumMod val="75000"/>
                </a:schemeClr>
              </a:solidFill>
            </a:endParaRPr>
          </a:p>
        </p:txBody>
      </p:sp>
    </p:spTree>
    <p:extLst>
      <p:ext uri="{BB962C8B-B14F-4D97-AF65-F5344CB8AC3E}">
        <p14:creationId xmlns:p14="http://schemas.microsoft.com/office/powerpoint/2010/main" val="42927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2)">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anim calcmode="lin" valueType="num">
                                      <p:cBhvr>
                                        <p:cTn id="17" dur="500" fill="hold"/>
                                        <p:tgtEl>
                                          <p:spTgt spid="7"/>
                                        </p:tgtEl>
                                        <p:attrNameLst>
                                          <p:attrName>ppt_x</p:attrName>
                                        </p:attrNameLst>
                                      </p:cBhvr>
                                      <p:tavLst>
                                        <p:tav tm="0">
                                          <p:val>
                                            <p:strVal val="#ppt_x"/>
                                          </p:val>
                                        </p:tav>
                                        <p:tav tm="100000">
                                          <p:val>
                                            <p:strVal val="#ppt_x"/>
                                          </p:val>
                                        </p:tav>
                                      </p:tavLst>
                                    </p:anim>
                                    <p:anim calcmode="lin" valueType="num">
                                      <p:cBhvr>
                                        <p:cTn id="18" dur="500" fill="hold"/>
                                        <p:tgtEl>
                                          <p:spTgt spid="7"/>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908464"/>
            <a:ext cx="9144000" cy="32954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4" name="Freeform 72"/>
          <p:cNvSpPr>
            <a:spLocks noEditPoints="1"/>
          </p:cNvSpPr>
          <p:nvPr/>
        </p:nvSpPr>
        <p:spPr bwMode="auto">
          <a:xfrm>
            <a:off x="2498472" y="1196658"/>
            <a:ext cx="3812120" cy="2707105"/>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68580" tIns="34290" rIns="68580" bIns="34290" numCol="1" anchor="t" anchorCtr="0" compatLnSpc="1"/>
          <a:lstStyle/>
          <a:p>
            <a:endParaRPr lang="id-ID">
              <a:latin typeface="+mn-ea"/>
            </a:endParaRPr>
          </a:p>
        </p:txBody>
      </p:sp>
      <p:sp>
        <p:nvSpPr>
          <p:cNvPr id="18" name="Oval 4"/>
          <p:cNvSpPr/>
          <p:nvPr/>
        </p:nvSpPr>
        <p:spPr>
          <a:xfrm>
            <a:off x="3864215" y="1343806"/>
            <a:ext cx="1415570" cy="1415570"/>
          </a:xfrm>
          <a:prstGeom prst="ellipse">
            <a:avLst/>
          </a:prstGeom>
          <a:solidFill>
            <a:schemeClr val="bg1">
              <a:alpha val="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solidFill>
                  <a:schemeClr val="tx1">
                    <a:lumMod val="75000"/>
                  </a:schemeClr>
                </a:solidFill>
                <a:latin typeface="ITC Avant Garde Std Md" panose="020B0602020202020204" pitchFamily="34" charset="0"/>
                <a:ea typeface="造字工房悦圆演示版常规体" pitchFamily="50" charset="-122"/>
              </a:rPr>
              <a:t>09</a:t>
            </a:r>
            <a:endParaRPr lang="id-ID" sz="5400" dirty="0">
              <a:solidFill>
                <a:schemeClr val="tx1">
                  <a:lumMod val="75000"/>
                </a:schemeClr>
              </a:solidFill>
              <a:latin typeface="ITC Avant Garde Std Md" panose="020B0602020202020204" pitchFamily="34" charset="0"/>
              <a:ea typeface="造字工房悦圆演示版常规体" pitchFamily="50" charset="-122"/>
            </a:endParaRPr>
          </a:p>
        </p:txBody>
      </p:sp>
      <p:sp>
        <p:nvSpPr>
          <p:cNvPr id="20" name="AutoShape 2"/>
          <p:cNvSpPr/>
          <p:nvPr/>
        </p:nvSpPr>
        <p:spPr bwMode="auto">
          <a:xfrm>
            <a:off x="2694876" y="2820638"/>
            <a:ext cx="3682786" cy="542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a:defRPr/>
            </a:pPr>
            <a:r>
              <a:rPr lang="zh-CN" altLang="en-US" sz="2400" b="1" dirty="0">
                <a:solidFill>
                  <a:schemeClr val="tx1">
                    <a:lumMod val="75000"/>
                  </a:schemeClr>
                </a:solidFill>
                <a:latin typeface="+mn-ea"/>
                <a:ea typeface="+mn-ea"/>
                <a:cs typeface="Raleway Regular"/>
              </a:rPr>
              <a:t>风险与控制</a:t>
            </a:r>
          </a:p>
        </p:txBody>
      </p:sp>
      <p:sp>
        <p:nvSpPr>
          <p:cNvPr id="21" name="TextBox 11"/>
          <p:cNvSpPr txBox="1"/>
          <p:nvPr/>
        </p:nvSpPr>
        <p:spPr>
          <a:xfrm>
            <a:off x="3204157" y="3424825"/>
            <a:ext cx="3379524" cy="153888"/>
          </a:xfrm>
          <a:prstGeom prst="rect">
            <a:avLst/>
          </a:prstGeom>
          <a:noFill/>
        </p:spPr>
        <p:txBody>
          <a:bodyPr wrap="square" lIns="0" tIns="0" rIns="0" bIns="0" rtlCol="0">
            <a:spAutoFit/>
          </a:bodyPr>
          <a:lstStyle>
            <a:defPPr>
              <a:defRPr lang="en-US"/>
            </a:defPPr>
            <a:lvl1pPr algn="just">
              <a:defRPr sz="900">
                <a:solidFill>
                  <a:schemeClr val="tx1">
                    <a:lumMod val="50000"/>
                    <a:lumOff val="50000"/>
                  </a:schemeClr>
                </a:solidFill>
                <a:latin typeface="+mn-ea"/>
              </a:defRPr>
            </a:lvl1pPr>
          </a:lstStyle>
          <a:p>
            <a:r>
              <a:rPr lang="zh-CN" altLang="en-US" sz="1000" b="1" dirty="0">
                <a:solidFill>
                  <a:schemeClr val="tx1"/>
                </a:solidFill>
                <a:ea typeface="+mn-ea"/>
              </a:rPr>
              <a:t>介绍开发该实训系统存在的风险点，与应对措施</a:t>
            </a:r>
          </a:p>
        </p:txBody>
      </p:sp>
    </p:spTree>
    <p:extLst>
      <p:ext uri="{BB962C8B-B14F-4D97-AF65-F5344CB8AC3E}">
        <p14:creationId xmlns:p14="http://schemas.microsoft.com/office/powerpoint/2010/main" val="276854995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2)">
                                      <p:cBhvr>
                                        <p:cTn id="7" dur="2000"/>
                                        <p:tgtEl>
                                          <p:spTgt spid="18"/>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anim calcmode="lin" valueType="num">
                                      <p:cBhvr>
                                        <p:cTn id="12" dur="500" fill="hold"/>
                                        <p:tgtEl>
                                          <p:spTgt spid="20"/>
                                        </p:tgtEl>
                                        <p:attrNameLst>
                                          <p:attrName>ppt_x</p:attrName>
                                        </p:attrNameLst>
                                      </p:cBhvr>
                                      <p:tavLst>
                                        <p:tav tm="0">
                                          <p:val>
                                            <p:strVal val="#ppt_x"/>
                                          </p:val>
                                        </p:tav>
                                        <p:tav tm="100000">
                                          <p:val>
                                            <p:strVal val="#ppt_x"/>
                                          </p:val>
                                        </p:tav>
                                      </p:tavLst>
                                    </p:anim>
                                    <p:anim calcmode="lin" valueType="num">
                                      <p:cBhvr>
                                        <p:cTn id="13" dur="500" fill="hold"/>
                                        <p:tgtEl>
                                          <p:spTgt spid="20"/>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anim calcmode="lin" valueType="num">
                                      <p:cBhvr>
                                        <p:cTn id="17" dur="500" fill="hold"/>
                                        <p:tgtEl>
                                          <p:spTgt spid="21"/>
                                        </p:tgtEl>
                                        <p:attrNameLst>
                                          <p:attrName>ppt_x</p:attrName>
                                        </p:attrNameLst>
                                      </p:cBhvr>
                                      <p:tavLst>
                                        <p:tav tm="0">
                                          <p:val>
                                            <p:strVal val="#ppt_x"/>
                                          </p:val>
                                        </p:tav>
                                        <p:tav tm="100000">
                                          <p:val>
                                            <p:strVal val="#ppt_x"/>
                                          </p:val>
                                        </p:tav>
                                      </p:tavLst>
                                    </p:anim>
                                    <p:anim calcmode="lin" valueType="num">
                                      <p:cBhvr>
                                        <p:cTn id="18" dur="500" fill="hold"/>
                                        <p:tgtEl>
                                          <p:spTgt spid="21"/>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par>
                          <p:cTn id="23" fill="hold">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18" grpId="0" animBg="1"/>
      <p:bldP spid="20" grpId="0"/>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457200" cy="4655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458" y="59672"/>
            <a:ext cx="3363071" cy="415498"/>
          </a:xfrm>
          <a:prstGeom prst="rect">
            <a:avLst/>
          </a:prstGeom>
          <a:noFill/>
        </p:spPr>
        <p:txBody>
          <a:bodyPr wrap="square" rtlCol="0">
            <a:spAutoFit/>
          </a:bodyPr>
          <a:lstStyle/>
          <a:p>
            <a:r>
              <a:rPr lang="zh-CN" altLang="en-US" sz="2100" b="1" dirty="0">
                <a:solidFill>
                  <a:srgbClr val="595959"/>
                </a:solidFill>
                <a:latin typeface="+mn-ea"/>
                <a:ea typeface="+mn-ea"/>
              </a:rPr>
              <a:t>风险与控制</a:t>
            </a:r>
          </a:p>
        </p:txBody>
      </p:sp>
      <p:graphicFrame>
        <p:nvGraphicFramePr>
          <p:cNvPr id="10" name="表格 9"/>
          <p:cNvGraphicFramePr>
            <a:graphicFrameLocks noGrp="1"/>
          </p:cNvGraphicFramePr>
          <p:nvPr>
            <p:extLst>
              <p:ext uri="{D42A27DB-BD31-4B8C-83A1-F6EECF244321}">
                <p14:modId xmlns:p14="http://schemas.microsoft.com/office/powerpoint/2010/main" val="2201192110"/>
              </p:ext>
            </p:extLst>
          </p:nvPr>
        </p:nvGraphicFramePr>
        <p:xfrm>
          <a:off x="329198" y="1166100"/>
          <a:ext cx="8186152" cy="3204936"/>
        </p:xfrm>
        <a:graphic>
          <a:graphicData uri="http://schemas.openxmlformats.org/drawingml/2006/table">
            <a:tbl>
              <a:tblPr firstRow="1" bandRow="1">
                <a:tableStyleId>{21E4AEA4-8DFA-4A89-87EB-49C32662AFE0}</a:tableStyleId>
              </a:tblPr>
              <a:tblGrid>
                <a:gridCol w="641754">
                  <a:extLst>
                    <a:ext uri="{9D8B030D-6E8A-4147-A177-3AD203B41FA5}">
                      <a16:colId xmlns:a16="http://schemas.microsoft.com/office/drawing/2014/main" xmlns="" val="1127088339"/>
                    </a:ext>
                  </a:extLst>
                </a:gridCol>
                <a:gridCol w="2013329">
                  <a:extLst>
                    <a:ext uri="{9D8B030D-6E8A-4147-A177-3AD203B41FA5}">
                      <a16:colId xmlns:a16="http://schemas.microsoft.com/office/drawing/2014/main" xmlns="" val="2337188657"/>
                    </a:ext>
                  </a:extLst>
                </a:gridCol>
                <a:gridCol w="2973969">
                  <a:extLst>
                    <a:ext uri="{9D8B030D-6E8A-4147-A177-3AD203B41FA5}">
                      <a16:colId xmlns:a16="http://schemas.microsoft.com/office/drawing/2014/main" xmlns="" val="1147857796"/>
                    </a:ext>
                  </a:extLst>
                </a:gridCol>
                <a:gridCol w="2557100">
                  <a:extLst>
                    <a:ext uri="{9D8B030D-6E8A-4147-A177-3AD203B41FA5}">
                      <a16:colId xmlns:a16="http://schemas.microsoft.com/office/drawing/2014/main" xmlns="" val="1153291492"/>
                    </a:ext>
                  </a:extLst>
                </a:gridCol>
              </a:tblGrid>
              <a:tr h="400617">
                <a:tc>
                  <a:txBody>
                    <a:bodyPr/>
                    <a:lstStyle/>
                    <a:p>
                      <a:pPr algn="ctr"/>
                      <a:r>
                        <a:rPr lang="zh-CN" altLang="en-US" sz="1000" dirty="0"/>
                        <a:t>序号</a:t>
                      </a:r>
                    </a:p>
                  </a:txBody>
                  <a:tcPr marL="68580" marR="68580" marT="34290" marB="34290" anchor="ctr"/>
                </a:tc>
                <a:tc>
                  <a:txBody>
                    <a:bodyPr/>
                    <a:lstStyle/>
                    <a:p>
                      <a:pPr algn="ctr"/>
                      <a:r>
                        <a:rPr lang="zh-CN" altLang="en-US" sz="1000" dirty="0"/>
                        <a:t>风险点</a:t>
                      </a:r>
                    </a:p>
                  </a:txBody>
                  <a:tcPr marL="68580" marR="68580" marT="34290" marB="34290" anchor="ctr"/>
                </a:tc>
                <a:tc>
                  <a:txBody>
                    <a:bodyPr/>
                    <a:lstStyle/>
                    <a:p>
                      <a:pPr algn="ctr"/>
                      <a:r>
                        <a:rPr lang="zh-CN" altLang="en-US" sz="1000" dirty="0"/>
                        <a:t>风险描述</a:t>
                      </a:r>
                    </a:p>
                  </a:txBody>
                  <a:tcPr marL="68580" marR="68580" marT="34290" marB="34290" anchor="ctr"/>
                </a:tc>
                <a:tc>
                  <a:txBody>
                    <a:bodyPr/>
                    <a:lstStyle/>
                    <a:p>
                      <a:pPr algn="ctr"/>
                      <a:r>
                        <a:rPr lang="zh-CN" altLang="en-US" sz="1000" dirty="0"/>
                        <a:t>风险控制措施</a:t>
                      </a:r>
                    </a:p>
                  </a:txBody>
                  <a:tcPr marL="68580" marR="68580" marT="34290" marB="34290" anchor="ctr"/>
                </a:tc>
                <a:extLst>
                  <a:ext uri="{0D108BD9-81ED-4DB2-BD59-A6C34878D82A}">
                    <a16:rowId xmlns:a16="http://schemas.microsoft.com/office/drawing/2014/main" xmlns="" val="3429944024"/>
                  </a:ext>
                </a:extLst>
              </a:tr>
              <a:tr h="400617">
                <a:tc>
                  <a:txBody>
                    <a:bodyPr/>
                    <a:lstStyle/>
                    <a:p>
                      <a:pPr algn="ctr"/>
                      <a:r>
                        <a:rPr lang="en-US" altLang="zh-CN" sz="1000" b="1" dirty="0">
                          <a:solidFill>
                            <a:schemeClr val="bg1"/>
                          </a:solidFill>
                        </a:rPr>
                        <a:t>1</a:t>
                      </a:r>
                      <a:endParaRPr lang="zh-CN" altLang="en-US" sz="1000" b="1" dirty="0">
                        <a:solidFill>
                          <a:schemeClr val="bg1"/>
                        </a:solidFill>
                      </a:endParaRPr>
                    </a:p>
                  </a:txBody>
                  <a:tcPr marL="68580" marR="68580" marT="34290" marB="34290" anchor="ctr">
                    <a:solidFill>
                      <a:schemeClr val="accent2"/>
                    </a:solidFill>
                  </a:tcP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a:p>
                  </a:txBody>
                  <a:tcPr marL="68580" marR="68580" marT="34290" marB="34290" anchor="ctr"/>
                </a:tc>
                <a:extLst>
                  <a:ext uri="{0D108BD9-81ED-4DB2-BD59-A6C34878D82A}">
                    <a16:rowId xmlns:a16="http://schemas.microsoft.com/office/drawing/2014/main" xmlns="" val="4225979228"/>
                  </a:ext>
                </a:extLst>
              </a:tr>
              <a:tr h="400617">
                <a:tc>
                  <a:txBody>
                    <a:bodyPr/>
                    <a:lstStyle/>
                    <a:p>
                      <a:pPr algn="ctr"/>
                      <a:r>
                        <a:rPr lang="en-US" altLang="zh-CN" sz="1000" b="1" dirty="0">
                          <a:solidFill>
                            <a:schemeClr val="bg1"/>
                          </a:solidFill>
                        </a:rPr>
                        <a:t>2</a:t>
                      </a:r>
                      <a:endParaRPr lang="zh-CN" altLang="en-US" sz="1000" b="1" dirty="0">
                        <a:solidFill>
                          <a:schemeClr val="bg1"/>
                        </a:solidFill>
                      </a:endParaRPr>
                    </a:p>
                  </a:txBody>
                  <a:tcPr marL="68580" marR="68580" marT="34290" marB="34290" anchor="ctr">
                    <a:solidFill>
                      <a:schemeClr val="accent2"/>
                    </a:solidFill>
                  </a:tcP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extLst>
                  <a:ext uri="{0D108BD9-81ED-4DB2-BD59-A6C34878D82A}">
                    <a16:rowId xmlns:a16="http://schemas.microsoft.com/office/drawing/2014/main" xmlns="" val="202513004"/>
                  </a:ext>
                </a:extLst>
              </a:tr>
              <a:tr h="400617">
                <a:tc>
                  <a:txBody>
                    <a:bodyPr/>
                    <a:lstStyle/>
                    <a:p>
                      <a:pPr algn="ctr"/>
                      <a:r>
                        <a:rPr lang="en-US" altLang="zh-CN" sz="1000" b="1" dirty="0">
                          <a:solidFill>
                            <a:schemeClr val="bg1"/>
                          </a:solidFill>
                        </a:rPr>
                        <a:t>3</a:t>
                      </a:r>
                      <a:endParaRPr lang="zh-CN" altLang="en-US" sz="1000" b="1" dirty="0">
                        <a:solidFill>
                          <a:schemeClr val="bg1"/>
                        </a:solidFill>
                      </a:endParaRPr>
                    </a:p>
                  </a:txBody>
                  <a:tcPr marL="68580" marR="68580" marT="34290" marB="34290" anchor="ctr">
                    <a:solidFill>
                      <a:schemeClr val="accent2"/>
                    </a:solidFill>
                  </a:tcP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extLst>
                  <a:ext uri="{0D108BD9-81ED-4DB2-BD59-A6C34878D82A}">
                    <a16:rowId xmlns:a16="http://schemas.microsoft.com/office/drawing/2014/main" xmlns="" val="4197657982"/>
                  </a:ext>
                </a:extLst>
              </a:tr>
              <a:tr h="400617">
                <a:tc>
                  <a:txBody>
                    <a:bodyPr/>
                    <a:lstStyle/>
                    <a:p>
                      <a:pPr algn="ctr"/>
                      <a:r>
                        <a:rPr lang="en-US" altLang="zh-CN" sz="1000" b="1" dirty="0">
                          <a:solidFill>
                            <a:schemeClr val="bg1"/>
                          </a:solidFill>
                        </a:rPr>
                        <a:t>4</a:t>
                      </a:r>
                      <a:endParaRPr lang="zh-CN" altLang="en-US" sz="1000" b="1" dirty="0">
                        <a:solidFill>
                          <a:schemeClr val="bg1"/>
                        </a:solidFill>
                      </a:endParaRPr>
                    </a:p>
                  </a:txBody>
                  <a:tcPr marL="68580" marR="68580" marT="34290" marB="34290" anchor="ctr">
                    <a:solidFill>
                      <a:schemeClr val="accent2"/>
                    </a:solidFill>
                  </a:tcP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extLst>
                  <a:ext uri="{0D108BD9-81ED-4DB2-BD59-A6C34878D82A}">
                    <a16:rowId xmlns:a16="http://schemas.microsoft.com/office/drawing/2014/main" xmlns="" val="873013985"/>
                  </a:ext>
                </a:extLst>
              </a:tr>
              <a:tr h="400617">
                <a:tc>
                  <a:txBody>
                    <a:bodyPr/>
                    <a:lstStyle/>
                    <a:p>
                      <a:pPr algn="ctr"/>
                      <a:r>
                        <a:rPr lang="en-US" altLang="zh-CN" sz="1000" b="1" dirty="0">
                          <a:solidFill>
                            <a:schemeClr val="bg1"/>
                          </a:solidFill>
                        </a:rPr>
                        <a:t>5</a:t>
                      </a:r>
                      <a:endParaRPr lang="zh-CN" altLang="en-US" sz="1000" b="1" dirty="0">
                        <a:solidFill>
                          <a:schemeClr val="bg1"/>
                        </a:solidFill>
                      </a:endParaRPr>
                    </a:p>
                  </a:txBody>
                  <a:tcPr marL="68580" marR="68580" marT="34290" marB="34290" anchor="ctr">
                    <a:solidFill>
                      <a:schemeClr val="accent2"/>
                    </a:solidFill>
                  </a:tcP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a:p>
                  </a:txBody>
                  <a:tcPr marL="68580" marR="68580" marT="34290" marB="34290" anchor="ctr"/>
                </a:tc>
                <a:extLst>
                  <a:ext uri="{0D108BD9-81ED-4DB2-BD59-A6C34878D82A}">
                    <a16:rowId xmlns:a16="http://schemas.microsoft.com/office/drawing/2014/main" xmlns="" val="1544254925"/>
                  </a:ext>
                </a:extLst>
              </a:tr>
              <a:tr h="400617">
                <a:tc>
                  <a:txBody>
                    <a:bodyPr/>
                    <a:lstStyle/>
                    <a:p>
                      <a:pPr algn="ctr"/>
                      <a:r>
                        <a:rPr lang="en-US" altLang="zh-CN" sz="1000" b="1" dirty="0">
                          <a:solidFill>
                            <a:schemeClr val="bg1"/>
                          </a:solidFill>
                        </a:rPr>
                        <a:t>6</a:t>
                      </a:r>
                      <a:endParaRPr lang="zh-CN" altLang="en-US" sz="1000" b="1" dirty="0">
                        <a:solidFill>
                          <a:schemeClr val="bg1"/>
                        </a:solidFill>
                      </a:endParaRPr>
                    </a:p>
                  </a:txBody>
                  <a:tcPr marL="68580" marR="68580" marT="34290" marB="34290" anchor="ctr">
                    <a:solidFill>
                      <a:schemeClr val="accent2"/>
                    </a:solidFill>
                  </a:tcP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a:p>
                  </a:txBody>
                  <a:tcPr marL="68580" marR="68580" marT="34290" marB="34290" anchor="ctr"/>
                </a:tc>
                <a:extLst>
                  <a:ext uri="{0D108BD9-81ED-4DB2-BD59-A6C34878D82A}">
                    <a16:rowId xmlns:a16="http://schemas.microsoft.com/office/drawing/2014/main" xmlns="" val="397684593"/>
                  </a:ext>
                </a:extLst>
              </a:tr>
              <a:tr h="400617">
                <a:tc>
                  <a:txBody>
                    <a:bodyPr/>
                    <a:lstStyle/>
                    <a:p>
                      <a:pPr algn="ctr"/>
                      <a:r>
                        <a:rPr lang="en-US" altLang="zh-CN" sz="1000" b="1" dirty="0">
                          <a:solidFill>
                            <a:schemeClr val="bg1"/>
                          </a:solidFill>
                        </a:rPr>
                        <a:t>7</a:t>
                      </a:r>
                      <a:endParaRPr lang="zh-CN" altLang="en-US" sz="1000" b="1" dirty="0">
                        <a:solidFill>
                          <a:schemeClr val="bg1"/>
                        </a:solidFill>
                      </a:endParaRPr>
                    </a:p>
                  </a:txBody>
                  <a:tcPr marL="68580" marR="68580" marT="34290" marB="34290" anchor="ctr">
                    <a:solidFill>
                      <a:schemeClr val="accent2"/>
                    </a:solidFill>
                  </a:tcP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tc>
                  <a:txBody>
                    <a:bodyPr/>
                    <a:lstStyle/>
                    <a:p>
                      <a:pPr algn="ctr"/>
                      <a:endParaRPr lang="zh-CN" altLang="en-US" sz="1000" dirty="0"/>
                    </a:p>
                  </a:txBody>
                  <a:tcPr marL="68580" marR="68580" marT="34290" marB="34290" anchor="ctr"/>
                </a:tc>
                <a:extLst>
                  <a:ext uri="{0D108BD9-81ED-4DB2-BD59-A6C34878D82A}">
                    <a16:rowId xmlns:a16="http://schemas.microsoft.com/office/drawing/2014/main" xmlns="" val="3892590134"/>
                  </a:ext>
                </a:extLst>
              </a:tr>
            </a:tbl>
          </a:graphicData>
        </a:graphic>
      </p:graphicFrame>
      <p:sp>
        <p:nvSpPr>
          <p:cNvPr id="5" name="矩形 4"/>
          <p:cNvSpPr/>
          <p:nvPr/>
        </p:nvSpPr>
        <p:spPr>
          <a:xfrm>
            <a:off x="217169" y="655140"/>
            <a:ext cx="8708315" cy="369332"/>
          </a:xfrm>
          <a:prstGeom prst="rect">
            <a:avLst/>
          </a:prstGeom>
        </p:spPr>
        <p:txBody>
          <a:bodyPr wrap="square">
            <a:spAutoFit/>
          </a:bodyPr>
          <a:lstStyle/>
          <a:p>
            <a:r>
              <a:rPr lang="zh-CN" altLang="en-US" sz="900" b="1" dirty="0">
                <a:solidFill>
                  <a:schemeClr val="accent1"/>
                </a:solidFill>
                <a:latin typeface="+mn-ea"/>
                <a:ea typeface="+mn-ea"/>
              </a:rPr>
              <a:t>该页介绍启动该项目的风险点与事业部对这些风险提出的管控方案。目的是为了让评审人员判定事业部是否对该项目的风险已经有了充足的认识，并且已经有了充分的应对措施。</a:t>
            </a:r>
          </a:p>
        </p:txBody>
      </p:sp>
      <p:sp>
        <p:nvSpPr>
          <p:cNvPr id="6" name="灯片编号占位符 5"/>
          <p:cNvSpPr>
            <a:spLocks noGrp="1"/>
          </p:cNvSpPr>
          <p:nvPr>
            <p:ph type="sldNum" sz="quarter" idx="12"/>
          </p:nvPr>
        </p:nvSpPr>
        <p:spPr/>
        <p:txBody>
          <a:bodyPr/>
          <a:lstStyle/>
          <a:p>
            <a:pPr>
              <a:defRPr/>
            </a:pPr>
            <a:fld id="{E1EE1A14-67C4-44F6-B266-6D4410088BB5}" type="slidenum">
              <a:rPr lang="zh-CN" altLang="en-US" smtClean="0"/>
              <a:pPr>
                <a:defRPr/>
              </a:pPr>
              <a:t>31</a:t>
            </a:fld>
            <a:endParaRPr lang="zh-CN" altLang="en-US"/>
          </a:p>
        </p:txBody>
      </p:sp>
    </p:spTree>
    <p:extLst>
      <p:ext uri="{BB962C8B-B14F-4D97-AF65-F5344CB8AC3E}">
        <p14:creationId xmlns:p14="http://schemas.microsoft.com/office/powerpoint/2010/main" val="18473397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3" name="PA_矩形 2"/>
          <p:cNvSpPr/>
          <p:nvPr>
            <p:custDataLst>
              <p:tags r:id="rId1"/>
            </p:custDataLst>
          </p:nvPr>
        </p:nvSpPr>
        <p:spPr>
          <a:xfrm>
            <a:off x="0" y="908464"/>
            <a:ext cx="9144000" cy="32954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PA_文本框 2"/>
          <p:cNvSpPr txBox="1"/>
          <p:nvPr>
            <p:custDataLst>
              <p:tags r:id="rId2"/>
            </p:custDataLst>
          </p:nvPr>
        </p:nvSpPr>
        <p:spPr>
          <a:xfrm>
            <a:off x="2318790" y="2271575"/>
            <a:ext cx="6242754" cy="646331"/>
          </a:xfrm>
          <a:prstGeom prst="rect">
            <a:avLst/>
          </a:prstGeom>
          <a:noFill/>
        </p:spPr>
        <p:txBody>
          <a:bodyPr wrap="square" rtlCol="0">
            <a:spAutoFit/>
          </a:bodyPr>
          <a:lstStyle/>
          <a:p>
            <a:pPr algn="r"/>
            <a:r>
              <a:rPr lang="zh-CN" altLang="en-US" sz="3600" b="1" dirty="0">
                <a:solidFill>
                  <a:schemeClr val="tx1">
                    <a:lumMod val="75000"/>
                  </a:schemeClr>
                </a:solidFill>
                <a:latin typeface="+mn-ea"/>
                <a:ea typeface="+mn-ea"/>
                <a:cs typeface="Open Sans" panose="020B0606030504020204" pitchFamily="34" charset="0"/>
              </a:rPr>
              <a:t>感谢大家的支持</a:t>
            </a:r>
            <a:endParaRPr lang="en-US" sz="3600" b="1" dirty="0">
              <a:solidFill>
                <a:schemeClr val="tx1">
                  <a:lumMod val="75000"/>
                </a:schemeClr>
              </a:solidFill>
              <a:latin typeface="+mn-ea"/>
              <a:ea typeface="+mn-ea"/>
              <a:cs typeface="Open Sans" panose="020B0606030504020204" pitchFamily="34" charset="0"/>
            </a:endParaRPr>
          </a:p>
        </p:txBody>
      </p:sp>
      <p:sp>
        <p:nvSpPr>
          <p:cNvPr id="24" name="PA_任意多边形 72"/>
          <p:cNvSpPr>
            <a:spLocks noEditPoints="1"/>
          </p:cNvSpPr>
          <p:nvPr>
            <p:custDataLst>
              <p:tags r:id="rId3"/>
            </p:custDataLst>
          </p:nvPr>
        </p:nvSpPr>
        <p:spPr bwMode="auto">
          <a:xfrm>
            <a:off x="254038" y="1241189"/>
            <a:ext cx="3812120" cy="2707105"/>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68580" tIns="34290" rIns="68580" bIns="34290" numCol="1" anchor="t" anchorCtr="0" compatLnSpc="1"/>
          <a:lstStyle/>
          <a:p>
            <a:endParaRPr lang="id-ID">
              <a:latin typeface="+mn-ea"/>
            </a:endParaRPr>
          </a:p>
        </p:txBody>
      </p:sp>
      <p:sp>
        <p:nvSpPr>
          <p:cNvPr id="2" name="TextBox 1"/>
          <p:cNvSpPr txBox="1"/>
          <p:nvPr/>
        </p:nvSpPr>
        <p:spPr>
          <a:xfrm>
            <a:off x="6343650" y="3242732"/>
            <a:ext cx="2313144" cy="646331"/>
          </a:xfrm>
          <a:prstGeom prst="rect">
            <a:avLst/>
          </a:prstGeom>
          <a:noFill/>
        </p:spPr>
        <p:txBody>
          <a:bodyPr wrap="square" rtlCol="0">
            <a:spAutoFit/>
          </a:bodyPr>
          <a:lstStyle/>
          <a:p>
            <a:r>
              <a:rPr lang="zh-CN" altLang="en-US" dirty="0">
                <a:latin typeface="+mn-ea"/>
                <a:ea typeface="+mn-ea"/>
              </a:rPr>
              <a:t>陈述人：</a:t>
            </a:r>
            <a:r>
              <a:rPr lang="en-US" altLang="zh-CN" dirty="0">
                <a:latin typeface="+mn-ea"/>
                <a:ea typeface="+mn-ea"/>
              </a:rPr>
              <a:t>XXX</a:t>
            </a:r>
          </a:p>
          <a:p>
            <a:r>
              <a:rPr lang="zh-CN" altLang="en-US" dirty="0">
                <a:latin typeface="+mn-ea"/>
                <a:ea typeface="+mn-ea"/>
              </a:rPr>
              <a:t>日期：</a:t>
            </a:r>
            <a:r>
              <a:rPr lang="en-US" altLang="zh-CN" dirty="0">
                <a:latin typeface="+mn-ea"/>
                <a:ea typeface="+mn-ea"/>
              </a:rPr>
              <a:t>XXXX.XX.XX</a:t>
            </a:r>
            <a:endParaRPr lang="zh-CN" altLang="en-US" dirty="0">
              <a:latin typeface="+mn-ea"/>
              <a:ea typeface="+mn-ea"/>
            </a:endParaRPr>
          </a:p>
        </p:txBody>
      </p:sp>
    </p:spTree>
    <p:extLst>
      <p:ext uri="{BB962C8B-B14F-4D97-AF65-F5344CB8AC3E}">
        <p14:creationId xmlns:p14="http://schemas.microsoft.com/office/powerpoint/2010/main" val="1571655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750"/>
                                        <p:tgtEl>
                                          <p:spTgt spid="24"/>
                                        </p:tgtEl>
                                      </p:cBhvr>
                                    </p:animEffect>
                                  </p:childTnLst>
                                </p:cTn>
                              </p:par>
                            </p:childTnLst>
                          </p:cTn>
                        </p:par>
                        <p:par>
                          <p:cTn id="12" fill="hold">
                            <p:stCondLst>
                              <p:cond delay="1250"/>
                            </p:stCondLst>
                            <p:childTnLst>
                              <p:par>
                                <p:cTn id="13" presetID="42"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anim calcmode="lin" valueType="num">
                                      <p:cBhvr>
                                        <p:cTn id="16" dur="1000" fill="hold"/>
                                        <p:tgtEl>
                                          <p:spTgt spid="18"/>
                                        </p:tgtEl>
                                        <p:attrNameLst>
                                          <p:attrName>ppt_x</p:attrName>
                                        </p:attrNameLst>
                                      </p:cBhvr>
                                      <p:tavLst>
                                        <p:tav tm="0">
                                          <p:val>
                                            <p:strVal val="#ppt_x"/>
                                          </p:val>
                                        </p:tav>
                                        <p:tav tm="100000">
                                          <p:val>
                                            <p:strVal val="#ppt_x"/>
                                          </p:val>
                                        </p:tav>
                                      </p:tavLst>
                                    </p:anim>
                                    <p:anim calcmode="lin" valueType="num">
                                      <p:cBhvr>
                                        <p:cTn id="1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8" grpId="0"/>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1EE1A14-67C4-44F6-B266-6D4410088BB5}" type="slidenum">
              <a:rPr lang="zh-CN" altLang="en-US" smtClean="0"/>
              <a:pPr>
                <a:defRPr/>
              </a:pPr>
              <a:t>4</a:t>
            </a:fld>
            <a:endParaRPr lang="zh-CN" altLang="en-US"/>
          </a:p>
        </p:txBody>
      </p:sp>
      <p:sp>
        <p:nvSpPr>
          <p:cNvPr id="3" name="矩形 2"/>
          <p:cNvSpPr/>
          <p:nvPr/>
        </p:nvSpPr>
        <p:spPr>
          <a:xfrm>
            <a:off x="0" y="0"/>
            <a:ext cx="457200" cy="4655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
          <p:cNvSpPr txBox="1"/>
          <p:nvPr/>
        </p:nvSpPr>
        <p:spPr>
          <a:xfrm>
            <a:off x="488839" y="22860"/>
            <a:ext cx="3363071" cy="415498"/>
          </a:xfrm>
          <a:prstGeom prst="rect">
            <a:avLst/>
          </a:prstGeom>
          <a:noFill/>
        </p:spPr>
        <p:txBody>
          <a:bodyPr wrap="square" rtlCol="0">
            <a:spAutoFit/>
          </a:bodyPr>
          <a:lstStyle/>
          <a:p>
            <a:r>
              <a:rPr lang="zh-CN" altLang="en-US" sz="2100" b="1" dirty="0" smtClean="0">
                <a:solidFill>
                  <a:srgbClr val="595959"/>
                </a:solidFill>
                <a:latin typeface="+mn-ea"/>
                <a:ea typeface="+mn-ea"/>
              </a:rPr>
              <a:t>自荐简介</a:t>
            </a:r>
            <a:endParaRPr lang="zh-CN" altLang="en-US" sz="2100" b="1" dirty="0">
              <a:solidFill>
                <a:srgbClr val="595959"/>
              </a:solidFill>
              <a:latin typeface="+mn-ea"/>
              <a:ea typeface="+mn-ea"/>
            </a:endParaRPr>
          </a:p>
        </p:txBody>
      </p:sp>
      <p:sp>
        <p:nvSpPr>
          <p:cNvPr id="5" name="文本框 4"/>
          <p:cNvSpPr txBox="1"/>
          <p:nvPr/>
        </p:nvSpPr>
        <p:spPr>
          <a:xfrm>
            <a:off x="488840" y="568814"/>
            <a:ext cx="8405459" cy="261610"/>
          </a:xfrm>
          <a:prstGeom prst="rect">
            <a:avLst/>
          </a:prstGeom>
          <a:noFill/>
        </p:spPr>
        <p:txBody>
          <a:bodyPr wrap="square" rtlCol="0">
            <a:spAutoFit/>
          </a:bodyPr>
          <a:lstStyle/>
          <a:p>
            <a:r>
              <a:rPr lang="zh-CN" altLang="en-US" sz="1100" b="1" dirty="0">
                <a:solidFill>
                  <a:schemeClr val="accent1"/>
                </a:solidFill>
                <a:latin typeface="+mn-ea"/>
                <a:ea typeface="+mn-ea"/>
              </a:rPr>
              <a:t>该页</a:t>
            </a:r>
            <a:r>
              <a:rPr lang="zh-CN" altLang="en-US" sz="1100" b="1" dirty="0" smtClean="0">
                <a:solidFill>
                  <a:schemeClr val="accent1"/>
                </a:solidFill>
                <a:latin typeface="+mn-ea"/>
                <a:ea typeface="+mn-ea"/>
              </a:rPr>
              <a:t>需要产品立项负责人充分证明自我能力，具有能够胜任此产品立项以及产品立项后的需求整理、产品测试及用户反馈分析能力</a:t>
            </a:r>
            <a:endParaRPr lang="zh-CN" altLang="en-US" sz="1100" b="1" dirty="0">
              <a:solidFill>
                <a:schemeClr val="accent1"/>
              </a:solidFill>
              <a:latin typeface="+mn-ea"/>
              <a:ea typeface="+mn-ea"/>
            </a:endParaRPr>
          </a:p>
        </p:txBody>
      </p:sp>
      <p:sp>
        <p:nvSpPr>
          <p:cNvPr id="6" name="七边形 5"/>
          <p:cNvSpPr/>
          <p:nvPr/>
        </p:nvSpPr>
        <p:spPr>
          <a:xfrm>
            <a:off x="488840" y="1376083"/>
            <a:ext cx="1076680" cy="945776"/>
          </a:xfrm>
          <a:prstGeom prst="heptagon">
            <a:avLst/>
          </a:prstGeom>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050" b="1" dirty="0" smtClean="0">
                <a:solidFill>
                  <a:schemeClr val="tx1"/>
                </a:solidFill>
              </a:rPr>
              <a:t>教育学习</a:t>
            </a:r>
            <a:endParaRPr lang="en-US" altLang="zh-CN" sz="1050" b="1" dirty="0" smtClean="0">
              <a:solidFill>
                <a:schemeClr val="tx1"/>
              </a:solidFill>
            </a:endParaRPr>
          </a:p>
          <a:p>
            <a:pPr algn="ctr"/>
            <a:r>
              <a:rPr lang="zh-CN" altLang="en-US" sz="1050" b="1" dirty="0" smtClean="0">
                <a:solidFill>
                  <a:schemeClr val="tx1"/>
                </a:solidFill>
              </a:rPr>
              <a:t>背景</a:t>
            </a:r>
            <a:endParaRPr lang="zh-CN" altLang="en-US" sz="1050" b="1" dirty="0">
              <a:solidFill>
                <a:schemeClr val="tx1"/>
              </a:solidFill>
            </a:endParaRPr>
          </a:p>
        </p:txBody>
      </p:sp>
      <p:sp>
        <p:nvSpPr>
          <p:cNvPr id="7" name="七边形 6"/>
          <p:cNvSpPr/>
          <p:nvPr/>
        </p:nvSpPr>
        <p:spPr>
          <a:xfrm>
            <a:off x="488839" y="3237941"/>
            <a:ext cx="1076680" cy="945776"/>
          </a:xfrm>
          <a:prstGeom prst="heptagon">
            <a:avLst/>
          </a:prstGeom>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050" b="1" dirty="0" smtClean="0">
                <a:solidFill>
                  <a:schemeClr val="tx1"/>
                </a:solidFill>
              </a:rPr>
              <a:t>产品经验</a:t>
            </a:r>
            <a:endParaRPr lang="en-US" altLang="zh-CN" sz="1050" b="1" dirty="0" smtClean="0">
              <a:solidFill>
                <a:schemeClr val="tx1"/>
              </a:solidFill>
            </a:endParaRPr>
          </a:p>
          <a:p>
            <a:pPr algn="ctr"/>
            <a:r>
              <a:rPr lang="zh-CN" altLang="en-US" sz="1050" b="1" dirty="0" smtClean="0">
                <a:solidFill>
                  <a:schemeClr val="tx1"/>
                </a:solidFill>
              </a:rPr>
              <a:t>背景</a:t>
            </a:r>
            <a:endParaRPr lang="zh-CN" altLang="en-US" sz="1050" b="1" dirty="0">
              <a:solidFill>
                <a:schemeClr val="tx1"/>
              </a:solidFill>
            </a:endParaRPr>
          </a:p>
        </p:txBody>
      </p:sp>
      <p:sp>
        <p:nvSpPr>
          <p:cNvPr id="9" name="矩形 8"/>
          <p:cNvSpPr/>
          <p:nvPr/>
        </p:nvSpPr>
        <p:spPr>
          <a:xfrm>
            <a:off x="2713298" y="1457325"/>
            <a:ext cx="5097201" cy="864534"/>
          </a:xfrm>
          <a:prstGeom prst="rect">
            <a:avLst/>
          </a:prstGeom>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100" b="1" dirty="0" smtClean="0">
                <a:solidFill>
                  <a:schemeClr val="tx1"/>
                </a:solidFill>
              </a:rPr>
              <a:t>学历、学校及专业（最高学历及第一学历）、产品相关的培训经历</a:t>
            </a:r>
            <a:endParaRPr lang="zh-CN" altLang="en-US" sz="1100" b="1" dirty="0">
              <a:solidFill>
                <a:schemeClr val="tx1"/>
              </a:solidFill>
            </a:endParaRPr>
          </a:p>
        </p:txBody>
      </p:sp>
      <p:sp>
        <p:nvSpPr>
          <p:cNvPr id="11" name="矩形 10"/>
          <p:cNvSpPr/>
          <p:nvPr/>
        </p:nvSpPr>
        <p:spPr>
          <a:xfrm>
            <a:off x="2713299" y="3319183"/>
            <a:ext cx="5097201" cy="864534"/>
          </a:xfrm>
          <a:prstGeom prst="rect">
            <a:avLst/>
          </a:prstGeom>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100" b="1" dirty="0" smtClean="0">
                <a:solidFill>
                  <a:schemeClr val="tx1"/>
                </a:solidFill>
              </a:rPr>
              <a:t>工作经验年限、产品项目经历</a:t>
            </a:r>
            <a:endParaRPr lang="zh-CN" altLang="en-US" sz="1100" b="1" dirty="0">
              <a:solidFill>
                <a:schemeClr val="tx1"/>
              </a:solidFill>
            </a:endParaRPr>
          </a:p>
        </p:txBody>
      </p:sp>
    </p:spTree>
    <p:extLst>
      <p:ext uri="{BB962C8B-B14F-4D97-AF65-F5344CB8AC3E}">
        <p14:creationId xmlns:p14="http://schemas.microsoft.com/office/powerpoint/2010/main" val="2304426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908464"/>
            <a:ext cx="9144000" cy="32954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72"/>
          <p:cNvSpPr>
            <a:spLocks noEditPoints="1"/>
          </p:cNvSpPr>
          <p:nvPr/>
        </p:nvSpPr>
        <p:spPr bwMode="auto">
          <a:xfrm>
            <a:off x="2498472" y="1196658"/>
            <a:ext cx="3812120" cy="2707105"/>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68580" tIns="34290" rIns="68580" bIns="34290" numCol="1" anchor="t" anchorCtr="0" compatLnSpc="1"/>
          <a:lstStyle/>
          <a:p>
            <a:endParaRPr lang="id-ID">
              <a:latin typeface="+mn-ea"/>
            </a:endParaRPr>
          </a:p>
        </p:txBody>
      </p:sp>
      <p:sp>
        <p:nvSpPr>
          <p:cNvPr id="18" name="Oval 4"/>
          <p:cNvSpPr/>
          <p:nvPr/>
        </p:nvSpPr>
        <p:spPr>
          <a:xfrm>
            <a:off x="3864215" y="1343806"/>
            <a:ext cx="1415570" cy="1415570"/>
          </a:xfrm>
          <a:prstGeom prst="ellipse">
            <a:avLst/>
          </a:prstGeom>
          <a:solidFill>
            <a:schemeClr val="bg1">
              <a:alpha val="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solidFill>
                  <a:schemeClr val="tx1">
                    <a:lumMod val="75000"/>
                  </a:schemeClr>
                </a:solidFill>
                <a:latin typeface="ITC Avant Garde Std Md" panose="020B0602020202020204" pitchFamily="34" charset="0"/>
                <a:ea typeface="造字工房悦圆演示版常规体" pitchFamily="50" charset="-122"/>
              </a:rPr>
              <a:t>02</a:t>
            </a:r>
            <a:endParaRPr lang="id-ID" sz="5400" dirty="0">
              <a:solidFill>
                <a:schemeClr val="tx1">
                  <a:lumMod val="75000"/>
                </a:schemeClr>
              </a:solidFill>
              <a:latin typeface="ITC Avant Garde Std Md" panose="020B0602020202020204" pitchFamily="34" charset="0"/>
              <a:ea typeface="造字工房悦圆演示版常规体" pitchFamily="50" charset="-122"/>
            </a:endParaRPr>
          </a:p>
        </p:txBody>
      </p:sp>
      <p:sp>
        <p:nvSpPr>
          <p:cNvPr id="20" name="AutoShape 2"/>
          <p:cNvSpPr/>
          <p:nvPr/>
        </p:nvSpPr>
        <p:spPr bwMode="auto">
          <a:xfrm>
            <a:off x="2694876" y="2820638"/>
            <a:ext cx="3682786" cy="542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a:defRPr/>
            </a:pPr>
            <a:r>
              <a:rPr lang="zh-CN" altLang="en-US" sz="2400" b="1" dirty="0">
                <a:solidFill>
                  <a:schemeClr val="tx1">
                    <a:lumMod val="75000"/>
                  </a:schemeClr>
                </a:solidFill>
                <a:latin typeface="Raleway Regular"/>
                <a:cs typeface="Raleway Regular"/>
              </a:rPr>
              <a:t>项目背景</a:t>
            </a:r>
            <a:endParaRPr lang="es-ES" sz="2400" b="1" dirty="0">
              <a:solidFill>
                <a:schemeClr val="tx1">
                  <a:lumMod val="75000"/>
                </a:schemeClr>
              </a:solidFill>
              <a:latin typeface="Raleway Regular"/>
              <a:cs typeface="Raleway Regular"/>
            </a:endParaRPr>
          </a:p>
        </p:txBody>
      </p:sp>
      <p:sp>
        <p:nvSpPr>
          <p:cNvPr id="21" name="TextBox 11"/>
          <p:cNvSpPr txBox="1"/>
          <p:nvPr/>
        </p:nvSpPr>
        <p:spPr>
          <a:xfrm>
            <a:off x="1843063" y="3517450"/>
            <a:ext cx="5386412" cy="307777"/>
          </a:xfrm>
          <a:prstGeom prst="rect">
            <a:avLst/>
          </a:prstGeom>
          <a:noFill/>
        </p:spPr>
        <p:txBody>
          <a:bodyPr wrap="square" lIns="0" tIns="0" rIns="0" bIns="0" rtlCol="0">
            <a:spAutoFit/>
          </a:bodyPr>
          <a:lstStyle>
            <a:defPPr>
              <a:defRPr lang="en-US"/>
            </a:defPPr>
            <a:lvl1pPr algn="just">
              <a:defRPr sz="900">
                <a:solidFill>
                  <a:schemeClr val="tx1">
                    <a:lumMod val="50000"/>
                    <a:lumOff val="50000"/>
                  </a:schemeClr>
                </a:solidFill>
                <a:latin typeface="+mn-ea"/>
              </a:defRPr>
            </a:lvl1pPr>
          </a:lstStyle>
          <a:p>
            <a:pPr algn="ctr"/>
            <a:r>
              <a:rPr lang="zh-CN" altLang="en-US" sz="1000" b="1" dirty="0">
                <a:solidFill>
                  <a:schemeClr val="tx1">
                    <a:lumMod val="75000"/>
                  </a:schemeClr>
                </a:solidFill>
              </a:rPr>
              <a:t>介绍发起该实训产品项目的立项需求起因，通过这一章的描述也是为了让事业部自己一定要弄清楚自己为什么发起此次产品立项。</a:t>
            </a:r>
          </a:p>
        </p:txBody>
      </p:sp>
    </p:spTree>
    <p:extLst>
      <p:ext uri="{BB962C8B-B14F-4D97-AF65-F5344CB8AC3E}">
        <p14:creationId xmlns:p14="http://schemas.microsoft.com/office/powerpoint/2010/main" val="266931083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2)">
                                      <p:cBhvr>
                                        <p:cTn id="7" dur="2000"/>
                                        <p:tgtEl>
                                          <p:spTgt spid="18"/>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anim calcmode="lin" valueType="num">
                                      <p:cBhvr>
                                        <p:cTn id="12" dur="500" fill="hold"/>
                                        <p:tgtEl>
                                          <p:spTgt spid="20"/>
                                        </p:tgtEl>
                                        <p:attrNameLst>
                                          <p:attrName>ppt_x</p:attrName>
                                        </p:attrNameLst>
                                      </p:cBhvr>
                                      <p:tavLst>
                                        <p:tav tm="0">
                                          <p:val>
                                            <p:strVal val="#ppt_x"/>
                                          </p:val>
                                        </p:tav>
                                        <p:tav tm="100000">
                                          <p:val>
                                            <p:strVal val="#ppt_x"/>
                                          </p:val>
                                        </p:tav>
                                      </p:tavLst>
                                    </p:anim>
                                    <p:anim calcmode="lin" valueType="num">
                                      <p:cBhvr>
                                        <p:cTn id="13" dur="500" fill="hold"/>
                                        <p:tgtEl>
                                          <p:spTgt spid="20"/>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anim calcmode="lin" valueType="num">
                                      <p:cBhvr>
                                        <p:cTn id="17" dur="500" fill="hold"/>
                                        <p:tgtEl>
                                          <p:spTgt spid="21"/>
                                        </p:tgtEl>
                                        <p:attrNameLst>
                                          <p:attrName>ppt_x</p:attrName>
                                        </p:attrNameLst>
                                      </p:cBhvr>
                                      <p:tavLst>
                                        <p:tav tm="0">
                                          <p:val>
                                            <p:strVal val="#ppt_x"/>
                                          </p:val>
                                        </p:tav>
                                        <p:tav tm="100000">
                                          <p:val>
                                            <p:strVal val="#ppt_x"/>
                                          </p:val>
                                        </p:tav>
                                      </p:tavLst>
                                    </p:anim>
                                    <p:anim calcmode="lin" valueType="num">
                                      <p:cBhvr>
                                        <p:cTn id="18" dur="500" fill="hold"/>
                                        <p:tgtEl>
                                          <p:spTgt spid="21"/>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par>
                          <p:cTn id="23" fill="hold">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18" grpId="0" animBg="1"/>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457200" cy="4655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8839" y="22860"/>
            <a:ext cx="3363071" cy="415498"/>
          </a:xfrm>
          <a:prstGeom prst="rect">
            <a:avLst/>
          </a:prstGeom>
          <a:noFill/>
        </p:spPr>
        <p:txBody>
          <a:bodyPr wrap="square" rtlCol="0">
            <a:spAutoFit/>
          </a:bodyPr>
          <a:lstStyle/>
          <a:p>
            <a:r>
              <a:rPr lang="zh-CN" altLang="en-US" sz="2100" b="1" dirty="0">
                <a:solidFill>
                  <a:srgbClr val="595959"/>
                </a:solidFill>
                <a:latin typeface="+mn-ea"/>
                <a:ea typeface="+mn-ea"/>
              </a:rPr>
              <a:t>项目背景</a:t>
            </a:r>
          </a:p>
        </p:txBody>
      </p:sp>
      <p:sp>
        <p:nvSpPr>
          <p:cNvPr id="49" name="文本框 48"/>
          <p:cNvSpPr txBox="1"/>
          <p:nvPr/>
        </p:nvSpPr>
        <p:spPr>
          <a:xfrm>
            <a:off x="537249" y="1066458"/>
            <a:ext cx="7837580" cy="1323439"/>
          </a:xfrm>
          <a:prstGeom prst="rect">
            <a:avLst/>
          </a:prstGeom>
          <a:noFill/>
        </p:spPr>
        <p:txBody>
          <a:bodyPr wrap="square" rtlCol="0">
            <a:spAutoFit/>
          </a:bodyPr>
          <a:lstStyle/>
          <a:p>
            <a:r>
              <a:rPr lang="zh-CN" altLang="en-US" sz="1600" b="1" dirty="0">
                <a:solidFill>
                  <a:srgbClr val="EA9B26"/>
                </a:solidFill>
                <a:latin typeface="+mn-ea"/>
                <a:ea typeface="+mn-ea"/>
              </a:rPr>
              <a:t>对于新实训产品的产品立项：</a:t>
            </a:r>
            <a:r>
              <a:rPr lang="zh-CN" altLang="en-US" sz="1600" dirty="0">
                <a:solidFill>
                  <a:srgbClr val="595959"/>
                </a:solidFill>
                <a:latin typeface="+mn-ea"/>
                <a:ea typeface="+mn-ea"/>
              </a:rPr>
              <a:t>从专业热点的动态、行业政策的变化、公司战略的需要等需求起因等进行说明，告诉产品立项的评审人员，为什么会提出这个产品的产品立项，比如：因为某一行业兴起，导致某一专业学科在学校变得火热，而该实训产品匹配的实训课程，是该专业课程体系中比较核心的一环，通过市场观察发现了这样一个产品机会。</a:t>
            </a:r>
          </a:p>
        </p:txBody>
      </p:sp>
      <p:sp>
        <p:nvSpPr>
          <p:cNvPr id="52" name="文本框 51"/>
          <p:cNvSpPr txBox="1"/>
          <p:nvPr/>
        </p:nvSpPr>
        <p:spPr>
          <a:xfrm>
            <a:off x="537249" y="2928598"/>
            <a:ext cx="7638563" cy="1323439"/>
          </a:xfrm>
          <a:prstGeom prst="rect">
            <a:avLst/>
          </a:prstGeom>
          <a:noFill/>
        </p:spPr>
        <p:txBody>
          <a:bodyPr wrap="square" rtlCol="0">
            <a:spAutoFit/>
          </a:bodyPr>
          <a:lstStyle/>
          <a:p>
            <a:r>
              <a:rPr lang="zh-CN" altLang="en-US" sz="1600" b="1" dirty="0">
                <a:solidFill>
                  <a:srgbClr val="EA9B26"/>
                </a:solidFill>
                <a:latin typeface="+mn-ea"/>
                <a:ea typeface="+mn-ea"/>
              </a:rPr>
              <a:t>对于大版本升级的产品立项：</a:t>
            </a:r>
            <a:r>
              <a:rPr lang="zh-CN" altLang="en-US" sz="1600" dirty="0">
                <a:solidFill>
                  <a:srgbClr val="595959"/>
                </a:solidFill>
                <a:latin typeface="+mn-ea"/>
                <a:ea typeface="+mn-ea"/>
              </a:rPr>
              <a:t>可从原版本的问题、实训模拟的行业或者职业政策、业务内容的变化、实训课程内容的变化等需求起因进行说明，告诉产品立项的评审人员，为什么会提出这个升级版本的产品立项。比如， </a:t>
            </a:r>
            <a:r>
              <a:rPr lang="en-US" altLang="zh-CN" sz="1600" dirty="0">
                <a:solidFill>
                  <a:srgbClr val="595959"/>
                </a:solidFill>
                <a:latin typeface="+mn-ea"/>
                <a:ea typeface="+mn-ea"/>
              </a:rPr>
              <a:t>2016</a:t>
            </a:r>
            <a:r>
              <a:rPr lang="zh-CN" altLang="en-US" sz="1600" dirty="0">
                <a:solidFill>
                  <a:srgbClr val="595959"/>
                </a:solidFill>
                <a:latin typeface="+mn-ea"/>
                <a:ea typeface="+mn-ea"/>
              </a:rPr>
              <a:t>年</a:t>
            </a:r>
            <a:r>
              <a:rPr lang="en-US" altLang="zh-CN" sz="1600" dirty="0">
                <a:solidFill>
                  <a:srgbClr val="595959"/>
                </a:solidFill>
                <a:latin typeface="+mn-ea"/>
                <a:ea typeface="+mn-ea"/>
              </a:rPr>
              <a:t>12</a:t>
            </a:r>
            <a:r>
              <a:rPr lang="zh-CN" altLang="en-US" sz="1600" dirty="0">
                <a:solidFill>
                  <a:srgbClr val="595959"/>
                </a:solidFill>
                <a:latin typeface="+mn-ea"/>
                <a:ea typeface="+mn-ea"/>
              </a:rPr>
              <a:t>月</a:t>
            </a:r>
            <a:r>
              <a:rPr lang="en-US" altLang="zh-CN" sz="1600" dirty="0">
                <a:solidFill>
                  <a:srgbClr val="595959"/>
                </a:solidFill>
                <a:latin typeface="+mn-ea"/>
                <a:ea typeface="+mn-ea"/>
              </a:rPr>
              <a:t>1</a:t>
            </a:r>
            <a:r>
              <a:rPr lang="zh-CN" altLang="en-US" sz="1600" dirty="0">
                <a:solidFill>
                  <a:srgbClr val="595959"/>
                </a:solidFill>
                <a:latin typeface="+mn-ea"/>
                <a:ea typeface="+mn-ea"/>
              </a:rPr>
              <a:t>日起银行卡开始实施新规，同一个人在一家银行只能开立一个一类账户。那么过去的业务模拟规则就需要进行系统性地调整，因此发起了这个产品立项。</a:t>
            </a:r>
          </a:p>
        </p:txBody>
      </p:sp>
      <p:sp>
        <p:nvSpPr>
          <p:cNvPr id="5" name="灯片编号占位符 4"/>
          <p:cNvSpPr>
            <a:spLocks noGrp="1"/>
          </p:cNvSpPr>
          <p:nvPr>
            <p:ph type="sldNum" sz="quarter" idx="12"/>
          </p:nvPr>
        </p:nvSpPr>
        <p:spPr/>
        <p:txBody>
          <a:bodyPr/>
          <a:lstStyle/>
          <a:p>
            <a:pPr>
              <a:defRPr/>
            </a:pPr>
            <a:fld id="{E1EE1A14-67C4-44F6-B266-6D4410088BB5}" type="slidenum">
              <a:rPr lang="zh-CN" altLang="en-US" smtClean="0"/>
              <a:pPr>
                <a:defRPr/>
              </a:pPr>
              <a:t>6</a:t>
            </a:fld>
            <a:endParaRPr lang="zh-CN" altLang="en-US"/>
          </a:p>
        </p:txBody>
      </p:sp>
    </p:spTree>
    <p:extLst>
      <p:ext uri="{BB962C8B-B14F-4D97-AF65-F5344CB8AC3E}">
        <p14:creationId xmlns:p14="http://schemas.microsoft.com/office/powerpoint/2010/main" val="41576749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908464"/>
            <a:ext cx="9144000" cy="32954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72"/>
          <p:cNvSpPr>
            <a:spLocks noEditPoints="1"/>
          </p:cNvSpPr>
          <p:nvPr/>
        </p:nvSpPr>
        <p:spPr bwMode="auto">
          <a:xfrm>
            <a:off x="2498472" y="1196658"/>
            <a:ext cx="3812120" cy="2707105"/>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68580" tIns="34290" rIns="68580" bIns="34290" numCol="1" anchor="t" anchorCtr="0" compatLnSpc="1"/>
          <a:lstStyle/>
          <a:p>
            <a:endParaRPr lang="id-ID">
              <a:latin typeface="+mn-ea"/>
            </a:endParaRPr>
          </a:p>
        </p:txBody>
      </p:sp>
      <p:sp>
        <p:nvSpPr>
          <p:cNvPr id="18" name="Oval 4"/>
          <p:cNvSpPr/>
          <p:nvPr/>
        </p:nvSpPr>
        <p:spPr>
          <a:xfrm>
            <a:off x="3864215" y="1343806"/>
            <a:ext cx="1415570" cy="1415570"/>
          </a:xfrm>
          <a:prstGeom prst="ellipse">
            <a:avLst/>
          </a:prstGeom>
          <a:solidFill>
            <a:schemeClr val="bg1">
              <a:alpha val="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solidFill>
                  <a:schemeClr val="tx1">
                    <a:lumMod val="75000"/>
                  </a:schemeClr>
                </a:solidFill>
                <a:latin typeface="ITC Avant Garde Std Md" panose="020B0602020202020204" pitchFamily="34" charset="0"/>
                <a:ea typeface="造字工房悦圆演示版常规体" pitchFamily="50" charset="-122"/>
              </a:rPr>
              <a:t>03</a:t>
            </a:r>
            <a:endParaRPr lang="id-ID" sz="5400" dirty="0">
              <a:solidFill>
                <a:schemeClr val="tx1">
                  <a:lumMod val="75000"/>
                </a:schemeClr>
              </a:solidFill>
              <a:latin typeface="ITC Avant Garde Std Md" panose="020B0602020202020204" pitchFamily="34" charset="0"/>
              <a:ea typeface="造字工房悦圆演示版常规体" pitchFamily="50" charset="-122"/>
            </a:endParaRPr>
          </a:p>
        </p:txBody>
      </p:sp>
      <p:sp>
        <p:nvSpPr>
          <p:cNvPr id="20" name="AutoShape 2"/>
          <p:cNvSpPr/>
          <p:nvPr/>
        </p:nvSpPr>
        <p:spPr bwMode="auto">
          <a:xfrm>
            <a:off x="2694876" y="2820638"/>
            <a:ext cx="3682786" cy="542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a:defRPr/>
            </a:pPr>
            <a:r>
              <a:rPr lang="zh-CN" altLang="en-US" sz="2400" b="1" dirty="0">
                <a:solidFill>
                  <a:schemeClr val="tx1">
                    <a:lumMod val="75000"/>
                  </a:schemeClr>
                </a:solidFill>
                <a:latin typeface="Raleway Regular"/>
                <a:cs typeface="Raleway Regular"/>
              </a:rPr>
              <a:t>内容定位</a:t>
            </a:r>
            <a:endParaRPr lang="es-ES" sz="2400" b="1" dirty="0">
              <a:solidFill>
                <a:schemeClr val="tx1">
                  <a:lumMod val="75000"/>
                </a:schemeClr>
              </a:solidFill>
              <a:latin typeface="Raleway Regular"/>
              <a:cs typeface="Raleway Regular"/>
            </a:endParaRPr>
          </a:p>
        </p:txBody>
      </p:sp>
      <p:sp>
        <p:nvSpPr>
          <p:cNvPr id="21" name="TextBox 11"/>
          <p:cNvSpPr txBox="1"/>
          <p:nvPr/>
        </p:nvSpPr>
        <p:spPr>
          <a:xfrm>
            <a:off x="848231" y="3427009"/>
            <a:ext cx="7734749" cy="615553"/>
          </a:xfrm>
          <a:prstGeom prst="rect">
            <a:avLst/>
          </a:prstGeom>
          <a:noFill/>
        </p:spPr>
        <p:txBody>
          <a:bodyPr wrap="square" lIns="0" tIns="0" rIns="0" bIns="0" rtlCol="0">
            <a:spAutoFit/>
          </a:bodyPr>
          <a:lstStyle>
            <a:defPPr>
              <a:defRPr lang="en-US"/>
            </a:defPPr>
            <a:lvl1pPr algn="just">
              <a:defRPr sz="900">
                <a:solidFill>
                  <a:schemeClr val="tx1">
                    <a:lumMod val="50000"/>
                    <a:lumOff val="50000"/>
                  </a:schemeClr>
                </a:solidFill>
                <a:latin typeface="+mn-ea"/>
              </a:defRPr>
            </a:lvl1pPr>
          </a:lstStyle>
          <a:p>
            <a:pPr algn="ctr"/>
            <a:r>
              <a:rPr lang="zh-CN" altLang="en-US" sz="1000" b="1" dirty="0">
                <a:solidFill>
                  <a:schemeClr val="tx1">
                    <a:lumMod val="75000"/>
                  </a:schemeClr>
                </a:solidFill>
              </a:rPr>
              <a:t>因为实训类产品采用平台化集成后，新开发的实训产品实际只需要设计和开发实训内容的部分，公共功能不需要再独立进行开发，而学校实训需求的核心也是实训的内容，这款实训系统有没有市场很大程度上就取决于实训内容定位是否符合市场需求。这章的汇报的目的正式为了让事业部发起产品立项之前，首先有一个完整的整个专业方向的实训产品线有一个系统性的规划，且对于市场需求的专业方向、匹配课程，以及实训系统开发实训内容有一个系统性的深入调研与思考。</a:t>
            </a:r>
          </a:p>
        </p:txBody>
      </p:sp>
    </p:spTree>
    <p:extLst>
      <p:ext uri="{BB962C8B-B14F-4D97-AF65-F5344CB8AC3E}">
        <p14:creationId xmlns:p14="http://schemas.microsoft.com/office/powerpoint/2010/main" val="118335073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2)">
                                      <p:cBhvr>
                                        <p:cTn id="7" dur="2000"/>
                                        <p:tgtEl>
                                          <p:spTgt spid="18"/>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anim calcmode="lin" valueType="num">
                                      <p:cBhvr>
                                        <p:cTn id="12" dur="500" fill="hold"/>
                                        <p:tgtEl>
                                          <p:spTgt spid="20"/>
                                        </p:tgtEl>
                                        <p:attrNameLst>
                                          <p:attrName>ppt_x</p:attrName>
                                        </p:attrNameLst>
                                      </p:cBhvr>
                                      <p:tavLst>
                                        <p:tav tm="0">
                                          <p:val>
                                            <p:strVal val="#ppt_x"/>
                                          </p:val>
                                        </p:tav>
                                        <p:tav tm="100000">
                                          <p:val>
                                            <p:strVal val="#ppt_x"/>
                                          </p:val>
                                        </p:tav>
                                      </p:tavLst>
                                    </p:anim>
                                    <p:anim calcmode="lin" valueType="num">
                                      <p:cBhvr>
                                        <p:cTn id="13" dur="500" fill="hold"/>
                                        <p:tgtEl>
                                          <p:spTgt spid="20"/>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anim calcmode="lin" valueType="num">
                                      <p:cBhvr>
                                        <p:cTn id="17" dur="500" fill="hold"/>
                                        <p:tgtEl>
                                          <p:spTgt spid="21"/>
                                        </p:tgtEl>
                                        <p:attrNameLst>
                                          <p:attrName>ppt_x</p:attrName>
                                        </p:attrNameLst>
                                      </p:cBhvr>
                                      <p:tavLst>
                                        <p:tav tm="0">
                                          <p:val>
                                            <p:strVal val="#ppt_x"/>
                                          </p:val>
                                        </p:tav>
                                        <p:tav tm="100000">
                                          <p:val>
                                            <p:strVal val="#ppt_x"/>
                                          </p:val>
                                        </p:tav>
                                      </p:tavLst>
                                    </p:anim>
                                    <p:anim calcmode="lin" valueType="num">
                                      <p:cBhvr>
                                        <p:cTn id="18" dur="500" fill="hold"/>
                                        <p:tgtEl>
                                          <p:spTgt spid="21"/>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par>
                          <p:cTn id="23" fill="hold">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18" grpId="0" animBg="1"/>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457200" cy="4655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8839" y="22860"/>
            <a:ext cx="3363071" cy="415498"/>
          </a:xfrm>
          <a:prstGeom prst="rect">
            <a:avLst/>
          </a:prstGeom>
          <a:noFill/>
        </p:spPr>
        <p:txBody>
          <a:bodyPr wrap="square" rtlCol="0">
            <a:spAutoFit/>
          </a:bodyPr>
          <a:lstStyle/>
          <a:p>
            <a:r>
              <a:rPr lang="zh-CN" altLang="en-US" sz="2100" b="1" dirty="0">
                <a:solidFill>
                  <a:srgbClr val="595959"/>
                </a:solidFill>
                <a:latin typeface="幼圆" panose="02010509060101010101" pitchFamily="49" charset="-122"/>
                <a:ea typeface="幼圆" panose="02010509060101010101" pitchFamily="49" charset="-122"/>
              </a:rPr>
              <a:t>实训体系规划</a:t>
            </a:r>
          </a:p>
        </p:txBody>
      </p:sp>
      <p:sp>
        <p:nvSpPr>
          <p:cNvPr id="5" name="文本框 4"/>
          <p:cNvSpPr txBox="1"/>
          <p:nvPr/>
        </p:nvSpPr>
        <p:spPr>
          <a:xfrm>
            <a:off x="488840" y="568814"/>
            <a:ext cx="8405459" cy="600164"/>
          </a:xfrm>
          <a:prstGeom prst="rect">
            <a:avLst/>
          </a:prstGeom>
          <a:noFill/>
        </p:spPr>
        <p:txBody>
          <a:bodyPr wrap="square" rtlCol="0">
            <a:spAutoFit/>
          </a:bodyPr>
          <a:lstStyle/>
          <a:p>
            <a:r>
              <a:rPr lang="zh-CN" altLang="en-US" sz="1100" b="1" dirty="0">
                <a:solidFill>
                  <a:schemeClr val="accent1"/>
                </a:solidFill>
                <a:latin typeface="幼圆" panose="02010509060101010101" pitchFamily="49" charset="-122"/>
                <a:ea typeface="幼圆" panose="02010509060101010101" pitchFamily="49" charset="-122"/>
              </a:rPr>
              <a:t>该页需要系统性地展示并介绍对应专业学科群的实训产品的整体规划，并明确此次立项的实训产品属于规划中的哪一部分。规划图可以参考下图。该页的目的是为了让评审人员确定事业部是否有一个完整的实训产品体系规划，且明确知道自己现在做的是属于规划中的哪一部分。</a:t>
            </a:r>
          </a:p>
        </p:txBody>
      </p:sp>
      <p:pic>
        <p:nvPicPr>
          <p:cNvPr id="9" name="图片 8"/>
          <p:cNvPicPr/>
          <p:nvPr/>
        </p:nvPicPr>
        <p:blipFill>
          <a:blip r:embed="rId2">
            <a:extLst>
              <a:ext uri="{28A0092B-C50C-407E-A947-70E740481C1C}">
                <a14:useLocalDpi xmlns:a14="http://schemas.microsoft.com/office/drawing/2010/main" val="0"/>
              </a:ext>
            </a:extLst>
          </a:blip>
          <a:stretch>
            <a:fillRect/>
          </a:stretch>
        </p:blipFill>
        <p:spPr>
          <a:xfrm>
            <a:off x="457200" y="1168978"/>
            <a:ext cx="8405459" cy="3904901"/>
          </a:xfrm>
          <a:prstGeom prst="rect">
            <a:avLst/>
          </a:prstGeom>
        </p:spPr>
      </p:pic>
      <p:sp>
        <p:nvSpPr>
          <p:cNvPr id="10" name="矩形 9"/>
          <p:cNvSpPr/>
          <p:nvPr/>
        </p:nvSpPr>
        <p:spPr>
          <a:xfrm>
            <a:off x="1297951" y="2700997"/>
            <a:ext cx="229635" cy="16558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p:txBody>
          <a:bodyPr/>
          <a:lstStyle/>
          <a:p>
            <a:pPr>
              <a:defRPr/>
            </a:pPr>
            <a:fld id="{E1EE1A14-67C4-44F6-B266-6D4410088BB5}" type="slidenum">
              <a:rPr lang="zh-CN" altLang="en-US" smtClean="0"/>
              <a:pPr>
                <a:defRPr/>
              </a:pPr>
              <a:t>8</a:t>
            </a:fld>
            <a:endParaRPr lang="zh-CN" altLang="en-US"/>
          </a:p>
        </p:txBody>
      </p:sp>
    </p:spTree>
    <p:extLst>
      <p:ext uri="{BB962C8B-B14F-4D97-AF65-F5344CB8AC3E}">
        <p14:creationId xmlns:p14="http://schemas.microsoft.com/office/powerpoint/2010/main" val="2961055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457200" cy="4655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45138" y="22860"/>
            <a:ext cx="3363071" cy="415498"/>
          </a:xfrm>
          <a:prstGeom prst="rect">
            <a:avLst/>
          </a:prstGeom>
          <a:noFill/>
        </p:spPr>
        <p:txBody>
          <a:bodyPr wrap="square" rtlCol="0">
            <a:spAutoFit/>
          </a:bodyPr>
          <a:lstStyle/>
          <a:p>
            <a:r>
              <a:rPr lang="zh-CN" altLang="en-US" sz="2100" b="1" dirty="0">
                <a:solidFill>
                  <a:srgbClr val="595959"/>
                </a:solidFill>
                <a:latin typeface="+mn-ea"/>
                <a:ea typeface="+mn-ea"/>
              </a:rPr>
              <a:t>实训方向定位</a:t>
            </a:r>
          </a:p>
        </p:txBody>
      </p:sp>
      <p:sp>
        <p:nvSpPr>
          <p:cNvPr id="5" name="文本框 4"/>
          <p:cNvSpPr txBox="1"/>
          <p:nvPr/>
        </p:nvSpPr>
        <p:spPr>
          <a:xfrm>
            <a:off x="488840" y="1882444"/>
            <a:ext cx="8014855" cy="461665"/>
          </a:xfrm>
          <a:prstGeom prst="rect">
            <a:avLst/>
          </a:prstGeom>
          <a:noFill/>
        </p:spPr>
        <p:txBody>
          <a:bodyPr wrap="square" rtlCol="0">
            <a:spAutoFit/>
          </a:bodyPr>
          <a:lstStyle/>
          <a:p>
            <a:r>
              <a:rPr lang="zh-CN" altLang="en-US" sz="1200" dirty="0">
                <a:solidFill>
                  <a:srgbClr val="595959"/>
                </a:solidFill>
                <a:latin typeface="+mn-ea"/>
                <a:ea typeface="+mn-ea"/>
              </a:rPr>
              <a:t>服务专业（专业名称必须为国家专业学科标准名称，不能为自己感觉的一个专业）：比如：本科（互联网金融专业、金融专业）</a:t>
            </a:r>
          </a:p>
        </p:txBody>
      </p:sp>
      <p:sp>
        <p:nvSpPr>
          <p:cNvPr id="6" name="文本框 5"/>
          <p:cNvSpPr txBox="1"/>
          <p:nvPr/>
        </p:nvSpPr>
        <p:spPr>
          <a:xfrm>
            <a:off x="488839" y="2569884"/>
            <a:ext cx="8014855" cy="276999"/>
          </a:xfrm>
          <a:prstGeom prst="rect">
            <a:avLst/>
          </a:prstGeom>
          <a:noFill/>
        </p:spPr>
        <p:txBody>
          <a:bodyPr wrap="square" rtlCol="0">
            <a:spAutoFit/>
          </a:bodyPr>
          <a:lstStyle/>
          <a:p>
            <a:r>
              <a:rPr lang="zh-CN" altLang="en-US" sz="1200" dirty="0">
                <a:solidFill>
                  <a:srgbClr val="595959"/>
                </a:solidFill>
                <a:latin typeface="+mn-ea"/>
                <a:ea typeface="+mn-ea"/>
              </a:rPr>
              <a:t>核心课程：公司金融</a:t>
            </a:r>
          </a:p>
        </p:txBody>
      </p:sp>
      <p:sp>
        <p:nvSpPr>
          <p:cNvPr id="7" name="文本框 6"/>
          <p:cNvSpPr txBox="1"/>
          <p:nvPr/>
        </p:nvSpPr>
        <p:spPr>
          <a:xfrm>
            <a:off x="488840" y="3118824"/>
            <a:ext cx="8014855" cy="276999"/>
          </a:xfrm>
          <a:prstGeom prst="rect">
            <a:avLst/>
          </a:prstGeom>
          <a:noFill/>
        </p:spPr>
        <p:txBody>
          <a:bodyPr wrap="square" rtlCol="0">
            <a:spAutoFit/>
          </a:bodyPr>
          <a:lstStyle/>
          <a:p>
            <a:r>
              <a:rPr lang="zh-CN" altLang="en-US" sz="1200" dirty="0">
                <a:solidFill>
                  <a:srgbClr val="595959"/>
                </a:solidFill>
                <a:latin typeface="+mn-ea"/>
                <a:ea typeface="+mn-ea"/>
              </a:rPr>
              <a:t>实训课程：</a:t>
            </a:r>
            <a:r>
              <a:rPr lang="en-US" altLang="zh-CN" sz="1200" dirty="0">
                <a:solidFill>
                  <a:srgbClr val="595959"/>
                </a:solidFill>
                <a:latin typeface="+mn-ea"/>
                <a:ea typeface="+mn-ea"/>
              </a:rPr>
              <a:t>XXXX</a:t>
            </a:r>
            <a:r>
              <a:rPr lang="zh-CN" altLang="en-US" sz="1200" dirty="0">
                <a:solidFill>
                  <a:srgbClr val="595959"/>
                </a:solidFill>
                <a:latin typeface="+mn-ea"/>
                <a:ea typeface="+mn-ea"/>
              </a:rPr>
              <a:t>实训</a:t>
            </a:r>
          </a:p>
        </p:txBody>
      </p:sp>
      <p:sp>
        <p:nvSpPr>
          <p:cNvPr id="8" name="文本框 7"/>
          <p:cNvSpPr txBox="1"/>
          <p:nvPr/>
        </p:nvSpPr>
        <p:spPr>
          <a:xfrm>
            <a:off x="488840" y="3596216"/>
            <a:ext cx="8014855" cy="276999"/>
          </a:xfrm>
          <a:prstGeom prst="rect">
            <a:avLst/>
          </a:prstGeom>
          <a:noFill/>
        </p:spPr>
        <p:txBody>
          <a:bodyPr wrap="square" rtlCol="0">
            <a:spAutoFit/>
          </a:bodyPr>
          <a:lstStyle/>
          <a:p>
            <a:r>
              <a:rPr lang="zh-CN" altLang="en-US" sz="1200" dirty="0">
                <a:solidFill>
                  <a:srgbClr val="595959"/>
                </a:solidFill>
                <a:latin typeface="+mn-ea"/>
                <a:ea typeface="+mn-ea"/>
              </a:rPr>
              <a:t>模拟行业：投资银行业、管理咨询行业</a:t>
            </a:r>
          </a:p>
        </p:txBody>
      </p:sp>
      <p:sp>
        <p:nvSpPr>
          <p:cNvPr id="9" name="文本框 8"/>
          <p:cNvSpPr txBox="1"/>
          <p:nvPr/>
        </p:nvSpPr>
        <p:spPr>
          <a:xfrm>
            <a:off x="488840" y="4174457"/>
            <a:ext cx="8014855" cy="276999"/>
          </a:xfrm>
          <a:prstGeom prst="rect">
            <a:avLst/>
          </a:prstGeom>
          <a:noFill/>
        </p:spPr>
        <p:txBody>
          <a:bodyPr wrap="square" rtlCol="0">
            <a:spAutoFit/>
          </a:bodyPr>
          <a:lstStyle/>
          <a:p>
            <a:r>
              <a:rPr lang="zh-CN" altLang="en-US" sz="1200" dirty="0">
                <a:solidFill>
                  <a:srgbClr val="595959"/>
                </a:solidFill>
                <a:latin typeface="+mn-ea"/>
                <a:ea typeface="+mn-ea"/>
              </a:rPr>
              <a:t>模拟职业：</a:t>
            </a:r>
            <a:r>
              <a:rPr lang="en-US" altLang="zh-CN" sz="1200" dirty="0">
                <a:solidFill>
                  <a:srgbClr val="595959"/>
                </a:solidFill>
                <a:latin typeface="+mn-ea"/>
                <a:ea typeface="+mn-ea"/>
              </a:rPr>
              <a:t>XXXX</a:t>
            </a:r>
            <a:endParaRPr lang="zh-CN" altLang="en-US" sz="1200" dirty="0">
              <a:solidFill>
                <a:srgbClr val="595959"/>
              </a:solidFill>
              <a:latin typeface="+mn-ea"/>
              <a:ea typeface="+mn-ea"/>
            </a:endParaRPr>
          </a:p>
        </p:txBody>
      </p:sp>
      <p:sp>
        <p:nvSpPr>
          <p:cNvPr id="10" name="文本框 9"/>
          <p:cNvSpPr txBox="1"/>
          <p:nvPr/>
        </p:nvSpPr>
        <p:spPr>
          <a:xfrm>
            <a:off x="445139" y="587755"/>
            <a:ext cx="8405459" cy="600164"/>
          </a:xfrm>
          <a:prstGeom prst="rect">
            <a:avLst/>
          </a:prstGeom>
          <a:noFill/>
        </p:spPr>
        <p:txBody>
          <a:bodyPr wrap="square" rtlCol="0">
            <a:spAutoFit/>
          </a:bodyPr>
          <a:lstStyle/>
          <a:p>
            <a:r>
              <a:rPr lang="zh-CN" altLang="en-US" sz="1100" b="1" dirty="0">
                <a:solidFill>
                  <a:schemeClr val="accent1"/>
                </a:solidFill>
                <a:latin typeface="+mn-ea"/>
                <a:ea typeface="+mn-ea"/>
              </a:rPr>
              <a:t>该页需要系统性地介绍该实训产品是服务于哪些专业学科、配合哪些专业核心课程，开展哪些实训课程的，以及该专业与对应课程培养的人才就业方向。该页的目的是为了让评审人员能够确定事业部是否对该实训产品的购买对象有一个清晰认识，且对该实训产品对于学校的专业人才培养方向是否有一个清晰的认识。下方为内容举例，仅做参考。</a:t>
            </a:r>
          </a:p>
        </p:txBody>
      </p:sp>
      <p:sp>
        <p:nvSpPr>
          <p:cNvPr id="11" name="灯片编号占位符 10"/>
          <p:cNvSpPr>
            <a:spLocks noGrp="1"/>
          </p:cNvSpPr>
          <p:nvPr>
            <p:ph type="sldNum" sz="quarter" idx="12"/>
          </p:nvPr>
        </p:nvSpPr>
        <p:spPr/>
        <p:txBody>
          <a:bodyPr/>
          <a:lstStyle/>
          <a:p>
            <a:pPr>
              <a:defRPr/>
            </a:pPr>
            <a:fld id="{E1EE1A14-67C4-44F6-B266-6D4410088BB5}" type="slidenum">
              <a:rPr lang="zh-CN" altLang="en-US" smtClean="0"/>
              <a:pPr>
                <a:defRPr/>
              </a:pPr>
              <a:t>9</a:t>
            </a:fld>
            <a:endParaRPr lang="zh-CN" altLang="en-US"/>
          </a:p>
        </p:txBody>
      </p:sp>
    </p:spTree>
    <p:extLst>
      <p:ext uri="{BB962C8B-B14F-4D97-AF65-F5344CB8AC3E}">
        <p14:creationId xmlns:p14="http://schemas.microsoft.com/office/powerpoint/2010/main" val="202063825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A000120140530A99PPBG">
  <a:themeElements>
    <a:clrScheme name="106">
      <a:dk1>
        <a:srgbClr val="4B4D4F"/>
      </a:dk1>
      <a:lt1>
        <a:srgbClr val="FFFFFF"/>
      </a:lt1>
      <a:dk2>
        <a:srgbClr val="3D3F41"/>
      </a:dk2>
      <a:lt2>
        <a:srgbClr val="FFFFFF"/>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1924</TotalTime>
  <Pages>0</Pages>
  <Words>3675</Words>
  <Characters>0</Characters>
  <Application>Microsoft Office PowerPoint</Application>
  <DocSecurity>0</DocSecurity>
  <PresentationFormat>全屏显示(16:9)</PresentationFormat>
  <Lines>0</Lines>
  <Paragraphs>324</Paragraphs>
  <Slides>32</Slides>
  <Notes>13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34" baseType="lpstr">
      <vt:lpstr>A000120140530A99PPBG</vt:lpstr>
      <vt:lpstr>Microsoft Excel 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 PLUS</dc:creator>
  <cp:lastModifiedBy>Windows 用户</cp:lastModifiedBy>
  <cp:revision>328</cp:revision>
  <dcterms:created xsi:type="dcterms:W3CDTF">2010-04-12T23:12:00Z</dcterms:created>
  <dcterms:modified xsi:type="dcterms:W3CDTF">2017-06-05T05:39:38Z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y fmtid="{D5CDD505-2E9C-101B-9397-08002B2CF9AE}" pid="3" name="KSOProductBuildVer">
    <vt:lpwstr>2052-10.1.0.6029</vt:lpwstr>
  </property>
</Properties>
</file>