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334" r:id="rId2"/>
    <p:sldId id="435" r:id="rId3"/>
    <p:sldId id="417" r:id="rId4"/>
    <p:sldId id="437" r:id="rId5"/>
    <p:sldId id="376" r:id="rId6"/>
    <p:sldId id="443" r:id="rId7"/>
    <p:sldId id="444" r:id="rId8"/>
    <p:sldId id="450" r:id="rId9"/>
    <p:sldId id="445" r:id="rId10"/>
    <p:sldId id="447" r:id="rId11"/>
    <p:sldId id="448" r:id="rId12"/>
    <p:sldId id="449" r:id="rId13"/>
    <p:sldId id="451" r:id="rId14"/>
    <p:sldId id="338" r:id="rId15"/>
  </p:sldIdLst>
  <p:sldSz cx="13681075" cy="7921625"/>
  <p:notesSz cx="6858000" cy="9144000"/>
  <p:defaultTextStyle>
    <a:defPPr>
      <a:defRPr lang="zh-CN"/>
    </a:defPPr>
    <a:lvl1pPr marL="0" algn="l" defTabSz="12344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17220" algn="l" defTabSz="12344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34440" algn="l" defTabSz="12344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51660" algn="l" defTabSz="12344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68880" algn="l" defTabSz="12344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86100" algn="l" defTabSz="12344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703320" algn="l" defTabSz="12344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320540" algn="l" defTabSz="12344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937760" algn="l" defTabSz="12344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495">
          <p15:clr>
            <a:srgbClr val="A4A3A4"/>
          </p15:clr>
        </p15:guide>
        <p15:guide id="2" pos="430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FE4D"/>
    <a:srgbClr val="24E87D"/>
    <a:srgbClr val="FFB329"/>
    <a:srgbClr val="EF814F"/>
    <a:srgbClr val="E74E09"/>
    <a:srgbClr val="ECA414"/>
    <a:srgbClr val="EEEEEE"/>
    <a:srgbClr val="003366"/>
    <a:srgbClr val="F0F0F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007" autoAdjust="0"/>
  </p:normalViewPr>
  <p:slideViewPr>
    <p:cSldViewPr>
      <p:cViewPr varScale="1">
        <p:scale>
          <a:sx n="74" d="100"/>
          <a:sy n="74" d="100"/>
        </p:scale>
        <p:origin x="-396" y="-96"/>
      </p:cViewPr>
      <p:guideLst>
        <p:guide orient="horz" pos="2495"/>
        <p:guide pos="430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7600EA-C80B-4463-BA7F-F7A5A4D4D639}" type="datetimeFigureOut">
              <a:rPr lang="zh-CN" altLang="en-US" smtClean="0"/>
              <a:t>2017-05-08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68313" y="685800"/>
            <a:ext cx="59213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8EDA8-AA38-4EC8-A4A2-C9E52DD3CC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088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344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17220" algn="l" defTabSz="12344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34440" algn="l" defTabSz="12344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51660" algn="l" defTabSz="12344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68880" algn="l" defTabSz="12344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86100" algn="l" defTabSz="12344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03320" algn="l" defTabSz="12344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20540" algn="l" defTabSz="12344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37760" algn="l" defTabSz="12344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61B18-8876-4120-B662-E27EB1A2D4B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1885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E8203-EB08-4F0D-830A-C288DDF96F6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1279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鼠标移入时，显示提示语</a:t>
            </a:r>
            <a:endParaRPr kumimoji="1" lang="en-US" altLang="zh-CN" dirty="0" smtClean="0"/>
          </a:p>
          <a:p>
            <a:r>
              <a:rPr kumimoji="1" lang="zh-CN" altLang="en-US" dirty="0" smtClean="0"/>
              <a:t>鼠标点击时，进入相应子菜单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8EDA8-AA38-4EC8-A4A2-C9E52DD3CCD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53274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61B18-8876-4120-B662-E27EB1A2D4B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1885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6919" y="1567944"/>
            <a:ext cx="12478314" cy="1030463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在此输入你的正文内容，默认为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14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号微软雅黑字体。可以根据实际情况自行更改。在此输入你的正文内容，默认为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14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号微软雅黑字体。可以根据实际情况自行更改。在此输入你的正文内容，默认为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14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号微软雅黑字体。可以根据实际情况自行更改。在此输入你的正文内容，默认为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14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号微软雅黑字体。可以根据实际情况自行更改。在此输入你的正文内容，默认为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14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号微软雅黑字体。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380646"/>
            <a:ext cx="13681075" cy="540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4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8430" y="-50887"/>
            <a:ext cx="1943993" cy="1133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接连接符 4"/>
          <p:cNvCxnSpPr/>
          <p:nvPr userDrawn="1"/>
        </p:nvCxnSpPr>
        <p:spPr>
          <a:xfrm>
            <a:off x="2263363" y="720452"/>
            <a:ext cx="1141771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/>
        </p:nvGrpSpPr>
        <p:grpSpPr>
          <a:xfrm>
            <a:off x="12911228" y="246431"/>
            <a:ext cx="406366" cy="418246"/>
            <a:chOff x="10727649" y="-269653"/>
            <a:chExt cx="406366" cy="418246"/>
          </a:xfrm>
          <a:effectLst>
            <a:outerShdw blurRad="254000" dist="63500" dir="8100000" algn="t" rotWithShape="0">
              <a:prstClr val="black">
                <a:alpha val="20000"/>
              </a:prstClr>
            </a:outerShdw>
          </a:effectLst>
        </p:grpSpPr>
        <p:sp>
          <p:nvSpPr>
            <p:cNvPr id="9" name="椭圆 8"/>
            <p:cNvSpPr/>
            <p:nvPr/>
          </p:nvSpPr>
          <p:spPr>
            <a:xfrm>
              <a:off x="10727649" y="-269653"/>
              <a:ext cx="406366" cy="418246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10736443" y="-260602"/>
              <a:ext cx="388778" cy="400144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0787502" y="-208051"/>
              <a:ext cx="286661" cy="295042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51846" rIns="0" bIns="51846"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8136681" y="228922"/>
            <a:ext cx="4670425" cy="504056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400" b="1">
                <a:solidFill>
                  <a:srgbClr val="E74E0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在此输入你的标题</a:t>
            </a:r>
            <a:r>
              <a:rPr lang="en-US" altLang="zh-CN" dirty="0" smtClean="0"/>
              <a:t>Title</a:t>
            </a:r>
            <a:endParaRPr lang="zh-CN" altLang="en-US" dirty="0"/>
          </a:p>
        </p:txBody>
      </p:sp>
      <p:sp>
        <p:nvSpPr>
          <p:cNvPr id="18" name="文本占位符 17"/>
          <p:cNvSpPr>
            <a:spLocks noGrp="1"/>
          </p:cNvSpPr>
          <p:nvPr>
            <p:ph type="body" sz="quarter" idx="11" hasCustomPrompt="1"/>
          </p:nvPr>
        </p:nvSpPr>
        <p:spPr>
          <a:xfrm>
            <a:off x="640344" y="1017586"/>
            <a:ext cx="12177131" cy="4021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2400" b="1" kern="1200" dirty="0" smtClean="0">
                <a:solidFill>
                  <a:srgbClr val="E74E0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17220" indent="0" algn="l">
              <a:buNone/>
              <a:defRPr sz="2000" b="1">
                <a:solidFill>
                  <a:srgbClr val="E74E0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</a:lstStyle>
          <a:p>
            <a:pPr lvl="0"/>
            <a:r>
              <a:rPr lang="zh-CN" altLang="en-US" dirty="0" smtClean="0"/>
              <a:t>此文本框为标题，默认为</a:t>
            </a:r>
            <a:r>
              <a:rPr lang="en-US" altLang="zh-CN" dirty="0" smtClean="0"/>
              <a:t>24</a:t>
            </a:r>
            <a:r>
              <a:rPr lang="zh-CN" altLang="en-US" dirty="0" smtClean="0"/>
              <a:t>号微软雅黑字符，可以根据实际需要自行更改。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1435205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495" userDrawn="1">
          <p15:clr>
            <a:srgbClr val="FBAE40"/>
          </p15:clr>
        </p15:guide>
        <p15:guide id="2" pos="4309" userDrawn="1">
          <p15:clr>
            <a:srgbClr val="FBAE40"/>
          </p15:clr>
        </p15:guide>
        <p15:guide id="3" pos="453" userDrawn="1">
          <p15:clr>
            <a:srgbClr val="FBAE40"/>
          </p15:clr>
        </p15:guide>
        <p15:guide id="4" pos="8074" userDrawn="1">
          <p15:clr>
            <a:srgbClr val="FBAE40"/>
          </p15:clr>
        </p15:guide>
        <p15:guide id="5" orient="horz" pos="681" userDrawn="1">
          <p15:clr>
            <a:srgbClr val="FBAE40"/>
          </p15:clr>
        </p15:guide>
        <p15:guide id="6" orient="horz" pos="4491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空白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3681075" cy="7921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295628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495">
          <p15:clr>
            <a:srgbClr val="FBAE40"/>
          </p15:clr>
        </p15:guide>
        <p15:guide id="2" pos="4309">
          <p15:clr>
            <a:srgbClr val="FBAE40"/>
          </p15:clr>
        </p15:guide>
        <p15:guide id="3" pos="8618">
          <p15:clr>
            <a:srgbClr val="FBAE40"/>
          </p15:clr>
        </p15:guide>
        <p15:guide id="4">
          <p15:clr>
            <a:srgbClr val="FBAE40"/>
          </p15:clr>
        </p15:guide>
        <p15:guide id="5" orient="horz">
          <p15:clr>
            <a:srgbClr val="FBAE40"/>
          </p15:clr>
        </p15:guide>
        <p15:guide id="6" orient="horz" pos="499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9033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380646"/>
            <a:ext cx="13681075" cy="540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4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8430" y="-50887"/>
            <a:ext cx="1943993" cy="1133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7882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3258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5" r:id="rId2"/>
    <p:sldLayoutId id="2147483650" r:id="rId3"/>
    <p:sldLayoutId id="2147483666" r:id="rId4"/>
  </p:sldLayoutIdLst>
  <p:timing>
    <p:tnLst>
      <p:par>
        <p:cTn id="1" dur="indefinite" restart="never" nodeType="tmRoot"/>
      </p:par>
    </p:tnLst>
  </p:timing>
  <p:txStyles>
    <p:titleStyle>
      <a:lvl1pPr algn="ctr" defTabSz="1234440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2915" indent="-462915" algn="l" defTabSz="1234440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1002983" indent="-385763" algn="l" defTabSz="1234440" rtl="0" eaLnBrk="1" latinLnBrk="0" hangingPunct="1">
        <a:spcBef>
          <a:spcPct val="20000"/>
        </a:spcBef>
        <a:buFont typeface="Arial" panose="020B0604020202020204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43050" indent="-308610" algn="l" defTabSz="123444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60270" indent="-308610" algn="l" defTabSz="1234440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77490" indent="-308610" algn="l" defTabSz="1234440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94710" indent="-308610" algn="l" defTabSz="123444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11930" indent="-308610" algn="l" defTabSz="123444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629150" indent="-308610" algn="l" defTabSz="123444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246370" indent="-308610" algn="l" defTabSz="123444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344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17220" algn="l" defTabSz="12344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34440" algn="l" defTabSz="12344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51660" algn="l" defTabSz="12344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algn="l" defTabSz="12344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86100" algn="l" defTabSz="12344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703320" algn="l" defTabSz="12344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320540" algn="l" defTabSz="12344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937760" algn="l" defTabSz="12344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emf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13"/>
          <a:stretch/>
        </p:blipFill>
        <p:spPr bwMode="auto">
          <a:xfrm>
            <a:off x="0" y="373"/>
            <a:ext cx="13681075" cy="7921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5"/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336" b="7127"/>
          <a:stretch/>
        </p:blipFill>
        <p:spPr bwMode="auto">
          <a:xfrm>
            <a:off x="5334962" y="-1"/>
            <a:ext cx="8346113" cy="792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7849" y="936476"/>
            <a:ext cx="3486514" cy="20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组合 1"/>
          <p:cNvGrpSpPr/>
          <p:nvPr/>
        </p:nvGrpSpPr>
        <p:grpSpPr>
          <a:xfrm>
            <a:off x="215801" y="2808684"/>
            <a:ext cx="8135956" cy="2160240"/>
            <a:chOff x="1252594" y="2827976"/>
            <a:chExt cx="6771202" cy="2160240"/>
          </a:xfrm>
        </p:grpSpPr>
        <p:sp>
          <p:nvSpPr>
            <p:cNvPr id="52" name="TextBox 51"/>
            <p:cNvSpPr txBox="1"/>
            <p:nvPr/>
          </p:nvSpPr>
          <p:spPr>
            <a:xfrm>
              <a:off x="1252594" y="2827976"/>
              <a:ext cx="6771202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b="1" dirty="0" smtClean="0">
                  <a:solidFill>
                    <a:srgbClr val="0033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国泰安</a:t>
              </a:r>
              <a:endParaRPr lang="en-US" altLang="zh-CN" sz="4800" b="1" dirty="0" smtClean="0">
                <a:solidFill>
                  <a:srgbClr val="00336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4800" b="1" dirty="0" smtClean="0">
                  <a:solidFill>
                    <a:srgbClr val="0033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自</a:t>
              </a:r>
              <a:r>
                <a:rPr lang="zh-CN" altLang="en-US" sz="4800" b="1" dirty="0">
                  <a:solidFill>
                    <a:srgbClr val="0033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研产品编码管理</a:t>
              </a:r>
              <a:r>
                <a:rPr lang="zh-CN" altLang="en-US" sz="4800" b="1" dirty="0" smtClean="0">
                  <a:solidFill>
                    <a:srgbClr val="0033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办法</a:t>
              </a:r>
              <a:r>
                <a:rPr lang="zh-CN" altLang="en-US" sz="4800" b="1" dirty="0">
                  <a:solidFill>
                    <a:srgbClr val="0033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宣导</a:t>
              </a:r>
            </a:p>
            <a:p>
              <a:pPr algn="r"/>
              <a:r>
                <a:rPr lang="en-US" altLang="zh-CN" sz="3600" b="1" dirty="0" smtClean="0">
                  <a:solidFill>
                    <a:srgbClr val="0033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——</a:t>
              </a:r>
              <a:r>
                <a:rPr lang="zh-CN" altLang="en-US" sz="3600" b="1" dirty="0" smtClean="0">
                  <a:solidFill>
                    <a:srgbClr val="0033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产品</a:t>
              </a:r>
              <a:r>
                <a:rPr lang="zh-CN" altLang="en-US" sz="3600" b="1" dirty="0">
                  <a:solidFill>
                    <a:srgbClr val="0033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可行性论证</a:t>
              </a:r>
              <a:r>
                <a:rPr lang="zh-CN" altLang="en-US" sz="3600" b="1" dirty="0" smtClean="0">
                  <a:solidFill>
                    <a:srgbClr val="0033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流程</a:t>
              </a:r>
              <a:endParaRPr lang="en-US" altLang="zh-CN" sz="3600" b="1" dirty="0" smtClean="0">
                <a:solidFill>
                  <a:srgbClr val="00336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 flipV="1">
              <a:off x="1865142" y="4942497"/>
              <a:ext cx="2338478" cy="45719"/>
            </a:xfrm>
            <a:prstGeom prst="rect">
              <a:avLst/>
            </a:prstGeom>
            <a:solidFill>
              <a:srgbClr val="E74E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/>
            </a:p>
          </p:txBody>
        </p:sp>
        <p:sp>
          <p:nvSpPr>
            <p:cNvPr id="55" name="矩形 54"/>
            <p:cNvSpPr/>
            <p:nvPr/>
          </p:nvSpPr>
          <p:spPr>
            <a:xfrm flipV="1">
              <a:off x="3697625" y="4942497"/>
              <a:ext cx="2338478" cy="45719"/>
            </a:xfrm>
            <a:prstGeom prst="rect">
              <a:avLst/>
            </a:prstGeom>
            <a:solidFill>
              <a:srgbClr val="FFB3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/>
            </a:p>
          </p:txBody>
        </p:sp>
        <p:sp>
          <p:nvSpPr>
            <p:cNvPr id="56" name="矩形 55"/>
            <p:cNvSpPr/>
            <p:nvPr/>
          </p:nvSpPr>
          <p:spPr>
            <a:xfrm flipV="1">
              <a:off x="5505267" y="4942497"/>
              <a:ext cx="2338478" cy="4571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2338379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462" y="1398329"/>
            <a:ext cx="13106045" cy="5688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10656961" y="2255652"/>
            <a:ext cx="158417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标注 2"/>
          <p:cNvSpPr/>
          <p:nvPr/>
        </p:nvSpPr>
        <p:spPr>
          <a:xfrm>
            <a:off x="11859393" y="1192176"/>
            <a:ext cx="1467648" cy="612648"/>
          </a:xfrm>
          <a:prstGeom prst="wedgeRectCallout">
            <a:avLst>
              <a:gd name="adj1" fmla="val -54166"/>
              <a:gd name="adj2" fmla="val 137127"/>
            </a:avLst>
          </a:prstGeom>
          <a:solidFill>
            <a:srgbClr val="FFFF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定制产品选“</a:t>
            </a: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否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endParaRPr lang="zh-CN" altLang="en-US" sz="2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36455" y="6438888"/>
            <a:ext cx="12951679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标注 13"/>
          <p:cNvSpPr/>
          <p:nvPr/>
        </p:nvSpPr>
        <p:spPr>
          <a:xfrm>
            <a:off x="559855" y="2399668"/>
            <a:ext cx="1467648" cy="612648"/>
          </a:xfrm>
          <a:prstGeom prst="wedgeRectCallout">
            <a:avLst>
              <a:gd name="adj1" fmla="val 67846"/>
              <a:gd name="adj2" fmla="val 135054"/>
            </a:avLst>
          </a:prstGeom>
          <a:solidFill>
            <a:srgbClr val="FFFF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选择定制基准</a:t>
            </a:r>
            <a:endParaRPr lang="zh-CN" altLang="en-US" sz="2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标注 9"/>
          <p:cNvSpPr/>
          <p:nvPr/>
        </p:nvSpPr>
        <p:spPr>
          <a:xfrm>
            <a:off x="3829945" y="2532372"/>
            <a:ext cx="1467648" cy="612648"/>
          </a:xfrm>
          <a:prstGeom prst="wedgeRectCallout">
            <a:avLst>
              <a:gd name="adj1" fmla="val 28041"/>
              <a:gd name="adj2" fmla="val 124689"/>
            </a:avLst>
          </a:prstGeom>
          <a:solidFill>
            <a:srgbClr val="FFFF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版本号的规范</a:t>
            </a:r>
            <a:endParaRPr lang="zh-CN" altLang="en-US" sz="2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6144" y="935023"/>
            <a:ext cx="3046041" cy="461665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项目定制产品</a:t>
            </a:r>
            <a:endParaRPr lang="zh-CN" altLang="zh-CN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408489" y="2260473"/>
            <a:ext cx="158417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占位符 20"/>
          <p:cNvSpPr>
            <a:spLocks noGrp="1"/>
          </p:cNvSpPr>
          <p:nvPr>
            <p:ph type="body" sz="quarter" idx="10"/>
          </p:nvPr>
        </p:nvSpPr>
        <p:spPr>
          <a:xfrm>
            <a:off x="8136681" y="228922"/>
            <a:ext cx="4670425" cy="504056"/>
          </a:xfrm>
        </p:spPr>
        <p:txBody>
          <a:bodyPr/>
          <a:lstStyle/>
          <a:p>
            <a:pPr lvl="0"/>
            <a:r>
              <a:rPr lang="zh-CN" altLang="en-US" dirty="0" smtClean="0"/>
              <a:t>具体操作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359817" y="6121052"/>
            <a:ext cx="13169877" cy="10801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标注 16"/>
          <p:cNvSpPr/>
          <p:nvPr/>
        </p:nvSpPr>
        <p:spPr>
          <a:xfrm>
            <a:off x="12134054" y="2532372"/>
            <a:ext cx="1467648" cy="612648"/>
          </a:xfrm>
          <a:prstGeom prst="wedgeRectCallout">
            <a:avLst>
              <a:gd name="adj1" fmla="val -76666"/>
              <a:gd name="adj2" fmla="val 108106"/>
            </a:avLst>
          </a:prstGeom>
          <a:solidFill>
            <a:srgbClr val="FFFF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选择事业部群本部</a:t>
            </a:r>
            <a:endParaRPr lang="zh-CN" altLang="en-US" sz="2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2388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16" grpId="0" animBg="1"/>
      <p:bldP spid="14" grpId="0" animBg="1"/>
      <p:bldP spid="10" grpId="0" animBg="1"/>
      <p:bldP spid="12" grpId="0" animBg="1"/>
      <p:bldP spid="13" grpId="0" animBg="1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473" y="1656556"/>
            <a:ext cx="13219800" cy="398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10728969" y="2477516"/>
            <a:ext cx="158417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标注 2"/>
          <p:cNvSpPr/>
          <p:nvPr/>
        </p:nvSpPr>
        <p:spPr>
          <a:xfrm>
            <a:off x="11859393" y="1090364"/>
            <a:ext cx="1467648" cy="612648"/>
          </a:xfrm>
          <a:prstGeom prst="wedgeRectCallout">
            <a:avLst>
              <a:gd name="adj1" fmla="val -54166"/>
              <a:gd name="adj2" fmla="val 137127"/>
            </a:avLst>
          </a:prstGeom>
          <a:solidFill>
            <a:srgbClr val="FFFF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定价选“否”</a:t>
            </a:r>
            <a:endParaRPr lang="zh-CN" altLang="en-US" sz="2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标注 9"/>
          <p:cNvSpPr/>
          <p:nvPr/>
        </p:nvSpPr>
        <p:spPr>
          <a:xfrm>
            <a:off x="4752305" y="2736676"/>
            <a:ext cx="1467648" cy="612648"/>
          </a:xfrm>
          <a:prstGeom prst="wedgeRectCallout">
            <a:avLst>
              <a:gd name="adj1" fmla="val 99863"/>
              <a:gd name="adj2" fmla="val 101886"/>
            </a:avLst>
          </a:prstGeom>
          <a:solidFill>
            <a:srgbClr val="FFFF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选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DEMO</a:t>
            </a:r>
            <a:endParaRPr lang="zh-CN" altLang="en-US" sz="2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6144" y="935023"/>
            <a:ext cx="3046041" cy="461665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DEMO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产品</a:t>
            </a:r>
            <a:endParaRPr lang="zh-CN" altLang="zh-CN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文本占位符 20"/>
          <p:cNvSpPr>
            <a:spLocks noGrp="1"/>
          </p:cNvSpPr>
          <p:nvPr>
            <p:ph type="body" sz="quarter" idx="10"/>
          </p:nvPr>
        </p:nvSpPr>
        <p:spPr>
          <a:xfrm>
            <a:off x="8136681" y="228922"/>
            <a:ext cx="4670425" cy="504056"/>
          </a:xfrm>
        </p:spPr>
        <p:txBody>
          <a:bodyPr/>
          <a:lstStyle/>
          <a:p>
            <a:pPr lvl="0"/>
            <a:r>
              <a:rPr lang="zh-CN" altLang="en-US" dirty="0" smtClean="0"/>
              <a:t>具体操作</a:t>
            </a:r>
            <a:endParaRPr lang="zh-CN" altLang="en-US" dirty="0"/>
          </a:p>
        </p:txBody>
      </p:sp>
      <p:sp>
        <p:nvSpPr>
          <p:cNvPr id="8" name="矩形标注 7"/>
          <p:cNvSpPr/>
          <p:nvPr/>
        </p:nvSpPr>
        <p:spPr>
          <a:xfrm>
            <a:off x="12134054" y="2477516"/>
            <a:ext cx="1467648" cy="612648"/>
          </a:xfrm>
          <a:prstGeom prst="wedgeRectCallout">
            <a:avLst>
              <a:gd name="adj1" fmla="val -76666"/>
              <a:gd name="adj2" fmla="val 108106"/>
            </a:avLst>
          </a:prstGeom>
          <a:solidFill>
            <a:srgbClr val="FFFF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选择事业部群本部</a:t>
            </a:r>
            <a:endParaRPr lang="zh-CN" altLang="en-US" sz="2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3869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10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26144" y="935023"/>
            <a:ext cx="3046041" cy="461665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附件</a:t>
            </a:r>
            <a:endParaRPr lang="zh-CN" altLang="zh-CN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文本占位符 20"/>
          <p:cNvSpPr>
            <a:spLocks noGrp="1"/>
          </p:cNvSpPr>
          <p:nvPr>
            <p:ph type="body" sz="quarter" idx="10"/>
          </p:nvPr>
        </p:nvSpPr>
        <p:spPr>
          <a:xfrm>
            <a:off x="8136681" y="228922"/>
            <a:ext cx="4670425" cy="504056"/>
          </a:xfrm>
        </p:spPr>
        <p:txBody>
          <a:bodyPr/>
          <a:lstStyle/>
          <a:p>
            <a:pPr lvl="0"/>
            <a:r>
              <a:rPr lang="zh-CN" altLang="en-US" dirty="0" smtClean="0"/>
              <a:t>具体操作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63873" y="5905028"/>
            <a:ext cx="120885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对接研发部门除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3D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VR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、实训及信息化，可行性论证自行组织，但须线上申请产品编码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200574"/>
              </p:ext>
            </p:extLst>
          </p:nvPr>
        </p:nvGraphicFramePr>
        <p:xfrm>
          <a:off x="935881" y="1728563"/>
          <a:ext cx="11737304" cy="28803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12368"/>
                <a:gridCol w="4680520"/>
                <a:gridCol w="3744416"/>
              </a:tblGrid>
              <a:tr h="72008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类型</a:t>
                      </a:r>
                      <a:endParaRPr lang="zh-CN" sz="20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新产品</a:t>
                      </a:r>
                      <a:r>
                        <a:rPr lang="en-US" altLang="zh-CN" sz="200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\</a:t>
                      </a:r>
                      <a:r>
                        <a:rPr lang="zh-CN" altLang="en-US" sz="200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大版本升级</a:t>
                      </a:r>
                      <a:endParaRPr lang="zh-CN" sz="20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定制产品</a:t>
                      </a:r>
                      <a:r>
                        <a:rPr lang="en-US" altLang="zh-CN" sz="200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/</a:t>
                      </a:r>
                      <a:r>
                        <a:rPr lang="zh-CN" altLang="en-US" sz="200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小版本升级</a:t>
                      </a:r>
                      <a:endParaRPr lang="zh-CN" sz="20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72008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客户需求列表</a:t>
                      </a:r>
                      <a:endParaRPr lang="zh-CN" sz="20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  <a:sym typeface="Wingdings"/>
                        </a:rPr>
                        <a:t></a:t>
                      </a:r>
                      <a:endParaRPr lang="zh-CN" sz="20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123444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  <a:sym typeface="Wingdings"/>
                        </a:rPr>
                        <a:t></a:t>
                      </a:r>
                      <a:endParaRPr lang="zh-CN" altLang="zh-CN" sz="2000" kern="100" dirty="0" smtClean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72008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可行性分析报告</a:t>
                      </a:r>
                      <a:endParaRPr lang="zh-CN" sz="20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123444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  <a:sym typeface="Wingdings"/>
                        </a:rPr>
                        <a:t></a:t>
                      </a:r>
                      <a:endParaRPr lang="zh-CN" altLang="zh-CN" sz="2000" kern="100" dirty="0" smtClean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72008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产品可行性汇报</a:t>
                      </a:r>
                      <a:r>
                        <a:rPr lang="en-US" sz="20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PPT</a:t>
                      </a:r>
                      <a:endParaRPr lang="zh-CN" sz="20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123444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  <a:sym typeface="Wingdings"/>
                        </a:rPr>
                        <a:t></a:t>
                      </a:r>
                      <a:endParaRPr lang="zh-CN" altLang="zh-CN" sz="2000" kern="100" dirty="0" smtClean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3399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20"/>
          <p:cNvSpPr>
            <a:spLocks noGrp="1"/>
          </p:cNvSpPr>
          <p:nvPr>
            <p:ph type="body" sz="quarter" idx="10"/>
          </p:nvPr>
        </p:nvSpPr>
        <p:spPr>
          <a:xfrm>
            <a:off x="8136681" y="228922"/>
            <a:ext cx="4670425" cy="504056"/>
          </a:xfrm>
        </p:spPr>
        <p:txBody>
          <a:bodyPr/>
          <a:lstStyle/>
          <a:p>
            <a:pPr lvl="0"/>
            <a:r>
              <a:rPr lang="zh-CN" altLang="en-US" dirty="0" smtClean="0"/>
              <a:t>常见问题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35881" y="1296516"/>
            <a:ext cx="1173730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1.</a:t>
            </a:r>
            <a:r>
              <a:rPr lang="zh-CN" altLang="en-US" b="1" kern="100" dirty="0">
                <a:latin typeface="微软雅黑" pitchFamily="34" charset="-122"/>
                <a:ea typeface="微软雅黑" pitchFamily="34" charset="-122"/>
                <a:cs typeface="Times New Roman"/>
              </a:rPr>
              <a:t>审批类型选什么</a:t>
            </a:r>
            <a:endParaRPr lang="zh-CN" altLang="zh-CN" b="1" kern="100" dirty="0">
              <a:latin typeface="微软雅黑" pitchFamily="34" charset="-122"/>
              <a:ea typeface="微软雅黑" pitchFamily="34" charset="-122"/>
              <a:cs typeface="Times New Roman"/>
            </a:endParaRPr>
          </a:p>
          <a:p>
            <a:r>
              <a:rPr lang="en-US" altLang="zh-CN" kern="100" dirty="0" smtClean="0">
                <a:latin typeface="微软雅黑" pitchFamily="34" charset="-122"/>
                <a:ea typeface="微软雅黑" pitchFamily="34" charset="-122"/>
                <a:cs typeface="Times New Roman"/>
              </a:rPr>
              <a:t>	</a:t>
            </a:r>
            <a:r>
              <a:rPr lang="zh-CN" altLang="en-US" kern="100" dirty="0" smtClean="0">
                <a:latin typeface="微软雅黑" pitchFamily="34" charset="-122"/>
                <a:ea typeface="微软雅黑" pitchFamily="34" charset="-122"/>
                <a:cs typeface="Times New Roman"/>
              </a:rPr>
              <a:t>选</a:t>
            </a:r>
            <a:r>
              <a:rPr lang="zh-CN" altLang="en-US" kern="100" dirty="0">
                <a:latin typeface="微软雅黑" pitchFamily="34" charset="-122"/>
                <a:ea typeface="微软雅黑" pitchFamily="34" charset="-122"/>
                <a:cs typeface="Times New Roman"/>
              </a:rPr>
              <a:t>“自有产品可行性论证</a:t>
            </a:r>
            <a:r>
              <a:rPr lang="zh-CN" altLang="en-US" kern="100" dirty="0" smtClean="0">
                <a:latin typeface="微软雅黑" pitchFamily="34" charset="-122"/>
                <a:ea typeface="微软雅黑" pitchFamily="34" charset="-122"/>
                <a:cs typeface="Times New Roman"/>
              </a:rPr>
              <a:t>”</a:t>
            </a:r>
            <a:endParaRPr lang="en-US" altLang="zh-CN" kern="100" dirty="0" smtClean="0">
              <a:latin typeface="微软雅黑" pitchFamily="34" charset="-122"/>
              <a:ea typeface="微软雅黑" pitchFamily="34" charset="-122"/>
              <a:cs typeface="Times New Roman"/>
            </a:endParaRPr>
          </a:p>
          <a:p>
            <a:endParaRPr lang="en-US" altLang="zh-CN" kern="100" dirty="0" smtClean="0">
              <a:latin typeface="微软雅黑" pitchFamily="34" charset="-122"/>
              <a:ea typeface="微软雅黑" pitchFamily="34" charset="-122"/>
              <a:cs typeface="Times New Roman"/>
            </a:endParaRPr>
          </a:p>
          <a:p>
            <a:r>
              <a:rPr lang="en-US" altLang="zh-CN" b="1" kern="100" dirty="0" smtClean="0">
                <a:latin typeface="微软雅黑" pitchFamily="34" charset="-122"/>
                <a:ea typeface="微软雅黑" pitchFamily="34" charset="-122"/>
                <a:cs typeface="Times New Roman"/>
              </a:rPr>
              <a:t>2.</a:t>
            </a:r>
            <a:r>
              <a:rPr lang="zh-CN" altLang="en-US" b="1" kern="100" dirty="0" smtClean="0">
                <a:latin typeface="微软雅黑" pitchFamily="34" charset="-122"/>
                <a:ea typeface="微软雅黑" pitchFamily="34" charset="-122"/>
                <a:cs typeface="Times New Roman"/>
              </a:rPr>
              <a:t>运</a:t>
            </a:r>
            <a:r>
              <a:rPr lang="zh-CN" altLang="en-US" b="1" kern="100" dirty="0">
                <a:latin typeface="微软雅黑" pitchFamily="34" charset="-122"/>
                <a:ea typeface="微软雅黑" pitchFamily="34" charset="-122"/>
                <a:cs typeface="Times New Roman"/>
              </a:rPr>
              <a:t>维项目是否需要申请</a:t>
            </a:r>
            <a:r>
              <a:rPr lang="zh-CN" altLang="en-US" b="1" kern="100" dirty="0" smtClean="0">
                <a:latin typeface="微软雅黑" pitchFamily="34" charset="-122"/>
                <a:ea typeface="微软雅黑" pitchFamily="34" charset="-122"/>
                <a:cs typeface="Times New Roman"/>
              </a:rPr>
              <a:t>编码</a:t>
            </a:r>
            <a:endParaRPr lang="en-US" altLang="zh-CN" b="1" kern="100" dirty="0" smtClean="0">
              <a:latin typeface="微软雅黑" pitchFamily="34" charset="-122"/>
              <a:ea typeface="微软雅黑" pitchFamily="34" charset="-122"/>
              <a:cs typeface="Times New Roman"/>
            </a:endParaRPr>
          </a:p>
          <a:p>
            <a:r>
              <a:rPr lang="en-US" altLang="zh-CN" kern="100" dirty="0" smtClean="0">
                <a:latin typeface="微软雅黑" pitchFamily="34" charset="-122"/>
                <a:ea typeface="微软雅黑" pitchFamily="34" charset="-122"/>
                <a:cs typeface="Times New Roman"/>
              </a:rPr>
              <a:t>	</a:t>
            </a:r>
            <a:r>
              <a:rPr lang="zh-CN" altLang="en-US" kern="100" dirty="0" smtClean="0">
                <a:latin typeface="微软雅黑" pitchFamily="34" charset="-122"/>
                <a:ea typeface="微软雅黑" pitchFamily="34" charset="-122"/>
                <a:cs typeface="Times New Roman"/>
              </a:rPr>
              <a:t>是</a:t>
            </a:r>
            <a:r>
              <a:rPr lang="zh-CN" altLang="en-US" kern="100" dirty="0">
                <a:latin typeface="微软雅黑" pitchFamily="34" charset="-122"/>
                <a:ea typeface="微软雅黑" pitchFamily="34" charset="-122"/>
                <a:cs typeface="Times New Roman"/>
              </a:rPr>
              <a:t>，涉及产品有修改的都需要申请</a:t>
            </a:r>
            <a:r>
              <a:rPr lang="zh-CN" altLang="en-US" kern="100" dirty="0" smtClean="0">
                <a:latin typeface="微软雅黑" pitchFamily="34" charset="-122"/>
                <a:ea typeface="微软雅黑" pitchFamily="34" charset="-122"/>
                <a:cs typeface="Times New Roman"/>
              </a:rPr>
              <a:t>编码</a:t>
            </a:r>
            <a:endParaRPr lang="en-US" altLang="zh-CN" kern="100" dirty="0" smtClean="0">
              <a:latin typeface="微软雅黑" pitchFamily="34" charset="-122"/>
              <a:ea typeface="微软雅黑" pitchFamily="34" charset="-122"/>
              <a:cs typeface="Times New Roman"/>
            </a:endParaRPr>
          </a:p>
          <a:p>
            <a:endParaRPr lang="zh-CN" altLang="zh-CN" kern="100" dirty="0">
              <a:latin typeface="微软雅黑" pitchFamily="34" charset="-122"/>
              <a:ea typeface="微软雅黑" pitchFamily="34" charset="-122"/>
              <a:cs typeface="Times New Roman"/>
            </a:endParaRPr>
          </a:p>
          <a:p>
            <a:r>
              <a:rPr lang="en-US" altLang="zh-CN" b="1" kern="100" dirty="0" smtClean="0">
                <a:latin typeface="微软雅黑" pitchFamily="34" charset="-122"/>
                <a:ea typeface="微软雅黑" pitchFamily="34" charset="-122"/>
                <a:cs typeface="Times New Roman"/>
              </a:rPr>
              <a:t>3.</a:t>
            </a:r>
            <a:r>
              <a:rPr lang="zh-CN" altLang="en-US" b="1" kern="100" dirty="0">
                <a:latin typeface="微软雅黑" pitchFamily="34" charset="-122"/>
                <a:ea typeface="微软雅黑" pitchFamily="34" charset="-122"/>
                <a:cs typeface="Times New Roman"/>
              </a:rPr>
              <a:t>没有带星号的是否可以不填</a:t>
            </a:r>
            <a:endParaRPr lang="zh-CN" altLang="zh-CN" b="1" kern="100" dirty="0">
              <a:latin typeface="微软雅黑" pitchFamily="34" charset="-122"/>
              <a:ea typeface="微软雅黑" pitchFamily="34" charset="-122"/>
              <a:cs typeface="Times New Roman"/>
            </a:endParaRPr>
          </a:p>
          <a:p>
            <a:r>
              <a:rPr lang="en-US" altLang="zh-CN" kern="100" dirty="0" smtClean="0">
                <a:latin typeface="微软雅黑" pitchFamily="34" charset="-122"/>
                <a:ea typeface="微软雅黑" pitchFamily="34" charset="-122"/>
                <a:cs typeface="Times New Roman"/>
              </a:rPr>
              <a:t>	</a:t>
            </a:r>
            <a:r>
              <a:rPr lang="zh-CN" altLang="en-US" kern="100" dirty="0" smtClean="0">
                <a:latin typeface="微软雅黑" pitchFamily="34" charset="-122"/>
                <a:ea typeface="微软雅黑" pitchFamily="34" charset="-122"/>
                <a:cs typeface="Times New Roman"/>
              </a:rPr>
              <a:t>产品</a:t>
            </a:r>
            <a:r>
              <a:rPr lang="zh-CN" altLang="en-US" kern="100" dirty="0">
                <a:latin typeface="微软雅黑" pitchFamily="34" charset="-122"/>
                <a:ea typeface="微软雅黑" pitchFamily="34" charset="-122"/>
                <a:cs typeface="Times New Roman"/>
              </a:rPr>
              <a:t>信息最终会传达到营销，所有关键信息都需要填写，如产品名称、</a:t>
            </a:r>
            <a:r>
              <a:rPr lang="zh-CN" altLang="en-US" kern="100" dirty="0" smtClean="0">
                <a:latin typeface="微软雅黑" pitchFamily="34" charset="-122"/>
                <a:ea typeface="微软雅黑" pitchFamily="34" charset="-122"/>
                <a:cs typeface="Times New Roman"/>
              </a:rPr>
              <a:t>版本</a:t>
            </a:r>
            <a:r>
              <a:rPr lang="en-US" altLang="zh-CN" kern="100" dirty="0" smtClean="0">
                <a:latin typeface="微软雅黑" pitchFamily="34" charset="-122"/>
                <a:ea typeface="微软雅黑" pitchFamily="34" charset="-122"/>
                <a:cs typeface="Times New Roman"/>
              </a:rPr>
              <a:t>	</a:t>
            </a:r>
            <a:r>
              <a:rPr lang="zh-CN" altLang="en-US" kern="100" dirty="0" smtClean="0">
                <a:latin typeface="微软雅黑" pitchFamily="34" charset="-122"/>
                <a:ea typeface="微软雅黑" pitchFamily="34" charset="-122"/>
                <a:cs typeface="Times New Roman"/>
              </a:rPr>
              <a:t>号</a:t>
            </a:r>
            <a:r>
              <a:rPr lang="zh-CN" altLang="en-US" kern="100" dirty="0">
                <a:latin typeface="微软雅黑" pitchFamily="34" charset="-122"/>
                <a:ea typeface="微软雅黑" pitchFamily="34" charset="-122"/>
                <a:cs typeface="Times New Roman"/>
              </a:rPr>
              <a:t>、</a:t>
            </a:r>
            <a:r>
              <a:rPr lang="zh-CN" altLang="en-US" kern="100" dirty="0" smtClean="0">
                <a:latin typeface="微软雅黑" pitchFamily="34" charset="-122"/>
                <a:ea typeface="微软雅黑" pitchFamily="34" charset="-122"/>
                <a:cs typeface="Times New Roman"/>
              </a:rPr>
              <a:t>定价</a:t>
            </a:r>
            <a:endParaRPr lang="en-US" altLang="zh-CN" kern="100" dirty="0" smtClean="0">
              <a:latin typeface="微软雅黑" pitchFamily="34" charset="-122"/>
              <a:ea typeface="微软雅黑" pitchFamily="34" charset="-122"/>
              <a:cs typeface="Times New Roman"/>
            </a:endParaRPr>
          </a:p>
          <a:p>
            <a:endParaRPr lang="zh-CN" altLang="zh-CN" kern="100" dirty="0">
              <a:latin typeface="微软雅黑" pitchFamily="34" charset="-122"/>
              <a:ea typeface="微软雅黑" pitchFamily="34" charset="-122"/>
              <a:cs typeface="Times New Roman"/>
            </a:endParaRPr>
          </a:p>
          <a:p>
            <a:r>
              <a:rPr lang="en-US" altLang="zh-CN" b="1" kern="100" dirty="0" smtClean="0">
                <a:latin typeface="微软雅黑" pitchFamily="34" charset="-122"/>
                <a:ea typeface="微软雅黑" pitchFamily="34" charset="-122"/>
                <a:cs typeface="Times New Roman"/>
              </a:rPr>
              <a:t>4.</a:t>
            </a:r>
            <a:r>
              <a:rPr lang="zh-CN" altLang="en-US" b="1" kern="100" dirty="0">
                <a:latin typeface="微软雅黑" pitchFamily="34" charset="-122"/>
                <a:ea typeface="微软雅黑" pitchFamily="34" charset="-122"/>
                <a:cs typeface="Times New Roman"/>
              </a:rPr>
              <a:t>项目定制产品升级时申请类型选什么</a:t>
            </a:r>
            <a:endParaRPr lang="zh-CN" altLang="zh-CN" b="1" kern="100" dirty="0">
              <a:latin typeface="微软雅黑" pitchFamily="34" charset="-122"/>
              <a:ea typeface="微软雅黑" pitchFamily="34" charset="-122"/>
              <a:cs typeface="Times New Roman"/>
            </a:endParaRPr>
          </a:p>
          <a:p>
            <a:r>
              <a:rPr lang="en-US" altLang="zh-CN" kern="100" dirty="0" smtClean="0">
                <a:latin typeface="微软雅黑" pitchFamily="34" charset="-122"/>
                <a:ea typeface="微软雅黑" pitchFamily="34" charset="-122"/>
                <a:cs typeface="Times New Roman"/>
              </a:rPr>
              <a:t>	</a:t>
            </a:r>
            <a:r>
              <a:rPr lang="zh-CN" altLang="en-US" kern="100" dirty="0" smtClean="0">
                <a:latin typeface="微软雅黑" pitchFamily="34" charset="-122"/>
                <a:ea typeface="微软雅黑" pitchFamily="34" charset="-122"/>
                <a:cs typeface="Times New Roman"/>
              </a:rPr>
              <a:t>选</a:t>
            </a:r>
            <a:r>
              <a:rPr lang="zh-CN" altLang="en-US" kern="100" dirty="0">
                <a:latin typeface="微软雅黑" pitchFamily="34" charset="-122"/>
                <a:ea typeface="微软雅黑" pitchFamily="34" charset="-122"/>
                <a:cs typeface="Times New Roman"/>
              </a:rPr>
              <a:t>项目定制，但老产品名称须选择已有定制</a:t>
            </a:r>
            <a:r>
              <a:rPr lang="zh-CN" altLang="en-US" kern="100" dirty="0" smtClean="0">
                <a:latin typeface="微软雅黑" pitchFamily="34" charset="-122"/>
                <a:ea typeface="微软雅黑" pitchFamily="34" charset="-122"/>
                <a:cs typeface="Times New Roman"/>
              </a:rPr>
              <a:t>产品</a:t>
            </a:r>
            <a:endParaRPr lang="en-US" altLang="zh-CN" kern="100" dirty="0" smtClean="0">
              <a:latin typeface="微软雅黑" pitchFamily="34" charset="-122"/>
              <a:ea typeface="微软雅黑" pitchFamily="34" charset="-122"/>
              <a:cs typeface="Times New Roman"/>
            </a:endParaRPr>
          </a:p>
          <a:p>
            <a:endParaRPr lang="zh-CN" altLang="zh-CN" kern="100" dirty="0">
              <a:latin typeface="微软雅黑" pitchFamily="34" charset="-122"/>
              <a:ea typeface="微软雅黑" pitchFamily="34" charset="-122"/>
              <a:cs typeface="Times New Roman"/>
            </a:endParaRPr>
          </a:p>
          <a:p>
            <a:r>
              <a:rPr lang="en-US" altLang="zh-CN" b="1" kern="100" dirty="0" smtClean="0">
                <a:latin typeface="微软雅黑" pitchFamily="34" charset="-122"/>
                <a:ea typeface="微软雅黑" pitchFamily="34" charset="-122"/>
                <a:cs typeface="Times New Roman"/>
              </a:rPr>
              <a:t>5.</a:t>
            </a:r>
            <a:r>
              <a:rPr lang="zh-CN" altLang="en-US" b="1" kern="100" dirty="0">
                <a:latin typeface="微软雅黑" pitchFamily="34" charset="-122"/>
                <a:ea typeface="微软雅黑" pitchFamily="34" charset="-122"/>
                <a:cs typeface="Times New Roman"/>
              </a:rPr>
              <a:t>所属事业部群填什么</a:t>
            </a:r>
            <a:endParaRPr lang="zh-CN" altLang="zh-CN" b="1" kern="100" dirty="0">
              <a:latin typeface="微软雅黑" pitchFamily="34" charset="-122"/>
              <a:ea typeface="微软雅黑" pitchFamily="34" charset="-122"/>
              <a:cs typeface="Times New Roman"/>
            </a:endParaRPr>
          </a:p>
          <a:p>
            <a:r>
              <a:rPr lang="en-US" altLang="zh-CN" kern="100" dirty="0" smtClean="0">
                <a:latin typeface="微软雅黑" pitchFamily="34" charset="-122"/>
                <a:ea typeface="微软雅黑" pitchFamily="34" charset="-122"/>
                <a:cs typeface="Times New Roman"/>
              </a:rPr>
              <a:t>	</a:t>
            </a:r>
            <a:r>
              <a:rPr lang="zh-CN" altLang="en-US" kern="100" dirty="0" smtClean="0">
                <a:latin typeface="微软雅黑" pitchFamily="34" charset="-122"/>
                <a:ea typeface="微软雅黑" pitchFamily="34" charset="-122"/>
                <a:cs typeface="Times New Roman"/>
              </a:rPr>
              <a:t>必须</a:t>
            </a:r>
            <a:r>
              <a:rPr lang="zh-CN" altLang="en-US" kern="100" dirty="0">
                <a:latin typeface="微软雅黑" pitchFamily="34" charset="-122"/>
                <a:ea typeface="微软雅黑" pitchFamily="34" charset="-122"/>
                <a:cs typeface="Times New Roman"/>
              </a:rPr>
              <a:t>选择群本部，如教育信息化事业部群</a:t>
            </a:r>
            <a:r>
              <a:rPr lang="en-US" altLang="zh-CN" kern="100" dirty="0">
                <a:latin typeface="微软雅黑" pitchFamily="34" charset="-122"/>
                <a:ea typeface="微软雅黑" pitchFamily="34" charset="-122"/>
                <a:cs typeface="Times New Roman"/>
              </a:rPr>
              <a:t>-</a:t>
            </a:r>
            <a:r>
              <a:rPr lang="zh-CN" altLang="en-US" kern="100" dirty="0" smtClean="0">
                <a:latin typeface="微软雅黑" pitchFamily="34" charset="-122"/>
                <a:ea typeface="微软雅黑" pitchFamily="34" charset="-122"/>
                <a:cs typeface="Times New Roman"/>
              </a:rPr>
              <a:t>本部</a:t>
            </a:r>
            <a:endParaRPr lang="zh-CN" altLang="zh-CN" kern="100" dirty="0">
              <a:latin typeface="微软雅黑" pitchFamily="34" charset="-122"/>
              <a:ea typeface="微软雅黑" pitchFamily="34" charset="-122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7850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C:\Users\longjun.deng\Desktop\图片3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0" t="5066" r="15499" b="1976"/>
          <a:stretch/>
        </p:blipFill>
        <p:spPr bwMode="auto">
          <a:xfrm>
            <a:off x="1" y="-1"/>
            <a:ext cx="13681074" cy="792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/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336" b="7127"/>
          <a:stretch/>
        </p:blipFill>
        <p:spPr bwMode="auto">
          <a:xfrm>
            <a:off x="5334962" y="-1"/>
            <a:ext cx="8346113" cy="792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9" name="组合 18"/>
          <p:cNvGrpSpPr/>
          <p:nvPr/>
        </p:nvGrpSpPr>
        <p:grpSpPr>
          <a:xfrm>
            <a:off x="1681603" y="4322291"/>
            <a:ext cx="4214812" cy="1506277"/>
            <a:chOff x="1490663" y="2131468"/>
            <a:chExt cx="4214812" cy="1506277"/>
          </a:xfrm>
        </p:grpSpPr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524005" y="2131468"/>
              <a:ext cx="3519484" cy="416592"/>
            </a:xfrm>
            <a:prstGeom prst="rect">
              <a:avLst/>
            </a:prstGeom>
          </p:spPr>
        </p:pic>
        <p:sp>
          <p:nvSpPr>
            <p:cNvPr id="21" name="标题 3"/>
            <p:cNvSpPr txBox="1">
              <a:spLocks/>
            </p:cNvSpPr>
            <p:nvPr/>
          </p:nvSpPr>
          <p:spPr>
            <a:xfrm>
              <a:off x="2459494" y="2647161"/>
              <a:ext cx="258399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l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400" b="1" i="0" kern="1200" baseline="0">
                  <a:solidFill>
                    <a:schemeClr val="accent1">
                      <a:lumMod val="75000"/>
                    </a:schemeClr>
                  </a:solidFill>
                  <a:effectLst/>
                  <a:latin typeface="Arial Black" panose="020B0A04020102020204" pitchFamily="34" charset="0"/>
                  <a:ea typeface="微软雅黑" panose="020B0503020204020204" pitchFamily="34" charset="-122"/>
                  <a:cs typeface="+mj-cs"/>
                </a:defRPr>
              </a:lvl1pPr>
            </a:lstStyle>
            <a:p>
              <a:pPr algn="dist" defTabSz="913765">
                <a:lnSpc>
                  <a:spcPct val="100000"/>
                </a:lnSpc>
              </a:pPr>
              <a:r>
                <a:rPr lang="zh-CN" altLang="en-US" sz="1200" b="0" dirty="0" smtClean="0">
                  <a:solidFill>
                    <a:srgbClr val="3E3A39"/>
                  </a:solidFill>
                  <a:latin typeface="微软雅黑" pitchFamily="34" charset="-122"/>
                  <a:cs typeface="+mn-cs"/>
                </a:rPr>
                <a:t>深圳国泰安教育技术股份有限公司</a:t>
              </a:r>
              <a:endParaRPr lang="zh-CN" altLang="en-US" sz="1200" b="0" dirty="0">
                <a:solidFill>
                  <a:srgbClr val="3E3A39"/>
                </a:solidFill>
                <a:latin typeface="微软雅黑" pitchFamily="34" charset="-122"/>
                <a:cs typeface="+mn-cs"/>
              </a:endParaRPr>
            </a:p>
          </p:txBody>
        </p:sp>
        <p:sp>
          <p:nvSpPr>
            <p:cNvPr id="22" name="标题 3"/>
            <p:cNvSpPr txBox="1">
              <a:spLocks/>
            </p:cNvSpPr>
            <p:nvPr/>
          </p:nvSpPr>
          <p:spPr>
            <a:xfrm>
              <a:off x="2459494" y="2878563"/>
              <a:ext cx="3245981" cy="759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l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400" b="1" i="0" kern="1200" baseline="0">
                  <a:solidFill>
                    <a:schemeClr val="accent1">
                      <a:lumMod val="75000"/>
                    </a:schemeClr>
                  </a:solidFill>
                  <a:effectLst/>
                  <a:latin typeface="Arial Black" panose="020B0A04020102020204" pitchFamily="34" charset="0"/>
                  <a:ea typeface="微软雅黑" panose="020B0503020204020204" pitchFamily="34" charset="-122"/>
                  <a:cs typeface="+mj-cs"/>
                </a:defRPr>
              </a:lvl1pPr>
            </a:lstStyle>
            <a:p>
              <a:pPr defTabSz="913765">
                <a:lnSpc>
                  <a:spcPts val="1300"/>
                </a:lnSpc>
              </a:pPr>
              <a:r>
                <a:rPr lang="en-US" altLang="zh-CN" sz="1000" b="0" dirty="0" smtClean="0">
                  <a:solidFill>
                    <a:srgbClr val="C30D23"/>
                  </a:solidFill>
                  <a:latin typeface="微软雅黑" pitchFamily="34" charset="-122"/>
                  <a:cs typeface="+mn-cs"/>
                </a:rPr>
                <a:t>T</a:t>
              </a:r>
              <a:r>
                <a:rPr lang="en-US" altLang="zh-CN" sz="1000" b="0" dirty="0" smtClean="0">
                  <a:solidFill>
                    <a:srgbClr val="3E3A39"/>
                  </a:solidFill>
                  <a:latin typeface="微软雅黑" pitchFamily="34" charset="-122"/>
                  <a:cs typeface="+mn-cs"/>
                </a:rPr>
                <a:t>   400-609-6665   </a:t>
              </a:r>
            </a:p>
            <a:p>
              <a:pPr defTabSz="913765">
                <a:lnSpc>
                  <a:spcPts val="1300"/>
                </a:lnSpc>
              </a:pPr>
              <a:r>
                <a:rPr lang="en-US" altLang="zh-CN" sz="1000" b="0" dirty="0" smtClean="0">
                  <a:solidFill>
                    <a:srgbClr val="C30D23"/>
                  </a:solidFill>
                  <a:latin typeface="微软雅黑" pitchFamily="34" charset="-122"/>
                  <a:cs typeface="+mn-cs"/>
                </a:rPr>
                <a:t>E</a:t>
              </a:r>
              <a:r>
                <a:rPr lang="en-US" altLang="zh-CN" sz="1000" b="0" dirty="0" smtClean="0">
                  <a:solidFill>
                    <a:srgbClr val="3E3A39"/>
                  </a:solidFill>
                  <a:latin typeface="微软雅黑" pitchFamily="34" charset="-122"/>
                  <a:cs typeface="+mn-cs"/>
                </a:rPr>
                <a:t>   market@gtafe.com</a:t>
              </a:r>
            </a:p>
            <a:p>
              <a:pPr defTabSz="913765">
                <a:lnSpc>
                  <a:spcPts val="1300"/>
                </a:lnSpc>
              </a:pPr>
              <a:r>
                <a:rPr lang="en-US" altLang="zh-CN" sz="1000" b="0" dirty="0" smtClean="0">
                  <a:solidFill>
                    <a:srgbClr val="C30D23"/>
                  </a:solidFill>
                  <a:latin typeface="微软雅黑" pitchFamily="34" charset="-122"/>
                  <a:cs typeface="+mn-cs"/>
                </a:rPr>
                <a:t>W</a:t>
              </a:r>
              <a:r>
                <a:rPr lang="en-US" altLang="zh-CN" sz="1000" b="0" dirty="0" smtClean="0">
                  <a:solidFill>
                    <a:srgbClr val="3E3A39"/>
                  </a:solidFill>
                  <a:latin typeface="微软雅黑" pitchFamily="34" charset="-122"/>
                  <a:cs typeface="+mn-cs"/>
                </a:rPr>
                <a:t>  http://www.gtafe.com</a:t>
              </a:r>
            </a:p>
            <a:p>
              <a:pPr defTabSz="913765">
                <a:lnSpc>
                  <a:spcPts val="1300"/>
                </a:lnSpc>
              </a:pPr>
              <a:r>
                <a:rPr lang="en-US" altLang="zh-CN" sz="1000" b="0" dirty="0" smtClean="0">
                  <a:solidFill>
                    <a:srgbClr val="C30D23"/>
                  </a:solidFill>
                  <a:latin typeface="微软雅黑" pitchFamily="34" charset="-122"/>
                  <a:cs typeface="+mn-cs"/>
                </a:rPr>
                <a:t>A   </a:t>
              </a:r>
              <a:r>
                <a:rPr lang="zh-CN" altLang="en-US" sz="1000" b="0" dirty="0" smtClean="0">
                  <a:solidFill>
                    <a:srgbClr val="3E3A39"/>
                  </a:solidFill>
                  <a:latin typeface="微软雅黑" pitchFamily="34" charset="-122"/>
                  <a:cs typeface="+mn-cs"/>
                </a:rPr>
                <a:t>深圳市南山区学苑大道</a:t>
              </a:r>
              <a:r>
                <a:rPr lang="en-US" altLang="zh-CN" sz="1000" b="0" dirty="0" smtClean="0">
                  <a:solidFill>
                    <a:srgbClr val="3E3A39"/>
                  </a:solidFill>
                  <a:latin typeface="微软雅黑" pitchFamily="34" charset="-122"/>
                  <a:cs typeface="+mn-cs"/>
                </a:rPr>
                <a:t>1001</a:t>
              </a:r>
              <a:r>
                <a:rPr lang="zh-CN" altLang="en-US" sz="1000" b="0" dirty="0" smtClean="0">
                  <a:solidFill>
                    <a:srgbClr val="3E3A39"/>
                  </a:solidFill>
                  <a:latin typeface="微软雅黑" pitchFamily="34" charset="-122"/>
                  <a:cs typeface="+mn-cs"/>
                </a:rPr>
                <a:t>号南山智园</a:t>
              </a:r>
              <a:r>
                <a:rPr lang="en-US" altLang="zh-CN" sz="1000" b="0" dirty="0" smtClean="0">
                  <a:solidFill>
                    <a:srgbClr val="3E3A39"/>
                  </a:solidFill>
                  <a:latin typeface="微软雅黑" pitchFamily="34" charset="-122"/>
                  <a:cs typeface="+mn-cs"/>
                </a:rPr>
                <a:t>A4</a:t>
              </a:r>
              <a:r>
                <a:rPr lang="zh-CN" altLang="en-US" sz="1000" b="0" dirty="0" smtClean="0">
                  <a:solidFill>
                    <a:srgbClr val="3E3A39"/>
                  </a:solidFill>
                  <a:latin typeface="微软雅黑" pitchFamily="34" charset="-122"/>
                  <a:cs typeface="+mn-cs"/>
                </a:rPr>
                <a:t>栋</a:t>
              </a:r>
              <a:endParaRPr lang="zh-CN" altLang="en-US" sz="1000" b="0" dirty="0">
                <a:solidFill>
                  <a:srgbClr val="3E3A39"/>
                </a:solidFill>
                <a:latin typeface="微软雅黑" pitchFamily="34" charset="-122"/>
                <a:cs typeface="+mn-cs"/>
              </a:endParaRPr>
            </a:p>
          </p:txBody>
        </p:sp>
        <p:pic>
          <p:nvPicPr>
            <p:cNvPr id="23" name="图片 22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298" b="5478"/>
            <a:stretch/>
          </p:blipFill>
          <p:spPr>
            <a:xfrm>
              <a:off x="1490663" y="2699485"/>
              <a:ext cx="968831" cy="864421"/>
            </a:xfrm>
            <a:prstGeom prst="rect">
              <a:avLst/>
            </a:prstGeom>
          </p:spPr>
        </p:pic>
      </p:grpSp>
      <p:sp>
        <p:nvSpPr>
          <p:cNvPr id="24" name="TextBox 23"/>
          <p:cNvSpPr txBox="1"/>
          <p:nvPr/>
        </p:nvSpPr>
        <p:spPr>
          <a:xfrm>
            <a:off x="1589906" y="2439028"/>
            <a:ext cx="63420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b="1" dirty="0" smtClean="0">
                <a:solidFill>
                  <a:srgbClr val="0033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感谢您的聆听！</a:t>
            </a:r>
            <a:endParaRPr lang="zh-CN" altLang="en-US" sz="7200" b="1" dirty="0">
              <a:solidFill>
                <a:srgbClr val="0033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1720792" y="3635675"/>
            <a:ext cx="6053652" cy="0"/>
          </a:xfrm>
          <a:prstGeom prst="line">
            <a:avLst/>
          </a:prstGeom>
          <a:ln w="25400">
            <a:solidFill>
              <a:srgbClr val="0033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1084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组合 87"/>
          <p:cNvGrpSpPr/>
          <p:nvPr/>
        </p:nvGrpSpPr>
        <p:grpSpPr>
          <a:xfrm>
            <a:off x="2614534" y="2568816"/>
            <a:ext cx="2585737" cy="2661333"/>
            <a:chOff x="1827622" y="1343919"/>
            <a:chExt cx="2304000" cy="2304000"/>
          </a:xfrm>
        </p:grpSpPr>
        <p:sp>
          <p:nvSpPr>
            <p:cNvPr id="89" name="椭圆 88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635000" dist="762000" dir="7800000" sx="88000" sy="88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lvl="0" algn="ctr"/>
              <a:r>
                <a:rPr lang="zh-CN" altLang="en-US" sz="4100" b="1" dirty="0" smtClean="0">
                  <a:solidFill>
                    <a:srgbClr val="E74E09"/>
                  </a:solidFill>
                  <a:latin typeface="DIN Mittelschrift Std" pitchFamily="50" charset="0"/>
                  <a:ea typeface="微软雅黑" pitchFamily="34" charset="-122"/>
                </a:rPr>
                <a:t>目录</a:t>
              </a:r>
              <a:endParaRPr lang="en-US" altLang="zh-CN" sz="4100" b="1" dirty="0" smtClean="0">
                <a:solidFill>
                  <a:srgbClr val="E74E09"/>
                </a:solidFill>
                <a:latin typeface="DIN Mittelschrift Std" pitchFamily="50" charset="0"/>
                <a:ea typeface="微软雅黑" pitchFamily="34" charset="-122"/>
              </a:endParaRPr>
            </a:p>
          </p:txBody>
        </p:sp>
      </p:grpSp>
      <p:sp>
        <p:nvSpPr>
          <p:cNvPr id="24" name="圆角矩形 23"/>
          <p:cNvSpPr/>
          <p:nvPr/>
        </p:nvSpPr>
        <p:spPr>
          <a:xfrm>
            <a:off x="5695492" y="2246190"/>
            <a:ext cx="4896543" cy="582231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103693" tIns="51846" rIns="103693" bIns="51846" rtlCol="0" anchor="ctr"/>
          <a:lstStyle/>
          <a:p>
            <a:pPr algn="ctr"/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5688410" y="3139178"/>
            <a:ext cx="4896543" cy="582231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103693" tIns="51846" rIns="103693" bIns="51846" rtlCol="0" anchor="ctr"/>
          <a:lstStyle/>
          <a:p>
            <a:pPr algn="ctr"/>
            <a:endParaRPr lang="zh-CN" altLang="en-US" sz="1400"/>
          </a:p>
        </p:txBody>
      </p:sp>
      <p:sp>
        <p:nvSpPr>
          <p:cNvPr id="27" name="圆角矩形 26"/>
          <p:cNvSpPr/>
          <p:nvPr/>
        </p:nvSpPr>
        <p:spPr>
          <a:xfrm>
            <a:off x="5688410" y="4092494"/>
            <a:ext cx="4896543" cy="582231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103693" tIns="51846" rIns="103693" bIns="51846" rtlCol="0" anchor="ctr"/>
          <a:lstStyle/>
          <a:p>
            <a:pPr algn="ctr"/>
            <a:endParaRPr lang="zh-CN" altLang="en-US" sz="1400"/>
          </a:p>
        </p:txBody>
      </p:sp>
      <p:sp>
        <p:nvSpPr>
          <p:cNvPr id="5" name="TextBox 4"/>
          <p:cNvSpPr txBox="1"/>
          <p:nvPr/>
        </p:nvSpPr>
        <p:spPr>
          <a:xfrm>
            <a:off x="6840537" y="2306224"/>
            <a:ext cx="3150819" cy="497714"/>
          </a:xfrm>
          <a:prstGeom prst="rect">
            <a:avLst/>
          </a:prstGeom>
          <a:noFill/>
        </p:spPr>
        <p:txBody>
          <a:bodyPr wrap="square" lIns="103693" tIns="51846" rIns="103693" bIns="51846" rtlCol="0">
            <a:spAutoFit/>
          </a:bodyPr>
          <a:lstStyle/>
          <a:p>
            <a:r>
              <a:rPr lang="zh-CN" altLang="en-US" sz="2500" dirty="0" smtClean="0">
                <a:solidFill>
                  <a:schemeClr val="bg1"/>
                </a:solidFill>
                <a:latin typeface="思源黑体 CN Medium" pitchFamily="34" charset="-122"/>
                <a:ea typeface="思源黑体 CN Medium" pitchFamily="34" charset="-122"/>
              </a:rPr>
              <a:t>目的</a:t>
            </a:r>
            <a:endParaRPr lang="zh-CN" altLang="en-US" sz="2500" dirty="0">
              <a:solidFill>
                <a:schemeClr val="bg1"/>
              </a:solidFill>
              <a:latin typeface="思源黑体 CN Medium" pitchFamily="34" charset="-122"/>
              <a:ea typeface="思源黑体 CN Medium" pitchFamily="3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6241687" y="2391763"/>
            <a:ext cx="363684" cy="29108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693" tIns="51846" rIns="103693" bIns="51846"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6241688" y="3199212"/>
            <a:ext cx="3470093" cy="477054"/>
            <a:chOff x="5933823" y="2544869"/>
            <a:chExt cx="2404459" cy="413001"/>
          </a:xfrm>
        </p:grpSpPr>
        <p:sp>
          <p:nvSpPr>
            <p:cNvPr id="33" name="TextBox 32"/>
            <p:cNvSpPr txBox="1"/>
            <p:nvPr/>
          </p:nvSpPr>
          <p:spPr>
            <a:xfrm>
              <a:off x="6346566" y="2544869"/>
              <a:ext cx="1991716" cy="4130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500" dirty="0" smtClean="0">
                  <a:solidFill>
                    <a:schemeClr val="bg1"/>
                  </a:solidFill>
                  <a:latin typeface="思源黑体 CN Medium" pitchFamily="34" charset="-122"/>
                  <a:ea typeface="思源黑体 CN Medium" pitchFamily="34" charset="-122"/>
                </a:rPr>
                <a:t>适用范围</a:t>
              </a:r>
              <a:endParaRPr lang="zh-CN" altLang="en-US" sz="2500" dirty="0">
                <a:solidFill>
                  <a:schemeClr val="bg1"/>
                </a:solidFill>
                <a:latin typeface="思源黑体 CN Medium" pitchFamily="34" charset="-122"/>
                <a:ea typeface="思源黑体 CN Medium" pitchFamily="34" charset="-122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5933823" y="2618924"/>
              <a:ext cx="252000" cy="25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241688" y="4152528"/>
            <a:ext cx="3653209" cy="477054"/>
            <a:chOff x="5933823" y="4129045"/>
            <a:chExt cx="2531343" cy="413001"/>
          </a:xfrm>
        </p:grpSpPr>
        <p:sp>
          <p:nvSpPr>
            <p:cNvPr id="37" name="TextBox 36"/>
            <p:cNvSpPr txBox="1"/>
            <p:nvPr/>
          </p:nvSpPr>
          <p:spPr>
            <a:xfrm>
              <a:off x="6346566" y="4129045"/>
              <a:ext cx="2118600" cy="4130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500" dirty="0">
                  <a:solidFill>
                    <a:schemeClr val="bg1"/>
                  </a:solidFill>
                  <a:latin typeface="思源黑体 CN Medium" pitchFamily="34" charset="-122"/>
                  <a:ea typeface="思源黑体 CN Medium" pitchFamily="34" charset="-122"/>
                </a:rPr>
                <a:t>申请</a:t>
              </a:r>
              <a:r>
                <a:rPr lang="zh-CN" altLang="en-US" sz="2500" dirty="0" smtClean="0">
                  <a:solidFill>
                    <a:schemeClr val="bg1"/>
                  </a:solidFill>
                  <a:latin typeface="思源黑体 CN Medium" pitchFamily="34" charset="-122"/>
                  <a:ea typeface="思源黑体 CN Medium" pitchFamily="34" charset="-122"/>
                </a:rPr>
                <a:t>流程</a:t>
              </a:r>
              <a:endParaRPr lang="zh-CN" altLang="en-US" sz="2500" dirty="0">
                <a:solidFill>
                  <a:schemeClr val="bg1"/>
                </a:solidFill>
                <a:latin typeface="思源黑体 CN Medium" pitchFamily="34" charset="-122"/>
                <a:ea typeface="思源黑体 CN Medium" pitchFamily="34" charset="-122"/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5933823" y="4203100"/>
              <a:ext cx="252000" cy="25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Freeform 6"/>
          <p:cNvSpPr>
            <a:spLocks noEditPoints="1"/>
          </p:cNvSpPr>
          <p:nvPr/>
        </p:nvSpPr>
        <p:spPr bwMode="auto">
          <a:xfrm>
            <a:off x="9991356" y="2335107"/>
            <a:ext cx="429867" cy="444107"/>
          </a:xfrm>
          <a:custGeom>
            <a:avLst/>
            <a:gdLst>
              <a:gd name="T0" fmla="*/ 760 w 1905"/>
              <a:gd name="T1" fmla="*/ 1455 h 1912"/>
              <a:gd name="T2" fmla="*/ 448 w 1905"/>
              <a:gd name="T3" fmla="*/ 1143 h 1912"/>
              <a:gd name="T4" fmla="*/ 529 w 1905"/>
              <a:gd name="T5" fmla="*/ 1061 h 1912"/>
              <a:gd name="T6" fmla="*/ 841 w 1905"/>
              <a:gd name="T7" fmla="*/ 1374 h 1912"/>
              <a:gd name="T8" fmla="*/ 1802 w 1905"/>
              <a:gd name="T9" fmla="*/ 108 h 1912"/>
              <a:gd name="T10" fmla="*/ 748 w 1905"/>
              <a:gd name="T11" fmla="*/ 785 h 1912"/>
              <a:gd name="T12" fmla="*/ 55 w 1905"/>
              <a:gd name="T13" fmla="*/ 1737 h 1912"/>
              <a:gd name="T14" fmla="*/ 173 w 1905"/>
              <a:gd name="T15" fmla="*/ 1854 h 1912"/>
              <a:gd name="T16" fmla="*/ 1124 w 1905"/>
              <a:gd name="T17" fmla="*/ 1161 h 1912"/>
              <a:gd name="T18" fmla="*/ 1802 w 1905"/>
              <a:gd name="T19" fmla="*/ 108 h 1912"/>
              <a:gd name="T20" fmla="*/ 110 w 1905"/>
              <a:gd name="T21" fmla="*/ 1803 h 1912"/>
              <a:gd name="T22" fmla="*/ 0 w 1905"/>
              <a:gd name="T23" fmla="*/ 1912 h 1912"/>
              <a:gd name="T24" fmla="*/ 1758 w 1905"/>
              <a:gd name="T25" fmla="*/ 368 h 1912"/>
              <a:gd name="T26" fmla="*/ 1544 w 1905"/>
              <a:gd name="T27" fmla="*/ 153 h 1912"/>
              <a:gd name="T28" fmla="*/ 786 w 1905"/>
              <a:gd name="T29" fmla="*/ 513 h 1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05" h="1912">
                <a:moveTo>
                  <a:pt x="760" y="1455"/>
                </a:moveTo>
                <a:cubicBezTo>
                  <a:pt x="448" y="1143"/>
                  <a:pt x="448" y="1143"/>
                  <a:pt x="448" y="1143"/>
                </a:cubicBezTo>
                <a:moveTo>
                  <a:pt x="529" y="1061"/>
                </a:moveTo>
                <a:cubicBezTo>
                  <a:pt x="841" y="1374"/>
                  <a:pt x="841" y="1374"/>
                  <a:pt x="841" y="1374"/>
                </a:cubicBezTo>
                <a:moveTo>
                  <a:pt x="1802" y="108"/>
                </a:moveTo>
                <a:cubicBezTo>
                  <a:pt x="1698" y="4"/>
                  <a:pt x="1226" y="307"/>
                  <a:pt x="748" y="785"/>
                </a:cubicBezTo>
                <a:cubicBezTo>
                  <a:pt x="364" y="1169"/>
                  <a:pt x="94" y="1548"/>
                  <a:pt x="55" y="1737"/>
                </a:cubicBezTo>
                <a:cubicBezTo>
                  <a:pt x="173" y="1854"/>
                  <a:pt x="173" y="1854"/>
                  <a:pt x="173" y="1854"/>
                </a:cubicBezTo>
                <a:cubicBezTo>
                  <a:pt x="361" y="1815"/>
                  <a:pt x="740" y="1545"/>
                  <a:pt x="1124" y="1161"/>
                </a:cubicBezTo>
                <a:cubicBezTo>
                  <a:pt x="1602" y="683"/>
                  <a:pt x="1905" y="212"/>
                  <a:pt x="1802" y="108"/>
                </a:cubicBezTo>
                <a:close/>
                <a:moveTo>
                  <a:pt x="110" y="1803"/>
                </a:moveTo>
                <a:cubicBezTo>
                  <a:pt x="0" y="1912"/>
                  <a:pt x="0" y="1912"/>
                  <a:pt x="0" y="1912"/>
                </a:cubicBezTo>
                <a:moveTo>
                  <a:pt x="1758" y="368"/>
                </a:moveTo>
                <a:cubicBezTo>
                  <a:pt x="1758" y="368"/>
                  <a:pt x="1643" y="253"/>
                  <a:pt x="1544" y="153"/>
                </a:cubicBezTo>
                <a:cubicBezTo>
                  <a:pt x="1544" y="153"/>
                  <a:pt x="1319" y="0"/>
                  <a:pt x="786" y="513"/>
                </a:cubicBezTo>
              </a:path>
            </a:pathLst>
          </a:custGeom>
          <a:solidFill>
            <a:srgbClr val="FFFF00"/>
          </a:solidFill>
          <a:ln w="15875" cap="rnd">
            <a:solidFill>
              <a:schemeClr val="bg1"/>
            </a:solidFill>
            <a:prstDash val="solid"/>
            <a:round/>
            <a:headEnd/>
            <a:tailEnd/>
          </a:ln>
          <a:extLst/>
        </p:spPr>
        <p:txBody>
          <a:bodyPr vert="horz" wrap="square" lIns="103693" tIns="51846" rIns="103693" bIns="51846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5688409" y="5106773"/>
            <a:ext cx="4896543" cy="582231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103693" tIns="51846" rIns="103693" bIns="51846" rtlCol="0" anchor="ctr"/>
          <a:lstStyle/>
          <a:p>
            <a:pPr algn="ctr"/>
            <a:endParaRPr lang="zh-CN" altLang="en-US" sz="1400"/>
          </a:p>
        </p:txBody>
      </p:sp>
      <p:grpSp>
        <p:nvGrpSpPr>
          <p:cNvPr id="18" name="组合 17"/>
          <p:cNvGrpSpPr/>
          <p:nvPr/>
        </p:nvGrpSpPr>
        <p:grpSpPr>
          <a:xfrm>
            <a:off x="6241687" y="5166807"/>
            <a:ext cx="3653209" cy="477054"/>
            <a:chOff x="5933823" y="4129045"/>
            <a:chExt cx="2531343" cy="413001"/>
          </a:xfrm>
        </p:grpSpPr>
        <p:sp>
          <p:nvSpPr>
            <p:cNvPr id="19" name="TextBox 18"/>
            <p:cNvSpPr txBox="1"/>
            <p:nvPr/>
          </p:nvSpPr>
          <p:spPr>
            <a:xfrm>
              <a:off x="6346566" y="4129045"/>
              <a:ext cx="2118600" cy="4130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500" dirty="0" smtClean="0">
                  <a:solidFill>
                    <a:schemeClr val="bg1"/>
                  </a:solidFill>
                  <a:latin typeface="思源黑体 CN Medium" pitchFamily="34" charset="-122"/>
                  <a:ea typeface="思源黑体 CN Medium" pitchFamily="34" charset="-122"/>
                </a:rPr>
                <a:t>具体操作</a:t>
              </a:r>
              <a:endParaRPr lang="zh-CN" altLang="en-US" sz="2500" dirty="0">
                <a:solidFill>
                  <a:schemeClr val="bg1"/>
                </a:solidFill>
                <a:latin typeface="思源黑体 CN Medium" pitchFamily="34" charset="-122"/>
                <a:ea typeface="思源黑体 CN Medium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5933823" y="4203100"/>
              <a:ext cx="252000" cy="25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3343427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223912" y="2520653"/>
            <a:ext cx="11233249" cy="3600400"/>
          </a:xfrm>
          <a:prstGeom prst="rect">
            <a:avLst/>
          </a:pr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占位符 2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目的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23912" y="2088604"/>
            <a:ext cx="11233249" cy="461665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51611" y="2662997"/>
            <a:ext cx="109615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>
                <a:latin typeface="微软雅黑" pitchFamily="34" charset="-122"/>
                <a:ea typeface="微软雅黑" pitchFamily="34" charset="-122"/>
              </a:rPr>
              <a:t>为了配合公司产品管理工作规范和有序，公司于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2017</a:t>
            </a:r>
            <a:r>
              <a:rPr lang="zh-CN" altLang="zh-CN" sz="2000" dirty="0"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01</a:t>
            </a:r>
            <a:r>
              <a:rPr lang="zh-CN" altLang="zh-CN" sz="2000" dirty="0">
                <a:latin typeface="微软雅黑" pitchFamily="34" charset="-122"/>
                <a:ea typeface="微软雅黑" pitchFamily="34" charset="-122"/>
              </a:rPr>
              <a:t>月开始，对所有自有产品从源头制定了自有产品可行性论证线上流程，实行产品编码统一，便于产品后续的研发立项、出入库等过程</a:t>
            </a:r>
            <a:r>
              <a:rPr lang="zh-CN" altLang="zh-CN" sz="2000" dirty="0" smtClean="0">
                <a:latin typeface="微软雅黑" pitchFamily="34" charset="-122"/>
                <a:ea typeface="微软雅黑" pitchFamily="34" charset="-122"/>
              </a:rPr>
              <a:t>管理。</a:t>
            </a:r>
            <a:endParaRPr lang="zh-CN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792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占位符 2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适用范围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223912" y="2520653"/>
            <a:ext cx="11233249" cy="3384376"/>
          </a:xfrm>
          <a:prstGeom prst="rect">
            <a:avLst/>
          </a:pr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223912" y="2088604"/>
            <a:ext cx="11233249" cy="461665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自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有产品，包括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zh-CN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51611" y="2662997"/>
            <a:ext cx="1096153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60120" lvl="1" indent="-34290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zh-CN" sz="2000" dirty="0" smtClean="0">
                <a:latin typeface="微软雅黑" pitchFamily="34" charset="-122"/>
                <a:ea typeface="微软雅黑" pitchFamily="34" charset="-122"/>
              </a:rPr>
              <a:t>新产品立项</a:t>
            </a:r>
            <a:endParaRPr lang="zh-CN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960120" lvl="1" indent="-34290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zh-CN" sz="2000" dirty="0">
                <a:latin typeface="微软雅黑" pitchFamily="34" charset="-122"/>
                <a:ea typeface="微软雅黑" pitchFamily="34" charset="-122"/>
              </a:rPr>
              <a:t>产品老版本升级（大版本升级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zh-CN" sz="2000" dirty="0">
                <a:latin typeface="微软雅黑" pitchFamily="34" charset="-122"/>
                <a:ea typeface="微软雅黑" pitchFamily="34" charset="-122"/>
              </a:rPr>
              <a:t>小版本升级）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        </a:t>
            </a:r>
            <a:r>
              <a:rPr lang="zh-CN" altLang="zh-CN" sz="2000" dirty="0" smtClean="0">
                <a:latin typeface="微软雅黑" pitchFamily="34" charset="-122"/>
                <a:ea typeface="微软雅黑" pitchFamily="34" charset="-122"/>
              </a:rPr>
              <a:t>大小</a:t>
            </a:r>
            <a:r>
              <a:rPr lang="zh-CN" altLang="zh-CN" sz="2000" dirty="0">
                <a:latin typeface="微软雅黑" pitchFamily="34" charset="-122"/>
                <a:ea typeface="微软雅黑" pitchFamily="34" charset="-122"/>
              </a:rPr>
              <a:t>版本升级界定，如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V1.0 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  <a:sym typeface="Wingdings"/>
              </a:rPr>
              <a:t>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V2.0</a:t>
            </a:r>
            <a:r>
              <a:rPr lang="zh-CN" altLang="zh-CN" sz="2000" dirty="0">
                <a:latin typeface="微软雅黑" pitchFamily="34" charset="-122"/>
                <a:ea typeface="微软雅黑" pitchFamily="34" charset="-122"/>
              </a:rPr>
              <a:t>为大版本升级，如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V1.0 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  <a:sym typeface="Wingdings"/>
              </a:rPr>
              <a:t>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V1.1</a:t>
            </a:r>
            <a:r>
              <a:rPr lang="zh-CN" altLang="zh-CN" sz="2000" dirty="0">
                <a:latin typeface="微软雅黑" pitchFamily="34" charset="-122"/>
                <a:ea typeface="微软雅黑" pitchFamily="34" charset="-122"/>
              </a:rPr>
              <a:t>为小版本升级。</a:t>
            </a:r>
          </a:p>
          <a:p>
            <a:pPr marL="960120" lvl="1" indent="-34290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zh-CN" sz="2000" dirty="0">
                <a:latin typeface="微软雅黑" pitchFamily="34" charset="-122"/>
                <a:ea typeface="微软雅黑" pitchFamily="34" charset="-122"/>
              </a:rPr>
              <a:t>项目定制开发产品（项目型）</a:t>
            </a:r>
          </a:p>
        </p:txBody>
      </p:sp>
    </p:spTree>
    <p:extLst>
      <p:ext uri="{BB962C8B-B14F-4D97-AF65-F5344CB8AC3E}">
        <p14:creationId xmlns:p14="http://schemas.microsoft.com/office/powerpoint/2010/main" val="216812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占位符 2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申请流程</a:t>
            </a:r>
            <a:endParaRPr lang="zh-CN" altLang="en-US" dirty="0"/>
          </a:p>
        </p:txBody>
      </p:sp>
      <p:sp>
        <p:nvSpPr>
          <p:cNvPr id="2063" name="文本框 2062"/>
          <p:cNvSpPr txBox="1"/>
          <p:nvPr/>
        </p:nvSpPr>
        <p:spPr>
          <a:xfrm>
            <a:off x="-901948" y="3184295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368107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8276975"/>
              </p:ext>
            </p:extLst>
          </p:nvPr>
        </p:nvGraphicFramePr>
        <p:xfrm>
          <a:off x="1673225" y="1081088"/>
          <a:ext cx="10334625" cy="6278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name="Visio" r:id="rId4" imgW="10121220" imgH="6154947" progId="Visio.Drawing.11">
                  <p:embed/>
                </p:oleObj>
              </mc:Choice>
              <mc:Fallback>
                <p:oleObj name="Visio" r:id="rId4" imgW="10121220" imgH="6154947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3225" y="1081088"/>
                        <a:ext cx="10334625" cy="62785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081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占位符 2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过程说明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223912" y="2520652"/>
            <a:ext cx="11233249" cy="3600399"/>
          </a:xfrm>
          <a:prstGeom prst="rect">
            <a:avLst/>
          </a:pr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223912" y="2088604"/>
            <a:ext cx="11233249" cy="461665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zh-CN" altLang="zh-CN" b="1" dirty="0" smtClean="0">
                <a:latin typeface="微软雅黑" pitchFamily="34" charset="-122"/>
                <a:ea typeface="微软雅黑" pitchFamily="34" charset="-122"/>
              </a:rPr>
              <a:t>对接</a:t>
            </a:r>
            <a:r>
              <a:rPr lang="zh-CN" altLang="zh-CN" b="1" dirty="0">
                <a:latin typeface="微软雅黑" pitchFamily="34" charset="-122"/>
                <a:ea typeface="微软雅黑" pitchFamily="34" charset="-122"/>
              </a:rPr>
              <a:t>过程说明</a:t>
            </a:r>
            <a:endParaRPr lang="zh-CN" altLang="zh-CN" sz="4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51611" y="2662997"/>
            <a:ext cx="1096153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所有自有产品需发起产品可行性论证流程申请产品编码； </a:t>
            </a:r>
            <a:endParaRPr lang="zh-CN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所有自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有标准产品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都必须包含定价信息</a:t>
            </a:r>
            <a:endParaRPr lang="zh-CN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所有自有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标准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产品涉及定价或价格调整的，需与产品可行性论证会议同时进行定价或调价评审；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通过产品可行性论证及定价评审后，系统自动生成的产品编码，用于产品的研发立项、结项、入库及出库；</a:t>
            </a:r>
            <a:endParaRPr lang="zh-CN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45922" y="4392860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定价对接人：李秉哲</a:t>
            </a:r>
            <a:endParaRPr lang="zh-CN" altLang="en-US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272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占位符 2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具体操作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02" y="1440532"/>
            <a:ext cx="12792832" cy="5112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10584953" y="2304628"/>
            <a:ext cx="158417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标注 2"/>
          <p:cNvSpPr/>
          <p:nvPr/>
        </p:nvSpPr>
        <p:spPr>
          <a:xfrm>
            <a:off x="11859393" y="1090364"/>
            <a:ext cx="1467648" cy="612648"/>
          </a:xfrm>
          <a:prstGeom prst="wedgeRectCallout">
            <a:avLst>
              <a:gd name="adj1" fmla="val -54166"/>
              <a:gd name="adj2" fmla="val 137127"/>
            </a:avLst>
          </a:prstGeom>
          <a:solidFill>
            <a:srgbClr val="FFFF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标准产品必须选“是”</a:t>
            </a:r>
            <a:endParaRPr lang="zh-CN" altLang="en-US" sz="2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标注 8"/>
          <p:cNvSpPr/>
          <p:nvPr/>
        </p:nvSpPr>
        <p:spPr>
          <a:xfrm>
            <a:off x="287809" y="2592660"/>
            <a:ext cx="1467648" cy="612648"/>
          </a:xfrm>
          <a:prstGeom prst="wedgeRectCallout">
            <a:avLst>
              <a:gd name="adj1" fmla="val 31501"/>
              <a:gd name="adj2" fmla="val 89449"/>
            </a:avLst>
          </a:prstGeom>
          <a:solidFill>
            <a:srgbClr val="FFFF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符合公司产品命名规范</a:t>
            </a:r>
            <a:endParaRPr lang="zh-CN" altLang="en-US" sz="2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标注 9"/>
          <p:cNvSpPr/>
          <p:nvPr/>
        </p:nvSpPr>
        <p:spPr>
          <a:xfrm>
            <a:off x="3672185" y="2607468"/>
            <a:ext cx="1467648" cy="612648"/>
          </a:xfrm>
          <a:prstGeom prst="wedgeRectCallout">
            <a:avLst>
              <a:gd name="adj1" fmla="val 31501"/>
              <a:gd name="adj2" fmla="val 89449"/>
            </a:avLst>
          </a:prstGeom>
          <a:solidFill>
            <a:srgbClr val="FFFF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符合产品版本命名规范</a:t>
            </a:r>
            <a:endParaRPr lang="zh-CN" altLang="en-US" sz="2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标注 10"/>
          <p:cNvSpPr/>
          <p:nvPr/>
        </p:nvSpPr>
        <p:spPr>
          <a:xfrm>
            <a:off x="12134054" y="2448644"/>
            <a:ext cx="1467648" cy="612648"/>
          </a:xfrm>
          <a:prstGeom prst="wedgeRectCallout">
            <a:avLst>
              <a:gd name="adj1" fmla="val -76666"/>
              <a:gd name="adj2" fmla="val 108106"/>
            </a:avLst>
          </a:prstGeom>
          <a:solidFill>
            <a:srgbClr val="FFFF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选择事业部群本部</a:t>
            </a:r>
            <a:endParaRPr lang="zh-CN" altLang="en-US" sz="2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033225" y="4464868"/>
            <a:ext cx="354909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595302" y="5977036"/>
            <a:ext cx="12792832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626144" y="935023"/>
            <a:ext cx="3046041" cy="461665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新产品立项</a:t>
            </a:r>
            <a:endParaRPr lang="zh-CN" altLang="zh-CN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408489" y="2319436"/>
            <a:ext cx="158417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347745" y="3816797"/>
            <a:ext cx="792088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31825" y="5689004"/>
            <a:ext cx="13169877" cy="10801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0174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9" grpId="0" animBg="1"/>
      <p:bldP spid="10" grpId="0" animBg="1"/>
      <p:bldP spid="11" grpId="0" animBg="1"/>
      <p:bldP spid="4" grpId="0" animBg="1"/>
      <p:bldP spid="16" grpId="0" animBg="1"/>
      <p:bldP spid="24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zh-CN" altLang="en-US" dirty="0"/>
              <a:t>具体</a:t>
            </a:r>
            <a:r>
              <a:rPr lang="zh-CN" altLang="en-US" dirty="0" smtClean="0"/>
              <a:t>操作</a:t>
            </a:r>
            <a:endParaRPr lang="zh-CN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969" y="997085"/>
            <a:ext cx="10453907" cy="60600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矩形 17"/>
          <p:cNvSpPr/>
          <p:nvPr/>
        </p:nvSpPr>
        <p:spPr>
          <a:xfrm>
            <a:off x="2736081" y="3359696"/>
            <a:ext cx="2952328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62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455" y="1440533"/>
            <a:ext cx="12951679" cy="5616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10656961" y="2297856"/>
            <a:ext cx="158417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标注 2"/>
          <p:cNvSpPr/>
          <p:nvPr/>
        </p:nvSpPr>
        <p:spPr>
          <a:xfrm>
            <a:off x="11859393" y="1234380"/>
            <a:ext cx="1467648" cy="612648"/>
          </a:xfrm>
          <a:prstGeom prst="wedgeRectCallout">
            <a:avLst>
              <a:gd name="adj1" fmla="val -54166"/>
              <a:gd name="adj2" fmla="val 137127"/>
            </a:avLst>
          </a:prstGeom>
          <a:solidFill>
            <a:srgbClr val="FFFF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标准产品必须选“是”</a:t>
            </a:r>
            <a:endParaRPr lang="zh-CN" altLang="en-US" sz="2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36455" y="6481092"/>
            <a:ext cx="12951679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标注 13"/>
          <p:cNvSpPr/>
          <p:nvPr/>
        </p:nvSpPr>
        <p:spPr>
          <a:xfrm>
            <a:off x="559855" y="2441872"/>
            <a:ext cx="1467648" cy="612648"/>
          </a:xfrm>
          <a:prstGeom prst="wedgeRectCallout">
            <a:avLst>
              <a:gd name="adj1" fmla="val 67846"/>
              <a:gd name="adj2" fmla="val 135054"/>
            </a:avLst>
          </a:prstGeom>
          <a:solidFill>
            <a:srgbClr val="FFFF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选择升级基准</a:t>
            </a:r>
            <a:endParaRPr lang="zh-CN" altLang="en-US" sz="2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26144" y="935023"/>
            <a:ext cx="3046041" cy="461665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老版本升级</a:t>
            </a:r>
            <a:endParaRPr lang="zh-CN" altLang="zh-CN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408489" y="2337492"/>
            <a:ext cx="158417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占位符 20"/>
          <p:cNvSpPr>
            <a:spLocks noGrp="1"/>
          </p:cNvSpPr>
          <p:nvPr>
            <p:ph type="body" sz="quarter" idx="10"/>
          </p:nvPr>
        </p:nvSpPr>
        <p:spPr>
          <a:xfrm>
            <a:off x="8289081" y="216396"/>
            <a:ext cx="4670425" cy="504056"/>
          </a:xfrm>
        </p:spPr>
        <p:txBody>
          <a:bodyPr/>
          <a:lstStyle/>
          <a:p>
            <a:pPr lvl="0"/>
            <a:r>
              <a:rPr lang="zh-CN" altLang="en-US" dirty="0" smtClean="0"/>
              <a:t>具体操作</a:t>
            </a:r>
            <a:endParaRPr lang="zh-CN" altLang="en-US" dirty="0"/>
          </a:p>
        </p:txBody>
      </p:sp>
      <p:sp>
        <p:nvSpPr>
          <p:cNvPr id="10" name="矩形标注 9"/>
          <p:cNvSpPr/>
          <p:nvPr/>
        </p:nvSpPr>
        <p:spPr>
          <a:xfrm>
            <a:off x="12088509" y="2565777"/>
            <a:ext cx="1467648" cy="612648"/>
          </a:xfrm>
          <a:prstGeom prst="wedgeRectCallout">
            <a:avLst>
              <a:gd name="adj1" fmla="val -76666"/>
              <a:gd name="adj2" fmla="val 108106"/>
            </a:avLst>
          </a:prstGeom>
          <a:solidFill>
            <a:srgbClr val="FFFF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选择事业部群本部</a:t>
            </a:r>
            <a:endParaRPr lang="zh-CN" altLang="en-US" sz="2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2777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16" grpId="0" animBg="1"/>
      <p:bldP spid="14" grpId="0" animBg="1"/>
      <p:bldP spid="10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11348</TotalTime>
  <Words>409</Words>
  <Application>Microsoft Office PowerPoint</Application>
  <PresentationFormat>自定义</PresentationFormat>
  <Paragraphs>87</Paragraphs>
  <Slides>14</Slides>
  <Notes>4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6" baseType="lpstr">
      <vt:lpstr>Office 主题​​</vt:lpstr>
      <vt:lpstr>Microsoft Visio 绘图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国泰安幻灯片模板</dc:title>
  <dc:creator>GTA设计中心</dc:creator>
  <cp:lastModifiedBy>Windows 用户</cp:lastModifiedBy>
  <cp:revision>524</cp:revision>
  <dcterms:created xsi:type="dcterms:W3CDTF">2015-11-21T04:10:56Z</dcterms:created>
  <dcterms:modified xsi:type="dcterms:W3CDTF">2017-05-08T07:43:36Z</dcterms:modified>
</cp:coreProperties>
</file>