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6"/>
  </p:notesMasterIdLst>
  <p:sldIdLst>
    <p:sldId id="334" r:id="rId2"/>
    <p:sldId id="358" r:id="rId3"/>
    <p:sldId id="315" r:id="rId4"/>
    <p:sldId id="366" r:id="rId5"/>
    <p:sldId id="360" r:id="rId6"/>
    <p:sldId id="365" r:id="rId7"/>
    <p:sldId id="362" r:id="rId8"/>
    <p:sldId id="363" r:id="rId9"/>
    <p:sldId id="361" r:id="rId10"/>
    <p:sldId id="367" r:id="rId11"/>
    <p:sldId id="364" r:id="rId12"/>
    <p:sldId id="369" r:id="rId13"/>
    <p:sldId id="370" r:id="rId14"/>
    <p:sldId id="324" r:id="rId15"/>
  </p:sldIdLst>
  <p:sldSz cx="13681075" cy="7921625"/>
  <p:notesSz cx="6858000" cy="9144000"/>
  <p:defaultTextStyle>
    <a:defPPr>
      <a:defRPr lang="zh-CN"/>
    </a:defPPr>
    <a:lvl1pPr marL="0" algn="l" defTabSz="1234440" rtl="0" eaLnBrk="1" latinLnBrk="0" hangingPunct="1">
      <a:defRPr sz="2400" kern="1200">
        <a:solidFill>
          <a:schemeClr val="tx1"/>
        </a:solidFill>
        <a:latin typeface="+mn-lt"/>
        <a:ea typeface="+mn-ea"/>
        <a:cs typeface="+mn-cs"/>
      </a:defRPr>
    </a:lvl1pPr>
    <a:lvl2pPr marL="617220" algn="l" defTabSz="1234440" rtl="0" eaLnBrk="1" latinLnBrk="0" hangingPunct="1">
      <a:defRPr sz="2400" kern="1200">
        <a:solidFill>
          <a:schemeClr val="tx1"/>
        </a:solidFill>
        <a:latin typeface="+mn-lt"/>
        <a:ea typeface="+mn-ea"/>
        <a:cs typeface="+mn-cs"/>
      </a:defRPr>
    </a:lvl2pPr>
    <a:lvl3pPr marL="1234440" algn="l" defTabSz="1234440" rtl="0" eaLnBrk="1" latinLnBrk="0" hangingPunct="1">
      <a:defRPr sz="2400" kern="1200">
        <a:solidFill>
          <a:schemeClr val="tx1"/>
        </a:solidFill>
        <a:latin typeface="+mn-lt"/>
        <a:ea typeface="+mn-ea"/>
        <a:cs typeface="+mn-cs"/>
      </a:defRPr>
    </a:lvl3pPr>
    <a:lvl4pPr marL="1851660" algn="l" defTabSz="1234440" rtl="0" eaLnBrk="1" latinLnBrk="0" hangingPunct="1">
      <a:defRPr sz="2400" kern="1200">
        <a:solidFill>
          <a:schemeClr val="tx1"/>
        </a:solidFill>
        <a:latin typeface="+mn-lt"/>
        <a:ea typeface="+mn-ea"/>
        <a:cs typeface="+mn-cs"/>
      </a:defRPr>
    </a:lvl4pPr>
    <a:lvl5pPr marL="2468880" algn="l" defTabSz="1234440" rtl="0" eaLnBrk="1" latinLnBrk="0" hangingPunct="1">
      <a:defRPr sz="2400" kern="1200">
        <a:solidFill>
          <a:schemeClr val="tx1"/>
        </a:solidFill>
        <a:latin typeface="+mn-lt"/>
        <a:ea typeface="+mn-ea"/>
        <a:cs typeface="+mn-cs"/>
      </a:defRPr>
    </a:lvl5pPr>
    <a:lvl6pPr marL="3086100" algn="l" defTabSz="1234440" rtl="0" eaLnBrk="1" latinLnBrk="0" hangingPunct="1">
      <a:defRPr sz="2400" kern="1200">
        <a:solidFill>
          <a:schemeClr val="tx1"/>
        </a:solidFill>
        <a:latin typeface="+mn-lt"/>
        <a:ea typeface="+mn-ea"/>
        <a:cs typeface="+mn-cs"/>
      </a:defRPr>
    </a:lvl6pPr>
    <a:lvl7pPr marL="3703320" algn="l" defTabSz="1234440" rtl="0" eaLnBrk="1" latinLnBrk="0" hangingPunct="1">
      <a:defRPr sz="2400" kern="1200">
        <a:solidFill>
          <a:schemeClr val="tx1"/>
        </a:solidFill>
        <a:latin typeface="+mn-lt"/>
        <a:ea typeface="+mn-ea"/>
        <a:cs typeface="+mn-cs"/>
      </a:defRPr>
    </a:lvl7pPr>
    <a:lvl8pPr marL="4320540" algn="l" defTabSz="1234440" rtl="0" eaLnBrk="1" latinLnBrk="0" hangingPunct="1">
      <a:defRPr sz="2400" kern="1200">
        <a:solidFill>
          <a:schemeClr val="tx1"/>
        </a:solidFill>
        <a:latin typeface="+mn-lt"/>
        <a:ea typeface="+mn-ea"/>
        <a:cs typeface="+mn-cs"/>
      </a:defRPr>
    </a:lvl8pPr>
    <a:lvl9pPr marL="4937760" algn="l" defTabSz="123444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4E09"/>
    <a:srgbClr val="EF814F"/>
    <a:srgbClr val="EEEEEE"/>
    <a:srgbClr val="F0F0F0"/>
    <a:srgbClr val="CC0000"/>
    <a:srgbClr val="FFB329"/>
    <a:srgbClr val="ECA414"/>
    <a:srgbClr val="0172EF"/>
    <a:srgbClr val="445FE8"/>
    <a:srgbClr val="157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267" autoAdjust="0"/>
  </p:normalViewPr>
  <p:slideViewPr>
    <p:cSldViewPr>
      <p:cViewPr>
        <p:scale>
          <a:sx n="75" d="100"/>
          <a:sy n="75" d="100"/>
        </p:scale>
        <p:origin x="-595" y="-77"/>
      </p:cViewPr>
      <p:guideLst>
        <p:guide orient="horz" pos="2495"/>
        <p:guide pos="4309"/>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7600EA-C80B-4463-BA7F-F7A5A4D4D639}" type="datetimeFigureOut">
              <a:rPr lang="zh-CN" altLang="en-US" smtClean="0"/>
              <a:t>2017/2/20</a:t>
            </a:fld>
            <a:endParaRPr lang="zh-CN" altLang="en-US"/>
          </a:p>
        </p:txBody>
      </p:sp>
      <p:sp>
        <p:nvSpPr>
          <p:cNvPr id="4" name="幻灯片图像占位符 3"/>
          <p:cNvSpPr>
            <a:spLocks noGrp="1" noRot="1" noChangeAspect="1"/>
          </p:cNvSpPr>
          <p:nvPr>
            <p:ph type="sldImg" idx="2"/>
          </p:nvPr>
        </p:nvSpPr>
        <p:spPr>
          <a:xfrm>
            <a:off x="468313" y="685800"/>
            <a:ext cx="592137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88EDA8-AA38-4EC8-A4A2-C9E52DD3CCD9}" type="slidenum">
              <a:rPr lang="zh-CN" altLang="en-US" smtClean="0"/>
              <a:t>‹#›</a:t>
            </a:fld>
            <a:endParaRPr lang="zh-CN" altLang="en-US"/>
          </a:p>
        </p:txBody>
      </p:sp>
    </p:spTree>
    <p:extLst>
      <p:ext uri="{BB962C8B-B14F-4D97-AF65-F5344CB8AC3E}">
        <p14:creationId xmlns:p14="http://schemas.microsoft.com/office/powerpoint/2010/main" val="598088762"/>
      </p:ext>
    </p:extLst>
  </p:cSld>
  <p:clrMap bg1="lt1" tx1="dk1" bg2="lt2" tx2="dk2" accent1="accent1" accent2="accent2" accent3="accent3" accent4="accent4" accent5="accent5" accent6="accent6" hlink="hlink" folHlink="folHlink"/>
  <p:notesStyle>
    <a:lvl1pPr marL="0" algn="l" defTabSz="1234440" rtl="0" eaLnBrk="1" latinLnBrk="0" hangingPunct="1">
      <a:defRPr sz="1600" kern="1200">
        <a:solidFill>
          <a:schemeClr val="tx1"/>
        </a:solidFill>
        <a:latin typeface="+mn-lt"/>
        <a:ea typeface="+mn-ea"/>
        <a:cs typeface="+mn-cs"/>
      </a:defRPr>
    </a:lvl1pPr>
    <a:lvl2pPr marL="617220" algn="l" defTabSz="1234440" rtl="0" eaLnBrk="1" latinLnBrk="0" hangingPunct="1">
      <a:defRPr sz="1600" kern="1200">
        <a:solidFill>
          <a:schemeClr val="tx1"/>
        </a:solidFill>
        <a:latin typeface="+mn-lt"/>
        <a:ea typeface="+mn-ea"/>
        <a:cs typeface="+mn-cs"/>
      </a:defRPr>
    </a:lvl2pPr>
    <a:lvl3pPr marL="1234440" algn="l" defTabSz="1234440" rtl="0" eaLnBrk="1" latinLnBrk="0" hangingPunct="1">
      <a:defRPr sz="1600" kern="1200">
        <a:solidFill>
          <a:schemeClr val="tx1"/>
        </a:solidFill>
        <a:latin typeface="+mn-lt"/>
        <a:ea typeface="+mn-ea"/>
        <a:cs typeface="+mn-cs"/>
      </a:defRPr>
    </a:lvl3pPr>
    <a:lvl4pPr marL="1851660" algn="l" defTabSz="1234440" rtl="0" eaLnBrk="1" latinLnBrk="0" hangingPunct="1">
      <a:defRPr sz="1600" kern="1200">
        <a:solidFill>
          <a:schemeClr val="tx1"/>
        </a:solidFill>
        <a:latin typeface="+mn-lt"/>
        <a:ea typeface="+mn-ea"/>
        <a:cs typeface="+mn-cs"/>
      </a:defRPr>
    </a:lvl4pPr>
    <a:lvl5pPr marL="2468880" algn="l" defTabSz="1234440" rtl="0" eaLnBrk="1" latinLnBrk="0" hangingPunct="1">
      <a:defRPr sz="1600" kern="1200">
        <a:solidFill>
          <a:schemeClr val="tx1"/>
        </a:solidFill>
        <a:latin typeface="+mn-lt"/>
        <a:ea typeface="+mn-ea"/>
        <a:cs typeface="+mn-cs"/>
      </a:defRPr>
    </a:lvl5pPr>
    <a:lvl6pPr marL="3086100" algn="l" defTabSz="1234440" rtl="0" eaLnBrk="1" latinLnBrk="0" hangingPunct="1">
      <a:defRPr sz="1600" kern="1200">
        <a:solidFill>
          <a:schemeClr val="tx1"/>
        </a:solidFill>
        <a:latin typeface="+mn-lt"/>
        <a:ea typeface="+mn-ea"/>
        <a:cs typeface="+mn-cs"/>
      </a:defRPr>
    </a:lvl6pPr>
    <a:lvl7pPr marL="3703320" algn="l" defTabSz="1234440" rtl="0" eaLnBrk="1" latinLnBrk="0" hangingPunct="1">
      <a:defRPr sz="1600" kern="1200">
        <a:solidFill>
          <a:schemeClr val="tx1"/>
        </a:solidFill>
        <a:latin typeface="+mn-lt"/>
        <a:ea typeface="+mn-ea"/>
        <a:cs typeface="+mn-cs"/>
      </a:defRPr>
    </a:lvl7pPr>
    <a:lvl8pPr marL="4320540" algn="l" defTabSz="1234440" rtl="0" eaLnBrk="1" latinLnBrk="0" hangingPunct="1">
      <a:defRPr sz="1600" kern="1200">
        <a:solidFill>
          <a:schemeClr val="tx1"/>
        </a:solidFill>
        <a:latin typeface="+mn-lt"/>
        <a:ea typeface="+mn-ea"/>
        <a:cs typeface="+mn-cs"/>
      </a:defRPr>
    </a:lvl8pPr>
    <a:lvl9pPr marL="4937760" algn="l" defTabSz="12344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761B18-8876-4120-B662-E27EB1A2D4B9}" type="slidenum">
              <a:rPr lang="zh-CN" altLang="en-US" smtClean="0"/>
              <a:t>1</a:t>
            </a:fld>
            <a:endParaRPr lang="zh-CN" altLang="en-US"/>
          </a:p>
        </p:txBody>
      </p:sp>
    </p:spTree>
    <p:extLst>
      <p:ext uri="{BB962C8B-B14F-4D97-AF65-F5344CB8AC3E}">
        <p14:creationId xmlns:p14="http://schemas.microsoft.com/office/powerpoint/2010/main" val="2671885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2E8203-EB08-4F0D-830A-C288DDF96F60}" type="slidenum">
              <a:rPr lang="zh-CN" altLang="en-US" smtClean="0"/>
              <a:t>3</a:t>
            </a:fld>
            <a:endParaRPr lang="zh-CN" altLang="en-US"/>
          </a:p>
        </p:txBody>
      </p:sp>
    </p:spTree>
    <p:extLst>
      <p:ext uri="{BB962C8B-B14F-4D97-AF65-F5344CB8AC3E}">
        <p14:creationId xmlns:p14="http://schemas.microsoft.com/office/powerpoint/2010/main" val="2711279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761B18-8876-4120-B662-E27EB1A2D4B9}" type="slidenum">
              <a:rPr lang="zh-CN" altLang="en-US" smtClean="0"/>
              <a:t>14</a:t>
            </a:fld>
            <a:endParaRPr lang="zh-CN" altLang="en-US"/>
          </a:p>
        </p:txBody>
      </p:sp>
    </p:spTree>
    <p:extLst>
      <p:ext uri="{BB962C8B-B14F-4D97-AF65-F5344CB8AC3E}">
        <p14:creationId xmlns:p14="http://schemas.microsoft.com/office/powerpoint/2010/main" val="26718858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6919" y="1567944"/>
            <a:ext cx="12478314" cy="1030463"/>
          </a:xfrm>
          <a:prstGeom prst="rect">
            <a:avLst/>
          </a:prstGeom>
        </p:spPr>
        <p:txBody>
          <a:bodyPr/>
          <a:lstStyle>
            <a:lvl1pPr algn="l">
              <a:lnSpc>
                <a:spcPts val="2000"/>
              </a:lnSpc>
              <a:defRPr sz="1400">
                <a:latin typeface="微软雅黑" panose="020B0503020204020204" pitchFamily="34" charset="-122"/>
                <a:ea typeface="微软雅黑" panose="020B0503020204020204" pitchFamily="34" charset="-122"/>
              </a:defRPr>
            </a:lvl1pPr>
          </a:lstStyle>
          <a:p>
            <a:pPr>
              <a:lnSpc>
                <a:spcPct val="130000"/>
              </a:lnSpc>
            </a:pPr>
            <a:r>
              <a:rPr lang="zh-CN" altLang="en-US" sz="1400" dirty="0" smtClean="0">
                <a:solidFill>
                  <a:schemeClr val="tx1">
                    <a:lumMod val="75000"/>
                    <a:lumOff val="25000"/>
                  </a:schemeClr>
                </a:solidFill>
                <a:latin typeface="微软雅黑" pitchFamily="34" charset="-122"/>
                <a:ea typeface="微软雅黑" pitchFamily="34" charset="-122"/>
              </a:rPr>
              <a:t>在此输入你的正文内容，默认为</a:t>
            </a:r>
            <a:r>
              <a:rPr lang="en-US" altLang="zh-CN" sz="1400" dirty="0" smtClean="0">
                <a:solidFill>
                  <a:schemeClr val="tx1">
                    <a:lumMod val="75000"/>
                    <a:lumOff val="25000"/>
                  </a:schemeClr>
                </a:solidFill>
                <a:latin typeface="微软雅黑" pitchFamily="34" charset="-122"/>
                <a:ea typeface="微软雅黑" pitchFamily="34" charset="-122"/>
              </a:rPr>
              <a:t>14</a:t>
            </a:r>
            <a:r>
              <a:rPr lang="zh-CN" altLang="en-US" sz="1400" dirty="0" smtClean="0">
                <a:solidFill>
                  <a:schemeClr val="tx1">
                    <a:lumMod val="75000"/>
                    <a:lumOff val="25000"/>
                  </a:schemeClr>
                </a:solidFill>
                <a:latin typeface="微软雅黑" pitchFamily="34" charset="-122"/>
                <a:ea typeface="微软雅黑" pitchFamily="34" charset="-122"/>
              </a:rPr>
              <a:t>号微软雅黑字体。可以根据实际情况自行更改。在此输入你的正文内容，默认为</a:t>
            </a:r>
            <a:r>
              <a:rPr lang="en-US" altLang="zh-CN" sz="1400" dirty="0" smtClean="0">
                <a:solidFill>
                  <a:schemeClr val="tx1">
                    <a:lumMod val="75000"/>
                    <a:lumOff val="25000"/>
                  </a:schemeClr>
                </a:solidFill>
                <a:latin typeface="微软雅黑" pitchFamily="34" charset="-122"/>
                <a:ea typeface="微软雅黑" pitchFamily="34" charset="-122"/>
              </a:rPr>
              <a:t>14</a:t>
            </a:r>
            <a:r>
              <a:rPr lang="zh-CN" altLang="en-US" sz="1400" dirty="0" smtClean="0">
                <a:solidFill>
                  <a:schemeClr val="tx1">
                    <a:lumMod val="75000"/>
                    <a:lumOff val="25000"/>
                  </a:schemeClr>
                </a:solidFill>
                <a:latin typeface="微软雅黑" pitchFamily="34" charset="-122"/>
                <a:ea typeface="微软雅黑" pitchFamily="34" charset="-122"/>
              </a:rPr>
              <a:t>号微软雅黑字体。可以根据实际情况自行更改。在此输入你的正文内容，默认为</a:t>
            </a:r>
            <a:r>
              <a:rPr lang="en-US" altLang="zh-CN" sz="1400" dirty="0" smtClean="0">
                <a:solidFill>
                  <a:schemeClr val="tx1">
                    <a:lumMod val="75000"/>
                    <a:lumOff val="25000"/>
                  </a:schemeClr>
                </a:solidFill>
                <a:latin typeface="微软雅黑" pitchFamily="34" charset="-122"/>
                <a:ea typeface="微软雅黑" pitchFamily="34" charset="-122"/>
              </a:rPr>
              <a:t>14</a:t>
            </a:r>
            <a:r>
              <a:rPr lang="zh-CN" altLang="en-US" sz="1400" dirty="0" smtClean="0">
                <a:solidFill>
                  <a:schemeClr val="tx1">
                    <a:lumMod val="75000"/>
                    <a:lumOff val="25000"/>
                  </a:schemeClr>
                </a:solidFill>
                <a:latin typeface="微软雅黑" pitchFamily="34" charset="-122"/>
                <a:ea typeface="微软雅黑" pitchFamily="34" charset="-122"/>
              </a:rPr>
              <a:t>号微软雅黑字体。可以根据实际情况自行更改。在此输入你的正文内容，默认为</a:t>
            </a:r>
            <a:r>
              <a:rPr lang="en-US" altLang="zh-CN" sz="1400" dirty="0" smtClean="0">
                <a:solidFill>
                  <a:schemeClr val="tx1">
                    <a:lumMod val="75000"/>
                    <a:lumOff val="25000"/>
                  </a:schemeClr>
                </a:solidFill>
                <a:latin typeface="微软雅黑" pitchFamily="34" charset="-122"/>
                <a:ea typeface="微软雅黑" pitchFamily="34" charset="-122"/>
              </a:rPr>
              <a:t>14</a:t>
            </a:r>
            <a:r>
              <a:rPr lang="zh-CN" altLang="en-US" sz="1400" dirty="0" smtClean="0">
                <a:solidFill>
                  <a:schemeClr val="tx1">
                    <a:lumMod val="75000"/>
                    <a:lumOff val="25000"/>
                  </a:schemeClr>
                </a:solidFill>
                <a:latin typeface="微软雅黑" pitchFamily="34" charset="-122"/>
                <a:ea typeface="微软雅黑" pitchFamily="34" charset="-122"/>
              </a:rPr>
              <a:t>号微软雅黑字体。可以根据实际情况自行更改。在此输入你的正文内容，默认为</a:t>
            </a:r>
            <a:r>
              <a:rPr lang="en-US" altLang="zh-CN" sz="1400" dirty="0" smtClean="0">
                <a:solidFill>
                  <a:schemeClr val="tx1">
                    <a:lumMod val="75000"/>
                    <a:lumOff val="25000"/>
                  </a:schemeClr>
                </a:solidFill>
                <a:latin typeface="微软雅黑" pitchFamily="34" charset="-122"/>
                <a:ea typeface="微软雅黑" pitchFamily="34" charset="-122"/>
              </a:rPr>
              <a:t>14</a:t>
            </a:r>
            <a:r>
              <a:rPr lang="zh-CN" altLang="en-US" sz="1400" dirty="0" smtClean="0">
                <a:solidFill>
                  <a:schemeClr val="tx1">
                    <a:lumMod val="75000"/>
                    <a:lumOff val="25000"/>
                  </a:schemeClr>
                </a:solidFill>
                <a:latin typeface="微软雅黑" pitchFamily="34" charset="-122"/>
                <a:ea typeface="微软雅黑" pitchFamily="34" charset="-122"/>
              </a:rPr>
              <a:t>号微软雅黑字体。</a:t>
            </a:r>
            <a:endParaRPr lang="zh-CN" altLang="en-US" sz="1400" dirty="0">
              <a:solidFill>
                <a:schemeClr val="tx1">
                  <a:lumMod val="75000"/>
                  <a:lumOff val="25000"/>
                </a:schemeClr>
              </a:solidFill>
              <a:latin typeface="微软雅黑" pitchFamily="34" charset="-122"/>
              <a:ea typeface="微软雅黑" pitchFamily="34" charset="-122"/>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380646"/>
            <a:ext cx="13681075" cy="54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98430" y="-50887"/>
            <a:ext cx="1943993" cy="113399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userDrawn="1"/>
        </p:nvCxnSpPr>
        <p:spPr>
          <a:xfrm>
            <a:off x="2263363" y="720452"/>
            <a:ext cx="1141771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2911228" y="246431"/>
            <a:ext cx="406366" cy="418246"/>
            <a:chOff x="10727649" y="-269653"/>
            <a:chExt cx="406366" cy="418246"/>
          </a:xfrm>
          <a:effectLst>
            <a:outerShdw blurRad="254000" dist="63500" dir="8100000" algn="t" rotWithShape="0">
              <a:prstClr val="black">
                <a:alpha val="20000"/>
              </a:prstClr>
            </a:outerShdw>
          </a:effectLst>
        </p:grpSpPr>
        <p:sp>
          <p:nvSpPr>
            <p:cNvPr id="9" name="椭圆 8"/>
            <p:cNvSpPr/>
            <p:nvPr/>
          </p:nvSpPr>
          <p:spPr>
            <a:xfrm>
              <a:off x="10727649" y="-2696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736443" y="-260602"/>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787502" y="-208051"/>
              <a:ext cx="286661" cy="295042"/>
            </a:xfrm>
            <a:prstGeom prst="ellipse">
              <a:avLst/>
            </a:prstGeom>
            <a:solidFill>
              <a:schemeClr val="accent6">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algn="ctr"/>
              <a:endParaRPr lang="zh-CN" altLang="en-US" dirty="0"/>
            </a:p>
          </p:txBody>
        </p:sp>
      </p:grpSp>
      <p:sp>
        <p:nvSpPr>
          <p:cNvPr id="14" name="文本占位符 13"/>
          <p:cNvSpPr>
            <a:spLocks noGrp="1"/>
          </p:cNvSpPr>
          <p:nvPr>
            <p:ph type="body" sz="quarter" idx="10" hasCustomPrompt="1"/>
          </p:nvPr>
        </p:nvSpPr>
        <p:spPr>
          <a:xfrm>
            <a:off x="8136681" y="228922"/>
            <a:ext cx="4670425" cy="504056"/>
          </a:xfrm>
          <a:prstGeom prst="rect">
            <a:avLst/>
          </a:prstGeom>
        </p:spPr>
        <p:txBody>
          <a:bodyPr/>
          <a:lstStyle>
            <a:lvl1pPr marL="0" indent="0" algn="r">
              <a:buNone/>
              <a:defRPr sz="2400" b="1">
                <a:solidFill>
                  <a:srgbClr val="E74E09"/>
                </a:solidFill>
                <a:latin typeface="微软雅黑" panose="020B0503020204020204" pitchFamily="34" charset="-122"/>
                <a:ea typeface="微软雅黑" panose="020B0503020204020204" pitchFamily="34" charset="-122"/>
              </a:defRPr>
            </a:lvl1pPr>
          </a:lstStyle>
          <a:p>
            <a:pPr lvl="0"/>
            <a:r>
              <a:rPr lang="zh-CN" altLang="en-US" dirty="0" smtClean="0"/>
              <a:t>在此输入你的标题</a:t>
            </a:r>
            <a:r>
              <a:rPr lang="en-US" altLang="zh-CN" dirty="0" smtClean="0"/>
              <a:t>Title</a:t>
            </a:r>
            <a:endParaRPr lang="zh-CN" altLang="en-US" dirty="0"/>
          </a:p>
        </p:txBody>
      </p:sp>
      <p:sp>
        <p:nvSpPr>
          <p:cNvPr id="18" name="文本占位符 17"/>
          <p:cNvSpPr>
            <a:spLocks noGrp="1"/>
          </p:cNvSpPr>
          <p:nvPr>
            <p:ph type="body" sz="quarter" idx="11" hasCustomPrompt="1"/>
          </p:nvPr>
        </p:nvSpPr>
        <p:spPr>
          <a:xfrm>
            <a:off x="640344" y="1017586"/>
            <a:ext cx="12177131" cy="402190"/>
          </a:xfrm>
          <a:prstGeom prst="rect">
            <a:avLst/>
          </a:prstGeom>
        </p:spPr>
        <p:txBody>
          <a:bodyPr/>
          <a:lstStyle>
            <a:lvl1pPr marL="0" indent="0">
              <a:buNone/>
              <a:defRPr lang="zh-CN" altLang="en-US" sz="2400" b="1" kern="1200" dirty="0" smtClean="0">
                <a:solidFill>
                  <a:srgbClr val="E74E09"/>
                </a:solidFill>
                <a:latin typeface="微软雅黑" panose="020B0503020204020204" pitchFamily="34" charset="-122"/>
                <a:ea typeface="微软雅黑" panose="020B0503020204020204" pitchFamily="34" charset="-122"/>
                <a:cs typeface="+mn-cs"/>
              </a:defRPr>
            </a:lvl1pPr>
            <a:lvl2pPr marL="617220" indent="0" algn="l">
              <a:buNone/>
              <a:defRPr sz="2000" b="1">
                <a:solidFill>
                  <a:srgbClr val="E74E09"/>
                </a:solidFill>
                <a:latin typeface="微软雅黑" panose="020B0503020204020204" pitchFamily="34" charset="-122"/>
                <a:ea typeface="微软雅黑" panose="020B0503020204020204" pitchFamily="34" charset="-122"/>
              </a:defRPr>
            </a:lvl2pPr>
          </a:lstStyle>
          <a:p>
            <a:pPr lvl="0"/>
            <a:r>
              <a:rPr lang="zh-CN" altLang="en-US" dirty="0" smtClean="0"/>
              <a:t>此文本框为标题，默认为</a:t>
            </a:r>
            <a:r>
              <a:rPr lang="en-US" altLang="zh-CN" dirty="0" smtClean="0"/>
              <a:t>24</a:t>
            </a:r>
            <a:r>
              <a:rPr lang="zh-CN" altLang="en-US" dirty="0" smtClean="0"/>
              <a:t>号微软雅黑字符，可以根据实际需要自行更改。</a:t>
            </a:r>
            <a:endParaRPr lang="en-US" altLang="zh-CN" dirty="0" smtClean="0"/>
          </a:p>
        </p:txBody>
      </p:sp>
    </p:spTree>
    <p:extLst>
      <p:ext uri="{BB962C8B-B14F-4D97-AF65-F5344CB8AC3E}">
        <p14:creationId xmlns:p14="http://schemas.microsoft.com/office/powerpoint/2010/main" val="141435205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495" userDrawn="1">
          <p15:clr>
            <a:srgbClr val="FBAE40"/>
          </p15:clr>
        </p15:guide>
        <p15:guide id="2" pos="4309" userDrawn="1">
          <p15:clr>
            <a:srgbClr val="FBAE40"/>
          </p15:clr>
        </p15:guide>
        <p15:guide id="3" pos="453" userDrawn="1">
          <p15:clr>
            <a:srgbClr val="FBAE40"/>
          </p15:clr>
        </p15:guide>
        <p15:guide id="4" pos="8074" userDrawn="1">
          <p15:clr>
            <a:srgbClr val="FBAE40"/>
          </p15:clr>
        </p15:guide>
        <p15:guide id="5" orient="horz" pos="681" userDrawn="1">
          <p15:clr>
            <a:srgbClr val="FBAE40"/>
          </p15:clr>
        </p15:guide>
        <p15:guide id="6" orient="horz" pos="4491"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空白页">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0" y="0"/>
            <a:ext cx="13681075" cy="7921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8295628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495">
          <p15:clr>
            <a:srgbClr val="FBAE40"/>
          </p15:clr>
        </p15:guide>
        <p15:guide id="2" pos="4309">
          <p15:clr>
            <a:srgbClr val="FBAE40"/>
          </p15:clr>
        </p15:guide>
        <p15:guide id="3" pos="8618">
          <p15:clr>
            <a:srgbClr val="FBAE40"/>
          </p15:clr>
        </p15:guide>
        <p15:guide id="4">
          <p15:clr>
            <a:srgbClr val="FBAE40"/>
          </p15:clr>
        </p15:guide>
        <p15:guide id="5" orient="horz">
          <p15:clr>
            <a:srgbClr val="FBAE40"/>
          </p15:clr>
        </p15:guide>
        <p15:guide id="6" orient="horz" pos="499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90338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380646"/>
            <a:ext cx="13681075" cy="54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98430" y="-50887"/>
            <a:ext cx="1943993" cy="1133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8828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l="-1000" r="-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3258306"/>
      </p:ext>
    </p:extLst>
  </p:cSld>
  <p:clrMap bg1="lt1" tx1="dk1" bg2="lt2" tx2="dk2" accent1="accent1" accent2="accent2" accent3="accent3" accent4="accent4" accent5="accent5" accent6="accent6" hlink="hlink" folHlink="folHlink"/>
  <p:sldLayoutIdLst>
    <p:sldLayoutId id="2147483667" r:id="rId1"/>
    <p:sldLayoutId id="2147483665" r:id="rId2"/>
    <p:sldLayoutId id="2147483650" r:id="rId3"/>
    <p:sldLayoutId id="2147483666" r:id="rId4"/>
  </p:sldLayoutIdLst>
  <p:timing>
    <p:tnLst>
      <p:par>
        <p:cTn id="1" dur="indefinite" restart="never" nodeType="tmRoot"/>
      </p:par>
    </p:tnLst>
  </p:timing>
  <p:txStyles>
    <p:titleStyle>
      <a:lvl1pPr algn="ctr" defTabSz="1234440" rtl="0" eaLnBrk="1" latinLnBrk="0" hangingPunct="1">
        <a:spcBef>
          <a:spcPct val="0"/>
        </a:spcBef>
        <a:buNone/>
        <a:defRPr sz="5900" kern="1200">
          <a:solidFill>
            <a:schemeClr val="tx1"/>
          </a:solidFill>
          <a:latin typeface="+mj-lt"/>
          <a:ea typeface="+mj-ea"/>
          <a:cs typeface="+mj-cs"/>
        </a:defRPr>
      </a:lvl1pPr>
    </p:titleStyle>
    <p:bodyStyle>
      <a:lvl1pPr marL="462915" indent="-462915" algn="l" defTabSz="123444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1002983" indent="-385763" algn="l" defTabSz="123444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2pPr>
      <a:lvl3pPr marL="1543050" indent="-308610" algn="l" defTabSz="12344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6027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7749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9471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401193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62915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24637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34440" rtl="0" eaLnBrk="1" latinLnBrk="0" hangingPunct="1">
        <a:defRPr sz="2400" kern="1200">
          <a:solidFill>
            <a:schemeClr val="tx1"/>
          </a:solidFill>
          <a:latin typeface="+mn-lt"/>
          <a:ea typeface="+mn-ea"/>
          <a:cs typeface="+mn-cs"/>
        </a:defRPr>
      </a:lvl1pPr>
      <a:lvl2pPr marL="617220" algn="l" defTabSz="1234440" rtl="0" eaLnBrk="1" latinLnBrk="0" hangingPunct="1">
        <a:defRPr sz="2400" kern="1200">
          <a:solidFill>
            <a:schemeClr val="tx1"/>
          </a:solidFill>
          <a:latin typeface="+mn-lt"/>
          <a:ea typeface="+mn-ea"/>
          <a:cs typeface="+mn-cs"/>
        </a:defRPr>
      </a:lvl2pPr>
      <a:lvl3pPr marL="1234440" algn="l" defTabSz="1234440" rtl="0" eaLnBrk="1" latinLnBrk="0" hangingPunct="1">
        <a:defRPr sz="2400" kern="1200">
          <a:solidFill>
            <a:schemeClr val="tx1"/>
          </a:solidFill>
          <a:latin typeface="+mn-lt"/>
          <a:ea typeface="+mn-ea"/>
          <a:cs typeface="+mn-cs"/>
        </a:defRPr>
      </a:lvl3pPr>
      <a:lvl4pPr marL="1851660" algn="l" defTabSz="1234440" rtl="0" eaLnBrk="1" latinLnBrk="0" hangingPunct="1">
        <a:defRPr sz="2400" kern="1200">
          <a:solidFill>
            <a:schemeClr val="tx1"/>
          </a:solidFill>
          <a:latin typeface="+mn-lt"/>
          <a:ea typeface="+mn-ea"/>
          <a:cs typeface="+mn-cs"/>
        </a:defRPr>
      </a:lvl4pPr>
      <a:lvl5pPr marL="2468880" algn="l" defTabSz="1234440" rtl="0" eaLnBrk="1" latinLnBrk="0" hangingPunct="1">
        <a:defRPr sz="2400" kern="1200">
          <a:solidFill>
            <a:schemeClr val="tx1"/>
          </a:solidFill>
          <a:latin typeface="+mn-lt"/>
          <a:ea typeface="+mn-ea"/>
          <a:cs typeface="+mn-cs"/>
        </a:defRPr>
      </a:lvl5pPr>
      <a:lvl6pPr marL="3086100" algn="l" defTabSz="1234440" rtl="0" eaLnBrk="1" latinLnBrk="0" hangingPunct="1">
        <a:defRPr sz="2400" kern="1200">
          <a:solidFill>
            <a:schemeClr val="tx1"/>
          </a:solidFill>
          <a:latin typeface="+mn-lt"/>
          <a:ea typeface="+mn-ea"/>
          <a:cs typeface="+mn-cs"/>
        </a:defRPr>
      </a:lvl6pPr>
      <a:lvl7pPr marL="3703320" algn="l" defTabSz="1234440" rtl="0" eaLnBrk="1" latinLnBrk="0" hangingPunct="1">
        <a:defRPr sz="2400" kern="1200">
          <a:solidFill>
            <a:schemeClr val="tx1"/>
          </a:solidFill>
          <a:latin typeface="+mn-lt"/>
          <a:ea typeface="+mn-ea"/>
          <a:cs typeface="+mn-cs"/>
        </a:defRPr>
      </a:lvl7pPr>
      <a:lvl8pPr marL="4320540" algn="l" defTabSz="1234440" rtl="0" eaLnBrk="1" latinLnBrk="0" hangingPunct="1">
        <a:defRPr sz="2400" kern="1200">
          <a:solidFill>
            <a:schemeClr val="tx1"/>
          </a:solidFill>
          <a:latin typeface="+mn-lt"/>
          <a:ea typeface="+mn-ea"/>
          <a:cs typeface="+mn-cs"/>
        </a:defRPr>
      </a:lvl8pPr>
      <a:lvl9pPr marL="4937760" algn="l" defTabSz="12344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1113"/>
          <a:stretch/>
        </p:blipFill>
        <p:spPr bwMode="auto">
          <a:xfrm>
            <a:off x="0" y="373"/>
            <a:ext cx="13681075" cy="7921252"/>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5"/>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r="15336" b="7127"/>
          <a:stretch/>
        </p:blipFill>
        <p:spPr bwMode="auto">
          <a:xfrm>
            <a:off x="5334962" y="-1"/>
            <a:ext cx="8346113" cy="792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47849" y="936476"/>
            <a:ext cx="3486514" cy="20338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648797" y="3360580"/>
            <a:ext cx="7631900" cy="2780373"/>
            <a:chOff x="1252594" y="3163848"/>
            <a:chExt cx="6771202" cy="1949092"/>
          </a:xfrm>
        </p:grpSpPr>
        <p:sp>
          <p:nvSpPr>
            <p:cNvPr id="52" name="TextBox 51"/>
            <p:cNvSpPr txBox="1"/>
            <p:nvPr/>
          </p:nvSpPr>
          <p:spPr>
            <a:xfrm>
              <a:off x="1252594" y="3445621"/>
              <a:ext cx="6771202" cy="647271"/>
            </a:xfrm>
            <a:prstGeom prst="rect">
              <a:avLst/>
            </a:prstGeom>
            <a:noFill/>
          </p:spPr>
          <p:txBody>
            <a:bodyPr wrap="square" rtlCol="0">
              <a:spAutoFit/>
            </a:bodyPr>
            <a:lstStyle/>
            <a:p>
              <a:pPr algn="r"/>
              <a:r>
                <a:rPr lang="en-US" altLang="zh-CN" sz="5400" b="1" dirty="0" smtClean="0">
                  <a:solidFill>
                    <a:srgbClr val="003366"/>
                  </a:solidFill>
                  <a:latin typeface="微软雅黑" panose="020B0503020204020204" pitchFamily="34" charset="-122"/>
                  <a:ea typeface="微软雅黑" panose="020B0503020204020204" pitchFamily="34" charset="-122"/>
                </a:rPr>
                <a:t>Http</a:t>
              </a:r>
              <a:r>
                <a:rPr lang="zh-CN" altLang="en-US" sz="5400" b="1" dirty="0" smtClean="0">
                  <a:solidFill>
                    <a:srgbClr val="003366"/>
                  </a:solidFill>
                  <a:latin typeface="微软雅黑" panose="020B0503020204020204" pitchFamily="34" charset="-122"/>
                  <a:ea typeface="微软雅黑" panose="020B0503020204020204" pitchFamily="34" charset="-122"/>
                </a:rPr>
                <a:t>接口测试培训</a:t>
              </a:r>
              <a:endParaRPr lang="zh-CN" altLang="en-US" sz="5400" b="1" dirty="0">
                <a:solidFill>
                  <a:srgbClr val="003366"/>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3464774" y="3163848"/>
              <a:ext cx="4470920" cy="258908"/>
            </a:xfrm>
            <a:prstGeom prst="rect">
              <a:avLst/>
            </a:prstGeom>
            <a:noFill/>
          </p:spPr>
          <p:txBody>
            <a:bodyPr wrap="square" rtlCol="0">
              <a:spAutoFit/>
            </a:bodyPr>
            <a:lstStyle/>
            <a:p>
              <a:pPr algn="r"/>
              <a:endParaRPr lang="zh-CN" altLang="en-US" sz="1800" dirty="0">
                <a:solidFill>
                  <a:srgbClr val="003366"/>
                </a:solidFill>
                <a:latin typeface="微软雅黑" panose="020B0503020204020204" pitchFamily="34" charset="-122"/>
                <a:ea typeface="微软雅黑" panose="020B0503020204020204" pitchFamily="34" charset="-122"/>
              </a:endParaRPr>
            </a:p>
          </p:txBody>
        </p:sp>
        <p:sp>
          <p:nvSpPr>
            <p:cNvPr id="54" name="矩形 53"/>
            <p:cNvSpPr/>
            <p:nvPr/>
          </p:nvSpPr>
          <p:spPr>
            <a:xfrm flipV="1">
              <a:off x="1865142" y="4563165"/>
              <a:ext cx="2338478" cy="45719"/>
            </a:xfrm>
            <a:prstGeom prst="rect">
              <a:avLst/>
            </a:prstGeom>
            <a:solidFill>
              <a:srgbClr val="E74E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5" name="矩形 54"/>
            <p:cNvSpPr/>
            <p:nvPr/>
          </p:nvSpPr>
          <p:spPr>
            <a:xfrm flipV="1">
              <a:off x="3697625" y="4563165"/>
              <a:ext cx="2338478" cy="45719"/>
            </a:xfrm>
            <a:prstGeom prst="rect">
              <a:avLst/>
            </a:prstGeom>
            <a:solidFill>
              <a:srgbClr val="FFB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6" name="矩形 55"/>
            <p:cNvSpPr/>
            <p:nvPr/>
          </p:nvSpPr>
          <p:spPr>
            <a:xfrm flipV="1">
              <a:off x="5505267" y="4563165"/>
              <a:ext cx="233847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8" name="圆角矩形 57"/>
            <p:cNvSpPr/>
            <p:nvPr/>
          </p:nvSpPr>
          <p:spPr>
            <a:xfrm>
              <a:off x="5851631" y="4752940"/>
              <a:ext cx="1970001" cy="360000"/>
            </a:xfrm>
            <a:prstGeom prst="rect">
              <a:avLst/>
            </a:prstGeom>
            <a:solidFill>
              <a:srgbClr val="EF8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latin typeface="微软雅黑" panose="020B0503020204020204" pitchFamily="34" charset="-122"/>
                  <a:ea typeface="微软雅黑" panose="020B0503020204020204" pitchFamily="34" charset="-122"/>
                </a:rPr>
                <a:t>参加</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测试同事</a:t>
              </a:r>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主讲</a:t>
              </a:r>
              <a:r>
                <a:rPr lang="en-US" altLang="zh-CN" sz="1600" dirty="0" smtClean="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黄慧君</a:t>
              </a:r>
            </a:p>
          </p:txBody>
        </p:sp>
      </p:grpSp>
    </p:spTree>
    <p:extLst>
      <p:ext uri="{BB962C8B-B14F-4D97-AF65-F5344CB8AC3E}">
        <p14:creationId xmlns:p14="http://schemas.microsoft.com/office/powerpoint/2010/main" val="2338379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fade">
                                      <p:cBhvr>
                                        <p:cTn id="14" dur="500"/>
                                        <p:tgtEl>
                                          <p:spTgt spid="1028"/>
                                        </p:tgtEl>
                                      </p:cBhvr>
                                    </p:animEffect>
                                  </p:childTnLst>
                                </p:cTn>
                              </p:par>
                              <p:par>
                                <p:cTn id="15" presetID="22" presetClass="entr" presetSubtype="4"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wipe(down)">
                                      <p:cBhvr>
                                        <p:cTn id="1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9857" y="1080492"/>
            <a:ext cx="12385376" cy="6432530"/>
          </a:xfrm>
          <a:prstGeom prst="rect">
            <a:avLst/>
          </a:prstGeom>
        </p:spPr>
        <p:txBody>
          <a:bodyPr wrap="square">
            <a:spAutoFit/>
          </a:bodyPr>
          <a:lstStyle/>
          <a:p>
            <a:r>
              <a:rPr lang="en-US" altLang="zh-CN" sz="1800" b="1" dirty="0" smtClean="0">
                <a:solidFill>
                  <a:prstClr val="black"/>
                </a:solidFill>
              </a:rPr>
              <a:t>2.</a:t>
            </a:r>
            <a:r>
              <a:rPr lang="zh-CN" altLang="en-US" sz="1800" b="1" dirty="0" smtClean="0">
                <a:solidFill>
                  <a:prstClr val="black"/>
                </a:solidFill>
              </a:rPr>
              <a:t>提交登记接口（</a:t>
            </a:r>
            <a:r>
              <a:rPr lang="en-US" altLang="zh-CN" sz="1800" b="1" dirty="0" smtClean="0">
                <a:solidFill>
                  <a:prstClr val="black"/>
                </a:solidFill>
              </a:rPr>
              <a:t>post</a:t>
            </a:r>
            <a:r>
              <a:rPr lang="zh-CN" altLang="en-US" sz="1800" b="1" dirty="0" smtClean="0">
                <a:solidFill>
                  <a:prstClr val="black"/>
                </a:solidFill>
              </a:rPr>
              <a:t>请求方式）</a:t>
            </a:r>
            <a:r>
              <a:rPr lang="zh-CN" altLang="en-US" sz="1800" dirty="0" smtClean="0">
                <a:solidFill>
                  <a:prstClr val="black"/>
                </a:solidFill>
              </a:rPr>
              <a:t>：</a:t>
            </a:r>
            <a:endParaRPr lang="en-US" altLang="zh-CN" sz="1800" dirty="0" smtClean="0">
              <a:solidFill>
                <a:prstClr val="black"/>
              </a:solidFill>
            </a:endParaRPr>
          </a:p>
          <a:p>
            <a:r>
              <a:rPr lang="en-US" altLang="zh-CN" sz="1600" b="1" dirty="0" smtClean="0">
                <a:solidFill>
                  <a:prstClr val="black"/>
                </a:solidFill>
              </a:rPr>
              <a:t>URL</a:t>
            </a:r>
            <a:r>
              <a:rPr lang="zh-CN" altLang="en-US" sz="1600" dirty="0" smtClean="0">
                <a:solidFill>
                  <a:prstClr val="black"/>
                </a:solidFill>
              </a:rPr>
              <a:t>：</a:t>
            </a:r>
            <a:r>
              <a:rPr lang="en-US" altLang="zh-CN" sz="1600" dirty="0" smtClean="0">
                <a:solidFill>
                  <a:prstClr val="black"/>
                </a:solidFill>
              </a:rPr>
              <a:t>http</a:t>
            </a:r>
            <a:r>
              <a:rPr lang="en-US" altLang="zh-CN" sz="1600" dirty="0">
                <a:solidFill>
                  <a:prstClr val="black"/>
                </a:solidFill>
              </a:rPr>
              <a:t>://</a:t>
            </a:r>
            <a:r>
              <a:rPr lang="en-US" altLang="zh-CN" sz="1600" dirty="0" smtClean="0">
                <a:solidFill>
                  <a:prstClr val="black"/>
                </a:solidFill>
              </a:rPr>
              <a:t>192.168.106.24:7072/TQA/API/MoblieAPI/PostSignInfo</a:t>
            </a:r>
          </a:p>
          <a:p>
            <a:r>
              <a:rPr lang="zh-CN" altLang="en-US" sz="1600" b="1" dirty="0" smtClean="0">
                <a:solidFill>
                  <a:prstClr val="black"/>
                </a:solidFill>
              </a:rPr>
              <a:t>请求参数</a:t>
            </a:r>
            <a:r>
              <a:rPr lang="zh-CN" altLang="en-US" sz="1600" dirty="0" smtClean="0">
                <a:solidFill>
                  <a:prstClr val="black"/>
                </a:solidFill>
              </a:rPr>
              <a:t>：</a:t>
            </a:r>
            <a:endParaRPr lang="en-US" altLang="zh-CN" sz="1600" dirty="0" smtClean="0">
              <a:solidFill>
                <a:prstClr val="black"/>
              </a:solidFill>
            </a:endParaRPr>
          </a:p>
          <a:p>
            <a:r>
              <a:rPr lang="en-US" altLang="zh-CN" sz="1600" dirty="0"/>
              <a:t>{"ClassID":21,"Detail":[{"LESSON1":0,"LESSON2":0,"LESSON3":0,"LESSON4":3,"LESSON5":0,"LESSON6":0,"LESSON7":0,"StudentID":"0091f091-2d61-4f75-a9bc-2b67648ee68e","StudentNO":"201621FZZZYYX00002","StundentName":"</a:t>
            </a:r>
            <a:r>
              <a:rPr lang="zh-CN" altLang="en-US" sz="1600" dirty="0"/>
              <a:t>梦思思</a:t>
            </a:r>
            <a:r>
              <a:rPr lang="en-US" altLang="zh-CN" sz="1600" dirty="0"/>
              <a:t>"},{"LESSON1":0,"LESSON2":0,"LESSON3":0,"LESSON4":1,"LESSON5":0,"LESSON6":0,"LESSON7":0,"StudentID":"46fcc55b-ea03-4333-ab34-dd6976474e87","StudentNO":"201621FZZZYYX00005","StundentName":"</a:t>
            </a:r>
            <a:r>
              <a:rPr lang="zh-CN" altLang="en-US" sz="1600" dirty="0"/>
              <a:t>小草</a:t>
            </a:r>
            <a:r>
              <a:rPr lang="en-US" altLang="zh-CN" sz="1600" dirty="0"/>
              <a:t>"},{"LESSON1":0,"LESSON2":0,"LESSON3":0,"LESSON4":1,"LESSON5":0,"LESSON6":0,"LESSON7":0,"StudentID":"797c7096-040a-47ab-be7e-ba720e802ff4","StudentNO":"201621FZZZYYX00006","StundentName":"</a:t>
            </a:r>
            <a:r>
              <a:rPr lang="zh-CN" altLang="en-US" sz="1600" dirty="0"/>
              <a:t>小桥</a:t>
            </a:r>
            <a:r>
              <a:rPr lang="en-US" altLang="zh-CN" sz="1600" dirty="0"/>
              <a:t>"},{"LESSON1":0,"LESSON2":0,"LESSON3":0,"LESSON4":1,"LESSON5":0,"LESSON6":0,"LESSON7":0,"StudentID":"b612604a-d95e-4349-937f-901502bc644a","StudentNO":"YJ00001","StundentName":"</a:t>
            </a:r>
            <a:r>
              <a:rPr lang="zh-CN" altLang="en-US" sz="1600" dirty="0"/>
              <a:t>小水</a:t>
            </a:r>
            <a:r>
              <a:rPr lang="en-US" altLang="zh-CN" sz="1600" dirty="0"/>
              <a:t>"}],"OriginalClassID":0,"OriginalSectionID":0,"Section":[{"CourseName":"ghh","Remark":"","Score":100,"SectionID":4}],"SignDate":"2017-02-20","TeacherID":"003d33d4-c61e-47ea-b0ba-3035d6fe13d6","Type":0}</a:t>
            </a:r>
            <a:endParaRPr lang="zh-CN" altLang="en-US" sz="1600" dirty="0"/>
          </a:p>
          <a:p>
            <a:endParaRPr lang="en-US" altLang="zh-CN" sz="1600" dirty="0" smtClean="0">
              <a:solidFill>
                <a:prstClr val="black"/>
              </a:solidFill>
            </a:endParaRPr>
          </a:p>
          <a:p>
            <a:r>
              <a:rPr lang="zh-CN" altLang="en-US" sz="1600" dirty="0" smtClean="0">
                <a:solidFill>
                  <a:prstClr val="black"/>
                </a:solidFill>
              </a:rPr>
              <a:t>该接口的抓包请求数据中含有</a:t>
            </a:r>
            <a:r>
              <a:rPr lang="en-US" altLang="zh-CN" sz="1600" dirty="0" smtClean="0">
                <a:solidFill>
                  <a:prstClr val="black"/>
                </a:solidFill>
              </a:rPr>
              <a:t>“</a:t>
            </a:r>
            <a:r>
              <a:rPr lang="en-US" altLang="zh-CN" sz="1600" dirty="0" smtClean="0">
                <a:solidFill>
                  <a:prstClr val="black"/>
                </a:solidFill>
              </a:rPr>
              <a:t>LESSON1”:0</a:t>
            </a:r>
            <a:r>
              <a:rPr lang="zh-CN" altLang="en-US" sz="1600" dirty="0" smtClean="0">
                <a:solidFill>
                  <a:prstClr val="black"/>
                </a:solidFill>
              </a:rPr>
              <a:t>，其实接口文档中缺少定义，此时需反馈给开发</a:t>
            </a:r>
            <a:endParaRPr lang="en-US" altLang="zh-CN" sz="1600" dirty="0" smtClean="0">
              <a:solidFill>
                <a:prstClr val="black"/>
              </a:solidFill>
            </a:endParaRPr>
          </a:p>
          <a:p>
            <a:r>
              <a:rPr lang="zh-CN" altLang="en-US" sz="1600" dirty="0" smtClean="0">
                <a:solidFill>
                  <a:prstClr val="black"/>
                </a:solidFill>
              </a:rPr>
              <a:t>重复登记</a:t>
            </a:r>
            <a:endParaRPr lang="en-US" altLang="zh-CN" sz="1600" dirty="0" smtClean="0">
              <a:solidFill>
                <a:prstClr val="black"/>
              </a:solidFill>
            </a:endParaRPr>
          </a:p>
          <a:p>
            <a:endParaRPr lang="en-US" altLang="zh-CN" dirty="0">
              <a:solidFill>
                <a:prstClr val="black"/>
              </a:solidFill>
            </a:endParaRPr>
          </a:p>
          <a:p>
            <a:r>
              <a:rPr lang="en-US" altLang="zh-CN" sz="1800" b="1" dirty="0" smtClean="0">
                <a:solidFill>
                  <a:prstClr val="black"/>
                </a:solidFill>
              </a:rPr>
              <a:t>3.</a:t>
            </a:r>
            <a:r>
              <a:rPr lang="zh-CN" altLang="en-US" sz="1800" b="1" dirty="0" smtClean="0">
                <a:solidFill>
                  <a:prstClr val="black"/>
                </a:solidFill>
              </a:rPr>
              <a:t>删除登记信息（</a:t>
            </a:r>
            <a:r>
              <a:rPr lang="en-US" altLang="zh-CN" sz="1800" b="1" dirty="0" smtClean="0">
                <a:solidFill>
                  <a:prstClr val="black"/>
                </a:solidFill>
              </a:rPr>
              <a:t>get</a:t>
            </a:r>
            <a:r>
              <a:rPr lang="zh-CN" altLang="en-US" sz="1800" b="1" dirty="0" smtClean="0">
                <a:solidFill>
                  <a:prstClr val="black"/>
                </a:solidFill>
              </a:rPr>
              <a:t>请求方式）</a:t>
            </a:r>
            <a:endParaRPr lang="en-US" altLang="zh-CN" sz="1800" b="1" dirty="0" smtClean="0">
              <a:solidFill>
                <a:prstClr val="black"/>
              </a:solidFill>
            </a:endParaRPr>
          </a:p>
          <a:p>
            <a:r>
              <a:rPr lang="en-US" altLang="zh-CN" sz="1600" b="1" dirty="0" smtClean="0">
                <a:solidFill>
                  <a:prstClr val="black"/>
                </a:solidFill>
              </a:rPr>
              <a:t>URL</a:t>
            </a:r>
            <a:r>
              <a:rPr lang="zh-CN" altLang="en-US" sz="1600" dirty="0" smtClean="0">
                <a:solidFill>
                  <a:prstClr val="black"/>
                </a:solidFill>
              </a:rPr>
              <a:t>：</a:t>
            </a:r>
            <a:r>
              <a:rPr lang="en-US" altLang="zh-CN" sz="1600" dirty="0">
                <a:solidFill>
                  <a:prstClr val="black"/>
                </a:solidFill>
              </a:rPr>
              <a:t> http://192.168.106.24:7072/TQA/API/MoblieAPI/DeleteSignInfo?ClassID=39&amp;SignDate=2017-02-15&amp;SectionID=1</a:t>
            </a:r>
            <a:endParaRPr lang="en-US" altLang="zh-CN" sz="1600" dirty="0" smtClean="0">
              <a:solidFill>
                <a:prstClr val="black"/>
              </a:solidFill>
            </a:endParaRPr>
          </a:p>
          <a:p>
            <a:endParaRPr lang="en-US" altLang="zh-CN" sz="1600" dirty="0" smtClean="0">
              <a:solidFill>
                <a:prstClr val="black"/>
              </a:solidFill>
            </a:endParaRPr>
          </a:p>
          <a:p>
            <a:r>
              <a:rPr lang="zh-CN" altLang="en-US" sz="1600" dirty="0" smtClean="0">
                <a:solidFill>
                  <a:prstClr val="black"/>
                </a:solidFill>
              </a:rPr>
              <a:t>该接口请求方式与接口文档不符，接口文档中定义为</a:t>
            </a:r>
            <a:r>
              <a:rPr lang="en-US" altLang="zh-CN" sz="1600" dirty="0" smtClean="0">
                <a:solidFill>
                  <a:prstClr val="black"/>
                </a:solidFill>
              </a:rPr>
              <a:t>post</a:t>
            </a:r>
            <a:r>
              <a:rPr lang="zh-CN" altLang="en-US" sz="1600" dirty="0" smtClean="0">
                <a:solidFill>
                  <a:prstClr val="black"/>
                </a:solidFill>
              </a:rPr>
              <a:t>请求方式，此时需反馈给开发</a:t>
            </a:r>
            <a:endParaRPr lang="en-US" altLang="zh-CN" sz="1600" dirty="0">
              <a:solidFill>
                <a:prstClr val="black"/>
              </a:solidFill>
            </a:endParaRPr>
          </a:p>
          <a:p>
            <a:r>
              <a:rPr lang="zh-CN" altLang="en-US" sz="1600" dirty="0" smtClean="0">
                <a:solidFill>
                  <a:prstClr val="black"/>
                </a:solidFill>
              </a:rPr>
              <a:t>重复</a:t>
            </a:r>
            <a:r>
              <a:rPr lang="zh-CN" altLang="en-US" sz="1600" dirty="0" smtClean="0">
                <a:solidFill>
                  <a:prstClr val="black"/>
                </a:solidFill>
              </a:rPr>
              <a:t>删除</a:t>
            </a:r>
            <a:endParaRPr lang="en-US" altLang="zh-CN" sz="1600" dirty="0" smtClean="0">
              <a:solidFill>
                <a:prstClr val="black"/>
              </a:solidFill>
            </a:endParaRPr>
          </a:p>
          <a:p>
            <a:r>
              <a:rPr lang="zh-CN" altLang="en-US" b="1" dirty="0" smtClean="0">
                <a:solidFill>
                  <a:prstClr val="black"/>
                </a:solidFill>
              </a:rPr>
              <a:t>注</a:t>
            </a:r>
            <a:r>
              <a:rPr lang="zh-CN" altLang="en-US" dirty="0" smtClean="0">
                <a:solidFill>
                  <a:prstClr val="black"/>
                </a:solidFill>
              </a:rPr>
              <a:t>：</a:t>
            </a:r>
            <a:r>
              <a:rPr lang="zh-CN" altLang="en-US" sz="2000" dirty="0" smtClean="0">
                <a:solidFill>
                  <a:prstClr val="black"/>
                </a:solidFill>
              </a:rPr>
              <a:t>提交登记接口和删除登记信息接口可以组合场景测试，如先登记后删除，未登记时删除等等</a:t>
            </a:r>
            <a:endParaRPr lang="en-US" altLang="zh-CN" sz="2000" dirty="0">
              <a:solidFill>
                <a:prstClr val="black"/>
              </a:solidFill>
            </a:endParaRPr>
          </a:p>
          <a:p>
            <a:endParaRPr lang="en-US" altLang="zh-CN" dirty="0">
              <a:solidFill>
                <a:prstClr val="black"/>
              </a:solidFill>
            </a:endParaRPr>
          </a:p>
        </p:txBody>
      </p:sp>
    </p:spTree>
    <p:extLst>
      <p:ext uri="{BB962C8B-B14F-4D97-AF65-F5344CB8AC3E}">
        <p14:creationId xmlns:p14="http://schemas.microsoft.com/office/powerpoint/2010/main" val="2157287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9857" y="1068825"/>
            <a:ext cx="12169352" cy="6863417"/>
          </a:xfrm>
          <a:prstGeom prst="rect">
            <a:avLst/>
          </a:prstGeom>
          <a:noFill/>
        </p:spPr>
        <p:txBody>
          <a:bodyPr wrap="square" rtlCol="0">
            <a:spAutoFit/>
          </a:bodyPr>
          <a:lstStyle/>
          <a:p>
            <a:r>
              <a:rPr lang="zh-CN" altLang="en-US" b="1" dirty="0" smtClean="0"/>
              <a:t>接口测试结果分析？</a:t>
            </a:r>
            <a:endParaRPr lang="en-US" altLang="zh-CN" b="1" dirty="0" smtClean="0"/>
          </a:p>
          <a:p>
            <a:endParaRPr lang="en-US" altLang="zh-CN" b="1" dirty="0" smtClean="0"/>
          </a:p>
          <a:p>
            <a:r>
              <a:rPr lang="zh-CN" altLang="en-US" sz="1600" dirty="0" smtClean="0"/>
              <a:t>由于“</a:t>
            </a:r>
            <a:r>
              <a:rPr lang="zh-CN" altLang="en-US" sz="1600" dirty="0"/>
              <a:t>参数是否校验及校验程度</a:t>
            </a:r>
            <a:r>
              <a:rPr lang="zh-CN" altLang="en-US" sz="1600" dirty="0" smtClean="0"/>
              <a:t>” 取决于开发代码，除正常请求正常返回外，其它异常输入参数则根据业务实际情况判断响应是否合理，尽量要求开发做异常场景的校验，并统一同一项目中异常操作时的处理方式</a:t>
            </a:r>
            <a:endParaRPr lang="en-US" altLang="zh-CN" sz="1600" dirty="0" smtClean="0"/>
          </a:p>
          <a:p>
            <a:endParaRPr lang="en-US" altLang="zh-CN" sz="1600" dirty="0"/>
          </a:p>
          <a:p>
            <a:r>
              <a:rPr lang="zh-CN" altLang="en-US" sz="1600" dirty="0"/>
              <a:t>对于具体接口而言，请求成功或</a:t>
            </a:r>
            <a:r>
              <a:rPr lang="zh-CN" altLang="en-US" sz="1600" dirty="0" smtClean="0"/>
              <a:t>失败都会</a:t>
            </a:r>
            <a:r>
              <a:rPr lang="zh-CN" altLang="en-US" sz="1600" dirty="0"/>
              <a:t>有个返回标志性参数，如登录</a:t>
            </a:r>
            <a:r>
              <a:rPr lang="zh-CN" altLang="en-US" sz="1600" dirty="0" smtClean="0"/>
              <a:t>接口中为参数</a:t>
            </a:r>
            <a:r>
              <a:rPr lang="en-US" altLang="zh-CN" sz="1600" dirty="0" smtClean="0"/>
              <a:t>code</a:t>
            </a:r>
            <a:endParaRPr lang="en-US" altLang="zh-CN" sz="1600" dirty="0"/>
          </a:p>
          <a:p>
            <a:r>
              <a:rPr lang="zh-CN" altLang="en-US" sz="1600" dirty="0"/>
              <a:t>登录成功</a:t>
            </a:r>
            <a:r>
              <a:rPr lang="zh-CN" altLang="en-US" sz="1600" dirty="0" smtClean="0"/>
              <a:t>：则返回</a:t>
            </a:r>
            <a:r>
              <a:rPr lang="en-US" altLang="zh-CN" sz="1600" dirty="0" smtClean="0"/>
              <a:t> </a:t>
            </a:r>
            <a:r>
              <a:rPr lang="en-US" altLang="zh-CN" sz="1600" dirty="0"/>
              <a:t>"Code": 0,</a:t>
            </a:r>
          </a:p>
          <a:p>
            <a:r>
              <a:rPr lang="zh-CN" altLang="en-US" sz="1600" dirty="0"/>
              <a:t>登录失败</a:t>
            </a:r>
            <a:r>
              <a:rPr lang="zh-CN" altLang="en-US" sz="1600" dirty="0" smtClean="0"/>
              <a:t>：则返回</a:t>
            </a:r>
            <a:r>
              <a:rPr lang="en-US" altLang="zh-CN" sz="1600" dirty="0" smtClean="0"/>
              <a:t> </a:t>
            </a:r>
            <a:r>
              <a:rPr lang="en-US" altLang="zh-CN" sz="1600" dirty="0"/>
              <a:t>"Code": 1,</a:t>
            </a:r>
          </a:p>
          <a:p>
            <a:endParaRPr lang="en-US" altLang="zh-CN" sz="1600" dirty="0" smtClean="0"/>
          </a:p>
          <a:p>
            <a:endParaRPr lang="en-US" altLang="zh-CN" sz="1600" dirty="0" smtClean="0"/>
          </a:p>
          <a:p>
            <a:r>
              <a:rPr lang="zh-CN" altLang="en-US" sz="1600" b="1" dirty="0" smtClean="0"/>
              <a:t>如下为</a:t>
            </a:r>
            <a:r>
              <a:rPr lang="en-US" altLang="zh-CN" sz="1600" b="1" dirty="0" smtClean="0"/>
              <a:t>Http</a:t>
            </a:r>
            <a:r>
              <a:rPr lang="zh-CN" altLang="en-US" sz="1600" b="1" dirty="0" smtClean="0"/>
              <a:t>请求常见响应码</a:t>
            </a:r>
            <a:r>
              <a:rPr lang="zh-CN" altLang="en-US" sz="1600" dirty="0" smtClean="0"/>
              <a:t>：</a:t>
            </a:r>
            <a:endParaRPr lang="en-US" altLang="zh-CN" sz="1600" dirty="0" smtClean="0"/>
          </a:p>
          <a:p>
            <a:r>
              <a:rPr lang="zh-CN" altLang="en-US" sz="1600" dirty="0"/>
              <a:t>响应码分五种类型，由它们的第一位数字表示：</a:t>
            </a:r>
            <a:br>
              <a:rPr lang="zh-CN" altLang="en-US" sz="1600" dirty="0"/>
            </a:br>
            <a:r>
              <a:rPr lang="en-US" altLang="zh-CN" sz="1600" dirty="0"/>
              <a:t>1.1xx</a:t>
            </a:r>
            <a:r>
              <a:rPr lang="zh-CN" altLang="en-US" sz="1600" dirty="0"/>
              <a:t>：信息，请求收到，继续处理</a:t>
            </a:r>
            <a:br>
              <a:rPr lang="zh-CN" altLang="en-US" sz="1600" dirty="0"/>
            </a:br>
            <a:r>
              <a:rPr lang="en-US" altLang="zh-CN" sz="1600" dirty="0"/>
              <a:t>2.2xx</a:t>
            </a:r>
            <a:r>
              <a:rPr lang="zh-CN" altLang="en-US" sz="1600" dirty="0"/>
              <a:t>：成功，行为被成功地接受、理解和采纳</a:t>
            </a:r>
            <a:br>
              <a:rPr lang="zh-CN" altLang="en-US" sz="1600" dirty="0"/>
            </a:br>
            <a:r>
              <a:rPr lang="en-US" altLang="zh-CN" sz="1600" dirty="0"/>
              <a:t>3.3xx</a:t>
            </a:r>
            <a:r>
              <a:rPr lang="zh-CN" altLang="en-US" sz="1600" dirty="0"/>
              <a:t>：重定向，为了完成请求，必须进一步执行的动作</a:t>
            </a:r>
            <a:br>
              <a:rPr lang="zh-CN" altLang="en-US" sz="1600" dirty="0"/>
            </a:br>
            <a:r>
              <a:rPr lang="en-US" altLang="zh-CN" sz="1600" dirty="0"/>
              <a:t>4.4xx</a:t>
            </a:r>
            <a:r>
              <a:rPr lang="zh-CN" altLang="en-US" sz="1600" dirty="0"/>
              <a:t>：客户端错误，请求包含语法错误或者请求无法实现</a:t>
            </a:r>
            <a:br>
              <a:rPr lang="zh-CN" altLang="en-US" sz="1600" dirty="0"/>
            </a:br>
            <a:r>
              <a:rPr lang="en-US" altLang="zh-CN" sz="1600" dirty="0"/>
              <a:t>5.5xx</a:t>
            </a:r>
            <a:r>
              <a:rPr lang="zh-CN" altLang="en-US" sz="1600" dirty="0"/>
              <a:t>：服务器错误，服务器不能实现一种明显无效的</a:t>
            </a:r>
            <a:r>
              <a:rPr lang="zh-CN" altLang="en-US" sz="1600" dirty="0" smtClean="0"/>
              <a:t>请求</a:t>
            </a:r>
            <a:endParaRPr lang="en-US" altLang="zh-CN" sz="1600" dirty="0" smtClean="0"/>
          </a:p>
          <a:p>
            <a:endParaRPr lang="en-US" altLang="zh-CN" sz="1600" dirty="0"/>
          </a:p>
          <a:p>
            <a:endParaRPr lang="en-US" altLang="zh-CN" dirty="0"/>
          </a:p>
          <a:p>
            <a:endParaRPr lang="en-US" altLang="zh-CN" dirty="0" smtClean="0"/>
          </a:p>
          <a:p>
            <a:endParaRPr lang="en-US" altLang="zh-CN" dirty="0"/>
          </a:p>
          <a:p>
            <a:endParaRPr lang="en-US" altLang="zh-CN" dirty="0"/>
          </a:p>
          <a:p>
            <a:endParaRPr lang="en-US" altLang="zh-CN" dirty="0" smtClean="0"/>
          </a:p>
          <a:p>
            <a:endParaRPr lang="zh-CN" altLang="en-US" sz="1600" dirty="0"/>
          </a:p>
        </p:txBody>
      </p:sp>
    </p:spTree>
    <p:extLst>
      <p:ext uri="{BB962C8B-B14F-4D97-AF65-F5344CB8AC3E}">
        <p14:creationId xmlns:p14="http://schemas.microsoft.com/office/powerpoint/2010/main" val="2627863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1865" y="1029672"/>
            <a:ext cx="11737304" cy="6247864"/>
          </a:xfrm>
          <a:prstGeom prst="rect">
            <a:avLst/>
          </a:prstGeom>
        </p:spPr>
        <p:txBody>
          <a:bodyPr wrap="square">
            <a:spAutoFit/>
          </a:bodyPr>
          <a:lstStyle/>
          <a:p>
            <a:r>
              <a:rPr lang="zh-CN" altLang="en-US" b="1" dirty="0" smtClean="0"/>
              <a:t>接口测试的好处？</a:t>
            </a:r>
            <a:endParaRPr lang="en-US" altLang="zh-CN" b="1" dirty="0" smtClean="0"/>
          </a:p>
          <a:p>
            <a:endParaRPr lang="en-US" altLang="zh-CN" b="1" dirty="0" smtClean="0"/>
          </a:p>
          <a:p>
            <a:r>
              <a:rPr lang="en-US" altLang="zh-CN" sz="1600" dirty="0"/>
              <a:t>1</a:t>
            </a:r>
            <a:r>
              <a:rPr lang="zh-CN" altLang="en-US" sz="1600" dirty="0"/>
              <a:t>） </a:t>
            </a:r>
            <a:r>
              <a:rPr lang="zh-CN" altLang="en-US" sz="1600" dirty="0" smtClean="0"/>
              <a:t>提高</a:t>
            </a:r>
            <a:r>
              <a:rPr lang="zh-CN" altLang="en-US" sz="1600" dirty="0"/>
              <a:t>测试覆盖率</a:t>
            </a:r>
            <a:br>
              <a:rPr lang="zh-CN" altLang="en-US" sz="1600" dirty="0"/>
            </a:br>
            <a:r>
              <a:rPr lang="zh-CN" altLang="en-US" sz="1600" dirty="0"/>
              <a:t>通过手工测试很难测试到一些更深层次的异常和安全的问题，通过一些辅助的一些测试工具，能分析出代码的覆盖率，通过覆盖率的提高来提高测试的深度</a:t>
            </a:r>
            <a:r>
              <a:rPr lang="zh-CN" altLang="en-US" sz="1600" dirty="0" smtClean="0"/>
              <a:t>。</a:t>
            </a:r>
            <a:endParaRPr lang="en-US" altLang="zh-CN" sz="1600" dirty="0" smtClean="0"/>
          </a:p>
          <a:p>
            <a:r>
              <a:rPr lang="zh-CN" altLang="en-US" sz="1600" dirty="0"/>
              <a:t/>
            </a:r>
            <a:br>
              <a:rPr lang="zh-CN" altLang="en-US" sz="1600" dirty="0"/>
            </a:br>
            <a:r>
              <a:rPr lang="en-US" altLang="zh-CN" sz="1600" dirty="0" smtClean="0"/>
              <a:t>2</a:t>
            </a:r>
            <a:r>
              <a:rPr lang="zh-CN" altLang="en-US" sz="1600" dirty="0" smtClean="0"/>
              <a:t>） </a:t>
            </a:r>
            <a:r>
              <a:rPr lang="zh-CN" altLang="en-US" sz="1600" dirty="0"/>
              <a:t>更好定位错误</a:t>
            </a:r>
            <a:br>
              <a:rPr lang="zh-CN" altLang="en-US" sz="1600" dirty="0"/>
            </a:br>
            <a:r>
              <a:rPr lang="zh-CN" altLang="en-US" sz="1600" dirty="0"/>
              <a:t>由于接口测试是一种自下向上的测试，因此一量出错，非常容易定位出错，不向系统测试那样了，一旦有</a:t>
            </a:r>
            <a:r>
              <a:rPr lang="en-US" altLang="zh-CN" sz="1600" dirty="0"/>
              <a:t>Bug</a:t>
            </a:r>
            <a:r>
              <a:rPr lang="zh-CN" altLang="en-US" sz="1600" dirty="0"/>
              <a:t>，需要几层验证之后才能确定出错</a:t>
            </a:r>
            <a:r>
              <a:rPr lang="zh-CN" altLang="en-US" sz="1600" dirty="0" smtClean="0"/>
              <a:t>位置</a:t>
            </a:r>
            <a:endParaRPr lang="en-US" altLang="zh-CN" sz="1600" dirty="0" smtClean="0"/>
          </a:p>
          <a:p>
            <a:r>
              <a:rPr lang="zh-CN" altLang="en-US" sz="1600" dirty="0"/>
              <a:t/>
            </a:r>
            <a:br>
              <a:rPr lang="zh-CN" altLang="en-US" sz="1600" dirty="0"/>
            </a:br>
            <a:r>
              <a:rPr lang="en-US" altLang="zh-CN" sz="1600" dirty="0" smtClean="0"/>
              <a:t>3</a:t>
            </a:r>
            <a:r>
              <a:rPr lang="zh-CN" altLang="en-US" sz="1600" dirty="0" smtClean="0"/>
              <a:t>） </a:t>
            </a:r>
            <a:r>
              <a:rPr lang="zh-CN" altLang="en-US" sz="1600" dirty="0"/>
              <a:t>降低修改</a:t>
            </a:r>
            <a:r>
              <a:rPr lang="en-US" altLang="zh-CN" sz="1600" dirty="0"/>
              <a:t>bug</a:t>
            </a:r>
            <a:r>
              <a:rPr lang="zh-CN" altLang="en-US" sz="1600" dirty="0"/>
              <a:t>的成本</a:t>
            </a:r>
            <a:br>
              <a:rPr lang="zh-CN" altLang="en-US" sz="1600" dirty="0"/>
            </a:br>
            <a:r>
              <a:rPr lang="zh-CN" altLang="en-US" sz="1600" dirty="0"/>
              <a:t>接口测试基本和开发人员的编码平行工作，因此发现问题会比系统测试早很多，因此减少了修改</a:t>
            </a:r>
            <a:r>
              <a:rPr lang="en-US" altLang="zh-CN" sz="1600" dirty="0"/>
              <a:t>bug</a:t>
            </a:r>
            <a:r>
              <a:rPr lang="zh-CN" altLang="en-US" sz="1600" dirty="0"/>
              <a:t>的成本</a:t>
            </a:r>
            <a:r>
              <a:rPr lang="zh-CN" altLang="en-US" sz="1600" dirty="0" smtClean="0"/>
              <a:t>。</a:t>
            </a:r>
            <a:endParaRPr lang="en-US" altLang="zh-CN" sz="1600" dirty="0" smtClean="0"/>
          </a:p>
          <a:p>
            <a:r>
              <a:rPr lang="zh-CN" altLang="en-US" sz="1600" dirty="0"/>
              <a:t/>
            </a:r>
            <a:br>
              <a:rPr lang="zh-CN" altLang="en-US" sz="1600" dirty="0"/>
            </a:br>
            <a:r>
              <a:rPr lang="en-US" altLang="zh-CN" sz="1600" dirty="0" smtClean="0"/>
              <a:t>4</a:t>
            </a:r>
            <a:r>
              <a:rPr lang="zh-CN" altLang="en-US" sz="1600" dirty="0" smtClean="0"/>
              <a:t>） 降低</a:t>
            </a:r>
            <a:r>
              <a:rPr lang="zh-CN" altLang="en-US" sz="1600" dirty="0"/>
              <a:t>了项目不能按时发布的风险</a:t>
            </a:r>
            <a:br>
              <a:rPr lang="zh-CN" altLang="en-US" sz="1600" dirty="0"/>
            </a:br>
            <a:r>
              <a:rPr lang="zh-CN" altLang="en-US" sz="1600" dirty="0"/>
              <a:t>由于接口测试很早就介入，在提交给系统测试前对项目代码的核心模块已经做了详尽的测试，必定加速系统测试的时间，由此来保证项目的按时发布</a:t>
            </a:r>
            <a:r>
              <a:rPr lang="zh-CN" altLang="en-US" sz="1600" dirty="0" smtClean="0"/>
              <a:t>。</a:t>
            </a:r>
            <a:endParaRPr lang="en-US" altLang="zh-CN" sz="1600" dirty="0" smtClean="0"/>
          </a:p>
          <a:p>
            <a:r>
              <a:rPr lang="zh-CN" altLang="en-US" sz="1600" dirty="0"/>
              <a:t/>
            </a:r>
            <a:br>
              <a:rPr lang="zh-CN" altLang="en-US" sz="1600" dirty="0"/>
            </a:br>
            <a:r>
              <a:rPr lang="en-US" altLang="zh-CN" sz="1600" dirty="0" smtClean="0"/>
              <a:t>5</a:t>
            </a:r>
            <a:r>
              <a:rPr lang="zh-CN" altLang="en-US" sz="1600" dirty="0" smtClean="0"/>
              <a:t>）</a:t>
            </a:r>
            <a:r>
              <a:rPr lang="zh-CN" altLang="en-US" sz="1600" dirty="0"/>
              <a:t>提升测试人员的技能</a:t>
            </a:r>
            <a:br>
              <a:rPr lang="zh-CN" altLang="en-US" sz="1600" dirty="0"/>
            </a:br>
            <a:r>
              <a:rPr lang="zh-CN" altLang="en-US" sz="1600" dirty="0"/>
              <a:t>做接口测试必须了解开发人员的开发流程和一些开发技能，也需要了解测试工具的一些使用方法和一些测试思想，提升了测试人员的技术附加值，提高了自身的竟争 力</a:t>
            </a:r>
            <a:r>
              <a:rPr lang="zh-CN" altLang="en-US" sz="1600" dirty="0" smtClean="0"/>
              <a:t>。</a:t>
            </a:r>
            <a:endParaRPr lang="en-US" altLang="zh-CN" sz="1600" dirty="0" smtClean="0"/>
          </a:p>
          <a:p>
            <a:r>
              <a:rPr lang="zh-CN" altLang="en-US" sz="1600" dirty="0"/>
              <a:t/>
            </a:r>
            <a:br>
              <a:rPr lang="zh-CN" altLang="en-US" sz="1600" dirty="0"/>
            </a:br>
            <a:r>
              <a:rPr lang="en-US" altLang="zh-CN" sz="1600" dirty="0" smtClean="0"/>
              <a:t>6</a:t>
            </a:r>
            <a:r>
              <a:rPr lang="zh-CN" altLang="en-US" sz="1600" dirty="0" smtClean="0"/>
              <a:t>）</a:t>
            </a:r>
            <a:r>
              <a:rPr lang="zh-CN" altLang="en-US" sz="1600" dirty="0"/>
              <a:t>促使项目开发过程的规范化</a:t>
            </a:r>
            <a:br>
              <a:rPr lang="zh-CN" altLang="en-US" sz="1600" dirty="0"/>
            </a:br>
            <a:r>
              <a:rPr lang="zh-CN" altLang="en-US" sz="1600" dirty="0"/>
              <a:t>要进行接口，需要完善的文档进行保障，没有测试文档，接口测试将寸步难行，接口测试将增加开发过程规范化产出，而规范化产出也保证了项目质量。</a:t>
            </a:r>
          </a:p>
        </p:txBody>
      </p:sp>
    </p:spTree>
    <p:extLst>
      <p:ext uri="{BB962C8B-B14F-4D97-AF65-F5344CB8AC3E}">
        <p14:creationId xmlns:p14="http://schemas.microsoft.com/office/powerpoint/2010/main" val="4293510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1865" y="1073864"/>
            <a:ext cx="11737304" cy="2677656"/>
          </a:xfrm>
          <a:prstGeom prst="rect">
            <a:avLst/>
          </a:prstGeom>
        </p:spPr>
        <p:txBody>
          <a:bodyPr wrap="square">
            <a:spAutoFit/>
          </a:bodyPr>
          <a:lstStyle/>
          <a:p>
            <a:r>
              <a:rPr lang="zh-CN" altLang="en-US" b="1" dirty="0" smtClean="0">
                <a:solidFill>
                  <a:prstClr val="black"/>
                </a:solidFill>
              </a:rPr>
              <a:t>接口测试延伸？</a:t>
            </a:r>
            <a:endParaRPr lang="en-US" altLang="zh-CN" b="1" dirty="0">
              <a:solidFill>
                <a:prstClr val="black"/>
              </a:solidFill>
            </a:endParaRPr>
          </a:p>
          <a:p>
            <a:endParaRPr lang="en-US" altLang="zh-CN" sz="1600" dirty="0" smtClean="0">
              <a:solidFill>
                <a:prstClr val="black"/>
              </a:solidFill>
            </a:endParaRPr>
          </a:p>
          <a:p>
            <a:r>
              <a:rPr lang="en-US" altLang="zh-CN" sz="1600" dirty="0" smtClean="0">
                <a:solidFill>
                  <a:prstClr val="black"/>
                </a:solidFill>
              </a:rPr>
              <a:t>1.</a:t>
            </a:r>
            <a:r>
              <a:rPr lang="zh-CN" altLang="en-US" sz="1600" dirty="0">
                <a:solidFill>
                  <a:prstClr val="black"/>
                </a:solidFill>
              </a:rPr>
              <a:t>自动化</a:t>
            </a:r>
            <a:r>
              <a:rPr lang="zh-CN" altLang="en-US" sz="1600" dirty="0" smtClean="0">
                <a:solidFill>
                  <a:prstClr val="black"/>
                </a:solidFill>
              </a:rPr>
              <a:t>测试：如果将简单的接口测试延伸到接口自动化测试，将极大提高测试质量和测试效率，</a:t>
            </a:r>
            <a:r>
              <a:rPr lang="zh-CN" altLang="en-US" sz="1600" dirty="0">
                <a:solidFill>
                  <a:prstClr val="black"/>
                </a:solidFill>
              </a:rPr>
              <a:t>尤其</a:t>
            </a:r>
            <a:r>
              <a:rPr lang="zh-CN" altLang="en-US" sz="1600" dirty="0" smtClean="0">
                <a:solidFill>
                  <a:prstClr val="black"/>
                </a:solidFill>
              </a:rPr>
              <a:t>对于规模复杂庞大或者需要</a:t>
            </a:r>
            <a:r>
              <a:rPr lang="zh-CN" altLang="en-US" sz="1600" dirty="0" smtClean="0"/>
              <a:t>持续</a:t>
            </a:r>
            <a:r>
              <a:rPr lang="zh-CN" altLang="en-US" sz="1600" dirty="0"/>
              <a:t>集成和改进</a:t>
            </a:r>
            <a:r>
              <a:rPr lang="zh-CN" altLang="en-US" sz="1600" dirty="0" smtClean="0">
                <a:solidFill>
                  <a:prstClr val="black"/>
                </a:solidFill>
              </a:rPr>
              <a:t>的产品，因为每次改进都需要重新测试系统，此时使用接口自动化可以快速且尽早验证完整个系统的基本功能；且可以实时监控接口是否正常，假如</a:t>
            </a:r>
            <a:r>
              <a:rPr lang="en-US" altLang="zh-CN" sz="1600" dirty="0" smtClean="0">
                <a:solidFill>
                  <a:prstClr val="black"/>
                </a:solidFill>
              </a:rPr>
              <a:t>100</a:t>
            </a:r>
            <a:r>
              <a:rPr lang="zh-CN" altLang="en-US" sz="1600" dirty="0" smtClean="0">
                <a:solidFill>
                  <a:prstClr val="black"/>
                </a:solidFill>
              </a:rPr>
              <a:t>个接口，选择合适方案（如</a:t>
            </a:r>
            <a:r>
              <a:rPr lang="en-US" altLang="zh-CN" sz="1600" dirty="0" err="1" smtClean="0"/>
              <a:t>Jmeter+Jenkins+Ant</a:t>
            </a:r>
            <a:r>
              <a:rPr lang="zh-CN" altLang="en-US" sz="1600" dirty="0" smtClean="0"/>
              <a:t>持续集成方案</a:t>
            </a:r>
            <a:r>
              <a:rPr lang="zh-CN" altLang="en-US" sz="1600" dirty="0" smtClean="0">
                <a:solidFill>
                  <a:prstClr val="black"/>
                </a:solidFill>
              </a:rPr>
              <a:t>）完成接口自动化，可以实现定时（如每天）邮件至指定邮箱这</a:t>
            </a:r>
            <a:r>
              <a:rPr lang="en-US" altLang="zh-CN" sz="1600" dirty="0" smtClean="0">
                <a:solidFill>
                  <a:prstClr val="black"/>
                </a:solidFill>
              </a:rPr>
              <a:t>100</a:t>
            </a:r>
            <a:r>
              <a:rPr lang="zh-CN" altLang="en-US" sz="1600" dirty="0" smtClean="0">
                <a:solidFill>
                  <a:prstClr val="black"/>
                </a:solidFill>
              </a:rPr>
              <a:t>接口的运行结果，通过每日查看邮件即可得知系统是否正常，避免网上反馈问题的发生 </a:t>
            </a:r>
            <a:endParaRPr lang="en-US" altLang="zh-CN" sz="1600" dirty="0" smtClean="0">
              <a:solidFill>
                <a:prstClr val="black"/>
              </a:solidFill>
            </a:endParaRPr>
          </a:p>
          <a:p>
            <a:endParaRPr lang="en-US" altLang="zh-CN" sz="1600" dirty="0">
              <a:solidFill>
                <a:prstClr val="black"/>
              </a:solidFill>
            </a:endParaRPr>
          </a:p>
          <a:p>
            <a:endParaRPr lang="en-US" altLang="zh-CN" sz="1600" dirty="0" smtClean="0">
              <a:solidFill>
                <a:prstClr val="black"/>
              </a:solidFill>
            </a:endParaRPr>
          </a:p>
          <a:p>
            <a:r>
              <a:rPr lang="en-US" altLang="zh-CN" sz="1600" dirty="0" smtClean="0">
                <a:solidFill>
                  <a:prstClr val="black"/>
                </a:solidFill>
              </a:rPr>
              <a:t>2.</a:t>
            </a:r>
            <a:r>
              <a:rPr lang="zh-CN" altLang="en-US" sz="1600" dirty="0" smtClean="0">
                <a:solidFill>
                  <a:prstClr val="black"/>
                </a:solidFill>
              </a:rPr>
              <a:t>单元测试：编码阶段可以对底层</a:t>
            </a:r>
            <a:r>
              <a:rPr lang="zh-CN" altLang="en-US" sz="1600" dirty="0">
                <a:solidFill>
                  <a:prstClr val="black"/>
                </a:solidFill>
              </a:rPr>
              <a:t>接口</a:t>
            </a:r>
            <a:r>
              <a:rPr lang="zh-CN" altLang="en-US" sz="1600" dirty="0" smtClean="0">
                <a:solidFill>
                  <a:prstClr val="black"/>
                </a:solidFill>
              </a:rPr>
              <a:t>进行单元测试，如</a:t>
            </a:r>
            <a:r>
              <a:rPr lang="en-US" altLang="zh-CN" sz="1600" dirty="0" err="1" smtClean="0">
                <a:solidFill>
                  <a:prstClr val="black"/>
                </a:solidFill>
              </a:rPr>
              <a:t>redisapi</a:t>
            </a:r>
            <a:r>
              <a:rPr lang="zh-CN" altLang="en-US" sz="1600" dirty="0" smtClean="0">
                <a:solidFill>
                  <a:prstClr val="black"/>
                </a:solidFill>
              </a:rPr>
              <a:t>，如</a:t>
            </a:r>
            <a:r>
              <a:rPr lang="en-US" altLang="zh-CN" sz="1600" dirty="0" smtClean="0">
                <a:solidFill>
                  <a:prstClr val="black"/>
                </a:solidFill>
              </a:rPr>
              <a:t>Java</a:t>
            </a:r>
            <a:r>
              <a:rPr lang="zh-CN" altLang="en-US" sz="1600" dirty="0" smtClean="0">
                <a:solidFill>
                  <a:prstClr val="black"/>
                </a:solidFill>
              </a:rPr>
              <a:t>语言中，在开发完成代码实现，并提供接口文档后，我们可以在</a:t>
            </a:r>
            <a:r>
              <a:rPr lang="en-US" altLang="zh-CN" sz="1600" dirty="0" smtClean="0">
                <a:solidFill>
                  <a:prstClr val="black"/>
                </a:solidFill>
              </a:rPr>
              <a:t>eclipse</a:t>
            </a:r>
            <a:r>
              <a:rPr lang="zh-CN" altLang="en-US" sz="1600" dirty="0" smtClean="0">
                <a:solidFill>
                  <a:prstClr val="black"/>
                </a:solidFill>
              </a:rPr>
              <a:t>引入</a:t>
            </a:r>
            <a:r>
              <a:rPr lang="en-US" altLang="zh-CN" sz="1600" dirty="0" err="1" smtClean="0">
                <a:solidFill>
                  <a:prstClr val="black"/>
                </a:solidFill>
              </a:rPr>
              <a:t>Junit</a:t>
            </a:r>
            <a:r>
              <a:rPr lang="zh-CN" altLang="en-US" sz="1600" dirty="0" smtClean="0">
                <a:solidFill>
                  <a:prstClr val="black"/>
                </a:solidFill>
              </a:rPr>
              <a:t>进行测试</a:t>
            </a:r>
            <a:endParaRPr lang="en-US" altLang="zh-CN" sz="1600" dirty="0">
              <a:solidFill>
                <a:prstClr val="black"/>
              </a:solidFill>
            </a:endParaRPr>
          </a:p>
        </p:txBody>
      </p:sp>
    </p:spTree>
    <p:extLst>
      <p:ext uri="{BB962C8B-B14F-4D97-AF65-F5344CB8AC3E}">
        <p14:creationId xmlns:p14="http://schemas.microsoft.com/office/powerpoint/2010/main" val="2710265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longjun.deng\Desktop\图片3.png"/>
          <p:cNvPicPr>
            <a:picLocks noChangeAspect="1" noChangeArrowheads="1"/>
          </p:cNvPicPr>
          <p:nvPr/>
        </p:nvPicPr>
        <p:blipFill rotWithShape="1">
          <a:blip r:embed="rId3">
            <a:extLst>
              <a:ext uri="{28A0092B-C50C-407E-A947-70E740481C1C}">
                <a14:useLocalDpi xmlns:a14="http://schemas.microsoft.com/office/drawing/2010/main" val="0"/>
              </a:ext>
            </a:extLst>
          </a:blip>
          <a:srcRect l="1740" t="5066" r="15499" b="1976"/>
          <a:stretch/>
        </p:blipFill>
        <p:spPr bwMode="auto">
          <a:xfrm>
            <a:off x="1" y="-1"/>
            <a:ext cx="13681074" cy="79216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r="15336" b="7127"/>
          <a:stretch/>
        </p:blipFill>
        <p:spPr bwMode="auto">
          <a:xfrm>
            <a:off x="5334962" y="-1"/>
            <a:ext cx="8346113" cy="792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1234655" y="3509991"/>
            <a:ext cx="6342061" cy="1200329"/>
          </a:xfrm>
          <a:prstGeom prst="rect">
            <a:avLst/>
          </a:prstGeom>
          <a:noFill/>
        </p:spPr>
        <p:txBody>
          <a:bodyPr wrap="square" rtlCol="0">
            <a:spAutoFit/>
          </a:bodyPr>
          <a:lstStyle/>
          <a:p>
            <a:r>
              <a:rPr lang="zh-CN" altLang="en-US" sz="7200" b="1" dirty="0" smtClean="0">
                <a:solidFill>
                  <a:srgbClr val="003366"/>
                </a:solidFill>
                <a:latin typeface="微软雅黑" panose="020B0503020204020204" pitchFamily="34" charset="-122"/>
                <a:ea typeface="微软雅黑" panose="020B0503020204020204" pitchFamily="34" charset="-122"/>
              </a:rPr>
              <a:t>感谢您的聆听！</a:t>
            </a:r>
            <a:endParaRPr lang="zh-CN" altLang="en-US" sz="7200" b="1" dirty="0">
              <a:solidFill>
                <a:srgbClr val="003366"/>
              </a:solidFill>
              <a:latin typeface="微软雅黑" panose="020B0503020204020204" pitchFamily="34" charset="-122"/>
              <a:ea typeface="微软雅黑" panose="020B0503020204020204" pitchFamily="34" charset="-122"/>
            </a:endParaRPr>
          </a:p>
        </p:txBody>
      </p:sp>
      <p:grpSp>
        <p:nvGrpSpPr>
          <p:cNvPr id="41" name="组合 40"/>
          <p:cNvGrpSpPr/>
          <p:nvPr/>
        </p:nvGrpSpPr>
        <p:grpSpPr>
          <a:xfrm>
            <a:off x="1400221" y="4638530"/>
            <a:ext cx="5893446" cy="369332"/>
            <a:chOff x="7722433" y="4441589"/>
            <a:chExt cx="4298857" cy="369332"/>
          </a:xfrm>
        </p:grpSpPr>
        <p:sp>
          <p:nvSpPr>
            <p:cNvPr id="42" name="矩形 41"/>
            <p:cNvSpPr/>
            <p:nvPr/>
          </p:nvSpPr>
          <p:spPr>
            <a:xfrm>
              <a:off x="7722433" y="4468637"/>
              <a:ext cx="4095463" cy="327770"/>
            </a:xfrm>
            <a:prstGeom prst="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
          <p:nvSpPr>
            <p:cNvPr id="43" name="TextBox 42"/>
            <p:cNvSpPr txBox="1"/>
            <p:nvPr/>
          </p:nvSpPr>
          <p:spPr>
            <a:xfrm>
              <a:off x="7808126" y="4441589"/>
              <a:ext cx="4213164" cy="369332"/>
            </a:xfrm>
            <a:prstGeom prst="rect">
              <a:avLst/>
            </a:prstGeom>
            <a:noFill/>
          </p:spPr>
          <p:txBody>
            <a:bodyPr wrap="square" rtlCol="0">
              <a:spAutoFit/>
            </a:bodyPr>
            <a:lstStyle/>
            <a:p>
              <a:pPr algn="ctr"/>
              <a:r>
                <a:rPr lang="en-US" altLang="zh-CN" sz="1800" spc="2000" dirty="0" smtClean="0">
                  <a:solidFill>
                    <a:schemeClr val="bg1"/>
                  </a:solidFill>
                  <a:latin typeface="微软雅黑" panose="020B0503020204020204" pitchFamily="34" charset="-122"/>
                  <a:ea typeface="微软雅黑" panose="020B0503020204020204" pitchFamily="34" charset="-122"/>
                </a:rPr>
                <a:t>THANK YOU!</a:t>
              </a:r>
              <a:endParaRPr lang="en-US" altLang="zh-CN" sz="1600" spc="2000" dirty="0">
                <a:solidFill>
                  <a:schemeClr val="bg1"/>
                </a:solidFill>
                <a:latin typeface="微软雅黑" panose="020B0503020204020204" pitchFamily="34" charset="-122"/>
                <a:ea typeface="微软雅黑" panose="020B0503020204020204" pitchFamily="34" charset="-122"/>
              </a:endParaRPr>
            </a:p>
          </p:txBody>
        </p:sp>
      </p:grpSp>
      <p:pic>
        <p:nvPicPr>
          <p:cNvPr id="9" name="Picture 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47849" y="936476"/>
            <a:ext cx="3486514" cy="20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51677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3" presetClass="entr" presetSubtype="528" fill="hold" grpId="0" nodeType="withEffect">
                                  <p:stCondLst>
                                    <p:cond delay="0"/>
                                  </p:stCondLst>
                                  <p:iterate type="lt">
                                    <p:tmPct val="50000"/>
                                  </p:iterate>
                                  <p:childTnLst>
                                    <p:set>
                                      <p:cBhvr>
                                        <p:cTn id="9" dur="1" fill="hold">
                                          <p:stCondLst>
                                            <p:cond delay="0"/>
                                          </p:stCondLst>
                                        </p:cTn>
                                        <p:tgtEl>
                                          <p:spTgt spid="40"/>
                                        </p:tgtEl>
                                        <p:attrNameLst>
                                          <p:attrName>style.visibility</p:attrName>
                                        </p:attrNameLst>
                                      </p:cBhvr>
                                      <p:to>
                                        <p:strVal val="visible"/>
                                      </p:to>
                                    </p:set>
                                    <p:anim calcmode="lin" valueType="num">
                                      <p:cBhvr>
                                        <p:cTn id="10" dur="250" fill="hold"/>
                                        <p:tgtEl>
                                          <p:spTgt spid="40"/>
                                        </p:tgtEl>
                                        <p:attrNameLst>
                                          <p:attrName>ppt_w</p:attrName>
                                        </p:attrNameLst>
                                      </p:cBhvr>
                                      <p:tavLst>
                                        <p:tav tm="0">
                                          <p:val>
                                            <p:fltVal val="0"/>
                                          </p:val>
                                        </p:tav>
                                        <p:tav tm="100000">
                                          <p:val>
                                            <p:strVal val="#ppt_w"/>
                                          </p:val>
                                        </p:tav>
                                      </p:tavLst>
                                    </p:anim>
                                    <p:anim calcmode="lin" valueType="num">
                                      <p:cBhvr>
                                        <p:cTn id="11" dur="250" fill="hold"/>
                                        <p:tgtEl>
                                          <p:spTgt spid="40"/>
                                        </p:tgtEl>
                                        <p:attrNameLst>
                                          <p:attrName>ppt_h</p:attrName>
                                        </p:attrNameLst>
                                      </p:cBhvr>
                                      <p:tavLst>
                                        <p:tav tm="0">
                                          <p:val>
                                            <p:fltVal val="0"/>
                                          </p:val>
                                        </p:tav>
                                        <p:tav tm="100000">
                                          <p:val>
                                            <p:strVal val="#ppt_h"/>
                                          </p:val>
                                        </p:tav>
                                      </p:tavLst>
                                    </p:anim>
                                    <p:anim calcmode="lin" valueType="num">
                                      <p:cBhvr>
                                        <p:cTn id="12" dur="250" fill="hold"/>
                                        <p:tgtEl>
                                          <p:spTgt spid="40"/>
                                        </p:tgtEl>
                                        <p:attrNameLst>
                                          <p:attrName>ppt_x</p:attrName>
                                        </p:attrNameLst>
                                      </p:cBhvr>
                                      <p:tavLst>
                                        <p:tav tm="0">
                                          <p:val>
                                            <p:fltVal val="0.5"/>
                                          </p:val>
                                        </p:tav>
                                        <p:tav tm="100000">
                                          <p:val>
                                            <p:strVal val="#ppt_x"/>
                                          </p:val>
                                        </p:tav>
                                      </p:tavLst>
                                    </p:anim>
                                    <p:anim calcmode="lin" valueType="num">
                                      <p:cBhvr>
                                        <p:cTn id="13" dur="250" fill="hold"/>
                                        <p:tgtEl>
                                          <p:spTgt spid="40"/>
                                        </p:tgtEl>
                                        <p:attrNameLst>
                                          <p:attrName>ppt_y</p:attrName>
                                        </p:attrNameLst>
                                      </p:cBhvr>
                                      <p:tavLst>
                                        <p:tav tm="0">
                                          <p:val>
                                            <p:fltVal val="0.5"/>
                                          </p:val>
                                        </p:tav>
                                        <p:tav tm="100000">
                                          <p:val>
                                            <p:strVal val="#ppt_y"/>
                                          </p:val>
                                        </p:tav>
                                      </p:tavLst>
                                    </p:anim>
                                  </p:childTnLst>
                                </p:cTn>
                              </p:par>
                              <p:par>
                                <p:cTn id="14" presetID="16" presetClass="entr" presetSubtype="21" fill="hold" nodeType="withEffect">
                                  <p:stCondLst>
                                    <p:cond delay="500"/>
                                  </p:stCondLst>
                                  <p:childTnLst>
                                    <p:set>
                                      <p:cBhvr>
                                        <p:cTn id="15" dur="1" fill="hold">
                                          <p:stCondLst>
                                            <p:cond delay="0"/>
                                          </p:stCondLst>
                                        </p:cTn>
                                        <p:tgtEl>
                                          <p:spTgt spid="41"/>
                                        </p:tgtEl>
                                        <p:attrNameLst>
                                          <p:attrName>style.visibility</p:attrName>
                                        </p:attrNameLst>
                                      </p:cBhvr>
                                      <p:to>
                                        <p:strVal val="visible"/>
                                      </p:to>
                                    </p:set>
                                    <p:animEffect transition="in" filter="barn(inVertical)">
                                      <p:cBhvr>
                                        <p:cTn id="16" dur="500"/>
                                        <p:tgtEl>
                                          <p:spTgt spid="41"/>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64473" y="1527348"/>
            <a:ext cx="938077" cy="461665"/>
          </a:xfrm>
          <a:prstGeom prst="rect">
            <a:avLst/>
          </a:prstGeom>
          <a:noFill/>
        </p:spPr>
        <p:txBody>
          <a:bodyPr wrap="none" rtlCol="0">
            <a:spAutoFit/>
          </a:bodyPr>
          <a:lstStyle/>
          <a:p>
            <a:r>
              <a:rPr lang="zh-CN" altLang="en-US" dirty="0" smtClean="0">
                <a:solidFill>
                  <a:prstClr val="black"/>
                </a:solidFill>
              </a:rPr>
              <a:t>签  到</a:t>
            </a:r>
            <a:endParaRPr lang="zh-CN" altLang="en-US" dirty="0">
              <a:solidFill>
                <a:prstClr val="black"/>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277676819"/>
              </p:ext>
            </p:extLst>
          </p:nvPr>
        </p:nvGraphicFramePr>
        <p:xfrm>
          <a:off x="5225113" y="2664668"/>
          <a:ext cx="3016795" cy="3016795"/>
        </p:xfrm>
        <a:graphic>
          <a:graphicData uri="http://schemas.openxmlformats.org/presentationml/2006/ole">
            <mc:AlternateContent xmlns:mc="http://schemas.openxmlformats.org/markup-compatibility/2006">
              <mc:Choice xmlns:v="urn:schemas-microsoft-com:vml" Requires="v">
                <p:oleObj spid="_x0000_s1035" name="PicObj Class" r:id="rId3" imgW="2286000" imgH="2286000" progId="Picture.PicObj.1">
                  <p:embed/>
                </p:oleObj>
              </mc:Choice>
              <mc:Fallback>
                <p:oleObj name="PicObj Class" r:id="rId3" imgW="2286000" imgH="2286000" progId="Picture.PicObj.1">
                  <p:embed/>
                  <p:pic>
                    <p:nvPicPr>
                      <p:cNvPr id="0" name=""/>
                      <p:cNvPicPr/>
                      <p:nvPr/>
                    </p:nvPicPr>
                    <p:blipFill>
                      <a:blip r:embed="rId4"/>
                      <a:stretch>
                        <a:fillRect/>
                      </a:stretch>
                    </p:blipFill>
                    <p:spPr>
                      <a:xfrm>
                        <a:off x="5225113" y="2664668"/>
                        <a:ext cx="3016795" cy="3016795"/>
                      </a:xfrm>
                      <a:prstGeom prst="rect">
                        <a:avLst/>
                      </a:prstGeom>
                    </p:spPr>
                  </p:pic>
                </p:oleObj>
              </mc:Fallback>
            </mc:AlternateContent>
          </a:graphicData>
        </a:graphic>
      </p:graphicFrame>
    </p:spTree>
    <p:extLst>
      <p:ext uri="{BB962C8B-B14F-4D97-AF65-F5344CB8AC3E}">
        <p14:creationId xmlns:p14="http://schemas.microsoft.com/office/powerpoint/2010/main" val="2422453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组合 87"/>
          <p:cNvGrpSpPr/>
          <p:nvPr/>
        </p:nvGrpSpPr>
        <p:grpSpPr>
          <a:xfrm>
            <a:off x="2614534" y="2568816"/>
            <a:ext cx="2585737" cy="2661333"/>
            <a:chOff x="1827622" y="1343919"/>
            <a:chExt cx="2304000" cy="2304000"/>
          </a:xfrm>
        </p:grpSpPr>
        <p:sp>
          <p:nvSpPr>
            <p:cNvPr id="89" name="椭圆 8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zh-CN" altLang="en-US" sz="4100" b="1" dirty="0" smtClean="0">
                  <a:solidFill>
                    <a:srgbClr val="E74E09"/>
                  </a:solidFill>
                  <a:latin typeface="DIN Mittelschrift Std" pitchFamily="50" charset="0"/>
                  <a:ea typeface="微软雅黑" pitchFamily="34" charset="-122"/>
                </a:rPr>
                <a:t>主目录</a:t>
              </a:r>
              <a:r>
                <a:rPr lang="en-US" altLang="zh-CN" dirty="0" smtClean="0">
                  <a:solidFill>
                    <a:srgbClr val="E74E09"/>
                  </a:solidFill>
                  <a:latin typeface="DIN Mittelschrift Std" pitchFamily="50" charset="0"/>
                  <a:ea typeface="微软雅黑" pitchFamily="34" charset="-122"/>
                </a:rPr>
                <a:t>Menu</a:t>
              </a:r>
              <a:endParaRPr lang="zh-CN" altLang="en-US" dirty="0">
                <a:solidFill>
                  <a:srgbClr val="E74E09"/>
                </a:solidFill>
                <a:latin typeface="DIN Mittelschrift Std" pitchFamily="50" charset="0"/>
                <a:ea typeface="微软雅黑" pitchFamily="34" charset="-122"/>
              </a:endParaRPr>
            </a:p>
          </p:txBody>
        </p:sp>
      </p:grpSp>
      <p:sp>
        <p:nvSpPr>
          <p:cNvPr id="24" name="圆角矩形 23"/>
          <p:cNvSpPr/>
          <p:nvPr/>
        </p:nvSpPr>
        <p:spPr>
          <a:xfrm>
            <a:off x="6362739" y="1898484"/>
            <a:ext cx="3807744" cy="582231"/>
          </a:xfrm>
          <a:prstGeom prst="roundRect">
            <a:avLst/>
          </a:prstGeom>
          <a:ln/>
        </p:spPr>
        <p:style>
          <a:lnRef idx="3">
            <a:schemeClr val="lt1"/>
          </a:lnRef>
          <a:fillRef idx="1">
            <a:schemeClr val="accent6"/>
          </a:fillRef>
          <a:effectRef idx="1">
            <a:schemeClr val="accent6"/>
          </a:effectRef>
          <a:fontRef idx="minor">
            <a:schemeClr val="lt1"/>
          </a:fontRef>
        </p:style>
        <p:txBody>
          <a:bodyPr lIns="103693" tIns="51846" rIns="103693" bIns="51846" rtlCol="0" anchor="ctr"/>
          <a:lstStyle/>
          <a:p>
            <a:pPr algn="ctr"/>
            <a:endParaRPr lang="zh-CN" altLang="en-US"/>
          </a:p>
        </p:txBody>
      </p:sp>
      <p:sp>
        <p:nvSpPr>
          <p:cNvPr id="25" name="圆角矩形 24"/>
          <p:cNvSpPr/>
          <p:nvPr/>
        </p:nvSpPr>
        <p:spPr>
          <a:xfrm>
            <a:off x="6355657" y="2791472"/>
            <a:ext cx="3807744" cy="582231"/>
          </a:xfrm>
          <a:prstGeom prst="roundRect">
            <a:avLst/>
          </a:prstGeom>
          <a:ln/>
        </p:spPr>
        <p:style>
          <a:lnRef idx="3">
            <a:schemeClr val="lt1"/>
          </a:lnRef>
          <a:fillRef idx="1">
            <a:schemeClr val="accent6"/>
          </a:fillRef>
          <a:effectRef idx="1">
            <a:schemeClr val="accent6"/>
          </a:effectRef>
          <a:fontRef idx="minor">
            <a:schemeClr val="lt1"/>
          </a:fontRef>
        </p:style>
        <p:txBody>
          <a:bodyPr lIns="103693" tIns="51846" rIns="103693" bIns="51846" rtlCol="0" anchor="ctr"/>
          <a:lstStyle/>
          <a:p>
            <a:pPr algn="ctr"/>
            <a:endParaRPr lang="zh-CN" altLang="en-US" sz="1400"/>
          </a:p>
        </p:txBody>
      </p:sp>
      <p:sp>
        <p:nvSpPr>
          <p:cNvPr id="26" name="圆角矩形 25"/>
          <p:cNvSpPr/>
          <p:nvPr/>
        </p:nvSpPr>
        <p:spPr>
          <a:xfrm>
            <a:off x="6355657" y="3706407"/>
            <a:ext cx="3807744" cy="582231"/>
          </a:xfrm>
          <a:prstGeom prst="roundRect">
            <a:avLst/>
          </a:prstGeom>
          <a:ln/>
        </p:spPr>
        <p:style>
          <a:lnRef idx="3">
            <a:schemeClr val="lt1"/>
          </a:lnRef>
          <a:fillRef idx="1">
            <a:schemeClr val="accent6"/>
          </a:fillRef>
          <a:effectRef idx="1">
            <a:schemeClr val="accent6"/>
          </a:effectRef>
          <a:fontRef idx="minor">
            <a:schemeClr val="lt1"/>
          </a:fontRef>
        </p:style>
        <p:txBody>
          <a:bodyPr lIns="103693" tIns="51846" rIns="103693" bIns="51846" rtlCol="0" anchor="ctr"/>
          <a:lstStyle/>
          <a:p>
            <a:pPr algn="ctr"/>
            <a:endParaRPr lang="zh-CN" altLang="en-US" sz="1400"/>
          </a:p>
        </p:txBody>
      </p:sp>
      <p:sp>
        <p:nvSpPr>
          <p:cNvPr id="27" name="圆角矩形 26"/>
          <p:cNvSpPr/>
          <p:nvPr/>
        </p:nvSpPr>
        <p:spPr>
          <a:xfrm>
            <a:off x="6355657" y="4621342"/>
            <a:ext cx="3807744" cy="582231"/>
          </a:xfrm>
          <a:prstGeom prst="roundRect">
            <a:avLst/>
          </a:prstGeom>
          <a:ln/>
        </p:spPr>
        <p:style>
          <a:lnRef idx="3">
            <a:schemeClr val="lt1"/>
          </a:lnRef>
          <a:fillRef idx="1">
            <a:schemeClr val="accent6"/>
          </a:fillRef>
          <a:effectRef idx="1">
            <a:schemeClr val="accent6"/>
          </a:effectRef>
          <a:fontRef idx="minor">
            <a:schemeClr val="lt1"/>
          </a:fontRef>
        </p:style>
        <p:txBody>
          <a:bodyPr lIns="103693" tIns="51846" rIns="103693" bIns="51846" rtlCol="0" anchor="ctr"/>
          <a:lstStyle/>
          <a:p>
            <a:pPr algn="ctr"/>
            <a:endParaRPr lang="zh-CN" altLang="en-US" sz="1400"/>
          </a:p>
        </p:txBody>
      </p:sp>
      <p:sp>
        <p:nvSpPr>
          <p:cNvPr id="28" name="圆角矩形 27"/>
          <p:cNvSpPr/>
          <p:nvPr/>
        </p:nvSpPr>
        <p:spPr>
          <a:xfrm>
            <a:off x="6355657" y="5527592"/>
            <a:ext cx="4157288" cy="582231"/>
          </a:xfrm>
          <a:prstGeom prst="roundRect">
            <a:avLst/>
          </a:prstGeom>
          <a:ln/>
        </p:spPr>
        <p:style>
          <a:lnRef idx="3">
            <a:schemeClr val="lt1"/>
          </a:lnRef>
          <a:fillRef idx="1">
            <a:schemeClr val="accent6"/>
          </a:fillRef>
          <a:effectRef idx="1">
            <a:schemeClr val="accent6"/>
          </a:effectRef>
          <a:fontRef idx="minor">
            <a:schemeClr val="lt1"/>
          </a:fontRef>
        </p:style>
        <p:txBody>
          <a:bodyPr lIns="103693" tIns="51846" rIns="103693" bIns="51846" rtlCol="0" anchor="ctr"/>
          <a:lstStyle/>
          <a:p>
            <a:pPr algn="ctr"/>
            <a:endParaRPr lang="zh-CN" altLang="en-US" sz="1400"/>
          </a:p>
        </p:txBody>
      </p:sp>
      <p:sp>
        <p:nvSpPr>
          <p:cNvPr id="5" name="TextBox 4"/>
          <p:cNvSpPr txBox="1"/>
          <p:nvPr/>
        </p:nvSpPr>
        <p:spPr>
          <a:xfrm>
            <a:off x="7372147" y="1958518"/>
            <a:ext cx="2791253" cy="497714"/>
          </a:xfrm>
          <a:prstGeom prst="rect">
            <a:avLst/>
          </a:prstGeom>
          <a:noFill/>
        </p:spPr>
        <p:txBody>
          <a:bodyPr wrap="square" lIns="103693" tIns="51846" rIns="103693" bIns="51846" rtlCol="0">
            <a:spAutoFit/>
          </a:bodyPr>
          <a:lstStyle/>
          <a:p>
            <a:r>
              <a:rPr lang="zh-CN" altLang="en-US" sz="2500" dirty="0" smtClean="0">
                <a:solidFill>
                  <a:schemeClr val="bg1"/>
                </a:solidFill>
                <a:latin typeface="思源黑体 CN Medium" pitchFamily="34" charset="-122"/>
                <a:ea typeface="思源黑体 CN Medium" pitchFamily="34" charset="-122"/>
              </a:rPr>
              <a:t>一、接口测试介绍</a:t>
            </a:r>
            <a:endParaRPr lang="zh-CN" altLang="en-US" sz="2500" dirty="0">
              <a:solidFill>
                <a:schemeClr val="bg1"/>
              </a:solidFill>
              <a:latin typeface="思源黑体 CN Medium" pitchFamily="34" charset="-122"/>
              <a:ea typeface="思源黑体 CN Medium" pitchFamily="34" charset="-122"/>
            </a:endParaRPr>
          </a:p>
        </p:txBody>
      </p:sp>
      <p:sp>
        <p:nvSpPr>
          <p:cNvPr id="6" name="椭圆 5"/>
          <p:cNvSpPr/>
          <p:nvPr/>
        </p:nvSpPr>
        <p:spPr>
          <a:xfrm>
            <a:off x="6908934" y="2044057"/>
            <a:ext cx="282815" cy="291083"/>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3693" tIns="51846" rIns="103693" bIns="51846" rtlCol="0" anchor="ctr"/>
          <a:lstStyle/>
          <a:p>
            <a:pPr algn="ctr"/>
            <a:endParaRPr lang="zh-CN" altLang="en-US"/>
          </a:p>
        </p:txBody>
      </p:sp>
      <p:grpSp>
        <p:nvGrpSpPr>
          <p:cNvPr id="8" name="组合 7"/>
          <p:cNvGrpSpPr/>
          <p:nvPr/>
        </p:nvGrpSpPr>
        <p:grpSpPr>
          <a:xfrm>
            <a:off x="6908934" y="2844060"/>
            <a:ext cx="4697180" cy="477054"/>
            <a:chOff x="5933823" y="2538423"/>
            <a:chExt cx="2527732" cy="413001"/>
          </a:xfrm>
        </p:grpSpPr>
        <p:sp>
          <p:nvSpPr>
            <p:cNvPr id="33" name="TextBox 32"/>
            <p:cNvSpPr txBox="1"/>
            <p:nvPr/>
          </p:nvSpPr>
          <p:spPr>
            <a:xfrm>
              <a:off x="6183096" y="2538423"/>
              <a:ext cx="2278459" cy="413001"/>
            </a:xfrm>
            <a:prstGeom prst="rect">
              <a:avLst/>
            </a:prstGeom>
            <a:noFill/>
          </p:spPr>
          <p:txBody>
            <a:bodyPr wrap="square" rtlCol="0">
              <a:spAutoFit/>
            </a:bodyPr>
            <a:lstStyle/>
            <a:p>
              <a:r>
                <a:rPr lang="zh-CN" altLang="en-US" sz="2500" dirty="0" smtClean="0">
                  <a:solidFill>
                    <a:schemeClr val="bg1"/>
                  </a:solidFill>
                  <a:latin typeface="思源黑体 CN Medium" pitchFamily="34" charset="-122"/>
                  <a:ea typeface="思源黑体 CN Medium" pitchFamily="34" charset="-122"/>
                </a:rPr>
                <a:t>二、接口测试准备</a:t>
              </a:r>
              <a:endParaRPr lang="zh-CN" altLang="en-US" sz="2500" dirty="0">
                <a:solidFill>
                  <a:schemeClr val="bg1"/>
                </a:solidFill>
                <a:latin typeface="思源黑体 CN Medium" pitchFamily="34" charset="-122"/>
                <a:ea typeface="思源黑体 CN Medium" pitchFamily="34" charset="-122"/>
              </a:endParaRPr>
            </a:p>
          </p:txBody>
        </p:sp>
        <p:sp>
          <p:nvSpPr>
            <p:cNvPr id="34" name="椭圆 33"/>
            <p:cNvSpPr/>
            <p:nvPr/>
          </p:nvSpPr>
          <p:spPr>
            <a:xfrm>
              <a:off x="5933823" y="2618924"/>
              <a:ext cx="152194" cy="25200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6908936" y="3766441"/>
            <a:ext cx="3315978" cy="477054"/>
            <a:chOff x="5933823" y="3336957"/>
            <a:chExt cx="2954676" cy="413001"/>
          </a:xfrm>
        </p:grpSpPr>
        <p:sp>
          <p:nvSpPr>
            <p:cNvPr id="35" name="TextBox 34"/>
            <p:cNvSpPr txBox="1"/>
            <p:nvPr/>
          </p:nvSpPr>
          <p:spPr>
            <a:xfrm>
              <a:off x="6346566" y="3336957"/>
              <a:ext cx="2541933" cy="413001"/>
            </a:xfrm>
            <a:prstGeom prst="rect">
              <a:avLst/>
            </a:prstGeom>
            <a:noFill/>
          </p:spPr>
          <p:txBody>
            <a:bodyPr wrap="square" rtlCol="0">
              <a:spAutoFit/>
            </a:bodyPr>
            <a:lstStyle/>
            <a:p>
              <a:r>
                <a:rPr lang="zh-CN" altLang="en-US" sz="2500" dirty="0" smtClean="0">
                  <a:solidFill>
                    <a:schemeClr val="bg1"/>
                  </a:solidFill>
                  <a:latin typeface="思源黑体 CN Medium" pitchFamily="34" charset="-122"/>
                  <a:ea typeface="思源黑体 CN Medium" pitchFamily="34" charset="-122"/>
                </a:rPr>
                <a:t>三、接口用例设计</a:t>
              </a:r>
              <a:endParaRPr lang="zh-CN" altLang="en-US" sz="2500" dirty="0">
                <a:solidFill>
                  <a:schemeClr val="bg1"/>
                </a:solidFill>
                <a:latin typeface="思源黑体 CN Medium" pitchFamily="34" charset="-122"/>
                <a:ea typeface="思源黑体 CN Medium" pitchFamily="34" charset="-122"/>
              </a:endParaRPr>
            </a:p>
          </p:txBody>
        </p:sp>
        <p:sp>
          <p:nvSpPr>
            <p:cNvPr id="36" name="椭圆 35"/>
            <p:cNvSpPr/>
            <p:nvPr/>
          </p:nvSpPr>
          <p:spPr>
            <a:xfrm>
              <a:off x="5933823" y="3411012"/>
              <a:ext cx="252000" cy="25200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6908934" y="4681376"/>
            <a:ext cx="3459993" cy="477054"/>
            <a:chOff x="5933823" y="4129045"/>
            <a:chExt cx="3083000" cy="413001"/>
          </a:xfrm>
        </p:grpSpPr>
        <p:sp>
          <p:nvSpPr>
            <p:cNvPr id="37" name="TextBox 36"/>
            <p:cNvSpPr txBox="1"/>
            <p:nvPr/>
          </p:nvSpPr>
          <p:spPr>
            <a:xfrm>
              <a:off x="6346566" y="4129045"/>
              <a:ext cx="2670257" cy="413001"/>
            </a:xfrm>
            <a:prstGeom prst="rect">
              <a:avLst/>
            </a:prstGeom>
            <a:noFill/>
          </p:spPr>
          <p:txBody>
            <a:bodyPr wrap="square" rtlCol="0">
              <a:spAutoFit/>
            </a:bodyPr>
            <a:lstStyle/>
            <a:p>
              <a:r>
                <a:rPr lang="zh-CN" altLang="en-US" sz="2500" dirty="0" smtClean="0">
                  <a:solidFill>
                    <a:schemeClr val="bg1"/>
                  </a:solidFill>
                  <a:latin typeface="思源黑体 CN Medium" pitchFamily="34" charset="-122"/>
                  <a:ea typeface="思源黑体 CN Medium" pitchFamily="34" charset="-122"/>
                </a:rPr>
                <a:t>四、接口测试案例</a:t>
              </a:r>
              <a:endParaRPr lang="zh-CN" altLang="en-US" sz="2500" dirty="0">
                <a:solidFill>
                  <a:schemeClr val="bg1"/>
                </a:solidFill>
                <a:latin typeface="思源黑体 CN Medium" pitchFamily="34" charset="-122"/>
                <a:ea typeface="思源黑体 CN Medium" pitchFamily="34" charset="-122"/>
              </a:endParaRPr>
            </a:p>
          </p:txBody>
        </p:sp>
        <p:sp>
          <p:nvSpPr>
            <p:cNvPr id="38" name="椭圆 37"/>
            <p:cNvSpPr/>
            <p:nvPr/>
          </p:nvSpPr>
          <p:spPr>
            <a:xfrm>
              <a:off x="5933823" y="4203100"/>
              <a:ext cx="252000" cy="25200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6908933" y="5587626"/>
            <a:ext cx="3892042" cy="477054"/>
            <a:chOff x="5933823" y="5113669"/>
            <a:chExt cx="2822170" cy="413001"/>
          </a:xfrm>
        </p:grpSpPr>
        <p:sp>
          <p:nvSpPr>
            <p:cNvPr id="39" name="TextBox 38"/>
            <p:cNvSpPr txBox="1"/>
            <p:nvPr/>
          </p:nvSpPr>
          <p:spPr>
            <a:xfrm>
              <a:off x="6346566" y="5113669"/>
              <a:ext cx="2409427" cy="413001"/>
            </a:xfrm>
            <a:prstGeom prst="rect">
              <a:avLst/>
            </a:prstGeom>
            <a:noFill/>
          </p:spPr>
          <p:txBody>
            <a:bodyPr wrap="square" rtlCol="0">
              <a:spAutoFit/>
            </a:bodyPr>
            <a:lstStyle/>
            <a:p>
              <a:r>
                <a:rPr lang="zh-CN" altLang="en-US" sz="2500" dirty="0" smtClean="0">
                  <a:solidFill>
                    <a:schemeClr val="bg1"/>
                  </a:solidFill>
                  <a:latin typeface="思源黑体 CN Medium" pitchFamily="34" charset="-122"/>
                  <a:ea typeface="思源黑体 CN Medium" pitchFamily="34" charset="-122"/>
                </a:rPr>
                <a:t>五、结果分析及延伸</a:t>
              </a:r>
              <a:endParaRPr lang="zh-CN" altLang="en-US" sz="2500" dirty="0">
                <a:solidFill>
                  <a:schemeClr val="bg1"/>
                </a:solidFill>
                <a:latin typeface="思源黑体 CN Medium" pitchFamily="34" charset="-122"/>
                <a:ea typeface="思源黑体 CN Medium" pitchFamily="34" charset="-122"/>
              </a:endParaRPr>
            </a:p>
          </p:txBody>
        </p:sp>
        <p:sp>
          <p:nvSpPr>
            <p:cNvPr id="40" name="椭圆 39"/>
            <p:cNvSpPr/>
            <p:nvPr/>
          </p:nvSpPr>
          <p:spPr>
            <a:xfrm>
              <a:off x="5933823" y="5187724"/>
              <a:ext cx="205074" cy="25200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685904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strVal val="4/3*#ppt_w"/>
                                          </p:val>
                                        </p:tav>
                                        <p:tav tm="100000">
                                          <p:val>
                                            <p:strVal val="#ppt_w"/>
                                          </p:val>
                                        </p:tav>
                                      </p:tavLst>
                                    </p:anim>
                                    <p:anim calcmode="lin" valueType="num">
                                      <p:cBhvr>
                                        <p:cTn id="8" dur="500" fill="hold"/>
                                        <p:tgtEl>
                                          <p:spTgt spid="88"/>
                                        </p:tgtEl>
                                        <p:attrNameLst>
                                          <p:attrName>ppt_h</p:attrName>
                                        </p:attrNameLst>
                                      </p:cBhvr>
                                      <p:tavLst>
                                        <p:tav tm="0">
                                          <p:val>
                                            <p:strVal val="4/3*#ppt_h"/>
                                          </p:val>
                                        </p:tav>
                                        <p:tav tm="100000">
                                          <p:val>
                                            <p:strVal val="#ppt_h"/>
                                          </p:val>
                                        </p:tav>
                                      </p:tavLst>
                                    </p:anim>
                                  </p:childTnLst>
                                </p:cTn>
                              </p:par>
                              <p:par>
                                <p:cTn id="9" presetID="22" presetClass="entr" presetSubtype="8" fill="hold" grpId="0" nodeType="withEffect">
                                  <p:stCondLst>
                                    <p:cond delay="0"/>
                                  </p:stCondLst>
                                  <p:iterate type="lt">
                                    <p:tmPct val="0"/>
                                  </p:iterate>
                                  <p:childTnLst>
                                    <p:set>
                                      <p:cBhvr>
                                        <p:cTn id="10" dur="1" fill="hold">
                                          <p:stCondLst>
                                            <p:cond delay="0"/>
                                          </p:stCondLst>
                                        </p:cTn>
                                        <p:tgtEl>
                                          <p:spTgt spid="24"/>
                                        </p:tgtEl>
                                        <p:attrNameLst>
                                          <p:attrName>style.visibility</p:attrName>
                                        </p:attrNameLst>
                                      </p:cBhvr>
                                      <p:to>
                                        <p:strVal val="visible"/>
                                      </p:to>
                                    </p:set>
                                    <p:animEffect transition="in" filter="wipe(left)">
                                      <p:cBhvr>
                                        <p:cTn id="11" dur="1000"/>
                                        <p:tgtEl>
                                          <p:spTgt spid="24"/>
                                        </p:tgtEl>
                                      </p:cBhvr>
                                    </p:animEffect>
                                  </p:childTnLst>
                                </p:cTn>
                              </p:par>
                              <p:par>
                                <p:cTn id="12" presetID="12" presetClass="entr" presetSubtype="2" fill="hold" grpId="0" nodeType="withEffect">
                                  <p:stCondLst>
                                    <p:cond delay="500"/>
                                  </p:stCondLst>
                                  <p:iterate type="lt">
                                    <p:tmPct val="0"/>
                                  </p:iterate>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p:tgtEl>
                                          <p:spTgt spid="6"/>
                                        </p:tgtEl>
                                        <p:attrNameLst>
                                          <p:attrName>ppt_x</p:attrName>
                                        </p:attrNameLst>
                                      </p:cBhvr>
                                      <p:tavLst>
                                        <p:tav tm="0">
                                          <p:val>
                                            <p:strVal val="#ppt_x+#ppt_w*1.125000"/>
                                          </p:val>
                                        </p:tav>
                                        <p:tav tm="100000">
                                          <p:val>
                                            <p:strVal val="#ppt_x"/>
                                          </p:val>
                                        </p:tav>
                                      </p:tavLst>
                                    </p:anim>
                                    <p:animEffect transition="in" filter="wipe(left)">
                                      <p:cBhvr>
                                        <p:cTn id="15" dur="500"/>
                                        <p:tgtEl>
                                          <p:spTgt spid="6"/>
                                        </p:tgtEl>
                                      </p:cBhvr>
                                    </p:animEffect>
                                  </p:childTnLst>
                                </p:cTn>
                              </p:par>
                              <p:par>
                                <p:cTn id="16" presetID="12" presetClass="entr" presetSubtype="2" fill="hold" grpId="0" nodeType="withEffect">
                                  <p:stCondLst>
                                    <p:cond delay="500"/>
                                  </p:stCondLst>
                                  <p:iterate type="lt">
                                    <p:tmPct val="0"/>
                                  </p:iterate>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p:tgtEl>
                                          <p:spTgt spid="5"/>
                                        </p:tgtEl>
                                        <p:attrNameLst>
                                          <p:attrName>ppt_x</p:attrName>
                                        </p:attrNameLst>
                                      </p:cBhvr>
                                      <p:tavLst>
                                        <p:tav tm="0">
                                          <p:val>
                                            <p:strVal val="#ppt_x+#ppt_w*1.125000"/>
                                          </p:val>
                                        </p:tav>
                                        <p:tav tm="100000">
                                          <p:val>
                                            <p:strVal val="#ppt_x"/>
                                          </p:val>
                                        </p:tav>
                                      </p:tavLst>
                                    </p:anim>
                                    <p:animEffect transition="in" filter="wipe(left)">
                                      <p:cBhvr>
                                        <p:cTn id="19" dur="500"/>
                                        <p:tgtEl>
                                          <p:spTgt spid="5"/>
                                        </p:tgtEl>
                                      </p:cBhvr>
                                    </p:animEffect>
                                  </p:childTnLst>
                                </p:cTn>
                              </p:par>
                              <p:par>
                                <p:cTn id="20" presetID="22" presetClass="entr" presetSubtype="8" fill="hold" grpId="0" nodeType="withEffect">
                                  <p:stCondLst>
                                    <p:cond delay="100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1000"/>
                                        <p:tgtEl>
                                          <p:spTgt spid="25"/>
                                        </p:tgtEl>
                                      </p:cBhvr>
                                    </p:animEffect>
                                  </p:childTnLst>
                                </p:cTn>
                              </p:par>
                              <p:par>
                                <p:cTn id="23" presetID="12" presetClass="entr" presetSubtype="2" fill="hold" nodeType="withEffect">
                                  <p:stCondLst>
                                    <p:cond delay="100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p:tgtEl>
                                          <p:spTgt spid="8"/>
                                        </p:tgtEl>
                                        <p:attrNameLst>
                                          <p:attrName>ppt_x</p:attrName>
                                        </p:attrNameLst>
                                      </p:cBhvr>
                                      <p:tavLst>
                                        <p:tav tm="0">
                                          <p:val>
                                            <p:strVal val="#ppt_x+#ppt_w*1.125000"/>
                                          </p:val>
                                        </p:tav>
                                        <p:tav tm="100000">
                                          <p:val>
                                            <p:strVal val="#ppt_x"/>
                                          </p:val>
                                        </p:tav>
                                      </p:tavLst>
                                    </p:anim>
                                    <p:animEffect transition="in" filter="wipe(left)">
                                      <p:cBhvr>
                                        <p:cTn id="26" dur="500"/>
                                        <p:tgtEl>
                                          <p:spTgt spid="8"/>
                                        </p:tgtEl>
                                      </p:cBhvr>
                                    </p:animEffect>
                                  </p:childTnLst>
                                </p:cTn>
                              </p:par>
                              <p:par>
                                <p:cTn id="27" presetID="22" presetClass="entr" presetSubtype="8" fill="hold" grpId="0" nodeType="withEffect">
                                  <p:stCondLst>
                                    <p:cond delay="1750"/>
                                  </p:stCondLst>
                                  <p:childTnLst>
                                    <p:set>
                                      <p:cBhvr>
                                        <p:cTn id="28" dur="1" fill="hold">
                                          <p:stCondLst>
                                            <p:cond delay="0"/>
                                          </p:stCondLst>
                                        </p:cTn>
                                        <p:tgtEl>
                                          <p:spTgt spid="26"/>
                                        </p:tgtEl>
                                        <p:attrNameLst>
                                          <p:attrName>style.visibility</p:attrName>
                                        </p:attrNameLst>
                                      </p:cBhvr>
                                      <p:to>
                                        <p:strVal val="visible"/>
                                      </p:to>
                                    </p:set>
                                    <p:animEffect transition="in" filter="wipe(left)">
                                      <p:cBhvr>
                                        <p:cTn id="29" dur="1000"/>
                                        <p:tgtEl>
                                          <p:spTgt spid="26"/>
                                        </p:tgtEl>
                                      </p:cBhvr>
                                    </p:animEffect>
                                  </p:childTnLst>
                                </p:cTn>
                              </p:par>
                              <p:par>
                                <p:cTn id="30" presetID="12" presetClass="entr" presetSubtype="2" fill="hold" nodeType="withEffect">
                                  <p:stCondLst>
                                    <p:cond delay="175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p:tgtEl>
                                          <p:spTgt spid="9"/>
                                        </p:tgtEl>
                                        <p:attrNameLst>
                                          <p:attrName>ppt_x</p:attrName>
                                        </p:attrNameLst>
                                      </p:cBhvr>
                                      <p:tavLst>
                                        <p:tav tm="0">
                                          <p:val>
                                            <p:strVal val="#ppt_x+#ppt_w*1.125000"/>
                                          </p:val>
                                        </p:tav>
                                        <p:tav tm="100000">
                                          <p:val>
                                            <p:strVal val="#ppt_x"/>
                                          </p:val>
                                        </p:tav>
                                      </p:tavLst>
                                    </p:anim>
                                    <p:animEffect transition="in" filter="wipe(left)">
                                      <p:cBhvr>
                                        <p:cTn id="33" dur="500"/>
                                        <p:tgtEl>
                                          <p:spTgt spid="9"/>
                                        </p:tgtEl>
                                      </p:cBhvr>
                                    </p:animEffect>
                                  </p:childTnLst>
                                </p:cTn>
                              </p:par>
                              <p:par>
                                <p:cTn id="34" presetID="22" presetClass="entr" presetSubtype="8" fill="hold" grpId="0" nodeType="withEffect">
                                  <p:stCondLst>
                                    <p:cond delay="250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1000"/>
                                        <p:tgtEl>
                                          <p:spTgt spid="27"/>
                                        </p:tgtEl>
                                      </p:cBhvr>
                                    </p:animEffect>
                                  </p:childTnLst>
                                </p:cTn>
                              </p:par>
                              <p:par>
                                <p:cTn id="37" presetID="12" presetClass="entr" presetSubtype="2" fill="hold" nodeType="withEffect">
                                  <p:stCondLst>
                                    <p:cond delay="250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p:tgtEl>
                                          <p:spTgt spid="10"/>
                                        </p:tgtEl>
                                        <p:attrNameLst>
                                          <p:attrName>ppt_x</p:attrName>
                                        </p:attrNameLst>
                                      </p:cBhvr>
                                      <p:tavLst>
                                        <p:tav tm="0">
                                          <p:val>
                                            <p:strVal val="#ppt_x+#ppt_w*1.125000"/>
                                          </p:val>
                                        </p:tav>
                                        <p:tav tm="100000">
                                          <p:val>
                                            <p:strVal val="#ppt_x"/>
                                          </p:val>
                                        </p:tav>
                                      </p:tavLst>
                                    </p:anim>
                                    <p:animEffect transition="in" filter="wipe(left)">
                                      <p:cBhvr>
                                        <p:cTn id="40" dur="500"/>
                                        <p:tgtEl>
                                          <p:spTgt spid="10"/>
                                        </p:tgtEl>
                                      </p:cBhvr>
                                    </p:animEffect>
                                  </p:childTnLst>
                                </p:cTn>
                              </p:par>
                              <p:par>
                                <p:cTn id="41" presetID="22" presetClass="entr" presetSubtype="8" fill="hold" grpId="0" nodeType="withEffect">
                                  <p:stCondLst>
                                    <p:cond delay="325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1000"/>
                                        <p:tgtEl>
                                          <p:spTgt spid="28"/>
                                        </p:tgtEl>
                                      </p:cBhvr>
                                    </p:animEffect>
                                  </p:childTnLst>
                                </p:cTn>
                              </p:par>
                              <p:par>
                                <p:cTn id="44" presetID="12" presetClass="entr" presetSubtype="2" fill="hold" nodeType="withEffect">
                                  <p:stCondLst>
                                    <p:cond delay="325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p:tgtEl>
                                          <p:spTgt spid="11"/>
                                        </p:tgtEl>
                                        <p:attrNameLst>
                                          <p:attrName>ppt_x</p:attrName>
                                        </p:attrNameLst>
                                      </p:cBhvr>
                                      <p:tavLst>
                                        <p:tav tm="0">
                                          <p:val>
                                            <p:strVal val="#ppt_x+#ppt_w*1.125000"/>
                                          </p:val>
                                        </p:tav>
                                        <p:tav tm="100000">
                                          <p:val>
                                            <p:strVal val="#ppt_x"/>
                                          </p:val>
                                        </p:tav>
                                      </p:tavLst>
                                    </p:anim>
                                    <p:animEffect transition="in" filter="wipe(left)">
                                      <p:cBhvr>
                                        <p:cTn id="47" dur="500"/>
                                        <p:tgtEl>
                                          <p:spTgt spid="11"/>
                                        </p:tgtEl>
                                      </p:cBhvr>
                                    </p:animEffect>
                                  </p:childTnLst>
                                </p:cTn>
                              </p:par>
                            </p:childTnLst>
                          </p:cTn>
                        </p:par>
                        <p:par>
                          <p:cTn id="48" fill="hold">
                            <p:stCondLst>
                              <p:cond delay="4250"/>
                            </p:stCondLst>
                            <p:childTnLst>
                              <p:par>
                                <p:cTn id="49" presetID="42" presetClass="path" presetSubtype="0" accel="50000" decel="50000" fill="hold" grpId="1" nodeType="afterEffect">
                                  <p:stCondLst>
                                    <p:cond delay="0"/>
                                  </p:stCondLst>
                                  <p:iterate type="lt">
                                    <p:tmPct val="0"/>
                                  </p:iterate>
                                  <p:childTnLst>
                                    <p:animMotion origin="layout" path="M 0 0 L 0 0.25 E" pathEditMode="relative" ptsTypes="">
                                      <p:cBhvr>
                                        <p:cTn id="50" dur="2000" fill="hold"/>
                                        <p:tgtEl>
                                          <p:spTgt spid="24"/>
                                        </p:tgtEl>
                                        <p:attrNameLst>
                                          <p:attrName>ppt_x</p:attrName>
                                          <p:attrName>ppt_y</p:attrName>
                                        </p:attrNameLst>
                                      </p:cBhvr>
                                    </p:animMotion>
                                  </p:childTnLst>
                                </p:cTn>
                              </p:par>
                              <p:par>
                                <p:cTn id="51" presetID="42" presetClass="path" presetSubtype="0" accel="50000" decel="50000" fill="hold" grpId="1" nodeType="withEffect">
                                  <p:stCondLst>
                                    <p:cond delay="0"/>
                                  </p:stCondLst>
                                  <p:iterate type="lt">
                                    <p:tmPct val="0"/>
                                  </p:iterate>
                                  <p:childTnLst>
                                    <p:animMotion origin="layout" path="M 0 0 L 0 0.25 E" pathEditMode="relative" ptsTypes="">
                                      <p:cBhvr>
                                        <p:cTn id="52" dur="2000" fill="hold"/>
                                        <p:tgtEl>
                                          <p:spTgt spid="6"/>
                                        </p:tgtEl>
                                        <p:attrNameLst>
                                          <p:attrName>ppt_x</p:attrName>
                                          <p:attrName>ppt_y</p:attrName>
                                        </p:attrNameLst>
                                      </p:cBhvr>
                                    </p:animMotion>
                                  </p:childTnLst>
                                </p:cTn>
                              </p:par>
                              <p:par>
                                <p:cTn id="53" presetID="42" presetClass="path" presetSubtype="0" accel="50000" decel="50000" fill="hold" grpId="1" nodeType="withEffect">
                                  <p:stCondLst>
                                    <p:cond delay="0"/>
                                  </p:stCondLst>
                                  <p:iterate type="lt">
                                    <p:tmPct val="0"/>
                                  </p:iterate>
                                  <p:childTnLst>
                                    <p:animMotion origin="layout" path="M 0 0 L 0 0.25 E" pathEditMode="relative" ptsTypes="">
                                      <p:cBhvr>
                                        <p:cTn id="54" dur="2000" fill="hold"/>
                                        <p:tgtEl>
                                          <p:spTgt spid="5"/>
                                        </p:tgtEl>
                                        <p:attrNameLst>
                                          <p:attrName>ppt_x</p:attrName>
                                          <p:attrName>ppt_y</p:attrName>
                                        </p:attrNameLst>
                                      </p:cBhvr>
                                    </p:animMotion>
                                  </p:childTnLst>
                                </p:cTn>
                              </p:par>
                              <p:par>
                                <p:cTn id="55" presetID="10" presetClass="exit" presetSubtype="0" fill="hold" grpId="1" nodeType="withEffect">
                                  <p:stCondLst>
                                    <p:cond delay="0"/>
                                  </p:stCondLst>
                                  <p:childTnLst>
                                    <p:animEffect transition="out" filter="fade">
                                      <p:cBhvr>
                                        <p:cTn id="56" dur="500"/>
                                        <p:tgtEl>
                                          <p:spTgt spid="25"/>
                                        </p:tgtEl>
                                      </p:cBhvr>
                                    </p:animEffect>
                                    <p:set>
                                      <p:cBhvr>
                                        <p:cTn id="57" dur="1" fill="hold">
                                          <p:stCondLst>
                                            <p:cond delay="499"/>
                                          </p:stCondLst>
                                        </p:cTn>
                                        <p:tgtEl>
                                          <p:spTgt spid="25"/>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8"/>
                                        </p:tgtEl>
                                      </p:cBhvr>
                                    </p:animEffect>
                                    <p:set>
                                      <p:cBhvr>
                                        <p:cTn id="60" dur="1" fill="hold">
                                          <p:stCondLst>
                                            <p:cond delay="499"/>
                                          </p:stCondLst>
                                        </p:cTn>
                                        <p:tgtEl>
                                          <p:spTgt spid="8"/>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26"/>
                                        </p:tgtEl>
                                      </p:cBhvr>
                                    </p:animEffect>
                                    <p:set>
                                      <p:cBhvr>
                                        <p:cTn id="63" dur="1" fill="hold">
                                          <p:stCondLst>
                                            <p:cond delay="499"/>
                                          </p:stCondLst>
                                        </p:cTn>
                                        <p:tgtEl>
                                          <p:spTgt spid="26"/>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9"/>
                                        </p:tgtEl>
                                      </p:cBhvr>
                                    </p:animEffect>
                                    <p:set>
                                      <p:cBhvr>
                                        <p:cTn id="66" dur="1" fill="hold">
                                          <p:stCondLst>
                                            <p:cond delay="499"/>
                                          </p:stCondLst>
                                        </p:cTn>
                                        <p:tgtEl>
                                          <p:spTgt spid="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27"/>
                                        </p:tgtEl>
                                      </p:cBhvr>
                                    </p:animEffect>
                                    <p:set>
                                      <p:cBhvr>
                                        <p:cTn id="69" dur="1" fill="hold">
                                          <p:stCondLst>
                                            <p:cond delay="499"/>
                                          </p:stCondLst>
                                        </p:cTn>
                                        <p:tgtEl>
                                          <p:spTgt spid="27"/>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10"/>
                                        </p:tgtEl>
                                      </p:cBhvr>
                                    </p:animEffect>
                                    <p:set>
                                      <p:cBhvr>
                                        <p:cTn id="72" dur="1" fill="hold">
                                          <p:stCondLst>
                                            <p:cond delay="499"/>
                                          </p:stCondLst>
                                        </p:cTn>
                                        <p:tgtEl>
                                          <p:spTgt spid="10"/>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28"/>
                                        </p:tgtEl>
                                      </p:cBhvr>
                                    </p:animEffect>
                                    <p:set>
                                      <p:cBhvr>
                                        <p:cTn id="75" dur="1" fill="hold">
                                          <p:stCondLst>
                                            <p:cond delay="499"/>
                                          </p:stCondLst>
                                        </p:cTn>
                                        <p:tgtEl>
                                          <p:spTgt spid="28"/>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11"/>
                                        </p:tgtEl>
                                      </p:cBhvr>
                                    </p:animEffect>
                                    <p:set>
                                      <p:cBhvr>
                                        <p:cTn id="7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5" grpId="0"/>
      <p:bldP spid="5" grpId="1"/>
      <p:bldP spid="6" grpId="0" animBg="1"/>
      <p:bldP spid="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3393" y="1111860"/>
            <a:ext cx="11737304" cy="2923877"/>
          </a:xfrm>
          <a:prstGeom prst="rect">
            <a:avLst/>
          </a:prstGeom>
        </p:spPr>
        <p:txBody>
          <a:bodyPr wrap="square">
            <a:spAutoFit/>
          </a:bodyPr>
          <a:lstStyle/>
          <a:p>
            <a:r>
              <a:rPr lang="zh-CN" altLang="en-US" b="1" dirty="0" smtClean="0"/>
              <a:t>什么是接口测试？</a:t>
            </a:r>
            <a:endParaRPr lang="en-US" altLang="zh-CN" b="1" dirty="0" smtClean="0"/>
          </a:p>
          <a:p>
            <a:r>
              <a:rPr lang="zh-CN" altLang="en-US" sz="2000" dirty="0" smtClean="0"/>
              <a:t>            原理</a:t>
            </a:r>
            <a:r>
              <a:rPr lang="zh-CN" altLang="en-US" sz="2000" dirty="0"/>
              <a:t>是通过测试程序模拟客户端向服务器发送请求报文，服务器接收请求报文后对相应的报文做出处理然后再把应答报文发送给客户端，客户端接收应答报文这一个过程</a:t>
            </a:r>
          </a:p>
          <a:p>
            <a:endParaRPr lang="en-US" altLang="zh-CN" dirty="0"/>
          </a:p>
          <a:p>
            <a:endParaRPr lang="en-US" altLang="zh-CN" dirty="0" smtClean="0"/>
          </a:p>
          <a:p>
            <a:r>
              <a:rPr lang="zh-CN" altLang="en-US" sz="1800" dirty="0" smtClean="0"/>
              <a:t>接口测试大概分为两类：模块接口测试、</a:t>
            </a:r>
            <a:r>
              <a:rPr lang="en-US" altLang="zh-CN" sz="1800" dirty="0" smtClean="0"/>
              <a:t>web</a:t>
            </a:r>
            <a:r>
              <a:rPr lang="zh-CN" altLang="en-US" sz="1800" dirty="0" smtClean="0"/>
              <a:t>接口测试</a:t>
            </a:r>
            <a:endParaRPr lang="en-US" altLang="zh-CN" sz="1800" dirty="0" smtClean="0"/>
          </a:p>
          <a:p>
            <a:r>
              <a:rPr lang="zh-CN" altLang="en-US" sz="1800" dirty="0"/>
              <a:t>模块</a:t>
            </a:r>
            <a:r>
              <a:rPr lang="zh-CN" altLang="en-US" sz="1800" dirty="0" smtClean="0"/>
              <a:t>接口测试：可以写一段小程序验证接口功能是否正常</a:t>
            </a:r>
            <a:endParaRPr lang="en-US" altLang="zh-CN" sz="1800" dirty="0" smtClean="0"/>
          </a:p>
          <a:p>
            <a:r>
              <a:rPr lang="en-US" altLang="zh-CN" sz="1800" dirty="0" smtClean="0"/>
              <a:t>Web</a:t>
            </a:r>
            <a:r>
              <a:rPr lang="zh-CN" altLang="en-US" sz="1800" dirty="0" smtClean="0"/>
              <a:t>接口测试：分为服务器</a:t>
            </a:r>
            <a:r>
              <a:rPr lang="zh-CN" altLang="en-US" sz="1800" dirty="0"/>
              <a:t>接口测试和外部接口</a:t>
            </a:r>
            <a:r>
              <a:rPr lang="zh-CN" altLang="en-US" sz="1800" dirty="0" smtClean="0"/>
              <a:t>测试，下面我为大家介绍服务端接口测试，服务端接口通常为</a:t>
            </a:r>
            <a:r>
              <a:rPr lang="en-US" altLang="zh-CN" sz="1800" dirty="0" smtClean="0"/>
              <a:t>Http</a:t>
            </a:r>
            <a:r>
              <a:rPr lang="zh-CN" altLang="en-US" sz="1800" dirty="0" smtClean="0"/>
              <a:t>接口</a:t>
            </a:r>
            <a:endParaRPr lang="en-US" altLang="zh-CN" sz="1800" dirty="0" smtClean="0"/>
          </a:p>
        </p:txBody>
      </p:sp>
    </p:spTree>
    <p:extLst>
      <p:ext uri="{BB962C8B-B14F-4D97-AF65-F5344CB8AC3E}">
        <p14:creationId xmlns:p14="http://schemas.microsoft.com/office/powerpoint/2010/main" val="4079572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3873" y="1080492"/>
            <a:ext cx="11737304" cy="1015663"/>
          </a:xfrm>
          <a:prstGeom prst="rect">
            <a:avLst/>
          </a:prstGeom>
        </p:spPr>
        <p:txBody>
          <a:bodyPr wrap="square">
            <a:spAutoFit/>
          </a:bodyPr>
          <a:lstStyle/>
          <a:p>
            <a:r>
              <a:rPr lang="zh-CN" altLang="en-US" b="1" dirty="0">
                <a:solidFill>
                  <a:prstClr val="black"/>
                </a:solidFill>
              </a:rPr>
              <a:t>接口测试的前期工作？</a:t>
            </a:r>
            <a:endParaRPr lang="en-US" altLang="zh-CN" b="1" dirty="0">
              <a:solidFill>
                <a:prstClr val="black"/>
              </a:solidFill>
            </a:endParaRPr>
          </a:p>
          <a:p>
            <a:r>
              <a:rPr lang="en-US" altLang="zh-CN" sz="1800" dirty="0">
                <a:solidFill>
                  <a:prstClr val="black"/>
                </a:solidFill>
              </a:rPr>
              <a:t>1</a:t>
            </a:r>
            <a:r>
              <a:rPr lang="en-US" altLang="zh-CN" sz="1800" dirty="0" smtClean="0">
                <a:solidFill>
                  <a:prstClr val="black"/>
                </a:solidFill>
              </a:rPr>
              <a:t>.</a:t>
            </a:r>
            <a:r>
              <a:rPr lang="zh-CN" altLang="en-US" sz="1800" dirty="0" smtClean="0">
                <a:solidFill>
                  <a:prstClr val="black"/>
                </a:solidFill>
              </a:rPr>
              <a:t>开发已完成接口功能代码 。</a:t>
            </a:r>
            <a:endParaRPr lang="en-US" altLang="zh-CN" sz="1800" dirty="0">
              <a:solidFill>
                <a:prstClr val="black"/>
              </a:solidFill>
            </a:endParaRPr>
          </a:p>
          <a:p>
            <a:r>
              <a:rPr lang="en-US" altLang="zh-CN" sz="1800" dirty="0">
                <a:solidFill>
                  <a:prstClr val="black"/>
                </a:solidFill>
              </a:rPr>
              <a:t>2.</a:t>
            </a:r>
            <a:r>
              <a:rPr lang="zh-CN" altLang="en-US" sz="1800" dirty="0">
                <a:solidFill>
                  <a:prstClr val="black"/>
                </a:solidFill>
              </a:rPr>
              <a:t>需要开发提供接口设计文档</a:t>
            </a:r>
            <a:r>
              <a:rPr lang="zh-CN" altLang="en-US" sz="1800" dirty="0" smtClean="0">
                <a:solidFill>
                  <a:prstClr val="black"/>
                </a:solidFill>
              </a:rPr>
              <a:t>，测试不</a:t>
            </a:r>
            <a:r>
              <a:rPr lang="zh-CN" altLang="en-US" sz="1800" dirty="0">
                <a:solidFill>
                  <a:prstClr val="black"/>
                </a:solidFill>
              </a:rPr>
              <a:t>需要看</a:t>
            </a:r>
            <a:r>
              <a:rPr lang="zh-CN" altLang="en-US" sz="1800" dirty="0" smtClean="0">
                <a:solidFill>
                  <a:prstClr val="black"/>
                </a:solidFill>
              </a:rPr>
              <a:t>代码，不需要</a:t>
            </a:r>
            <a:r>
              <a:rPr lang="en-US" altLang="zh-CN" sz="1800" dirty="0" smtClean="0">
                <a:solidFill>
                  <a:prstClr val="black"/>
                </a:solidFill>
              </a:rPr>
              <a:t>app</a:t>
            </a:r>
            <a:r>
              <a:rPr lang="zh-CN" altLang="en-US" sz="1800" dirty="0" smtClean="0">
                <a:solidFill>
                  <a:prstClr val="black"/>
                </a:solidFill>
              </a:rPr>
              <a:t>、浏览器等客户端就</a:t>
            </a:r>
            <a:r>
              <a:rPr lang="zh-CN" altLang="en-US" sz="1800" dirty="0">
                <a:solidFill>
                  <a:prstClr val="black"/>
                </a:solidFill>
              </a:rPr>
              <a:t>可以进行接口测试。</a:t>
            </a:r>
            <a:endParaRPr lang="en-US" altLang="zh-CN" sz="1800" dirty="0">
              <a:solidFill>
                <a:prstClr val="black"/>
              </a:solidFill>
            </a:endParaRPr>
          </a:p>
        </p:txBody>
      </p:sp>
      <p:sp>
        <p:nvSpPr>
          <p:cNvPr id="3" name="矩形 2"/>
          <p:cNvSpPr/>
          <p:nvPr/>
        </p:nvSpPr>
        <p:spPr>
          <a:xfrm>
            <a:off x="863873" y="3175983"/>
            <a:ext cx="9396140" cy="2677656"/>
          </a:xfrm>
          <a:prstGeom prst="rect">
            <a:avLst/>
          </a:prstGeom>
        </p:spPr>
        <p:txBody>
          <a:bodyPr wrap="square">
            <a:spAutoFit/>
          </a:bodyPr>
          <a:lstStyle/>
          <a:p>
            <a:r>
              <a:rPr lang="zh-CN" altLang="en-US" b="1" dirty="0">
                <a:solidFill>
                  <a:prstClr val="black"/>
                </a:solidFill>
              </a:rPr>
              <a:t>接口设计</a:t>
            </a:r>
            <a:r>
              <a:rPr lang="zh-CN" altLang="en-US" b="1" dirty="0" smtClean="0">
                <a:solidFill>
                  <a:prstClr val="black"/>
                </a:solidFill>
              </a:rPr>
              <a:t>文档规范？</a:t>
            </a:r>
            <a:endParaRPr lang="en-US" altLang="zh-CN" b="1" dirty="0">
              <a:solidFill>
                <a:prstClr val="black"/>
              </a:solidFill>
            </a:endParaRPr>
          </a:p>
          <a:p>
            <a:r>
              <a:rPr lang="zh-CN" altLang="en-US" sz="1800" dirty="0" smtClean="0">
                <a:solidFill>
                  <a:prstClr val="black"/>
                </a:solidFill>
              </a:rPr>
              <a:t>接口设计文档需要以下要素</a:t>
            </a:r>
            <a:endParaRPr lang="en-US" altLang="zh-CN" sz="1800" dirty="0">
              <a:solidFill>
                <a:prstClr val="black"/>
              </a:solidFill>
            </a:endParaRPr>
          </a:p>
          <a:p>
            <a:r>
              <a:rPr lang="en-US" altLang="zh-CN" sz="1800" dirty="0" smtClean="0">
                <a:solidFill>
                  <a:prstClr val="black"/>
                </a:solidFill>
              </a:rPr>
              <a:t>1.</a:t>
            </a:r>
            <a:r>
              <a:rPr lang="zh-CN" altLang="en-US" sz="1800" dirty="0" smtClean="0">
                <a:solidFill>
                  <a:prstClr val="black"/>
                </a:solidFill>
              </a:rPr>
              <a:t>接口功能说明。</a:t>
            </a:r>
            <a:endParaRPr lang="en-US" altLang="zh-CN" sz="1800" dirty="0" smtClean="0">
              <a:solidFill>
                <a:prstClr val="black"/>
              </a:solidFill>
            </a:endParaRPr>
          </a:p>
          <a:p>
            <a:r>
              <a:rPr lang="en-US" altLang="zh-CN" sz="1800" dirty="0" smtClean="0">
                <a:solidFill>
                  <a:prstClr val="black"/>
                </a:solidFill>
              </a:rPr>
              <a:t>2.URL</a:t>
            </a:r>
            <a:r>
              <a:rPr lang="zh-CN" altLang="en-US" sz="1800" dirty="0" smtClean="0">
                <a:solidFill>
                  <a:prstClr val="black"/>
                </a:solidFill>
              </a:rPr>
              <a:t>、接口名、</a:t>
            </a:r>
            <a:r>
              <a:rPr lang="en-US" altLang="zh-CN" sz="1800" dirty="0" smtClean="0">
                <a:solidFill>
                  <a:prstClr val="black"/>
                </a:solidFill>
              </a:rPr>
              <a:t>Http</a:t>
            </a:r>
            <a:r>
              <a:rPr lang="zh-CN" altLang="en-US" sz="1800" dirty="0" smtClean="0">
                <a:solidFill>
                  <a:prstClr val="black"/>
                </a:solidFill>
              </a:rPr>
              <a:t>请求方式（</a:t>
            </a:r>
            <a:r>
              <a:rPr lang="en-US" altLang="zh-CN" sz="1800" dirty="0" smtClean="0">
                <a:solidFill>
                  <a:prstClr val="black"/>
                </a:solidFill>
              </a:rPr>
              <a:t>POST</a:t>
            </a:r>
            <a:r>
              <a:rPr lang="zh-CN" altLang="en-US" sz="1800" dirty="0" smtClean="0">
                <a:solidFill>
                  <a:prstClr val="black"/>
                </a:solidFill>
              </a:rPr>
              <a:t>或</a:t>
            </a:r>
            <a:r>
              <a:rPr lang="en-US" altLang="zh-CN" sz="1800" dirty="0" smtClean="0">
                <a:solidFill>
                  <a:prstClr val="black"/>
                </a:solidFill>
              </a:rPr>
              <a:t>get</a:t>
            </a:r>
            <a:r>
              <a:rPr lang="zh-CN" altLang="en-US" sz="1800" dirty="0" smtClean="0">
                <a:solidFill>
                  <a:prstClr val="black"/>
                </a:solidFill>
              </a:rPr>
              <a:t>）。</a:t>
            </a:r>
            <a:endParaRPr lang="en-US" altLang="zh-CN" sz="1800" dirty="0" smtClean="0">
              <a:solidFill>
                <a:prstClr val="black"/>
              </a:solidFill>
            </a:endParaRPr>
          </a:p>
          <a:p>
            <a:r>
              <a:rPr lang="en-US" altLang="zh-CN" sz="1800" dirty="0" smtClean="0">
                <a:solidFill>
                  <a:prstClr val="black"/>
                </a:solidFill>
              </a:rPr>
              <a:t>3.</a:t>
            </a:r>
            <a:r>
              <a:rPr lang="zh-CN" altLang="en-US" sz="1800" dirty="0" smtClean="0">
                <a:solidFill>
                  <a:prstClr val="black"/>
                </a:solidFill>
              </a:rPr>
              <a:t>请求报文参数（参数名称、类型、是否必须），最好有示例。</a:t>
            </a:r>
            <a:endParaRPr lang="en-US" altLang="zh-CN" sz="1800" dirty="0" smtClean="0">
              <a:solidFill>
                <a:prstClr val="black"/>
              </a:solidFill>
            </a:endParaRPr>
          </a:p>
          <a:p>
            <a:r>
              <a:rPr lang="en-US" altLang="zh-CN" sz="1800" dirty="0" smtClean="0">
                <a:solidFill>
                  <a:prstClr val="black"/>
                </a:solidFill>
              </a:rPr>
              <a:t>4.</a:t>
            </a:r>
            <a:r>
              <a:rPr lang="zh-CN" altLang="en-US" sz="1800" dirty="0" smtClean="0">
                <a:solidFill>
                  <a:prstClr val="black"/>
                </a:solidFill>
              </a:rPr>
              <a:t>返回报文参数</a:t>
            </a:r>
            <a:r>
              <a:rPr lang="zh-CN" altLang="en-US" sz="1800" dirty="0">
                <a:solidFill>
                  <a:prstClr val="black"/>
                </a:solidFill>
              </a:rPr>
              <a:t>（参数名称、类型、是否必须</a:t>
            </a:r>
            <a:r>
              <a:rPr lang="zh-CN" altLang="en-US" sz="1800" dirty="0" smtClean="0">
                <a:solidFill>
                  <a:prstClr val="black"/>
                </a:solidFill>
              </a:rPr>
              <a:t>）</a:t>
            </a:r>
            <a:r>
              <a:rPr lang="zh-CN" altLang="en-US" sz="1800" dirty="0">
                <a:solidFill>
                  <a:prstClr val="black"/>
                </a:solidFill>
              </a:rPr>
              <a:t> </a:t>
            </a:r>
            <a:r>
              <a:rPr lang="zh-CN" altLang="en-US" sz="1800" dirty="0" smtClean="0">
                <a:solidFill>
                  <a:prstClr val="black"/>
                </a:solidFill>
              </a:rPr>
              <a:t>，</a:t>
            </a:r>
            <a:r>
              <a:rPr lang="zh-CN" altLang="en-US" sz="1800" dirty="0">
                <a:solidFill>
                  <a:prstClr val="black"/>
                </a:solidFill>
              </a:rPr>
              <a:t>最好有示例</a:t>
            </a:r>
            <a:r>
              <a:rPr lang="zh-CN" altLang="en-US" dirty="0" smtClean="0">
                <a:solidFill>
                  <a:prstClr val="black"/>
                </a:solidFill>
              </a:rPr>
              <a:t>。</a:t>
            </a:r>
            <a:endParaRPr lang="en-US" altLang="zh-CN" dirty="0">
              <a:solidFill>
                <a:prstClr val="black"/>
              </a:solidFill>
            </a:endParaRPr>
          </a:p>
          <a:p>
            <a:endParaRPr lang="en-US" altLang="zh-CN" dirty="0" smtClean="0">
              <a:solidFill>
                <a:prstClr val="black"/>
              </a:solidFill>
            </a:endParaRPr>
          </a:p>
          <a:p>
            <a:endParaRPr lang="en-US" altLang="zh-CN" dirty="0">
              <a:solidFill>
                <a:prstClr val="black"/>
              </a:solidFill>
            </a:endParaRPr>
          </a:p>
        </p:txBody>
      </p:sp>
    </p:spTree>
    <p:extLst>
      <p:ext uri="{BB962C8B-B14F-4D97-AF65-F5344CB8AC3E}">
        <p14:creationId xmlns:p14="http://schemas.microsoft.com/office/powerpoint/2010/main" val="2498897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1865" y="1199336"/>
            <a:ext cx="8784976" cy="5386090"/>
          </a:xfrm>
          <a:prstGeom prst="rect">
            <a:avLst/>
          </a:prstGeom>
          <a:noFill/>
        </p:spPr>
        <p:txBody>
          <a:bodyPr wrap="square" rtlCol="0">
            <a:spAutoFit/>
          </a:bodyPr>
          <a:lstStyle/>
          <a:p>
            <a:r>
              <a:rPr lang="zh-CN" altLang="en-US" b="1" dirty="0" smtClean="0"/>
              <a:t>接口测试用例设计思路？</a:t>
            </a:r>
            <a:endParaRPr lang="en-US" altLang="zh-CN" b="1" dirty="0" smtClean="0"/>
          </a:p>
          <a:p>
            <a:endParaRPr lang="en-US" altLang="zh-CN" sz="1600" dirty="0" smtClean="0"/>
          </a:p>
          <a:p>
            <a:r>
              <a:rPr lang="en-US" altLang="zh-CN" sz="1600" dirty="0" smtClean="0"/>
              <a:t>1</a:t>
            </a:r>
            <a:r>
              <a:rPr lang="zh-CN" altLang="en-US" sz="1600" dirty="0" smtClean="0"/>
              <a:t>：</a:t>
            </a:r>
            <a:r>
              <a:rPr lang="zh-CN" altLang="en-US" sz="1600" dirty="0"/>
              <a:t>接口逻辑测试</a:t>
            </a:r>
            <a:r>
              <a:rPr lang="zh-CN" altLang="en-US" sz="1600" dirty="0" smtClean="0"/>
              <a:t>，测试</a:t>
            </a:r>
            <a:r>
              <a:rPr lang="zh-CN" altLang="en-US" sz="1600" dirty="0"/>
              <a:t>在正常输入的情况下能得出正确的结果，测试用例的设计方法跟黑盒测试差不多，主要运用等价类，边界值两种</a:t>
            </a:r>
            <a:r>
              <a:rPr lang="zh-CN" altLang="en-US" sz="1600" dirty="0" smtClean="0"/>
              <a:t>方法。</a:t>
            </a:r>
            <a:endParaRPr lang="en-US" altLang="zh-CN" sz="1600" dirty="0" smtClean="0"/>
          </a:p>
          <a:p>
            <a:endParaRPr lang="en-US" altLang="zh-CN" sz="1600" dirty="0" smtClean="0"/>
          </a:p>
          <a:p>
            <a:r>
              <a:rPr lang="en-US" altLang="zh-CN" sz="1600" dirty="0" smtClean="0"/>
              <a:t>2</a:t>
            </a:r>
            <a:r>
              <a:rPr lang="zh-CN" altLang="en-US" sz="1600" dirty="0" smtClean="0"/>
              <a:t>：</a:t>
            </a:r>
            <a:r>
              <a:rPr lang="zh-CN" altLang="en-US" sz="1600" dirty="0"/>
              <a:t>容错及健壮性</a:t>
            </a:r>
            <a:r>
              <a:rPr lang="zh-CN" altLang="en-US" sz="1600" dirty="0" smtClean="0"/>
              <a:t>测试，根据</a:t>
            </a:r>
            <a:r>
              <a:rPr lang="zh-CN" altLang="en-US" sz="1600" dirty="0"/>
              <a:t>该接口参数</a:t>
            </a:r>
            <a:r>
              <a:rPr lang="zh-CN" altLang="en-US" sz="1600" dirty="0" smtClean="0"/>
              <a:t>，构造异常场景，如</a:t>
            </a:r>
            <a:r>
              <a:rPr lang="zh-CN" altLang="en-US" sz="1600" dirty="0"/>
              <a:t>空值</a:t>
            </a:r>
            <a:r>
              <a:rPr lang="zh-CN" altLang="en-US" sz="1600" dirty="0" smtClean="0"/>
              <a:t>输入（</a:t>
            </a:r>
            <a:r>
              <a:rPr lang="en-US" altLang="zh-CN" sz="1600" dirty="0" smtClean="0"/>
              <a:t>null</a:t>
            </a:r>
            <a:r>
              <a:rPr lang="zh-CN" altLang="en-US" sz="1600" dirty="0"/>
              <a:t>）、未</a:t>
            </a:r>
            <a:r>
              <a:rPr lang="zh-CN" altLang="en-US" sz="1600" dirty="0" smtClean="0"/>
              <a:t>赋值、非对应类型输入等非法</a:t>
            </a:r>
            <a:r>
              <a:rPr lang="zh-CN" altLang="en-US" sz="1600" dirty="0"/>
              <a:t>情况下能否达到预期</a:t>
            </a:r>
            <a:r>
              <a:rPr lang="zh-CN" altLang="en-US" sz="1600" dirty="0" smtClean="0"/>
              <a:t>效果，</a:t>
            </a:r>
            <a:r>
              <a:rPr lang="zh-CN" altLang="en-US" sz="1600" dirty="0"/>
              <a:t>假如传递数据的类型错误时是否可以</a:t>
            </a:r>
            <a:r>
              <a:rPr lang="zh-CN" altLang="en-US" sz="1600" dirty="0" smtClean="0"/>
              <a:t>处理。</a:t>
            </a:r>
            <a:endParaRPr lang="en-US" altLang="zh-CN" sz="1600" dirty="0" smtClean="0"/>
          </a:p>
          <a:p>
            <a:r>
              <a:rPr lang="zh-CN" altLang="en-US" sz="1600" dirty="0"/>
              <a:t/>
            </a:r>
            <a:br>
              <a:rPr lang="zh-CN" altLang="en-US" sz="1600" dirty="0"/>
            </a:br>
            <a:r>
              <a:rPr lang="en-US" altLang="zh-CN" sz="1600" dirty="0"/>
              <a:t>3</a:t>
            </a:r>
            <a:r>
              <a:rPr lang="zh-CN" altLang="en-US" sz="1600" dirty="0"/>
              <a:t>：根据该接口中的逻辑，设计不同条件的用例，测试该接口实现代码的</a:t>
            </a:r>
            <a:r>
              <a:rPr lang="zh-CN" altLang="en-US" sz="1600" dirty="0" smtClean="0"/>
              <a:t>逻辑。</a:t>
            </a:r>
            <a:endParaRPr lang="en-US" altLang="zh-CN" sz="1600" dirty="0" smtClean="0"/>
          </a:p>
          <a:p>
            <a:r>
              <a:rPr lang="zh-CN" altLang="en-US" sz="1600" dirty="0"/>
              <a:t/>
            </a:r>
            <a:br>
              <a:rPr lang="zh-CN" altLang="en-US" sz="1600" dirty="0"/>
            </a:br>
            <a:r>
              <a:rPr lang="en-US" altLang="zh-CN" sz="1600" dirty="0"/>
              <a:t>4</a:t>
            </a:r>
            <a:r>
              <a:rPr lang="zh-CN" altLang="en-US" sz="1600" dirty="0" smtClean="0"/>
              <a:t>：静态</a:t>
            </a:r>
            <a:r>
              <a:rPr lang="zh-CN" altLang="en-US" sz="1600" dirty="0"/>
              <a:t>检测代码，看是否</a:t>
            </a:r>
            <a:r>
              <a:rPr lang="zh-CN" altLang="en-US" sz="1600" dirty="0" smtClean="0"/>
              <a:t>有永远</a:t>
            </a:r>
            <a:r>
              <a:rPr lang="zh-CN" altLang="en-US" sz="1600" dirty="0"/>
              <a:t>走不到的分支、代码规范及逻辑是否合理</a:t>
            </a:r>
            <a:r>
              <a:rPr lang="zh-CN" altLang="en-US" sz="1600" dirty="0" smtClean="0"/>
              <a:t>。</a:t>
            </a:r>
            <a:endParaRPr lang="en-US" altLang="zh-CN" sz="1600" dirty="0" smtClean="0"/>
          </a:p>
          <a:p>
            <a:r>
              <a:rPr lang="zh-CN" altLang="en-US" sz="1600" dirty="0"/>
              <a:t/>
            </a:r>
            <a:br>
              <a:rPr lang="zh-CN" altLang="en-US" sz="1600" dirty="0"/>
            </a:br>
            <a:r>
              <a:rPr lang="en-US" altLang="zh-CN" sz="1600" dirty="0" smtClean="0"/>
              <a:t>5</a:t>
            </a:r>
            <a:r>
              <a:rPr lang="zh-CN" altLang="en-US" sz="1600" dirty="0" smtClean="0"/>
              <a:t>：接口性能测试，对于关键性或常用接口的接口进行性测试。</a:t>
            </a:r>
            <a:endParaRPr lang="en-US" altLang="zh-CN" sz="1600" dirty="0" smtClean="0"/>
          </a:p>
          <a:p>
            <a:endParaRPr lang="en-US" altLang="zh-CN" sz="1600" dirty="0" smtClean="0"/>
          </a:p>
          <a:p>
            <a:r>
              <a:rPr lang="en-US" altLang="zh-CN" sz="1600" dirty="0" smtClean="0"/>
              <a:t>6</a:t>
            </a:r>
            <a:r>
              <a:rPr lang="zh-CN" altLang="en-US" sz="1600" dirty="0" smtClean="0"/>
              <a:t>：接口安全测试，对于敏感信息，如密码、手机号、住址等是否加密传输及存储，对于外部接口，这点尤为重要。</a:t>
            </a:r>
            <a:endParaRPr lang="en-US" altLang="zh-CN" sz="1600" dirty="0" smtClean="0"/>
          </a:p>
          <a:p>
            <a:endParaRPr lang="en-US" altLang="zh-CN" sz="1600" dirty="0"/>
          </a:p>
          <a:p>
            <a:endParaRPr lang="en-US" altLang="zh-CN" dirty="0"/>
          </a:p>
          <a:p>
            <a:endParaRPr lang="en-US" altLang="zh-CN" dirty="0" smtClean="0"/>
          </a:p>
          <a:p>
            <a:endParaRPr lang="zh-CN" altLang="en-US" sz="1600" dirty="0"/>
          </a:p>
        </p:txBody>
      </p:sp>
    </p:spTree>
    <p:extLst>
      <p:ext uri="{BB962C8B-B14F-4D97-AF65-F5344CB8AC3E}">
        <p14:creationId xmlns:p14="http://schemas.microsoft.com/office/powerpoint/2010/main" val="436938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625" y="1008484"/>
            <a:ext cx="8784976" cy="3785652"/>
          </a:xfrm>
          <a:prstGeom prst="rect">
            <a:avLst/>
          </a:prstGeom>
          <a:noFill/>
        </p:spPr>
        <p:txBody>
          <a:bodyPr wrap="square" rtlCol="0">
            <a:spAutoFit/>
          </a:bodyPr>
          <a:lstStyle/>
          <a:p>
            <a:r>
              <a:rPr lang="zh-CN" altLang="en-US" b="1" dirty="0" smtClean="0"/>
              <a:t>接口测试用例设计案例</a:t>
            </a:r>
            <a:endParaRPr lang="en-US" altLang="zh-CN" b="1" dirty="0" smtClean="0"/>
          </a:p>
          <a:p>
            <a:endParaRPr lang="en-US" altLang="zh-CN" b="1" dirty="0" smtClean="0"/>
          </a:p>
          <a:p>
            <a:r>
              <a:rPr lang="zh-CN" altLang="en-US" sz="1600" dirty="0" smtClean="0"/>
              <a:t>简单</a:t>
            </a:r>
            <a:r>
              <a:rPr lang="zh-CN" altLang="en-US" sz="1600" dirty="0"/>
              <a:t>划分可以按照</a:t>
            </a:r>
            <a:r>
              <a:rPr lang="en-US" altLang="zh-CN" sz="1600" dirty="0"/>
              <a:t>2</a:t>
            </a:r>
            <a:r>
              <a:rPr lang="zh-CN" altLang="en-US" sz="1600" dirty="0"/>
              <a:t>个基本组成要素进行划分：</a:t>
            </a:r>
            <a:r>
              <a:rPr lang="en-US" altLang="zh-CN" sz="1600" dirty="0"/>
              <a:t>1. </a:t>
            </a:r>
            <a:r>
              <a:rPr lang="zh-CN" altLang="en-US" sz="1600" dirty="0"/>
              <a:t>参数 </a:t>
            </a:r>
            <a:r>
              <a:rPr lang="en-US" altLang="zh-CN" sz="1600" dirty="0"/>
              <a:t>2. </a:t>
            </a:r>
            <a:r>
              <a:rPr lang="zh-CN" altLang="en-US" sz="1600" dirty="0" smtClean="0"/>
              <a:t>业务</a:t>
            </a:r>
            <a:endParaRPr lang="en-US" altLang="zh-CN" sz="1600" dirty="0" smtClean="0"/>
          </a:p>
          <a:p>
            <a:endParaRPr lang="en-US" altLang="zh-CN" sz="1600" dirty="0"/>
          </a:p>
          <a:p>
            <a:endParaRPr lang="en-US" altLang="zh-CN" dirty="0" smtClean="0"/>
          </a:p>
          <a:p>
            <a:endParaRPr lang="en-US" altLang="zh-CN" dirty="0"/>
          </a:p>
          <a:p>
            <a:endParaRPr lang="en-US" altLang="zh-CN" dirty="0" smtClean="0"/>
          </a:p>
          <a:p>
            <a:endParaRPr lang="en-US" altLang="zh-CN" dirty="0"/>
          </a:p>
          <a:p>
            <a:endParaRPr lang="en-US" altLang="zh-CN" dirty="0"/>
          </a:p>
          <a:p>
            <a:endParaRPr lang="en-US" altLang="zh-CN" dirty="0" smtClean="0"/>
          </a:p>
          <a:p>
            <a:endParaRPr lang="zh-CN" alt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683" y="2088604"/>
            <a:ext cx="8855918" cy="5219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381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6997" y="1152500"/>
            <a:ext cx="8784976" cy="3662541"/>
          </a:xfrm>
          <a:prstGeom prst="rect">
            <a:avLst/>
          </a:prstGeom>
          <a:noFill/>
        </p:spPr>
        <p:txBody>
          <a:bodyPr wrap="square" rtlCol="0">
            <a:spAutoFit/>
          </a:bodyPr>
          <a:lstStyle/>
          <a:p>
            <a:r>
              <a:rPr lang="zh-CN" altLang="en-US" b="1" dirty="0" smtClean="0"/>
              <a:t>接口测试工具选择及执行？</a:t>
            </a:r>
            <a:endParaRPr lang="en-US" altLang="zh-CN" b="1" dirty="0" smtClean="0"/>
          </a:p>
          <a:p>
            <a:endParaRPr lang="en-US" altLang="zh-CN" b="1" dirty="0" smtClean="0"/>
          </a:p>
          <a:p>
            <a:r>
              <a:rPr lang="zh-CN" altLang="en-US" sz="1600" dirty="0" smtClean="0"/>
              <a:t>主要工具有火狐自带插件</a:t>
            </a:r>
            <a:r>
              <a:rPr lang="en-US" altLang="zh-CN" sz="1600" dirty="0" err="1" smtClean="0"/>
              <a:t>HttpRequester</a:t>
            </a:r>
            <a:r>
              <a:rPr lang="zh-CN" altLang="en-US" sz="1600" dirty="0" smtClean="0"/>
              <a:t>、在线</a:t>
            </a:r>
            <a:r>
              <a:rPr lang="en-US" altLang="zh-CN" sz="1600" dirty="0"/>
              <a:t>HTTP</a:t>
            </a:r>
            <a:r>
              <a:rPr lang="zh-CN" altLang="en-US" sz="1600" dirty="0"/>
              <a:t>请求</a:t>
            </a:r>
            <a:r>
              <a:rPr lang="zh-CN" altLang="en-US" sz="1600" dirty="0" smtClean="0"/>
              <a:t>工具、</a:t>
            </a:r>
            <a:r>
              <a:rPr lang="en-US" altLang="zh-CN" sz="1600" dirty="0" err="1" smtClean="0"/>
              <a:t>jmeter</a:t>
            </a:r>
            <a:r>
              <a:rPr lang="zh-CN" altLang="en-US" sz="1600" dirty="0" smtClean="0"/>
              <a:t>、</a:t>
            </a:r>
            <a:r>
              <a:rPr lang="en-US" altLang="zh-CN" sz="1600" dirty="0" smtClean="0"/>
              <a:t>fiddler</a:t>
            </a:r>
            <a:r>
              <a:rPr lang="zh-CN" altLang="en-US" sz="1600" dirty="0" smtClean="0"/>
              <a:t>、</a:t>
            </a:r>
            <a:r>
              <a:rPr lang="en-US" altLang="zh-CN" sz="1600" dirty="0" err="1" smtClean="0"/>
              <a:t>loadrunner</a:t>
            </a:r>
            <a:r>
              <a:rPr lang="zh-CN" altLang="en-US" sz="1600" dirty="0"/>
              <a:t>。</a:t>
            </a:r>
            <a:endParaRPr lang="en-US" altLang="zh-CN" sz="1600" dirty="0" smtClean="0"/>
          </a:p>
          <a:p>
            <a:r>
              <a:rPr lang="zh-CN" altLang="en-US" sz="1600" dirty="0" smtClean="0"/>
              <a:t>推荐</a:t>
            </a:r>
            <a:r>
              <a:rPr lang="zh-CN" altLang="en-US" sz="1600" dirty="0"/>
              <a:t>使用</a:t>
            </a:r>
            <a:r>
              <a:rPr lang="en-US" altLang="zh-CN" sz="1600" dirty="0" err="1" smtClean="0"/>
              <a:t>HttpRequester</a:t>
            </a:r>
            <a:r>
              <a:rPr lang="zh-CN" altLang="en-US" sz="1600" dirty="0" smtClean="0"/>
              <a:t>，界面如下。</a:t>
            </a:r>
            <a:endParaRPr lang="en-US" altLang="zh-CN" sz="1600" dirty="0" smtClean="0"/>
          </a:p>
          <a:p>
            <a:endParaRPr lang="en-US" altLang="zh-CN" sz="1600" dirty="0"/>
          </a:p>
          <a:p>
            <a:endParaRPr lang="en-US" altLang="zh-CN" dirty="0"/>
          </a:p>
          <a:p>
            <a:endParaRPr lang="en-US" altLang="zh-CN" dirty="0" smtClean="0"/>
          </a:p>
          <a:p>
            <a:endParaRPr lang="en-US" altLang="zh-CN" dirty="0"/>
          </a:p>
          <a:p>
            <a:endParaRPr lang="en-US" altLang="zh-CN" dirty="0"/>
          </a:p>
          <a:p>
            <a:endParaRPr lang="en-US" altLang="zh-CN" dirty="0" smtClean="0"/>
          </a:p>
          <a:p>
            <a:endParaRPr lang="zh-CN" altLang="en-US" sz="1600"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00" y="2736676"/>
            <a:ext cx="12182475"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3956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9857" y="1008484"/>
            <a:ext cx="12673408" cy="4339650"/>
          </a:xfrm>
          <a:prstGeom prst="rect">
            <a:avLst/>
          </a:prstGeom>
        </p:spPr>
        <p:txBody>
          <a:bodyPr wrap="square">
            <a:spAutoFit/>
          </a:bodyPr>
          <a:lstStyle/>
          <a:p>
            <a:r>
              <a:rPr lang="zh-CN" altLang="en-US" b="1" dirty="0" smtClean="0">
                <a:solidFill>
                  <a:prstClr val="black"/>
                </a:solidFill>
              </a:rPr>
              <a:t>接口测试案例：</a:t>
            </a:r>
            <a:endParaRPr lang="en-US" altLang="zh-CN" b="1" dirty="0" smtClean="0">
              <a:solidFill>
                <a:prstClr val="black"/>
              </a:solidFill>
            </a:endParaRPr>
          </a:p>
          <a:p>
            <a:endParaRPr lang="en-US" altLang="zh-CN" b="1" dirty="0" smtClean="0">
              <a:solidFill>
                <a:prstClr val="black"/>
              </a:solidFill>
            </a:endParaRPr>
          </a:p>
          <a:p>
            <a:r>
              <a:rPr lang="zh-CN" altLang="en-US" sz="1800" dirty="0" smtClean="0">
                <a:solidFill>
                  <a:prstClr val="black"/>
                </a:solidFill>
              </a:rPr>
              <a:t>      下面我为大家演示中山沙溪项目中的两个接口，用户登录接口、提交登记接口、删除登记信息接口</a:t>
            </a:r>
            <a:endParaRPr lang="en-US" altLang="zh-CN" sz="1800" dirty="0" smtClean="0">
              <a:solidFill>
                <a:prstClr val="black"/>
              </a:solidFill>
            </a:endParaRPr>
          </a:p>
          <a:p>
            <a:r>
              <a:rPr lang="en-US" altLang="zh-CN" sz="1800" dirty="0" smtClean="0">
                <a:solidFill>
                  <a:prstClr val="black"/>
                </a:solidFill>
              </a:rPr>
              <a:t>1.</a:t>
            </a:r>
            <a:r>
              <a:rPr lang="zh-CN" altLang="en-US" sz="1800" b="1" dirty="0" smtClean="0">
                <a:solidFill>
                  <a:prstClr val="black"/>
                </a:solidFill>
              </a:rPr>
              <a:t>用户</a:t>
            </a:r>
            <a:r>
              <a:rPr lang="zh-CN" altLang="en-US" sz="1800" b="1" dirty="0">
                <a:solidFill>
                  <a:prstClr val="black"/>
                </a:solidFill>
              </a:rPr>
              <a:t>登录</a:t>
            </a:r>
            <a:r>
              <a:rPr lang="zh-CN" altLang="en-US" sz="1800" b="1" dirty="0" smtClean="0">
                <a:solidFill>
                  <a:prstClr val="black"/>
                </a:solidFill>
              </a:rPr>
              <a:t>接口</a:t>
            </a:r>
            <a:r>
              <a:rPr lang="zh-CN" altLang="en-US" sz="1800" dirty="0" smtClean="0">
                <a:solidFill>
                  <a:prstClr val="black"/>
                </a:solidFill>
              </a:rPr>
              <a:t>：</a:t>
            </a:r>
            <a:endParaRPr lang="en-US" altLang="zh-CN" sz="1800" dirty="0" smtClean="0">
              <a:solidFill>
                <a:prstClr val="black"/>
              </a:solidFill>
            </a:endParaRPr>
          </a:p>
          <a:p>
            <a:pPr lvl="0" defTabSz="914400" fontAlgn="base">
              <a:spcBef>
                <a:spcPct val="0"/>
              </a:spcBef>
              <a:spcAft>
                <a:spcPct val="0"/>
              </a:spcAft>
            </a:pPr>
            <a:r>
              <a:rPr lang="en-US" altLang="zh-CN" sz="1600" dirty="0" err="1">
                <a:solidFill>
                  <a:prstClr val="black"/>
                </a:solidFill>
              </a:rPr>
              <a:t>Url</a:t>
            </a:r>
            <a:r>
              <a:rPr lang="en-US" altLang="zh-CN" sz="1600" dirty="0">
                <a:solidFill>
                  <a:prstClr val="black"/>
                </a:solidFill>
              </a:rPr>
              <a:t> :  L</a:t>
            </a:r>
            <a:r>
              <a:rPr lang="en-US" altLang="zh-CN" sz="1600" dirty="0" bmk="">
                <a:solidFill>
                  <a:prstClr val="black"/>
                </a:solidFill>
              </a:rPr>
              <a:t>ogin</a:t>
            </a:r>
            <a:endParaRPr lang="en-US" altLang="zh-CN" sz="1600" dirty="0">
              <a:solidFill>
                <a:prstClr val="black"/>
              </a:solidFill>
            </a:endParaRPr>
          </a:p>
          <a:p>
            <a:pPr lvl="0" defTabSz="914400" eaLnBrk="0" fontAlgn="base" hangingPunct="0">
              <a:spcBef>
                <a:spcPct val="0"/>
              </a:spcBef>
              <a:spcAft>
                <a:spcPct val="0"/>
              </a:spcAft>
            </a:pPr>
            <a:r>
              <a:rPr lang="zh-CN" altLang="en-US" sz="1600" dirty="0">
                <a:solidFill>
                  <a:prstClr val="black"/>
                </a:solidFill>
              </a:rPr>
              <a:t>请求方式 </a:t>
            </a:r>
            <a:r>
              <a:rPr lang="en-US" altLang="zh-CN" sz="1600" dirty="0">
                <a:solidFill>
                  <a:prstClr val="black"/>
                </a:solidFill>
              </a:rPr>
              <a:t>:  GET</a:t>
            </a:r>
          </a:p>
          <a:p>
            <a:pPr lvl="0" defTabSz="914400" eaLnBrk="0" fontAlgn="base" hangingPunct="0">
              <a:spcBef>
                <a:spcPct val="0"/>
              </a:spcBef>
              <a:spcAft>
                <a:spcPct val="0"/>
              </a:spcAft>
            </a:pPr>
            <a:r>
              <a:rPr lang="zh-CN" altLang="en-US" sz="1600" dirty="0">
                <a:solidFill>
                  <a:prstClr val="black"/>
                </a:solidFill>
              </a:rPr>
              <a:t>请求</a:t>
            </a:r>
            <a:r>
              <a:rPr lang="zh-CN" altLang="en-US" sz="1600" dirty="0" smtClean="0">
                <a:solidFill>
                  <a:prstClr val="black"/>
                </a:solidFill>
              </a:rPr>
              <a:t>参数：</a:t>
            </a:r>
            <a:endParaRPr lang="en-US" altLang="zh-CN" sz="1600" dirty="0" smtClean="0">
              <a:solidFill>
                <a:prstClr val="black"/>
              </a:solidFill>
            </a:endParaRPr>
          </a:p>
          <a:p>
            <a:pPr lvl="0" defTabSz="914400" eaLnBrk="0" fontAlgn="base" hangingPunct="0">
              <a:spcBef>
                <a:spcPct val="0"/>
              </a:spcBef>
              <a:spcAft>
                <a:spcPct val="0"/>
              </a:spcAft>
            </a:pPr>
            <a:endParaRPr lang="en-US" altLang="zh-CN" sz="1600" dirty="0">
              <a:solidFill>
                <a:prstClr val="black"/>
              </a:solidFill>
            </a:endParaRPr>
          </a:p>
          <a:p>
            <a:pPr lvl="0" defTabSz="914400" eaLnBrk="0" fontAlgn="base" hangingPunct="0">
              <a:spcBef>
                <a:spcPct val="0"/>
              </a:spcBef>
              <a:spcAft>
                <a:spcPct val="0"/>
              </a:spcAft>
            </a:pPr>
            <a:endParaRPr lang="en-US" altLang="zh-CN" sz="1600" dirty="0" smtClean="0">
              <a:solidFill>
                <a:prstClr val="black"/>
              </a:solidFill>
            </a:endParaRPr>
          </a:p>
          <a:p>
            <a:pPr lvl="0" defTabSz="914400" eaLnBrk="0" fontAlgn="base" hangingPunct="0">
              <a:spcBef>
                <a:spcPct val="0"/>
              </a:spcBef>
              <a:spcAft>
                <a:spcPct val="0"/>
              </a:spcAft>
            </a:pPr>
            <a:endParaRPr lang="zh-CN" altLang="en-US" sz="1600" dirty="0">
              <a:solidFill>
                <a:prstClr val="black"/>
              </a:solidFill>
            </a:endParaRPr>
          </a:p>
          <a:p>
            <a:pPr lvl="0" defTabSz="914400" eaLnBrk="0" fontAlgn="base" hangingPunct="0">
              <a:spcBef>
                <a:spcPct val="0"/>
              </a:spcBef>
              <a:spcAft>
                <a:spcPct val="0"/>
              </a:spcAft>
            </a:pPr>
            <a:endParaRPr lang="en-US" altLang="zh-CN" sz="1600" dirty="0" smtClean="0">
              <a:solidFill>
                <a:prstClr val="black"/>
              </a:solidFill>
            </a:endParaRPr>
          </a:p>
          <a:p>
            <a:pPr lvl="0" defTabSz="914400" eaLnBrk="0" fontAlgn="base" hangingPunct="0">
              <a:spcBef>
                <a:spcPct val="0"/>
              </a:spcBef>
              <a:spcAft>
                <a:spcPct val="0"/>
              </a:spcAft>
            </a:pPr>
            <a:r>
              <a:rPr lang="zh-CN" altLang="en-US" sz="1600" dirty="0" smtClean="0">
                <a:solidFill>
                  <a:prstClr val="black"/>
                </a:solidFill>
              </a:rPr>
              <a:t>请求示例</a:t>
            </a:r>
            <a:r>
              <a:rPr lang="zh-CN" altLang="en-US" sz="1600" dirty="0">
                <a:solidFill>
                  <a:prstClr val="black"/>
                </a:solidFill>
              </a:rPr>
              <a:t>：</a:t>
            </a:r>
          </a:p>
          <a:p>
            <a:r>
              <a:rPr lang="en-US" altLang="zh-CN" sz="1600" dirty="0">
                <a:solidFill>
                  <a:prstClr val="black"/>
                </a:solidFill>
              </a:rPr>
              <a:t>http://</a:t>
            </a:r>
            <a:r>
              <a:rPr lang="en-US" altLang="zh-CN" sz="1600" dirty="0" smtClean="0">
                <a:solidFill>
                  <a:prstClr val="black"/>
                </a:solidFill>
              </a:rPr>
              <a:t>192.168.106.24:7072/TQA/API/MoblieAPI/login?loginName=t001001&amp;passWord=d1d208e31e0bddb14d1a30b222893b8f</a:t>
            </a:r>
          </a:p>
          <a:p>
            <a:endParaRPr lang="en-US" altLang="zh-CN" sz="1600" dirty="0" smtClean="0">
              <a:solidFill>
                <a:prstClr val="black"/>
              </a:solidFill>
            </a:endParaRPr>
          </a:p>
          <a:p>
            <a:r>
              <a:rPr lang="zh-CN" altLang="en-US" sz="1600" dirty="0" smtClean="0">
                <a:solidFill>
                  <a:prstClr val="black"/>
                </a:solidFill>
              </a:rPr>
              <a:t>返回参数：</a:t>
            </a:r>
            <a:endParaRPr lang="en-US" altLang="zh-CN" sz="1600" dirty="0" smtClean="0">
              <a:solidFill>
                <a:prstClr val="black"/>
              </a:solidFill>
            </a:endParaRPr>
          </a:p>
          <a:p>
            <a:endParaRPr lang="en-US" altLang="zh-CN" sz="1600" dirty="0">
              <a:solidFill>
                <a:prstClr val="black"/>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812625889"/>
              </p:ext>
            </p:extLst>
          </p:nvPr>
        </p:nvGraphicFramePr>
        <p:xfrm>
          <a:off x="863873" y="3178309"/>
          <a:ext cx="5181600" cy="720090"/>
        </p:xfrm>
        <a:graphic>
          <a:graphicData uri="http://schemas.openxmlformats.org/drawingml/2006/table">
            <a:tbl>
              <a:tblPr firstRow="1" firstCol="1" bandRow="1">
                <a:tableStyleId>{5C22544A-7EE6-4342-B048-85BDC9FD1C3A}</a:tableStyleId>
              </a:tblPr>
              <a:tblGrid>
                <a:gridCol w="1062615"/>
                <a:gridCol w="598952"/>
                <a:gridCol w="1039750"/>
                <a:gridCol w="2480283"/>
              </a:tblGrid>
              <a:tr h="38864">
                <a:tc>
                  <a:txBody>
                    <a:bodyPr/>
                    <a:lstStyle/>
                    <a:p>
                      <a:pPr algn="just">
                        <a:spcAft>
                          <a:spcPts val="0"/>
                        </a:spcAft>
                      </a:pPr>
                      <a:r>
                        <a:rPr lang="zh-CN" sz="1200" kern="100" dirty="0">
                          <a:effectLst/>
                        </a:rPr>
                        <a:t>字段名称</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zh-CN" sz="1050" kern="100" dirty="0">
                          <a:effectLst/>
                        </a:rPr>
                        <a:t>必选</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zh-CN" sz="1200" kern="100">
                          <a:effectLst/>
                        </a:rPr>
                        <a:t>类型</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zh-CN" sz="1200" kern="100">
                          <a:effectLst/>
                        </a:rPr>
                        <a:t>说明</a:t>
                      </a:r>
                      <a:endParaRPr lang="zh-CN" sz="1050" kern="100">
                        <a:effectLst/>
                        <a:latin typeface="Calibri"/>
                        <a:ea typeface="宋体"/>
                        <a:cs typeface="Times New Roman"/>
                      </a:endParaRPr>
                    </a:p>
                  </a:txBody>
                  <a:tcPr marL="34290" marR="34290" marT="0" marB="0"/>
                </a:tc>
              </a:tr>
              <a:tr h="217170">
                <a:tc>
                  <a:txBody>
                    <a:bodyPr/>
                    <a:lstStyle/>
                    <a:p>
                      <a:pPr algn="just">
                        <a:spcAft>
                          <a:spcPts val="0"/>
                        </a:spcAft>
                      </a:pPr>
                      <a:r>
                        <a:rPr lang="en-US" sz="1050" kern="100" dirty="0" err="1">
                          <a:effectLst/>
                        </a:rPr>
                        <a:t>loginName</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en-US" sz="1200" kern="100" dirty="0">
                          <a:effectLst/>
                        </a:rPr>
                        <a:t>true</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en-US" sz="1200" kern="100">
                          <a:effectLst/>
                        </a:rPr>
                        <a:t>string</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zh-CN" sz="1050" kern="100">
                          <a:effectLst/>
                        </a:rPr>
                        <a:t>用户名</a:t>
                      </a:r>
                      <a:endParaRPr lang="zh-CN" sz="1050" kern="100">
                        <a:effectLst/>
                        <a:latin typeface="Calibri"/>
                        <a:ea typeface="宋体"/>
                        <a:cs typeface="Times New Roman"/>
                      </a:endParaRPr>
                    </a:p>
                  </a:txBody>
                  <a:tcPr marL="34290" marR="34290" marT="0" marB="0"/>
                </a:tc>
              </a:tr>
              <a:tr h="217170">
                <a:tc>
                  <a:txBody>
                    <a:bodyPr/>
                    <a:lstStyle/>
                    <a:p>
                      <a:pPr algn="just">
                        <a:spcAft>
                          <a:spcPts val="0"/>
                        </a:spcAft>
                      </a:pPr>
                      <a:r>
                        <a:rPr lang="en-US" sz="1050" kern="100" dirty="0" err="1">
                          <a:effectLst/>
                        </a:rPr>
                        <a:t>passWord</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en-US" sz="1200" kern="100" dirty="0">
                          <a:effectLst/>
                        </a:rPr>
                        <a:t>true</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en-US" sz="1200" kern="100" dirty="0">
                          <a:effectLst/>
                        </a:rPr>
                        <a:t>string</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zh-CN" sz="1050" kern="100" dirty="0">
                          <a:effectLst/>
                        </a:rPr>
                        <a:t>用户密码</a:t>
                      </a:r>
                      <a:r>
                        <a:rPr lang="en-US" sz="1050" kern="100" dirty="0">
                          <a:effectLst/>
                        </a:rPr>
                        <a:t>MD5</a:t>
                      </a:r>
                      <a:r>
                        <a:rPr lang="zh-CN" sz="1050" kern="100" dirty="0">
                          <a:effectLst/>
                        </a:rPr>
                        <a:t>加密，字符串去掉“</a:t>
                      </a:r>
                      <a:r>
                        <a:rPr lang="en-US" sz="1050" kern="100" dirty="0">
                          <a:effectLst/>
                        </a:rPr>
                        <a:t>-</a:t>
                      </a:r>
                      <a:r>
                        <a:rPr lang="zh-CN" sz="1050" kern="100" dirty="0">
                          <a:effectLst/>
                        </a:rPr>
                        <a:t>”</a:t>
                      </a:r>
                      <a:r>
                        <a:rPr lang="en-US" sz="1050" kern="100" dirty="0">
                          <a:effectLst/>
                        </a:rPr>
                        <a:t>,</a:t>
                      </a:r>
                      <a:r>
                        <a:rPr lang="zh-CN" sz="1050" kern="100" dirty="0">
                          <a:effectLst/>
                        </a:rPr>
                        <a:t>且全部转换为小写字母</a:t>
                      </a:r>
                      <a:endParaRPr lang="zh-CN" sz="1050" kern="100" dirty="0">
                        <a:effectLst/>
                        <a:latin typeface="Calibri"/>
                        <a:ea typeface="宋体"/>
                        <a:cs typeface="Times New Roman"/>
                      </a:endParaRPr>
                    </a:p>
                  </a:txBody>
                  <a:tcPr marL="34290" marR="34290" marT="0" marB="0"/>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882247552"/>
              </p:ext>
            </p:extLst>
          </p:nvPr>
        </p:nvGraphicFramePr>
        <p:xfrm>
          <a:off x="863873" y="5112940"/>
          <a:ext cx="5463540" cy="2203353"/>
        </p:xfrm>
        <a:graphic>
          <a:graphicData uri="http://schemas.openxmlformats.org/drawingml/2006/table">
            <a:tbl>
              <a:tblPr firstRow="1" firstCol="1" bandRow="1">
                <a:tableStyleId>{5C22544A-7EE6-4342-B048-85BDC9FD1C3A}</a:tableStyleId>
              </a:tblPr>
              <a:tblGrid>
                <a:gridCol w="1062355"/>
                <a:gridCol w="1039495"/>
                <a:gridCol w="3361690"/>
              </a:tblGrid>
              <a:tr h="141088">
                <a:tc>
                  <a:txBody>
                    <a:bodyPr/>
                    <a:lstStyle/>
                    <a:p>
                      <a:pPr algn="just">
                        <a:spcAft>
                          <a:spcPts val="0"/>
                        </a:spcAft>
                      </a:pPr>
                      <a:r>
                        <a:rPr lang="zh-CN" sz="1050" kern="100" dirty="0">
                          <a:effectLst/>
                        </a:rPr>
                        <a:t>字段名称</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zh-CN" sz="1050" kern="100" dirty="0">
                          <a:effectLst/>
                        </a:rPr>
                        <a:t>类型</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zh-CN" sz="1050" kern="100">
                          <a:effectLst/>
                        </a:rPr>
                        <a:t>说明</a:t>
                      </a:r>
                      <a:endParaRPr lang="zh-CN" sz="1050" kern="100">
                        <a:effectLst/>
                        <a:latin typeface="Calibri"/>
                        <a:ea typeface="宋体"/>
                        <a:cs typeface="Times New Roman"/>
                      </a:endParaRPr>
                    </a:p>
                  </a:txBody>
                  <a:tcPr marL="34290" marR="34290" marT="0" marB="0"/>
                </a:tc>
              </a:tr>
              <a:tr h="191477">
                <a:tc>
                  <a:txBody>
                    <a:bodyPr/>
                    <a:lstStyle/>
                    <a:p>
                      <a:pPr algn="just">
                        <a:spcAft>
                          <a:spcPts val="0"/>
                        </a:spcAft>
                      </a:pPr>
                      <a:r>
                        <a:rPr lang="en-US" sz="1050" kern="100" dirty="0" err="1">
                          <a:effectLst/>
                        </a:rPr>
                        <a:t>UserId</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en-US" sz="1050" kern="100">
                          <a:effectLst/>
                        </a:rPr>
                        <a:t>string</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zh-CN" sz="1050" kern="100">
                          <a:effectLst/>
                        </a:rPr>
                        <a:t>用户</a:t>
                      </a:r>
                      <a:r>
                        <a:rPr lang="en-US" sz="1050" kern="100">
                          <a:effectLst/>
                        </a:rPr>
                        <a:t>ID</a:t>
                      </a:r>
                      <a:endParaRPr lang="zh-CN" sz="1050" kern="100">
                        <a:effectLst/>
                        <a:latin typeface="Calibri"/>
                        <a:ea typeface="宋体"/>
                        <a:cs typeface="Times New Roman"/>
                      </a:endParaRPr>
                    </a:p>
                  </a:txBody>
                  <a:tcPr marL="34290" marR="34290" marT="0" marB="0"/>
                </a:tc>
              </a:tr>
              <a:tr h="191477">
                <a:tc>
                  <a:txBody>
                    <a:bodyPr/>
                    <a:lstStyle/>
                    <a:p>
                      <a:pPr algn="just">
                        <a:spcAft>
                          <a:spcPts val="0"/>
                        </a:spcAft>
                      </a:pPr>
                      <a:r>
                        <a:rPr lang="en-US" sz="1050" kern="100" dirty="0" err="1">
                          <a:effectLst/>
                        </a:rPr>
                        <a:t>UserName</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en-US" sz="1050" kern="100" dirty="0">
                          <a:effectLst/>
                        </a:rPr>
                        <a:t>string</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zh-CN" sz="1050" kern="100">
                          <a:effectLst/>
                        </a:rPr>
                        <a:t>用户名</a:t>
                      </a:r>
                      <a:endParaRPr lang="zh-CN" sz="1050" kern="100">
                        <a:effectLst/>
                        <a:latin typeface="Calibri"/>
                        <a:ea typeface="宋体"/>
                        <a:cs typeface="Times New Roman"/>
                      </a:endParaRPr>
                    </a:p>
                  </a:txBody>
                  <a:tcPr marL="34290" marR="34290" marT="0" marB="0"/>
                </a:tc>
              </a:tr>
              <a:tr h="191477">
                <a:tc>
                  <a:txBody>
                    <a:bodyPr/>
                    <a:lstStyle/>
                    <a:p>
                      <a:pPr algn="just">
                        <a:spcAft>
                          <a:spcPts val="0"/>
                        </a:spcAft>
                      </a:pPr>
                      <a:r>
                        <a:rPr lang="en-US" sz="1050" kern="100">
                          <a:effectLst/>
                        </a:rPr>
                        <a:t>EchoName</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en-US" sz="1050" kern="100" dirty="0">
                          <a:effectLst/>
                        </a:rPr>
                        <a:t>String</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zh-CN" sz="1050" kern="100" dirty="0">
                          <a:effectLst/>
                        </a:rPr>
                        <a:t>姓名</a:t>
                      </a:r>
                      <a:endParaRPr lang="zh-CN" sz="1050" kern="100" dirty="0">
                        <a:effectLst/>
                        <a:latin typeface="Calibri"/>
                        <a:ea typeface="宋体"/>
                        <a:cs typeface="Times New Roman"/>
                      </a:endParaRPr>
                    </a:p>
                  </a:txBody>
                  <a:tcPr marL="34290" marR="34290" marT="0" marB="0"/>
                </a:tc>
              </a:tr>
              <a:tr h="191477">
                <a:tc>
                  <a:txBody>
                    <a:bodyPr/>
                    <a:lstStyle/>
                    <a:p>
                      <a:pPr algn="just">
                        <a:spcAft>
                          <a:spcPts val="0"/>
                        </a:spcAft>
                      </a:pPr>
                      <a:r>
                        <a:rPr lang="en-US" sz="1050" kern="100">
                          <a:effectLst/>
                        </a:rPr>
                        <a:t>Sex</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en-US" sz="1050" kern="100" dirty="0" err="1">
                          <a:effectLst/>
                        </a:rPr>
                        <a:t>Int</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zh-CN" sz="1050" kern="100">
                          <a:effectLst/>
                        </a:rPr>
                        <a:t>性别</a:t>
                      </a:r>
                      <a:r>
                        <a:rPr lang="en-US" sz="1050" kern="100">
                          <a:effectLst/>
                        </a:rPr>
                        <a:t> 1:</a:t>
                      </a:r>
                      <a:r>
                        <a:rPr lang="zh-CN" sz="1050" kern="100">
                          <a:effectLst/>
                        </a:rPr>
                        <a:t>男</a:t>
                      </a:r>
                      <a:r>
                        <a:rPr lang="en-US" sz="1050" kern="100">
                          <a:effectLst/>
                        </a:rPr>
                        <a:t> 2:</a:t>
                      </a:r>
                      <a:r>
                        <a:rPr lang="zh-CN" sz="1050" kern="100">
                          <a:effectLst/>
                        </a:rPr>
                        <a:t>女</a:t>
                      </a:r>
                      <a:r>
                        <a:rPr lang="en-US" sz="1050" kern="100">
                          <a:effectLst/>
                        </a:rPr>
                        <a:t> 3:</a:t>
                      </a:r>
                      <a:r>
                        <a:rPr lang="zh-CN" sz="1050" kern="100">
                          <a:effectLst/>
                        </a:rPr>
                        <a:t>未知</a:t>
                      </a:r>
                      <a:r>
                        <a:rPr lang="en-US" sz="1050" kern="100">
                          <a:effectLst/>
                        </a:rPr>
                        <a:t> 4:</a:t>
                      </a:r>
                      <a:r>
                        <a:rPr lang="zh-CN" sz="1050" kern="100">
                          <a:effectLst/>
                        </a:rPr>
                        <a:t>保密</a:t>
                      </a:r>
                      <a:endParaRPr lang="zh-CN" sz="1050" kern="100">
                        <a:effectLst/>
                        <a:latin typeface="Calibri"/>
                        <a:ea typeface="宋体"/>
                        <a:cs typeface="Times New Roman"/>
                      </a:endParaRPr>
                    </a:p>
                  </a:txBody>
                  <a:tcPr marL="34290" marR="34290" marT="0" marB="0"/>
                </a:tc>
              </a:tr>
              <a:tr h="191477">
                <a:tc>
                  <a:txBody>
                    <a:bodyPr/>
                    <a:lstStyle/>
                    <a:p>
                      <a:pPr algn="just">
                        <a:spcAft>
                          <a:spcPts val="0"/>
                        </a:spcAft>
                      </a:pPr>
                      <a:r>
                        <a:rPr lang="en-US" sz="1050" kern="100">
                          <a:effectLst/>
                        </a:rPr>
                        <a:t>Photo</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en-US" sz="1050" kern="100">
                          <a:effectLst/>
                        </a:rPr>
                        <a:t>string</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zh-CN" sz="1050" kern="100">
                          <a:effectLst/>
                        </a:rPr>
                        <a:t>头像路径</a:t>
                      </a:r>
                      <a:endParaRPr lang="zh-CN" sz="1050" kern="100">
                        <a:effectLst/>
                        <a:latin typeface="Calibri"/>
                        <a:ea typeface="宋体"/>
                        <a:cs typeface="Times New Roman"/>
                      </a:endParaRPr>
                    </a:p>
                  </a:txBody>
                  <a:tcPr marL="34290" marR="34290" marT="0" marB="0"/>
                </a:tc>
              </a:tr>
              <a:tr h="191477">
                <a:tc>
                  <a:txBody>
                    <a:bodyPr/>
                    <a:lstStyle/>
                    <a:p>
                      <a:pPr algn="just">
                        <a:spcAft>
                          <a:spcPts val="0"/>
                        </a:spcAft>
                      </a:pPr>
                      <a:r>
                        <a:rPr lang="en-US" sz="1050" kern="100">
                          <a:effectLst/>
                        </a:rPr>
                        <a:t>Phone</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en-US" sz="1050" kern="100">
                          <a:effectLst/>
                        </a:rPr>
                        <a:t>string</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zh-CN" sz="1050" kern="100" dirty="0">
                          <a:effectLst/>
                        </a:rPr>
                        <a:t>手机号</a:t>
                      </a:r>
                      <a:endParaRPr lang="zh-CN" sz="1050" kern="100" dirty="0">
                        <a:effectLst/>
                        <a:latin typeface="Calibri"/>
                        <a:ea typeface="宋体"/>
                        <a:cs typeface="Times New Roman"/>
                      </a:endParaRPr>
                    </a:p>
                  </a:txBody>
                  <a:tcPr marL="34290" marR="34290" marT="0" marB="0"/>
                </a:tc>
              </a:tr>
              <a:tr h="191477">
                <a:tc>
                  <a:txBody>
                    <a:bodyPr/>
                    <a:lstStyle/>
                    <a:p>
                      <a:pPr algn="just">
                        <a:spcAft>
                          <a:spcPts val="0"/>
                        </a:spcAft>
                      </a:pPr>
                      <a:r>
                        <a:rPr lang="en-US" sz="1050" kern="100">
                          <a:effectLst/>
                        </a:rPr>
                        <a:t>WorkNo</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en-US" sz="1050" kern="100">
                          <a:effectLst/>
                        </a:rPr>
                        <a:t>string</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zh-CN" sz="1050" kern="100">
                          <a:effectLst/>
                        </a:rPr>
                        <a:t>工号</a:t>
                      </a:r>
                      <a:endParaRPr lang="zh-CN" sz="1050" kern="100">
                        <a:effectLst/>
                        <a:latin typeface="Calibri"/>
                        <a:ea typeface="宋体"/>
                        <a:cs typeface="Times New Roman"/>
                      </a:endParaRPr>
                    </a:p>
                  </a:txBody>
                  <a:tcPr marL="34290" marR="34290" marT="0" marB="0"/>
                </a:tc>
              </a:tr>
              <a:tr h="191477">
                <a:tc>
                  <a:txBody>
                    <a:bodyPr/>
                    <a:lstStyle/>
                    <a:p>
                      <a:pPr algn="just">
                        <a:spcAft>
                          <a:spcPts val="0"/>
                        </a:spcAft>
                      </a:pPr>
                      <a:r>
                        <a:rPr lang="en-US" sz="1050" kern="100">
                          <a:effectLst/>
                        </a:rPr>
                        <a:t>IsTeacherName</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en-US" sz="1050" kern="100">
                          <a:effectLst/>
                        </a:rPr>
                        <a:t>bool</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zh-CN" sz="1050" kern="100">
                          <a:effectLst/>
                        </a:rPr>
                        <a:t>是否是班主任</a:t>
                      </a:r>
                      <a:endParaRPr lang="zh-CN" sz="1050" kern="100">
                        <a:effectLst/>
                        <a:latin typeface="Calibri"/>
                        <a:ea typeface="宋体"/>
                        <a:cs typeface="Times New Roman"/>
                      </a:endParaRPr>
                    </a:p>
                  </a:txBody>
                  <a:tcPr marL="34290" marR="34290" marT="0" marB="0"/>
                </a:tc>
              </a:tr>
              <a:tr h="191477">
                <a:tc>
                  <a:txBody>
                    <a:bodyPr/>
                    <a:lstStyle/>
                    <a:p>
                      <a:pPr algn="just">
                        <a:spcAft>
                          <a:spcPts val="0"/>
                        </a:spcAft>
                      </a:pPr>
                      <a:r>
                        <a:rPr lang="en-US" sz="1050" kern="100">
                          <a:effectLst/>
                        </a:rPr>
                        <a:t>TotalCount</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en-US" sz="1050" kern="100">
                          <a:effectLst/>
                        </a:rPr>
                        <a:t>int</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zh-CN" sz="1050" kern="100">
                          <a:effectLst/>
                        </a:rPr>
                        <a:t>带班数量</a:t>
                      </a:r>
                      <a:endParaRPr lang="zh-CN" sz="1050" kern="100">
                        <a:effectLst/>
                        <a:latin typeface="Calibri"/>
                        <a:ea typeface="宋体"/>
                        <a:cs typeface="Times New Roman"/>
                      </a:endParaRPr>
                    </a:p>
                  </a:txBody>
                  <a:tcPr marL="34290" marR="34290" marT="0" marB="0"/>
                </a:tc>
              </a:tr>
              <a:tr h="282177">
                <a:tc>
                  <a:txBody>
                    <a:bodyPr/>
                    <a:lstStyle/>
                    <a:p>
                      <a:pPr algn="just">
                        <a:spcAft>
                          <a:spcPts val="0"/>
                        </a:spcAft>
                      </a:pPr>
                      <a:r>
                        <a:rPr lang="en-US" sz="1050" kern="100">
                          <a:effectLst/>
                        </a:rPr>
                        <a:t>CalssName. CalssName</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en-US" sz="1050" kern="100">
                          <a:effectLst/>
                        </a:rPr>
                        <a:t>staing</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zh-CN" sz="1050" kern="100" dirty="0">
                          <a:effectLst/>
                        </a:rPr>
                        <a:t>班级名称</a:t>
                      </a:r>
                      <a:endParaRPr lang="zh-CN" sz="1050" kern="100" dirty="0">
                        <a:effectLst/>
                        <a:latin typeface="Calibri"/>
                        <a:ea typeface="宋体"/>
                        <a:cs typeface="Times New Roman"/>
                      </a:endParaRPr>
                    </a:p>
                  </a:txBody>
                  <a:tcPr marL="34290" marR="34290" marT="0" marB="0"/>
                </a:tc>
              </a:tr>
            </a:tbl>
          </a:graphicData>
        </a:graphic>
      </p:graphicFrame>
    </p:spTree>
    <p:extLst>
      <p:ext uri="{BB962C8B-B14F-4D97-AF65-F5344CB8AC3E}">
        <p14:creationId xmlns:p14="http://schemas.microsoft.com/office/powerpoint/2010/main" val="41311583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11736</TotalTime>
  <Words>1151</Words>
  <Application>Microsoft Office PowerPoint</Application>
  <PresentationFormat>自定义</PresentationFormat>
  <Paragraphs>165</Paragraphs>
  <Slides>14</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16" baseType="lpstr">
      <vt:lpstr>Office 主题​​</vt:lpstr>
      <vt:lpstr>PicObj Class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国泰安幻灯片模板</dc:title>
  <dc:creator>GTA设计中心</dc:creator>
  <cp:lastModifiedBy>黄慧君</cp:lastModifiedBy>
  <cp:revision>208</cp:revision>
  <dcterms:created xsi:type="dcterms:W3CDTF">2015-11-21T04:10:56Z</dcterms:created>
  <dcterms:modified xsi:type="dcterms:W3CDTF">2017-02-20T02:25:44Z</dcterms:modified>
</cp:coreProperties>
</file>