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42" r:id="rId2"/>
    <p:sldId id="643" r:id="rId3"/>
    <p:sldId id="626" r:id="rId4"/>
    <p:sldId id="627" r:id="rId5"/>
    <p:sldId id="628" r:id="rId6"/>
    <p:sldId id="630" r:id="rId7"/>
    <p:sldId id="631" r:id="rId8"/>
    <p:sldId id="635" r:id="rId9"/>
    <p:sldId id="636" r:id="rId10"/>
    <p:sldId id="646" r:id="rId11"/>
    <p:sldId id="632" r:id="rId12"/>
    <p:sldId id="637" r:id="rId13"/>
    <p:sldId id="644" r:id="rId14"/>
    <p:sldId id="639" r:id="rId15"/>
    <p:sldId id="568" r:id="rId16"/>
  </p:sldIdLst>
  <p:sldSz cx="9001125" cy="57610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0">
          <p15:clr>
            <a:srgbClr val="A4A3A4"/>
          </p15:clr>
        </p15:guide>
        <p15:guide id="2" orient="horz" pos="998">
          <p15:clr>
            <a:srgbClr val="A4A3A4"/>
          </p15:clr>
        </p15:guide>
        <p15:guide id="3" pos="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FF"/>
    <a:srgbClr val="EAAD00"/>
    <a:srgbClr val="9999FF"/>
    <a:srgbClr val="325B1B"/>
    <a:srgbClr val="FF0000"/>
    <a:srgbClr val="DBFEBC"/>
    <a:srgbClr val="E5F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9448" autoAdjust="0"/>
  </p:normalViewPr>
  <p:slideViewPr>
    <p:cSldViewPr>
      <p:cViewPr varScale="1">
        <p:scale>
          <a:sx n="135" d="100"/>
          <a:sy n="135" d="100"/>
        </p:scale>
        <p:origin x="-1152" y="-96"/>
      </p:cViewPr>
      <p:guideLst>
        <p:guide orient="horz" pos="710"/>
        <p:guide orient="horz" pos="998"/>
        <p:guide pos="520"/>
      </p:guideLst>
    </p:cSldViewPr>
  </p:slideViewPr>
  <p:outlineViewPr>
    <p:cViewPr>
      <p:scale>
        <a:sx n="33" d="100"/>
        <a:sy n="33" d="100"/>
      </p:scale>
      <p:origin x="0" y="2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51C8B3D6-25E4-4948-AE09-6D04335D15A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333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685800"/>
            <a:ext cx="5356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C471CBFD-B460-4976-A0CC-64E2217BC8F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98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>
            <a:spLocks/>
          </p:cNvSpPr>
          <p:nvPr/>
        </p:nvSpPr>
        <p:spPr bwMode="gray">
          <a:xfrm>
            <a:off x="3175" y="53308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5" name="Freeform 29"/>
          <p:cNvSpPr>
            <a:spLocks/>
          </p:cNvSpPr>
          <p:nvPr/>
        </p:nvSpPr>
        <p:spPr bwMode="gray">
          <a:xfrm>
            <a:off x="-1588" y="-1588"/>
            <a:ext cx="9012238" cy="4149726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6" name="Freeform 28"/>
          <p:cNvSpPr>
            <a:spLocks/>
          </p:cNvSpPr>
          <p:nvPr/>
        </p:nvSpPr>
        <p:spPr bwMode="gray">
          <a:xfrm>
            <a:off x="0" y="0"/>
            <a:ext cx="9012238" cy="3640138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7" name="Freeform 30"/>
          <p:cNvSpPr>
            <a:spLocks/>
          </p:cNvSpPr>
          <p:nvPr/>
        </p:nvSpPr>
        <p:spPr bwMode="gray">
          <a:xfrm>
            <a:off x="0" y="0"/>
            <a:ext cx="9010650" cy="1344613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8" name="Freeform 27" descr="1"/>
          <p:cNvSpPr>
            <a:spLocks/>
          </p:cNvSpPr>
          <p:nvPr/>
        </p:nvSpPr>
        <p:spPr bwMode="gray">
          <a:xfrm>
            <a:off x="750888" y="639763"/>
            <a:ext cx="9026525" cy="1144587"/>
          </a:xfrm>
          <a:custGeom>
            <a:avLst/>
            <a:gdLst>
              <a:gd name="T0" fmla="*/ 0 w 5777"/>
              <a:gd name="T1" fmla="*/ 858 h 858"/>
              <a:gd name="T2" fmla="*/ 1926 w 5777"/>
              <a:gd name="T3" fmla="*/ 857 h 858"/>
              <a:gd name="T4" fmla="*/ 2157 w 5777"/>
              <a:gd name="T5" fmla="*/ 793 h 858"/>
              <a:gd name="T6" fmla="*/ 2509 w 5777"/>
              <a:gd name="T7" fmla="*/ 473 h 858"/>
              <a:gd name="T8" fmla="*/ 2970 w 5777"/>
              <a:gd name="T9" fmla="*/ 390 h 858"/>
              <a:gd name="T10" fmla="*/ 5773 w 5777"/>
              <a:gd name="T11" fmla="*/ 388 h 858"/>
              <a:gd name="T12" fmla="*/ 5777 w 5777"/>
              <a:gd name="T13" fmla="*/ 0 h 858"/>
              <a:gd name="T14" fmla="*/ 0 w 5777"/>
              <a:gd name="T15" fmla="*/ 2 h 858"/>
              <a:gd name="T16" fmla="*/ 0 w 5777"/>
              <a:gd name="T17" fmla="*/ 858 h 8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7"/>
              <a:gd name="T28" fmla="*/ 0 h 858"/>
              <a:gd name="T29" fmla="*/ 5777 w 5777"/>
              <a:gd name="T30" fmla="*/ 858 h 8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275513" y="639763"/>
            <a:ext cx="1576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 Black" pitchFamily="34" charset="0"/>
                <a:ea typeface="黑体" pitchFamily="2" charset="-122"/>
              </a:rPr>
              <a:t>L/O/G/O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gray">
          <a:xfrm>
            <a:off x="3175" y="38322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565650" y="1549400"/>
            <a:ext cx="4411663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393700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5906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7971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50888" y="5441950"/>
            <a:ext cx="2100262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pitchFamily="34" charset="0"/>
                <a:ea typeface="黑体" pitchFamily="2" charset="-122"/>
              </a:defRPr>
            </a:lvl1pPr>
          </a:lstStyle>
          <a:p>
            <a:pPr>
              <a:defRPr/>
            </a:pPr>
            <a:fld id="{57C740E8-1989-4B8F-9E17-BBB71A10D9DF}" type="datetime1">
              <a:rPr lang="zh-CN" altLang="en-US"/>
              <a:pPr>
                <a:defRPr/>
              </a:pPr>
              <a:t>2019/1/14</a:t>
            </a:fld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00375" y="5441950"/>
            <a:ext cx="3225800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pitchFamily="34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0038" y="5441950"/>
            <a:ext cx="374650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2C565EC0-92E5-49FF-8483-059FF34BD73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3557"/>
            <a:ext cx="8229600" cy="723888"/>
          </a:xfrm>
          <a:prstGeom prst="rect">
            <a:avLst/>
          </a:prstGeom>
        </p:spPr>
        <p:txBody>
          <a:bodyPr/>
          <a:lstStyle>
            <a:lvl1pPr>
              <a:defRPr sz="3200" u="sng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80321"/>
            <a:ext cx="8229600" cy="4525963"/>
          </a:xfrm>
          <a:prstGeom prst="rect">
            <a:avLst/>
          </a:prstGeom>
        </p:spPr>
        <p:txBody>
          <a:bodyPr/>
          <a:lstStyle>
            <a:lvl1pPr marL="447675" indent="-447675">
              <a:buFont typeface="Wingdings" pitchFamily="2" charset="2"/>
              <a:buChar char="n"/>
              <a:tabLst>
                <a:tab pos="265113" algn="l"/>
              </a:tabLst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责任未来PPT内页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534988"/>
            <a:ext cx="89979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8" descr="LOGO副本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7163" y="138113"/>
            <a:ext cx="1371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5" descr="图片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681163" y="271463"/>
            <a:ext cx="73199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" descr="封面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54"/>
            <a:ext cx="899795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矩形 11"/>
          <p:cNvSpPr>
            <a:spLocks noChangeArrowheads="1"/>
          </p:cNvSpPr>
          <p:nvPr/>
        </p:nvSpPr>
        <p:spPr bwMode="auto">
          <a:xfrm>
            <a:off x="2747963" y="4024313"/>
            <a:ext cx="6253162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8F8F8"/>
              </a:solidFill>
            </a:endParaRPr>
          </a:p>
        </p:txBody>
      </p:sp>
      <p:pic>
        <p:nvPicPr>
          <p:cNvPr id="4100" name="Picture 8" descr="LOGO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3" y="366713"/>
            <a:ext cx="213360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3132410" y="1943132"/>
            <a:ext cx="5976663" cy="14219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XX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</a:t>
            </a:r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2016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年上半年</a:t>
            </a:r>
            <a:endParaRPr lang="en-US" altLang="zh-CN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述职报告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491780" y="2538291"/>
            <a:ext cx="33292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endParaRPr lang="en-US" altLang="zh-CN" sz="1600" dirty="0" smtClean="0">
              <a:solidFill>
                <a:srgbClr val="F8F8F8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  <a:defRPr/>
            </a:pPr>
            <a:endParaRPr lang="en-US" altLang="zh-CN" sz="1600" dirty="0">
              <a:solidFill>
                <a:srgbClr val="F8F8F8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  <a:defRPr/>
            </a:pPr>
            <a:r>
              <a:rPr lang="zh-CN" altLang="en-US" sz="1600" dirty="0" smtClean="0">
                <a:solidFill>
                  <a:srgbClr val="F8F8F8"/>
                </a:solidFill>
                <a:latin typeface="+mj-ea"/>
                <a:ea typeface="+mj-ea"/>
              </a:rPr>
              <a:t>汇报</a:t>
            </a:r>
            <a:r>
              <a:rPr lang="zh-CN" altLang="en-US" sz="1600" dirty="0" smtClean="0">
                <a:solidFill>
                  <a:srgbClr val="F8F8F8"/>
                </a:solidFill>
                <a:latin typeface="+mj-ea"/>
                <a:ea typeface="+mj-ea"/>
              </a:rPr>
              <a:t>人</a:t>
            </a:r>
            <a:r>
              <a:rPr lang="en-US" altLang="zh-CN" sz="1600" dirty="0" smtClean="0">
                <a:solidFill>
                  <a:srgbClr val="F8F8F8"/>
                </a:solidFill>
                <a:latin typeface="+mj-ea"/>
                <a:ea typeface="+mj-ea"/>
              </a:rPr>
              <a:t>:</a:t>
            </a:r>
            <a:endParaRPr lang="en-US" altLang="zh-CN" sz="1600" dirty="0" smtClean="0">
              <a:solidFill>
                <a:srgbClr val="F8F8F8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rgbClr val="F8F8F8"/>
                </a:solidFill>
                <a:latin typeface="+mj-ea"/>
                <a:ea typeface="+mj-ea"/>
              </a:rPr>
              <a:t>2016</a:t>
            </a:r>
            <a:r>
              <a:rPr lang="zh-CN" altLang="en-US" sz="1600" dirty="0" smtClean="0">
                <a:solidFill>
                  <a:srgbClr val="F8F8F8"/>
                </a:solidFill>
                <a:latin typeface="+mj-ea"/>
                <a:ea typeface="+mj-ea"/>
              </a:rPr>
              <a:t>年</a:t>
            </a:r>
            <a:r>
              <a:rPr lang="en-US" altLang="zh-CN" sz="1600" dirty="0" smtClean="0">
                <a:solidFill>
                  <a:srgbClr val="F8F8F8"/>
                </a:solidFill>
                <a:latin typeface="+mj-ea"/>
                <a:ea typeface="+mj-ea"/>
              </a:rPr>
              <a:t>7</a:t>
            </a:r>
            <a:r>
              <a:rPr lang="zh-CN" altLang="en-US" sz="1600" dirty="0" smtClean="0">
                <a:solidFill>
                  <a:srgbClr val="F8F8F8"/>
                </a:solidFill>
                <a:latin typeface="+mj-ea"/>
                <a:ea typeface="+mj-ea"/>
              </a:rPr>
              <a:t>月</a:t>
            </a:r>
            <a:r>
              <a:rPr lang="en-US" altLang="zh-CN" sz="1600" dirty="0" smtClean="0">
                <a:solidFill>
                  <a:srgbClr val="F8F8F8"/>
                </a:solidFill>
                <a:latin typeface="+mj-ea"/>
                <a:ea typeface="+mj-ea"/>
              </a:rPr>
              <a:t>20</a:t>
            </a:r>
            <a:r>
              <a:rPr lang="zh-CN" altLang="en-US" sz="1600" dirty="0" smtClean="0">
                <a:solidFill>
                  <a:srgbClr val="F8F8F8"/>
                </a:solidFill>
                <a:latin typeface="+mj-ea"/>
                <a:ea typeface="+mj-ea"/>
              </a:rPr>
              <a:t>日</a:t>
            </a:r>
            <a:endParaRPr lang="en-US" altLang="zh-CN" sz="1600" dirty="0" smtClean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70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106" y="432247"/>
            <a:ext cx="820891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二、</a:t>
            </a:r>
            <a:r>
              <a:rPr lang="en-US" altLang="zh-CN" sz="2400" dirty="0" smtClean="0">
                <a:solidFill>
                  <a:srgbClr val="C00000"/>
                </a:solidFill>
                <a:latin typeface="+mj-ea"/>
                <a:ea typeface="+mj-ea"/>
              </a:rPr>
              <a:t>2016</a:t>
            </a: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年上半年部门工作总结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4. </a:t>
            </a:r>
            <a:r>
              <a:rPr lang="zh-CN" altLang="en-US" dirty="0" smtClean="0">
                <a:latin typeface="+mj-ea"/>
                <a:ea typeface="+mj-ea"/>
              </a:rPr>
              <a:t>个人工作状态及自我评价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i="1" dirty="0" smtClean="0">
                <a:solidFill>
                  <a:srgbClr val="00B0F0"/>
                </a:solidFill>
              </a:rPr>
              <a:t>（</a:t>
            </a:r>
            <a:r>
              <a:rPr lang="zh-CN" altLang="en-US" i="1" dirty="0">
                <a:solidFill>
                  <a:srgbClr val="00B0F0"/>
                </a:solidFill>
              </a:rPr>
              <a:t>说明：个人对公司文化的理解与执行程度，学习与自我反省情况，合理利用资源（借脑借力）等</a:t>
            </a:r>
            <a:r>
              <a:rPr lang="zh-CN" altLang="en-US" i="1" dirty="0" smtClean="0">
                <a:solidFill>
                  <a:srgbClr val="00B0F0"/>
                </a:solidFill>
              </a:rPr>
              <a:t>）</a:t>
            </a:r>
            <a:endParaRPr lang="zh-CN" alt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106" y="432247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三、</a:t>
            </a:r>
            <a:r>
              <a:rPr lang="en-US" altLang="zh-CN" sz="2400" dirty="0" smtClean="0">
                <a:solidFill>
                  <a:srgbClr val="C00000"/>
                </a:solidFill>
                <a:latin typeface="+mj-ea"/>
                <a:ea typeface="+mj-ea"/>
              </a:rPr>
              <a:t>2016</a:t>
            </a: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年下半年部门工作目标与规划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1. </a:t>
            </a:r>
            <a:r>
              <a:rPr lang="zh-CN" altLang="en-US" dirty="0" smtClean="0">
                <a:latin typeface="+mj-ea"/>
                <a:ea typeface="+mj-ea"/>
              </a:rPr>
              <a:t>下半年工作目标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i="1" dirty="0">
                <a:solidFill>
                  <a:srgbClr val="00B0F0"/>
                </a:solidFill>
              </a:rPr>
              <a:t>（说明</a:t>
            </a:r>
            <a:r>
              <a:rPr lang="zh-CN" altLang="en-US" i="1" dirty="0" smtClean="0">
                <a:solidFill>
                  <a:srgbClr val="00B0F0"/>
                </a:solidFill>
              </a:rPr>
              <a:t>：从</a:t>
            </a:r>
            <a:r>
              <a:rPr lang="zh-CN" altLang="en-US" i="1" dirty="0">
                <a:solidFill>
                  <a:srgbClr val="00B0F0"/>
                </a:solidFill>
              </a:rPr>
              <a:t>业务角度、团队角度、质量过程</a:t>
            </a:r>
            <a:r>
              <a:rPr lang="zh-CN" altLang="en-US" i="1" dirty="0" smtClean="0">
                <a:solidFill>
                  <a:srgbClr val="00B0F0"/>
                </a:solidFill>
              </a:rPr>
              <a:t>角度、改善不足等角度形成目标，检验是否符合</a:t>
            </a:r>
            <a:r>
              <a:rPr lang="en-US" altLang="zh-CN" i="1" dirty="0" smtClean="0">
                <a:solidFill>
                  <a:srgbClr val="00B0F0"/>
                </a:solidFill>
              </a:rPr>
              <a:t>SMART</a:t>
            </a:r>
            <a:r>
              <a:rPr lang="zh-CN" altLang="en-US" i="1" dirty="0" smtClean="0">
                <a:solidFill>
                  <a:srgbClr val="00B0F0"/>
                </a:solidFill>
              </a:rPr>
              <a:t>原则；重点阐述经营业绩目标）</a:t>
            </a:r>
            <a:endParaRPr lang="zh-CN" altLang="en-US" i="1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106" y="432247"/>
            <a:ext cx="8208912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三、</a:t>
            </a:r>
            <a:r>
              <a:rPr lang="en-US" altLang="zh-CN" sz="2400" dirty="0" smtClean="0">
                <a:solidFill>
                  <a:srgbClr val="C00000"/>
                </a:solidFill>
                <a:latin typeface="+mj-ea"/>
                <a:ea typeface="+mj-ea"/>
              </a:rPr>
              <a:t>2016</a:t>
            </a: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年下半年部门工作目标与规划</a:t>
            </a:r>
            <a:endParaRPr lang="en-US" altLang="zh-CN" sz="24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2. </a:t>
            </a:r>
            <a:r>
              <a:rPr lang="zh-CN" altLang="en-US" dirty="0" smtClean="0">
                <a:latin typeface="+mj-ea"/>
                <a:ea typeface="+mj-ea"/>
              </a:rPr>
              <a:t>重点工作内容及预期效果</a:t>
            </a:r>
            <a:endParaRPr lang="en-US" altLang="zh-CN" dirty="0" smtClean="0"/>
          </a:p>
          <a:p>
            <a:r>
              <a:rPr lang="zh-CN" altLang="en-US" i="1" dirty="0" smtClean="0">
                <a:solidFill>
                  <a:srgbClr val="00B0F0"/>
                </a:solidFill>
              </a:rPr>
              <a:t>（说明：项目要进行</a:t>
            </a:r>
            <a:r>
              <a:rPr lang="en-US" altLang="zh-CN" i="1" dirty="0" smtClean="0">
                <a:solidFill>
                  <a:srgbClr val="00B0F0"/>
                </a:solidFill>
              </a:rPr>
              <a:t>ABC</a:t>
            </a:r>
            <a:r>
              <a:rPr lang="zh-CN" altLang="en-US" i="1" dirty="0" smtClean="0">
                <a:solidFill>
                  <a:srgbClr val="00B0F0"/>
                </a:solidFill>
              </a:rPr>
              <a:t>分类并明确项目时间表、预期产出成果）</a:t>
            </a:r>
            <a:endParaRPr lang="en-US" altLang="zh-CN" i="1" dirty="0" smtClean="0">
              <a:solidFill>
                <a:srgbClr val="00B0F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90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097" y="432247"/>
            <a:ext cx="835292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一、部门总体情况分析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3. </a:t>
            </a:r>
            <a:r>
              <a:rPr lang="zh-CN" altLang="en-US" dirty="0" smtClean="0">
                <a:latin typeface="+mj-ea"/>
                <a:ea typeface="+mj-ea"/>
              </a:rPr>
              <a:t>团队建设规划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i="1" dirty="0" smtClean="0">
                <a:solidFill>
                  <a:srgbClr val="00B0F0"/>
                </a:solidFill>
              </a:rPr>
              <a:t>（</a:t>
            </a:r>
            <a:r>
              <a:rPr lang="zh-CN" altLang="en-US" i="1" dirty="0">
                <a:solidFill>
                  <a:srgbClr val="00B0F0"/>
                </a:solidFill>
              </a:rPr>
              <a:t>说明</a:t>
            </a:r>
            <a:r>
              <a:rPr lang="zh-CN" altLang="en-US" i="1" dirty="0" smtClean="0">
                <a:solidFill>
                  <a:srgbClr val="00B0F0"/>
                </a:solidFill>
              </a:rPr>
              <a:t>：团队建设计划，包括对下属及下属团队管理提升计划</a:t>
            </a:r>
            <a:r>
              <a:rPr lang="zh-CN" altLang="en-US" i="1" dirty="0">
                <a:solidFill>
                  <a:srgbClr val="00B0F0"/>
                </a:solidFill>
              </a:rPr>
              <a:t>，</a:t>
            </a:r>
            <a:r>
              <a:rPr lang="zh-CN" altLang="en-US" i="1" dirty="0" smtClean="0">
                <a:solidFill>
                  <a:srgbClr val="00B0F0"/>
                </a:solidFill>
              </a:rPr>
              <a:t>短期：未来一季度；中期：未来</a:t>
            </a:r>
            <a:r>
              <a:rPr lang="en-US" altLang="zh-CN" i="1" dirty="0" smtClean="0">
                <a:solidFill>
                  <a:srgbClr val="00B0F0"/>
                </a:solidFill>
              </a:rPr>
              <a:t>6</a:t>
            </a:r>
            <a:r>
              <a:rPr lang="zh-CN" altLang="en-US" i="1" dirty="0" smtClean="0">
                <a:solidFill>
                  <a:srgbClr val="00B0F0"/>
                </a:solidFill>
              </a:rPr>
              <a:t>个月；长期：未来一年；在团队建设方面的困惑、支持需求）</a:t>
            </a:r>
            <a:endParaRPr lang="zh-CN" altLang="en-US" i="1" dirty="0">
              <a:solidFill>
                <a:srgbClr val="00B0F0"/>
              </a:solidFill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87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106" y="432247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四、意见与建议</a:t>
            </a:r>
          </a:p>
          <a:p>
            <a:r>
              <a:rPr lang="zh-CN" altLang="en-US" i="1" dirty="0" smtClean="0">
                <a:solidFill>
                  <a:srgbClr val="00B0F0"/>
                </a:solidFill>
              </a:rPr>
              <a:t>（对公司、对上级、对兄弟部门等的意见、建议；需要领导特别关注及支持事项）</a:t>
            </a:r>
            <a:endParaRPr lang="zh-CN" altLang="en-US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279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63" y="1041400"/>
            <a:ext cx="4043362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106" y="3096543"/>
            <a:ext cx="7129462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75000"/>
              </a:lnSpc>
            </a:pPr>
            <a:r>
              <a:rPr lang="en-US" altLang="ko-KR" sz="5600" dirty="0">
                <a:solidFill>
                  <a:schemeClr val="bg1">
                    <a:lumMod val="75000"/>
                  </a:schemeClr>
                </a:solidFill>
                <a:ea typeface="Gulim" pitchFamily="34" charset="-127"/>
                <a:cs typeface="Arial" charset="0"/>
              </a:rPr>
              <a:t>THANK </a:t>
            </a:r>
            <a:r>
              <a:rPr lang="en-US" altLang="ko-KR" sz="5600" dirty="0">
                <a:solidFill>
                  <a:srgbClr val="FF6600"/>
                </a:solidFill>
                <a:ea typeface="Gulim" pitchFamily="34" charset="-127"/>
                <a:cs typeface="Arial" charset="0"/>
              </a:rPr>
              <a:t>YOU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35186" y="3771404"/>
            <a:ext cx="35814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0" dirty="0" smtClean="0">
                <a:latin typeface="+mj-ea"/>
                <a:ea typeface="+mj-ea"/>
              </a:rPr>
              <a:t>深圳国泰安教育技术股份有限公司</a:t>
            </a:r>
            <a:endParaRPr lang="zh-CN" altLang="en-US" sz="1200" b="0" dirty="0">
              <a:latin typeface="+mj-ea"/>
              <a:ea typeface="+mj-ea"/>
            </a:endParaRPr>
          </a:p>
          <a:p>
            <a:pPr algn="r">
              <a:spcBef>
                <a:spcPct val="50000"/>
              </a:spcBef>
              <a:defRPr/>
            </a:pPr>
            <a:r>
              <a:rPr lang="en-US" altLang="zh-CN" sz="1200" b="0" dirty="0" smtClean="0">
                <a:latin typeface="+mj-ea"/>
                <a:ea typeface="+mj-ea"/>
              </a:rPr>
              <a:t>2016</a:t>
            </a:r>
            <a:r>
              <a:rPr lang="zh-CN" altLang="en-US" sz="1200" b="0" dirty="0" smtClean="0">
                <a:latin typeface="+mj-ea"/>
                <a:ea typeface="+mj-ea"/>
              </a:rPr>
              <a:t>年</a:t>
            </a:r>
            <a:r>
              <a:rPr lang="en-US" altLang="zh-CN" sz="1200" b="0" dirty="0">
                <a:latin typeface="+mj-ea"/>
                <a:ea typeface="+mj-ea"/>
              </a:rPr>
              <a:t>7</a:t>
            </a:r>
            <a:r>
              <a:rPr lang="zh-CN" altLang="en-US" sz="1200" b="0" dirty="0" smtClean="0">
                <a:latin typeface="+mj-ea"/>
                <a:ea typeface="+mj-ea"/>
              </a:rPr>
              <a:t>月</a:t>
            </a:r>
            <a:endParaRPr lang="zh-CN" altLang="en-US" sz="12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83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1667" y="2111220"/>
            <a:ext cx="449897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一、部门总体情况</a:t>
            </a:r>
            <a:r>
              <a:rPr lang="zh-CN" altLang="en-US" dirty="0">
                <a:latin typeface="+mj-ea"/>
                <a:ea typeface="+mj-ea"/>
              </a:rPr>
              <a:t>分析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二、</a:t>
            </a:r>
            <a:r>
              <a:rPr lang="en-US" altLang="zh-CN" dirty="0" smtClean="0">
                <a:latin typeface="+mj-ea"/>
                <a:ea typeface="+mj-ea"/>
              </a:rPr>
              <a:t>2016</a:t>
            </a:r>
            <a:r>
              <a:rPr lang="zh-CN" altLang="en-US" dirty="0" smtClean="0">
                <a:latin typeface="+mj-ea"/>
                <a:ea typeface="+mj-ea"/>
              </a:rPr>
              <a:t>年上半年部门工作总结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三、</a:t>
            </a:r>
            <a:r>
              <a:rPr lang="en-US" altLang="zh-CN" dirty="0" smtClean="0">
                <a:latin typeface="+mj-ea"/>
              </a:rPr>
              <a:t>2016</a:t>
            </a:r>
            <a:r>
              <a:rPr lang="zh-CN" altLang="en-US" dirty="0" smtClean="0">
                <a:latin typeface="+mj-ea"/>
                <a:ea typeface="+mj-ea"/>
              </a:rPr>
              <a:t>年下半年部门工作目标与规划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四</a:t>
            </a:r>
            <a:r>
              <a:rPr lang="zh-CN" altLang="en-US" dirty="0" smtClean="0">
                <a:latin typeface="+mj-ea"/>
                <a:ea typeface="+mj-ea"/>
              </a:rPr>
              <a:t>、意见与建议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4138" y="1296343"/>
            <a:ext cx="1005403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C00000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56146" y="2088431"/>
            <a:ext cx="34563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9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097" y="432247"/>
            <a:ext cx="835292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一、部门总体情况分析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部门组织架构及职能定位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i="1" dirty="0" smtClean="0">
                <a:solidFill>
                  <a:srgbClr val="00B0F0"/>
                </a:solidFill>
              </a:rPr>
              <a:t>（说明：架构图展示）</a:t>
            </a:r>
            <a:endParaRPr lang="en-US" altLang="zh-CN" i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097" y="432247"/>
            <a:ext cx="835292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一、部门总体情况分析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2. </a:t>
            </a:r>
            <a:r>
              <a:rPr lang="zh-CN" altLang="en-US" dirty="0" smtClean="0">
                <a:latin typeface="+mj-ea"/>
                <a:ea typeface="+mj-ea"/>
              </a:rPr>
              <a:t>人员结构分析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i="1" dirty="0" smtClean="0">
                <a:solidFill>
                  <a:srgbClr val="00B0F0"/>
                </a:solidFill>
              </a:rPr>
              <a:t>（说明：现有员工人数，人员分布情况，变动情况，计划增补员工人数等；还要从</a:t>
            </a:r>
            <a:r>
              <a:rPr lang="en-US" altLang="zh-CN" i="1" dirty="0" smtClean="0">
                <a:solidFill>
                  <a:srgbClr val="00B0F0"/>
                </a:solidFill>
              </a:rPr>
              <a:t>CEO</a:t>
            </a:r>
            <a:r>
              <a:rPr lang="zh-CN" altLang="en-US" i="1" dirty="0" smtClean="0">
                <a:solidFill>
                  <a:srgbClr val="00B0F0"/>
                </a:solidFill>
              </a:rPr>
              <a:t>的角度做深入分析，新老员工占比，</a:t>
            </a:r>
            <a:r>
              <a:rPr lang="zh-CN" altLang="en-US" i="1" dirty="0">
                <a:solidFill>
                  <a:srgbClr val="00B0F0"/>
                </a:solidFill>
              </a:rPr>
              <a:t>团队人员</a:t>
            </a:r>
            <a:r>
              <a:rPr lang="zh-CN" altLang="en-US" i="1" dirty="0" smtClean="0">
                <a:solidFill>
                  <a:srgbClr val="00B0F0"/>
                </a:solidFill>
              </a:rPr>
              <a:t>结构的优势与不足等）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097" y="432247"/>
            <a:ext cx="835292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一、部门总体情况分析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3. </a:t>
            </a:r>
            <a:r>
              <a:rPr lang="zh-CN" altLang="en-US" dirty="0" smtClean="0">
                <a:latin typeface="+mj-ea"/>
                <a:ea typeface="+mj-ea"/>
              </a:rPr>
              <a:t>团队建设评价</a:t>
            </a:r>
          </a:p>
          <a:p>
            <a:r>
              <a:rPr lang="zh-CN" altLang="en-US" i="1" dirty="0" smtClean="0">
                <a:solidFill>
                  <a:srgbClr val="00B0F0"/>
                </a:solidFill>
              </a:rPr>
              <a:t>（说明：招聘，吸引与留住人才，监管与批评，指导与提升等，包括对下属及下属团队管理提升计划完成情况的分析；对目前部门</a:t>
            </a:r>
            <a:r>
              <a:rPr lang="zh-CN" altLang="en-US" i="1" dirty="0">
                <a:solidFill>
                  <a:srgbClr val="00B0F0"/>
                </a:solidFill>
              </a:rPr>
              <a:t>管理</a:t>
            </a:r>
            <a:r>
              <a:rPr lang="zh-CN" altLang="en-US" i="1" dirty="0" smtClean="0">
                <a:solidFill>
                  <a:srgbClr val="00B0F0"/>
                </a:solidFill>
              </a:rPr>
              <a:t>团队能力建设情况以及是否符合发展需要的分析；还要从</a:t>
            </a:r>
            <a:r>
              <a:rPr lang="en-US" altLang="zh-CN" i="1" dirty="0" smtClean="0">
                <a:solidFill>
                  <a:srgbClr val="00B0F0"/>
                </a:solidFill>
              </a:rPr>
              <a:t>CEO</a:t>
            </a:r>
            <a:r>
              <a:rPr lang="zh-CN" altLang="en-US" i="1" dirty="0" smtClean="0">
                <a:solidFill>
                  <a:srgbClr val="00B0F0"/>
                </a:solidFill>
              </a:rPr>
              <a:t>的高度深入分析团队干部培养、整体团队建设成绩等）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097" y="432247"/>
            <a:ext cx="835292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一、部门总体情况分析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4. </a:t>
            </a:r>
            <a:r>
              <a:rPr lang="zh-CN" altLang="en-US" dirty="0" smtClean="0">
                <a:latin typeface="+mj-ea"/>
                <a:ea typeface="+mj-ea"/>
              </a:rPr>
              <a:t>管理效率与执行力</a:t>
            </a:r>
          </a:p>
          <a:p>
            <a:r>
              <a:rPr lang="zh-CN" altLang="en-US" i="1" dirty="0" smtClean="0">
                <a:solidFill>
                  <a:srgbClr val="00B0F0"/>
                </a:solidFill>
              </a:rPr>
              <a:t>（说明：团队有没有运用优秀的管理制度、管理方法、模板、案例来提升效率</a:t>
            </a:r>
            <a:r>
              <a:rPr lang="zh-CN" altLang="en-US" i="1" dirty="0">
                <a:solidFill>
                  <a:srgbClr val="00B0F0"/>
                </a:solidFill>
              </a:rPr>
              <a:t>；</a:t>
            </a:r>
            <a:r>
              <a:rPr lang="zh-CN" altLang="en-US" i="1" dirty="0" smtClean="0">
                <a:solidFill>
                  <a:srgbClr val="00B0F0"/>
                </a:solidFill>
              </a:rPr>
              <a:t>团队有没有强大的执行力与凝聚力；是否做到公司企业文化要求的激情；是否有拖拉、对事情决策不及时的情况；有没有深刻运用</a:t>
            </a:r>
            <a:r>
              <a:rPr lang="en-US" altLang="zh-CN" i="1" dirty="0" smtClean="0">
                <a:solidFill>
                  <a:srgbClr val="00B0F0"/>
                </a:solidFill>
              </a:rPr>
              <a:t>ABC</a:t>
            </a:r>
            <a:r>
              <a:rPr lang="zh-CN" altLang="en-US" i="1" dirty="0" smtClean="0">
                <a:solidFill>
                  <a:srgbClr val="00B0F0"/>
                </a:solidFill>
              </a:rPr>
              <a:t>管理法和时间管理法）</a:t>
            </a:r>
            <a:endParaRPr lang="zh-CN" altLang="en-US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106" y="432247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二、</a:t>
            </a:r>
            <a:r>
              <a:rPr lang="en-US" altLang="zh-CN" sz="2400" dirty="0" smtClean="0">
                <a:solidFill>
                  <a:srgbClr val="C00000"/>
                </a:solidFill>
                <a:latin typeface="+mj-ea"/>
                <a:ea typeface="+mj-ea"/>
              </a:rPr>
              <a:t>2016</a:t>
            </a: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年上半年部门工作总结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1. </a:t>
            </a:r>
            <a:r>
              <a:rPr lang="zh-CN" altLang="en-US" dirty="0" smtClean="0">
                <a:latin typeface="+mj-ea"/>
                <a:ea typeface="+mj-ea"/>
              </a:rPr>
              <a:t>上半年部门目标与实际达成情况对比</a:t>
            </a:r>
            <a:r>
              <a:rPr lang="zh-CN" altLang="en-US" i="1" dirty="0" smtClean="0">
                <a:solidFill>
                  <a:srgbClr val="00B0F0"/>
                </a:solidFill>
              </a:rPr>
              <a:t>（</a:t>
            </a:r>
            <a:r>
              <a:rPr lang="zh-CN" altLang="en-US" i="1" dirty="0">
                <a:solidFill>
                  <a:srgbClr val="00B0F0"/>
                </a:solidFill>
              </a:rPr>
              <a:t>说明</a:t>
            </a:r>
            <a:r>
              <a:rPr lang="zh-CN" altLang="en-US" i="1" dirty="0" smtClean="0">
                <a:solidFill>
                  <a:srgbClr val="00B0F0"/>
                </a:solidFill>
              </a:rPr>
              <a:t>：应从部门业务目标、团队建设目标、人工成本控制目标、部门管理费用控制目标、产品</a:t>
            </a:r>
            <a:r>
              <a:rPr lang="en-US" altLang="zh-CN" i="1" dirty="0" smtClean="0">
                <a:solidFill>
                  <a:srgbClr val="00B0F0"/>
                </a:solidFill>
              </a:rPr>
              <a:t>/</a:t>
            </a:r>
            <a:r>
              <a:rPr lang="zh-CN" altLang="en-US" i="1" dirty="0" smtClean="0">
                <a:solidFill>
                  <a:srgbClr val="00B0F0"/>
                </a:solidFill>
              </a:rPr>
              <a:t>项目质量过程目标等考虑）</a:t>
            </a:r>
            <a:endParaRPr lang="zh-CN" altLang="en-US" i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106" y="432247"/>
            <a:ext cx="820891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二、</a:t>
            </a:r>
            <a:r>
              <a:rPr lang="en-US" altLang="zh-CN" sz="2400" dirty="0" smtClean="0">
                <a:solidFill>
                  <a:srgbClr val="C00000"/>
                </a:solidFill>
                <a:latin typeface="+mj-ea"/>
                <a:ea typeface="+mj-ea"/>
              </a:rPr>
              <a:t>2016</a:t>
            </a: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年上半年部门工作总结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2. </a:t>
            </a:r>
            <a:r>
              <a:rPr lang="zh-CN" altLang="en-US" dirty="0" smtClean="0">
                <a:latin typeface="+mj-ea"/>
                <a:ea typeface="+mj-ea"/>
              </a:rPr>
              <a:t>工作完成中的亮点与不足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60697" y="1700535"/>
            <a:ext cx="3381375" cy="3124200"/>
            <a:chOff x="860697" y="1700535"/>
            <a:chExt cx="3381375" cy="3124200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gray">
            <a:xfrm>
              <a:off x="860697" y="2538735"/>
              <a:ext cx="3352800" cy="2286000"/>
            </a:xfrm>
            <a:prstGeom prst="roundRect">
              <a:avLst>
                <a:gd name="adj" fmla="val 10347"/>
              </a:avLst>
            </a:prstGeom>
            <a:solidFill>
              <a:srgbClr val="A8D02A"/>
            </a:solidFill>
            <a:ln w="508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FDF58D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451497" y="1700535"/>
              <a:ext cx="790575" cy="1976438"/>
              <a:chOff x="2304" y="1344"/>
              <a:chExt cx="498" cy="1245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8D02A"/>
                  </a:gs>
                  <a:gs pos="100000">
                    <a:srgbClr val="A8D02A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gray">
              <a:xfrm>
                <a:off x="2304" y="1625"/>
                <a:ext cx="498" cy="964"/>
              </a:xfrm>
              <a:custGeom>
                <a:avLst/>
                <a:gdLst/>
                <a:ahLst/>
                <a:cxnLst>
                  <a:cxn ang="0">
                    <a:pos x="72" y="5"/>
                  </a:cxn>
                  <a:cxn ang="0">
                    <a:pos x="30" y="32"/>
                  </a:cxn>
                  <a:cxn ang="0">
                    <a:pos x="4" y="75"/>
                  </a:cxn>
                  <a:cxn ang="0">
                    <a:pos x="0" y="509"/>
                  </a:cxn>
                  <a:cxn ang="0">
                    <a:pos x="1" y="516"/>
                  </a:cxn>
                  <a:cxn ang="0">
                    <a:pos x="9" y="533"/>
                  </a:cxn>
                  <a:cxn ang="0">
                    <a:pos x="26" y="550"/>
                  </a:cxn>
                  <a:cxn ang="0">
                    <a:pos x="56" y="557"/>
                  </a:cxn>
                  <a:cxn ang="0">
                    <a:pos x="84" y="551"/>
                  </a:cxn>
                  <a:cxn ang="0">
                    <a:pos x="100" y="534"/>
                  </a:cxn>
                  <a:cxn ang="0">
                    <a:pos x="106" y="516"/>
                  </a:cxn>
                  <a:cxn ang="0">
                    <a:pos x="108" y="503"/>
                  </a:cxn>
                  <a:cxn ang="0">
                    <a:pos x="108" y="166"/>
                  </a:cxn>
                  <a:cxn ang="0">
                    <a:pos x="135" y="1066"/>
                  </a:cxn>
                  <a:cxn ang="0">
                    <a:pos x="138" y="1073"/>
                  </a:cxn>
                  <a:cxn ang="0">
                    <a:pos x="151" y="1089"/>
                  </a:cxn>
                  <a:cxn ang="0">
                    <a:pos x="174" y="1105"/>
                  </a:cxn>
                  <a:cxn ang="0">
                    <a:pos x="199" y="1111"/>
                  </a:cxn>
                  <a:cxn ang="0">
                    <a:pos x="227" y="1110"/>
                  </a:cxn>
                  <a:cxn ang="0">
                    <a:pos x="255" y="1097"/>
                  </a:cxn>
                  <a:cxn ang="0">
                    <a:pos x="272" y="1080"/>
                  </a:cxn>
                  <a:cxn ang="0">
                    <a:pos x="278" y="1068"/>
                  </a:cxn>
                  <a:cxn ang="0">
                    <a:pos x="279" y="499"/>
                  </a:cxn>
                  <a:cxn ang="0">
                    <a:pos x="302" y="503"/>
                  </a:cxn>
                  <a:cxn ang="0">
                    <a:pos x="302" y="534"/>
                  </a:cxn>
                  <a:cxn ang="0">
                    <a:pos x="304" y="590"/>
                  </a:cxn>
                  <a:cxn ang="0">
                    <a:pos x="304" y="664"/>
                  </a:cxn>
                  <a:cxn ang="0">
                    <a:pos x="304" y="750"/>
                  </a:cxn>
                  <a:cxn ang="0">
                    <a:pos x="304" y="838"/>
                  </a:cxn>
                  <a:cxn ang="0">
                    <a:pos x="305" y="926"/>
                  </a:cxn>
                  <a:cxn ang="0">
                    <a:pos x="305" y="1004"/>
                  </a:cxn>
                  <a:cxn ang="0">
                    <a:pos x="305" y="1066"/>
                  </a:cxn>
                  <a:cxn ang="0">
                    <a:pos x="306" y="1073"/>
                  </a:cxn>
                  <a:cxn ang="0">
                    <a:pos x="315" y="1088"/>
                  </a:cxn>
                  <a:cxn ang="0">
                    <a:pos x="335" y="1103"/>
                  </a:cxn>
                  <a:cxn ang="0">
                    <a:pos x="372" y="1111"/>
                  </a:cxn>
                  <a:cxn ang="0">
                    <a:pos x="408" y="1103"/>
                  </a:cxn>
                  <a:cxn ang="0">
                    <a:pos x="429" y="1089"/>
                  </a:cxn>
                  <a:cxn ang="0">
                    <a:pos x="437" y="1073"/>
                  </a:cxn>
                  <a:cxn ang="0">
                    <a:pos x="438" y="1067"/>
                  </a:cxn>
                  <a:cxn ang="0">
                    <a:pos x="466" y="166"/>
                  </a:cxn>
                  <a:cxn ang="0">
                    <a:pos x="468" y="503"/>
                  </a:cxn>
                  <a:cxn ang="0">
                    <a:pos x="472" y="517"/>
                  </a:cxn>
                  <a:cxn ang="0">
                    <a:pos x="483" y="537"/>
                  </a:cxn>
                  <a:cxn ang="0">
                    <a:pos x="505" y="551"/>
                  </a:cxn>
                  <a:cxn ang="0">
                    <a:pos x="536" y="551"/>
                  </a:cxn>
                  <a:cxn ang="0">
                    <a:pos x="557" y="537"/>
                  </a:cxn>
                  <a:cxn ang="0">
                    <a:pos x="570" y="517"/>
                  </a:cxn>
                  <a:cxn ang="0">
                    <a:pos x="573" y="508"/>
                  </a:cxn>
                  <a:cxn ang="0">
                    <a:pos x="572" y="68"/>
                  </a:cxn>
                  <a:cxn ang="0">
                    <a:pos x="546" y="28"/>
                  </a:cxn>
                  <a:cxn ang="0">
                    <a:pos x="506" y="4"/>
                  </a:cxn>
                  <a:cxn ang="0">
                    <a:pos x="94" y="0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8D02A"/>
                  </a:gs>
                  <a:gs pos="100000">
                    <a:srgbClr val="A8D02A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" name="Text Box 8"/>
            <p:cNvSpPr txBox="1">
              <a:spLocks noChangeArrowheads="1"/>
            </p:cNvSpPr>
            <p:nvPr/>
          </p:nvSpPr>
          <p:spPr bwMode="gray">
            <a:xfrm>
              <a:off x="1104755" y="2751945"/>
              <a:ext cx="24384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 smtClean="0">
                  <a:solidFill>
                    <a:srgbClr val="000000"/>
                  </a:solidFill>
                </a:rPr>
                <a:t>亮点：</a:t>
              </a:r>
              <a:endParaRPr lang="en-US" altLang="zh-CN" sz="1600" kern="0" dirty="0" smtClean="0">
                <a:solidFill>
                  <a:srgbClr val="000000"/>
                </a:solidFill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 kern="0" dirty="0" smtClean="0">
                  <a:solidFill>
                    <a:srgbClr val="000000"/>
                  </a:solidFill>
                </a:rPr>
                <a:t>A:</a:t>
              </a:r>
              <a:r>
                <a:rPr lang="zh-CN" altLang="en-US" sz="1600" b="0" kern="0" dirty="0" smtClean="0">
                  <a:solidFill>
                    <a:srgbClr val="000000"/>
                  </a:solidFill>
                </a:rPr>
                <a:t>承接的多个项目都能按时完成结项，并通过项目培养一名</a:t>
              </a:r>
              <a:r>
                <a:rPr lang="en-US" altLang="zh-CN" sz="1600" b="0" kern="0" dirty="0" smtClean="0">
                  <a:solidFill>
                    <a:srgbClr val="000000"/>
                  </a:solidFill>
                </a:rPr>
                <a:t>TPM</a:t>
              </a:r>
              <a:endParaRPr lang="en-US" altLang="zh-CN" sz="1600" b="0" kern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65897" y="1700535"/>
            <a:ext cx="3375025" cy="3124200"/>
            <a:chOff x="4365897" y="1700535"/>
            <a:chExt cx="3375025" cy="3124200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gray">
            <a:xfrm>
              <a:off x="4388122" y="2538735"/>
              <a:ext cx="3352800" cy="2286000"/>
            </a:xfrm>
            <a:prstGeom prst="roundRect">
              <a:avLst>
                <a:gd name="adj" fmla="val 10347"/>
              </a:avLst>
            </a:prstGeom>
            <a:solidFill>
              <a:srgbClr val="FF6161"/>
            </a:solidFill>
            <a:ln w="50800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FDF58D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gray">
            <a:xfrm>
              <a:off x="5076626" y="2767334"/>
              <a:ext cx="25908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 smtClean="0">
                  <a:solidFill>
                    <a:srgbClr val="000000"/>
                  </a:solidFill>
                </a:rPr>
                <a:t>不足</a:t>
              </a:r>
              <a:r>
                <a:rPr kumimoji="0" lang="zh-CN" altLang="en-US" sz="1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：</a:t>
              </a:r>
              <a:endParaRPr lang="en-US" altLang="zh-CN" kern="0" dirty="0">
                <a:solidFill>
                  <a:srgbClr val="000000"/>
                </a:solidFill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 kern="0" dirty="0" smtClean="0">
                  <a:solidFill>
                    <a:srgbClr val="000000"/>
                  </a:solidFill>
                </a:rPr>
                <a:t>A:</a:t>
              </a:r>
              <a:r>
                <a:rPr lang="zh-CN" altLang="en-US" sz="1600" b="0" kern="0" noProof="0" dirty="0" smtClean="0">
                  <a:solidFill>
                    <a:srgbClr val="000000"/>
                  </a:solidFill>
                </a:rPr>
                <a:t>性能测试方面的经验不足，</a:t>
              </a:r>
              <a:r>
                <a:rPr lang="zh-CN" altLang="en-US" sz="1600" b="0" kern="0" dirty="0" smtClean="0">
                  <a:solidFill>
                    <a:srgbClr val="000000"/>
                  </a:solidFill>
                </a:rPr>
                <a:t>评估性能测试需求时，不能很好的把握</a:t>
              </a:r>
              <a:endParaRPr lang="en-US" altLang="zh-CN" sz="1600" b="0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4365897" y="1700535"/>
              <a:ext cx="790575" cy="1976438"/>
              <a:chOff x="2880" y="1344"/>
              <a:chExt cx="498" cy="1245"/>
            </a:xfrm>
          </p:grpSpPr>
          <p:sp>
            <p:nvSpPr>
              <p:cNvPr id="13" name="Freeform 11"/>
              <p:cNvSpPr>
                <a:spLocks/>
              </p:cNvSpPr>
              <p:nvPr/>
            </p:nvSpPr>
            <p:spPr bwMode="gray">
              <a:xfrm>
                <a:off x="3001" y="1344"/>
                <a:ext cx="233" cy="254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6161"/>
                  </a:gs>
                  <a:gs pos="100000">
                    <a:srgbClr val="FF6161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gray">
              <a:xfrm>
                <a:off x="2880" y="1625"/>
                <a:ext cx="498" cy="964"/>
              </a:xfrm>
              <a:custGeom>
                <a:avLst/>
                <a:gdLst/>
                <a:ahLst/>
                <a:cxnLst>
                  <a:cxn ang="0">
                    <a:pos x="72" y="5"/>
                  </a:cxn>
                  <a:cxn ang="0">
                    <a:pos x="30" y="32"/>
                  </a:cxn>
                  <a:cxn ang="0">
                    <a:pos x="4" y="75"/>
                  </a:cxn>
                  <a:cxn ang="0">
                    <a:pos x="0" y="509"/>
                  </a:cxn>
                  <a:cxn ang="0">
                    <a:pos x="1" y="516"/>
                  </a:cxn>
                  <a:cxn ang="0">
                    <a:pos x="9" y="533"/>
                  </a:cxn>
                  <a:cxn ang="0">
                    <a:pos x="26" y="550"/>
                  </a:cxn>
                  <a:cxn ang="0">
                    <a:pos x="56" y="557"/>
                  </a:cxn>
                  <a:cxn ang="0">
                    <a:pos x="84" y="551"/>
                  </a:cxn>
                  <a:cxn ang="0">
                    <a:pos x="100" y="534"/>
                  </a:cxn>
                  <a:cxn ang="0">
                    <a:pos x="106" y="516"/>
                  </a:cxn>
                  <a:cxn ang="0">
                    <a:pos x="108" y="503"/>
                  </a:cxn>
                  <a:cxn ang="0">
                    <a:pos x="108" y="166"/>
                  </a:cxn>
                  <a:cxn ang="0">
                    <a:pos x="135" y="1066"/>
                  </a:cxn>
                  <a:cxn ang="0">
                    <a:pos x="138" y="1073"/>
                  </a:cxn>
                  <a:cxn ang="0">
                    <a:pos x="151" y="1089"/>
                  </a:cxn>
                  <a:cxn ang="0">
                    <a:pos x="174" y="1105"/>
                  </a:cxn>
                  <a:cxn ang="0">
                    <a:pos x="199" y="1111"/>
                  </a:cxn>
                  <a:cxn ang="0">
                    <a:pos x="227" y="1110"/>
                  </a:cxn>
                  <a:cxn ang="0">
                    <a:pos x="255" y="1097"/>
                  </a:cxn>
                  <a:cxn ang="0">
                    <a:pos x="272" y="1080"/>
                  </a:cxn>
                  <a:cxn ang="0">
                    <a:pos x="278" y="1068"/>
                  </a:cxn>
                  <a:cxn ang="0">
                    <a:pos x="279" y="499"/>
                  </a:cxn>
                  <a:cxn ang="0">
                    <a:pos x="302" y="503"/>
                  </a:cxn>
                  <a:cxn ang="0">
                    <a:pos x="302" y="534"/>
                  </a:cxn>
                  <a:cxn ang="0">
                    <a:pos x="304" y="590"/>
                  </a:cxn>
                  <a:cxn ang="0">
                    <a:pos x="304" y="664"/>
                  </a:cxn>
                  <a:cxn ang="0">
                    <a:pos x="304" y="750"/>
                  </a:cxn>
                  <a:cxn ang="0">
                    <a:pos x="304" y="838"/>
                  </a:cxn>
                  <a:cxn ang="0">
                    <a:pos x="305" y="926"/>
                  </a:cxn>
                  <a:cxn ang="0">
                    <a:pos x="305" y="1004"/>
                  </a:cxn>
                  <a:cxn ang="0">
                    <a:pos x="305" y="1066"/>
                  </a:cxn>
                  <a:cxn ang="0">
                    <a:pos x="306" y="1073"/>
                  </a:cxn>
                  <a:cxn ang="0">
                    <a:pos x="315" y="1088"/>
                  </a:cxn>
                  <a:cxn ang="0">
                    <a:pos x="335" y="1103"/>
                  </a:cxn>
                  <a:cxn ang="0">
                    <a:pos x="372" y="1111"/>
                  </a:cxn>
                  <a:cxn ang="0">
                    <a:pos x="408" y="1103"/>
                  </a:cxn>
                  <a:cxn ang="0">
                    <a:pos x="429" y="1089"/>
                  </a:cxn>
                  <a:cxn ang="0">
                    <a:pos x="437" y="1073"/>
                  </a:cxn>
                  <a:cxn ang="0">
                    <a:pos x="438" y="1067"/>
                  </a:cxn>
                  <a:cxn ang="0">
                    <a:pos x="466" y="166"/>
                  </a:cxn>
                  <a:cxn ang="0">
                    <a:pos x="468" y="503"/>
                  </a:cxn>
                  <a:cxn ang="0">
                    <a:pos x="472" y="517"/>
                  </a:cxn>
                  <a:cxn ang="0">
                    <a:pos x="483" y="537"/>
                  </a:cxn>
                  <a:cxn ang="0">
                    <a:pos x="505" y="551"/>
                  </a:cxn>
                  <a:cxn ang="0">
                    <a:pos x="536" y="551"/>
                  </a:cxn>
                  <a:cxn ang="0">
                    <a:pos x="557" y="537"/>
                  </a:cxn>
                  <a:cxn ang="0">
                    <a:pos x="570" y="517"/>
                  </a:cxn>
                  <a:cxn ang="0">
                    <a:pos x="573" y="508"/>
                  </a:cxn>
                  <a:cxn ang="0">
                    <a:pos x="572" y="68"/>
                  </a:cxn>
                  <a:cxn ang="0">
                    <a:pos x="546" y="28"/>
                  </a:cxn>
                  <a:cxn ang="0">
                    <a:pos x="506" y="4"/>
                  </a:cxn>
                  <a:cxn ang="0">
                    <a:pos x="94" y="0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6161"/>
                  </a:gs>
                  <a:gs pos="100000">
                    <a:srgbClr val="FF6161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131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106" y="432247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二、</a:t>
            </a:r>
            <a:r>
              <a:rPr lang="en-US" altLang="zh-CN" sz="2400" dirty="0" smtClean="0">
                <a:solidFill>
                  <a:srgbClr val="C00000"/>
                </a:solidFill>
                <a:latin typeface="+mj-ea"/>
                <a:ea typeface="+mj-ea"/>
              </a:rPr>
              <a:t>2016</a:t>
            </a:r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年上半年部门工作总结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3. </a:t>
            </a:r>
            <a:r>
              <a:rPr lang="zh-CN" altLang="en-US" dirty="0" smtClean="0">
                <a:latin typeface="+mj-ea"/>
                <a:ea typeface="+mj-ea"/>
              </a:rPr>
              <a:t>工作改进方案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i="1" dirty="0">
                <a:solidFill>
                  <a:srgbClr val="00B0F0"/>
                </a:solidFill>
              </a:rPr>
              <a:t>（说明</a:t>
            </a:r>
            <a:r>
              <a:rPr lang="zh-CN" altLang="en-US" i="1" dirty="0" smtClean="0">
                <a:solidFill>
                  <a:srgbClr val="00B0F0"/>
                </a:solidFill>
              </a:rPr>
              <a:t>：需结合个人工作中的不足进行分析，从业务角度、团队角度、质量过程角度形成方案）</a:t>
            </a:r>
            <a:endParaRPr lang="zh-CN" altLang="en-US" i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13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71TGp_business_light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14694</TotalTime>
  <Words>633</Words>
  <Application>Microsoft Office PowerPoint</Application>
  <PresentationFormat>自定义</PresentationFormat>
  <Paragraphs>55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571TGp_business_light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 GAO</dc:creator>
  <cp:lastModifiedBy>刘燕燕</cp:lastModifiedBy>
  <cp:revision>1484</cp:revision>
  <dcterms:created xsi:type="dcterms:W3CDTF">2008-07-11T02:06:48Z</dcterms:created>
  <dcterms:modified xsi:type="dcterms:W3CDTF">2019-01-14T06:31:35Z</dcterms:modified>
</cp:coreProperties>
</file>