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3"/>
  </p:notesMasterIdLst>
  <p:sldIdLst>
    <p:sldId id="334" r:id="rId2"/>
    <p:sldId id="315" r:id="rId3"/>
    <p:sldId id="371" r:id="rId4"/>
    <p:sldId id="366" r:id="rId5"/>
    <p:sldId id="379" r:id="rId6"/>
    <p:sldId id="368" r:id="rId7"/>
    <p:sldId id="369" r:id="rId8"/>
    <p:sldId id="370" r:id="rId9"/>
    <p:sldId id="382" r:id="rId10"/>
    <p:sldId id="383" r:id="rId11"/>
    <p:sldId id="385" r:id="rId12"/>
    <p:sldId id="374" r:id="rId13"/>
    <p:sldId id="373" r:id="rId14"/>
    <p:sldId id="375" r:id="rId15"/>
    <p:sldId id="377" r:id="rId16"/>
    <p:sldId id="378" r:id="rId17"/>
    <p:sldId id="380" r:id="rId18"/>
    <p:sldId id="384" r:id="rId19"/>
    <p:sldId id="381" r:id="rId20"/>
    <p:sldId id="376" r:id="rId21"/>
    <p:sldId id="324" r:id="rId22"/>
  </p:sldIdLst>
  <p:sldSz cx="13681075" cy="7921625"/>
  <p:notesSz cx="6858000" cy="9144000"/>
  <p:defaultTextStyle>
    <a:defPPr>
      <a:defRPr lang="zh-CN"/>
    </a:defPPr>
    <a:lvl1pPr marL="0" algn="l" defTabSz="1234440" rtl="0" eaLnBrk="1" latinLnBrk="0" hangingPunct="1">
      <a:defRPr sz="2400" kern="1200">
        <a:solidFill>
          <a:schemeClr val="tx1"/>
        </a:solidFill>
        <a:latin typeface="+mn-lt"/>
        <a:ea typeface="+mn-ea"/>
        <a:cs typeface="+mn-cs"/>
      </a:defRPr>
    </a:lvl1pPr>
    <a:lvl2pPr marL="617220" algn="l" defTabSz="1234440" rtl="0" eaLnBrk="1" latinLnBrk="0" hangingPunct="1">
      <a:defRPr sz="2400" kern="1200">
        <a:solidFill>
          <a:schemeClr val="tx1"/>
        </a:solidFill>
        <a:latin typeface="+mn-lt"/>
        <a:ea typeface="+mn-ea"/>
        <a:cs typeface="+mn-cs"/>
      </a:defRPr>
    </a:lvl2pPr>
    <a:lvl3pPr marL="1234440" algn="l" defTabSz="1234440" rtl="0" eaLnBrk="1" latinLnBrk="0" hangingPunct="1">
      <a:defRPr sz="2400" kern="1200">
        <a:solidFill>
          <a:schemeClr val="tx1"/>
        </a:solidFill>
        <a:latin typeface="+mn-lt"/>
        <a:ea typeface="+mn-ea"/>
        <a:cs typeface="+mn-cs"/>
      </a:defRPr>
    </a:lvl3pPr>
    <a:lvl4pPr marL="1851660" algn="l" defTabSz="1234440" rtl="0" eaLnBrk="1" latinLnBrk="0" hangingPunct="1">
      <a:defRPr sz="2400" kern="1200">
        <a:solidFill>
          <a:schemeClr val="tx1"/>
        </a:solidFill>
        <a:latin typeface="+mn-lt"/>
        <a:ea typeface="+mn-ea"/>
        <a:cs typeface="+mn-cs"/>
      </a:defRPr>
    </a:lvl4pPr>
    <a:lvl5pPr marL="2468880" algn="l" defTabSz="1234440" rtl="0" eaLnBrk="1" latinLnBrk="0" hangingPunct="1">
      <a:defRPr sz="2400" kern="1200">
        <a:solidFill>
          <a:schemeClr val="tx1"/>
        </a:solidFill>
        <a:latin typeface="+mn-lt"/>
        <a:ea typeface="+mn-ea"/>
        <a:cs typeface="+mn-cs"/>
      </a:defRPr>
    </a:lvl5pPr>
    <a:lvl6pPr marL="3086100" algn="l" defTabSz="1234440" rtl="0" eaLnBrk="1" latinLnBrk="0" hangingPunct="1">
      <a:defRPr sz="2400" kern="1200">
        <a:solidFill>
          <a:schemeClr val="tx1"/>
        </a:solidFill>
        <a:latin typeface="+mn-lt"/>
        <a:ea typeface="+mn-ea"/>
        <a:cs typeface="+mn-cs"/>
      </a:defRPr>
    </a:lvl6pPr>
    <a:lvl7pPr marL="3703320" algn="l" defTabSz="1234440" rtl="0" eaLnBrk="1" latinLnBrk="0" hangingPunct="1">
      <a:defRPr sz="2400" kern="1200">
        <a:solidFill>
          <a:schemeClr val="tx1"/>
        </a:solidFill>
        <a:latin typeface="+mn-lt"/>
        <a:ea typeface="+mn-ea"/>
        <a:cs typeface="+mn-cs"/>
      </a:defRPr>
    </a:lvl7pPr>
    <a:lvl8pPr marL="4320540" algn="l" defTabSz="1234440" rtl="0" eaLnBrk="1" latinLnBrk="0" hangingPunct="1">
      <a:defRPr sz="2400" kern="1200">
        <a:solidFill>
          <a:schemeClr val="tx1"/>
        </a:solidFill>
        <a:latin typeface="+mn-lt"/>
        <a:ea typeface="+mn-ea"/>
        <a:cs typeface="+mn-cs"/>
      </a:defRPr>
    </a:lvl8pPr>
    <a:lvl9pPr marL="4937760" algn="l" defTabSz="123444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E11503F-A60E-479A-ACF9-36150DB13FE2}">
          <p14:sldIdLst>
            <p14:sldId id="334"/>
            <p14:sldId id="315"/>
            <p14:sldId id="371"/>
            <p14:sldId id="366"/>
            <p14:sldId id="379"/>
            <p14:sldId id="368"/>
            <p14:sldId id="369"/>
            <p14:sldId id="370"/>
            <p14:sldId id="382"/>
            <p14:sldId id="383"/>
            <p14:sldId id="385"/>
            <p14:sldId id="374"/>
            <p14:sldId id="373"/>
            <p14:sldId id="375"/>
            <p14:sldId id="377"/>
            <p14:sldId id="378"/>
            <p14:sldId id="380"/>
            <p14:sldId id="384"/>
            <p14:sldId id="381"/>
            <p14:sldId id="376"/>
            <p14:sldId id="324"/>
          </p14:sldIdLst>
        </p14:section>
      </p14:sectionLst>
    </p:ext>
    <p:ext uri="{EFAFB233-063F-42B5-8137-9DF3F51BA10A}">
      <p15:sldGuideLst xmlns:p15="http://schemas.microsoft.com/office/powerpoint/2012/main">
        <p15:guide id="1" orient="horz" pos="2495">
          <p15:clr>
            <a:srgbClr val="A4A3A4"/>
          </p15:clr>
        </p15:guide>
        <p15:guide id="2" pos="430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72EF"/>
    <a:srgbClr val="E74E09"/>
    <a:srgbClr val="EF814F"/>
    <a:srgbClr val="EEEEEE"/>
    <a:srgbClr val="F0F0F0"/>
    <a:srgbClr val="CC0000"/>
    <a:srgbClr val="FFB329"/>
    <a:srgbClr val="ECA414"/>
    <a:srgbClr val="445FE8"/>
    <a:srgbClr val="157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9" autoAdjust="0"/>
    <p:restoredTop sz="99267" autoAdjust="0"/>
  </p:normalViewPr>
  <p:slideViewPr>
    <p:cSldViewPr>
      <p:cViewPr varScale="1">
        <p:scale>
          <a:sx n="71" d="100"/>
          <a:sy n="71" d="100"/>
        </p:scale>
        <p:origin x="84" y="216"/>
      </p:cViewPr>
      <p:guideLst>
        <p:guide orient="horz" pos="2495"/>
        <p:guide pos="4309"/>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7600EA-C80B-4463-BA7F-F7A5A4D4D639}" type="datetimeFigureOut">
              <a:rPr lang="zh-CN" altLang="en-US" smtClean="0"/>
              <a:t>2017/8/8</a:t>
            </a:fld>
            <a:endParaRPr lang="zh-CN" altLang="en-US"/>
          </a:p>
        </p:txBody>
      </p:sp>
      <p:sp>
        <p:nvSpPr>
          <p:cNvPr id="4" name="幻灯片图像占位符 3"/>
          <p:cNvSpPr>
            <a:spLocks noGrp="1" noRot="1" noChangeAspect="1"/>
          </p:cNvSpPr>
          <p:nvPr>
            <p:ph type="sldImg" idx="2"/>
          </p:nvPr>
        </p:nvSpPr>
        <p:spPr>
          <a:xfrm>
            <a:off x="468313" y="685800"/>
            <a:ext cx="592137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88EDA8-AA38-4EC8-A4A2-C9E52DD3CCD9}" type="slidenum">
              <a:rPr lang="zh-CN" altLang="en-US" smtClean="0"/>
              <a:t>‹#›</a:t>
            </a:fld>
            <a:endParaRPr lang="zh-CN" altLang="en-US"/>
          </a:p>
        </p:txBody>
      </p:sp>
    </p:spTree>
    <p:extLst>
      <p:ext uri="{BB962C8B-B14F-4D97-AF65-F5344CB8AC3E}">
        <p14:creationId xmlns:p14="http://schemas.microsoft.com/office/powerpoint/2010/main" val="598088762"/>
      </p:ext>
    </p:extLst>
  </p:cSld>
  <p:clrMap bg1="lt1" tx1="dk1" bg2="lt2" tx2="dk2" accent1="accent1" accent2="accent2" accent3="accent3" accent4="accent4" accent5="accent5" accent6="accent6" hlink="hlink" folHlink="folHlink"/>
  <p:notesStyle>
    <a:lvl1pPr marL="0" algn="l" defTabSz="1234440" rtl="0" eaLnBrk="1" latinLnBrk="0" hangingPunct="1">
      <a:defRPr sz="1600" kern="1200">
        <a:solidFill>
          <a:schemeClr val="tx1"/>
        </a:solidFill>
        <a:latin typeface="+mn-lt"/>
        <a:ea typeface="+mn-ea"/>
        <a:cs typeface="+mn-cs"/>
      </a:defRPr>
    </a:lvl1pPr>
    <a:lvl2pPr marL="617220" algn="l" defTabSz="1234440" rtl="0" eaLnBrk="1" latinLnBrk="0" hangingPunct="1">
      <a:defRPr sz="1600" kern="1200">
        <a:solidFill>
          <a:schemeClr val="tx1"/>
        </a:solidFill>
        <a:latin typeface="+mn-lt"/>
        <a:ea typeface="+mn-ea"/>
        <a:cs typeface="+mn-cs"/>
      </a:defRPr>
    </a:lvl2pPr>
    <a:lvl3pPr marL="1234440" algn="l" defTabSz="1234440" rtl="0" eaLnBrk="1" latinLnBrk="0" hangingPunct="1">
      <a:defRPr sz="1600" kern="1200">
        <a:solidFill>
          <a:schemeClr val="tx1"/>
        </a:solidFill>
        <a:latin typeface="+mn-lt"/>
        <a:ea typeface="+mn-ea"/>
        <a:cs typeface="+mn-cs"/>
      </a:defRPr>
    </a:lvl3pPr>
    <a:lvl4pPr marL="1851660" algn="l" defTabSz="1234440" rtl="0" eaLnBrk="1" latinLnBrk="0" hangingPunct="1">
      <a:defRPr sz="1600" kern="1200">
        <a:solidFill>
          <a:schemeClr val="tx1"/>
        </a:solidFill>
        <a:latin typeface="+mn-lt"/>
        <a:ea typeface="+mn-ea"/>
        <a:cs typeface="+mn-cs"/>
      </a:defRPr>
    </a:lvl4pPr>
    <a:lvl5pPr marL="2468880" algn="l" defTabSz="1234440" rtl="0" eaLnBrk="1" latinLnBrk="0" hangingPunct="1">
      <a:defRPr sz="1600" kern="1200">
        <a:solidFill>
          <a:schemeClr val="tx1"/>
        </a:solidFill>
        <a:latin typeface="+mn-lt"/>
        <a:ea typeface="+mn-ea"/>
        <a:cs typeface="+mn-cs"/>
      </a:defRPr>
    </a:lvl5pPr>
    <a:lvl6pPr marL="3086100" algn="l" defTabSz="1234440" rtl="0" eaLnBrk="1" latinLnBrk="0" hangingPunct="1">
      <a:defRPr sz="1600" kern="1200">
        <a:solidFill>
          <a:schemeClr val="tx1"/>
        </a:solidFill>
        <a:latin typeface="+mn-lt"/>
        <a:ea typeface="+mn-ea"/>
        <a:cs typeface="+mn-cs"/>
      </a:defRPr>
    </a:lvl6pPr>
    <a:lvl7pPr marL="3703320" algn="l" defTabSz="1234440" rtl="0" eaLnBrk="1" latinLnBrk="0" hangingPunct="1">
      <a:defRPr sz="1600" kern="1200">
        <a:solidFill>
          <a:schemeClr val="tx1"/>
        </a:solidFill>
        <a:latin typeface="+mn-lt"/>
        <a:ea typeface="+mn-ea"/>
        <a:cs typeface="+mn-cs"/>
      </a:defRPr>
    </a:lvl7pPr>
    <a:lvl8pPr marL="4320540" algn="l" defTabSz="1234440" rtl="0" eaLnBrk="1" latinLnBrk="0" hangingPunct="1">
      <a:defRPr sz="1600" kern="1200">
        <a:solidFill>
          <a:schemeClr val="tx1"/>
        </a:solidFill>
        <a:latin typeface="+mn-lt"/>
        <a:ea typeface="+mn-ea"/>
        <a:cs typeface="+mn-cs"/>
      </a:defRPr>
    </a:lvl8pPr>
    <a:lvl9pPr marL="4937760" algn="l" defTabSz="12344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761B18-8876-4120-B662-E27EB1A2D4B9}" type="slidenum">
              <a:rPr lang="zh-CN" altLang="en-US" smtClean="0"/>
              <a:t>1</a:t>
            </a:fld>
            <a:endParaRPr lang="zh-CN" altLang="en-US"/>
          </a:p>
        </p:txBody>
      </p:sp>
    </p:spTree>
    <p:extLst>
      <p:ext uri="{BB962C8B-B14F-4D97-AF65-F5344CB8AC3E}">
        <p14:creationId xmlns:p14="http://schemas.microsoft.com/office/powerpoint/2010/main" val="2671885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2E8203-EB08-4F0D-830A-C288DDF96F60}" type="slidenum">
              <a:rPr lang="zh-CN" altLang="en-US" smtClean="0"/>
              <a:t>2</a:t>
            </a:fld>
            <a:endParaRPr lang="zh-CN" altLang="en-US"/>
          </a:p>
        </p:txBody>
      </p:sp>
    </p:spTree>
    <p:extLst>
      <p:ext uri="{BB962C8B-B14F-4D97-AF65-F5344CB8AC3E}">
        <p14:creationId xmlns:p14="http://schemas.microsoft.com/office/powerpoint/2010/main" val="2711279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761B18-8876-4120-B662-E27EB1A2D4B9}" type="slidenum">
              <a:rPr lang="zh-CN" altLang="en-US" smtClean="0"/>
              <a:t>21</a:t>
            </a:fld>
            <a:endParaRPr lang="zh-CN" altLang="en-US"/>
          </a:p>
        </p:txBody>
      </p:sp>
    </p:spTree>
    <p:extLst>
      <p:ext uri="{BB962C8B-B14F-4D97-AF65-F5344CB8AC3E}">
        <p14:creationId xmlns:p14="http://schemas.microsoft.com/office/powerpoint/2010/main" val="26718858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6919" y="1567944"/>
            <a:ext cx="12478314" cy="1030463"/>
          </a:xfrm>
          <a:prstGeom prst="rect">
            <a:avLst/>
          </a:prstGeom>
        </p:spPr>
        <p:txBody>
          <a:bodyPr/>
          <a:lstStyle>
            <a:lvl1pPr algn="l">
              <a:lnSpc>
                <a:spcPts val="2000"/>
              </a:lnSpc>
              <a:defRPr sz="1400">
                <a:latin typeface="微软雅黑" panose="020B0503020204020204" pitchFamily="34" charset="-122"/>
                <a:ea typeface="微软雅黑" panose="020B0503020204020204" pitchFamily="34" charset="-122"/>
              </a:defRPr>
            </a:lvl1pPr>
          </a:lstStyle>
          <a:p>
            <a:pPr>
              <a:lnSpc>
                <a:spcPct val="130000"/>
              </a:lnSpc>
            </a:pPr>
            <a:r>
              <a:rPr lang="zh-CN" altLang="en-US" sz="1400" dirty="0" smtClean="0">
                <a:solidFill>
                  <a:schemeClr val="tx1">
                    <a:lumMod val="75000"/>
                    <a:lumOff val="25000"/>
                  </a:schemeClr>
                </a:solidFill>
                <a:latin typeface="微软雅黑" pitchFamily="34" charset="-122"/>
                <a:ea typeface="微软雅黑" pitchFamily="34" charset="-122"/>
              </a:rPr>
              <a:t>在此输入你的正文内容，默认为</a:t>
            </a:r>
            <a:r>
              <a:rPr lang="en-US" altLang="zh-CN" sz="1400" dirty="0" smtClean="0">
                <a:solidFill>
                  <a:schemeClr val="tx1">
                    <a:lumMod val="75000"/>
                    <a:lumOff val="25000"/>
                  </a:schemeClr>
                </a:solidFill>
                <a:latin typeface="微软雅黑" pitchFamily="34" charset="-122"/>
                <a:ea typeface="微软雅黑" pitchFamily="34" charset="-122"/>
              </a:rPr>
              <a:t>14</a:t>
            </a:r>
            <a:r>
              <a:rPr lang="zh-CN" altLang="en-US" sz="1400" dirty="0" smtClean="0">
                <a:solidFill>
                  <a:schemeClr val="tx1">
                    <a:lumMod val="75000"/>
                    <a:lumOff val="25000"/>
                  </a:schemeClr>
                </a:solidFill>
                <a:latin typeface="微软雅黑" pitchFamily="34" charset="-122"/>
                <a:ea typeface="微软雅黑" pitchFamily="34" charset="-122"/>
              </a:rPr>
              <a:t>号微软雅黑字体。可以根据实际情况自行更改。在此输入你的正文内容，默认为</a:t>
            </a:r>
            <a:r>
              <a:rPr lang="en-US" altLang="zh-CN" sz="1400" dirty="0" smtClean="0">
                <a:solidFill>
                  <a:schemeClr val="tx1">
                    <a:lumMod val="75000"/>
                    <a:lumOff val="25000"/>
                  </a:schemeClr>
                </a:solidFill>
                <a:latin typeface="微软雅黑" pitchFamily="34" charset="-122"/>
                <a:ea typeface="微软雅黑" pitchFamily="34" charset="-122"/>
              </a:rPr>
              <a:t>14</a:t>
            </a:r>
            <a:r>
              <a:rPr lang="zh-CN" altLang="en-US" sz="1400" dirty="0" smtClean="0">
                <a:solidFill>
                  <a:schemeClr val="tx1">
                    <a:lumMod val="75000"/>
                    <a:lumOff val="25000"/>
                  </a:schemeClr>
                </a:solidFill>
                <a:latin typeface="微软雅黑" pitchFamily="34" charset="-122"/>
                <a:ea typeface="微软雅黑" pitchFamily="34" charset="-122"/>
              </a:rPr>
              <a:t>号微软雅黑字体。可以根据实际情况自行更改。在此输入你的正文内容，默认为</a:t>
            </a:r>
            <a:r>
              <a:rPr lang="en-US" altLang="zh-CN" sz="1400" dirty="0" smtClean="0">
                <a:solidFill>
                  <a:schemeClr val="tx1">
                    <a:lumMod val="75000"/>
                    <a:lumOff val="25000"/>
                  </a:schemeClr>
                </a:solidFill>
                <a:latin typeface="微软雅黑" pitchFamily="34" charset="-122"/>
                <a:ea typeface="微软雅黑" pitchFamily="34" charset="-122"/>
              </a:rPr>
              <a:t>14</a:t>
            </a:r>
            <a:r>
              <a:rPr lang="zh-CN" altLang="en-US" sz="1400" dirty="0" smtClean="0">
                <a:solidFill>
                  <a:schemeClr val="tx1">
                    <a:lumMod val="75000"/>
                    <a:lumOff val="25000"/>
                  </a:schemeClr>
                </a:solidFill>
                <a:latin typeface="微软雅黑" pitchFamily="34" charset="-122"/>
                <a:ea typeface="微软雅黑" pitchFamily="34" charset="-122"/>
              </a:rPr>
              <a:t>号微软雅黑字体。可以根据实际情况自行更改。在此输入你的正文内容，默认为</a:t>
            </a:r>
            <a:r>
              <a:rPr lang="en-US" altLang="zh-CN" sz="1400" dirty="0" smtClean="0">
                <a:solidFill>
                  <a:schemeClr val="tx1">
                    <a:lumMod val="75000"/>
                    <a:lumOff val="25000"/>
                  </a:schemeClr>
                </a:solidFill>
                <a:latin typeface="微软雅黑" pitchFamily="34" charset="-122"/>
                <a:ea typeface="微软雅黑" pitchFamily="34" charset="-122"/>
              </a:rPr>
              <a:t>14</a:t>
            </a:r>
            <a:r>
              <a:rPr lang="zh-CN" altLang="en-US" sz="1400" dirty="0" smtClean="0">
                <a:solidFill>
                  <a:schemeClr val="tx1">
                    <a:lumMod val="75000"/>
                    <a:lumOff val="25000"/>
                  </a:schemeClr>
                </a:solidFill>
                <a:latin typeface="微软雅黑" pitchFamily="34" charset="-122"/>
                <a:ea typeface="微软雅黑" pitchFamily="34" charset="-122"/>
              </a:rPr>
              <a:t>号微软雅黑字体。可以根据实际情况自行更改。在此输入你的正文内容，默认为</a:t>
            </a:r>
            <a:r>
              <a:rPr lang="en-US" altLang="zh-CN" sz="1400" dirty="0" smtClean="0">
                <a:solidFill>
                  <a:schemeClr val="tx1">
                    <a:lumMod val="75000"/>
                    <a:lumOff val="25000"/>
                  </a:schemeClr>
                </a:solidFill>
                <a:latin typeface="微软雅黑" pitchFamily="34" charset="-122"/>
                <a:ea typeface="微软雅黑" pitchFamily="34" charset="-122"/>
              </a:rPr>
              <a:t>14</a:t>
            </a:r>
            <a:r>
              <a:rPr lang="zh-CN" altLang="en-US" sz="1400" dirty="0" smtClean="0">
                <a:solidFill>
                  <a:schemeClr val="tx1">
                    <a:lumMod val="75000"/>
                    <a:lumOff val="25000"/>
                  </a:schemeClr>
                </a:solidFill>
                <a:latin typeface="微软雅黑" pitchFamily="34" charset="-122"/>
                <a:ea typeface="微软雅黑" pitchFamily="34" charset="-122"/>
              </a:rPr>
              <a:t>号微软雅黑字体。</a:t>
            </a:r>
            <a:endParaRPr lang="zh-CN" altLang="en-US" sz="1400" dirty="0">
              <a:solidFill>
                <a:schemeClr val="tx1">
                  <a:lumMod val="75000"/>
                  <a:lumOff val="25000"/>
                </a:schemeClr>
              </a:solidFill>
              <a:latin typeface="微软雅黑" pitchFamily="34" charset="-122"/>
              <a:ea typeface="微软雅黑" pitchFamily="34" charset="-122"/>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380646"/>
            <a:ext cx="13681075" cy="540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98430" y="-50887"/>
            <a:ext cx="1943993" cy="113399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userDrawn="1"/>
        </p:nvCxnSpPr>
        <p:spPr>
          <a:xfrm>
            <a:off x="2263363" y="720452"/>
            <a:ext cx="11417712"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12911228" y="246431"/>
            <a:ext cx="406366" cy="418246"/>
            <a:chOff x="10727649" y="-269653"/>
            <a:chExt cx="406366" cy="418246"/>
          </a:xfrm>
          <a:effectLst>
            <a:outerShdw blurRad="254000" dist="63500" dir="8100000" algn="t" rotWithShape="0">
              <a:prstClr val="black">
                <a:alpha val="20000"/>
              </a:prstClr>
            </a:outerShdw>
          </a:effectLst>
        </p:grpSpPr>
        <p:sp>
          <p:nvSpPr>
            <p:cNvPr id="9" name="椭圆 8"/>
            <p:cNvSpPr/>
            <p:nvPr/>
          </p:nvSpPr>
          <p:spPr>
            <a:xfrm>
              <a:off x="10727649" y="-2696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736443" y="-260602"/>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0787502" y="-208051"/>
              <a:ext cx="286661" cy="295042"/>
            </a:xfrm>
            <a:prstGeom prst="ellipse">
              <a:avLst/>
            </a:prstGeom>
            <a:solidFill>
              <a:schemeClr val="accent6">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algn="ctr"/>
              <a:endParaRPr lang="zh-CN" altLang="en-US" dirty="0"/>
            </a:p>
          </p:txBody>
        </p:sp>
      </p:grpSp>
      <p:sp>
        <p:nvSpPr>
          <p:cNvPr id="14" name="文本占位符 13"/>
          <p:cNvSpPr>
            <a:spLocks noGrp="1"/>
          </p:cNvSpPr>
          <p:nvPr>
            <p:ph type="body" sz="quarter" idx="10" hasCustomPrompt="1"/>
          </p:nvPr>
        </p:nvSpPr>
        <p:spPr>
          <a:xfrm>
            <a:off x="8136681" y="228922"/>
            <a:ext cx="4670425" cy="504056"/>
          </a:xfrm>
          <a:prstGeom prst="rect">
            <a:avLst/>
          </a:prstGeom>
        </p:spPr>
        <p:txBody>
          <a:bodyPr/>
          <a:lstStyle>
            <a:lvl1pPr marL="0" indent="0" algn="r">
              <a:buNone/>
              <a:defRPr sz="2400" b="1">
                <a:solidFill>
                  <a:srgbClr val="E74E09"/>
                </a:solidFill>
                <a:latin typeface="微软雅黑" panose="020B0503020204020204" pitchFamily="34" charset="-122"/>
                <a:ea typeface="微软雅黑" panose="020B0503020204020204" pitchFamily="34" charset="-122"/>
              </a:defRPr>
            </a:lvl1pPr>
          </a:lstStyle>
          <a:p>
            <a:pPr lvl="0"/>
            <a:r>
              <a:rPr lang="zh-CN" altLang="en-US" dirty="0" smtClean="0"/>
              <a:t>在此输入你的标题</a:t>
            </a:r>
            <a:r>
              <a:rPr lang="en-US" altLang="zh-CN" dirty="0" smtClean="0"/>
              <a:t>Title</a:t>
            </a:r>
            <a:endParaRPr lang="zh-CN" altLang="en-US" dirty="0"/>
          </a:p>
        </p:txBody>
      </p:sp>
      <p:sp>
        <p:nvSpPr>
          <p:cNvPr id="18" name="文本占位符 17"/>
          <p:cNvSpPr>
            <a:spLocks noGrp="1"/>
          </p:cNvSpPr>
          <p:nvPr>
            <p:ph type="body" sz="quarter" idx="11" hasCustomPrompt="1"/>
          </p:nvPr>
        </p:nvSpPr>
        <p:spPr>
          <a:xfrm>
            <a:off x="640344" y="1017586"/>
            <a:ext cx="12177131" cy="402190"/>
          </a:xfrm>
          <a:prstGeom prst="rect">
            <a:avLst/>
          </a:prstGeom>
        </p:spPr>
        <p:txBody>
          <a:bodyPr/>
          <a:lstStyle>
            <a:lvl1pPr marL="0" indent="0">
              <a:buNone/>
              <a:defRPr lang="zh-CN" altLang="en-US" sz="2400" b="1" kern="1200" dirty="0" smtClean="0">
                <a:solidFill>
                  <a:srgbClr val="E74E09"/>
                </a:solidFill>
                <a:latin typeface="微软雅黑" panose="020B0503020204020204" pitchFamily="34" charset="-122"/>
                <a:ea typeface="微软雅黑" panose="020B0503020204020204" pitchFamily="34" charset="-122"/>
                <a:cs typeface="+mn-cs"/>
              </a:defRPr>
            </a:lvl1pPr>
            <a:lvl2pPr marL="617220" indent="0" algn="l">
              <a:buNone/>
              <a:defRPr sz="2000" b="1">
                <a:solidFill>
                  <a:srgbClr val="E74E09"/>
                </a:solidFill>
                <a:latin typeface="微软雅黑" panose="020B0503020204020204" pitchFamily="34" charset="-122"/>
                <a:ea typeface="微软雅黑" panose="020B0503020204020204" pitchFamily="34" charset="-122"/>
              </a:defRPr>
            </a:lvl2pPr>
          </a:lstStyle>
          <a:p>
            <a:pPr lvl="0"/>
            <a:r>
              <a:rPr lang="zh-CN" altLang="en-US" dirty="0" smtClean="0"/>
              <a:t>此文本框为标题，默认为</a:t>
            </a:r>
            <a:r>
              <a:rPr lang="en-US" altLang="zh-CN" dirty="0" smtClean="0"/>
              <a:t>24</a:t>
            </a:r>
            <a:r>
              <a:rPr lang="zh-CN" altLang="en-US" dirty="0" smtClean="0"/>
              <a:t>号微软雅黑字符，可以根据实际需要自行更改。</a:t>
            </a:r>
            <a:endParaRPr lang="en-US" altLang="zh-CN" dirty="0" smtClean="0"/>
          </a:p>
        </p:txBody>
      </p:sp>
    </p:spTree>
    <p:extLst>
      <p:ext uri="{BB962C8B-B14F-4D97-AF65-F5344CB8AC3E}">
        <p14:creationId xmlns:p14="http://schemas.microsoft.com/office/powerpoint/2010/main" val="141435205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495" userDrawn="1">
          <p15:clr>
            <a:srgbClr val="FBAE40"/>
          </p15:clr>
        </p15:guide>
        <p15:guide id="2" pos="4309" userDrawn="1">
          <p15:clr>
            <a:srgbClr val="FBAE40"/>
          </p15:clr>
        </p15:guide>
        <p15:guide id="3" pos="453" userDrawn="1">
          <p15:clr>
            <a:srgbClr val="FBAE40"/>
          </p15:clr>
        </p15:guide>
        <p15:guide id="4" pos="8074" userDrawn="1">
          <p15:clr>
            <a:srgbClr val="FBAE40"/>
          </p15:clr>
        </p15:guide>
        <p15:guide id="5" orient="horz" pos="681" userDrawn="1">
          <p15:clr>
            <a:srgbClr val="FBAE40"/>
          </p15:clr>
        </p15:guide>
        <p15:guide id="6" orient="horz" pos="4491"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空白页">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a:xfrm>
            <a:off x="0" y="0"/>
            <a:ext cx="13681075" cy="7921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8295628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495">
          <p15:clr>
            <a:srgbClr val="FBAE40"/>
          </p15:clr>
        </p15:guide>
        <p15:guide id="2" pos="4309">
          <p15:clr>
            <a:srgbClr val="FBAE40"/>
          </p15:clr>
        </p15:guide>
        <p15:guide id="3" pos="8618">
          <p15:clr>
            <a:srgbClr val="FBAE40"/>
          </p15:clr>
        </p15:guide>
        <p15:guide id="4">
          <p15:clr>
            <a:srgbClr val="FBAE40"/>
          </p15:clr>
        </p15:guide>
        <p15:guide id="5" orient="horz">
          <p15:clr>
            <a:srgbClr val="FBAE40"/>
          </p15:clr>
        </p15:guide>
        <p15:guide id="6" orient="horz" pos="499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90338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380646"/>
            <a:ext cx="13681075" cy="540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98430" y="-50887"/>
            <a:ext cx="1943993" cy="1133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8828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l="-1000" r="-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3258306"/>
      </p:ext>
    </p:extLst>
  </p:cSld>
  <p:clrMap bg1="lt1" tx1="dk1" bg2="lt2" tx2="dk2" accent1="accent1" accent2="accent2" accent3="accent3" accent4="accent4" accent5="accent5" accent6="accent6" hlink="hlink" folHlink="folHlink"/>
  <p:sldLayoutIdLst>
    <p:sldLayoutId id="2147483667" r:id="rId1"/>
    <p:sldLayoutId id="2147483665" r:id="rId2"/>
    <p:sldLayoutId id="2147483650" r:id="rId3"/>
    <p:sldLayoutId id="2147483666" r:id="rId4"/>
  </p:sldLayoutIdLst>
  <p:timing>
    <p:tnLst>
      <p:par>
        <p:cTn id="1" dur="indefinite" restart="never" nodeType="tmRoot"/>
      </p:par>
    </p:tnLst>
  </p:timing>
  <p:txStyles>
    <p:titleStyle>
      <a:lvl1pPr algn="ctr" defTabSz="1234440" rtl="0" eaLnBrk="1" latinLnBrk="0" hangingPunct="1">
        <a:spcBef>
          <a:spcPct val="0"/>
        </a:spcBef>
        <a:buNone/>
        <a:defRPr sz="5900" kern="1200">
          <a:solidFill>
            <a:schemeClr val="tx1"/>
          </a:solidFill>
          <a:latin typeface="+mj-lt"/>
          <a:ea typeface="+mj-ea"/>
          <a:cs typeface="+mj-cs"/>
        </a:defRPr>
      </a:lvl1pPr>
    </p:titleStyle>
    <p:bodyStyle>
      <a:lvl1pPr marL="462915" indent="-462915" algn="l" defTabSz="123444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1002983" indent="-385763" algn="l" defTabSz="123444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2pPr>
      <a:lvl3pPr marL="1543050" indent="-308610" algn="l" defTabSz="12344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60270" indent="-308610" algn="l" defTabSz="12344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77490" indent="-308610" algn="l" defTabSz="12344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94710" indent="-308610" algn="l" defTabSz="12344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4011930" indent="-308610" algn="l" defTabSz="12344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629150" indent="-308610" algn="l" defTabSz="12344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246370" indent="-308610" algn="l" defTabSz="12344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34440" rtl="0" eaLnBrk="1" latinLnBrk="0" hangingPunct="1">
        <a:defRPr sz="2400" kern="1200">
          <a:solidFill>
            <a:schemeClr val="tx1"/>
          </a:solidFill>
          <a:latin typeface="+mn-lt"/>
          <a:ea typeface="+mn-ea"/>
          <a:cs typeface="+mn-cs"/>
        </a:defRPr>
      </a:lvl1pPr>
      <a:lvl2pPr marL="617220" algn="l" defTabSz="1234440" rtl="0" eaLnBrk="1" latinLnBrk="0" hangingPunct="1">
        <a:defRPr sz="2400" kern="1200">
          <a:solidFill>
            <a:schemeClr val="tx1"/>
          </a:solidFill>
          <a:latin typeface="+mn-lt"/>
          <a:ea typeface="+mn-ea"/>
          <a:cs typeface="+mn-cs"/>
        </a:defRPr>
      </a:lvl2pPr>
      <a:lvl3pPr marL="1234440" algn="l" defTabSz="1234440" rtl="0" eaLnBrk="1" latinLnBrk="0" hangingPunct="1">
        <a:defRPr sz="2400" kern="1200">
          <a:solidFill>
            <a:schemeClr val="tx1"/>
          </a:solidFill>
          <a:latin typeface="+mn-lt"/>
          <a:ea typeface="+mn-ea"/>
          <a:cs typeface="+mn-cs"/>
        </a:defRPr>
      </a:lvl3pPr>
      <a:lvl4pPr marL="1851660" algn="l" defTabSz="1234440" rtl="0" eaLnBrk="1" latinLnBrk="0" hangingPunct="1">
        <a:defRPr sz="2400" kern="1200">
          <a:solidFill>
            <a:schemeClr val="tx1"/>
          </a:solidFill>
          <a:latin typeface="+mn-lt"/>
          <a:ea typeface="+mn-ea"/>
          <a:cs typeface="+mn-cs"/>
        </a:defRPr>
      </a:lvl4pPr>
      <a:lvl5pPr marL="2468880" algn="l" defTabSz="1234440" rtl="0" eaLnBrk="1" latinLnBrk="0" hangingPunct="1">
        <a:defRPr sz="2400" kern="1200">
          <a:solidFill>
            <a:schemeClr val="tx1"/>
          </a:solidFill>
          <a:latin typeface="+mn-lt"/>
          <a:ea typeface="+mn-ea"/>
          <a:cs typeface="+mn-cs"/>
        </a:defRPr>
      </a:lvl5pPr>
      <a:lvl6pPr marL="3086100" algn="l" defTabSz="1234440" rtl="0" eaLnBrk="1" latinLnBrk="0" hangingPunct="1">
        <a:defRPr sz="2400" kern="1200">
          <a:solidFill>
            <a:schemeClr val="tx1"/>
          </a:solidFill>
          <a:latin typeface="+mn-lt"/>
          <a:ea typeface="+mn-ea"/>
          <a:cs typeface="+mn-cs"/>
        </a:defRPr>
      </a:lvl6pPr>
      <a:lvl7pPr marL="3703320" algn="l" defTabSz="1234440" rtl="0" eaLnBrk="1" latinLnBrk="0" hangingPunct="1">
        <a:defRPr sz="2400" kern="1200">
          <a:solidFill>
            <a:schemeClr val="tx1"/>
          </a:solidFill>
          <a:latin typeface="+mn-lt"/>
          <a:ea typeface="+mn-ea"/>
          <a:cs typeface="+mn-cs"/>
        </a:defRPr>
      </a:lvl7pPr>
      <a:lvl8pPr marL="4320540" algn="l" defTabSz="1234440" rtl="0" eaLnBrk="1" latinLnBrk="0" hangingPunct="1">
        <a:defRPr sz="2400" kern="1200">
          <a:solidFill>
            <a:schemeClr val="tx1"/>
          </a:solidFill>
          <a:latin typeface="+mn-lt"/>
          <a:ea typeface="+mn-ea"/>
          <a:cs typeface="+mn-cs"/>
        </a:defRPr>
      </a:lvl8pPr>
      <a:lvl9pPr marL="4937760" algn="l" defTabSz="12344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210.75.17.214:47072/Stu"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3.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1113"/>
          <a:stretch/>
        </p:blipFill>
        <p:spPr bwMode="auto">
          <a:xfrm>
            <a:off x="0" y="373"/>
            <a:ext cx="13681075" cy="7921252"/>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5"/>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r="15336" b="7127"/>
          <a:stretch/>
        </p:blipFill>
        <p:spPr bwMode="auto">
          <a:xfrm>
            <a:off x="5334962" y="-1"/>
            <a:ext cx="8346113" cy="792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47849" y="936476"/>
            <a:ext cx="3486514" cy="20338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648797" y="3360580"/>
            <a:ext cx="7631900" cy="2780373"/>
            <a:chOff x="1252594" y="3163848"/>
            <a:chExt cx="6771202" cy="1949092"/>
          </a:xfrm>
        </p:grpSpPr>
        <p:sp>
          <p:nvSpPr>
            <p:cNvPr id="52" name="TextBox 51"/>
            <p:cNvSpPr txBox="1"/>
            <p:nvPr/>
          </p:nvSpPr>
          <p:spPr>
            <a:xfrm>
              <a:off x="1252594" y="3445621"/>
              <a:ext cx="6771202" cy="647271"/>
            </a:xfrm>
            <a:prstGeom prst="rect">
              <a:avLst/>
            </a:prstGeom>
            <a:noFill/>
          </p:spPr>
          <p:txBody>
            <a:bodyPr wrap="square" rtlCol="0">
              <a:spAutoFit/>
            </a:bodyPr>
            <a:lstStyle/>
            <a:p>
              <a:pPr algn="ctr"/>
              <a:r>
                <a:rPr lang="en-US" altLang="zh-CN" sz="5400" b="1" dirty="0" smtClean="0">
                  <a:solidFill>
                    <a:srgbClr val="003366"/>
                  </a:solidFill>
                  <a:latin typeface="微软雅黑" panose="020B0503020204020204" pitchFamily="34" charset="-122"/>
                  <a:ea typeface="微软雅黑" panose="020B0503020204020204" pitchFamily="34" charset="-122"/>
                </a:rPr>
                <a:t>QTP</a:t>
              </a:r>
              <a:r>
                <a:rPr lang="zh-CN" altLang="en-US" sz="5400" b="1" dirty="0" smtClean="0">
                  <a:solidFill>
                    <a:srgbClr val="003366"/>
                  </a:solidFill>
                  <a:latin typeface="微软雅黑" panose="020B0503020204020204" pitchFamily="34" charset="-122"/>
                  <a:ea typeface="微软雅黑" panose="020B0503020204020204" pitchFamily="34" charset="-122"/>
                </a:rPr>
                <a:t>基础</a:t>
              </a:r>
              <a:endParaRPr lang="zh-CN" altLang="en-US" sz="5400" b="1" dirty="0">
                <a:solidFill>
                  <a:srgbClr val="003366"/>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3464774" y="3163848"/>
              <a:ext cx="4470920" cy="258908"/>
            </a:xfrm>
            <a:prstGeom prst="rect">
              <a:avLst/>
            </a:prstGeom>
            <a:noFill/>
          </p:spPr>
          <p:txBody>
            <a:bodyPr wrap="square" rtlCol="0">
              <a:spAutoFit/>
            </a:bodyPr>
            <a:lstStyle/>
            <a:p>
              <a:pPr algn="r"/>
              <a:endParaRPr lang="zh-CN" altLang="en-US" sz="1800" dirty="0">
                <a:solidFill>
                  <a:srgbClr val="003366"/>
                </a:solidFill>
                <a:latin typeface="微软雅黑" panose="020B0503020204020204" pitchFamily="34" charset="-122"/>
                <a:ea typeface="微软雅黑" panose="020B0503020204020204" pitchFamily="34" charset="-122"/>
              </a:endParaRPr>
            </a:p>
          </p:txBody>
        </p:sp>
        <p:sp>
          <p:nvSpPr>
            <p:cNvPr id="54" name="矩形 53"/>
            <p:cNvSpPr/>
            <p:nvPr/>
          </p:nvSpPr>
          <p:spPr>
            <a:xfrm flipV="1">
              <a:off x="1865142" y="4563165"/>
              <a:ext cx="2338478" cy="45719"/>
            </a:xfrm>
            <a:prstGeom prst="rect">
              <a:avLst/>
            </a:prstGeom>
            <a:solidFill>
              <a:srgbClr val="E74E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5" name="矩形 54"/>
            <p:cNvSpPr/>
            <p:nvPr/>
          </p:nvSpPr>
          <p:spPr>
            <a:xfrm flipV="1">
              <a:off x="3697625" y="4563165"/>
              <a:ext cx="2338478" cy="45719"/>
            </a:xfrm>
            <a:prstGeom prst="rect">
              <a:avLst/>
            </a:prstGeom>
            <a:solidFill>
              <a:srgbClr val="FFB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6" name="矩形 55"/>
            <p:cNvSpPr/>
            <p:nvPr/>
          </p:nvSpPr>
          <p:spPr>
            <a:xfrm flipV="1">
              <a:off x="5505267" y="4563165"/>
              <a:ext cx="2338478"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8" name="圆角矩形 57"/>
            <p:cNvSpPr/>
            <p:nvPr/>
          </p:nvSpPr>
          <p:spPr>
            <a:xfrm>
              <a:off x="5851631" y="4752940"/>
              <a:ext cx="1970001" cy="360000"/>
            </a:xfrm>
            <a:prstGeom prst="rect">
              <a:avLst/>
            </a:prstGeom>
            <a:solidFill>
              <a:srgbClr val="EF8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latin typeface="微软雅黑" panose="020B0503020204020204" pitchFamily="34" charset="-122"/>
                  <a:ea typeface="微软雅黑" panose="020B0503020204020204" pitchFamily="34" charset="-122"/>
                </a:rPr>
                <a:t>参加</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测试同事</a:t>
              </a:r>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主讲</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周容</a:t>
              </a:r>
              <a:endParaRPr lang="zh-CN" altLang="en-US" sz="16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338379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animEffect transition="in" filter="fade">
                                      <p:cBhvr>
                                        <p:cTn id="14" dur="500"/>
                                        <p:tgtEl>
                                          <p:spTgt spid="1028"/>
                                        </p:tgtEl>
                                      </p:cBhvr>
                                    </p:animEffect>
                                  </p:childTnLst>
                                </p:cTn>
                              </p:par>
                              <p:par>
                                <p:cTn id="15" presetID="22" presetClass="entr" presetSubtype="4"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wipe(down)">
                                      <p:cBhvr>
                                        <p:cTn id="1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6919" y="1567944"/>
            <a:ext cx="12478314" cy="5705236"/>
          </a:xfrm>
        </p:spPr>
        <p:txBody>
          <a:bodyPr/>
          <a:lstStyle/>
          <a:p>
            <a:r>
              <a:rPr lang="en-US" altLang="zh-CN" dirty="0" smtClean="0"/>
              <a:t>1.</a:t>
            </a:r>
            <a:r>
              <a:rPr lang="zh-CN" altLang="en-US" dirty="0" smtClean="0"/>
              <a:t>录制完脚本之后我们就可以查看脚本了，</a:t>
            </a:r>
            <a:r>
              <a:rPr lang="en-US" altLang="zh-CN" dirty="0" smtClean="0"/>
              <a:t>UFT12</a:t>
            </a:r>
            <a:r>
              <a:rPr lang="zh-CN" altLang="en-US" dirty="0" smtClean="0"/>
              <a:t>默认的视图方式为专家视图模式，我们可以点击切换到关键字视图模式；</a:t>
            </a:r>
            <a:r>
              <a:rPr lang="en-US" altLang="zh-CN" dirty="0" smtClean="0"/>
              <a:t/>
            </a:r>
            <a:br>
              <a:rPr lang="en-US" altLang="zh-CN" dirty="0" smtClean="0"/>
            </a:br>
            <a:r>
              <a:rPr lang="en-US" altLang="zh-CN" dirty="0" smtClean="0"/>
              <a:t>	</a:t>
            </a:r>
            <a:r>
              <a:rPr lang="zh-CN" altLang="en-US" dirty="0" smtClean="0"/>
              <a:t>在</a:t>
            </a:r>
            <a:r>
              <a:rPr lang="en-US" altLang="zh-CN" dirty="0"/>
              <a:t>Keyword View</a:t>
            </a:r>
            <a:r>
              <a:rPr lang="zh-CN" altLang="en-US" dirty="0"/>
              <a:t>中的每一个字段都有其意义</a:t>
            </a:r>
            <a:r>
              <a:rPr lang="zh-CN" altLang="en-US" dirty="0" smtClean="0"/>
              <a:t>： </a:t>
            </a:r>
            <a:r>
              <a:rPr lang="zh-CN" altLang="en-US" dirty="0"/>
              <a:t/>
            </a:r>
            <a:br>
              <a:rPr lang="zh-CN" altLang="en-US" dirty="0"/>
            </a:br>
            <a:r>
              <a:rPr lang="en-US" altLang="zh-CN" dirty="0" smtClean="0"/>
              <a:t>	Item</a:t>
            </a:r>
            <a:r>
              <a:rPr lang="zh-CN" altLang="en-US" dirty="0"/>
              <a:t>：以分层的形式显示所有操作到的组建 </a:t>
            </a:r>
            <a:r>
              <a:rPr lang="zh-CN" altLang="en-US" dirty="0" smtClean="0"/>
              <a:t> </a:t>
            </a:r>
            <a:r>
              <a:rPr lang="zh-CN" altLang="en-US" dirty="0"/>
              <a:t/>
            </a:r>
            <a:br>
              <a:rPr lang="zh-CN" altLang="en-US" dirty="0"/>
            </a:br>
            <a:r>
              <a:rPr lang="en-US" altLang="zh-CN" dirty="0" smtClean="0"/>
              <a:t>	Operation</a:t>
            </a:r>
            <a:r>
              <a:rPr lang="zh-CN" altLang="en-US" dirty="0"/>
              <a:t>：在组件上执行的动作  </a:t>
            </a:r>
            <a:r>
              <a:rPr lang="zh-CN" altLang="en-US" dirty="0" smtClean="0"/>
              <a:t> </a:t>
            </a:r>
            <a:r>
              <a:rPr lang="zh-CN" altLang="en-US" dirty="0"/>
              <a:t/>
            </a:r>
            <a:br>
              <a:rPr lang="zh-CN" altLang="en-US" dirty="0"/>
            </a:br>
            <a:r>
              <a:rPr lang="en-US" altLang="zh-CN" dirty="0" smtClean="0"/>
              <a:t>	Value</a:t>
            </a:r>
            <a:r>
              <a:rPr lang="zh-CN" altLang="en-US" dirty="0"/>
              <a:t>：执行动作是需要的参数，如“</a:t>
            </a:r>
            <a:r>
              <a:rPr lang="en-US" altLang="zh-CN" dirty="0" err="1"/>
              <a:t>UserName</a:t>
            </a:r>
            <a:r>
              <a:rPr lang="en-US" altLang="zh-CN" dirty="0"/>
              <a:t>“</a:t>
            </a:r>
            <a:r>
              <a:rPr lang="zh-CN" altLang="en-US" dirty="0"/>
              <a:t>一栏设定的用户名 </a:t>
            </a:r>
            <a:r>
              <a:rPr lang="zh-CN" altLang="en-US" dirty="0" smtClean="0"/>
              <a:t>  </a:t>
            </a:r>
            <a:r>
              <a:rPr lang="zh-CN" altLang="en-US" dirty="0"/>
              <a:t/>
            </a:r>
            <a:br>
              <a:rPr lang="zh-CN" altLang="en-US" dirty="0"/>
            </a:br>
            <a:r>
              <a:rPr lang="en-US" altLang="zh-CN" dirty="0" smtClean="0"/>
              <a:t>	Documentation</a:t>
            </a:r>
            <a:r>
              <a:rPr lang="zh-CN" altLang="en-US" dirty="0"/>
              <a:t>：自动产生用来描述此操作步骤的英文说明</a:t>
            </a:r>
            <a:r>
              <a:rPr lang="zh-CN" altLang="en-US" dirty="0" smtClean="0"/>
              <a:t>。</a:t>
            </a:r>
            <a:r>
              <a:rPr lang="en-US" altLang="zh-CN" dirty="0" smtClean="0"/>
              <a:t/>
            </a:r>
            <a:br>
              <a:rPr lang="en-US" altLang="zh-CN" dirty="0" smtClean="0"/>
            </a:br>
            <a:r>
              <a:rPr lang="en-US" altLang="zh-CN" dirty="0" smtClean="0"/>
              <a:t>2.</a:t>
            </a:r>
            <a:r>
              <a:rPr lang="zh-CN" altLang="en-US" dirty="0" smtClean="0"/>
              <a:t>脚本录制完之后我们就可以运行脚本了，通过</a:t>
            </a:r>
            <a:r>
              <a:rPr lang="en-US" altLang="zh-CN" dirty="0" smtClean="0"/>
              <a:t>Run</a:t>
            </a:r>
            <a:r>
              <a:rPr lang="zh-CN" altLang="en-US" dirty="0" smtClean="0"/>
              <a:t>或者</a:t>
            </a:r>
            <a:r>
              <a:rPr lang="en-US" altLang="zh-CN" dirty="0" smtClean="0"/>
              <a:t>F5</a:t>
            </a:r>
            <a:r>
              <a:rPr lang="zh-CN" altLang="en-US" dirty="0" smtClean="0"/>
              <a:t>快捷键来运行脚本；</a:t>
            </a:r>
            <a:r>
              <a:rPr lang="en-US" altLang="zh-CN" dirty="0" smtClean="0"/>
              <a:t/>
            </a:r>
            <a:br>
              <a:rPr lang="en-US" altLang="zh-CN" dirty="0" smtClean="0"/>
            </a:br>
            <a:r>
              <a:rPr lang="en-US" altLang="zh-CN" dirty="0" smtClean="0"/>
              <a:t>3.</a:t>
            </a:r>
            <a:r>
              <a:rPr lang="zh-CN" altLang="en-US" dirty="0" smtClean="0"/>
              <a:t>运行脚本后会弹出测试结果，如果没有弹出测试结果可以点击快捷菜单栏的</a:t>
            </a:r>
            <a:r>
              <a:rPr lang="en-US" altLang="zh-CN" dirty="0" smtClean="0"/>
              <a:t>result</a:t>
            </a:r>
            <a:r>
              <a:rPr lang="zh-CN" altLang="en-US" dirty="0" smtClean="0"/>
              <a:t>按钮显示结果；也可以通过设置让</a:t>
            </a:r>
            <a:r>
              <a:rPr lang="en-US" altLang="zh-CN" dirty="0" smtClean="0"/>
              <a:t>QTP</a:t>
            </a:r>
            <a:r>
              <a:rPr lang="zh-CN" altLang="en-US" dirty="0" smtClean="0"/>
              <a:t>在每次运行结束之后自动弹出测试结果；</a:t>
            </a:r>
            <a:r>
              <a:rPr lang="en-US" altLang="zh-CN" dirty="0" smtClean="0"/>
              <a:t/>
            </a:r>
            <a:br>
              <a:rPr lang="en-US" altLang="zh-CN" dirty="0" smtClean="0"/>
            </a:br>
            <a:r>
              <a:rPr lang="en-US" altLang="zh-CN" dirty="0"/>
              <a:t/>
            </a:r>
            <a:br>
              <a:rPr lang="en-US" altLang="zh-CN" dirty="0"/>
            </a:br>
            <a:endParaRPr lang="zh-CN" altLang="en-US" dirty="0"/>
          </a:p>
        </p:txBody>
      </p:sp>
      <p:sp>
        <p:nvSpPr>
          <p:cNvPr id="3" name="文本占位符 2"/>
          <p:cNvSpPr>
            <a:spLocks noGrp="1"/>
          </p:cNvSpPr>
          <p:nvPr>
            <p:ph type="body" sz="quarter" idx="10"/>
          </p:nvPr>
        </p:nvSpPr>
        <p:spPr/>
        <p:txBody>
          <a:bodyPr/>
          <a:lstStyle/>
          <a:p>
            <a:endParaRPr lang="zh-CN" altLang="en-US"/>
          </a:p>
        </p:txBody>
      </p:sp>
      <p:sp>
        <p:nvSpPr>
          <p:cNvPr id="4" name="文本占位符 3"/>
          <p:cNvSpPr>
            <a:spLocks noGrp="1"/>
          </p:cNvSpPr>
          <p:nvPr>
            <p:ph type="body" sz="quarter" idx="11"/>
          </p:nvPr>
        </p:nvSpPr>
        <p:spPr/>
        <p:txBody>
          <a:bodyPr/>
          <a:lstStyle/>
          <a:p>
            <a:r>
              <a:rPr lang="en-US" altLang="zh-CN" dirty="0"/>
              <a:t>QTP</a:t>
            </a:r>
            <a:r>
              <a:rPr lang="zh-CN" altLang="en-US" dirty="0" smtClean="0"/>
              <a:t>脚本查看与运行</a:t>
            </a:r>
            <a:endParaRPr lang="zh-CN" altLang="en-US" dirty="0"/>
          </a:p>
        </p:txBody>
      </p:sp>
      <p:pic>
        <p:nvPicPr>
          <p:cNvPr id="5" name="图片 4"/>
          <p:cNvPicPr>
            <a:picLocks noChangeAspect="1"/>
          </p:cNvPicPr>
          <p:nvPr/>
        </p:nvPicPr>
        <p:blipFill>
          <a:blip r:embed="rId2"/>
          <a:stretch>
            <a:fillRect/>
          </a:stretch>
        </p:blipFill>
        <p:spPr>
          <a:xfrm>
            <a:off x="24147" y="5337202"/>
            <a:ext cx="6704762" cy="847619"/>
          </a:xfrm>
          <a:prstGeom prst="rect">
            <a:avLst/>
          </a:prstGeom>
        </p:spPr>
      </p:pic>
      <p:pic>
        <p:nvPicPr>
          <p:cNvPr id="6" name="图片 5"/>
          <p:cNvPicPr>
            <a:picLocks noChangeAspect="1"/>
          </p:cNvPicPr>
          <p:nvPr/>
        </p:nvPicPr>
        <p:blipFill>
          <a:blip r:embed="rId3"/>
          <a:stretch>
            <a:fillRect/>
          </a:stretch>
        </p:blipFill>
        <p:spPr>
          <a:xfrm>
            <a:off x="6449797" y="4248844"/>
            <a:ext cx="6655436" cy="3024336"/>
          </a:xfrm>
          <a:prstGeom prst="rect">
            <a:avLst/>
          </a:prstGeom>
        </p:spPr>
      </p:pic>
    </p:spTree>
    <p:extLst>
      <p:ext uri="{BB962C8B-B14F-4D97-AF65-F5344CB8AC3E}">
        <p14:creationId xmlns:p14="http://schemas.microsoft.com/office/powerpoint/2010/main" val="2249473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6919" y="1567944"/>
            <a:ext cx="12478314" cy="5489212"/>
          </a:xfrm>
        </p:spPr>
        <p:txBody>
          <a:bodyPr/>
          <a:lstStyle/>
          <a:p>
            <a:r>
              <a:rPr lang="en-US" altLang="zh-CN" dirty="0" smtClean="0"/>
              <a:t>1</a:t>
            </a:r>
            <a:r>
              <a:rPr lang="zh-CN" altLang="en-US" dirty="0" smtClean="0"/>
              <a:t>、</a:t>
            </a:r>
            <a:r>
              <a:rPr lang="en-US" altLang="zh-CN" dirty="0"/>
              <a:t>UFT</a:t>
            </a:r>
            <a:r>
              <a:rPr lang="zh-CN" altLang="en-US" dirty="0"/>
              <a:t>中的对象有两个概念，一个是测试对象，一个是运行时对象。</a:t>
            </a:r>
            <a:br>
              <a:rPr lang="zh-CN" altLang="en-US" dirty="0"/>
            </a:br>
            <a:r>
              <a:rPr lang="zh-CN" altLang="en-US" dirty="0" smtClean="0"/>
              <a:t>     测试</a:t>
            </a:r>
            <a:r>
              <a:rPr lang="zh-CN" altLang="en-US" dirty="0"/>
              <a:t>对象（</a:t>
            </a:r>
            <a:r>
              <a:rPr lang="en-US" altLang="zh-CN" dirty="0"/>
              <a:t>Test Object</a:t>
            </a:r>
            <a:r>
              <a:rPr lang="zh-CN" altLang="en-US" dirty="0"/>
              <a:t>，</a:t>
            </a:r>
            <a:r>
              <a:rPr lang="en-US" altLang="zh-CN" dirty="0"/>
              <a:t>TO)</a:t>
            </a:r>
            <a:r>
              <a:rPr lang="zh-CN" altLang="en-US" dirty="0"/>
              <a:t>：是</a:t>
            </a:r>
            <a:r>
              <a:rPr lang="en-US" altLang="zh-CN" dirty="0"/>
              <a:t>UFT</a:t>
            </a:r>
            <a:r>
              <a:rPr lang="zh-CN" altLang="en-US" dirty="0"/>
              <a:t>定义的一些类，用他们代表被测应用的各种对象。</a:t>
            </a:r>
            <a:r>
              <a:rPr lang="en-US" altLang="zh-CN" dirty="0"/>
              <a:t>(</a:t>
            </a:r>
            <a:r>
              <a:rPr lang="zh-CN" altLang="en-US" dirty="0"/>
              <a:t>对象库中的对象</a:t>
            </a:r>
            <a:r>
              <a:rPr lang="en-US" altLang="zh-CN" dirty="0"/>
              <a:t>)</a:t>
            </a:r>
            <a:br>
              <a:rPr lang="en-US" altLang="zh-CN" dirty="0"/>
            </a:br>
            <a:r>
              <a:rPr lang="en-US" altLang="zh-CN" dirty="0" smtClean="0"/>
              <a:t>     </a:t>
            </a:r>
            <a:r>
              <a:rPr lang="zh-CN" altLang="en-US" dirty="0" smtClean="0"/>
              <a:t>运行</a:t>
            </a:r>
            <a:r>
              <a:rPr lang="zh-CN" altLang="en-US" dirty="0"/>
              <a:t>时对象（</a:t>
            </a:r>
            <a:r>
              <a:rPr lang="en-US" altLang="zh-CN" dirty="0"/>
              <a:t>Runtime </a:t>
            </a:r>
            <a:r>
              <a:rPr lang="en-US" altLang="zh-CN" dirty="0" err="1"/>
              <a:t>Object,RO</a:t>
            </a:r>
            <a:r>
              <a:rPr lang="zh-CN" altLang="en-US" dirty="0"/>
              <a:t>）：是实际的被测应用对象，是测试执行过程中，</a:t>
            </a:r>
            <a:r>
              <a:rPr lang="en-US" altLang="zh-CN" dirty="0"/>
              <a:t>TO</a:t>
            </a:r>
            <a:r>
              <a:rPr lang="zh-CN" altLang="en-US" dirty="0"/>
              <a:t>用来关联的对象。（运行时识别的对象</a:t>
            </a:r>
            <a:r>
              <a:rPr lang="zh-CN" altLang="en-US" dirty="0" smtClean="0"/>
              <a:t>）</a:t>
            </a:r>
            <a:r>
              <a:rPr lang="en-US" altLang="zh-CN" dirty="0" smtClean="0"/>
              <a:t/>
            </a:r>
            <a:br>
              <a:rPr lang="en-US" altLang="zh-CN" dirty="0" smtClean="0"/>
            </a:br>
            <a:r>
              <a:rPr lang="zh-CN" altLang="en-US" dirty="0"/>
              <a:t/>
            </a:r>
            <a:br>
              <a:rPr lang="zh-CN" altLang="en-US" dirty="0"/>
            </a:br>
            <a:r>
              <a:rPr lang="en-US" altLang="zh-CN" dirty="0" smtClean="0"/>
              <a:t>2</a:t>
            </a:r>
            <a:r>
              <a:rPr lang="zh-CN" altLang="en-US" dirty="0" smtClean="0"/>
              <a:t>、</a:t>
            </a:r>
            <a:r>
              <a:rPr lang="zh-CN" altLang="en-US" dirty="0"/>
              <a:t>对象的属性</a:t>
            </a:r>
            <a:br>
              <a:rPr lang="zh-CN" altLang="en-US" dirty="0"/>
            </a:br>
            <a:r>
              <a:rPr lang="zh-CN" altLang="en-US" dirty="0" smtClean="0"/>
              <a:t>     </a:t>
            </a:r>
            <a:r>
              <a:rPr lang="en-US" altLang="zh-CN" dirty="0" smtClean="0"/>
              <a:t>1)To</a:t>
            </a:r>
            <a:r>
              <a:rPr lang="zh-CN" altLang="en-US" dirty="0"/>
              <a:t>属性：获取的是对象的属性，可以理解为静态的属性，在运行时的输入东西与它无关</a:t>
            </a:r>
            <a:r>
              <a:rPr lang="zh-CN" altLang="en-US" dirty="0" smtClean="0"/>
              <a:t>。</a:t>
            </a:r>
            <a:r>
              <a:rPr lang="en-US" altLang="zh-CN" dirty="0" smtClean="0"/>
              <a:t/>
            </a:r>
            <a:br>
              <a:rPr lang="en-US" altLang="zh-CN" dirty="0" smtClean="0"/>
            </a:br>
            <a:r>
              <a:rPr lang="zh-CN" altLang="en-US" dirty="0" smtClean="0"/>
              <a:t>测试</a:t>
            </a:r>
            <a:r>
              <a:rPr lang="zh-CN" altLang="en-US" dirty="0"/>
              <a:t>对象的属性是</a:t>
            </a:r>
            <a:r>
              <a:rPr lang="en-US" altLang="zh-CN" dirty="0"/>
              <a:t>UFT</a:t>
            </a:r>
            <a:r>
              <a:rPr lang="zh-CN" altLang="en-US" dirty="0"/>
              <a:t>为了识别在测试执行过程中的运行时对象而保留在对象库中的属性。</a:t>
            </a:r>
            <a:r>
              <a:rPr lang="en-US" altLang="zh-CN" dirty="0" err="1"/>
              <a:t>GetToProperty</a:t>
            </a:r>
            <a:r>
              <a:rPr lang="en-US" altLang="zh-CN" dirty="0"/>
              <a:t>/</a:t>
            </a:r>
            <a:r>
              <a:rPr lang="en-US" altLang="zh-CN" dirty="0" err="1"/>
              <a:t>GetToProperties</a:t>
            </a:r>
            <a:r>
              <a:rPr lang="zh-CN" altLang="en-US" dirty="0" smtClean="0"/>
              <a:t>和</a:t>
            </a:r>
            <a:r>
              <a:rPr lang="en-US" altLang="zh-CN" dirty="0" err="1" smtClean="0"/>
              <a:t>SetToProperty</a:t>
            </a:r>
            <a:r>
              <a:rPr lang="zh-CN" altLang="en-US" dirty="0"/>
              <a:t>则分别用于读取和修改</a:t>
            </a:r>
            <a:r>
              <a:rPr lang="en-US" altLang="zh-CN" dirty="0"/>
              <a:t>To</a:t>
            </a:r>
            <a:r>
              <a:rPr lang="zh-CN" altLang="en-US" dirty="0"/>
              <a:t>的属性值。</a:t>
            </a:r>
            <a:br>
              <a:rPr lang="zh-CN" altLang="en-US" dirty="0"/>
            </a:br>
            <a:r>
              <a:rPr lang="zh-CN" altLang="en-US" dirty="0"/>
              <a:t>  </a:t>
            </a:r>
            <a:r>
              <a:rPr lang="en-US" altLang="zh-CN" dirty="0"/>
              <a:t>	</a:t>
            </a:r>
            <a:r>
              <a:rPr lang="en-US" altLang="zh-CN" dirty="0" err="1" smtClean="0"/>
              <a:t>GetToProperty</a:t>
            </a:r>
            <a:r>
              <a:rPr lang="zh-CN" altLang="en-US" dirty="0"/>
              <a:t>用于取得测试对象的某个属性的值， </a:t>
            </a:r>
            <a:br>
              <a:rPr lang="zh-CN" altLang="en-US" dirty="0"/>
            </a:br>
            <a:r>
              <a:rPr lang="zh-CN" altLang="en-US" dirty="0"/>
              <a:t> </a:t>
            </a:r>
            <a:r>
              <a:rPr lang="en-US" altLang="zh-CN" dirty="0" smtClean="0"/>
              <a:t>	</a:t>
            </a:r>
            <a:r>
              <a:rPr lang="zh-CN" altLang="en-US" dirty="0"/>
              <a:t> </a:t>
            </a:r>
            <a:r>
              <a:rPr lang="en-US" altLang="zh-CN" dirty="0" err="1"/>
              <a:t>GetToProperties</a:t>
            </a:r>
            <a:r>
              <a:rPr lang="zh-CN" altLang="en-US" dirty="0"/>
              <a:t>用于取得测试对象的所有属性的值，</a:t>
            </a:r>
            <a:br>
              <a:rPr lang="zh-CN" altLang="en-US" dirty="0"/>
            </a:br>
            <a:r>
              <a:rPr lang="zh-CN" altLang="en-US" dirty="0"/>
              <a:t>  </a:t>
            </a:r>
            <a:r>
              <a:rPr lang="en-US" altLang="zh-CN" dirty="0" smtClean="0"/>
              <a:t>	</a:t>
            </a:r>
            <a:r>
              <a:rPr lang="en-US" altLang="zh-CN" dirty="0" err="1" smtClean="0"/>
              <a:t>SetToProperty</a:t>
            </a:r>
            <a:r>
              <a:rPr lang="zh-CN" altLang="en-US" dirty="0"/>
              <a:t>用于设置测试对象的某个属性的值。</a:t>
            </a:r>
            <a:br>
              <a:rPr lang="zh-CN" altLang="en-US" dirty="0"/>
            </a:br>
            <a:r>
              <a:rPr lang="zh-CN" altLang="en-US" dirty="0" smtClean="0"/>
              <a:t>     </a:t>
            </a:r>
            <a:r>
              <a:rPr lang="en-US" altLang="zh-CN" dirty="0" smtClean="0"/>
              <a:t>2</a:t>
            </a:r>
            <a:r>
              <a:rPr lang="en-US" altLang="zh-CN" dirty="0"/>
              <a:t>) Ro</a:t>
            </a:r>
            <a:r>
              <a:rPr lang="zh-CN" altLang="en-US" dirty="0"/>
              <a:t>属性：是变的（用户名框输入不同的值，这个</a:t>
            </a:r>
            <a:r>
              <a:rPr lang="en-US" altLang="zh-CN" dirty="0"/>
              <a:t>Ro</a:t>
            </a:r>
            <a:r>
              <a:rPr lang="zh-CN" altLang="en-US" dirty="0"/>
              <a:t>属性取出来就是不一样）</a:t>
            </a:r>
            <a:br>
              <a:rPr lang="zh-CN" altLang="en-US" dirty="0"/>
            </a:br>
            <a:r>
              <a:rPr lang="zh-CN" altLang="en-US" dirty="0"/>
              <a:t> </a:t>
            </a:r>
            <a:r>
              <a:rPr lang="en-US" altLang="zh-CN" dirty="0" smtClean="0"/>
              <a:t>	</a:t>
            </a:r>
            <a:r>
              <a:rPr lang="zh-CN" altLang="en-US" dirty="0"/>
              <a:t> </a:t>
            </a:r>
            <a:r>
              <a:rPr lang="en-US" altLang="zh-CN" dirty="0" err="1"/>
              <a:t>GetRoProperty</a:t>
            </a:r>
            <a:r>
              <a:rPr lang="zh-CN" altLang="en-US" dirty="0"/>
              <a:t>方法用于取得运行时对象（实际对象）的某个属性的值。</a:t>
            </a:r>
          </a:p>
        </p:txBody>
      </p:sp>
      <p:sp>
        <p:nvSpPr>
          <p:cNvPr id="3" name="文本占位符 2"/>
          <p:cNvSpPr>
            <a:spLocks noGrp="1"/>
          </p:cNvSpPr>
          <p:nvPr>
            <p:ph type="body" sz="quarter" idx="10"/>
          </p:nvPr>
        </p:nvSpPr>
        <p:spPr/>
        <p:txBody>
          <a:bodyPr/>
          <a:lstStyle/>
          <a:p>
            <a:endParaRPr lang="zh-CN" altLang="en-US"/>
          </a:p>
        </p:txBody>
      </p:sp>
      <p:sp>
        <p:nvSpPr>
          <p:cNvPr id="4" name="文本占位符 3"/>
          <p:cNvSpPr>
            <a:spLocks noGrp="1"/>
          </p:cNvSpPr>
          <p:nvPr>
            <p:ph type="body" sz="quarter" idx="11"/>
          </p:nvPr>
        </p:nvSpPr>
        <p:spPr/>
        <p:txBody>
          <a:bodyPr/>
          <a:lstStyle/>
          <a:p>
            <a:r>
              <a:rPr lang="en-US" altLang="zh-CN" dirty="0" smtClean="0"/>
              <a:t>QTP</a:t>
            </a:r>
            <a:r>
              <a:rPr lang="zh-CN" altLang="en-US" dirty="0" smtClean="0"/>
              <a:t>对象机制</a:t>
            </a:r>
            <a:endParaRPr lang="en-US" altLang="zh-CN" dirty="0" smtClean="0"/>
          </a:p>
        </p:txBody>
      </p:sp>
    </p:spTree>
    <p:extLst>
      <p:ext uri="{BB962C8B-B14F-4D97-AF65-F5344CB8AC3E}">
        <p14:creationId xmlns:p14="http://schemas.microsoft.com/office/powerpoint/2010/main" val="1953980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6919" y="1567944"/>
            <a:ext cx="12478314" cy="5705236"/>
          </a:xfrm>
        </p:spPr>
        <p:txBody>
          <a:bodyPr/>
          <a:lstStyle/>
          <a:p>
            <a:r>
              <a:rPr lang="en-US" altLang="zh-CN" b="1" dirty="0" smtClean="0"/>
              <a:t>1. </a:t>
            </a:r>
            <a:r>
              <a:rPr lang="en-US" altLang="zh-CN" b="1" dirty="0"/>
              <a:t>QTP</a:t>
            </a:r>
            <a:r>
              <a:rPr lang="zh-CN" altLang="zh-CN" b="1" dirty="0"/>
              <a:t>实现录制回放的原理</a:t>
            </a:r>
            <a:r>
              <a:rPr lang="zh-CN" altLang="en-US" b="1" dirty="0"/>
              <a:t>：</a:t>
            </a:r>
            <a:r>
              <a:rPr lang="zh-CN" altLang="zh-CN" b="1" dirty="0"/>
              <a:t/>
            </a:r>
            <a:br>
              <a:rPr lang="zh-CN" altLang="zh-CN" b="1" dirty="0"/>
            </a:br>
            <a:r>
              <a:rPr lang="en-US" altLang="zh-CN" b="1" dirty="0"/>
              <a:t>    </a:t>
            </a:r>
            <a:r>
              <a:rPr lang="zh-CN" altLang="zh-CN" dirty="0"/>
              <a:t>（</a:t>
            </a:r>
            <a:r>
              <a:rPr lang="en-US" altLang="zh-CN" dirty="0"/>
              <a:t>1</a:t>
            </a:r>
            <a:r>
              <a:rPr lang="zh-CN" altLang="zh-CN" dirty="0"/>
              <a:t>）录制测试脚本原理</a:t>
            </a:r>
            <a:br>
              <a:rPr lang="zh-CN" altLang="zh-CN" dirty="0"/>
            </a:br>
            <a:r>
              <a:rPr lang="en-US" altLang="zh-CN" dirty="0"/>
              <a:t>	A</a:t>
            </a:r>
            <a:r>
              <a:rPr lang="zh-CN" altLang="zh-CN" dirty="0"/>
              <a:t>．获取被操作对象的属性信息</a:t>
            </a:r>
            <a:r>
              <a:rPr lang="en-US" altLang="zh-CN" dirty="0"/>
              <a:t>Property</a:t>
            </a:r>
            <a:r>
              <a:rPr lang="zh-CN" altLang="zh-CN" dirty="0"/>
              <a:t/>
            </a:r>
            <a:br>
              <a:rPr lang="zh-CN" altLang="zh-CN" dirty="0"/>
            </a:br>
            <a:r>
              <a:rPr lang="en-US" altLang="zh-CN" dirty="0"/>
              <a:t>	B</a:t>
            </a:r>
            <a:r>
              <a:rPr lang="zh-CN" altLang="zh-CN" dirty="0"/>
              <a:t>．使用唯一的对象名（逻辑名）在对象仓库中记录该对象</a:t>
            </a:r>
            <a:br>
              <a:rPr lang="zh-CN" altLang="zh-CN" dirty="0"/>
            </a:br>
            <a:r>
              <a:rPr lang="en-US" altLang="zh-CN" dirty="0"/>
              <a:t>	C</a:t>
            </a:r>
            <a:r>
              <a:rPr lang="zh-CN" altLang="zh-CN" dirty="0"/>
              <a:t>．将对象的全部属性信息存放在对象仓库（</a:t>
            </a:r>
            <a:r>
              <a:rPr lang="en-US" altLang="zh-CN" dirty="0"/>
              <a:t>Object Repository</a:t>
            </a:r>
            <a:r>
              <a:rPr lang="zh-CN" altLang="zh-CN" dirty="0"/>
              <a:t>）中</a:t>
            </a:r>
            <a:br>
              <a:rPr lang="zh-CN" altLang="zh-CN" dirty="0"/>
            </a:br>
            <a:r>
              <a:rPr lang="en-US" altLang="zh-CN" dirty="0"/>
              <a:t>	D</a:t>
            </a:r>
            <a:r>
              <a:rPr lang="zh-CN" altLang="zh-CN" dirty="0"/>
              <a:t>．标识关键属性信息（</a:t>
            </a:r>
            <a:r>
              <a:rPr lang="en-US" altLang="zh-CN" dirty="0"/>
              <a:t>Description properties</a:t>
            </a:r>
            <a:r>
              <a:rPr lang="zh-CN" altLang="zh-CN" dirty="0"/>
              <a:t>）</a:t>
            </a:r>
            <a:br>
              <a:rPr lang="zh-CN" altLang="zh-CN" dirty="0"/>
            </a:br>
            <a:r>
              <a:rPr lang="en-US" altLang="zh-CN" dirty="0"/>
              <a:t>	E</a:t>
            </a:r>
            <a:r>
              <a:rPr lang="zh-CN" altLang="zh-CN" dirty="0"/>
              <a:t>．在脚本中记录对象名称和相应的动作</a:t>
            </a:r>
            <a:br>
              <a:rPr lang="zh-CN" altLang="zh-CN" dirty="0"/>
            </a:br>
            <a:r>
              <a:rPr lang="en-US" altLang="zh-CN" dirty="0"/>
              <a:t>    </a:t>
            </a:r>
            <a:r>
              <a:rPr lang="zh-CN" altLang="zh-CN" dirty="0"/>
              <a:t>（</a:t>
            </a:r>
            <a:r>
              <a:rPr lang="en-US" altLang="zh-CN" dirty="0"/>
              <a:t>2</a:t>
            </a:r>
            <a:r>
              <a:rPr lang="zh-CN" altLang="zh-CN" dirty="0"/>
              <a:t>）运行测试脚本原理</a:t>
            </a:r>
            <a:br>
              <a:rPr lang="zh-CN" altLang="zh-CN" dirty="0"/>
            </a:br>
            <a:r>
              <a:rPr lang="en-US" altLang="zh-CN" dirty="0"/>
              <a:t>	A</a:t>
            </a:r>
            <a:r>
              <a:rPr lang="zh-CN" altLang="zh-CN" dirty="0"/>
              <a:t>．从脚本中获得对象名称（</a:t>
            </a:r>
            <a:r>
              <a:rPr lang="en-US" altLang="zh-CN" dirty="0"/>
              <a:t>Item</a:t>
            </a:r>
            <a:r>
              <a:rPr lang="zh-CN" altLang="zh-CN" dirty="0"/>
              <a:t>字段</a:t>
            </a:r>
            <a:r>
              <a:rPr lang="en-US" altLang="zh-CN" dirty="0"/>
              <a:t>—</a:t>
            </a:r>
            <a:r>
              <a:rPr lang="zh-CN" altLang="zh-CN" dirty="0"/>
              <a:t>控件）</a:t>
            </a:r>
            <a:br>
              <a:rPr lang="zh-CN" altLang="zh-CN" dirty="0"/>
            </a:br>
            <a:r>
              <a:rPr lang="en-US" altLang="zh-CN" dirty="0"/>
              <a:t>	B</a:t>
            </a:r>
            <a:r>
              <a:rPr lang="zh-CN" altLang="zh-CN" dirty="0"/>
              <a:t>．在对象仓库中找到该对象，并获取其关键属性</a:t>
            </a:r>
            <a:br>
              <a:rPr lang="zh-CN" altLang="zh-CN" dirty="0"/>
            </a:br>
            <a:r>
              <a:rPr lang="en-US" altLang="zh-CN" dirty="0"/>
              <a:t>	C</a:t>
            </a:r>
            <a:r>
              <a:rPr lang="zh-CN" altLang="zh-CN" dirty="0"/>
              <a:t>．</a:t>
            </a:r>
            <a:r>
              <a:rPr lang="zh-CN" altLang="zh-CN" dirty="0" smtClean="0"/>
              <a:t>根据属性</a:t>
            </a:r>
            <a:r>
              <a:rPr lang="zh-CN" altLang="zh-CN" dirty="0"/>
              <a:t>是否一致</a:t>
            </a:r>
            <a:br>
              <a:rPr lang="zh-CN" altLang="zh-CN" dirty="0"/>
            </a:br>
            <a:r>
              <a:rPr lang="en-US" altLang="zh-CN" dirty="0"/>
              <a:t>	D</a:t>
            </a:r>
            <a:r>
              <a:rPr lang="zh-CN" altLang="zh-CN" dirty="0"/>
              <a:t>．根据脚本中录入的动作和</a:t>
            </a:r>
            <a:r>
              <a:rPr lang="zh-CN" altLang="zh-CN" dirty="0" smtClean="0"/>
              <a:t>取</a:t>
            </a:r>
            <a:r>
              <a:rPr lang="zh-CN" altLang="zh-CN" dirty="0"/>
              <a:t>关键属性信息在被测程序中定位该对象比对关键</a:t>
            </a:r>
            <a:r>
              <a:rPr lang="zh-CN" altLang="zh-CN" dirty="0" smtClean="0"/>
              <a:t>值</a:t>
            </a:r>
            <a:r>
              <a:rPr lang="zh-CN" altLang="zh-CN" dirty="0"/>
              <a:t>执行相应的操作（</a:t>
            </a:r>
            <a:r>
              <a:rPr lang="en-US" altLang="zh-CN" dirty="0"/>
              <a:t>Operation</a:t>
            </a:r>
            <a:r>
              <a:rPr lang="zh-CN" altLang="zh-CN" dirty="0"/>
              <a:t>字段和</a:t>
            </a:r>
            <a:r>
              <a:rPr lang="en-US" altLang="zh-CN" dirty="0"/>
              <a:t>Values</a:t>
            </a:r>
            <a:r>
              <a:rPr lang="zh-CN" altLang="zh-CN" dirty="0"/>
              <a:t>字段）</a:t>
            </a:r>
            <a:br>
              <a:rPr lang="zh-CN" altLang="zh-CN" dirty="0"/>
            </a:br>
            <a:r>
              <a:rPr lang="en-US" altLang="zh-CN" dirty="0"/>
              <a:t/>
            </a:r>
            <a:br>
              <a:rPr lang="en-US" altLang="zh-CN" dirty="0"/>
            </a:br>
            <a:r>
              <a:rPr lang="en-US" altLang="zh-CN" b="1" dirty="0" smtClean="0"/>
              <a:t>2.</a:t>
            </a:r>
            <a:r>
              <a:rPr lang="zh-CN" altLang="en-US" b="1" dirty="0"/>
              <a:t>描述性编程的运行原理：</a:t>
            </a:r>
            <a:r>
              <a:rPr lang="zh-CN" altLang="en-US" dirty="0"/>
              <a:t/>
            </a:r>
            <a:br>
              <a:rPr lang="zh-CN" altLang="en-US" dirty="0"/>
            </a:br>
            <a:r>
              <a:rPr lang="zh-CN" altLang="en-US" dirty="0"/>
              <a:t>    用描述性编程编写的测试脚本在运行时，</a:t>
            </a:r>
            <a:r>
              <a:rPr lang="en-US" altLang="zh-CN" dirty="0"/>
              <a:t>QTP</a:t>
            </a:r>
            <a:r>
              <a:rPr lang="zh-CN" altLang="en-US" dirty="0"/>
              <a:t>会使用测试脚本中给出的对象描述</a:t>
            </a:r>
            <a:r>
              <a:rPr lang="zh-CN" altLang="en-US" dirty="0" smtClean="0"/>
              <a:t>来匹配被测系统中的对象；如果匹配到了则识别成功，执行响应操作；如果没有匹配成功，则对象识别报错。</a:t>
            </a:r>
            <a:endParaRPr lang="zh-CN" altLang="en-US" dirty="0"/>
          </a:p>
        </p:txBody>
      </p:sp>
      <p:sp>
        <p:nvSpPr>
          <p:cNvPr id="3" name="文本占位符 2"/>
          <p:cNvSpPr>
            <a:spLocks noGrp="1"/>
          </p:cNvSpPr>
          <p:nvPr>
            <p:ph type="body" sz="quarter" idx="10"/>
          </p:nvPr>
        </p:nvSpPr>
        <p:spPr/>
        <p:txBody>
          <a:bodyPr/>
          <a:lstStyle/>
          <a:p>
            <a:endParaRPr lang="zh-CN" altLang="en-US"/>
          </a:p>
        </p:txBody>
      </p:sp>
      <p:sp>
        <p:nvSpPr>
          <p:cNvPr id="4" name="文本占位符 3"/>
          <p:cNvSpPr>
            <a:spLocks noGrp="1"/>
          </p:cNvSpPr>
          <p:nvPr>
            <p:ph type="body" sz="quarter" idx="11"/>
          </p:nvPr>
        </p:nvSpPr>
        <p:spPr/>
        <p:txBody>
          <a:bodyPr/>
          <a:lstStyle/>
          <a:p>
            <a:r>
              <a:rPr lang="en-US" altLang="zh-CN" dirty="0" smtClean="0"/>
              <a:t>QTP</a:t>
            </a:r>
            <a:r>
              <a:rPr lang="zh-CN" altLang="en-US" dirty="0" smtClean="0"/>
              <a:t>对象机制</a:t>
            </a:r>
            <a:endParaRPr lang="zh-CN" altLang="en-US" dirty="0"/>
          </a:p>
        </p:txBody>
      </p:sp>
    </p:spTree>
    <p:extLst>
      <p:ext uri="{BB962C8B-B14F-4D97-AF65-F5344CB8AC3E}">
        <p14:creationId xmlns:p14="http://schemas.microsoft.com/office/powerpoint/2010/main" val="4176061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endParaRPr lang="zh-CN" altLang="en-US"/>
          </a:p>
        </p:txBody>
      </p:sp>
      <p:sp>
        <p:nvSpPr>
          <p:cNvPr id="4" name="文本占位符 3"/>
          <p:cNvSpPr>
            <a:spLocks noGrp="1"/>
          </p:cNvSpPr>
          <p:nvPr>
            <p:ph type="body" sz="quarter" idx="11"/>
          </p:nvPr>
        </p:nvSpPr>
        <p:spPr/>
        <p:txBody>
          <a:bodyPr/>
          <a:lstStyle/>
          <a:p>
            <a:r>
              <a:rPr lang="en-US" altLang="zh-CN" dirty="0" smtClean="0"/>
              <a:t>Web</a:t>
            </a:r>
            <a:r>
              <a:rPr lang="zh-CN" altLang="en-US" dirty="0" smtClean="0"/>
              <a:t>常用对象</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623750242"/>
              </p:ext>
            </p:extLst>
          </p:nvPr>
        </p:nvGraphicFramePr>
        <p:xfrm>
          <a:off x="730906" y="1558416"/>
          <a:ext cx="8125855" cy="5570747"/>
        </p:xfrm>
        <a:graphic>
          <a:graphicData uri="http://schemas.openxmlformats.org/drawingml/2006/table">
            <a:tbl>
              <a:tblPr firstRow="1" firstCol="1" bandRow="1">
                <a:tableStyleId>{5C22544A-7EE6-4342-B048-85BDC9FD1C3A}</a:tableStyleId>
              </a:tblPr>
              <a:tblGrid>
                <a:gridCol w="796973"/>
                <a:gridCol w="2521536"/>
                <a:gridCol w="1461286"/>
                <a:gridCol w="2316424"/>
                <a:gridCol w="1029636"/>
              </a:tblGrid>
              <a:tr h="428519">
                <a:tc>
                  <a:txBody>
                    <a:bodyPr/>
                    <a:lstStyle/>
                    <a:p>
                      <a:pPr algn="ctr" eaLnBrk="0" fontAlgn="ctr" hangingPunct="0">
                        <a:spcAft>
                          <a:spcPts val="0"/>
                        </a:spcAft>
                      </a:pPr>
                      <a:r>
                        <a:rPr lang="zh-CN" sz="900" kern="1200" dirty="0">
                          <a:effectLst/>
                        </a:rPr>
                        <a:t>序号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anchor="ctr"/>
                </a:tc>
                <a:tc>
                  <a:txBody>
                    <a:bodyPr/>
                    <a:lstStyle/>
                    <a:p>
                      <a:pPr algn="ctr" eaLnBrk="0" fontAlgn="ctr" hangingPunct="0">
                        <a:spcAft>
                          <a:spcPts val="0"/>
                        </a:spcAft>
                      </a:pPr>
                      <a:r>
                        <a:rPr lang="en-US" sz="900" kern="1200" dirty="0">
                          <a:effectLst/>
                        </a:rPr>
                        <a:t>Web</a:t>
                      </a:r>
                      <a:r>
                        <a:rPr lang="zh-CN" sz="900" kern="1200" dirty="0">
                          <a:effectLst/>
                        </a:rPr>
                        <a:t>对象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anchor="ctr"/>
                </a:tc>
                <a:tc>
                  <a:txBody>
                    <a:bodyPr/>
                    <a:lstStyle/>
                    <a:p>
                      <a:pPr algn="ctr" eaLnBrk="0" fontAlgn="ctr" hangingPunct="0">
                        <a:spcAft>
                          <a:spcPts val="0"/>
                        </a:spcAft>
                      </a:pPr>
                      <a:r>
                        <a:rPr lang="zh-CN" sz="900" kern="1200" dirty="0">
                          <a:effectLst/>
                        </a:rPr>
                        <a:t>意思</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ctr" eaLnBrk="0" fontAlgn="ctr" hangingPunct="0">
                        <a:spcAft>
                          <a:spcPts val="0"/>
                        </a:spcAft>
                      </a:pPr>
                      <a:r>
                        <a:rPr lang="zh-CN" sz="900" kern="1200" dirty="0">
                          <a:effectLst/>
                        </a:rPr>
                        <a:t>推荐识别属性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anchor="ctr"/>
                </a:tc>
                <a:tc>
                  <a:txBody>
                    <a:bodyPr/>
                    <a:lstStyle/>
                    <a:p>
                      <a:pPr algn="ctr" eaLnBrk="0" fontAlgn="ctr" hangingPunct="0">
                        <a:spcAft>
                          <a:spcPts val="0"/>
                        </a:spcAft>
                      </a:pPr>
                      <a:r>
                        <a:rPr lang="zh-CN" sz="900" kern="1200">
                          <a:effectLst/>
                        </a:rPr>
                        <a:t>方法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anchor="ctr"/>
                </a:tc>
              </a:tr>
              <a:tr h="428519">
                <a:tc>
                  <a:txBody>
                    <a:bodyPr/>
                    <a:lstStyle/>
                    <a:p>
                      <a:pPr algn="ctr" eaLnBrk="0" fontAlgn="ctr" hangingPunct="0">
                        <a:spcAft>
                          <a:spcPts val="0"/>
                        </a:spcAft>
                      </a:pPr>
                      <a:r>
                        <a:rPr lang="en-US" sz="900" kern="1200">
                          <a:effectLst/>
                        </a:rPr>
                        <a:t>1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anchor="ctr"/>
                </a:tc>
                <a:tc>
                  <a:txBody>
                    <a:bodyPr/>
                    <a:lstStyle/>
                    <a:p>
                      <a:pPr algn="l" eaLnBrk="0" fontAlgn="ctr" hangingPunct="0">
                        <a:spcAft>
                          <a:spcPts val="0"/>
                        </a:spcAft>
                      </a:pPr>
                      <a:r>
                        <a:rPr lang="en-US" sz="900" kern="1200" dirty="0">
                          <a:effectLst/>
                        </a:rPr>
                        <a:t> Browser</a:t>
                      </a:r>
                      <a:endParaRPr lang="en-US" sz="900" kern="1200" dirty="0">
                        <a:effectLst/>
                        <a:latin typeface="Comic Sans MS" panose="030F0702030302020204" pitchFamily="66" charset="0"/>
                        <a:ea typeface="微软雅黑" panose="020B0503020204020204" pitchFamily="34" charset="-122"/>
                        <a:cs typeface="Arial" panose="020B0604020202020204" pitchFamily="34" charset="0"/>
                      </a:endParaRPr>
                    </a:p>
                  </a:txBody>
                  <a:tcPr anchor="ctr"/>
                </a:tc>
                <a:tc>
                  <a:txBody>
                    <a:bodyPr/>
                    <a:lstStyle/>
                    <a:p>
                      <a:pPr algn="l" eaLnBrk="0" fontAlgn="ctr" hangingPunct="0">
                        <a:spcAft>
                          <a:spcPts val="0"/>
                        </a:spcAft>
                      </a:pPr>
                      <a:r>
                        <a:rPr lang="zh-CN" sz="900" kern="1200">
                          <a:effectLst/>
                        </a:rPr>
                        <a:t>浏览器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l" eaLnBrk="0" fontAlgn="ctr" hangingPunct="0">
                        <a:spcAft>
                          <a:spcPts val="0"/>
                        </a:spcAft>
                      </a:pPr>
                      <a:r>
                        <a:rPr lang="en-US" sz="900" kern="1200" dirty="0" err="1">
                          <a:effectLst/>
                        </a:rPr>
                        <a:t>creationTime</a:t>
                      </a:r>
                      <a:r>
                        <a:rPr lang="en-US" sz="900" kern="12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anchor="ctr"/>
                </a:tc>
                <a:tc>
                  <a:txBody>
                    <a:bodyPr/>
                    <a:lstStyle/>
                    <a:p>
                      <a:pPr algn="l" eaLnBrk="0" fontAlgn="ctr" hangingPunct="0">
                        <a:spcAft>
                          <a:spcPts val="0"/>
                        </a:spcAft>
                      </a:pPr>
                      <a:r>
                        <a:rPr lang="zh-CN" sz="900" kern="12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anchor="ctr"/>
                </a:tc>
              </a:tr>
              <a:tr h="428519">
                <a:tc>
                  <a:txBody>
                    <a:bodyPr/>
                    <a:lstStyle/>
                    <a:p>
                      <a:pPr algn="ctr" eaLnBrk="0" fontAlgn="ctr" hangingPunct="0">
                        <a:spcAft>
                          <a:spcPts val="0"/>
                        </a:spcAft>
                      </a:pPr>
                      <a:r>
                        <a:rPr lang="en-US" sz="900" kern="1200">
                          <a:effectLst/>
                        </a:rPr>
                        <a:t>2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anchor="ctr"/>
                </a:tc>
                <a:tc>
                  <a:txBody>
                    <a:bodyPr/>
                    <a:lstStyle/>
                    <a:p>
                      <a:pPr algn="l" eaLnBrk="0" fontAlgn="ctr" hangingPunct="0">
                        <a:spcAft>
                          <a:spcPts val="0"/>
                        </a:spcAft>
                      </a:pPr>
                      <a:r>
                        <a:rPr lang="en-US" sz="900" kern="1200" dirty="0">
                          <a:effectLst/>
                        </a:rPr>
                        <a:t> Page</a:t>
                      </a:r>
                      <a:endParaRPr lang="en-US" sz="900" kern="1200" dirty="0">
                        <a:effectLst/>
                        <a:latin typeface="Comic Sans MS" panose="030F0702030302020204" pitchFamily="66" charset="0"/>
                        <a:ea typeface="微软雅黑" panose="020B0503020204020204" pitchFamily="34" charset="-122"/>
                        <a:cs typeface="Arial" panose="020B0604020202020204" pitchFamily="34" charset="0"/>
                      </a:endParaRPr>
                    </a:p>
                  </a:txBody>
                  <a:tcPr anchor="ctr"/>
                </a:tc>
                <a:tc>
                  <a:txBody>
                    <a:bodyPr/>
                    <a:lstStyle/>
                    <a:p>
                      <a:pPr algn="l" eaLnBrk="0" fontAlgn="ctr" hangingPunct="0">
                        <a:spcAft>
                          <a:spcPts val="0"/>
                        </a:spcAft>
                      </a:pPr>
                      <a:r>
                        <a:rPr lang="zh-CN" sz="900" kern="1200" dirty="0">
                          <a:effectLst/>
                        </a:rPr>
                        <a:t>页面</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l" eaLnBrk="0" fontAlgn="ctr" hangingPunct="0">
                        <a:spcAft>
                          <a:spcPts val="0"/>
                        </a:spcAft>
                      </a:pPr>
                      <a:r>
                        <a:rPr lang="en-US" sz="900" kern="1200" dirty="0">
                          <a:effectLst/>
                        </a:rPr>
                        <a:t>index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anchor="ctr"/>
                </a:tc>
                <a:tc>
                  <a:txBody>
                    <a:bodyPr/>
                    <a:lstStyle/>
                    <a:p>
                      <a:pPr algn="l" eaLnBrk="0" fontAlgn="ctr" hangingPunct="0">
                        <a:spcAft>
                          <a:spcPts val="0"/>
                        </a:spcAft>
                      </a:pPr>
                      <a:r>
                        <a:rPr lang="zh-CN" sz="900" kern="12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anchor="ctr"/>
                </a:tc>
              </a:tr>
              <a:tr h="428519">
                <a:tc>
                  <a:txBody>
                    <a:bodyPr/>
                    <a:lstStyle/>
                    <a:p>
                      <a:pPr algn="ctr" eaLnBrk="0" fontAlgn="ctr" hangingPunct="0">
                        <a:spcAft>
                          <a:spcPts val="0"/>
                        </a:spcAft>
                      </a:pPr>
                      <a:r>
                        <a:rPr lang="en-US" sz="900" kern="1200">
                          <a:effectLst/>
                        </a:rPr>
                        <a:t>3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anchor="ctr"/>
                </a:tc>
                <a:tc>
                  <a:txBody>
                    <a:bodyPr/>
                    <a:lstStyle/>
                    <a:p>
                      <a:pPr algn="l" eaLnBrk="0" fontAlgn="ctr" hangingPunct="0">
                        <a:spcAft>
                          <a:spcPts val="0"/>
                        </a:spcAft>
                      </a:pPr>
                      <a:r>
                        <a:rPr lang="en-US" sz="900" kern="1200" dirty="0">
                          <a:effectLst/>
                        </a:rPr>
                        <a:t>Frame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anchor="ctr"/>
                </a:tc>
                <a:tc>
                  <a:txBody>
                    <a:bodyPr/>
                    <a:lstStyle/>
                    <a:p>
                      <a:pPr algn="l" eaLnBrk="0" fontAlgn="ctr" hangingPunct="0">
                        <a:spcAft>
                          <a:spcPts val="0"/>
                        </a:spcAft>
                      </a:pPr>
                      <a:r>
                        <a:rPr lang="zh-CN" sz="900" kern="1200">
                          <a:effectLst/>
                        </a:rPr>
                        <a:t>框架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l" eaLnBrk="0" fontAlgn="ctr" hangingPunct="0">
                        <a:spcAft>
                          <a:spcPts val="0"/>
                        </a:spcAft>
                      </a:pPr>
                      <a:r>
                        <a:rPr lang="en-US" sz="900" kern="1200" dirty="0">
                          <a:effectLst/>
                        </a:rPr>
                        <a:t>name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anchor="ctr"/>
                </a:tc>
                <a:tc>
                  <a:txBody>
                    <a:bodyPr/>
                    <a:lstStyle/>
                    <a:p>
                      <a:pPr algn="l" eaLnBrk="0" fontAlgn="ctr" hangingPunct="0">
                        <a:spcAft>
                          <a:spcPts val="0"/>
                        </a:spcAft>
                      </a:pPr>
                      <a:r>
                        <a:rPr lang="zh-CN" sz="900" kern="12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anchor="ctr"/>
                </a:tc>
              </a:tr>
              <a:tr h="428519">
                <a:tc>
                  <a:txBody>
                    <a:bodyPr/>
                    <a:lstStyle/>
                    <a:p>
                      <a:pPr algn="ctr" eaLnBrk="0" fontAlgn="ctr" hangingPunct="0">
                        <a:spcAft>
                          <a:spcPts val="0"/>
                        </a:spcAft>
                      </a:pPr>
                      <a:r>
                        <a:rPr lang="en-US" sz="900" kern="1200">
                          <a:effectLst/>
                        </a:rPr>
                        <a:t>4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anchor="ctr"/>
                </a:tc>
                <a:tc>
                  <a:txBody>
                    <a:bodyPr/>
                    <a:lstStyle/>
                    <a:p>
                      <a:pPr algn="l" eaLnBrk="0" fontAlgn="ctr" hangingPunct="0">
                        <a:spcAft>
                          <a:spcPts val="0"/>
                        </a:spcAft>
                      </a:pPr>
                      <a:r>
                        <a:rPr lang="en-US" sz="900" kern="1200" dirty="0">
                          <a:effectLst/>
                        </a:rPr>
                        <a:t> </a:t>
                      </a:r>
                      <a:r>
                        <a:rPr lang="en-US" sz="900" kern="1200" dirty="0" err="1">
                          <a:effectLst/>
                        </a:rPr>
                        <a:t>WebTable</a:t>
                      </a:r>
                      <a:r>
                        <a:rPr lang="en-US" sz="900" kern="1200" dirty="0">
                          <a:effectLst/>
                        </a:rPr>
                        <a:t> </a:t>
                      </a:r>
                      <a:endParaRPr lang="en-US" sz="900" kern="1200" dirty="0">
                        <a:effectLst/>
                        <a:latin typeface="Comic Sans MS" panose="030F0702030302020204" pitchFamily="66" charset="0"/>
                        <a:ea typeface="微软雅黑" panose="020B0503020204020204" pitchFamily="34" charset="-122"/>
                        <a:cs typeface="Arial" panose="020B0604020202020204" pitchFamily="34" charset="0"/>
                      </a:endParaRPr>
                    </a:p>
                  </a:txBody>
                  <a:tcPr anchor="ctr"/>
                </a:tc>
                <a:tc>
                  <a:txBody>
                    <a:bodyPr/>
                    <a:lstStyle/>
                    <a:p>
                      <a:pPr algn="l" eaLnBrk="0" fontAlgn="ctr" hangingPunct="0">
                        <a:spcAft>
                          <a:spcPts val="0"/>
                        </a:spcAft>
                      </a:pPr>
                      <a:r>
                        <a:rPr lang="zh-CN" sz="900" kern="1200">
                          <a:effectLst/>
                        </a:rPr>
                        <a:t>表格</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l" eaLnBrk="0" fontAlgn="ctr" hangingPunct="0">
                        <a:spcAft>
                          <a:spcPts val="0"/>
                        </a:spcAft>
                      </a:pPr>
                      <a:r>
                        <a:rPr lang="en-US" sz="900" kern="1200" dirty="0">
                          <a:effectLst/>
                        </a:rPr>
                        <a:t>name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anchor="ctr"/>
                </a:tc>
                <a:tc>
                  <a:txBody>
                    <a:bodyPr/>
                    <a:lstStyle/>
                    <a:p>
                      <a:pPr algn="l" eaLnBrk="0" fontAlgn="ctr" hangingPunct="0">
                        <a:spcAft>
                          <a:spcPts val="0"/>
                        </a:spcAft>
                      </a:pPr>
                      <a:r>
                        <a:rPr lang="zh-CN" sz="900" kern="12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anchor="ctr"/>
                </a:tc>
              </a:tr>
              <a:tr h="428519">
                <a:tc>
                  <a:txBody>
                    <a:bodyPr/>
                    <a:lstStyle/>
                    <a:p>
                      <a:pPr algn="ctr" eaLnBrk="0" fontAlgn="ctr" hangingPunct="0">
                        <a:spcAft>
                          <a:spcPts val="0"/>
                        </a:spcAft>
                      </a:pPr>
                      <a:r>
                        <a:rPr lang="en-US" sz="900" kern="1200">
                          <a:effectLst/>
                        </a:rPr>
                        <a:t>5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anchor="ctr"/>
                </a:tc>
                <a:tc>
                  <a:txBody>
                    <a:bodyPr/>
                    <a:lstStyle/>
                    <a:p>
                      <a:pPr algn="l" eaLnBrk="0" fontAlgn="ctr" hangingPunct="0">
                        <a:spcAft>
                          <a:spcPts val="0"/>
                        </a:spcAft>
                      </a:pPr>
                      <a:r>
                        <a:rPr lang="en-US" sz="900" kern="1200" dirty="0">
                          <a:effectLst/>
                        </a:rPr>
                        <a:t> </a:t>
                      </a:r>
                      <a:r>
                        <a:rPr lang="en-US" sz="900" kern="1200" dirty="0" err="1">
                          <a:effectLst/>
                        </a:rPr>
                        <a:t>WebEdit</a:t>
                      </a:r>
                      <a:endParaRPr lang="en-US" sz="900" kern="1200" dirty="0">
                        <a:effectLst/>
                        <a:latin typeface="Comic Sans MS" panose="030F0702030302020204" pitchFamily="66" charset="0"/>
                        <a:ea typeface="微软雅黑" panose="020B0503020204020204" pitchFamily="34" charset="-122"/>
                        <a:cs typeface="Arial" panose="020B0604020202020204" pitchFamily="34" charset="0"/>
                      </a:endParaRPr>
                    </a:p>
                  </a:txBody>
                  <a:tcPr anchor="ctr"/>
                </a:tc>
                <a:tc>
                  <a:txBody>
                    <a:bodyPr/>
                    <a:lstStyle/>
                    <a:p>
                      <a:pPr algn="l" eaLnBrk="0" fontAlgn="ctr" hangingPunct="0">
                        <a:spcAft>
                          <a:spcPts val="0"/>
                        </a:spcAft>
                      </a:pPr>
                      <a:r>
                        <a:rPr lang="zh-CN" sz="900" kern="1200" dirty="0">
                          <a:effectLst/>
                        </a:rPr>
                        <a:t>编辑框</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l" eaLnBrk="0" fontAlgn="ctr" hangingPunct="0">
                        <a:spcAft>
                          <a:spcPts val="0"/>
                        </a:spcAft>
                      </a:pPr>
                      <a:r>
                        <a:rPr lang="en-US" sz="900" kern="1200">
                          <a:effectLst/>
                        </a:rPr>
                        <a:t>name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anchor="ctr"/>
                </a:tc>
                <a:tc>
                  <a:txBody>
                    <a:bodyPr/>
                    <a:lstStyle/>
                    <a:p>
                      <a:pPr algn="l" eaLnBrk="0" fontAlgn="ctr" hangingPunct="0">
                        <a:spcAft>
                          <a:spcPts val="0"/>
                        </a:spcAft>
                      </a:pPr>
                      <a:r>
                        <a:rPr lang="en-US" sz="900" kern="1200" dirty="0">
                          <a:effectLst/>
                        </a:rPr>
                        <a:t>Set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anchor="ctr"/>
                </a:tc>
              </a:tr>
              <a:tr h="428519">
                <a:tc>
                  <a:txBody>
                    <a:bodyPr/>
                    <a:lstStyle/>
                    <a:p>
                      <a:pPr algn="ctr" eaLnBrk="0" fontAlgn="ctr" hangingPunct="0">
                        <a:spcAft>
                          <a:spcPts val="0"/>
                        </a:spcAft>
                      </a:pPr>
                      <a:r>
                        <a:rPr lang="en-US" sz="900" kern="1200">
                          <a:effectLst/>
                        </a:rPr>
                        <a:t>6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anchor="ctr"/>
                </a:tc>
                <a:tc>
                  <a:txBody>
                    <a:bodyPr/>
                    <a:lstStyle/>
                    <a:p>
                      <a:pPr algn="l" eaLnBrk="0" fontAlgn="ctr" hangingPunct="0">
                        <a:spcAft>
                          <a:spcPts val="0"/>
                        </a:spcAft>
                      </a:pPr>
                      <a:r>
                        <a:rPr lang="en-US" sz="900" kern="1200" dirty="0" err="1">
                          <a:effectLst/>
                        </a:rPr>
                        <a:t>WebButton</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anchor="ctr"/>
                </a:tc>
                <a:tc>
                  <a:txBody>
                    <a:bodyPr/>
                    <a:lstStyle/>
                    <a:p>
                      <a:pPr algn="l" eaLnBrk="0" fontAlgn="ctr" hangingPunct="0">
                        <a:spcAft>
                          <a:spcPts val="0"/>
                        </a:spcAft>
                      </a:pPr>
                      <a:r>
                        <a:rPr lang="zh-CN" sz="900" kern="1200" dirty="0">
                          <a:effectLst/>
                        </a:rPr>
                        <a:t>按钮</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l" eaLnBrk="0" fontAlgn="ctr" hangingPunct="0">
                        <a:spcAft>
                          <a:spcPts val="0"/>
                        </a:spcAft>
                      </a:pPr>
                      <a:r>
                        <a:rPr lang="en-US" sz="900" kern="1200">
                          <a:effectLst/>
                        </a:rPr>
                        <a:t>text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anchor="ctr"/>
                </a:tc>
                <a:tc>
                  <a:txBody>
                    <a:bodyPr/>
                    <a:lstStyle/>
                    <a:p>
                      <a:pPr algn="l" eaLnBrk="0" fontAlgn="ctr" hangingPunct="0">
                        <a:spcAft>
                          <a:spcPts val="0"/>
                        </a:spcAft>
                      </a:pPr>
                      <a:r>
                        <a:rPr lang="en-US" sz="900" kern="1200" dirty="0">
                          <a:effectLst/>
                        </a:rPr>
                        <a:t>Click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anchor="ctr"/>
                </a:tc>
              </a:tr>
              <a:tr h="428519">
                <a:tc>
                  <a:txBody>
                    <a:bodyPr/>
                    <a:lstStyle/>
                    <a:p>
                      <a:pPr algn="ctr" eaLnBrk="0" fontAlgn="ctr" hangingPunct="0">
                        <a:spcAft>
                          <a:spcPts val="0"/>
                        </a:spcAft>
                      </a:pPr>
                      <a:r>
                        <a:rPr lang="en-US" sz="900" kern="1200">
                          <a:effectLst/>
                        </a:rPr>
                        <a:t>7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anchor="ctr"/>
                </a:tc>
                <a:tc>
                  <a:txBody>
                    <a:bodyPr/>
                    <a:lstStyle/>
                    <a:p>
                      <a:pPr algn="l" eaLnBrk="0" fontAlgn="ctr" hangingPunct="0">
                        <a:spcAft>
                          <a:spcPts val="0"/>
                        </a:spcAft>
                      </a:pPr>
                      <a:r>
                        <a:rPr lang="en-US" sz="900" kern="1200">
                          <a:effectLst/>
                        </a:rPr>
                        <a:t> WebList</a:t>
                      </a:r>
                      <a:endParaRPr lang="en-US" sz="900" kern="1200">
                        <a:effectLst/>
                        <a:latin typeface="Comic Sans MS" panose="030F0702030302020204" pitchFamily="66" charset="0"/>
                        <a:ea typeface="微软雅黑" panose="020B0503020204020204" pitchFamily="34" charset="-122"/>
                        <a:cs typeface="Arial" panose="020B0604020202020204" pitchFamily="34" charset="0"/>
                      </a:endParaRPr>
                    </a:p>
                  </a:txBody>
                  <a:tcPr anchor="ctr"/>
                </a:tc>
                <a:tc>
                  <a:txBody>
                    <a:bodyPr/>
                    <a:lstStyle/>
                    <a:p>
                      <a:pPr algn="l" eaLnBrk="0" fontAlgn="ctr" hangingPunct="0">
                        <a:spcAft>
                          <a:spcPts val="0"/>
                        </a:spcAft>
                      </a:pPr>
                      <a:r>
                        <a:rPr lang="zh-CN" sz="900" kern="1200" dirty="0">
                          <a:effectLst/>
                        </a:rPr>
                        <a:t>网页下拉框</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l" eaLnBrk="0" fontAlgn="ctr" hangingPunct="0">
                        <a:spcAft>
                          <a:spcPts val="0"/>
                        </a:spcAft>
                      </a:pPr>
                      <a:r>
                        <a:rPr lang="en-US" sz="900" kern="1200" dirty="0">
                          <a:effectLst/>
                        </a:rPr>
                        <a:t>name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anchor="ctr"/>
                </a:tc>
                <a:tc>
                  <a:txBody>
                    <a:bodyPr/>
                    <a:lstStyle/>
                    <a:p>
                      <a:pPr algn="l" eaLnBrk="0" fontAlgn="ctr" hangingPunct="0">
                        <a:spcAft>
                          <a:spcPts val="0"/>
                        </a:spcAft>
                      </a:pPr>
                      <a:r>
                        <a:rPr lang="en-US" sz="900" kern="1200" dirty="0">
                          <a:effectLst/>
                        </a:rPr>
                        <a:t>Select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anchor="ctr"/>
                </a:tc>
              </a:tr>
              <a:tr h="428519">
                <a:tc>
                  <a:txBody>
                    <a:bodyPr/>
                    <a:lstStyle/>
                    <a:p>
                      <a:pPr algn="ctr" eaLnBrk="0" fontAlgn="ctr" hangingPunct="0">
                        <a:spcAft>
                          <a:spcPts val="0"/>
                        </a:spcAft>
                      </a:pPr>
                      <a:r>
                        <a:rPr lang="en-US" sz="900" kern="1200">
                          <a:effectLst/>
                        </a:rPr>
                        <a:t>8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anchor="ctr"/>
                </a:tc>
                <a:tc>
                  <a:txBody>
                    <a:bodyPr/>
                    <a:lstStyle/>
                    <a:p>
                      <a:pPr algn="l" eaLnBrk="0" fontAlgn="ctr" hangingPunct="0">
                        <a:spcAft>
                          <a:spcPts val="0"/>
                        </a:spcAft>
                      </a:pPr>
                      <a:r>
                        <a:rPr lang="en-US" sz="900" kern="1200">
                          <a:effectLst/>
                        </a:rPr>
                        <a:t> Link</a:t>
                      </a:r>
                      <a:endParaRPr lang="en-US" sz="900" kern="1200">
                        <a:effectLst/>
                        <a:latin typeface="Comic Sans MS" panose="030F0702030302020204" pitchFamily="66" charset="0"/>
                        <a:ea typeface="微软雅黑" panose="020B0503020204020204" pitchFamily="34" charset="-122"/>
                        <a:cs typeface="Arial" panose="020B0604020202020204" pitchFamily="34" charset="0"/>
                      </a:endParaRPr>
                    </a:p>
                  </a:txBody>
                  <a:tcPr anchor="ctr"/>
                </a:tc>
                <a:tc>
                  <a:txBody>
                    <a:bodyPr/>
                    <a:lstStyle/>
                    <a:p>
                      <a:pPr algn="l" eaLnBrk="0" fontAlgn="ctr" hangingPunct="0">
                        <a:spcAft>
                          <a:spcPts val="0"/>
                        </a:spcAft>
                      </a:pPr>
                      <a:r>
                        <a:rPr lang="zh-CN" sz="900" kern="1200">
                          <a:effectLst/>
                        </a:rPr>
                        <a:t>链接</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l" eaLnBrk="0" fontAlgn="ctr" hangingPunct="0">
                        <a:spcAft>
                          <a:spcPts val="0"/>
                        </a:spcAft>
                      </a:pPr>
                      <a:r>
                        <a:rPr lang="en-US" sz="900" kern="1200" dirty="0">
                          <a:effectLst/>
                        </a:rPr>
                        <a:t>Text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anchor="ctr"/>
                </a:tc>
                <a:tc>
                  <a:txBody>
                    <a:bodyPr/>
                    <a:lstStyle/>
                    <a:p>
                      <a:pPr algn="l" eaLnBrk="0" fontAlgn="ctr" hangingPunct="0">
                        <a:spcAft>
                          <a:spcPts val="0"/>
                        </a:spcAft>
                      </a:pPr>
                      <a:r>
                        <a:rPr lang="en-US" sz="900" kern="1200" dirty="0">
                          <a:effectLst/>
                        </a:rPr>
                        <a:t>Click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anchor="ctr"/>
                </a:tc>
              </a:tr>
              <a:tr h="428519">
                <a:tc>
                  <a:txBody>
                    <a:bodyPr/>
                    <a:lstStyle/>
                    <a:p>
                      <a:pPr algn="ctr" eaLnBrk="0" fontAlgn="ctr" hangingPunct="0">
                        <a:spcAft>
                          <a:spcPts val="0"/>
                        </a:spcAft>
                      </a:pPr>
                      <a:r>
                        <a:rPr lang="en-US" sz="900" kern="1200">
                          <a:effectLst/>
                        </a:rPr>
                        <a:t>9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anchor="ctr"/>
                </a:tc>
                <a:tc>
                  <a:txBody>
                    <a:bodyPr/>
                    <a:lstStyle/>
                    <a:p>
                      <a:pPr algn="l" eaLnBrk="0" fontAlgn="ctr" hangingPunct="0">
                        <a:spcAft>
                          <a:spcPts val="0"/>
                        </a:spcAft>
                      </a:pPr>
                      <a:r>
                        <a:rPr lang="en-US" sz="900" kern="1200">
                          <a:effectLst/>
                        </a:rPr>
                        <a:t> Image</a:t>
                      </a:r>
                      <a:endParaRPr lang="en-US" sz="900" kern="1200">
                        <a:effectLst/>
                        <a:latin typeface="Comic Sans MS" panose="030F0702030302020204" pitchFamily="66" charset="0"/>
                        <a:ea typeface="微软雅黑" panose="020B0503020204020204" pitchFamily="34" charset="-122"/>
                        <a:cs typeface="Arial" panose="020B0604020202020204" pitchFamily="34" charset="0"/>
                      </a:endParaRPr>
                    </a:p>
                  </a:txBody>
                  <a:tcPr anchor="ctr"/>
                </a:tc>
                <a:tc>
                  <a:txBody>
                    <a:bodyPr/>
                    <a:lstStyle/>
                    <a:p>
                      <a:pPr algn="l" eaLnBrk="0" fontAlgn="ctr" hangingPunct="0">
                        <a:spcAft>
                          <a:spcPts val="0"/>
                        </a:spcAft>
                      </a:pPr>
                      <a:r>
                        <a:rPr lang="zh-CN" sz="900" kern="1200">
                          <a:effectLst/>
                        </a:rPr>
                        <a:t>图片</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l" eaLnBrk="0" fontAlgn="ctr" hangingPunct="0">
                        <a:spcAft>
                          <a:spcPts val="0"/>
                        </a:spcAft>
                      </a:pPr>
                      <a:r>
                        <a:rPr lang="en-US" sz="900" kern="1200" dirty="0">
                          <a:effectLst/>
                        </a:rPr>
                        <a:t>name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anchor="ctr"/>
                </a:tc>
                <a:tc>
                  <a:txBody>
                    <a:bodyPr/>
                    <a:lstStyle/>
                    <a:p>
                      <a:pPr algn="l" eaLnBrk="0" fontAlgn="ctr" hangingPunct="0">
                        <a:spcAft>
                          <a:spcPts val="0"/>
                        </a:spcAft>
                      </a:pPr>
                      <a:r>
                        <a:rPr lang="zh-CN" sz="900" kern="12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anchor="ctr"/>
                </a:tc>
              </a:tr>
              <a:tr h="428519">
                <a:tc>
                  <a:txBody>
                    <a:bodyPr/>
                    <a:lstStyle/>
                    <a:p>
                      <a:pPr algn="ctr" eaLnBrk="0" fontAlgn="ctr" hangingPunct="0">
                        <a:spcAft>
                          <a:spcPts val="0"/>
                        </a:spcAft>
                      </a:pPr>
                      <a:r>
                        <a:rPr lang="en-US" sz="900" kern="1200">
                          <a:effectLst/>
                        </a:rPr>
                        <a:t>10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anchor="ctr"/>
                </a:tc>
                <a:tc>
                  <a:txBody>
                    <a:bodyPr/>
                    <a:lstStyle/>
                    <a:p>
                      <a:pPr algn="l" eaLnBrk="0" fontAlgn="ctr" hangingPunct="0">
                        <a:spcAft>
                          <a:spcPts val="0"/>
                        </a:spcAft>
                      </a:pPr>
                      <a:r>
                        <a:rPr lang="en-US" sz="900" kern="1200">
                          <a:effectLst/>
                        </a:rPr>
                        <a:t>WebCheckBox </a:t>
                      </a:r>
                      <a:endParaRPr lang="en-US" sz="900" kern="1200">
                        <a:effectLst/>
                        <a:latin typeface="Comic Sans MS" panose="030F0702030302020204" pitchFamily="66" charset="0"/>
                        <a:ea typeface="微软雅黑" panose="020B0503020204020204" pitchFamily="34" charset="-122"/>
                        <a:cs typeface="Arial" panose="020B0604020202020204" pitchFamily="34" charset="0"/>
                      </a:endParaRPr>
                    </a:p>
                  </a:txBody>
                  <a:tcPr anchor="ctr"/>
                </a:tc>
                <a:tc>
                  <a:txBody>
                    <a:bodyPr/>
                    <a:lstStyle/>
                    <a:p>
                      <a:pPr algn="l" eaLnBrk="0" fontAlgn="ctr" hangingPunct="0">
                        <a:spcAft>
                          <a:spcPts val="0"/>
                        </a:spcAft>
                      </a:pPr>
                      <a:r>
                        <a:rPr lang="zh-CN" sz="900" kern="1200">
                          <a:effectLst/>
                        </a:rPr>
                        <a:t>网页复选框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l" eaLnBrk="0" fontAlgn="ctr" hangingPunct="0">
                        <a:spcAft>
                          <a:spcPts val="0"/>
                        </a:spcAft>
                      </a:pPr>
                      <a:r>
                        <a:rPr lang="en-US" sz="900" kern="1200" dirty="0">
                          <a:effectLst/>
                        </a:rPr>
                        <a:t>name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anchor="ctr"/>
                </a:tc>
                <a:tc>
                  <a:txBody>
                    <a:bodyPr/>
                    <a:lstStyle/>
                    <a:p>
                      <a:pPr algn="l" eaLnBrk="0" fontAlgn="ctr" hangingPunct="0">
                        <a:spcAft>
                          <a:spcPts val="0"/>
                        </a:spcAft>
                      </a:pPr>
                      <a:r>
                        <a:rPr lang="zh-CN" sz="900" kern="12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anchor="ctr"/>
                </a:tc>
              </a:tr>
              <a:tr h="428519">
                <a:tc>
                  <a:txBody>
                    <a:bodyPr/>
                    <a:lstStyle/>
                    <a:p>
                      <a:pPr algn="ctr" eaLnBrk="0" fontAlgn="ctr" hangingPunct="0">
                        <a:spcAft>
                          <a:spcPts val="0"/>
                        </a:spcAft>
                      </a:pPr>
                      <a:r>
                        <a:rPr lang="en-US" sz="900" kern="1200">
                          <a:effectLst/>
                        </a:rPr>
                        <a:t>11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anchor="ctr"/>
                </a:tc>
                <a:tc>
                  <a:txBody>
                    <a:bodyPr/>
                    <a:lstStyle/>
                    <a:p>
                      <a:pPr algn="l" eaLnBrk="0" fontAlgn="ctr" hangingPunct="0">
                        <a:spcAft>
                          <a:spcPts val="0"/>
                        </a:spcAft>
                      </a:pPr>
                      <a:r>
                        <a:rPr lang="en-US" sz="900" kern="1200">
                          <a:effectLst/>
                        </a:rPr>
                        <a:t>WebRadioGroup</a:t>
                      </a:r>
                      <a:endParaRPr lang="en-US" sz="900" kern="1200">
                        <a:effectLst/>
                        <a:latin typeface="Comic Sans MS" panose="030F0702030302020204" pitchFamily="66" charset="0"/>
                        <a:ea typeface="微软雅黑" panose="020B0503020204020204" pitchFamily="34" charset="-122"/>
                        <a:cs typeface="Arial" panose="020B0604020202020204" pitchFamily="34" charset="0"/>
                      </a:endParaRPr>
                    </a:p>
                  </a:txBody>
                  <a:tcPr anchor="ctr"/>
                </a:tc>
                <a:tc>
                  <a:txBody>
                    <a:bodyPr/>
                    <a:lstStyle/>
                    <a:p>
                      <a:pPr algn="l" eaLnBrk="0" fontAlgn="ctr" hangingPunct="0">
                        <a:spcAft>
                          <a:spcPts val="0"/>
                        </a:spcAft>
                      </a:pPr>
                      <a:r>
                        <a:rPr lang="zh-CN" sz="900" kern="1200">
                          <a:effectLst/>
                        </a:rPr>
                        <a:t>单选按钮组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l" eaLnBrk="0" fontAlgn="ctr" hangingPunct="0">
                        <a:spcAft>
                          <a:spcPts val="0"/>
                        </a:spcAft>
                      </a:pPr>
                      <a:r>
                        <a:rPr lang="en-US" sz="900" kern="1200" dirty="0">
                          <a:effectLst/>
                        </a:rPr>
                        <a:t>name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anchor="ctr"/>
                </a:tc>
                <a:tc>
                  <a:txBody>
                    <a:bodyPr/>
                    <a:lstStyle/>
                    <a:p>
                      <a:pPr algn="l" eaLnBrk="0" fontAlgn="ctr" hangingPunct="0">
                        <a:spcAft>
                          <a:spcPts val="0"/>
                        </a:spcAft>
                      </a:pPr>
                      <a:r>
                        <a:rPr lang="en-US" sz="900" kern="1200" dirty="0">
                          <a:effectLst/>
                        </a:rPr>
                        <a:t>Select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anchor="ctr"/>
                </a:tc>
              </a:tr>
              <a:tr h="428519">
                <a:tc>
                  <a:txBody>
                    <a:bodyPr/>
                    <a:lstStyle/>
                    <a:p>
                      <a:pPr algn="ctr" eaLnBrk="0" fontAlgn="ctr" hangingPunct="0">
                        <a:spcAft>
                          <a:spcPts val="0"/>
                        </a:spcAft>
                      </a:pPr>
                      <a:r>
                        <a:rPr lang="en-US" sz="900" kern="1200">
                          <a:effectLst/>
                        </a:rPr>
                        <a:t>12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anchor="ctr"/>
                </a:tc>
                <a:tc>
                  <a:txBody>
                    <a:bodyPr/>
                    <a:lstStyle/>
                    <a:p>
                      <a:pPr algn="l" eaLnBrk="0" fontAlgn="ctr" hangingPunct="0">
                        <a:spcAft>
                          <a:spcPts val="0"/>
                        </a:spcAft>
                      </a:pPr>
                      <a:r>
                        <a:rPr lang="en-US" sz="900" kern="1200">
                          <a:effectLst/>
                        </a:rPr>
                        <a:t>WebElement</a:t>
                      </a:r>
                      <a:endParaRPr lang="en-US" sz="900" kern="1200">
                        <a:effectLst/>
                        <a:latin typeface="Comic Sans MS" panose="030F0702030302020204" pitchFamily="66" charset="0"/>
                        <a:ea typeface="微软雅黑" panose="020B0503020204020204" pitchFamily="34" charset="-122"/>
                        <a:cs typeface="Arial" panose="020B0604020202020204" pitchFamily="34" charset="0"/>
                      </a:endParaRPr>
                    </a:p>
                  </a:txBody>
                  <a:tcPr anchor="ctr"/>
                </a:tc>
                <a:tc>
                  <a:txBody>
                    <a:bodyPr/>
                    <a:lstStyle/>
                    <a:p>
                      <a:pPr algn="l" eaLnBrk="0" fontAlgn="ctr" hangingPunct="0">
                        <a:spcAft>
                          <a:spcPts val="0"/>
                        </a:spcAft>
                      </a:pPr>
                      <a:r>
                        <a:rPr lang="zh-CN" sz="900" kern="1200">
                          <a:effectLst/>
                        </a:rPr>
                        <a:t>网页元素</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l" eaLnBrk="0" fontAlgn="ctr" hangingPunct="0">
                        <a:spcAft>
                          <a:spcPts val="0"/>
                        </a:spcAft>
                      </a:pPr>
                      <a:r>
                        <a:rPr lang="en-US" sz="900" kern="1200" dirty="0" err="1">
                          <a:effectLst/>
                        </a:rPr>
                        <a:t>innertext</a:t>
                      </a:r>
                      <a:r>
                        <a:rPr lang="en-US" sz="900" kern="1200" dirty="0">
                          <a:effectLst/>
                        </a:rPr>
                        <a:t>/html tag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anchor="ctr"/>
                </a:tc>
                <a:tc>
                  <a:txBody>
                    <a:bodyPr/>
                    <a:lstStyle/>
                    <a:p>
                      <a:pPr algn="l" eaLnBrk="0" fontAlgn="ctr" hangingPunct="0">
                        <a:spcAft>
                          <a:spcPts val="0"/>
                        </a:spcAft>
                      </a:pPr>
                      <a:r>
                        <a:rPr lang="zh-CN" sz="900" kern="12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anchor="ctr"/>
                </a:tc>
              </a:tr>
            </a:tbl>
          </a:graphicData>
        </a:graphic>
      </p:graphicFrame>
      <p:pic>
        <p:nvPicPr>
          <p:cNvPr id="1034" name="图片框 10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943" y="1567945"/>
            <a:ext cx="161925" cy="142875"/>
          </a:xfrm>
          <a:prstGeom prst="rect">
            <a:avLst/>
          </a:prstGeom>
          <a:noFill/>
          <a:extLst>
            <a:ext uri="{909E8E84-426E-40DD-AFC4-6F175D3DCCD1}">
              <a14:hiddenFill xmlns:a14="http://schemas.microsoft.com/office/drawing/2010/main">
                <a:solidFill>
                  <a:srgbClr val="FFFFFF"/>
                </a:solidFill>
              </a14:hiddenFill>
            </a:ext>
          </a:extLst>
        </p:spPr>
      </p:pic>
      <p:pic>
        <p:nvPicPr>
          <p:cNvPr id="1033" name="图片框 10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943" y="1567945"/>
            <a:ext cx="161925"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图片框 10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943" y="1567945"/>
            <a:ext cx="171450" cy="180975"/>
          </a:xfrm>
          <a:prstGeom prst="rect">
            <a:avLst/>
          </a:prstGeom>
          <a:noFill/>
          <a:extLst>
            <a:ext uri="{909E8E84-426E-40DD-AFC4-6F175D3DCCD1}">
              <a14:hiddenFill xmlns:a14="http://schemas.microsoft.com/office/drawing/2010/main">
                <a:solidFill>
                  <a:srgbClr val="FFFFFF"/>
                </a:solidFill>
              </a14:hiddenFill>
            </a:ext>
          </a:extLst>
        </p:spPr>
      </p:pic>
      <p:pic>
        <p:nvPicPr>
          <p:cNvPr id="1031" name="图片框 10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943" y="1567945"/>
            <a:ext cx="200025" cy="1619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图片框 10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943" y="1567945"/>
            <a:ext cx="180975" cy="1809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图片框 10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9943" y="1567945"/>
            <a:ext cx="209550" cy="1809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图片框 109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9943" y="1567945"/>
            <a:ext cx="190500" cy="1619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图片框 109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9943" y="1567945"/>
            <a:ext cx="209550" cy="1809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图片框 109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9943" y="1567945"/>
            <a:ext cx="2476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框 109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9943" y="1567945"/>
            <a:ext cx="190500" cy="17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144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6919" y="1567944"/>
            <a:ext cx="12478314" cy="5417204"/>
          </a:xfrm>
        </p:spPr>
        <p:txBody>
          <a:bodyPr/>
          <a:lstStyle/>
          <a:p>
            <a:r>
              <a:rPr lang="en-US" altLang="zh-CN" dirty="0"/>
              <a:t>1. </a:t>
            </a:r>
            <a:r>
              <a:rPr lang="en-US" altLang="zh-CN" dirty="0" smtClean="0"/>
              <a:t>Object Spy</a:t>
            </a:r>
            <a:r>
              <a:rPr lang="zh-CN" altLang="en-US" dirty="0" smtClean="0"/>
              <a:t>：对象识别器，用来识别对象属性信息。</a:t>
            </a:r>
            <a:r>
              <a:rPr lang="en-US" altLang="zh-CN" dirty="0" smtClean="0"/>
              <a:t/>
            </a:r>
            <a:br>
              <a:rPr lang="en-US" altLang="zh-CN" dirty="0" smtClean="0"/>
            </a:br>
            <a:r>
              <a:rPr lang="en-US" altLang="zh-CN" dirty="0" smtClean="0"/>
              <a:t>2.</a:t>
            </a:r>
            <a:r>
              <a:rPr lang="en-US" altLang="zh-CN" dirty="0"/>
              <a:t> Object </a:t>
            </a:r>
            <a:r>
              <a:rPr lang="en-US" altLang="zh-CN" dirty="0" smtClean="0"/>
              <a:t>Repository</a:t>
            </a:r>
            <a:r>
              <a:rPr lang="zh-CN" altLang="en-US" dirty="0" smtClean="0"/>
              <a:t>：对象仓库，用来存放对象。</a:t>
            </a:r>
            <a:r>
              <a:rPr lang="en-US" altLang="zh-CN" dirty="0" smtClean="0"/>
              <a:t/>
            </a:r>
            <a:br>
              <a:rPr lang="en-US" altLang="zh-CN" dirty="0" smtClean="0"/>
            </a:br>
            <a:r>
              <a:rPr lang="en-US" altLang="zh-CN" dirty="0" smtClean="0"/>
              <a:t>3.</a:t>
            </a:r>
            <a:r>
              <a:rPr lang="zh-CN" altLang="en-US" dirty="0" smtClean="0"/>
              <a:t>描述性编程语句格式：控件类型</a:t>
            </a:r>
            <a:r>
              <a:rPr lang="en-US" altLang="zh-CN" dirty="0" smtClean="0"/>
              <a:t>(“</a:t>
            </a:r>
            <a:r>
              <a:rPr lang="zh-CN" altLang="en-US" dirty="0" smtClean="0"/>
              <a:t>属性名</a:t>
            </a:r>
            <a:r>
              <a:rPr lang="en-US" altLang="zh-CN" dirty="0" smtClean="0"/>
              <a:t>:= </a:t>
            </a:r>
            <a:r>
              <a:rPr lang="zh-CN" altLang="en-US" dirty="0" smtClean="0"/>
              <a:t>属性值</a:t>
            </a:r>
            <a:r>
              <a:rPr lang="en-US" altLang="zh-CN" dirty="0" smtClean="0"/>
              <a:t>”)</a:t>
            </a:r>
            <a:r>
              <a:rPr lang="zh-CN" altLang="en-US" dirty="0" smtClean="0"/>
              <a:t>。</a:t>
            </a:r>
            <a:r>
              <a:rPr lang="en-US" altLang="zh-CN" dirty="0" err="1" smtClean="0"/>
              <a:t>Eg</a:t>
            </a:r>
            <a:r>
              <a:rPr lang="zh-CN" altLang="en-US" dirty="0" smtClean="0"/>
              <a:t>：</a:t>
            </a:r>
            <a:r>
              <a:rPr lang="en-US" altLang="zh-CN" dirty="0" err="1" smtClean="0"/>
              <a:t>webbutton</a:t>
            </a:r>
            <a:r>
              <a:rPr lang="en-US" altLang="zh-CN" dirty="0" smtClean="0"/>
              <a:t>(“name:=</a:t>
            </a:r>
            <a:r>
              <a:rPr lang="zh-CN" altLang="en-US" dirty="0" smtClean="0"/>
              <a:t>确定</a:t>
            </a:r>
            <a:r>
              <a:rPr lang="en-US" altLang="zh-CN" dirty="0" smtClean="0"/>
              <a:t>”)</a:t>
            </a:r>
            <a:r>
              <a:rPr lang="zh-CN" altLang="zh-CN" dirty="0"/>
              <a:t/>
            </a:r>
            <a:br>
              <a:rPr lang="zh-CN" altLang="zh-CN" dirty="0"/>
            </a:br>
            <a:r>
              <a:rPr lang="en-US" altLang="zh-CN" dirty="0" smtClean="0"/>
              <a:t>4.</a:t>
            </a:r>
            <a:r>
              <a:rPr lang="zh-CN" altLang="en-US" dirty="0" smtClean="0"/>
              <a:t>打开浏览器：</a:t>
            </a:r>
            <a:r>
              <a:rPr lang="en-US" altLang="zh-CN" dirty="0" err="1" smtClean="0"/>
              <a:t>SystemUtil.Run</a:t>
            </a:r>
            <a:r>
              <a:rPr lang="en-US" altLang="zh-CN" dirty="0" smtClean="0"/>
              <a:t> “IExplore.exe”, </a:t>
            </a:r>
            <a:r>
              <a:rPr lang="en-US" altLang="zh-CN" dirty="0" err="1" smtClean="0"/>
              <a:t>url</a:t>
            </a:r>
            <a:r>
              <a:rPr lang="zh-CN" altLang="en-US" dirty="0" smtClean="0"/>
              <a:t>。</a:t>
            </a:r>
            <a:r>
              <a:rPr lang="en-US" altLang="zh-CN" dirty="0" err="1" smtClean="0"/>
              <a:t>eg</a:t>
            </a:r>
            <a:r>
              <a:rPr lang="zh-CN" altLang="en-US" dirty="0" smtClean="0"/>
              <a:t>：</a:t>
            </a:r>
            <a:r>
              <a:rPr lang="en-US" altLang="zh-CN" dirty="0"/>
              <a:t> </a:t>
            </a:r>
            <a:r>
              <a:rPr lang="en-US" altLang="zh-CN" dirty="0" err="1"/>
              <a:t>SystemUtil.Run</a:t>
            </a:r>
            <a:r>
              <a:rPr lang="en-US" altLang="zh-CN" dirty="0"/>
              <a:t> "</a:t>
            </a:r>
            <a:r>
              <a:rPr lang="en-US" altLang="zh-CN" dirty="0" err="1"/>
              <a:t>IExplore.exe","http</a:t>
            </a:r>
            <a:r>
              <a:rPr lang="en-US" altLang="zh-CN" dirty="0"/>
              <a:t>://210.75.17.214:47072/Stu"</a:t>
            </a:r>
            <a:r>
              <a:rPr lang="en-US" altLang="zh-CN" dirty="0" smtClean="0"/>
              <a:t/>
            </a:r>
            <a:br>
              <a:rPr lang="en-US" altLang="zh-CN" dirty="0" smtClean="0"/>
            </a:br>
            <a:r>
              <a:rPr lang="en-US" altLang="zh-CN" dirty="0" smtClean="0"/>
              <a:t>5.</a:t>
            </a:r>
            <a:r>
              <a:rPr lang="zh-CN" altLang="en-US" dirty="0" smtClean="0"/>
              <a:t>在选用描述性编程方式时，要在</a:t>
            </a:r>
            <a:r>
              <a:rPr lang="en-US" altLang="zh-CN" dirty="0" smtClean="0"/>
              <a:t>Record and Run Settings</a:t>
            </a:r>
            <a:r>
              <a:rPr lang="zh-CN" altLang="en-US" dirty="0" smtClean="0"/>
              <a:t>界面选中</a:t>
            </a:r>
            <a:r>
              <a:rPr lang="en-US" altLang="zh-CN" dirty="0" smtClean="0"/>
              <a:t>Record and run test on any browser.</a:t>
            </a:r>
            <a:br>
              <a:rPr lang="en-US" altLang="zh-CN" dirty="0" smtClean="0"/>
            </a:br>
            <a:r>
              <a:rPr lang="en-US" altLang="zh-CN" dirty="0" smtClean="0"/>
              <a:t/>
            </a:r>
            <a:br>
              <a:rPr lang="en-US" altLang="zh-CN" dirty="0" smtClean="0"/>
            </a:br>
            <a:r>
              <a:rPr lang="en-US" altLang="zh-CN" dirty="0"/>
              <a:t/>
            </a:r>
            <a:br>
              <a:rPr lang="en-US" altLang="zh-CN" dirty="0"/>
            </a:br>
            <a:r>
              <a:rPr lang="zh-CN" altLang="en-US" dirty="0" smtClean="0"/>
              <a:t>练习：用描述性编程的方式实现登录功能</a:t>
            </a:r>
            <a:r>
              <a:rPr lang="en-US" altLang="zh-CN" dirty="0" smtClean="0"/>
              <a:t/>
            </a:r>
            <a:br>
              <a:rPr lang="en-US" altLang="zh-CN" dirty="0" smtClean="0"/>
            </a:br>
            <a:r>
              <a:rPr lang="zh-CN" altLang="en-US" dirty="0" smtClean="0"/>
              <a:t>练习地址：</a:t>
            </a:r>
            <a:r>
              <a:rPr lang="en-US" altLang="zh-CN" dirty="0"/>
              <a:t> </a:t>
            </a:r>
            <a:r>
              <a:rPr lang="en-US" altLang="zh-CN" dirty="0">
                <a:hlinkClick r:id="rId2"/>
              </a:rPr>
              <a:t>http://</a:t>
            </a:r>
            <a:r>
              <a:rPr lang="en-US" altLang="zh-CN" dirty="0" smtClean="0">
                <a:hlinkClick r:id="rId2"/>
              </a:rPr>
              <a:t>210.75.17.214:47072/Stu</a:t>
            </a:r>
            <a:r>
              <a:rPr lang="en-US" altLang="zh-CN" dirty="0" smtClean="0"/>
              <a:t/>
            </a:r>
            <a:br>
              <a:rPr lang="en-US" altLang="zh-CN" dirty="0" smtClean="0"/>
            </a:br>
            <a:r>
              <a:rPr lang="en-US" altLang="zh-CN" dirty="0" smtClean="0"/>
              <a:t/>
            </a:r>
            <a:br>
              <a:rPr lang="en-US" altLang="zh-CN" dirty="0" smtClean="0"/>
            </a:br>
            <a:r>
              <a:rPr lang="en-US" altLang="zh-CN" dirty="0"/>
              <a:t/>
            </a:r>
            <a:br>
              <a:rPr lang="en-US" altLang="zh-CN" dirty="0"/>
            </a:br>
            <a:r>
              <a:rPr lang="en-US" altLang="zh-CN" dirty="0" err="1" smtClean="0"/>
              <a:t>SystemUtil.closeprocessbyname</a:t>
            </a:r>
            <a:r>
              <a:rPr lang="en-US" altLang="zh-CN" dirty="0" smtClean="0"/>
              <a:t>("iexplore.exe")</a:t>
            </a:r>
            <a:r>
              <a:rPr lang="en-US" altLang="zh-CN" dirty="0"/>
              <a:t/>
            </a:r>
            <a:br>
              <a:rPr lang="en-US" altLang="zh-CN" dirty="0"/>
            </a:br>
            <a:r>
              <a:rPr lang="en-US" altLang="zh-CN" dirty="0" err="1"/>
              <a:t>SystemUtil.Run</a:t>
            </a:r>
            <a:r>
              <a:rPr lang="en-US" altLang="zh-CN" dirty="0"/>
              <a:t> "</a:t>
            </a:r>
            <a:r>
              <a:rPr lang="en-US" altLang="zh-CN" dirty="0" err="1"/>
              <a:t>IExplore.exe","http</a:t>
            </a:r>
            <a:r>
              <a:rPr lang="en-US" altLang="zh-CN" dirty="0"/>
              <a:t>://210.75.17.214:47072/Stu"</a:t>
            </a:r>
            <a:br>
              <a:rPr lang="en-US" altLang="zh-CN" dirty="0"/>
            </a:br>
            <a:r>
              <a:rPr lang="en-US" altLang="zh-CN" dirty="0"/>
              <a:t/>
            </a:r>
            <a:br>
              <a:rPr lang="en-US" altLang="zh-CN" dirty="0"/>
            </a:br>
            <a:r>
              <a:rPr lang="en-US" altLang="zh-CN" dirty="0"/>
              <a:t>Browser("name:=</a:t>
            </a:r>
            <a:r>
              <a:rPr lang="zh-CN" altLang="en-US" dirty="0"/>
              <a:t>国泰安学院登录</a:t>
            </a:r>
            <a:r>
              <a:rPr lang="en-US" altLang="zh-CN" dirty="0"/>
              <a:t>").Page("title:=</a:t>
            </a:r>
            <a:r>
              <a:rPr lang="zh-CN" altLang="en-US" dirty="0"/>
              <a:t>国泰安学院登录</a:t>
            </a:r>
            <a:r>
              <a:rPr lang="en-US" altLang="zh-CN" dirty="0"/>
              <a:t>").</a:t>
            </a:r>
            <a:r>
              <a:rPr lang="en-US" altLang="zh-CN" dirty="0" err="1"/>
              <a:t>webedit</a:t>
            </a:r>
            <a:r>
              <a:rPr lang="en-US" altLang="zh-CN" dirty="0"/>
              <a:t>("class:=login-</a:t>
            </a:r>
            <a:r>
              <a:rPr lang="en-US" altLang="zh-CN" dirty="0" err="1"/>
              <a:t>inp</a:t>
            </a:r>
            <a:r>
              <a:rPr lang="en-US" altLang="zh-CN" dirty="0"/>
              <a:t> name-</a:t>
            </a:r>
            <a:r>
              <a:rPr lang="en-US" altLang="zh-CN" dirty="0" err="1"/>
              <a:t>inp</a:t>
            </a:r>
            <a:r>
              <a:rPr lang="en-US" altLang="zh-CN" dirty="0"/>
              <a:t>").Set "admin"</a:t>
            </a:r>
            <a:br>
              <a:rPr lang="en-US" altLang="zh-CN" dirty="0"/>
            </a:br>
            <a:r>
              <a:rPr lang="en-US" altLang="zh-CN" dirty="0"/>
              <a:t>Browser("name:=</a:t>
            </a:r>
            <a:r>
              <a:rPr lang="zh-CN" altLang="en-US" dirty="0"/>
              <a:t>国泰安学院登录</a:t>
            </a:r>
            <a:r>
              <a:rPr lang="en-US" altLang="zh-CN" dirty="0"/>
              <a:t>").Page("title:=</a:t>
            </a:r>
            <a:r>
              <a:rPr lang="zh-CN" altLang="en-US" dirty="0"/>
              <a:t>国泰安学院登录</a:t>
            </a:r>
            <a:r>
              <a:rPr lang="en-US" altLang="zh-CN" dirty="0"/>
              <a:t>").</a:t>
            </a:r>
            <a:r>
              <a:rPr lang="en-US" altLang="zh-CN" dirty="0" err="1"/>
              <a:t>webedit</a:t>
            </a:r>
            <a:r>
              <a:rPr lang="en-US" altLang="zh-CN" dirty="0"/>
              <a:t>("class:=login-</a:t>
            </a:r>
            <a:r>
              <a:rPr lang="en-US" altLang="zh-CN" dirty="0" err="1"/>
              <a:t>inp</a:t>
            </a:r>
            <a:r>
              <a:rPr lang="en-US" altLang="zh-CN" dirty="0"/>
              <a:t> pass-</a:t>
            </a:r>
            <a:r>
              <a:rPr lang="en-US" altLang="zh-CN" dirty="0" err="1"/>
              <a:t>inp</a:t>
            </a:r>
            <a:r>
              <a:rPr lang="en-US" altLang="zh-CN" dirty="0"/>
              <a:t>").set "000000"</a:t>
            </a:r>
            <a:br>
              <a:rPr lang="en-US" altLang="zh-CN" dirty="0"/>
            </a:br>
            <a:r>
              <a:rPr lang="en-US" altLang="zh-CN" dirty="0"/>
              <a:t>Browser("name:=</a:t>
            </a:r>
            <a:r>
              <a:rPr lang="zh-CN" altLang="en-US" dirty="0"/>
              <a:t>国泰安学院登录</a:t>
            </a:r>
            <a:r>
              <a:rPr lang="en-US" altLang="zh-CN" dirty="0"/>
              <a:t>").Page("title:=</a:t>
            </a:r>
            <a:r>
              <a:rPr lang="zh-CN" altLang="en-US" dirty="0"/>
              <a:t>国泰安学院登录</a:t>
            </a:r>
            <a:r>
              <a:rPr lang="en-US" altLang="zh-CN" dirty="0"/>
              <a:t>").</a:t>
            </a:r>
            <a:r>
              <a:rPr lang="en-US" altLang="zh-CN" dirty="0" err="1"/>
              <a:t>webbutton</a:t>
            </a:r>
            <a:r>
              <a:rPr lang="en-US" altLang="zh-CN" dirty="0"/>
              <a:t>("html id:=</a:t>
            </a:r>
            <a:r>
              <a:rPr lang="en-US" altLang="zh-CN" dirty="0" err="1"/>
              <a:t>btnLogin</a:t>
            </a:r>
            <a:r>
              <a:rPr lang="en-US" altLang="zh-CN" dirty="0"/>
              <a:t>").Click</a:t>
            </a: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endParaRPr lang="zh-CN" altLang="en-US" dirty="0"/>
          </a:p>
        </p:txBody>
      </p:sp>
      <p:sp>
        <p:nvSpPr>
          <p:cNvPr id="3" name="文本占位符 2"/>
          <p:cNvSpPr>
            <a:spLocks noGrp="1"/>
          </p:cNvSpPr>
          <p:nvPr>
            <p:ph type="body" sz="quarter" idx="10"/>
          </p:nvPr>
        </p:nvSpPr>
        <p:spPr/>
        <p:txBody>
          <a:bodyPr/>
          <a:lstStyle/>
          <a:p>
            <a:endParaRPr lang="zh-CN" altLang="en-US"/>
          </a:p>
        </p:txBody>
      </p:sp>
      <p:sp>
        <p:nvSpPr>
          <p:cNvPr id="4" name="文本占位符 3"/>
          <p:cNvSpPr>
            <a:spLocks noGrp="1"/>
          </p:cNvSpPr>
          <p:nvPr>
            <p:ph type="body" sz="quarter" idx="11"/>
          </p:nvPr>
        </p:nvSpPr>
        <p:spPr/>
        <p:txBody>
          <a:bodyPr/>
          <a:lstStyle/>
          <a:p>
            <a:r>
              <a:rPr lang="zh-CN" altLang="en-US" dirty="0" smtClean="0"/>
              <a:t>描述性编程</a:t>
            </a:r>
            <a:endParaRPr lang="zh-CN" altLang="en-US" dirty="0"/>
          </a:p>
        </p:txBody>
      </p:sp>
      <p:pic>
        <p:nvPicPr>
          <p:cNvPr id="5" name="图片 4"/>
          <p:cNvPicPr>
            <a:picLocks noChangeAspect="1"/>
          </p:cNvPicPr>
          <p:nvPr/>
        </p:nvPicPr>
        <p:blipFill>
          <a:blip r:embed="rId3"/>
          <a:stretch>
            <a:fillRect/>
          </a:stretch>
        </p:blipFill>
        <p:spPr>
          <a:xfrm>
            <a:off x="10499730" y="2808684"/>
            <a:ext cx="2897515" cy="3143971"/>
          </a:xfrm>
          <a:prstGeom prst="rect">
            <a:avLst/>
          </a:prstGeom>
        </p:spPr>
      </p:pic>
    </p:spTree>
    <p:extLst>
      <p:ext uri="{BB962C8B-B14F-4D97-AF65-F5344CB8AC3E}">
        <p14:creationId xmlns:p14="http://schemas.microsoft.com/office/powerpoint/2010/main" val="35607247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6919" y="1567944"/>
            <a:ext cx="12478314" cy="5633228"/>
          </a:xfrm>
        </p:spPr>
        <p:txBody>
          <a:bodyPr/>
          <a:lstStyle/>
          <a:p>
            <a:r>
              <a:rPr lang="en-US" altLang="zh-CN" dirty="0" smtClean="0"/>
              <a:t>1.</a:t>
            </a:r>
            <a:r>
              <a:rPr lang="zh-CN" altLang="en-US" dirty="0" smtClean="0"/>
              <a:t>新增一个学生（录制与描述性编程）</a:t>
            </a:r>
            <a:r>
              <a:rPr lang="en-US" altLang="zh-CN" dirty="0" smtClean="0"/>
              <a:t/>
            </a:r>
            <a:br>
              <a:rPr lang="en-US" altLang="zh-CN" dirty="0" smtClean="0"/>
            </a:br>
            <a:r>
              <a:rPr lang="en-US" altLang="zh-CN" dirty="0"/>
              <a:t/>
            </a:r>
            <a:br>
              <a:rPr lang="en-US" altLang="zh-CN" dirty="0"/>
            </a:br>
            <a:r>
              <a:rPr lang="en-US" altLang="zh-CN" dirty="0"/>
              <a:t>Browser("name:=</a:t>
            </a:r>
            <a:r>
              <a:rPr lang="zh-CN" altLang="en-US" dirty="0"/>
              <a:t>新增学生信息</a:t>
            </a:r>
            <a:r>
              <a:rPr lang="en-US" altLang="zh-CN" dirty="0"/>
              <a:t>").Page("title:=</a:t>
            </a:r>
            <a:r>
              <a:rPr lang="zh-CN" altLang="en-US" dirty="0"/>
              <a:t>新增学生信息</a:t>
            </a:r>
            <a:r>
              <a:rPr lang="en-US" altLang="zh-CN" dirty="0"/>
              <a:t>").</a:t>
            </a:r>
            <a:r>
              <a:rPr lang="en-US" altLang="zh-CN" dirty="0" err="1"/>
              <a:t>webedit</a:t>
            </a:r>
            <a:r>
              <a:rPr lang="en-US" altLang="zh-CN" dirty="0"/>
              <a:t>("html id:=</a:t>
            </a:r>
            <a:r>
              <a:rPr lang="en-US" altLang="zh-CN" dirty="0" err="1"/>
              <a:t>StudentNo</a:t>
            </a:r>
            <a:r>
              <a:rPr lang="en-US" altLang="zh-CN" dirty="0"/>
              <a:t>").set "0101010"</a:t>
            </a:r>
            <a:br>
              <a:rPr lang="en-US" altLang="zh-CN" dirty="0"/>
            </a:br>
            <a:r>
              <a:rPr lang="en-US" altLang="zh-CN" dirty="0"/>
              <a:t>Browser("name:=</a:t>
            </a:r>
            <a:r>
              <a:rPr lang="zh-CN" altLang="en-US" dirty="0"/>
              <a:t>新增学生信息</a:t>
            </a:r>
            <a:r>
              <a:rPr lang="en-US" altLang="zh-CN" dirty="0"/>
              <a:t>").Page("title:=</a:t>
            </a:r>
            <a:r>
              <a:rPr lang="zh-CN" altLang="en-US" dirty="0"/>
              <a:t>新增学生信息</a:t>
            </a:r>
            <a:r>
              <a:rPr lang="en-US" altLang="zh-CN" dirty="0"/>
              <a:t>").</a:t>
            </a:r>
            <a:r>
              <a:rPr lang="en-US" altLang="zh-CN" dirty="0" err="1"/>
              <a:t>webedit</a:t>
            </a:r>
            <a:r>
              <a:rPr lang="en-US" altLang="zh-CN" dirty="0"/>
              <a:t>("html id:=</a:t>
            </a:r>
            <a:r>
              <a:rPr lang="en-US" altLang="zh-CN" dirty="0" err="1"/>
              <a:t>IDCardNo</a:t>
            </a:r>
            <a:r>
              <a:rPr lang="en-US" altLang="zh-CN" dirty="0"/>
              <a:t>").set "430721199112151630"</a:t>
            </a:r>
            <a:br>
              <a:rPr lang="en-US" altLang="zh-CN" dirty="0"/>
            </a:br>
            <a:r>
              <a:rPr lang="en-US" altLang="zh-CN" dirty="0"/>
              <a:t>Browser("name:=</a:t>
            </a:r>
            <a:r>
              <a:rPr lang="zh-CN" altLang="en-US" dirty="0"/>
              <a:t>新增学生信息</a:t>
            </a:r>
            <a:r>
              <a:rPr lang="en-US" altLang="zh-CN" dirty="0"/>
              <a:t>").Page("title:=</a:t>
            </a:r>
            <a:r>
              <a:rPr lang="zh-CN" altLang="en-US" dirty="0"/>
              <a:t>新增学生信息</a:t>
            </a:r>
            <a:r>
              <a:rPr lang="en-US" altLang="zh-CN" dirty="0"/>
              <a:t>").</a:t>
            </a:r>
            <a:r>
              <a:rPr lang="en-US" altLang="zh-CN" dirty="0" err="1"/>
              <a:t>webedit</a:t>
            </a:r>
            <a:r>
              <a:rPr lang="en-US" altLang="zh-CN" dirty="0"/>
              <a:t>("html id:=Birthday").set "</a:t>
            </a:r>
            <a:r>
              <a:rPr lang="en-US" altLang="zh-CN" dirty="0" smtClean="0"/>
              <a:t>1991-12-15“</a:t>
            </a:r>
            <a:br>
              <a:rPr lang="en-US" altLang="zh-CN" dirty="0" smtClean="0"/>
            </a:br>
            <a:r>
              <a:rPr lang="en-US" altLang="zh-CN" dirty="0"/>
              <a:t/>
            </a:r>
            <a:br>
              <a:rPr lang="en-US" altLang="zh-CN" dirty="0"/>
            </a:br>
            <a:r>
              <a:rPr lang="en-US" altLang="zh-CN" dirty="0"/>
              <a:t>Browser("name:=</a:t>
            </a:r>
            <a:r>
              <a:rPr lang="zh-CN" altLang="en-US" dirty="0"/>
              <a:t>新增学生信息</a:t>
            </a:r>
            <a:r>
              <a:rPr lang="en-US" altLang="zh-CN" dirty="0"/>
              <a:t>").Page("title:=</a:t>
            </a:r>
            <a:r>
              <a:rPr lang="zh-CN" altLang="en-US" dirty="0"/>
              <a:t>新增学生信息</a:t>
            </a:r>
            <a:r>
              <a:rPr lang="en-US" altLang="zh-CN" dirty="0"/>
              <a:t>").</a:t>
            </a:r>
            <a:r>
              <a:rPr lang="en-US" altLang="zh-CN" dirty="0" err="1"/>
              <a:t>webelement</a:t>
            </a:r>
            <a:r>
              <a:rPr lang="en-US" altLang="zh-CN" dirty="0"/>
              <a:t>("html id:=</a:t>
            </a:r>
            <a:r>
              <a:rPr lang="en-US" altLang="zh-CN" dirty="0" err="1"/>
              <a:t>Nation_input</a:t>
            </a:r>
            <a:r>
              <a:rPr lang="en-US" altLang="zh-CN" dirty="0"/>
              <a:t>").click</a:t>
            </a:r>
            <a:br>
              <a:rPr lang="en-US" altLang="zh-CN" dirty="0"/>
            </a:br>
            <a:r>
              <a:rPr lang="en-US" altLang="zh-CN" dirty="0"/>
              <a:t>Browser("name:=</a:t>
            </a:r>
            <a:r>
              <a:rPr lang="zh-CN" altLang="en-US" dirty="0"/>
              <a:t>新增学生信息</a:t>
            </a:r>
            <a:r>
              <a:rPr lang="en-US" altLang="zh-CN" dirty="0"/>
              <a:t>").Page("title:=</a:t>
            </a:r>
            <a:r>
              <a:rPr lang="zh-CN" altLang="en-US" dirty="0"/>
              <a:t>新增学生信息</a:t>
            </a:r>
            <a:r>
              <a:rPr lang="en-US" altLang="zh-CN" dirty="0"/>
              <a:t>").</a:t>
            </a:r>
            <a:r>
              <a:rPr lang="en-US" altLang="zh-CN" dirty="0" err="1"/>
              <a:t>webelement</a:t>
            </a:r>
            <a:r>
              <a:rPr lang="en-US" altLang="zh-CN" dirty="0"/>
              <a:t>("html tag:=LI","</a:t>
            </a:r>
            <a:r>
              <a:rPr lang="en-US" altLang="zh-CN" dirty="0" err="1"/>
              <a:t>innerhtml</a:t>
            </a:r>
            <a:r>
              <a:rPr lang="en-US" altLang="zh-CN" dirty="0"/>
              <a:t>:=</a:t>
            </a:r>
            <a:r>
              <a:rPr lang="zh-CN" altLang="en-US" dirty="0"/>
              <a:t>汉族</a:t>
            </a:r>
            <a:r>
              <a:rPr lang="en-US" altLang="zh-CN" dirty="0"/>
              <a:t>").click</a:t>
            </a:r>
            <a:br>
              <a:rPr lang="en-US" altLang="zh-CN" dirty="0"/>
            </a:br>
            <a:r>
              <a:rPr lang="en-US" altLang="zh-CN" dirty="0"/>
              <a:t/>
            </a:r>
            <a:br>
              <a:rPr lang="en-US" altLang="zh-CN" dirty="0"/>
            </a:br>
            <a:r>
              <a:rPr lang="en-US" altLang="zh-CN" dirty="0"/>
              <a:t>Browser("name:=</a:t>
            </a:r>
            <a:r>
              <a:rPr lang="zh-CN" altLang="en-US" dirty="0"/>
              <a:t>新增学生信息</a:t>
            </a:r>
            <a:r>
              <a:rPr lang="en-US" altLang="zh-CN" dirty="0"/>
              <a:t>").Page("title:=</a:t>
            </a:r>
            <a:r>
              <a:rPr lang="zh-CN" altLang="en-US" dirty="0"/>
              <a:t>新增学生信息</a:t>
            </a:r>
            <a:r>
              <a:rPr lang="en-US" altLang="zh-CN" dirty="0"/>
              <a:t>").</a:t>
            </a:r>
            <a:r>
              <a:rPr lang="en-US" altLang="zh-CN" dirty="0" err="1"/>
              <a:t>webelement</a:t>
            </a:r>
            <a:r>
              <a:rPr lang="en-US" altLang="zh-CN" dirty="0"/>
              <a:t>("html id:=</a:t>
            </a:r>
            <a:r>
              <a:rPr lang="en-US" altLang="zh-CN" dirty="0" err="1"/>
              <a:t>NativePlaceProvince_input</a:t>
            </a:r>
            <a:r>
              <a:rPr lang="en-US" altLang="zh-CN" dirty="0"/>
              <a:t>").click</a:t>
            </a:r>
            <a:br>
              <a:rPr lang="en-US" altLang="zh-CN" dirty="0"/>
            </a:br>
            <a:r>
              <a:rPr lang="en-US" altLang="zh-CN" dirty="0"/>
              <a:t>Browser("name:=</a:t>
            </a:r>
            <a:r>
              <a:rPr lang="zh-CN" altLang="en-US" dirty="0"/>
              <a:t>新增学生信息</a:t>
            </a:r>
            <a:r>
              <a:rPr lang="en-US" altLang="zh-CN" dirty="0"/>
              <a:t>").Page("title:=</a:t>
            </a:r>
            <a:r>
              <a:rPr lang="zh-CN" altLang="en-US" dirty="0"/>
              <a:t>新增学生信息</a:t>
            </a:r>
            <a:r>
              <a:rPr lang="en-US" altLang="zh-CN" dirty="0"/>
              <a:t>").</a:t>
            </a:r>
            <a:r>
              <a:rPr lang="en-US" altLang="zh-CN" dirty="0" err="1"/>
              <a:t>webelement</a:t>
            </a:r>
            <a:r>
              <a:rPr lang="en-US" altLang="zh-CN" dirty="0"/>
              <a:t>("html id:=NativePlaceProvince_input_110000","innerhtml:=</a:t>
            </a:r>
            <a:r>
              <a:rPr lang="zh-CN" altLang="en-US" dirty="0"/>
              <a:t>北京</a:t>
            </a:r>
            <a:r>
              <a:rPr lang="en-US" altLang="zh-CN" dirty="0"/>
              <a:t>").</a:t>
            </a:r>
            <a:r>
              <a:rPr lang="en-US" altLang="zh-CN" dirty="0" smtClean="0"/>
              <a:t>click</a:t>
            </a:r>
            <a:br>
              <a:rPr lang="en-US" altLang="zh-CN" dirty="0" smtClean="0"/>
            </a:br>
            <a:r>
              <a:rPr lang="en-US" altLang="zh-CN" dirty="0"/>
              <a:t/>
            </a:r>
            <a:br>
              <a:rPr lang="en-US" altLang="zh-CN" dirty="0"/>
            </a:br>
            <a:r>
              <a:rPr lang="en-US" altLang="zh-CN" dirty="0"/>
              <a:t>Browser("name:=</a:t>
            </a:r>
            <a:r>
              <a:rPr lang="zh-CN" altLang="en-US" dirty="0"/>
              <a:t>新增学生信息</a:t>
            </a:r>
            <a:r>
              <a:rPr lang="en-US" altLang="zh-CN" dirty="0"/>
              <a:t>").Page("title:=</a:t>
            </a:r>
            <a:r>
              <a:rPr lang="zh-CN" altLang="en-US" dirty="0"/>
              <a:t>新增学生信息</a:t>
            </a:r>
            <a:r>
              <a:rPr lang="en-US" altLang="zh-CN" dirty="0"/>
              <a:t>").</a:t>
            </a:r>
            <a:r>
              <a:rPr lang="en-US" altLang="zh-CN" dirty="0" err="1"/>
              <a:t>webelement</a:t>
            </a:r>
            <a:r>
              <a:rPr lang="en-US" altLang="zh-CN" dirty="0"/>
              <a:t>("html id:=</a:t>
            </a:r>
            <a:r>
              <a:rPr lang="en-US" altLang="zh-CN" dirty="0" err="1"/>
              <a:t>NaticePlaceCity_input</a:t>
            </a:r>
            <a:r>
              <a:rPr lang="en-US" altLang="zh-CN" dirty="0"/>
              <a:t>").click</a:t>
            </a:r>
            <a:br>
              <a:rPr lang="en-US" altLang="zh-CN" dirty="0"/>
            </a:br>
            <a:r>
              <a:rPr lang="en-US" altLang="zh-CN" dirty="0"/>
              <a:t>Browser("name:=</a:t>
            </a:r>
            <a:r>
              <a:rPr lang="zh-CN" altLang="en-US" dirty="0"/>
              <a:t>新增学生信息</a:t>
            </a:r>
            <a:r>
              <a:rPr lang="en-US" altLang="zh-CN" dirty="0"/>
              <a:t>").Page("title:=</a:t>
            </a:r>
            <a:r>
              <a:rPr lang="zh-CN" altLang="en-US" dirty="0"/>
              <a:t>新增学生信息</a:t>
            </a:r>
            <a:r>
              <a:rPr lang="en-US" altLang="zh-CN" dirty="0"/>
              <a:t>").</a:t>
            </a:r>
            <a:r>
              <a:rPr lang="en-US" altLang="zh-CN" dirty="0" err="1"/>
              <a:t>webelement</a:t>
            </a:r>
            <a:r>
              <a:rPr lang="en-US" altLang="zh-CN" dirty="0"/>
              <a:t>("html id:=NaticePlaceCity_input_110100","innerhtml:=</a:t>
            </a:r>
            <a:r>
              <a:rPr lang="zh-CN" altLang="en-US" dirty="0"/>
              <a:t>北京市</a:t>
            </a:r>
            <a:r>
              <a:rPr lang="en-US" altLang="zh-CN" dirty="0"/>
              <a:t>").click</a:t>
            </a:r>
            <a:endParaRPr lang="zh-CN" altLang="en-US" dirty="0"/>
          </a:p>
        </p:txBody>
      </p:sp>
      <p:sp>
        <p:nvSpPr>
          <p:cNvPr id="3" name="文本占位符 2"/>
          <p:cNvSpPr>
            <a:spLocks noGrp="1"/>
          </p:cNvSpPr>
          <p:nvPr>
            <p:ph type="body" sz="quarter" idx="10"/>
          </p:nvPr>
        </p:nvSpPr>
        <p:spPr/>
        <p:txBody>
          <a:bodyPr/>
          <a:lstStyle/>
          <a:p>
            <a:endParaRPr lang="zh-CN" altLang="en-US"/>
          </a:p>
        </p:txBody>
      </p:sp>
      <p:sp>
        <p:nvSpPr>
          <p:cNvPr id="4" name="文本占位符 3"/>
          <p:cNvSpPr>
            <a:spLocks noGrp="1"/>
          </p:cNvSpPr>
          <p:nvPr>
            <p:ph type="body" sz="quarter" idx="11"/>
          </p:nvPr>
        </p:nvSpPr>
        <p:spPr/>
        <p:txBody>
          <a:bodyPr/>
          <a:lstStyle/>
          <a:p>
            <a:r>
              <a:rPr lang="zh-CN" altLang="en-US" dirty="0"/>
              <a:t>描述性</a:t>
            </a:r>
            <a:r>
              <a:rPr lang="zh-CN" altLang="en-US" dirty="0" smtClean="0"/>
              <a:t>编程基本写法</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249832884"/>
              </p:ext>
            </p:extLst>
          </p:nvPr>
        </p:nvGraphicFramePr>
        <p:xfrm>
          <a:off x="11809089" y="5833020"/>
          <a:ext cx="1422400" cy="711200"/>
        </p:xfrm>
        <a:graphic>
          <a:graphicData uri="http://schemas.openxmlformats.org/presentationml/2006/ole">
            <mc:AlternateContent xmlns:mc="http://schemas.openxmlformats.org/markup-compatibility/2006">
              <mc:Choice xmlns:v="urn:schemas-microsoft-com:vml" Requires="v">
                <p:oleObj spid="_x0000_s4232" name="包装程序外壳对象" showAsIcon="1" r:id="rId3" imgW="1421640" imgH="711360" progId="Package">
                  <p:embed/>
                </p:oleObj>
              </mc:Choice>
              <mc:Fallback>
                <p:oleObj name="包装程序外壳对象" showAsIcon="1" r:id="rId3" imgW="1421640" imgH="711360" progId="Package">
                  <p:embed/>
                  <p:pic>
                    <p:nvPicPr>
                      <p:cNvPr id="0" name=""/>
                      <p:cNvPicPr/>
                      <p:nvPr/>
                    </p:nvPicPr>
                    <p:blipFill>
                      <a:blip r:embed="rId4"/>
                      <a:stretch>
                        <a:fillRect/>
                      </a:stretch>
                    </p:blipFill>
                    <p:spPr>
                      <a:xfrm>
                        <a:off x="11809089" y="5833020"/>
                        <a:ext cx="1422400" cy="711200"/>
                      </a:xfrm>
                      <a:prstGeom prst="rect">
                        <a:avLst/>
                      </a:prstGeom>
                    </p:spPr>
                  </p:pic>
                </p:oleObj>
              </mc:Fallback>
            </mc:AlternateContent>
          </a:graphicData>
        </a:graphic>
      </p:graphicFrame>
    </p:spTree>
    <p:extLst>
      <p:ext uri="{BB962C8B-B14F-4D97-AF65-F5344CB8AC3E}">
        <p14:creationId xmlns:p14="http://schemas.microsoft.com/office/powerpoint/2010/main" val="3453470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6919" y="1567944"/>
            <a:ext cx="12478314" cy="5561220"/>
          </a:xfrm>
        </p:spPr>
        <p:txBody>
          <a:bodyPr/>
          <a:lstStyle/>
          <a:p>
            <a:r>
              <a:rPr lang="en-US" altLang="zh-CN" dirty="0" smtClean="0"/>
              <a:t>1.</a:t>
            </a:r>
            <a:r>
              <a:rPr lang="zh-CN" altLang="en-US" dirty="0" smtClean="0"/>
              <a:t>检查对象是否存在：</a:t>
            </a:r>
            <a:r>
              <a:rPr lang="en-US" altLang="zh-CN" dirty="0"/>
              <a:t/>
            </a:r>
            <a:br>
              <a:rPr lang="en-US" altLang="zh-CN" dirty="0"/>
            </a:br>
            <a:r>
              <a:rPr lang="en-US" altLang="zh-CN" dirty="0" smtClean="0"/>
              <a:t>If </a:t>
            </a:r>
            <a:r>
              <a:rPr lang="en-US" altLang="zh-CN" dirty="0" err="1"/>
              <a:t>Element.exist</a:t>
            </a:r>
            <a:r>
              <a:rPr lang="en-US" altLang="zh-CN" dirty="0"/>
              <a:t>(2) Then</a:t>
            </a:r>
            <a:br>
              <a:rPr lang="en-US" altLang="zh-CN" dirty="0"/>
            </a:br>
            <a:r>
              <a:rPr lang="en-US" altLang="zh-CN" dirty="0"/>
              <a:t>	</a:t>
            </a:r>
            <a:r>
              <a:rPr lang="en-US" altLang="zh-CN" dirty="0" err="1" smtClean="0"/>
              <a:t>msgbox</a:t>
            </a:r>
            <a:r>
              <a:rPr lang="en-US" altLang="zh-CN" dirty="0" smtClean="0"/>
              <a:t> “</a:t>
            </a:r>
            <a:r>
              <a:rPr lang="zh-CN" altLang="en-US" dirty="0" smtClean="0"/>
              <a:t>操作成功</a:t>
            </a:r>
            <a:r>
              <a:rPr lang="en-US" altLang="zh-CN" dirty="0" smtClean="0"/>
              <a:t>”</a:t>
            </a:r>
            <a:r>
              <a:rPr lang="en-US" altLang="zh-CN" dirty="0"/>
              <a:t/>
            </a:r>
            <a:br>
              <a:rPr lang="en-US" altLang="zh-CN" dirty="0"/>
            </a:br>
            <a:r>
              <a:rPr lang="en-US" altLang="zh-CN" dirty="0"/>
              <a:t>		</a:t>
            </a:r>
            <a:br>
              <a:rPr lang="en-US" altLang="zh-CN" dirty="0"/>
            </a:br>
            <a:r>
              <a:rPr lang="en-US" altLang="zh-CN" dirty="0" smtClean="0"/>
              <a:t>else</a:t>
            </a:r>
            <a:r>
              <a:rPr lang="en-US" altLang="zh-CN" dirty="0"/>
              <a:t/>
            </a:r>
            <a:br>
              <a:rPr lang="en-US" altLang="zh-CN" dirty="0"/>
            </a:br>
            <a:r>
              <a:rPr lang="en-US" altLang="zh-CN" dirty="0"/>
              <a:t>	</a:t>
            </a:r>
            <a:r>
              <a:rPr lang="en-US" altLang="zh-CN" dirty="0" err="1" smtClean="0"/>
              <a:t>msgbox</a:t>
            </a:r>
            <a:r>
              <a:rPr lang="en-US" altLang="zh-CN" dirty="0" smtClean="0"/>
              <a:t> “</a:t>
            </a:r>
            <a:r>
              <a:rPr lang="zh-CN" altLang="en-US" dirty="0" smtClean="0"/>
              <a:t>操作失败</a:t>
            </a:r>
            <a:r>
              <a:rPr lang="en-US" altLang="zh-CN" dirty="0" smtClean="0"/>
              <a:t>”</a:t>
            </a:r>
            <a:r>
              <a:rPr lang="en-US" altLang="zh-CN" dirty="0"/>
              <a:t/>
            </a:r>
            <a:br>
              <a:rPr lang="en-US" altLang="zh-CN" dirty="0"/>
            </a:br>
            <a:r>
              <a:rPr lang="en-US" altLang="zh-CN" dirty="0"/>
              <a:t>		</a:t>
            </a:r>
            <a:r>
              <a:rPr lang="en-US" altLang="zh-CN" dirty="0" smtClean="0"/>
              <a:t/>
            </a:r>
            <a:br>
              <a:rPr lang="en-US" altLang="zh-CN" dirty="0" smtClean="0"/>
            </a:br>
            <a:r>
              <a:rPr lang="en-US" altLang="zh-CN" dirty="0" smtClean="0"/>
              <a:t>End If</a:t>
            </a:r>
            <a:br>
              <a:rPr lang="en-US" altLang="zh-CN" dirty="0" smtClean="0"/>
            </a:br>
            <a:r>
              <a:rPr lang="en-US" altLang="zh-CN" dirty="0" smtClean="0"/>
              <a:t/>
            </a:r>
            <a:br>
              <a:rPr lang="en-US" altLang="zh-CN" dirty="0" smtClean="0"/>
            </a:br>
            <a:r>
              <a:rPr lang="en-US" altLang="zh-CN" dirty="0" smtClean="0"/>
              <a:t>2.</a:t>
            </a:r>
            <a:r>
              <a:rPr lang="zh-CN" altLang="en-US" dirty="0" smtClean="0"/>
              <a:t>检查对象值是否是期望的：</a:t>
            </a:r>
            <a:r>
              <a:rPr lang="en-US" altLang="zh-CN" dirty="0"/>
              <a:t/>
            </a:r>
            <a:br>
              <a:rPr lang="en-US" altLang="zh-CN" dirty="0"/>
            </a:br>
            <a:r>
              <a:rPr lang="en-US" altLang="zh-CN" dirty="0" err="1" smtClean="0"/>
              <a:t>sx</a:t>
            </a:r>
            <a:r>
              <a:rPr lang="en-US" altLang="zh-CN" dirty="0" smtClean="0"/>
              <a:t>=</a:t>
            </a:r>
            <a:r>
              <a:rPr lang="en-US" altLang="zh-CN" dirty="0" err="1" smtClean="0"/>
              <a:t>Object.GetROProperty</a:t>
            </a:r>
            <a:r>
              <a:rPr lang="en-US" altLang="zh-CN" dirty="0"/>
              <a:t>("value")</a:t>
            </a:r>
            <a:r>
              <a:rPr lang="zh-CN" altLang="en-US" dirty="0"/>
              <a:t>获取对象</a:t>
            </a:r>
            <a:r>
              <a:rPr lang="en-US" altLang="zh-CN" dirty="0"/>
              <a:t>value</a:t>
            </a:r>
            <a:r>
              <a:rPr lang="zh-CN" altLang="en-US" dirty="0"/>
              <a:t>属性的</a:t>
            </a:r>
            <a:r>
              <a:rPr lang="zh-CN" altLang="en-US" dirty="0" smtClean="0"/>
              <a:t>值</a:t>
            </a:r>
            <a:r>
              <a:rPr lang="en-US" altLang="zh-CN" dirty="0" smtClean="0"/>
              <a:t/>
            </a:r>
            <a:br>
              <a:rPr lang="en-US" altLang="zh-CN" dirty="0" smtClean="0"/>
            </a:br>
            <a:r>
              <a:rPr lang="en-US" altLang="zh-CN" dirty="0"/>
              <a:t/>
            </a:r>
            <a:br>
              <a:rPr lang="en-US" altLang="zh-CN" dirty="0"/>
            </a:br>
            <a:r>
              <a:rPr lang="en-US" altLang="zh-CN" dirty="0"/>
              <a:t>If </a:t>
            </a:r>
            <a:r>
              <a:rPr lang="en-US" altLang="zh-CN" dirty="0" err="1"/>
              <a:t>sx</a:t>
            </a:r>
            <a:r>
              <a:rPr lang="en-US" altLang="zh-CN" dirty="0"/>
              <a:t>="test" Then</a:t>
            </a:r>
            <a:r>
              <a:rPr lang="zh-CN" altLang="zh-CN" dirty="0"/>
              <a:t/>
            </a:r>
            <a:br>
              <a:rPr lang="zh-CN" altLang="zh-CN" dirty="0"/>
            </a:br>
            <a:r>
              <a:rPr lang="en-US" altLang="zh-CN" dirty="0"/>
              <a:t>	</a:t>
            </a:r>
            <a:r>
              <a:rPr lang="en-US" altLang="zh-CN" dirty="0" err="1"/>
              <a:t>msgbox</a:t>
            </a:r>
            <a:r>
              <a:rPr lang="en-US" altLang="zh-CN" dirty="0"/>
              <a:t> "</a:t>
            </a:r>
            <a:r>
              <a:rPr lang="zh-CN" altLang="zh-CN" dirty="0"/>
              <a:t>输入正确</a:t>
            </a:r>
            <a:r>
              <a:rPr lang="en-US" altLang="zh-CN" dirty="0"/>
              <a:t>"</a:t>
            </a:r>
            <a:r>
              <a:rPr lang="zh-CN" altLang="zh-CN" dirty="0"/>
              <a:t/>
            </a:r>
            <a:br>
              <a:rPr lang="zh-CN" altLang="zh-CN" dirty="0"/>
            </a:br>
            <a:r>
              <a:rPr lang="en-US" altLang="zh-CN" dirty="0"/>
              <a:t>else</a:t>
            </a:r>
            <a:r>
              <a:rPr lang="zh-CN" altLang="zh-CN" dirty="0"/>
              <a:t/>
            </a:r>
            <a:br>
              <a:rPr lang="zh-CN" altLang="zh-CN" dirty="0"/>
            </a:br>
            <a:r>
              <a:rPr lang="en-US" altLang="zh-CN" dirty="0"/>
              <a:t>	</a:t>
            </a:r>
            <a:r>
              <a:rPr lang="en-US" altLang="zh-CN" dirty="0" err="1"/>
              <a:t>msgbox</a:t>
            </a:r>
            <a:r>
              <a:rPr lang="en-US" altLang="zh-CN" dirty="0"/>
              <a:t> "</a:t>
            </a:r>
            <a:r>
              <a:rPr lang="zh-CN" altLang="zh-CN" dirty="0"/>
              <a:t>输入错误</a:t>
            </a:r>
            <a:r>
              <a:rPr lang="en-US" altLang="zh-CN" dirty="0"/>
              <a:t>"</a:t>
            </a:r>
            <a:r>
              <a:rPr lang="zh-CN" altLang="zh-CN" dirty="0"/>
              <a:t/>
            </a:r>
            <a:br>
              <a:rPr lang="zh-CN" altLang="zh-CN" dirty="0"/>
            </a:br>
            <a:r>
              <a:rPr lang="en-US" altLang="zh-CN" dirty="0"/>
              <a:t>End If</a:t>
            </a:r>
            <a:r>
              <a:rPr lang="zh-CN" altLang="zh-CN" dirty="0"/>
              <a:t/>
            </a:r>
            <a:br>
              <a:rPr lang="zh-CN" altLang="zh-CN" dirty="0"/>
            </a:br>
            <a:r>
              <a:rPr lang="en-US" altLang="zh-CN" dirty="0" smtClean="0"/>
              <a:t/>
            </a:r>
            <a:br>
              <a:rPr lang="en-US" altLang="zh-CN" dirty="0" smtClean="0"/>
            </a:br>
            <a:endParaRPr lang="zh-CN" altLang="en-US" dirty="0"/>
          </a:p>
        </p:txBody>
      </p:sp>
      <p:sp>
        <p:nvSpPr>
          <p:cNvPr id="3" name="文本占位符 2"/>
          <p:cNvSpPr>
            <a:spLocks noGrp="1"/>
          </p:cNvSpPr>
          <p:nvPr>
            <p:ph type="body" sz="quarter" idx="10"/>
          </p:nvPr>
        </p:nvSpPr>
        <p:spPr/>
        <p:txBody>
          <a:bodyPr/>
          <a:lstStyle/>
          <a:p>
            <a:endParaRPr lang="zh-CN" altLang="en-US"/>
          </a:p>
        </p:txBody>
      </p:sp>
      <p:sp>
        <p:nvSpPr>
          <p:cNvPr id="4" name="文本占位符 3"/>
          <p:cNvSpPr>
            <a:spLocks noGrp="1"/>
          </p:cNvSpPr>
          <p:nvPr>
            <p:ph type="body" sz="quarter" idx="11"/>
          </p:nvPr>
        </p:nvSpPr>
        <p:spPr/>
        <p:txBody>
          <a:bodyPr/>
          <a:lstStyle/>
          <a:p>
            <a:r>
              <a:rPr lang="zh-CN" altLang="en-US" dirty="0" smtClean="0"/>
              <a:t>添加检查点</a:t>
            </a:r>
            <a:endParaRPr lang="en-US" altLang="zh-CN" dirty="0" smtClean="0"/>
          </a:p>
        </p:txBody>
      </p:sp>
    </p:spTree>
    <p:extLst>
      <p:ext uri="{BB962C8B-B14F-4D97-AF65-F5344CB8AC3E}">
        <p14:creationId xmlns:p14="http://schemas.microsoft.com/office/powerpoint/2010/main" val="609617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6919" y="1567944"/>
            <a:ext cx="12478314" cy="5633228"/>
          </a:xfrm>
        </p:spPr>
        <p:txBody>
          <a:bodyPr/>
          <a:lstStyle/>
          <a:p>
            <a:r>
              <a:rPr lang="zh-CN" altLang="en-US" dirty="0" smtClean="0"/>
              <a:t>当录制时碰到一些</a:t>
            </a:r>
            <a:r>
              <a:rPr lang="en-US" altLang="zh-CN" dirty="0" smtClean="0"/>
              <a:t>QTP</a:t>
            </a:r>
            <a:r>
              <a:rPr lang="zh-CN" altLang="en-US" dirty="0" smtClean="0"/>
              <a:t>不能识别的操作时，例如双击、鼠标悬停等，我们可以用鼠标事件来实现，具体方法有一下两种：</a:t>
            </a:r>
            <a:r>
              <a:rPr lang="en-US" altLang="zh-CN" dirty="0" smtClean="0"/>
              <a:t/>
            </a:r>
            <a:br>
              <a:rPr lang="en-US" altLang="zh-CN" dirty="0" smtClean="0"/>
            </a:br>
            <a:r>
              <a:rPr lang="en-US" altLang="zh-CN" dirty="0" smtClean="0"/>
              <a:t>    1</a:t>
            </a:r>
            <a:r>
              <a:rPr lang="zh-CN" altLang="en-US" dirty="0" smtClean="0"/>
              <a:t>）</a:t>
            </a:r>
            <a:r>
              <a:rPr lang="en-US" altLang="zh-CN" dirty="0"/>
              <a:t> </a:t>
            </a:r>
            <a:r>
              <a:rPr lang="zh-CN" altLang="en-US" dirty="0" smtClean="0"/>
              <a:t>在下面的菜单中添加我们想录制的操作：</a:t>
            </a:r>
            <a:r>
              <a:rPr lang="en-US" altLang="zh-CN" dirty="0"/>
              <a:t> </a:t>
            </a:r>
            <a:r>
              <a:rPr lang="en-US" altLang="zh-CN" dirty="0" smtClean="0"/>
              <a:t/>
            </a:r>
            <a:br>
              <a:rPr lang="en-US" altLang="zh-CN" dirty="0" smtClean="0"/>
            </a:br>
            <a:r>
              <a:rPr lang="en-US" altLang="zh-CN" dirty="0"/>
              <a:t>	</a:t>
            </a:r>
            <a:r>
              <a:rPr lang="en-US" altLang="zh-CN" dirty="0" smtClean="0"/>
              <a:t>Record-</a:t>
            </a:r>
            <a:r>
              <a:rPr lang="en-US" altLang="zh-CN" dirty="0"/>
              <a:t>&gt;Web Event </a:t>
            </a:r>
            <a:r>
              <a:rPr lang="en-US" altLang="zh-CN" dirty="0" smtClean="0"/>
              <a:t>Recording </a:t>
            </a:r>
            <a:r>
              <a:rPr lang="en-US" altLang="zh-CN" dirty="0"/>
              <a:t>Configuration-&gt;Event Configuration Level-&gt;custom </a:t>
            </a:r>
            <a:r>
              <a:rPr lang="en-US" altLang="zh-CN" dirty="0" smtClean="0"/>
              <a:t>settings/event/add</a:t>
            </a:r>
            <a:r>
              <a:rPr lang="zh-CN" altLang="en-US" dirty="0" smtClean="0"/>
              <a:t>（</a:t>
            </a:r>
            <a:r>
              <a:rPr lang="en-US" altLang="zh-CN" dirty="0" smtClean="0"/>
              <a:t>UFT12</a:t>
            </a:r>
            <a:r>
              <a:rPr lang="zh-CN" altLang="en-US" dirty="0" smtClean="0"/>
              <a:t>）</a:t>
            </a:r>
            <a:r>
              <a:rPr lang="en-US" altLang="zh-CN" dirty="0" smtClean="0"/>
              <a:t/>
            </a:r>
            <a:br>
              <a:rPr lang="en-US" altLang="zh-CN" dirty="0" smtClean="0"/>
            </a:br>
            <a:r>
              <a:rPr lang="en-US" altLang="zh-CN" dirty="0"/>
              <a:t>	</a:t>
            </a:r>
            <a:r>
              <a:rPr lang="en-US" altLang="zh-CN" dirty="0" smtClean="0"/>
              <a:t>QTP11</a:t>
            </a:r>
            <a:r>
              <a:rPr lang="zh-CN" altLang="en-US" dirty="0" smtClean="0"/>
              <a:t>的路径为：</a:t>
            </a:r>
            <a:r>
              <a:rPr lang="en-US" altLang="zh-CN" dirty="0"/>
              <a:t> tools/Web Event Recording Configuration/custom settings/event/add</a:t>
            </a:r>
            <a:r>
              <a:rPr lang="en-US" altLang="zh-CN" dirty="0" smtClean="0"/>
              <a:t/>
            </a:r>
            <a:br>
              <a:rPr lang="en-US" altLang="zh-CN" dirty="0" smtClean="0"/>
            </a:br>
            <a:r>
              <a:rPr lang="en-US" altLang="zh-CN" dirty="0"/>
              <a:t> </a:t>
            </a:r>
            <a:r>
              <a:rPr lang="en-US" altLang="zh-CN" dirty="0" smtClean="0"/>
              <a:t>   2</a:t>
            </a:r>
            <a:r>
              <a:rPr lang="zh-CN" altLang="en-US" dirty="0" smtClean="0"/>
              <a:t>）使用</a:t>
            </a:r>
            <a:r>
              <a:rPr lang="en-US" altLang="zh-CN" dirty="0" err="1"/>
              <a:t>FireEvent</a:t>
            </a:r>
            <a:r>
              <a:rPr lang="zh-CN" altLang="en-US" dirty="0" smtClean="0"/>
              <a:t>函数</a:t>
            </a:r>
            <a:r>
              <a:rPr lang="en-US" altLang="zh-CN" dirty="0" smtClean="0"/>
              <a:t/>
            </a:r>
            <a:br>
              <a:rPr lang="en-US" altLang="zh-CN" dirty="0" smtClean="0"/>
            </a:br>
            <a:r>
              <a:rPr lang="en-US" altLang="zh-CN" dirty="0"/>
              <a:t/>
            </a:r>
            <a:br>
              <a:rPr lang="en-US" altLang="zh-CN" dirty="0"/>
            </a:br>
            <a:r>
              <a:rPr lang="en-US" altLang="zh-CN" dirty="0" smtClean="0"/>
              <a:t>1.FireEvent</a:t>
            </a:r>
            <a:r>
              <a:rPr lang="zh-CN" altLang="en-US" dirty="0" smtClean="0"/>
              <a:t>函数：</a:t>
            </a:r>
            <a:r>
              <a:rPr lang="zh-CN" altLang="en-US" dirty="0"/>
              <a:t/>
            </a:r>
            <a:br>
              <a:rPr lang="zh-CN" altLang="en-US" dirty="0"/>
            </a:br>
            <a:r>
              <a:rPr lang="zh-CN" altLang="en-US" dirty="0"/>
              <a:t>当碰到一些</a:t>
            </a:r>
            <a:r>
              <a:rPr lang="en-US" altLang="zh-CN" dirty="0"/>
              <a:t>QTP</a:t>
            </a:r>
            <a:r>
              <a:rPr lang="zh-CN" altLang="en-US" dirty="0"/>
              <a:t>不能识别的操作时，如双击、悬停等，可以尝试用</a:t>
            </a:r>
            <a:r>
              <a:rPr lang="en-US" altLang="zh-CN" dirty="0" err="1"/>
              <a:t>FireEvent</a:t>
            </a:r>
            <a:r>
              <a:rPr lang="zh-CN" altLang="en-US" dirty="0"/>
              <a:t>函数来实现。</a:t>
            </a:r>
            <a:br>
              <a:rPr lang="zh-CN" altLang="en-US" dirty="0"/>
            </a:br>
            <a:r>
              <a:rPr lang="zh-CN" altLang="en-US" dirty="0"/>
              <a:t>语法格式为：</a:t>
            </a:r>
            <a:r>
              <a:rPr lang="en-US" altLang="zh-CN" dirty="0" err="1"/>
              <a:t>object.FireEvent</a:t>
            </a:r>
            <a:r>
              <a:rPr lang="en-US" altLang="zh-CN" dirty="0"/>
              <a:t>  </a:t>
            </a:r>
            <a:r>
              <a:rPr lang="en-US" altLang="zh-CN" dirty="0" err="1"/>
              <a:t>EventName</a:t>
            </a:r>
            <a:r>
              <a:rPr lang="en-US" altLang="zh-CN" dirty="0"/>
              <a:t>, [x], [y], [button]</a:t>
            </a:r>
            <a:br>
              <a:rPr lang="en-US" altLang="zh-CN" dirty="0"/>
            </a:br>
            <a:r>
              <a:rPr lang="zh-CN" altLang="en-US" dirty="0"/>
              <a:t>它支持的事件有：</a:t>
            </a:r>
            <a:r>
              <a:rPr lang="en-US" altLang="zh-CN" dirty="0" err="1"/>
              <a:t>onchange</a:t>
            </a:r>
            <a:r>
              <a:rPr lang="en-US" altLang="zh-CN" dirty="0"/>
              <a:t>, </a:t>
            </a:r>
            <a:r>
              <a:rPr lang="en-US" altLang="zh-CN" dirty="0" err="1"/>
              <a:t>onclick</a:t>
            </a:r>
            <a:r>
              <a:rPr lang="en-US" altLang="zh-CN" dirty="0"/>
              <a:t> </a:t>
            </a:r>
            <a:r>
              <a:rPr lang="zh-CN" altLang="en-US" dirty="0"/>
              <a:t>（单击）</a:t>
            </a:r>
            <a:r>
              <a:rPr lang="en-US" altLang="zh-CN" dirty="0"/>
              <a:t>,</a:t>
            </a:r>
            <a:r>
              <a:rPr lang="en-US" altLang="zh-CN" dirty="0" err="1"/>
              <a:t>ondblclick</a:t>
            </a:r>
            <a:r>
              <a:rPr lang="en-US" altLang="zh-CN" dirty="0"/>
              <a:t> </a:t>
            </a:r>
            <a:r>
              <a:rPr lang="zh-CN" altLang="en-US" dirty="0"/>
              <a:t>（双击）</a:t>
            </a:r>
            <a:r>
              <a:rPr lang="en-US" altLang="zh-CN" dirty="0"/>
              <a:t>, </a:t>
            </a:r>
            <a:r>
              <a:rPr lang="en-US" altLang="zh-CN" dirty="0" err="1"/>
              <a:t>onblur</a:t>
            </a:r>
            <a:r>
              <a:rPr lang="en-US" altLang="zh-CN" dirty="0"/>
              <a:t> </a:t>
            </a:r>
            <a:r>
              <a:rPr lang="zh-CN" altLang="en-US" dirty="0"/>
              <a:t>（光标聚集）</a:t>
            </a:r>
            <a:r>
              <a:rPr lang="en-US" altLang="zh-CN" dirty="0"/>
              <a:t>, </a:t>
            </a:r>
            <a:r>
              <a:rPr lang="en-US" altLang="zh-CN" dirty="0" err="1"/>
              <a:t>onfocus</a:t>
            </a:r>
            <a:r>
              <a:rPr lang="en-US" altLang="zh-CN" dirty="0"/>
              <a:t> </a:t>
            </a:r>
            <a:r>
              <a:rPr lang="zh-CN" altLang="en-US" dirty="0"/>
              <a:t>（使获得焦点）</a:t>
            </a:r>
            <a:r>
              <a:rPr lang="en-US" altLang="zh-CN" dirty="0"/>
              <a:t>, </a:t>
            </a:r>
            <a:r>
              <a:rPr lang="en-US" altLang="zh-CN" dirty="0" err="1"/>
              <a:t>onmousedown</a:t>
            </a:r>
            <a:r>
              <a:rPr lang="en-US" altLang="zh-CN" dirty="0"/>
              <a:t>, </a:t>
            </a:r>
            <a:r>
              <a:rPr lang="en-US" altLang="zh-CN" dirty="0" err="1"/>
              <a:t>onmouseup</a:t>
            </a:r>
            <a:r>
              <a:rPr lang="en-US" altLang="zh-CN" dirty="0"/>
              <a:t>, </a:t>
            </a:r>
            <a:r>
              <a:rPr lang="en-US" altLang="zh-CN" dirty="0" err="1"/>
              <a:t>onmouseover</a:t>
            </a:r>
            <a:r>
              <a:rPr lang="en-US" altLang="zh-CN" dirty="0"/>
              <a:t> </a:t>
            </a:r>
            <a:r>
              <a:rPr lang="zh-CN" altLang="en-US" dirty="0"/>
              <a:t>（悬停）</a:t>
            </a:r>
            <a:r>
              <a:rPr lang="en-US" altLang="zh-CN" dirty="0"/>
              <a:t>, </a:t>
            </a:r>
            <a:r>
              <a:rPr lang="en-US" altLang="zh-CN" dirty="0" err="1"/>
              <a:t>onmouseout</a:t>
            </a:r>
            <a:r>
              <a:rPr lang="en-US" altLang="zh-CN" dirty="0"/>
              <a:t>, </a:t>
            </a:r>
            <a:r>
              <a:rPr lang="en-US" altLang="zh-CN" dirty="0" err="1"/>
              <a:t>onsubmit,onreset</a:t>
            </a:r>
            <a:r>
              <a:rPr lang="en-US" altLang="zh-CN" dirty="0"/>
              <a:t>, </a:t>
            </a:r>
            <a:r>
              <a:rPr lang="en-US" altLang="zh-CN" dirty="0" err="1"/>
              <a:t>onpropertychange</a:t>
            </a:r>
            <a:r>
              <a:rPr lang="zh-CN" altLang="en-US" dirty="0"/>
              <a:t>。</a:t>
            </a:r>
            <a:br>
              <a:rPr lang="zh-CN" altLang="en-US" dirty="0"/>
            </a:br>
            <a:r>
              <a:rPr lang="zh-CN" altLang="en-US" dirty="0"/>
              <a:t/>
            </a:r>
            <a:br>
              <a:rPr lang="zh-CN" altLang="en-US" dirty="0"/>
            </a:br>
            <a:r>
              <a:rPr lang="zh-CN" altLang="en-US" dirty="0"/>
              <a:t>比如当要我对一个</a:t>
            </a:r>
            <a:r>
              <a:rPr lang="en-US" altLang="zh-CN" dirty="0" err="1"/>
              <a:t>WebElement</a:t>
            </a:r>
            <a:r>
              <a:rPr lang="zh-CN" altLang="en-US" dirty="0"/>
              <a:t>控件进行双击时，可以这样：</a:t>
            </a:r>
            <a:br>
              <a:rPr lang="zh-CN" altLang="en-US" dirty="0"/>
            </a:br>
            <a:r>
              <a:rPr lang="en-US" altLang="zh-CN" dirty="0"/>
              <a:t>Browser</a:t>
            </a:r>
            <a:r>
              <a:rPr lang="en-US" altLang="zh-CN" dirty="0" smtClean="0"/>
              <a:t>(“”).</a:t>
            </a:r>
            <a:r>
              <a:rPr lang="en-US" altLang="zh-CN" dirty="0"/>
              <a:t>Page</a:t>
            </a:r>
            <a:r>
              <a:rPr lang="en-US" altLang="zh-CN" dirty="0" smtClean="0"/>
              <a:t>(“”).</a:t>
            </a:r>
            <a:r>
              <a:rPr lang="en-US" altLang="zh-CN" dirty="0" err="1"/>
              <a:t>WebElement</a:t>
            </a:r>
            <a:r>
              <a:rPr lang="en-US" altLang="zh-CN" dirty="0" smtClean="0"/>
              <a:t>(“”).</a:t>
            </a:r>
            <a:r>
              <a:rPr lang="en-US" altLang="zh-CN" dirty="0" err="1"/>
              <a:t>FireEvent</a:t>
            </a:r>
            <a:r>
              <a:rPr lang="en-US" altLang="zh-CN" dirty="0"/>
              <a:t> </a:t>
            </a:r>
            <a:r>
              <a:rPr lang="en-US" altLang="zh-CN" dirty="0" smtClean="0"/>
              <a:t>“</a:t>
            </a:r>
            <a:r>
              <a:rPr lang="en-US" altLang="zh-CN" dirty="0" err="1" smtClean="0"/>
              <a:t>ondblclick</a:t>
            </a:r>
            <a:r>
              <a:rPr lang="en-US" altLang="zh-CN" dirty="0" smtClean="0"/>
              <a:t>”</a:t>
            </a:r>
            <a:br>
              <a:rPr lang="en-US" altLang="zh-CN" dirty="0" smtClean="0"/>
            </a:br>
            <a:r>
              <a:rPr lang="zh-CN" altLang="en-US" dirty="0"/>
              <a:t>比如当要我对一个</a:t>
            </a:r>
            <a:r>
              <a:rPr lang="en-US" altLang="zh-CN" dirty="0" err="1"/>
              <a:t>WebElement</a:t>
            </a:r>
            <a:r>
              <a:rPr lang="zh-CN" altLang="en-US" dirty="0"/>
              <a:t>控件</a:t>
            </a:r>
            <a:r>
              <a:rPr lang="zh-CN" altLang="en-US" dirty="0" smtClean="0"/>
              <a:t>进行</a:t>
            </a:r>
            <a:r>
              <a:rPr lang="zh-CN" altLang="en-US" dirty="0"/>
              <a:t>悬停</a:t>
            </a:r>
            <a:r>
              <a:rPr lang="zh-CN" altLang="en-US" dirty="0" smtClean="0"/>
              <a:t>时</a:t>
            </a:r>
            <a:r>
              <a:rPr lang="zh-CN" altLang="en-US" dirty="0"/>
              <a:t>，可以这样</a:t>
            </a:r>
            <a:r>
              <a:rPr lang="zh-CN" altLang="en-US" dirty="0" smtClean="0"/>
              <a:t>：</a:t>
            </a:r>
            <a:r>
              <a:rPr lang="zh-CN" altLang="zh-CN" dirty="0"/>
              <a:t/>
            </a:r>
            <a:br>
              <a:rPr lang="zh-CN" altLang="zh-CN" dirty="0"/>
            </a:br>
            <a:r>
              <a:rPr lang="en-US" altLang="zh-CN" dirty="0"/>
              <a:t>Browser</a:t>
            </a:r>
            <a:r>
              <a:rPr lang="en-US" altLang="zh-CN" dirty="0" smtClean="0"/>
              <a:t>(“”).</a:t>
            </a:r>
            <a:r>
              <a:rPr lang="en-US" altLang="zh-CN" dirty="0"/>
              <a:t>Page</a:t>
            </a:r>
            <a:r>
              <a:rPr lang="en-US" altLang="zh-CN" dirty="0" smtClean="0"/>
              <a:t>(“”).</a:t>
            </a:r>
            <a:r>
              <a:rPr lang="en-US" altLang="zh-CN" dirty="0" err="1"/>
              <a:t>WebElement</a:t>
            </a:r>
            <a:r>
              <a:rPr lang="en-US" altLang="zh-CN" dirty="0" smtClean="0"/>
              <a:t>(“”).</a:t>
            </a:r>
            <a:r>
              <a:rPr lang="en-US" altLang="zh-CN" dirty="0" err="1"/>
              <a:t>FireEvent</a:t>
            </a:r>
            <a:r>
              <a:rPr lang="en-US" altLang="zh-CN" dirty="0"/>
              <a:t> </a:t>
            </a:r>
            <a:r>
              <a:rPr lang="en-US" altLang="zh-CN" dirty="0" smtClean="0"/>
              <a:t>“</a:t>
            </a:r>
            <a:r>
              <a:rPr lang="en-US" altLang="zh-CN" dirty="0" err="1" smtClean="0"/>
              <a:t>onmouseover</a:t>
            </a:r>
            <a:r>
              <a:rPr lang="en-US" altLang="zh-CN" dirty="0" smtClean="0"/>
              <a:t>”</a:t>
            </a:r>
            <a:r>
              <a:rPr lang="en-US" altLang="zh-CN" dirty="0"/>
              <a:t/>
            </a:r>
            <a:br>
              <a:rPr lang="en-US" altLang="zh-CN" dirty="0"/>
            </a:br>
            <a:r>
              <a:rPr lang="en-US" altLang="zh-CN" dirty="0" smtClean="0"/>
              <a:t/>
            </a:r>
            <a:br>
              <a:rPr lang="en-US" altLang="zh-CN" dirty="0" smtClean="0"/>
            </a:br>
            <a:r>
              <a:rPr lang="en-US" altLang="zh-CN" dirty="0" smtClean="0"/>
              <a:t>2.</a:t>
            </a:r>
            <a:r>
              <a:rPr lang="zh-CN" altLang="en-US" dirty="0" smtClean="0"/>
              <a:t>鼠标模式与事件模式：</a:t>
            </a:r>
            <a:r>
              <a:rPr lang="en-US" altLang="zh-CN" dirty="0" smtClean="0"/>
              <a:t/>
            </a:r>
            <a:br>
              <a:rPr lang="en-US" altLang="zh-CN" dirty="0" smtClean="0"/>
            </a:br>
            <a:r>
              <a:rPr lang="en-US" altLang="zh-CN" dirty="0" smtClean="0"/>
              <a:t>	</a:t>
            </a:r>
            <a:r>
              <a:rPr lang="en-US" altLang="zh-CN" dirty="0" err="1" smtClean="0"/>
              <a:t>Setting.WebPackage</a:t>
            </a:r>
            <a:r>
              <a:rPr lang="en-US" altLang="zh-CN" dirty="0" smtClean="0"/>
              <a:t>("</a:t>
            </a:r>
            <a:r>
              <a:rPr lang="en-US" altLang="zh-CN" dirty="0" err="1" smtClean="0"/>
              <a:t>ReplayType</a:t>
            </a:r>
            <a:r>
              <a:rPr lang="en-US" altLang="zh-CN" dirty="0" smtClean="0"/>
              <a:t>") </a:t>
            </a:r>
            <a:r>
              <a:rPr lang="en-US" altLang="zh-CN" dirty="0"/>
              <a:t>= 2 </a:t>
            </a:r>
            <a:r>
              <a:rPr lang="en-US" altLang="zh-CN" dirty="0" smtClean="0"/>
              <a:t>'Mouse</a:t>
            </a:r>
            <a:br>
              <a:rPr lang="en-US" altLang="zh-CN" dirty="0" smtClean="0"/>
            </a:br>
            <a:r>
              <a:rPr lang="en-US" altLang="zh-CN" dirty="0"/>
              <a:t>	</a:t>
            </a:r>
            <a:r>
              <a:rPr lang="en-US" altLang="zh-CN" dirty="0" err="1" smtClean="0"/>
              <a:t>Setting.WebPackage</a:t>
            </a:r>
            <a:r>
              <a:rPr lang="en-US" altLang="zh-CN" dirty="0" smtClean="0"/>
              <a:t>("</a:t>
            </a:r>
            <a:r>
              <a:rPr lang="en-US" altLang="zh-CN" dirty="0" err="1" smtClean="0"/>
              <a:t>ReplayType</a:t>
            </a:r>
            <a:r>
              <a:rPr lang="en-US" altLang="zh-CN" dirty="0" smtClean="0"/>
              <a:t>")=1'Events</a:t>
            </a:r>
            <a:br>
              <a:rPr lang="en-US" altLang="zh-CN" dirty="0" smtClean="0"/>
            </a:br>
            <a:r>
              <a:rPr lang="zh-CN" altLang="en-US" dirty="0"/>
              <a:t>参考资料：</a:t>
            </a:r>
            <a:r>
              <a:rPr lang="en-US" altLang="zh-CN" dirty="0"/>
              <a:t>http://</a:t>
            </a:r>
            <a:r>
              <a:rPr lang="en-US" altLang="zh-CN" dirty="0" smtClean="0"/>
              <a:t>blog.csdn.net/xifeijian/article/details/8209493</a:t>
            </a:r>
            <a:r>
              <a:rPr lang="en-US" altLang="zh-CN" dirty="0"/>
              <a:t/>
            </a:r>
            <a:br>
              <a:rPr lang="en-US" altLang="zh-CN" dirty="0"/>
            </a:br>
            <a:r>
              <a:rPr lang="en-US" altLang="zh-CN" dirty="0" smtClean="0"/>
              <a:t/>
            </a:r>
            <a:br>
              <a:rPr lang="en-US" altLang="zh-CN" dirty="0" smtClean="0"/>
            </a:br>
            <a:r>
              <a:rPr lang="en-US" altLang="zh-CN" dirty="0" smtClean="0"/>
              <a:t/>
            </a:r>
            <a:br>
              <a:rPr lang="en-US" altLang="zh-CN" dirty="0" smtClean="0"/>
            </a:br>
            <a:r>
              <a:rPr lang="zh-CN" altLang="zh-CN" dirty="0"/>
              <a:t/>
            </a:r>
            <a:br>
              <a:rPr lang="zh-CN" altLang="zh-CN" dirty="0"/>
            </a:br>
            <a:endParaRPr lang="zh-CN" altLang="en-US" dirty="0"/>
          </a:p>
        </p:txBody>
      </p:sp>
      <p:sp>
        <p:nvSpPr>
          <p:cNvPr id="3" name="文本占位符 2"/>
          <p:cNvSpPr>
            <a:spLocks noGrp="1"/>
          </p:cNvSpPr>
          <p:nvPr>
            <p:ph type="body" sz="quarter" idx="10"/>
          </p:nvPr>
        </p:nvSpPr>
        <p:spPr/>
        <p:txBody>
          <a:bodyPr/>
          <a:lstStyle/>
          <a:p>
            <a:endParaRPr lang="zh-CN" altLang="en-US"/>
          </a:p>
        </p:txBody>
      </p:sp>
      <p:sp>
        <p:nvSpPr>
          <p:cNvPr id="4" name="文本占位符 3"/>
          <p:cNvSpPr>
            <a:spLocks noGrp="1"/>
          </p:cNvSpPr>
          <p:nvPr>
            <p:ph type="body" sz="quarter" idx="11"/>
          </p:nvPr>
        </p:nvSpPr>
        <p:spPr/>
        <p:txBody>
          <a:bodyPr/>
          <a:lstStyle/>
          <a:p>
            <a:r>
              <a:rPr lang="zh-CN" altLang="en-US" dirty="0" smtClean="0"/>
              <a:t>鼠标事件</a:t>
            </a:r>
            <a:endParaRPr lang="zh-CN" altLang="en-US" dirty="0"/>
          </a:p>
        </p:txBody>
      </p:sp>
    </p:spTree>
    <p:extLst>
      <p:ext uri="{BB962C8B-B14F-4D97-AF65-F5344CB8AC3E}">
        <p14:creationId xmlns:p14="http://schemas.microsoft.com/office/powerpoint/2010/main" val="3447058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6919" y="1567944"/>
            <a:ext cx="12478314" cy="5561220"/>
          </a:xfrm>
        </p:spPr>
        <p:txBody>
          <a:bodyPr/>
          <a:lstStyle/>
          <a:p>
            <a:r>
              <a:rPr lang="zh-CN" altLang="en-US" dirty="0" smtClean="0"/>
              <a:t>当要实现键盘操作的效果或者键盘输入，</a:t>
            </a:r>
            <a:r>
              <a:rPr lang="en-US" altLang="zh-CN" dirty="0" smtClean="0"/>
              <a:t>QTP</a:t>
            </a:r>
            <a:r>
              <a:rPr lang="zh-CN" altLang="en-US" dirty="0" smtClean="0"/>
              <a:t>又录制不到相关操作，这时我们可以可以用键盘事件来实现我们想要的效果。</a:t>
            </a:r>
            <a:r>
              <a:rPr lang="en-US" altLang="zh-CN" dirty="0" smtClean="0"/>
              <a:t/>
            </a:r>
            <a:br>
              <a:rPr lang="en-US" altLang="zh-CN" dirty="0" smtClean="0"/>
            </a:br>
            <a:r>
              <a:rPr lang="zh-CN" altLang="en-US" dirty="0" smtClean="0"/>
              <a:t>使用方法：</a:t>
            </a:r>
            <a:r>
              <a:rPr lang="en-US" altLang="zh-CN" dirty="0" smtClean="0"/>
              <a:t/>
            </a:r>
            <a:br>
              <a:rPr lang="en-US" altLang="zh-CN" dirty="0" smtClean="0"/>
            </a:br>
            <a:r>
              <a:rPr lang="en-US" altLang="zh-CN" dirty="0" smtClean="0"/>
              <a:t>set </a:t>
            </a:r>
            <a:r>
              <a:rPr lang="en-US" altLang="zh-CN" dirty="0" err="1" smtClean="0"/>
              <a:t>os</a:t>
            </a:r>
            <a:r>
              <a:rPr lang="en-US" altLang="zh-CN" dirty="0" smtClean="0"/>
              <a:t> = </a:t>
            </a:r>
            <a:r>
              <a:rPr lang="en-US" altLang="zh-CN" dirty="0" err="1" smtClean="0"/>
              <a:t>CreateoBject</a:t>
            </a:r>
            <a:r>
              <a:rPr lang="en-US" altLang="zh-CN" dirty="0" smtClean="0"/>
              <a:t>(</a:t>
            </a:r>
            <a:r>
              <a:rPr lang="en-US" altLang="zh-CN" dirty="0"/>
              <a:t>"</a:t>
            </a:r>
            <a:r>
              <a:rPr lang="en-US" altLang="zh-CN" dirty="0" err="1" smtClean="0"/>
              <a:t>wscript.shell</a:t>
            </a:r>
            <a:r>
              <a:rPr lang="en-US" altLang="zh-CN" dirty="0"/>
              <a:t>"</a:t>
            </a:r>
            <a:r>
              <a:rPr lang="en-US" altLang="zh-CN" dirty="0" smtClean="0"/>
              <a:t>)</a:t>
            </a:r>
            <a:br>
              <a:rPr lang="en-US" altLang="zh-CN" dirty="0" smtClean="0"/>
            </a:br>
            <a:r>
              <a:rPr lang="en-US" altLang="zh-CN" dirty="0" err="1" smtClean="0"/>
              <a:t>os.sendkeys</a:t>
            </a:r>
            <a:r>
              <a:rPr lang="en-US" altLang="zh-CN" dirty="0" smtClean="0"/>
              <a:t> </a:t>
            </a:r>
            <a:r>
              <a:rPr lang="en-US" altLang="zh-CN" dirty="0"/>
              <a:t>" </a:t>
            </a:r>
            <a:r>
              <a:rPr lang="en-US" altLang="zh-CN" dirty="0" smtClean="0"/>
              <a:t>{F5}</a:t>
            </a:r>
            <a:r>
              <a:rPr lang="en-US" altLang="zh-CN" dirty="0"/>
              <a:t> "</a:t>
            </a: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err="1" smtClean="0"/>
              <a:t>WshShell.SendKeys</a:t>
            </a:r>
            <a:r>
              <a:rPr lang="en-US" altLang="zh-CN" dirty="0" smtClean="0"/>
              <a:t> </a:t>
            </a:r>
            <a:r>
              <a:rPr lang="en-US" altLang="zh-CN" dirty="0"/>
              <a:t>"</a:t>
            </a:r>
            <a:r>
              <a:rPr lang="en-US" altLang="zh-CN" dirty="0" smtClean="0"/>
              <a:t>+"      ‘</a:t>
            </a:r>
            <a:r>
              <a:rPr lang="zh-CN" altLang="en-US" dirty="0" smtClean="0"/>
              <a:t>按</a:t>
            </a:r>
            <a:r>
              <a:rPr lang="en-US" altLang="zh-CN" dirty="0" smtClean="0"/>
              <a:t>Shift  </a:t>
            </a:r>
            <a:br>
              <a:rPr lang="en-US" altLang="zh-CN" dirty="0" smtClean="0"/>
            </a:br>
            <a:r>
              <a:rPr lang="en-US" altLang="zh-CN" dirty="0" err="1" smtClean="0"/>
              <a:t>WshShell.SendKeys</a:t>
            </a:r>
            <a:r>
              <a:rPr lang="en-US" altLang="zh-CN" dirty="0" smtClean="0"/>
              <a:t> </a:t>
            </a:r>
            <a:r>
              <a:rPr lang="en-US" altLang="zh-CN" dirty="0"/>
              <a:t>"</a:t>
            </a:r>
            <a:r>
              <a:rPr lang="en-US" altLang="zh-CN" dirty="0" smtClean="0"/>
              <a:t>^"       ’</a:t>
            </a:r>
            <a:r>
              <a:rPr lang="zh-CN" altLang="en-US" dirty="0" smtClean="0"/>
              <a:t>按</a:t>
            </a:r>
            <a:r>
              <a:rPr lang="en-US" altLang="zh-CN" dirty="0" smtClean="0"/>
              <a:t>Ctrl  </a:t>
            </a:r>
            <a:br>
              <a:rPr lang="en-US" altLang="zh-CN" dirty="0" smtClean="0"/>
            </a:br>
            <a:r>
              <a:rPr lang="en-US" altLang="zh-CN" dirty="0" err="1" smtClean="0"/>
              <a:t>WshShell.SendKeys</a:t>
            </a:r>
            <a:r>
              <a:rPr lang="en-US" altLang="zh-CN" dirty="0" smtClean="0"/>
              <a:t> "%</a:t>
            </a:r>
            <a:r>
              <a:rPr lang="en-US" altLang="zh-CN" dirty="0"/>
              <a:t>"</a:t>
            </a:r>
            <a:r>
              <a:rPr lang="en-US" altLang="zh-CN" dirty="0" smtClean="0"/>
              <a:t>       ‘</a:t>
            </a:r>
            <a:r>
              <a:rPr lang="zh-CN" altLang="en-US" dirty="0" smtClean="0"/>
              <a:t>按</a:t>
            </a:r>
            <a:r>
              <a:rPr lang="en-US" altLang="zh-CN" dirty="0" smtClean="0"/>
              <a:t>Alt  </a:t>
            </a:r>
            <a:br>
              <a:rPr lang="en-US" altLang="zh-CN" dirty="0" smtClean="0"/>
            </a:br>
            <a:r>
              <a:rPr lang="en-US" altLang="zh-CN" dirty="0" err="1" smtClean="0"/>
              <a:t>WshShell.SendKeys</a:t>
            </a:r>
            <a:r>
              <a:rPr lang="en-US" altLang="zh-CN" dirty="0" smtClean="0"/>
              <a:t> </a:t>
            </a:r>
            <a:r>
              <a:rPr lang="en-US" altLang="zh-CN" dirty="0"/>
              <a:t>"</a:t>
            </a:r>
            <a:r>
              <a:rPr lang="en-US" altLang="zh-CN" dirty="0" smtClean="0"/>
              <a:t>^s"      '</a:t>
            </a:r>
            <a:r>
              <a:rPr lang="zh-CN" altLang="en-US" dirty="0" smtClean="0"/>
              <a:t>按</a:t>
            </a:r>
            <a:r>
              <a:rPr lang="en-US" altLang="zh-CN" dirty="0" err="1" smtClean="0"/>
              <a:t>Ctrl+S</a:t>
            </a:r>
            <a:r>
              <a:rPr lang="zh-CN" altLang="en-US" dirty="0" smtClean="0"/>
              <a:t>进行保存的操作 </a:t>
            </a:r>
            <a:r>
              <a:rPr lang="en-US" altLang="zh-CN" dirty="0"/>
              <a:t/>
            </a:r>
            <a:br>
              <a:rPr lang="en-US" altLang="zh-CN" dirty="0"/>
            </a:br>
            <a:r>
              <a:rPr lang="en-US" altLang="zh-CN" dirty="0" err="1"/>
              <a:t>WshShell.SendKeys</a:t>
            </a:r>
            <a:r>
              <a:rPr lang="en-US" altLang="zh-CN" dirty="0"/>
              <a:t> </a:t>
            </a:r>
            <a:r>
              <a:rPr lang="en-US" altLang="zh-CN" dirty="0" smtClean="0"/>
              <a:t>"{</a:t>
            </a:r>
            <a:r>
              <a:rPr lang="en-US" altLang="zh-CN" dirty="0"/>
              <a:t>ENTER</a:t>
            </a:r>
            <a:r>
              <a:rPr lang="en-US" altLang="zh-CN" dirty="0" smtClean="0"/>
              <a:t>}"       '</a:t>
            </a:r>
            <a:r>
              <a:rPr lang="zh-CN" altLang="en-US" dirty="0" smtClean="0"/>
              <a:t>按</a:t>
            </a:r>
            <a:r>
              <a:rPr lang="zh-CN" altLang="en-US" dirty="0"/>
              <a:t>回车  </a:t>
            </a:r>
            <a:br>
              <a:rPr lang="zh-CN" altLang="en-US" dirty="0"/>
            </a:br>
            <a:r>
              <a:rPr lang="en-US" altLang="zh-CN" dirty="0" err="1"/>
              <a:t>WshShell.SendKeys</a:t>
            </a:r>
            <a:r>
              <a:rPr lang="en-US" altLang="zh-CN" dirty="0"/>
              <a:t> </a:t>
            </a:r>
            <a:r>
              <a:rPr lang="en-US" altLang="zh-CN" dirty="0" smtClean="0"/>
              <a:t>"{</a:t>
            </a:r>
            <a:r>
              <a:rPr lang="en-US" altLang="zh-CN" dirty="0"/>
              <a:t>UP</a:t>
            </a:r>
            <a:r>
              <a:rPr lang="en-US" altLang="zh-CN" dirty="0" smtClean="0"/>
              <a:t>}"          '</a:t>
            </a:r>
            <a:r>
              <a:rPr lang="zh-CN" altLang="en-US" dirty="0" smtClean="0"/>
              <a:t>按</a:t>
            </a:r>
            <a:r>
              <a:rPr lang="zh-CN" altLang="en-US" dirty="0"/>
              <a:t>光标向上  </a:t>
            </a:r>
            <a:r>
              <a:rPr lang="en-US" altLang="zh-CN" dirty="0" smtClean="0"/>
              <a:t/>
            </a:r>
            <a:br>
              <a:rPr lang="en-US" altLang="zh-CN" dirty="0" smtClean="0"/>
            </a:br>
            <a:r>
              <a:rPr lang="en-US" altLang="zh-CN" dirty="0" err="1"/>
              <a:t>WshShell.SendKeys</a:t>
            </a:r>
            <a:r>
              <a:rPr lang="en-US" altLang="zh-CN" dirty="0"/>
              <a:t> </a:t>
            </a:r>
            <a:r>
              <a:rPr lang="en-US" altLang="zh-CN" dirty="0" smtClean="0"/>
              <a:t>"{</a:t>
            </a:r>
            <a:r>
              <a:rPr lang="en-US" altLang="zh-CN" dirty="0"/>
              <a:t>DOWN</a:t>
            </a:r>
            <a:r>
              <a:rPr lang="en-US" altLang="zh-CN" dirty="0" smtClean="0"/>
              <a:t>}"          '</a:t>
            </a:r>
            <a:r>
              <a:rPr lang="zh-CN" altLang="en-US" dirty="0" smtClean="0"/>
              <a:t>按</a:t>
            </a:r>
            <a:r>
              <a:rPr lang="zh-CN" altLang="en-US" dirty="0"/>
              <a:t>光标</a:t>
            </a:r>
            <a:r>
              <a:rPr lang="zh-CN" altLang="en-US" dirty="0" smtClean="0"/>
              <a:t>向下</a:t>
            </a:r>
            <a:r>
              <a:rPr lang="zh-CN" altLang="en-US" dirty="0"/>
              <a:t/>
            </a:r>
            <a:br>
              <a:rPr lang="zh-CN" altLang="en-US" dirty="0"/>
            </a:br>
            <a:r>
              <a:rPr lang="en-US" altLang="zh-CN" dirty="0" err="1"/>
              <a:t>WshShell.SendKeys</a:t>
            </a:r>
            <a:r>
              <a:rPr lang="en-US" altLang="zh-CN" dirty="0"/>
              <a:t> </a:t>
            </a:r>
            <a:r>
              <a:rPr lang="en-US" altLang="zh-CN" dirty="0" smtClean="0"/>
              <a:t>"{</a:t>
            </a:r>
            <a:r>
              <a:rPr lang="en-US" altLang="zh-CN" dirty="0"/>
              <a:t>LEFT</a:t>
            </a:r>
            <a:r>
              <a:rPr lang="en-US" altLang="zh-CN" dirty="0" smtClean="0"/>
              <a:t>}"        '</a:t>
            </a:r>
            <a:r>
              <a:rPr lang="zh-CN" altLang="en-US" dirty="0" smtClean="0"/>
              <a:t>按</a:t>
            </a:r>
            <a:r>
              <a:rPr lang="zh-CN" altLang="en-US" dirty="0"/>
              <a:t>光标向左  </a:t>
            </a:r>
            <a:r>
              <a:rPr lang="en-US" altLang="zh-CN" dirty="0" smtClean="0"/>
              <a:t/>
            </a:r>
            <a:br>
              <a:rPr lang="en-US" altLang="zh-CN" dirty="0" smtClean="0"/>
            </a:br>
            <a:r>
              <a:rPr lang="en-US" altLang="zh-CN" dirty="0" err="1"/>
              <a:t>WshShell.SendKeys</a:t>
            </a:r>
            <a:r>
              <a:rPr lang="en-US" altLang="zh-CN" dirty="0"/>
              <a:t> </a:t>
            </a:r>
            <a:r>
              <a:rPr lang="en-US" altLang="zh-CN" dirty="0" smtClean="0"/>
              <a:t>"{</a:t>
            </a:r>
            <a:r>
              <a:rPr lang="en-US" altLang="zh-CN" dirty="0"/>
              <a:t>RIGHT</a:t>
            </a:r>
            <a:r>
              <a:rPr lang="en-US" altLang="zh-CN" dirty="0" smtClean="0"/>
              <a:t>}"          '</a:t>
            </a:r>
            <a:r>
              <a:rPr lang="zh-CN" altLang="en-US" dirty="0" smtClean="0"/>
              <a:t>按</a:t>
            </a:r>
            <a:r>
              <a:rPr lang="zh-CN" altLang="en-US" dirty="0"/>
              <a:t>光标</a:t>
            </a:r>
            <a:r>
              <a:rPr lang="zh-CN" altLang="en-US" dirty="0" smtClean="0"/>
              <a:t>向</a:t>
            </a:r>
            <a:r>
              <a:rPr lang="zh-CN" altLang="en-US" dirty="0"/>
              <a:t>右</a:t>
            </a:r>
            <a:br>
              <a:rPr lang="zh-CN" altLang="en-US" dirty="0"/>
            </a:br>
            <a:r>
              <a:rPr lang="en-US" altLang="zh-CN" dirty="0" err="1"/>
              <a:t>WshShell.SendKeys</a:t>
            </a:r>
            <a:r>
              <a:rPr lang="en-US" altLang="zh-CN" dirty="0"/>
              <a:t> </a:t>
            </a:r>
            <a:r>
              <a:rPr lang="en-US" altLang="zh-CN" dirty="0" smtClean="0"/>
              <a:t>"{</a:t>
            </a:r>
            <a:r>
              <a:rPr lang="en-US" altLang="zh-CN" dirty="0"/>
              <a:t>F1</a:t>
            </a:r>
            <a:r>
              <a:rPr lang="en-US" altLang="zh-CN" dirty="0" smtClean="0"/>
              <a:t>}"          '</a:t>
            </a:r>
            <a:r>
              <a:rPr lang="zh-CN" altLang="en-US" dirty="0" smtClean="0"/>
              <a:t>按</a:t>
            </a:r>
            <a:r>
              <a:rPr lang="en-US" altLang="zh-CN" dirty="0"/>
              <a:t>F1 </a:t>
            </a:r>
            <a:br>
              <a:rPr lang="en-US" altLang="zh-CN" dirty="0"/>
            </a:br>
            <a:r>
              <a:rPr lang="zh-CN" altLang="en-US" dirty="0"/>
              <a:t>数字键盘加号   </a:t>
            </a:r>
            <a:r>
              <a:rPr lang="en-US" altLang="zh-CN" dirty="0"/>
              <a:t>{ADD}     </a:t>
            </a:r>
            <a:br>
              <a:rPr lang="en-US" altLang="zh-CN" dirty="0"/>
            </a:br>
            <a:r>
              <a:rPr lang="zh-CN" altLang="en-US" dirty="0" smtClean="0"/>
              <a:t>数字</a:t>
            </a:r>
            <a:r>
              <a:rPr lang="zh-CN" altLang="en-US" dirty="0"/>
              <a:t>键盘减号   </a:t>
            </a:r>
            <a:r>
              <a:rPr lang="en-US" altLang="zh-CN" dirty="0"/>
              <a:t>{SUBTRACT}     </a:t>
            </a:r>
            <a:br>
              <a:rPr lang="en-US" altLang="zh-CN" dirty="0"/>
            </a:br>
            <a:r>
              <a:rPr lang="zh-CN" altLang="en-US" dirty="0" smtClean="0"/>
              <a:t>数字</a:t>
            </a:r>
            <a:r>
              <a:rPr lang="zh-CN" altLang="en-US" dirty="0"/>
              <a:t>键盘乘号   </a:t>
            </a:r>
            <a:r>
              <a:rPr lang="en-US" altLang="zh-CN" dirty="0"/>
              <a:t>{MULTIPLY}     </a:t>
            </a:r>
            <a:br>
              <a:rPr lang="en-US" altLang="zh-CN" dirty="0"/>
            </a:br>
            <a:r>
              <a:rPr lang="zh-CN" altLang="en-US" dirty="0" smtClean="0"/>
              <a:t>数字</a:t>
            </a:r>
            <a:r>
              <a:rPr lang="zh-CN" altLang="en-US" dirty="0"/>
              <a:t>键盘除号   </a:t>
            </a:r>
            <a:r>
              <a:rPr lang="en-US" altLang="zh-CN" dirty="0"/>
              <a:t>{DIVIDE}</a:t>
            </a:r>
            <a:br>
              <a:rPr lang="en-US" altLang="zh-CN" dirty="0"/>
            </a:br>
            <a:r>
              <a:rPr lang="en-US" altLang="zh-CN" dirty="0"/>
              <a:t>Type</a:t>
            </a:r>
            <a:r>
              <a:rPr lang="zh-CN" altLang="en-US" dirty="0" smtClean="0"/>
              <a:t>方法：</a:t>
            </a:r>
            <a:r>
              <a:rPr lang="en-US" altLang="zh-CN" dirty="0"/>
              <a:t>http://blog.sina.com.cn/s/blog_62b8fc330100lc5b.html</a:t>
            </a:r>
            <a:endParaRPr lang="zh-CN" altLang="en-US" dirty="0"/>
          </a:p>
        </p:txBody>
      </p:sp>
      <p:sp>
        <p:nvSpPr>
          <p:cNvPr id="3" name="文本占位符 2"/>
          <p:cNvSpPr>
            <a:spLocks noGrp="1"/>
          </p:cNvSpPr>
          <p:nvPr>
            <p:ph type="body" sz="quarter" idx="10"/>
          </p:nvPr>
        </p:nvSpPr>
        <p:spPr/>
        <p:txBody>
          <a:bodyPr/>
          <a:lstStyle/>
          <a:p>
            <a:endParaRPr lang="zh-CN" altLang="en-US"/>
          </a:p>
        </p:txBody>
      </p:sp>
      <p:sp>
        <p:nvSpPr>
          <p:cNvPr id="4" name="文本占位符 3"/>
          <p:cNvSpPr>
            <a:spLocks noGrp="1"/>
          </p:cNvSpPr>
          <p:nvPr>
            <p:ph type="body" sz="quarter" idx="11"/>
          </p:nvPr>
        </p:nvSpPr>
        <p:spPr/>
        <p:txBody>
          <a:bodyPr/>
          <a:lstStyle/>
          <a:p>
            <a:r>
              <a:rPr lang="zh-CN" altLang="en-US" dirty="0" smtClean="0"/>
              <a:t>键盘事件</a:t>
            </a:r>
            <a:endParaRPr lang="zh-CN" altLang="en-US" dirty="0"/>
          </a:p>
        </p:txBody>
      </p:sp>
    </p:spTree>
    <p:extLst>
      <p:ext uri="{BB962C8B-B14F-4D97-AF65-F5344CB8AC3E}">
        <p14:creationId xmlns:p14="http://schemas.microsoft.com/office/powerpoint/2010/main" val="4075975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6919" y="1567944"/>
            <a:ext cx="12478314" cy="5705236"/>
          </a:xfrm>
        </p:spPr>
        <p:txBody>
          <a:bodyPr/>
          <a:lstStyle/>
          <a:p>
            <a:pPr latinLnBrk="1"/>
            <a:r>
              <a:rPr lang="en-US" altLang="zh-CN" dirty="0" smtClean="0"/>
              <a:t>QTP</a:t>
            </a:r>
            <a:r>
              <a:rPr lang="zh-CN" altLang="en-US" dirty="0" smtClean="0"/>
              <a:t>录制过程中碰到一些不能识别的对象时，我们可以使用创建虚拟对象的办法来找到这些对象。创建虚拟对象之前，我们需要把</a:t>
            </a:r>
            <a:r>
              <a:rPr lang="en-US" altLang="zh-CN" dirty="0" smtClean="0"/>
              <a:t/>
            </a:r>
            <a:br>
              <a:rPr lang="en-US" altLang="zh-CN" dirty="0" smtClean="0"/>
            </a:br>
            <a:r>
              <a:rPr lang="en-US" altLang="zh-CN" dirty="0" smtClean="0"/>
              <a:t>     </a:t>
            </a:r>
            <a:r>
              <a:rPr lang="zh-CN" altLang="en-US" dirty="0" smtClean="0"/>
              <a:t>遇到这种情况我们可以使用</a:t>
            </a:r>
            <a:r>
              <a:rPr lang="en-US" altLang="zh-CN" dirty="0" smtClean="0"/>
              <a:t>‘object  spy </a:t>
            </a:r>
            <a:r>
              <a:rPr lang="zh-CN" altLang="en-US" dirty="0" smtClean="0"/>
              <a:t>来查看到它的一些属性，然后根据这些属性就可以自己新建一个虚拟对象。</a:t>
            </a:r>
            <a:r>
              <a:rPr lang="en-US" altLang="zh-CN" dirty="0" smtClean="0"/>
              <a:t/>
            </a:r>
            <a:br>
              <a:rPr lang="en-US" altLang="zh-CN" dirty="0" smtClean="0"/>
            </a:br>
            <a:r>
              <a:rPr lang="en-US" altLang="zh-CN" dirty="0" smtClean="0"/>
              <a:t/>
            </a:r>
            <a:br>
              <a:rPr lang="en-US" altLang="zh-CN" dirty="0" smtClean="0"/>
            </a:br>
            <a:r>
              <a:rPr lang="zh-CN" altLang="en-US" dirty="0" smtClean="0"/>
              <a:t>虚拟对象的创建方法：</a:t>
            </a:r>
            <a:r>
              <a:rPr lang="en-US" altLang="zh-CN" dirty="0" smtClean="0"/>
              <a:t/>
            </a:r>
            <a:br>
              <a:rPr lang="en-US" altLang="zh-CN" dirty="0" smtClean="0"/>
            </a:br>
            <a:r>
              <a:rPr lang="en-US" altLang="zh-CN" dirty="0" smtClean="0"/>
              <a:t>Set </a:t>
            </a:r>
            <a:r>
              <a:rPr lang="en-US" altLang="zh-CN" dirty="0" err="1" smtClean="0"/>
              <a:t>objDes</a:t>
            </a:r>
            <a:r>
              <a:rPr lang="en-US" altLang="zh-CN" dirty="0" smtClean="0"/>
              <a:t>=</a:t>
            </a:r>
            <a:r>
              <a:rPr lang="en-US" altLang="zh-CN" dirty="0" err="1" smtClean="0"/>
              <a:t>Description.Create</a:t>
            </a:r>
            <a:r>
              <a:rPr lang="en-US" altLang="zh-CN" dirty="0" smtClean="0"/>
              <a:t>()     '</a:t>
            </a:r>
            <a:r>
              <a:rPr lang="zh-CN" altLang="en-US" dirty="0" smtClean="0"/>
              <a:t>创建一个虚拟对象</a:t>
            </a:r>
            <a:br>
              <a:rPr lang="zh-CN" altLang="en-US" dirty="0" smtClean="0"/>
            </a:br>
            <a:r>
              <a:rPr lang="en-US" altLang="zh-CN" dirty="0" err="1" smtClean="0"/>
              <a:t>objDes</a:t>
            </a:r>
            <a:r>
              <a:rPr lang="en-US" altLang="zh-CN" dirty="0" smtClean="0"/>
              <a:t>("class").value="</a:t>
            </a:r>
            <a:r>
              <a:rPr lang="en-US" altLang="zh-CN" dirty="0" err="1" smtClean="0"/>
              <a:t>ac_even</a:t>
            </a:r>
            <a:r>
              <a:rPr lang="en-US" altLang="zh-CN" dirty="0" smtClean="0"/>
              <a:t> </a:t>
            </a:r>
            <a:r>
              <a:rPr lang="en-US" altLang="zh-CN" dirty="0" err="1" smtClean="0"/>
              <a:t>ac_over</a:t>
            </a:r>
            <a:r>
              <a:rPr lang="en-US" altLang="zh-CN" dirty="0" smtClean="0"/>
              <a:t>"     '</a:t>
            </a:r>
            <a:r>
              <a:rPr lang="zh-CN" altLang="en-US" dirty="0" smtClean="0"/>
              <a:t>虚拟对象的</a:t>
            </a:r>
            <a:r>
              <a:rPr lang="en-US" altLang="zh-CN" dirty="0" smtClean="0"/>
              <a:t>class</a:t>
            </a:r>
            <a:r>
              <a:rPr lang="zh-CN" altLang="en-US" dirty="0" smtClean="0"/>
              <a:t>属性为</a:t>
            </a:r>
            <a:r>
              <a:rPr lang="en-US" altLang="zh-CN" dirty="0" err="1" smtClean="0"/>
              <a:t>ac_even</a:t>
            </a:r>
            <a:r>
              <a:rPr lang="en-US" altLang="zh-CN" dirty="0" smtClean="0"/>
              <a:t> </a:t>
            </a:r>
            <a:r>
              <a:rPr lang="en-US" altLang="zh-CN" dirty="0" err="1" smtClean="0"/>
              <a:t>ac_over</a:t>
            </a:r>
            <a:r>
              <a:rPr lang="en-US" altLang="zh-CN" dirty="0" smtClean="0"/>
              <a:t/>
            </a:r>
            <a:br>
              <a:rPr lang="en-US" altLang="zh-CN" dirty="0" smtClean="0"/>
            </a:br>
            <a:r>
              <a:rPr lang="en-US" altLang="zh-CN" dirty="0" smtClean="0"/>
              <a:t>Browser("name:=</a:t>
            </a:r>
            <a:r>
              <a:rPr lang="zh-CN" altLang="en-US" dirty="0" smtClean="0"/>
              <a:t>教材管理系统</a:t>
            </a:r>
            <a:r>
              <a:rPr lang="en-US" altLang="zh-CN" dirty="0" smtClean="0"/>
              <a:t>--</a:t>
            </a:r>
            <a:r>
              <a:rPr lang="zh-CN" altLang="en-US" dirty="0" smtClean="0"/>
              <a:t>书目领用单</a:t>
            </a:r>
            <a:r>
              <a:rPr lang="en-US" altLang="zh-CN" dirty="0" smtClean="0"/>
              <a:t>").Page("title:=</a:t>
            </a:r>
            <a:r>
              <a:rPr lang="zh-CN" altLang="en-US" dirty="0" smtClean="0"/>
              <a:t>教材管理系统</a:t>
            </a:r>
            <a:r>
              <a:rPr lang="en-US" altLang="zh-CN" dirty="0" smtClean="0"/>
              <a:t>--</a:t>
            </a:r>
            <a:r>
              <a:rPr lang="zh-CN" altLang="en-US" dirty="0" smtClean="0"/>
              <a:t>书目领用单</a:t>
            </a:r>
            <a:r>
              <a:rPr lang="en-US" altLang="zh-CN" dirty="0" smtClean="0"/>
              <a:t>").frame("name:=</a:t>
            </a:r>
            <a:r>
              <a:rPr lang="en-US" altLang="zh-CN" dirty="0" err="1" smtClean="0"/>
              <a:t>OpenaddBookCollar</a:t>
            </a:r>
            <a:r>
              <a:rPr lang="en-US" altLang="zh-CN" dirty="0" smtClean="0"/>
              <a:t>").</a:t>
            </a:r>
            <a:r>
              <a:rPr lang="en-US" altLang="zh-CN" dirty="0" err="1" smtClean="0"/>
              <a:t>webelement</a:t>
            </a:r>
            <a:r>
              <a:rPr lang="en-US" altLang="zh-CN" dirty="0" smtClean="0"/>
              <a:t>(</a:t>
            </a:r>
            <a:r>
              <a:rPr lang="en-US" altLang="zh-CN" dirty="0" err="1" smtClean="0"/>
              <a:t>objDes</a:t>
            </a:r>
            <a:r>
              <a:rPr lang="en-US" altLang="zh-CN" dirty="0" smtClean="0"/>
              <a:t>).click      '</a:t>
            </a:r>
            <a:r>
              <a:rPr lang="zh-CN" altLang="en-US" dirty="0" smtClean="0"/>
              <a:t>点击这个虚拟对象</a:t>
            </a: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endParaRPr lang="zh-CN" altLang="en-US" dirty="0"/>
          </a:p>
        </p:txBody>
      </p:sp>
      <p:sp>
        <p:nvSpPr>
          <p:cNvPr id="3" name="文本占位符 2"/>
          <p:cNvSpPr>
            <a:spLocks noGrp="1"/>
          </p:cNvSpPr>
          <p:nvPr>
            <p:ph type="body" sz="quarter" idx="10"/>
          </p:nvPr>
        </p:nvSpPr>
        <p:spPr/>
        <p:txBody>
          <a:bodyPr/>
          <a:lstStyle/>
          <a:p>
            <a:endParaRPr lang="zh-CN" altLang="en-US"/>
          </a:p>
        </p:txBody>
      </p:sp>
      <p:sp>
        <p:nvSpPr>
          <p:cNvPr id="4" name="文本占位符 3"/>
          <p:cNvSpPr>
            <a:spLocks noGrp="1"/>
          </p:cNvSpPr>
          <p:nvPr>
            <p:ph type="body" sz="quarter" idx="11"/>
          </p:nvPr>
        </p:nvSpPr>
        <p:spPr/>
        <p:txBody>
          <a:bodyPr/>
          <a:lstStyle/>
          <a:p>
            <a:r>
              <a:rPr lang="zh-CN" altLang="en-US" dirty="0" smtClean="0"/>
              <a:t>虚拟对象</a:t>
            </a:r>
            <a:endParaRPr lang="zh-CN" altLang="en-US" dirty="0"/>
          </a:p>
        </p:txBody>
      </p:sp>
    </p:spTree>
    <p:extLst>
      <p:ext uri="{BB962C8B-B14F-4D97-AF65-F5344CB8AC3E}">
        <p14:creationId xmlns:p14="http://schemas.microsoft.com/office/powerpoint/2010/main" val="2913489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组合 87"/>
          <p:cNvGrpSpPr/>
          <p:nvPr/>
        </p:nvGrpSpPr>
        <p:grpSpPr>
          <a:xfrm>
            <a:off x="2614534" y="2568816"/>
            <a:ext cx="2585737" cy="2661333"/>
            <a:chOff x="1827622" y="1343919"/>
            <a:chExt cx="2304000" cy="2304000"/>
          </a:xfrm>
        </p:grpSpPr>
        <p:sp>
          <p:nvSpPr>
            <p:cNvPr id="89" name="椭圆 8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zh-CN" altLang="en-US" sz="4100" b="1" dirty="0" smtClean="0">
                  <a:solidFill>
                    <a:srgbClr val="E74E09"/>
                  </a:solidFill>
                  <a:latin typeface="DIN Mittelschrift Std" pitchFamily="50" charset="0"/>
                  <a:ea typeface="微软雅黑" pitchFamily="34" charset="-122"/>
                </a:rPr>
                <a:t>主目录</a:t>
              </a:r>
              <a:r>
                <a:rPr lang="en-US" altLang="zh-CN" dirty="0" smtClean="0">
                  <a:solidFill>
                    <a:srgbClr val="E74E09"/>
                  </a:solidFill>
                  <a:latin typeface="DIN Mittelschrift Std" pitchFamily="50" charset="0"/>
                  <a:ea typeface="微软雅黑" pitchFamily="34" charset="-122"/>
                </a:rPr>
                <a:t>Menu</a:t>
              </a:r>
              <a:endParaRPr lang="zh-CN" altLang="en-US" dirty="0">
                <a:solidFill>
                  <a:srgbClr val="E74E09"/>
                </a:solidFill>
                <a:latin typeface="DIN Mittelschrift Std" pitchFamily="50" charset="0"/>
                <a:ea typeface="微软雅黑" pitchFamily="34" charset="-122"/>
              </a:endParaRPr>
            </a:p>
          </p:txBody>
        </p:sp>
      </p:grpSp>
      <p:sp>
        <p:nvSpPr>
          <p:cNvPr id="24" name="圆角矩形 23"/>
          <p:cNvSpPr/>
          <p:nvPr/>
        </p:nvSpPr>
        <p:spPr>
          <a:xfrm>
            <a:off x="6362739" y="2376636"/>
            <a:ext cx="4654262" cy="582231"/>
          </a:xfrm>
          <a:prstGeom prst="roundRect">
            <a:avLst/>
          </a:prstGeom>
          <a:ln/>
        </p:spPr>
        <p:style>
          <a:lnRef idx="3">
            <a:schemeClr val="lt1"/>
          </a:lnRef>
          <a:fillRef idx="1">
            <a:schemeClr val="accent6"/>
          </a:fillRef>
          <a:effectRef idx="1">
            <a:schemeClr val="accent6"/>
          </a:effectRef>
          <a:fontRef idx="minor">
            <a:schemeClr val="lt1"/>
          </a:fontRef>
        </p:style>
        <p:txBody>
          <a:bodyPr lIns="103693" tIns="51846" rIns="103693" bIns="51846" rtlCol="0" anchor="ctr"/>
          <a:lstStyle/>
          <a:p>
            <a:pPr algn="ctr"/>
            <a:endParaRPr lang="zh-CN" altLang="en-US"/>
          </a:p>
        </p:txBody>
      </p:sp>
      <p:sp>
        <p:nvSpPr>
          <p:cNvPr id="25" name="圆角矩形 24"/>
          <p:cNvSpPr/>
          <p:nvPr/>
        </p:nvSpPr>
        <p:spPr>
          <a:xfrm>
            <a:off x="6355657" y="3269624"/>
            <a:ext cx="4661344" cy="582231"/>
          </a:xfrm>
          <a:prstGeom prst="roundRect">
            <a:avLst/>
          </a:prstGeom>
          <a:ln/>
        </p:spPr>
        <p:style>
          <a:lnRef idx="3">
            <a:schemeClr val="lt1"/>
          </a:lnRef>
          <a:fillRef idx="1">
            <a:schemeClr val="accent6"/>
          </a:fillRef>
          <a:effectRef idx="1">
            <a:schemeClr val="accent6"/>
          </a:effectRef>
          <a:fontRef idx="minor">
            <a:schemeClr val="lt1"/>
          </a:fontRef>
        </p:style>
        <p:txBody>
          <a:bodyPr lIns="103693" tIns="51846" rIns="103693" bIns="51846" rtlCol="0" anchor="ctr"/>
          <a:lstStyle/>
          <a:p>
            <a:pPr algn="ctr"/>
            <a:endParaRPr lang="zh-CN" altLang="en-US" sz="1400"/>
          </a:p>
        </p:txBody>
      </p:sp>
      <p:sp>
        <p:nvSpPr>
          <p:cNvPr id="26" name="圆角矩形 25"/>
          <p:cNvSpPr/>
          <p:nvPr/>
        </p:nvSpPr>
        <p:spPr>
          <a:xfrm>
            <a:off x="6355657" y="4184559"/>
            <a:ext cx="4661344" cy="582231"/>
          </a:xfrm>
          <a:prstGeom prst="roundRect">
            <a:avLst/>
          </a:prstGeom>
          <a:ln/>
        </p:spPr>
        <p:style>
          <a:lnRef idx="3">
            <a:schemeClr val="lt1"/>
          </a:lnRef>
          <a:fillRef idx="1">
            <a:schemeClr val="accent6"/>
          </a:fillRef>
          <a:effectRef idx="1">
            <a:schemeClr val="accent6"/>
          </a:effectRef>
          <a:fontRef idx="minor">
            <a:schemeClr val="lt1"/>
          </a:fontRef>
        </p:style>
        <p:txBody>
          <a:bodyPr lIns="103693" tIns="51846" rIns="103693" bIns="51846" rtlCol="0" anchor="ctr"/>
          <a:lstStyle/>
          <a:p>
            <a:pPr algn="ctr"/>
            <a:endParaRPr lang="zh-CN" altLang="en-US" sz="1400"/>
          </a:p>
        </p:txBody>
      </p:sp>
      <p:sp>
        <p:nvSpPr>
          <p:cNvPr id="5" name="TextBox 4"/>
          <p:cNvSpPr txBox="1"/>
          <p:nvPr/>
        </p:nvSpPr>
        <p:spPr>
          <a:xfrm>
            <a:off x="7372147" y="2436670"/>
            <a:ext cx="3212806" cy="489425"/>
          </a:xfrm>
          <a:prstGeom prst="rect">
            <a:avLst/>
          </a:prstGeom>
          <a:noFill/>
        </p:spPr>
        <p:txBody>
          <a:bodyPr wrap="square" lIns="103693" tIns="51846" rIns="103693" bIns="51846" rtlCol="0">
            <a:spAutoFit/>
          </a:bodyPr>
          <a:lstStyle/>
          <a:p>
            <a:r>
              <a:rPr lang="zh-CN" altLang="en-US" sz="2500" dirty="0" smtClean="0">
                <a:solidFill>
                  <a:schemeClr val="bg1"/>
                </a:solidFill>
                <a:latin typeface="思源黑体 CN Medium" pitchFamily="34" charset="-122"/>
                <a:ea typeface="思源黑体 CN Medium" pitchFamily="34" charset="-122"/>
              </a:rPr>
              <a:t>一、</a:t>
            </a:r>
            <a:r>
              <a:rPr lang="en-US" altLang="zh-CN" sz="2500" dirty="0" smtClean="0">
                <a:solidFill>
                  <a:schemeClr val="bg1"/>
                </a:solidFill>
                <a:latin typeface="思源黑体 CN Medium" pitchFamily="34" charset="-122"/>
                <a:ea typeface="思源黑体 CN Medium" pitchFamily="34" charset="-122"/>
              </a:rPr>
              <a:t>QTP</a:t>
            </a:r>
            <a:r>
              <a:rPr lang="zh-CN" altLang="en-US" sz="2500" dirty="0" smtClean="0">
                <a:solidFill>
                  <a:schemeClr val="bg1"/>
                </a:solidFill>
                <a:latin typeface="思源黑体 CN Medium" pitchFamily="34" charset="-122"/>
                <a:ea typeface="思源黑体 CN Medium" pitchFamily="34" charset="-122"/>
              </a:rPr>
              <a:t>介绍</a:t>
            </a:r>
            <a:endParaRPr lang="zh-CN" altLang="en-US" sz="2500" dirty="0">
              <a:solidFill>
                <a:schemeClr val="bg1"/>
              </a:solidFill>
              <a:latin typeface="思源黑体 CN Medium" pitchFamily="34" charset="-122"/>
              <a:ea typeface="思源黑体 CN Medium" pitchFamily="34" charset="-122"/>
            </a:endParaRPr>
          </a:p>
        </p:txBody>
      </p:sp>
      <p:sp>
        <p:nvSpPr>
          <p:cNvPr id="6" name="椭圆 5"/>
          <p:cNvSpPr/>
          <p:nvPr/>
        </p:nvSpPr>
        <p:spPr>
          <a:xfrm>
            <a:off x="6908934" y="2522209"/>
            <a:ext cx="282815" cy="291083"/>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3693" tIns="51846" rIns="103693" bIns="51846" rtlCol="0" anchor="ctr"/>
          <a:lstStyle/>
          <a:p>
            <a:pPr algn="ctr"/>
            <a:endParaRPr lang="zh-CN" altLang="en-US"/>
          </a:p>
        </p:txBody>
      </p:sp>
      <p:grpSp>
        <p:nvGrpSpPr>
          <p:cNvPr id="8" name="组合 7"/>
          <p:cNvGrpSpPr/>
          <p:nvPr/>
        </p:nvGrpSpPr>
        <p:grpSpPr>
          <a:xfrm>
            <a:off x="6908934" y="3322212"/>
            <a:ext cx="4697180" cy="477054"/>
            <a:chOff x="5933823" y="2538423"/>
            <a:chExt cx="2527732" cy="413001"/>
          </a:xfrm>
        </p:grpSpPr>
        <p:sp>
          <p:nvSpPr>
            <p:cNvPr id="33" name="TextBox 32"/>
            <p:cNvSpPr txBox="1"/>
            <p:nvPr/>
          </p:nvSpPr>
          <p:spPr>
            <a:xfrm>
              <a:off x="6183096" y="2538423"/>
              <a:ext cx="2278459" cy="413001"/>
            </a:xfrm>
            <a:prstGeom prst="rect">
              <a:avLst/>
            </a:prstGeom>
            <a:noFill/>
          </p:spPr>
          <p:txBody>
            <a:bodyPr wrap="square" rtlCol="0">
              <a:spAutoFit/>
            </a:bodyPr>
            <a:lstStyle/>
            <a:p>
              <a:r>
                <a:rPr lang="zh-CN" altLang="en-US" sz="2500" dirty="0" smtClean="0">
                  <a:solidFill>
                    <a:schemeClr val="bg1"/>
                  </a:solidFill>
                  <a:latin typeface="思源黑体 CN Medium" pitchFamily="34" charset="-122"/>
                  <a:ea typeface="思源黑体 CN Medium" pitchFamily="34" charset="-122"/>
                </a:rPr>
                <a:t>二、</a:t>
              </a:r>
              <a:r>
                <a:rPr lang="en-US" altLang="zh-CN" sz="2500" dirty="0" smtClean="0">
                  <a:solidFill>
                    <a:schemeClr val="bg1"/>
                  </a:solidFill>
                  <a:latin typeface="思源黑体 CN Medium" pitchFamily="34" charset="-122"/>
                  <a:ea typeface="思源黑体 CN Medium" pitchFamily="34" charset="-122"/>
                </a:rPr>
                <a:t>VBS</a:t>
              </a:r>
              <a:r>
                <a:rPr lang="zh-CN" altLang="en-US" sz="2500" dirty="0" smtClean="0">
                  <a:solidFill>
                    <a:schemeClr val="bg1"/>
                  </a:solidFill>
                  <a:latin typeface="思源黑体 CN Medium" pitchFamily="34" charset="-122"/>
                  <a:ea typeface="思源黑体 CN Medium" pitchFamily="34" charset="-122"/>
                </a:rPr>
                <a:t>基本知识</a:t>
              </a:r>
              <a:endParaRPr lang="zh-CN" altLang="en-US" sz="2500" dirty="0">
                <a:solidFill>
                  <a:schemeClr val="bg1"/>
                </a:solidFill>
                <a:latin typeface="思源黑体 CN Medium" pitchFamily="34" charset="-122"/>
                <a:ea typeface="思源黑体 CN Medium" pitchFamily="34" charset="-122"/>
              </a:endParaRPr>
            </a:p>
          </p:txBody>
        </p:sp>
        <p:sp>
          <p:nvSpPr>
            <p:cNvPr id="34" name="椭圆 33"/>
            <p:cNvSpPr/>
            <p:nvPr/>
          </p:nvSpPr>
          <p:spPr>
            <a:xfrm>
              <a:off x="5933823" y="2618924"/>
              <a:ext cx="152194" cy="252000"/>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6908936" y="4249942"/>
            <a:ext cx="3820034" cy="477054"/>
            <a:chOff x="5933823" y="3341588"/>
            <a:chExt cx="3403811" cy="413001"/>
          </a:xfrm>
        </p:grpSpPr>
        <p:sp>
          <p:nvSpPr>
            <p:cNvPr id="35" name="TextBox 34"/>
            <p:cNvSpPr txBox="1"/>
            <p:nvPr/>
          </p:nvSpPr>
          <p:spPr>
            <a:xfrm>
              <a:off x="6346566" y="3341588"/>
              <a:ext cx="2991068" cy="413001"/>
            </a:xfrm>
            <a:prstGeom prst="rect">
              <a:avLst/>
            </a:prstGeom>
            <a:noFill/>
          </p:spPr>
          <p:txBody>
            <a:bodyPr wrap="square" rtlCol="0">
              <a:spAutoFit/>
            </a:bodyPr>
            <a:lstStyle/>
            <a:p>
              <a:r>
                <a:rPr lang="zh-CN" altLang="en-US" sz="2500" dirty="0" smtClean="0">
                  <a:solidFill>
                    <a:schemeClr val="bg1"/>
                  </a:solidFill>
                  <a:latin typeface="思源黑体 CN Medium" pitchFamily="34" charset="-122"/>
                  <a:ea typeface="思源黑体 CN Medium" pitchFamily="34" charset="-122"/>
                </a:rPr>
                <a:t>三、</a:t>
              </a:r>
              <a:r>
                <a:rPr lang="en-US" altLang="zh-CN" sz="2500" dirty="0" smtClean="0">
                  <a:solidFill>
                    <a:schemeClr val="bg1"/>
                  </a:solidFill>
                  <a:latin typeface="思源黑体 CN Medium" pitchFamily="34" charset="-122"/>
                  <a:ea typeface="思源黑体 CN Medium" pitchFamily="34" charset="-122"/>
                </a:rPr>
                <a:t>QTP</a:t>
              </a:r>
              <a:r>
                <a:rPr lang="zh-CN" altLang="en-US" sz="2500" dirty="0" smtClean="0">
                  <a:solidFill>
                    <a:schemeClr val="bg1"/>
                  </a:solidFill>
                  <a:latin typeface="思源黑体 CN Medium" pitchFamily="34" charset="-122"/>
                  <a:ea typeface="思源黑体 CN Medium" pitchFamily="34" charset="-122"/>
                </a:rPr>
                <a:t>基础知识</a:t>
              </a:r>
              <a:endParaRPr lang="zh-CN" altLang="en-US" sz="2500" dirty="0">
                <a:solidFill>
                  <a:schemeClr val="bg1"/>
                </a:solidFill>
                <a:latin typeface="思源黑体 CN Medium" pitchFamily="34" charset="-122"/>
                <a:ea typeface="思源黑体 CN Medium" pitchFamily="34" charset="-122"/>
              </a:endParaRPr>
            </a:p>
          </p:txBody>
        </p:sp>
        <p:sp>
          <p:nvSpPr>
            <p:cNvPr id="36" name="椭圆 35"/>
            <p:cNvSpPr/>
            <p:nvPr/>
          </p:nvSpPr>
          <p:spPr>
            <a:xfrm>
              <a:off x="5933823" y="3411012"/>
              <a:ext cx="252000" cy="252000"/>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6355657" y="5106773"/>
            <a:ext cx="4661344" cy="582231"/>
          </a:xfrm>
          <a:prstGeom prst="roundRect">
            <a:avLst/>
          </a:prstGeom>
          <a:ln/>
        </p:spPr>
        <p:style>
          <a:lnRef idx="3">
            <a:schemeClr val="lt1"/>
          </a:lnRef>
          <a:fillRef idx="1">
            <a:schemeClr val="accent6"/>
          </a:fillRef>
          <a:effectRef idx="1">
            <a:schemeClr val="accent6"/>
          </a:effectRef>
          <a:fontRef idx="minor">
            <a:schemeClr val="lt1"/>
          </a:fontRef>
        </p:style>
        <p:txBody>
          <a:bodyPr lIns="103693" tIns="51846" rIns="103693" bIns="51846" rtlCol="0" anchor="ctr"/>
          <a:lstStyle/>
          <a:p>
            <a:pPr algn="ctr"/>
            <a:endParaRPr lang="zh-CN" altLang="en-US" sz="1400"/>
          </a:p>
        </p:txBody>
      </p:sp>
      <p:grpSp>
        <p:nvGrpSpPr>
          <p:cNvPr id="21" name="组合 20"/>
          <p:cNvGrpSpPr/>
          <p:nvPr/>
        </p:nvGrpSpPr>
        <p:grpSpPr>
          <a:xfrm>
            <a:off x="6908936" y="5184948"/>
            <a:ext cx="4036055" cy="477054"/>
            <a:chOff x="5933823" y="3341588"/>
            <a:chExt cx="3596295" cy="413001"/>
          </a:xfrm>
        </p:grpSpPr>
        <p:sp>
          <p:nvSpPr>
            <p:cNvPr id="22" name="TextBox 21"/>
            <p:cNvSpPr txBox="1"/>
            <p:nvPr/>
          </p:nvSpPr>
          <p:spPr>
            <a:xfrm>
              <a:off x="6346565" y="3341588"/>
              <a:ext cx="3183553" cy="413001"/>
            </a:xfrm>
            <a:prstGeom prst="rect">
              <a:avLst/>
            </a:prstGeom>
            <a:noFill/>
          </p:spPr>
          <p:txBody>
            <a:bodyPr wrap="square" rtlCol="0">
              <a:spAutoFit/>
            </a:bodyPr>
            <a:lstStyle/>
            <a:p>
              <a:r>
                <a:rPr lang="zh-CN" altLang="en-US" sz="2500" dirty="0">
                  <a:solidFill>
                    <a:schemeClr val="bg1"/>
                  </a:solidFill>
                  <a:latin typeface="思源黑体 CN Medium" pitchFamily="34" charset="-122"/>
                  <a:ea typeface="思源黑体 CN Medium" pitchFamily="34" charset="-122"/>
                </a:rPr>
                <a:t>四</a:t>
              </a:r>
              <a:r>
                <a:rPr lang="zh-CN" altLang="en-US" sz="2500" dirty="0" smtClean="0">
                  <a:solidFill>
                    <a:schemeClr val="bg1"/>
                  </a:solidFill>
                  <a:latin typeface="思源黑体 CN Medium" pitchFamily="34" charset="-122"/>
                  <a:ea typeface="思源黑体 CN Medium" pitchFamily="34" charset="-122"/>
                </a:rPr>
                <a:t>、常见问题总结</a:t>
              </a:r>
              <a:endParaRPr lang="zh-CN" altLang="en-US" sz="2500" dirty="0">
                <a:solidFill>
                  <a:schemeClr val="bg1"/>
                </a:solidFill>
                <a:latin typeface="思源黑体 CN Medium" pitchFamily="34" charset="-122"/>
                <a:ea typeface="思源黑体 CN Medium" pitchFamily="34" charset="-122"/>
              </a:endParaRPr>
            </a:p>
          </p:txBody>
        </p:sp>
        <p:sp>
          <p:nvSpPr>
            <p:cNvPr id="23" name="椭圆 22"/>
            <p:cNvSpPr/>
            <p:nvPr/>
          </p:nvSpPr>
          <p:spPr>
            <a:xfrm>
              <a:off x="5933823" y="3411012"/>
              <a:ext cx="252000" cy="252000"/>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685904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500" fill="hold"/>
                                        <p:tgtEl>
                                          <p:spTgt spid="88"/>
                                        </p:tgtEl>
                                        <p:attrNameLst>
                                          <p:attrName>ppt_w</p:attrName>
                                        </p:attrNameLst>
                                      </p:cBhvr>
                                      <p:tavLst>
                                        <p:tav tm="0">
                                          <p:val>
                                            <p:strVal val="4/3*#ppt_w"/>
                                          </p:val>
                                        </p:tav>
                                        <p:tav tm="100000">
                                          <p:val>
                                            <p:strVal val="#ppt_w"/>
                                          </p:val>
                                        </p:tav>
                                      </p:tavLst>
                                    </p:anim>
                                    <p:anim calcmode="lin" valueType="num">
                                      <p:cBhvr>
                                        <p:cTn id="8" dur="500" fill="hold"/>
                                        <p:tgtEl>
                                          <p:spTgt spid="88"/>
                                        </p:tgtEl>
                                        <p:attrNameLst>
                                          <p:attrName>ppt_h</p:attrName>
                                        </p:attrNameLst>
                                      </p:cBhvr>
                                      <p:tavLst>
                                        <p:tav tm="0">
                                          <p:val>
                                            <p:strVal val="4/3*#ppt_h"/>
                                          </p:val>
                                        </p:tav>
                                        <p:tav tm="100000">
                                          <p:val>
                                            <p:strVal val="#ppt_h"/>
                                          </p:val>
                                        </p:tav>
                                      </p:tavLst>
                                    </p:anim>
                                  </p:childTnLst>
                                </p:cTn>
                              </p:par>
                              <p:par>
                                <p:cTn id="9" presetID="22" presetClass="entr" presetSubtype="8" fill="hold" grpId="0" nodeType="withEffect">
                                  <p:stCondLst>
                                    <p:cond delay="0"/>
                                  </p:stCondLst>
                                  <p:iterate type="lt">
                                    <p:tmPct val="0"/>
                                  </p:iterate>
                                  <p:childTnLst>
                                    <p:set>
                                      <p:cBhvr>
                                        <p:cTn id="10" dur="1" fill="hold">
                                          <p:stCondLst>
                                            <p:cond delay="0"/>
                                          </p:stCondLst>
                                        </p:cTn>
                                        <p:tgtEl>
                                          <p:spTgt spid="24"/>
                                        </p:tgtEl>
                                        <p:attrNameLst>
                                          <p:attrName>style.visibility</p:attrName>
                                        </p:attrNameLst>
                                      </p:cBhvr>
                                      <p:to>
                                        <p:strVal val="visible"/>
                                      </p:to>
                                    </p:set>
                                    <p:animEffect transition="in" filter="wipe(left)">
                                      <p:cBhvr>
                                        <p:cTn id="11" dur="1000"/>
                                        <p:tgtEl>
                                          <p:spTgt spid="24"/>
                                        </p:tgtEl>
                                      </p:cBhvr>
                                    </p:animEffect>
                                  </p:childTnLst>
                                </p:cTn>
                              </p:par>
                              <p:par>
                                <p:cTn id="12" presetID="12" presetClass="entr" presetSubtype="2" fill="hold" grpId="0" nodeType="withEffect">
                                  <p:stCondLst>
                                    <p:cond delay="500"/>
                                  </p:stCondLst>
                                  <p:iterate type="lt">
                                    <p:tmPct val="0"/>
                                  </p:iterate>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p:tgtEl>
                                          <p:spTgt spid="6"/>
                                        </p:tgtEl>
                                        <p:attrNameLst>
                                          <p:attrName>ppt_x</p:attrName>
                                        </p:attrNameLst>
                                      </p:cBhvr>
                                      <p:tavLst>
                                        <p:tav tm="0">
                                          <p:val>
                                            <p:strVal val="#ppt_x+#ppt_w*1.125000"/>
                                          </p:val>
                                        </p:tav>
                                        <p:tav tm="100000">
                                          <p:val>
                                            <p:strVal val="#ppt_x"/>
                                          </p:val>
                                        </p:tav>
                                      </p:tavLst>
                                    </p:anim>
                                    <p:animEffect transition="in" filter="wipe(left)">
                                      <p:cBhvr>
                                        <p:cTn id="15" dur="500"/>
                                        <p:tgtEl>
                                          <p:spTgt spid="6"/>
                                        </p:tgtEl>
                                      </p:cBhvr>
                                    </p:animEffect>
                                  </p:childTnLst>
                                </p:cTn>
                              </p:par>
                              <p:par>
                                <p:cTn id="16" presetID="12" presetClass="entr" presetSubtype="2" fill="hold" grpId="0" nodeType="withEffect">
                                  <p:stCondLst>
                                    <p:cond delay="500"/>
                                  </p:stCondLst>
                                  <p:iterate type="lt">
                                    <p:tmPct val="0"/>
                                  </p:iterate>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p:tgtEl>
                                          <p:spTgt spid="5"/>
                                        </p:tgtEl>
                                        <p:attrNameLst>
                                          <p:attrName>ppt_x</p:attrName>
                                        </p:attrNameLst>
                                      </p:cBhvr>
                                      <p:tavLst>
                                        <p:tav tm="0">
                                          <p:val>
                                            <p:strVal val="#ppt_x+#ppt_w*1.125000"/>
                                          </p:val>
                                        </p:tav>
                                        <p:tav tm="100000">
                                          <p:val>
                                            <p:strVal val="#ppt_x"/>
                                          </p:val>
                                        </p:tav>
                                      </p:tavLst>
                                    </p:anim>
                                    <p:animEffect transition="in" filter="wipe(left)">
                                      <p:cBhvr>
                                        <p:cTn id="19" dur="500"/>
                                        <p:tgtEl>
                                          <p:spTgt spid="5"/>
                                        </p:tgtEl>
                                      </p:cBhvr>
                                    </p:animEffect>
                                  </p:childTnLst>
                                </p:cTn>
                              </p:par>
                              <p:par>
                                <p:cTn id="20" presetID="22" presetClass="entr" presetSubtype="8" fill="hold" grpId="0" nodeType="withEffect">
                                  <p:stCondLst>
                                    <p:cond delay="100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1000"/>
                                        <p:tgtEl>
                                          <p:spTgt spid="25"/>
                                        </p:tgtEl>
                                      </p:cBhvr>
                                    </p:animEffect>
                                  </p:childTnLst>
                                </p:cTn>
                              </p:par>
                              <p:par>
                                <p:cTn id="23" presetID="12" presetClass="entr" presetSubtype="2" fill="hold" nodeType="withEffect">
                                  <p:stCondLst>
                                    <p:cond delay="100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p:tgtEl>
                                          <p:spTgt spid="8"/>
                                        </p:tgtEl>
                                        <p:attrNameLst>
                                          <p:attrName>ppt_x</p:attrName>
                                        </p:attrNameLst>
                                      </p:cBhvr>
                                      <p:tavLst>
                                        <p:tav tm="0">
                                          <p:val>
                                            <p:strVal val="#ppt_x+#ppt_w*1.125000"/>
                                          </p:val>
                                        </p:tav>
                                        <p:tav tm="100000">
                                          <p:val>
                                            <p:strVal val="#ppt_x"/>
                                          </p:val>
                                        </p:tav>
                                      </p:tavLst>
                                    </p:anim>
                                    <p:animEffect transition="in" filter="wipe(left)">
                                      <p:cBhvr>
                                        <p:cTn id="26" dur="500"/>
                                        <p:tgtEl>
                                          <p:spTgt spid="8"/>
                                        </p:tgtEl>
                                      </p:cBhvr>
                                    </p:animEffect>
                                  </p:childTnLst>
                                </p:cTn>
                              </p:par>
                              <p:par>
                                <p:cTn id="27" presetID="22" presetClass="entr" presetSubtype="8" fill="hold" grpId="0" nodeType="withEffect">
                                  <p:stCondLst>
                                    <p:cond delay="1750"/>
                                  </p:stCondLst>
                                  <p:childTnLst>
                                    <p:set>
                                      <p:cBhvr>
                                        <p:cTn id="28" dur="1" fill="hold">
                                          <p:stCondLst>
                                            <p:cond delay="0"/>
                                          </p:stCondLst>
                                        </p:cTn>
                                        <p:tgtEl>
                                          <p:spTgt spid="26"/>
                                        </p:tgtEl>
                                        <p:attrNameLst>
                                          <p:attrName>style.visibility</p:attrName>
                                        </p:attrNameLst>
                                      </p:cBhvr>
                                      <p:to>
                                        <p:strVal val="visible"/>
                                      </p:to>
                                    </p:set>
                                    <p:animEffect transition="in" filter="wipe(left)">
                                      <p:cBhvr>
                                        <p:cTn id="29" dur="1000"/>
                                        <p:tgtEl>
                                          <p:spTgt spid="26"/>
                                        </p:tgtEl>
                                      </p:cBhvr>
                                    </p:animEffect>
                                  </p:childTnLst>
                                </p:cTn>
                              </p:par>
                              <p:par>
                                <p:cTn id="30" presetID="12" presetClass="entr" presetSubtype="2" fill="hold" nodeType="withEffect">
                                  <p:stCondLst>
                                    <p:cond delay="175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p:tgtEl>
                                          <p:spTgt spid="9"/>
                                        </p:tgtEl>
                                        <p:attrNameLst>
                                          <p:attrName>ppt_x</p:attrName>
                                        </p:attrNameLst>
                                      </p:cBhvr>
                                      <p:tavLst>
                                        <p:tav tm="0">
                                          <p:val>
                                            <p:strVal val="#ppt_x+#ppt_w*1.125000"/>
                                          </p:val>
                                        </p:tav>
                                        <p:tav tm="100000">
                                          <p:val>
                                            <p:strVal val="#ppt_x"/>
                                          </p:val>
                                        </p:tav>
                                      </p:tavLst>
                                    </p:anim>
                                    <p:animEffect transition="in" filter="wipe(left)">
                                      <p:cBhvr>
                                        <p:cTn id="33" dur="500"/>
                                        <p:tgtEl>
                                          <p:spTgt spid="9"/>
                                        </p:tgtEl>
                                      </p:cBhvr>
                                    </p:animEffect>
                                  </p:childTnLst>
                                </p:cTn>
                              </p:par>
                            </p:childTnLst>
                          </p:cTn>
                        </p:par>
                        <p:par>
                          <p:cTn id="34" fill="hold">
                            <p:stCondLst>
                              <p:cond delay="2750"/>
                            </p:stCondLst>
                            <p:childTnLst>
                              <p:par>
                                <p:cTn id="35" presetID="42" presetClass="path" presetSubtype="0" accel="50000" decel="50000" fill="hold" grpId="1" nodeType="afterEffect">
                                  <p:stCondLst>
                                    <p:cond delay="0"/>
                                  </p:stCondLst>
                                  <p:iterate type="lt">
                                    <p:tmPct val="0"/>
                                  </p:iterate>
                                  <p:childTnLst>
                                    <p:animMotion origin="layout" path="M 0 0 L 0 0.25 E" pathEditMode="relative" ptsTypes="">
                                      <p:cBhvr>
                                        <p:cTn id="36" dur="2000" fill="hold"/>
                                        <p:tgtEl>
                                          <p:spTgt spid="24"/>
                                        </p:tgtEl>
                                        <p:attrNameLst>
                                          <p:attrName>ppt_x</p:attrName>
                                          <p:attrName>ppt_y</p:attrName>
                                        </p:attrNameLst>
                                      </p:cBhvr>
                                    </p:animMotion>
                                  </p:childTnLst>
                                </p:cTn>
                              </p:par>
                              <p:par>
                                <p:cTn id="37" presetID="42" presetClass="path" presetSubtype="0" accel="50000" decel="50000" fill="hold" grpId="1" nodeType="withEffect">
                                  <p:stCondLst>
                                    <p:cond delay="0"/>
                                  </p:stCondLst>
                                  <p:iterate type="lt">
                                    <p:tmPct val="0"/>
                                  </p:iterate>
                                  <p:childTnLst>
                                    <p:animMotion origin="layout" path="M 0 0 L 0 0.25 E" pathEditMode="relative" ptsTypes="">
                                      <p:cBhvr>
                                        <p:cTn id="38" dur="2000" fill="hold"/>
                                        <p:tgtEl>
                                          <p:spTgt spid="6"/>
                                        </p:tgtEl>
                                        <p:attrNameLst>
                                          <p:attrName>ppt_x</p:attrName>
                                          <p:attrName>ppt_y</p:attrName>
                                        </p:attrNameLst>
                                      </p:cBhvr>
                                    </p:animMotion>
                                  </p:childTnLst>
                                </p:cTn>
                              </p:par>
                              <p:par>
                                <p:cTn id="39" presetID="42" presetClass="path" presetSubtype="0" accel="50000" decel="50000" fill="hold" grpId="1" nodeType="withEffect">
                                  <p:stCondLst>
                                    <p:cond delay="0"/>
                                  </p:stCondLst>
                                  <p:iterate type="lt">
                                    <p:tmPct val="0"/>
                                  </p:iterate>
                                  <p:childTnLst>
                                    <p:animMotion origin="layout" path="M -7.65839E-7 4.5491E-6 L -7.65839E-7 0.2501 " pathEditMode="relative" rAng="0" ptsTypes="AA">
                                      <p:cBhvr>
                                        <p:cTn id="40" dur="2000" fill="hold"/>
                                        <p:tgtEl>
                                          <p:spTgt spid="5"/>
                                        </p:tgtEl>
                                        <p:attrNameLst>
                                          <p:attrName>ppt_x</p:attrName>
                                          <p:attrName>ppt_y</p:attrName>
                                        </p:attrNameLst>
                                      </p:cBhvr>
                                      <p:rCtr x="0" y="12505"/>
                                    </p:animMotion>
                                  </p:childTnLst>
                                </p:cTn>
                              </p:par>
                              <p:par>
                                <p:cTn id="41" presetID="10" presetClass="exit" presetSubtype="0" fill="hold" grpId="1" nodeType="withEffect">
                                  <p:stCondLst>
                                    <p:cond delay="0"/>
                                  </p:stCondLst>
                                  <p:childTnLst>
                                    <p:animEffect transition="out" filter="fade">
                                      <p:cBhvr>
                                        <p:cTn id="42" dur="500"/>
                                        <p:tgtEl>
                                          <p:spTgt spid="25"/>
                                        </p:tgtEl>
                                      </p:cBhvr>
                                    </p:animEffect>
                                    <p:set>
                                      <p:cBhvr>
                                        <p:cTn id="43" dur="1" fill="hold">
                                          <p:stCondLst>
                                            <p:cond delay="499"/>
                                          </p:stCondLst>
                                        </p:cTn>
                                        <p:tgtEl>
                                          <p:spTgt spid="25"/>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8"/>
                                        </p:tgtEl>
                                      </p:cBhvr>
                                    </p:animEffect>
                                    <p:set>
                                      <p:cBhvr>
                                        <p:cTn id="46" dur="1" fill="hold">
                                          <p:stCondLst>
                                            <p:cond delay="499"/>
                                          </p:stCondLst>
                                        </p:cTn>
                                        <p:tgtEl>
                                          <p:spTgt spid="8"/>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26"/>
                                        </p:tgtEl>
                                      </p:cBhvr>
                                    </p:animEffect>
                                    <p:set>
                                      <p:cBhvr>
                                        <p:cTn id="49" dur="1" fill="hold">
                                          <p:stCondLst>
                                            <p:cond delay="499"/>
                                          </p:stCondLst>
                                        </p:cTn>
                                        <p:tgtEl>
                                          <p:spTgt spid="26"/>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par>
                                <p:cTn id="53" presetID="22" presetClass="entr" presetSubtype="8" fill="hold" grpId="0" nodeType="withEffect">
                                  <p:stCondLst>
                                    <p:cond delay="175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1000"/>
                                        <p:tgtEl>
                                          <p:spTgt spid="20"/>
                                        </p:tgtEl>
                                      </p:cBhvr>
                                    </p:animEffect>
                                  </p:childTnLst>
                                </p:cTn>
                              </p:par>
                              <p:par>
                                <p:cTn id="56" presetID="10" presetClass="exit" presetSubtype="0" fill="hold" grpId="1" nodeType="with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par>
                                <p:cTn id="59" presetID="12" presetClass="entr" presetSubtype="2" fill="hold" nodeType="withEffect">
                                  <p:stCondLst>
                                    <p:cond delay="175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p:tgtEl>
                                          <p:spTgt spid="21"/>
                                        </p:tgtEl>
                                        <p:attrNameLst>
                                          <p:attrName>ppt_x</p:attrName>
                                        </p:attrNameLst>
                                      </p:cBhvr>
                                      <p:tavLst>
                                        <p:tav tm="0">
                                          <p:val>
                                            <p:strVal val="#ppt_x+#ppt_w*1.125000"/>
                                          </p:val>
                                        </p:tav>
                                        <p:tav tm="100000">
                                          <p:val>
                                            <p:strVal val="#ppt_x"/>
                                          </p:val>
                                        </p:tav>
                                      </p:tavLst>
                                    </p:anim>
                                    <p:animEffect transition="in" filter="wipe(left)">
                                      <p:cBhvr>
                                        <p:cTn id="62" dur="500"/>
                                        <p:tgtEl>
                                          <p:spTgt spid="21"/>
                                        </p:tgtEl>
                                      </p:cBhvr>
                                    </p:animEffect>
                                  </p:childTnLst>
                                </p:cTn>
                              </p:par>
                              <p:par>
                                <p:cTn id="63" presetID="10" presetClass="exit" presetSubtype="0" fill="hold" nodeType="withEffect">
                                  <p:stCondLst>
                                    <p:cond delay="0"/>
                                  </p:stCondLst>
                                  <p:childTnLst>
                                    <p:animEffect transition="out" filter="fade">
                                      <p:cBhvr>
                                        <p:cTn id="64" dur="500"/>
                                        <p:tgtEl>
                                          <p:spTgt spid="21"/>
                                        </p:tgtEl>
                                      </p:cBhvr>
                                    </p:animEffect>
                                    <p:set>
                                      <p:cBhvr>
                                        <p:cTn id="65"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26" grpId="0" animBg="1"/>
      <p:bldP spid="26" grpId="1" animBg="1"/>
      <p:bldP spid="5" grpId="0"/>
      <p:bldP spid="5" grpId="1"/>
      <p:bldP spid="6" grpId="0" animBg="1"/>
      <p:bldP spid="6" grpId="1" animBg="1"/>
      <p:bldP spid="20" grpId="0" animBg="1"/>
      <p:bldP spid="20"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6919" y="1567944"/>
            <a:ext cx="12478314" cy="5561220"/>
          </a:xfrm>
        </p:spPr>
        <p:txBody>
          <a:bodyPr/>
          <a:lstStyle/>
          <a:p>
            <a:r>
              <a:rPr lang="en-US" altLang="zh-CN" dirty="0" smtClean="0"/>
              <a:t>1.</a:t>
            </a:r>
            <a:r>
              <a:rPr lang="zh-CN" altLang="en-US" dirty="0"/>
              <a:t>如果在执行</a:t>
            </a:r>
            <a:r>
              <a:rPr lang="en-US" altLang="zh-CN" dirty="0" err="1"/>
              <a:t>QuickTest</a:t>
            </a:r>
            <a:r>
              <a:rPr lang="en-US" altLang="zh-CN" dirty="0"/>
              <a:t> Professional</a:t>
            </a:r>
            <a:r>
              <a:rPr lang="zh-CN" altLang="en-US" dirty="0"/>
              <a:t>时没有开启“</a:t>
            </a:r>
            <a:r>
              <a:rPr lang="en-US" altLang="zh-CN" dirty="0"/>
              <a:t>Add-in </a:t>
            </a:r>
            <a:r>
              <a:rPr lang="en-US" altLang="zh-CN" dirty="0" smtClean="0"/>
              <a:t>Manager”</a:t>
            </a:r>
            <a:r>
              <a:rPr lang="zh-CN" altLang="en-US" dirty="0" smtClean="0"/>
              <a:t>窗口：</a:t>
            </a:r>
            <a:r>
              <a:rPr lang="en-US" altLang="zh-CN" dirty="0" smtClean="0"/>
              <a:t/>
            </a:r>
            <a:br>
              <a:rPr lang="en-US" altLang="zh-CN" dirty="0" smtClean="0"/>
            </a:br>
            <a:r>
              <a:rPr lang="en-US" altLang="zh-CN" dirty="0"/>
              <a:t> </a:t>
            </a:r>
            <a:r>
              <a:rPr lang="en-US" altLang="zh-CN" dirty="0" smtClean="0"/>
              <a:t>   </a:t>
            </a:r>
            <a:r>
              <a:rPr lang="zh-CN" altLang="zh-CN" dirty="0" smtClean="0"/>
              <a:t>在</a:t>
            </a:r>
            <a:r>
              <a:rPr lang="en-US" altLang="zh-CN" dirty="0" smtClean="0"/>
              <a:t>Tools --&gt; Options--&gt;General --&gt;</a:t>
            </a:r>
            <a:r>
              <a:rPr lang="zh-CN" altLang="en-US" dirty="0" smtClean="0"/>
              <a:t>勾选 “</a:t>
            </a:r>
            <a:r>
              <a:rPr lang="en-US" altLang="zh-CN" dirty="0" smtClean="0"/>
              <a:t>Display Add-in Manager on Startup”</a:t>
            </a:r>
            <a:r>
              <a:rPr lang="zh-CN" altLang="en-US" dirty="0" smtClean="0"/>
              <a:t>，在下次执行</a:t>
            </a:r>
            <a:r>
              <a:rPr lang="en-US" altLang="zh-CN" dirty="0" err="1" smtClean="0"/>
              <a:t>QuickTest</a:t>
            </a:r>
            <a:r>
              <a:rPr lang="en-US" altLang="zh-CN" dirty="0" smtClean="0"/>
              <a:t> Professional </a:t>
            </a:r>
            <a:r>
              <a:rPr lang="zh-CN" altLang="en-US" dirty="0" smtClean="0"/>
              <a:t>时就会看到“</a:t>
            </a:r>
            <a:r>
              <a:rPr lang="en-US" altLang="zh-CN" dirty="0" smtClean="0"/>
              <a:t>Add-in Manager”</a:t>
            </a:r>
            <a:r>
              <a:rPr lang="zh-CN" altLang="en-US" dirty="0" smtClean="0"/>
              <a:t>窗口了。</a:t>
            </a:r>
            <a:r>
              <a:rPr lang="en-US" altLang="zh-CN" dirty="0" smtClean="0"/>
              <a:t/>
            </a:r>
            <a:br>
              <a:rPr lang="en-US" altLang="zh-CN" dirty="0" smtClean="0"/>
            </a:br>
            <a:r>
              <a:rPr lang="en-US" altLang="zh-CN" dirty="0" smtClean="0"/>
              <a:t>2.</a:t>
            </a:r>
            <a:r>
              <a:rPr lang="zh-CN" altLang="en-US" dirty="0" smtClean="0"/>
              <a:t> 如果在调试的时候发现无法调试：</a:t>
            </a:r>
            <a:r>
              <a:rPr lang="en-US" altLang="zh-CN" dirty="0" smtClean="0"/>
              <a:t/>
            </a:r>
            <a:br>
              <a:rPr lang="en-US" altLang="zh-CN" dirty="0" smtClean="0"/>
            </a:br>
            <a:r>
              <a:rPr lang="en-US" altLang="zh-CN" dirty="0"/>
              <a:t> </a:t>
            </a:r>
            <a:r>
              <a:rPr lang="en-US" altLang="zh-CN" dirty="0" smtClean="0"/>
              <a:t>   </a:t>
            </a:r>
            <a:r>
              <a:rPr lang="zh-CN" altLang="en-US" dirty="0" smtClean="0"/>
              <a:t>需要下载安装调试脚本的工具：</a:t>
            </a:r>
            <a:r>
              <a:rPr lang="en-US" altLang="zh-CN" dirty="0" err="1" smtClean="0"/>
              <a:t>Mircosoft</a:t>
            </a:r>
            <a:r>
              <a:rPr lang="en-US" altLang="zh-CN" dirty="0"/>
              <a:t> Script </a:t>
            </a:r>
            <a:r>
              <a:rPr lang="en-US" altLang="zh-CN" dirty="0" smtClean="0"/>
              <a:t>Debugger</a:t>
            </a:r>
            <a:r>
              <a:rPr lang="zh-CN" altLang="en-US" dirty="0" smtClean="0"/>
              <a:t>。</a:t>
            </a:r>
            <a:r>
              <a:rPr lang="en-US" altLang="zh-CN" dirty="0" smtClean="0"/>
              <a:t/>
            </a:r>
            <a:br>
              <a:rPr lang="en-US" altLang="zh-CN" dirty="0" smtClean="0"/>
            </a:br>
            <a:r>
              <a:rPr lang="en-US" altLang="zh-CN" dirty="0" smtClean="0"/>
              <a:t>3.QTP</a:t>
            </a:r>
            <a:r>
              <a:rPr lang="zh-CN" altLang="en-US" dirty="0" smtClean="0"/>
              <a:t>默认的插件只有</a:t>
            </a:r>
            <a:r>
              <a:rPr lang="en-US" altLang="zh-CN" dirty="0" smtClean="0"/>
              <a:t>ActiveX</a:t>
            </a:r>
            <a:r>
              <a:rPr lang="en-US" altLang="zh-CN" dirty="0"/>
              <a:t> </a:t>
            </a:r>
            <a:r>
              <a:rPr lang="en-US" altLang="zh-CN" dirty="0" smtClean="0"/>
              <a:t>Controls</a:t>
            </a:r>
            <a:r>
              <a:rPr lang="zh-CN" altLang="en-US" dirty="0" smtClean="0"/>
              <a:t>、</a:t>
            </a:r>
            <a:r>
              <a:rPr lang="en-US" altLang="zh-CN" dirty="0" err="1" smtClean="0"/>
              <a:t>VisualBasic</a:t>
            </a:r>
            <a:r>
              <a:rPr lang="zh-CN" altLang="en-US" dirty="0" smtClean="0"/>
              <a:t>、</a:t>
            </a:r>
            <a:r>
              <a:rPr lang="en-US" altLang="zh-CN" dirty="0" smtClean="0"/>
              <a:t>Web</a:t>
            </a:r>
            <a:r>
              <a:rPr lang="zh-CN" altLang="en-US" dirty="0" smtClean="0"/>
              <a:t>这三种，如果测试中还需要用到其他的插件需要用户自己安装。</a:t>
            </a:r>
            <a:r>
              <a:rPr lang="en-US" altLang="zh-CN" dirty="0" smtClean="0"/>
              <a:t/>
            </a:r>
            <a:br>
              <a:rPr lang="en-US" altLang="zh-CN" dirty="0" smtClean="0"/>
            </a:br>
            <a:r>
              <a:rPr lang="en-US" altLang="zh-CN" dirty="0" smtClean="0"/>
              <a:t>4.QTP</a:t>
            </a:r>
            <a:r>
              <a:rPr lang="zh-CN" altLang="en-US" dirty="0" smtClean="0"/>
              <a:t>无限试用的方法：</a:t>
            </a:r>
            <a:r>
              <a:rPr lang="en-US" altLang="zh-CN" dirty="0" smtClean="0"/>
              <a:t/>
            </a:r>
            <a:br>
              <a:rPr lang="en-US" altLang="zh-CN" dirty="0" smtClean="0"/>
            </a:br>
            <a:r>
              <a:rPr lang="en-US" altLang="zh-CN" dirty="0" smtClean="0"/>
              <a:t>        1</a:t>
            </a:r>
            <a:r>
              <a:rPr lang="zh-CN" altLang="en-US" dirty="0" smtClean="0"/>
              <a:t>）</a:t>
            </a:r>
            <a:r>
              <a:rPr lang="en-US" altLang="zh-CN" dirty="0" smtClean="0"/>
              <a:t> </a:t>
            </a:r>
            <a:r>
              <a:rPr lang="zh-CN" altLang="en-US" dirty="0"/>
              <a:t>找到 </a:t>
            </a:r>
            <a:r>
              <a:rPr lang="en-US" altLang="zh-CN" dirty="0"/>
              <a:t>C:\ProgramData\SafeNet Sentinel </a:t>
            </a:r>
            <a:r>
              <a:rPr lang="zh-CN" altLang="en-US" dirty="0"/>
              <a:t>目录，更名或者删除</a:t>
            </a:r>
            <a:r>
              <a:rPr lang="en-US" altLang="zh-CN" dirty="0"/>
              <a:t>.</a:t>
            </a:r>
            <a:br>
              <a:rPr lang="en-US" altLang="zh-CN" dirty="0"/>
            </a:br>
            <a:r>
              <a:rPr lang="en-US" altLang="zh-CN" dirty="0" smtClean="0"/>
              <a:t>        2</a:t>
            </a:r>
            <a:r>
              <a:rPr lang="zh-CN" altLang="en-US" dirty="0" smtClean="0"/>
              <a:t>）找到 </a:t>
            </a:r>
            <a:r>
              <a:rPr lang="en-US" altLang="zh-CN" dirty="0"/>
              <a:t>QTP11 </a:t>
            </a:r>
            <a:r>
              <a:rPr lang="zh-CN" altLang="en-US" dirty="0"/>
              <a:t>安装目录下</a:t>
            </a:r>
            <a:r>
              <a:rPr lang="en-US" altLang="zh-CN" dirty="0"/>
              <a:t>bin</a:t>
            </a:r>
            <a:r>
              <a:rPr lang="zh-CN" altLang="en-US" dirty="0"/>
              <a:t>子目录，如 </a:t>
            </a:r>
            <a:r>
              <a:rPr lang="en-US" altLang="zh-CN" dirty="0"/>
              <a:t>C:\Program Files (x86)\HP\</a:t>
            </a:r>
            <a:r>
              <a:rPr lang="en-US" altLang="zh-CN" dirty="0" err="1"/>
              <a:t>QuickTest</a:t>
            </a:r>
            <a:r>
              <a:rPr lang="en-US" altLang="zh-CN" dirty="0"/>
              <a:t> Professional\bin</a:t>
            </a:r>
            <a:r>
              <a:rPr lang="zh-CN" altLang="en-US" dirty="0"/>
              <a:t>，执行 </a:t>
            </a:r>
            <a:r>
              <a:rPr lang="en-US" altLang="zh-CN" dirty="0"/>
              <a:t>instdemo.exe.(win7</a:t>
            </a:r>
            <a:r>
              <a:rPr lang="zh-CN" altLang="en-US" dirty="0"/>
              <a:t>以管理员权限</a:t>
            </a:r>
            <a:r>
              <a:rPr lang="zh-CN" altLang="en-US" dirty="0" smtClean="0"/>
              <a:t>执行</a:t>
            </a:r>
            <a:r>
              <a:rPr lang="en-US" altLang="zh-CN" dirty="0" smtClean="0"/>
              <a:t>)</a:t>
            </a:r>
            <a:br>
              <a:rPr lang="en-US" altLang="zh-CN" dirty="0" smtClean="0"/>
            </a:br>
            <a:r>
              <a:rPr lang="en-US" altLang="zh-CN" dirty="0" smtClean="0"/>
              <a:t>5.</a:t>
            </a:r>
            <a:r>
              <a:rPr lang="zh-CN" altLang="en-US" dirty="0" smtClean="0"/>
              <a:t>调用函数库的方法：</a:t>
            </a:r>
            <a:r>
              <a:rPr lang="en-US" altLang="zh-CN" dirty="0" err="1" smtClean="0"/>
              <a:t>Executefile</a:t>
            </a:r>
            <a:r>
              <a:rPr lang="en-US" altLang="zh-CN" dirty="0" smtClean="0"/>
              <a:t> “</a:t>
            </a:r>
            <a:r>
              <a:rPr lang="zh-CN" altLang="en-US" dirty="0" smtClean="0"/>
              <a:t>路径</a:t>
            </a:r>
            <a:r>
              <a:rPr lang="en-US" altLang="zh-CN" dirty="0" smtClean="0"/>
              <a:t>”</a:t>
            </a:r>
            <a:br>
              <a:rPr lang="en-US" altLang="zh-CN" dirty="0" smtClean="0"/>
            </a:br>
            <a:r>
              <a:rPr lang="en-US" altLang="zh-CN" dirty="0" smtClean="0"/>
              <a:t>6.</a:t>
            </a:r>
            <a:r>
              <a:rPr lang="zh-CN" altLang="en-US" dirty="0" smtClean="0"/>
              <a:t>对象属性值参数化：</a:t>
            </a:r>
            <a:r>
              <a:rPr lang="en-US" altLang="zh-CN" dirty="0" smtClean="0"/>
              <a:t/>
            </a:r>
            <a:br>
              <a:rPr lang="en-US" altLang="zh-CN" dirty="0" smtClean="0"/>
            </a:br>
            <a:r>
              <a:rPr lang="en-US" altLang="zh-CN" dirty="0" smtClean="0"/>
              <a:t>	</a:t>
            </a:r>
            <a:r>
              <a:rPr lang="zh-CN" altLang="en-US" dirty="0" smtClean="0"/>
              <a:t>属性</a:t>
            </a:r>
            <a:r>
              <a:rPr lang="zh-CN" altLang="en-US" dirty="0"/>
              <a:t>值的参数化：</a:t>
            </a:r>
            <a:r>
              <a:rPr lang="en-US" altLang="zh-CN" dirty="0"/>
              <a:t/>
            </a:r>
            <a:br>
              <a:rPr lang="en-US" altLang="zh-CN" dirty="0"/>
            </a:br>
            <a:r>
              <a:rPr lang="en-US" altLang="zh-CN" dirty="0" smtClean="0"/>
              <a:t>	Dim </a:t>
            </a:r>
            <a:r>
              <a:rPr lang="en-US" altLang="zh-CN" dirty="0" err="1"/>
              <a:t>i</a:t>
            </a:r>
            <a:r>
              <a:rPr lang="en-US" altLang="zh-CN" dirty="0"/>
              <a:t>=2</a:t>
            </a:r>
            <a:br>
              <a:rPr lang="en-US" altLang="zh-CN" dirty="0"/>
            </a:br>
            <a:r>
              <a:rPr lang="en-US" altLang="zh-CN" dirty="0" smtClean="0"/>
              <a:t>	"</a:t>
            </a:r>
            <a:r>
              <a:rPr lang="en-US" altLang="zh-CN" dirty="0" err="1"/>
              <a:t>outertext</a:t>
            </a:r>
            <a:r>
              <a:rPr lang="en-US" altLang="zh-CN" dirty="0"/>
              <a:t>:="&amp;i+1,</a:t>
            </a:r>
            <a:r>
              <a:rPr lang="en-US" altLang="zh-CN" dirty="0" smtClean="0"/>
              <a:t/>
            </a:r>
            <a:br>
              <a:rPr lang="en-US" altLang="zh-CN" dirty="0" smtClean="0"/>
            </a:br>
            <a:r>
              <a:rPr lang="en-US" altLang="zh-CN" dirty="0"/>
              <a:t/>
            </a:r>
            <a:br>
              <a:rPr lang="en-US" altLang="zh-CN" dirty="0"/>
            </a:br>
            <a:endParaRPr lang="zh-CN" altLang="zh-CN" dirty="0"/>
          </a:p>
        </p:txBody>
      </p:sp>
      <p:sp>
        <p:nvSpPr>
          <p:cNvPr id="3" name="文本占位符 2"/>
          <p:cNvSpPr>
            <a:spLocks noGrp="1"/>
          </p:cNvSpPr>
          <p:nvPr>
            <p:ph type="body" sz="quarter" idx="10"/>
          </p:nvPr>
        </p:nvSpPr>
        <p:spPr/>
        <p:txBody>
          <a:bodyPr/>
          <a:lstStyle/>
          <a:p>
            <a:endParaRPr lang="zh-CN" altLang="en-US"/>
          </a:p>
        </p:txBody>
      </p:sp>
      <p:sp>
        <p:nvSpPr>
          <p:cNvPr id="4" name="文本占位符 3"/>
          <p:cNvSpPr>
            <a:spLocks noGrp="1"/>
          </p:cNvSpPr>
          <p:nvPr>
            <p:ph type="body" sz="quarter" idx="11"/>
          </p:nvPr>
        </p:nvSpPr>
        <p:spPr/>
        <p:txBody>
          <a:bodyPr/>
          <a:lstStyle/>
          <a:p>
            <a:r>
              <a:rPr lang="zh-CN" altLang="en-US" dirty="0" smtClean="0"/>
              <a:t>常见问题：</a:t>
            </a:r>
            <a:endParaRPr lang="zh-CN" altLang="en-US" dirty="0"/>
          </a:p>
        </p:txBody>
      </p:sp>
    </p:spTree>
    <p:extLst>
      <p:ext uri="{BB962C8B-B14F-4D97-AF65-F5344CB8AC3E}">
        <p14:creationId xmlns:p14="http://schemas.microsoft.com/office/powerpoint/2010/main" val="8871833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longjun.deng\Desktop\图片3.png"/>
          <p:cNvPicPr>
            <a:picLocks noChangeAspect="1" noChangeArrowheads="1"/>
          </p:cNvPicPr>
          <p:nvPr/>
        </p:nvPicPr>
        <p:blipFill rotWithShape="1">
          <a:blip r:embed="rId3">
            <a:extLst>
              <a:ext uri="{28A0092B-C50C-407E-A947-70E740481C1C}">
                <a14:useLocalDpi xmlns:a14="http://schemas.microsoft.com/office/drawing/2010/main" val="0"/>
              </a:ext>
            </a:extLst>
          </a:blip>
          <a:srcRect l="1740" t="5066" r="15499" b="1976"/>
          <a:stretch/>
        </p:blipFill>
        <p:spPr bwMode="auto">
          <a:xfrm>
            <a:off x="1" y="-1"/>
            <a:ext cx="13681074" cy="79216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r="15336" b="7127"/>
          <a:stretch/>
        </p:blipFill>
        <p:spPr bwMode="auto">
          <a:xfrm>
            <a:off x="5334962" y="-1"/>
            <a:ext cx="8346113" cy="792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1234655" y="3509991"/>
            <a:ext cx="6342061" cy="1200329"/>
          </a:xfrm>
          <a:prstGeom prst="rect">
            <a:avLst/>
          </a:prstGeom>
          <a:noFill/>
        </p:spPr>
        <p:txBody>
          <a:bodyPr wrap="square" rtlCol="0">
            <a:spAutoFit/>
          </a:bodyPr>
          <a:lstStyle/>
          <a:p>
            <a:r>
              <a:rPr lang="zh-CN" altLang="en-US" sz="7200" b="1" dirty="0" smtClean="0">
                <a:solidFill>
                  <a:srgbClr val="003366"/>
                </a:solidFill>
                <a:latin typeface="微软雅黑" panose="020B0503020204020204" pitchFamily="34" charset="-122"/>
                <a:ea typeface="微软雅黑" panose="020B0503020204020204" pitchFamily="34" charset="-122"/>
              </a:rPr>
              <a:t>感谢您的聆听！</a:t>
            </a:r>
            <a:endParaRPr lang="zh-CN" altLang="en-US" sz="7200" b="1" dirty="0">
              <a:solidFill>
                <a:srgbClr val="003366"/>
              </a:solidFill>
              <a:latin typeface="微软雅黑" panose="020B0503020204020204" pitchFamily="34" charset="-122"/>
              <a:ea typeface="微软雅黑" panose="020B0503020204020204" pitchFamily="34" charset="-122"/>
            </a:endParaRPr>
          </a:p>
        </p:txBody>
      </p:sp>
      <p:grpSp>
        <p:nvGrpSpPr>
          <p:cNvPr id="41" name="组合 40"/>
          <p:cNvGrpSpPr/>
          <p:nvPr/>
        </p:nvGrpSpPr>
        <p:grpSpPr>
          <a:xfrm>
            <a:off x="1400221" y="4638530"/>
            <a:ext cx="5893446" cy="369332"/>
            <a:chOff x="7722433" y="4441589"/>
            <a:chExt cx="4298857" cy="369332"/>
          </a:xfrm>
        </p:grpSpPr>
        <p:sp>
          <p:nvSpPr>
            <p:cNvPr id="42" name="矩形 41"/>
            <p:cNvSpPr/>
            <p:nvPr/>
          </p:nvSpPr>
          <p:spPr>
            <a:xfrm>
              <a:off x="7722433" y="4468637"/>
              <a:ext cx="4095463" cy="327770"/>
            </a:xfrm>
            <a:prstGeom prst="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sp>
          <p:nvSpPr>
            <p:cNvPr id="43" name="TextBox 42"/>
            <p:cNvSpPr txBox="1"/>
            <p:nvPr/>
          </p:nvSpPr>
          <p:spPr>
            <a:xfrm>
              <a:off x="7808126" y="4441589"/>
              <a:ext cx="4213164" cy="369332"/>
            </a:xfrm>
            <a:prstGeom prst="rect">
              <a:avLst/>
            </a:prstGeom>
            <a:noFill/>
          </p:spPr>
          <p:txBody>
            <a:bodyPr wrap="square" rtlCol="0">
              <a:spAutoFit/>
            </a:bodyPr>
            <a:lstStyle/>
            <a:p>
              <a:pPr algn="ctr"/>
              <a:r>
                <a:rPr lang="en-US" altLang="zh-CN" sz="1800" spc="2000" dirty="0" smtClean="0">
                  <a:solidFill>
                    <a:schemeClr val="bg1"/>
                  </a:solidFill>
                  <a:latin typeface="微软雅黑" panose="020B0503020204020204" pitchFamily="34" charset="-122"/>
                  <a:ea typeface="微软雅黑" panose="020B0503020204020204" pitchFamily="34" charset="-122"/>
                </a:rPr>
                <a:t>THANK YOU!</a:t>
              </a:r>
              <a:endParaRPr lang="en-US" altLang="zh-CN" sz="1600" spc="2000" dirty="0">
                <a:solidFill>
                  <a:schemeClr val="bg1"/>
                </a:solidFill>
                <a:latin typeface="微软雅黑" panose="020B0503020204020204" pitchFamily="34" charset="-122"/>
                <a:ea typeface="微软雅黑" panose="020B0503020204020204" pitchFamily="34" charset="-122"/>
              </a:endParaRPr>
            </a:p>
          </p:txBody>
        </p:sp>
      </p:grpSp>
      <p:pic>
        <p:nvPicPr>
          <p:cNvPr id="9" name="Picture 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47849" y="936476"/>
            <a:ext cx="3486514" cy="20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51677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3" presetClass="entr" presetSubtype="528" fill="hold" grpId="0" nodeType="withEffect">
                                  <p:stCondLst>
                                    <p:cond delay="0"/>
                                  </p:stCondLst>
                                  <p:iterate type="lt">
                                    <p:tmPct val="50000"/>
                                  </p:iterate>
                                  <p:childTnLst>
                                    <p:set>
                                      <p:cBhvr>
                                        <p:cTn id="9" dur="1" fill="hold">
                                          <p:stCondLst>
                                            <p:cond delay="0"/>
                                          </p:stCondLst>
                                        </p:cTn>
                                        <p:tgtEl>
                                          <p:spTgt spid="40"/>
                                        </p:tgtEl>
                                        <p:attrNameLst>
                                          <p:attrName>style.visibility</p:attrName>
                                        </p:attrNameLst>
                                      </p:cBhvr>
                                      <p:to>
                                        <p:strVal val="visible"/>
                                      </p:to>
                                    </p:set>
                                    <p:anim calcmode="lin" valueType="num">
                                      <p:cBhvr>
                                        <p:cTn id="10" dur="250" fill="hold"/>
                                        <p:tgtEl>
                                          <p:spTgt spid="40"/>
                                        </p:tgtEl>
                                        <p:attrNameLst>
                                          <p:attrName>ppt_w</p:attrName>
                                        </p:attrNameLst>
                                      </p:cBhvr>
                                      <p:tavLst>
                                        <p:tav tm="0">
                                          <p:val>
                                            <p:fltVal val="0"/>
                                          </p:val>
                                        </p:tav>
                                        <p:tav tm="100000">
                                          <p:val>
                                            <p:strVal val="#ppt_w"/>
                                          </p:val>
                                        </p:tav>
                                      </p:tavLst>
                                    </p:anim>
                                    <p:anim calcmode="lin" valueType="num">
                                      <p:cBhvr>
                                        <p:cTn id="11" dur="250" fill="hold"/>
                                        <p:tgtEl>
                                          <p:spTgt spid="40"/>
                                        </p:tgtEl>
                                        <p:attrNameLst>
                                          <p:attrName>ppt_h</p:attrName>
                                        </p:attrNameLst>
                                      </p:cBhvr>
                                      <p:tavLst>
                                        <p:tav tm="0">
                                          <p:val>
                                            <p:fltVal val="0"/>
                                          </p:val>
                                        </p:tav>
                                        <p:tav tm="100000">
                                          <p:val>
                                            <p:strVal val="#ppt_h"/>
                                          </p:val>
                                        </p:tav>
                                      </p:tavLst>
                                    </p:anim>
                                    <p:anim calcmode="lin" valueType="num">
                                      <p:cBhvr>
                                        <p:cTn id="12" dur="250" fill="hold"/>
                                        <p:tgtEl>
                                          <p:spTgt spid="40"/>
                                        </p:tgtEl>
                                        <p:attrNameLst>
                                          <p:attrName>ppt_x</p:attrName>
                                        </p:attrNameLst>
                                      </p:cBhvr>
                                      <p:tavLst>
                                        <p:tav tm="0">
                                          <p:val>
                                            <p:fltVal val="0.5"/>
                                          </p:val>
                                        </p:tav>
                                        <p:tav tm="100000">
                                          <p:val>
                                            <p:strVal val="#ppt_x"/>
                                          </p:val>
                                        </p:tav>
                                      </p:tavLst>
                                    </p:anim>
                                    <p:anim calcmode="lin" valueType="num">
                                      <p:cBhvr>
                                        <p:cTn id="13" dur="250" fill="hold"/>
                                        <p:tgtEl>
                                          <p:spTgt spid="40"/>
                                        </p:tgtEl>
                                        <p:attrNameLst>
                                          <p:attrName>ppt_y</p:attrName>
                                        </p:attrNameLst>
                                      </p:cBhvr>
                                      <p:tavLst>
                                        <p:tav tm="0">
                                          <p:val>
                                            <p:fltVal val="0.5"/>
                                          </p:val>
                                        </p:tav>
                                        <p:tav tm="100000">
                                          <p:val>
                                            <p:strVal val="#ppt_y"/>
                                          </p:val>
                                        </p:tav>
                                      </p:tavLst>
                                    </p:anim>
                                  </p:childTnLst>
                                </p:cTn>
                              </p:par>
                              <p:par>
                                <p:cTn id="14" presetID="16" presetClass="entr" presetSubtype="21" fill="hold" nodeType="withEffect">
                                  <p:stCondLst>
                                    <p:cond delay="500"/>
                                  </p:stCondLst>
                                  <p:childTnLst>
                                    <p:set>
                                      <p:cBhvr>
                                        <p:cTn id="15" dur="1" fill="hold">
                                          <p:stCondLst>
                                            <p:cond delay="0"/>
                                          </p:stCondLst>
                                        </p:cTn>
                                        <p:tgtEl>
                                          <p:spTgt spid="41"/>
                                        </p:tgtEl>
                                        <p:attrNameLst>
                                          <p:attrName>style.visibility</p:attrName>
                                        </p:attrNameLst>
                                      </p:cBhvr>
                                      <p:to>
                                        <p:strVal val="visible"/>
                                      </p:to>
                                    </p:set>
                                    <p:animEffect transition="in" filter="barn(inVertical)">
                                      <p:cBhvr>
                                        <p:cTn id="16" dur="500"/>
                                        <p:tgtEl>
                                          <p:spTgt spid="41"/>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6919" y="1567944"/>
            <a:ext cx="12478314" cy="4769132"/>
          </a:xfrm>
        </p:spPr>
        <p:txBody>
          <a:bodyPr/>
          <a:lstStyle/>
          <a:p>
            <a:r>
              <a:rPr lang="en-US" altLang="zh-CN" dirty="0" smtClean="0"/>
              <a:t>1.</a:t>
            </a:r>
            <a:r>
              <a:rPr lang="en-US" altLang="zh-CN" dirty="0"/>
              <a:t> QTP</a:t>
            </a:r>
            <a:r>
              <a:rPr lang="zh-CN" altLang="en-US" dirty="0"/>
              <a:t>是</a:t>
            </a:r>
            <a:r>
              <a:rPr lang="en-US" altLang="zh-CN" dirty="0"/>
              <a:t>Quick Test Professional</a:t>
            </a:r>
            <a:r>
              <a:rPr lang="zh-CN" altLang="en-US" dirty="0"/>
              <a:t>的简称，是一种自动测试工具。使用</a:t>
            </a:r>
            <a:r>
              <a:rPr lang="en-US" altLang="zh-CN" dirty="0"/>
              <a:t>QTP</a:t>
            </a:r>
            <a:r>
              <a:rPr lang="zh-CN" altLang="en-US" dirty="0"/>
              <a:t>的目的是想用它来执行重复的自动化测试</a:t>
            </a:r>
            <a:r>
              <a:rPr lang="zh-CN" altLang="en-US" dirty="0" smtClean="0"/>
              <a:t>。它提供</a:t>
            </a:r>
            <a:r>
              <a:rPr lang="zh-CN" altLang="en-US" dirty="0"/>
              <a:t>符合所有主要应用软件环境的功能测试和回归测试的</a:t>
            </a:r>
            <a:r>
              <a:rPr lang="zh-CN" altLang="en-US" dirty="0" smtClean="0"/>
              <a:t>自动化。</a:t>
            </a:r>
            <a:r>
              <a:rPr lang="en-US" altLang="zh-CN" dirty="0" smtClean="0"/>
              <a:t/>
            </a:r>
            <a:br>
              <a:rPr lang="en-US" altLang="zh-CN" dirty="0" smtClean="0"/>
            </a:br>
            <a:r>
              <a:rPr lang="en-US" altLang="zh-CN" dirty="0" smtClean="0"/>
              <a:t>2.QTP</a:t>
            </a:r>
            <a:r>
              <a:rPr lang="zh-CN" altLang="en-US" dirty="0"/>
              <a:t>是一个侧重于功能的回归自动化测试工具；提供了很多插件，如：</a:t>
            </a:r>
            <a:r>
              <a:rPr lang="en-US" altLang="zh-CN" dirty="0"/>
              <a:t>.NET</a:t>
            </a:r>
            <a:r>
              <a:rPr lang="zh-CN" altLang="en-US" dirty="0"/>
              <a:t>的，</a:t>
            </a:r>
            <a:r>
              <a:rPr lang="en-US" altLang="zh-CN" dirty="0"/>
              <a:t>Java</a:t>
            </a:r>
            <a:r>
              <a:rPr lang="zh-CN" altLang="en-US" dirty="0"/>
              <a:t>的，</a:t>
            </a:r>
            <a:r>
              <a:rPr lang="en-US" altLang="zh-CN" dirty="0"/>
              <a:t>SAP</a:t>
            </a:r>
            <a:r>
              <a:rPr lang="zh-CN" altLang="en-US" dirty="0"/>
              <a:t>的，</a:t>
            </a:r>
            <a:r>
              <a:rPr lang="en-US" altLang="zh-CN" dirty="0"/>
              <a:t>Terminal Emulator</a:t>
            </a:r>
            <a:r>
              <a:rPr lang="zh-CN" altLang="en-US" dirty="0"/>
              <a:t>的等等，分别用于各自类型的产品测试。默认提供</a:t>
            </a:r>
            <a:r>
              <a:rPr lang="en-US" altLang="zh-CN" dirty="0"/>
              <a:t>Web</a:t>
            </a:r>
            <a:r>
              <a:rPr lang="zh-CN" altLang="en-US" dirty="0"/>
              <a:t>，</a:t>
            </a:r>
            <a:r>
              <a:rPr lang="en-US" altLang="zh-CN" dirty="0"/>
              <a:t>ActiveX</a:t>
            </a:r>
            <a:r>
              <a:rPr lang="zh-CN" altLang="en-US" dirty="0"/>
              <a:t>和</a:t>
            </a:r>
            <a:r>
              <a:rPr lang="en-US" altLang="zh-CN" dirty="0"/>
              <a:t>VB</a:t>
            </a:r>
            <a:r>
              <a:rPr lang="zh-CN" altLang="en-US" dirty="0" smtClean="0"/>
              <a:t>。</a:t>
            </a:r>
            <a:r>
              <a:rPr lang="en-US" altLang="zh-CN" dirty="0" smtClean="0"/>
              <a:t/>
            </a:r>
            <a:br>
              <a:rPr lang="en-US" altLang="zh-CN" dirty="0" smtClean="0"/>
            </a:br>
            <a:r>
              <a:rPr lang="en-US" altLang="zh-CN" dirty="0" smtClean="0"/>
              <a:t>3. QTP</a:t>
            </a:r>
            <a:r>
              <a:rPr lang="zh-CN" altLang="en-US" dirty="0" smtClean="0"/>
              <a:t>从</a:t>
            </a:r>
            <a:r>
              <a:rPr lang="en-US" altLang="zh-CN" dirty="0" smtClean="0"/>
              <a:t>QTP12</a:t>
            </a:r>
            <a:r>
              <a:rPr lang="zh-CN" altLang="en-US" dirty="0" smtClean="0"/>
              <a:t>版本开始更名为</a:t>
            </a:r>
            <a:r>
              <a:rPr lang="en-US" altLang="zh-CN" dirty="0" smtClean="0"/>
              <a:t>UFT12</a:t>
            </a:r>
            <a:r>
              <a:rPr lang="zh-CN" altLang="en-US" dirty="0" smtClean="0"/>
              <a:t>（</a:t>
            </a:r>
            <a:r>
              <a:rPr lang="en-US" altLang="zh-CN" dirty="0" smtClean="0"/>
              <a:t>HP Unified Functional Testing</a:t>
            </a:r>
            <a:r>
              <a:rPr lang="zh-CN" altLang="en-US" dirty="0" smtClean="0"/>
              <a:t>）。</a:t>
            </a:r>
            <a:r>
              <a:rPr lang="en-US" altLang="zh-CN" dirty="0" smtClean="0"/>
              <a:t/>
            </a:r>
            <a:br>
              <a:rPr lang="en-US" altLang="zh-CN" dirty="0" smtClean="0"/>
            </a:br>
            <a:r>
              <a:rPr lang="en-US" altLang="zh-CN" dirty="0" smtClean="0"/>
              <a:t>4. </a:t>
            </a:r>
            <a:r>
              <a:rPr lang="en-US" altLang="zh-CN" dirty="0"/>
              <a:t>QTP</a:t>
            </a:r>
            <a:r>
              <a:rPr lang="zh-CN" altLang="en-US" dirty="0"/>
              <a:t>支持的脚本语言是</a:t>
            </a:r>
            <a:r>
              <a:rPr lang="en-US" altLang="zh-CN" dirty="0" smtClean="0"/>
              <a:t>VBScript</a:t>
            </a:r>
            <a:r>
              <a:rPr lang="zh-CN" altLang="en-US" dirty="0" smtClean="0"/>
              <a:t>。</a:t>
            </a:r>
            <a:r>
              <a:rPr lang="en-US" altLang="zh-CN" dirty="0" smtClean="0"/>
              <a:t/>
            </a:r>
            <a:br>
              <a:rPr lang="en-US" altLang="zh-CN" dirty="0" smtClean="0"/>
            </a:br>
            <a:r>
              <a:rPr lang="en-US" altLang="zh-CN" dirty="0" smtClean="0"/>
              <a:t>5.QTP</a:t>
            </a:r>
            <a:r>
              <a:rPr lang="zh-CN" altLang="en-US" dirty="0" smtClean="0"/>
              <a:t>的</a:t>
            </a:r>
            <a:r>
              <a:rPr lang="zh-CN" altLang="en-US" dirty="0"/>
              <a:t>编辑器支持两种视图：</a:t>
            </a:r>
            <a:r>
              <a:rPr lang="en-US" altLang="zh-CN" dirty="0"/>
              <a:t>Keyword</a:t>
            </a:r>
            <a:r>
              <a:rPr lang="zh-CN" altLang="en-US" dirty="0"/>
              <a:t>模式和</a:t>
            </a:r>
            <a:r>
              <a:rPr lang="en-US" altLang="zh-CN" dirty="0"/>
              <a:t>Expert</a:t>
            </a:r>
            <a:r>
              <a:rPr lang="zh-CN" altLang="en-US" dirty="0"/>
              <a:t>模式。</a:t>
            </a:r>
            <a:r>
              <a:rPr lang="en-US" altLang="zh-CN" dirty="0"/>
              <a:t/>
            </a:r>
            <a:br>
              <a:rPr lang="en-US" altLang="zh-CN" dirty="0"/>
            </a:br>
            <a:r>
              <a:rPr lang="en-US" altLang="zh-CN" dirty="0" smtClean="0"/>
              <a:t>6.QTP</a:t>
            </a:r>
            <a:r>
              <a:rPr lang="zh-CN" altLang="en-US" dirty="0"/>
              <a:t>进行功能测试的测试流程 </a:t>
            </a:r>
            <a:r>
              <a:rPr lang="en-US" altLang="zh-CN" dirty="0"/>
              <a:t>[</a:t>
            </a:r>
            <a:r>
              <a:rPr lang="zh-CN" altLang="en-US" dirty="0"/>
              <a:t>制定测试计划</a:t>
            </a:r>
            <a:r>
              <a:rPr lang="en-US" altLang="zh-CN" dirty="0"/>
              <a:t>]——&gt;[</a:t>
            </a:r>
            <a:r>
              <a:rPr lang="zh-CN" altLang="en-US" dirty="0"/>
              <a:t>创建测试脚本</a:t>
            </a:r>
            <a:r>
              <a:rPr lang="en-US" altLang="zh-CN" dirty="0"/>
              <a:t>]——&gt;[</a:t>
            </a:r>
            <a:r>
              <a:rPr lang="zh-CN" altLang="en-US" dirty="0"/>
              <a:t>增强测试脚本功能</a:t>
            </a:r>
            <a:r>
              <a:rPr lang="en-US" altLang="zh-CN" dirty="0"/>
              <a:t>]——&gt;[</a:t>
            </a:r>
            <a:r>
              <a:rPr lang="zh-CN" altLang="en-US" dirty="0"/>
              <a:t>运行测试</a:t>
            </a:r>
            <a:r>
              <a:rPr lang="en-US" altLang="zh-CN" dirty="0"/>
              <a:t>]——&gt;[</a:t>
            </a:r>
            <a:r>
              <a:rPr lang="zh-CN" altLang="en-US" dirty="0"/>
              <a:t>分析测试结果</a:t>
            </a:r>
            <a:r>
              <a:rPr lang="en-US" altLang="zh-CN" dirty="0"/>
              <a:t>] </a:t>
            </a:r>
            <a:r>
              <a:rPr lang="en-US" altLang="zh-CN" dirty="0" smtClean="0"/>
              <a:t/>
            </a:r>
            <a:br>
              <a:rPr lang="en-US" altLang="zh-CN" dirty="0" smtClean="0"/>
            </a:br>
            <a:r>
              <a:rPr lang="en-US" altLang="zh-CN" dirty="0" smtClean="0"/>
              <a:t>7.QTP</a:t>
            </a:r>
            <a:r>
              <a:rPr lang="zh-CN" altLang="en-US" dirty="0"/>
              <a:t>用对象库对对象进行管理，记录的对象和这些对象的属性都存储在对象存储库中</a:t>
            </a:r>
            <a:r>
              <a:rPr lang="zh-CN" altLang="en-US" dirty="0" smtClean="0"/>
              <a:t>。</a:t>
            </a:r>
            <a:endParaRPr lang="zh-CN" altLang="en-US" dirty="0"/>
          </a:p>
        </p:txBody>
      </p:sp>
      <p:sp>
        <p:nvSpPr>
          <p:cNvPr id="3" name="文本占位符 2"/>
          <p:cNvSpPr>
            <a:spLocks noGrp="1"/>
          </p:cNvSpPr>
          <p:nvPr>
            <p:ph type="body" sz="quarter" idx="10"/>
          </p:nvPr>
        </p:nvSpPr>
        <p:spPr/>
        <p:txBody>
          <a:bodyPr/>
          <a:lstStyle/>
          <a:p>
            <a:endParaRPr lang="zh-CN" altLang="en-US" dirty="0">
              <a:solidFill>
                <a:srgbClr val="003366"/>
              </a:solidFill>
            </a:endParaRPr>
          </a:p>
        </p:txBody>
      </p:sp>
      <p:sp>
        <p:nvSpPr>
          <p:cNvPr id="4" name="文本占位符 3"/>
          <p:cNvSpPr>
            <a:spLocks noGrp="1"/>
          </p:cNvSpPr>
          <p:nvPr>
            <p:ph type="body" sz="quarter" idx="11"/>
          </p:nvPr>
        </p:nvSpPr>
        <p:spPr/>
        <p:txBody>
          <a:bodyPr/>
          <a:lstStyle/>
          <a:p>
            <a:r>
              <a:rPr lang="en-US" altLang="zh-CN" dirty="0" smtClean="0"/>
              <a:t>QTP</a:t>
            </a:r>
            <a:r>
              <a:rPr lang="zh-CN" altLang="en-US" dirty="0"/>
              <a:t>介绍</a:t>
            </a:r>
          </a:p>
        </p:txBody>
      </p:sp>
    </p:spTree>
    <p:extLst>
      <p:ext uri="{BB962C8B-B14F-4D97-AF65-F5344CB8AC3E}">
        <p14:creationId xmlns:p14="http://schemas.microsoft.com/office/powerpoint/2010/main" val="1734215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40343" y="1567944"/>
            <a:ext cx="12464889" cy="5705236"/>
          </a:xfrm>
        </p:spPr>
        <p:txBody>
          <a:bodyPr/>
          <a:lstStyle/>
          <a:p>
            <a:r>
              <a:rPr lang="en-US" altLang="zh-CN" dirty="0" smtClean="0"/>
              <a:t>1. </a:t>
            </a:r>
            <a:r>
              <a:rPr lang="zh-CN" altLang="zh-CN" dirty="0" smtClean="0"/>
              <a:t>定义</a:t>
            </a:r>
            <a:r>
              <a:rPr lang="zh-CN" altLang="zh-CN" dirty="0"/>
              <a:t>变量：</a:t>
            </a:r>
            <a:br>
              <a:rPr lang="zh-CN" altLang="zh-CN" dirty="0"/>
            </a:br>
            <a:r>
              <a:rPr lang="en-US" altLang="zh-CN" dirty="0"/>
              <a:t>Dim </a:t>
            </a:r>
            <a:r>
              <a:rPr lang="en-US" altLang="zh-CN" dirty="0" err="1"/>
              <a:t>i</a:t>
            </a:r>
            <a:r>
              <a:rPr lang="zh-CN" altLang="zh-CN" dirty="0"/>
              <a:t/>
            </a:r>
            <a:br>
              <a:rPr lang="zh-CN" altLang="zh-CN" dirty="0"/>
            </a:br>
            <a:r>
              <a:rPr lang="en-US" altLang="zh-CN" dirty="0" err="1" smtClean="0"/>
              <a:t>i</a:t>
            </a:r>
            <a:r>
              <a:rPr lang="en-US" altLang="zh-CN" dirty="0" smtClean="0"/>
              <a:t>=“23“</a:t>
            </a:r>
            <a:br>
              <a:rPr lang="en-US" altLang="zh-CN" dirty="0" smtClean="0"/>
            </a:br>
            <a:r>
              <a:rPr lang="zh-CN" altLang="zh-CN" dirty="0"/>
              <a:t/>
            </a:r>
            <a:br>
              <a:rPr lang="zh-CN" altLang="zh-CN" dirty="0"/>
            </a:br>
            <a:r>
              <a:rPr lang="en-US" altLang="zh-CN" dirty="0" smtClean="0"/>
              <a:t>2. </a:t>
            </a:r>
            <a:r>
              <a:rPr lang="zh-CN" altLang="zh-CN" dirty="0" smtClean="0"/>
              <a:t>定义</a:t>
            </a:r>
            <a:r>
              <a:rPr lang="zh-CN" altLang="zh-CN" dirty="0"/>
              <a:t>数组：</a:t>
            </a:r>
            <a:br>
              <a:rPr lang="zh-CN" altLang="zh-CN" dirty="0"/>
            </a:br>
            <a:r>
              <a:rPr lang="en-US" altLang="zh-CN" dirty="0" smtClean="0"/>
              <a:t>Dim </a:t>
            </a:r>
            <a:r>
              <a:rPr lang="en-US" altLang="zh-CN" dirty="0"/>
              <a:t>a</a:t>
            </a:r>
            <a:r>
              <a:rPr lang="zh-CN" altLang="zh-CN" dirty="0"/>
              <a:t/>
            </a:r>
            <a:br>
              <a:rPr lang="zh-CN" altLang="zh-CN" dirty="0"/>
            </a:br>
            <a:r>
              <a:rPr lang="pt-BR" altLang="zh-CN" dirty="0"/>
              <a:t>a=array</a:t>
            </a:r>
            <a:r>
              <a:rPr lang="pt-BR" altLang="zh-CN" dirty="0" smtClean="0"/>
              <a:t>(”usrname1”,“usrname2”,“usrname3”,“usrname4”,“usrname5”)</a:t>
            </a:r>
            <a:r>
              <a:rPr lang="en-US" altLang="zh-CN" dirty="0" smtClean="0"/>
              <a:t/>
            </a:r>
            <a:br>
              <a:rPr lang="en-US" altLang="zh-CN" dirty="0" smtClean="0"/>
            </a:br>
            <a:r>
              <a:rPr lang="en-US" altLang="zh-CN" dirty="0" smtClean="0"/>
              <a:t>Dim b(5)</a:t>
            </a:r>
            <a:br>
              <a:rPr lang="en-US" altLang="zh-CN" dirty="0" smtClean="0"/>
            </a:br>
            <a:r>
              <a:rPr lang="en-US" altLang="zh-CN" dirty="0" smtClean="0"/>
              <a:t>b(0)=1</a:t>
            </a:r>
            <a:br>
              <a:rPr lang="en-US" altLang="zh-CN" dirty="0" smtClean="0"/>
            </a:br>
            <a:r>
              <a:rPr lang="en-US" altLang="zh-CN" dirty="0" smtClean="0"/>
              <a:t>b(1)=1</a:t>
            </a:r>
            <a:br>
              <a:rPr lang="en-US" altLang="zh-CN" dirty="0" smtClean="0"/>
            </a:br>
            <a:r>
              <a:rPr lang="en-US" altLang="zh-CN" dirty="0" smtClean="0"/>
              <a:t>b(2)=1</a:t>
            </a:r>
            <a:br>
              <a:rPr lang="en-US" altLang="zh-CN" dirty="0" smtClean="0"/>
            </a:br>
            <a:r>
              <a:rPr lang="en-US" altLang="zh-CN" dirty="0" smtClean="0"/>
              <a:t/>
            </a:r>
            <a:br>
              <a:rPr lang="en-US" altLang="zh-CN" dirty="0" smtClean="0"/>
            </a:br>
            <a:r>
              <a:rPr lang="en-US" altLang="zh-CN" dirty="0" smtClean="0"/>
              <a:t>3.</a:t>
            </a:r>
            <a:r>
              <a:rPr lang="zh-CN" altLang="en-US" dirty="0" smtClean="0"/>
              <a:t>数组常用函数：</a:t>
            </a:r>
            <a:r>
              <a:rPr lang="en-US" altLang="zh-CN" dirty="0" smtClean="0"/>
              <a:t/>
            </a:r>
            <a:br>
              <a:rPr lang="en-US" altLang="zh-CN" dirty="0" smtClean="0"/>
            </a:br>
            <a:r>
              <a:rPr lang="en-US" altLang="zh-CN" dirty="0" err="1"/>
              <a:t>UBound</a:t>
            </a:r>
            <a:r>
              <a:rPr lang="en-US" altLang="zh-CN" dirty="0"/>
              <a:t> </a:t>
            </a:r>
            <a:r>
              <a:rPr lang="zh-CN" altLang="en-US" dirty="0" smtClean="0"/>
              <a:t>函数</a:t>
            </a:r>
            <a:r>
              <a:rPr lang="zh-CN" altLang="en-US" b="1" dirty="0" smtClean="0"/>
              <a:t>：</a:t>
            </a:r>
            <a:r>
              <a:rPr lang="zh-CN" altLang="en-US" dirty="0" smtClean="0"/>
              <a:t>返回</a:t>
            </a:r>
            <a:r>
              <a:rPr lang="zh-CN" altLang="en-US" dirty="0"/>
              <a:t>指定数组维数的最大可用下标</a:t>
            </a:r>
            <a:r>
              <a:rPr lang="zh-CN" altLang="en-US" dirty="0" smtClean="0"/>
              <a:t>。</a:t>
            </a:r>
            <a:r>
              <a:rPr lang="en-US" altLang="zh-CN" b="1" dirty="0"/>
              <a:t> </a:t>
            </a:r>
            <a:r>
              <a:rPr lang="en-US" altLang="zh-CN" b="1" dirty="0" err="1" smtClean="0"/>
              <a:t>Ubound</a:t>
            </a:r>
            <a:r>
              <a:rPr lang="en-US" altLang="zh-CN" b="1" dirty="0" smtClean="0"/>
              <a:t>(a)</a:t>
            </a:r>
            <a:r>
              <a:rPr lang="en-US" altLang="zh-CN" dirty="0" smtClean="0"/>
              <a:t/>
            </a:r>
            <a:br>
              <a:rPr lang="en-US" altLang="zh-CN" dirty="0" smtClean="0"/>
            </a:br>
            <a:r>
              <a:rPr lang="en-US" altLang="zh-CN" dirty="0"/>
              <a:t>Split </a:t>
            </a:r>
            <a:r>
              <a:rPr lang="zh-CN" altLang="en-US" dirty="0" smtClean="0"/>
              <a:t>函数：分隔字符串，返回</a:t>
            </a:r>
            <a:r>
              <a:rPr lang="zh-CN" altLang="en-US" dirty="0"/>
              <a:t>一个基于 </a:t>
            </a:r>
            <a:r>
              <a:rPr lang="en-US" altLang="zh-CN" dirty="0"/>
              <a:t>0 </a:t>
            </a:r>
            <a:r>
              <a:rPr lang="zh-CN" altLang="en-US" dirty="0"/>
              <a:t>的一维数组，此数组包含指定数目的子</a:t>
            </a:r>
            <a:r>
              <a:rPr lang="zh-CN" altLang="en-US" dirty="0" smtClean="0"/>
              <a:t>字符串。</a:t>
            </a:r>
            <a:r>
              <a:rPr lang="en-US" altLang="zh-CN" dirty="0"/>
              <a:t/>
            </a:r>
            <a:br>
              <a:rPr lang="en-US" altLang="zh-CN" dirty="0"/>
            </a:br>
            <a:r>
              <a:rPr lang="en-US" altLang="zh-CN" dirty="0" err="1"/>
              <a:t>str</a:t>
            </a:r>
            <a:r>
              <a:rPr lang="en-US" altLang="zh-CN" dirty="0"/>
              <a:t>="1,2,3,4"</a:t>
            </a:r>
            <a:br>
              <a:rPr lang="en-US" altLang="zh-CN" dirty="0"/>
            </a:br>
            <a:r>
              <a:rPr lang="en-US" altLang="zh-CN" dirty="0" err="1"/>
              <a:t>strarr</a:t>
            </a:r>
            <a:r>
              <a:rPr lang="en-US" altLang="zh-CN" dirty="0"/>
              <a:t>=split(</a:t>
            </a:r>
            <a:r>
              <a:rPr lang="en-US" altLang="zh-CN" dirty="0" err="1"/>
              <a:t>str</a:t>
            </a:r>
            <a:r>
              <a:rPr lang="en-US" altLang="zh-CN" dirty="0"/>
              <a:t>,",")</a:t>
            </a:r>
            <a:br>
              <a:rPr lang="en-US" altLang="zh-CN" dirty="0"/>
            </a:br>
            <a:r>
              <a:rPr lang="en-US" altLang="zh-CN" dirty="0" err="1"/>
              <a:t>msgbox</a:t>
            </a:r>
            <a:r>
              <a:rPr lang="en-US" altLang="zh-CN" dirty="0"/>
              <a:t> </a:t>
            </a:r>
            <a:r>
              <a:rPr lang="en-US" altLang="zh-CN" dirty="0" err="1"/>
              <a:t>Ubound</a:t>
            </a:r>
            <a:r>
              <a:rPr lang="en-US" altLang="zh-CN" dirty="0"/>
              <a:t>(</a:t>
            </a:r>
            <a:r>
              <a:rPr lang="en-US" altLang="zh-CN" dirty="0" err="1"/>
              <a:t>strarr</a:t>
            </a:r>
            <a:r>
              <a:rPr lang="en-US" altLang="zh-CN" dirty="0"/>
              <a:t>)</a:t>
            </a:r>
            <a:br>
              <a:rPr lang="en-US" altLang="zh-CN" dirty="0"/>
            </a:br>
            <a:r>
              <a:rPr lang="en-US" altLang="zh-CN" dirty="0"/>
              <a:t>Dim </a:t>
            </a:r>
            <a:r>
              <a:rPr lang="en-US" altLang="zh-CN" dirty="0" err="1"/>
              <a:t>i</a:t>
            </a:r>
            <a:r>
              <a:rPr lang="en-US" altLang="zh-CN" dirty="0"/>
              <a:t/>
            </a:r>
            <a:br>
              <a:rPr lang="en-US" altLang="zh-CN" dirty="0"/>
            </a:br>
            <a:r>
              <a:rPr lang="en-US" altLang="zh-CN" dirty="0"/>
              <a:t>for </a:t>
            </a:r>
            <a:r>
              <a:rPr lang="en-US" altLang="zh-CN" dirty="0" err="1"/>
              <a:t>i</a:t>
            </a:r>
            <a:r>
              <a:rPr lang="en-US" altLang="zh-CN" dirty="0"/>
              <a:t>=0 To </a:t>
            </a:r>
            <a:r>
              <a:rPr lang="en-US" altLang="zh-CN" dirty="0" err="1"/>
              <a:t>ubound</a:t>
            </a:r>
            <a:r>
              <a:rPr lang="en-US" altLang="zh-CN" dirty="0"/>
              <a:t>(</a:t>
            </a:r>
            <a:r>
              <a:rPr lang="en-US" altLang="zh-CN" dirty="0" err="1"/>
              <a:t>strarr</a:t>
            </a:r>
            <a:r>
              <a:rPr lang="en-US" altLang="zh-CN" dirty="0"/>
              <a:t>)</a:t>
            </a:r>
            <a:br>
              <a:rPr lang="en-US" altLang="zh-CN" dirty="0"/>
            </a:br>
            <a:r>
              <a:rPr lang="en-US" altLang="zh-CN" dirty="0"/>
              <a:t>	</a:t>
            </a:r>
            <a:r>
              <a:rPr lang="en-US" altLang="zh-CN" dirty="0" err="1"/>
              <a:t>msgbox</a:t>
            </a:r>
            <a:r>
              <a:rPr lang="en-US" altLang="zh-CN" dirty="0"/>
              <a:t> </a:t>
            </a:r>
            <a:r>
              <a:rPr lang="en-US" altLang="zh-CN" dirty="0" err="1"/>
              <a:t>strarr</a:t>
            </a:r>
            <a:r>
              <a:rPr lang="en-US" altLang="zh-CN" dirty="0"/>
              <a:t>(</a:t>
            </a:r>
            <a:r>
              <a:rPr lang="en-US" altLang="zh-CN" dirty="0" err="1"/>
              <a:t>i</a:t>
            </a:r>
            <a:r>
              <a:rPr lang="en-US" altLang="zh-CN" dirty="0"/>
              <a:t>)</a:t>
            </a:r>
            <a:br>
              <a:rPr lang="en-US" altLang="zh-CN" dirty="0"/>
            </a:br>
            <a:r>
              <a:rPr lang="en-US" altLang="zh-CN" dirty="0"/>
              <a:t>Next</a:t>
            </a:r>
            <a:r>
              <a:rPr lang="en-US" altLang="zh-CN" dirty="0" smtClean="0"/>
              <a:t/>
            </a:r>
            <a:br>
              <a:rPr lang="en-US" altLang="zh-CN" dirty="0" smtClean="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
            </a:r>
            <a:br>
              <a:rPr lang="zh-CN" altLang="en-US" dirty="0"/>
            </a:br>
            <a:r>
              <a:rPr lang="zh-CN" altLang="zh-CN" dirty="0"/>
              <a:t/>
            </a:r>
            <a:br>
              <a:rPr lang="zh-CN" altLang="zh-CN" dirty="0"/>
            </a:br>
            <a:r>
              <a:rPr lang="en-US" altLang="zh-CN" dirty="0" smtClean="0"/>
              <a:t>	</a:t>
            </a:r>
            <a:endParaRPr lang="zh-CN" altLang="en-US" dirty="0"/>
          </a:p>
        </p:txBody>
      </p:sp>
      <p:sp>
        <p:nvSpPr>
          <p:cNvPr id="4" name="文本占位符 3"/>
          <p:cNvSpPr>
            <a:spLocks noGrp="1"/>
          </p:cNvSpPr>
          <p:nvPr>
            <p:ph type="body" sz="quarter" idx="10"/>
          </p:nvPr>
        </p:nvSpPr>
        <p:spPr/>
        <p:txBody>
          <a:bodyPr/>
          <a:lstStyle/>
          <a:p>
            <a:endParaRPr lang="zh-CN" altLang="en-US" dirty="0"/>
          </a:p>
        </p:txBody>
      </p:sp>
      <p:sp>
        <p:nvSpPr>
          <p:cNvPr id="5" name="文本占位符 4"/>
          <p:cNvSpPr>
            <a:spLocks noGrp="1"/>
          </p:cNvSpPr>
          <p:nvPr>
            <p:ph type="body" sz="quarter" idx="11"/>
          </p:nvPr>
        </p:nvSpPr>
        <p:spPr/>
        <p:txBody>
          <a:bodyPr/>
          <a:lstStyle/>
          <a:p>
            <a:r>
              <a:rPr lang="en-US" altLang="zh-CN" dirty="0" smtClean="0"/>
              <a:t>VBScript</a:t>
            </a:r>
            <a:r>
              <a:rPr lang="zh-CN" altLang="en-US" dirty="0" smtClean="0"/>
              <a:t>变量</a:t>
            </a:r>
            <a:endParaRPr lang="en-US" altLang="zh-CN" dirty="0"/>
          </a:p>
        </p:txBody>
      </p:sp>
    </p:spTree>
    <p:extLst>
      <p:ext uri="{BB962C8B-B14F-4D97-AF65-F5344CB8AC3E}">
        <p14:creationId xmlns:p14="http://schemas.microsoft.com/office/powerpoint/2010/main" val="4079572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40344" y="1584548"/>
            <a:ext cx="12464889" cy="5705236"/>
          </a:xfrm>
        </p:spPr>
        <p:txBody>
          <a:bodyPr/>
          <a:lstStyle/>
          <a:p>
            <a:r>
              <a:rPr lang="en-US" altLang="zh-CN" dirty="0" smtClean="0"/>
              <a:t>1.</a:t>
            </a:r>
            <a:r>
              <a:rPr lang="zh-CN" altLang="en-US" dirty="0"/>
              <a:t>子程序：</a:t>
            </a:r>
            <a:br>
              <a:rPr lang="zh-CN" altLang="en-US" dirty="0"/>
            </a:br>
            <a:r>
              <a:rPr lang="zh-CN" altLang="en-US" dirty="0"/>
              <a:t>是一系列的语句，被封装在 </a:t>
            </a:r>
            <a:r>
              <a:rPr lang="en-US" altLang="zh-CN" dirty="0"/>
              <a:t>Sub </a:t>
            </a:r>
            <a:r>
              <a:rPr lang="zh-CN" altLang="en-US" dirty="0"/>
              <a:t>和 </a:t>
            </a:r>
            <a:r>
              <a:rPr lang="en-US" altLang="zh-CN" dirty="0"/>
              <a:t>End Sub </a:t>
            </a:r>
            <a:r>
              <a:rPr lang="zh-CN" altLang="en-US" dirty="0"/>
              <a:t>语句内。</a:t>
            </a:r>
            <a:br>
              <a:rPr lang="zh-CN" altLang="en-US" dirty="0"/>
            </a:br>
            <a:r>
              <a:rPr lang="zh-CN" altLang="en-US" dirty="0"/>
              <a:t>可执行某些操作，但</a:t>
            </a:r>
            <a:r>
              <a:rPr lang="zh-CN" altLang="en-US" dirty="0">
                <a:solidFill>
                  <a:srgbClr val="FF0000"/>
                </a:solidFill>
              </a:rPr>
              <a:t>不会返回值</a:t>
            </a:r>
            <a:r>
              <a:rPr lang="zh-CN" altLang="en-US" dirty="0"/>
              <a:t>。</a:t>
            </a:r>
            <a:br>
              <a:rPr lang="zh-CN" altLang="en-US" dirty="0"/>
            </a:br>
            <a:r>
              <a:rPr lang="zh-CN" altLang="en-US" dirty="0"/>
              <a:t>可带有通过程序调用来向子程序传递参数。</a:t>
            </a:r>
            <a:br>
              <a:rPr lang="zh-CN" altLang="en-US" dirty="0"/>
            </a:br>
            <a:r>
              <a:rPr lang="zh-CN" altLang="en-US" dirty="0"/>
              <a:t>如果没有，必须带有空的圆括号。</a:t>
            </a:r>
            <a:r>
              <a:rPr lang="en-US" altLang="zh-CN" dirty="0"/>
              <a:t/>
            </a:r>
            <a:br>
              <a:rPr lang="en-US" altLang="zh-CN" dirty="0"/>
            </a:br>
            <a:r>
              <a:rPr lang="en-US" altLang="zh-CN" dirty="0"/>
              <a:t>Sub </a:t>
            </a:r>
            <a:r>
              <a:rPr lang="en-US" altLang="zh-CN" dirty="0" err="1"/>
              <a:t>mysub</a:t>
            </a:r>
            <a:r>
              <a:rPr lang="en-US" altLang="zh-CN" dirty="0"/>
              <a:t>(argument1,argument2)</a:t>
            </a:r>
            <a:br>
              <a:rPr lang="en-US" altLang="zh-CN" dirty="0"/>
            </a:br>
            <a:r>
              <a:rPr lang="en-US" altLang="zh-CN" dirty="0"/>
              <a:t>	</a:t>
            </a:r>
            <a:r>
              <a:rPr lang="en-US" altLang="zh-CN" i="1" dirty="0"/>
              <a:t>some statements</a:t>
            </a:r>
            <a:r>
              <a:rPr lang="en-US" altLang="zh-CN" dirty="0"/>
              <a:t/>
            </a:r>
            <a:br>
              <a:rPr lang="en-US" altLang="zh-CN" dirty="0"/>
            </a:br>
            <a:r>
              <a:rPr lang="en-US" altLang="zh-CN" dirty="0"/>
              <a:t>End </a:t>
            </a:r>
            <a:r>
              <a:rPr lang="en-US" altLang="zh-CN" dirty="0" smtClean="0"/>
              <a:t>Sub</a:t>
            </a:r>
            <a:br>
              <a:rPr lang="en-US" altLang="zh-CN" dirty="0" smtClean="0"/>
            </a:br>
            <a:r>
              <a:rPr lang="en-US" altLang="zh-CN" dirty="0"/>
              <a:t/>
            </a:r>
            <a:br>
              <a:rPr lang="en-US" altLang="zh-CN" dirty="0"/>
            </a:br>
            <a:r>
              <a:rPr lang="en-US" altLang="zh-CN" dirty="0" smtClean="0"/>
              <a:t>2.</a:t>
            </a:r>
            <a:r>
              <a:rPr lang="zh-CN" altLang="en-US" dirty="0"/>
              <a:t>函数程序</a:t>
            </a:r>
            <a:br>
              <a:rPr lang="zh-CN" altLang="en-US" dirty="0"/>
            </a:br>
            <a:r>
              <a:rPr lang="zh-CN" altLang="en-US" dirty="0"/>
              <a:t>是一系列的语句，被封装在 </a:t>
            </a:r>
            <a:r>
              <a:rPr lang="en-US" altLang="zh-CN" dirty="0"/>
              <a:t>Function </a:t>
            </a:r>
            <a:r>
              <a:rPr lang="zh-CN" altLang="en-US" dirty="0"/>
              <a:t>和 </a:t>
            </a:r>
            <a:r>
              <a:rPr lang="en-US" altLang="zh-CN" dirty="0"/>
              <a:t>End Function </a:t>
            </a:r>
            <a:r>
              <a:rPr lang="zh-CN" altLang="en-US" dirty="0"/>
              <a:t>语句内</a:t>
            </a:r>
            <a:br>
              <a:rPr lang="zh-CN" altLang="en-US" dirty="0"/>
            </a:br>
            <a:r>
              <a:rPr lang="zh-CN" altLang="en-US" dirty="0"/>
              <a:t>可执行某些操作，并</a:t>
            </a:r>
            <a:r>
              <a:rPr lang="zh-CN" altLang="en-US" dirty="0">
                <a:solidFill>
                  <a:srgbClr val="FF0000"/>
                </a:solidFill>
              </a:rPr>
              <a:t>会返回值</a:t>
            </a:r>
            <a:br>
              <a:rPr lang="zh-CN" altLang="en-US" dirty="0">
                <a:solidFill>
                  <a:srgbClr val="FF0000"/>
                </a:solidFill>
              </a:rPr>
            </a:br>
            <a:r>
              <a:rPr lang="zh-CN" altLang="en-US" dirty="0"/>
              <a:t>可带有通过程序调用来向其传递的参数。</a:t>
            </a:r>
            <a:br>
              <a:rPr lang="zh-CN" altLang="en-US" dirty="0"/>
            </a:br>
            <a:r>
              <a:rPr lang="zh-CN" altLang="en-US" dirty="0"/>
              <a:t>如果没有参数，必须带有空的圆括号 </a:t>
            </a:r>
            <a:r>
              <a:rPr lang="en-US" altLang="zh-CN" dirty="0"/>
              <a:t>()</a:t>
            </a:r>
            <a:br>
              <a:rPr lang="en-US" altLang="zh-CN" dirty="0"/>
            </a:br>
            <a:r>
              <a:rPr lang="zh-CN" altLang="en-US" dirty="0"/>
              <a:t>通过向函数程序名赋值的方式，可使其返回值</a:t>
            </a:r>
            <a:br>
              <a:rPr lang="zh-CN" altLang="en-US" dirty="0"/>
            </a:br>
            <a:r>
              <a:rPr lang="en-US" altLang="zh-CN" dirty="0"/>
              <a:t>Function </a:t>
            </a:r>
            <a:r>
              <a:rPr lang="en-US" altLang="zh-CN" dirty="0" err="1"/>
              <a:t>myfunction</a:t>
            </a:r>
            <a:r>
              <a:rPr lang="en-US" altLang="zh-CN" dirty="0"/>
              <a:t>(argument1,argument2)</a:t>
            </a:r>
            <a:br>
              <a:rPr lang="en-US" altLang="zh-CN" dirty="0"/>
            </a:br>
            <a:r>
              <a:rPr lang="en-US" altLang="zh-CN" dirty="0"/>
              <a:t>	</a:t>
            </a:r>
            <a:r>
              <a:rPr lang="en-US" altLang="zh-CN" i="1" dirty="0"/>
              <a:t>some statements</a:t>
            </a:r>
            <a:r>
              <a:rPr lang="en-US" altLang="zh-CN" dirty="0"/>
              <a:t/>
            </a:r>
            <a:br>
              <a:rPr lang="en-US" altLang="zh-CN" dirty="0"/>
            </a:br>
            <a:r>
              <a:rPr lang="en-US" altLang="zh-CN" dirty="0"/>
              <a:t>End Function</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
            </a:r>
            <a:br>
              <a:rPr lang="zh-CN" altLang="en-US" dirty="0"/>
            </a:br>
            <a:r>
              <a:rPr lang="zh-CN" altLang="zh-CN" dirty="0"/>
              <a:t/>
            </a:r>
            <a:br>
              <a:rPr lang="zh-CN" altLang="zh-CN" dirty="0"/>
            </a:br>
            <a:r>
              <a:rPr lang="en-US" altLang="zh-CN" dirty="0" smtClean="0"/>
              <a:t>	</a:t>
            </a:r>
            <a:endParaRPr lang="zh-CN" altLang="en-US" dirty="0"/>
          </a:p>
        </p:txBody>
      </p:sp>
      <p:sp>
        <p:nvSpPr>
          <p:cNvPr id="4" name="文本占位符 3"/>
          <p:cNvSpPr>
            <a:spLocks noGrp="1"/>
          </p:cNvSpPr>
          <p:nvPr>
            <p:ph type="body" sz="quarter" idx="10"/>
          </p:nvPr>
        </p:nvSpPr>
        <p:spPr/>
        <p:txBody>
          <a:bodyPr/>
          <a:lstStyle/>
          <a:p>
            <a:endParaRPr lang="zh-CN" altLang="en-US" dirty="0"/>
          </a:p>
        </p:txBody>
      </p:sp>
      <p:sp>
        <p:nvSpPr>
          <p:cNvPr id="5" name="文本占位符 4"/>
          <p:cNvSpPr>
            <a:spLocks noGrp="1"/>
          </p:cNvSpPr>
          <p:nvPr>
            <p:ph type="body" sz="quarter" idx="11"/>
          </p:nvPr>
        </p:nvSpPr>
        <p:spPr/>
        <p:txBody>
          <a:bodyPr/>
          <a:lstStyle/>
          <a:p>
            <a:r>
              <a:rPr lang="en-US" altLang="zh-CN" dirty="0" smtClean="0"/>
              <a:t>VBScript</a:t>
            </a:r>
            <a:r>
              <a:rPr lang="zh-CN" altLang="en-US" dirty="0" smtClean="0"/>
              <a:t>程序</a:t>
            </a:r>
            <a:endParaRPr lang="en-US" altLang="zh-CN" dirty="0"/>
          </a:p>
        </p:txBody>
      </p:sp>
    </p:spTree>
    <p:extLst>
      <p:ext uri="{BB962C8B-B14F-4D97-AF65-F5344CB8AC3E}">
        <p14:creationId xmlns:p14="http://schemas.microsoft.com/office/powerpoint/2010/main" val="2480941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6919" y="1567944"/>
            <a:ext cx="12478314" cy="5273188"/>
          </a:xfrm>
        </p:spPr>
        <p:txBody>
          <a:bodyPr/>
          <a:lstStyle/>
          <a:p>
            <a:r>
              <a:rPr lang="zh-CN" altLang="en-US" dirty="0" smtClean="0"/>
              <a:t>举例：</a:t>
            </a:r>
            <a:r>
              <a:rPr lang="en-US" altLang="zh-CN" dirty="0" smtClean="0"/>
              <a:t/>
            </a:r>
            <a:br>
              <a:rPr lang="en-US" altLang="zh-CN" dirty="0" smtClean="0"/>
            </a:br>
            <a:r>
              <a:rPr lang="en-US" altLang="zh-CN" dirty="0" smtClean="0"/>
              <a:t>1.</a:t>
            </a:r>
            <a:r>
              <a:rPr lang="en-US" altLang="zh-CN" dirty="0"/>
              <a:t/>
            </a:r>
            <a:br>
              <a:rPr lang="en-US" altLang="zh-CN" dirty="0"/>
            </a:br>
            <a:r>
              <a:rPr lang="en-US" altLang="zh-CN" dirty="0"/>
              <a:t>Sub </a:t>
            </a:r>
            <a:r>
              <a:rPr lang="en-US" altLang="zh-CN" dirty="0" err="1"/>
              <a:t>mysub</a:t>
            </a:r>
            <a:r>
              <a:rPr lang="en-US" altLang="zh-CN" dirty="0"/>
              <a:t>(</a:t>
            </a:r>
            <a:r>
              <a:rPr lang="en-US" altLang="zh-CN" dirty="0" err="1"/>
              <a:t>a,b</a:t>
            </a:r>
            <a:r>
              <a:rPr lang="en-US" altLang="zh-CN" dirty="0"/>
              <a:t>)</a:t>
            </a:r>
            <a:br>
              <a:rPr lang="en-US" altLang="zh-CN" dirty="0"/>
            </a:br>
            <a:r>
              <a:rPr lang="en-US" altLang="zh-CN" dirty="0"/>
              <a:t>	a=a+1</a:t>
            </a:r>
            <a:br>
              <a:rPr lang="en-US" altLang="zh-CN" dirty="0"/>
            </a:br>
            <a:r>
              <a:rPr lang="en-US" altLang="zh-CN" dirty="0"/>
              <a:t>	</a:t>
            </a:r>
            <a:r>
              <a:rPr lang="en-US" altLang="zh-CN" dirty="0" err="1"/>
              <a:t>msgbox</a:t>
            </a:r>
            <a:r>
              <a:rPr lang="en-US" altLang="zh-CN" dirty="0"/>
              <a:t> a</a:t>
            </a:r>
            <a:br>
              <a:rPr lang="en-US" altLang="zh-CN" dirty="0"/>
            </a:br>
            <a:r>
              <a:rPr lang="en-US" altLang="zh-CN" dirty="0"/>
              <a:t>	b=b+1</a:t>
            </a:r>
            <a:br>
              <a:rPr lang="en-US" altLang="zh-CN" dirty="0"/>
            </a:br>
            <a:r>
              <a:rPr lang="en-US" altLang="zh-CN" dirty="0"/>
              <a:t>	</a:t>
            </a:r>
            <a:r>
              <a:rPr lang="en-US" altLang="zh-CN" dirty="0" err="1"/>
              <a:t>msgbox</a:t>
            </a:r>
            <a:r>
              <a:rPr lang="en-US" altLang="zh-CN" dirty="0"/>
              <a:t> b</a:t>
            </a:r>
            <a:br>
              <a:rPr lang="en-US" altLang="zh-CN" dirty="0"/>
            </a:br>
            <a:r>
              <a:rPr lang="en-US" altLang="zh-CN" dirty="0"/>
              <a:t>End </a:t>
            </a:r>
            <a:r>
              <a:rPr lang="en-US" altLang="zh-CN" dirty="0" smtClean="0"/>
              <a:t>Sub</a:t>
            </a:r>
            <a:r>
              <a:rPr lang="en-US" altLang="zh-CN" dirty="0"/>
              <a:t/>
            </a:r>
            <a:br>
              <a:rPr lang="en-US" altLang="zh-CN" dirty="0"/>
            </a:br>
            <a:r>
              <a:rPr lang="en-US" altLang="zh-CN" dirty="0"/>
              <a:t>Call </a:t>
            </a:r>
            <a:r>
              <a:rPr lang="en-US" altLang="zh-CN" dirty="0" err="1"/>
              <a:t>mysub</a:t>
            </a:r>
            <a:r>
              <a:rPr lang="en-US" altLang="zh-CN" dirty="0"/>
              <a:t> (3,4</a:t>
            </a:r>
            <a:r>
              <a:rPr lang="en-US" altLang="zh-CN" dirty="0" smtClean="0"/>
              <a:t>)	‘</a:t>
            </a:r>
            <a:r>
              <a:rPr lang="zh-CN" altLang="en-US" dirty="0" smtClean="0"/>
              <a:t>调用方式：</a:t>
            </a:r>
            <a:r>
              <a:rPr lang="en-US" altLang="zh-CN" dirty="0" smtClean="0"/>
              <a:t>Call </a:t>
            </a:r>
            <a:r>
              <a:rPr lang="en-US" altLang="zh-CN" dirty="0" err="1"/>
              <a:t>mysub</a:t>
            </a:r>
            <a:r>
              <a:rPr lang="en-US" altLang="zh-CN" dirty="0"/>
              <a:t> (</a:t>
            </a:r>
            <a:r>
              <a:rPr lang="en-US" altLang="zh-CN" dirty="0" smtClean="0"/>
              <a:t>3,4)</a:t>
            </a:r>
            <a:r>
              <a:rPr lang="zh-CN" altLang="en-US" dirty="0" smtClean="0"/>
              <a:t>或者</a:t>
            </a:r>
            <a:r>
              <a:rPr lang="en-US" altLang="zh-CN" dirty="0" err="1" smtClean="0"/>
              <a:t>mysub</a:t>
            </a:r>
            <a:r>
              <a:rPr lang="en-US" altLang="zh-CN" dirty="0"/>
              <a:t> </a:t>
            </a:r>
            <a:r>
              <a:rPr lang="en-US" altLang="zh-CN" dirty="0" smtClean="0"/>
              <a:t>3,4</a:t>
            </a:r>
            <a:br>
              <a:rPr lang="en-US" altLang="zh-CN" dirty="0" smtClean="0"/>
            </a:br>
            <a:r>
              <a:rPr lang="en-US" altLang="zh-CN" dirty="0" smtClean="0"/>
              <a:t/>
            </a:r>
            <a:br>
              <a:rPr lang="en-US" altLang="zh-CN" dirty="0" smtClean="0"/>
            </a:br>
            <a:r>
              <a:rPr lang="en-US" altLang="zh-CN" dirty="0" smtClean="0"/>
              <a:t>2.</a:t>
            </a:r>
            <a:br>
              <a:rPr lang="en-US" altLang="zh-CN" dirty="0" smtClean="0"/>
            </a:br>
            <a:r>
              <a:rPr lang="en-US" altLang="zh-CN" dirty="0"/>
              <a:t>Function </a:t>
            </a:r>
            <a:r>
              <a:rPr lang="en-US" altLang="zh-CN" dirty="0" err="1"/>
              <a:t>myfunction</a:t>
            </a:r>
            <a:r>
              <a:rPr lang="en-US" altLang="zh-CN" dirty="0"/>
              <a:t>(</a:t>
            </a:r>
            <a:r>
              <a:rPr lang="en-US" altLang="zh-CN" dirty="0" err="1"/>
              <a:t>a,b</a:t>
            </a:r>
            <a:r>
              <a:rPr lang="en-US" altLang="zh-CN" dirty="0"/>
              <a:t>)</a:t>
            </a:r>
            <a:br>
              <a:rPr lang="en-US" altLang="zh-CN" dirty="0"/>
            </a:br>
            <a:r>
              <a:rPr lang="en-US" altLang="zh-CN" dirty="0"/>
              <a:t>	a=a+1</a:t>
            </a:r>
            <a:br>
              <a:rPr lang="en-US" altLang="zh-CN" dirty="0"/>
            </a:br>
            <a:r>
              <a:rPr lang="en-US" altLang="zh-CN" dirty="0"/>
              <a:t>	</a:t>
            </a:r>
            <a:r>
              <a:rPr lang="en-US" altLang="zh-CN" dirty="0" err="1"/>
              <a:t>msgbox</a:t>
            </a:r>
            <a:r>
              <a:rPr lang="en-US" altLang="zh-CN" dirty="0"/>
              <a:t> a</a:t>
            </a:r>
            <a:br>
              <a:rPr lang="en-US" altLang="zh-CN" dirty="0"/>
            </a:br>
            <a:r>
              <a:rPr lang="en-US" altLang="zh-CN" dirty="0"/>
              <a:t>	b=b+1</a:t>
            </a:r>
            <a:br>
              <a:rPr lang="en-US" altLang="zh-CN" dirty="0"/>
            </a:br>
            <a:r>
              <a:rPr lang="en-US" altLang="zh-CN" dirty="0"/>
              <a:t>	</a:t>
            </a:r>
            <a:r>
              <a:rPr lang="en-US" altLang="zh-CN" dirty="0" err="1"/>
              <a:t>msgbox</a:t>
            </a:r>
            <a:r>
              <a:rPr lang="en-US" altLang="zh-CN" dirty="0"/>
              <a:t> b</a:t>
            </a:r>
            <a:br>
              <a:rPr lang="en-US" altLang="zh-CN" dirty="0"/>
            </a:br>
            <a:r>
              <a:rPr lang="en-US" altLang="zh-CN" dirty="0"/>
              <a:t>	</a:t>
            </a:r>
            <a:r>
              <a:rPr lang="en-US" altLang="zh-CN" dirty="0" err="1"/>
              <a:t>myfunction</a:t>
            </a:r>
            <a:r>
              <a:rPr lang="en-US" altLang="zh-CN" dirty="0"/>
              <a:t>=</a:t>
            </a:r>
            <a:r>
              <a:rPr lang="en-US" altLang="zh-CN" dirty="0" err="1"/>
              <a:t>a+b</a:t>
            </a:r>
            <a:r>
              <a:rPr lang="en-US" altLang="zh-CN" dirty="0"/>
              <a:t/>
            </a:r>
            <a:br>
              <a:rPr lang="en-US" altLang="zh-CN" dirty="0"/>
            </a:br>
            <a:r>
              <a:rPr lang="en-US" altLang="zh-CN" dirty="0"/>
              <a:t>End Function </a:t>
            </a:r>
            <a:br>
              <a:rPr lang="en-US" altLang="zh-CN" dirty="0"/>
            </a:br>
            <a:r>
              <a:rPr lang="en-US" altLang="zh-CN" dirty="0"/>
              <a:t>sum=</a:t>
            </a:r>
            <a:r>
              <a:rPr lang="en-US" altLang="zh-CN" dirty="0" err="1"/>
              <a:t>myfunction</a:t>
            </a:r>
            <a:r>
              <a:rPr lang="en-US" altLang="zh-CN" dirty="0"/>
              <a:t>(1,2)</a:t>
            </a:r>
            <a:br>
              <a:rPr lang="en-US" altLang="zh-CN" dirty="0"/>
            </a:br>
            <a:r>
              <a:rPr lang="en-US" altLang="zh-CN" dirty="0" err="1"/>
              <a:t>msgbox</a:t>
            </a:r>
            <a:r>
              <a:rPr lang="en-US" altLang="zh-CN" dirty="0"/>
              <a:t> sum</a:t>
            </a:r>
            <a:endParaRPr lang="zh-CN" altLang="en-US" dirty="0"/>
          </a:p>
        </p:txBody>
      </p:sp>
      <p:sp>
        <p:nvSpPr>
          <p:cNvPr id="3" name="文本占位符 2"/>
          <p:cNvSpPr>
            <a:spLocks noGrp="1"/>
          </p:cNvSpPr>
          <p:nvPr>
            <p:ph type="body" sz="quarter" idx="10"/>
          </p:nvPr>
        </p:nvSpPr>
        <p:spPr/>
        <p:txBody>
          <a:bodyPr/>
          <a:lstStyle/>
          <a:p>
            <a:endParaRPr lang="zh-CN" altLang="en-US"/>
          </a:p>
        </p:txBody>
      </p:sp>
      <p:sp>
        <p:nvSpPr>
          <p:cNvPr id="4" name="文本占位符 3"/>
          <p:cNvSpPr>
            <a:spLocks noGrp="1"/>
          </p:cNvSpPr>
          <p:nvPr>
            <p:ph type="body" sz="quarter" idx="11"/>
          </p:nvPr>
        </p:nvSpPr>
        <p:spPr/>
        <p:txBody>
          <a:bodyPr/>
          <a:lstStyle/>
          <a:p>
            <a:r>
              <a:rPr lang="en-US" altLang="zh-CN" dirty="0"/>
              <a:t>VBScript</a:t>
            </a:r>
            <a:r>
              <a:rPr lang="zh-CN" altLang="en-US" dirty="0"/>
              <a:t>程序</a:t>
            </a:r>
            <a:endParaRPr lang="en-US" altLang="zh-CN" dirty="0"/>
          </a:p>
        </p:txBody>
      </p:sp>
    </p:spTree>
    <p:extLst>
      <p:ext uri="{BB962C8B-B14F-4D97-AF65-F5344CB8AC3E}">
        <p14:creationId xmlns:p14="http://schemas.microsoft.com/office/powerpoint/2010/main" val="1354345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6919" y="1567944"/>
            <a:ext cx="12478314" cy="5705236"/>
          </a:xfrm>
        </p:spPr>
        <p:txBody>
          <a:bodyPr/>
          <a:lstStyle/>
          <a:p>
            <a:r>
              <a:rPr lang="en-US" altLang="zh-CN" dirty="0" smtClean="0"/>
              <a:t>1.for</a:t>
            </a:r>
            <a:r>
              <a:rPr lang="zh-CN" altLang="zh-CN" dirty="0"/>
              <a:t>语句（输入</a:t>
            </a:r>
            <a:r>
              <a:rPr lang="en-US" altLang="zh-CN" dirty="0"/>
              <a:t>for</a:t>
            </a:r>
            <a:r>
              <a:rPr lang="zh-CN" altLang="zh-CN" dirty="0"/>
              <a:t>加空格即可出来格式）：</a:t>
            </a:r>
            <a:br>
              <a:rPr lang="zh-CN" altLang="zh-CN" dirty="0"/>
            </a:br>
            <a:r>
              <a:rPr lang="en-US" altLang="zh-CN" dirty="0"/>
              <a:t>For </a:t>
            </a:r>
            <a:r>
              <a:rPr lang="en-US" altLang="zh-CN" dirty="0" err="1"/>
              <a:t>i</a:t>
            </a:r>
            <a:r>
              <a:rPr lang="en-US" altLang="zh-CN" dirty="0"/>
              <a:t> = 1 To </a:t>
            </a:r>
            <a:r>
              <a:rPr lang="en-US" altLang="zh-CN" dirty="0" smtClean="0"/>
              <a:t>5 Step 1</a:t>
            </a:r>
            <a:r>
              <a:rPr lang="zh-CN" altLang="zh-CN" dirty="0"/>
              <a:t/>
            </a:r>
            <a:br>
              <a:rPr lang="zh-CN" altLang="zh-CN" dirty="0"/>
            </a:br>
            <a:r>
              <a:rPr lang="en-US" altLang="zh-CN" dirty="0" smtClean="0"/>
              <a:t>	</a:t>
            </a:r>
            <a:r>
              <a:rPr lang="en-US" altLang="zh-CN" i="1" dirty="0" smtClean="0"/>
              <a:t>some </a:t>
            </a:r>
            <a:r>
              <a:rPr lang="en-US" altLang="zh-CN" i="1" dirty="0"/>
              <a:t>statements</a:t>
            </a:r>
            <a:r>
              <a:rPr lang="zh-CN" altLang="zh-CN" dirty="0"/>
              <a:t/>
            </a:r>
            <a:br>
              <a:rPr lang="zh-CN" altLang="zh-CN" dirty="0"/>
            </a:br>
            <a:r>
              <a:rPr lang="en-US" altLang="zh-CN" dirty="0" smtClean="0"/>
              <a:t>Next</a:t>
            </a:r>
            <a:br>
              <a:rPr lang="en-US" altLang="zh-CN" dirty="0" smtClean="0"/>
            </a:br>
            <a:r>
              <a:rPr lang="en-US" altLang="zh-CN" dirty="0" smtClean="0"/>
              <a:t/>
            </a:r>
            <a:br>
              <a:rPr lang="en-US" altLang="zh-CN" dirty="0" smtClean="0"/>
            </a:br>
            <a:r>
              <a:rPr lang="en-US" altLang="zh-CN" dirty="0" smtClean="0"/>
              <a:t>2.If</a:t>
            </a:r>
            <a:r>
              <a:rPr lang="zh-CN" altLang="zh-CN" dirty="0"/>
              <a:t>语句（输入</a:t>
            </a:r>
            <a:r>
              <a:rPr lang="en-US" altLang="zh-CN" dirty="0"/>
              <a:t>if</a:t>
            </a:r>
            <a:r>
              <a:rPr lang="zh-CN" altLang="zh-CN" dirty="0"/>
              <a:t>加空格即可出来格式）：</a:t>
            </a:r>
            <a:br>
              <a:rPr lang="zh-CN" altLang="zh-CN" dirty="0"/>
            </a:br>
            <a:r>
              <a:rPr lang="en-US" altLang="zh-CN" dirty="0" smtClean="0"/>
              <a:t>If  </a:t>
            </a:r>
            <a:r>
              <a:rPr lang="zh-CN" altLang="en-US" dirty="0" smtClean="0"/>
              <a:t>条件 </a:t>
            </a:r>
            <a:r>
              <a:rPr lang="en-US" altLang="zh-CN" dirty="0" smtClean="0"/>
              <a:t>Then</a:t>
            </a:r>
            <a:r>
              <a:rPr lang="zh-CN" altLang="zh-CN" dirty="0" smtClean="0"/>
              <a:t/>
            </a:r>
            <a:br>
              <a:rPr lang="zh-CN" altLang="zh-CN" dirty="0" smtClean="0"/>
            </a:br>
            <a:r>
              <a:rPr lang="en-US" altLang="zh-CN" dirty="0" smtClean="0"/>
              <a:t>	</a:t>
            </a:r>
            <a:r>
              <a:rPr lang="en-US" altLang="zh-CN" i="1" dirty="0" smtClean="0"/>
              <a:t> some statements</a:t>
            </a:r>
            <a:br>
              <a:rPr lang="en-US" altLang="zh-CN" i="1" dirty="0" smtClean="0"/>
            </a:br>
            <a:r>
              <a:rPr lang="en-US" altLang="zh-CN" i="1" dirty="0" smtClean="0"/>
              <a:t>else</a:t>
            </a:r>
            <a:br>
              <a:rPr lang="en-US" altLang="zh-CN" i="1" dirty="0" smtClean="0"/>
            </a:br>
            <a:r>
              <a:rPr lang="en-US" altLang="zh-CN" i="1" dirty="0" smtClean="0"/>
              <a:t>	</a:t>
            </a:r>
            <a:r>
              <a:rPr lang="en-US" altLang="zh-CN" i="1" dirty="0"/>
              <a:t> some statements</a:t>
            </a:r>
            <a:r>
              <a:rPr lang="zh-CN" altLang="zh-CN" dirty="0" smtClean="0"/>
              <a:t/>
            </a:r>
            <a:br>
              <a:rPr lang="zh-CN" altLang="zh-CN" dirty="0" smtClean="0"/>
            </a:br>
            <a:r>
              <a:rPr lang="en-US" altLang="zh-CN" dirty="0" smtClean="0"/>
              <a:t>End If</a:t>
            </a:r>
            <a:br>
              <a:rPr lang="en-US" altLang="zh-CN" dirty="0" smtClean="0"/>
            </a:br>
            <a:r>
              <a:rPr lang="en-US" altLang="zh-CN" dirty="0"/>
              <a:t/>
            </a:r>
            <a:br>
              <a:rPr lang="en-US" altLang="zh-CN" dirty="0"/>
            </a:br>
            <a:r>
              <a:rPr lang="en-US" altLang="zh-CN" dirty="0" smtClean="0"/>
              <a:t>3.Do……Loop</a:t>
            </a:r>
            <a:br>
              <a:rPr lang="en-US" altLang="zh-CN" dirty="0" smtClean="0"/>
            </a:br>
            <a:r>
              <a:rPr lang="zh-CN" altLang="en-US" dirty="0"/>
              <a:t>如果你不知道重复多少次，可以使用 </a:t>
            </a:r>
            <a:r>
              <a:rPr lang="en-US" altLang="zh-CN" dirty="0"/>
              <a:t>Do...Loop </a:t>
            </a:r>
            <a:r>
              <a:rPr lang="zh-CN" altLang="en-US" dirty="0"/>
              <a:t>语句。</a:t>
            </a:r>
            <a:br>
              <a:rPr lang="zh-CN" altLang="en-US" dirty="0"/>
            </a:br>
            <a:r>
              <a:rPr lang="en-US" altLang="zh-CN" dirty="0"/>
              <a:t>Do...Loop </a:t>
            </a:r>
            <a:r>
              <a:rPr lang="zh-CN" altLang="en-US" dirty="0"/>
              <a:t>语句重复执行某段代码直到条件是 </a:t>
            </a:r>
            <a:r>
              <a:rPr lang="en-US" altLang="zh-CN" dirty="0"/>
              <a:t>true </a:t>
            </a:r>
            <a:r>
              <a:rPr lang="zh-CN" altLang="en-US" dirty="0"/>
              <a:t>或条件变成 </a:t>
            </a:r>
            <a:r>
              <a:rPr lang="en-US" altLang="zh-CN" dirty="0"/>
              <a:t>true</a:t>
            </a:r>
            <a:r>
              <a:rPr lang="zh-CN" altLang="en-US" dirty="0"/>
              <a:t>。</a:t>
            </a:r>
            <a:br>
              <a:rPr lang="zh-CN" altLang="en-US" dirty="0"/>
            </a:br>
            <a:r>
              <a:rPr lang="en-US" altLang="zh-CN" dirty="0" smtClean="0"/>
              <a:t>Dim </a:t>
            </a:r>
            <a:r>
              <a:rPr lang="en-US" altLang="zh-CN" dirty="0" err="1" smtClean="0"/>
              <a:t>i</a:t>
            </a:r>
            <a:r>
              <a:rPr lang="en-US" altLang="zh-CN" dirty="0" smtClean="0"/>
              <a:t/>
            </a:r>
            <a:br>
              <a:rPr lang="en-US" altLang="zh-CN" dirty="0" smtClean="0"/>
            </a:br>
            <a:r>
              <a:rPr lang="en-US" altLang="zh-CN" dirty="0" err="1" smtClean="0"/>
              <a:t>i</a:t>
            </a:r>
            <a:r>
              <a:rPr lang="en-US" altLang="zh-CN" dirty="0" smtClean="0"/>
              <a:t>=11</a:t>
            </a:r>
            <a:r>
              <a:rPr lang="en-US" altLang="zh-CN" dirty="0"/>
              <a:t/>
            </a:r>
            <a:br>
              <a:rPr lang="en-US" altLang="zh-CN" dirty="0"/>
            </a:br>
            <a:r>
              <a:rPr lang="en-US" altLang="zh-CN" dirty="0"/>
              <a:t>Do While </a:t>
            </a:r>
            <a:r>
              <a:rPr lang="en-US" altLang="zh-CN" dirty="0" err="1"/>
              <a:t>i</a:t>
            </a:r>
            <a:r>
              <a:rPr lang="en-US" altLang="zh-CN" dirty="0"/>
              <a:t>&gt;10</a:t>
            </a:r>
            <a:br>
              <a:rPr lang="en-US" altLang="zh-CN" dirty="0"/>
            </a:br>
            <a:r>
              <a:rPr lang="en-US" altLang="zh-CN" dirty="0"/>
              <a:t>	</a:t>
            </a:r>
            <a:r>
              <a:rPr lang="en-US" altLang="zh-CN" dirty="0" err="1"/>
              <a:t>msgbox</a:t>
            </a:r>
            <a:r>
              <a:rPr lang="en-US" altLang="zh-CN" dirty="0"/>
              <a:t> 1</a:t>
            </a:r>
            <a:br>
              <a:rPr lang="en-US" altLang="zh-CN" dirty="0"/>
            </a:br>
            <a:r>
              <a:rPr lang="en-US" altLang="zh-CN" dirty="0"/>
              <a:t>	</a:t>
            </a:r>
            <a:r>
              <a:rPr lang="en-US" altLang="zh-CN" dirty="0" err="1"/>
              <a:t>i</a:t>
            </a:r>
            <a:r>
              <a:rPr lang="en-US" altLang="zh-CN" dirty="0"/>
              <a:t>=i-1</a:t>
            </a:r>
            <a:br>
              <a:rPr lang="en-US" altLang="zh-CN" dirty="0"/>
            </a:br>
            <a:r>
              <a:rPr lang="en-US" altLang="zh-CN" dirty="0"/>
              <a:t>Loop</a:t>
            </a:r>
            <a:br>
              <a:rPr lang="en-US" altLang="zh-CN" dirty="0"/>
            </a:br>
            <a:r>
              <a:rPr lang="en-US" altLang="zh-CN" dirty="0" err="1"/>
              <a:t>msgbox</a:t>
            </a:r>
            <a:r>
              <a:rPr lang="en-US" altLang="zh-CN" dirty="0"/>
              <a:t> 2</a:t>
            </a:r>
            <a:r>
              <a:rPr lang="zh-CN" altLang="zh-CN" dirty="0"/>
              <a:t/>
            </a:r>
            <a:br>
              <a:rPr lang="zh-CN" altLang="zh-CN" dirty="0"/>
            </a:br>
            <a:r>
              <a:rPr lang="zh-CN" altLang="zh-CN" dirty="0"/>
              <a:t/>
            </a:r>
            <a:br>
              <a:rPr lang="zh-CN" altLang="zh-CN" dirty="0"/>
            </a:br>
            <a:endParaRPr lang="zh-CN" altLang="en-US" dirty="0"/>
          </a:p>
        </p:txBody>
      </p:sp>
      <p:sp>
        <p:nvSpPr>
          <p:cNvPr id="3" name="文本占位符 2"/>
          <p:cNvSpPr>
            <a:spLocks noGrp="1"/>
          </p:cNvSpPr>
          <p:nvPr>
            <p:ph type="body" sz="quarter" idx="10"/>
          </p:nvPr>
        </p:nvSpPr>
        <p:spPr/>
        <p:txBody>
          <a:bodyPr/>
          <a:lstStyle/>
          <a:p>
            <a:endParaRPr lang="zh-CN" altLang="en-US"/>
          </a:p>
        </p:txBody>
      </p:sp>
      <p:sp>
        <p:nvSpPr>
          <p:cNvPr id="4" name="文本占位符 3"/>
          <p:cNvSpPr>
            <a:spLocks noGrp="1"/>
          </p:cNvSpPr>
          <p:nvPr>
            <p:ph type="body" sz="quarter" idx="11"/>
          </p:nvPr>
        </p:nvSpPr>
        <p:spPr/>
        <p:txBody>
          <a:bodyPr/>
          <a:lstStyle/>
          <a:p>
            <a:r>
              <a:rPr lang="en-US" altLang="zh-CN" dirty="0" smtClean="0"/>
              <a:t>VBScript</a:t>
            </a:r>
            <a:r>
              <a:rPr lang="zh-CN" altLang="en-US" dirty="0" smtClean="0"/>
              <a:t>循环语句</a:t>
            </a:r>
            <a:endParaRPr lang="en-US" altLang="zh-CN" dirty="0"/>
          </a:p>
        </p:txBody>
      </p:sp>
    </p:spTree>
    <p:extLst>
      <p:ext uri="{BB962C8B-B14F-4D97-AF65-F5344CB8AC3E}">
        <p14:creationId xmlns:p14="http://schemas.microsoft.com/office/powerpoint/2010/main" val="3748161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6919" y="1567944"/>
            <a:ext cx="12478314" cy="5633228"/>
          </a:xfrm>
        </p:spPr>
        <p:txBody>
          <a:bodyPr/>
          <a:lstStyle/>
          <a:p>
            <a:pPr lvl="0"/>
            <a:r>
              <a:rPr lang="zh-CN" altLang="en-US" dirty="0" smtClean="0"/>
              <a:t>操作</a:t>
            </a:r>
            <a:r>
              <a:rPr lang="en-US" altLang="zh-CN" dirty="0" smtClean="0"/>
              <a:t>Excel</a:t>
            </a:r>
            <a:r>
              <a:rPr lang="zh-CN" altLang="zh-CN" dirty="0" smtClean="0"/>
              <a:t>：</a:t>
            </a:r>
            <a:r>
              <a:rPr lang="en-US" altLang="zh-CN" dirty="0" smtClean="0"/>
              <a:t/>
            </a:r>
            <a:br>
              <a:rPr lang="en-US" altLang="zh-CN" dirty="0" smtClean="0"/>
            </a:br>
            <a:r>
              <a:rPr lang="zh-CN" altLang="zh-CN" dirty="0"/>
              <a:t/>
            </a:r>
            <a:br>
              <a:rPr lang="zh-CN" altLang="zh-CN" dirty="0"/>
            </a:br>
            <a:r>
              <a:rPr lang="en-US" altLang="zh-CN" dirty="0"/>
              <a:t>Set </a:t>
            </a:r>
            <a:r>
              <a:rPr lang="en-US" altLang="zh-CN" dirty="0" err="1"/>
              <a:t>ExcelApp</a:t>
            </a:r>
            <a:r>
              <a:rPr lang="en-US" altLang="zh-CN" dirty="0"/>
              <a:t>=</a:t>
            </a:r>
            <a:r>
              <a:rPr lang="en-US" altLang="zh-CN" dirty="0" err="1"/>
              <a:t>CreateObject</a:t>
            </a:r>
            <a:r>
              <a:rPr lang="en-US" altLang="zh-CN" dirty="0" smtClean="0"/>
              <a:t>(“</a:t>
            </a:r>
            <a:r>
              <a:rPr lang="en-US" altLang="zh-CN" dirty="0" err="1" smtClean="0"/>
              <a:t>Excel.Application</a:t>
            </a:r>
            <a:r>
              <a:rPr lang="en-US" altLang="zh-CN" dirty="0" smtClean="0"/>
              <a:t>”)        ‘</a:t>
            </a:r>
            <a:r>
              <a:rPr lang="zh-CN" altLang="zh-CN" dirty="0" smtClean="0"/>
              <a:t>创建</a:t>
            </a:r>
            <a:r>
              <a:rPr lang="en-US" altLang="zh-CN" dirty="0" err="1"/>
              <a:t>ExcelApp</a:t>
            </a:r>
            <a:r>
              <a:rPr lang="zh-CN" altLang="zh-CN" dirty="0"/>
              <a:t>对象</a:t>
            </a:r>
            <a:br>
              <a:rPr lang="zh-CN" altLang="zh-CN" dirty="0"/>
            </a:br>
            <a:r>
              <a:rPr lang="en-US" altLang="zh-CN" dirty="0"/>
              <a:t>Set </a:t>
            </a:r>
            <a:r>
              <a:rPr lang="en-US" altLang="zh-CN" dirty="0" err="1"/>
              <a:t>ExcelWor</a:t>
            </a:r>
            <a:r>
              <a:rPr lang="en-US" altLang="zh-CN" dirty="0"/>
              <a:t>=</a:t>
            </a:r>
            <a:r>
              <a:rPr lang="en-US" altLang="zh-CN" dirty="0" err="1"/>
              <a:t>ExcelApp.Workbooks.Open</a:t>
            </a:r>
            <a:r>
              <a:rPr lang="en-US" altLang="zh-CN" dirty="0"/>
              <a:t> </a:t>
            </a:r>
            <a:r>
              <a:rPr lang="en-US" altLang="zh-CN" dirty="0" smtClean="0"/>
              <a:t>(“C</a:t>
            </a:r>
            <a:r>
              <a:rPr lang="en-US" altLang="zh-CN" dirty="0"/>
              <a:t>:\</a:t>
            </a:r>
            <a:r>
              <a:rPr lang="zh-CN" altLang="en-US" dirty="0"/>
              <a:t>数据</a:t>
            </a:r>
            <a:r>
              <a:rPr lang="en-US" altLang="zh-CN" dirty="0"/>
              <a:t>.</a:t>
            </a:r>
            <a:r>
              <a:rPr lang="en-US" altLang="zh-CN" dirty="0" err="1" smtClean="0"/>
              <a:t>xlsx</a:t>
            </a:r>
            <a:r>
              <a:rPr lang="en-US" altLang="zh-CN" dirty="0" smtClean="0"/>
              <a:t>”)         ’</a:t>
            </a:r>
            <a:r>
              <a:rPr lang="zh-CN" altLang="zh-CN" dirty="0" smtClean="0"/>
              <a:t>打开</a:t>
            </a:r>
            <a:r>
              <a:rPr lang="en-US" altLang="zh-CN" dirty="0"/>
              <a:t>excel</a:t>
            </a:r>
            <a:r>
              <a:rPr lang="zh-CN" altLang="zh-CN" dirty="0"/>
              <a:t>文件工作簿</a:t>
            </a:r>
            <a:r>
              <a:rPr lang="zh-CN" altLang="zh-CN" dirty="0" smtClean="0"/>
              <a:t>，</a:t>
            </a:r>
            <a:r>
              <a:rPr lang="en-US" altLang="zh-CN" dirty="0" smtClean="0"/>
              <a:t>“G</a:t>
            </a:r>
            <a:r>
              <a:rPr lang="en-US" altLang="zh-CN" dirty="0"/>
              <a:t>:\MM\</a:t>
            </a:r>
            <a:r>
              <a:rPr lang="zh-CN" altLang="zh-CN" dirty="0"/>
              <a:t>桌面</a:t>
            </a:r>
            <a:r>
              <a:rPr lang="en-US" altLang="zh-CN" dirty="0"/>
              <a:t>\</a:t>
            </a:r>
            <a:r>
              <a:rPr lang="zh-CN" altLang="zh-CN" dirty="0"/>
              <a:t>数据</a:t>
            </a:r>
            <a:r>
              <a:rPr lang="en-US" altLang="zh-CN" dirty="0"/>
              <a:t>.</a:t>
            </a:r>
            <a:r>
              <a:rPr lang="en-US" altLang="zh-CN" dirty="0" err="1" smtClean="0"/>
              <a:t>xlsx</a:t>
            </a:r>
            <a:r>
              <a:rPr lang="en-US" altLang="zh-CN" dirty="0" smtClean="0"/>
              <a:t>”</a:t>
            </a:r>
            <a:r>
              <a:rPr lang="zh-CN" altLang="zh-CN" dirty="0" smtClean="0"/>
              <a:t>为</a:t>
            </a:r>
            <a:r>
              <a:rPr lang="en-US" altLang="zh-CN" dirty="0"/>
              <a:t>excel</a:t>
            </a:r>
            <a:r>
              <a:rPr lang="zh-CN" altLang="zh-CN" dirty="0"/>
              <a:t>路径</a:t>
            </a:r>
            <a:br>
              <a:rPr lang="zh-CN" altLang="zh-CN" dirty="0"/>
            </a:br>
            <a:r>
              <a:rPr lang="en-US" altLang="zh-CN" dirty="0"/>
              <a:t>Set </a:t>
            </a:r>
            <a:r>
              <a:rPr lang="en-US" altLang="zh-CN" dirty="0" err="1"/>
              <a:t>ExcelShe</a:t>
            </a:r>
            <a:r>
              <a:rPr lang="en-US" altLang="zh-CN" dirty="0"/>
              <a:t>=</a:t>
            </a:r>
            <a:r>
              <a:rPr lang="en-US" altLang="zh-CN" dirty="0" err="1"/>
              <a:t>ExcelWor.Worksheets</a:t>
            </a:r>
            <a:r>
              <a:rPr lang="en-US" altLang="zh-CN" dirty="0" smtClean="0"/>
              <a:t>(“sheet1”).</a:t>
            </a:r>
            <a:r>
              <a:rPr lang="en-US" altLang="zh-CN" dirty="0" err="1"/>
              <a:t>UsedRange</a:t>
            </a:r>
            <a:r>
              <a:rPr lang="en-US" altLang="zh-CN" dirty="0"/>
              <a:t>     </a:t>
            </a:r>
            <a:r>
              <a:rPr lang="en-US" altLang="zh-CN" dirty="0" smtClean="0"/>
              <a:t>‘</a:t>
            </a:r>
            <a:r>
              <a:rPr lang="en-US" altLang="zh-CN" dirty="0" err="1" smtClean="0"/>
              <a:t>UsedRange</a:t>
            </a:r>
            <a:r>
              <a:rPr lang="zh-CN" altLang="zh-CN" dirty="0" smtClean="0"/>
              <a:t>表示</a:t>
            </a:r>
            <a:r>
              <a:rPr lang="en-US" altLang="zh-CN" dirty="0"/>
              <a:t>Sheet1</a:t>
            </a:r>
            <a:r>
              <a:rPr lang="zh-CN" altLang="zh-CN" dirty="0"/>
              <a:t>所使用单元格的范围</a:t>
            </a:r>
            <a:r>
              <a:rPr lang="zh-CN" altLang="zh-CN" dirty="0" smtClean="0"/>
              <a:t>，</a:t>
            </a:r>
            <a:r>
              <a:rPr lang="en-US" altLang="zh-CN" dirty="0" smtClean="0"/>
              <a:t>“</a:t>
            </a:r>
            <a:r>
              <a:rPr lang="zh-CN" altLang="zh-CN" dirty="0" smtClean="0"/>
              <a:t>数据</a:t>
            </a:r>
            <a:r>
              <a:rPr lang="en-US" altLang="zh-CN" dirty="0" smtClean="0"/>
              <a:t>”</a:t>
            </a:r>
            <a:r>
              <a:rPr lang="zh-CN" altLang="zh-CN" dirty="0" smtClean="0"/>
              <a:t>为</a:t>
            </a:r>
            <a:r>
              <a:rPr lang="en-US" altLang="zh-CN" dirty="0"/>
              <a:t>sheet</a:t>
            </a:r>
            <a:r>
              <a:rPr lang="zh-CN" altLang="zh-CN" dirty="0"/>
              <a:t>页签名</a:t>
            </a:r>
            <a:br>
              <a:rPr lang="zh-CN" altLang="zh-CN" dirty="0"/>
            </a:br>
            <a:r>
              <a:rPr lang="en-US" altLang="zh-CN" dirty="0" err="1"/>
              <a:t>rowcount</a:t>
            </a:r>
            <a:r>
              <a:rPr lang="en-US" altLang="zh-CN" dirty="0"/>
              <a:t>=</a:t>
            </a:r>
            <a:r>
              <a:rPr lang="en-US" altLang="zh-CN" dirty="0" err="1"/>
              <a:t>ExcelShe.Rows.count</a:t>
            </a:r>
            <a:r>
              <a:rPr lang="en-US" altLang="zh-CN" dirty="0"/>
              <a:t>                              </a:t>
            </a:r>
            <a:r>
              <a:rPr lang="en-US" altLang="zh-CN" dirty="0" smtClean="0"/>
              <a:t>’</a:t>
            </a:r>
            <a:r>
              <a:rPr lang="zh-CN" altLang="zh-CN" dirty="0" smtClean="0"/>
              <a:t>计算</a:t>
            </a:r>
            <a:r>
              <a:rPr lang="zh-CN" altLang="zh-CN" dirty="0"/>
              <a:t>使用的单元格行数</a:t>
            </a:r>
            <a:br>
              <a:rPr lang="zh-CN" altLang="zh-CN" dirty="0"/>
            </a:br>
            <a:r>
              <a:rPr lang="en-US" altLang="zh-CN" dirty="0" err="1"/>
              <a:t>columncount</a:t>
            </a:r>
            <a:r>
              <a:rPr lang="en-US" altLang="zh-CN" dirty="0"/>
              <a:t>=</a:t>
            </a:r>
            <a:r>
              <a:rPr lang="en-US" altLang="zh-CN" dirty="0" err="1"/>
              <a:t>ExcelShe.Columns.count</a:t>
            </a:r>
            <a:r>
              <a:rPr lang="en-US" altLang="zh-CN" dirty="0"/>
              <a:t>   </a:t>
            </a:r>
            <a:r>
              <a:rPr lang="en-US" altLang="zh-CN" dirty="0" smtClean="0"/>
              <a:t>               ‘</a:t>
            </a:r>
            <a:r>
              <a:rPr lang="zh-CN" altLang="zh-CN" dirty="0" smtClean="0"/>
              <a:t>计算</a:t>
            </a:r>
            <a:r>
              <a:rPr lang="zh-CN" altLang="zh-CN" dirty="0"/>
              <a:t>使用的单元格的列</a:t>
            </a:r>
            <a:r>
              <a:rPr lang="zh-CN" altLang="zh-CN" dirty="0" smtClean="0"/>
              <a:t>数</a:t>
            </a:r>
            <a:r>
              <a:rPr lang="en-US" altLang="zh-CN" dirty="0" smtClean="0"/>
              <a:t/>
            </a:r>
            <a:br>
              <a:rPr lang="en-US" altLang="zh-CN" dirty="0" smtClean="0"/>
            </a:br>
            <a:r>
              <a:rPr lang="zh-CN" altLang="zh-CN" dirty="0"/>
              <a:t/>
            </a:r>
            <a:br>
              <a:rPr lang="zh-CN" altLang="zh-CN" dirty="0"/>
            </a:br>
            <a:r>
              <a:rPr lang="en-US" altLang="zh-CN" dirty="0" err="1"/>
              <a:t>msgbox</a:t>
            </a:r>
            <a:r>
              <a:rPr lang="en-US" altLang="zh-CN" dirty="0"/>
              <a:t> 	</a:t>
            </a:r>
            <a:r>
              <a:rPr lang="en-US" altLang="zh-CN" dirty="0" err="1" smtClean="0"/>
              <a:t>ExcelShe.Cells</a:t>
            </a:r>
            <a:r>
              <a:rPr lang="en-US" altLang="zh-CN" dirty="0" smtClean="0"/>
              <a:t>(1,1) ’</a:t>
            </a:r>
            <a:r>
              <a:rPr lang="zh-CN" altLang="zh-CN" dirty="0" smtClean="0"/>
              <a:t>读</a:t>
            </a:r>
            <a:r>
              <a:rPr lang="zh-CN" altLang="zh-CN" dirty="0"/>
              <a:t/>
            </a:r>
            <a:br>
              <a:rPr lang="zh-CN" altLang="zh-CN" dirty="0"/>
            </a:br>
            <a:r>
              <a:rPr lang="en-US" altLang="zh-CN" dirty="0" err="1" smtClean="0"/>
              <a:t>ExcelShe.Cells</a:t>
            </a:r>
            <a:r>
              <a:rPr lang="en-US" altLang="zh-CN" dirty="0" smtClean="0"/>
              <a:t>(2,1)=“xxx”</a:t>
            </a:r>
            <a:r>
              <a:rPr lang="en-US" altLang="zh-CN" dirty="0"/>
              <a:t>	</a:t>
            </a:r>
            <a:r>
              <a:rPr lang="en-US" altLang="zh-CN" dirty="0" smtClean="0"/>
              <a:t>‘</a:t>
            </a:r>
            <a:r>
              <a:rPr lang="zh-CN" altLang="zh-CN" dirty="0" smtClean="0"/>
              <a:t>写</a:t>
            </a:r>
            <a:r>
              <a:rPr lang="en-US" altLang="zh-CN" dirty="0"/>
              <a:t> </a:t>
            </a:r>
            <a:r>
              <a:rPr lang="en-US" altLang="zh-CN" dirty="0" smtClean="0"/>
              <a:t/>
            </a:r>
            <a:br>
              <a:rPr lang="en-US" altLang="zh-CN" dirty="0" smtClean="0"/>
            </a:br>
            <a:r>
              <a:rPr lang="zh-CN" altLang="zh-CN" dirty="0"/>
              <a:t/>
            </a:r>
            <a:br>
              <a:rPr lang="zh-CN" altLang="zh-CN" dirty="0"/>
            </a:br>
            <a:r>
              <a:rPr lang="en-US" altLang="zh-CN" dirty="0"/>
              <a:t>Set </a:t>
            </a:r>
            <a:r>
              <a:rPr lang="en-US" altLang="zh-CN" dirty="0" err="1"/>
              <a:t>ExcelShe</a:t>
            </a:r>
            <a:r>
              <a:rPr lang="en-US" altLang="zh-CN" dirty="0"/>
              <a:t>=Nothing</a:t>
            </a:r>
            <a:r>
              <a:rPr lang="zh-CN" altLang="zh-CN" dirty="0"/>
              <a:t/>
            </a:r>
            <a:br>
              <a:rPr lang="zh-CN" altLang="zh-CN" dirty="0"/>
            </a:br>
            <a:r>
              <a:rPr lang="en-US" altLang="zh-CN" dirty="0" err="1"/>
              <a:t>ExcelWor.Close</a:t>
            </a:r>
            <a:r>
              <a:rPr lang="en-US" altLang="zh-CN" dirty="0"/>
              <a:t>(True)            </a:t>
            </a:r>
            <a:r>
              <a:rPr lang="en-US" altLang="zh-CN" dirty="0" smtClean="0"/>
              <a:t>’</a:t>
            </a:r>
            <a:r>
              <a:rPr lang="zh-CN" altLang="zh-CN" dirty="0" smtClean="0"/>
              <a:t>关闭</a:t>
            </a:r>
            <a:r>
              <a:rPr lang="zh-CN" altLang="zh-CN" dirty="0"/>
              <a:t>工作簿对象</a:t>
            </a:r>
            <a:br>
              <a:rPr lang="zh-CN" altLang="zh-CN" dirty="0"/>
            </a:br>
            <a:r>
              <a:rPr lang="en-US" altLang="zh-CN" dirty="0" err="1" smtClean="0"/>
              <a:t>ExcelApp.Quit</a:t>
            </a:r>
            <a:r>
              <a:rPr lang="en-US" altLang="zh-CN" dirty="0" smtClean="0"/>
              <a:t/>
            </a:r>
            <a:br>
              <a:rPr lang="en-US" altLang="zh-CN" dirty="0" smtClean="0"/>
            </a:br>
            <a:r>
              <a:rPr lang="en-US" altLang="zh-CN" dirty="0" smtClean="0"/>
              <a:t/>
            </a:r>
            <a:br>
              <a:rPr lang="en-US" altLang="zh-CN" dirty="0" smtClean="0"/>
            </a:br>
            <a:r>
              <a:rPr lang="zh-CN" altLang="en-US" dirty="0" smtClean="0"/>
              <a:t>说明：</a:t>
            </a:r>
            <a:r>
              <a:rPr lang="en-US" altLang="zh-CN" dirty="0" smtClean="0"/>
              <a:t/>
            </a:r>
            <a:br>
              <a:rPr lang="en-US" altLang="zh-CN" dirty="0" smtClean="0"/>
            </a:br>
            <a:r>
              <a:rPr lang="en-US" altLang="zh-CN" dirty="0" smtClean="0"/>
              <a:t>1</a:t>
            </a:r>
            <a:r>
              <a:rPr lang="zh-CN" altLang="en-US" dirty="0" smtClean="0"/>
              <a:t>）所有</a:t>
            </a:r>
            <a:r>
              <a:rPr lang="zh-CN" altLang="en-US" dirty="0"/>
              <a:t>单引号后面的内容都被解释为</a:t>
            </a:r>
            <a:r>
              <a:rPr lang="zh-CN" altLang="en-US" dirty="0" smtClean="0"/>
              <a:t>注释。</a:t>
            </a:r>
            <a:r>
              <a:rPr lang="en-US" altLang="zh-CN" dirty="0" smtClean="0"/>
              <a:t/>
            </a:r>
            <a:br>
              <a:rPr lang="en-US" altLang="zh-CN" dirty="0" smtClean="0"/>
            </a:br>
            <a:r>
              <a:rPr lang="en-US" altLang="zh-CN" dirty="0" smtClean="0"/>
              <a:t>2</a:t>
            </a:r>
            <a:r>
              <a:rPr lang="zh-CN" altLang="en-US" dirty="0" smtClean="0"/>
              <a:t>）在</a:t>
            </a:r>
            <a:r>
              <a:rPr lang="en-US" altLang="zh-CN" dirty="0"/>
              <a:t>VBScript</a:t>
            </a:r>
            <a:r>
              <a:rPr lang="zh-CN" altLang="en-US" dirty="0"/>
              <a:t>中对变量、方法、函数和对象的引用是不区分大小写的</a:t>
            </a:r>
            <a:r>
              <a:rPr lang="zh-CN" altLang="en-US" dirty="0" smtClean="0"/>
              <a:t>。</a:t>
            </a:r>
            <a:r>
              <a:rPr lang="en-US" altLang="zh-CN" dirty="0" smtClean="0"/>
              <a:t/>
            </a:r>
            <a:br>
              <a:rPr lang="en-US" altLang="zh-CN" dirty="0" smtClean="0"/>
            </a:br>
            <a:r>
              <a:rPr lang="en-US" altLang="zh-CN" dirty="0" smtClean="0"/>
              <a:t>3</a:t>
            </a:r>
            <a:r>
              <a:rPr lang="zh-CN" altLang="en-US" dirty="0" smtClean="0"/>
              <a:t>） </a:t>
            </a:r>
            <a:r>
              <a:rPr lang="en-US" altLang="zh-CN" dirty="0"/>
              <a:t>VBScript</a:t>
            </a:r>
            <a:r>
              <a:rPr lang="zh-CN" altLang="en-US" dirty="0"/>
              <a:t>中不允许在申明变量的时候同时给变量赋值</a:t>
            </a:r>
            <a:r>
              <a:rPr lang="zh-CN" altLang="en-US" dirty="0" smtClean="0"/>
              <a:t>。</a:t>
            </a:r>
            <a:r>
              <a:rPr lang="en-US" altLang="zh-CN" dirty="0" smtClean="0"/>
              <a:t/>
            </a:r>
            <a:br>
              <a:rPr lang="en-US" altLang="zh-CN" dirty="0" smtClean="0"/>
            </a:br>
            <a:r>
              <a:rPr lang="en-US" altLang="zh-CN" dirty="0" smtClean="0"/>
              <a:t>4</a:t>
            </a:r>
            <a:r>
              <a:rPr lang="zh-CN" altLang="en-US" dirty="0" smtClean="0"/>
              <a:t>） </a:t>
            </a:r>
            <a:r>
              <a:rPr lang="en-US" altLang="zh-CN" dirty="0"/>
              <a:t>VBScript</a:t>
            </a:r>
            <a:r>
              <a:rPr lang="zh-CN" altLang="en-US" dirty="0"/>
              <a:t>在定义时只有一种变量类型</a:t>
            </a:r>
            <a:r>
              <a:rPr lang="zh-CN" altLang="en-US" dirty="0" smtClean="0"/>
              <a:t>，</a:t>
            </a:r>
            <a:r>
              <a:rPr lang="zh-CN" altLang="en-US" dirty="0"/>
              <a:t>称为 </a:t>
            </a:r>
            <a:r>
              <a:rPr lang="en-US" altLang="zh-CN" dirty="0" smtClean="0"/>
              <a:t>Variant</a:t>
            </a:r>
            <a:r>
              <a:rPr lang="zh-CN" altLang="en-US" dirty="0" smtClean="0"/>
              <a:t>，在</a:t>
            </a:r>
            <a:r>
              <a:rPr lang="zh-CN" altLang="en-US" dirty="0"/>
              <a:t>实际使用中需要使用类型转换函数来将变量转换成相应的变量类型</a:t>
            </a:r>
            <a:r>
              <a:rPr lang="zh-CN" altLang="en-US" dirty="0" smtClean="0"/>
              <a:t>。</a:t>
            </a:r>
            <a:r>
              <a:rPr lang="en-US" altLang="zh-CN" dirty="0" smtClean="0"/>
              <a:t/>
            </a:r>
            <a:br>
              <a:rPr lang="en-US" altLang="zh-CN" dirty="0" smtClean="0"/>
            </a:br>
            <a:r>
              <a:rPr lang="en-US" altLang="zh-CN" dirty="0" smtClean="0"/>
              <a:t>5</a:t>
            </a:r>
            <a:r>
              <a:rPr lang="zh-CN" altLang="en-US" dirty="0" smtClean="0"/>
              <a:t>）内建函数。参考文档：</a:t>
            </a:r>
            <a:r>
              <a:rPr lang="en-US" altLang="zh-CN" dirty="0"/>
              <a:t> http://www.w3school.com.cn/vbscript/vbscript_ref_functions.asp</a:t>
            </a:r>
            <a:endParaRPr lang="zh-CN" altLang="en-US" dirty="0"/>
          </a:p>
        </p:txBody>
      </p:sp>
      <p:sp>
        <p:nvSpPr>
          <p:cNvPr id="3" name="文本占位符 2"/>
          <p:cNvSpPr>
            <a:spLocks noGrp="1"/>
          </p:cNvSpPr>
          <p:nvPr>
            <p:ph type="body" sz="quarter" idx="10"/>
          </p:nvPr>
        </p:nvSpPr>
        <p:spPr/>
        <p:txBody>
          <a:bodyPr/>
          <a:lstStyle/>
          <a:p>
            <a:endParaRPr lang="zh-CN" altLang="en-US"/>
          </a:p>
        </p:txBody>
      </p:sp>
      <p:sp>
        <p:nvSpPr>
          <p:cNvPr id="4" name="文本占位符 3"/>
          <p:cNvSpPr>
            <a:spLocks noGrp="1"/>
          </p:cNvSpPr>
          <p:nvPr>
            <p:ph type="body" sz="quarter" idx="11"/>
          </p:nvPr>
        </p:nvSpPr>
        <p:spPr/>
        <p:txBody>
          <a:bodyPr/>
          <a:lstStyle/>
          <a:p>
            <a:r>
              <a:rPr lang="en-US" altLang="zh-CN" dirty="0" smtClean="0"/>
              <a:t>VBScript</a:t>
            </a:r>
            <a:r>
              <a:rPr lang="zh-CN" altLang="en-US" dirty="0"/>
              <a:t>操作</a:t>
            </a:r>
            <a:r>
              <a:rPr lang="en-US" altLang="zh-CN" dirty="0" smtClean="0"/>
              <a:t>Excel</a:t>
            </a:r>
            <a:r>
              <a:rPr lang="zh-CN" altLang="en-US" dirty="0" smtClean="0"/>
              <a:t>对象</a:t>
            </a:r>
            <a:endParaRPr lang="en-US" altLang="zh-CN" dirty="0"/>
          </a:p>
        </p:txBody>
      </p:sp>
    </p:spTree>
    <p:extLst>
      <p:ext uri="{BB962C8B-B14F-4D97-AF65-F5344CB8AC3E}">
        <p14:creationId xmlns:p14="http://schemas.microsoft.com/office/powerpoint/2010/main" val="4108010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6919" y="1567944"/>
            <a:ext cx="12478314" cy="5561220"/>
          </a:xfrm>
        </p:spPr>
        <p:txBody>
          <a:bodyPr/>
          <a:lstStyle/>
          <a:p>
            <a:r>
              <a:rPr lang="en-US" altLang="zh-CN" dirty="0" smtClean="0"/>
              <a:t>1.</a:t>
            </a:r>
            <a:r>
              <a:rPr lang="zh-CN" altLang="en-US" dirty="0" smtClean="0"/>
              <a:t>打开</a:t>
            </a:r>
            <a:r>
              <a:rPr lang="en-US" altLang="zh-CN" dirty="0" smtClean="0"/>
              <a:t>QTP</a:t>
            </a:r>
            <a:r>
              <a:rPr lang="zh-CN" altLang="en-US" dirty="0" smtClean="0"/>
              <a:t>后选择我们测试中使用的插件，如</a:t>
            </a:r>
            <a:r>
              <a:rPr lang="en-US" altLang="zh-CN" dirty="0" smtClean="0"/>
              <a:t>Web</a:t>
            </a:r>
            <a:r>
              <a:rPr lang="zh-CN" altLang="en-US" dirty="0" smtClean="0"/>
              <a:t>；</a:t>
            </a:r>
            <a:r>
              <a:rPr lang="en-US" altLang="zh-CN" dirty="0" smtClean="0"/>
              <a:t/>
            </a:r>
            <a:br>
              <a:rPr lang="en-US" altLang="zh-CN" dirty="0" smtClean="0"/>
            </a:br>
            <a:r>
              <a:rPr lang="en-US" altLang="zh-CN" dirty="0" smtClean="0"/>
              <a:t>2.</a:t>
            </a:r>
            <a:r>
              <a:rPr lang="zh-CN" altLang="en-US" dirty="0" smtClean="0"/>
              <a:t>新建一个</a:t>
            </a:r>
            <a:r>
              <a:rPr lang="en-US" altLang="zh-CN" dirty="0" smtClean="0"/>
              <a:t>Test</a:t>
            </a:r>
            <a:r>
              <a:rPr lang="zh-CN" altLang="en-US" dirty="0" smtClean="0"/>
              <a:t>，选择</a:t>
            </a:r>
            <a:r>
              <a:rPr lang="en-US" altLang="zh-CN" dirty="0" smtClean="0"/>
              <a:t>type</a:t>
            </a:r>
            <a:r>
              <a:rPr lang="zh-CN" altLang="en-US" dirty="0" smtClean="0"/>
              <a:t>为</a:t>
            </a:r>
            <a:r>
              <a:rPr lang="en-US" altLang="zh-CN" dirty="0" smtClean="0"/>
              <a:t>GUI Test</a:t>
            </a:r>
            <a:r>
              <a:rPr lang="zh-CN" altLang="en-US" dirty="0" smtClean="0"/>
              <a:t>；</a:t>
            </a:r>
            <a:r>
              <a:rPr lang="en-US" altLang="zh-CN" dirty="0" smtClean="0"/>
              <a:t/>
            </a:r>
            <a:br>
              <a:rPr lang="en-US" altLang="zh-CN" dirty="0" smtClean="0"/>
            </a:br>
            <a:r>
              <a:rPr lang="en-US" altLang="zh-CN" dirty="0" smtClean="0"/>
              <a:t>3.</a:t>
            </a:r>
            <a:r>
              <a:rPr lang="zh-CN" altLang="en-US" dirty="0" smtClean="0"/>
              <a:t>点选“</a:t>
            </a:r>
            <a:r>
              <a:rPr lang="en-US" altLang="zh-CN" dirty="0" smtClean="0"/>
              <a:t>Record—》Record”</a:t>
            </a:r>
            <a:r>
              <a:rPr lang="zh-CN" altLang="en-US" dirty="0" smtClean="0"/>
              <a:t>或点选工具列上的“</a:t>
            </a:r>
            <a:r>
              <a:rPr lang="en-US" altLang="zh-CN" dirty="0" smtClean="0"/>
              <a:t>Record”</a:t>
            </a:r>
            <a:r>
              <a:rPr lang="zh-CN" altLang="en-US" dirty="0" smtClean="0"/>
              <a:t>按钮，开启“</a:t>
            </a:r>
            <a:r>
              <a:rPr lang="en-US" altLang="zh-CN" dirty="0" smtClean="0"/>
              <a:t>Record  and  Run  Settings”</a:t>
            </a:r>
            <a:r>
              <a:rPr lang="zh-CN" altLang="en-US" dirty="0" smtClean="0"/>
              <a:t>对 话窗口；</a:t>
            </a:r>
            <a:r>
              <a:rPr lang="en-US" altLang="zh-CN" dirty="0" smtClean="0"/>
              <a:t/>
            </a:r>
            <a:br>
              <a:rPr lang="en-US" altLang="zh-CN" dirty="0" smtClean="0"/>
            </a:br>
            <a:r>
              <a:rPr lang="en-US" altLang="zh-CN" dirty="0" smtClean="0"/>
              <a:t>      1</a:t>
            </a:r>
            <a:r>
              <a:rPr lang="zh-CN" altLang="en-US" dirty="0" smtClean="0"/>
              <a:t>）在“</a:t>
            </a:r>
            <a:r>
              <a:rPr lang="en-US" altLang="zh-CN" dirty="0" smtClean="0"/>
              <a:t>Web”</a:t>
            </a:r>
            <a:r>
              <a:rPr lang="zh-CN" altLang="en-US" dirty="0" smtClean="0"/>
              <a:t>页签，勾选“</a:t>
            </a:r>
            <a:r>
              <a:rPr lang="en-US" altLang="zh-CN" dirty="0" smtClean="0"/>
              <a:t>Open the following browser when a record or run session begins”</a:t>
            </a:r>
            <a:r>
              <a:rPr lang="zh-CN" altLang="en-US" dirty="0" smtClean="0"/>
              <a:t>在“</a:t>
            </a:r>
            <a:r>
              <a:rPr lang="en-US" altLang="zh-CN" dirty="0" smtClean="0"/>
              <a:t>Type”</a:t>
            </a:r>
            <a:r>
              <a:rPr lang="zh-CN" altLang="en-US" dirty="0" smtClean="0"/>
              <a:t>下拉列表中选择浏览器的类型；在“</a:t>
            </a:r>
            <a:r>
              <a:rPr lang="en-US" altLang="zh-CN" dirty="0" smtClean="0"/>
              <a:t>Address”</a:t>
            </a:r>
            <a:r>
              <a:rPr lang="zh-CN" altLang="en-US" dirty="0" smtClean="0"/>
              <a:t>中添加网站地址，在录制的时候，</a:t>
            </a:r>
            <a:r>
              <a:rPr lang="en-US" altLang="zh-CN" dirty="0" err="1" smtClean="0"/>
              <a:t>QuickTest</a:t>
            </a:r>
            <a:r>
              <a:rPr lang="zh-CN" altLang="en-US" dirty="0" smtClean="0"/>
              <a:t>会自动打开</a:t>
            </a:r>
            <a:r>
              <a:rPr lang="en-US" altLang="zh-CN" dirty="0" smtClean="0"/>
              <a:t>IE</a:t>
            </a:r>
            <a:r>
              <a:rPr lang="zh-CN" altLang="en-US" dirty="0" smtClean="0"/>
              <a:t>浏览器并连接到监控平台上。</a:t>
            </a:r>
            <a:r>
              <a:rPr lang="en-US" altLang="zh-CN" dirty="0" smtClean="0"/>
              <a:t/>
            </a:r>
            <a:br>
              <a:rPr lang="en-US" altLang="zh-CN" dirty="0" smtClean="0"/>
            </a:br>
            <a:r>
              <a:rPr lang="en-US" altLang="zh-CN" dirty="0" smtClean="0"/>
              <a:t>      2</a:t>
            </a:r>
            <a:r>
              <a:rPr lang="zh-CN" altLang="en-US" dirty="0" smtClean="0"/>
              <a:t>）在 </a:t>
            </a:r>
            <a:r>
              <a:rPr lang="zh-CN" altLang="en-US" dirty="0"/>
              <a:t>“</a:t>
            </a:r>
            <a:r>
              <a:rPr lang="en-US" altLang="zh-CN" dirty="0"/>
              <a:t>Windows Application” </a:t>
            </a:r>
            <a:r>
              <a:rPr lang="zh-CN" altLang="en-US" dirty="0"/>
              <a:t>标签页，如果选择“</a:t>
            </a:r>
            <a:r>
              <a:rPr lang="en-US" altLang="zh-CN" dirty="0"/>
              <a:t>Record and run test on any open Windows-based application”</a:t>
            </a:r>
            <a:r>
              <a:rPr lang="zh-CN" altLang="en-US" dirty="0"/>
              <a:t>单选按钮，则在录制过程中，</a:t>
            </a:r>
            <a:r>
              <a:rPr lang="en-US" altLang="zh-CN" dirty="0" err="1"/>
              <a:t>QuickTest</a:t>
            </a:r>
            <a:r>
              <a:rPr lang="zh-CN" altLang="en-US" dirty="0"/>
              <a:t>会记录你对所有的</a:t>
            </a:r>
            <a:r>
              <a:rPr lang="en-US" altLang="zh-CN" dirty="0"/>
              <a:t>Windows</a:t>
            </a:r>
            <a:r>
              <a:rPr lang="zh-CN" altLang="en-US" dirty="0"/>
              <a:t>程序所做的操作。如果选择“</a:t>
            </a:r>
            <a:r>
              <a:rPr lang="en-US" altLang="zh-CN" dirty="0"/>
              <a:t>Record and run only on”</a:t>
            </a:r>
            <a:r>
              <a:rPr lang="zh-CN" altLang="en-US" dirty="0"/>
              <a:t>单选按钮，则在录制过程中，</a:t>
            </a:r>
            <a:r>
              <a:rPr lang="en-US" altLang="zh-CN" dirty="0" err="1"/>
              <a:t>QuickTest</a:t>
            </a:r>
            <a:r>
              <a:rPr lang="zh-CN" altLang="en-US" dirty="0"/>
              <a:t>只会记录对那些添加到下面“</a:t>
            </a:r>
            <a:r>
              <a:rPr lang="en-US" altLang="zh-CN" dirty="0"/>
              <a:t>Application details”</a:t>
            </a:r>
            <a:r>
              <a:rPr lang="zh-CN" altLang="en-US" dirty="0"/>
              <a:t>列表框中的应用程序的操作（你可以通过“</a:t>
            </a:r>
            <a:r>
              <a:rPr lang="en-US" altLang="zh-CN" dirty="0"/>
              <a:t>Add”</a:t>
            </a:r>
            <a:r>
              <a:rPr lang="zh-CN" altLang="en-US" dirty="0"/>
              <a:t>、“</a:t>
            </a:r>
            <a:r>
              <a:rPr lang="en-US" altLang="zh-CN" dirty="0"/>
              <a:t>Edit”</a:t>
            </a:r>
            <a:r>
              <a:rPr lang="zh-CN" altLang="en-US" dirty="0"/>
              <a:t>、“</a:t>
            </a:r>
            <a:r>
              <a:rPr lang="en-US" altLang="zh-CN" dirty="0"/>
              <a:t>Delete”</a:t>
            </a:r>
            <a:r>
              <a:rPr lang="zh-CN" altLang="en-US" dirty="0"/>
              <a:t>按钮来编辑这个列表）。</a:t>
            </a:r>
            <a:r>
              <a:rPr lang="en-US" altLang="zh-CN" dirty="0" smtClean="0"/>
              <a:t/>
            </a:r>
            <a:br>
              <a:rPr lang="en-US" altLang="zh-CN" dirty="0" smtClean="0"/>
            </a:br>
            <a:r>
              <a:rPr lang="en-US" altLang="zh-CN" dirty="0" smtClean="0"/>
              <a:t>4.</a:t>
            </a:r>
            <a:r>
              <a:rPr lang="zh-CN" altLang="en-US" dirty="0" smtClean="0"/>
              <a:t>选择好</a:t>
            </a:r>
            <a:r>
              <a:rPr lang="en-US" altLang="zh-CN" dirty="0"/>
              <a:t>Record  and  Run  </a:t>
            </a:r>
            <a:r>
              <a:rPr lang="en-US" altLang="zh-CN" dirty="0" smtClean="0"/>
              <a:t>Settings</a:t>
            </a:r>
            <a:r>
              <a:rPr lang="zh-CN" altLang="en-US" dirty="0" smtClean="0"/>
              <a:t>之后点击确定就开始录制了；</a:t>
            </a:r>
            <a:r>
              <a:rPr lang="en-US" altLang="zh-CN" dirty="0" smtClean="0"/>
              <a:t/>
            </a:r>
            <a:br>
              <a:rPr lang="en-US" altLang="zh-CN" dirty="0" smtClean="0"/>
            </a:br>
            <a:r>
              <a:rPr lang="en-US" altLang="zh-CN" dirty="0" smtClean="0"/>
              <a:t>5.</a:t>
            </a:r>
            <a:r>
              <a:rPr lang="zh-CN" altLang="en-US" dirty="0" smtClean="0"/>
              <a:t>在打开的浏览器上操作要录制的步骤之后，点击停止录制；</a:t>
            </a:r>
            <a:r>
              <a:rPr lang="en-US" altLang="zh-CN" dirty="0" smtClean="0"/>
              <a:t/>
            </a:r>
            <a:br>
              <a:rPr lang="en-US" altLang="zh-CN" dirty="0" smtClean="0"/>
            </a:br>
            <a:endParaRPr lang="zh-CN" altLang="en-US" dirty="0"/>
          </a:p>
        </p:txBody>
      </p:sp>
      <p:sp>
        <p:nvSpPr>
          <p:cNvPr id="3" name="文本占位符 2"/>
          <p:cNvSpPr>
            <a:spLocks noGrp="1"/>
          </p:cNvSpPr>
          <p:nvPr>
            <p:ph type="body" sz="quarter" idx="10"/>
          </p:nvPr>
        </p:nvSpPr>
        <p:spPr/>
        <p:txBody>
          <a:bodyPr/>
          <a:lstStyle/>
          <a:p>
            <a:endParaRPr lang="zh-CN" altLang="en-US"/>
          </a:p>
        </p:txBody>
      </p:sp>
      <p:sp>
        <p:nvSpPr>
          <p:cNvPr id="4" name="文本占位符 3"/>
          <p:cNvSpPr>
            <a:spLocks noGrp="1"/>
          </p:cNvSpPr>
          <p:nvPr>
            <p:ph type="body" sz="quarter" idx="11"/>
          </p:nvPr>
        </p:nvSpPr>
        <p:spPr/>
        <p:txBody>
          <a:bodyPr/>
          <a:lstStyle/>
          <a:p>
            <a:r>
              <a:rPr lang="en-US" altLang="zh-CN" dirty="0" smtClean="0"/>
              <a:t>QTP</a:t>
            </a:r>
            <a:r>
              <a:rPr lang="zh-CN" altLang="en-US" dirty="0" smtClean="0"/>
              <a:t>脚本录制</a:t>
            </a:r>
            <a:endParaRPr lang="zh-CN" altLang="en-US" dirty="0"/>
          </a:p>
        </p:txBody>
      </p:sp>
      <p:pic>
        <p:nvPicPr>
          <p:cNvPr id="5" name="图片 4"/>
          <p:cNvPicPr>
            <a:picLocks noChangeAspect="1"/>
          </p:cNvPicPr>
          <p:nvPr/>
        </p:nvPicPr>
        <p:blipFill>
          <a:blip r:embed="rId2"/>
          <a:stretch>
            <a:fillRect/>
          </a:stretch>
        </p:blipFill>
        <p:spPr>
          <a:xfrm>
            <a:off x="626919" y="4824908"/>
            <a:ext cx="4704762" cy="2076190"/>
          </a:xfrm>
          <a:prstGeom prst="rect">
            <a:avLst/>
          </a:prstGeom>
        </p:spPr>
      </p:pic>
      <p:pic>
        <p:nvPicPr>
          <p:cNvPr id="6" name="图片 5"/>
          <p:cNvPicPr>
            <a:picLocks noChangeAspect="1"/>
          </p:cNvPicPr>
          <p:nvPr/>
        </p:nvPicPr>
        <p:blipFill>
          <a:blip r:embed="rId3"/>
          <a:stretch>
            <a:fillRect/>
          </a:stretch>
        </p:blipFill>
        <p:spPr>
          <a:xfrm>
            <a:off x="9576841" y="3704916"/>
            <a:ext cx="3985135" cy="4181585"/>
          </a:xfrm>
          <a:prstGeom prst="rect">
            <a:avLst/>
          </a:prstGeom>
        </p:spPr>
      </p:pic>
      <p:pic>
        <p:nvPicPr>
          <p:cNvPr id="7" name="图片 6"/>
          <p:cNvPicPr>
            <a:picLocks noChangeAspect="1"/>
          </p:cNvPicPr>
          <p:nvPr/>
        </p:nvPicPr>
        <p:blipFill>
          <a:blip r:embed="rId4"/>
          <a:stretch>
            <a:fillRect/>
          </a:stretch>
        </p:blipFill>
        <p:spPr>
          <a:xfrm>
            <a:off x="5624460" y="5524908"/>
            <a:ext cx="3952381" cy="676190"/>
          </a:xfrm>
          <a:prstGeom prst="rect">
            <a:avLst/>
          </a:prstGeom>
        </p:spPr>
      </p:pic>
    </p:spTree>
    <p:extLst>
      <p:ext uri="{BB962C8B-B14F-4D97-AF65-F5344CB8AC3E}">
        <p14:creationId xmlns:p14="http://schemas.microsoft.com/office/powerpoint/2010/main" val="3765721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42627</TotalTime>
  <Words>471</Words>
  <Application>Microsoft Office PowerPoint</Application>
  <PresentationFormat>自定义</PresentationFormat>
  <Paragraphs>113</Paragraphs>
  <Slides>21</Slides>
  <Notes>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31" baseType="lpstr">
      <vt:lpstr>DIN Mittelschrift Std</vt:lpstr>
      <vt:lpstr>思源黑体 CN Medium</vt:lpstr>
      <vt:lpstr>宋体</vt:lpstr>
      <vt:lpstr>微软雅黑</vt:lpstr>
      <vt:lpstr>Arial</vt:lpstr>
      <vt:lpstr>Calibri</vt:lpstr>
      <vt:lpstr>Comic Sans MS</vt:lpstr>
      <vt:lpstr>Times New Roman</vt:lpstr>
      <vt:lpstr>Office 主题​​</vt:lpstr>
      <vt:lpstr>包装程序外壳对象</vt:lpstr>
      <vt:lpstr>PowerPoint 演示文稿</vt:lpstr>
      <vt:lpstr>PowerPoint 演示文稿</vt:lpstr>
      <vt:lpstr>1. QTP是Quick Test Professional的简称，是一种自动测试工具。使用QTP的目的是想用它来执行重复的自动化测试。它提供符合所有主要应用软件环境的功能测试和回归测试的自动化。 2.QTP是一个侧重于功能的回归自动化测试工具；提供了很多插件，如：.NET的，Java的，SAP的，Terminal Emulator的等等，分别用于各自类型的产品测试。默认提供Web，ActiveX和VB。 3. QTP从QTP12版本开始更名为UFT12（HP Unified Functional Testing）。 4. QTP支持的脚本语言是VBScript。 5.QTP的编辑器支持两种视图：Keyword模式和Expert模式。 6.QTP进行功能测试的测试流程 [制定测试计划]——&gt;[创建测试脚本]——&gt;[增强测试脚本功能]——&gt;[运行测试]——&gt;[分析测试结果]  7.QTP用对象库对对象进行管理，记录的对象和这些对象的属性都存储在对象存储库中。</vt:lpstr>
      <vt:lpstr>1. 定义变量： Dim i i=“23“  2. 定义数组： Dim a a=array(”usrname1”,“usrname2”,“usrname3”,“usrname4”,“usrname5”) Dim b(5) b(0)=1 b(1)=1 b(2)=1  3.数组常用函数： UBound 函数：返回指定数组维数的最大可用下标。 Ubound(a) Split 函数：分隔字符串，返回一个基于 0 的一维数组，此数组包含指定数目的子字符串。 str="1,2,3,4" strarr=split(str,",") msgbox Ubound(strarr) Dim i for i=0 To ubound(strarr)  msgbox strarr(i) Next       </vt:lpstr>
      <vt:lpstr>1.子程序： 是一系列的语句，被封装在 Sub 和 End Sub 语句内。 可执行某些操作，但不会返回值。 可带有通过程序调用来向子程序传递参数。 如果没有，必须带有空的圆括号。 Sub mysub(argument1,argument2)  some statements End Sub  2.函数程序 是一系列的语句，被封装在 Function 和 End Function 语句内 可执行某些操作，并会返回值 可带有通过程序调用来向其传递的参数。 如果没有参数，必须带有空的圆括号 () 通过向函数程序名赋值的方式，可使其返回值 Function myfunction(argument1,argument2)  some statements End Function       </vt:lpstr>
      <vt:lpstr>举例： 1. Sub mysub(a,b)  a=a+1  msgbox a  b=b+1  msgbox b End Sub Call mysub (3,4) ‘调用方式：Call mysub (3,4)或者mysub 3,4  2. Function myfunction(a,b)  a=a+1  msgbox a  b=b+1  msgbox b  myfunction=a+b End Function  sum=myfunction(1,2) msgbox sum</vt:lpstr>
      <vt:lpstr>1.for语句（输入for加空格即可出来格式）： For i = 1 To 5 Step 1  some statements Next  2.If语句（输入if加空格即可出来格式）： If  条件 Then   some statements else   some statements End If  3.Do……Loop 如果你不知道重复多少次，可以使用 Do...Loop 语句。 Do...Loop 语句重复执行某段代码直到条件是 true 或条件变成 true。 Dim i i=11 Do While i&gt;10  msgbox 1  i=i-1 Loop msgbox 2  </vt:lpstr>
      <vt:lpstr>操作Excel：  Set ExcelApp=CreateObject(“Excel.Application”)        ‘创建ExcelApp对象 Set ExcelWor=ExcelApp.Workbooks.Open (“C:\数据.xlsx”)         ’打开excel文件工作簿，“G:\MM\桌面\数据.xlsx”为excel路径 Set ExcelShe=ExcelWor.Worksheets(“sheet1”).UsedRange     ‘UsedRange表示Sheet1所使用单元格的范围，“数据”为sheet页签名 rowcount=ExcelShe.Rows.count                              ’计算使用的单元格行数 columncount=ExcelShe.Columns.count                  ‘计算使用的单元格的列数  msgbox  ExcelShe.Cells(1,1) ’读 ExcelShe.Cells(2,1)=“xxx” ‘写   Set ExcelShe=Nothing ExcelWor.Close(True)            ’关闭工作簿对象 ExcelApp.Quit  说明： 1）所有单引号后面的内容都被解释为注释。 2）在VBScript中对变量、方法、函数和对象的引用是不区分大小写的。 3） VBScript中不允许在申明变量的时候同时给变量赋值。 4） VBScript在定义时只有一种变量类型，称为 Variant，在实际使用中需要使用类型转换函数来将变量转换成相应的变量类型。 5）内建函数。参考文档： http://www.w3school.com.cn/vbscript/vbscript_ref_functions.asp</vt:lpstr>
      <vt:lpstr>1.打开QTP后选择我们测试中使用的插件，如Web； 2.新建一个Test，选择type为GUI Test； 3.点选“Record—》Record”或点选工具列上的“Record”按钮，开启“Record  and  Run  Settings”对 话窗口；       1）在“Web”页签，勾选“Open the following browser when a record or run session begins”在“Type”下拉列表中选择浏览器的类型；在“Address”中添加网站地址，在录制的时候，QuickTest会自动打开IE浏览器并连接到监控平台上。       2）在 “Windows Application” 标签页，如果选择“Record and run test on any open Windows-based application”单选按钮，则在录制过程中，QuickTest会记录你对所有的Windows程序所做的操作。如果选择“Record and run only on”单选按钮，则在录制过程中，QuickTest只会记录对那些添加到下面“Application details”列表框中的应用程序的操作（你可以通过“Add”、“Edit”、“Delete”按钮来编辑这个列表）。 4.选择好Record  and  Run  Settings之后点击确定就开始录制了； 5.在打开的浏览器上操作要录制的步骤之后，点击停止录制； </vt:lpstr>
      <vt:lpstr>1.录制完脚本之后我们就可以查看脚本了，UFT12默认的视图方式为专家视图模式，我们可以点击切换到关键字视图模式；  在Keyword View中的每一个字段都有其意义：   Item：以分层的形式显示所有操作到的组建    Operation：在组件上执行的动作     Value：执行动作是需要的参数，如“UserName“一栏设定的用户名     Documentation：自动产生用来描述此操作步骤的英文说明。 2.脚本录制完之后我们就可以运行脚本了，通过Run或者F5快捷键来运行脚本； 3.运行脚本后会弹出测试结果，如果没有弹出测试结果可以点击快捷菜单栏的result按钮显示结果；也可以通过设置让QTP在每次运行结束之后自动弹出测试结果；  </vt:lpstr>
      <vt:lpstr>1、UFT中的对象有两个概念，一个是测试对象，一个是运行时对象。      测试对象（Test Object，TO)：是UFT定义的一些类，用他们代表被测应用的各种对象。(对象库中的对象)      运行时对象（Runtime Object,RO）：是实际的被测应用对象，是测试执行过程中，TO用来关联的对象。（运行时识别的对象）  2、对象的属性      1)To属性：获取的是对象的属性，可以理解为静态的属性，在运行时的输入东西与它无关。 测试对象的属性是UFT为了识别在测试执行过程中的运行时对象而保留在对象库中的属性。GetToProperty/GetToProperties和SetToProperty则分别用于读取和修改To的属性值。    GetToProperty用于取得测试对象的某个属性的值，     GetToProperties用于取得测试对象的所有属性的值，    SetToProperty用于设置测试对象的某个属性的值。      2) Ro属性：是变的（用户名框输入不同的值，这个Ro属性取出来就是不一样）    GetRoProperty方法用于取得运行时对象（实际对象）的某个属性的值。</vt:lpstr>
      <vt:lpstr>1. QTP实现录制回放的原理：     （1）录制测试脚本原理  A．获取被操作对象的属性信息Property  B．使用唯一的对象名（逻辑名）在对象仓库中记录该对象  C．将对象的全部属性信息存放在对象仓库（Object Repository）中  D．标识关键属性信息（Description properties）  E．在脚本中记录对象名称和相应的动作     （2）运行测试脚本原理  A．从脚本中获得对象名称（Item字段—控件）  B．在对象仓库中找到该对象，并获取其关键属性  C．根据属性是否一致  D．根据脚本中录入的动作和取关键属性信息在被测程序中定位该对象比对关键值执行相应的操作（Operation字段和Values字段）  2.描述性编程的运行原理：     用描述性编程编写的测试脚本在运行时，QTP会使用测试脚本中给出的对象描述来匹配被测系统中的对象；如果匹配到了则识别成功，执行响应操作；如果没有匹配成功，则对象识别报错。</vt:lpstr>
      <vt:lpstr>PowerPoint 演示文稿</vt:lpstr>
      <vt:lpstr>1. Object Spy：对象识别器，用来识别对象属性信息。 2. Object Repository：对象仓库，用来存放对象。 3.描述性编程语句格式：控件类型(“属性名:= 属性值”)。Eg：webbutton(“name:=确定”) 4.打开浏览器：SystemUtil.Run “IExplore.exe”, url。eg： SystemUtil.Run "IExplore.exe","http://210.75.17.214:47072/Stu" 5.在选用描述性编程方式时，要在Record and Run Settings界面选中Record and run test on any browser.   练习：用描述性编程的方式实现登录功能 练习地址： http://210.75.17.214:47072/Stu   SystemUtil.closeprocessbyname("iexplore.exe") SystemUtil.Run "IExplore.exe","http://210.75.17.214:47072/Stu"  Browser("name:=国泰安学院登录").Page("title:=国泰安学院登录").webedit("class:=login-inp name-inp").Set "admin" Browser("name:=国泰安学院登录").Page("title:=国泰安学院登录").webedit("class:=login-inp pass-inp").set "000000" Browser("name:=国泰安学院登录").Page("title:=国泰安学院登录").webbutton("html id:=btnLogin").Click   </vt:lpstr>
      <vt:lpstr>1.新增一个学生（录制与描述性编程）  Browser("name:=新增学生信息").Page("title:=新增学生信息").webedit("html id:=StudentNo").set "0101010" Browser("name:=新增学生信息").Page("title:=新增学生信息").webedit("html id:=IDCardNo").set "430721199112151630" Browser("name:=新增学生信息").Page("title:=新增学生信息").webedit("html id:=Birthday").set "1991-12-15“  Browser("name:=新增学生信息").Page("title:=新增学生信息").webelement("html id:=Nation_input").click Browser("name:=新增学生信息").Page("title:=新增学生信息").webelement("html tag:=LI","innerhtml:=汉族").click  Browser("name:=新增学生信息").Page("title:=新增学生信息").webelement("html id:=NativePlaceProvince_input").click Browser("name:=新增学生信息").Page("title:=新增学生信息").webelement("html id:=NativePlaceProvince_input_110000","innerhtml:=北京").click  Browser("name:=新增学生信息").Page("title:=新增学生信息").webelement("html id:=NaticePlaceCity_input").click Browser("name:=新增学生信息").Page("title:=新增学生信息").webelement("html id:=NaticePlaceCity_input_110100","innerhtml:=北京市").click</vt:lpstr>
      <vt:lpstr>1.检查对象是否存在： If Element.exist(2) Then  msgbox “操作成功”    else  msgbox “操作失败”    End If  2.检查对象值是否是期望的： sx=Object.GetROProperty("value")获取对象value属性的值  If sx="test" Then  msgbox "输入正确" else  msgbox "输入错误" End If  </vt:lpstr>
      <vt:lpstr>当录制时碰到一些QTP不能识别的操作时，例如双击、鼠标悬停等，我们可以用鼠标事件来实现，具体方法有一下两种：     1） 在下面的菜单中添加我们想录制的操作：   Record-&gt;Web Event Recording Configuration-&gt;Event Configuration Level-&gt;custom settings/event/add（UFT12）  QTP11的路径为： tools/Web Event Recording Configuration/custom settings/event/add     2）使用FireEvent函数  1.FireEvent函数： 当碰到一些QTP不能识别的操作时，如双击、悬停等，可以尝试用FireEvent函数来实现。 语法格式为：object.FireEvent  EventName, [x], [y], [button] 它支持的事件有：onchange, onclick （单击）,ondblclick （双击）, onblur （光标聚集）, onfocus （使获得焦点）, onmousedown, onmouseup, onmouseover （悬停）, onmouseout, onsubmit,onreset, onpropertychange。  比如当要我对一个WebElement控件进行双击时，可以这样： Browser(“”).Page(“”).WebElement(“”).FireEvent “ondblclick” 比如当要我对一个WebElement控件进行悬停时，可以这样： Browser(“”).Page(“”).WebElement(“”).FireEvent “onmouseover”  2.鼠标模式与事件模式：  Setting.WebPackage("ReplayType") = 2 'Mouse  Setting.WebPackage("ReplayType")=1'Events 参考资料：http://blog.csdn.net/xifeijian/article/details/8209493    </vt:lpstr>
      <vt:lpstr>当要实现键盘操作的效果或者键盘输入，QTP又录制不到相关操作，这时我们可以可以用键盘事件来实现我们想要的效果。 使用方法： set os = CreateoBject("wscript.shell") os.sendkeys " {F5} "   WshShell.SendKeys "+"      ‘按Shift   WshShell.SendKeys "^"       ’按Ctrl   WshShell.SendKeys "%"       ‘按Alt   WshShell.SendKeys "^s"      '按Ctrl+S进行保存的操作  WshShell.SendKeys "{ENTER}"       '按回车   WshShell.SendKeys "{UP}"          '按光标向上   WshShell.SendKeys "{DOWN}"          '按光标向下 WshShell.SendKeys "{LEFT}"        '按光标向左   WshShell.SendKeys "{RIGHT}"          '按光标向右 WshShell.SendKeys "{F1}"          '按F1  数字键盘加号   {ADD}      数字键盘减号   {SUBTRACT}      数字键盘乘号   {MULTIPLY}      数字键盘除号   {DIVIDE} Type方法：http://blog.sina.com.cn/s/blog_62b8fc330100lc5b.html</vt:lpstr>
      <vt:lpstr>QTP录制过程中碰到一些不能识别的对象时，我们可以使用创建虚拟对象的办法来找到这些对象。创建虚拟对象之前，我们需要把      遇到这种情况我们可以使用‘object  spy 来查看到它的一些属性，然后根据这些属性就可以自己新建一个虚拟对象。  虚拟对象的创建方法： Set objDes=Description.Create()     '创建一个虚拟对象 objDes("class").value="ac_even ac_over"     '虚拟对象的class属性为ac_even ac_over Browser("name:=教材管理系统--书目领用单").Page("title:=教材管理系统--书目领用单").frame("name:=OpenaddBookCollar").webelement(objDes).click      '点击这个虚拟对象         </vt:lpstr>
      <vt:lpstr>1.如果在执行QuickTest Professional时没有开启“Add-in Manager”窗口：     在Tools --&gt; Options--&gt;General --&gt;勾选 “Display Add-in Manager on Startup”，在下次执行QuickTest Professional 时就会看到“Add-in Manager”窗口了。 2. 如果在调试的时候发现无法调试：     需要下载安装调试脚本的工具：Mircosoft Script Debugger。 3.QTP默认的插件只有ActiveX Controls、VisualBasic、Web这三种，如果测试中还需要用到其他的插件需要用户自己安装。 4.QTP无限试用的方法：         1） 找到 C:\ProgramData\SafeNet Sentinel 目录，更名或者删除.         2）找到 QTP11 安装目录下bin子目录，如 C:\Program Files (x86)\HP\QuickTest Professional\bin，执行 instdemo.exe.(win7以管理员权限执行) 5.调用函数库的方法：Executefile “路径” 6.对象属性值参数化：  属性值的参数化：  Dim i=2  "outertext:="&amp;i+1,  </vt:lpstr>
      <vt:lpstr>PowerPoint 演示文稿</vt:lpstr>
    </vt:vector>
  </TitlesOfParts>
  <Company>微软公司</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国泰安幻灯片模板</dc:title>
  <dc:creator>GTA设计中心</dc:creator>
  <cp:lastModifiedBy>周容</cp:lastModifiedBy>
  <cp:revision>632</cp:revision>
  <dcterms:created xsi:type="dcterms:W3CDTF">2015-11-21T04:10:56Z</dcterms:created>
  <dcterms:modified xsi:type="dcterms:W3CDTF">2017-08-08T07:16:42Z</dcterms:modified>
</cp:coreProperties>
</file>