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526" r:id="rId2"/>
    <p:sldId id="634" r:id="rId3"/>
    <p:sldId id="636" r:id="rId4"/>
    <p:sldId id="635" r:id="rId5"/>
    <p:sldId id="637" r:id="rId6"/>
    <p:sldId id="640" r:id="rId7"/>
    <p:sldId id="639" r:id="rId8"/>
    <p:sldId id="641" r:id="rId9"/>
    <p:sldId id="642" r:id="rId10"/>
    <p:sldId id="638" r:id="rId11"/>
    <p:sldId id="643" r:id="rId12"/>
    <p:sldId id="646" r:id="rId13"/>
    <p:sldId id="645" r:id="rId14"/>
    <p:sldId id="658" r:id="rId15"/>
    <p:sldId id="659" r:id="rId16"/>
    <p:sldId id="644" r:id="rId17"/>
    <p:sldId id="648" r:id="rId18"/>
    <p:sldId id="647" r:id="rId19"/>
    <p:sldId id="650" r:id="rId20"/>
    <p:sldId id="652" r:id="rId21"/>
    <p:sldId id="651" r:id="rId22"/>
    <p:sldId id="649" r:id="rId23"/>
    <p:sldId id="666" r:id="rId24"/>
    <p:sldId id="657" r:id="rId25"/>
    <p:sldId id="656" r:id="rId26"/>
    <p:sldId id="655" r:id="rId27"/>
    <p:sldId id="654" r:id="rId28"/>
    <p:sldId id="660" r:id="rId29"/>
    <p:sldId id="661" r:id="rId30"/>
    <p:sldId id="662" r:id="rId31"/>
    <p:sldId id="663" r:id="rId32"/>
    <p:sldId id="664" r:id="rId33"/>
    <p:sldId id="665" r:id="rId34"/>
    <p:sldId id="667" r:id="rId35"/>
    <p:sldId id="668" r:id="rId36"/>
    <p:sldId id="669" r:id="rId37"/>
    <p:sldId id="670" r:id="rId38"/>
    <p:sldId id="671" r:id="rId39"/>
    <p:sldId id="672" r:id="rId40"/>
    <p:sldId id="675" r:id="rId41"/>
    <p:sldId id="673" r:id="rId42"/>
    <p:sldId id="674" r:id="rId43"/>
    <p:sldId id="676" r:id="rId44"/>
    <p:sldId id="568" r:id="rId45"/>
  </p:sldIdLst>
  <p:sldSz cx="9001125" cy="576103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10">
          <p15:clr>
            <a:srgbClr val="A4A3A4"/>
          </p15:clr>
        </p15:guide>
        <p15:guide id="2" orient="horz" pos="998">
          <p15:clr>
            <a:srgbClr val="A4A3A4"/>
          </p15:clr>
        </p15:guide>
        <p15:guide id="3" pos="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8F8F8"/>
    <a:srgbClr val="EAAD00"/>
    <a:srgbClr val="9999FF"/>
    <a:srgbClr val="325B1B"/>
    <a:srgbClr val="FF0000"/>
    <a:srgbClr val="DBFEBC"/>
    <a:srgbClr val="E5F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99448" autoAdjust="0"/>
  </p:normalViewPr>
  <p:slideViewPr>
    <p:cSldViewPr>
      <p:cViewPr varScale="1">
        <p:scale>
          <a:sx n="85" d="100"/>
          <a:sy n="85" d="100"/>
        </p:scale>
        <p:origin x="-624" y="-84"/>
      </p:cViewPr>
      <p:guideLst>
        <p:guide orient="horz" pos="710"/>
        <p:guide orient="horz" pos="998"/>
        <p:guide pos="520"/>
      </p:guideLst>
    </p:cSldViewPr>
  </p:slideViewPr>
  <p:outlineViewPr>
    <p:cViewPr>
      <p:scale>
        <a:sx n="33" d="100"/>
        <a:sy n="33" d="100"/>
      </p:scale>
      <p:origin x="0" y="21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51C8B3D6-25E4-4948-AE09-6D04335D15A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333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0888" y="685800"/>
            <a:ext cx="5356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C471CBFD-B460-4976-A0CC-64E2217BC8F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9829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9"/>
          <p:cNvSpPr>
            <a:spLocks/>
          </p:cNvSpPr>
          <p:nvPr/>
        </p:nvSpPr>
        <p:spPr bwMode="gray">
          <a:xfrm>
            <a:off x="3175" y="5330825"/>
            <a:ext cx="8988425" cy="430213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5" name="Freeform 29"/>
          <p:cNvSpPr>
            <a:spLocks/>
          </p:cNvSpPr>
          <p:nvPr/>
        </p:nvSpPr>
        <p:spPr bwMode="gray">
          <a:xfrm>
            <a:off x="-1588" y="-1588"/>
            <a:ext cx="9012238" cy="4149726"/>
          </a:xfrm>
          <a:custGeom>
            <a:avLst/>
            <a:gdLst/>
            <a:ahLst/>
            <a:cxnLst>
              <a:cxn ang="0">
                <a:pos x="8" y="3103"/>
              </a:cxn>
              <a:cxn ang="0">
                <a:pos x="2913" y="3102"/>
              </a:cxn>
              <a:cxn ang="0">
                <a:pos x="3143" y="3022"/>
              </a:cxn>
              <a:cxn ang="0">
                <a:pos x="3668" y="2460"/>
              </a:cxn>
              <a:cxn ang="0">
                <a:pos x="4129" y="2235"/>
              </a:cxn>
              <a:cxn ang="0">
                <a:pos x="5761" y="2235"/>
              </a:cxn>
              <a:cxn ang="0">
                <a:pos x="5767" y="0"/>
              </a:cxn>
              <a:cxn ang="0">
                <a:pos x="0" y="1"/>
              </a:cxn>
              <a:cxn ang="0">
                <a:pos x="8" y="3103"/>
              </a:cxn>
            </a:cxnLst>
            <a:rect l="0" t="0" r="r" b="b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6" name="Freeform 28"/>
          <p:cNvSpPr>
            <a:spLocks/>
          </p:cNvSpPr>
          <p:nvPr/>
        </p:nvSpPr>
        <p:spPr bwMode="gray">
          <a:xfrm>
            <a:off x="0" y="0"/>
            <a:ext cx="9012238" cy="3640138"/>
          </a:xfrm>
          <a:custGeom>
            <a:avLst/>
            <a:gdLst/>
            <a:ahLst/>
            <a:cxnLst>
              <a:cxn ang="0">
                <a:pos x="8" y="2730"/>
              </a:cxn>
              <a:cxn ang="0">
                <a:pos x="3040" y="2726"/>
              </a:cxn>
              <a:cxn ang="0">
                <a:pos x="3347" y="2630"/>
              </a:cxn>
              <a:cxn ang="0">
                <a:pos x="3795" y="2170"/>
              </a:cxn>
              <a:cxn ang="0">
                <a:pos x="4115" y="2080"/>
              </a:cxn>
              <a:cxn ang="0">
                <a:pos x="5760" y="2093"/>
              </a:cxn>
              <a:cxn ang="0">
                <a:pos x="5767" y="0"/>
              </a:cxn>
              <a:cxn ang="0">
                <a:pos x="0" y="1"/>
              </a:cxn>
              <a:cxn ang="0">
                <a:pos x="8" y="2730"/>
              </a:cxn>
            </a:cxnLst>
            <a:rect l="0" t="0" r="r" b="b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89999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7" name="Freeform 30"/>
          <p:cNvSpPr>
            <a:spLocks/>
          </p:cNvSpPr>
          <p:nvPr/>
        </p:nvSpPr>
        <p:spPr bwMode="gray">
          <a:xfrm>
            <a:off x="0" y="0"/>
            <a:ext cx="9010650" cy="1344613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884" y="1008"/>
              </a:cxn>
              <a:cxn ang="0">
                <a:pos x="2152" y="921"/>
              </a:cxn>
              <a:cxn ang="0">
                <a:pos x="2560" y="531"/>
              </a:cxn>
              <a:cxn ang="0">
                <a:pos x="2892" y="448"/>
              </a:cxn>
              <a:cxn ang="0">
                <a:pos x="5766" y="461"/>
              </a:cxn>
              <a:cxn ang="0">
                <a:pos x="5758" y="0"/>
              </a:cxn>
              <a:cxn ang="0">
                <a:pos x="0" y="2"/>
              </a:cxn>
              <a:cxn ang="0">
                <a:pos x="0" y="1008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8" name="Freeform 27" descr="1"/>
          <p:cNvSpPr>
            <a:spLocks/>
          </p:cNvSpPr>
          <p:nvPr/>
        </p:nvSpPr>
        <p:spPr bwMode="gray">
          <a:xfrm>
            <a:off x="750888" y="639763"/>
            <a:ext cx="9026525" cy="1144587"/>
          </a:xfrm>
          <a:custGeom>
            <a:avLst/>
            <a:gdLst>
              <a:gd name="T0" fmla="*/ 0 w 5777"/>
              <a:gd name="T1" fmla="*/ 858 h 858"/>
              <a:gd name="T2" fmla="*/ 1926 w 5777"/>
              <a:gd name="T3" fmla="*/ 857 h 858"/>
              <a:gd name="T4" fmla="*/ 2157 w 5777"/>
              <a:gd name="T5" fmla="*/ 793 h 858"/>
              <a:gd name="T6" fmla="*/ 2509 w 5777"/>
              <a:gd name="T7" fmla="*/ 473 h 858"/>
              <a:gd name="T8" fmla="*/ 2970 w 5777"/>
              <a:gd name="T9" fmla="*/ 390 h 858"/>
              <a:gd name="T10" fmla="*/ 5773 w 5777"/>
              <a:gd name="T11" fmla="*/ 388 h 858"/>
              <a:gd name="T12" fmla="*/ 5777 w 5777"/>
              <a:gd name="T13" fmla="*/ 0 h 858"/>
              <a:gd name="T14" fmla="*/ 0 w 5777"/>
              <a:gd name="T15" fmla="*/ 2 h 858"/>
              <a:gd name="T16" fmla="*/ 0 w 5777"/>
              <a:gd name="T17" fmla="*/ 858 h 85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7"/>
              <a:gd name="T28" fmla="*/ 0 h 858"/>
              <a:gd name="T29" fmla="*/ 5777 w 5777"/>
              <a:gd name="T30" fmla="*/ 858 h 85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7" h="858">
                <a:moveTo>
                  <a:pt x="0" y="858"/>
                </a:moveTo>
                <a:lnTo>
                  <a:pt x="1926" y="857"/>
                </a:lnTo>
                <a:cubicBezTo>
                  <a:pt x="2067" y="857"/>
                  <a:pt x="2068" y="850"/>
                  <a:pt x="2157" y="793"/>
                </a:cubicBezTo>
                <a:lnTo>
                  <a:pt x="2509" y="473"/>
                </a:lnTo>
                <a:cubicBezTo>
                  <a:pt x="2644" y="406"/>
                  <a:pt x="2477" y="396"/>
                  <a:pt x="2970" y="390"/>
                </a:cubicBezTo>
                <a:lnTo>
                  <a:pt x="5773" y="388"/>
                </a:lnTo>
                <a:lnTo>
                  <a:pt x="5777" y="0"/>
                </a:lnTo>
                <a:lnTo>
                  <a:pt x="0" y="2"/>
                </a:lnTo>
                <a:lnTo>
                  <a:pt x="0" y="858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gray">
          <a:xfrm>
            <a:off x="7275513" y="639763"/>
            <a:ext cx="15763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tx2"/>
                </a:solidFill>
                <a:latin typeface="Arial Black" pitchFamily="34" charset="0"/>
                <a:ea typeface="黑体" pitchFamily="2" charset="-122"/>
              </a:rPr>
              <a:t>L/O/G/O</a:t>
            </a:r>
          </a:p>
        </p:txBody>
      </p:sp>
      <p:sp>
        <p:nvSpPr>
          <p:cNvPr id="10" name="Freeform 37"/>
          <p:cNvSpPr>
            <a:spLocks/>
          </p:cNvSpPr>
          <p:nvPr/>
        </p:nvSpPr>
        <p:spPr bwMode="gray">
          <a:xfrm>
            <a:off x="3175" y="3832225"/>
            <a:ext cx="8988425" cy="430213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pic>
        <p:nvPicPr>
          <p:cNvPr id="11" name="Picture 31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4565650" y="1549400"/>
            <a:ext cx="4411663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33"/>
          <p:cNvSpPr>
            <a:spLocks noChangeArrowheads="1"/>
          </p:cNvSpPr>
          <p:nvPr/>
        </p:nvSpPr>
        <p:spPr bwMode="gray">
          <a:xfrm>
            <a:off x="393700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13" name="AutoShape 34"/>
          <p:cNvSpPr>
            <a:spLocks noChangeArrowheads="1"/>
          </p:cNvSpPr>
          <p:nvPr/>
        </p:nvSpPr>
        <p:spPr bwMode="gray">
          <a:xfrm>
            <a:off x="1590675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5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14" name="AutoShape 35"/>
          <p:cNvSpPr>
            <a:spLocks noChangeArrowheads="1"/>
          </p:cNvSpPr>
          <p:nvPr/>
        </p:nvSpPr>
        <p:spPr bwMode="gray">
          <a:xfrm>
            <a:off x="2797175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6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ctrTitle"/>
          </p:nvPr>
        </p:nvSpPr>
        <p:spPr bwMode="gray">
          <a:xfrm>
            <a:off x="228600" y="1828800"/>
            <a:ext cx="54864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" y="3200400"/>
            <a:ext cx="5472113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dist">
              <a:buFontTx/>
              <a:buNone/>
              <a:defRPr sz="1600" i="1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750888" y="5441950"/>
            <a:ext cx="2100262" cy="2063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pitchFamily="34" charset="0"/>
                <a:ea typeface="黑体" pitchFamily="2" charset="-122"/>
              </a:defRPr>
            </a:lvl1pPr>
          </a:lstStyle>
          <a:p>
            <a:pPr>
              <a:defRPr/>
            </a:pPr>
            <a:fld id="{57C740E8-1989-4B8F-9E17-BBB71A10D9DF}" type="datetime1">
              <a:rPr lang="zh-CN" altLang="en-US"/>
              <a:pPr>
                <a:defRPr/>
              </a:pPr>
              <a:t>2016/2/22</a:t>
            </a:fld>
            <a:endParaRPr lang="en-US" altLang="zh-CN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000375" y="5441950"/>
            <a:ext cx="3225800" cy="2063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pitchFamily="34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19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0038" y="5441950"/>
            <a:ext cx="374650" cy="2063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2C565EC0-92E5-49FF-8483-059FF34BD73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3557"/>
            <a:ext cx="8229600" cy="723888"/>
          </a:xfrm>
          <a:prstGeom prst="rect">
            <a:avLst/>
          </a:prstGeom>
        </p:spPr>
        <p:txBody>
          <a:bodyPr/>
          <a:lstStyle>
            <a:lvl1pPr>
              <a:defRPr sz="3200" u="sng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80321"/>
            <a:ext cx="8229600" cy="4525963"/>
          </a:xfrm>
          <a:prstGeom prst="rect">
            <a:avLst/>
          </a:prstGeom>
        </p:spPr>
        <p:txBody>
          <a:bodyPr/>
          <a:lstStyle>
            <a:lvl1pPr marL="447675" indent="-447675">
              <a:buFont typeface="Wingdings" pitchFamily="2" charset="2"/>
              <a:buChar char="n"/>
              <a:tabLst>
                <a:tab pos="265113" algn="l"/>
              </a:tabLst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责任未来PPT内页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534988"/>
            <a:ext cx="8997950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8" descr="LOGO副本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57163" y="138113"/>
            <a:ext cx="13716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5" descr="图片1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681163" y="271463"/>
            <a:ext cx="73199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  <p:sldLayoutId id="2147484123" r:id="rId13"/>
    <p:sldLayoutId id="2147484124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" descr="封面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6740"/>
            <a:ext cx="8997950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8" descr="LOGO副本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3" y="366713"/>
            <a:ext cx="213360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692441" y="2232447"/>
            <a:ext cx="4099199" cy="1056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dirty="0" smtClean="0"/>
              <a:t>RF</a:t>
            </a:r>
            <a:r>
              <a:rPr lang="zh-CN" altLang="en-US" sz="4800" dirty="0" smtClean="0"/>
              <a:t>自动化测试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95" y="770886"/>
            <a:ext cx="6676387" cy="310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4495" y="3878541"/>
            <a:ext cx="7802136" cy="2118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/>
              <a:t>这些关键字都是用作判断时用的</a:t>
            </a:r>
            <a:r>
              <a:rPr lang="zh-CN" altLang="en-US" b="0" dirty="0" smtClean="0"/>
              <a:t>，</a:t>
            </a:r>
            <a:r>
              <a:rPr lang="zh-CN" altLang="en-US" b="0" dirty="0"/>
              <a:t>多数</a:t>
            </a:r>
            <a:r>
              <a:rPr lang="zh-CN" altLang="en-US" b="0" dirty="0" smtClean="0"/>
              <a:t>用例</a:t>
            </a:r>
            <a:r>
              <a:rPr lang="zh-CN" altLang="en-US" b="0" dirty="0"/>
              <a:t>都会用到，比如我们的执行</a:t>
            </a:r>
            <a:r>
              <a:rPr lang="zh-CN" altLang="en-US" b="0" dirty="0" smtClean="0"/>
              <a:t>结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果</a:t>
            </a:r>
            <a:r>
              <a:rPr lang="zh-CN" altLang="en-US" b="0" dirty="0"/>
              <a:t>得到了一个字符串，我们要判断这个字符串要与一个预期字符串相等</a:t>
            </a:r>
            <a:r>
              <a:rPr lang="zh-CN" altLang="en-US" b="0" dirty="0" smtClean="0"/>
              <a:t>，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否则</a:t>
            </a:r>
            <a:r>
              <a:rPr lang="zh-CN" altLang="en-US" b="0" dirty="0"/>
              <a:t>用例就无法通过，这时候，肯定会用上</a:t>
            </a:r>
            <a:r>
              <a:rPr lang="en-US" altLang="zh-CN" b="0" dirty="0"/>
              <a:t>Should Be Equal As String</a:t>
            </a:r>
            <a:endParaRPr lang="zh-CN" altLang="en-US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关键字，其它关键字我们通过关键字的名字就能顾名思义，知道它的作用。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236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138" y="792287"/>
            <a:ext cx="3104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 smtClean="0"/>
              <a:t>3</a:t>
            </a:r>
            <a:r>
              <a:rPr lang="zh-CN" altLang="en-US" b="0" dirty="0" smtClean="0"/>
              <a:t>） </a:t>
            </a:r>
            <a:r>
              <a:rPr lang="en-US" altLang="zh-CN" b="0" dirty="0" smtClean="0"/>
              <a:t>Convert To</a:t>
            </a:r>
            <a:r>
              <a:rPr lang="zh-CN" altLang="en-US" b="0" dirty="0" smtClean="0"/>
              <a:t>系列关键字：</a:t>
            </a:r>
            <a:endParaRPr lang="en-US" altLang="zh-CN" b="0" dirty="0" smtClean="0"/>
          </a:p>
          <a:p>
            <a:endParaRPr lang="zh-CN" altLang="en-US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5" y="1286445"/>
            <a:ext cx="69342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6146" y="417666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/>
              <a:t>做类型转换，不可少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922939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130" y="792287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 smtClean="0"/>
              <a:t>4</a:t>
            </a:r>
            <a:r>
              <a:rPr lang="zh-CN" altLang="en-US" b="0" dirty="0" smtClean="0"/>
              <a:t>）</a:t>
            </a:r>
            <a:r>
              <a:rPr lang="en-US" altLang="zh-CN" b="0" dirty="0" smtClean="0"/>
              <a:t>Run Keyword</a:t>
            </a:r>
            <a:r>
              <a:rPr lang="zh-CN" altLang="en-US" b="0" dirty="0" smtClean="0"/>
              <a:t>关键字：</a:t>
            </a:r>
            <a:endParaRPr lang="en-US" altLang="zh-CN" b="0" dirty="0" smtClean="0"/>
          </a:p>
          <a:p>
            <a:endParaRPr lang="zh-CN" altLang="en-US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56" y="1163969"/>
            <a:ext cx="7682715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7886" y="4752727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/>
              <a:t>这些关键字能根据一个判断条件的真假来看是否执行关键字。一般使用</a:t>
            </a:r>
            <a:r>
              <a:rPr lang="zh-CN" altLang="en-US" b="0" dirty="0" smtClean="0"/>
              <a:t>这</a:t>
            </a:r>
            <a:endParaRPr lang="en-US" altLang="zh-CN" b="0" dirty="0" smtClean="0"/>
          </a:p>
          <a:p>
            <a:r>
              <a:rPr lang="zh-CN" altLang="en-US" b="0" dirty="0" smtClean="0"/>
              <a:t>些</a:t>
            </a:r>
            <a:r>
              <a:rPr lang="zh-CN" altLang="en-US" b="0" dirty="0"/>
              <a:t>关键字来实现高级语言中的</a:t>
            </a:r>
            <a:r>
              <a:rPr lang="en-US" altLang="zh-CN" b="0" dirty="0" err="1"/>
              <a:t>ifelse</a:t>
            </a:r>
            <a:r>
              <a:rPr lang="zh-CN" altLang="en-US" b="0" dirty="0"/>
              <a:t>功能</a:t>
            </a:r>
            <a:r>
              <a:rPr lang="zh-CN" altLang="en-US" b="0" dirty="0" smtClean="0"/>
              <a:t>。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466566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834" y="720279"/>
            <a:ext cx="8062848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 smtClean="0"/>
              <a:t>5</a:t>
            </a:r>
            <a:r>
              <a:rPr lang="zh-CN" altLang="en-US" b="0" dirty="0" smtClean="0"/>
              <a:t>）</a:t>
            </a:r>
            <a:r>
              <a:rPr lang="en-US" altLang="zh-CN" b="0" dirty="0" smtClean="0"/>
              <a:t>Exit </a:t>
            </a:r>
            <a:r>
              <a:rPr lang="en-US" altLang="zh-CN" b="0" dirty="0" err="1"/>
              <a:t>ForLoop</a:t>
            </a:r>
            <a:r>
              <a:rPr lang="zh-CN" altLang="en-US" b="0" dirty="0"/>
              <a:t>关键字：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用作退出循环，一般和</a:t>
            </a:r>
            <a:r>
              <a:rPr lang="en-US" altLang="zh-CN" b="0" dirty="0"/>
              <a:t>Run keyword if</a:t>
            </a:r>
            <a:r>
              <a:rPr lang="zh-CN" altLang="en-US" b="0" dirty="0"/>
              <a:t>关键字联合使用，来实现条件退出</a:t>
            </a:r>
            <a:r>
              <a:rPr lang="zh-CN" altLang="en-US" b="0" dirty="0" smtClean="0"/>
              <a:t>。</a:t>
            </a:r>
            <a:endParaRPr lang="zh-CN" altLang="en-US" b="0" dirty="0"/>
          </a:p>
          <a:p>
            <a:pPr>
              <a:lnSpc>
                <a:spcPct val="150000"/>
              </a:lnSpc>
            </a:pPr>
            <a:r>
              <a:rPr lang="en-US" altLang="zh-CN" b="0" dirty="0" smtClean="0"/>
              <a:t>6</a:t>
            </a:r>
            <a:r>
              <a:rPr lang="zh-CN" altLang="en-US" b="0" dirty="0" smtClean="0"/>
              <a:t>）</a:t>
            </a:r>
            <a:r>
              <a:rPr lang="en-US" altLang="zh-CN" b="0" dirty="0" smtClean="0"/>
              <a:t>Wait </a:t>
            </a:r>
            <a:r>
              <a:rPr lang="en-US" altLang="zh-CN" b="0" dirty="0"/>
              <a:t>Until Keyword Succeeds</a:t>
            </a:r>
            <a:endParaRPr lang="zh-CN" altLang="en-US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这是一个将异步调用变为同步调用的关键字。举一个例子：如果</a:t>
            </a:r>
            <a:r>
              <a:rPr lang="en-US" altLang="zh-CN" b="0" dirty="0"/>
              <a:t>call</a:t>
            </a:r>
            <a:r>
              <a:rPr lang="zh-CN" altLang="en-US" b="0" dirty="0" smtClean="0"/>
              <a:t>某个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en-US" altLang="zh-CN" b="0" dirty="0" err="1" smtClean="0"/>
              <a:t>WebService</a:t>
            </a:r>
            <a:r>
              <a:rPr lang="zh-CN" altLang="en-US" b="0" dirty="0"/>
              <a:t>，并且需要得到返回结果才能做下一部操作。我们就会用到</a:t>
            </a:r>
            <a:r>
              <a:rPr lang="zh-CN" altLang="en-US" b="0" dirty="0" smtClean="0"/>
              <a:t>这个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关键字。</a:t>
            </a:r>
            <a:endParaRPr lang="zh-CN" altLang="en-US" b="0" dirty="0"/>
          </a:p>
          <a:p>
            <a:pPr>
              <a:lnSpc>
                <a:spcPct val="150000"/>
              </a:lnSpc>
            </a:pPr>
            <a:r>
              <a:rPr lang="en-US" altLang="zh-CN" b="0" dirty="0" smtClean="0"/>
              <a:t>7</a:t>
            </a:r>
            <a:r>
              <a:rPr lang="zh-CN" altLang="en-US" b="0" dirty="0" smtClean="0"/>
              <a:t>）其他关键字：</a:t>
            </a:r>
            <a:r>
              <a:rPr lang="en-US" altLang="zh-CN" b="0" dirty="0" err="1" smtClean="0"/>
              <a:t>BuiltIn</a:t>
            </a:r>
            <a:r>
              <a:rPr lang="zh-CN" altLang="en-US" b="0" dirty="0"/>
              <a:t>库里还有很多宝贝，比如日期相关的关键字</a:t>
            </a:r>
            <a:r>
              <a:rPr lang="en-US" altLang="zh-CN" b="0" dirty="0" err="1"/>
              <a:t>GetTime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让</a:t>
            </a:r>
            <a:r>
              <a:rPr lang="zh-CN" altLang="en-US" b="0" dirty="0"/>
              <a:t>测试暂停的</a:t>
            </a:r>
            <a:r>
              <a:rPr lang="en-US" altLang="zh-CN" b="0" dirty="0"/>
              <a:t>Sleep</a:t>
            </a:r>
            <a:r>
              <a:rPr lang="zh-CN" altLang="en-US" b="0" dirty="0"/>
              <a:t>等。都相当有用。还等什么</a:t>
            </a:r>
            <a:r>
              <a:rPr lang="zh-CN" altLang="en-US" b="0" dirty="0" smtClean="0"/>
              <a:t>？去</a:t>
            </a:r>
            <a:r>
              <a:rPr lang="zh-CN" altLang="en-US" b="0" dirty="0"/>
              <a:t>这个链接遍历一遍它吧</a:t>
            </a:r>
            <a:r>
              <a:rPr lang="zh-CN" altLang="en-US" b="0" dirty="0" smtClean="0"/>
              <a:t>：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solidFill>
                  <a:srgbClr val="0000FF"/>
                </a:solidFill>
              </a:rPr>
              <a:t>http</a:t>
            </a:r>
            <a:r>
              <a:rPr lang="en-US" altLang="zh-CN" b="0" dirty="0">
                <a:solidFill>
                  <a:srgbClr val="0000FF"/>
                </a:solidFill>
              </a:rPr>
              <a:t>://robotframework.googlecode.com/hg/doc/libraries/BuiltIn.html</a:t>
            </a:r>
            <a:endParaRPr lang="zh-CN" altLang="en-US" b="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0" dirty="0"/>
              <a:t>注</a:t>
            </a:r>
            <a:r>
              <a:rPr lang="en-US" altLang="zh-CN" b="0" dirty="0"/>
              <a:t>1</a:t>
            </a:r>
            <a:r>
              <a:rPr lang="zh-CN" altLang="en-US" b="0" dirty="0"/>
              <a:t>：</a:t>
            </a:r>
            <a:r>
              <a:rPr lang="en-US" altLang="zh-CN" b="0" dirty="0"/>
              <a:t>RF</a:t>
            </a:r>
            <a:r>
              <a:rPr lang="zh-CN" altLang="en-US" b="0" dirty="0"/>
              <a:t>目前仅有</a:t>
            </a:r>
            <a:r>
              <a:rPr lang="en-US" altLang="zh-CN" b="0" dirty="0"/>
              <a:t>2</a:t>
            </a:r>
            <a:r>
              <a:rPr lang="zh-CN" altLang="en-US" b="0" dirty="0"/>
              <a:t>个内置关键字：</a:t>
            </a:r>
            <a:r>
              <a:rPr lang="en-US" altLang="zh-CN" b="0" dirty="0"/>
              <a:t>FOF </a:t>
            </a:r>
            <a:r>
              <a:rPr lang="zh-CN" altLang="en-US" b="0" dirty="0"/>
              <a:t>和 </a:t>
            </a:r>
            <a:r>
              <a:rPr lang="en-US" altLang="zh-CN" b="0" dirty="0"/>
              <a:t>IN</a:t>
            </a:r>
            <a:r>
              <a:rPr lang="zh-CN" altLang="en-US" b="0" dirty="0"/>
              <a:t>，来实现循环结构。功能</a:t>
            </a:r>
            <a:r>
              <a:rPr lang="zh-CN" altLang="en-US" b="0" dirty="0" smtClean="0"/>
              <a:t>还是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比</a:t>
            </a:r>
            <a:r>
              <a:rPr lang="zh-CN" altLang="en-US" b="0" dirty="0"/>
              <a:t>较弱的。</a:t>
            </a:r>
          </a:p>
          <a:p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84983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130" y="864295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 smtClean="0"/>
              <a:t>Selenium2Library</a:t>
            </a:r>
            <a:r>
              <a:rPr lang="zh-CN" altLang="en-US" b="0" dirty="0" smtClean="0"/>
              <a:t>库介绍：</a:t>
            </a:r>
            <a:endParaRPr lang="zh-CN" altLang="en-US" b="0" dirty="0"/>
          </a:p>
        </p:txBody>
      </p:sp>
      <p:sp>
        <p:nvSpPr>
          <p:cNvPr id="3" name="矩形 2"/>
          <p:cNvSpPr/>
          <p:nvPr/>
        </p:nvSpPr>
        <p:spPr>
          <a:xfrm>
            <a:off x="612129" y="1292381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smtClean="0"/>
              <a:t>1</a:t>
            </a:r>
            <a:r>
              <a:rPr lang="zh-CN" altLang="en-US" b="0" dirty="0" smtClean="0"/>
              <a:t>）通过</a:t>
            </a:r>
            <a:r>
              <a:rPr lang="zh-CN" altLang="en-US" b="0" dirty="0"/>
              <a:t>不同的浏览器执行脚本。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45" y="1661713"/>
            <a:ext cx="56673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12130" y="2325727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/>
              <a:t>浏览器对应的关键字：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70" y="2695059"/>
            <a:ext cx="3744416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248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0122" y="663734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/>
              <a:t>要想通过不同的浏览打开</a:t>
            </a:r>
            <a:r>
              <a:rPr lang="en-US" altLang="zh-CN" b="0" dirty="0"/>
              <a:t>URL</a:t>
            </a:r>
            <a:r>
              <a:rPr lang="zh-CN" altLang="en-US" b="0" dirty="0"/>
              <a:t>地址，一定要安装浏览器相对应的驱动。如</a:t>
            </a:r>
            <a:r>
              <a:rPr lang="en-US" altLang="zh-CN" b="0" dirty="0"/>
              <a:t>chrome </a:t>
            </a:r>
            <a:r>
              <a:rPr lang="zh-CN" altLang="en-US" b="0" dirty="0"/>
              <a:t>的驱动</a:t>
            </a:r>
            <a:r>
              <a:rPr lang="zh-CN" altLang="en-US" b="0" dirty="0" smtClean="0"/>
              <a:t>：</a:t>
            </a:r>
            <a:r>
              <a:rPr lang="en-US" altLang="zh-CN" b="0" dirty="0" smtClean="0"/>
              <a:t>chromedriver.exe </a:t>
            </a:r>
            <a:r>
              <a:rPr lang="zh-CN" altLang="en-US" b="0" dirty="0"/>
              <a:t>等</a:t>
            </a:r>
            <a:r>
              <a:rPr lang="zh-CN" altLang="en-US" b="0" dirty="0" smtClean="0"/>
              <a:t>。浏览器</a:t>
            </a:r>
            <a:r>
              <a:rPr lang="zh-CN" altLang="en-US" b="0" dirty="0"/>
              <a:t>默认为空时启动</a:t>
            </a:r>
            <a:r>
              <a:rPr lang="en-US" altLang="zh-CN" b="0" dirty="0" smtClean="0"/>
              <a:t>Firefox</a:t>
            </a:r>
            <a:r>
              <a:rPr lang="zh-CN" altLang="en-US" b="0" dirty="0"/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122" y="1548974"/>
            <a:ext cx="569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/>
              <a:t>其他参照</a:t>
            </a:r>
            <a:r>
              <a:rPr lang="en-US" altLang="zh-CN" b="0" dirty="0" smtClean="0">
                <a:solidFill>
                  <a:srgbClr val="0000FF"/>
                </a:solidFill>
              </a:rPr>
              <a:t>http</a:t>
            </a:r>
            <a:r>
              <a:rPr lang="en-US" altLang="zh-CN" b="0" dirty="0">
                <a:solidFill>
                  <a:srgbClr val="0000FF"/>
                </a:solidFill>
              </a:rPr>
              <a:t>://www.cnblogs.com/fnng/p/3968009.html</a:t>
            </a:r>
            <a:endParaRPr lang="zh-CN" altLang="en-US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71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122" y="792287"/>
            <a:ext cx="4070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 </a:t>
            </a:r>
            <a:r>
              <a:rPr lang="en-US" altLang="zh-CN" sz="2400" dirty="0" smtClean="0"/>
              <a:t>Robot Framework </a:t>
            </a:r>
            <a:r>
              <a:rPr lang="zh-CN" altLang="en-US" sz="2400" dirty="0" smtClean="0"/>
              <a:t>使用</a:t>
            </a:r>
            <a:endParaRPr lang="en-US" altLang="zh-CN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21144" y="1584375"/>
            <a:ext cx="14991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创建项目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46" y="1986062"/>
            <a:ext cx="75057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2134" y="3727014"/>
            <a:ext cx="4288353" cy="1285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 smtClean="0"/>
              <a:t>4.1.1 </a:t>
            </a:r>
            <a:r>
              <a:rPr lang="zh-CN" altLang="en-US" b="0" dirty="0" smtClean="0"/>
              <a:t> 创建测试项目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en-US" altLang="zh-CN" b="0" dirty="0" smtClean="0"/>
              <a:t>1</a:t>
            </a:r>
            <a:r>
              <a:rPr lang="zh-CN" altLang="en-US" b="0" dirty="0" smtClean="0"/>
              <a:t>、运行</a:t>
            </a:r>
            <a:r>
              <a:rPr lang="en-US" altLang="zh-CN" b="0" dirty="0"/>
              <a:t>Script</a:t>
            </a:r>
            <a:r>
              <a:rPr lang="zh-CN" altLang="en-US" b="0" dirty="0"/>
              <a:t>下</a:t>
            </a:r>
            <a:r>
              <a:rPr lang="en-US" altLang="zh-CN" b="0" dirty="0"/>
              <a:t>ride.py</a:t>
            </a:r>
            <a:r>
              <a:rPr lang="zh-CN" altLang="en-US" b="0" dirty="0"/>
              <a:t>， 进入</a:t>
            </a:r>
            <a:r>
              <a:rPr lang="en-US" altLang="zh-CN" b="0" dirty="0"/>
              <a:t>RIDE</a:t>
            </a:r>
            <a:r>
              <a:rPr lang="zh-CN" altLang="en-US" b="0" dirty="0"/>
              <a:t>界面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en-US" altLang="zh-CN" b="0" dirty="0"/>
              <a:t>2</a:t>
            </a:r>
            <a:r>
              <a:rPr lang="zh-CN" altLang="en-US" b="0" dirty="0" smtClean="0"/>
              <a:t>、创建测试项目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51362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62" y="614768"/>
            <a:ext cx="68484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6511" y="3483887"/>
            <a:ext cx="219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smtClean="0"/>
              <a:t>3</a:t>
            </a:r>
            <a:r>
              <a:rPr lang="zh-CN" altLang="en-US" b="0" dirty="0" smtClean="0"/>
              <a:t>、 创建测试套件</a:t>
            </a:r>
            <a:endParaRPr lang="zh-CN" altLang="en-US" b="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78" y="3973240"/>
            <a:ext cx="31908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736891" y="4283710"/>
            <a:ext cx="682804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/>
              <a:t>测试用例使用文本文件（</a:t>
            </a:r>
            <a:r>
              <a:rPr lang="en-US" altLang="zh-CN" b="0" dirty="0"/>
              <a:t>TXT</a:t>
            </a:r>
            <a:r>
              <a:rPr lang="zh-CN" altLang="en-US" b="0" dirty="0"/>
              <a:t>或者</a:t>
            </a:r>
            <a:r>
              <a:rPr lang="en-US" altLang="zh-CN" b="0" dirty="0"/>
              <a:t>TSV</a:t>
            </a:r>
            <a:r>
              <a:rPr lang="zh-CN" altLang="en-US" b="0" dirty="0"/>
              <a:t>文件）保存，使用制表符分隔数据。可以方便的使用任何文本编辑器，或者</a:t>
            </a:r>
            <a:r>
              <a:rPr lang="en-US" altLang="zh-CN" b="0" dirty="0"/>
              <a:t>EXCEL</a:t>
            </a:r>
            <a:r>
              <a:rPr lang="zh-CN" altLang="en-US" b="0" dirty="0"/>
              <a:t>编辑测试用例。也可以使用</a:t>
            </a:r>
            <a:r>
              <a:rPr lang="en-US" altLang="zh-CN" b="0" dirty="0"/>
              <a:t>HTML</a:t>
            </a:r>
            <a:r>
              <a:rPr lang="zh-CN" altLang="en-US" b="0" dirty="0"/>
              <a:t>格式创建用例。</a:t>
            </a:r>
          </a:p>
        </p:txBody>
      </p:sp>
    </p:spTree>
    <p:extLst>
      <p:ext uri="{BB962C8B-B14F-4D97-AF65-F5344CB8AC3E}">
        <p14:creationId xmlns:p14="http://schemas.microsoft.com/office/powerpoint/2010/main" val="1001235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20" y="792287"/>
            <a:ext cx="5842658" cy="2064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8153" y="297148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 smtClean="0"/>
              <a:t>4</a:t>
            </a:r>
            <a:r>
              <a:rPr lang="zh-CN" altLang="en-US" b="0" dirty="0" smtClean="0"/>
              <a:t>、创建测试用例</a:t>
            </a:r>
            <a:endParaRPr lang="zh-CN" altLang="en-US" b="0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53" y="3456583"/>
            <a:ext cx="51435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07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6338" y="751637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 smtClean="0"/>
              <a:t>5</a:t>
            </a:r>
            <a:r>
              <a:rPr lang="zh-CN" altLang="en-US" b="0" dirty="0" smtClean="0"/>
              <a:t>、导入</a:t>
            </a:r>
            <a:r>
              <a:rPr lang="en-US" altLang="zh-CN" b="0" dirty="0" smtClean="0"/>
              <a:t>selenium2library</a:t>
            </a:r>
            <a:r>
              <a:rPr lang="zh-CN" altLang="en-US" b="0" dirty="0" smtClean="0"/>
              <a:t>库</a:t>
            </a:r>
            <a:endParaRPr lang="zh-CN" altLang="en-US" b="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37" y="1146073"/>
            <a:ext cx="70580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04" y="1709379"/>
            <a:ext cx="5474159" cy="40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85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1419" y="1713317"/>
            <a:ext cx="4070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 </a:t>
            </a:r>
            <a:r>
              <a:rPr lang="en-US" altLang="zh-CN" sz="2400" dirty="0" smtClean="0"/>
              <a:t>Robot Framework </a:t>
            </a:r>
            <a:r>
              <a:rPr lang="zh-CN" altLang="en-US" sz="2400" dirty="0"/>
              <a:t>概述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1936" y="2507710"/>
            <a:ext cx="749006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 smtClean="0"/>
              <a:t>    Robot </a:t>
            </a:r>
            <a:r>
              <a:rPr lang="en-US" altLang="zh-CN" b="0" dirty="0"/>
              <a:t>Framework</a:t>
            </a:r>
            <a:r>
              <a:rPr lang="zh-CN" altLang="en-US" b="0" dirty="0"/>
              <a:t>是一款</a:t>
            </a:r>
            <a:r>
              <a:rPr lang="en-US" altLang="zh-CN" b="0" dirty="0"/>
              <a:t>python</a:t>
            </a:r>
            <a:r>
              <a:rPr lang="zh-CN" altLang="en-US" b="0" dirty="0"/>
              <a:t>编写的功能自动化测试框架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具备</a:t>
            </a:r>
            <a:r>
              <a:rPr lang="zh-CN" altLang="en-US" b="0" dirty="0"/>
              <a:t>良好的可扩展性，支持关键字驱动</a:t>
            </a:r>
            <a:r>
              <a:rPr lang="zh-CN" altLang="en-US" b="0" dirty="0" smtClean="0"/>
              <a:t>，可以</a:t>
            </a:r>
            <a:r>
              <a:rPr lang="zh-CN" altLang="en-US" b="0" dirty="0"/>
              <a:t>进行分布式测试执行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是</a:t>
            </a:r>
            <a:r>
              <a:rPr lang="zh-CN" altLang="en-US" b="0" dirty="0"/>
              <a:t>一个通用的验收测试和验收测试驱动开发的自动化测试框架（</a:t>
            </a:r>
            <a:r>
              <a:rPr lang="en-US" altLang="zh-CN" b="0" dirty="0"/>
              <a:t>ATDD</a:t>
            </a:r>
            <a:r>
              <a:rPr lang="zh-CN" altLang="en-US" b="0" dirty="0"/>
              <a:t>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8593" y="849486"/>
            <a:ext cx="785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一、</a:t>
            </a:r>
            <a:r>
              <a:rPr lang="en-US" altLang="zh-CN" sz="2400" dirty="0" smtClean="0"/>
              <a:t>Robot Framework</a:t>
            </a:r>
            <a:r>
              <a:rPr lang="zh-CN" altLang="en-US" sz="2400" dirty="0" smtClean="0"/>
              <a:t>框架介绍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22" y="720279"/>
            <a:ext cx="6800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0121" y="1728391"/>
            <a:ext cx="55194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 smtClean="0"/>
              <a:t>6</a:t>
            </a:r>
            <a:r>
              <a:rPr lang="zh-CN" altLang="en-US" b="0" dirty="0" smtClean="0"/>
              <a:t>、编写用例</a:t>
            </a:r>
            <a:endParaRPr lang="en-US" altLang="zh-CN" b="0" dirty="0" smtClean="0"/>
          </a:p>
          <a:p>
            <a:r>
              <a:rPr lang="en-US" altLang="zh-CN" b="0" dirty="0" smtClean="0"/>
              <a:t>6.1 </a:t>
            </a:r>
            <a:r>
              <a:rPr lang="zh-CN" altLang="en-US" b="0" dirty="0" smtClean="0"/>
              <a:t>我们</a:t>
            </a:r>
            <a:r>
              <a:rPr lang="zh-CN" altLang="en-US" b="0" dirty="0"/>
              <a:t>可以通过按</a:t>
            </a:r>
            <a:r>
              <a:rPr lang="en-US" altLang="zh-CN" b="0" dirty="0"/>
              <a:t>F5 </a:t>
            </a:r>
            <a:r>
              <a:rPr lang="zh-CN" altLang="en-US" b="0" dirty="0"/>
              <a:t>快捷键来查询脚本的关键字。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80" y="2513221"/>
            <a:ext cx="5741030" cy="3031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894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38" y="720279"/>
            <a:ext cx="736282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141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30" y="644581"/>
            <a:ext cx="73437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2130" y="3021235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 smtClean="0"/>
              <a:t>6.2  project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suite</a:t>
            </a:r>
            <a:r>
              <a:rPr lang="zh-CN" altLang="en-US" b="0" dirty="0" smtClean="0"/>
              <a:t>和</a:t>
            </a:r>
            <a:r>
              <a:rPr lang="en-US" altLang="zh-CN" b="0" dirty="0" smtClean="0"/>
              <a:t>case</a:t>
            </a:r>
            <a:r>
              <a:rPr lang="zh-CN" altLang="en-US" b="0" dirty="0" smtClean="0"/>
              <a:t>之间关系：</a:t>
            </a:r>
            <a:endParaRPr lang="zh-CN" altLang="en-US" b="0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849" y="3600599"/>
            <a:ext cx="3032002" cy="1871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177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3245" y="86429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 smtClean="0"/>
              <a:t>7</a:t>
            </a:r>
            <a:r>
              <a:rPr lang="zh-CN" altLang="en-US" b="0" dirty="0" smtClean="0"/>
              <a:t>、运行测试用例</a:t>
            </a:r>
            <a:endParaRPr lang="zh-CN" altLang="en-US" b="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28" y="1440359"/>
            <a:ext cx="7777638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098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576263"/>
            <a:ext cx="6424388" cy="4995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6692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14" y="648271"/>
            <a:ext cx="784860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611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122" y="679629"/>
            <a:ext cx="5468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/>
              <a:t>8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RF</a:t>
            </a:r>
            <a:r>
              <a:rPr lang="zh-CN" altLang="en-US" b="0" dirty="0" smtClean="0"/>
              <a:t>分层设计</a:t>
            </a:r>
            <a:endParaRPr lang="en-US" altLang="zh-CN" b="0" dirty="0" smtClean="0"/>
          </a:p>
          <a:p>
            <a:r>
              <a:rPr lang="zh-CN" altLang="en-US" b="0" dirty="0" smtClean="0"/>
              <a:t>参照：</a:t>
            </a:r>
            <a:r>
              <a:rPr lang="en-US" altLang="zh-CN" b="0" dirty="0">
                <a:solidFill>
                  <a:srgbClr val="0000FF"/>
                </a:solidFill>
              </a:rPr>
              <a:t>http://www.cnblogs.com/fnng/p/3969978.html</a:t>
            </a:r>
            <a:endParaRPr lang="zh-CN" altLang="en-US" b="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0122" y="1440359"/>
            <a:ext cx="73404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/>
              <a:t>谈到</a:t>
            </a:r>
            <a:r>
              <a:rPr lang="en-US" altLang="zh-CN" b="0" dirty="0"/>
              <a:t>Robot Framework </a:t>
            </a:r>
            <a:r>
              <a:rPr lang="zh-CN" altLang="en-US" b="0" dirty="0"/>
              <a:t>分层的思想，就不得不提“关键字驱动”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关键</a:t>
            </a:r>
            <a:r>
              <a:rPr lang="zh-CN" altLang="en-US" b="0" dirty="0"/>
              <a:t>字驱动： 通过调用的关键字不同，从而引起测试结果的不同。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再回到自动化的话题上，我们可以把操作步骤封装一个一个的方法（</a:t>
            </a:r>
            <a:r>
              <a:rPr lang="zh-CN" altLang="en-US" b="0" dirty="0" smtClean="0"/>
              <a:t>关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键</a:t>
            </a:r>
            <a:r>
              <a:rPr lang="zh-CN" altLang="en-US" b="0" dirty="0"/>
              <a:t>字</a:t>
            </a:r>
            <a:r>
              <a:rPr lang="zh-CN" altLang="en-US" b="0" dirty="0" smtClean="0"/>
              <a:t>），</a:t>
            </a:r>
            <a:r>
              <a:rPr lang="zh-CN" altLang="en-US" b="0" dirty="0"/>
              <a:t>通过调用关键字来实现测试用例</a:t>
            </a:r>
            <a:r>
              <a:rPr lang="zh-CN" altLang="en-US" b="0" dirty="0" smtClean="0"/>
              <a:t>。</a:t>
            </a:r>
            <a:endParaRPr lang="zh-CN" altLang="en-US" b="0" dirty="0"/>
          </a:p>
        </p:txBody>
      </p:sp>
      <p:sp>
        <p:nvSpPr>
          <p:cNvPr id="6" name="矩形 5"/>
          <p:cNvSpPr/>
          <p:nvPr/>
        </p:nvSpPr>
        <p:spPr>
          <a:xfrm>
            <a:off x="540122" y="3259398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/>
              <a:t>8</a:t>
            </a:r>
            <a:r>
              <a:rPr lang="en-US" altLang="zh-CN" b="0" dirty="0" smtClean="0"/>
              <a:t>.1 </a:t>
            </a:r>
            <a:r>
              <a:rPr lang="zh-CN" altLang="en-US" b="0" dirty="0" smtClean="0"/>
              <a:t>创建</a:t>
            </a:r>
            <a:r>
              <a:rPr lang="zh-CN" altLang="en-US" b="0" dirty="0"/>
              <a:t>资源</a:t>
            </a:r>
          </a:p>
        </p:txBody>
      </p:sp>
      <p:sp>
        <p:nvSpPr>
          <p:cNvPr id="7" name="矩形 6"/>
          <p:cNvSpPr/>
          <p:nvPr/>
        </p:nvSpPr>
        <p:spPr>
          <a:xfrm>
            <a:off x="540122" y="3628730"/>
            <a:ext cx="7340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 smtClean="0"/>
              <a:t>1</a:t>
            </a:r>
            <a:r>
              <a:rPr lang="zh-CN" altLang="en-US" b="0" dirty="0" smtClean="0"/>
              <a:t>）右键</a:t>
            </a:r>
            <a:r>
              <a:rPr lang="en-US" altLang="zh-CN" b="0" dirty="0" smtClean="0"/>
              <a:t>suite, </a:t>
            </a:r>
            <a:r>
              <a:rPr lang="zh-CN" altLang="en-US" b="0" dirty="0" smtClean="0"/>
              <a:t>选择</a:t>
            </a:r>
            <a:r>
              <a:rPr lang="zh-CN" altLang="en-US" b="0" dirty="0"/>
              <a:t>“</a:t>
            </a:r>
            <a:r>
              <a:rPr lang="en-US" altLang="zh-CN" b="0" dirty="0"/>
              <a:t>new resource”</a:t>
            </a:r>
            <a:r>
              <a:rPr lang="zh-CN" altLang="en-US" b="0" dirty="0"/>
              <a:t>创建资源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r>
              <a:rPr lang="en-US" altLang="zh-CN" b="0" dirty="0" smtClean="0"/>
              <a:t>2</a:t>
            </a:r>
            <a:r>
              <a:rPr lang="zh-CN" altLang="en-US" b="0" dirty="0" smtClean="0"/>
              <a:t>）输入资源名称</a:t>
            </a:r>
            <a:endParaRPr lang="zh-CN" altLang="en-US" b="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22" y="4275061"/>
            <a:ext cx="4608512" cy="134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646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130" y="792287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/>
              <a:t>8</a:t>
            </a:r>
            <a:r>
              <a:rPr lang="en-US" altLang="zh-CN" b="0" dirty="0" smtClean="0"/>
              <a:t>.2  </a:t>
            </a:r>
            <a:r>
              <a:rPr lang="zh-CN" altLang="en-US" b="0" dirty="0" smtClean="0"/>
              <a:t>创建关键字</a:t>
            </a:r>
            <a:endParaRPr lang="zh-CN" altLang="en-US" b="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30" y="1185526"/>
            <a:ext cx="4022601" cy="42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605" y="1193476"/>
            <a:ext cx="4458788" cy="208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462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381" y="72027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/>
              <a:t>8</a:t>
            </a:r>
            <a:r>
              <a:rPr lang="en-US" altLang="zh-CN" b="0" dirty="0" smtClean="0"/>
              <a:t>.3  </a:t>
            </a:r>
            <a:r>
              <a:rPr lang="zh-CN" altLang="en-US" b="0" dirty="0" smtClean="0"/>
              <a:t>编辑关键字</a:t>
            </a:r>
            <a:endParaRPr lang="zh-CN" altLang="en-US" b="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66" y="1296342"/>
            <a:ext cx="818197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772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4222" y="648271"/>
            <a:ext cx="78927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 smtClean="0"/>
              <a:t>1</a:t>
            </a:r>
            <a:r>
              <a:rPr lang="zh-CN" altLang="en-US" b="0" dirty="0" smtClean="0"/>
              <a:t>）参数：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创建</a:t>
            </a:r>
            <a:r>
              <a:rPr lang="zh-CN" altLang="en-US" b="0" dirty="0"/>
              <a:t>两个接口变量</a:t>
            </a:r>
            <a:r>
              <a:rPr lang="en-US" altLang="zh-CN" b="0" dirty="0"/>
              <a:t>${search}</a:t>
            </a:r>
            <a:r>
              <a:rPr lang="zh-CN" altLang="en-US" b="0" dirty="0"/>
              <a:t>和</a:t>
            </a:r>
            <a:r>
              <a:rPr lang="en-US" altLang="zh-CN" b="0" dirty="0"/>
              <a:t>${result} </a:t>
            </a:r>
            <a:r>
              <a:rPr lang="zh-CN" altLang="en-US" b="0" dirty="0"/>
              <a:t>两个变量，用于接收输入内容和预期结果。点击</a:t>
            </a:r>
            <a:r>
              <a:rPr lang="en-US" altLang="zh-CN" b="0" dirty="0"/>
              <a:t>Arguments</a:t>
            </a:r>
            <a:r>
              <a:rPr lang="zh-CN" altLang="en-US" b="0" dirty="0"/>
              <a:t>输入框，定义变量，多个变量从用“</a:t>
            </a:r>
            <a:r>
              <a:rPr lang="en-US" altLang="zh-CN" b="0" dirty="0"/>
              <a:t>|</a:t>
            </a:r>
            <a:r>
              <a:rPr lang="zh-CN" altLang="en-US" b="0" dirty="0"/>
              <a:t>”隔开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en-US" altLang="zh-CN" b="0" dirty="0" smtClean="0"/>
              <a:t>2</a:t>
            </a:r>
            <a:r>
              <a:rPr lang="zh-CN" altLang="en-US" b="0" dirty="0" smtClean="0"/>
              <a:t>）返回值：</a:t>
            </a:r>
            <a:endParaRPr lang="zh-CN" altLang="en-US" b="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4" y="2402597"/>
            <a:ext cx="67818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92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1455" y="1111677"/>
            <a:ext cx="4689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/>
              <a:t> Robot Framework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环境搭建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31455" y="1709664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/>
              <a:t>安装</a:t>
            </a:r>
            <a:r>
              <a:rPr lang="zh-CN" altLang="en-US" b="0" dirty="0" smtClean="0"/>
              <a:t>包如右图：</a:t>
            </a:r>
            <a:endParaRPr lang="zh-CN" altLang="en-US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394" y="1751219"/>
            <a:ext cx="35052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716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8114" y="648271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/>
              <a:t>8</a:t>
            </a:r>
            <a:r>
              <a:rPr lang="en-US" altLang="zh-CN" b="0" dirty="0" smtClean="0"/>
              <a:t>.4  </a:t>
            </a:r>
            <a:r>
              <a:rPr lang="zh-CN" altLang="en-US" b="0" dirty="0"/>
              <a:t>添加创建的资源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14" y="1224335"/>
            <a:ext cx="7852462" cy="321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992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122" y="720279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 smtClean="0"/>
              <a:t>7.5  </a:t>
            </a:r>
            <a:r>
              <a:rPr lang="zh-CN" altLang="en-US" b="0" dirty="0" smtClean="0"/>
              <a:t>调用关键字</a:t>
            </a:r>
            <a:endParaRPr lang="zh-CN" altLang="en-US" b="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54" y="1089611"/>
            <a:ext cx="6279607" cy="2619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23263" y="3708958"/>
            <a:ext cx="7344816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/>
              <a:t>对于每一条用例来说，调用“百度搜索”关键字，输入搜索内容，输入预期结果即可。不同关心用例是如何执行的。如果百度输入框的定位发生了变化，只用去修改“百度搜索”关键字即可，不用对每一条用例做任何修改。大大提高的用例的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174274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4036" y="648271"/>
            <a:ext cx="8084264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/>
              <a:t>9</a:t>
            </a:r>
            <a:r>
              <a:rPr lang="zh-CN" altLang="en-US" b="0" dirty="0" smtClean="0"/>
              <a:t>、 基础框架</a:t>
            </a:r>
            <a:r>
              <a:rPr lang="en-US" altLang="zh-CN" b="0" dirty="0" smtClean="0"/>
              <a:t>ZAF</a:t>
            </a:r>
          </a:p>
          <a:p>
            <a:pPr>
              <a:lnSpc>
                <a:spcPct val="150000"/>
              </a:lnSpc>
            </a:pPr>
            <a:r>
              <a:rPr lang="en-US" altLang="zh-CN" b="0" dirty="0" smtClean="0"/>
              <a:t>Robot Framework </a:t>
            </a:r>
            <a:r>
              <a:rPr lang="zh-CN" altLang="en-US" b="0" dirty="0" smtClean="0"/>
              <a:t>为我们提供了大量的库，</a:t>
            </a:r>
            <a:r>
              <a:rPr lang="zh-CN" altLang="en-US" b="0" dirty="0"/>
              <a:t>在使用过程中，除这些库之外，</a:t>
            </a:r>
            <a:r>
              <a:rPr lang="zh-CN" altLang="en-US" b="0" dirty="0" smtClean="0"/>
              <a:t>对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于</a:t>
            </a:r>
            <a:r>
              <a:rPr lang="zh-CN" altLang="en-US" b="0" dirty="0"/>
              <a:t>某些我们自己特定的应用逻辑，我们还需要开发自己的</a:t>
            </a:r>
            <a:r>
              <a:rPr lang="en-US" altLang="zh-CN" b="0" dirty="0"/>
              <a:t>Library</a:t>
            </a:r>
            <a:r>
              <a:rPr lang="zh-CN" altLang="en-US" b="0" dirty="0"/>
              <a:t>，以便于</a:t>
            </a:r>
            <a:r>
              <a:rPr lang="zh-CN" altLang="en-US" b="0" dirty="0" smtClean="0"/>
              <a:t>进行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自动化</a:t>
            </a:r>
            <a:r>
              <a:rPr lang="zh-CN" altLang="en-US" b="0" dirty="0"/>
              <a:t>测试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en-US" altLang="zh-CN" b="0" dirty="0" smtClean="0"/>
              <a:t>ZAF</a:t>
            </a:r>
            <a:r>
              <a:rPr lang="zh-CN" altLang="en-US" b="0" dirty="0" smtClean="0"/>
              <a:t>放</a:t>
            </a:r>
            <a:r>
              <a:rPr lang="zh-CN" altLang="en-US" b="0" dirty="0"/>
              <a:t>在</a:t>
            </a:r>
            <a:r>
              <a:rPr lang="en-US" altLang="zh-CN" b="0" dirty="0"/>
              <a:t>D:\python27\lib\site-packages\</a:t>
            </a:r>
            <a:r>
              <a:rPr lang="zh-CN" altLang="en-US" b="0" dirty="0"/>
              <a:t>目录下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en-US" altLang="zh-CN" b="0" dirty="0" smtClean="0"/>
              <a:t>SVN</a:t>
            </a:r>
            <a:r>
              <a:rPr lang="zh-CN" altLang="en-US" b="0" dirty="0" smtClean="0"/>
              <a:t>地址：</a:t>
            </a:r>
            <a:r>
              <a:rPr lang="en-US" altLang="zh-CN" b="0" dirty="0">
                <a:solidFill>
                  <a:srgbClr val="0000FF"/>
                </a:solidFill>
              </a:rPr>
              <a:t>http://svn-e.gtadata.com:8080/svn/Test_Department/03 </a:t>
            </a:r>
            <a:r>
              <a:rPr lang="zh-CN" altLang="en-US" b="0" dirty="0">
                <a:solidFill>
                  <a:srgbClr val="0000FF"/>
                </a:solidFill>
              </a:rPr>
              <a:t>测试</a:t>
            </a:r>
            <a:r>
              <a:rPr lang="zh-CN" altLang="en-US" b="0" dirty="0" smtClean="0">
                <a:solidFill>
                  <a:srgbClr val="0000FF"/>
                </a:solidFill>
              </a:rPr>
              <a:t>项</a:t>
            </a:r>
            <a:endParaRPr lang="en-US" altLang="zh-CN" b="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0" dirty="0" smtClean="0">
                <a:solidFill>
                  <a:srgbClr val="0000FF"/>
                </a:solidFill>
              </a:rPr>
              <a:t>目</a:t>
            </a:r>
            <a:r>
              <a:rPr lang="en-US" altLang="zh-CN" b="0" dirty="0">
                <a:solidFill>
                  <a:srgbClr val="0000FF"/>
                </a:solidFill>
              </a:rPr>
              <a:t>/11 </a:t>
            </a:r>
            <a:r>
              <a:rPr lang="zh-CN" altLang="en-US" b="0" dirty="0">
                <a:solidFill>
                  <a:srgbClr val="0000FF"/>
                </a:solidFill>
              </a:rPr>
              <a:t>软件测试技术部</a:t>
            </a:r>
            <a:r>
              <a:rPr lang="en-US" altLang="zh-CN" b="0" dirty="0">
                <a:solidFill>
                  <a:srgbClr val="0000FF"/>
                </a:solidFill>
              </a:rPr>
              <a:t>/</a:t>
            </a:r>
            <a:r>
              <a:rPr lang="zh-CN" altLang="en-US" b="0" dirty="0">
                <a:solidFill>
                  <a:srgbClr val="0000FF"/>
                </a:solidFill>
              </a:rPr>
              <a:t>自动化测试</a:t>
            </a:r>
            <a:r>
              <a:rPr lang="en-US" altLang="zh-CN" b="0" dirty="0">
                <a:solidFill>
                  <a:srgbClr val="0000FF"/>
                </a:solidFill>
              </a:rPr>
              <a:t>/</a:t>
            </a:r>
            <a:r>
              <a:rPr lang="zh-CN" altLang="en-US" b="0" dirty="0">
                <a:solidFill>
                  <a:srgbClr val="0000FF"/>
                </a:solidFill>
              </a:rPr>
              <a:t>文档</a:t>
            </a:r>
            <a:r>
              <a:rPr lang="en-US" altLang="zh-CN" b="0" dirty="0">
                <a:solidFill>
                  <a:srgbClr val="0000FF"/>
                </a:solidFill>
              </a:rPr>
              <a:t>/</a:t>
            </a:r>
            <a:r>
              <a:rPr lang="zh-CN" altLang="en-US" b="0" dirty="0">
                <a:solidFill>
                  <a:srgbClr val="0000FF"/>
                </a:solidFill>
              </a:rPr>
              <a:t>框架设计文档</a:t>
            </a:r>
            <a:r>
              <a:rPr lang="en-US" altLang="zh-CN" b="0" dirty="0">
                <a:solidFill>
                  <a:srgbClr val="0000FF"/>
                </a:solidFill>
              </a:rPr>
              <a:t>/</a:t>
            </a:r>
            <a:r>
              <a:rPr lang="zh-CN" altLang="en-US" b="0" dirty="0">
                <a:solidFill>
                  <a:srgbClr val="0000FF"/>
                </a:solidFill>
              </a:rPr>
              <a:t>自动化框架说明</a:t>
            </a:r>
            <a:r>
              <a:rPr lang="en-US" altLang="zh-CN" b="0" dirty="0">
                <a:solidFill>
                  <a:srgbClr val="0000FF"/>
                </a:solidFill>
              </a:rPr>
              <a:t>.</a:t>
            </a:r>
            <a:r>
              <a:rPr lang="en-US" altLang="zh-CN" b="0" dirty="0" err="1">
                <a:solidFill>
                  <a:srgbClr val="0000FF"/>
                </a:solidFill>
              </a:rPr>
              <a:t>docx</a:t>
            </a:r>
            <a:endParaRPr lang="en-US" altLang="zh-CN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941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130" y="936303"/>
            <a:ext cx="403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二、</a:t>
            </a:r>
            <a:r>
              <a:rPr lang="en-US" altLang="zh-CN" sz="2400" dirty="0" smtClean="0"/>
              <a:t>Robot Framework</a:t>
            </a:r>
            <a:r>
              <a:rPr lang="zh-CN" altLang="en-US" sz="2400" dirty="0" smtClean="0"/>
              <a:t>应用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86513" y="1543725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 常用关键字介绍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2170" y="2088431"/>
            <a:ext cx="70567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b="0" dirty="0" smtClean="0"/>
              <a:t>Log</a:t>
            </a:r>
            <a:r>
              <a:rPr lang="zh-CN" altLang="en-US" b="0" dirty="0" smtClean="0"/>
              <a:t>：就是</a:t>
            </a:r>
            <a:r>
              <a:rPr lang="en-US" altLang="zh-CN" b="0" dirty="0" smtClean="0"/>
              <a:t>print, </a:t>
            </a:r>
            <a:r>
              <a:rPr lang="zh-CN" altLang="en-US" b="0" dirty="0" smtClean="0"/>
              <a:t>打印内容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如： </a:t>
            </a:r>
            <a:r>
              <a:rPr lang="en-US" altLang="zh-CN" b="0" dirty="0" smtClean="0"/>
              <a:t>log	hello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b="0" dirty="0"/>
              <a:t>定义变量：</a:t>
            </a:r>
            <a:r>
              <a:rPr lang="en-US" altLang="zh-CN" b="0" dirty="0"/>
              <a:t>${a</a:t>
            </a:r>
            <a:r>
              <a:rPr lang="en-US" altLang="zh-CN" b="0" dirty="0" smtClean="0"/>
              <a:t>}, </a:t>
            </a:r>
            <a:r>
              <a:rPr lang="zh-CN" altLang="en-US" b="0" dirty="0" smtClean="0"/>
              <a:t>在</a:t>
            </a:r>
            <a:r>
              <a:rPr lang="en-US" altLang="zh-CN" b="0" dirty="0"/>
              <a:t>robot Framework </a:t>
            </a:r>
            <a:r>
              <a:rPr lang="zh-CN" altLang="en-US" b="0" dirty="0"/>
              <a:t>中通过“</a:t>
            </a:r>
            <a:r>
              <a:rPr lang="en-US" altLang="zh-CN" b="0" dirty="0"/>
              <a:t>Set variable”</a:t>
            </a:r>
            <a:r>
              <a:rPr lang="zh-CN" altLang="en-US" b="0" dirty="0"/>
              <a:t>关键字来定义变量，如</a:t>
            </a:r>
            <a:r>
              <a:rPr lang="zh-CN" altLang="en-US" b="0" dirty="0" smtClean="0"/>
              <a:t>：</a:t>
            </a:r>
            <a:r>
              <a:rPr lang="en-US" altLang="zh-CN" b="0" dirty="0" smtClean="0"/>
              <a:t>${a}		Set </a:t>
            </a:r>
            <a:r>
              <a:rPr lang="en-US" altLang="zh-CN" b="0" dirty="0"/>
              <a:t>variable	hello 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b="0" dirty="0" smtClean="0"/>
              <a:t>Create List</a:t>
            </a:r>
            <a:r>
              <a:rPr lang="zh-CN" altLang="en-US" b="0" dirty="0" smtClean="0"/>
              <a:t>定义列表：</a:t>
            </a:r>
            <a:endParaRPr lang="en-US" altLang="zh-CN" b="0" dirty="0" smtClean="0"/>
          </a:p>
          <a:p>
            <a:pPr marL="342900" indent="-342900">
              <a:buAutoNum type="arabicParenR"/>
            </a:pPr>
            <a:r>
              <a:rPr lang="en-US" altLang="zh-CN" b="0" dirty="0" smtClean="0"/>
              <a:t>${myList1}	Create List	a	b</a:t>
            </a:r>
          </a:p>
          <a:p>
            <a:r>
              <a:rPr lang="en-US" altLang="zh-CN" b="0" dirty="0" smtClean="0"/>
              <a:t>      Log        ${myList1}</a:t>
            </a:r>
          </a:p>
          <a:p>
            <a:pPr marL="342900" indent="-342900">
              <a:buAutoNum type="arabicParenR" startAt="2"/>
            </a:pPr>
            <a:r>
              <a:rPr lang="en-US" altLang="zh-CN" b="0" dirty="0" smtClean="0"/>
              <a:t>@{myList2}	Create List	a	b</a:t>
            </a:r>
          </a:p>
          <a:p>
            <a:r>
              <a:rPr lang="en-US" altLang="zh-CN" b="0" dirty="0" smtClean="0"/>
              <a:t>      Log Many	@{myList2}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b="0" dirty="0"/>
              <a:t> </a:t>
            </a:r>
            <a:r>
              <a:rPr lang="en-US" altLang="zh-CN" b="0" dirty="0" smtClean="0"/>
              <a:t>Get Time </a:t>
            </a:r>
            <a:r>
              <a:rPr lang="zh-CN" altLang="en-US" b="0" dirty="0" smtClean="0"/>
              <a:t>时间操作：返回当前时间</a:t>
            </a:r>
            <a:endParaRPr lang="en-US" altLang="zh-CN" b="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b="0" dirty="0"/>
              <a:t> </a:t>
            </a:r>
            <a:r>
              <a:rPr lang="en-US" altLang="zh-CN" b="0" dirty="0" smtClean="0"/>
              <a:t>sleep</a:t>
            </a:r>
            <a:r>
              <a:rPr lang="zh-CN" altLang="en-US" b="0" dirty="0" smtClean="0"/>
              <a:t>时间操作，休眠一段时间</a:t>
            </a:r>
            <a:endParaRPr lang="en-US" altLang="zh-CN" b="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b="0" dirty="0"/>
              <a:t> </a:t>
            </a:r>
            <a:r>
              <a:rPr lang="en-US" altLang="zh-CN" b="0" dirty="0" smtClean="0"/>
              <a:t>If: Run Keyword If</a:t>
            </a:r>
          </a:p>
          <a:p>
            <a:endParaRPr lang="en-US" altLang="zh-CN" b="0" dirty="0" smtClean="0"/>
          </a:p>
          <a:p>
            <a:pPr marL="342900" indent="-342900">
              <a:buAutoNum type="arabicParenR"/>
            </a:pPr>
            <a:endParaRPr lang="zh-CN" altLang="en-US" b="0" dirty="0"/>
          </a:p>
          <a:p>
            <a:pPr marL="285750" indent="-285750">
              <a:buFont typeface="Wingdings" pitchFamily="2" charset="2"/>
              <a:buChar char="l"/>
            </a:pP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008613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71" y="648270"/>
            <a:ext cx="641032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0371" y="2088431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b="0" dirty="0" smtClean="0"/>
              <a:t>For </a:t>
            </a:r>
            <a:r>
              <a:rPr lang="zh-CN" altLang="en-US" b="0" dirty="0" smtClean="0"/>
              <a:t>循环</a:t>
            </a:r>
            <a:endParaRPr lang="zh-CN" altLang="en-US" b="0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16" y="2411960"/>
            <a:ext cx="6400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0371" y="3127901"/>
            <a:ext cx="497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b="0" dirty="0" smtClean="0"/>
              <a:t>Evaluate</a:t>
            </a:r>
            <a:r>
              <a:rPr lang="zh-CN" altLang="en-US" b="0" dirty="0" smtClean="0"/>
              <a:t>：</a:t>
            </a:r>
            <a:r>
              <a:rPr lang="zh-CN" altLang="en-US" b="0" dirty="0"/>
              <a:t>使用</a:t>
            </a:r>
            <a:r>
              <a:rPr lang="en-US" altLang="zh-CN" b="0" dirty="0"/>
              <a:t>Python </a:t>
            </a:r>
            <a:r>
              <a:rPr lang="zh-CN" altLang="en-US" b="0" dirty="0"/>
              <a:t>语言中所提供的方法</a:t>
            </a:r>
            <a:endParaRPr lang="zh-CN" altLang="en-US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16" y="3529090"/>
            <a:ext cx="64389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9695" y="4062490"/>
            <a:ext cx="704551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/>
              <a:t>Evaluate    win32api.ShellExecute(0, 'open', '1.txt', '','',1)    win32api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0" dirty="0" smtClean="0"/>
              <a:t>导</a:t>
            </a:r>
            <a:r>
              <a:rPr lang="zh-CN" altLang="en-US" b="0" dirty="0" smtClean="0"/>
              <a:t>入库 </a:t>
            </a:r>
            <a:r>
              <a:rPr lang="en-US" altLang="zh-CN" b="0" dirty="0" smtClean="0"/>
              <a:t>Import Library</a:t>
            </a:r>
            <a:r>
              <a:rPr lang="zh-CN" altLang="en-US" b="0" dirty="0" smtClean="0"/>
              <a:t>：</a:t>
            </a:r>
            <a:r>
              <a:rPr lang="en-US" altLang="zh-CN" b="0" dirty="0" smtClean="0"/>
              <a:t>Import Library	</a:t>
            </a:r>
            <a:r>
              <a:rPr lang="en-US" altLang="zh-CN" b="0" dirty="0" err="1" smtClean="0"/>
              <a:t>unittest</a:t>
            </a:r>
            <a:endParaRPr lang="en-US" altLang="zh-CN" b="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0" dirty="0" smtClean="0"/>
              <a:t>调用</a:t>
            </a:r>
            <a:r>
              <a:rPr lang="en-US" altLang="zh-CN" b="0" dirty="0" smtClean="0"/>
              <a:t>Python</a:t>
            </a:r>
            <a:r>
              <a:rPr lang="zh-CN" altLang="en-US" b="0" dirty="0" smtClean="0"/>
              <a:t>文件：</a:t>
            </a:r>
            <a:r>
              <a:rPr lang="en-US" altLang="zh-CN" b="0" dirty="0" smtClean="0"/>
              <a:t>Import Library        test.py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885379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22" y="504255"/>
            <a:ext cx="6408712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7288" y="4176663"/>
            <a:ext cx="605172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0" dirty="0" smtClean="0"/>
              <a:t>注释</a:t>
            </a:r>
            <a:r>
              <a:rPr lang="en-US" altLang="zh-CN" b="0" dirty="0" smtClean="0"/>
              <a:t>: 1) Comment	</a:t>
            </a:r>
            <a:r>
              <a:rPr lang="zh-CN" altLang="en-US" b="0" dirty="0" smtClean="0"/>
              <a:t>这是注释； 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）</a:t>
            </a:r>
            <a:r>
              <a:rPr lang="en-US" altLang="zh-CN" b="0" dirty="0" smtClean="0"/>
              <a:t>#</a:t>
            </a:r>
            <a:r>
              <a:rPr lang="zh-CN" altLang="en-US" b="0" dirty="0" smtClean="0"/>
              <a:t>这是注释</a:t>
            </a:r>
            <a:endParaRPr lang="en-US" altLang="zh-CN" b="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0" dirty="0" smtClean="0"/>
              <a:t>屏幕截图</a:t>
            </a:r>
            <a:r>
              <a:rPr lang="en-US" altLang="zh-CN" b="0" dirty="0" err="1" smtClean="0"/>
              <a:t>Screenshort</a:t>
            </a:r>
            <a:r>
              <a:rPr lang="zh-CN" altLang="en-US" b="0" dirty="0" smtClean="0"/>
              <a:t>：</a:t>
            </a:r>
            <a:r>
              <a:rPr lang="en-US" altLang="zh-CN" b="0" dirty="0" smtClean="0"/>
              <a:t>Take </a:t>
            </a:r>
            <a:r>
              <a:rPr lang="en-US" altLang="zh-CN" b="0" dirty="0" err="1" smtClean="0"/>
              <a:t>Screenshort</a:t>
            </a:r>
            <a:r>
              <a:rPr lang="zh-CN" altLang="en-US" b="0" dirty="0" smtClean="0"/>
              <a:t>截取当前屏幕</a:t>
            </a:r>
            <a:endParaRPr lang="en-US" altLang="zh-CN" b="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0" dirty="0"/>
              <a:t>Collection</a:t>
            </a:r>
            <a:r>
              <a:rPr lang="zh-CN" altLang="en-US" b="0" dirty="0"/>
              <a:t>库：用于列表、索引、字典</a:t>
            </a:r>
            <a:r>
              <a:rPr lang="zh-CN" altLang="en-US" b="0" dirty="0" smtClean="0"/>
              <a:t>处理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3248309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130" y="79228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 smtClean="0"/>
              <a:t>2</a:t>
            </a:r>
            <a:r>
              <a:rPr lang="zh-CN" altLang="en-US" b="0" dirty="0" smtClean="0"/>
              <a:t>、元素定位</a:t>
            </a:r>
            <a:endParaRPr lang="zh-CN" altLang="en-US" b="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70" y="1296343"/>
            <a:ext cx="64103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427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2130" y="720279"/>
            <a:ext cx="8456161" cy="4385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 smtClean="0"/>
              <a:t>2.1  id</a:t>
            </a:r>
            <a:r>
              <a:rPr lang="zh-CN" altLang="en-US" b="0" dirty="0" smtClean="0"/>
              <a:t>和</a:t>
            </a:r>
            <a:r>
              <a:rPr lang="en-US" altLang="zh-CN" b="0" dirty="0" smtClean="0"/>
              <a:t>name</a:t>
            </a:r>
            <a:r>
              <a:rPr lang="zh-CN" altLang="en-US" b="0" dirty="0" smtClean="0"/>
              <a:t>定位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b="0" dirty="0"/>
              <a:t>假如把一个元素看作一个人的话，</a:t>
            </a:r>
            <a:r>
              <a:rPr lang="en-US" altLang="zh-CN" b="0" dirty="0"/>
              <a:t>id </a:t>
            </a:r>
            <a:r>
              <a:rPr lang="zh-CN" altLang="en-US" b="0" dirty="0"/>
              <a:t>和</a:t>
            </a:r>
            <a:r>
              <a:rPr lang="en-US" altLang="zh-CN" b="0" dirty="0"/>
              <a:t>name </a:t>
            </a:r>
            <a:r>
              <a:rPr lang="zh-CN" altLang="en-US" b="0" dirty="0"/>
              <a:t>可以看作一个人的身份证号和姓名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当然</a:t>
            </a:r>
            <a:r>
              <a:rPr lang="zh-CN" altLang="en-US" b="0" dirty="0"/>
              <a:t>，这些属性</a:t>
            </a:r>
            <a:r>
              <a:rPr lang="zh-CN" altLang="en-US" b="0" dirty="0" smtClean="0"/>
              <a:t>值是否</a:t>
            </a:r>
            <a:r>
              <a:rPr lang="zh-CN" altLang="en-US" b="0" dirty="0"/>
              <a:t>唯一要看前端工程师如何设计</a:t>
            </a:r>
            <a:r>
              <a:rPr lang="zh-CN" altLang="en-US" b="0" dirty="0" smtClean="0"/>
              <a:t>了</a:t>
            </a:r>
            <a:r>
              <a:rPr lang="zh-CN" altLang="en-US" b="0" dirty="0"/>
              <a:t>。</a:t>
            </a:r>
            <a:r>
              <a:rPr lang="zh-CN" altLang="en-US" b="0" dirty="0" smtClean="0"/>
              <a:t>根据</a:t>
            </a:r>
            <a:r>
              <a:rPr lang="zh-CN" altLang="en-US" b="0" dirty="0"/>
              <a:t>上面的例子，百</a:t>
            </a:r>
            <a:r>
              <a:rPr lang="zh-CN" altLang="en-US" b="0" dirty="0" smtClean="0"/>
              <a:t>度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输入</a:t>
            </a:r>
            <a:r>
              <a:rPr lang="zh-CN" altLang="en-US" b="0" dirty="0"/>
              <a:t>框可以取</a:t>
            </a:r>
            <a:r>
              <a:rPr lang="en-US" altLang="zh-CN" b="0" dirty="0"/>
              <a:t>id </a:t>
            </a:r>
            <a:r>
              <a:rPr lang="zh-CN" altLang="en-US" b="0" dirty="0"/>
              <a:t>或</a:t>
            </a:r>
            <a:r>
              <a:rPr lang="en-US" altLang="zh-CN" b="0" dirty="0"/>
              <a:t>name </a:t>
            </a:r>
            <a:r>
              <a:rPr lang="zh-CN" altLang="en-US" b="0" dirty="0"/>
              <a:t>进行定位。（前提是</a:t>
            </a:r>
            <a:r>
              <a:rPr lang="en-US" altLang="zh-CN" b="0" dirty="0"/>
              <a:t>id </a:t>
            </a:r>
            <a:r>
              <a:rPr lang="zh-CN" altLang="en-US" b="0" dirty="0"/>
              <a:t>和</a:t>
            </a:r>
            <a:r>
              <a:rPr lang="en-US" altLang="zh-CN" b="0" dirty="0"/>
              <a:t>name </a:t>
            </a:r>
            <a:r>
              <a:rPr lang="zh-CN" altLang="en-US" b="0" dirty="0"/>
              <a:t>的值在当页面上唯一）</a:t>
            </a:r>
          </a:p>
          <a:p>
            <a:pPr>
              <a:lnSpc>
                <a:spcPct val="150000"/>
              </a:lnSpc>
            </a:pPr>
            <a:r>
              <a:rPr lang="en-US" altLang="zh-CN" b="0" dirty="0" smtClean="0"/>
              <a:t>1) id </a:t>
            </a:r>
            <a:r>
              <a:rPr lang="en-US" altLang="zh-CN" b="0" dirty="0"/>
              <a:t>= </a:t>
            </a:r>
            <a:r>
              <a:rPr lang="en-US" altLang="zh-CN" b="0" dirty="0" smtClean="0"/>
              <a:t>kw1   name </a:t>
            </a:r>
            <a:r>
              <a:rPr lang="en-US" altLang="zh-CN" b="0" dirty="0"/>
              <a:t>= </a:t>
            </a:r>
            <a:r>
              <a:rPr lang="en-US" altLang="zh-CN" b="0" dirty="0" err="1" smtClean="0"/>
              <a:t>wd</a:t>
            </a:r>
            <a:r>
              <a:rPr lang="en-US" altLang="zh-CN" b="0" dirty="0"/>
              <a:t> </a:t>
            </a:r>
            <a:r>
              <a:rPr lang="zh-CN" altLang="en-US" b="0" dirty="0" smtClean="0"/>
              <a:t>在</a:t>
            </a:r>
            <a:r>
              <a:rPr lang="en-US" altLang="zh-CN" b="0" dirty="0"/>
              <a:t>Robot framework </a:t>
            </a:r>
            <a:r>
              <a:rPr lang="zh-CN" altLang="en-US" b="0" dirty="0"/>
              <a:t>中就是这样写的：</a:t>
            </a:r>
          </a:p>
          <a:p>
            <a:pPr>
              <a:lnSpc>
                <a:spcPct val="150000"/>
              </a:lnSpc>
            </a:pPr>
            <a:r>
              <a:rPr lang="en-US" altLang="zh-CN" b="0" dirty="0"/>
              <a:t>input text id=kw robot framework </a:t>
            </a:r>
            <a:r>
              <a:rPr lang="zh-CN" altLang="en-US" b="0" dirty="0"/>
              <a:t>学习</a:t>
            </a:r>
          </a:p>
          <a:p>
            <a:pPr>
              <a:lnSpc>
                <a:spcPct val="150000"/>
              </a:lnSpc>
            </a:pPr>
            <a:r>
              <a:rPr lang="en-US" altLang="zh-CN" b="0" dirty="0"/>
              <a:t>input text name=</a:t>
            </a:r>
            <a:r>
              <a:rPr lang="en-US" altLang="zh-CN" b="0" dirty="0" err="1"/>
              <a:t>wd</a:t>
            </a:r>
            <a:r>
              <a:rPr lang="en-US" altLang="zh-CN" b="0" dirty="0"/>
              <a:t> robot framework </a:t>
            </a:r>
            <a:r>
              <a:rPr lang="zh-CN" altLang="en-US" b="0" dirty="0"/>
              <a:t>学习</a:t>
            </a:r>
          </a:p>
          <a:p>
            <a:pPr>
              <a:lnSpc>
                <a:spcPct val="150000"/>
              </a:lnSpc>
            </a:pPr>
            <a:r>
              <a:rPr lang="en-US" altLang="zh-CN" b="0" dirty="0"/>
              <a:t>Input text </a:t>
            </a:r>
            <a:r>
              <a:rPr lang="zh-CN" altLang="en-US" b="0" dirty="0"/>
              <a:t>用于输入框的关键字，“</a:t>
            </a:r>
            <a:r>
              <a:rPr lang="en-US" altLang="zh-CN" b="0" dirty="0"/>
              <a:t>robot framework </a:t>
            </a:r>
            <a:r>
              <a:rPr lang="zh-CN" altLang="en-US" b="0" dirty="0"/>
              <a:t>学习”是要给输入框</a:t>
            </a:r>
            <a:r>
              <a:rPr lang="zh-CN" altLang="en-US" b="0" dirty="0" smtClean="0"/>
              <a:t>输入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的</a:t>
            </a:r>
            <a:r>
              <a:rPr lang="zh-CN" altLang="en-US" b="0" dirty="0"/>
              <a:t>内容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r>
              <a:rPr lang="en-US" altLang="zh-CN" b="0" dirty="0" smtClean="0"/>
              <a:t>2</a:t>
            </a:r>
            <a:r>
              <a:rPr lang="zh-CN" altLang="en-US" b="0" dirty="0" smtClean="0"/>
              <a:t>）</a:t>
            </a:r>
            <a:r>
              <a:rPr lang="en-US" altLang="zh-CN" b="0" dirty="0" smtClean="0"/>
              <a:t>&lt;input </a:t>
            </a:r>
            <a:r>
              <a:rPr lang="en-US" altLang="zh-CN" b="0" dirty="0"/>
              <a:t>id="</a:t>
            </a:r>
            <a:r>
              <a:rPr lang="en-US" altLang="zh-CN" b="0" dirty="0" err="1"/>
              <a:t>su</a:t>
            </a:r>
            <a:r>
              <a:rPr lang="en-US" altLang="zh-CN" b="0" dirty="0"/>
              <a:t>" class="</a:t>
            </a:r>
            <a:r>
              <a:rPr lang="en-US" altLang="zh-CN" b="0" dirty="0" err="1"/>
              <a:t>bg</a:t>
            </a:r>
            <a:r>
              <a:rPr lang="en-US" altLang="zh-CN" b="0" dirty="0"/>
              <a:t> </a:t>
            </a:r>
            <a:r>
              <a:rPr lang="en-US" altLang="zh-CN" b="0" dirty="0" err="1"/>
              <a:t>s_btn</a:t>
            </a:r>
            <a:r>
              <a:rPr lang="en-US" altLang="zh-CN" b="0" dirty="0"/>
              <a:t>" type="</a:t>
            </a:r>
            <a:r>
              <a:rPr lang="en-US" altLang="zh-CN" b="0" dirty="0" smtClean="0"/>
              <a:t>submit” value</a:t>
            </a:r>
            <a:r>
              <a:rPr lang="en-US" altLang="zh-CN" b="0" dirty="0"/>
              <a:t>="</a:t>
            </a:r>
            <a:r>
              <a:rPr lang="zh-CN" altLang="en-US" b="0" dirty="0"/>
              <a:t>百度一下</a:t>
            </a:r>
            <a:r>
              <a:rPr lang="en-US" altLang="zh-CN" b="0" dirty="0" smtClean="0"/>
              <a:t>"&gt;</a:t>
            </a:r>
          </a:p>
          <a:p>
            <a:r>
              <a:rPr lang="en-US" altLang="zh-CN" b="0" dirty="0"/>
              <a:t>click </a:t>
            </a:r>
            <a:r>
              <a:rPr lang="en-US" altLang="zh-CN" b="0" dirty="0" smtClean="0"/>
              <a:t>button	 </a:t>
            </a:r>
            <a:r>
              <a:rPr lang="en-US" altLang="zh-CN" b="0" dirty="0"/>
              <a:t>id=</a:t>
            </a:r>
            <a:r>
              <a:rPr lang="en-US" altLang="zh-CN" b="0" dirty="0" err="1"/>
              <a:t>su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610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121" y="607621"/>
            <a:ext cx="8032968" cy="419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 smtClean="0"/>
              <a:t>2.2  </a:t>
            </a:r>
            <a:r>
              <a:rPr lang="en-US" altLang="zh-CN" b="0" dirty="0" err="1" smtClean="0"/>
              <a:t>Xpath</a:t>
            </a:r>
            <a:r>
              <a:rPr lang="zh-CN" altLang="en-US" b="0" dirty="0" smtClean="0"/>
              <a:t>定位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en-US" altLang="zh-CN" b="0" dirty="0" err="1"/>
              <a:t>XPath</a:t>
            </a:r>
            <a:r>
              <a:rPr lang="en-US" altLang="zh-CN" b="0" dirty="0"/>
              <a:t> </a:t>
            </a:r>
            <a:r>
              <a:rPr lang="zh-CN" altLang="en-US" b="0" dirty="0"/>
              <a:t>是一种在</a:t>
            </a:r>
            <a:r>
              <a:rPr lang="en-US" altLang="zh-CN" b="0" dirty="0"/>
              <a:t>XML </a:t>
            </a:r>
            <a:r>
              <a:rPr lang="zh-CN" altLang="en-US" b="0" dirty="0"/>
              <a:t>文档中定位元素的语言。因为</a:t>
            </a:r>
            <a:r>
              <a:rPr lang="en-US" altLang="zh-CN" b="0" dirty="0"/>
              <a:t>HTML </a:t>
            </a:r>
            <a:r>
              <a:rPr lang="zh-CN" altLang="en-US" b="0" dirty="0"/>
              <a:t>可以看做</a:t>
            </a:r>
            <a:r>
              <a:rPr lang="en-US" altLang="zh-CN" b="0" dirty="0"/>
              <a:t>XML </a:t>
            </a:r>
            <a:r>
              <a:rPr lang="zh-CN" altLang="en-US" b="0" dirty="0"/>
              <a:t>的</a:t>
            </a:r>
            <a:r>
              <a:rPr lang="zh-CN" altLang="en-US" b="0" dirty="0" smtClean="0"/>
              <a:t>一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种</a:t>
            </a:r>
            <a:r>
              <a:rPr lang="zh-CN" altLang="en-US" b="0" dirty="0"/>
              <a:t>实现，所以</a:t>
            </a:r>
            <a:r>
              <a:rPr lang="en-US" altLang="zh-CN" b="0" dirty="0" smtClean="0"/>
              <a:t>selenium</a:t>
            </a:r>
            <a:r>
              <a:rPr lang="zh-CN" altLang="en-US" b="0" dirty="0" smtClean="0"/>
              <a:t>用户</a:t>
            </a:r>
            <a:r>
              <a:rPr lang="zh-CN" altLang="en-US" b="0" dirty="0"/>
              <a:t>可是使用这种强大语言在</a:t>
            </a:r>
            <a:r>
              <a:rPr lang="en-US" altLang="zh-CN" b="0" dirty="0"/>
              <a:t>web </a:t>
            </a:r>
            <a:r>
              <a:rPr lang="zh-CN" altLang="en-US" b="0" dirty="0"/>
              <a:t>应用中定位元素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en-US" altLang="zh-CN" b="0" dirty="0" smtClean="0"/>
              <a:t>1</a:t>
            </a:r>
            <a:r>
              <a:rPr lang="zh-CN" altLang="en-US" b="0" dirty="0" smtClean="0"/>
              <a:t>）</a:t>
            </a:r>
            <a:r>
              <a:rPr lang="en-US" altLang="zh-CN" b="0" dirty="0" err="1" smtClean="0"/>
              <a:t>xpath</a:t>
            </a:r>
            <a:r>
              <a:rPr lang="en-US" altLang="zh-CN" b="0" dirty="0" smtClean="0"/>
              <a:t> </a:t>
            </a:r>
            <a:r>
              <a:rPr lang="zh-CN" altLang="en-US" b="0" dirty="0"/>
              <a:t>的绝对路径：</a:t>
            </a:r>
          </a:p>
          <a:p>
            <a:pPr>
              <a:lnSpc>
                <a:spcPct val="150000"/>
              </a:lnSpc>
            </a:pPr>
            <a:r>
              <a:rPr lang="en-US" altLang="zh-CN" b="0" dirty="0" err="1"/>
              <a:t>xpath</a:t>
            </a:r>
            <a:r>
              <a:rPr lang="en-US" altLang="zh-CN" b="0" dirty="0"/>
              <a:t> = /html/body/div[1]/div[4]/div[2]/div/form/span[1]/input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我们可以从最外层开始找，</a:t>
            </a:r>
            <a:r>
              <a:rPr lang="en-US" altLang="zh-CN" b="0" dirty="0"/>
              <a:t>html </a:t>
            </a:r>
            <a:r>
              <a:rPr lang="zh-CN" altLang="en-US" b="0" dirty="0"/>
              <a:t>下面的</a:t>
            </a:r>
            <a:r>
              <a:rPr lang="en-US" altLang="zh-CN" b="0" dirty="0"/>
              <a:t>body </a:t>
            </a:r>
            <a:r>
              <a:rPr lang="zh-CN" altLang="en-US" b="0" dirty="0"/>
              <a:t>下面的</a:t>
            </a:r>
            <a:r>
              <a:rPr lang="en-US" altLang="zh-CN" b="0" dirty="0"/>
              <a:t>div </a:t>
            </a:r>
            <a:r>
              <a:rPr lang="zh-CN" altLang="en-US" b="0" dirty="0"/>
              <a:t>下面的第</a:t>
            </a:r>
            <a:r>
              <a:rPr lang="en-US" altLang="zh-CN" b="0" dirty="0"/>
              <a:t>4 </a:t>
            </a:r>
            <a:r>
              <a:rPr lang="zh-CN" altLang="en-US" b="0" dirty="0"/>
              <a:t>个</a:t>
            </a:r>
            <a:r>
              <a:rPr lang="en-US" altLang="zh-CN" b="0" dirty="0"/>
              <a:t>div </a:t>
            </a:r>
            <a:r>
              <a:rPr lang="zh-CN" altLang="en-US" b="0" dirty="0" smtClean="0"/>
              <a:t>下面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的</a:t>
            </a:r>
            <a:r>
              <a:rPr lang="en-US" altLang="zh-CN" b="0" dirty="0"/>
              <a:t>....input </a:t>
            </a:r>
            <a:r>
              <a:rPr lang="zh-CN" altLang="en-US" b="0" dirty="0"/>
              <a:t>标签。</a:t>
            </a:r>
            <a:r>
              <a:rPr lang="zh-CN" altLang="en-US" b="0" dirty="0" smtClean="0"/>
              <a:t>通过一级</a:t>
            </a:r>
            <a:r>
              <a:rPr lang="zh-CN" altLang="en-US" b="0" dirty="0"/>
              <a:t>一级的锁定就找到了想要的元素。</a:t>
            </a:r>
          </a:p>
          <a:p>
            <a:pPr>
              <a:lnSpc>
                <a:spcPct val="150000"/>
              </a:lnSpc>
            </a:pPr>
            <a:r>
              <a:rPr lang="en-US" altLang="zh-CN" b="0" dirty="0" smtClean="0"/>
              <a:t>2</a:t>
            </a:r>
            <a:r>
              <a:rPr lang="zh-CN" altLang="en-US" b="0" dirty="0"/>
              <a:t>）</a:t>
            </a:r>
            <a:r>
              <a:rPr lang="en-US" altLang="zh-CN" b="0" dirty="0" err="1" smtClean="0"/>
              <a:t>xpath</a:t>
            </a:r>
            <a:r>
              <a:rPr lang="en-US" altLang="zh-CN" b="0" dirty="0" smtClean="0"/>
              <a:t> </a:t>
            </a:r>
            <a:r>
              <a:rPr lang="zh-CN" altLang="en-US" b="0" dirty="0"/>
              <a:t>的相对路径：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绝对路径的用法往往是在我们迫不得已的时候才用的。大多时候用相对路径</a:t>
            </a:r>
            <a:r>
              <a:rPr lang="zh-CN" altLang="en-US" b="0" dirty="0" smtClean="0"/>
              <a:t>更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简便</a:t>
            </a:r>
            <a:r>
              <a:rPr lang="zh-CN" altLang="en-US" b="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07031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4138" y="720279"/>
            <a:ext cx="8376011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 smtClean="0"/>
              <a:t>3</a:t>
            </a:r>
            <a:r>
              <a:rPr lang="zh-CN" altLang="en-US" b="0" dirty="0" smtClean="0"/>
              <a:t>）元素本身定位：</a:t>
            </a:r>
            <a:r>
              <a:rPr lang="en-US" altLang="zh-CN" b="0" dirty="0" err="1"/>
              <a:t>Xpath</a:t>
            </a:r>
            <a:r>
              <a:rPr lang="en-US" altLang="zh-CN" b="0" dirty="0"/>
              <a:t> </a:t>
            </a:r>
            <a:r>
              <a:rPr lang="zh-CN" altLang="en-US" b="0" dirty="0"/>
              <a:t>同样可以利用元素自身的属性：</a:t>
            </a:r>
          </a:p>
          <a:p>
            <a:pPr>
              <a:lnSpc>
                <a:spcPct val="150000"/>
              </a:lnSpc>
            </a:pPr>
            <a:r>
              <a:rPr lang="en-US" altLang="zh-CN" b="0" dirty="0" err="1"/>
              <a:t>Xpath</a:t>
            </a:r>
            <a:r>
              <a:rPr lang="en-US" altLang="zh-CN" b="0" dirty="0"/>
              <a:t> = //*[@id=’kw1’]</a:t>
            </a:r>
          </a:p>
          <a:p>
            <a:pPr>
              <a:lnSpc>
                <a:spcPct val="150000"/>
              </a:lnSpc>
            </a:pPr>
            <a:r>
              <a:rPr lang="en-US" altLang="zh-CN" b="0" dirty="0"/>
              <a:t>//</a:t>
            </a:r>
            <a:r>
              <a:rPr lang="zh-CN" altLang="en-US" b="0" dirty="0"/>
              <a:t>表示某个层级下，*表示某个标签名。</a:t>
            </a:r>
            <a:r>
              <a:rPr lang="en-US" altLang="zh-CN" b="0" dirty="0"/>
              <a:t>@id=kw1 </a:t>
            </a:r>
            <a:r>
              <a:rPr lang="zh-CN" altLang="en-US" b="0" dirty="0"/>
              <a:t>表示这个元素有个</a:t>
            </a:r>
            <a:r>
              <a:rPr lang="en-US" altLang="zh-CN" b="0" dirty="0"/>
              <a:t>id </a:t>
            </a:r>
            <a:r>
              <a:rPr lang="zh-CN" altLang="en-US" b="0" dirty="0"/>
              <a:t>等于</a:t>
            </a:r>
            <a:r>
              <a:rPr lang="en-US" altLang="zh-CN" b="0" dirty="0"/>
              <a:t>kw1 </a:t>
            </a:r>
            <a:r>
              <a:rPr lang="zh-CN" altLang="en-US" b="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当然，一般也可以制定标签名：</a:t>
            </a:r>
          </a:p>
          <a:p>
            <a:pPr>
              <a:lnSpc>
                <a:spcPct val="150000"/>
              </a:lnSpc>
            </a:pPr>
            <a:r>
              <a:rPr lang="en-US" altLang="zh-CN" b="0" dirty="0" err="1"/>
              <a:t>Xpath</a:t>
            </a:r>
            <a:r>
              <a:rPr lang="en-US" altLang="zh-CN" b="0" dirty="0"/>
              <a:t> = //input[@id=’kw1’]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元素本身，可以利用的属性就不只局限为于</a:t>
            </a:r>
            <a:r>
              <a:rPr lang="en-US" altLang="zh-CN" b="0" dirty="0"/>
              <a:t>id </a:t>
            </a:r>
            <a:r>
              <a:rPr lang="zh-CN" altLang="en-US" b="0" dirty="0"/>
              <a:t>和</a:t>
            </a:r>
            <a:r>
              <a:rPr lang="en-US" altLang="zh-CN" b="0" dirty="0"/>
              <a:t>name </a:t>
            </a:r>
            <a:r>
              <a:rPr lang="zh-CN" altLang="en-US" b="0" dirty="0"/>
              <a:t>，如：</a:t>
            </a:r>
          </a:p>
          <a:p>
            <a:pPr>
              <a:lnSpc>
                <a:spcPct val="150000"/>
              </a:lnSpc>
            </a:pPr>
            <a:r>
              <a:rPr lang="en-US" altLang="zh-CN" b="0" dirty="0" err="1"/>
              <a:t>Xpath</a:t>
            </a:r>
            <a:r>
              <a:rPr lang="en-US" altLang="zh-CN" b="0" dirty="0"/>
              <a:t> = //input[@type=’text’]</a:t>
            </a:r>
          </a:p>
          <a:p>
            <a:pPr>
              <a:lnSpc>
                <a:spcPct val="150000"/>
              </a:lnSpc>
            </a:pPr>
            <a:r>
              <a:rPr lang="en-US" altLang="zh-CN" b="0" dirty="0" err="1"/>
              <a:t>Xpath</a:t>
            </a:r>
            <a:r>
              <a:rPr lang="en-US" altLang="zh-CN" b="0" dirty="0"/>
              <a:t> = //input[@autocomplete=’off’]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但要保证这些元素可以唯一的识别一个元素。</a:t>
            </a:r>
          </a:p>
        </p:txBody>
      </p:sp>
    </p:spTree>
    <p:extLst>
      <p:ext uri="{BB962C8B-B14F-4D97-AF65-F5344CB8AC3E}">
        <p14:creationId xmlns:p14="http://schemas.microsoft.com/office/powerpoint/2010/main" val="200860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876" y="648271"/>
            <a:ext cx="73233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2.1  </a:t>
            </a:r>
            <a:r>
              <a:rPr lang="zh-CN" altLang="en-US" dirty="0" smtClean="0"/>
              <a:t>安装包及安装手册的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地址：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solidFill>
                  <a:srgbClr val="0000FF"/>
                </a:solidFill>
              </a:rPr>
              <a:t>http</a:t>
            </a:r>
            <a:r>
              <a:rPr lang="en-US" altLang="zh-CN" b="0" dirty="0">
                <a:solidFill>
                  <a:srgbClr val="0000FF"/>
                </a:solidFill>
              </a:rPr>
              <a:t>://svn-e.gtadata.com:8080/svn/Test_Department/03 </a:t>
            </a:r>
            <a:r>
              <a:rPr lang="zh-CN" altLang="en-US" b="0" dirty="0">
                <a:solidFill>
                  <a:srgbClr val="0000FF"/>
                </a:solidFill>
              </a:rPr>
              <a:t>测试</a:t>
            </a:r>
            <a:r>
              <a:rPr lang="zh-CN" altLang="en-US" b="0" dirty="0" smtClean="0">
                <a:solidFill>
                  <a:srgbClr val="0000FF"/>
                </a:solidFill>
              </a:rPr>
              <a:t>项</a:t>
            </a:r>
            <a:endParaRPr lang="en-US" altLang="zh-CN" b="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0" dirty="0" smtClean="0">
                <a:solidFill>
                  <a:srgbClr val="0000FF"/>
                </a:solidFill>
              </a:rPr>
              <a:t>目</a:t>
            </a:r>
            <a:r>
              <a:rPr lang="en-US" altLang="zh-CN" b="0" dirty="0">
                <a:solidFill>
                  <a:srgbClr val="0000FF"/>
                </a:solidFill>
              </a:rPr>
              <a:t>/11 </a:t>
            </a:r>
            <a:r>
              <a:rPr lang="zh-CN" altLang="en-US" b="0" dirty="0">
                <a:solidFill>
                  <a:srgbClr val="0000FF"/>
                </a:solidFill>
              </a:rPr>
              <a:t>软件测试技术部</a:t>
            </a:r>
            <a:r>
              <a:rPr lang="en-US" altLang="zh-CN" b="0" dirty="0">
                <a:solidFill>
                  <a:srgbClr val="0000FF"/>
                </a:solidFill>
              </a:rPr>
              <a:t>/</a:t>
            </a:r>
            <a:r>
              <a:rPr lang="zh-CN" altLang="en-US" b="0" dirty="0">
                <a:solidFill>
                  <a:srgbClr val="0000FF"/>
                </a:solidFill>
              </a:rPr>
              <a:t>自动化测试</a:t>
            </a:r>
            <a:r>
              <a:rPr lang="en-US" altLang="zh-CN" b="0" dirty="0">
                <a:solidFill>
                  <a:srgbClr val="0000FF"/>
                </a:solidFill>
              </a:rPr>
              <a:t>/</a:t>
            </a:r>
            <a:r>
              <a:rPr lang="zh-CN" altLang="en-US" b="0" dirty="0">
                <a:solidFill>
                  <a:srgbClr val="0000FF"/>
                </a:solidFill>
              </a:rPr>
              <a:t>代码</a:t>
            </a:r>
            <a:r>
              <a:rPr lang="en-US" altLang="zh-CN" b="0" dirty="0">
                <a:solidFill>
                  <a:srgbClr val="0000FF"/>
                </a:solidFill>
              </a:rPr>
              <a:t>/</a:t>
            </a:r>
            <a:r>
              <a:rPr lang="zh-CN" altLang="en-US" b="0" dirty="0">
                <a:solidFill>
                  <a:srgbClr val="0000FF"/>
                </a:solidFill>
              </a:rPr>
              <a:t>安装包</a:t>
            </a:r>
            <a:r>
              <a:rPr lang="en-US" altLang="zh-CN" b="0" dirty="0">
                <a:solidFill>
                  <a:srgbClr val="0000FF"/>
                </a:solidFill>
              </a:rPr>
              <a:t>/robot framework</a:t>
            </a:r>
            <a:r>
              <a:rPr lang="zh-CN" altLang="en-US" b="0" dirty="0">
                <a:solidFill>
                  <a:srgbClr val="0000FF"/>
                </a:solidFill>
              </a:rPr>
              <a:t>安装包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3876" y="2016423"/>
            <a:ext cx="6984776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dirty="0"/>
              <a:t>2.2  </a:t>
            </a:r>
            <a:r>
              <a:rPr lang="zh-CN" altLang="en-US" dirty="0"/>
              <a:t>安装注意事项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lvl="1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0" dirty="0"/>
              <a:t>需要安装的库应放在英文目录</a:t>
            </a:r>
            <a:r>
              <a:rPr lang="zh-CN" altLang="en-US" b="0" dirty="0" smtClean="0"/>
              <a:t>下，建议安装</a:t>
            </a:r>
            <a:r>
              <a:rPr lang="en-US" altLang="zh-CN" b="0" dirty="0" smtClean="0"/>
              <a:t>python</a:t>
            </a:r>
            <a:r>
              <a:rPr lang="zh-CN" altLang="en-US" b="0" dirty="0" smtClean="0"/>
              <a:t>集成环境</a:t>
            </a:r>
            <a:r>
              <a:rPr lang="en-US" altLang="zh-CN" b="0" dirty="0" err="1" smtClean="0"/>
              <a:t>pyCharm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便于查看源码</a:t>
            </a:r>
            <a:endParaRPr lang="en-US" altLang="zh-CN" b="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0" dirty="0" smtClean="0"/>
              <a:t>安装后出现标准库或第三方库不能正确导入的现象，若已正确配置环境变量，则很可能是安装不正确，需重新安装</a:t>
            </a:r>
            <a:endParaRPr lang="en-US" altLang="zh-CN" b="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0" dirty="0" smtClean="0"/>
              <a:t>系统分为</a:t>
            </a:r>
            <a:r>
              <a:rPr lang="en-US" altLang="zh-CN" b="0" dirty="0" smtClean="0"/>
              <a:t>32</a:t>
            </a:r>
            <a:r>
              <a:rPr lang="zh-CN" altLang="en-US" b="0" dirty="0" smtClean="0"/>
              <a:t>位和</a:t>
            </a:r>
            <a:r>
              <a:rPr lang="en-US" altLang="zh-CN" b="0" dirty="0" smtClean="0"/>
              <a:t>64</a:t>
            </a:r>
            <a:r>
              <a:rPr lang="zh-CN" altLang="en-US" b="0" dirty="0" smtClean="0"/>
              <a:t>位，安装</a:t>
            </a:r>
            <a:r>
              <a:rPr lang="en-US" altLang="zh-CN" b="0" dirty="0" smtClean="0"/>
              <a:t>64</a:t>
            </a:r>
            <a:r>
              <a:rPr lang="zh-CN" altLang="en-US" b="0" dirty="0" smtClean="0"/>
              <a:t>位的</a:t>
            </a:r>
            <a:r>
              <a:rPr lang="en-US" altLang="zh-CN" b="0" dirty="0" smtClean="0"/>
              <a:t>RF</a:t>
            </a:r>
            <a:r>
              <a:rPr lang="zh-CN" altLang="en-US" b="0" dirty="0" smtClean="0"/>
              <a:t>能调用对应</a:t>
            </a:r>
            <a:r>
              <a:rPr lang="en-US" altLang="zh-CN" b="0" dirty="0" smtClean="0"/>
              <a:t>64</a:t>
            </a:r>
            <a:r>
              <a:rPr lang="zh-CN" altLang="en-US" b="0" dirty="0" smtClean="0"/>
              <a:t>位的库，却不能直接调用</a:t>
            </a:r>
            <a:r>
              <a:rPr lang="en-US" altLang="zh-CN" b="0" dirty="0" smtClean="0"/>
              <a:t>32</a:t>
            </a:r>
            <a:r>
              <a:rPr lang="zh-CN" altLang="en-US" b="0" dirty="0" smtClean="0"/>
              <a:t>位的库；但是安装</a:t>
            </a:r>
            <a:r>
              <a:rPr lang="en-US" altLang="zh-CN" b="0" dirty="0" smtClean="0"/>
              <a:t>32</a:t>
            </a:r>
            <a:r>
              <a:rPr lang="zh-CN" altLang="en-US" b="0" dirty="0" smtClean="0"/>
              <a:t>位的</a:t>
            </a:r>
            <a:r>
              <a:rPr lang="en-US" altLang="zh-CN" b="0" dirty="0" smtClean="0"/>
              <a:t>RF</a:t>
            </a:r>
            <a:r>
              <a:rPr lang="zh-CN" altLang="en-US" b="0" dirty="0" smtClean="0"/>
              <a:t>不仅能调用</a:t>
            </a:r>
            <a:r>
              <a:rPr lang="en-US" altLang="zh-CN" b="0" dirty="0" smtClean="0"/>
              <a:t>32</a:t>
            </a:r>
            <a:r>
              <a:rPr lang="zh-CN" altLang="en-US" b="0" dirty="0" smtClean="0"/>
              <a:t>位库，也可通过安装</a:t>
            </a:r>
            <a:r>
              <a:rPr lang="en-US" altLang="zh-CN" b="0" dirty="0" smtClean="0"/>
              <a:t>pywin32-219.win32-py2.7.exe</a:t>
            </a:r>
            <a:r>
              <a:rPr lang="zh-CN" altLang="en-US" b="0" dirty="0" smtClean="0"/>
              <a:t>调用</a:t>
            </a:r>
            <a:r>
              <a:rPr lang="en-US" altLang="zh-CN" b="0" dirty="0" smtClean="0"/>
              <a:t>64</a:t>
            </a:r>
            <a:r>
              <a:rPr lang="zh-CN" altLang="en-US" b="0" dirty="0" smtClean="0"/>
              <a:t>位库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endParaRPr lang="en-US" altLang="zh-CN" b="0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zh-CN" b="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9955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098" y="576263"/>
            <a:ext cx="8494633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 smtClean="0"/>
              <a:t>4</a:t>
            </a:r>
            <a:r>
              <a:rPr lang="zh-CN" altLang="en-US" b="0" dirty="0" smtClean="0"/>
              <a:t>）找上级：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b="0" dirty="0"/>
              <a:t>当我们要找的一个人是个刚出生的婴儿，还没起名子也没有入户口（身份证号</a:t>
            </a:r>
            <a:r>
              <a:rPr lang="zh-CN" altLang="en-US" b="0" dirty="0" smtClean="0"/>
              <a:t>），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但是</a:t>
            </a:r>
            <a:r>
              <a:rPr lang="zh-CN" altLang="en-US" b="0" dirty="0"/>
              <a:t>你会永远跟</a:t>
            </a:r>
            <a:r>
              <a:rPr lang="zh-CN" altLang="en-US" b="0" dirty="0" smtClean="0"/>
              <a:t>在你</a:t>
            </a:r>
            <a:r>
              <a:rPr lang="zh-CN" altLang="en-US" b="0" dirty="0"/>
              <a:t>父亲的身边，你的父亲是有唯一的名字和身份证号的，</a:t>
            </a:r>
            <a:r>
              <a:rPr lang="zh-CN" altLang="en-US" b="0" dirty="0" smtClean="0"/>
              <a:t>这样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我们</a:t>
            </a:r>
            <a:r>
              <a:rPr lang="zh-CN" altLang="en-US" b="0" dirty="0"/>
              <a:t>可以先找到你父亲，自然就找到你的</a:t>
            </a:r>
            <a:r>
              <a:rPr lang="zh-CN" altLang="en-US" b="0" dirty="0" smtClean="0"/>
              <a:t>。元素</a:t>
            </a:r>
            <a:r>
              <a:rPr lang="zh-CN" altLang="en-US" b="0" dirty="0"/>
              <a:t>的上级属性为：</a:t>
            </a:r>
          </a:p>
          <a:p>
            <a:pPr>
              <a:lnSpc>
                <a:spcPct val="150000"/>
              </a:lnSpc>
            </a:pPr>
            <a:r>
              <a:rPr lang="en-US" altLang="zh-CN" b="0" dirty="0"/>
              <a:t>&lt;form id="form1" class="</a:t>
            </a:r>
            <a:r>
              <a:rPr lang="en-US" altLang="zh-CN" b="0" dirty="0" err="1"/>
              <a:t>fm</a:t>
            </a:r>
            <a:r>
              <a:rPr lang="en-US" altLang="zh-CN" b="0" dirty="0"/>
              <a:t>" action="/s" name="f1"&gt;</a:t>
            </a:r>
          </a:p>
          <a:p>
            <a:pPr>
              <a:lnSpc>
                <a:spcPct val="150000"/>
              </a:lnSpc>
            </a:pPr>
            <a:r>
              <a:rPr lang="en-US" altLang="zh-CN" b="0" dirty="0"/>
              <a:t>&lt;span class="</a:t>
            </a:r>
            <a:r>
              <a:rPr lang="en-US" altLang="zh-CN" b="0" dirty="0" err="1"/>
              <a:t>bg</a:t>
            </a:r>
            <a:r>
              <a:rPr lang="en-US" altLang="zh-CN" b="0" dirty="0"/>
              <a:t> </a:t>
            </a:r>
            <a:r>
              <a:rPr lang="en-US" altLang="zh-CN" b="0" dirty="0" err="1"/>
              <a:t>s_ipt_wr</a:t>
            </a:r>
            <a:r>
              <a:rPr lang="en-US" altLang="zh-CN" b="0" dirty="0"/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b="0" dirty="0"/>
              <a:t>&lt;input id="kw1" class="</a:t>
            </a:r>
            <a:r>
              <a:rPr lang="en-US" altLang="zh-CN" b="0" dirty="0" err="1"/>
              <a:t>s_ipt</a:t>
            </a:r>
            <a:r>
              <a:rPr lang="en-US" altLang="zh-CN" b="0" dirty="0"/>
              <a:t>" type="text" </a:t>
            </a:r>
            <a:r>
              <a:rPr lang="en-US" altLang="zh-CN" b="0" dirty="0" err="1"/>
              <a:t>maxlength</a:t>
            </a:r>
            <a:r>
              <a:rPr lang="en-US" altLang="zh-CN" b="0" dirty="0"/>
              <a:t>="100" name="</a:t>
            </a:r>
            <a:r>
              <a:rPr lang="en-US" altLang="zh-CN" b="0" dirty="0" err="1"/>
              <a:t>wd</a:t>
            </a:r>
            <a:r>
              <a:rPr lang="en-US" altLang="zh-CN" b="0" dirty="0"/>
              <a:t>" 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en-US" altLang="zh-CN" b="0" dirty="0" err="1" smtClean="0"/>
              <a:t>utocomplete</a:t>
            </a:r>
            <a:r>
              <a:rPr lang="en-US" altLang="zh-CN" b="0" dirty="0"/>
              <a:t>="off"&gt;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找爸爸</a:t>
            </a:r>
            <a:r>
              <a:rPr lang="zh-CN" altLang="en-US" b="0" dirty="0" smtClean="0"/>
              <a:t>：</a:t>
            </a:r>
            <a:r>
              <a:rPr lang="en-US" altLang="zh-CN" b="0" dirty="0" err="1" smtClean="0"/>
              <a:t>xpath</a:t>
            </a:r>
            <a:r>
              <a:rPr lang="en-US" altLang="zh-CN" b="0" dirty="0" smtClean="0"/>
              <a:t> </a:t>
            </a:r>
            <a:r>
              <a:rPr lang="en-US" altLang="zh-CN" b="0" dirty="0"/>
              <a:t>= //span[@class=’</a:t>
            </a:r>
            <a:r>
              <a:rPr lang="en-US" altLang="zh-CN" b="0" dirty="0" err="1"/>
              <a:t>bg</a:t>
            </a:r>
            <a:r>
              <a:rPr lang="en-US" altLang="zh-CN" b="0" dirty="0"/>
              <a:t> </a:t>
            </a:r>
            <a:r>
              <a:rPr lang="en-US" altLang="zh-CN" b="0" dirty="0" err="1"/>
              <a:t>s_ipt_w</a:t>
            </a:r>
            <a:r>
              <a:rPr lang="en-US" altLang="zh-CN" b="0" dirty="0"/>
              <a:t>’]/input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如果爸爸没有唯一的属性，可以找爷爷</a:t>
            </a:r>
            <a:r>
              <a:rPr lang="zh-CN" altLang="en-US" b="0" dirty="0" smtClean="0"/>
              <a:t>：</a:t>
            </a:r>
            <a:r>
              <a:rPr lang="en-US" altLang="zh-CN" b="0" dirty="0" err="1" smtClean="0"/>
              <a:t>xpath</a:t>
            </a:r>
            <a:r>
              <a:rPr lang="en-US" altLang="zh-CN" b="0" dirty="0" smtClean="0"/>
              <a:t> </a:t>
            </a:r>
            <a:r>
              <a:rPr lang="en-US" altLang="zh-CN" b="0" dirty="0"/>
              <a:t>= //form[@id=’form1’]/span/input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这样一级一级找上去，直到</a:t>
            </a:r>
            <a:r>
              <a:rPr lang="en-US" altLang="zh-CN" b="0" dirty="0"/>
              <a:t>html </a:t>
            </a:r>
            <a:r>
              <a:rPr lang="zh-CN" altLang="en-US" b="0" dirty="0"/>
              <a:t>，那么就是一个绝对路径了。</a:t>
            </a:r>
          </a:p>
        </p:txBody>
      </p:sp>
    </p:spTree>
    <p:extLst>
      <p:ext uri="{BB962C8B-B14F-4D97-AF65-F5344CB8AC3E}">
        <p14:creationId xmlns:p14="http://schemas.microsoft.com/office/powerpoint/2010/main" val="32171698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114" y="720279"/>
            <a:ext cx="8263801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/>
              <a:t>5</a:t>
            </a:r>
            <a:r>
              <a:rPr lang="zh-CN" altLang="en-US" b="0" dirty="0" smtClean="0"/>
              <a:t>）布尔值写法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b="0" dirty="0"/>
              <a:t>如果一个人的姓名不是唯一的，身份证号也不是唯一的，但是同时叫张三并且</a:t>
            </a:r>
            <a:r>
              <a:rPr lang="zh-CN" altLang="en-US" b="0" dirty="0" smtClean="0"/>
              <a:t>身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份</a:t>
            </a:r>
            <a:r>
              <a:rPr lang="zh-CN" altLang="en-US" b="0" dirty="0"/>
              <a:t>证号为</a:t>
            </a:r>
            <a:r>
              <a:rPr lang="en-US" altLang="zh-CN" b="0" dirty="0"/>
              <a:t>123 </a:t>
            </a:r>
            <a:r>
              <a:rPr lang="zh-CN" altLang="en-US" b="0" dirty="0" smtClean="0"/>
              <a:t>的人</a:t>
            </a:r>
            <a:r>
              <a:rPr lang="zh-CN" altLang="en-US" b="0" dirty="0"/>
              <a:t>却可以唯一的确定一个人。那么可以这样写：</a:t>
            </a:r>
          </a:p>
          <a:p>
            <a:pPr>
              <a:lnSpc>
                <a:spcPct val="150000"/>
              </a:lnSpc>
            </a:pPr>
            <a:r>
              <a:rPr lang="en-US" altLang="zh-CN" b="0" dirty="0" err="1"/>
              <a:t>Xpath</a:t>
            </a:r>
            <a:r>
              <a:rPr lang="en-US" altLang="zh-CN" b="0" dirty="0"/>
              <a:t> = //input[@id=’kw1’ and @name=’</a:t>
            </a:r>
            <a:r>
              <a:rPr lang="en-US" altLang="zh-CN" b="0" dirty="0" err="1"/>
              <a:t>wd</a:t>
            </a:r>
            <a:r>
              <a:rPr lang="en-US" altLang="zh-CN" b="0" dirty="0"/>
              <a:t>’]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可以</a:t>
            </a:r>
            <a:r>
              <a:rPr lang="en-US" altLang="zh-CN" b="0" dirty="0"/>
              <a:t>and </a:t>
            </a:r>
            <a:r>
              <a:rPr lang="zh-CN" altLang="en-US" b="0" dirty="0"/>
              <a:t>，当然也可以</a:t>
            </a:r>
            <a:r>
              <a:rPr lang="en-US" altLang="zh-CN" b="0" dirty="0"/>
              <a:t>or :</a:t>
            </a:r>
          </a:p>
          <a:p>
            <a:pPr>
              <a:lnSpc>
                <a:spcPct val="150000"/>
              </a:lnSpc>
            </a:pPr>
            <a:r>
              <a:rPr lang="en-US" altLang="zh-CN" b="0" dirty="0" err="1"/>
              <a:t>Xpath</a:t>
            </a:r>
            <a:r>
              <a:rPr lang="en-US" altLang="zh-CN" b="0" dirty="0"/>
              <a:t> = //input[@id=’kw1’ or @name=’</a:t>
            </a:r>
            <a:r>
              <a:rPr lang="en-US" altLang="zh-CN" b="0" dirty="0" err="1"/>
              <a:t>wd</a:t>
            </a:r>
            <a:r>
              <a:rPr lang="en-US" altLang="zh-CN" b="0" dirty="0"/>
              <a:t>’]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但</a:t>
            </a:r>
            <a:r>
              <a:rPr lang="en-US" altLang="zh-CN" b="0" dirty="0"/>
              <a:t>or </a:t>
            </a:r>
            <a:r>
              <a:rPr lang="zh-CN" altLang="en-US" b="0" dirty="0"/>
              <a:t>的实际意义不太。我们一般不需要说，找的人名字或者叫张三，或者</a:t>
            </a:r>
            <a:r>
              <a:rPr lang="zh-CN" altLang="en-US" b="0" dirty="0" smtClean="0"/>
              <a:t>身份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证</a:t>
            </a:r>
            <a:r>
              <a:rPr lang="zh-CN" altLang="en-US" b="0" dirty="0"/>
              <a:t>号是</a:t>
            </a:r>
            <a:r>
              <a:rPr lang="en-US" altLang="zh-CN" b="0" dirty="0"/>
              <a:t>123 </a:t>
            </a:r>
            <a:r>
              <a:rPr lang="zh-CN" altLang="en-US" b="0" dirty="0"/>
              <a:t>也可以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en-US" altLang="zh-CN" b="0" dirty="0"/>
              <a:t>input text </a:t>
            </a:r>
            <a:r>
              <a:rPr lang="en-US" altLang="zh-CN" b="0" dirty="0" err="1"/>
              <a:t>xpath</a:t>
            </a:r>
            <a:r>
              <a:rPr lang="en-US" altLang="zh-CN" b="0" dirty="0"/>
              <a:t> = //*[@id=’kw1’] robot framework </a:t>
            </a:r>
            <a:r>
              <a:rPr lang="zh-CN" altLang="en-US" b="0" dirty="0"/>
              <a:t>学习</a:t>
            </a:r>
          </a:p>
          <a:p>
            <a:pPr>
              <a:lnSpc>
                <a:spcPct val="150000"/>
              </a:lnSpc>
            </a:pPr>
            <a:r>
              <a:rPr lang="en-US" altLang="zh-CN" b="0" dirty="0"/>
              <a:t>input text </a:t>
            </a:r>
            <a:r>
              <a:rPr lang="en-US" altLang="zh-CN" b="0" dirty="0" err="1"/>
              <a:t>xpath</a:t>
            </a:r>
            <a:r>
              <a:rPr lang="en-US" altLang="zh-CN" b="0" dirty="0"/>
              <a:t> = //span[@class=’</a:t>
            </a:r>
            <a:r>
              <a:rPr lang="en-US" altLang="zh-CN" b="0" dirty="0" err="1"/>
              <a:t>bg</a:t>
            </a:r>
            <a:r>
              <a:rPr lang="en-US" altLang="zh-CN" b="0" dirty="0"/>
              <a:t> </a:t>
            </a:r>
            <a:r>
              <a:rPr lang="en-US" altLang="zh-CN" b="0" dirty="0" err="1"/>
              <a:t>s_ipt_w</a:t>
            </a:r>
            <a:r>
              <a:rPr lang="en-US" altLang="zh-CN" b="0" dirty="0"/>
              <a:t>’]/input robot framework </a:t>
            </a:r>
            <a:r>
              <a:rPr lang="zh-CN" altLang="en-US" b="0" dirty="0"/>
              <a:t>学习</a:t>
            </a:r>
          </a:p>
          <a:p>
            <a:pPr>
              <a:lnSpc>
                <a:spcPct val="150000"/>
              </a:lnSpc>
            </a:pPr>
            <a:r>
              <a:rPr lang="en-US" altLang="zh-CN" b="0" dirty="0"/>
              <a:t>input text </a:t>
            </a:r>
            <a:r>
              <a:rPr lang="en-US" altLang="zh-CN" b="0" dirty="0" err="1"/>
              <a:t>xpath</a:t>
            </a:r>
            <a:r>
              <a:rPr lang="en-US" altLang="zh-CN" b="0" dirty="0"/>
              <a:t> = //input[@id=’kw1’ and @name=’</a:t>
            </a:r>
            <a:r>
              <a:rPr lang="en-US" altLang="zh-CN" b="0" dirty="0" err="1"/>
              <a:t>wd</a:t>
            </a:r>
            <a:r>
              <a:rPr lang="en-US" altLang="zh-CN" b="0" dirty="0"/>
              <a:t>’] robot framework </a:t>
            </a:r>
            <a:r>
              <a:rPr lang="zh-CN" altLang="en-US" b="0" dirty="0"/>
              <a:t>学习</a:t>
            </a:r>
          </a:p>
        </p:txBody>
      </p:sp>
    </p:spTree>
    <p:extLst>
      <p:ext uri="{BB962C8B-B14F-4D97-AF65-F5344CB8AC3E}">
        <p14:creationId xmlns:p14="http://schemas.microsoft.com/office/powerpoint/2010/main" val="1636838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122" y="666219"/>
            <a:ext cx="8109912" cy="1285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 smtClean="0"/>
              <a:t>2.3  </a:t>
            </a:r>
            <a:r>
              <a:rPr lang="en-US" altLang="zh-CN" b="0" dirty="0" err="1" smtClean="0"/>
              <a:t>css</a:t>
            </a:r>
            <a:r>
              <a:rPr lang="zh-CN" altLang="en-US" b="0" dirty="0" smtClean="0"/>
              <a:t>定位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en-US" altLang="zh-CN" b="0" dirty="0"/>
              <a:t>CSS </a:t>
            </a:r>
            <a:r>
              <a:rPr lang="zh-CN" altLang="en-US" b="0" dirty="0"/>
              <a:t>可以比较灵活选择控件的任意属性，一般情况下定位速度要比</a:t>
            </a:r>
            <a:r>
              <a:rPr lang="en-US" altLang="zh-CN" b="0" dirty="0" err="1"/>
              <a:t>XPath</a:t>
            </a:r>
            <a:r>
              <a:rPr lang="en-US" altLang="zh-CN" b="0" dirty="0"/>
              <a:t> </a:t>
            </a:r>
            <a:r>
              <a:rPr lang="zh-CN" altLang="en-US" b="0" dirty="0"/>
              <a:t>快</a:t>
            </a:r>
            <a:r>
              <a:rPr lang="zh-CN" altLang="en-US" b="0" dirty="0" smtClean="0"/>
              <a:t>，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但</a:t>
            </a:r>
            <a:r>
              <a:rPr lang="zh-CN" altLang="en-US" b="0" dirty="0"/>
              <a:t>对于初学者来说</a:t>
            </a:r>
            <a:r>
              <a:rPr lang="zh-CN" altLang="en-US" b="0" dirty="0" smtClean="0"/>
              <a:t>比较难以</a:t>
            </a:r>
            <a:r>
              <a:rPr lang="zh-CN" altLang="en-US" b="0" dirty="0"/>
              <a:t>学习使用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9" y="2088431"/>
            <a:ext cx="8102095" cy="222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83444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130" y="720279"/>
            <a:ext cx="785984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0" dirty="0"/>
              <a:t>通过</a:t>
            </a:r>
            <a:r>
              <a:rPr lang="en-US" altLang="zh-CN" b="0" dirty="0"/>
              <a:t>class</a:t>
            </a:r>
            <a:r>
              <a:rPr lang="zh-CN" altLang="en-US" b="0" dirty="0"/>
              <a:t>属性定位： </a:t>
            </a:r>
            <a:r>
              <a:rPr lang="en-US" altLang="zh-CN" b="0" dirty="0" err="1"/>
              <a:t>css</a:t>
            </a:r>
            <a:r>
              <a:rPr lang="en-US" altLang="zh-CN" b="0" dirty="0"/>
              <a:t>=.</a:t>
            </a:r>
            <a:r>
              <a:rPr lang="en-US" altLang="zh-CN" b="0" dirty="0" err="1"/>
              <a:t>s_ipt</a:t>
            </a:r>
            <a:endParaRPr lang="en-US" altLang="zh-CN" b="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0" dirty="0"/>
              <a:t>通过</a:t>
            </a:r>
            <a:r>
              <a:rPr lang="en-US" altLang="zh-CN" b="0" dirty="0"/>
              <a:t>id</a:t>
            </a:r>
            <a:r>
              <a:rPr lang="zh-CN" altLang="en-US" b="0" dirty="0"/>
              <a:t>属性定位：</a:t>
            </a:r>
            <a:r>
              <a:rPr lang="en-US" altLang="zh-CN" b="0" dirty="0" err="1"/>
              <a:t>css</a:t>
            </a:r>
            <a:r>
              <a:rPr lang="en-US" altLang="zh-CN" b="0" dirty="0"/>
              <a:t>=#kw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0" dirty="0"/>
              <a:t>通过标签定位：</a:t>
            </a:r>
            <a:r>
              <a:rPr lang="en-US" altLang="zh-CN" b="0" dirty="0" err="1"/>
              <a:t>css</a:t>
            </a:r>
            <a:r>
              <a:rPr lang="en-US" altLang="zh-CN" b="0" dirty="0"/>
              <a:t>=input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0" dirty="0"/>
              <a:t>通过父子关系定位：</a:t>
            </a:r>
            <a:r>
              <a:rPr lang="en-US" altLang="zh-CN" b="0" dirty="0" err="1"/>
              <a:t>css</a:t>
            </a:r>
            <a:r>
              <a:rPr lang="en-US" altLang="zh-CN" b="0" dirty="0"/>
              <a:t>=span&gt;input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0" dirty="0"/>
              <a:t>通过属性定位：</a:t>
            </a:r>
            <a:r>
              <a:rPr lang="en-US" altLang="zh-CN" b="0" dirty="0" err="1"/>
              <a:t>css</a:t>
            </a:r>
            <a:r>
              <a:rPr lang="en-US" altLang="zh-CN" b="0" dirty="0"/>
              <a:t>=input[type=‘submit</a:t>
            </a:r>
            <a:r>
              <a:rPr lang="en-US" altLang="zh-CN" b="0" dirty="0" smtClean="0"/>
              <a:t>’]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0" dirty="0" smtClean="0"/>
              <a:t>组合定位：</a:t>
            </a:r>
            <a:r>
              <a:rPr lang="zh-CN" altLang="en-US" b="0" dirty="0"/>
              <a:t>我们当然可以把上面的定位策略组合起来使用，这样就大大</a:t>
            </a:r>
            <a:r>
              <a:rPr lang="zh-CN" altLang="en-US" b="0" dirty="0" smtClean="0"/>
              <a:t>加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en-US" altLang="zh-CN" b="0" dirty="0"/>
              <a:t> </a:t>
            </a:r>
            <a:r>
              <a:rPr lang="en-US" altLang="zh-CN" b="0" dirty="0" smtClean="0"/>
              <a:t>    </a:t>
            </a:r>
            <a:r>
              <a:rPr lang="zh-CN" altLang="en-US" b="0" dirty="0" smtClean="0"/>
              <a:t>强</a:t>
            </a:r>
            <a:r>
              <a:rPr lang="zh-CN" altLang="en-US" b="0" dirty="0"/>
              <a:t>了元素的唯一性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en-US" altLang="zh-CN" b="0" dirty="0"/>
              <a:t> </a:t>
            </a:r>
            <a:r>
              <a:rPr lang="en-US" altLang="zh-CN" b="0" dirty="0" smtClean="0"/>
              <a:t>     </a:t>
            </a:r>
            <a:r>
              <a:rPr lang="en-US" altLang="zh-CN" b="0" dirty="0"/>
              <a:t>css=span.bg </a:t>
            </a:r>
            <a:r>
              <a:rPr lang="en-US" altLang="zh-CN" b="0" dirty="0" err="1" smtClean="0"/>
              <a:t>s_ipt_wr</a:t>
            </a:r>
            <a:r>
              <a:rPr lang="en-US" altLang="zh-CN" b="0" dirty="0" smtClean="0"/>
              <a:t>&gt;</a:t>
            </a:r>
            <a:r>
              <a:rPr lang="en-US" altLang="zh-CN" b="0" dirty="0" err="1" smtClean="0"/>
              <a:t>input.s_ipt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en-US" altLang="zh-CN" b="0" dirty="0"/>
              <a:t> </a:t>
            </a:r>
            <a:r>
              <a:rPr lang="en-US" altLang="zh-CN" b="0" dirty="0" smtClean="0"/>
              <a:t>     </a:t>
            </a:r>
            <a:r>
              <a:rPr lang="en-US" altLang="zh-CN" b="0" dirty="0"/>
              <a:t>css=span.bg </a:t>
            </a:r>
            <a:r>
              <a:rPr lang="en-US" altLang="zh-CN" b="0" dirty="0" err="1" smtClean="0"/>
              <a:t>s_btn_wr</a:t>
            </a:r>
            <a:r>
              <a:rPr lang="en-US" altLang="zh-CN" b="0" dirty="0" smtClean="0"/>
              <a:t>&gt;</a:t>
            </a:r>
            <a:r>
              <a:rPr lang="en-US" altLang="zh-CN" b="0" dirty="0" err="1" smtClean="0"/>
              <a:t>input#su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en-US" altLang="zh-CN" b="0" dirty="0"/>
              <a:t> </a:t>
            </a:r>
            <a:r>
              <a:rPr lang="en-US" altLang="zh-CN" b="0" dirty="0" smtClean="0"/>
              <a:t>     </a:t>
            </a:r>
            <a:r>
              <a:rPr lang="en-US" altLang="zh-CN" b="0" dirty="0" err="1" smtClean="0"/>
              <a:t>css</a:t>
            </a:r>
            <a:r>
              <a:rPr lang="en-US" altLang="zh-CN" b="0" dirty="0" smtClean="0"/>
              <a:t>= </a:t>
            </a:r>
            <a:r>
              <a:rPr lang="en-US" altLang="zh-CN" b="0" dirty="0" err="1" smtClean="0"/>
              <a:t>div.kinMaxShow_image_item+div.kinMaxShow_image_item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0941586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279" descr="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1163" y="1041400"/>
            <a:ext cx="4043362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106" y="3096543"/>
            <a:ext cx="7129462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75000"/>
              </a:lnSpc>
            </a:pPr>
            <a:r>
              <a:rPr lang="en-US" altLang="ko-KR" sz="5600" dirty="0">
                <a:solidFill>
                  <a:schemeClr val="bg1">
                    <a:lumMod val="75000"/>
                  </a:schemeClr>
                </a:solidFill>
                <a:ea typeface="Gulim" pitchFamily="34" charset="-127"/>
                <a:cs typeface="Arial" charset="0"/>
              </a:rPr>
              <a:t>THANK </a:t>
            </a:r>
            <a:r>
              <a:rPr lang="en-US" altLang="ko-KR" sz="5600" dirty="0">
                <a:solidFill>
                  <a:srgbClr val="FF6600"/>
                </a:solidFill>
                <a:ea typeface="Gulim" pitchFamily="34" charset="-127"/>
                <a:cs typeface="Arial" charset="0"/>
              </a:rPr>
              <a:t>YOU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135186" y="3771404"/>
            <a:ext cx="35814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1200" b="0" dirty="0" smtClean="0">
                <a:latin typeface="+mj-ea"/>
                <a:ea typeface="+mj-ea"/>
              </a:rPr>
              <a:t>深圳国泰安教育技术股份有限公司</a:t>
            </a:r>
            <a:endParaRPr lang="en-US" altLang="zh-CN" sz="1200" b="0" dirty="0" smtClean="0">
              <a:latin typeface="+mj-ea"/>
              <a:ea typeface="+mj-ea"/>
            </a:endParaRPr>
          </a:p>
          <a:p>
            <a:pPr algn="r">
              <a:spcBef>
                <a:spcPct val="50000"/>
              </a:spcBef>
              <a:defRPr/>
            </a:pPr>
            <a:r>
              <a:rPr lang="en-US" altLang="zh-CN" sz="1200" b="0" dirty="0" smtClean="0">
                <a:latin typeface="+mj-ea"/>
                <a:ea typeface="+mj-ea"/>
              </a:rPr>
              <a:t>2016</a:t>
            </a:r>
            <a:r>
              <a:rPr lang="zh-CN" altLang="en-US" sz="1200" b="0" dirty="0" smtClean="0">
                <a:latin typeface="+mj-ea"/>
                <a:ea typeface="+mj-ea"/>
              </a:rPr>
              <a:t>年</a:t>
            </a:r>
            <a:r>
              <a:rPr lang="en-US" altLang="zh-CN" sz="1200" b="0" dirty="0">
                <a:latin typeface="+mj-ea"/>
                <a:ea typeface="+mj-ea"/>
              </a:rPr>
              <a:t>2</a:t>
            </a:r>
            <a:r>
              <a:rPr lang="zh-CN" altLang="en-US" sz="1200" b="0" dirty="0" smtClean="0">
                <a:latin typeface="+mj-ea"/>
                <a:ea typeface="+mj-ea"/>
              </a:rPr>
              <a:t>月</a:t>
            </a:r>
            <a:r>
              <a:rPr lang="en-US" altLang="zh-CN" sz="1200" b="0" dirty="0" smtClean="0">
                <a:latin typeface="+mj-ea"/>
                <a:ea typeface="+mj-ea"/>
              </a:rPr>
              <a:t>12</a:t>
            </a:r>
            <a:r>
              <a:rPr lang="zh-CN" altLang="en-US" sz="1200" b="0" dirty="0" smtClean="0">
                <a:latin typeface="+mj-ea"/>
                <a:ea typeface="+mj-ea"/>
              </a:rPr>
              <a:t>日</a:t>
            </a:r>
            <a:endParaRPr lang="zh-CN" altLang="en-US" sz="1200" b="0" dirty="0"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32610" y="1948800"/>
            <a:ext cx="289470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 smtClean="0"/>
              <a:t>小结：本次为</a:t>
            </a:r>
            <a:r>
              <a:rPr lang="en-US" altLang="zh-CN" b="0" dirty="0" smtClean="0"/>
              <a:t>robot</a:t>
            </a:r>
          </a:p>
          <a:p>
            <a:pPr>
              <a:lnSpc>
                <a:spcPct val="150000"/>
              </a:lnSpc>
            </a:pPr>
            <a:r>
              <a:rPr lang="en-US" altLang="zh-CN" b="0" dirty="0" smtClean="0"/>
              <a:t>framework </a:t>
            </a:r>
            <a:r>
              <a:rPr lang="zh-CN" altLang="en-US" b="0" dirty="0" smtClean="0"/>
              <a:t>框架初级讲解，后续我们还需再接再厉，灵活使用自动化工具，又能不被工具所约束 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41836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106" y="823645"/>
            <a:ext cx="640871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所</a:t>
            </a:r>
            <a:r>
              <a:rPr lang="zh-CN" altLang="en-US" sz="2400" dirty="0" smtClean="0"/>
              <a:t>支持的测试库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3.1 </a:t>
            </a:r>
            <a:r>
              <a:rPr lang="zh-CN" altLang="en-US" dirty="0" smtClean="0"/>
              <a:t>标准库（</a:t>
            </a:r>
            <a:r>
              <a:rPr lang="en-US" altLang="zh-CN" b="0" dirty="0"/>
              <a:t>D:\</a:t>
            </a:r>
            <a:r>
              <a:rPr lang="en-US" altLang="zh-CN" b="0" dirty="0" smtClean="0"/>
              <a:t>Python27\Lib\site-packages\robot\libraries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34" y="1872407"/>
            <a:ext cx="5977044" cy="3545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55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30" y="720279"/>
            <a:ext cx="7011169" cy="252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95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130" y="813240"/>
            <a:ext cx="2725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3.2  </a:t>
            </a:r>
            <a:r>
              <a:rPr lang="zh-CN" altLang="en-US" dirty="0"/>
              <a:t>外部</a:t>
            </a:r>
            <a:r>
              <a:rPr lang="zh-CN" altLang="en-US" dirty="0" smtClean="0"/>
              <a:t>库（第三方库）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30" y="1296343"/>
            <a:ext cx="741045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6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130" y="705683"/>
            <a:ext cx="73233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 smtClean="0"/>
              <a:t>详细见文档</a:t>
            </a:r>
            <a:r>
              <a:rPr lang="en-US" altLang="zh-CN" b="0" dirty="0" err="1" smtClean="0"/>
              <a:t>robot_framework</a:t>
            </a:r>
            <a:r>
              <a:rPr lang="zh-CN" altLang="en-US" b="0" dirty="0" smtClean="0"/>
              <a:t>自动化测试</a:t>
            </a:r>
            <a:r>
              <a:rPr lang="en-US" altLang="zh-CN" b="0" dirty="0" smtClean="0"/>
              <a:t>.</a:t>
            </a:r>
            <a:r>
              <a:rPr lang="en-US" altLang="zh-CN" b="0" dirty="0" err="1" smtClean="0"/>
              <a:t>pdf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en-US" altLang="zh-CN" b="0" dirty="0" err="1" smtClean="0"/>
              <a:t>svn</a:t>
            </a:r>
            <a:r>
              <a:rPr lang="zh-CN" altLang="en-US" b="0" dirty="0" smtClean="0"/>
              <a:t>地址：</a:t>
            </a:r>
            <a:r>
              <a:rPr lang="en-US" altLang="zh-CN" b="0" dirty="0">
                <a:solidFill>
                  <a:srgbClr val="0000FF"/>
                </a:solidFill>
              </a:rPr>
              <a:t>http://svn-e.gtadata.com:8080/svn/Test_Department/03 </a:t>
            </a:r>
            <a:r>
              <a:rPr lang="zh-CN" altLang="en-US" b="0" dirty="0" smtClean="0">
                <a:solidFill>
                  <a:srgbClr val="0000FF"/>
                </a:solidFill>
              </a:rPr>
              <a:t>测</a:t>
            </a:r>
            <a:endParaRPr lang="en-US" altLang="zh-CN" b="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0" dirty="0" smtClean="0">
                <a:solidFill>
                  <a:srgbClr val="0000FF"/>
                </a:solidFill>
              </a:rPr>
              <a:t>试</a:t>
            </a:r>
            <a:r>
              <a:rPr lang="zh-CN" altLang="en-US" b="0" dirty="0">
                <a:solidFill>
                  <a:srgbClr val="0000FF"/>
                </a:solidFill>
              </a:rPr>
              <a:t>项目</a:t>
            </a:r>
            <a:r>
              <a:rPr lang="en-US" altLang="zh-CN" b="0" dirty="0">
                <a:solidFill>
                  <a:srgbClr val="0000FF"/>
                </a:solidFill>
              </a:rPr>
              <a:t>/11 </a:t>
            </a:r>
            <a:r>
              <a:rPr lang="zh-CN" altLang="en-US" b="0" dirty="0">
                <a:solidFill>
                  <a:srgbClr val="0000FF"/>
                </a:solidFill>
              </a:rPr>
              <a:t>软件测试技术部</a:t>
            </a:r>
            <a:r>
              <a:rPr lang="en-US" altLang="zh-CN" b="0" dirty="0">
                <a:solidFill>
                  <a:srgbClr val="0000FF"/>
                </a:solidFill>
              </a:rPr>
              <a:t>/</a:t>
            </a:r>
            <a:r>
              <a:rPr lang="zh-CN" altLang="en-US" b="0" dirty="0">
                <a:solidFill>
                  <a:srgbClr val="0000FF"/>
                </a:solidFill>
              </a:rPr>
              <a:t>自动化测试</a:t>
            </a:r>
            <a:r>
              <a:rPr lang="en-US" altLang="zh-CN" b="0" dirty="0">
                <a:solidFill>
                  <a:srgbClr val="0000FF"/>
                </a:solidFill>
              </a:rPr>
              <a:t>/</a:t>
            </a:r>
            <a:r>
              <a:rPr lang="zh-CN" altLang="en-US" b="0" dirty="0">
                <a:solidFill>
                  <a:srgbClr val="0000FF"/>
                </a:solidFill>
              </a:rPr>
              <a:t>代码</a:t>
            </a:r>
            <a:r>
              <a:rPr lang="en-US" altLang="zh-CN" b="0" dirty="0">
                <a:solidFill>
                  <a:srgbClr val="0000FF"/>
                </a:solidFill>
              </a:rPr>
              <a:t>/</a:t>
            </a:r>
            <a:r>
              <a:rPr lang="zh-CN" altLang="en-US" b="0" dirty="0">
                <a:solidFill>
                  <a:srgbClr val="0000FF"/>
                </a:solidFill>
              </a:rPr>
              <a:t>安装包</a:t>
            </a:r>
            <a:r>
              <a:rPr lang="en-US" altLang="zh-CN" b="0" dirty="0">
                <a:solidFill>
                  <a:srgbClr val="0000FF"/>
                </a:solidFill>
              </a:rPr>
              <a:t>/robot framework</a:t>
            </a:r>
            <a:r>
              <a:rPr lang="zh-CN" altLang="en-US" b="0" dirty="0" smtClean="0">
                <a:solidFill>
                  <a:srgbClr val="0000FF"/>
                </a:solidFill>
              </a:rPr>
              <a:t>安</a:t>
            </a:r>
            <a:endParaRPr lang="en-US" altLang="zh-CN" b="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0" dirty="0" smtClean="0">
                <a:solidFill>
                  <a:srgbClr val="0000FF"/>
                </a:solidFill>
              </a:rPr>
              <a:t>装</a:t>
            </a:r>
            <a:r>
              <a:rPr lang="zh-CN" altLang="en-US" b="0" dirty="0">
                <a:solidFill>
                  <a:srgbClr val="0000FF"/>
                </a:solidFill>
              </a:rPr>
              <a:t>包</a:t>
            </a:r>
            <a:r>
              <a:rPr lang="en-US" altLang="zh-CN" b="0" dirty="0">
                <a:solidFill>
                  <a:srgbClr val="0000FF"/>
                </a:solidFill>
              </a:rPr>
              <a:t>/</a:t>
            </a:r>
            <a:r>
              <a:rPr lang="en-US" altLang="zh-CN" b="0" dirty="0" err="1">
                <a:solidFill>
                  <a:srgbClr val="0000FF"/>
                </a:solidFill>
              </a:rPr>
              <a:t>robot_framewok</a:t>
            </a:r>
            <a:r>
              <a:rPr lang="zh-CN" altLang="en-US" b="0" dirty="0">
                <a:solidFill>
                  <a:srgbClr val="0000FF"/>
                </a:solidFill>
              </a:rPr>
              <a:t>自动化测试</a:t>
            </a:r>
            <a:r>
              <a:rPr lang="en-US" altLang="zh-CN" b="0" dirty="0">
                <a:solidFill>
                  <a:srgbClr val="0000FF"/>
                </a:solidFill>
              </a:rPr>
              <a:t>.</a:t>
            </a:r>
            <a:r>
              <a:rPr lang="en-US" altLang="zh-CN" b="0" dirty="0" err="1">
                <a:solidFill>
                  <a:srgbClr val="0000FF"/>
                </a:solidFill>
              </a:rPr>
              <a:t>pdf</a:t>
            </a:r>
            <a:endParaRPr lang="zh-CN" altLang="en-US" b="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6146" y="2592487"/>
            <a:ext cx="7218643" cy="2949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3.3  </a:t>
            </a:r>
            <a:r>
              <a:rPr lang="zh-CN" altLang="en-US" dirty="0" smtClean="0"/>
              <a:t>需要掌握的库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0" dirty="0" smtClean="0"/>
              <a:t>selenium2Library: </a:t>
            </a:r>
            <a:r>
              <a:rPr lang="zh-CN" altLang="en-US" b="0" dirty="0" smtClean="0"/>
              <a:t>页面操作，如：定位</a:t>
            </a:r>
            <a:r>
              <a:rPr lang="en-US" altLang="zh-CN" b="0" dirty="0" smtClean="0"/>
              <a:t>element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table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window</a:t>
            </a:r>
            <a:r>
              <a:rPr lang="zh-CN" altLang="en-US" b="0" dirty="0" smtClean="0"/>
              <a:t>，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en-US" altLang="zh-CN" b="0" dirty="0" smtClean="0"/>
              <a:t>     </a:t>
            </a:r>
            <a:r>
              <a:rPr lang="zh-CN" altLang="en-US" b="0" dirty="0" smtClean="0"/>
              <a:t>光标操作等</a:t>
            </a:r>
            <a:endParaRPr lang="en-US" altLang="zh-CN" b="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0" dirty="0" err="1" smtClean="0"/>
              <a:t>Autoit</a:t>
            </a:r>
            <a:r>
              <a:rPr lang="en-US" altLang="zh-CN" b="0" dirty="0" smtClean="0"/>
              <a:t>: </a:t>
            </a:r>
            <a:r>
              <a:rPr lang="zh-CN" altLang="en-US" b="0" dirty="0" smtClean="0"/>
              <a:t>模拟鼠标键盘，检测指定窗口</a:t>
            </a:r>
            <a:endParaRPr lang="en-US" altLang="zh-CN" b="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0" dirty="0" err="1" smtClean="0"/>
              <a:t>Builtin</a:t>
            </a:r>
            <a:r>
              <a:rPr lang="zh-CN" altLang="en-US" b="0" dirty="0" smtClean="0"/>
              <a:t>：常用操作，</a:t>
            </a:r>
            <a:r>
              <a:rPr lang="zh-CN" altLang="en-US" b="0" dirty="0"/>
              <a:t>实现比较复杂的逻辑</a:t>
            </a:r>
            <a:endParaRPr lang="en-US" altLang="zh-CN" b="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0" dirty="0" err="1" smtClean="0"/>
              <a:t>DatabaseLibrary</a:t>
            </a:r>
            <a:r>
              <a:rPr lang="zh-CN" altLang="en-US" b="0" dirty="0" smtClean="0"/>
              <a:t>：数据库操作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816073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122" y="792287"/>
            <a:ext cx="7532831" cy="731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 err="1" smtClean="0"/>
              <a:t>Builtin</a:t>
            </a:r>
            <a:r>
              <a:rPr lang="zh-CN" altLang="en-US" b="0" dirty="0" smtClean="0"/>
              <a:t>库介绍：</a:t>
            </a:r>
            <a:r>
              <a:rPr lang="zh-CN" altLang="en-US" b="0" dirty="0"/>
              <a:t>如果想用好</a:t>
            </a:r>
            <a:r>
              <a:rPr lang="en-US" altLang="zh-CN" b="0" dirty="0"/>
              <a:t>RF</a:t>
            </a:r>
            <a:r>
              <a:rPr lang="zh-CN" altLang="en-US" b="0" dirty="0"/>
              <a:t>，一定要对</a:t>
            </a:r>
            <a:r>
              <a:rPr lang="en-US" altLang="zh-CN" b="0" dirty="0" err="1"/>
              <a:t>BuiltIn</a:t>
            </a:r>
            <a:r>
              <a:rPr lang="zh-CN" altLang="en-US" b="0" dirty="0"/>
              <a:t>库中的函数有一个比较</a:t>
            </a:r>
            <a:r>
              <a:rPr lang="zh-CN" altLang="en-US" b="0" dirty="0" smtClean="0"/>
              <a:t>全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面的</a:t>
            </a:r>
            <a:r>
              <a:rPr lang="zh-CN" altLang="en-US" b="0" dirty="0"/>
              <a:t>理解。下面就带着大家认识一下</a:t>
            </a:r>
            <a:r>
              <a:rPr lang="en-US" altLang="zh-CN" b="0" dirty="0" err="1"/>
              <a:t>BuiltIn</a:t>
            </a:r>
            <a:r>
              <a:rPr lang="zh-CN" altLang="en-US" b="0" dirty="0"/>
              <a:t>库中比较重要的关键字。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40122" y="1728391"/>
            <a:ext cx="7835799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1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）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Evaluate</a:t>
            </a: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关键字</a:t>
            </a:r>
            <a:r>
              <a:rPr kumimoji="0" 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：</a:t>
            </a: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如果你需要进行一些数值运算并得到结果，你就需要用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到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Evaluate</a:t>
            </a: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关键字。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Evaluate</a:t>
            </a: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会把你想要计算的表达式直接传递给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Python</a:t>
            </a: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，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并把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Python</a:t>
            </a: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的计算结果返回给你。这是最经常要用到的。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0" dirty="0" smtClean="0">
                <a:ea typeface="宋体" charset="-122"/>
                <a:cs typeface="宋体" charset="-122"/>
              </a:rPr>
              <a:t>2</a:t>
            </a:r>
            <a:r>
              <a:rPr lang="zh-CN" altLang="en-US" b="0" dirty="0" smtClean="0">
                <a:ea typeface="宋体" charset="-122"/>
                <a:cs typeface="宋体" charset="-122"/>
              </a:rPr>
              <a:t>）</a:t>
            </a:r>
            <a:r>
              <a:rPr lang="en-US" altLang="zh-CN" b="0" dirty="0" smtClean="0">
                <a:ea typeface="宋体" charset="-122"/>
                <a:cs typeface="宋体" charset="-122"/>
              </a:rPr>
              <a:t>Should </a:t>
            </a:r>
            <a:r>
              <a:rPr lang="zh-CN" altLang="en-US" b="0" dirty="0" smtClean="0">
                <a:ea typeface="宋体" charset="-122"/>
                <a:cs typeface="宋体" charset="-122"/>
              </a:rPr>
              <a:t>系列关键字：</a:t>
            </a:r>
            <a:endParaRPr lang="en-US" altLang="zh-CN" b="0" dirty="0" smtClean="0">
              <a:ea typeface="宋体" charset="-122"/>
              <a:cs typeface="宋体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46" y="3117952"/>
            <a:ext cx="692467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9584030"/>
      </p:ext>
    </p:extLst>
  </p:cSld>
  <p:clrMapOvr>
    <a:masterClrMapping/>
  </p:clrMapOvr>
</p:sld>
</file>

<file path=ppt/theme/theme1.xml><?xml version="1.0" encoding="utf-8"?>
<a:theme xmlns:a="http://schemas.openxmlformats.org/drawingml/2006/main" name="571TGp_business_light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71TGp_business_light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15177</TotalTime>
  <Words>2104</Words>
  <Application>Microsoft Office PowerPoint</Application>
  <PresentationFormat>自定义</PresentationFormat>
  <Paragraphs>195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571TGp_business_light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 GAO</dc:creator>
  <cp:lastModifiedBy>王华丽</cp:lastModifiedBy>
  <cp:revision>1526</cp:revision>
  <dcterms:created xsi:type="dcterms:W3CDTF">2008-07-11T02:06:48Z</dcterms:created>
  <dcterms:modified xsi:type="dcterms:W3CDTF">2016-02-22T08:52:11Z</dcterms:modified>
</cp:coreProperties>
</file>