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526" r:id="rId2"/>
    <p:sldId id="710" r:id="rId3"/>
    <p:sldId id="634" r:id="rId4"/>
    <p:sldId id="635" r:id="rId5"/>
    <p:sldId id="636" r:id="rId6"/>
    <p:sldId id="638" r:id="rId7"/>
    <p:sldId id="637" r:id="rId8"/>
    <p:sldId id="644" r:id="rId9"/>
    <p:sldId id="645" r:id="rId10"/>
    <p:sldId id="646" r:id="rId11"/>
    <p:sldId id="639" r:id="rId12"/>
    <p:sldId id="642" r:id="rId13"/>
    <p:sldId id="640" r:id="rId14"/>
    <p:sldId id="641" r:id="rId15"/>
    <p:sldId id="643" r:id="rId16"/>
    <p:sldId id="647" r:id="rId17"/>
    <p:sldId id="648" r:id="rId18"/>
    <p:sldId id="649" r:id="rId19"/>
    <p:sldId id="650" r:id="rId20"/>
    <p:sldId id="657" r:id="rId21"/>
    <p:sldId id="651" r:id="rId22"/>
    <p:sldId id="658" r:id="rId23"/>
    <p:sldId id="660" r:id="rId24"/>
    <p:sldId id="661" r:id="rId25"/>
    <p:sldId id="662" r:id="rId26"/>
    <p:sldId id="663" r:id="rId27"/>
    <p:sldId id="665" r:id="rId28"/>
    <p:sldId id="659" r:id="rId29"/>
    <p:sldId id="694" r:id="rId30"/>
    <p:sldId id="666" r:id="rId31"/>
    <p:sldId id="714" r:id="rId32"/>
    <p:sldId id="715" r:id="rId33"/>
    <p:sldId id="693" r:id="rId34"/>
    <p:sldId id="716" r:id="rId35"/>
    <p:sldId id="695" r:id="rId36"/>
    <p:sldId id="668" r:id="rId37"/>
    <p:sldId id="696" r:id="rId38"/>
    <p:sldId id="669" r:id="rId39"/>
    <p:sldId id="697" r:id="rId40"/>
    <p:sldId id="670" r:id="rId41"/>
    <p:sldId id="698" r:id="rId42"/>
    <p:sldId id="701" r:id="rId43"/>
    <p:sldId id="702" r:id="rId44"/>
    <p:sldId id="677" r:id="rId45"/>
    <p:sldId id="678" r:id="rId46"/>
    <p:sldId id="703" r:id="rId47"/>
    <p:sldId id="704" r:id="rId48"/>
    <p:sldId id="705" r:id="rId49"/>
    <p:sldId id="706" r:id="rId50"/>
    <p:sldId id="707" r:id="rId51"/>
    <p:sldId id="718" r:id="rId52"/>
    <p:sldId id="722" r:id="rId53"/>
    <p:sldId id="708" r:id="rId54"/>
    <p:sldId id="709" r:id="rId55"/>
    <p:sldId id="723" r:id="rId56"/>
    <p:sldId id="711" r:id="rId57"/>
    <p:sldId id="712" r:id="rId58"/>
    <p:sldId id="719" r:id="rId59"/>
    <p:sldId id="720" r:id="rId60"/>
    <p:sldId id="721" r:id="rId61"/>
  </p:sldIdLst>
  <p:sldSz cx="9001125" cy="5761038"/>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710">
          <p15:clr>
            <a:srgbClr val="A4A3A4"/>
          </p15:clr>
        </p15:guide>
        <p15:guide id="2" orient="horz" pos="998">
          <p15:clr>
            <a:srgbClr val="A4A3A4"/>
          </p15:clr>
        </p15:guide>
        <p15:guide id="3" pos="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华丽" initials="王华丽"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BFEBC"/>
    <a:srgbClr val="0000FF"/>
    <a:srgbClr val="EAAD00"/>
    <a:srgbClr val="9999FF"/>
    <a:srgbClr val="325B1B"/>
    <a:srgbClr val="FF0000"/>
    <a:srgbClr val="E5F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9448" autoAdjust="0"/>
  </p:normalViewPr>
  <p:slideViewPr>
    <p:cSldViewPr>
      <p:cViewPr varScale="1">
        <p:scale>
          <a:sx n="85" d="100"/>
          <a:sy n="85" d="100"/>
        </p:scale>
        <p:origin x="-648" y="-84"/>
      </p:cViewPr>
      <p:guideLst>
        <p:guide orient="horz" pos="710"/>
        <p:guide orient="horz" pos="998"/>
        <p:guide pos="520"/>
      </p:guideLst>
    </p:cSldViewPr>
  </p:slideViewPr>
  <p:outlineViewPr>
    <p:cViewPr>
      <p:scale>
        <a:sx n="33" d="100"/>
        <a:sy n="33" d="100"/>
      </p:scale>
      <p:origin x="0" y="216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119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119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119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51C8B3D6-25E4-4948-AE09-6D04335D15AA}" type="slidenum">
              <a:rPr lang="zh-CN" altLang="en-US"/>
              <a:pPr>
                <a:defRPr/>
              </a:pPr>
              <a:t>‹#›</a:t>
            </a:fld>
            <a:endParaRPr lang="en-US" altLang="zh-CN" dirty="0"/>
          </a:p>
        </p:txBody>
      </p:sp>
    </p:spTree>
    <p:extLst>
      <p:ext uri="{BB962C8B-B14F-4D97-AF65-F5344CB8AC3E}">
        <p14:creationId xmlns:p14="http://schemas.microsoft.com/office/powerpoint/2010/main" val="169333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黑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黑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750888" y="685800"/>
            <a:ext cx="5356225"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黑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黑体" pitchFamily="2" charset="-122"/>
              </a:defRPr>
            </a:lvl1pPr>
          </a:lstStyle>
          <a:p>
            <a:pPr>
              <a:defRPr/>
            </a:pPr>
            <a:fld id="{C471CBFD-B460-4976-A0CC-64E2217BC8F8}" type="slidenum">
              <a:rPr lang="zh-CN" altLang="en-US"/>
              <a:pPr>
                <a:defRPr/>
              </a:pPr>
              <a:t>‹#›</a:t>
            </a:fld>
            <a:endParaRPr lang="en-US" altLang="zh-CN" dirty="0"/>
          </a:p>
        </p:txBody>
      </p:sp>
    </p:spTree>
    <p:extLst>
      <p:ext uri="{BB962C8B-B14F-4D97-AF65-F5344CB8AC3E}">
        <p14:creationId xmlns:p14="http://schemas.microsoft.com/office/powerpoint/2010/main" val="135982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黑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黑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黑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黑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黑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4" name="Freeform 39"/>
          <p:cNvSpPr>
            <a:spLocks/>
          </p:cNvSpPr>
          <p:nvPr/>
        </p:nvSpPr>
        <p:spPr bwMode="gray">
          <a:xfrm>
            <a:off x="3175" y="5330825"/>
            <a:ext cx="8988425" cy="430213"/>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b="0" dirty="0">
              <a:ea typeface="黑体" pitchFamily="2" charset="-122"/>
            </a:endParaRPr>
          </a:p>
        </p:txBody>
      </p:sp>
      <p:sp>
        <p:nvSpPr>
          <p:cNvPr id="5" name="Freeform 29"/>
          <p:cNvSpPr>
            <a:spLocks/>
          </p:cNvSpPr>
          <p:nvPr/>
        </p:nvSpPr>
        <p:spPr bwMode="gray">
          <a:xfrm>
            <a:off x="-1588" y="-1588"/>
            <a:ext cx="9012238" cy="4149726"/>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pPr>
              <a:defRPr/>
            </a:pPr>
            <a:endParaRPr lang="zh-CN" altLang="en-US" b="0" dirty="0">
              <a:ea typeface="黑体" pitchFamily="2" charset="-122"/>
            </a:endParaRPr>
          </a:p>
        </p:txBody>
      </p:sp>
      <p:sp>
        <p:nvSpPr>
          <p:cNvPr id="6" name="Freeform 28"/>
          <p:cNvSpPr>
            <a:spLocks/>
          </p:cNvSpPr>
          <p:nvPr/>
        </p:nvSpPr>
        <p:spPr bwMode="gray">
          <a:xfrm>
            <a:off x="0" y="0"/>
            <a:ext cx="9012238" cy="3640138"/>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pPr>
              <a:defRPr/>
            </a:pPr>
            <a:endParaRPr lang="zh-CN" altLang="en-US" b="0" dirty="0">
              <a:ea typeface="黑体" pitchFamily="2" charset="-122"/>
            </a:endParaRPr>
          </a:p>
        </p:txBody>
      </p:sp>
      <p:sp>
        <p:nvSpPr>
          <p:cNvPr id="7" name="Freeform 30"/>
          <p:cNvSpPr>
            <a:spLocks/>
          </p:cNvSpPr>
          <p:nvPr/>
        </p:nvSpPr>
        <p:spPr bwMode="gray">
          <a:xfrm>
            <a:off x="0" y="0"/>
            <a:ext cx="9010650" cy="1344613"/>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pPr>
              <a:defRPr/>
            </a:pPr>
            <a:endParaRPr lang="zh-CN" altLang="en-US" b="0" dirty="0">
              <a:ea typeface="黑体" pitchFamily="2" charset="-122"/>
            </a:endParaRPr>
          </a:p>
        </p:txBody>
      </p:sp>
      <p:sp>
        <p:nvSpPr>
          <p:cNvPr id="8" name="Freeform 27" descr="1"/>
          <p:cNvSpPr>
            <a:spLocks/>
          </p:cNvSpPr>
          <p:nvPr/>
        </p:nvSpPr>
        <p:spPr bwMode="gray">
          <a:xfrm>
            <a:off x="750888" y="639763"/>
            <a:ext cx="9026525" cy="1144587"/>
          </a:xfrm>
          <a:custGeom>
            <a:avLst/>
            <a:gdLst>
              <a:gd name="T0" fmla="*/ 0 w 5777"/>
              <a:gd name="T1" fmla="*/ 858 h 858"/>
              <a:gd name="T2" fmla="*/ 1926 w 5777"/>
              <a:gd name="T3" fmla="*/ 857 h 858"/>
              <a:gd name="T4" fmla="*/ 2157 w 5777"/>
              <a:gd name="T5" fmla="*/ 793 h 858"/>
              <a:gd name="T6" fmla="*/ 2509 w 5777"/>
              <a:gd name="T7" fmla="*/ 473 h 858"/>
              <a:gd name="T8" fmla="*/ 2970 w 5777"/>
              <a:gd name="T9" fmla="*/ 390 h 858"/>
              <a:gd name="T10" fmla="*/ 5773 w 5777"/>
              <a:gd name="T11" fmla="*/ 388 h 858"/>
              <a:gd name="T12" fmla="*/ 5777 w 5777"/>
              <a:gd name="T13" fmla="*/ 0 h 858"/>
              <a:gd name="T14" fmla="*/ 0 w 5777"/>
              <a:gd name="T15" fmla="*/ 2 h 858"/>
              <a:gd name="T16" fmla="*/ 0 w 5777"/>
              <a:gd name="T17" fmla="*/ 858 h 8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7"/>
              <a:gd name="T28" fmla="*/ 0 h 858"/>
              <a:gd name="T29" fmla="*/ 5777 w 5777"/>
              <a:gd name="T30" fmla="*/ 858 h 8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2" cstate="print"/>
            <a:srcRect/>
            <a:stretch>
              <a:fillRect/>
            </a:stretch>
          </a:blipFill>
          <a:ln w="9525">
            <a:noFill/>
            <a:round/>
            <a:headEnd/>
            <a:tailEnd/>
          </a:ln>
        </p:spPr>
        <p:txBody>
          <a:bodyPr/>
          <a:lstStyle/>
          <a:p>
            <a:pPr>
              <a:defRPr/>
            </a:pPr>
            <a:endParaRPr lang="zh-CN" altLang="en-US" b="0" dirty="0">
              <a:ea typeface="黑体" pitchFamily="2" charset="-122"/>
            </a:endParaRPr>
          </a:p>
        </p:txBody>
      </p:sp>
      <p:sp>
        <p:nvSpPr>
          <p:cNvPr id="9" name="Text Box 36"/>
          <p:cNvSpPr txBox="1">
            <a:spLocks noChangeArrowheads="1"/>
          </p:cNvSpPr>
          <p:nvPr/>
        </p:nvSpPr>
        <p:spPr bwMode="gray">
          <a:xfrm>
            <a:off x="7275513" y="639763"/>
            <a:ext cx="1576387" cy="461962"/>
          </a:xfrm>
          <a:prstGeom prst="rect">
            <a:avLst/>
          </a:prstGeom>
          <a:noFill/>
          <a:ln w="9525">
            <a:noFill/>
            <a:miter lim="800000"/>
            <a:headEnd/>
            <a:tailEnd/>
          </a:ln>
          <a:effectLst/>
        </p:spPr>
        <p:txBody>
          <a:bodyPr>
            <a:spAutoFit/>
          </a:bodyPr>
          <a:lstStyle/>
          <a:p>
            <a:pPr algn="ctr">
              <a:defRPr/>
            </a:pPr>
            <a:r>
              <a:rPr lang="en-US" altLang="zh-CN" sz="2400" dirty="0">
                <a:solidFill>
                  <a:schemeClr val="tx2"/>
                </a:solidFill>
                <a:latin typeface="Arial Black" pitchFamily="34" charset="0"/>
                <a:ea typeface="黑体" pitchFamily="2" charset="-122"/>
              </a:rPr>
              <a:t>L/O/G/O</a:t>
            </a:r>
          </a:p>
        </p:txBody>
      </p:sp>
      <p:sp>
        <p:nvSpPr>
          <p:cNvPr id="10" name="Freeform 37"/>
          <p:cNvSpPr>
            <a:spLocks/>
          </p:cNvSpPr>
          <p:nvPr/>
        </p:nvSpPr>
        <p:spPr bwMode="gray">
          <a:xfrm>
            <a:off x="3175" y="3832225"/>
            <a:ext cx="8988425" cy="430213"/>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pPr>
              <a:defRPr/>
            </a:pPr>
            <a:endParaRPr lang="zh-CN" altLang="en-US" b="0" dirty="0">
              <a:ea typeface="黑体" pitchFamily="2" charset="-122"/>
            </a:endParaRPr>
          </a:p>
        </p:txBody>
      </p:sp>
      <p:pic>
        <p:nvPicPr>
          <p:cNvPr id="11" name="Picture 31" descr="1"/>
          <p:cNvPicPr>
            <a:picLocks noChangeAspect="1" noChangeArrowheads="1"/>
          </p:cNvPicPr>
          <p:nvPr/>
        </p:nvPicPr>
        <p:blipFill>
          <a:blip r:embed="rId3" cstate="print"/>
          <a:srcRect/>
          <a:stretch>
            <a:fillRect/>
          </a:stretch>
        </p:blipFill>
        <p:spPr bwMode="gray">
          <a:xfrm>
            <a:off x="4565650" y="1549400"/>
            <a:ext cx="4411663" cy="4211638"/>
          </a:xfrm>
          <a:prstGeom prst="rect">
            <a:avLst/>
          </a:prstGeom>
          <a:noFill/>
          <a:ln w="9525">
            <a:noFill/>
            <a:miter lim="800000"/>
            <a:headEnd/>
            <a:tailEnd/>
          </a:ln>
        </p:spPr>
      </p:pic>
      <p:sp>
        <p:nvSpPr>
          <p:cNvPr id="12" name="AutoShape 33"/>
          <p:cNvSpPr>
            <a:spLocks noChangeArrowheads="1"/>
          </p:cNvSpPr>
          <p:nvPr/>
        </p:nvSpPr>
        <p:spPr bwMode="gray">
          <a:xfrm>
            <a:off x="393700" y="3776663"/>
            <a:ext cx="1027113" cy="876300"/>
          </a:xfrm>
          <a:prstGeom prst="roundRect">
            <a:avLst>
              <a:gd name="adj" fmla="val 10079"/>
            </a:avLst>
          </a:prstGeom>
          <a:blipFill dpi="0" rotWithShape="1">
            <a:blip r:embed="rId4" cstate="print"/>
            <a:srcRect/>
            <a:stretch>
              <a:fillRect/>
            </a:stretch>
          </a:blipFill>
          <a:ln w="28575">
            <a:solidFill>
              <a:srgbClr val="FFFFFF"/>
            </a:solidFill>
            <a:round/>
            <a:headEnd/>
            <a:tailEnd/>
          </a:ln>
        </p:spPr>
        <p:txBody>
          <a:bodyPr wrap="none" anchor="ctr"/>
          <a:lstStyle/>
          <a:p>
            <a:pPr>
              <a:defRPr/>
            </a:pPr>
            <a:endParaRPr lang="zh-CN" altLang="en-US" b="0" dirty="0">
              <a:ea typeface="黑体" pitchFamily="2" charset="-122"/>
            </a:endParaRPr>
          </a:p>
        </p:txBody>
      </p:sp>
      <p:sp>
        <p:nvSpPr>
          <p:cNvPr id="13" name="AutoShape 34"/>
          <p:cNvSpPr>
            <a:spLocks noChangeArrowheads="1"/>
          </p:cNvSpPr>
          <p:nvPr/>
        </p:nvSpPr>
        <p:spPr bwMode="gray">
          <a:xfrm>
            <a:off x="1590675" y="3776663"/>
            <a:ext cx="1027113" cy="876300"/>
          </a:xfrm>
          <a:prstGeom prst="roundRect">
            <a:avLst>
              <a:gd name="adj" fmla="val 10079"/>
            </a:avLst>
          </a:prstGeom>
          <a:blipFill dpi="0" rotWithShape="1">
            <a:blip r:embed="rId5" cstate="print"/>
            <a:srcRect/>
            <a:stretch>
              <a:fillRect/>
            </a:stretch>
          </a:blipFill>
          <a:ln w="28575">
            <a:solidFill>
              <a:srgbClr val="FFFFFF"/>
            </a:solidFill>
            <a:round/>
            <a:headEnd/>
            <a:tailEnd/>
          </a:ln>
        </p:spPr>
        <p:txBody>
          <a:bodyPr wrap="none" anchor="ctr"/>
          <a:lstStyle/>
          <a:p>
            <a:pPr>
              <a:defRPr/>
            </a:pPr>
            <a:endParaRPr lang="zh-CN" altLang="en-US" b="0" dirty="0">
              <a:ea typeface="黑体" pitchFamily="2" charset="-122"/>
            </a:endParaRPr>
          </a:p>
        </p:txBody>
      </p:sp>
      <p:sp>
        <p:nvSpPr>
          <p:cNvPr id="14" name="AutoShape 35"/>
          <p:cNvSpPr>
            <a:spLocks noChangeArrowheads="1"/>
          </p:cNvSpPr>
          <p:nvPr/>
        </p:nvSpPr>
        <p:spPr bwMode="gray">
          <a:xfrm>
            <a:off x="2797175" y="3776663"/>
            <a:ext cx="1027113" cy="876300"/>
          </a:xfrm>
          <a:prstGeom prst="roundRect">
            <a:avLst>
              <a:gd name="adj" fmla="val 10079"/>
            </a:avLst>
          </a:prstGeom>
          <a:blipFill dpi="0" rotWithShape="1">
            <a:blip r:embed="rId6" cstate="print"/>
            <a:srcRect/>
            <a:stretch>
              <a:fillRect/>
            </a:stretch>
          </a:blipFill>
          <a:ln w="28575">
            <a:solidFill>
              <a:srgbClr val="FFFFFF"/>
            </a:solidFill>
            <a:round/>
            <a:headEnd/>
            <a:tailEnd/>
          </a:ln>
        </p:spPr>
        <p:txBody>
          <a:bodyPr wrap="none" anchor="ctr"/>
          <a:lstStyle/>
          <a:p>
            <a:pPr>
              <a:defRPr/>
            </a:pPr>
            <a:endParaRPr lang="zh-CN" altLang="en-US" b="0" dirty="0">
              <a:ea typeface="黑体" pitchFamily="2" charset="-122"/>
            </a:endParaRPr>
          </a:p>
        </p:txBody>
      </p:sp>
      <p:sp>
        <p:nvSpPr>
          <p:cNvPr id="3087" name="Rectangle 15"/>
          <p:cNvSpPr>
            <a:spLocks noGrp="1" noChangeArrowheads="1"/>
          </p:cNvSpPr>
          <p:nvPr>
            <p:ph type="ctrTitle"/>
          </p:nvPr>
        </p:nvSpPr>
        <p:spPr bwMode="gray">
          <a:xfrm>
            <a:off x="228600" y="1828800"/>
            <a:ext cx="5486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bwMode="gray">
          <a:xfrm>
            <a:off x="228600" y="3200400"/>
            <a:ext cx="5472113"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dist">
              <a:buFontTx/>
              <a:buNone/>
              <a:defRPr sz="1600" i="1">
                <a:latin typeface="Times New Roman" pitchFamily="18" charset="0"/>
              </a:defRPr>
            </a:lvl1pPr>
          </a:lstStyle>
          <a:p>
            <a:r>
              <a:rPr lang="zh-CN" altLang="en-US"/>
              <a:t>单击此处编辑母版副标题样式</a:t>
            </a:r>
          </a:p>
        </p:txBody>
      </p:sp>
      <p:sp>
        <p:nvSpPr>
          <p:cNvPr id="15" name="Rectangle 17"/>
          <p:cNvSpPr>
            <a:spLocks noGrp="1" noChangeArrowheads="1"/>
          </p:cNvSpPr>
          <p:nvPr>
            <p:ph type="dt" sz="half" idx="10"/>
          </p:nvPr>
        </p:nvSpPr>
        <p:spPr bwMode="gray">
          <a:xfrm>
            <a:off x="750888" y="5441950"/>
            <a:ext cx="2100262" cy="2063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b="0">
                <a:latin typeface="Arial" pitchFamily="34" charset="0"/>
                <a:ea typeface="黑体" pitchFamily="2" charset="-122"/>
              </a:defRPr>
            </a:lvl1pPr>
          </a:lstStyle>
          <a:p>
            <a:pPr>
              <a:defRPr/>
            </a:pPr>
            <a:fld id="{57C740E8-1989-4B8F-9E17-BBB71A10D9DF}" type="datetime1">
              <a:rPr lang="zh-CN" altLang="en-US"/>
              <a:pPr>
                <a:defRPr/>
              </a:pPr>
              <a:t>2017/2/16</a:t>
            </a:fld>
            <a:endParaRPr lang="en-US" altLang="zh-CN"/>
          </a:p>
        </p:txBody>
      </p:sp>
      <p:sp>
        <p:nvSpPr>
          <p:cNvPr id="16" name="Rectangle 18"/>
          <p:cNvSpPr>
            <a:spLocks noGrp="1" noChangeArrowheads="1"/>
          </p:cNvSpPr>
          <p:nvPr>
            <p:ph type="ftr" sz="quarter" idx="11"/>
          </p:nvPr>
        </p:nvSpPr>
        <p:spPr bwMode="gray">
          <a:xfrm>
            <a:off x="3000375" y="5441950"/>
            <a:ext cx="3225800" cy="2063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b="0">
                <a:latin typeface="Arial" pitchFamily="34" charset="0"/>
                <a:ea typeface="黑体" pitchFamily="2" charset="-122"/>
              </a:defRPr>
            </a:lvl1pPr>
          </a:lstStyle>
          <a:p>
            <a:pPr>
              <a:defRPr/>
            </a:pPr>
            <a:endParaRPr lang="en-US" altLang="zh-CN"/>
          </a:p>
        </p:txBody>
      </p:sp>
      <p:sp>
        <p:nvSpPr>
          <p:cNvPr id="17" name="Rectangle 19"/>
          <p:cNvSpPr>
            <a:spLocks noGrp="1" noChangeArrowheads="1"/>
          </p:cNvSpPr>
          <p:nvPr>
            <p:ph type="sldNum" sz="quarter" idx="12"/>
          </p:nvPr>
        </p:nvSpPr>
        <p:spPr bwMode="gray">
          <a:xfrm>
            <a:off x="300038" y="5441950"/>
            <a:ext cx="374650" cy="2063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b="0">
                <a:latin typeface="Arial" charset="0"/>
                <a:ea typeface="黑体" pitchFamily="2" charset="-122"/>
              </a:defRPr>
            </a:lvl1pPr>
          </a:lstStyle>
          <a:p>
            <a:pPr>
              <a:defRPr/>
            </a:pPr>
            <a:fld id="{2C565EC0-92E5-49FF-8483-059FF34BD739}"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3557"/>
            <a:ext cx="8229600" cy="723888"/>
          </a:xfrm>
          <a:prstGeom prst="rect">
            <a:avLst/>
          </a:prstGeom>
        </p:spPr>
        <p:txBody>
          <a:bodyPr/>
          <a:lstStyle>
            <a:lvl1pPr>
              <a:defRPr sz="3200" u="sng">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28596" y="1380321"/>
            <a:ext cx="8229600" cy="4525963"/>
          </a:xfrm>
          <a:prstGeom prst="rect">
            <a:avLst/>
          </a:prstGeom>
        </p:spPr>
        <p:txBody>
          <a:bodyPr/>
          <a:lstStyle>
            <a:lvl1pPr marL="447675" indent="-447675">
              <a:buFont typeface="Wingdings" pitchFamily="2" charset="2"/>
              <a:buChar char="n"/>
              <a:tabLst>
                <a:tab pos="265113" algn="l"/>
              </a:tabLst>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pic>
        <p:nvPicPr>
          <p:cNvPr id="2050" name="Picture 6" descr="责任未来PPT内页1"/>
          <p:cNvPicPr>
            <a:picLocks noChangeAspect="1" noChangeArrowheads="1"/>
          </p:cNvPicPr>
          <p:nvPr/>
        </p:nvPicPr>
        <p:blipFill>
          <a:blip r:embed="rId16" cstate="print"/>
          <a:srcRect/>
          <a:stretch>
            <a:fillRect/>
          </a:stretch>
        </p:blipFill>
        <p:spPr bwMode="auto">
          <a:xfrm>
            <a:off x="0" y="534988"/>
            <a:ext cx="8997950" cy="5241925"/>
          </a:xfrm>
          <a:prstGeom prst="rect">
            <a:avLst/>
          </a:prstGeom>
          <a:noFill/>
          <a:ln w="9525">
            <a:noFill/>
            <a:miter lim="800000"/>
            <a:headEnd/>
            <a:tailEnd/>
          </a:ln>
        </p:spPr>
      </p:pic>
      <p:pic>
        <p:nvPicPr>
          <p:cNvPr id="2051" name="Picture 8" descr="LOGO副本"/>
          <p:cNvPicPr>
            <a:picLocks noChangeAspect="1" noChangeArrowheads="1"/>
          </p:cNvPicPr>
          <p:nvPr/>
        </p:nvPicPr>
        <p:blipFill>
          <a:blip r:embed="rId17" cstate="print"/>
          <a:srcRect/>
          <a:stretch>
            <a:fillRect/>
          </a:stretch>
        </p:blipFill>
        <p:spPr bwMode="auto">
          <a:xfrm>
            <a:off x="157163" y="138113"/>
            <a:ext cx="1371600" cy="282575"/>
          </a:xfrm>
          <a:prstGeom prst="rect">
            <a:avLst/>
          </a:prstGeom>
          <a:noFill/>
          <a:ln w="9525">
            <a:noFill/>
            <a:miter lim="800000"/>
            <a:headEnd/>
            <a:tailEnd/>
          </a:ln>
        </p:spPr>
      </p:pic>
      <p:pic>
        <p:nvPicPr>
          <p:cNvPr id="2052" name="Picture 5" descr="图片1"/>
          <p:cNvPicPr>
            <a:picLocks noChangeAspect="1" noChangeArrowheads="1"/>
          </p:cNvPicPr>
          <p:nvPr/>
        </p:nvPicPr>
        <p:blipFill>
          <a:blip r:embed="rId18" cstate="print"/>
          <a:srcRect/>
          <a:stretch>
            <a:fillRect/>
          </a:stretch>
        </p:blipFill>
        <p:spPr bwMode="auto">
          <a:xfrm>
            <a:off x="1681163" y="271463"/>
            <a:ext cx="7319962" cy="152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25"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Lst>
  <p:timing>
    <p:tnLst>
      <p:par>
        <p:cTn id="1" dur="indefinite" restart="never" nodeType="tmRoot"/>
      </p:par>
    </p:tnLst>
  </p:timing>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www.guet.edu.cn/"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www.xxx.com/my7Epage.html" TargetMode="External"/><Relationship Id="rId2" Type="http://schemas.openxmlformats.org/officeDocument/2006/relationships/hyperlink" Target="http://www.xxx.com/my20page.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1" descr="封面4"/>
          <p:cNvPicPr>
            <a:picLocks noChangeAspect="1" noChangeArrowheads="1"/>
          </p:cNvPicPr>
          <p:nvPr/>
        </p:nvPicPr>
        <p:blipFill>
          <a:blip r:embed="rId2" cstate="print"/>
          <a:srcRect/>
          <a:stretch>
            <a:fillRect/>
          </a:stretch>
        </p:blipFill>
        <p:spPr bwMode="auto">
          <a:xfrm>
            <a:off x="-107950" y="0"/>
            <a:ext cx="8997950" cy="5756275"/>
          </a:xfrm>
          <a:prstGeom prst="rect">
            <a:avLst/>
          </a:prstGeom>
          <a:noFill/>
          <a:ln w="9525">
            <a:noFill/>
            <a:miter lim="800000"/>
            <a:headEnd/>
            <a:tailEnd/>
          </a:ln>
        </p:spPr>
      </p:pic>
      <p:pic>
        <p:nvPicPr>
          <p:cNvPr id="4100" name="Picture 8" descr="LOGO副本"/>
          <p:cNvPicPr>
            <a:picLocks noChangeAspect="1" noChangeArrowheads="1"/>
          </p:cNvPicPr>
          <p:nvPr/>
        </p:nvPicPr>
        <p:blipFill>
          <a:blip r:embed="rId3" cstate="print"/>
          <a:srcRect/>
          <a:stretch>
            <a:fillRect/>
          </a:stretch>
        </p:blipFill>
        <p:spPr bwMode="auto">
          <a:xfrm>
            <a:off x="385763" y="366713"/>
            <a:ext cx="2133600" cy="439737"/>
          </a:xfrm>
          <a:prstGeom prst="rect">
            <a:avLst/>
          </a:prstGeom>
          <a:noFill/>
          <a:ln w="9525">
            <a:noFill/>
            <a:miter lim="800000"/>
            <a:headEnd/>
            <a:tailEnd/>
          </a:ln>
        </p:spPr>
      </p:pic>
      <p:sp>
        <p:nvSpPr>
          <p:cNvPr id="2" name="TextBox 1"/>
          <p:cNvSpPr txBox="1"/>
          <p:nvPr/>
        </p:nvSpPr>
        <p:spPr>
          <a:xfrm>
            <a:off x="3824693" y="2232447"/>
            <a:ext cx="4453463" cy="1200329"/>
          </a:xfrm>
          <a:prstGeom prst="rect">
            <a:avLst/>
          </a:prstGeom>
          <a:noFill/>
        </p:spPr>
        <p:txBody>
          <a:bodyPr wrap="none" rtlCol="0">
            <a:spAutoFit/>
          </a:bodyPr>
          <a:lstStyle/>
          <a:p>
            <a:pPr algn="ctr">
              <a:lnSpc>
                <a:spcPct val="150000"/>
              </a:lnSpc>
            </a:pPr>
            <a:r>
              <a:rPr lang="en-US" altLang="zh-CN" sz="2400" dirty="0" smtClean="0"/>
              <a:t>TCP/IP</a:t>
            </a:r>
            <a:r>
              <a:rPr lang="zh-CN" altLang="en-US" sz="2400" dirty="0" smtClean="0"/>
              <a:t>协议族、</a:t>
            </a:r>
            <a:r>
              <a:rPr lang="en-US" altLang="zh-CN" sz="2400" dirty="0" smtClean="0"/>
              <a:t>HTTP</a:t>
            </a:r>
            <a:r>
              <a:rPr lang="zh-CN" altLang="en-US" sz="2400" dirty="0" smtClean="0"/>
              <a:t>协议详解</a:t>
            </a:r>
            <a:endParaRPr lang="en-US" altLang="zh-CN" sz="2400" dirty="0" smtClean="0"/>
          </a:p>
          <a:p>
            <a:pPr algn="ctr">
              <a:lnSpc>
                <a:spcPct val="150000"/>
              </a:lnSpc>
            </a:pPr>
            <a:r>
              <a:rPr lang="en-US" altLang="zh-CN" sz="2400" dirty="0" smtClean="0"/>
              <a:t>2017-02-09</a:t>
            </a:r>
            <a:endParaRPr lang="zh-CN" altLang="en-US" sz="2400" dirty="0" smtClean="0"/>
          </a:p>
        </p:txBody>
      </p:sp>
      <p:sp>
        <p:nvSpPr>
          <p:cNvPr id="3" name="TextBox 2"/>
          <p:cNvSpPr txBox="1"/>
          <p:nvPr/>
        </p:nvSpPr>
        <p:spPr>
          <a:xfrm>
            <a:off x="6876826" y="4968751"/>
            <a:ext cx="1346844" cy="369332"/>
          </a:xfrm>
          <a:prstGeom prst="rect">
            <a:avLst/>
          </a:prstGeom>
          <a:noFill/>
        </p:spPr>
        <p:txBody>
          <a:bodyPr wrap="none" rtlCol="0">
            <a:spAutoFit/>
          </a:bodyPr>
          <a:lstStyle/>
          <a:p>
            <a:r>
              <a:rPr lang="zh-CN" altLang="en-US" dirty="0" smtClean="0"/>
              <a:t>测试技术部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30" y="720279"/>
            <a:ext cx="7704856" cy="1754326"/>
          </a:xfrm>
          <a:prstGeom prst="rect">
            <a:avLst/>
          </a:prstGeom>
        </p:spPr>
        <p:txBody>
          <a:bodyPr wrap="square">
            <a:spAutoFit/>
          </a:bodyPr>
          <a:lstStyle/>
          <a:p>
            <a:r>
              <a:rPr lang="en-US" altLang="zh-CN" dirty="0" smtClean="0"/>
              <a:t>UDP</a:t>
            </a:r>
            <a:r>
              <a:rPr lang="zh-CN" altLang="en-US" dirty="0"/>
              <a:t>不提供可靠性：它把应用程序传给</a:t>
            </a:r>
            <a:r>
              <a:rPr lang="en-US" altLang="zh-CN" dirty="0"/>
              <a:t>IP</a:t>
            </a:r>
            <a:r>
              <a:rPr lang="zh-CN" altLang="en-US" dirty="0"/>
              <a:t>层的数据发送出去，但是并不保证它们能到达目的地。由于缺乏可靠性，我们似乎觉得要避免使用</a:t>
            </a:r>
            <a:r>
              <a:rPr lang="en-US" altLang="zh-CN" dirty="0"/>
              <a:t>UDP</a:t>
            </a:r>
            <a:r>
              <a:rPr lang="zh-CN" altLang="en-US" dirty="0"/>
              <a:t>而使用一种可靠协议如</a:t>
            </a:r>
            <a:r>
              <a:rPr lang="en-US" altLang="zh-CN" dirty="0"/>
              <a:t>TCP</a:t>
            </a:r>
            <a:r>
              <a:rPr lang="zh-CN" altLang="en-US" dirty="0"/>
              <a:t>。应用程序必须关心</a:t>
            </a:r>
            <a:r>
              <a:rPr lang="en-US" altLang="zh-CN" dirty="0"/>
              <a:t>IP</a:t>
            </a:r>
            <a:r>
              <a:rPr lang="zh-CN" altLang="en-US" dirty="0"/>
              <a:t>数据报的长度。如果它超过网络的</a:t>
            </a:r>
            <a:r>
              <a:rPr lang="en-US" altLang="zh-CN" dirty="0"/>
              <a:t>MTU(</a:t>
            </a:r>
            <a:r>
              <a:rPr lang="zh-CN" altLang="en-US" dirty="0"/>
              <a:t>最大传输单元</a:t>
            </a:r>
            <a:r>
              <a:rPr lang="en-US" altLang="zh-CN" dirty="0"/>
              <a:t>)</a:t>
            </a:r>
            <a:r>
              <a:rPr lang="zh-CN" altLang="en-US" dirty="0"/>
              <a:t>，那么就要对</a:t>
            </a:r>
            <a:r>
              <a:rPr lang="en-US" altLang="zh-CN" dirty="0"/>
              <a:t>IP</a:t>
            </a:r>
            <a:r>
              <a:rPr lang="zh-CN" altLang="en-US" dirty="0" smtClean="0"/>
              <a:t>数据报</a:t>
            </a:r>
            <a:r>
              <a:rPr lang="zh-CN" altLang="en-US" dirty="0"/>
              <a:t>进行分片</a:t>
            </a:r>
            <a:r>
              <a:rPr lang="zh-CN" altLang="en-US" dirty="0" smtClean="0"/>
              <a:t>。</a:t>
            </a:r>
            <a:r>
              <a:rPr kumimoji="1" lang="zh-CN" altLang="en-US" dirty="0">
                <a:latin typeface="宋体" pitchFamily="2" charset="-122"/>
              </a:rPr>
              <a:t>优点是灵活方便和比较迅速，但不能防止报文的丢失、重复或失序，特别适合于传送少量零星的报文。</a:t>
            </a:r>
            <a:endParaRPr lang="zh-CN" altLang="en-US" dirty="0"/>
          </a:p>
        </p:txBody>
      </p:sp>
    </p:spTree>
    <p:extLst>
      <p:ext uri="{BB962C8B-B14F-4D97-AF65-F5344CB8AC3E}">
        <p14:creationId xmlns:p14="http://schemas.microsoft.com/office/powerpoint/2010/main" val="1192235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138" y="960110"/>
            <a:ext cx="7200800" cy="1477328"/>
          </a:xfrm>
          <a:prstGeom prst="rect">
            <a:avLst/>
          </a:prstGeom>
        </p:spPr>
        <p:txBody>
          <a:bodyPr wrap="square">
            <a:spAutoFit/>
          </a:bodyPr>
          <a:lstStyle/>
          <a:p>
            <a:r>
              <a:rPr lang="en-US" altLang="zh-CN" dirty="0" smtClean="0"/>
              <a:t>3</a:t>
            </a:r>
            <a:r>
              <a:rPr lang="zh-CN" altLang="en-US" dirty="0" smtClean="0"/>
              <a:t>）网络层</a:t>
            </a:r>
            <a:r>
              <a:rPr lang="zh-CN" altLang="en-US" dirty="0"/>
              <a:t>，有时也称作互联网层，处理分组在网络中的活动，例如分组的选路。在</a:t>
            </a:r>
            <a:r>
              <a:rPr lang="en-US" altLang="zh-CN" dirty="0" smtClean="0"/>
              <a:t>TCP </a:t>
            </a:r>
            <a:r>
              <a:rPr lang="en-US" altLang="zh-CN" dirty="0"/>
              <a:t>/ </a:t>
            </a:r>
            <a:r>
              <a:rPr lang="en-US" altLang="zh-CN" dirty="0" smtClean="0"/>
              <a:t>IP</a:t>
            </a:r>
            <a:r>
              <a:rPr lang="zh-CN" altLang="en-US" dirty="0"/>
              <a:t>协议族中，网络层协议包括</a:t>
            </a:r>
            <a:r>
              <a:rPr lang="en-US" altLang="zh-CN" dirty="0" smtClean="0"/>
              <a:t>IP</a:t>
            </a:r>
            <a:r>
              <a:rPr lang="zh-CN" altLang="en-US" dirty="0"/>
              <a:t>协议（网际协议），</a:t>
            </a:r>
            <a:r>
              <a:rPr lang="en-US" altLang="zh-CN" dirty="0" smtClean="0"/>
              <a:t>ICMP</a:t>
            </a:r>
            <a:r>
              <a:rPr lang="zh-CN" altLang="en-US" dirty="0"/>
              <a:t>协议（</a:t>
            </a:r>
            <a:r>
              <a:rPr lang="en-US" altLang="zh-CN" dirty="0" smtClean="0"/>
              <a:t>Internet</a:t>
            </a:r>
            <a:r>
              <a:rPr lang="zh-CN" altLang="en-US" dirty="0"/>
              <a:t>互联网</a:t>
            </a:r>
            <a:r>
              <a:rPr lang="zh-CN" altLang="en-US" dirty="0" smtClean="0"/>
              <a:t>控制</a:t>
            </a:r>
            <a:r>
              <a:rPr lang="zh-CN" altLang="en-US" dirty="0"/>
              <a:t>报文协议），以及</a:t>
            </a:r>
            <a:r>
              <a:rPr lang="en-US" altLang="zh-CN" dirty="0" smtClean="0"/>
              <a:t>IGMP</a:t>
            </a:r>
            <a:r>
              <a:rPr lang="zh-CN" altLang="en-US" dirty="0"/>
              <a:t>协议（</a:t>
            </a:r>
            <a:r>
              <a:rPr lang="en-US" altLang="zh-CN" dirty="0" smtClean="0"/>
              <a:t>Internet</a:t>
            </a:r>
            <a:r>
              <a:rPr lang="zh-CN" altLang="en-US" dirty="0"/>
              <a:t>组管理</a:t>
            </a:r>
            <a:r>
              <a:rPr lang="zh-CN" altLang="en-US" dirty="0" smtClean="0"/>
              <a:t>协议、</a:t>
            </a:r>
            <a:r>
              <a:rPr lang="en-US" altLang="zh-CN" dirty="0"/>
              <a:t>ARP</a:t>
            </a:r>
            <a:r>
              <a:rPr lang="zh-CN" altLang="en-US" dirty="0"/>
              <a:t>（地址解析协议</a:t>
            </a:r>
            <a:r>
              <a:rPr lang="zh-CN" altLang="en-US" dirty="0" smtClean="0"/>
              <a:t>）、</a:t>
            </a:r>
            <a:r>
              <a:rPr lang="en-US" altLang="zh-CN" dirty="0"/>
              <a:t>RARP </a:t>
            </a:r>
            <a:r>
              <a:rPr lang="zh-CN" altLang="en-US" dirty="0"/>
              <a:t>（逆地址解析协议</a:t>
            </a:r>
            <a:r>
              <a:rPr lang="zh-CN" altLang="en-US" dirty="0" smtClean="0"/>
              <a:t>）。</a:t>
            </a:r>
            <a:endParaRPr lang="zh-CN" altLang="en-US" dirty="0"/>
          </a:p>
        </p:txBody>
      </p:sp>
      <p:sp>
        <p:nvSpPr>
          <p:cNvPr id="3" name="矩形 2"/>
          <p:cNvSpPr/>
          <p:nvPr/>
        </p:nvSpPr>
        <p:spPr>
          <a:xfrm>
            <a:off x="836720" y="3168551"/>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网络层</a:t>
            </a:r>
            <a:endParaRPr lang="zh-CN" altLang="en-US" dirty="0"/>
          </a:p>
        </p:txBody>
      </p:sp>
      <p:sp>
        <p:nvSpPr>
          <p:cNvPr id="4" name="TextBox 3"/>
          <p:cNvSpPr txBox="1"/>
          <p:nvPr/>
        </p:nvSpPr>
        <p:spPr>
          <a:xfrm>
            <a:off x="3256938" y="2952527"/>
            <a:ext cx="4164923" cy="1477328"/>
          </a:xfrm>
          <a:prstGeom prst="rect">
            <a:avLst/>
          </a:prstGeom>
          <a:noFill/>
        </p:spPr>
        <p:txBody>
          <a:bodyPr wrap="none" rtlCol="0">
            <a:spAutoFit/>
          </a:bodyPr>
          <a:lstStyle/>
          <a:p>
            <a:r>
              <a:rPr lang="en-US" altLang="zh-CN" dirty="0" smtClean="0"/>
              <a:t>IP</a:t>
            </a:r>
            <a:r>
              <a:rPr lang="zh-CN" altLang="en-US" dirty="0" smtClean="0"/>
              <a:t>（网际协议）</a:t>
            </a:r>
            <a:endParaRPr lang="en-US" altLang="zh-CN" dirty="0" smtClean="0"/>
          </a:p>
          <a:p>
            <a:r>
              <a:rPr lang="en-US" altLang="zh-CN" dirty="0" smtClean="0"/>
              <a:t>ICMP</a:t>
            </a:r>
            <a:r>
              <a:rPr lang="zh-CN" altLang="en-US" dirty="0" smtClean="0"/>
              <a:t>（</a:t>
            </a:r>
            <a:r>
              <a:rPr lang="en-US" altLang="zh-CN" dirty="0" smtClean="0"/>
              <a:t>Internet</a:t>
            </a:r>
            <a:r>
              <a:rPr lang="zh-CN" altLang="en-US" dirty="0" smtClean="0"/>
              <a:t>互联网控制报文协议）</a:t>
            </a:r>
            <a:endParaRPr lang="en-US" altLang="zh-CN" dirty="0" smtClean="0"/>
          </a:p>
          <a:p>
            <a:r>
              <a:rPr lang="en-US" altLang="zh-CN" dirty="0" smtClean="0"/>
              <a:t>IGMP</a:t>
            </a:r>
            <a:r>
              <a:rPr lang="zh-CN" altLang="en-US" dirty="0" smtClean="0"/>
              <a:t>（</a:t>
            </a:r>
            <a:r>
              <a:rPr lang="en-US" altLang="zh-CN" dirty="0" smtClean="0"/>
              <a:t>Internet</a:t>
            </a:r>
            <a:r>
              <a:rPr lang="zh-CN" altLang="en-US" dirty="0" smtClean="0"/>
              <a:t>组管理协议）</a:t>
            </a:r>
            <a:endParaRPr lang="en-US" altLang="zh-CN" dirty="0" smtClean="0"/>
          </a:p>
          <a:p>
            <a:r>
              <a:rPr lang="en-US" altLang="zh-CN" dirty="0" smtClean="0"/>
              <a:t>ARP</a:t>
            </a:r>
            <a:r>
              <a:rPr lang="zh-CN" altLang="en-US" dirty="0" smtClean="0"/>
              <a:t>（地址解析协议）</a:t>
            </a:r>
            <a:endParaRPr lang="en-US" altLang="zh-CN" dirty="0" smtClean="0"/>
          </a:p>
          <a:p>
            <a:r>
              <a:rPr lang="en-US" altLang="zh-CN" dirty="0" smtClean="0"/>
              <a:t>RARP </a:t>
            </a:r>
            <a:r>
              <a:rPr lang="zh-CN" altLang="en-US" dirty="0" smtClean="0"/>
              <a:t>（逆地址解析协议）</a:t>
            </a:r>
            <a:endParaRPr lang="en-US" altLang="zh-CN" dirty="0" smtClean="0"/>
          </a:p>
        </p:txBody>
      </p:sp>
      <p:cxnSp>
        <p:nvCxnSpPr>
          <p:cNvPr id="5" name="直接箭头连接符 4"/>
          <p:cNvCxnSpPr>
            <a:stCxn id="3" idx="3"/>
          </p:cNvCxnSpPr>
          <p:nvPr/>
        </p:nvCxnSpPr>
        <p:spPr>
          <a:xfrm>
            <a:off x="2636920" y="3420579"/>
            <a:ext cx="620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2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4138" y="648271"/>
            <a:ext cx="7848872" cy="1477328"/>
          </a:xfrm>
          <a:prstGeom prst="rect">
            <a:avLst/>
          </a:prstGeom>
          <a:ln>
            <a:solidFill>
              <a:schemeClr val="bg1"/>
            </a:solidFill>
          </a:ln>
        </p:spPr>
        <p:txBody>
          <a:bodyPr wrap="square">
            <a:spAutoFit/>
          </a:bodyPr>
          <a:lstStyle/>
          <a:p>
            <a:r>
              <a:rPr lang="en-US" altLang="zh-CN" dirty="0" smtClean="0"/>
              <a:t>IP</a:t>
            </a:r>
            <a:r>
              <a:rPr lang="zh-CN" altLang="en-US" dirty="0"/>
              <a:t>：</a:t>
            </a:r>
            <a:r>
              <a:rPr lang="en-US" altLang="zh-CN" dirty="0" smtClean="0"/>
              <a:t>TCP </a:t>
            </a:r>
            <a:r>
              <a:rPr lang="en-US" altLang="zh-CN" dirty="0"/>
              <a:t>/ IP</a:t>
            </a:r>
            <a:r>
              <a:rPr lang="zh-CN" altLang="en-US" dirty="0"/>
              <a:t>协议族中最为核心的协议。所有的</a:t>
            </a:r>
            <a:r>
              <a:rPr lang="en-US" altLang="zh-CN" dirty="0"/>
              <a:t>TCP</a:t>
            </a:r>
            <a:r>
              <a:rPr lang="zh-CN" altLang="en-US" dirty="0"/>
              <a:t>、</a:t>
            </a:r>
            <a:r>
              <a:rPr lang="en-US" altLang="zh-CN" dirty="0"/>
              <a:t>UDP</a:t>
            </a:r>
            <a:r>
              <a:rPr lang="zh-CN" altLang="en-US" dirty="0"/>
              <a:t>、</a:t>
            </a:r>
            <a:r>
              <a:rPr lang="en-US" altLang="zh-CN" dirty="0"/>
              <a:t>ICMP</a:t>
            </a:r>
            <a:r>
              <a:rPr lang="zh-CN" altLang="en-US" dirty="0"/>
              <a:t>及</a:t>
            </a:r>
            <a:r>
              <a:rPr lang="en-US" altLang="zh-CN" dirty="0"/>
              <a:t>IGMP</a:t>
            </a:r>
            <a:r>
              <a:rPr lang="zh-CN" altLang="en-US" dirty="0"/>
              <a:t>数据都以</a:t>
            </a:r>
            <a:r>
              <a:rPr lang="en-US" altLang="zh-CN" dirty="0"/>
              <a:t>IP</a:t>
            </a:r>
            <a:r>
              <a:rPr lang="zh-CN" altLang="en-US" dirty="0"/>
              <a:t>数据报格式传输</a:t>
            </a:r>
            <a:r>
              <a:rPr lang="zh-CN" altLang="en-US" dirty="0" smtClean="0"/>
              <a:t>。</a:t>
            </a:r>
            <a:endParaRPr lang="en-US" altLang="zh-CN" dirty="0"/>
          </a:p>
          <a:p>
            <a:r>
              <a:rPr lang="zh-CN" altLang="en-US" dirty="0"/>
              <a:t>不可靠：</a:t>
            </a:r>
            <a:r>
              <a:rPr lang="en-US" altLang="zh-CN" dirty="0"/>
              <a:t>IP</a:t>
            </a:r>
            <a:r>
              <a:rPr lang="zh-CN" altLang="en-US" dirty="0"/>
              <a:t>仅提供最好的传输服务，不能保证</a:t>
            </a:r>
            <a:r>
              <a:rPr lang="en-US" altLang="zh-CN" dirty="0"/>
              <a:t>IP</a:t>
            </a:r>
            <a:r>
              <a:rPr lang="zh-CN" altLang="en-US" dirty="0"/>
              <a:t>数据报能成功地到达目的地</a:t>
            </a:r>
            <a:r>
              <a:rPr lang="zh-CN" altLang="en-US" dirty="0" smtClean="0"/>
              <a:t>。</a:t>
            </a:r>
            <a:endParaRPr lang="en-US" altLang="zh-CN" dirty="0"/>
          </a:p>
          <a:p>
            <a:r>
              <a:rPr lang="zh-CN" altLang="en-US" dirty="0"/>
              <a:t>无连接：</a:t>
            </a:r>
            <a:r>
              <a:rPr lang="en-US" altLang="zh-CN" dirty="0"/>
              <a:t>IP</a:t>
            </a:r>
            <a:r>
              <a:rPr lang="zh-CN" altLang="en-US" dirty="0"/>
              <a:t>并不维护任何关于后续数据报的状态信息，每个数据报的处理是相互独立的， </a:t>
            </a:r>
            <a:r>
              <a:rPr lang="en-US" altLang="zh-CN" dirty="0"/>
              <a:t>IP</a:t>
            </a:r>
            <a:r>
              <a:rPr lang="zh-CN" altLang="en-US" dirty="0"/>
              <a:t>数据报可以不按发送顺序接收。</a:t>
            </a:r>
          </a:p>
        </p:txBody>
      </p:sp>
      <p:sp>
        <p:nvSpPr>
          <p:cNvPr id="4" name="矩形 3"/>
          <p:cNvSpPr/>
          <p:nvPr/>
        </p:nvSpPr>
        <p:spPr>
          <a:xfrm>
            <a:off x="684138" y="2448471"/>
            <a:ext cx="7848872" cy="1200329"/>
          </a:xfrm>
          <a:prstGeom prst="rect">
            <a:avLst/>
          </a:prstGeom>
          <a:ln>
            <a:solidFill>
              <a:schemeClr val="bg1"/>
            </a:solidFill>
          </a:ln>
        </p:spPr>
        <p:txBody>
          <a:bodyPr wrap="square">
            <a:spAutoFit/>
          </a:bodyPr>
          <a:lstStyle/>
          <a:p>
            <a:pPr lvl="0"/>
            <a:r>
              <a:rPr lang="en-US" altLang="zh-CN" dirty="0" smtClean="0"/>
              <a:t>5</a:t>
            </a:r>
            <a:r>
              <a:rPr lang="zh-CN" altLang="zh-CN" dirty="0" smtClean="0"/>
              <a:t>个</a:t>
            </a:r>
            <a:r>
              <a:rPr lang="zh-CN" altLang="zh-CN" dirty="0"/>
              <a:t>协议中仅</a:t>
            </a:r>
            <a:r>
              <a:rPr lang="en-US" altLang="zh-CN" dirty="0"/>
              <a:t>IP</a:t>
            </a:r>
            <a:r>
              <a:rPr lang="zh-CN" altLang="zh-CN" dirty="0"/>
              <a:t>具有全网的寻址能力，而</a:t>
            </a:r>
            <a:r>
              <a:rPr lang="en-US" altLang="zh-CN" dirty="0"/>
              <a:t>ICMP</a:t>
            </a:r>
            <a:r>
              <a:rPr lang="zh-CN" altLang="zh-CN" dirty="0" smtClean="0"/>
              <a:t>、</a:t>
            </a:r>
            <a:r>
              <a:rPr lang="en-US" altLang="zh-CN" dirty="0" smtClean="0"/>
              <a:t>IGMP</a:t>
            </a:r>
            <a:r>
              <a:rPr lang="zh-CN" altLang="en-US" dirty="0" smtClean="0"/>
              <a:t>、</a:t>
            </a:r>
            <a:r>
              <a:rPr lang="en-US" altLang="zh-CN" dirty="0" smtClean="0"/>
              <a:t>ARP</a:t>
            </a:r>
            <a:r>
              <a:rPr lang="zh-CN" altLang="zh-CN" dirty="0"/>
              <a:t>和</a:t>
            </a:r>
            <a:r>
              <a:rPr lang="en-US" altLang="zh-CN" dirty="0"/>
              <a:t>RARP</a:t>
            </a:r>
            <a:r>
              <a:rPr lang="zh-CN" altLang="zh-CN" dirty="0"/>
              <a:t>均无全网的寻址能力，</a:t>
            </a:r>
            <a:r>
              <a:rPr lang="en-US" altLang="zh-CN" dirty="0" smtClean="0"/>
              <a:t>ICMP</a:t>
            </a:r>
            <a:r>
              <a:rPr lang="zh-CN" altLang="en-US" dirty="0" smtClean="0"/>
              <a:t>和</a:t>
            </a:r>
            <a:r>
              <a:rPr lang="en-US" altLang="zh-CN" dirty="0" smtClean="0"/>
              <a:t>IGMP</a:t>
            </a:r>
            <a:r>
              <a:rPr lang="zh-CN" altLang="zh-CN" dirty="0" smtClean="0"/>
              <a:t>需要</a:t>
            </a:r>
            <a:r>
              <a:rPr lang="zh-CN" altLang="zh-CN" dirty="0"/>
              <a:t>在不同网络之间传递，因此必须用</a:t>
            </a:r>
            <a:r>
              <a:rPr lang="en-US" altLang="zh-CN" dirty="0"/>
              <a:t>IP</a:t>
            </a:r>
            <a:r>
              <a:rPr lang="zh-CN" altLang="zh-CN" dirty="0"/>
              <a:t>封装，</a:t>
            </a:r>
            <a:r>
              <a:rPr lang="en-US" altLang="zh-CN" dirty="0"/>
              <a:t>ARP</a:t>
            </a:r>
            <a:r>
              <a:rPr lang="zh-CN" altLang="zh-CN" dirty="0"/>
              <a:t>和</a:t>
            </a:r>
            <a:r>
              <a:rPr lang="en-US" altLang="zh-CN" dirty="0"/>
              <a:t>RARP</a:t>
            </a:r>
            <a:r>
              <a:rPr lang="zh-CN" altLang="zh-CN" dirty="0"/>
              <a:t>只在一个网络的内部进行通信，不需要在网络之间寻址，所以无须用</a:t>
            </a:r>
            <a:r>
              <a:rPr lang="en-US" altLang="zh-CN" dirty="0"/>
              <a:t>IP</a:t>
            </a:r>
            <a:r>
              <a:rPr lang="zh-CN" altLang="zh-CN" dirty="0"/>
              <a:t>封装。</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39" y="3845398"/>
            <a:ext cx="410445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594" y="3792245"/>
            <a:ext cx="3248025" cy="124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184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138" y="864295"/>
            <a:ext cx="7632848" cy="3970318"/>
          </a:xfrm>
          <a:prstGeom prst="rect">
            <a:avLst/>
          </a:prstGeom>
        </p:spPr>
        <p:txBody>
          <a:bodyPr wrap="square">
            <a:spAutoFit/>
          </a:bodyPr>
          <a:lstStyle/>
          <a:p>
            <a:r>
              <a:rPr lang="en-US" altLang="zh-CN" dirty="0" smtClean="0"/>
              <a:t>4</a:t>
            </a:r>
            <a:r>
              <a:rPr lang="zh-CN" altLang="en-US" dirty="0" smtClean="0"/>
              <a:t>）链路</a:t>
            </a:r>
            <a:r>
              <a:rPr lang="zh-CN" altLang="en-US" dirty="0"/>
              <a:t>层，有时也称作数据链路层或网络接口层</a:t>
            </a:r>
            <a:r>
              <a:rPr lang="zh-CN" altLang="en-US" dirty="0" smtClean="0"/>
              <a:t>，通常</a:t>
            </a:r>
            <a:r>
              <a:rPr lang="zh-CN" altLang="en-US" dirty="0"/>
              <a:t>包括操作系统中的设备驱动程序和</a:t>
            </a:r>
            <a:r>
              <a:rPr lang="zh-CN" altLang="en-US" dirty="0" smtClean="0"/>
              <a:t>计算机中</a:t>
            </a:r>
            <a:r>
              <a:rPr lang="zh-CN" altLang="en-US" dirty="0"/>
              <a:t>对应的网络接口卡。它们一起处理与电缆（或其他任何传输媒介）的物理接口细节</a:t>
            </a:r>
            <a:r>
              <a:rPr lang="zh-CN" altLang="en-US" dirty="0" smtClean="0"/>
              <a:t>。</a:t>
            </a:r>
            <a:endParaRPr lang="en-US" altLang="zh-CN" dirty="0" smtClean="0"/>
          </a:p>
          <a:p>
            <a:endParaRPr lang="en-US" altLang="zh-CN" b="0" dirty="0" smtClean="0"/>
          </a:p>
          <a:p>
            <a:endParaRPr lang="en-US" altLang="zh-CN" b="0" dirty="0"/>
          </a:p>
          <a:p>
            <a:endParaRPr lang="en-US" altLang="zh-CN" b="0" dirty="0" smtClean="0"/>
          </a:p>
          <a:p>
            <a:endParaRPr lang="en-US" altLang="zh-CN" b="0" dirty="0" smtClean="0"/>
          </a:p>
          <a:p>
            <a:endParaRPr lang="en-US" altLang="zh-CN" dirty="0" smtClean="0"/>
          </a:p>
          <a:p>
            <a:r>
              <a:rPr lang="zh-CN" altLang="en-US" dirty="0" smtClean="0"/>
              <a:t>在</a:t>
            </a:r>
            <a:r>
              <a:rPr lang="en-US" altLang="zh-CN" dirty="0" smtClean="0"/>
              <a:t>TCP/IP</a:t>
            </a:r>
            <a:r>
              <a:rPr lang="zh-CN" altLang="en-US" dirty="0"/>
              <a:t>协议族中，链路层主要有三个目的：</a:t>
            </a:r>
            <a:endParaRPr lang="en-US" altLang="zh-CN" dirty="0"/>
          </a:p>
          <a:p>
            <a:r>
              <a:rPr lang="zh-CN" altLang="en-US" dirty="0"/>
              <a:t>（</a:t>
            </a:r>
            <a:r>
              <a:rPr lang="en-US" altLang="zh-CN" dirty="0"/>
              <a:t>1</a:t>
            </a:r>
            <a:r>
              <a:rPr lang="zh-CN" altLang="en-US" dirty="0"/>
              <a:t>）为</a:t>
            </a:r>
            <a:r>
              <a:rPr lang="en-US" altLang="zh-CN" dirty="0" smtClean="0"/>
              <a:t>IP</a:t>
            </a:r>
            <a:r>
              <a:rPr lang="zh-CN" altLang="en-US" dirty="0"/>
              <a:t>模块发送和接收</a:t>
            </a:r>
            <a:r>
              <a:rPr lang="en-US" altLang="zh-CN" dirty="0" smtClean="0"/>
              <a:t>IP</a:t>
            </a:r>
            <a:r>
              <a:rPr lang="zh-CN" altLang="en-US" dirty="0"/>
              <a:t>数据报；</a:t>
            </a:r>
            <a:endParaRPr lang="en-US" altLang="zh-CN" dirty="0"/>
          </a:p>
          <a:p>
            <a:r>
              <a:rPr lang="zh-CN" altLang="en-US" dirty="0"/>
              <a:t>（ </a:t>
            </a:r>
            <a:r>
              <a:rPr lang="en-US" altLang="zh-CN" dirty="0"/>
              <a:t>2</a:t>
            </a:r>
            <a:r>
              <a:rPr lang="zh-CN" altLang="en-US" dirty="0"/>
              <a:t>）为</a:t>
            </a:r>
            <a:r>
              <a:rPr lang="en-US" altLang="zh-CN" dirty="0" smtClean="0"/>
              <a:t>ARP</a:t>
            </a:r>
            <a:r>
              <a:rPr lang="zh-CN" altLang="en-US" dirty="0"/>
              <a:t>模块发送</a:t>
            </a:r>
            <a:r>
              <a:rPr lang="en-US" altLang="zh-CN" dirty="0" smtClean="0"/>
              <a:t>ARP</a:t>
            </a:r>
            <a:r>
              <a:rPr lang="zh-CN" altLang="en-US" dirty="0"/>
              <a:t>请求和接收</a:t>
            </a:r>
            <a:r>
              <a:rPr lang="en-US" altLang="zh-CN" dirty="0" smtClean="0"/>
              <a:t>ARP</a:t>
            </a:r>
            <a:r>
              <a:rPr lang="zh-CN" altLang="en-US" dirty="0"/>
              <a:t>应答；</a:t>
            </a:r>
            <a:endParaRPr lang="en-US" altLang="zh-CN" dirty="0"/>
          </a:p>
          <a:p>
            <a:r>
              <a:rPr lang="zh-CN" altLang="en-US" dirty="0"/>
              <a:t>（</a:t>
            </a:r>
            <a:r>
              <a:rPr lang="en-US" altLang="zh-CN" dirty="0"/>
              <a:t>3</a:t>
            </a:r>
            <a:r>
              <a:rPr lang="zh-CN" altLang="en-US" dirty="0"/>
              <a:t>）为</a:t>
            </a:r>
            <a:r>
              <a:rPr lang="en-US" altLang="zh-CN" dirty="0" smtClean="0"/>
              <a:t>RARP</a:t>
            </a:r>
            <a:r>
              <a:rPr lang="zh-CN" altLang="en-US" dirty="0"/>
              <a:t>发送</a:t>
            </a:r>
            <a:r>
              <a:rPr lang="en-US" altLang="zh-CN" dirty="0" smtClean="0"/>
              <a:t>RARP</a:t>
            </a:r>
            <a:r>
              <a:rPr lang="zh-CN" altLang="en-US" dirty="0"/>
              <a:t>请求和接收</a:t>
            </a:r>
            <a:r>
              <a:rPr lang="en-US" altLang="zh-CN" dirty="0" smtClean="0"/>
              <a:t>RARP</a:t>
            </a:r>
            <a:r>
              <a:rPr lang="zh-CN" altLang="en-US" dirty="0"/>
              <a:t>应答。</a:t>
            </a:r>
            <a:endParaRPr lang="en-US" altLang="zh-CN" dirty="0"/>
          </a:p>
          <a:p>
            <a:r>
              <a:rPr lang="en-US" altLang="zh-CN" dirty="0" smtClean="0"/>
              <a:t>TCP/IP</a:t>
            </a:r>
            <a:r>
              <a:rPr lang="zh-CN" altLang="en-US" dirty="0"/>
              <a:t>支持多种不同的链路层协议，这取决于网络所使用的硬件，如</a:t>
            </a:r>
            <a:r>
              <a:rPr lang="zh-CN" altLang="en-US" dirty="0" smtClean="0"/>
              <a:t>以太网</a:t>
            </a:r>
            <a:r>
              <a:rPr lang="zh-CN" altLang="en-US" dirty="0"/>
              <a:t>、令牌环网、</a:t>
            </a:r>
            <a:r>
              <a:rPr lang="en-US" altLang="zh-CN" dirty="0" smtClean="0"/>
              <a:t>FDD </a:t>
            </a:r>
            <a:r>
              <a:rPr lang="en-US" altLang="zh-CN" dirty="0"/>
              <a:t>I</a:t>
            </a:r>
            <a:r>
              <a:rPr lang="zh-CN" altLang="en-US" dirty="0"/>
              <a:t>（光纤分布式数据接口）及</a:t>
            </a:r>
            <a:r>
              <a:rPr lang="en-US" altLang="zh-CN" dirty="0" smtClean="0"/>
              <a:t>RS-232</a:t>
            </a:r>
            <a:r>
              <a:rPr lang="zh-CN" altLang="en-US" dirty="0"/>
              <a:t>串行线路等</a:t>
            </a:r>
            <a:r>
              <a:rPr lang="zh-CN" altLang="en-US" dirty="0" smtClean="0"/>
              <a:t>。</a:t>
            </a:r>
            <a:endParaRPr lang="en-US" altLang="zh-CN" dirty="0" smtClean="0"/>
          </a:p>
        </p:txBody>
      </p:sp>
      <p:sp>
        <p:nvSpPr>
          <p:cNvPr id="3" name="矩形 2"/>
          <p:cNvSpPr/>
          <p:nvPr/>
        </p:nvSpPr>
        <p:spPr>
          <a:xfrm>
            <a:off x="836720" y="2088431"/>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链路层</a:t>
            </a:r>
            <a:endParaRPr lang="zh-CN" altLang="en-US" dirty="0"/>
          </a:p>
        </p:txBody>
      </p:sp>
      <p:sp>
        <p:nvSpPr>
          <p:cNvPr id="4" name="TextBox 3"/>
          <p:cNvSpPr txBox="1"/>
          <p:nvPr/>
        </p:nvSpPr>
        <p:spPr>
          <a:xfrm>
            <a:off x="3256938" y="1872407"/>
            <a:ext cx="1114408" cy="923330"/>
          </a:xfrm>
          <a:prstGeom prst="rect">
            <a:avLst/>
          </a:prstGeom>
          <a:noFill/>
        </p:spPr>
        <p:txBody>
          <a:bodyPr wrap="none" rtlCol="0">
            <a:spAutoFit/>
          </a:bodyPr>
          <a:lstStyle/>
          <a:p>
            <a:r>
              <a:rPr lang="zh-CN" altLang="en-US" dirty="0" smtClean="0"/>
              <a:t>以太网</a:t>
            </a:r>
            <a:endParaRPr lang="en-US" altLang="zh-CN" dirty="0" smtClean="0"/>
          </a:p>
          <a:p>
            <a:r>
              <a:rPr lang="zh-CN" altLang="en-US" dirty="0" smtClean="0"/>
              <a:t>令牌环网</a:t>
            </a:r>
            <a:endParaRPr lang="en-US" altLang="zh-CN" dirty="0" smtClean="0"/>
          </a:p>
          <a:p>
            <a:r>
              <a:rPr lang="en-US" altLang="zh-CN" dirty="0" smtClean="0"/>
              <a:t>FDDI</a:t>
            </a:r>
          </a:p>
        </p:txBody>
      </p:sp>
      <p:cxnSp>
        <p:nvCxnSpPr>
          <p:cNvPr id="5" name="直接箭头连接符 4"/>
          <p:cNvCxnSpPr/>
          <p:nvPr/>
        </p:nvCxnSpPr>
        <p:spPr>
          <a:xfrm>
            <a:off x="2700362" y="2312204"/>
            <a:ext cx="620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8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114" y="854417"/>
            <a:ext cx="8424935" cy="3970318"/>
          </a:xfrm>
          <a:prstGeom prst="rect">
            <a:avLst/>
          </a:prstGeom>
        </p:spPr>
        <p:txBody>
          <a:bodyPr wrap="square">
            <a:spAutoFit/>
          </a:bodyPr>
          <a:lstStyle/>
          <a:p>
            <a:r>
              <a:rPr lang="zh-CN" altLang="en-US" dirty="0"/>
              <a:t>以太网：是当今</a:t>
            </a:r>
            <a:r>
              <a:rPr lang="en-US" altLang="zh-CN" dirty="0"/>
              <a:t>T C P / I P</a:t>
            </a:r>
            <a:r>
              <a:rPr lang="zh-CN" altLang="en-US" dirty="0"/>
              <a:t>采用的主要的局域网技</a:t>
            </a:r>
          </a:p>
          <a:p>
            <a:r>
              <a:rPr lang="zh-CN" altLang="en-US" dirty="0"/>
              <a:t>术。它采用一种称作</a:t>
            </a:r>
            <a:r>
              <a:rPr lang="en-US" altLang="zh-CN" dirty="0"/>
              <a:t>C S M A / C D</a:t>
            </a:r>
            <a:r>
              <a:rPr lang="zh-CN" altLang="en-US" dirty="0"/>
              <a:t>的媒体接入方法，其意思是带冲突检测的载波侦听多路接入</a:t>
            </a:r>
            <a:endParaRPr lang="en-US" altLang="zh-CN" dirty="0"/>
          </a:p>
          <a:p>
            <a:endParaRPr lang="en-US" altLang="zh-CN" dirty="0" smtClean="0"/>
          </a:p>
          <a:p>
            <a:r>
              <a:rPr lang="en-US" altLang="zh-CN" dirty="0" smtClean="0"/>
              <a:t>SLIP</a:t>
            </a:r>
            <a:r>
              <a:rPr lang="zh-CN" altLang="en-US" dirty="0"/>
              <a:t>：</a:t>
            </a:r>
            <a:r>
              <a:rPr lang="en-US" altLang="zh-CN" dirty="0"/>
              <a:t> Serial Line IP</a:t>
            </a:r>
            <a:r>
              <a:rPr lang="zh-CN" altLang="en-US" dirty="0"/>
              <a:t>（串行线路</a:t>
            </a:r>
            <a:r>
              <a:rPr lang="en-US" altLang="zh-CN" dirty="0"/>
              <a:t>IP</a:t>
            </a:r>
            <a:r>
              <a:rPr lang="zh-CN" altLang="en-US" dirty="0"/>
              <a:t>），它是一种在串行线路上对</a:t>
            </a:r>
            <a:r>
              <a:rPr lang="en-US" altLang="zh-CN" dirty="0"/>
              <a:t>I P</a:t>
            </a:r>
            <a:r>
              <a:rPr lang="zh-CN" altLang="en-US" dirty="0"/>
              <a:t>数据报进行封装的简单形式。</a:t>
            </a:r>
            <a:endParaRPr lang="en-US" altLang="zh-CN" dirty="0"/>
          </a:p>
          <a:p>
            <a:endParaRPr lang="en-US" altLang="zh-CN" dirty="0" smtClean="0"/>
          </a:p>
          <a:p>
            <a:r>
              <a:rPr lang="pl-PL" altLang="zh-CN" dirty="0" smtClean="0"/>
              <a:t>CSLIP</a:t>
            </a:r>
            <a:r>
              <a:rPr lang="zh-CN" altLang="en-US" dirty="0"/>
              <a:t>：压缩的</a:t>
            </a:r>
            <a:r>
              <a:rPr lang="en-US" altLang="zh-CN" dirty="0"/>
              <a:t>SLIP</a:t>
            </a:r>
            <a:r>
              <a:rPr lang="zh-CN" altLang="en-US" dirty="0"/>
              <a:t>，由于串行线路的速率通常较低（ </a:t>
            </a:r>
            <a:r>
              <a:rPr lang="en-US" altLang="zh-CN" dirty="0"/>
              <a:t>19200 b/s</a:t>
            </a:r>
            <a:r>
              <a:rPr lang="zh-CN" altLang="en-US" dirty="0"/>
              <a:t>或更低），于是人们提出一个被称作</a:t>
            </a:r>
            <a:r>
              <a:rPr lang="en-US" altLang="zh-CN" dirty="0"/>
              <a:t>CSLIP</a:t>
            </a:r>
            <a:r>
              <a:rPr lang="zh-CN" altLang="en-US" dirty="0"/>
              <a:t>（即压缩</a:t>
            </a:r>
            <a:r>
              <a:rPr lang="en-US" altLang="zh-CN" dirty="0"/>
              <a:t>SLIP</a:t>
            </a:r>
            <a:r>
              <a:rPr lang="zh-CN" altLang="en-US" dirty="0"/>
              <a:t>）的新协议，。</a:t>
            </a:r>
            <a:r>
              <a:rPr lang="en-US" altLang="zh-CN" dirty="0"/>
              <a:t>CSLIP</a:t>
            </a:r>
            <a:r>
              <a:rPr lang="zh-CN" altLang="en-US" dirty="0"/>
              <a:t>一般能把上面的</a:t>
            </a:r>
            <a:r>
              <a:rPr lang="en-US" altLang="zh-CN" dirty="0"/>
              <a:t>4 0</a:t>
            </a:r>
            <a:r>
              <a:rPr lang="zh-CN" altLang="en-US" dirty="0"/>
              <a:t>个字节压缩到</a:t>
            </a:r>
            <a:r>
              <a:rPr lang="en-US" altLang="zh-CN" dirty="0"/>
              <a:t>3</a:t>
            </a:r>
            <a:r>
              <a:rPr lang="zh-CN" altLang="en-US" dirty="0"/>
              <a:t>或</a:t>
            </a:r>
            <a:r>
              <a:rPr lang="en-US" altLang="zh-CN" dirty="0"/>
              <a:t>5</a:t>
            </a:r>
            <a:r>
              <a:rPr lang="zh-CN" altLang="en-US" dirty="0"/>
              <a:t>个字节。</a:t>
            </a:r>
            <a:endParaRPr lang="en-US" altLang="zh-CN" dirty="0"/>
          </a:p>
          <a:p>
            <a:endParaRPr lang="en-US" altLang="zh-CN" dirty="0" smtClean="0"/>
          </a:p>
          <a:p>
            <a:r>
              <a:rPr lang="en-US" altLang="zh-CN" dirty="0" smtClean="0"/>
              <a:t>PPP:</a:t>
            </a:r>
            <a:r>
              <a:rPr lang="zh-CN" altLang="en-US" dirty="0" smtClean="0"/>
              <a:t>点对点协议修改了</a:t>
            </a:r>
            <a:r>
              <a:rPr lang="en-US" altLang="zh-CN" dirty="0" smtClean="0"/>
              <a:t>SLIP</a:t>
            </a:r>
            <a:r>
              <a:rPr lang="zh-CN" altLang="en-US" dirty="0" smtClean="0"/>
              <a:t>协议中的所有缺陷。随着产品越来越多，产家也开始逐渐支持</a:t>
            </a:r>
            <a:r>
              <a:rPr lang="en-US" altLang="zh-CN" dirty="0" smtClean="0"/>
              <a:t>PPP</a:t>
            </a:r>
            <a:r>
              <a:rPr lang="zh-CN" altLang="en-US" dirty="0" smtClean="0"/>
              <a:t>，因此最终</a:t>
            </a:r>
            <a:r>
              <a:rPr lang="en-US" altLang="zh-CN" dirty="0" smtClean="0"/>
              <a:t>PPP</a:t>
            </a:r>
            <a:r>
              <a:rPr lang="zh-CN" altLang="en-US" dirty="0" smtClean="0"/>
              <a:t>应该取代</a:t>
            </a:r>
            <a:r>
              <a:rPr lang="en-US" altLang="zh-CN" dirty="0" smtClean="0"/>
              <a:t>SLIP</a:t>
            </a:r>
          </a:p>
          <a:p>
            <a:endParaRPr lang="zh-CN" altLang="en-US" dirty="0"/>
          </a:p>
        </p:txBody>
      </p:sp>
    </p:spTree>
    <p:extLst>
      <p:ext uri="{BB962C8B-B14F-4D97-AF65-F5344CB8AC3E}">
        <p14:creationId xmlns:p14="http://schemas.microsoft.com/office/powerpoint/2010/main" val="338839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114" y="792287"/>
            <a:ext cx="7632849" cy="2585323"/>
          </a:xfrm>
          <a:prstGeom prst="rect">
            <a:avLst/>
          </a:prstGeom>
        </p:spPr>
        <p:txBody>
          <a:bodyPr wrap="square">
            <a:spAutoFit/>
          </a:bodyPr>
          <a:lstStyle/>
          <a:p>
            <a:r>
              <a:rPr lang="zh-CN" altLang="en-US" dirty="0"/>
              <a:t>回环接口：大多数的产品都支持环回接口（ </a:t>
            </a:r>
            <a:r>
              <a:rPr lang="en-US" altLang="zh-CN" dirty="0"/>
              <a:t>Loopback Interface</a:t>
            </a:r>
            <a:r>
              <a:rPr lang="zh-CN" altLang="en-US" dirty="0"/>
              <a:t>），以允许运行在同一台主机上的客户程序和服务器程序通过</a:t>
            </a:r>
            <a:r>
              <a:rPr lang="en-US" altLang="zh-CN" dirty="0"/>
              <a:t>TCP/IP</a:t>
            </a:r>
            <a:r>
              <a:rPr lang="zh-CN" altLang="en-US" dirty="0"/>
              <a:t>进行通信。根据惯例</a:t>
            </a:r>
            <a:r>
              <a:rPr lang="zh-CN" altLang="en-US" dirty="0" smtClean="0"/>
              <a:t>，大多数</a:t>
            </a:r>
            <a:r>
              <a:rPr lang="zh-CN" altLang="en-US" dirty="0"/>
              <a:t>系统把</a:t>
            </a:r>
            <a:r>
              <a:rPr lang="en-US" altLang="zh-CN" dirty="0"/>
              <a:t>I P</a:t>
            </a:r>
            <a:r>
              <a:rPr lang="zh-CN" altLang="en-US" dirty="0"/>
              <a:t>地址</a:t>
            </a:r>
            <a:r>
              <a:rPr lang="en-US" altLang="zh-CN" dirty="0"/>
              <a:t>127.0.0.1</a:t>
            </a:r>
            <a:r>
              <a:rPr lang="zh-CN" altLang="en-US" dirty="0"/>
              <a:t>分配给这个接口，并命名为</a:t>
            </a:r>
            <a:r>
              <a:rPr lang="en-US" altLang="zh-CN" dirty="0" err="1"/>
              <a:t>localhost</a:t>
            </a:r>
            <a:r>
              <a:rPr lang="zh-CN" altLang="en-US" dirty="0"/>
              <a:t>。</a:t>
            </a:r>
            <a:endParaRPr lang="en-US" altLang="zh-CN" dirty="0"/>
          </a:p>
          <a:p>
            <a:endParaRPr lang="en-US" altLang="zh-CN" dirty="0" smtClean="0"/>
          </a:p>
          <a:p>
            <a:r>
              <a:rPr lang="zh-CN" altLang="en-US" dirty="0" smtClean="0"/>
              <a:t>最大</a:t>
            </a:r>
            <a:r>
              <a:rPr lang="zh-CN" altLang="en-US" dirty="0"/>
              <a:t>传输单元（</a:t>
            </a:r>
            <a:r>
              <a:rPr lang="en-US" altLang="zh-CN" dirty="0"/>
              <a:t>MTU</a:t>
            </a:r>
            <a:r>
              <a:rPr lang="zh-CN" altLang="en-US" dirty="0"/>
              <a:t>）：不同类型的网络大多数都有一个上限。以太网和</a:t>
            </a:r>
            <a:r>
              <a:rPr lang="en-US" altLang="zh-CN" dirty="0"/>
              <a:t>802.3</a:t>
            </a:r>
            <a:r>
              <a:rPr lang="zh-CN" altLang="en-US" dirty="0"/>
              <a:t>对数据帧的长度最大值分别是</a:t>
            </a:r>
            <a:r>
              <a:rPr lang="en-US" altLang="zh-CN" dirty="0"/>
              <a:t>1500</a:t>
            </a:r>
            <a:r>
              <a:rPr lang="zh-CN" altLang="en-US" dirty="0"/>
              <a:t>和</a:t>
            </a:r>
            <a:r>
              <a:rPr lang="en-US" altLang="zh-CN" dirty="0"/>
              <a:t>1492</a:t>
            </a:r>
            <a:r>
              <a:rPr lang="zh-CN" altLang="en-US" dirty="0"/>
              <a:t>字节，如果</a:t>
            </a:r>
            <a:r>
              <a:rPr lang="en-US" altLang="zh-CN" dirty="0"/>
              <a:t>IP</a:t>
            </a:r>
            <a:r>
              <a:rPr lang="zh-CN" altLang="en-US" dirty="0"/>
              <a:t>层有一个数据报要传，而且数据的长度比链路层的</a:t>
            </a:r>
            <a:r>
              <a:rPr lang="en-US" altLang="zh-CN" dirty="0"/>
              <a:t>MTU</a:t>
            </a:r>
            <a:r>
              <a:rPr lang="zh-CN" altLang="en-US" dirty="0"/>
              <a:t>还大，那么</a:t>
            </a:r>
            <a:r>
              <a:rPr lang="en-US" altLang="zh-CN" dirty="0"/>
              <a:t>IP</a:t>
            </a:r>
            <a:r>
              <a:rPr lang="zh-CN" altLang="en-US" dirty="0"/>
              <a:t>层就需要进行分片（ </a:t>
            </a:r>
            <a:r>
              <a:rPr lang="en-US" altLang="zh-CN" dirty="0"/>
              <a:t>fragmentation</a:t>
            </a:r>
            <a:r>
              <a:rPr lang="zh-CN" altLang="en-US" dirty="0"/>
              <a:t>），把数据报分成若干片，这样每一片都小于</a:t>
            </a:r>
            <a:r>
              <a:rPr lang="en-US" altLang="zh-CN" dirty="0"/>
              <a:t>MTU</a:t>
            </a:r>
            <a:r>
              <a:rPr lang="zh-CN" altLang="en-US" dirty="0"/>
              <a:t>。</a:t>
            </a:r>
            <a:endParaRPr lang="en-US" altLang="zh-CN" dirty="0"/>
          </a:p>
        </p:txBody>
      </p:sp>
    </p:spTree>
    <p:extLst>
      <p:ext uri="{BB962C8B-B14F-4D97-AF65-F5344CB8AC3E}">
        <p14:creationId xmlns:p14="http://schemas.microsoft.com/office/powerpoint/2010/main" val="2577233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29" y="719789"/>
            <a:ext cx="1960793" cy="369332"/>
          </a:xfrm>
          <a:prstGeom prst="rect">
            <a:avLst/>
          </a:prstGeom>
          <a:noFill/>
        </p:spPr>
        <p:txBody>
          <a:bodyPr wrap="none" rtlCol="0">
            <a:spAutoFit/>
          </a:bodyPr>
          <a:lstStyle/>
          <a:p>
            <a:r>
              <a:rPr lang="en-US" altLang="zh-CN" dirty="0" smtClean="0"/>
              <a:t>1.3 TCP</a:t>
            </a:r>
            <a:r>
              <a:rPr lang="zh-CN" altLang="en-US" dirty="0" smtClean="0"/>
              <a:t>报文结构</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70" y="1368351"/>
            <a:ext cx="5703759" cy="306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363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082" y="576263"/>
            <a:ext cx="4824536" cy="3139321"/>
          </a:xfrm>
          <a:prstGeom prst="rect">
            <a:avLst/>
          </a:prstGeom>
          <a:noFill/>
        </p:spPr>
        <p:txBody>
          <a:bodyPr wrap="square" rtlCol="0">
            <a:spAutoFit/>
          </a:bodyPr>
          <a:lstStyle/>
          <a:p>
            <a:r>
              <a:rPr lang="en-US" altLang="zh-CN" dirty="0" smtClean="0"/>
              <a:t>1</a:t>
            </a:r>
            <a:r>
              <a:rPr lang="zh-CN" altLang="en-US" dirty="0" smtClean="0"/>
              <a:t>）原端口号、</a:t>
            </a:r>
            <a:r>
              <a:rPr lang="zh-CN" altLang="en-US" dirty="0"/>
              <a:t>目的端口号</a:t>
            </a:r>
            <a:r>
              <a:rPr lang="zh-CN" altLang="en-US" dirty="0" smtClean="0"/>
              <a:t>：</a:t>
            </a:r>
            <a:endParaRPr lang="en-US" altLang="zh-CN" dirty="0" smtClean="0"/>
          </a:p>
          <a:p>
            <a:endParaRPr lang="en-US" altLang="zh-CN" dirty="0" smtClean="0"/>
          </a:p>
          <a:p>
            <a:r>
              <a:rPr lang="en-US" altLang="zh-CN" dirty="0" smtClean="0"/>
              <a:t>• 16bit</a:t>
            </a:r>
            <a:r>
              <a:rPr lang="zh-CN" altLang="en-US" dirty="0" smtClean="0"/>
              <a:t>二进制数， 取值：</a:t>
            </a:r>
            <a:r>
              <a:rPr lang="en-US" altLang="zh-CN" dirty="0" smtClean="0"/>
              <a:t>0-65535</a:t>
            </a:r>
          </a:p>
          <a:p>
            <a:r>
              <a:rPr lang="en-US" altLang="zh-CN" dirty="0"/>
              <a:t>	</a:t>
            </a:r>
            <a:r>
              <a:rPr lang="zh-CN" altLang="en-US" dirty="0" smtClean="0"/>
              <a:t>知名端口：</a:t>
            </a:r>
            <a:r>
              <a:rPr lang="en-US" altLang="zh-CN" dirty="0" smtClean="0"/>
              <a:t>1-1023</a:t>
            </a:r>
          </a:p>
          <a:p>
            <a:r>
              <a:rPr lang="en-US" altLang="zh-CN" dirty="0"/>
              <a:t>	</a:t>
            </a:r>
            <a:r>
              <a:rPr lang="zh-CN" altLang="en-US" dirty="0" smtClean="0"/>
              <a:t>注册端口：</a:t>
            </a:r>
            <a:r>
              <a:rPr lang="en-US" altLang="zh-CN" dirty="0" smtClean="0"/>
              <a:t>1024-49151</a:t>
            </a:r>
          </a:p>
          <a:p>
            <a:r>
              <a:rPr lang="en-US" altLang="zh-CN" dirty="0"/>
              <a:t>	</a:t>
            </a:r>
            <a:r>
              <a:rPr lang="zh-CN" altLang="en-US" dirty="0" smtClean="0"/>
              <a:t>私有端口：</a:t>
            </a:r>
            <a:r>
              <a:rPr lang="en-US" altLang="zh-CN" dirty="0" smtClean="0"/>
              <a:t>49152-65535</a:t>
            </a:r>
          </a:p>
          <a:p>
            <a:endParaRPr lang="en-US" altLang="zh-CN" dirty="0" smtClean="0"/>
          </a:p>
          <a:p>
            <a:r>
              <a:rPr lang="en-US" altLang="zh-CN" dirty="0" smtClean="0"/>
              <a:t>• </a:t>
            </a:r>
            <a:r>
              <a:rPr lang="zh-CN" altLang="en-US" dirty="0" smtClean="0"/>
              <a:t>每个</a:t>
            </a:r>
            <a:r>
              <a:rPr lang="en-US" altLang="zh-CN" dirty="0"/>
              <a:t>TCP</a:t>
            </a:r>
            <a:r>
              <a:rPr lang="zh-CN" altLang="en-US" dirty="0"/>
              <a:t>段都包含源端和目的端的端口号，用于寻找发端和收端应用进程。这两个值加上</a:t>
            </a:r>
            <a:r>
              <a:rPr lang="en-US" altLang="zh-CN" dirty="0"/>
              <a:t>IP</a:t>
            </a:r>
            <a:r>
              <a:rPr lang="zh-CN" altLang="en-US" dirty="0"/>
              <a:t>首部中的源端</a:t>
            </a:r>
            <a:r>
              <a:rPr lang="en-US" altLang="zh-CN" dirty="0"/>
              <a:t>IP</a:t>
            </a:r>
            <a:r>
              <a:rPr lang="zh-CN" altLang="en-US" dirty="0"/>
              <a:t>地址和目的端</a:t>
            </a:r>
            <a:r>
              <a:rPr lang="en-US" altLang="zh-CN" dirty="0"/>
              <a:t>IP</a:t>
            </a:r>
            <a:r>
              <a:rPr lang="zh-CN" altLang="en-US" dirty="0"/>
              <a:t>地址唯一确定一个</a:t>
            </a:r>
            <a:r>
              <a:rPr lang="en-US" altLang="zh-CN" dirty="0"/>
              <a:t>TCP</a:t>
            </a:r>
            <a:r>
              <a:rPr lang="zh-CN" altLang="en-US" dirty="0"/>
              <a:t>连接</a:t>
            </a:r>
            <a:r>
              <a:rPr lang="zh-CN" altLang="en-US" dirty="0" smtClean="0"/>
              <a:t>。</a:t>
            </a: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891" y="1719916"/>
            <a:ext cx="4022234" cy="1913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80082" y="3962380"/>
            <a:ext cx="8192735" cy="646331"/>
          </a:xfrm>
          <a:prstGeom prst="rect">
            <a:avLst/>
          </a:prstGeom>
        </p:spPr>
        <p:txBody>
          <a:bodyPr wrap="square">
            <a:spAutoFit/>
          </a:bodyPr>
          <a:lstStyle/>
          <a:p>
            <a:r>
              <a:rPr lang="en-US" altLang="zh-CN" dirty="0"/>
              <a:t>• </a:t>
            </a:r>
            <a:r>
              <a:rPr lang="zh-CN" altLang="en-US" dirty="0"/>
              <a:t>源端口号：随机生成， 大于</a:t>
            </a:r>
            <a:r>
              <a:rPr lang="en-US" altLang="zh-CN" dirty="0"/>
              <a:t>1023</a:t>
            </a:r>
            <a:r>
              <a:rPr lang="zh-CN" altLang="en-US" dirty="0"/>
              <a:t>， 在发送数据一端来区分不同应用；</a:t>
            </a:r>
            <a:endParaRPr lang="en-US" altLang="zh-CN" dirty="0"/>
          </a:p>
          <a:p>
            <a:r>
              <a:rPr lang="zh-CN" altLang="en-US" dirty="0"/>
              <a:t> 目的端口号：反映了接收者需要用哪个上层协议处理</a:t>
            </a:r>
            <a:r>
              <a:rPr lang="zh-CN" altLang="en-US" dirty="0" smtClean="0"/>
              <a:t>数据。</a:t>
            </a:r>
          </a:p>
        </p:txBody>
      </p:sp>
    </p:spTree>
    <p:extLst>
      <p:ext uri="{BB962C8B-B14F-4D97-AF65-F5344CB8AC3E}">
        <p14:creationId xmlns:p14="http://schemas.microsoft.com/office/powerpoint/2010/main" val="2802393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7920880" cy="4801314"/>
          </a:xfrm>
          <a:prstGeom prst="rect">
            <a:avLst/>
          </a:prstGeom>
        </p:spPr>
        <p:txBody>
          <a:bodyPr wrap="square">
            <a:spAutoFit/>
          </a:bodyPr>
          <a:lstStyle/>
          <a:p>
            <a:r>
              <a:rPr lang="en-US" altLang="zh-CN" dirty="0" smtClean="0"/>
              <a:t>2</a:t>
            </a:r>
            <a:r>
              <a:rPr lang="zh-CN" altLang="en-US" dirty="0"/>
              <a:t>）序列</a:t>
            </a:r>
            <a:r>
              <a:rPr lang="zh-CN" altLang="en-US" dirty="0" smtClean="0"/>
              <a:t>号：</a:t>
            </a:r>
            <a:r>
              <a:rPr lang="zh-CN" altLang="en-US" dirty="0"/>
              <a:t>序号用来标识从</a:t>
            </a:r>
            <a:r>
              <a:rPr lang="en-US" altLang="zh-CN" dirty="0"/>
              <a:t>TCP</a:t>
            </a:r>
            <a:r>
              <a:rPr lang="zh-CN" altLang="en-US" dirty="0"/>
              <a:t>发端向</a:t>
            </a:r>
            <a:r>
              <a:rPr lang="en-US" altLang="zh-CN" dirty="0"/>
              <a:t>TCP</a:t>
            </a:r>
            <a:r>
              <a:rPr lang="zh-CN" altLang="en-US" dirty="0"/>
              <a:t>收端发送的数据字节流，它表示在这个报文段中的的第一个数据字节。如果将字节流看作在两个应用程序间的单向流动，则</a:t>
            </a:r>
            <a:r>
              <a:rPr lang="en-US" altLang="zh-CN" dirty="0"/>
              <a:t>TCP</a:t>
            </a:r>
            <a:r>
              <a:rPr lang="zh-CN" altLang="en-US" dirty="0"/>
              <a:t>用序号对每个字节进行计数。序号是</a:t>
            </a:r>
            <a:r>
              <a:rPr lang="en-US" altLang="zh-CN" dirty="0"/>
              <a:t>32 bit</a:t>
            </a:r>
            <a:r>
              <a:rPr lang="zh-CN" altLang="en-US" dirty="0"/>
              <a:t>的无符号数，序号到达（</a:t>
            </a:r>
            <a:r>
              <a:rPr lang="en-US" altLang="zh-CN" dirty="0"/>
              <a:t>2</a:t>
            </a:r>
            <a:r>
              <a:rPr lang="zh-CN" altLang="en-US" dirty="0"/>
              <a:t>的</a:t>
            </a:r>
            <a:r>
              <a:rPr lang="en-US" altLang="zh-CN" dirty="0"/>
              <a:t>32</a:t>
            </a:r>
            <a:r>
              <a:rPr lang="zh-CN" altLang="en-US" dirty="0"/>
              <a:t>次方－</a:t>
            </a:r>
            <a:r>
              <a:rPr lang="en-US" altLang="zh-CN" dirty="0"/>
              <a:t>1</a:t>
            </a:r>
            <a:r>
              <a:rPr lang="zh-CN" altLang="en-US" dirty="0"/>
              <a:t>）后又从</a:t>
            </a:r>
            <a:r>
              <a:rPr lang="en-US" altLang="zh-CN" dirty="0"/>
              <a:t>0</a:t>
            </a:r>
            <a:r>
              <a:rPr lang="zh-CN" altLang="en-US" dirty="0"/>
              <a:t>开始。当建立一个新的连接时， </a:t>
            </a:r>
            <a:r>
              <a:rPr lang="en-US" altLang="zh-CN" dirty="0" smtClean="0"/>
              <a:t>SYN</a:t>
            </a:r>
            <a:r>
              <a:rPr lang="zh-CN" altLang="en-US" dirty="0"/>
              <a:t>标志变</a:t>
            </a:r>
            <a:r>
              <a:rPr lang="en-US" altLang="zh-CN" dirty="0"/>
              <a:t>1</a:t>
            </a:r>
            <a:r>
              <a:rPr lang="zh-CN" altLang="en-US" dirty="0"/>
              <a:t>。序号字段包含由这个主机选择的该连接的初始序号</a:t>
            </a:r>
            <a:r>
              <a:rPr lang="en-US" altLang="zh-CN" dirty="0"/>
              <a:t>ISN</a:t>
            </a:r>
            <a:r>
              <a:rPr lang="zh-CN" altLang="en-US" dirty="0"/>
              <a:t>（</a:t>
            </a:r>
            <a:r>
              <a:rPr lang="en-US" altLang="zh-CN" dirty="0"/>
              <a:t>Initial Sequence Number</a:t>
            </a:r>
            <a:r>
              <a:rPr lang="zh-CN" altLang="en-US" dirty="0"/>
              <a:t>）。该主机要发送数据的第一个字节序号为这个</a:t>
            </a:r>
            <a:r>
              <a:rPr lang="en-US" altLang="zh-CN" dirty="0"/>
              <a:t>ISN</a:t>
            </a:r>
            <a:r>
              <a:rPr lang="zh-CN" altLang="en-US" dirty="0"/>
              <a:t>加</a:t>
            </a:r>
            <a:r>
              <a:rPr lang="en-US" altLang="zh-CN" dirty="0"/>
              <a:t>1</a:t>
            </a:r>
            <a:r>
              <a:rPr lang="zh-CN" altLang="en-US" dirty="0"/>
              <a:t>，因为</a:t>
            </a:r>
            <a:r>
              <a:rPr lang="en-US" altLang="zh-CN" dirty="0"/>
              <a:t>SYN</a:t>
            </a:r>
            <a:r>
              <a:rPr lang="zh-CN" altLang="en-US" dirty="0"/>
              <a:t>标志消耗了一个序号</a:t>
            </a:r>
            <a:endParaRPr lang="en-US" altLang="zh-CN" dirty="0"/>
          </a:p>
          <a:p>
            <a:endParaRPr lang="en-US" altLang="zh-CN" dirty="0"/>
          </a:p>
          <a:p>
            <a:r>
              <a:rPr lang="en-US" altLang="zh-CN" dirty="0"/>
              <a:t>3</a:t>
            </a:r>
            <a:r>
              <a:rPr lang="zh-CN" altLang="en-US" dirty="0"/>
              <a:t>）确认号：每个传输的字节都被计数，确认序号包含发送确认的一端所期望收到的下一个序号。因此，确认序号应当是上次已成功收到数据字节序号加</a:t>
            </a:r>
            <a:r>
              <a:rPr lang="en-US" altLang="zh-CN" dirty="0"/>
              <a:t>1</a:t>
            </a:r>
            <a:r>
              <a:rPr lang="zh-CN" altLang="en-US" dirty="0"/>
              <a:t>。只有</a:t>
            </a:r>
            <a:r>
              <a:rPr lang="en-US" altLang="zh-CN" dirty="0"/>
              <a:t>ACK</a:t>
            </a:r>
            <a:r>
              <a:rPr lang="zh-CN" altLang="en-US" dirty="0"/>
              <a:t>标志为</a:t>
            </a:r>
            <a:r>
              <a:rPr lang="en-US" altLang="zh-CN" dirty="0"/>
              <a:t>1</a:t>
            </a:r>
            <a:r>
              <a:rPr lang="zh-CN" altLang="en-US" dirty="0"/>
              <a:t>时，确认序号字段才有效。发送</a:t>
            </a:r>
            <a:r>
              <a:rPr lang="en-US" altLang="zh-CN" dirty="0"/>
              <a:t>ACK</a:t>
            </a:r>
            <a:r>
              <a:rPr lang="zh-CN" altLang="en-US" dirty="0"/>
              <a:t>无需任何代价，因为</a:t>
            </a:r>
            <a:r>
              <a:rPr lang="en-US" altLang="zh-CN" dirty="0"/>
              <a:t>32 bit</a:t>
            </a:r>
            <a:r>
              <a:rPr lang="zh-CN" altLang="en-US" dirty="0"/>
              <a:t>的确认序号字段和</a:t>
            </a:r>
            <a:r>
              <a:rPr lang="en-US" altLang="zh-CN" dirty="0"/>
              <a:t>ACK</a:t>
            </a:r>
            <a:r>
              <a:rPr lang="zh-CN" altLang="en-US" dirty="0"/>
              <a:t>标志一样，总是</a:t>
            </a:r>
            <a:r>
              <a:rPr lang="en-US" altLang="zh-CN" dirty="0"/>
              <a:t>TCP</a:t>
            </a:r>
            <a:r>
              <a:rPr lang="zh-CN" altLang="en-US" dirty="0"/>
              <a:t>首部的一部分。因此，我们看到一旦一个连接建立起来，这个字段总是被设置， </a:t>
            </a:r>
            <a:r>
              <a:rPr lang="en-US" altLang="zh-CN" dirty="0"/>
              <a:t>ACK</a:t>
            </a:r>
            <a:r>
              <a:rPr lang="zh-CN" altLang="en-US" dirty="0"/>
              <a:t>标志也总是被设置为</a:t>
            </a:r>
            <a:r>
              <a:rPr lang="en-US" altLang="zh-CN" dirty="0"/>
              <a:t>1</a:t>
            </a:r>
            <a:r>
              <a:rPr lang="zh-CN" altLang="en-US" dirty="0"/>
              <a:t>。</a:t>
            </a:r>
          </a:p>
          <a:p>
            <a:r>
              <a:rPr lang="en-US" altLang="zh-CN" dirty="0"/>
              <a:t> </a:t>
            </a:r>
            <a:r>
              <a:rPr lang="en-US" altLang="zh-CN" dirty="0" smtClean="0"/>
              <a:t>       TCP</a:t>
            </a:r>
            <a:r>
              <a:rPr lang="zh-CN" altLang="en-US" dirty="0"/>
              <a:t>为应用层提供全双工服务。这意味数据能在两个方向上独立地进行传因此，连接的每一端必须保持每个方向上的传输数据序号。</a:t>
            </a:r>
            <a:endParaRPr lang="en-US" altLang="zh-CN" dirty="0"/>
          </a:p>
          <a:p>
            <a:endParaRPr lang="zh-CN" altLang="en-US" dirty="0"/>
          </a:p>
        </p:txBody>
      </p:sp>
    </p:spTree>
    <p:extLst>
      <p:ext uri="{BB962C8B-B14F-4D97-AF65-F5344CB8AC3E}">
        <p14:creationId xmlns:p14="http://schemas.microsoft.com/office/powerpoint/2010/main" val="2839350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775" y="1540321"/>
            <a:ext cx="666750" cy="692150"/>
          </a:xfrm>
          <a:prstGeom prst="rect">
            <a:avLst/>
          </a:prstGeom>
          <a:noFill/>
          <a:effectLst/>
          <a:extLst>
            <a:ext uri="{909E8E84-426E-40DD-AFC4-6F175D3DCCD1}">
              <a14:hiddenFill xmlns:a14="http://schemas.microsoft.com/office/drawing/2010/main">
                <a:solidFill>
                  <a:srgbClr val="336666"/>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2462" y="1540321"/>
            <a:ext cx="666750" cy="692150"/>
          </a:xfrm>
          <a:prstGeom prst="rect">
            <a:avLst/>
          </a:prstGeom>
          <a:noFill/>
          <a:effectLst/>
          <a:extLst>
            <a:ext uri="{909E8E84-426E-40DD-AFC4-6F175D3DCCD1}">
              <a14:hiddenFill xmlns:a14="http://schemas.microsoft.com/office/drawing/2010/main">
                <a:solidFill>
                  <a:srgbClr val="336666"/>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Line 5"/>
          <p:cNvSpPr>
            <a:spLocks noChangeShapeType="1"/>
          </p:cNvSpPr>
          <p:nvPr/>
        </p:nvSpPr>
        <p:spPr bwMode="auto">
          <a:xfrm>
            <a:off x="2871787" y="2332484"/>
            <a:ext cx="1588" cy="2708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6" name="Text Box 6"/>
          <p:cNvSpPr txBox="1">
            <a:spLocks noChangeArrowheads="1"/>
          </p:cNvSpPr>
          <p:nvPr/>
        </p:nvSpPr>
        <p:spPr bwMode="auto">
          <a:xfrm>
            <a:off x="358775" y="2545209"/>
            <a:ext cx="23764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sz="1800" b="1" u="none" dirty="0">
                <a:cs typeface="Times New Roman" pitchFamily="18" charset="0"/>
              </a:rPr>
              <a:t>发送</a:t>
            </a:r>
            <a:r>
              <a:rPr lang="en-US" altLang="zh-CN" sz="1800" b="1" u="none" dirty="0">
                <a:cs typeface="Times New Roman" pitchFamily="18" charset="0"/>
              </a:rPr>
              <a:t>SYN</a:t>
            </a:r>
            <a:r>
              <a:rPr lang="zh-CN" altLang="en-US" sz="1800" b="1" u="none" dirty="0">
                <a:cs typeface="Times New Roman" pitchFamily="18" charset="0"/>
              </a:rPr>
              <a:t>信息</a:t>
            </a:r>
            <a:r>
              <a:rPr lang="en-US" altLang="zh-CN" sz="1800" b="1" u="none" dirty="0">
                <a:cs typeface="Times New Roman" pitchFamily="18" charset="0"/>
              </a:rPr>
              <a:t>(</a:t>
            </a:r>
            <a:r>
              <a:rPr lang="zh-CN" altLang="en-US" sz="1800" b="1" u="none" dirty="0">
                <a:cs typeface="Times New Roman" pitchFamily="18" charset="0"/>
              </a:rPr>
              <a:t>序号</a:t>
            </a:r>
            <a:r>
              <a:rPr lang="en-US" altLang="zh-CN" sz="1800" b="1" u="none" dirty="0">
                <a:cs typeface="Times New Roman" pitchFamily="18" charset="0"/>
              </a:rPr>
              <a:t>=x)</a:t>
            </a:r>
            <a:endParaRPr lang="en-US" altLang="zh-CN" sz="1800" b="1" u="none" dirty="0">
              <a:latin typeface="Arial" charset="0"/>
            </a:endParaRPr>
          </a:p>
        </p:txBody>
      </p:sp>
      <p:sp>
        <p:nvSpPr>
          <p:cNvPr id="7" name="Line 7"/>
          <p:cNvSpPr>
            <a:spLocks noChangeShapeType="1"/>
          </p:cNvSpPr>
          <p:nvPr/>
        </p:nvSpPr>
        <p:spPr bwMode="auto">
          <a:xfrm>
            <a:off x="2871787" y="2797621"/>
            <a:ext cx="1951038" cy="180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8" name="Text Box 8"/>
          <p:cNvSpPr txBox="1">
            <a:spLocks noChangeArrowheads="1"/>
          </p:cNvSpPr>
          <p:nvPr/>
        </p:nvSpPr>
        <p:spPr bwMode="auto">
          <a:xfrm>
            <a:off x="4894262" y="2761109"/>
            <a:ext cx="2520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sz="1800" b="1" u="none" dirty="0">
                <a:cs typeface="Times New Roman" pitchFamily="18" charset="0"/>
              </a:rPr>
              <a:t>接收</a:t>
            </a:r>
            <a:r>
              <a:rPr lang="en-US" altLang="zh-CN" sz="1800" b="1" u="none" dirty="0">
                <a:cs typeface="Times New Roman" pitchFamily="18" charset="0"/>
              </a:rPr>
              <a:t>SYN</a:t>
            </a:r>
            <a:r>
              <a:rPr lang="zh-CN" altLang="en-US" sz="1800" b="1" u="none" dirty="0">
                <a:cs typeface="Times New Roman" pitchFamily="18" charset="0"/>
              </a:rPr>
              <a:t>信息</a:t>
            </a:r>
            <a:r>
              <a:rPr lang="en-US" altLang="zh-CN" sz="1800" b="1" u="none" dirty="0">
                <a:cs typeface="Times New Roman" pitchFamily="18" charset="0"/>
              </a:rPr>
              <a:t>(</a:t>
            </a:r>
            <a:r>
              <a:rPr lang="zh-CN" altLang="en-US" sz="1800" b="1" u="none" dirty="0">
                <a:cs typeface="Times New Roman" pitchFamily="18" charset="0"/>
              </a:rPr>
              <a:t>序号</a:t>
            </a:r>
            <a:r>
              <a:rPr lang="en-US" altLang="zh-CN" sz="1800" b="1" u="none" dirty="0">
                <a:cs typeface="Times New Roman" pitchFamily="18" charset="0"/>
              </a:rPr>
              <a:t>=x)</a:t>
            </a:r>
            <a:endParaRPr lang="en-US" altLang="zh-CN" sz="1800" b="1" u="none" dirty="0">
              <a:latin typeface="Arial" charset="0"/>
            </a:endParaRPr>
          </a:p>
        </p:txBody>
      </p:sp>
      <p:sp>
        <p:nvSpPr>
          <p:cNvPr id="9" name="Line 9"/>
          <p:cNvSpPr>
            <a:spLocks noChangeShapeType="1"/>
          </p:cNvSpPr>
          <p:nvPr/>
        </p:nvSpPr>
        <p:spPr bwMode="auto">
          <a:xfrm flipH="1">
            <a:off x="2878137" y="3554859"/>
            <a:ext cx="1944688" cy="215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10" name="Text Box 10"/>
          <p:cNvSpPr txBox="1">
            <a:spLocks noChangeArrowheads="1"/>
          </p:cNvSpPr>
          <p:nvPr/>
        </p:nvSpPr>
        <p:spPr bwMode="auto">
          <a:xfrm>
            <a:off x="358775" y="4131121"/>
            <a:ext cx="2736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eaLnBrk="0" hangingPunct="0"/>
            <a:r>
              <a:rPr lang="zh-CN" altLang="en-US" sz="1800" b="1" u="none" dirty="0">
                <a:cs typeface="Times New Roman" pitchFamily="18" charset="0"/>
              </a:rPr>
              <a:t>发送</a:t>
            </a:r>
            <a:r>
              <a:rPr lang="en-US" altLang="zh-CN" sz="1800" b="1" u="none" dirty="0">
                <a:cs typeface="Times New Roman" pitchFamily="18" charset="0"/>
              </a:rPr>
              <a:t>ACK </a:t>
            </a:r>
            <a:r>
              <a:rPr lang="zh-CN" altLang="en-US" sz="1800" b="1" u="none" dirty="0">
                <a:cs typeface="Times New Roman" pitchFamily="18" charset="0"/>
              </a:rPr>
              <a:t>信息</a:t>
            </a:r>
            <a:r>
              <a:rPr lang="en-US" altLang="zh-CN" sz="1800" b="1" u="none" dirty="0">
                <a:cs typeface="Times New Roman" pitchFamily="18" charset="0"/>
              </a:rPr>
              <a:t>(</a:t>
            </a:r>
            <a:r>
              <a:rPr lang="zh-CN" altLang="en-US" sz="1800" b="1" u="none" dirty="0">
                <a:cs typeface="Times New Roman" pitchFamily="18" charset="0"/>
              </a:rPr>
              <a:t>确认号</a:t>
            </a:r>
            <a:r>
              <a:rPr lang="en-US" altLang="zh-CN" sz="1800" b="1" u="none" dirty="0">
                <a:cs typeface="Times New Roman" pitchFamily="18" charset="0"/>
              </a:rPr>
              <a:t>=y+1)</a:t>
            </a:r>
            <a:endParaRPr lang="en-US" altLang="zh-CN" sz="1800" b="1" u="none" dirty="0">
              <a:latin typeface="Arial" charset="0"/>
            </a:endParaRPr>
          </a:p>
        </p:txBody>
      </p:sp>
      <p:sp>
        <p:nvSpPr>
          <p:cNvPr id="11" name="Line 11"/>
          <p:cNvSpPr>
            <a:spLocks noChangeShapeType="1"/>
          </p:cNvSpPr>
          <p:nvPr/>
        </p:nvSpPr>
        <p:spPr bwMode="auto">
          <a:xfrm>
            <a:off x="2878137" y="4320034"/>
            <a:ext cx="1944688" cy="358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12" name="Text Box 12"/>
          <p:cNvSpPr txBox="1">
            <a:spLocks noChangeArrowheads="1"/>
          </p:cNvSpPr>
          <p:nvPr/>
        </p:nvSpPr>
        <p:spPr bwMode="auto">
          <a:xfrm>
            <a:off x="2451100" y="1106934"/>
            <a:ext cx="1076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sz="1800" b="1" u="none">
                <a:cs typeface="Times New Roman" pitchFamily="18" charset="0"/>
              </a:rPr>
              <a:t>主机</a:t>
            </a:r>
            <a:r>
              <a:rPr lang="en-US" altLang="zh-CN" sz="1800" b="1" u="none">
                <a:cs typeface="Times New Roman" pitchFamily="18" charset="0"/>
              </a:rPr>
              <a:t>A</a:t>
            </a:r>
            <a:endParaRPr lang="en-US" altLang="zh-CN" sz="1800" b="1" u="none">
              <a:latin typeface="Arial" charset="0"/>
            </a:endParaRPr>
          </a:p>
        </p:txBody>
      </p:sp>
      <p:sp>
        <p:nvSpPr>
          <p:cNvPr id="13" name="Text Box 13"/>
          <p:cNvSpPr txBox="1">
            <a:spLocks noChangeArrowheads="1"/>
          </p:cNvSpPr>
          <p:nvPr/>
        </p:nvSpPr>
        <p:spPr bwMode="auto">
          <a:xfrm>
            <a:off x="4391025" y="1108521"/>
            <a:ext cx="10795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sz="1800" b="1" u="none">
                <a:cs typeface="Times New Roman" pitchFamily="18" charset="0"/>
              </a:rPr>
              <a:t>主机</a:t>
            </a:r>
            <a:r>
              <a:rPr lang="en-US" altLang="zh-CN" sz="1800" b="1" u="none">
                <a:cs typeface="Times New Roman" pitchFamily="18" charset="0"/>
              </a:rPr>
              <a:t>B</a:t>
            </a:r>
            <a:endParaRPr lang="en-US" altLang="zh-CN" sz="1800" b="1" u="none">
              <a:latin typeface="Arial" charset="0"/>
            </a:endParaRPr>
          </a:p>
        </p:txBody>
      </p:sp>
      <p:sp>
        <p:nvSpPr>
          <p:cNvPr id="14" name="Line 15"/>
          <p:cNvSpPr>
            <a:spLocks noChangeShapeType="1"/>
          </p:cNvSpPr>
          <p:nvPr/>
        </p:nvSpPr>
        <p:spPr bwMode="auto">
          <a:xfrm>
            <a:off x="4819650" y="2332484"/>
            <a:ext cx="3175" cy="2708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15" name="Rectangle 16"/>
          <p:cNvSpPr>
            <a:spLocks noChangeArrowheads="1"/>
          </p:cNvSpPr>
          <p:nvPr/>
        </p:nvSpPr>
        <p:spPr bwMode="auto">
          <a:xfrm>
            <a:off x="358775" y="3273871"/>
            <a:ext cx="2400513" cy="64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6" rIns="91432" bIns="45716">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b="1" u="none" dirty="0">
                <a:latin typeface="Arial" charset="0"/>
              </a:rPr>
              <a:t>接收</a:t>
            </a:r>
            <a:r>
              <a:rPr lang="en-US" altLang="zh-CN" b="1" u="none" dirty="0">
                <a:latin typeface="Arial" charset="0"/>
              </a:rPr>
              <a:t>SYN</a:t>
            </a:r>
            <a:r>
              <a:rPr lang="zh-CN" altLang="en-US" b="1" u="none" dirty="0" smtClean="0">
                <a:latin typeface="Arial" charset="0"/>
              </a:rPr>
              <a:t>信息</a:t>
            </a:r>
            <a:endParaRPr lang="zh-CN" altLang="en-US" b="1" u="none" dirty="0">
              <a:latin typeface="Arial" charset="0"/>
            </a:endParaRPr>
          </a:p>
          <a:p>
            <a:r>
              <a:rPr lang="en-US" altLang="zh-CN" b="1" u="none" dirty="0">
                <a:latin typeface="Arial" charset="0"/>
              </a:rPr>
              <a:t>(</a:t>
            </a:r>
            <a:r>
              <a:rPr lang="zh-CN" altLang="en-US" b="1" u="none" dirty="0">
                <a:latin typeface="Arial" charset="0"/>
              </a:rPr>
              <a:t>序号</a:t>
            </a:r>
            <a:r>
              <a:rPr lang="en-US" altLang="zh-CN" b="1" u="none" dirty="0">
                <a:latin typeface="Arial" charset="0"/>
              </a:rPr>
              <a:t>=y, </a:t>
            </a:r>
            <a:r>
              <a:rPr lang="zh-CN" altLang="en-US" b="1" u="none" dirty="0">
                <a:latin typeface="Arial" charset="0"/>
              </a:rPr>
              <a:t>确认号</a:t>
            </a:r>
            <a:r>
              <a:rPr lang="en-US" altLang="zh-CN" b="1" u="none" dirty="0">
                <a:latin typeface="Arial" charset="0"/>
              </a:rPr>
              <a:t>=x+1)</a:t>
            </a:r>
          </a:p>
        </p:txBody>
      </p:sp>
      <p:sp>
        <p:nvSpPr>
          <p:cNvPr id="16" name="Rectangle 17"/>
          <p:cNvSpPr>
            <a:spLocks noChangeArrowheads="1"/>
          </p:cNvSpPr>
          <p:nvPr/>
        </p:nvSpPr>
        <p:spPr bwMode="auto">
          <a:xfrm>
            <a:off x="4856162" y="3410396"/>
            <a:ext cx="3786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6" rIns="91432" bIns="45716">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b="1" u="none" dirty="0">
                <a:latin typeface="Arial" charset="0"/>
              </a:rPr>
              <a:t>发送</a:t>
            </a:r>
            <a:r>
              <a:rPr lang="en-US" altLang="zh-CN" b="1" u="none" dirty="0">
                <a:latin typeface="Arial" charset="0"/>
              </a:rPr>
              <a:t>SYN</a:t>
            </a:r>
            <a:r>
              <a:rPr lang="zh-CN" altLang="en-US" b="1" u="none" dirty="0">
                <a:latin typeface="Arial" charset="0"/>
              </a:rPr>
              <a:t>信息</a:t>
            </a:r>
            <a:r>
              <a:rPr lang="en-US" altLang="zh-CN" b="1" u="none" dirty="0">
                <a:latin typeface="Arial" charset="0"/>
              </a:rPr>
              <a:t>(</a:t>
            </a:r>
            <a:r>
              <a:rPr lang="zh-CN" altLang="en-US" b="1" u="none" dirty="0">
                <a:latin typeface="Arial" charset="0"/>
              </a:rPr>
              <a:t>序号</a:t>
            </a:r>
            <a:r>
              <a:rPr lang="en-US" altLang="zh-CN" b="1" u="none" dirty="0">
                <a:latin typeface="Arial" charset="0"/>
              </a:rPr>
              <a:t>=y, </a:t>
            </a:r>
            <a:r>
              <a:rPr lang="zh-CN" altLang="en-US" b="1" u="none" dirty="0">
                <a:latin typeface="Arial" charset="0"/>
              </a:rPr>
              <a:t>确认号</a:t>
            </a:r>
            <a:r>
              <a:rPr lang="en-US" altLang="zh-CN" b="1" u="none" dirty="0">
                <a:latin typeface="Arial" charset="0"/>
              </a:rPr>
              <a:t>=x+1)</a:t>
            </a:r>
          </a:p>
        </p:txBody>
      </p:sp>
      <p:sp>
        <p:nvSpPr>
          <p:cNvPr id="17" name="Rectangle 18"/>
          <p:cNvSpPr>
            <a:spLocks noChangeArrowheads="1"/>
          </p:cNvSpPr>
          <p:nvPr/>
        </p:nvSpPr>
        <p:spPr bwMode="auto">
          <a:xfrm>
            <a:off x="4894262" y="4483546"/>
            <a:ext cx="3027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6" rIns="91432" bIns="45716">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eaLnBrk="0" hangingPunct="0"/>
            <a:r>
              <a:rPr lang="zh-CN" altLang="en-US" b="1" u="none">
                <a:latin typeface="Arial" charset="0"/>
              </a:rPr>
              <a:t>接收</a:t>
            </a:r>
            <a:r>
              <a:rPr lang="en-US" altLang="zh-CN" b="1" u="none">
                <a:latin typeface="Arial" charset="0"/>
              </a:rPr>
              <a:t>ACK </a:t>
            </a:r>
            <a:r>
              <a:rPr lang="zh-CN" altLang="en-US" b="1" u="none">
                <a:latin typeface="Arial" charset="0"/>
              </a:rPr>
              <a:t>信息</a:t>
            </a:r>
            <a:r>
              <a:rPr lang="en-US" altLang="zh-CN" b="1" u="none">
                <a:latin typeface="Arial" charset="0"/>
              </a:rPr>
              <a:t>(</a:t>
            </a:r>
            <a:r>
              <a:rPr lang="zh-CN" altLang="en-US" b="1" u="none">
                <a:latin typeface="Arial" charset="0"/>
              </a:rPr>
              <a:t>确认号</a:t>
            </a:r>
            <a:r>
              <a:rPr lang="en-US" altLang="zh-CN" b="1" u="none">
                <a:latin typeface="Arial" charset="0"/>
              </a:rPr>
              <a:t>=y+1)</a:t>
            </a:r>
          </a:p>
        </p:txBody>
      </p:sp>
      <p:sp>
        <p:nvSpPr>
          <p:cNvPr id="18" name="Rectangle 2"/>
          <p:cNvSpPr>
            <a:spLocks noGrp="1" noRot="1" noChangeArrowheads="1"/>
          </p:cNvSpPr>
          <p:nvPr/>
        </p:nvSpPr>
        <p:spPr bwMode="auto">
          <a:xfrm>
            <a:off x="612130" y="576263"/>
            <a:ext cx="63007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en-US" altLang="zh-CN" sz="1800" b="1" dirty="0">
                <a:solidFill>
                  <a:schemeClr val="tx1"/>
                </a:solidFill>
                <a:latin typeface="宋体" pitchFamily="2" charset="-122"/>
              </a:rPr>
              <a:t>TCP</a:t>
            </a:r>
            <a:r>
              <a:rPr lang="zh-CN" altLang="en-US" sz="1800" dirty="0">
                <a:solidFill>
                  <a:schemeClr val="tx1"/>
                </a:solidFill>
                <a:latin typeface="宋体" pitchFamily="2" charset="-122"/>
                <a:ea typeface="宋体" pitchFamily="2" charset="-122"/>
              </a:rPr>
              <a:t>协议工作机制（三次握手）</a:t>
            </a:r>
            <a:endParaRPr lang="en-US" altLang="zh-CN" sz="18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558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167" y="792287"/>
            <a:ext cx="4126451" cy="1477328"/>
          </a:xfrm>
          <a:prstGeom prst="rect">
            <a:avLst/>
          </a:prstGeom>
          <a:noFill/>
        </p:spPr>
        <p:txBody>
          <a:bodyPr wrap="none" rtlCol="0">
            <a:spAutoFit/>
          </a:bodyPr>
          <a:lstStyle/>
          <a:p>
            <a:r>
              <a:rPr lang="zh-CN" altLang="en-US" dirty="0" smtClean="0"/>
              <a:t>学习要点：</a:t>
            </a:r>
            <a:endParaRPr lang="en-US" altLang="zh-CN" dirty="0" smtClean="0"/>
          </a:p>
          <a:p>
            <a:endParaRPr lang="en-US" altLang="zh-CN" dirty="0"/>
          </a:p>
          <a:p>
            <a:r>
              <a:rPr lang="en-US" altLang="zh-CN" dirty="0" smtClean="0"/>
              <a:t>	</a:t>
            </a:r>
            <a:r>
              <a:rPr lang="zh-CN" altLang="en-US" dirty="0" smtClean="0"/>
              <a:t>熟悉</a:t>
            </a:r>
            <a:r>
              <a:rPr lang="en-US" altLang="zh-CN" dirty="0" smtClean="0"/>
              <a:t>TCP/IP</a:t>
            </a:r>
            <a:r>
              <a:rPr lang="zh-CN" altLang="en-US" dirty="0" smtClean="0"/>
              <a:t>协议体系</a:t>
            </a:r>
            <a:endParaRPr lang="en-US" altLang="zh-CN" dirty="0" smtClean="0"/>
          </a:p>
          <a:p>
            <a:r>
              <a:rPr lang="en-US" altLang="zh-CN" dirty="0"/>
              <a:t>	</a:t>
            </a:r>
            <a:r>
              <a:rPr lang="zh-CN" altLang="en-US" dirty="0" smtClean="0"/>
              <a:t>掌握</a:t>
            </a:r>
            <a:r>
              <a:rPr lang="en-US" altLang="zh-CN" dirty="0" smtClean="0"/>
              <a:t>TCP</a:t>
            </a:r>
            <a:r>
              <a:rPr lang="zh-CN" altLang="en-US" dirty="0" smtClean="0"/>
              <a:t>报文结构及传输方式</a:t>
            </a:r>
            <a:endParaRPr lang="en-US" altLang="zh-CN" dirty="0" smtClean="0"/>
          </a:p>
          <a:p>
            <a:r>
              <a:rPr lang="en-US" altLang="zh-CN" dirty="0"/>
              <a:t>	</a:t>
            </a:r>
            <a:r>
              <a:rPr lang="zh-CN" altLang="en-US" dirty="0" smtClean="0"/>
              <a:t>掌握</a:t>
            </a:r>
            <a:r>
              <a:rPr lang="en-US" altLang="zh-CN" dirty="0" smtClean="0"/>
              <a:t>HTTP</a:t>
            </a:r>
            <a:r>
              <a:rPr lang="zh-CN" altLang="en-US" dirty="0" smtClean="0"/>
              <a:t>协议</a:t>
            </a:r>
            <a:endParaRPr lang="zh-CN"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95" y="2463098"/>
            <a:ext cx="30384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00162" y="2432454"/>
            <a:ext cx="1579278" cy="369332"/>
          </a:xfrm>
          <a:prstGeom prst="rect">
            <a:avLst/>
          </a:prstGeom>
        </p:spPr>
        <p:txBody>
          <a:bodyPr wrap="none">
            <a:spAutoFit/>
          </a:bodyPr>
          <a:lstStyle/>
          <a:p>
            <a:r>
              <a:rPr lang="zh-CN" altLang="en-US" dirty="0" smtClean="0"/>
              <a:t>签到二维码：</a:t>
            </a:r>
            <a:endParaRPr lang="en-US" altLang="zh-CN" dirty="0"/>
          </a:p>
        </p:txBody>
      </p:sp>
    </p:spTree>
    <p:extLst>
      <p:ext uri="{BB962C8B-B14F-4D97-AF65-F5344CB8AC3E}">
        <p14:creationId xmlns:p14="http://schemas.microsoft.com/office/powerpoint/2010/main" val="1706606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146" y="792287"/>
            <a:ext cx="1576072" cy="369332"/>
          </a:xfrm>
          <a:prstGeom prst="rect">
            <a:avLst/>
          </a:prstGeom>
          <a:noFill/>
        </p:spPr>
        <p:txBody>
          <a:bodyPr wrap="none" rtlCol="0">
            <a:spAutoFit/>
          </a:bodyPr>
          <a:lstStyle/>
          <a:p>
            <a:r>
              <a:rPr lang="en-US" altLang="zh-CN" dirty="0" smtClean="0"/>
              <a:t>TCP</a:t>
            </a:r>
            <a:r>
              <a:rPr lang="zh-CN" altLang="en-US" dirty="0" smtClean="0"/>
              <a:t>三次握手</a:t>
            </a:r>
            <a:endParaRPr lang="zh-CN" altLang="en-US" dirty="0"/>
          </a:p>
        </p:txBody>
      </p:sp>
      <p:sp>
        <p:nvSpPr>
          <p:cNvPr id="3" name="Rectangle 2"/>
          <p:cNvSpPr>
            <a:spLocks noChangeArrowheads="1"/>
          </p:cNvSpPr>
          <p:nvPr/>
        </p:nvSpPr>
        <p:spPr bwMode="auto">
          <a:xfrm>
            <a:off x="891479" y="2238375"/>
            <a:ext cx="24860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lnSpc>
                <a:spcPts val="2138"/>
              </a:lnSpc>
              <a:tabLst>
                <a:tab pos="514350" algn="l"/>
                <a:tab pos="1028700" algn="l"/>
                <a:tab pos="1543050" algn="l"/>
              </a:tabLst>
            </a:pPr>
            <a:r>
              <a:rPr lang="zh-CN" altLang="en-US" b="1" u="none" dirty="0">
                <a:solidFill>
                  <a:srgbClr val="000000"/>
                </a:solidFill>
                <a:latin typeface="Helvetica" pitchFamily="34" charset="0"/>
              </a:rPr>
              <a:t>发送 </a:t>
            </a:r>
            <a:r>
              <a:rPr lang="en-US" altLang="zh-CN" b="1" u="none" dirty="0">
                <a:solidFill>
                  <a:srgbClr val="000000"/>
                </a:solidFill>
                <a:latin typeface="Helvetica" pitchFamily="34" charset="0"/>
              </a:rPr>
              <a:t>SYN </a:t>
            </a:r>
          </a:p>
          <a:p>
            <a:pPr defTabSz="1028700" eaLnBrk="0" hangingPunct="0">
              <a:lnSpc>
                <a:spcPts val="2138"/>
              </a:lnSpc>
              <a:tabLst>
                <a:tab pos="514350" algn="l"/>
                <a:tab pos="1028700" algn="l"/>
                <a:tab pos="1543050" algn="l"/>
              </a:tabLst>
            </a:pPr>
            <a:r>
              <a:rPr lang="en-US" altLang="zh-CN" b="1" u="none" dirty="0">
                <a:solidFill>
                  <a:srgbClr val="000000"/>
                </a:solidFill>
                <a:latin typeface="Helvetica" pitchFamily="34" charset="0"/>
              </a:rPr>
              <a:t>(</a:t>
            </a:r>
            <a:r>
              <a:rPr lang="en-US" altLang="zh-CN" b="1" u="none" dirty="0" err="1" smtClean="0">
                <a:solidFill>
                  <a:srgbClr val="000000"/>
                </a:solidFill>
                <a:latin typeface="Helvetica" pitchFamily="34" charset="0"/>
              </a:rPr>
              <a:t>seq</a:t>
            </a:r>
            <a:r>
              <a:rPr lang="en-US" altLang="zh-CN" b="1" u="none" dirty="0" smtClean="0">
                <a:solidFill>
                  <a:srgbClr val="000000"/>
                </a:solidFill>
                <a:latin typeface="Helvetica" pitchFamily="34" charset="0"/>
              </a:rPr>
              <a:t>=0 </a:t>
            </a:r>
            <a:r>
              <a:rPr lang="en-US" altLang="zh-CN" b="1" u="none" dirty="0" err="1">
                <a:solidFill>
                  <a:srgbClr val="000000"/>
                </a:solidFill>
                <a:latin typeface="Helvetica" pitchFamily="34" charset="0"/>
              </a:rPr>
              <a:t>ctl</a:t>
            </a:r>
            <a:r>
              <a:rPr lang="en-US" altLang="zh-CN" b="1" u="none" dirty="0">
                <a:solidFill>
                  <a:srgbClr val="000000"/>
                </a:solidFill>
                <a:latin typeface="Helvetica" pitchFamily="34" charset="0"/>
              </a:rPr>
              <a:t>=SYN)</a:t>
            </a:r>
          </a:p>
        </p:txBody>
      </p:sp>
      <p:sp>
        <p:nvSpPr>
          <p:cNvPr id="4" name="Rectangle 3"/>
          <p:cNvSpPr>
            <a:spLocks noChangeArrowheads="1"/>
          </p:cNvSpPr>
          <p:nvPr/>
        </p:nvSpPr>
        <p:spPr bwMode="auto">
          <a:xfrm>
            <a:off x="5465067" y="2724150"/>
            <a:ext cx="272891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lnSpc>
                <a:spcPts val="2138"/>
              </a:lnSpc>
              <a:tabLst>
                <a:tab pos="514350" algn="l"/>
                <a:tab pos="1028700" algn="l"/>
                <a:tab pos="1543050" algn="l"/>
              </a:tabLst>
            </a:pPr>
            <a:r>
              <a:rPr lang="zh-CN" altLang="en-US" b="1" u="none" dirty="0">
                <a:solidFill>
                  <a:srgbClr val="000000"/>
                </a:solidFill>
                <a:latin typeface="Helvetica" pitchFamily="34" charset="0"/>
              </a:rPr>
              <a:t>接收 </a:t>
            </a:r>
            <a:r>
              <a:rPr lang="en-US" altLang="zh-CN" b="1" u="none" dirty="0" smtClean="0">
                <a:solidFill>
                  <a:srgbClr val="000000"/>
                </a:solidFill>
                <a:latin typeface="Helvetica" pitchFamily="34" charset="0"/>
              </a:rPr>
              <a:t>SYN</a:t>
            </a:r>
            <a:r>
              <a:rPr lang="zh-CN" altLang="en-US" b="1" u="none" dirty="0" smtClean="0">
                <a:solidFill>
                  <a:srgbClr val="000000"/>
                </a:solidFill>
                <a:latin typeface="Helvetica" pitchFamily="34" charset="0"/>
              </a:rPr>
              <a:t>（</a:t>
            </a:r>
            <a:r>
              <a:rPr lang="zh-CN" altLang="en-US" u="none" dirty="0">
                <a:latin typeface="Arial" charset="0"/>
              </a:rPr>
              <a:t>序号</a:t>
            </a:r>
            <a:r>
              <a:rPr lang="en-US" altLang="zh-CN" u="none" dirty="0" smtClean="0">
                <a:latin typeface="Arial" charset="0"/>
              </a:rPr>
              <a:t>=0</a:t>
            </a:r>
            <a:r>
              <a:rPr lang="zh-CN" altLang="en-US" b="1" u="none" dirty="0" smtClean="0">
                <a:solidFill>
                  <a:srgbClr val="000000"/>
                </a:solidFill>
                <a:latin typeface="Helvetica" pitchFamily="34" charset="0"/>
              </a:rPr>
              <a:t>）</a:t>
            </a:r>
            <a:endParaRPr lang="zh-CN" altLang="en-US" b="1" u="none" dirty="0">
              <a:solidFill>
                <a:srgbClr val="000000"/>
              </a:solidFill>
              <a:latin typeface="Helvetica" pitchFamily="34" charset="0"/>
            </a:endParaRPr>
          </a:p>
        </p:txBody>
      </p:sp>
      <p:sp>
        <p:nvSpPr>
          <p:cNvPr id="5" name="Line 4"/>
          <p:cNvSpPr>
            <a:spLocks noChangeShapeType="1"/>
          </p:cNvSpPr>
          <p:nvPr/>
        </p:nvSpPr>
        <p:spPr bwMode="auto">
          <a:xfrm>
            <a:off x="3806129" y="2708275"/>
            <a:ext cx="1543050" cy="257175"/>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6" name="Line 5"/>
          <p:cNvSpPr>
            <a:spLocks noChangeShapeType="1"/>
          </p:cNvSpPr>
          <p:nvPr/>
        </p:nvSpPr>
        <p:spPr bwMode="auto">
          <a:xfrm>
            <a:off x="3791842" y="2036763"/>
            <a:ext cx="0" cy="3343275"/>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7" name="Line 6"/>
          <p:cNvSpPr>
            <a:spLocks noChangeShapeType="1"/>
          </p:cNvSpPr>
          <p:nvPr/>
        </p:nvSpPr>
        <p:spPr bwMode="auto">
          <a:xfrm>
            <a:off x="5363467" y="2036763"/>
            <a:ext cx="0" cy="3343275"/>
          </a:xfrm>
          <a:prstGeom prst="line">
            <a:avLst/>
          </a:prstGeom>
          <a:noFill/>
          <a:ln w="50800">
            <a:solidFill>
              <a:srgbClr val="00B179"/>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8" name="Rectangle 7"/>
          <p:cNvSpPr>
            <a:spLocks noChangeArrowheads="1"/>
          </p:cNvSpPr>
          <p:nvPr/>
        </p:nvSpPr>
        <p:spPr bwMode="auto">
          <a:xfrm>
            <a:off x="5479354" y="3252788"/>
            <a:ext cx="3341688"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lnSpc>
                <a:spcPts val="2138"/>
              </a:lnSpc>
              <a:tabLst>
                <a:tab pos="514350" algn="l"/>
                <a:tab pos="1028700" algn="l"/>
                <a:tab pos="1543050" algn="l"/>
              </a:tabLst>
            </a:pPr>
            <a:r>
              <a:rPr lang="zh-CN" altLang="en-US" b="1" u="none" dirty="0">
                <a:solidFill>
                  <a:srgbClr val="000000"/>
                </a:solidFill>
                <a:latin typeface="Helvetica" pitchFamily="34" charset="0"/>
              </a:rPr>
              <a:t>发送 </a:t>
            </a:r>
            <a:r>
              <a:rPr lang="en-US" altLang="zh-CN" b="1" u="none" dirty="0">
                <a:solidFill>
                  <a:srgbClr val="000000"/>
                </a:solidFill>
                <a:latin typeface="Helvetica" pitchFamily="34" charset="0"/>
              </a:rPr>
              <a:t>SYN+ACK </a:t>
            </a:r>
          </a:p>
          <a:p>
            <a:pPr defTabSz="1028700" eaLnBrk="0" hangingPunct="0">
              <a:lnSpc>
                <a:spcPts val="2138"/>
              </a:lnSpc>
              <a:tabLst>
                <a:tab pos="514350" algn="l"/>
                <a:tab pos="1028700" algn="l"/>
                <a:tab pos="1543050" algn="l"/>
              </a:tabLst>
            </a:pPr>
            <a:r>
              <a:rPr lang="en-US" altLang="zh-CN" b="1" u="none" dirty="0">
                <a:solidFill>
                  <a:srgbClr val="000000"/>
                </a:solidFill>
                <a:latin typeface="Helvetica" pitchFamily="34" charset="0"/>
              </a:rPr>
              <a:t>(</a:t>
            </a:r>
            <a:r>
              <a:rPr lang="en-US" altLang="zh-CN" b="1" u="none" dirty="0" err="1" smtClean="0">
                <a:solidFill>
                  <a:srgbClr val="000000"/>
                </a:solidFill>
                <a:latin typeface="Helvetica" pitchFamily="34" charset="0"/>
              </a:rPr>
              <a:t>seq</a:t>
            </a:r>
            <a:r>
              <a:rPr lang="en-US" altLang="zh-CN" b="1" u="none" dirty="0" smtClean="0">
                <a:solidFill>
                  <a:srgbClr val="000000"/>
                </a:solidFill>
                <a:latin typeface="Helvetica" pitchFamily="34" charset="0"/>
              </a:rPr>
              <a:t>=1 </a:t>
            </a:r>
            <a:r>
              <a:rPr lang="en-US" altLang="zh-CN" b="1" u="none" dirty="0" err="1" smtClean="0">
                <a:solidFill>
                  <a:srgbClr val="000000"/>
                </a:solidFill>
                <a:latin typeface="Helvetica" pitchFamily="34" charset="0"/>
              </a:rPr>
              <a:t>ack</a:t>
            </a:r>
            <a:r>
              <a:rPr lang="en-US" altLang="zh-CN" b="1" u="none" dirty="0" smtClean="0">
                <a:solidFill>
                  <a:srgbClr val="000000"/>
                </a:solidFill>
                <a:latin typeface="Helvetica" pitchFamily="34" charset="0"/>
              </a:rPr>
              <a:t>=1 </a:t>
            </a:r>
            <a:r>
              <a:rPr lang="en-US" altLang="zh-CN" b="1" u="none" dirty="0" err="1">
                <a:solidFill>
                  <a:srgbClr val="000000"/>
                </a:solidFill>
                <a:latin typeface="Helvetica" pitchFamily="34" charset="0"/>
              </a:rPr>
              <a:t>ctl</a:t>
            </a:r>
            <a:r>
              <a:rPr lang="en-US" altLang="zh-CN" b="1" u="none" dirty="0">
                <a:solidFill>
                  <a:srgbClr val="000000"/>
                </a:solidFill>
                <a:latin typeface="Helvetica" pitchFamily="34" charset="0"/>
              </a:rPr>
              <a:t>=</a:t>
            </a:r>
            <a:r>
              <a:rPr lang="en-US" altLang="zh-CN" b="1" u="none" dirty="0" err="1">
                <a:solidFill>
                  <a:srgbClr val="000000"/>
                </a:solidFill>
                <a:latin typeface="Helvetica" pitchFamily="34" charset="0"/>
              </a:rPr>
              <a:t>syn,ack</a:t>
            </a:r>
            <a:r>
              <a:rPr lang="en-US" altLang="zh-CN" b="1" u="none" dirty="0">
                <a:solidFill>
                  <a:srgbClr val="000000"/>
                </a:solidFill>
                <a:latin typeface="Helvetica" pitchFamily="34" charset="0"/>
              </a:rPr>
              <a:t>)</a:t>
            </a:r>
          </a:p>
        </p:txBody>
      </p:sp>
      <p:sp>
        <p:nvSpPr>
          <p:cNvPr id="9" name="Line 8"/>
          <p:cNvSpPr>
            <a:spLocks noChangeShapeType="1"/>
          </p:cNvSpPr>
          <p:nvPr/>
        </p:nvSpPr>
        <p:spPr bwMode="auto">
          <a:xfrm flipH="1">
            <a:off x="3763267" y="3408363"/>
            <a:ext cx="1571625" cy="228600"/>
          </a:xfrm>
          <a:prstGeom prst="line">
            <a:avLst/>
          </a:prstGeom>
          <a:noFill/>
          <a:ln w="50800">
            <a:solidFill>
              <a:srgbClr val="00B179"/>
            </a:solidFill>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10" name="Rectangle 9"/>
          <p:cNvSpPr>
            <a:spLocks noChangeArrowheads="1"/>
          </p:cNvSpPr>
          <p:nvPr/>
        </p:nvSpPr>
        <p:spPr bwMode="auto">
          <a:xfrm>
            <a:off x="891479" y="3952875"/>
            <a:ext cx="26717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lnSpc>
                <a:spcPts val="2138"/>
              </a:lnSpc>
              <a:tabLst>
                <a:tab pos="514350" algn="l"/>
                <a:tab pos="1028700" algn="l"/>
                <a:tab pos="1543050" algn="l"/>
              </a:tabLst>
            </a:pPr>
            <a:r>
              <a:rPr lang="zh-CN" altLang="en-US" b="1" u="none" dirty="0">
                <a:solidFill>
                  <a:srgbClr val="000000"/>
                </a:solidFill>
                <a:latin typeface="Helvetica" pitchFamily="34" charset="0"/>
              </a:rPr>
              <a:t>建立会话</a:t>
            </a:r>
          </a:p>
          <a:p>
            <a:pPr defTabSz="1028700" eaLnBrk="0" hangingPunct="0">
              <a:lnSpc>
                <a:spcPts val="2138"/>
              </a:lnSpc>
              <a:tabLst>
                <a:tab pos="514350" algn="l"/>
                <a:tab pos="1028700" algn="l"/>
                <a:tab pos="1543050" algn="l"/>
              </a:tabLst>
            </a:pPr>
            <a:r>
              <a:rPr lang="en-US" altLang="zh-CN" b="1" u="none" dirty="0">
                <a:solidFill>
                  <a:srgbClr val="000000"/>
                </a:solidFill>
                <a:latin typeface="Helvetica" pitchFamily="34" charset="0"/>
              </a:rPr>
              <a:t>(</a:t>
            </a:r>
            <a:r>
              <a:rPr lang="en-US" altLang="zh-CN" b="1" u="none" dirty="0" err="1" smtClean="0">
                <a:solidFill>
                  <a:srgbClr val="000000"/>
                </a:solidFill>
                <a:latin typeface="Helvetica" pitchFamily="34" charset="0"/>
              </a:rPr>
              <a:t>seq</a:t>
            </a:r>
            <a:r>
              <a:rPr lang="en-US" altLang="zh-CN" b="1" u="none" dirty="0" smtClean="0">
                <a:solidFill>
                  <a:srgbClr val="000000"/>
                </a:solidFill>
                <a:latin typeface="Helvetica" pitchFamily="34" charset="0"/>
              </a:rPr>
              <a:t>=1 </a:t>
            </a:r>
            <a:r>
              <a:rPr lang="en-US" altLang="zh-CN" b="1" u="none" dirty="0" err="1" smtClean="0">
                <a:solidFill>
                  <a:srgbClr val="000000"/>
                </a:solidFill>
                <a:latin typeface="Helvetica" pitchFamily="34" charset="0"/>
              </a:rPr>
              <a:t>ack</a:t>
            </a:r>
            <a:r>
              <a:rPr lang="en-US" altLang="zh-CN" b="1" u="none" dirty="0" smtClean="0">
                <a:solidFill>
                  <a:srgbClr val="000000"/>
                </a:solidFill>
                <a:latin typeface="Helvetica" pitchFamily="34" charset="0"/>
              </a:rPr>
              <a:t>=2 </a:t>
            </a:r>
            <a:r>
              <a:rPr lang="en-US" altLang="zh-CN" b="1" u="none" dirty="0" err="1">
                <a:solidFill>
                  <a:srgbClr val="000000"/>
                </a:solidFill>
                <a:latin typeface="Helvetica" pitchFamily="34" charset="0"/>
              </a:rPr>
              <a:t>ctl</a:t>
            </a:r>
            <a:r>
              <a:rPr lang="en-US" altLang="zh-CN" b="1" u="none" dirty="0">
                <a:solidFill>
                  <a:srgbClr val="000000"/>
                </a:solidFill>
                <a:latin typeface="Helvetica" pitchFamily="34" charset="0"/>
              </a:rPr>
              <a:t>=</a:t>
            </a:r>
            <a:r>
              <a:rPr lang="en-US" altLang="zh-CN" b="1" u="none" dirty="0" err="1">
                <a:solidFill>
                  <a:srgbClr val="000000"/>
                </a:solidFill>
                <a:latin typeface="Helvetica" pitchFamily="34" charset="0"/>
              </a:rPr>
              <a:t>ack</a:t>
            </a:r>
            <a:r>
              <a:rPr lang="en-US" altLang="zh-CN" b="1" u="none" dirty="0">
                <a:solidFill>
                  <a:srgbClr val="000000"/>
                </a:solidFill>
                <a:latin typeface="Helvetica" pitchFamily="34" charset="0"/>
              </a:rPr>
              <a:t>)</a:t>
            </a:r>
          </a:p>
        </p:txBody>
      </p:sp>
      <p:sp>
        <p:nvSpPr>
          <p:cNvPr id="11" name="Line 10"/>
          <p:cNvSpPr>
            <a:spLocks noChangeShapeType="1"/>
          </p:cNvSpPr>
          <p:nvPr/>
        </p:nvSpPr>
        <p:spPr bwMode="auto">
          <a:xfrm>
            <a:off x="3806129" y="4422775"/>
            <a:ext cx="1543050" cy="171450"/>
          </a:xfrm>
          <a:prstGeom prst="line">
            <a:avLst/>
          </a:prstGeom>
          <a:noFill/>
          <a:ln w="50800">
            <a:solidFill>
              <a:schemeClr val="accent2"/>
            </a:solidFill>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12" name="Rectangle 11"/>
          <p:cNvSpPr>
            <a:spLocks noChangeArrowheads="1"/>
          </p:cNvSpPr>
          <p:nvPr/>
        </p:nvSpPr>
        <p:spPr bwMode="auto">
          <a:xfrm>
            <a:off x="2177354" y="1166813"/>
            <a:ext cx="7715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algn="ctr" defTabSz="1028700" eaLnBrk="0" hangingPunct="0">
              <a:lnSpc>
                <a:spcPts val="1800"/>
              </a:lnSpc>
              <a:tabLst>
                <a:tab pos="514350" algn="l"/>
                <a:tab pos="1028700" algn="l"/>
                <a:tab pos="1543050" algn="l"/>
              </a:tabLst>
            </a:pPr>
            <a:r>
              <a:rPr lang="en-US" altLang="zh-CN" sz="1600" b="1" u="none">
                <a:solidFill>
                  <a:srgbClr val="000000"/>
                </a:solidFill>
                <a:latin typeface="Helvetica" pitchFamily="34" charset="0"/>
              </a:rPr>
              <a:t>Host A</a:t>
            </a:r>
          </a:p>
        </p:txBody>
      </p:sp>
      <p:pic>
        <p:nvPicPr>
          <p:cNvPr id="13"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317" y="1450975"/>
            <a:ext cx="8175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a:spLocks noChangeArrowheads="1"/>
          </p:cNvSpPr>
          <p:nvPr/>
        </p:nvSpPr>
        <p:spPr bwMode="auto">
          <a:xfrm>
            <a:off x="6377879" y="1166813"/>
            <a:ext cx="77152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algn="ctr" defTabSz="1028700" eaLnBrk="0" hangingPunct="0">
              <a:lnSpc>
                <a:spcPts val="1800"/>
              </a:lnSpc>
              <a:tabLst>
                <a:tab pos="514350" algn="l"/>
                <a:tab pos="1028700" algn="l"/>
                <a:tab pos="1543050" algn="l"/>
              </a:tabLst>
            </a:pPr>
            <a:r>
              <a:rPr lang="en-US" altLang="zh-CN" sz="1600" b="1" u="none">
                <a:solidFill>
                  <a:srgbClr val="000000"/>
                </a:solidFill>
                <a:latin typeface="Helvetica" pitchFamily="34" charset="0"/>
              </a:rPr>
              <a:t>Host B</a:t>
            </a:r>
          </a:p>
        </p:txBody>
      </p:sp>
      <p:pic>
        <p:nvPicPr>
          <p:cNvPr id="1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1842" y="1450975"/>
            <a:ext cx="817562"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a:grpSpLocks/>
          </p:cNvGrpSpPr>
          <p:nvPr/>
        </p:nvGrpSpPr>
        <p:grpSpPr bwMode="auto">
          <a:xfrm>
            <a:off x="299342" y="2284413"/>
            <a:ext cx="415925" cy="455612"/>
            <a:chOff x="293" y="1677"/>
            <a:chExt cx="262" cy="287"/>
          </a:xfrm>
        </p:grpSpPr>
        <p:sp>
          <p:nvSpPr>
            <p:cNvPr id="24" name="Oval 16"/>
            <p:cNvSpPr>
              <a:spLocks noChangeArrowheads="1"/>
            </p:cNvSpPr>
            <p:nvPr/>
          </p:nvSpPr>
          <p:spPr bwMode="auto">
            <a:xfrm>
              <a:off x="293" y="1687"/>
              <a:ext cx="252" cy="253"/>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25" name="Rectangle 17"/>
            <p:cNvSpPr>
              <a:spLocks noChangeArrowheads="1"/>
            </p:cNvSpPr>
            <p:nvPr/>
          </p:nvSpPr>
          <p:spPr bwMode="auto">
            <a:xfrm>
              <a:off x="323" y="1677"/>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r>
                <a:rPr lang="zh-CN" altLang="en-US" sz="2300" b="1" u="none">
                  <a:latin typeface="Helvetica" pitchFamily="34" charset="0"/>
                </a:rPr>
                <a:t>1</a:t>
              </a:r>
            </a:p>
          </p:txBody>
        </p:sp>
      </p:grpSp>
      <p:grpSp>
        <p:nvGrpSpPr>
          <p:cNvPr id="17" name="Group 18"/>
          <p:cNvGrpSpPr>
            <a:grpSpLocks/>
          </p:cNvGrpSpPr>
          <p:nvPr/>
        </p:nvGrpSpPr>
        <p:grpSpPr bwMode="auto">
          <a:xfrm>
            <a:off x="7343079" y="3084513"/>
            <a:ext cx="415925" cy="455612"/>
            <a:chOff x="4730" y="2181"/>
            <a:chExt cx="262" cy="287"/>
          </a:xfrm>
        </p:grpSpPr>
        <p:sp>
          <p:nvSpPr>
            <p:cNvPr id="22" name="Oval 19"/>
            <p:cNvSpPr>
              <a:spLocks noChangeArrowheads="1"/>
            </p:cNvSpPr>
            <p:nvPr/>
          </p:nvSpPr>
          <p:spPr bwMode="auto">
            <a:xfrm>
              <a:off x="4730" y="2191"/>
              <a:ext cx="252" cy="253"/>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23" name="Rectangle 20"/>
            <p:cNvSpPr>
              <a:spLocks noChangeArrowheads="1"/>
            </p:cNvSpPr>
            <p:nvPr/>
          </p:nvSpPr>
          <p:spPr bwMode="auto">
            <a:xfrm>
              <a:off x="4760" y="2181"/>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r>
                <a:rPr lang="zh-CN" altLang="en-US" sz="2300" b="1" u="none">
                  <a:latin typeface="Helvetica" pitchFamily="34" charset="0"/>
                </a:rPr>
                <a:t>2</a:t>
              </a:r>
            </a:p>
          </p:txBody>
        </p:sp>
      </p:grpSp>
      <p:grpSp>
        <p:nvGrpSpPr>
          <p:cNvPr id="18" name="Group 21"/>
          <p:cNvGrpSpPr>
            <a:grpSpLocks/>
          </p:cNvGrpSpPr>
          <p:nvPr/>
        </p:nvGrpSpPr>
        <p:grpSpPr bwMode="auto">
          <a:xfrm>
            <a:off x="313629" y="4013200"/>
            <a:ext cx="415925" cy="455613"/>
            <a:chOff x="302" y="2766"/>
            <a:chExt cx="262" cy="287"/>
          </a:xfrm>
        </p:grpSpPr>
        <p:sp>
          <p:nvSpPr>
            <p:cNvPr id="20" name="Oval 22"/>
            <p:cNvSpPr>
              <a:spLocks noChangeArrowheads="1"/>
            </p:cNvSpPr>
            <p:nvPr/>
          </p:nvSpPr>
          <p:spPr bwMode="auto">
            <a:xfrm>
              <a:off x="302" y="2776"/>
              <a:ext cx="252" cy="253"/>
            </a:xfrm>
            <a:prstGeom prst="ellipse">
              <a:avLst/>
            </a:prstGeom>
            <a:solidFill>
              <a:srgbClr val="FFD255"/>
            </a:solidFill>
            <a:ln w="12700">
              <a:solidFill>
                <a:srgbClr val="FFD255"/>
              </a:solidFill>
              <a:round/>
              <a:headEnd/>
              <a:tailEnd/>
            </a:ln>
            <a:effectLst>
              <a:outerShdw dist="35921" dir="2700000" algn="ctr" rotWithShape="0">
                <a:schemeClr val="bg2"/>
              </a:outerShdw>
            </a:effec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21" name="Rectangle 23"/>
            <p:cNvSpPr>
              <a:spLocks noChangeArrowheads="1"/>
            </p:cNvSpPr>
            <p:nvPr/>
          </p:nvSpPr>
          <p:spPr bwMode="auto">
            <a:xfrm>
              <a:off x="332" y="2766"/>
              <a:ext cx="2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r>
                <a:rPr lang="zh-CN" altLang="en-US" sz="2300" b="1" u="none">
                  <a:latin typeface="Helvetica" pitchFamily="34" charset="0"/>
                </a:rPr>
                <a:t>3</a:t>
              </a:r>
            </a:p>
          </p:txBody>
        </p:sp>
      </p:grpSp>
      <p:sp>
        <p:nvSpPr>
          <p:cNvPr id="19" name="Rectangle 24"/>
          <p:cNvSpPr>
            <a:spLocks noChangeArrowheads="1"/>
          </p:cNvSpPr>
          <p:nvPr/>
        </p:nvSpPr>
        <p:spPr bwMode="auto">
          <a:xfrm>
            <a:off x="612130" y="3168551"/>
            <a:ext cx="2610490" cy="91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defTabSz="1028700" eaLnBrk="0" hangingPunct="0">
              <a:lnSpc>
                <a:spcPts val="2138"/>
              </a:lnSpc>
            </a:pPr>
            <a:r>
              <a:rPr lang="zh-CN" altLang="en-US" b="1" u="none" dirty="0">
                <a:solidFill>
                  <a:srgbClr val="000000"/>
                </a:solidFill>
                <a:latin typeface="Helvetica" pitchFamily="34" charset="0"/>
              </a:rPr>
              <a:t>接收 </a:t>
            </a:r>
            <a:r>
              <a:rPr lang="en-US" altLang="zh-CN" b="1" u="none" dirty="0" smtClean="0">
                <a:solidFill>
                  <a:srgbClr val="000000"/>
                </a:solidFill>
                <a:latin typeface="Helvetica" pitchFamily="34" charset="0"/>
              </a:rPr>
              <a:t>SYN</a:t>
            </a:r>
            <a:r>
              <a:rPr lang="en-US" altLang="zh-CN" u="none" dirty="0">
                <a:latin typeface="Arial" charset="0"/>
              </a:rPr>
              <a:t>(</a:t>
            </a:r>
            <a:r>
              <a:rPr lang="zh-CN" altLang="en-US" u="none" dirty="0">
                <a:latin typeface="Arial" charset="0"/>
              </a:rPr>
              <a:t>序号</a:t>
            </a:r>
            <a:r>
              <a:rPr lang="en-US" altLang="zh-CN" u="none" dirty="0" smtClean="0">
                <a:latin typeface="Arial" charset="0"/>
              </a:rPr>
              <a:t>=1, </a:t>
            </a:r>
            <a:r>
              <a:rPr lang="zh-CN" altLang="en-US" u="none" dirty="0" smtClean="0">
                <a:latin typeface="Arial" charset="0"/>
              </a:rPr>
              <a:t>确认</a:t>
            </a:r>
            <a:endParaRPr lang="en-US" altLang="zh-CN" u="none" dirty="0" smtClean="0">
              <a:latin typeface="Arial" charset="0"/>
            </a:endParaRPr>
          </a:p>
          <a:p>
            <a:pPr defTabSz="1028700" eaLnBrk="0" hangingPunct="0">
              <a:lnSpc>
                <a:spcPts val="2138"/>
              </a:lnSpc>
            </a:pPr>
            <a:r>
              <a:rPr lang="zh-CN" altLang="en-US" u="none" dirty="0" smtClean="0">
                <a:latin typeface="Arial" charset="0"/>
              </a:rPr>
              <a:t>号</a:t>
            </a:r>
            <a:r>
              <a:rPr lang="en-US" altLang="zh-CN" u="none" dirty="0" smtClean="0">
                <a:latin typeface="Arial" charset="0"/>
              </a:rPr>
              <a:t>1)</a:t>
            </a:r>
            <a:endParaRPr lang="en-US" altLang="zh-CN" u="none" dirty="0">
              <a:latin typeface="Arial" charset="0"/>
            </a:endParaRPr>
          </a:p>
          <a:p>
            <a:pPr defTabSz="1028700" eaLnBrk="0" hangingPunct="0">
              <a:lnSpc>
                <a:spcPts val="2138"/>
              </a:lnSpc>
            </a:pPr>
            <a:endParaRPr lang="zh-CN" altLang="en-US" b="1" u="none" dirty="0">
              <a:solidFill>
                <a:srgbClr val="000000"/>
              </a:solidFill>
              <a:latin typeface="Helvetica" pitchFamily="34" charset="0"/>
            </a:endParaRPr>
          </a:p>
        </p:txBody>
      </p:sp>
    </p:spTree>
    <p:extLst>
      <p:ext uri="{BB962C8B-B14F-4D97-AF65-F5344CB8AC3E}">
        <p14:creationId xmlns:p14="http://schemas.microsoft.com/office/powerpoint/2010/main" val="135784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8906" y="792287"/>
            <a:ext cx="7938120" cy="1477328"/>
          </a:xfrm>
          <a:prstGeom prst="rect">
            <a:avLst/>
          </a:prstGeom>
        </p:spPr>
        <p:txBody>
          <a:bodyPr wrap="square">
            <a:spAutoFit/>
          </a:bodyPr>
          <a:lstStyle/>
          <a:p>
            <a:r>
              <a:rPr lang="en-US" altLang="zh-CN" dirty="0"/>
              <a:t>5</a:t>
            </a:r>
            <a:r>
              <a:rPr lang="zh-CN" altLang="en-US" dirty="0"/>
              <a:t>）报文头部长度</a:t>
            </a:r>
            <a:r>
              <a:rPr lang="zh-CN" altLang="en-US" dirty="0" smtClean="0"/>
              <a:t>：</a:t>
            </a:r>
            <a:r>
              <a:rPr lang="en-US" altLang="zh-CN" dirty="0" smtClean="0"/>
              <a:t>4bit, TCP</a:t>
            </a:r>
            <a:r>
              <a:rPr lang="zh-CN" altLang="en-US" dirty="0" smtClean="0"/>
              <a:t>报文整个数据报文的头部长度， 判断选项字段是否存在，从而判断上层数据从哪里开始。</a:t>
            </a:r>
            <a:endParaRPr lang="en-US" altLang="zh-CN" dirty="0"/>
          </a:p>
          <a:p>
            <a:r>
              <a:rPr lang="en-US" altLang="zh-CN" dirty="0"/>
              <a:t>6</a:t>
            </a:r>
            <a:r>
              <a:rPr lang="zh-CN" altLang="en-US" dirty="0"/>
              <a:t>）保留字段</a:t>
            </a:r>
            <a:r>
              <a:rPr lang="zh-CN" altLang="en-US" dirty="0" smtClean="0"/>
              <a:t>：开发者考虑对</a:t>
            </a:r>
            <a:r>
              <a:rPr lang="en-US" altLang="zh-CN" dirty="0" smtClean="0"/>
              <a:t>TCP</a:t>
            </a:r>
            <a:r>
              <a:rPr lang="zh-CN" altLang="en-US" dirty="0" smtClean="0"/>
              <a:t>升级的余地，一般不舍用。</a:t>
            </a:r>
            <a:endParaRPr lang="en-US" altLang="zh-CN" dirty="0"/>
          </a:p>
          <a:p>
            <a:r>
              <a:rPr lang="en-US" altLang="zh-CN" dirty="0"/>
              <a:t>7</a:t>
            </a:r>
            <a:r>
              <a:rPr lang="zh-CN" altLang="en-US" dirty="0"/>
              <a:t>）代码位字段</a:t>
            </a:r>
            <a:r>
              <a:rPr lang="zh-CN" altLang="en-US" dirty="0" smtClean="0"/>
              <a:t>：</a:t>
            </a:r>
            <a:r>
              <a:rPr lang="en-US" altLang="zh-CN" dirty="0" smtClean="0"/>
              <a:t>6bit, </a:t>
            </a:r>
            <a:r>
              <a:rPr lang="zh-CN" altLang="en-US" dirty="0" smtClean="0"/>
              <a:t>每个</a:t>
            </a:r>
            <a:r>
              <a:rPr lang="en-US" altLang="zh-CN" dirty="0" smtClean="0"/>
              <a:t>bit</a:t>
            </a:r>
            <a:r>
              <a:rPr lang="zh-CN" altLang="en-US" dirty="0" smtClean="0"/>
              <a:t>意义不同，用于数据流控制和连接控制。</a:t>
            </a:r>
            <a:endParaRPr lang="en-US" altLang="zh-CN" dirty="0" smtClean="0"/>
          </a:p>
          <a:p>
            <a:r>
              <a:rPr lang="en-US" altLang="zh-CN" dirty="0"/>
              <a:t>	</a:t>
            </a:r>
            <a:r>
              <a:rPr lang="en-US" altLang="zh-CN" dirty="0" smtClean="0"/>
              <a:t>	</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3052409477"/>
              </p:ext>
            </p:extLst>
          </p:nvPr>
        </p:nvGraphicFramePr>
        <p:xfrm>
          <a:off x="900162" y="2376463"/>
          <a:ext cx="6095951" cy="2338191"/>
        </p:xfrm>
        <a:graphic>
          <a:graphicData uri="http://schemas.openxmlformats.org/drawingml/2006/table">
            <a:tbl>
              <a:tblPr>
                <a:tableStyleId>{5C22544A-7EE6-4342-B048-85BDC9FD1C3A}</a:tableStyleId>
              </a:tblPr>
              <a:tblGrid>
                <a:gridCol w="1396019"/>
                <a:gridCol w="4699932"/>
              </a:tblGrid>
              <a:tr h="303333">
                <a:tc>
                  <a:txBody>
                    <a:bodyPr/>
                    <a:lstStyle/>
                    <a:p>
                      <a:pPr algn="ctr" fontAlgn="ctr"/>
                      <a:r>
                        <a:rPr lang="zh-CN" altLang="en-US" sz="1400" b="1" u="none" strike="noStrike" dirty="0">
                          <a:effectLst/>
                        </a:rPr>
                        <a:t>位名</a:t>
                      </a:r>
                      <a:endParaRPr lang="zh-CN" altLang="en-US" sz="14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c>
                  <a:txBody>
                    <a:bodyPr/>
                    <a:lstStyle/>
                    <a:p>
                      <a:pPr algn="ctr" fontAlgn="ctr"/>
                      <a:r>
                        <a:rPr lang="zh-CN" altLang="en-US" sz="1400" b="1" u="none" strike="noStrike" dirty="0">
                          <a:effectLst/>
                        </a:rPr>
                        <a:t>含义</a:t>
                      </a:r>
                      <a:endParaRPr lang="zh-CN" altLang="en-US" sz="14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r>
              <a:tr h="303333">
                <a:tc>
                  <a:txBody>
                    <a:bodyPr/>
                    <a:lstStyle/>
                    <a:p>
                      <a:pPr algn="l" fontAlgn="b"/>
                      <a:r>
                        <a:rPr lang="zh-CN" altLang="en-US" sz="1400" u="none" strike="noStrike" dirty="0">
                          <a:effectLst/>
                        </a:rPr>
                        <a:t>紧急（</a:t>
                      </a:r>
                      <a:r>
                        <a:rPr lang="en-US" sz="1400" u="none" strike="noStrike" dirty="0">
                          <a:effectLst/>
                        </a:rPr>
                        <a:t>URG）</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是否使用紧急指针， </a:t>
                      </a:r>
                      <a:r>
                        <a:rPr lang="en-US" altLang="zh-CN" sz="1400" u="none" strike="noStrike" dirty="0">
                          <a:effectLst/>
                        </a:rPr>
                        <a:t>0</a:t>
                      </a:r>
                      <a:r>
                        <a:rPr lang="zh-CN" altLang="en-US" sz="1400" u="none" strike="noStrike" dirty="0">
                          <a:effectLst/>
                        </a:rPr>
                        <a:t>为不使用， </a:t>
                      </a:r>
                      <a:r>
                        <a:rPr lang="en-US" altLang="zh-CN" sz="1400" u="none" strike="noStrike" dirty="0">
                          <a:effectLst/>
                        </a:rPr>
                        <a:t>1</a:t>
                      </a:r>
                      <a:r>
                        <a:rPr lang="zh-CN" altLang="en-US" sz="1400" u="none" strike="noStrike" dirty="0">
                          <a:effectLst/>
                        </a:rPr>
                        <a:t>为使用</a:t>
                      </a:r>
                      <a:endParaRPr lang="zh-CN" altLang="en-US" sz="1400" b="0" i="0" u="none" strike="noStrike" dirty="0">
                        <a:solidFill>
                          <a:srgbClr val="000000"/>
                        </a:solidFill>
                        <a:effectLst/>
                        <a:latin typeface="宋体"/>
                      </a:endParaRPr>
                    </a:p>
                  </a:txBody>
                  <a:tcPr marL="9525" marR="9525" marT="9525" marB="0" anchor="b"/>
                </a:tc>
              </a:tr>
              <a:tr h="303333">
                <a:tc>
                  <a:txBody>
                    <a:bodyPr/>
                    <a:lstStyle/>
                    <a:p>
                      <a:pPr algn="l" fontAlgn="b"/>
                      <a:r>
                        <a:rPr lang="zh-CN" altLang="en-US" sz="1400" u="none" strike="noStrike" dirty="0">
                          <a:effectLst/>
                        </a:rPr>
                        <a:t>确认 （</a:t>
                      </a:r>
                      <a:r>
                        <a:rPr lang="en-US" sz="1400" u="none" strike="noStrike" dirty="0">
                          <a:effectLst/>
                        </a:rPr>
                        <a:t>ACK）</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请求</a:t>
                      </a:r>
                      <a:r>
                        <a:rPr lang="en-US" altLang="zh-CN" sz="1400" u="none" strike="noStrike" dirty="0">
                          <a:effectLst/>
                        </a:rPr>
                        <a:t>/</a:t>
                      </a:r>
                      <a:r>
                        <a:rPr lang="zh-CN" altLang="en-US" sz="1400" u="none" strike="noStrike" dirty="0">
                          <a:effectLst/>
                        </a:rPr>
                        <a:t>应答状态。</a:t>
                      </a:r>
                      <a:r>
                        <a:rPr lang="en-US" altLang="zh-CN" sz="1400" u="none" strike="noStrike" dirty="0">
                          <a:effectLst/>
                        </a:rPr>
                        <a:t>0</a:t>
                      </a:r>
                      <a:r>
                        <a:rPr lang="zh-CN" altLang="en-US" sz="1400" u="none" strike="noStrike" dirty="0">
                          <a:effectLst/>
                        </a:rPr>
                        <a:t>为请求， </a:t>
                      </a:r>
                      <a:r>
                        <a:rPr lang="en-US" altLang="zh-CN" sz="1400" u="none" strike="noStrike" dirty="0">
                          <a:effectLst/>
                        </a:rPr>
                        <a:t>1</a:t>
                      </a:r>
                      <a:r>
                        <a:rPr lang="zh-CN" altLang="en-US" sz="1400" u="none" strike="noStrike" dirty="0">
                          <a:effectLst/>
                        </a:rPr>
                        <a:t>为应答</a:t>
                      </a:r>
                      <a:endParaRPr lang="zh-CN" altLang="en-US" sz="1400" b="0" i="0" u="none" strike="noStrike" dirty="0">
                        <a:solidFill>
                          <a:srgbClr val="000000"/>
                        </a:solidFill>
                        <a:effectLst/>
                        <a:latin typeface="宋体"/>
                      </a:endParaRPr>
                    </a:p>
                  </a:txBody>
                  <a:tcPr marL="9525" marR="9525" marT="9525" marB="0" anchor="b"/>
                </a:tc>
              </a:tr>
              <a:tr h="518193">
                <a:tc>
                  <a:txBody>
                    <a:bodyPr/>
                    <a:lstStyle/>
                    <a:p>
                      <a:pPr algn="l" fontAlgn="b"/>
                      <a:r>
                        <a:rPr lang="zh-CN" altLang="en-US" sz="1400" u="none" strike="noStrike" dirty="0">
                          <a:effectLst/>
                        </a:rPr>
                        <a:t>弹出 （</a:t>
                      </a:r>
                      <a:r>
                        <a:rPr lang="en-US" sz="1400" u="none" strike="noStrike" dirty="0">
                          <a:effectLst/>
                        </a:rPr>
                        <a:t>PUSH）</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当接收方收到数据后应尽快交给应用程序，而不是等缓冲满后在提交</a:t>
                      </a:r>
                      <a:endParaRPr lang="zh-CN" altLang="en-US" sz="1400" b="0" i="0" u="none" strike="noStrike" dirty="0">
                        <a:solidFill>
                          <a:srgbClr val="000000"/>
                        </a:solidFill>
                        <a:effectLst/>
                        <a:latin typeface="宋体"/>
                      </a:endParaRPr>
                    </a:p>
                  </a:txBody>
                  <a:tcPr marL="9525" marR="9525" marT="9525" marB="0" anchor="b"/>
                </a:tc>
              </a:tr>
              <a:tr h="303333">
                <a:tc>
                  <a:txBody>
                    <a:bodyPr/>
                    <a:lstStyle/>
                    <a:p>
                      <a:pPr algn="l" fontAlgn="b"/>
                      <a:r>
                        <a:rPr lang="zh-CN" altLang="en-US" sz="1400" u="none" strike="noStrike" dirty="0">
                          <a:effectLst/>
                        </a:rPr>
                        <a:t>复位 （</a:t>
                      </a:r>
                      <a:r>
                        <a:rPr lang="en-US" sz="1400" u="none" strike="noStrike" dirty="0">
                          <a:effectLst/>
                        </a:rPr>
                        <a:t>RST）</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连接复位，首先断开连接，然后重建。</a:t>
                      </a:r>
                      <a:endParaRPr lang="zh-CN" altLang="en-US" sz="1400" b="0" i="0" u="none" strike="noStrike" dirty="0">
                        <a:solidFill>
                          <a:srgbClr val="000000"/>
                        </a:solidFill>
                        <a:effectLst/>
                        <a:latin typeface="宋体"/>
                      </a:endParaRPr>
                    </a:p>
                  </a:txBody>
                  <a:tcPr marL="9525" marR="9525" marT="9525" marB="0" anchor="b"/>
                </a:tc>
              </a:tr>
              <a:tr h="303333">
                <a:tc>
                  <a:txBody>
                    <a:bodyPr/>
                    <a:lstStyle/>
                    <a:p>
                      <a:pPr algn="l" fontAlgn="b"/>
                      <a:r>
                        <a:rPr lang="zh-CN" altLang="en-US" sz="1400" u="none" strike="noStrike" dirty="0">
                          <a:effectLst/>
                        </a:rPr>
                        <a:t>同步 （</a:t>
                      </a:r>
                      <a:r>
                        <a:rPr lang="en-US" sz="1400" u="none" strike="noStrike" dirty="0">
                          <a:effectLst/>
                        </a:rPr>
                        <a:t>SYN）</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发起一个连接</a:t>
                      </a:r>
                      <a:endParaRPr lang="zh-CN" altLang="en-US" sz="1400" b="0" i="0" u="none" strike="noStrike" dirty="0">
                        <a:solidFill>
                          <a:srgbClr val="000000"/>
                        </a:solidFill>
                        <a:effectLst/>
                        <a:latin typeface="宋体"/>
                      </a:endParaRPr>
                    </a:p>
                  </a:txBody>
                  <a:tcPr marL="9525" marR="9525" marT="9525" marB="0" anchor="b"/>
                </a:tc>
              </a:tr>
              <a:tr h="303333">
                <a:tc>
                  <a:txBody>
                    <a:bodyPr/>
                    <a:lstStyle/>
                    <a:p>
                      <a:pPr algn="l" fontAlgn="b"/>
                      <a:r>
                        <a:rPr lang="zh-CN" altLang="en-US" sz="1400" u="none" strike="noStrike" dirty="0">
                          <a:effectLst/>
                        </a:rPr>
                        <a:t>结束 （</a:t>
                      </a:r>
                      <a:r>
                        <a:rPr lang="en-US" sz="1400" u="none" strike="noStrike" dirty="0">
                          <a:effectLst/>
                        </a:rPr>
                        <a:t>FIN）</a:t>
                      </a:r>
                      <a:endParaRPr lang="en-US" sz="1400" b="0" i="0" u="none" strike="noStrike" dirty="0">
                        <a:solidFill>
                          <a:srgbClr val="000000"/>
                        </a:solidFill>
                        <a:effectLst/>
                        <a:latin typeface="宋体"/>
                      </a:endParaRPr>
                    </a:p>
                  </a:txBody>
                  <a:tcPr marL="9525" marR="9525" marT="9525" marB="0" anchor="b"/>
                </a:tc>
                <a:tc>
                  <a:txBody>
                    <a:bodyPr/>
                    <a:lstStyle/>
                    <a:p>
                      <a:pPr algn="l" fontAlgn="b"/>
                      <a:r>
                        <a:rPr lang="zh-CN" altLang="en-US" sz="1400" u="none" strike="noStrike" dirty="0">
                          <a:effectLst/>
                        </a:rPr>
                        <a:t>结束连接。</a:t>
                      </a:r>
                      <a:r>
                        <a:rPr lang="en-US" altLang="zh-CN" sz="1400" u="none" strike="noStrike" dirty="0">
                          <a:effectLst/>
                        </a:rPr>
                        <a:t>0</a:t>
                      </a:r>
                      <a:r>
                        <a:rPr lang="zh-CN" altLang="en-US" sz="1400" u="none" strike="noStrike" dirty="0">
                          <a:effectLst/>
                        </a:rPr>
                        <a:t>为结束连线请求， </a:t>
                      </a:r>
                      <a:r>
                        <a:rPr lang="en-US" altLang="zh-CN" sz="1400" u="none" strike="noStrike" dirty="0">
                          <a:effectLst/>
                        </a:rPr>
                        <a:t>1</a:t>
                      </a:r>
                      <a:r>
                        <a:rPr lang="zh-CN" altLang="en-US" sz="1400" u="none" strike="noStrike" dirty="0">
                          <a:effectLst/>
                        </a:rPr>
                        <a:t>为结束连线</a:t>
                      </a:r>
                      <a:endParaRPr lang="zh-CN" altLang="en-US" sz="1400" b="0" i="0" u="none" strike="noStrike" dirty="0">
                        <a:solidFill>
                          <a:srgbClr val="000000"/>
                        </a:solidFill>
                        <a:effectLst/>
                        <a:latin typeface="宋体"/>
                      </a:endParaRPr>
                    </a:p>
                  </a:txBody>
                  <a:tcPr marL="9525" marR="9525" marT="9525" marB="0" anchor="b"/>
                </a:tc>
              </a:tr>
            </a:tbl>
          </a:graphicData>
        </a:graphic>
      </p:graphicFrame>
    </p:spTree>
    <p:extLst>
      <p:ext uri="{BB962C8B-B14F-4D97-AF65-F5344CB8AC3E}">
        <p14:creationId xmlns:p14="http://schemas.microsoft.com/office/powerpoint/2010/main" val="97035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30" y="683111"/>
            <a:ext cx="7920880" cy="2862322"/>
          </a:xfrm>
          <a:prstGeom prst="rect">
            <a:avLst/>
          </a:prstGeom>
        </p:spPr>
        <p:txBody>
          <a:bodyPr wrap="square">
            <a:spAutoFit/>
          </a:bodyPr>
          <a:lstStyle/>
          <a:p>
            <a:r>
              <a:rPr lang="en-US" altLang="zh-CN" dirty="0"/>
              <a:t>8</a:t>
            </a:r>
            <a:r>
              <a:rPr lang="zh-CN" altLang="en-US" dirty="0"/>
              <a:t>）窗口字段：</a:t>
            </a:r>
            <a:r>
              <a:rPr lang="en-US" altLang="zh-CN" dirty="0"/>
              <a:t>TCP</a:t>
            </a:r>
            <a:r>
              <a:rPr lang="zh-CN" altLang="en-US" dirty="0"/>
              <a:t>的流量控制由连接的每一端通过声明的窗口大小来提供。窗口大小为字节数，起始于确认序号字段指明的值，这个值是接收端正期望接收的字节。窗口大小是一个</a:t>
            </a:r>
            <a:r>
              <a:rPr lang="en-US" altLang="zh-CN" dirty="0"/>
              <a:t>16 bit</a:t>
            </a:r>
            <a:r>
              <a:rPr lang="zh-CN" altLang="en-US" dirty="0"/>
              <a:t>字段，因而窗口大小最大为</a:t>
            </a:r>
            <a:r>
              <a:rPr lang="en-US" altLang="zh-CN" dirty="0"/>
              <a:t>65535</a:t>
            </a:r>
            <a:r>
              <a:rPr lang="zh-CN" altLang="en-US" dirty="0"/>
              <a:t>字节。</a:t>
            </a:r>
            <a:endParaRPr lang="en-US" altLang="zh-CN" dirty="0"/>
          </a:p>
          <a:p>
            <a:r>
              <a:rPr lang="zh-CN" altLang="en-US" dirty="0"/>
              <a:t>窗口技术：滑动窗口计数， 减少不必要的数据重传，节约网络资源。</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8" y="2114272"/>
            <a:ext cx="6120680" cy="288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95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nvSpPr>
        <p:spPr bwMode="auto">
          <a:xfrm>
            <a:off x="500063" y="576263"/>
            <a:ext cx="8001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1800" b="1" dirty="0">
                <a:solidFill>
                  <a:schemeClr val="tx1"/>
                </a:solidFill>
                <a:latin typeface="宋体" pitchFamily="2" charset="-122"/>
                <a:ea typeface="宋体" pitchFamily="2" charset="-122"/>
              </a:rPr>
              <a:t>第一次“握手”</a:t>
            </a:r>
            <a:r>
              <a:rPr lang="zh-CN" altLang="en-US" sz="1800" dirty="0">
                <a:solidFill>
                  <a:schemeClr val="tx1"/>
                </a:solidFill>
                <a:latin typeface="宋体" pitchFamily="2" charset="-122"/>
                <a:ea typeface="宋体" pitchFamily="2" charset="-122"/>
              </a:rPr>
              <a:t> </a:t>
            </a:r>
          </a:p>
        </p:txBody>
      </p:sp>
      <p:grpSp>
        <p:nvGrpSpPr>
          <p:cNvPr id="3" name="Group 6"/>
          <p:cNvGrpSpPr>
            <a:grpSpLocks/>
          </p:cNvGrpSpPr>
          <p:nvPr/>
        </p:nvGrpSpPr>
        <p:grpSpPr bwMode="auto">
          <a:xfrm>
            <a:off x="522888" y="1152079"/>
            <a:ext cx="7308453" cy="4365635"/>
            <a:chOff x="476" y="1570"/>
            <a:chExt cx="6033" cy="3765"/>
          </a:xfrm>
        </p:grpSpPr>
        <p:pic>
          <p:nvPicPr>
            <p:cNvPr id="4" name="Picture 7"/>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476" y="1570"/>
              <a:ext cx="6033" cy="3765"/>
            </a:xfrm>
            <a:prstGeom prst="rect">
              <a:avLst/>
            </a:prstGeom>
            <a:noFill/>
            <a:extLst>
              <a:ext uri="{909E8E84-426E-40DD-AFC4-6F175D3DCCD1}">
                <a14:hiddenFill xmlns:a14="http://schemas.microsoft.com/office/drawing/2010/main">
                  <a:solidFill>
                    <a:srgbClr val="FFFFFF"/>
                  </a:solidFill>
                </a14:hiddenFill>
              </a:ext>
            </a:extLst>
          </p:spPr>
        </p:pic>
        <p:sp>
          <p:nvSpPr>
            <p:cNvPr id="5" name="Line 8"/>
            <p:cNvSpPr>
              <a:spLocks noChangeShapeType="1"/>
            </p:cNvSpPr>
            <p:nvPr/>
          </p:nvSpPr>
          <p:spPr bwMode="auto">
            <a:xfrm>
              <a:off x="2472" y="1842"/>
              <a:ext cx="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6" name="Text Box 9"/>
            <p:cNvSpPr txBox="1">
              <a:spLocks noChangeArrowheads="1"/>
            </p:cNvSpPr>
            <p:nvPr/>
          </p:nvSpPr>
          <p:spPr bwMode="auto">
            <a:xfrm>
              <a:off x="3288" y="1752"/>
              <a:ext cx="50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r>
                <a:rPr lang="zh-CN" altLang="en-US" sz="1200" u="none">
                  <a:latin typeface="Arial" charset="0"/>
                </a:rPr>
                <a:t>源端口</a:t>
              </a:r>
            </a:p>
          </p:txBody>
        </p:sp>
        <p:sp>
          <p:nvSpPr>
            <p:cNvPr id="7" name="Line 10"/>
            <p:cNvSpPr>
              <a:spLocks noChangeShapeType="1"/>
            </p:cNvSpPr>
            <p:nvPr/>
          </p:nvSpPr>
          <p:spPr bwMode="auto">
            <a:xfrm>
              <a:off x="3061" y="2115"/>
              <a:ext cx="6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sp>
          <p:nvSpPr>
            <p:cNvPr id="8" name="Text Box 11"/>
            <p:cNvSpPr txBox="1">
              <a:spLocks noChangeArrowheads="1"/>
            </p:cNvSpPr>
            <p:nvPr/>
          </p:nvSpPr>
          <p:spPr bwMode="auto">
            <a:xfrm>
              <a:off x="3696" y="2025"/>
              <a:ext cx="45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a:spcBef>
                  <a:spcPct val="50000"/>
                </a:spcBef>
              </a:pPr>
              <a:r>
                <a:rPr lang="zh-CN" altLang="en-US" sz="1200" u="none">
                  <a:latin typeface="Arial" charset="0"/>
                </a:rPr>
                <a:t>宿端口</a:t>
              </a:r>
            </a:p>
          </p:txBody>
        </p:sp>
        <p:sp>
          <p:nvSpPr>
            <p:cNvPr id="9" name="Text Box 12"/>
            <p:cNvSpPr txBox="1">
              <a:spLocks noChangeArrowheads="1"/>
            </p:cNvSpPr>
            <p:nvPr/>
          </p:nvSpPr>
          <p:spPr bwMode="auto">
            <a:xfrm>
              <a:off x="3833" y="2160"/>
              <a:ext cx="99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pPr>
                <a:spcBef>
                  <a:spcPct val="50000"/>
                </a:spcBef>
              </a:pPr>
              <a:r>
                <a:rPr lang="zh-CN" altLang="en-US" sz="1200" u="none">
                  <a:latin typeface="Arial" charset="0"/>
                </a:rPr>
                <a:t>序列号</a:t>
              </a:r>
            </a:p>
          </p:txBody>
        </p:sp>
        <p:sp>
          <p:nvSpPr>
            <p:cNvPr id="10" name="Line 13"/>
            <p:cNvSpPr>
              <a:spLocks noChangeShapeType="1"/>
            </p:cNvSpPr>
            <p:nvPr/>
          </p:nvSpPr>
          <p:spPr bwMode="auto">
            <a:xfrm>
              <a:off x="2789" y="2251"/>
              <a:ext cx="10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u="sng"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Tahoma" pitchFamily="34" charset="0"/>
                  <a:ea typeface="宋体" pitchFamily="2" charset="-122"/>
                  <a:cs typeface="+mn-cs"/>
                </a:defRPr>
              </a:lvl5pPr>
              <a:lvl6pPr marL="2286000" algn="l" defTabSz="914400" rtl="0" eaLnBrk="1" latinLnBrk="0" hangingPunct="1">
                <a:defRPr u="sng" kern="1200">
                  <a:solidFill>
                    <a:schemeClr val="tx1"/>
                  </a:solidFill>
                  <a:latin typeface="Tahoma" pitchFamily="34" charset="0"/>
                  <a:ea typeface="宋体" pitchFamily="2" charset="-122"/>
                  <a:cs typeface="+mn-cs"/>
                </a:defRPr>
              </a:lvl6pPr>
              <a:lvl7pPr marL="2743200" algn="l" defTabSz="914400" rtl="0" eaLnBrk="1" latinLnBrk="0" hangingPunct="1">
                <a:defRPr u="sng" kern="1200">
                  <a:solidFill>
                    <a:schemeClr val="tx1"/>
                  </a:solidFill>
                  <a:latin typeface="Tahoma" pitchFamily="34" charset="0"/>
                  <a:ea typeface="宋体" pitchFamily="2" charset="-122"/>
                  <a:cs typeface="+mn-cs"/>
                </a:defRPr>
              </a:lvl7pPr>
              <a:lvl8pPr marL="3200400" algn="l" defTabSz="914400" rtl="0" eaLnBrk="1" latinLnBrk="0" hangingPunct="1">
                <a:defRPr u="sng" kern="1200">
                  <a:solidFill>
                    <a:schemeClr val="tx1"/>
                  </a:solidFill>
                  <a:latin typeface="Tahoma" pitchFamily="34" charset="0"/>
                  <a:ea typeface="宋体" pitchFamily="2" charset="-122"/>
                  <a:cs typeface="+mn-cs"/>
                </a:defRPr>
              </a:lvl8pPr>
              <a:lvl9pPr marL="3657600" algn="l" defTabSz="914400" rtl="0" eaLnBrk="1" latinLnBrk="0" hangingPunct="1">
                <a:defRPr u="sng" kern="1200">
                  <a:solidFill>
                    <a:schemeClr val="tx1"/>
                  </a:solidFill>
                  <a:latin typeface="Tahoma" pitchFamily="34" charset="0"/>
                  <a:ea typeface="宋体" pitchFamily="2" charset="-122"/>
                  <a:cs typeface="+mn-cs"/>
                </a:defRPr>
              </a:lvl9pPr>
            </a:lstStyle>
            <a:p>
              <a:endParaRPr lang="zh-CN" altLang="en-US"/>
            </a:p>
          </p:txBody>
        </p:sp>
      </p:grpSp>
    </p:spTree>
    <p:extLst>
      <p:ext uri="{BB962C8B-B14F-4D97-AF65-F5344CB8AC3E}">
        <p14:creationId xmlns:p14="http://schemas.microsoft.com/office/powerpoint/2010/main" val="1806927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nvSpPr>
        <p:spPr bwMode="auto">
          <a:xfrm>
            <a:off x="500063" y="576263"/>
            <a:ext cx="8001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1800" b="1" dirty="0" smtClean="0">
                <a:solidFill>
                  <a:schemeClr val="tx1"/>
                </a:solidFill>
                <a:latin typeface="宋体" pitchFamily="2" charset="-122"/>
                <a:ea typeface="宋体" pitchFamily="2" charset="-122"/>
              </a:rPr>
              <a:t>第二次</a:t>
            </a:r>
            <a:r>
              <a:rPr lang="zh-CN" altLang="en-US" sz="1800" b="1" dirty="0">
                <a:solidFill>
                  <a:schemeClr val="tx1"/>
                </a:solidFill>
                <a:latin typeface="宋体" pitchFamily="2" charset="-122"/>
                <a:ea typeface="宋体" pitchFamily="2" charset="-122"/>
              </a:rPr>
              <a:t>“握手”</a:t>
            </a:r>
            <a:r>
              <a:rPr lang="zh-CN" altLang="en-US" sz="1800" dirty="0">
                <a:solidFill>
                  <a:schemeClr val="tx1"/>
                </a:solidFill>
                <a:latin typeface="宋体" pitchFamily="2" charset="-122"/>
                <a:ea typeface="宋体" pitchFamily="2" charset="-122"/>
              </a:rPr>
              <a:t> </a:t>
            </a:r>
          </a:p>
        </p:txBody>
      </p:sp>
      <p:sp>
        <p:nvSpPr>
          <p:cNvPr id="3" name="Rectangle 3"/>
          <p:cNvSpPr>
            <a:spLocks noGrp="1" noRot="1" noChangeArrowheads="1"/>
          </p:cNvSpPr>
          <p:nvPr/>
        </p:nvSpPr>
        <p:spPr bwMode="auto">
          <a:xfrm>
            <a:off x="365125" y="1080319"/>
            <a:ext cx="827087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r>
              <a:rPr lang="en-US" altLang="zh-CN" sz="1800"/>
              <a:t>SYN</a:t>
            </a:r>
            <a:r>
              <a:rPr lang="zh-CN" altLang="en-US" sz="1800"/>
              <a:t>为</a:t>
            </a:r>
            <a:r>
              <a:rPr lang="en-US" altLang="zh-CN" sz="1800"/>
              <a:t>1</a:t>
            </a:r>
            <a:r>
              <a:rPr lang="zh-CN" altLang="en-US" sz="1800"/>
              <a:t>，开始建立请求连接，需要对方计算机确认，对方计算机确认返回的数据包。 </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38" y="1872407"/>
            <a:ext cx="7608270" cy="367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64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nvSpPr>
        <p:spPr bwMode="auto">
          <a:xfrm>
            <a:off x="500063" y="576263"/>
            <a:ext cx="8001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lang="zh-CN" altLang="en-US" sz="1800" b="1" dirty="0" smtClean="0">
                <a:solidFill>
                  <a:schemeClr val="tx1"/>
                </a:solidFill>
                <a:latin typeface="宋体" pitchFamily="2" charset="-122"/>
                <a:ea typeface="宋体" pitchFamily="2" charset="-122"/>
              </a:rPr>
              <a:t>第三次</a:t>
            </a:r>
            <a:r>
              <a:rPr lang="zh-CN" altLang="en-US" sz="1800" b="1" dirty="0">
                <a:solidFill>
                  <a:schemeClr val="tx1"/>
                </a:solidFill>
                <a:latin typeface="宋体" pitchFamily="2" charset="-122"/>
                <a:ea typeface="宋体" pitchFamily="2" charset="-122"/>
              </a:rPr>
              <a:t>“握手”</a:t>
            </a:r>
            <a:r>
              <a:rPr lang="zh-CN" altLang="en-US" sz="1800" dirty="0">
                <a:solidFill>
                  <a:schemeClr val="tx1"/>
                </a:solidFill>
                <a:latin typeface="宋体" pitchFamily="2" charset="-122"/>
                <a:ea typeface="宋体" pitchFamily="2" charset="-122"/>
              </a:rPr>
              <a:t> </a:t>
            </a:r>
          </a:p>
        </p:txBody>
      </p:sp>
      <p:sp>
        <p:nvSpPr>
          <p:cNvPr id="3" name="Rectangle 3"/>
          <p:cNvSpPr>
            <a:spLocks noGrp="1" noRot="1" noChangeArrowheads="1"/>
          </p:cNvSpPr>
          <p:nvPr/>
        </p:nvSpPr>
        <p:spPr bwMode="auto">
          <a:xfrm>
            <a:off x="252413" y="1008311"/>
            <a:ext cx="8496300" cy="86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r>
              <a:rPr lang="zh-CN" altLang="en-US" sz="1800" dirty="0">
                <a:latin typeface="宋体" pitchFamily="2" charset="-122"/>
              </a:rPr>
              <a:t>对方计算机返回的数据包中</a:t>
            </a:r>
            <a:r>
              <a:rPr lang="en-US" altLang="zh-CN" sz="1800" dirty="0">
                <a:latin typeface="宋体" pitchFamily="2" charset="-122"/>
              </a:rPr>
              <a:t>ACK</a:t>
            </a:r>
            <a:r>
              <a:rPr lang="zh-CN" altLang="en-US" sz="1800" dirty="0">
                <a:latin typeface="宋体" pitchFamily="2" charset="-122"/>
              </a:rPr>
              <a:t>为</a:t>
            </a:r>
            <a:r>
              <a:rPr lang="en-US" altLang="zh-CN" sz="1800" dirty="0">
                <a:latin typeface="宋体" pitchFamily="2" charset="-122"/>
              </a:rPr>
              <a:t>1</a:t>
            </a:r>
            <a:r>
              <a:rPr lang="zh-CN" altLang="en-US" sz="1800" dirty="0">
                <a:latin typeface="宋体" pitchFamily="2" charset="-122"/>
              </a:rPr>
              <a:t>并且</a:t>
            </a:r>
            <a:r>
              <a:rPr lang="en-US" altLang="zh-CN" sz="1800" dirty="0">
                <a:latin typeface="宋体" pitchFamily="2" charset="-122"/>
              </a:rPr>
              <a:t>SYN</a:t>
            </a:r>
            <a:r>
              <a:rPr lang="zh-CN" altLang="en-US" sz="1800" dirty="0">
                <a:latin typeface="宋体" pitchFamily="2" charset="-122"/>
              </a:rPr>
              <a:t>为</a:t>
            </a:r>
            <a:r>
              <a:rPr lang="en-US" altLang="zh-CN" sz="1800" dirty="0">
                <a:latin typeface="宋体" pitchFamily="2" charset="-122"/>
              </a:rPr>
              <a:t>1</a:t>
            </a:r>
            <a:r>
              <a:rPr lang="zh-CN" altLang="en-US" sz="1800" dirty="0">
                <a:latin typeface="宋体" pitchFamily="2" charset="-122"/>
              </a:rPr>
              <a:t>，说明同意连接。</a:t>
            </a:r>
          </a:p>
          <a:p>
            <a:r>
              <a:rPr lang="zh-CN" altLang="en-US" sz="1800" dirty="0">
                <a:latin typeface="宋体" pitchFamily="2" charset="-122"/>
              </a:rPr>
              <a:t>这个时候需要源计算机的确认就可以建立连接了。确认数据包的结构。</a:t>
            </a:r>
            <a:r>
              <a:rPr lang="zh-CN" altLang="en-US" sz="1800" dirty="0"/>
              <a:t> </a:t>
            </a:r>
          </a:p>
          <a:p>
            <a:endParaRPr lang="zh-CN" altLang="en-US" sz="18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1871910"/>
            <a:ext cx="7559675"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107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138" y="720279"/>
            <a:ext cx="2738250" cy="369332"/>
          </a:xfrm>
          <a:prstGeom prst="rect">
            <a:avLst/>
          </a:prstGeom>
          <a:noFill/>
        </p:spPr>
        <p:txBody>
          <a:bodyPr wrap="none" rtlCol="0">
            <a:spAutoFit/>
          </a:bodyPr>
          <a:lstStyle/>
          <a:p>
            <a:r>
              <a:rPr lang="en-US" altLang="zh-CN" dirty="0" smtClean="0"/>
              <a:t>TCP</a:t>
            </a:r>
            <a:r>
              <a:rPr lang="zh-CN" altLang="en-US" dirty="0" smtClean="0"/>
              <a:t>连接终止的四次握手</a:t>
            </a:r>
            <a:endParaRPr lang="zh-CN" altLang="en-US" dirty="0"/>
          </a:p>
        </p:txBody>
      </p:sp>
      <p:sp>
        <p:nvSpPr>
          <p:cNvPr id="3" name="矩形 2"/>
          <p:cNvSpPr/>
          <p:nvPr/>
        </p:nvSpPr>
        <p:spPr>
          <a:xfrm>
            <a:off x="684138" y="1033066"/>
            <a:ext cx="8136903" cy="2031325"/>
          </a:xfrm>
          <a:prstGeom prst="rect">
            <a:avLst/>
          </a:prstGeom>
        </p:spPr>
        <p:txBody>
          <a:bodyPr wrap="square">
            <a:spAutoFit/>
          </a:bodyPr>
          <a:lstStyle/>
          <a:p>
            <a:r>
              <a:rPr lang="zh-CN" altLang="en-US" dirty="0"/>
              <a:t>而终止一个连接要经过</a:t>
            </a:r>
            <a:r>
              <a:rPr lang="en-US" altLang="zh-CN" dirty="0"/>
              <a:t>4</a:t>
            </a:r>
            <a:r>
              <a:rPr lang="zh-CN" altLang="en-US" dirty="0"/>
              <a:t>次握手。这由</a:t>
            </a:r>
            <a:r>
              <a:rPr lang="en-US" altLang="zh-CN" dirty="0"/>
              <a:t>TCP</a:t>
            </a:r>
            <a:r>
              <a:rPr lang="zh-CN" altLang="en-US" dirty="0"/>
              <a:t>的半关闭（</a:t>
            </a:r>
            <a:r>
              <a:rPr lang="en-US" altLang="zh-CN" dirty="0"/>
              <a:t>half -close</a:t>
            </a:r>
            <a:r>
              <a:rPr lang="zh-CN" altLang="en-US" dirty="0"/>
              <a:t>）造成的。既然一个</a:t>
            </a:r>
            <a:r>
              <a:rPr lang="en-US" altLang="zh-CN" dirty="0"/>
              <a:t>TCP</a:t>
            </a:r>
            <a:r>
              <a:rPr lang="zh-CN" altLang="en-US" dirty="0"/>
              <a:t>连接是全双工（即数据在两个方向上能同时传递），因此每个方向必须单独地进行关闭。这原则就是当一方完成它的数据发送任务后就能发送一个</a:t>
            </a:r>
            <a:r>
              <a:rPr lang="en-US" altLang="zh-CN" dirty="0"/>
              <a:t>FIN</a:t>
            </a:r>
            <a:r>
              <a:rPr lang="zh-CN" altLang="en-US" dirty="0"/>
              <a:t>来终止这个方向连接。当一端收到一个</a:t>
            </a:r>
            <a:r>
              <a:rPr lang="en-US" altLang="zh-CN" dirty="0"/>
              <a:t>FIN</a:t>
            </a:r>
            <a:r>
              <a:rPr lang="zh-CN" altLang="en-US" dirty="0"/>
              <a:t>，它必须通知应用层另一端几经终止了那个方向的数据传送。发送</a:t>
            </a:r>
            <a:r>
              <a:rPr lang="en-US" altLang="zh-CN" dirty="0"/>
              <a:t>FIN</a:t>
            </a:r>
            <a:r>
              <a:rPr lang="zh-CN" altLang="en-US" dirty="0"/>
              <a:t>通常是应用层进行关闭的结果。收到一个</a:t>
            </a:r>
            <a:r>
              <a:rPr lang="en-US" altLang="zh-CN" dirty="0" smtClean="0"/>
              <a:t>FIN</a:t>
            </a:r>
            <a:r>
              <a:rPr lang="zh-CN" altLang="en-US" dirty="0"/>
              <a:t>只意味着在这一方向上没有数据流动。一个</a:t>
            </a:r>
            <a:r>
              <a:rPr lang="en-US" altLang="zh-CN" dirty="0" smtClean="0"/>
              <a:t>TCP</a:t>
            </a:r>
            <a:r>
              <a:rPr lang="zh-CN" altLang="en-US" dirty="0"/>
              <a:t>连接在收到一个</a:t>
            </a:r>
            <a:r>
              <a:rPr lang="en-US" altLang="zh-CN" dirty="0" smtClean="0"/>
              <a:t>FIN</a:t>
            </a:r>
            <a:r>
              <a:rPr lang="zh-CN" altLang="en-US" dirty="0"/>
              <a:t>后仍能发送数据。</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9" y="3168551"/>
            <a:ext cx="3456384" cy="221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561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22" y="1225871"/>
            <a:ext cx="767829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22" y="2772507"/>
            <a:ext cx="75845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0122" y="792287"/>
            <a:ext cx="2970685" cy="369332"/>
          </a:xfrm>
          <a:prstGeom prst="rect">
            <a:avLst/>
          </a:prstGeom>
          <a:noFill/>
        </p:spPr>
        <p:txBody>
          <a:bodyPr wrap="none" rtlCol="0">
            <a:spAutoFit/>
          </a:bodyPr>
          <a:lstStyle/>
          <a:p>
            <a:r>
              <a:rPr lang="zh-CN" altLang="en-US" dirty="0" smtClean="0">
                <a:latin typeface="宋体" pitchFamily="2" charset="-122"/>
              </a:rPr>
              <a:t>建立</a:t>
            </a:r>
            <a:r>
              <a:rPr lang="en-US" altLang="zh-CN" dirty="0" smtClean="0">
                <a:latin typeface="宋体" pitchFamily="2" charset="-122"/>
              </a:rPr>
              <a:t>TCP</a:t>
            </a:r>
            <a:r>
              <a:rPr lang="zh-CN" altLang="en-US" dirty="0" smtClean="0">
                <a:latin typeface="宋体" pitchFamily="2" charset="-122"/>
              </a:rPr>
              <a:t>连接（三次握手）</a:t>
            </a:r>
            <a:endParaRPr lang="zh-CN" altLang="en-US" dirty="0">
              <a:latin typeface="宋体" pitchFamily="2" charset="-122"/>
            </a:endParaRPr>
          </a:p>
        </p:txBody>
      </p:sp>
      <p:sp>
        <p:nvSpPr>
          <p:cNvPr id="5" name="TextBox 4"/>
          <p:cNvSpPr txBox="1"/>
          <p:nvPr/>
        </p:nvSpPr>
        <p:spPr>
          <a:xfrm>
            <a:off x="540122" y="2232447"/>
            <a:ext cx="2970685" cy="369332"/>
          </a:xfrm>
          <a:prstGeom prst="rect">
            <a:avLst/>
          </a:prstGeom>
          <a:noFill/>
        </p:spPr>
        <p:txBody>
          <a:bodyPr wrap="none" rtlCol="0">
            <a:spAutoFit/>
          </a:bodyPr>
          <a:lstStyle/>
          <a:p>
            <a:r>
              <a:rPr lang="zh-CN" altLang="en-US" dirty="0">
                <a:latin typeface="宋体" pitchFamily="2" charset="-122"/>
              </a:rPr>
              <a:t>终止</a:t>
            </a:r>
            <a:r>
              <a:rPr lang="en-US" altLang="zh-CN" dirty="0" smtClean="0">
                <a:latin typeface="宋体" pitchFamily="2" charset="-122"/>
              </a:rPr>
              <a:t>TCP</a:t>
            </a:r>
            <a:r>
              <a:rPr lang="zh-CN" altLang="en-US" dirty="0" smtClean="0">
                <a:latin typeface="宋体" pitchFamily="2" charset="-122"/>
              </a:rPr>
              <a:t>连接（四次握手）</a:t>
            </a:r>
            <a:endParaRPr lang="zh-CN" altLang="en-US" dirty="0">
              <a:latin typeface="宋体" pitchFamily="2" charset="-122"/>
            </a:endParaRPr>
          </a:p>
        </p:txBody>
      </p:sp>
    </p:spTree>
    <p:extLst>
      <p:ext uri="{BB962C8B-B14F-4D97-AF65-F5344CB8AC3E}">
        <p14:creationId xmlns:p14="http://schemas.microsoft.com/office/powerpoint/2010/main" val="246699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6146" y="720279"/>
            <a:ext cx="1986441" cy="369332"/>
          </a:xfrm>
          <a:prstGeom prst="rect">
            <a:avLst/>
          </a:prstGeom>
          <a:noFill/>
        </p:spPr>
        <p:txBody>
          <a:bodyPr wrap="none" rtlCol="0">
            <a:spAutoFit/>
          </a:bodyPr>
          <a:lstStyle/>
          <a:p>
            <a:r>
              <a:rPr lang="en-US" altLang="zh-CN" dirty="0" smtClean="0">
                <a:latin typeface="宋体" pitchFamily="2" charset="-122"/>
              </a:rPr>
              <a:t>1.4 UDP</a:t>
            </a:r>
            <a:r>
              <a:rPr lang="zh-CN" altLang="en-US" dirty="0" smtClean="0">
                <a:latin typeface="宋体" pitchFamily="2" charset="-122"/>
              </a:rPr>
              <a:t>报文结构</a:t>
            </a:r>
            <a:endParaRPr lang="zh-CN" altLang="en-US" dirty="0">
              <a:latin typeface="宋体" pitchFamily="2"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10" y="1296343"/>
            <a:ext cx="48196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8114" y="3624406"/>
            <a:ext cx="7848872" cy="1200329"/>
          </a:xfrm>
          <a:prstGeom prst="rect">
            <a:avLst/>
          </a:prstGeom>
        </p:spPr>
        <p:txBody>
          <a:bodyPr wrap="square">
            <a:spAutoFit/>
          </a:bodyPr>
          <a:lstStyle/>
          <a:p>
            <a:r>
              <a:rPr lang="zh-CN" altLang="en-US" dirty="0">
                <a:latin typeface="宋体" pitchFamily="2" charset="-122"/>
              </a:rPr>
              <a:t>端口号表示发送进程和接收进程。用来自</a:t>
            </a:r>
            <a:r>
              <a:rPr lang="en-US" altLang="zh-CN" dirty="0">
                <a:latin typeface="宋体" pitchFamily="2" charset="-122"/>
              </a:rPr>
              <a:t>IP</a:t>
            </a:r>
            <a:r>
              <a:rPr lang="zh-CN" altLang="en-US" dirty="0">
                <a:latin typeface="宋体" pitchFamily="2" charset="-122"/>
              </a:rPr>
              <a:t>层的数据的过程。由于</a:t>
            </a:r>
            <a:r>
              <a:rPr lang="en-US" altLang="zh-CN" dirty="0">
                <a:latin typeface="宋体" pitchFamily="2" charset="-122"/>
              </a:rPr>
              <a:t>IP</a:t>
            </a:r>
            <a:r>
              <a:rPr lang="zh-CN" altLang="en-US" dirty="0">
                <a:latin typeface="宋体" pitchFamily="2" charset="-122"/>
              </a:rPr>
              <a:t>层已经把</a:t>
            </a:r>
            <a:r>
              <a:rPr lang="en-US" altLang="zh-CN" dirty="0">
                <a:latin typeface="宋体" pitchFamily="2" charset="-122"/>
              </a:rPr>
              <a:t>IP</a:t>
            </a:r>
            <a:r>
              <a:rPr lang="zh-CN" altLang="en-US" dirty="0">
                <a:latin typeface="宋体" pitchFamily="2" charset="-122"/>
              </a:rPr>
              <a:t>数据报分配给</a:t>
            </a:r>
            <a:r>
              <a:rPr lang="en-US" altLang="zh-CN" dirty="0">
                <a:latin typeface="宋体" pitchFamily="2" charset="-122"/>
              </a:rPr>
              <a:t>TCP</a:t>
            </a:r>
            <a:r>
              <a:rPr lang="zh-CN" altLang="en-US" dirty="0">
                <a:latin typeface="宋体" pitchFamily="2" charset="-122"/>
              </a:rPr>
              <a:t>或</a:t>
            </a:r>
            <a:r>
              <a:rPr lang="en-US" altLang="zh-CN" dirty="0">
                <a:latin typeface="宋体" pitchFamily="2" charset="-122"/>
              </a:rPr>
              <a:t>UDP</a:t>
            </a:r>
            <a:r>
              <a:rPr lang="zh-CN" altLang="en-US" dirty="0">
                <a:latin typeface="宋体" pitchFamily="2" charset="-122"/>
              </a:rPr>
              <a:t>（根据</a:t>
            </a:r>
            <a:r>
              <a:rPr lang="en-US" altLang="zh-CN" dirty="0">
                <a:latin typeface="宋体" pitchFamily="2" charset="-122"/>
              </a:rPr>
              <a:t>IP</a:t>
            </a:r>
            <a:r>
              <a:rPr lang="zh-CN" altLang="en-US" dirty="0">
                <a:latin typeface="宋体" pitchFamily="2" charset="-122"/>
              </a:rPr>
              <a:t>首部中协议字段值），因此</a:t>
            </a:r>
            <a:r>
              <a:rPr lang="en-US" altLang="zh-CN" dirty="0">
                <a:latin typeface="宋体" pitchFamily="2" charset="-122"/>
              </a:rPr>
              <a:t>TCP</a:t>
            </a:r>
            <a:r>
              <a:rPr lang="zh-CN" altLang="en-US" dirty="0">
                <a:latin typeface="宋体" pitchFamily="2" charset="-122"/>
              </a:rPr>
              <a:t>端口号由</a:t>
            </a:r>
            <a:r>
              <a:rPr lang="en-US" altLang="zh-CN" dirty="0">
                <a:latin typeface="宋体" pitchFamily="2" charset="-122"/>
              </a:rPr>
              <a:t>TCP</a:t>
            </a:r>
            <a:r>
              <a:rPr lang="zh-CN" altLang="en-US" dirty="0">
                <a:latin typeface="宋体" pitchFamily="2" charset="-122"/>
              </a:rPr>
              <a:t>来查看，而</a:t>
            </a:r>
            <a:r>
              <a:rPr lang="en-US" altLang="zh-CN" dirty="0">
                <a:latin typeface="宋体" pitchFamily="2" charset="-122"/>
              </a:rPr>
              <a:t>UDP</a:t>
            </a:r>
            <a:r>
              <a:rPr lang="zh-CN" altLang="en-US" dirty="0">
                <a:latin typeface="宋体" pitchFamily="2" charset="-122"/>
              </a:rPr>
              <a:t>端口号由</a:t>
            </a:r>
            <a:r>
              <a:rPr lang="en-US" altLang="zh-CN" dirty="0">
                <a:latin typeface="宋体" pitchFamily="2" charset="-122"/>
              </a:rPr>
              <a:t>UDP</a:t>
            </a:r>
            <a:r>
              <a:rPr lang="zh-CN" altLang="en-US" dirty="0">
                <a:latin typeface="宋体" pitchFamily="2" charset="-122"/>
              </a:rPr>
              <a:t>来查看。</a:t>
            </a:r>
            <a:r>
              <a:rPr lang="en-US" altLang="zh-CN" dirty="0">
                <a:latin typeface="宋体" pitchFamily="2" charset="-122"/>
              </a:rPr>
              <a:t>TCP</a:t>
            </a:r>
            <a:r>
              <a:rPr lang="zh-CN" altLang="en-US" dirty="0">
                <a:latin typeface="宋体" pitchFamily="2" charset="-122"/>
              </a:rPr>
              <a:t>端口号与</a:t>
            </a:r>
            <a:r>
              <a:rPr lang="en-US" altLang="zh-CN" dirty="0">
                <a:latin typeface="宋体" pitchFamily="2" charset="-122"/>
              </a:rPr>
              <a:t>UDP</a:t>
            </a:r>
            <a:r>
              <a:rPr lang="zh-CN" altLang="en-US" dirty="0">
                <a:latin typeface="宋体" pitchFamily="2" charset="-122"/>
              </a:rPr>
              <a:t>端口号是相互独立的。</a:t>
            </a:r>
          </a:p>
        </p:txBody>
      </p:sp>
    </p:spTree>
    <p:extLst>
      <p:ext uri="{BB962C8B-B14F-4D97-AF65-F5344CB8AC3E}">
        <p14:creationId xmlns:p14="http://schemas.microsoft.com/office/powerpoint/2010/main" val="3252675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30" y="720279"/>
            <a:ext cx="8415445" cy="2616101"/>
          </a:xfrm>
          <a:prstGeom prst="rect">
            <a:avLst/>
          </a:prstGeom>
        </p:spPr>
        <p:txBody>
          <a:bodyPr wrap="none">
            <a:spAutoFit/>
          </a:bodyPr>
          <a:lstStyle/>
          <a:p>
            <a:r>
              <a:rPr lang="zh-CN" altLang="en-US" dirty="0"/>
              <a:t>二、</a:t>
            </a:r>
            <a:r>
              <a:rPr lang="en-US" altLang="zh-CN" dirty="0"/>
              <a:t>HTTP</a:t>
            </a:r>
            <a:r>
              <a:rPr lang="zh-CN" altLang="en-US" dirty="0" smtClean="0"/>
              <a:t>协议</a:t>
            </a:r>
            <a:endParaRPr lang="en-US" altLang="zh-CN" dirty="0" smtClean="0"/>
          </a:p>
          <a:p>
            <a:endParaRPr lang="en-US" altLang="zh-CN" dirty="0"/>
          </a:p>
          <a:p>
            <a:r>
              <a:rPr lang="en-US" altLang="zh-CN" dirty="0" smtClean="0"/>
              <a:t>2.1  </a:t>
            </a:r>
            <a:r>
              <a:rPr lang="zh-CN" altLang="en-US" dirty="0" smtClean="0"/>
              <a:t>概述</a:t>
            </a:r>
            <a:endParaRPr lang="en-US" altLang="zh-CN" dirty="0" smtClean="0"/>
          </a:p>
          <a:p>
            <a:pPr eaLnBrk="1" hangingPunct="1"/>
            <a:r>
              <a:rPr lang="en-US" altLang="zh-CN" dirty="0"/>
              <a:t>HTTP(</a:t>
            </a:r>
            <a:r>
              <a:rPr lang="en-US" altLang="zh-CN" b="0" i="1" dirty="0" err="1"/>
              <a:t>HyperText</a:t>
            </a:r>
            <a:r>
              <a:rPr lang="en-US" altLang="zh-CN" b="0" i="1" dirty="0"/>
              <a:t> Transfer Protocol</a:t>
            </a:r>
            <a:r>
              <a:rPr lang="en-US" altLang="zh-CN" dirty="0"/>
              <a:t> </a:t>
            </a:r>
            <a:r>
              <a:rPr lang="en-US" altLang="zh-CN" dirty="0" smtClean="0"/>
              <a:t>)</a:t>
            </a:r>
            <a:r>
              <a:rPr lang="zh-CN" altLang="en-US" dirty="0" smtClean="0"/>
              <a:t>即</a:t>
            </a:r>
            <a:r>
              <a:rPr lang="zh-CN" altLang="en-US" dirty="0"/>
              <a:t>超文本传输协议，是互联网上应用</a:t>
            </a:r>
            <a:r>
              <a:rPr lang="zh-CN" altLang="en-US" dirty="0" smtClean="0"/>
              <a:t>最为</a:t>
            </a:r>
            <a:endParaRPr lang="en-US" altLang="zh-CN" dirty="0" smtClean="0"/>
          </a:p>
          <a:p>
            <a:pPr eaLnBrk="1" hangingPunct="1"/>
            <a:r>
              <a:rPr lang="zh-CN" altLang="en-US" dirty="0" smtClean="0"/>
              <a:t>广泛</a:t>
            </a:r>
            <a:r>
              <a:rPr lang="zh-CN" altLang="en-US" dirty="0"/>
              <a:t>的一种网络协议，</a:t>
            </a:r>
            <a:r>
              <a:rPr lang="zh-CN" altLang="en-US" dirty="0" smtClean="0"/>
              <a:t>所有的</a:t>
            </a:r>
            <a:r>
              <a:rPr lang="en-US" altLang="zh-CN" dirty="0"/>
              <a:t>WWW</a:t>
            </a:r>
            <a:r>
              <a:rPr lang="zh-CN" altLang="en-US" dirty="0"/>
              <a:t>文件都必须遵守这个标准。设计</a:t>
            </a:r>
            <a:r>
              <a:rPr lang="en-US" altLang="zh-CN" dirty="0"/>
              <a:t>HTTP</a:t>
            </a:r>
            <a:r>
              <a:rPr lang="zh-CN" altLang="en-US" dirty="0" smtClean="0"/>
              <a:t>最初</a:t>
            </a:r>
            <a:endParaRPr lang="en-US" altLang="zh-CN" dirty="0" smtClean="0"/>
          </a:p>
          <a:p>
            <a:pPr eaLnBrk="1" hangingPunct="1"/>
            <a:r>
              <a:rPr lang="zh-CN" altLang="en-US" dirty="0" smtClean="0"/>
              <a:t>的</a:t>
            </a:r>
            <a:r>
              <a:rPr lang="zh-CN" altLang="en-US" dirty="0"/>
              <a:t>目的是为了提供一种</a:t>
            </a:r>
            <a:r>
              <a:rPr lang="zh-CN" altLang="en-US" dirty="0" smtClean="0"/>
              <a:t>发布和</a:t>
            </a:r>
            <a:r>
              <a:rPr lang="zh-CN" altLang="en-US" dirty="0"/>
              <a:t>接收</a:t>
            </a:r>
            <a:r>
              <a:rPr lang="en-US" altLang="zh-CN" dirty="0"/>
              <a:t>HTML</a:t>
            </a:r>
            <a:r>
              <a:rPr lang="zh-CN" altLang="en-US" dirty="0"/>
              <a:t>页面的方法</a:t>
            </a:r>
            <a:r>
              <a:rPr lang="zh-CN" altLang="en-US" dirty="0" smtClean="0"/>
              <a:t>。</a:t>
            </a:r>
            <a:endParaRPr lang="en-US" altLang="zh-CN" dirty="0" smtClean="0"/>
          </a:p>
          <a:p>
            <a:pPr eaLnBrk="1" hangingPunct="1"/>
            <a:r>
              <a:rPr lang="en-US" altLang="zh-CN" dirty="0" smtClean="0"/>
              <a:t>Web </a:t>
            </a:r>
            <a:r>
              <a:rPr lang="zh-CN" altLang="en-US" dirty="0"/>
              <a:t>浏览器、服务器</a:t>
            </a:r>
            <a:r>
              <a:rPr lang="zh-CN" altLang="en-US" dirty="0" smtClean="0"/>
              <a:t>和相关</a:t>
            </a:r>
            <a:r>
              <a:rPr lang="zh-CN" altLang="en-US" dirty="0"/>
              <a:t>的</a:t>
            </a:r>
            <a:r>
              <a:rPr lang="en-US" altLang="zh-CN" dirty="0"/>
              <a:t>Web </a:t>
            </a:r>
            <a:r>
              <a:rPr lang="zh-CN" altLang="en-US" dirty="0"/>
              <a:t>应用程序都是通过</a:t>
            </a:r>
            <a:r>
              <a:rPr lang="en-US" altLang="zh-CN" dirty="0"/>
              <a:t>HTTP </a:t>
            </a:r>
            <a:r>
              <a:rPr lang="zh-CN" altLang="en-US" dirty="0"/>
              <a:t>相互通信的。</a:t>
            </a:r>
            <a:r>
              <a:rPr lang="en-US" altLang="zh-CN" dirty="0"/>
              <a:t>HTTP </a:t>
            </a:r>
            <a:endParaRPr lang="en-US" altLang="zh-CN" dirty="0" smtClean="0"/>
          </a:p>
          <a:p>
            <a:pPr eaLnBrk="1" hangingPunct="1"/>
            <a:r>
              <a:rPr lang="zh-CN" altLang="en-US" dirty="0" smtClean="0"/>
              <a:t>是现代</a:t>
            </a:r>
            <a:r>
              <a:rPr lang="zh-CN" altLang="en-US" dirty="0"/>
              <a:t>全球因特网中使用的公共语言。</a:t>
            </a:r>
            <a:endParaRPr lang="zh-CN" altLang="en-US" sz="2000" dirty="0"/>
          </a:p>
          <a:p>
            <a:endParaRPr lang="en-US" altLang="zh-CN" dirty="0"/>
          </a:p>
        </p:txBody>
      </p:sp>
    </p:spTree>
    <p:extLst>
      <p:ext uri="{BB962C8B-B14F-4D97-AF65-F5344CB8AC3E}">
        <p14:creationId xmlns:p14="http://schemas.microsoft.com/office/powerpoint/2010/main" val="272497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29" y="766152"/>
            <a:ext cx="6347455" cy="1107996"/>
          </a:xfrm>
          <a:prstGeom prst="rect">
            <a:avLst/>
          </a:prstGeom>
          <a:noFill/>
        </p:spPr>
        <p:txBody>
          <a:bodyPr wrap="square" rtlCol="0">
            <a:spAutoFit/>
          </a:bodyPr>
          <a:lstStyle/>
          <a:p>
            <a:r>
              <a:rPr lang="zh-CN" altLang="en-US" sz="2400" dirty="0" smtClean="0"/>
              <a:t>  一、</a:t>
            </a:r>
            <a:r>
              <a:rPr lang="en-US" altLang="zh-CN" sz="2400" dirty="0" smtClean="0"/>
              <a:t>TCP/IP</a:t>
            </a:r>
            <a:r>
              <a:rPr lang="zh-CN" altLang="en-US" sz="2400" dirty="0" smtClean="0"/>
              <a:t>协议体系</a:t>
            </a:r>
            <a:endParaRPr lang="en-US" altLang="zh-CN" sz="2400" dirty="0" smtClean="0"/>
          </a:p>
          <a:p>
            <a:endParaRPr lang="en-US" altLang="zh-CN" sz="2400" dirty="0" smtClean="0"/>
          </a:p>
          <a:p>
            <a:r>
              <a:rPr lang="en-US" altLang="zh-CN" dirty="0" smtClean="0"/>
              <a:t>1.1 </a:t>
            </a:r>
            <a:r>
              <a:rPr lang="zh-CN" altLang="en-US" dirty="0" smtClean="0"/>
              <a:t>概述</a:t>
            </a:r>
            <a:endParaRPr lang="zh-CN" altLang="en-US" dirty="0"/>
          </a:p>
        </p:txBody>
      </p:sp>
      <p:sp>
        <p:nvSpPr>
          <p:cNvPr id="3" name="TextBox 2"/>
          <p:cNvSpPr txBox="1"/>
          <p:nvPr/>
        </p:nvSpPr>
        <p:spPr>
          <a:xfrm>
            <a:off x="1011936" y="2507710"/>
            <a:ext cx="505267" cy="456535"/>
          </a:xfrm>
          <a:prstGeom prst="rect">
            <a:avLst/>
          </a:prstGeom>
          <a:noFill/>
        </p:spPr>
        <p:txBody>
          <a:bodyPr wrap="none" rtlCol="0">
            <a:spAutoFit/>
          </a:bodyPr>
          <a:lstStyle/>
          <a:p>
            <a:pPr>
              <a:lnSpc>
                <a:spcPct val="150000"/>
              </a:lnSpc>
            </a:pPr>
            <a:r>
              <a:rPr lang="en-US" altLang="zh-CN" b="0" dirty="0" smtClean="0"/>
              <a:t>     </a:t>
            </a:r>
            <a:endParaRPr lang="zh-CN" altLang="en-US" b="0" dirty="0"/>
          </a:p>
        </p:txBody>
      </p:sp>
      <p:sp>
        <p:nvSpPr>
          <p:cNvPr id="13" name="TextBox 12"/>
          <p:cNvSpPr txBox="1"/>
          <p:nvPr/>
        </p:nvSpPr>
        <p:spPr>
          <a:xfrm>
            <a:off x="828154" y="2088431"/>
            <a:ext cx="8064896" cy="2585323"/>
          </a:xfrm>
          <a:prstGeom prst="rect">
            <a:avLst/>
          </a:prstGeom>
          <a:noFill/>
        </p:spPr>
        <p:txBody>
          <a:bodyPr wrap="square" rtlCol="0">
            <a:spAutoFit/>
          </a:bodyPr>
          <a:lstStyle/>
          <a:p>
            <a:r>
              <a:rPr lang="zh-CN" altLang="en-US" dirty="0" smtClean="0"/>
              <a:t>早期的协议</a:t>
            </a:r>
            <a:r>
              <a:rPr lang="zh-CN" altLang="en-US" dirty="0"/>
              <a:t>族</a:t>
            </a:r>
            <a:r>
              <a:rPr lang="zh-CN" altLang="en-US" dirty="0" smtClean="0"/>
              <a:t>：</a:t>
            </a:r>
            <a:r>
              <a:rPr lang="zh-CN" altLang="en-US" dirty="0" smtClean="0">
                <a:latin typeface="宋体" pitchFamily="2" charset="-122"/>
              </a:rPr>
              <a:t>协议</a:t>
            </a:r>
            <a:r>
              <a:rPr lang="zh-CN" altLang="en-US" dirty="0">
                <a:latin typeface="宋体" pitchFamily="2" charset="-122"/>
              </a:rPr>
              <a:t>源于</a:t>
            </a:r>
            <a:r>
              <a:rPr lang="en-US" altLang="zh-CN" dirty="0"/>
              <a:t>1969</a:t>
            </a:r>
            <a:r>
              <a:rPr lang="zh-CN" altLang="en-US" dirty="0" smtClean="0"/>
              <a:t>年美国</a:t>
            </a:r>
            <a:r>
              <a:rPr lang="zh-CN" altLang="en-US" dirty="0"/>
              <a:t>政府资助的一个分组交换网络研究</a:t>
            </a:r>
            <a:r>
              <a:rPr lang="zh-CN" altLang="en-US" dirty="0" smtClean="0"/>
              <a:t>项</a:t>
            </a:r>
            <a:endParaRPr lang="en-US" altLang="zh-CN" dirty="0" smtClean="0"/>
          </a:p>
          <a:p>
            <a:r>
              <a:rPr lang="zh-CN" altLang="en-US" dirty="0" smtClean="0"/>
              <a:t>目，到</a:t>
            </a:r>
            <a:r>
              <a:rPr lang="en-US" altLang="zh-CN" dirty="0" smtClean="0"/>
              <a:t>90</a:t>
            </a:r>
            <a:r>
              <a:rPr lang="zh-CN" altLang="en-US" dirty="0"/>
              <a:t>年代已发展成为计算机之间最常应用的组网形式。</a:t>
            </a:r>
            <a:r>
              <a:rPr lang="en-US" altLang="zh-CN" dirty="0"/>
              <a:t>TCP/IP</a:t>
            </a:r>
            <a:r>
              <a:rPr lang="zh-CN" altLang="en-US" dirty="0"/>
              <a:t>协议族允许</a:t>
            </a:r>
            <a:r>
              <a:rPr lang="zh-CN" altLang="en-US" dirty="0" smtClean="0"/>
              <a:t>不同厂家</a:t>
            </a:r>
            <a:r>
              <a:rPr lang="zh-CN" altLang="en-US" dirty="0"/>
              <a:t>生产不同型号且运行完全不同操作系统的计算机之间相互通信，</a:t>
            </a:r>
            <a:r>
              <a:rPr lang="en-US" altLang="zh-CN" dirty="0"/>
              <a:t>TCP/IP</a:t>
            </a:r>
            <a:r>
              <a:rPr lang="zh-CN" altLang="en-US" dirty="0" smtClean="0"/>
              <a:t>协议</a:t>
            </a:r>
            <a:r>
              <a:rPr lang="zh-CN" altLang="en-US" dirty="0"/>
              <a:t>栈中包含多种协议，随着技术的发展，</a:t>
            </a:r>
            <a:r>
              <a:rPr lang="en-US" altLang="zh-CN" dirty="0"/>
              <a:t>TCP/IP</a:t>
            </a:r>
            <a:r>
              <a:rPr lang="zh-CN" altLang="en-US" dirty="0"/>
              <a:t>协议栈增加了一些新的协议</a:t>
            </a:r>
            <a:r>
              <a:rPr lang="zh-CN" altLang="en-US" dirty="0" smtClean="0"/>
              <a:t>，废除</a:t>
            </a:r>
            <a:r>
              <a:rPr lang="zh-CN" altLang="en-US" dirty="0"/>
              <a:t>了一些旧的协议，协议常有些变动。</a:t>
            </a:r>
            <a:endParaRPr lang="en-US" altLang="zh-CN" dirty="0"/>
          </a:p>
          <a:p>
            <a:endParaRPr lang="en-US" altLang="zh-CN" dirty="0" smtClean="0"/>
          </a:p>
          <a:p>
            <a:r>
              <a:rPr lang="zh-CN" altLang="en-US" dirty="0" smtClean="0"/>
              <a:t>普遍性</a:t>
            </a:r>
            <a:r>
              <a:rPr lang="zh-CN" altLang="en-US" dirty="0"/>
              <a:t>：</a:t>
            </a:r>
            <a:r>
              <a:rPr lang="en-US" altLang="zh-CN" dirty="0"/>
              <a:t>TCP/IP</a:t>
            </a:r>
            <a:r>
              <a:rPr lang="zh-CN" altLang="en-US" dirty="0" smtClean="0"/>
              <a:t>协议族目前</a:t>
            </a:r>
            <a:r>
              <a:rPr lang="zh-CN" altLang="en-US" dirty="0"/>
              <a:t>成为商业生成网络的标准，现在设备基本遵循</a:t>
            </a:r>
            <a:endParaRPr lang="en-US" altLang="zh-CN" dirty="0"/>
          </a:p>
          <a:p>
            <a:r>
              <a:rPr lang="en-US" altLang="zh-CN" dirty="0"/>
              <a:t>TCP/IP</a:t>
            </a:r>
            <a:r>
              <a:rPr lang="zh-CN" altLang="en-US" dirty="0" smtClean="0"/>
              <a:t>协议族。</a:t>
            </a:r>
            <a:r>
              <a:rPr lang="zh-CN" altLang="en-US" dirty="0"/>
              <a:t>它成为被称作“全球互联网”或“</a:t>
            </a:r>
            <a:r>
              <a:rPr lang="zh-CN" altLang="en-US" dirty="0" smtClean="0"/>
              <a:t>因特网</a:t>
            </a:r>
            <a:r>
              <a:rPr lang="en-US" altLang="zh-CN" dirty="0" smtClean="0"/>
              <a:t>(Internet </a:t>
            </a:r>
            <a:r>
              <a:rPr lang="en-US" altLang="zh-CN" dirty="0"/>
              <a:t>)”</a:t>
            </a:r>
            <a:r>
              <a:rPr lang="zh-CN" altLang="en-US" dirty="0"/>
              <a:t>的基础，该广域网（</a:t>
            </a:r>
            <a:r>
              <a:rPr lang="en-US" altLang="zh-CN" dirty="0" smtClean="0"/>
              <a:t>WAN</a:t>
            </a:r>
            <a:r>
              <a:rPr lang="zh-CN" altLang="en-US" dirty="0" smtClean="0"/>
              <a:t>）计算机遍布世界各地。</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792287"/>
            <a:ext cx="7992888" cy="2862322"/>
          </a:xfrm>
          <a:prstGeom prst="rect">
            <a:avLst/>
          </a:prstGeom>
          <a:noFill/>
        </p:spPr>
        <p:txBody>
          <a:bodyPr wrap="square" rtlCol="0">
            <a:spAutoFit/>
          </a:bodyPr>
          <a:lstStyle/>
          <a:p>
            <a:r>
              <a:rPr lang="en-US" altLang="zh-CN" dirty="0" smtClean="0"/>
              <a:t>2.2    </a:t>
            </a:r>
            <a:r>
              <a:rPr lang="zh-CN" altLang="en-US" dirty="0" smtClean="0"/>
              <a:t>版本：</a:t>
            </a:r>
            <a:endParaRPr lang="en-US" altLang="zh-CN" dirty="0" smtClean="0"/>
          </a:p>
          <a:p>
            <a:r>
              <a:rPr lang="en-US" altLang="zh-CN" dirty="0" smtClean="0"/>
              <a:t>1990</a:t>
            </a:r>
            <a:r>
              <a:rPr lang="zh-CN" altLang="en-US" dirty="0" smtClean="0"/>
              <a:t>年诞生，</a:t>
            </a:r>
            <a:r>
              <a:rPr lang="en-US" altLang="zh-CN" dirty="0" smtClean="0"/>
              <a:t>HTTP/0.9</a:t>
            </a:r>
          </a:p>
          <a:p>
            <a:r>
              <a:rPr lang="en-US" altLang="zh-CN" dirty="0" smtClean="0"/>
              <a:t>1996</a:t>
            </a:r>
            <a:r>
              <a:rPr lang="zh-CN" altLang="en-US" dirty="0" smtClean="0"/>
              <a:t>年作为标准公布， </a:t>
            </a:r>
            <a:r>
              <a:rPr lang="en-US" altLang="zh-CN" dirty="0" smtClean="0"/>
              <a:t>HTTP/1.0</a:t>
            </a:r>
          </a:p>
          <a:p>
            <a:r>
              <a:rPr lang="en-US" altLang="zh-CN" dirty="0" smtClean="0"/>
              <a:t>1997</a:t>
            </a:r>
            <a:r>
              <a:rPr lang="zh-CN" altLang="en-US" dirty="0" smtClean="0"/>
              <a:t>年， </a:t>
            </a:r>
            <a:r>
              <a:rPr lang="en-US" altLang="zh-CN" dirty="0" smtClean="0"/>
              <a:t>HTTP/1.1</a:t>
            </a:r>
            <a:r>
              <a:rPr lang="zh-CN" altLang="en-US" dirty="0"/>
              <a:t>，</a:t>
            </a:r>
            <a:r>
              <a:rPr lang="zh-CN" altLang="en-US" dirty="0"/>
              <a:t>给出一种持续连接的</a:t>
            </a:r>
            <a:r>
              <a:rPr lang="zh-CN" altLang="en-US" dirty="0"/>
              <a:t>机制，是目前</a:t>
            </a:r>
            <a:r>
              <a:rPr lang="zh-CN" altLang="en-US" dirty="0" smtClean="0"/>
              <a:t>主流</a:t>
            </a:r>
            <a:r>
              <a:rPr lang="zh-CN" altLang="en-US" dirty="0" smtClean="0"/>
              <a:t>版本</a:t>
            </a:r>
            <a:endParaRPr lang="en-US" altLang="zh-CN" dirty="0" smtClean="0"/>
          </a:p>
          <a:p>
            <a:r>
              <a:rPr lang="en-US" altLang="zh-CN" dirty="0" smtClean="0"/>
              <a:t>2015</a:t>
            </a:r>
            <a:r>
              <a:rPr lang="zh-CN" altLang="en-US" dirty="0" smtClean="0"/>
              <a:t>年， </a:t>
            </a:r>
            <a:r>
              <a:rPr lang="en-US" altLang="zh-CN" dirty="0" smtClean="0"/>
              <a:t>HTTP/2</a:t>
            </a:r>
            <a:r>
              <a:rPr lang="zh-CN" altLang="en-US" dirty="0" smtClean="0"/>
              <a:t>发布</a:t>
            </a:r>
            <a:endParaRPr lang="en-US" altLang="zh-CN" dirty="0" smtClean="0"/>
          </a:p>
          <a:p>
            <a:endParaRPr lang="en-US" altLang="zh-CN" dirty="0"/>
          </a:p>
          <a:p>
            <a:endParaRPr lang="en-US" altLang="zh-CN" dirty="0" smtClean="0"/>
          </a:p>
          <a:p>
            <a:r>
              <a:rPr lang="zh-CN" altLang="en-US" dirty="0"/>
              <a:t>本</a:t>
            </a:r>
            <a:r>
              <a:rPr lang="zh-CN" altLang="en-US" dirty="0" smtClean="0"/>
              <a:t>课程主要针对的版本是</a:t>
            </a:r>
            <a:r>
              <a:rPr lang="en-US" altLang="zh-CN" dirty="0" smtClean="0"/>
              <a:t>HTTP/1.1</a:t>
            </a:r>
            <a:r>
              <a:rPr lang="zh-CN" altLang="en-US" dirty="0" smtClean="0"/>
              <a:t>， 当然支持</a:t>
            </a:r>
            <a:r>
              <a:rPr lang="en-US" altLang="zh-CN" dirty="0" smtClean="0"/>
              <a:t>HTTP/1.1</a:t>
            </a:r>
            <a:r>
              <a:rPr lang="zh-CN" altLang="en-US" dirty="0" smtClean="0"/>
              <a:t>的浏览器也会支持</a:t>
            </a:r>
            <a:r>
              <a:rPr lang="en-US" altLang="zh-CN" dirty="0" smtClean="0"/>
              <a:t>HTTP/1.0</a:t>
            </a:r>
            <a:r>
              <a:rPr lang="zh-CN" altLang="en-US" dirty="0" smtClean="0"/>
              <a:t> </a:t>
            </a:r>
            <a:endParaRPr lang="en-US" altLang="zh-CN" dirty="0" smtClean="0"/>
          </a:p>
          <a:p>
            <a:endParaRPr lang="en-US" altLang="zh-CN" dirty="0"/>
          </a:p>
        </p:txBody>
      </p:sp>
    </p:spTree>
    <p:extLst>
      <p:ext uri="{BB962C8B-B14F-4D97-AF65-F5344CB8AC3E}">
        <p14:creationId xmlns:p14="http://schemas.microsoft.com/office/powerpoint/2010/main" val="480927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864295"/>
            <a:ext cx="1563248" cy="369332"/>
          </a:xfrm>
          <a:prstGeom prst="rect">
            <a:avLst/>
          </a:prstGeom>
          <a:noFill/>
        </p:spPr>
        <p:txBody>
          <a:bodyPr wrap="none" rtlCol="0">
            <a:spAutoFit/>
          </a:bodyPr>
          <a:lstStyle/>
          <a:p>
            <a:r>
              <a:rPr lang="en-US" altLang="zh-CN" dirty="0" smtClean="0"/>
              <a:t>2.3  </a:t>
            </a:r>
            <a:r>
              <a:rPr lang="zh-CN" altLang="en-US" dirty="0" smtClean="0"/>
              <a:t>报文特点</a:t>
            </a:r>
            <a:endParaRPr lang="zh-CN" altLang="en-US" dirty="0"/>
          </a:p>
        </p:txBody>
      </p:sp>
      <p:sp>
        <p:nvSpPr>
          <p:cNvPr id="3" name="AutoShape 40"/>
          <p:cNvSpPr>
            <a:spLocks noChangeArrowheads="1"/>
          </p:cNvSpPr>
          <p:nvPr/>
        </p:nvSpPr>
        <p:spPr bwMode="gray">
          <a:xfrm>
            <a:off x="3410115" y="1377661"/>
            <a:ext cx="2340801" cy="1945911"/>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 name="AutoShape 42"/>
          <p:cNvSpPr>
            <a:spLocks noChangeArrowheads="1"/>
          </p:cNvSpPr>
          <p:nvPr/>
        </p:nvSpPr>
        <p:spPr bwMode="gray">
          <a:xfrm>
            <a:off x="3527460" y="1461183"/>
            <a:ext cx="2057344" cy="1711464"/>
          </a:xfrm>
          <a:prstGeom prst="hexagon">
            <a:avLst>
              <a:gd name="adj" fmla="val 28896"/>
              <a:gd name="vf" fmla="val 115470"/>
            </a:avLst>
          </a:prstGeom>
          <a:gradFill rotWithShape="1">
            <a:gsLst>
              <a:gs pos="0">
                <a:srgbClr val="7262EC"/>
              </a:gs>
              <a:gs pos="100000">
                <a:srgbClr val="2614AA"/>
              </a:gs>
            </a:gsLst>
            <a:lin ang="2700000" scaled="1"/>
          </a:gradFill>
          <a:ln w="9525">
            <a:solidFill>
              <a:schemeClr val="tx1"/>
            </a:solidFill>
            <a:miter lim="800000"/>
            <a:headEnd/>
            <a:tailEnd/>
          </a:ln>
        </p:spPr>
        <p:txBody>
          <a:bodyPr wrap="none" anchor="ctr"/>
          <a:lstStyle/>
          <a:p>
            <a:endParaRPr lang="zh-CN" altLang="en-US"/>
          </a:p>
        </p:txBody>
      </p:sp>
      <p:sp>
        <p:nvSpPr>
          <p:cNvPr id="5" name="AutoShape 45"/>
          <p:cNvSpPr>
            <a:spLocks noChangeArrowheads="1"/>
          </p:cNvSpPr>
          <p:nvPr/>
        </p:nvSpPr>
        <p:spPr bwMode="gray">
          <a:xfrm>
            <a:off x="1620242" y="2329797"/>
            <a:ext cx="2342375" cy="1945911"/>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6" name="AutoShape 46"/>
          <p:cNvSpPr>
            <a:spLocks noChangeArrowheads="1"/>
          </p:cNvSpPr>
          <p:nvPr/>
        </p:nvSpPr>
        <p:spPr bwMode="gray">
          <a:xfrm>
            <a:off x="1757491" y="2447021"/>
            <a:ext cx="2058728" cy="1711464"/>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p:spPr>
        <p:txBody>
          <a:bodyPr wrap="none" anchor="ctr"/>
          <a:lstStyle/>
          <a:p>
            <a:endParaRPr lang="zh-CN" altLang="en-US"/>
          </a:p>
        </p:txBody>
      </p:sp>
      <p:sp>
        <p:nvSpPr>
          <p:cNvPr id="7" name="Text Box 47"/>
          <p:cNvSpPr txBox="1">
            <a:spLocks noChangeArrowheads="1"/>
          </p:cNvSpPr>
          <p:nvPr/>
        </p:nvSpPr>
        <p:spPr bwMode="gray">
          <a:xfrm>
            <a:off x="3985617" y="2002772"/>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000">
                <a:solidFill>
                  <a:srgbClr val="FF010D"/>
                </a:solidFill>
                <a:latin typeface="Verdana" pitchFamily="34" charset="0"/>
                <a:ea typeface="宋体" charset="-122"/>
              </a:defRPr>
            </a:lvl1pPr>
            <a:lvl2pPr marL="742950" indent="-285750" eaLnBrk="0" hangingPunct="0">
              <a:defRPr sz="1000">
                <a:solidFill>
                  <a:srgbClr val="FF010D"/>
                </a:solidFill>
                <a:latin typeface="Verdana" pitchFamily="34" charset="0"/>
                <a:ea typeface="宋体" charset="-122"/>
              </a:defRPr>
            </a:lvl2pPr>
            <a:lvl3pPr marL="1143000" indent="-228600" eaLnBrk="0" hangingPunct="0">
              <a:defRPr sz="1000">
                <a:solidFill>
                  <a:srgbClr val="FF010D"/>
                </a:solidFill>
                <a:latin typeface="Verdana" pitchFamily="34" charset="0"/>
                <a:ea typeface="宋体" charset="-122"/>
              </a:defRPr>
            </a:lvl3pPr>
            <a:lvl4pPr marL="1600200" indent="-228600" eaLnBrk="0" hangingPunct="0">
              <a:defRPr sz="1000">
                <a:solidFill>
                  <a:srgbClr val="FF010D"/>
                </a:solidFill>
                <a:latin typeface="Verdana" pitchFamily="34" charset="0"/>
                <a:ea typeface="宋体" charset="-122"/>
              </a:defRPr>
            </a:lvl4pPr>
            <a:lvl5pPr marL="2057400" indent="-228600" eaLnBrk="0" hangingPunct="0">
              <a:defRPr sz="1000">
                <a:solidFill>
                  <a:srgbClr val="FF010D"/>
                </a:solidFill>
                <a:latin typeface="Verdana" pitchFamily="34" charset="0"/>
                <a:ea typeface="宋体" charset="-122"/>
              </a:defRPr>
            </a:lvl5pPr>
            <a:lvl6pPr marL="2514600" indent="-228600" algn="ctr" eaLnBrk="0" fontAlgn="base" hangingPunct="0">
              <a:spcBef>
                <a:spcPct val="0"/>
              </a:spcBef>
              <a:spcAft>
                <a:spcPct val="0"/>
              </a:spcAft>
              <a:defRPr sz="1000">
                <a:solidFill>
                  <a:srgbClr val="FF010D"/>
                </a:solidFill>
                <a:latin typeface="Verdana" pitchFamily="34" charset="0"/>
                <a:ea typeface="宋体" charset="-122"/>
              </a:defRPr>
            </a:lvl6pPr>
            <a:lvl7pPr marL="2971800" indent="-228600" algn="ctr" eaLnBrk="0" fontAlgn="base" hangingPunct="0">
              <a:spcBef>
                <a:spcPct val="0"/>
              </a:spcBef>
              <a:spcAft>
                <a:spcPct val="0"/>
              </a:spcAft>
              <a:defRPr sz="1000">
                <a:solidFill>
                  <a:srgbClr val="FF010D"/>
                </a:solidFill>
                <a:latin typeface="Verdana" pitchFamily="34" charset="0"/>
                <a:ea typeface="宋体" charset="-122"/>
              </a:defRPr>
            </a:lvl7pPr>
            <a:lvl8pPr marL="3429000" indent="-228600" algn="ctr" eaLnBrk="0" fontAlgn="base" hangingPunct="0">
              <a:spcBef>
                <a:spcPct val="0"/>
              </a:spcBef>
              <a:spcAft>
                <a:spcPct val="0"/>
              </a:spcAft>
              <a:defRPr sz="1000">
                <a:solidFill>
                  <a:srgbClr val="FF010D"/>
                </a:solidFill>
                <a:latin typeface="Verdana" pitchFamily="34" charset="0"/>
                <a:ea typeface="宋体" charset="-122"/>
              </a:defRPr>
            </a:lvl8pPr>
            <a:lvl9pPr marL="3886200" indent="-228600" algn="ctr" eaLnBrk="0" fontAlgn="base" hangingPunct="0">
              <a:spcBef>
                <a:spcPct val="0"/>
              </a:spcBef>
              <a:spcAft>
                <a:spcPct val="0"/>
              </a:spcAft>
              <a:defRPr sz="1000">
                <a:solidFill>
                  <a:srgbClr val="FF010D"/>
                </a:solidFill>
                <a:latin typeface="Verdana" pitchFamily="34" charset="0"/>
                <a:ea typeface="宋体" charset="-122"/>
              </a:defRPr>
            </a:lvl9pPr>
          </a:lstStyle>
          <a:p>
            <a:r>
              <a:rPr lang="zh-CN" altLang="en-US" sz="2000" b="1">
                <a:solidFill>
                  <a:srgbClr val="FFFFFF"/>
                </a:solidFill>
                <a:latin typeface="Arial" charset="0"/>
              </a:rPr>
              <a:t>简单快速</a:t>
            </a:r>
            <a:endParaRPr lang="zh-CN" altLang="en-US">
              <a:solidFill>
                <a:srgbClr val="FFFFFF"/>
              </a:solidFill>
              <a:latin typeface="Arial" charset="0"/>
            </a:endParaRPr>
          </a:p>
        </p:txBody>
      </p:sp>
      <p:sp>
        <p:nvSpPr>
          <p:cNvPr id="8" name="Text Box 48"/>
          <p:cNvSpPr txBox="1">
            <a:spLocks noChangeArrowheads="1"/>
          </p:cNvSpPr>
          <p:nvPr/>
        </p:nvSpPr>
        <p:spPr bwMode="gray">
          <a:xfrm>
            <a:off x="2442567" y="2960034"/>
            <a:ext cx="77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000">
                <a:solidFill>
                  <a:srgbClr val="FF010D"/>
                </a:solidFill>
                <a:latin typeface="Verdana" pitchFamily="34" charset="0"/>
                <a:ea typeface="宋体" charset="-122"/>
              </a:defRPr>
            </a:lvl1pPr>
            <a:lvl2pPr marL="742950" indent="-285750" eaLnBrk="0" hangingPunct="0">
              <a:defRPr sz="1000">
                <a:solidFill>
                  <a:srgbClr val="FF010D"/>
                </a:solidFill>
                <a:latin typeface="Verdana" pitchFamily="34" charset="0"/>
                <a:ea typeface="宋体" charset="-122"/>
              </a:defRPr>
            </a:lvl2pPr>
            <a:lvl3pPr marL="1143000" indent="-228600" eaLnBrk="0" hangingPunct="0">
              <a:defRPr sz="1000">
                <a:solidFill>
                  <a:srgbClr val="FF010D"/>
                </a:solidFill>
                <a:latin typeface="Verdana" pitchFamily="34" charset="0"/>
                <a:ea typeface="宋体" charset="-122"/>
              </a:defRPr>
            </a:lvl3pPr>
            <a:lvl4pPr marL="1600200" indent="-228600" eaLnBrk="0" hangingPunct="0">
              <a:defRPr sz="1000">
                <a:solidFill>
                  <a:srgbClr val="FF010D"/>
                </a:solidFill>
                <a:latin typeface="Verdana" pitchFamily="34" charset="0"/>
                <a:ea typeface="宋体" charset="-122"/>
              </a:defRPr>
            </a:lvl4pPr>
            <a:lvl5pPr marL="2057400" indent="-228600" eaLnBrk="0" hangingPunct="0">
              <a:defRPr sz="1000">
                <a:solidFill>
                  <a:srgbClr val="FF010D"/>
                </a:solidFill>
                <a:latin typeface="Verdana" pitchFamily="34" charset="0"/>
                <a:ea typeface="宋体" charset="-122"/>
              </a:defRPr>
            </a:lvl5pPr>
            <a:lvl6pPr marL="2514600" indent="-228600" algn="ctr" eaLnBrk="0" fontAlgn="base" hangingPunct="0">
              <a:spcBef>
                <a:spcPct val="0"/>
              </a:spcBef>
              <a:spcAft>
                <a:spcPct val="0"/>
              </a:spcAft>
              <a:defRPr sz="1000">
                <a:solidFill>
                  <a:srgbClr val="FF010D"/>
                </a:solidFill>
                <a:latin typeface="Verdana" pitchFamily="34" charset="0"/>
                <a:ea typeface="宋体" charset="-122"/>
              </a:defRPr>
            </a:lvl6pPr>
            <a:lvl7pPr marL="2971800" indent="-228600" algn="ctr" eaLnBrk="0" fontAlgn="base" hangingPunct="0">
              <a:spcBef>
                <a:spcPct val="0"/>
              </a:spcBef>
              <a:spcAft>
                <a:spcPct val="0"/>
              </a:spcAft>
              <a:defRPr sz="1000">
                <a:solidFill>
                  <a:srgbClr val="FF010D"/>
                </a:solidFill>
                <a:latin typeface="Verdana" pitchFamily="34" charset="0"/>
                <a:ea typeface="宋体" charset="-122"/>
              </a:defRPr>
            </a:lvl7pPr>
            <a:lvl8pPr marL="3429000" indent="-228600" algn="ctr" eaLnBrk="0" fontAlgn="base" hangingPunct="0">
              <a:spcBef>
                <a:spcPct val="0"/>
              </a:spcBef>
              <a:spcAft>
                <a:spcPct val="0"/>
              </a:spcAft>
              <a:defRPr sz="1000">
                <a:solidFill>
                  <a:srgbClr val="FF010D"/>
                </a:solidFill>
                <a:latin typeface="Verdana" pitchFamily="34" charset="0"/>
                <a:ea typeface="宋体" charset="-122"/>
              </a:defRPr>
            </a:lvl8pPr>
            <a:lvl9pPr marL="3886200" indent="-228600" algn="ctr" eaLnBrk="0" fontAlgn="base" hangingPunct="0">
              <a:spcBef>
                <a:spcPct val="0"/>
              </a:spcBef>
              <a:spcAft>
                <a:spcPct val="0"/>
              </a:spcAft>
              <a:defRPr sz="1000">
                <a:solidFill>
                  <a:srgbClr val="FF010D"/>
                </a:solidFill>
                <a:latin typeface="Verdana" pitchFamily="34" charset="0"/>
                <a:ea typeface="宋体" charset="-122"/>
              </a:defRPr>
            </a:lvl9pPr>
          </a:lstStyle>
          <a:p>
            <a:r>
              <a:rPr lang="zh-CN" altLang="en-US" sz="2000" b="1">
                <a:solidFill>
                  <a:srgbClr val="FFFFFF"/>
                </a:solidFill>
                <a:latin typeface="Arial" charset="0"/>
              </a:rPr>
              <a:t>灵活</a:t>
            </a:r>
            <a:r>
              <a:rPr lang="zh-CN" altLang="en-US" sz="2400">
                <a:solidFill>
                  <a:schemeClr val="tx1"/>
                </a:solidFill>
                <a:latin typeface="Arial" charset="0"/>
              </a:rPr>
              <a:t> </a:t>
            </a:r>
          </a:p>
        </p:txBody>
      </p:sp>
      <p:sp>
        <p:nvSpPr>
          <p:cNvPr id="9" name="AutoShape 51"/>
          <p:cNvSpPr>
            <a:spLocks noChangeArrowheads="1"/>
          </p:cNvSpPr>
          <p:nvPr/>
        </p:nvSpPr>
        <p:spPr bwMode="gray">
          <a:xfrm>
            <a:off x="5187354" y="2334559"/>
            <a:ext cx="2342375" cy="1945911"/>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0" name="AutoShape 52"/>
          <p:cNvSpPr>
            <a:spLocks noChangeArrowheads="1"/>
          </p:cNvSpPr>
          <p:nvPr/>
        </p:nvSpPr>
        <p:spPr bwMode="gray">
          <a:xfrm>
            <a:off x="5324603" y="2451783"/>
            <a:ext cx="2058728" cy="1711464"/>
          </a:xfrm>
          <a:prstGeom prst="hexagon">
            <a:avLst>
              <a:gd name="adj" fmla="val 28896"/>
              <a:gd name="vf" fmla="val 115470"/>
            </a:avLst>
          </a:prstGeom>
          <a:gradFill rotWithShape="1">
            <a:gsLst>
              <a:gs pos="0">
                <a:srgbClr val="6D440E"/>
              </a:gs>
              <a:gs pos="100000">
                <a:srgbClr val="EC941E"/>
              </a:gs>
            </a:gsLst>
            <a:lin ang="2700000" scaled="1"/>
          </a:gradFill>
          <a:ln w="9525">
            <a:solidFill>
              <a:schemeClr val="tx1"/>
            </a:solidFill>
            <a:miter lim="800000"/>
            <a:headEnd/>
            <a:tailEnd/>
          </a:ln>
        </p:spPr>
        <p:txBody>
          <a:bodyPr wrap="none" anchor="ctr"/>
          <a:lstStyle/>
          <a:p>
            <a:endParaRPr lang="zh-CN" altLang="en-US"/>
          </a:p>
        </p:txBody>
      </p:sp>
      <p:sp>
        <p:nvSpPr>
          <p:cNvPr id="11" name="Text Box 53"/>
          <p:cNvSpPr txBox="1">
            <a:spLocks noChangeArrowheads="1"/>
          </p:cNvSpPr>
          <p:nvPr/>
        </p:nvSpPr>
        <p:spPr bwMode="gray">
          <a:xfrm>
            <a:off x="5823942" y="3007659"/>
            <a:ext cx="102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000">
                <a:solidFill>
                  <a:srgbClr val="FF010D"/>
                </a:solidFill>
                <a:latin typeface="Verdana" pitchFamily="34" charset="0"/>
                <a:ea typeface="宋体" charset="-122"/>
              </a:defRPr>
            </a:lvl1pPr>
            <a:lvl2pPr marL="742950" indent="-285750" eaLnBrk="0" hangingPunct="0">
              <a:defRPr sz="1000">
                <a:solidFill>
                  <a:srgbClr val="FF010D"/>
                </a:solidFill>
                <a:latin typeface="Verdana" pitchFamily="34" charset="0"/>
                <a:ea typeface="宋体" charset="-122"/>
              </a:defRPr>
            </a:lvl2pPr>
            <a:lvl3pPr marL="1143000" indent="-228600" eaLnBrk="0" hangingPunct="0">
              <a:defRPr sz="1000">
                <a:solidFill>
                  <a:srgbClr val="FF010D"/>
                </a:solidFill>
                <a:latin typeface="Verdana" pitchFamily="34" charset="0"/>
                <a:ea typeface="宋体" charset="-122"/>
              </a:defRPr>
            </a:lvl3pPr>
            <a:lvl4pPr marL="1600200" indent="-228600" eaLnBrk="0" hangingPunct="0">
              <a:defRPr sz="1000">
                <a:solidFill>
                  <a:srgbClr val="FF010D"/>
                </a:solidFill>
                <a:latin typeface="Verdana" pitchFamily="34" charset="0"/>
                <a:ea typeface="宋体" charset="-122"/>
              </a:defRPr>
            </a:lvl4pPr>
            <a:lvl5pPr marL="2057400" indent="-228600" eaLnBrk="0" hangingPunct="0">
              <a:defRPr sz="1000">
                <a:solidFill>
                  <a:srgbClr val="FF010D"/>
                </a:solidFill>
                <a:latin typeface="Verdana" pitchFamily="34" charset="0"/>
                <a:ea typeface="宋体" charset="-122"/>
              </a:defRPr>
            </a:lvl5pPr>
            <a:lvl6pPr marL="2514600" indent="-228600" algn="ctr" eaLnBrk="0" fontAlgn="base" hangingPunct="0">
              <a:spcBef>
                <a:spcPct val="0"/>
              </a:spcBef>
              <a:spcAft>
                <a:spcPct val="0"/>
              </a:spcAft>
              <a:defRPr sz="1000">
                <a:solidFill>
                  <a:srgbClr val="FF010D"/>
                </a:solidFill>
                <a:latin typeface="Verdana" pitchFamily="34" charset="0"/>
                <a:ea typeface="宋体" charset="-122"/>
              </a:defRPr>
            </a:lvl6pPr>
            <a:lvl7pPr marL="2971800" indent="-228600" algn="ctr" eaLnBrk="0" fontAlgn="base" hangingPunct="0">
              <a:spcBef>
                <a:spcPct val="0"/>
              </a:spcBef>
              <a:spcAft>
                <a:spcPct val="0"/>
              </a:spcAft>
              <a:defRPr sz="1000">
                <a:solidFill>
                  <a:srgbClr val="FF010D"/>
                </a:solidFill>
                <a:latin typeface="Verdana" pitchFamily="34" charset="0"/>
                <a:ea typeface="宋体" charset="-122"/>
              </a:defRPr>
            </a:lvl7pPr>
            <a:lvl8pPr marL="3429000" indent="-228600" algn="ctr" eaLnBrk="0" fontAlgn="base" hangingPunct="0">
              <a:spcBef>
                <a:spcPct val="0"/>
              </a:spcBef>
              <a:spcAft>
                <a:spcPct val="0"/>
              </a:spcAft>
              <a:defRPr sz="1000">
                <a:solidFill>
                  <a:srgbClr val="FF010D"/>
                </a:solidFill>
                <a:latin typeface="Verdana" pitchFamily="34" charset="0"/>
                <a:ea typeface="宋体" charset="-122"/>
              </a:defRPr>
            </a:lvl8pPr>
            <a:lvl9pPr marL="3886200" indent="-228600" algn="ctr" eaLnBrk="0" fontAlgn="base" hangingPunct="0">
              <a:spcBef>
                <a:spcPct val="0"/>
              </a:spcBef>
              <a:spcAft>
                <a:spcPct val="0"/>
              </a:spcAft>
              <a:defRPr sz="1000">
                <a:solidFill>
                  <a:srgbClr val="FF010D"/>
                </a:solidFill>
                <a:latin typeface="Verdana" pitchFamily="34" charset="0"/>
                <a:ea typeface="宋体" charset="-122"/>
              </a:defRPr>
            </a:lvl9pPr>
          </a:lstStyle>
          <a:p>
            <a:r>
              <a:rPr lang="zh-CN" altLang="en-US" sz="2000" b="1">
                <a:solidFill>
                  <a:srgbClr val="FFFFFF"/>
                </a:solidFill>
                <a:latin typeface="Arial" charset="0"/>
              </a:rPr>
              <a:t>无连接</a:t>
            </a:r>
            <a:r>
              <a:rPr lang="zh-CN" altLang="en-US" sz="2000">
                <a:solidFill>
                  <a:schemeClr val="tx1"/>
                </a:solidFill>
                <a:latin typeface="Arial" charset="0"/>
              </a:rPr>
              <a:t> </a:t>
            </a:r>
          </a:p>
        </p:txBody>
      </p:sp>
      <p:sp>
        <p:nvSpPr>
          <p:cNvPr id="12" name="AutoShape 56"/>
          <p:cNvSpPr>
            <a:spLocks noChangeArrowheads="1"/>
          </p:cNvSpPr>
          <p:nvPr/>
        </p:nvSpPr>
        <p:spPr bwMode="gray">
          <a:xfrm>
            <a:off x="3406179" y="3310872"/>
            <a:ext cx="2342375" cy="1945911"/>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57"/>
          <p:cNvSpPr>
            <a:spLocks noChangeArrowheads="1"/>
          </p:cNvSpPr>
          <p:nvPr/>
        </p:nvSpPr>
        <p:spPr bwMode="gray">
          <a:xfrm>
            <a:off x="3543428" y="3428096"/>
            <a:ext cx="2058728" cy="1711464"/>
          </a:xfrm>
          <a:prstGeom prst="hexagon">
            <a:avLst>
              <a:gd name="adj" fmla="val 28896"/>
              <a:gd name="vf" fmla="val 115470"/>
            </a:avLst>
          </a:prstGeom>
          <a:gradFill rotWithShape="1">
            <a:gsLst>
              <a:gs pos="0">
                <a:srgbClr val="0066CC"/>
              </a:gs>
              <a:gs pos="100000">
                <a:srgbClr val="002F5E"/>
              </a:gs>
            </a:gsLst>
            <a:lin ang="5400000" scaled="1"/>
          </a:gradFill>
          <a:ln w="9525">
            <a:solidFill>
              <a:schemeClr val="tx1"/>
            </a:solidFill>
            <a:miter lim="800000"/>
            <a:headEnd/>
            <a:tailEnd/>
          </a:ln>
        </p:spPr>
        <p:txBody>
          <a:bodyPr wrap="none" anchor="ctr"/>
          <a:lstStyle/>
          <a:p>
            <a:endParaRPr lang="zh-CN" altLang="en-US"/>
          </a:p>
        </p:txBody>
      </p:sp>
      <p:sp>
        <p:nvSpPr>
          <p:cNvPr id="14" name="Text Box 58"/>
          <p:cNvSpPr txBox="1">
            <a:spLocks noChangeArrowheads="1"/>
          </p:cNvSpPr>
          <p:nvPr/>
        </p:nvSpPr>
        <p:spPr bwMode="gray">
          <a:xfrm>
            <a:off x="4169767" y="3933172"/>
            <a:ext cx="874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000">
                <a:solidFill>
                  <a:srgbClr val="FF010D"/>
                </a:solidFill>
                <a:latin typeface="Verdana" pitchFamily="34" charset="0"/>
                <a:ea typeface="宋体" charset="-122"/>
              </a:defRPr>
            </a:lvl1pPr>
            <a:lvl2pPr marL="742950" indent="-285750" eaLnBrk="0" hangingPunct="0">
              <a:defRPr sz="1000">
                <a:solidFill>
                  <a:srgbClr val="FF010D"/>
                </a:solidFill>
                <a:latin typeface="Verdana" pitchFamily="34" charset="0"/>
                <a:ea typeface="宋体" charset="-122"/>
              </a:defRPr>
            </a:lvl2pPr>
            <a:lvl3pPr marL="1143000" indent="-228600" eaLnBrk="0" hangingPunct="0">
              <a:defRPr sz="1000">
                <a:solidFill>
                  <a:srgbClr val="FF010D"/>
                </a:solidFill>
                <a:latin typeface="Verdana" pitchFamily="34" charset="0"/>
                <a:ea typeface="宋体" charset="-122"/>
              </a:defRPr>
            </a:lvl3pPr>
            <a:lvl4pPr marL="1600200" indent="-228600" eaLnBrk="0" hangingPunct="0">
              <a:defRPr sz="1000">
                <a:solidFill>
                  <a:srgbClr val="FF010D"/>
                </a:solidFill>
                <a:latin typeface="Verdana" pitchFamily="34" charset="0"/>
                <a:ea typeface="宋体" charset="-122"/>
              </a:defRPr>
            </a:lvl4pPr>
            <a:lvl5pPr marL="2057400" indent="-228600" eaLnBrk="0" hangingPunct="0">
              <a:defRPr sz="1000">
                <a:solidFill>
                  <a:srgbClr val="FF010D"/>
                </a:solidFill>
                <a:latin typeface="Verdana" pitchFamily="34" charset="0"/>
                <a:ea typeface="宋体" charset="-122"/>
              </a:defRPr>
            </a:lvl5pPr>
            <a:lvl6pPr marL="2514600" indent="-228600" algn="ctr" eaLnBrk="0" fontAlgn="base" hangingPunct="0">
              <a:spcBef>
                <a:spcPct val="0"/>
              </a:spcBef>
              <a:spcAft>
                <a:spcPct val="0"/>
              </a:spcAft>
              <a:defRPr sz="1000">
                <a:solidFill>
                  <a:srgbClr val="FF010D"/>
                </a:solidFill>
                <a:latin typeface="Verdana" pitchFamily="34" charset="0"/>
                <a:ea typeface="宋体" charset="-122"/>
              </a:defRPr>
            </a:lvl6pPr>
            <a:lvl7pPr marL="2971800" indent="-228600" algn="ctr" eaLnBrk="0" fontAlgn="base" hangingPunct="0">
              <a:spcBef>
                <a:spcPct val="0"/>
              </a:spcBef>
              <a:spcAft>
                <a:spcPct val="0"/>
              </a:spcAft>
              <a:defRPr sz="1000">
                <a:solidFill>
                  <a:srgbClr val="FF010D"/>
                </a:solidFill>
                <a:latin typeface="Verdana" pitchFamily="34" charset="0"/>
                <a:ea typeface="宋体" charset="-122"/>
              </a:defRPr>
            </a:lvl7pPr>
            <a:lvl8pPr marL="3429000" indent="-228600" algn="ctr" eaLnBrk="0" fontAlgn="base" hangingPunct="0">
              <a:spcBef>
                <a:spcPct val="0"/>
              </a:spcBef>
              <a:spcAft>
                <a:spcPct val="0"/>
              </a:spcAft>
              <a:defRPr sz="1000">
                <a:solidFill>
                  <a:srgbClr val="FF010D"/>
                </a:solidFill>
                <a:latin typeface="Verdana" pitchFamily="34" charset="0"/>
                <a:ea typeface="宋体" charset="-122"/>
              </a:defRPr>
            </a:lvl8pPr>
            <a:lvl9pPr marL="3886200" indent="-228600" algn="ctr" eaLnBrk="0" fontAlgn="base" hangingPunct="0">
              <a:spcBef>
                <a:spcPct val="0"/>
              </a:spcBef>
              <a:spcAft>
                <a:spcPct val="0"/>
              </a:spcAft>
              <a:defRPr sz="1000">
                <a:solidFill>
                  <a:srgbClr val="FF010D"/>
                </a:solidFill>
                <a:latin typeface="Verdana" pitchFamily="34" charset="0"/>
                <a:ea typeface="宋体" charset="-122"/>
              </a:defRPr>
            </a:lvl9pPr>
          </a:lstStyle>
          <a:p>
            <a:r>
              <a:rPr lang="zh-CN" altLang="en-US" sz="1800" b="1">
                <a:solidFill>
                  <a:srgbClr val="FFFFFF"/>
                </a:solidFill>
                <a:latin typeface="Arial" charset="0"/>
              </a:rPr>
              <a:t>无状态</a:t>
            </a:r>
            <a:endParaRPr lang="zh-CN" altLang="en-US" sz="1800">
              <a:solidFill>
                <a:schemeClr val="tx1"/>
              </a:solidFill>
              <a:latin typeface="Arial" charset="0"/>
            </a:endParaRPr>
          </a:p>
        </p:txBody>
      </p:sp>
    </p:spTree>
    <p:extLst>
      <p:ext uri="{BB962C8B-B14F-4D97-AF65-F5344CB8AC3E}">
        <p14:creationId xmlns:p14="http://schemas.microsoft.com/office/powerpoint/2010/main" val="2337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30" y="865450"/>
            <a:ext cx="7488831" cy="4247317"/>
          </a:xfrm>
          <a:prstGeom prst="rect">
            <a:avLst/>
          </a:prstGeom>
        </p:spPr>
        <p:txBody>
          <a:bodyPr wrap="square">
            <a:spAutoFit/>
          </a:bodyPr>
          <a:lstStyle/>
          <a:p>
            <a:r>
              <a:rPr lang="zh-CN" altLang="en-US" dirty="0"/>
              <a:t>简单快速：客户端向服务器请求时，只需传送请求方法和路径。常用的方法有</a:t>
            </a:r>
            <a:r>
              <a:rPr lang="en-US" altLang="zh-CN" dirty="0"/>
              <a:t>GET</a:t>
            </a:r>
            <a:r>
              <a:rPr lang="zh-CN" altLang="en-US" dirty="0"/>
              <a:t>、</a:t>
            </a:r>
            <a:r>
              <a:rPr lang="en-US" altLang="zh-CN" dirty="0"/>
              <a:t>HEAD</a:t>
            </a:r>
            <a:r>
              <a:rPr lang="zh-CN" altLang="en-US" dirty="0"/>
              <a:t>、</a:t>
            </a:r>
            <a:r>
              <a:rPr lang="en-US" altLang="zh-CN" dirty="0"/>
              <a:t>POST</a:t>
            </a:r>
            <a:r>
              <a:rPr lang="zh-CN" altLang="en-US" dirty="0"/>
              <a:t>。由于</a:t>
            </a:r>
            <a:r>
              <a:rPr lang="en-US" altLang="zh-CN" dirty="0"/>
              <a:t>HTTP</a:t>
            </a:r>
            <a:r>
              <a:rPr lang="zh-CN" altLang="en-US" dirty="0"/>
              <a:t>协议简单，使得</a:t>
            </a:r>
            <a:r>
              <a:rPr lang="en-US" altLang="zh-CN" dirty="0"/>
              <a:t>HTTP</a:t>
            </a:r>
            <a:r>
              <a:rPr lang="zh-CN" altLang="en-US" dirty="0"/>
              <a:t>服务器的程序规模很小，因而通信速度很快。</a:t>
            </a:r>
          </a:p>
          <a:p>
            <a:pPr eaLnBrk="1" hangingPunct="1"/>
            <a:endParaRPr lang="en-US" altLang="zh-CN" dirty="0"/>
          </a:p>
          <a:p>
            <a:pPr eaLnBrk="1" hangingPunct="1"/>
            <a:r>
              <a:rPr lang="zh-CN" altLang="en-US" dirty="0"/>
              <a:t>灵活：</a:t>
            </a:r>
            <a:r>
              <a:rPr lang="en-US" altLang="zh-CN" dirty="0"/>
              <a:t>HTTP</a:t>
            </a:r>
            <a:r>
              <a:rPr lang="zh-CN" altLang="en-US" dirty="0"/>
              <a:t>允许传输任意类型的数据对象，传输类型在</a:t>
            </a:r>
            <a:r>
              <a:rPr lang="en-US" altLang="zh-CN" dirty="0"/>
              <a:t>HTTP</a:t>
            </a:r>
            <a:r>
              <a:rPr lang="zh-CN" altLang="en-US" dirty="0"/>
              <a:t>头中可以指定。</a:t>
            </a:r>
          </a:p>
          <a:p>
            <a:pPr eaLnBrk="1" hangingPunct="1"/>
            <a:endParaRPr lang="zh-CN" altLang="en-US" dirty="0"/>
          </a:p>
          <a:p>
            <a:pPr eaLnBrk="1" hangingPunct="1"/>
            <a:r>
              <a:rPr lang="zh-CN" altLang="en-US" dirty="0"/>
              <a:t>无连接：无连接的含义是限制每次连接只处理一个请求。服务器处理完客户的请求，并收到客户的应答后，即断开连接。采用这种方式可以节省传输时间。</a:t>
            </a:r>
          </a:p>
          <a:p>
            <a:pPr eaLnBrk="1" hangingPunct="1"/>
            <a:endParaRPr lang="zh-CN" altLang="en-US" dirty="0"/>
          </a:p>
          <a:p>
            <a:pPr eaLnBrk="1" hangingPunct="1"/>
            <a:r>
              <a:rPr lang="zh-CN" altLang="en-US" dirty="0"/>
              <a:t>无状态：</a:t>
            </a:r>
            <a:r>
              <a:rPr lang="en-US" altLang="zh-CN" dirty="0"/>
              <a:t>HTTP</a:t>
            </a:r>
            <a:r>
              <a:rPr lang="zh-CN" altLang="en-US" dirty="0"/>
              <a:t>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zh-CN" altLang="en-US" dirty="0"/>
          </a:p>
        </p:txBody>
      </p:sp>
    </p:spTree>
    <p:extLst>
      <p:ext uri="{BB962C8B-B14F-4D97-AF65-F5344CB8AC3E}">
        <p14:creationId xmlns:p14="http://schemas.microsoft.com/office/powerpoint/2010/main" val="171453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720279"/>
            <a:ext cx="4424609" cy="369332"/>
          </a:xfrm>
          <a:prstGeom prst="rect">
            <a:avLst/>
          </a:prstGeom>
          <a:noFill/>
        </p:spPr>
        <p:txBody>
          <a:bodyPr wrap="none" rtlCol="0">
            <a:spAutoFit/>
          </a:bodyPr>
          <a:lstStyle/>
          <a:p>
            <a:r>
              <a:rPr lang="en-US" altLang="zh-CN" dirty="0" smtClean="0"/>
              <a:t>2.4  </a:t>
            </a:r>
            <a:r>
              <a:rPr lang="en-US" altLang="zh-CN" dirty="0" smtClean="0"/>
              <a:t>WEB</a:t>
            </a:r>
            <a:r>
              <a:rPr lang="zh-CN" altLang="en-US" dirty="0" smtClean="0"/>
              <a:t>客户端和服务端请求</a:t>
            </a:r>
            <a:r>
              <a:rPr lang="en-US" altLang="zh-CN" dirty="0" smtClean="0"/>
              <a:t>---</a:t>
            </a:r>
            <a:r>
              <a:rPr lang="zh-CN" altLang="en-US" dirty="0" smtClean="0"/>
              <a:t>响应模式</a:t>
            </a:r>
            <a:endParaRPr lang="zh-CN" altLang="en-US" dirty="0"/>
          </a:p>
        </p:txBody>
      </p:sp>
      <p:sp>
        <p:nvSpPr>
          <p:cNvPr id="3" name="矩形 2"/>
          <p:cNvSpPr/>
          <p:nvPr/>
        </p:nvSpPr>
        <p:spPr>
          <a:xfrm>
            <a:off x="828154" y="1099668"/>
            <a:ext cx="7776864" cy="1477328"/>
          </a:xfrm>
          <a:prstGeom prst="rect">
            <a:avLst/>
          </a:prstGeom>
        </p:spPr>
        <p:txBody>
          <a:bodyPr wrap="square">
            <a:spAutoFit/>
          </a:bodyPr>
          <a:lstStyle/>
          <a:p>
            <a:r>
              <a:rPr lang="en-US" altLang="zh-CN" b="0" dirty="0"/>
              <a:t>Web </a:t>
            </a:r>
            <a:r>
              <a:rPr lang="zh-CN" altLang="en-US" b="0" dirty="0"/>
              <a:t>内容都是存储在</a:t>
            </a:r>
            <a:r>
              <a:rPr lang="en-US" altLang="zh-CN" b="0" dirty="0"/>
              <a:t>Web </a:t>
            </a:r>
            <a:r>
              <a:rPr lang="zh-CN" altLang="en-US" b="0" dirty="0"/>
              <a:t>服务器上的。</a:t>
            </a:r>
            <a:r>
              <a:rPr lang="en-US" altLang="zh-CN" b="0" dirty="0"/>
              <a:t>Web </a:t>
            </a:r>
            <a:r>
              <a:rPr lang="zh-CN" altLang="en-US" b="0" dirty="0"/>
              <a:t>服务器所使用的是</a:t>
            </a:r>
            <a:r>
              <a:rPr lang="en-US" altLang="zh-CN" b="0" dirty="0"/>
              <a:t>HTTP </a:t>
            </a:r>
            <a:r>
              <a:rPr lang="zh-CN" altLang="en-US" b="0" dirty="0"/>
              <a:t>协议，</a:t>
            </a:r>
            <a:r>
              <a:rPr lang="zh-CN" altLang="en-US" b="0" dirty="0" smtClean="0"/>
              <a:t>因此</a:t>
            </a:r>
            <a:r>
              <a:rPr lang="zh-CN" altLang="en-US" b="0" dirty="0"/>
              <a:t>经常会被称为</a:t>
            </a:r>
            <a:r>
              <a:rPr lang="en-US" altLang="zh-CN" b="0" dirty="0"/>
              <a:t>HTTP </a:t>
            </a:r>
            <a:r>
              <a:rPr lang="zh-CN" altLang="en-US" b="0" dirty="0"/>
              <a:t>服务器。这些</a:t>
            </a:r>
            <a:r>
              <a:rPr lang="en-US" altLang="zh-CN" b="0" dirty="0"/>
              <a:t>HTTP </a:t>
            </a:r>
            <a:r>
              <a:rPr lang="zh-CN" altLang="en-US" b="0" dirty="0"/>
              <a:t>服务器存储了因特网中的数据，</a:t>
            </a:r>
            <a:r>
              <a:rPr lang="zh-CN" altLang="en-US" b="0" dirty="0" smtClean="0"/>
              <a:t>如果</a:t>
            </a:r>
            <a:r>
              <a:rPr lang="en-US" altLang="zh-CN" b="0" dirty="0" smtClean="0"/>
              <a:t>HTTP </a:t>
            </a:r>
            <a:r>
              <a:rPr lang="zh-CN" altLang="en-US" b="0" dirty="0"/>
              <a:t>客户端发出请求的话，它们会提供数据。客户端向服务器发送</a:t>
            </a:r>
            <a:r>
              <a:rPr lang="en-US" altLang="zh-CN" b="0" dirty="0"/>
              <a:t>HTTP </a:t>
            </a:r>
            <a:r>
              <a:rPr lang="zh-CN" altLang="en-US" b="0" dirty="0"/>
              <a:t>请求</a:t>
            </a:r>
            <a:r>
              <a:rPr lang="zh-CN" altLang="en-US" b="0" dirty="0" smtClean="0"/>
              <a:t>，服务器</a:t>
            </a:r>
            <a:r>
              <a:rPr lang="zh-CN" altLang="en-US" b="0" dirty="0"/>
              <a:t>会在</a:t>
            </a:r>
            <a:r>
              <a:rPr lang="en-US" altLang="zh-CN" b="0" dirty="0"/>
              <a:t>HTTP </a:t>
            </a:r>
            <a:r>
              <a:rPr lang="zh-CN" altLang="en-US" b="0" dirty="0"/>
              <a:t>响应中回送所请求的数据</a:t>
            </a:r>
            <a:r>
              <a:rPr lang="zh-CN" altLang="en-US" b="0" dirty="0" smtClean="0"/>
              <a:t>，</a:t>
            </a:r>
            <a:r>
              <a:rPr lang="en-US" altLang="zh-CN" b="0" dirty="0"/>
              <a:t>HTTP </a:t>
            </a:r>
            <a:r>
              <a:rPr lang="zh-CN" altLang="en-US" b="0" dirty="0"/>
              <a:t>客户端和</a:t>
            </a:r>
            <a:r>
              <a:rPr lang="en-US" altLang="zh-CN" b="0" dirty="0" smtClean="0"/>
              <a:t>HTTP</a:t>
            </a:r>
            <a:r>
              <a:rPr lang="zh-CN" altLang="en-US" b="0" dirty="0" smtClean="0"/>
              <a:t>服务器</a:t>
            </a:r>
            <a:r>
              <a:rPr lang="zh-CN" altLang="en-US" b="0" dirty="0"/>
              <a:t>共同构成了万维网的基本组件。</a:t>
            </a:r>
            <a:endParaRPr lang="zh-CN" altLang="en-US"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8" y="2736503"/>
            <a:ext cx="6696744" cy="229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19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78" y="1440359"/>
            <a:ext cx="52959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2130" y="720279"/>
            <a:ext cx="2414444" cy="369332"/>
          </a:xfrm>
          <a:prstGeom prst="rect">
            <a:avLst/>
          </a:prstGeom>
          <a:noFill/>
        </p:spPr>
        <p:txBody>
          <a:bodyPr wrap="none" rtlCol="0">
            <a:spAutoFit/>
          </a:bodyPr>
          <a:lstStyle/>
          <a:p>
            <a:r>
              <a:rPr lang="en-US" altLang="zh-CN" dirty="0" smtClean="0"/>
              <a:t>HTTP</a:t>
            </a:r>
            <a:r>
              <a:rPr lang="zh-CN" altLang="en-US" dirty="0" smtClean="0"/>
              <a:t>服务器处理流程</a:t>
            </a:r>
            <a:endParaRPr lang="zh-CN" altLang="en-US" dirty="0"/>
          </a:p>
        </p:txBody>
      </p:sp>
    </p:spTree>
    <p:extLst>
      <p:ext uri="{BB962C8B-B14F-4D97-AF65-F5344CB8AC3E}">
        <p14:creationId xmlns:p14="http://schemas.microsoft.com/office/powerpoint/2010/main" val="408411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138" y="720279"/>
            <a:ext cx="1098378" cy="369332"/>
          </a:xfrm>
          <a:prstGeom prst="rect">
            <a:avLst/>
          </a:prstGeom>
          <a:noFill/>
        </p:spPr>
        <p:txBody>
          <a:bodyPr wrap="none" rtlCol="0">
            <a:spAutoFit/>
          </a:bodyPr>
          <a:lstStyle/>
          <a:p>
            <a:r>
              <a:rPr lang="en-US" altLang="zh-CN" dirty="0" smtClean="0"/>
              <a:t>2.5  </a:t>
            </a:r>
            <a:r>
              <a:rPr lang="zh-CN" altLang="en-US" dirty="0" smtClean="0"/>
              <a:t>资源</a:t>
            </a:r>
            <a:endParaRPr lang="zh-CN" altLang="en-US" dirty="0"/>
          </a:p>
        </p:txBody>
      </p:sp>
      <p:sp>
        <p:nvSpPr>
          <p:cNvPr id="3" name="TextBox 2"/>
          <p:cNvSpPr txBox="1"/>
          <p:nvPr/>
        </p:nvSpPr>
        <p:spPr>
          <a:xfrm>
            <a:off x="900162" y="1152327"/>
            <a:ext cx="7952177" cy="923330"/>
          </a:xfrm>
          <a:prstGeom prst="rect">
            <a:avLst/>
          </a:prstGeom>
          <a:noFill/>
        </p:spPr>
        <p:txBody>
          <a:bodyPr wrap="none" rtlCol="0">
            <a:spAutoFit/>
          </a:bodyPr>
          <a:lstStyle/>
          <a:p>
            <a:r>
              <a:rPr lang="en-US" altLang="zh-CN" dirty="0"/>
              <a:t>Web </a:t>
            </a:r>
            <a:r>
              <a:rPr lang="zh-CN" altLang="en-US" dirty="0"/>
              <a:t>服务器是</a:t>
            </a:r>
            <a:r>
              <a:rPr lang="en-US" altLang="zh-CN" dirty="0"/>
              <a:t>Web </a:t>
            </a:r>
            <a:r>
              <a:rPr lang="zh-CN" altLang="en-US" dirty="0"/>
              <a:t>资源的宿主，</a:t>
            </a:r>
            <a:r>
              <a:rPr lang="en-US" altLang="zh-CN" dirty="0"/>
              <a:t>Web </a:t>
            </a:r>
            <a:r>
              <a:rPr lang="zh-CN" altLang="en-US" dirty="0"/>
              <a:t>资源是</a:t>
            </a:r>
            <a:r>
              <a:rPr lang="en-US" altLang="zh-CN" dirty="0"/>
              <a:t>Web </a:t>
            </a:r>
            <a:r>
              <a:rPr lang="zh-CN" altLang="en-US" dirty="0"/>
              <a:t>内容的源头</a:t>
            </a:r>
            <a:r>
              <a:rPr lang="zh-CN" altLang="en-US" dirty="0" smtClean="0"/>
              <a:t>。所有能够提</a:t>
            </a:r>
            <a:endParaRPr lang="en-US" altLang="zh-CN" dirty="0" smtClean="0"/>
          </a:p>
          <a:p>
            <a:r>
              <a:rPr lang="zh-CN" altLang="en-US" dirty="0" smtClean="0"/>
              <a:t>供给</a:t>
            </a:r>
            <a:r>
              <a:rPr lang="en-US" altLang="zh-CN" dirty="0" smtClean="0"/>
              <a:t>WEB</a:t>
            </a:r>
            <a:r>
              <a:rPr lang="zh-CN" altLang="en-US" dirty="0" smtClean="0"/>
              <a:t>内容的东西都称为资源。</a:t>
            </a:r>
            <a:r>
              <a:rPr lang="zh-CN" altLang="en-US" dirty="0"/>
              <a:t>因特网搜索引擎也是一</a:t>
            </a:r>
            <a:r>
              <a:rPr lang="zh-CN" altLang="en-US" dirty="0" smtClean="0"/>
              <a:t>种资源</a:t>
            </a:r>
            <a:r>
              <a:rPr lang="zh-CN" altLang="en-US" dirty="0"/>
              <a:t>。</a:t>
            </a:r>
          </a:p>
          <a:p>
            <a:endParaRPr lang="zh-CN"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368" y="1944415"/>
            <a:ext cx="5219105" cy="369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063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418" y="1080319"/>
            <a:ext cx="2642547" cy="122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6106" y="2592487"/>
            <a:ext cx="8353022" cy="2862322"/>
          </a:xfrm>
          <a:prstGeom prst="rect">
            <a:avLst/>
          </a:prstGeom>
          <a:noFill/>
        </p:spPr>
        <p:txBody>
          <a:bodyPr wrap="square" rtlCol="0">
            <a:spAutoFit/>
          </a:bodyPr>
          <a:lstStyle/>
          <a:p>
            <a:r>
              <a:rPr lang="en-US" altLang="zh-CN" dirty="0"/>
              <a:t>URI (Uniform Resource Identifier): </a:t>
            </a:r>
            <a:r>
              <a:rPr lang="zh-CN" altLang="en-US" dirty="0"/>
              <a:t>统一资源标识符， </a:t>
            </a:r>
            <a:r>
              <a:rPr lang="en-US" altLang="zh-CN" dirty="0"/>
              <a:t>URL </a:t>
            </a:r>
            <a:r>
              <a:rPr lang="zh-CN" altLang="en-US" dirty="0"/>
              <a:t>实际上是它的一个</a:t>
            </a:r>
            <a:endParaRPr lang="en-US" altLang="zh-CN" dirty="0"/>
          </a:p>
          <a:p>
            <a:r>
              <a:rPr lang="zh-CN" altLang="en-US" dirty="0"/>
              <a:t>子集。</a:t>
            </a:r>
            <a:r>
              <a:rPr lang="en-US" altLang="zh-CN" dirty="0"/>
              <a:t>URI </a:t>
            </a:r>
            <a:r>
              <a:rPr lang="zh-CN" altLang="en-US" dirty="0"/>
              <a:t>是一个通用的概念，由两个主要的子集</a:t>
            </a:r>
            <a:r>
              <a:rPr lang="en-US" altLang="zh-CN" dirty="0"/>
              <a:t>URL </a:t>
            </a:r>
            <a:r>
              <a:rPr lang="zh-CN" altLang="en-US" dirty="0"/>
              <a:t>和</a:t>
            </a:r>
            <a:r>
              <a:rPr lang="en-US" altLang="zh-CN" dirty="0"/>
              <a:t>URN </a:t>
            </a:r>
            <a:r>
              <a:rPr lang="zh-CN" altLang="en-US" dirty="0"/>
              <a:t>构成，</a:t>
            </a:r>
            <a:r>
              <a:rPr lang="en-US" altLang="zh-CN" dirty="0"/>
              <a:t>URL </a:t>
            </a:r>
            <a:r>
              <a:rPr lang="zh-CN" altLang="en-US" dirty="0"/>
              <a:t>是通</a:t>
            </a:r>
            <a:endParaRPr lang="en-US" altLang="zh-CN" dirty="0"/>
          </a:p>
          <a:p>
            <a:r>
              <a:rPr lang="zh-CN" altLang="en-US" dirty="0"/>
              <a:t>过描述资源的位置来标识资源的，而</a:t>
            </a:r>
            <a:r>
              <a:rPr lang="en-US" altLang="zh-CN" dirty="0"/>
              <a:t>URN</a:t>
            </a:r>
            <a:r>
              <a:rPr lang="zh-CN" altLang="en-US" dirty="0"/>
              <a:t>则是通过名字来识别资源的，与</a:t>
            </a:r>
            <a:r>
              <a:rPr lang="zh-CN" altLang="en-US" dirty="0"/>
              <a:t>它们当</a:t>
            </a:r>
            <a:endParaRPr lang="en-US" altLang="zh-CN" dirty="0"/>
          </a:p>
          <a:p>
            <a:r>
              <a:rPr lang="zh-CN" altLang="en-US" dirty="0"/>
              <a:t>前</a:t>
            </a:r>
            <a:r>
              <a:rPr lang="zh-CN" altLang="en-US" dirty="0"/>
              <a:t>所处位置无关</a:t>
            </a:r>
            <a:r>
              <a:rPr lang="zh-CN" altLang="en-US" dirty="0"/>
              <a:t>。</a:t>
            </a:r>
            <a:r>
              <a:rPr lang="zh-CN" altLang="en-US" dirty="0"/>
              <a:t>如果</a:t>
            </a:r>
            <a:r>
              <a:rPr lang="en-US" altLang="zh-CN" dirty="0"/>
              <a:t>URL </a:t>
            </a:r>
            <a:r>
              <a:rPr lang="zh-CN" altLang="en-US" dirty="0"/>
              <a:t>中没有</a:t>
            </a:r>
            <a:r>
              <a:rPr lang="zh-CN" altLang="en-US" dirty="0"/>
              <a:t>给出</a:t>
            </a:r>
            <a:r>
              <a:rPr lang="en-US" altLang="zh-CN" dirty="0" err="1"/>
              <a:t>abs_path</a:t>
            </a:r>
            <a:r>
              <a:rPr lang="zh-CN" altLang="en-US" dirty="0"/>
              <a:t>，那么当它作为请求</a:t>
            </a:r>
            <a:r>
              <a:rPr lang="en-US" altLang="zh-CN" dirty="0"/>
              <a:t>URI </a:t>
            </a:r>
            <a:r>
              <a:rPr lang="zh-CN" altLang="en-US" dirty="0"/>
              <a:t>时，必须以“</a:t>
            </a:r>
            <a:r>
              <a:rPr lang="en-US" altLang="zh-CN" dirty="0"/>
              <a:t>/”</a:t>
            </a:r>
            <a:r>
              <a:rPr lang="zh-CN" altLang="en-US" dirty="0"/>
              <a:t>的形式给出，通常这个工作浏览器自动帮我们完成</a:t>
            </a:r>
            <a:r>
              <a:rPr lang="zh-CN" altLang="en-US" dirty="0"/>
              <a:t>。</a:t>
            </a:r>
            <a:r>
              <a:rPr lang="en-US" altLang="zh-CN" dirty="0" err="1"/>
              <a:t>eg</a:t>
            </a:r>
            <a:r>
              <a:rPr lang="en-US" altLang="zh-CN" dirty="0"/>
              <a:t>:</a:t>
            </a:r>
            <a:r>
              <a:rPr lang="zh-CN" altLang="en-US" dirty="0"/>
              <a:t>输入</a:t>
            </a:r>
            <a:r>
              <a:rPr lang="zh-CN" altLang="en-US" dirty="0"/>
              <a:t>：</a:t>
            </a:r>
            <a:r>
              <a:rPr lang="en-US" altLang="zh-CN" dirty="0">
                <a:hlinkClick r:id="rId3"/>
              </a:rPr>
              <a:t>www.guet.edu.cn</a:t>
            </a:r>
            <a:r>
              <a:rPr lang="zh-CN" altLang="en-US" dirty="0"/>
              <a:t>，浏览器</a:t>
            </a:r>
            <a:r>
              <a:rPr lang="zh-CN" altLang="en-US" dirty="0"/>
              <a:t>自动转换成：</a:t>
            </a:r>
            <a:r>
              <a:rPr lang="en-US" altLang="zh-CN" dirty="0"/>
              <a:t>http://www.guet.edu.cn/</a:t>
            </a:r>
          </a:p>
          <a:p>
            <a:endParaRPr lang="en-US" altLang="zh-CN" dirty="0"/>
          </a:p>
          <a:p>
            <a:r>
              <a:rPr lang="en-US" altLang="zh-CN" dirty="0"/>
              <a:t>URL (Uniform Resource Location)</a:t>
            </a:r>
            <a:r>
              <a:rPr lang="zh-CN" altLang="en-US" dirty="0"/>
              <a:t>：统一资源定位符，是浏览器寻找信息时所</a:t>
            </a:r>
            <a:endParaRPr lang="en-US" altLang="zh-CN" dirty="0"/>
          </a:p>
          <a:p>
            <a:r>
              <a:rPr lang="zh-CN" altLang="en-US" dirty="0"/>
              <a:t>需的资源位置，通过</a:t>
            </a:r>
            <a:r>
              <a:rPr lang="en-US" altLang="zh-CN" dirty="0"/>
              <a:t>URL</a:t>
            </a:r>
            <a:r>
              <a:rPr lang="zh-CN" altLang="en-US" dirty="0"/>
              <a:t>，才能找到、使用并共享因特网上大量的数据资源</a:t>
            </a:r>
            <a:r>
              <a:rPr lang="zh-CN" altLang="en-US" dirty="0" smtClean="0"/>
              <a:t>。它</a:t>
            </a:r>
            <a:endParaRPr lang="en-US" altLang="zh-CN" dirty="0" smtClean="0"/>
          </a:p>
          <a:p>
            <a:r>
              <a:rPr lang="zh-CN" altLang="en-US" dirty="0" smtClean="0"/>
              <a:t>提供</a:t>
            </a:r>
            <a:r>
              <a:rPr lang="zh-CN" altLang="en-US" dirty="0"/>
              <a:t>了一种定位互联网上任意资源的手段，也是浏览器寻找服务</a:t>
            </a:r>
            <a:r>
              <a:rPr lang="zh-CN" altLang="en-US" dirty="0" smtClean="0"/>
              <a:t>资源所</a:t>
            </a:r>
            <a:r>
              <a:rPr lang="zh-CN" altLang="en-US" dirty="0"/>
              <a:t>需的信息。</a:t>
            </a:r>
          </a:p>
        </p:txBody>
      </p:sp>
      <p:sp>
        <p:nvSpPr>
          <p:cNvPr id="5" name="TextBox 4"/>
          <p:cNvSpPr txBox="1"/>
          <p:nvPr/>
        </p:nvSpPr>
        <p:spPr>
          <a:xfrm>
            <a:off x="540122" y="710987"/>
            <a:ext cx="1107996" cy="369332"/>
          </a:xfrm>
          <a:prstGeom prst="rect">
            <a:avLst/>
          </a:prstGeom>
          <a:noFill/>
        </p:spPr>
        <p:txBody>
          <a:bodyPr wrap="none" rtlCol="0">
            <a:spAutoFit/>
          </a:bodyPr>
          <a:lstStyle/>
          <a:p>
            <a:r>
              <a:rPr lang="en-US" altLang="zh-CN" dirty="0" smtClean="0"/>
              <a:t>2.6  </a:t>
            </a:r>
            <a:r>
              <a:rPr lang="en-US" altLang="zh-CN" dirty="0"/>
              <a:t>URL</a:t>
            </a:r>
            <a:endParaRPr lang="zh-CN" altLang="en-US" dirty="0"/>
          </a:p>
        </p:txBody>
      </p:sp>
    </p:spTree>
    <p:extLst>
      <p:ext uri="{BB962C8B-B14F-4D97-AF65-F5344CB8AC3E}">
        <p14:creationId xmlns:p14="http://schemas.microsoft.com/office/powerpoint/2010/main" val="3668815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648271"/>
            <a:ext cx="1588897" cy="369332"/>
          </a:xfrm>
          <a:prstGeom prst="rect">
            <a:avLst/>
          </a:prstGeom>
          <a:noFill/>
        </p:spPr>
        <p:txBody>
          <a:bodyPr wrap="none" rtlCol="0">
            <a:spAutoFit/>
          </a:bodyPr>
          <a:lstStyle/>
          <a:p>
            <a:r>
              <a:rPr lang="en-US" altLang="zh-CN" dirty="0" smtClean="0"/>
              <a:t>URL</a:t>
            </a:r>
            <a:r>
              <a:rPr lang="zh-CN" altLang="en-US" dirty="0" smtClean="0"/>
              <a:t>通用格式</a:t>
            </a:r>
            <a:endParaRPr lang="zh-CN" altLang="en-US" dirty="0"/>
          </a:p>
        </p:txBody>
      </p:sp>
      <p:sp>
        <p:nvSpPr>
          <p:cNvPr id="3" name="矩形 2"/>
          <p:cNvSpPr/>
          <p:nvPr/>
        </p:nvSpPr>
        <p:spPr>
          <a:xfrm>
            <a:off x="756146" y="1008311"/>
            <a:ext cx="7848872" cy="1200329"/>
          </a:xfrm>
          <a:prstGeom prst="rect">
            <a:avLst/>
          </a:prstGeom>
        </p:spPr>
        <p:txBody>
          <a:bodyPr wrap="square">
            <a:spAutoFit/>
          </a:bodyPr>
          <a:lstStyle/>
          <a:p>
            <a:r>
              <a:rPr lang="zh-CN" altLang="en-US" b="0" dirty="0"/>
              <a:t>大多数</a:t>
            </a:r>
            <a:r>
              <a:rPr lang="en-US" altLang="zh-CN" b="0" dirty="0"/>
              <a:t>URL </a:t>
            </a:r>
            <a:r>
              <a:rPr lang="zh-CN" altLang="en-US" b="0" dirty="0"/>
              <a:t>方案的</a:t>
            </a:r>
            <a:r>
              <a:rPr lang="en-US" altLang="zh-CN" b="0" dirty="0"/>
              <a:t>URL </a:t>
            </a:r>
            <a:r>
              <a:rPr lang="zh-CN" altLang="en-US" b="0" dirty="0"/>
              <a:t>语法都建立在这个由</a:t>
            </a:r>
            <a:r>
              <a:rPr lang="en-US" altLang="zh-CN" b="0" dirty="0"/>
              <a:t>9 </a:t>
            </a:r>
            <a:r>
              <a:rPr lang="zh-CN" altLang="en-US" b="0" dirty="0"/>
              <a:t>部分构成的通用格式上</a:t>
            </a:r>
            <a:r>
              <a:rPr lang="zh-CN" altLang="en-US" b="0" dirty="0" smtClean="0"/>
              <a:t>：</a:t>
            </a:r>
            <a:endParaRPr lang="en-US" altLang="zh-CN" b="0" dirty="0" smtClean="0"/>
          </a:p>
          <a:p>
            <a:r>
              <a:rPr lang="en-US" altLang="zh-CN" b="0" dirty="0" smtClean="0"/>
              <a:t>&lt;</a:t>
            </a:r>
            <a:r>
              <a:rPr lang="en-US" altLang="zh-CN" b="0" dirty="0"/>
              <a:t>scheme&gt;://&lt;user&gt;:&lt;password&gt;@&lt;host&gt;:&lt;port&gt;/&lt;path&gt;;&lt;</a:t>
            </a:r>
            <a:r>
              <a:rPr lang="en-US" altLang="zh-CN" b="0" dirty="0" err="1"/>
              <a:t>params</a:t>
            </a:r>
            <a:r>
              <a:rPr lang="en-US" altLang="zh-CN" b="0" dirty="0"/>
              <a:t>&gt;?&lt;query&gt;#&lt;frag&gt;</a:t>
            </a:r>
            <a:endParaRPr lang="en-US" altLang="zh-CN" b="0"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56809678"/>
              </p:ext>
            </p:extLst>
          </p:nvPr>
        </p:nvGraphicFramePr>
        <p:xfrm>
          <a:off x="646113" y="1872408"/>
          <a:ext cx="7708900" cy="3758901"/>
        </p:xfrm>
        <a:graphic>
          <a:graphicData uri="http://schemas.openxmlformats.org/drawingml/2006/table">
            <a:tbl>
              <a:tblPr>
                <a:tableStyleId>{5C22544A-7EE6-4342-B048-85BDC9FD1C3A}</a:tableStyleId>
              </a:tblPr>
              <a:tblGrid>
                <a:gridCol w="1143000"/>
                <a:gridCol w="4686300"/>
                <a:gridCol w="1879600"/>
              </a:tblGrid>
              <a:tr h="253863">
                <a:tc>
                  <a:txBody>
                    <a:bodyPr/>
                    <a:lstStyle/>
                    <a:p>
                      <a:pPr algn="ctr" fontAlgn="ctr"/>
                      <a:r>
                        <a:rPr lang="zh-CN" altLang="en-US" sz="1200" b="1" u="none" strike="noStrike" dirty="0">
                          <a:effectLst/>
                        </a:rPr>
                        <a:t>组件</a:t>
                      </a:r>
                      <a:endParaRPr lang="zh-CN" altLang="en-US" sz="12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c>
                  <a:txBody>
                    <a:bodyPr/>
                    <a:lstStyle/>
                    <a:p>
                      <a:pPr algn="ctr" fontAlgn="ctr"/>
                      <a:r>
                        <a:rPr lang="zh-CN" altLang="en-US" sz="1200" b="1" u="none" strike="noStrike" dirty="0">
                          <a:effectLst/>
                        </a:rPr>
                        <a:t>描述</a:t>
                      </a:r>
                      <a:endParaRPr lang="zh-CN" altLang="en-US" sz="12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c>
                  <a:txBody>
                    <a:bodyPr/>
                    <a:lstStyle/>
                    <a:p>
                      <a:pPr algn="ctr" fontAlgn="ctr"/>
                      <a:r>
                        <a:rPr lang="zh-CN" altLang="en-US" sz="1200" b="1" u="none" strike="noStrike" dirty="0">
                          <a:effectLst/>
                        </a:rPr>
                        <a:t>备注</a:t>
                      </a:r>
                      <a:endParaRPr lang="zh-CN" altLang="en-US" sz="12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r>
              <a:tr h="253862">
                <a:tc>
                  <a:txBody>
                    <a:bodyPr/>
                    <a:lstStyle/>
                    <a:p>
                      <a:pPr algn="ctr" fontAlgn="ctr"/>
                      <a:r>
                        <a:rPr lang="zh-CN" altLang="en-US" sz="1100" b="1" u="none" strike="noStrike" dirty="0">
                          <a:effectLst/>
                        </a:rPr>
                        <a:t>方案</a:t>
                      </a:r>
                      <a:r>
                        <a:rPr lang="en-US" altLang="zh-CN" sz="1100" b="1" u="none" strike="noStrike" dirty="0">
                          <a:effectLst/>
                        </a:rPr>
                        <a:t>(</a:t>
                      </a:r>
                      <a:r>
                        <a:rPr lang="en-US" sz="1100" b="1" u="none" strike="noStrike" dirty="0">
                          <a:effectLst/>
                        </a:rPr>
                        <a:t>scheme)</a:t>
                      </a:r>
                      <a:endParaRPr lang="en-US" sz="1100" b="1" i="0" u="none" strike="noStrike" dirty="0">
                        <a:solidFill>
                          <a:srgbClr val="000000"/>
                        </a:solidFill>
                        <a:effectLst/>
                        <a:latin typeface="宋体"/>
                      </a:endParaRPr>
                    </a:p>
                  </a:txBody>
                  <a:tcPr marL="9525" marR="9525" marT="9525" marB="0" anchor="ctr"/>
                </a:tc>
                <a:tc>
                  <a:txBody>
                    <a:bodyPr/>
                    <a:lstStyle/>
                    <a:p>
                      <a:pPr algn="l" fontAlgn="ctr"/>
                      <a:r>
                        <a:rPr lang="zh-CN" altLang="en-US" sz="1100" b="1" u="none" strike="noStrike">
                          <a:effectLst/>
                        </a:rPr>
                        <a:t>访问服务器以获取资源时要使用哪种协议</a:t>
                      </a:r>
                      <a:endParaRPr lang="zh-CN" altLang="en-US" sz="1100" b="1" i="0" u="none" strike="noStrike">
                        <a:solidFill>
                          <a:srgbClr val="000000"/>
                        </a:solidFill>
                        <a:effectLst/>
                        <a:latin typeface="宋体"/>
                      </a:endParaRPr>
                    </a:p>
                  </a:txBody>
                  <a:tcPr marL="9525" marR="9525" marT="9525" marB="0" anchor="ctr"/>
                </a:tc>
                <a:tc>
                  <a:txBody>
                    <a:bodyPr/>
                    <a:lstStyle/>
                    <a:p>
                      <a:pPr algn="l" fontAlgn="b"/>
                      <a:r>
                        <a:rPr lang="zh-CN" altLang="en-US" sz="1100" b="1" u="none" strike="noStrike">
                          <a:effectLst/>
                        </a:rPr>
                        <a:t>　</a:t>
                      </a:r>
                      <a:endParaRPr lang="zh-CN" altLang="en-US" sz="1100" b="1" i="0" u="none" strike="noStrike">
                        <a:solidFill>
                          <a:srgbClr val="000000"/>
                        </a:solidFill>
                        <a:effectLst/>
                        <a:latin typeface="宋体"/>
                      </a:endParaRPr>
                    </a:p>
                  </a:txBody>
                  <a:tcPr marL="9525" marR="9525" marT="9525" marB="0" anchor="b"/>
                </a:tc>
              </a:tr>
              <a:tr h="253862">
                <a:tc>
                  <a:txBody>
                    <a:bodyPr/>
                    <a:lstStyle/>
                    <a:p>
                      <a:pPr algn="ctr" fontAlgn="ctr"/>
                      <a:r>
                        <a:rPr lang="zh-CN" altLang="en-US" sz="1100" b="1" u="none" strike="noStrike" dirty="0">
                          <a:effectLst/>
                        </a:rPr>
                        <a:t>用户</a:t>
                      </a:r>
                      <a:r>
                        <a:rPr lang="en-US" altLang="zh-CN" sz="1100" b="1" u="none" strike="noStrike" dirty="0">
                          <a:effectLst/>
                        </a:rPr>
                        <a:t>(</a:t>
                      </a:r>
                      <a:r>
                        <a:rPr lang="en-US" sz="1100" b="1" u="none" strike="noStrike" dirty="0">
                          <a:effectLst/>
                        </a:rPr>
                        <a:t>user)</a:t>
                      </a:r>
                      <a:endParaRPr lang="en-US" sz="1100" b="1" i="0" u="none" strike="noStrike" dirty="0">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某些方案访问资源时需要的用户名</a:t>
                      </a:r>
                      <a:endParaRPr lang="zh-CN" altLang="en-US" sz="1100" b="1" i="0" u="none" strike="noStrike" dirty="0">
                        <a:solidFill>
                          <a:srgbClr val="000000"/>
                        </a:solidFill>
                        <a:effectLst/>
                        <a:latin typeface="宋体"/>
                      </a:endParaRPr>
                    </a:p>
                  </a:txBody>
                  <a:tcPr marL="9525" marR="9525" marT="9525" marB="0" anchor="ctr"/>
                </a:tc>
                <a:tc rowSpan="2">
                  <a:txBody>
                    <a:bodyPr/>
                    <a:lstStyle/>
                    <a:p>
                      <a:pPr algn="l" fontAlgn="ctr"/>
                      <a:r>
                        <a:rPr lang="zh-CN" altLang="en-US" sz="1100" b="1" u="none" strike="noStrike" dirty="0">
                          <a:effectLst/>
                        </a:rPr>
                        <a:t>一般在</a:t>
                      </a:r>
                      <a:r>
                        <a:rPr lang="en-US" altLang="zh-CN" sz="1100" b="1" u="none" strike="noStrike" dirty="0">
                          <a:effectLst/>
                        </a:rPr>
                        <a:t>FTP</a:t>
                      </a:r>
                      <a:r>
                        <a:rPr lang="zh-CN" altLang="en-US" sz="1100" b="1" u="none" strike="noStrike" dirty="0">
                          <a:effectLst/>
                        </a:rPr>
                        <a:t>方案下有用户名及对应密码</a:t>
                      </a:r>
                      <a:endParaRPr lang="zh-CN" altLang="en-US" sz="1100" b="1" i="0" u="none" strike="noStrike" dirty="0">
                        <a:solidFill>
                          <a:srgbClr val="000000"/>
                        </a:solidFill>
                        <a:effectLst/>
                        <a:latin typeface="宋体"/>
                      </a:endParaRPr>
                    </a:p>
                  </a:txBody>
                  <a:tcPr marL="9525" marR="9525" marT="9525" marB="0" anchor="ctr"/>
                </a:tc>
              </a:tr>
              <a:tr h="231844">
                <a:tc>
                  <a:txBody>
                    <a:bodyPr/>
                    <a:lstStyle/>
                    <a:p>
                      <a:pPr algn="ctr" fontAlgn="ctr"/>
                      <a:r>
                        <a:rPr lang="zh-CN" altLang="en-US" sz="1100" b="1" u="none" strike="noStrike">
                          <a:effectLst/>
                        </a:rPr>
                        <a:t>密码</a:t>
                      </a:r>
                      <a:r>
                        <a:rPr lang="en-US" altLang="zh-CN" sz="1100" b="1" u="none" strike="noStrike">
                          <a:effectLst/>
                        </a:rPr>
                        <a:t>(</a:t>
                      </a:r>
                      <a:r>
                        <a:rPr lang="en-US" sz="1100" b="1" u="none" strike="noStrike">
                          <a:effectLst/>
                        </a:rPr>
                        <a:t>password)</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用户名后面可能要包含的密码，中间由冒号（</a:t>
                      </a:r>
                      <a:r>
                        <a:rPr lang="en-US" altLang="zh-CN" sz="1100" b="1" u="none" strike="noStrike" dirty="0">
                          <a:effectLst/>
                        </a:rPr>
                        <a:t>:</a:t>
                      </a:r>
                      <a:r>
                        <a:rPr lang="zh-CN" altLang="en-US" sz="1100" b="1" u="none" strike="noStrike" dirty="0">
                          <a:effectLst/>
                        </a:rPr>
                        <a:t>）分隔</a:t>
                      </a:r>
                      <a:endParaRPr lang="zh-CN" altLang="en-US" sz="1100" b="1" i="0" u="none" strike="noStrike" dirty="0">
                        <a:solidFill>
                          <a:srgbClr val="000000"/>
                        </a:solidFill>
                        <a:effectLst/>
                        <a:latin typeface="宋体"/>
                      </a:endParaRPr>
                    </a:p>
                  </a:txBody>
                  <a:tcPr marL="9525" marR="9525" marT="9525" marB="0" anchor="ctr"/>
                </a:tc>
                <a:tc vMerge="1">
                  <a:txBody>
                    <a:bodyPr/>
                    <a:lstStyle/>
                    <a:p>
                      <a:endParaRPr lang="zh-CN" altLang="en-US"/>
                    </a:p>
                  </a:txBody>
                  <a:tcPr/>
                </a:tc>
              </a:tr>
              <a:tr h="253862">
                <a:tc>
                  <a:txBody>
                    <a:bodyPr/>
                    <a:lstStyle/>
                    <a:p>
                      <a:pPr algn="ctr" fontAlgn="ctr"/>
                      <a:r>
                        <a:rPr lang="zh-CN" altLang="en-US" sz="1100" b="1" u="none" strike="noStrike">
                          <a:effectLst/>
                        </a:rPr>
                        <a:t>主机</a:t>
                      </a:r>
                      <a:r>
                        <a:rPr lang="en-US" altLang="zh-CN" sz="1100" b="1" u="none" strike="noStrike">
                          <a:effectLst/>
                        </a:rPr>
                        <a:t>(</a:t>
                      </a:r>
                      <a:r>
                        <a:rPr lang="en-US" sz="1100" b="1" u="none" strike="noStrike">
                          <a:effectLst/>
                        </a:rPr>
                        <a:t>host)</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资源宿主服务器的主机名或点分</a:t>
                      </a:r>
                      <a:r>
                        <a:rPr lang="en-US" altLang="zh-CN" sz="1100" b="1" u="none" strike="noStrike" dirty="0">
                          <a:effectLst/>
                        </a:rPr>
                        <a:t>IP</a:t>
                      </a:r>
                      <a:r>
                        <a:rPr lang="zh-CN" altLang="en-US" sz="1100" b="1" u="none" strike="noStrike" dirty="0">
                          <a:effectLst/>
                        </a:rPr>
                        <a:t>地址</a:t>
                      </a:r>
                      <a:endParaRPr lang="zh-CN" altLang="en-US" sz="1100" b="1" i="0" u="none" strike="noStrike" dirty="0">
                        <a:solidFill>
                          <a:srgbClr val="000000"/>
                        </a:solidFill>
                        <a:effectLst/>
                        <a:latin typeface="宋体"/>
                      </a:endParaRPr>
                    </a:p>
                  </a:txBody>
                  <a:tcPr marL="9525" marR="9525" marT="9525" marB="0" anchor="ctr"/>
                </a:tc>
                <a:tc>
                  <a:txBody>
                    <a:bodyPr/>
                    <a:lstStyle/>
                    <a:p>
                      <a:pPr algn="l" fontAlgn="b"/>
                      <a:r>
                        <a:rPr lang="zh-CN" altLang="en-US" sz="1100" b="1" u="none" strike="noStrike">
                          <a:effectLst/>
                        </a:rPr>
                        <a:t>　</a:t>
                      </a:r>
                      <a:endParaRPr lang="zh-CN" altLang="en-US" sz="1100" b="1" i="0" u="none" strike="noStrike">
                        <a:solidFill>
                          <a:srgbClr val="000000"/>
                        </a:solidFill>
                        <a:effectLst/>
                        <a:latin typeface="宋体"/>
                      </a:endParaRPr>
                    </a:p>
                  </a:txBody>
                  <a:tcPr marL="9525" marR="9525" marT="9525" marB="0" anchor="b"/>
                </a:tc>
              </a:tr>
              <a:tr h="401948">
                <a:tc>
                  <a:txBody>
                    <a:bodyPr/>
                    <a:lstStyle/>
                    <a:p>
                      <a:pPr algn="ctr" fontAlgn="ctr"/>
                      <a:r>
                        <a:rPr lang="zh-CN" altLang="en-US" sz="1100" b="1" u="none" strike="noStrike">
                          <a:effectLst/>
                        </a:rPr>
                        <a:t>端口</a:t>
                      </a:r>
                      <a:r>
                        <a:rPr lang="en-US" altLang="zh-CN" sz="1100" b="1" u="none" strike="noStrike">
                          <a:effectLst/>
                        </a:rPr>
                        <a:t>(</a:t>
                      </a:r>
                      <a:r>
                        <a:rPr lang="en-US" sz="1100" b="1" u="none" strike="noStrike">
                          <a:effectLst/>
                        </a:rPr>
                        <a:t>port)</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资源宿主服务器正在监听的端口号。很多方案都有默认端口号（</a:t>
                      </a:r>
                      <a:r>
                        <a:rPr lang="en-US" altLang="zh-CN" sz="1100" b="1" u="none" strike="noStrike" dirty="0">
                          <a:effectLst/>
                        </a:rPr>
                        <a:t>HTTP </a:t>
                      </a:r>
                      <a:r>
                        <a:rPr lang="zh-CN" altLang="en-US" sz="1100" b="1" u="none" strike="noStrike" dirty="0">
                          <a:effectLst/>
                        </a:rPr>
                        <a:t>的默认端口号为</a:t>
                      </a:r>
                      <a:r>
                        <a:rPr lang="en-US" altLang="zh-CN" sz="1100" b="1" u="none" strike="noStrike" dirty="0">
                          <a:effectLst/>
                        </a:rPr>
                        <a:t>80</a:t>
                      </a:r>
                      <a:r>
                        <a:rPr lang="zh-CN" altLang="en-US" sz="1100" b="1" u="none" strike="noStrike" dirty="0">
                          <a:effectLst/>
                        </a:rPr>
                        <a:t>）</a:t>
                      </a:r>
                      <a:endParaRPr lang="zh-CN" altLang="en-US" sz="1100" b="1" i="0" u="none" strike="noStrike" dirty="0">
                        <a:solidFill>
                          <a:srgbClr val="000000"/>
                        </a:solidFill>
                        <a:effectLst/>
                        <a:latin typeface="宋体"/>
                      </a:endParaRPr>
                    </a:p>
                  </a:txBody>
                  <a:tcPr marL="9525" marR="9525" marT="9525" marB="0" anchor="ctr"/>
                </a:tc>
                <a:tc>
                  <a:txBody>
                    <a:bodyPr/>
                    <a:lstStyle/>
                    <a:p>
                      <a:pPr algn="l" fontAlgn="b"/>
                      <a:r>
                        <a:rPr lang="zh-CN" altLang="en-US" sz="1100" b="1" u="none" strike="noStrike">
                          <a:effectLst/>
                        </a:rPr>
                        <a:t>　</a:t>
                      </a:r>
                      <a:endParaRPr lang="zh-CN" altLang="en-US" sz="1100" b="1" i="0" u="none" strike="noStrike">
                        <a:solidFill>
                          <a:srgbClr val="000000"/>
                        </a:solidFill>
                        <a:effectLst/>
                        <a:latin typeface="宋体"/>
                      </a:endParaRPr>
                    </a:p>
                  </a:txBody>
                  <a:tcPr marL="9525" marR="9525" marT="9525" marB="0" anchor="b"/>
                </a:tc>
              </a:tr>
              <a:tr h="645233">
                <a:tc>
                  <a:txBody>
                    <a:bodyPr/>
                    <a:lstStyle/>
                    <a:p>
                      <a:pPr algn="ctr" fontAlgn="ctr"/>
                      <a:r>
                        <a:rPr lang="zh-CN" altLang="en-US" sz="1100" b="1" u="none" strike="noStrike">
                          <a:effectLst/>
                        </a:rPr>
                        <a:t>路径</a:t>
                      </a:r>
                      <a:r>
                        <a:rPr lang="en-US" altLang="zh-CN" sz="1100" b="1" u="none" strike="noStrike">
                          <a:effectLst/>
                        </a:rPr>
                        <a:t>(</a:t>
                      </a:r>
                      <a:r>
                        <a:rPr lang="en-US" sz="1100" b="1" u="none" strike="noStrike">
                          <a:effectLst/>
                        </a:rPr>
                        <a:t>path)</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服务器上资源的本地名，由一个斜杠（</a:t>
                      </a:r>
                      <a:r>
                        <a:rPr lang="en-US" altLang="zh-CN" sz="1100" b="1" u="none" strike="noStrike" dirty="0">
                          <a:effectLst/>
                        </a:rPr>
                        <a:t>/</a:t>
                      </a:r>
                      <a:r>
                        <a:rPr lang="zh-CN" altLang="en-US" sz="1100" b="1" u="none" strike="noStrike" dirty="0">
                          <a:effectLst/>
                        </a:rPr>
                        <a:t>）将其与前面的</a:t>
                      </a:r>
                      <a:r>
                        <a:rPr lang="en-US" altLang="zh-CN" sz="1100" b="1" u="none" strike="noStrike" dirty="0">
                          <a:effectLst/>
                        </a:rPr>
                        <a:t>URL </a:t>
                      </a:r>
                      <a:r>
                        <a:rPr lang="zh-CN" altLang="en-US" sz="1100" b="1" u="none" strike="noStrike" dirty="0">
                          <a:effectLst/>
                        </a:rPr>
                        <a:t>组件分隔开来。路径组件的语法是与服务器和方案有关的（本章稍后会讲到</a:t>
                      </a:r>
                      <a:r>
                        <a:rPr lang="en-US" altLang="zh-CN" sz="1100" b="1" u="none" strike="noStrike" dirty="0">
                          <a:effectLst/>
                        </a:rPr>
                        <a:t>URL </a:t>
                      </a:r>
                      <a:r>
                        <a:rPr lang="zh-CN" altLang="en-US" sz="1100" b="1" u="none" strike="noStrike" dirty="0">
                          <a:effectLst/>
                        </a:rPr>
                        <a:t>路径可以分为若干个段，每段都可以有其特有的组件。）</a:t>
                      </a:r>
                      <a:endParaRPr lang="zh-CN" altLang="en-US" sz="1100" b="1" i="0" u="none" strike="noStrike" dirty="0">
                        <a:solidFill>
                          <a:srgbClr val="000000"/>
                        </a:solidFill>
                        <a:effectLst/>
                        <a:latin typeface="宋体"/>
                      </a:endParaRPr>
                    </a:p>
                  </a:txBody>
                  <a:tcPr marL="9525" marR="9525" marT="9525" marB="0" anchor="ctr"/>
                </a:tc>
                <a:tc>
                  <a:txBody>
                    <a:bodyPr/>
                    <a:lstStyle/>
                    <a:p>
                      <a:pPr algn="l" fontAlgn="b"/>
                      <a:r>
                        <a:rPr lang="zh-CN" altLang="en-US" sz="1100" b="1" u="none" strike="noStrike" dirty="0">
                          <a:effectLst/>
                        </a:rPr>
                        <a:t>　</a:t>
                      </a:r>
                      <a:endParaRPr lang="zh-CN" altLang="en-US" sz="1100" b="1" i="0" u="none" strike="noStrike" dirty="0">
                        <a:solidFill>
                          <a:srgbClr val="000000"/>
                        </a:solidFill>
                        <a:effectLst/>
                        <a:latin typeface="宋体"/>
                      </a:endParaRPr>
                    </a:p>
                  </a:txBody>
                  <a:tcPr marL="9525" marR="9525" marT="9525" marB="0" anchor="b"/>
                </a:tc>
              </a:tr>
              <a:tr h="433681">
                <a:tc>
                  <a:txBody>
                    <a:bodyPr/>
                    <a:lstStyle/>
                    <a:p>
                      <a:pPr algn="ctr" fontAlgn="ctr"/>
                      <a:r>
                        <a:rPr lang="zh-CN" altLang="en-US" sz="1100" b="1" u="none" strike="noStrike">
                          <a:effectLst/>
                        </a:rPr>
                        <a:t>参数</a:t>
                      </a:r>
                      <a:r>
                        <a:rPr lang="en-US" altLang="zh-CN" sz="1100" b="1" u="none" strike="noStrike">
                          <a:effectLst/>
                        </a:rPr>
                        <a:t>(</a:t>
                      </a:r>
                      <a:r>
                        <a:rPr lang="en-US" sz="1100" b="1" u="none" strike="noStrike">
                          <a:effectLst/>
                        </a:rPr>
                        <a:t>parameter)</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a:effectLst/>
                        </a:rPr>
                        <a:t>某些方案会用这个组件来指定输入参数。参数为名</a:t>
                      </a:r>
                      <a:r>
                        <a:rPr lang="en-US" altLang="zh-CN" sz="1100" b="1" u="none" strike="noStrike">
                          <a:effectLst/>
                        </a:rPr>
                        <a:t>/ </a:t>
                      </a:r>
                      <a:r>
                        <a:rPr lang="zh-CN" altLang="en-US" sz="1100" b="1" u="none" strike="noStrike">
                          <a:effectLst/>
                        </a:rPr>
                        <a:t>值对。</a:t>
                      </a:r>
                      <a:r>
                        <a:rPr lang="en-US" altLang="zh-CN" sz="1100" b="1" u="none" strike="noStrike">
                          <a:effectLst/>
                        </a:rPr>
                        <a:t>URL </a:t>
                      </a:r>
                      <a:r>
                        <a:rPr lang="zh-CN" altLang="en-US" sz="1100" b="1" u="none" strike="noStrike">
                          <a:effectLst/>
                        </a:rPr>
                        <a:t>中可以包含多个参数字段，它们相互之间以及与路径的其余部分之间用分号（</a:t>
                      </a:r>
                      <a:r>
                        <a:rPr lang="en-US" altLang="zh-CN" sz="1100" b="1" u="none" strike="noStrike">
                          <a:effectLst/>
                        </a:rPr>
                        <a:t>;</a:t>
                      </a:r>
                      <a:r>
                        <a:rPr lang="zh-CN" altLang="en-US" sz="1100" b="1" u="none" strike="noStrike">
                          <a:effectLst/>
                        </a:rPr>
                        <a:t>）分隔</a:t>
                      </a:r>
                      <a:endParaRPr lang="zh-CN" altLang="en-US" sz="1100" b="1" i="0" u="none" strike="noStrike">
                        <a:solidFill>
                          <a:srgbClr val="000000"/>
                        </a:solidFill>
                        <a:effectLst/>
                        <a:latin typeface="宋体"/>
                      </a:endParaRPr>
                    </a:p>
                  </a:txBody>
                  <a:tcPr marL="9525" marR="9525" marT="9525" marB="0" anchor="ctr"/>
                </a:tc>
                <a:tc>
                  <a:txBody>
                    <a:bodyPr/>
                    <a:lstStyle/>
                    <a:p>
                      <a:pPr algn="l" fontAlgn="b"/>
                      <a:r>
                        <a:rPr lang="zh-CN" altLang="en-US" sz="1100" b="1" u="none" strike="noStrike" dirty="0">
                          <a:effectLst/>
                        </a:rPr>
                        <a:t>　</a:t>
                      </a:r>
                      <a:endParaRPr lang="zh-CN" altLang="en-US" sz="1100" b="1" i="0" u="none" strike="noStrike" dirty="0">
                        <a:solidFill>
                          <a:srgbClr val="000000"/>
                        </a:solidFill>
                        <a:effectLst/>
                        <a:latin typeface="宋体"/>
                      </a:endParaRPr>
                    </a:p>
                  </a:txBody>
                  <a:tcPr marL="9525" marR="9525" marT="9525" marB="0" anchor="b"/>
                </a:tc>
              </a:tr>
              <a:tr h="518301">
                <a:tc>
                  <a:txBody>
                    <a:bodyPr/>
                    <a:lstStyle/>
                    <a:p>
                      <a:pPr algn="ctr" fontAlgn="ctr"/>
                      <a:r>
                        <a:rPr lang="zh-CN" altLang="en-US" sz="1100" b="1" u="none" strike="noStrike">
                          <a:effectLst/>
                        </a:rPr>
                        <a:t>查询</a:t>
                      </a:r>
                      <a:r>
                        <a:rPr lang="en-US" altLang="zh-CN" sz="1100" b="1" u="none" strike="noStrike">
                          <a:effectLst/>
                        </a:rPr>
                        <a:t>(</a:t>
                      </a:r>
                      <a:r>
                        <a:rPr lang="en-US" sz="1100" b="1" u="none" strike="noStrike">
                          <a:effectLst/>
                        </a:rPr>
                        <a:t>query)</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a:effectLst/>
                        </a:rPr>
                        <a:t>某些方案会用这个组件传递参数以激活应用程序（比如数据库、公告板、搜索引擎以及其他因特网网关）。查询组件的内容没有通用格式。用字符“</a:t>
                      </a:r>
                      <a:r>
                        <a:rPr lang="en-US" altLang="zh-CN" sz="1100" b="1" u="none" strike="noStrike">
                          <a:effectLst/>
                        </a:rPr>
                        <a:t>?”</a:t>
                      </a:r>
                      <a:r>
                        <a:rPr lang="zh-CN" altLang="en-US" sz="1100" b="1" u="none" strike="noStrike">
                          <a:effectLst/>
                        </a:rPr>
                        <a:t>将其与</a:t>
                      </a:r>
                      <a:r>
                        <a:rPr lang="en-US" altLang="zh-CN" sz="1100" b="1" u="none" strike="noStrike">
                          <a:effectLst/>
                        </a:rPr>
                        <a:t>URL </a:t>
                      </a:r>
                      <a:r>
                        <a:rPr lang="zh-CN" altLang="en-US" sz="1100" b="1" u="none" strike="noStrike">
                          <a:effectLst/>
                        </a:rPr>
                        <a:t>的其余部分分隔开来</a:t>
                      </a:r>
                      <a:endParaRPr lang="zh-CN" alt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动态</a:t>
                      </a:r>
                      <a:r>
                        <a:rPr lang="en-US" altLang="zh-CN" sz="1100" b="1" u="none" strike="noStrike" dirty="0">
                          <a:effectLst/>
                        </a:rPr>
                        <a:t>web</a:t>
                      </a:r>
                      <a:r>
                        <a:rPr lang="zh-CN" altLang="en-US" sz="1100" b="1" u="none" strike="noStrike" dirty="0">
                          <a:effectLst/>
                        </a:rPr>
                        <a:t>开发，如</a:t>
                      </a:r>
                      <a:r>
                        <a:rPr lang="en-US" altLang="zh-CN" sz="1100" b="1" u="none" strike="noStrike" dirty="0" err="1">
                          <a:effectLst/>
                        </a:rPr>
                        <a:t>jsp</a:t>
                      </a:r>
                      <a:r>
                        <a:rPr lang="en-US" altLang="zh-CN" sz="1100" b="1" u="none" strike="noStrike" dirty="0">
                          <a:effectLst/>
                        </a:rPr>
                        <a:t>,</a:t>
                      </a:r>
                      <a:r>
                        <a:rPr lang="zh-CN" altLang="en-US" sz="1100" b="1" u="none" strike="noStrike" dirty="0">
                          <a:effectLst/>
                        </a:rPr>
                        <a:t>需要</a:t>
                      </a:r>
                      <a:r>
                        <a:rPr lang="en-US" altLang="zh-CN" sz="1100" b="1" u="none" strike="noStrike" dirty="0">
                          <a:effectLst/>
                        </a:rPr>
                        <a:t>client</a:t>
                      </a:r>
                      <a:r>
                        <a:rPr lang="zh-CN" altLang="en-US" sz="1100" b="1" u="none" strike="noStrike" dirty="0">
                          <a:effectLst/>
                        </a:rPr>
                        <a:t>传入参数，进行数据处理</a:t>
                      </a:r>
                      <a:endParaRPr lang="zh-CN" altLang="en-US" sz="1100" b="1" i="0" u="none" strike="noStrike" dirty="0">
                        <a:solidFill>
                          <a:srgbClr val="000000"/>
                        </a:solidFill>
                        <a:effectLst/>
                        <a:latin typeface="宋体"/>
                      </a:endParaRPr>
                    </a:p>
                  </a:txBody>
                  <a:tcPr marL="9525" marR="9525" marT="9525" marB="0" anchor="ctr"/>
                </a:tc>
              </a:tr>
              <a:tr h="497147">
                <a:tc>
                  <a:txBody>
                    <a:bodyPr/>
                    <a:lstStyle/>
                    <a:p>
                      <a:pPr algn="ctr" fontAlgn="ctr"/>
                      <a:r>
                        <a:rPr lang="zh-CN" altLang="en-US" sz="1100" b="1" u="none" strike="noStrike">
                          <a:effectLst/>
                        </a:rPr>
                        <a:t>片段</a:t>
                      </a:r>
                      <a:r>
                        <a:rPr lang="en-US" altLang="zh-CN" sz="1100" b="1" u="none" strike="noStrike">
                          <a:effectLst/>
                        </a:rPr>
                        <a:t>(</a:t>
                      </a:r>
                      <a:r>
                        <a:rPr lang="en-US" sz="1100" b="1" u="none" strike="noStrike">
                          <a:effectLst/>
                        </a:rPr>
                        <a:t>frag)</a:t>
                      </a:r>
                      <a:endParaRPr lang="en-US" sz="1100" b="1" i="0" u="none" strike="noStrike">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一小片或一部分资源的名字。引用对象时，不会将</a:t>
                      </a:r>
                      <a:r>
                        <a:rPr lang="en-US" altLang="zh-CN" sz="1100" b="1" u="none" strike="noStrike" dirty="0">
                          <a:effectLst/>
                        </a:rPr>
                        <a:t>frag </a:t>
                      </a:r>
                      <a:r>
                        <a:rPr lang="zh-CN" altLang="en-US" sz="1100" b="1" u="none" strike="noStrike" dirty="0">
                          <a:effectLst/>
                        </a:rPr>
                        <a:t>字段传送给服务器；这个字段是在客户端内部使用的。通过字符“</a:t>
                      </a:r>
                      <a:r>
                        <a:rPr lang="en-US" altLang="zh-CN" sz="1100" b="1" u="none" strike="noStrike" dirty="0">
                          <a:effectLst/>
                        </a:rPr>
                        <a:t>#”</a:t>
                      </a:r>
                      <a:r>
                        <a:rPr lang="zh-CN" altLang="en-US" sz="1100" b="1" u="none" strike="noStrike" dirty="0">
                          <a:effectLst/>
                        </a:rPr>
                        <a:t>将其与</a:t>
                      </a:r>
                      <a:r>
                        <a:rPr lang="en-US" altLang="zh-CN" sz="1100" b="1" u="none" strike="noStrike" dirty="0">
                          <a:effectLst/>
                        </a:rPr>
                        <a:t>URL </a:t>
                      </a:r>
                      <a:r>
                        <a:rPr lang="zh-CN" altLang="en-US" sz="1100" b="1" u="none" strike="noStrike" dirty="0">
                          <a:effectLst/>
                        </a:rPr>
                        <a:t>的其余部分分隔开来</a:t>
                      </a:r>
                      <a:endParaRPr lang="zh-CN" altLang="en-US" sz="1100" b="1" i="0" u="none" strike="noStrike" dirty="0">
                        <a:solidFill>
                          <a:srgbClr val="000000"/>
                        </a:solidFill>
                        <a:effectLst/>
                        <a:latin typeface="宋体"/>
                      </a:endParaRPr>
                    </a:p>
                  </a:txBody>
                  <a:tcPr marL="9525" marR="9525" marT="9525" marB="0" anchor="ctr"/>
                </a:tc>
                <a:tc>
                  <a:txBody>
                    <a:bodyPr/>
                    <a:lstStyle/>
                    <a:p>
                      <a:pPr algn="l" fontAlgn="ctr"/>
                      <a:r>
                        <a:rPr lang="zh-CN" altLang="en-US" sz="1100" b="1" u="none" strike="noStrike" dirty="0">
                          <a:effectLst/>
                        </a:rPr>
                        <a:t>锚点名</a:t>
                      </a:r>
                      <a:endParaRPr lang="zh-CN" altLang="en-US" sz="1100" b="1" i="0" u="none" strike="noStrike" dirty="0">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277807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122" y="648271"/>
            <a:ext cx="1717137" cy="369332"/>
          </a:xfrm>
          <a:prstGeom prst="rect">
            <a:avLst/>
          </a:prstGeom>
          <a:noFill/>
        </p:spPr>
        <p:txBody>
          <a:bodyPr wrap="none" rtlCol="0">
            <a:spAutoFit/>
          </a:bodyPr>
          <a:lstStyle/>
          <a:p>
            <a:r>
              <a:rPr lang="en-US" altLang="zh-CN" dirty="0" smtClean="0"/>
              <a:t>HTTP</a:t>
            </a:r>
            <a:r>
              <a:rPr lang="zh-CN" altLang="en-US" dirty="0" smtClean="0"/>
              <a:t>常见方案</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16234244"/>
              </p:ext>
            </p:extLst>
          </p:nvPr>
        </p:nvGraphicFramePr>
        <p:xfrm>
          <a:off x="900162" y="1224335"/>
          <a:ext cx="7416824" cy="2160242"/>
        </p:xfrm>
        <a:graphic>
          <a:graphicData uri="http://schemas.openxmlformats.org/drawingml/2006/table">
            <a:tbl>
              <a:tblPr>
                <a:tableStyleId>{5C22544A-7EE6-4342-B048-85BDC9FD1C3A}</a:tableStyleId>
              </a:tblPr>
              <a:tblGrid>
                <a:gridCol w="1122283"/>
                <a:gridCol w="6294541"/>
              </a:tblGrid>
              <a:tr h="308606">
                <a:tc>
                  <a:txBody>
                    <a:bodyPr/>
                    <a:lstStyle/>
                    <a:p>
                      <a:pPr algn="ctr" fontAlgn="ctr"/>
                      <a:r>
                        <a:rPr lang="zh-CN" altLang="en-US" sz="1200" b="1" u="none" strike="noStrike" dirty="0">
                          <a:effectLst/>
                        </a:rPr>
                        <a:t>方案</a:t>
                      </a:r>
                      <a:endParaRPr lang="zh-CN" altLang="en-US" sz="1200" b="1" i="0" u="none" strike="noStrike" dirty="0">
                        <a:solidFill>
                          <a:srgbClr val="000000"/>
                        </a:solidFill>
                        <a:effectLst/>
                        <a:latin typeface="宋体"/>
                      </a:endParaRPr>
                    </a:p>
                  </a:txBody>
                  <a:tcPr marL="9525" marR="9525" marT="9525" marB="0" anchor="ctr">
                    <a:solidFill>
                      <a:srgbClr val="00B0F0"/>
                    </a:solidFill>
                  </a:tcPr>
                </a:tc>
                <a:tc>
                  <a:txBody>
                    <a:bodyPr/>
                    <a:lstStyle/>
                    <a:p>
                      <a:pPr algn="ctr" fontAlgn="ctr"/>
                      <a:r>
                        <a:rPr lang="zh-CN" altLang="en-US" sz="1200" b="1" u="none" strike="noStrike" dirty="0">
                          <a:effectLst/>
                        </a:rPr>
                        <a:t>描述</a:t>
                      </a:r>
                      <a:endParaRPr lang="zh-CN" altLang="en-US" sz="1200" b="1" i="0" u="none" strike="noStrike" dirty="0">
                        <a:solidFill>
                          <a:srgbClr val="000000"/>
                        </a:solidFill>
                        <a:effectLst/>
                        <a:latin typeface="宋体"/>
                      </a:endParaRPr>
                    </a:p>
                  </a:txBody>
                  <a:tcPr marL="9525" marR="9525" marT="9525" marB="0" anchor="ctr">
                    <a:solidFill>
                      <a:srgbClr val="00B0F0"/>
                    </a:solidFill>
                  </a:tcPr>
                </a:tc>
              </a:tr>
              <a:tr h="308606">
                <a:tc>
                  <a:txBody>
                    <a:bodyPr/>
                    <a:lstStyle/>
                    <a:p>
                      <a:pPr algn="ctr" fontAlgn="ctr"/>
                      <a:r>
                        <a:rPr lang="en-US" sz="1100" b="1" u="none" strike="noStrike" dirty="0">
                          <a:effectLst/>
                        </a:rPr>
                        <a:t>http</a:t>
                      </a:r>
                      <a:endParaRPr 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c>
                  <a:txBody>
                    <a:bodyPr/>
                    <a:lstStyle/>
                    <a:p>
                      <a:pPr algn="l" fontAlgn="ctr"/>
                      <a:r>
                        <a:rPr lang="zh-CN" altLang="en-US" sz="1100" b="1" u="none" strike="noStrike" dirty="0">
                          <a:effectLst/>
                        </a:rPr>
                        <a:t>除了无用户名与密码之外，与通用格式一致，省略端口则使用</a:t>
                      </a:r>
                      <a:r>
                        <a:rPr lang="en-US" altLang="zh-CN" sz="1100" b="1" u="none" strike="noStrike" dirty="0">
                          <a:effectLst/>
                        </a:rPr>
                        <a:t>80</a:t>
                      </a:r>
                      <a:endParaRPr lang="en-US" altLang="zh-CN"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r>
              <a:tr h="308606">
                <a:tc>
                  <a:txBody>
                    <a:bodyPr/>
                    <a:lstStyle/>
                    <a:p>
                      <a:pPr algn="ctr" fontAlgn="ctr"/>
                      <a:r>
                        <a:rPr lang="en-US" sz="1100" b="1" u="none" strike="noStrike" dirty="0">
                          <a:effectLst/>
                        </a:rPr>
                        <a:t>https</a:t>
                      </a:r>
                      <a:endParaRPr 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c>
                  <a:txBody>
                    <a:bodyPr/>
                    <a:lstStyle/>
                    <a:p>
                      <a:pPr algn="l" fontAlgn="ctr"/>
                      <a:r>
                        <a:rPr lang="zh-CN" altLang="en-US" sz="1100" b="1" u="none" strike="noStrike" dirty="0">
                          <a:effectLst/>
                        </a:rPr>
                        <a:t>与</a:t>
                      </a:r>
                      <a:r>
                        <a:rPr lang="en-US" altLang="zh-CN" sz="1100" b="1" u="none" strike="noStrike" dirty="0">
                          <a:effectLst/>
                        </a:rPr>
                        <a:t>http</a:t>
                      </a:r>
                      <a:r>
                        <a:rPr lang="zh-CN" altLang="en-US" sz="1100" b="1" u="none" strike="noStrike" dirty="0">
                          <a:effectLst/>
                        </a:rPr>
                        <a:t>的区别在于使用了</a:t>
                      </a:r>
                      <a:r>
                        <a:rPr lang="en-US" altLang="zh-CN" sz="1100" b="1" u="none" strike="noStrike" dirty="0">
                          <a:effectLst/>
                        </a:rPr>
                        <a:t>SSL</a:t>
                      </a:r>
                      <a:r>
                        <a:rPr lang="zh-CN" altLang="en-US" sz="1100" b="1" u="none" strike="noStrike" dirty="0">
                          <a:effectLst/>
                        </a:rPr>
                        <a:t>， 默认端口是</a:t>
                      </a:r>
                      <a:r>
                        <a:rPr lang="en-US" altLang="zh-CN" sz="1100" b="1" u="none" strike="noStrike" dirty="0">
                          <a:effectLst/>
                        </a:rPr>
                        <a:t>443</a:t>
                      </a:r>
                      <a:endParaRPr lang="en-US" altLang="zh-CN"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r>
              <a:tr h="308606">
                <a:tc>
                  <a:txBody>
                    <a:bodyPr/>
                    <a:lstStyle/>
                    <a:p>
                      <a:pPr algn="ctr" fontAlgn="ctr"/>
                      <a:r>
                        <a:rPr lang="en-US" sz="1100" b="1" u="none" strike="noStrike" dirty="0">
                          <a:effectLst/>
                        </a:rPr>
                        <a:t>mailto</a:t>
                      </a:r>
                      <a:endParaRPr 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c>
                  <a:txBody>
                    <a:bodyPr/>
                    <a:lstStyle/>
                    <a:p>
                      <a:pPr algn="l" fontAlgn="ctr"/>
                      <a:r>
                        <a:rPr lang="zh-CN" altLang="en-US" sz="1100" b="1" u="none" strike="noStrike" dirty="0">
                          <a:effectLst/>
                        </a:rPr>
                        <a:t>指向</a:t>
                      </a:r>
                      <a:r>
                        <a:rPr lang="en-US" sz="1100" b="1" u="none" strike="noStrike" dirty="0">
                          <a:effectLst/>
                        </a:rPr>
                        <a:t>email</a:t>
                      </a:r>
                      <a:r>
                        <a:rPr lang="zh-CN" altLang="en-US" sz="1100" b="1" u="none" strike="noStrike" dirty="0">
                          <a:effectLst/>
                        </a:rPr>
                        <a:t>地址，其格式与通用格式不一致， </a:t>
                      </a:r>
                      <a:r>
                        <a:rPr lang="en-US" sz="1100" b="1" u="none" strike="noStrike" dirty="0">
                          <a:effectLst/>
                        </a:rPr>
                        <a:t>mailto:test@xxx.com</a:t>
                      </a:r>
                      <a:endParaRPr 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r>
              <a:tr h="308606">
                <a:tc>
                  <a:txBody>
                    <a:bodyPr/>
                    <a:lstStyle/>
                    <a:p>
                      <a:pPr algn="ctr" fontAlgn="ctr"/>
                      <a:r>
                        <a:rPr lang="en-US" sz="1100" b="1" u="none" strike="noStrike" dirty="0">
                          <a:effectLst/>
                        </a:rPr>
                        <a:t>ftp</a:t>
                      </a:r>
                      <a:endParaRPr 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c>
                  <a:txBody>
                    <a:bodyPr/>
                    <a:lstStyle/>
                    <a:p>
                      <a:pPr algn="l" fontAlgn="ctr"/>
                      <a:r>
                        <a:rPr lang="zh-CN" altLang="en-US" sz="1100" b="1" u="none" strike="noStrike" dirty="0">
                          <a:effectLst/>
                        </a:rPr>
                        <a:t>文件传输协议， 默认端口号</a:t>
                      </a:r>
                      <a:r>
                        <a:rPr lang="en-US" altLang="zh-CN" sz="1100" b="1" u="none" strike="noStrike" dirty="0">
                          <a:effectLst/>
                        </a:rPr>
                        <a:t>21</a:t>
                      </a:r>
                      <a:endParaRPr lang="en-US" altLang="zh-CN"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r>
              <a:tr h="308606">
                <a:tc>
                  <a:txBody>
                    <a:bodyPr/>
                    <a:lstStyle/>
                    <a:p>
                      <a:pPr algn="ctr" fontAlgn="ctr"/>
                      <a:r>
                        <a:rPr lang="en-US" sz="1100" b="1" u="none" strike="noStrike" dirty="0">
                          <a:effectLst/>
                        </a:rPr>
                        <a:t>file</a:t>
                      </a:r>
                      <a:endParaRPr 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c>
                  <a:txBody>
                    <a:bodyPr/>
                    <a:lstStyle/>
                    <a:p>
                      <a:pPr algn="l" fontAlgn="ctr"/>
                      <a:r>
                        <a:rPr lang="zh-CN" altLang="en-US" sz="1100" b="1" u="none" strike="noStrike" dirty="0">
                          <a:effectLst/>
                        </a:rPr>
                        <a:t>一台主机上可直接访问文件</a:t>
                      </a:r>
                      <a:endParaRPr lang="zh-CN" alt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r>
              <a:tr h="308606">
                <a:tc>
                  <a:txBody>
                    <a:bodyPr/>
                    <a:lstStyle/>
                    <a:p>
                      <a:pPr algn="ctr" fontAlgn="ctr"/>
                      <a:r>
                        <a:rPr lang="en-US" sz="1100" b="1" u="none" strike="noStrike" dirty="0" err="1">
                          <a:effectLst/>
                        </a:rPr>
                        <a:t>rtsp</a:t>
                      </a:r>
                      <a:endParaRPr 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c>
                  <a:txBody>
                    <a:bodyPr/>
                    <a:lstStyle/>
                    <a:p>
                      <a:pPr algn="l" fontAlgn="ctr"/>
                      <a:r>
                        <a:rPr lang="zh-CN" altLang="en-US" sz="1100" b="1" u="none" strike="noStrike" dirty="0">
                          <a:effectLst/>
                        </a:rPr>
                        <a:t>实时流传输协议</a:t>
                      </a:r>
                      <a:endParaRPr lang="zh-CN" alt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r>
            </a:tbl>
          </a:graphicData>
        </a:graphic>
      </p:graphicFrame>
      <p:sp>
        <p:nvSpPr>
          <p:cNvPr id="4" name="TextBox 3"/>
          <p:cNvSpPr txBox="1"/>
          <p:nvPr/>
        </p:nvSpPr>
        <p:spPr>
          <a:xfrm>
            <a:off x="540122" y="3816623"/>
            <a:ext cx="4919937" cy="923330"/>
          </a:xfrm>
          <a:prstGeom prst="rect">
            <a:avLst/>
          </a:prstGeom>
          <a:noFill/>
        </p:spPr>
        <p:txBody>
          <a:bodyPr wrap="none" rtlCol="0">
            <a:spAutoFit/>
          </a:bodyPr>
          <a:lstStyle/>
          <a:p>
            <a:r>
              <a:rPr lang="zh-CN" altLang="en-US" dirty="0" smtClean="0"/>
              <a:t>绝对</a:t>
            </a:r>
            <a:r>
              <a:rPr lang="en-US" altLang="zh-CN" dirty="0" smtClean="0"/>
              <a:t>URL</a:t>
            </a:r>
            <a:r>
              <a:rPr lang="zh-CN" altLang="en-US" dirty="0" smtClean="0"/>
              <a:t>与相对</a:t>
            </a:r>
            <a:r>
              <a:rPr lang="en-US" altLang="zh-CN" dirty="0" smtClean="0"/>
              <a:t>URL</a:t>
            </a:r>
          </a:p>
          <a:p>
            <a:r>
              <a:rPr lang="zh-CN" altLang="en-US" dirty="0" smtClean="0"/>
              <a:t>绝对</a:t>
            </a:r>
            <a:r>
              <a:rPr lang="en-US" altLang="zh-CN" dirty="0" smtClean="0"/>
              <a:t>UTL:</a:t>
            </a:r>
            <a:r>
              <a:rPr lang="zh-CN" altLang="en-US" dirty="0" smtClean="0"/>
              <a:t>包含访问资源所需的全部信息</a:t>
            </a:r>
            <a:endParaRPr lang="en-US" altLang="zh-CN" dirty="0" smtClean="0"/>
          </a:p>
          <a:p>
            <a:r>
              <a:rPr lang="zh-CN" altLang="en-US" dirty="0" smtClean="0"/>
              <a:t>相对</a:t>
            </a:r>
            <a:r>
              <a:rPr lang="en-US" altLang="zh-CN" dirty="0" smtClean="0"/>
              <a:t>URL:</a:t>
            </a:r>
            <a:r>
              <a:rPr lang="zh-CN" altLang="en-US" dirty="0" smtClean="0"/>
              <a:t>在资源内部指定一个资源的便捷方式</a:t>
            </a:r>
            <a:endParaRPr lang="zh-CN" altLang="en-US" dirty="0"/>
          </a:p>
        </p:txBody>
      </p:sp>
    </p:spTree>
    <p:extLst>
      <p:ext uri="{BB962C8B-B14F-4D97-AF65-F5344CB8AC3E}">
        <p14:creationId xmlns:p14="http://schemas.microsoft.com/office/powerpoint/2010/main" val="1267746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792287"/>
            <a:ext cx="6840760" cy="2585323"/>
          </a:xfrm>
          <a:prstGeom prst="rect">
            <a:avLst/>
          </a:prstGeom>
          <a:noFill/>
        </p:spPr>
        <p:txBody>
          <a:bodyPr wrap="square" rtlCol="0">
            <a:spAutoFit/>
          </a:bodyPr>
          <a:lstStyle/>
          <a:p>
            <a:r>
              <a:rPr lang="zh-CN" altLang="en-US" dirty="0" smtClean="0"/>
              <a:t>相对</a:t>
            </a:r>
            <a:r>
              <a:rPr lang="en-US" altLang="zh-CN" dirty="0" smtClean="0"/>
              <a:t>URL</a:t>
            </a:r>
            <a:r>
              <a:rPr lang="zh-CN" altLang="en-US" dirty="0" smtClean="0"/>
              <a:t>的解析（以</a:t>
            </a:r>
            <a:r>
              <a:rPr lang="en-US" altLang="zh-CN" dirty="0" smtClean="0"/>
              <a:t>html</a:t>
            </a:r>
            <a:r>
              <a:rPr lang="zh-CN" altLang="en-US" dirty="0" smtClean="0"/>
              <a:t>为例）</a:t>
            </a:r>
            <a:endParaRPr lang="en-US" altLang="zh-CN" dirty="0" smtClean="0"/>
          </a:p>
          <a:p>
            <a:r>
              <a:rPr lang="zh-CN" altLang="en-US" dirty="0" smtClean="0"/>
              <a:t>（</a:t>
            </a:r>
            <a:r>
              <a:rPr lang="en-US" altLang="zh-CN" dirty="0" smtClean="0"/>
              <a:t>1</a:t>
            </a:r>
            <a:r>
              <a:rPr lang="zh-CN" altLang="en-US" dirty="0" smtClean="0"/>
              <a:t>） 必须相对另一个</a:t>
            </a:r>
            <a:r>
              <a:rPr lang="en-US" altLang="zh-CN" dirty="0" err="1" smtClean="0"/>
              <a:t>url</a:t>
            </a:r>
            <a:r>
              <a:rPr lang="en-US" altLang="zh-CN" dirty="0" smtClean="0"/>
              <a:t>(</a:t>
            </a:r>
            <a:r>
              <a:rPr lang="zh-CN" altLang="en-US" dirty="0" smtClean="0"/>
              <a:t>基础</a:t>
            </a:r>
            <a:r>
              <a:rPr lang="en-US" altLang="zh-CN" dirty="0" smtClean="0"/>
              <a:t>URL)</a:t>
            </a:r>
            <a:r>
              <a:rPr lang="zh-CN" altLang="en-US" dirty="0" smtClean="0"/>
              <a:t>进行解析</a:t>
            </a:r>
            <a:endParaRPr lang="en-US" altLang="zh-CN" dirty="0" smtClean="0"/>
          </a:p>
          <a:p>
            <a:r>
              <a:rPr lang="zh-CN" altLang="en-US" dirty="0" smtClean="0"/>
              <a:t>（</a:t>
            </a:r>
            <a:r>
              <a:rPr lang="en-US" altLang="zh-CN" dirty="0" smtClean="0"/>
              <a:t>2</a:t>
            </a:r>
            <a:r>
              <a:rPr lang="zh-CN" altLang="en-US" dirty="0" smtClean="0"/>
              <a:t>） 基础</a:t>
            </a:r>
            <a:r>
              <a:rPr lang="en-US" altLang="zh-CN" dirty="0" smtClean="0"/>
              <a:t>URL</a:t>
            </a:r>
            <a:r>
              <a:rPr lang="zh-CN" altLang="en-US" dirty="0" smtClean="0"/>
              <a:t>的确定：</a:t>
            </a:r>
            <a:endParaRPr lang="en-US" altLang="zh-CN" dirty="0" smtClean="0"/>
          </a:p>
          <a:p>
            <a:r>
              <a:rPr lang="en-US" altLang="zh-CN" dirty="0"/>
              <a:t>	</a:t>
            </a:r>
            <a:r>
              <a:rPr lang="zh-CN" altLang="en-US" dirty="0" smtClean="0"/>
              <a:t>明确指定，在</a:t>
            </a:r>
            <a:r>
              <a:rPr lang="en-US" altLang="zh-CN" dirty="0" smtClean="0"/>
              <a:t>HTML</a:t>
            </a:r>
            <a:r>
              <a:rPr lang="zh-CN" altLang="en-US" dirty="0" smtClean="0"/>
              <a:t>中使用</a:t>
            </a:r>
            <a:r>
              <a:rPr lang="en-US" altLang="zh-CN" dirty="0" smtClean="0"/>
              <a:t>base</a:t>
            </a:r>
            <a:r>
              <a:rPr lang="zh-CN" altLang="en-US" dirty="0" smtClean="0"/>
              <a:t>标签</a:t>
            </a:r>
            <a:endParaRPr lang="en-US" altLang="zh-CN" dirty="0" smtClean="0"/>
          </a:p>
          <a:p>
            <a:r>
              <a:rPr lang="en-US" altLang="zh-CN" dirty="0"/>
              <a:t>	</a:t>
            </a:r>
            <a:r>
              <a:rPr lang="zh-CN" altLang="en-US" dirty="0" smtClean="0"/>
              <a:t>所在页面的</a:t>
            </a:r>
            <a:r>
              <a:rPr lang="en-US" altLang="zh-CN" dirty="0" smtClean="0"/>
              <a:t>URL</a:t>
            </a:r>
          </a:p>
          <a:p>
            <a:r>
              <a:rPr lang="zh-CN" altLang="en-US" dirty="0" smtClean="0"/>
              <a:t>（</a:t>
            </a:r>
            <a:r>
              <a:rPr lang="en-US" altLang="zh-CN" dirty="0" smtClean="0"/>
              <a:t>3</a:t>
            </a:r>
            <a:r>
              <a:rPr lang="zh-CN" altLang="en-US" dirty="0" smtClean="0"/>
              <a:t>） 语法形式：</a:t>
            </a:r>
            <a:endParaRPr lang="en-US" altLang="zh-CN" dirty="0" smtClean="0"/>
          </a:p>
          <a:p>
            <a:r>
              <a:rPr lang="en-US" altLang="zh-CN" dirty="0"/>
              <a:t>	</a:t>
            </a:r>
            <a:r>
              <a:rPr lang="zh-CN" altLang="en-US" dirty="0" smtClean="0"/>
              <a:t>直接使用</a:t>
            </a:r>
            <a:r>
              <a:rPr lang="en-US" altLang="zh-CN" dirty="0" smtClean="0"/>
              <a:t>PATH</a:t>
            </a:r>
          </a:p>
          <a:p>
            <a:r>
              <a:rPr lang="en-US" altLang="zh-CN" dirty="0"/>
              <a:t>	</a:t>
            </a:r>
            <a:r>
              <a:rPr lang="zh-CN" altLang="en-US" dirty="0" smtClean="0"/>
              <a:t>以</a:t>
            </a:r>
            <a:r>
              <a:rPr lang="en-US" altLang="zh-CN" dirty="0" smtClean="0"/>
              <a:t>/</a:t>
            </a:r>
            <a:r>
              <a:rPr lang="zh-CN" altLang="en-US" dirty="0" smtClean="0"/>
              <a:t>开头， 相对于站点的根目录</a:t>
            </a:r>
            <a:endParaRPr lang="en-US" altLang="zh-CN" dirty="0" smtClean="0"/>
          </a:p>
          <a:p>
            <a:r>
              <a:rPr lang="en-US" altLang="zh-CN" dirty="0"/>
              <a:t>	</a:t>
            </a:r>
            <a:r>
              <a:rPr lang="zh-CN" altLang="en-US" dirty="0" smtClean="0"/>
              <a:t>以</a:t>
            </a:r>
            <a:r>
              <a:rPr lang="en-US" altLang="zh-CN" dirty="0" smtClean="0"/>
              <a:t>../</a:t>
            </a:r>
            <a:r>
              <a:rPr lang="zh-CN" altLang="en-US" dirty="0" smtClean="0"/>
              <a:t>开头， 相对于基础</a:t>
            </a:r>
            <a:r>
              <a:rPr lang="en-US" altLang="zh-CN" dirty="0" smtClean="0"/>
              <a:t>URL</a:t>
            </a:r>
            <a:r>
              <a:rPr lang="zh-CN" altLang="en-US" dirty="0" smtClean="0"/>
              <a:t>往上一层</a:t>
            </a:r>
            <a:endParaRPr lang="zh-CN" altLang="en-US" dirty="0"/>
          </a:p>
        </p:txBody>
      </p:sp>
    </p:spTree>
    <p:extLst>
      <p:ext uri="{BB962C8B-B14F-4D97-AF65-F5344CB8AC3E}">
        <p14:creationId xmlns:p14="http://schemas.microsoft.com/office/powerpoint/2010/main" val="3992259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138" y="638979"/>
            <a:ext cx="2242922" cy="369332"/>
          </a:xfrm>
          <a:prstGeom prst="rect">
            <a:avLst/>
          </a:prstGeom>
          <a:noFill/>
        </p:spPr>
        <p:txBody>
          <a:bodyPr wrap="none" rtlCol="0">
            <a:spAutoFit/>
          </a:bodyPr>
          <a:lstStyle/>
          <a:p>
            <a:r>
              <a:rPr lang="en-US" altLang="zh-CN" dirty="0" smtClean="0"/>
              <a:t>1.2 TCP/IP</a:t>
            </a:r>
            <a:r>
              <a:rPr lang="zh-CN" altLang="en-US" dirty="0" smtClean="0"/>
              <a:t>协议分层</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70" y="1685470"/>
            <a:ext cx="34956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8194" y="1296343"/>
            <a:ext cx="720080" cy="369332"/>
          </a:xfrm>
          <a:prstGeom prst="rect">
            <a:avLst/>
          </a:prstGeom>
          <a:noFill/>
        </p:spPr>
        <p:txBody>
          <a:bodyPr wrap="square" rtlCol="0">
            <a:spAutoFit/>
          </a:bodyPr>
          <a:lstStyle/>
          <a:p>
            <a:r>
              <a:rPr lang="en-US" altLang="zh-CN" dirty="0" smtClean="0"/>
              <a:t>OSI</a:t>
            </a:r>
            <a:endParaRPr lang="zh-CN" altLang="en-US" dirty="0"/>
          </a:p>
        </p:txBody>
      </p:sp>
      <p:sp>
        <p:nvSpPr>
          <p:cNvPr id="6" name="TextBox 5"/>
          <p:cNvSpPr txBox="1"/>
          <p:nvPr/>
        </p:nvSpPr>
        <p:spPr>
          <a:xfrm>
            <a:off x="2874572" y="1414492"/>
            <a:ext cx="1035988" cy="369332"/>
          </a:xfrm>
          <a:prstGeom prst="rect">
            <a:avLst/>
          </a:prstGeom>
          <a:noFill/>
        </p:spPr>
        <p:txBody>
          <a:bodyPr wrap="square" rtlCol="0">
            <a:spAutoFit/>
          </a:bodyPr>
          <a:lstStyle/>
          <a:p>
            <a:r>
              <a:rPr lang="zh-CN" altLang="en-US" dirty="0" smtClean="0"/>
              <a:t>新</a:t>
            </a:r>
            <a:r>
              <a:rPr lang="en-US" altLang="zh-CN" dirty="0" smtClean="0"/>
              <a:t>DOD</a:t>
            </a:r>
            <a:endParaRPr lang="zh-CN" altLang="en-US" dirty="0"/>
          </a:p>
        </p:txBody>
      </p:sp>
      <p:sp>
        <p:nvSpPr>
          <p:cNvPr id="5" name="矩形 4"/>
          <p:cNvSpPr/>
          <p:nvPr/>
        </p:nvSpPr>
        <p:spPr>
          <a:xfrm>
            <a:off x="5076626" y="1794462"/>
            <a:ext cx="1224136" cy="1800200"/>
          </a:xfrm>
          <a:prstGeom prst="rect">
            <a:avLst/>
          </a:prstGeom>
          <a:effectLst>
            <a:outerShdw dist="101600" dir="21540000" sx="110000" sy="110000" algn="b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5076628" y="1794462"/>
            <a:ext cx="1224134" cy="645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应用层</a:t>
            </a:r>
            <a:endParaRPr lang="zh-CN" altLang="en-US" sz="1400" dirty="0"/>
          </a:p>
        </p:txBody>
      </p:sp>
      <p:sp>
        <p:nvSpPr>
          <p:cNvPr id="8" name="矩形 7"/>
          <p:cNvSpPr/>
          <p:nvPr/>
        </p:nvSpPr>
        <p:spPr>
          <a:xfrm>
            <a:off x="5076627" y="2439565"/>
            <a:ext cx="1224135" cy="363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运输层</a:t>
            </a:r>
            <a:endParaRPr lang="zh-CN" altLang="en-US" sz="1400" dirty="0"/>
          </a:p>
        </p:txBody>
      </p:sp>
      <p:sp>
        <p:nvSpPr>
          <p:cNvPr id="9" name="矩形 8"/>
          <p:cNvSpPr/>
          <p:nvPr/>
        </p:nvSpPr>
        <p:spPr>
          <a:xfrm>
            <a:off x="5076628" y="2802574"/>
            <a:ext cx="122413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网络层</a:t>
            </a:r>
            <a:endParaRPr lang="zh-CN" altLang="en-US" sz="1400" dirty="0"/>
          </a:p>
        </p:txBody>
      </p:sp>
      <p:sp>
        <p:nvSpPr>
          <p:cNvPr id="10" name="矩形 9"/>
          <p:cNvSpPr/>
          <p:nvPr/>
        </p:nvSpPr>
        <p:spPr>
          <a:xfrm>
            <a:off x="5076626" y="3090606"/>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链路层</a:t>
            </a:r>
          </a:p>
        </p:txBody>
      </p:sp>
      <p:cxnSp>
        <p:nvCxnSpPr>
          <p:cNvPr id="12" name="直接箭头连接符 11"/>
          <p:cNvCxnSpPr/>
          <p:nvPr/>
        </p:nvCxnSpPr>
        <p:spPr>
          <a:xfrm>
            <a:off x="3752607" y="2298518"/>
            <a:ext cx="1324019" cy="0"/>
          </a:xfrm>
          <a:prstGeom prst="straightConnector1">
            <a:avLst/>
          </a:prstGeom>
          <a:ln>
            <a:solidFill>
              <a:schemeClr val="accent5">
                <a:lumMod val="75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52607" y="2676070"/>
            <a:ext cx="1324021" cy="18492"/>
          </a:xfrm>
          <a:prstGeom prst="straightConnector1">
            <a:avLst/>
          </a:prstGeom>
          <a:ln>
            <a:solidFill>
              <a:schemeClr val="accent5">
                <a:lumMod val="75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 idx="1"/>
          </p:cNvCxnSpPr>
          <p:nvPr/>
        </p:nvCxnSpPr>
        <p:spPr>
          <a:xfrm>
            <a:off x="3752607" y="2946590"/>
            <a:ext cx="1324021" cy="0"/>
          </a:xfrm>
          <a:prstGeom prst="straightConnector1">
            <a:avLst/>
          </a:prstGeom>
          <a:ln>
            <a:solidFill>
              <a:schemeClr val="accent5">
                <a:lumMod val="75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068514" y="3306630"/>
            <a:ext cx="1008112" cy="0"/>
          </a:xfrm>
          <a:prstGeom prst="straightConnector1">
            <a:avLst/>
          </a:prstGeom>
          <a:ln>
            <a:solidFill>
              <a:schemeClr val="accent5">
                <a:lumMod val="75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2" name="右大括号 21"/>
          <p:cNvSpPr/>
          <p:nvPr/>
        </p:nvSpPr>
        <p:spPr>
          <a:xfrm>
            <a:off x="3752607" y="3090606"/>
            <a:ext cx="315907"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5076626" y="1362414"/>
            <a:ext cx="972107" cy="369332"/>
          </a:xfrm>
          <a:prstGeom prst="rect">
            <a:avLst/>
          </a:prstGeom>
          <a:noFill/>
        </p:spPr>
        <p:txBody>
          <a:bodyPr wrap="square" rtlCol="0">
            <a:spAutoFit/>
          </a:bodyPr>
          <a:lstStyle/>
          <a:p>
            <a:r>
              <a:rPr lang="en-US" altLang="zh-CN" dirty="0" smtClean="0"/>
              <a:t>DOD</a:t>
            </a:r>
            <a:endParaRPr lang="zh-CN" altLang="en-US" dirty="0"/>
          </a:p>
        </p:txBody>
      </p:sp>
    </p:spTree>
    <p:extLst>
      <p:ext uri="{BB962C8B-B14F-4D97-AF65-F5344CB8AC3E}">
        <p14:creationId xmlns:p14="http://schemas.microsoft.com/office/powerpoint/2010/main" val="1265790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138" y="864295"/>
            <a:ext cx="7920880" cy="2862322"/>
          </a:xfrm>
          <a:prstGeom prst="rect">
            <a:avLst/>
          </a:prstGeom>
          <a:noFill/>
        </p:spPr>
        <p:txBody>
          <a:bodyPr wrap="square" rtlCol="0">
            <a:spAutoFit/>
          </a:bodyPr>
          <a:lstStyle/>
          <a:p>
            <a:r>
              <a:rPr lang="en-US" altLang="zh-CN" dirty="0" smtClean="0"/>
              <a:t>URL</a:t>
            </a:r>
            <a:r>
              <a:rPr lang="zh-CN" altLang="en-US" dirty="0" smtClean="0"/>
              <a:t>字符集：</a:t>
            </a:r>
            <a:endParaRPr lang="en-US" altLang="zh-CN" dirty="0" smtClean="0"/>
          </a:p>
          <a:p>
            <a:r>
              <a:rPr lang="en-US" altLang="zh-CN" dirty="0" smtClean="0"/>
              <a:t>US-ASCII</a:t>
            </a:r>
            <a:r>
              <a:rPr lang="zh-CN" altLang="en-US" dirty="0" smtClean="0"/>
              <a:t>是默认字符集，但对一些</a:t>
            </a:r>
            <a:r>
              <a:rPr lang="en-US" altLang="zh-CN" dirty="0" smtClean="0"/>
              <a:t>URL</a:t>
            </a:r>
            <a:r>
              <a:rPr lang="zh-CN" altLang="en-US" dirty="0" smtClean="0"/>
              <a:t>中包含的特殊字符或可能出现的二进制数据并不合适</a:t>
            </a:r>
            <a:endParaRPr lang="en-US" altLang="zh-CN" dirty="0" smtClean="0"/>
          </a:p>
          <a:p>
            <a:endParaRPr lang="en-US" altLang="zh-CN" dirty="0"/>
          </a:p>
          <a:p>
            <a:r>
              <a:rPr lang="zh-CN" altLang="en-US" dirty="0" smtClean="0"/>
              <a:t>转义序列：</a:t>
            </a:r>
            <a:endParaRPr lang="en-US" altLang="zh-CN" dirty="0" smtClean="0"/>
          </a:p>
          <a:p>
            <a:r>
              <a:rPr lang="zh-CN" altLang="en-US" dirty="0" smtClean="0"/>
              <a:t>使用转义序列可以通过</a:t>
            </a:r>
            <a:r>
              <a:rPr lang="en-US" altLang="zh-CN" dirty="0" smtClean="0"/>
              <a:t>US-ASCII</a:t>
            </a:r>
            <a:r>
              <a:rPr lang="zh-CN" altLang="en-US" dirty="0" smtClean="0"/>
              <a:t>的有限子集对任意字符值或数据进行编码。格式：一个百分号（</a:t>
            </a:r>
            <a:r>
              <a:rPr lang="en-US" altLang="zh-CN" dirty="0" smtClean="0"/>
              <a:t>%</a:t>
            </a:r>
            <a:r>
              <a:rPr lang="zh-CN" altLang="en-US" dirty="0" smtClean="0"/>
              <a:t>）后面跟两个表示字符</a:t>
            </a:r>
            <a:r>
              <a:rPr lang="en-US" altLang="zh-CN" dirty="0" err="1" smtClean="0"/>
              <a:t>ascii</a:t>
            </a:r>
            <a:r>
              <a:rPr lang="zh-CN" altLang="en-US" dirty="0" smtClean="0"/>
              <a:t>码的十六进制数</a:t>
            </a:r>
            <a:endParaRPr lang="en-US" altLang="zh-CN" dirty="0" smtClean="0"/>
          </a:p>
          <a:p>
            <a:endParaRPr lang="en-US" altLang="zh-CN" dirty="0"/>
          </a:p>
          <a:p>
            <a:endParaRPr lang="en-US" altLang="zh-CN" dirty="0" smtClean="0"/>
          </a:p>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056200493"/>
              </p:ext>
            </p:extLst>
          </p:nvPr>
        </p:nvGraphicFramePr>
        <p:xfrm>
          <a:off x="900162" y="3240559"/>
          <a:ext cx="7200799" cy="1152129"/>
        </p:xfrm>
        <a:graphic>
          <a:graphicData uri="http://schemas.openxmlformats.org/drawingml/2006/table">
            <a:tbl>
              <a:tblPr>
                <a:tableStyleId>{5C22544A-7EE6-4342-B048-85BDC9FD1C3A}</a:tableStyleId>
              </a:tblPr>
              <a:tblGrid>
                <a:gridCol w="1036735"/>
                <a:gridCol w="2298846"/>
                <a:gridCol w="3865218"/>
              </a:tblGrid>
              <a:tr h="384043">
                <a:tc>
                  <a:txBody>
                    <a:bodyPr/>
                    <a:lstStyle/>
                    <a:p>
                      <a:pPr algn="ctr" fontAlgn="ctr"/>
                      <a:r>
                        <a:rPr lang="zh-CN" altLang="en-US" sz="1100" b="1" u="none" strike="noStrike" dirty="0">
                          <a:effectLst/>
                        </a:rPr>
                        <a:t>字符</a:t>
                      </a:r>
                      <a:endParaRPr lang="zh-CN" altLang="en-US" sz="11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c>
                  <a:txBody>
                    <a:bodyPr/>
                    <a:lstStyle/>
                    <a:p>
                      <a:pPr algn="ctr" fontAlgn="ctr"/>
                      <a:r>
                        <a:rPr lang="en-US" sz="1100" b="1" u="none" strike="noStrike" dirty="0">
                          <a:effectLst/>
                        </a:rPr>
                        <a:t>ASCII</a:t>
                      </a:r>
                      <a:r>
                        <a:rPr lang="zh-CN" altLang="en-US" sz="1100" b="1" u="none" strike="noStrike" dirty="0">
                          <a:effectLst/>
                        </a:rPr>
                        <a:t>码</a:t>
                      </a:r>
                      <a:endParaRPr lang="zh-CN" altLang="en-US" sz="11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c>
                  <a:txBody>
                    <a:bodyPr/>
                    <a:lstStyle/>
                    <a:p>
                      <a:pPr algn="ctr" fontAlgn="ctr"/>
                      <a:r>
                        <a:rPr lang="zh-CN" altLang="en-US" sz="1100" b="1" u="none" strike="noStrike" dirty="0">
                          <a:effectLst/>
                        </a:rPr>
                        <a:t>示例</a:t>
                      </a:r>
                      <a:r>
                        <a:rPr lang="en-US" sz="1100" b="1" u="none" strike="noStrike" dirty="0">
                          <a:effectLst/>
                        </a:rPr>
                        <a:t>URL</a:t>
                      </a:r>
                      <a:endParaRPr lang="en-US" sz="1100" b="1" i="0" u="none" strike="noStrike" dirty="0">
                        <a:solidFill>
                          <a:srgbClr val="000000"/>
                        </a:solidFill>
                        <a:effectLst/>
                        <a:latin typeface="宋体"/>
                      </a:endParaRPr>
                    </a:p>
                  </a:txBody>
                  <a:tcPr marL="9525" marR="9525" marT="9525" marB="0" anchor="ctr">
                    <a:solidFill>
                      <a:schemeClr val="accent2">
                        <a:lumMod val="60000"/>
                        <a:lumOff val="40000"/>
                      </a:schemeClr>
                    </a:solidFill>
                  </a:tcPr>
                </a:tc>
              </a:tr>
              <a:tr h="384043">
                <a:tc>
                  <a:txBody>
                    <a:bodyPr/>
                    <a:lstStyle/>
                    <a:p>
                      <a:pPr algn="ctr" fontAlgn="ctr"/>
                      <a:r>
                        <a:rPr lang="zh-CN" altLang="en-US" sz="1100" u="none" strike="noStrike" dirty="0">
                          <a:effectLst/>
                        </a:rPr>
                        <a:t>空格</a:t>
                      </a:r>
                      <a:endParaRPr lang="zh-CN" alt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c>
                  <a:txBody>
                    <a:bodyPr/>
                    <a:lstStyle/>
                    <a:p>
                      <a:pPr algn="l" fontAlgn="ctr"/>
                      <a:r>
                        <a:rPr lang="en-US" sz="1100" u="none" strike="noStrike" dirty="0">
                          <a:effectLst/>
                        </a:rPr>
                        <a:t>32(0x20)</a:t>
                      </a:r>
                      <a:endParaRPr lang="en-US" sz="1100" b="1" i="0" u="none" strike="noStrike" dirty="0">
                        <a:solidFill>
                          <a:srgbClr val="000000"/>
                        </a:solidFill>
                        <a:effectLst/>
                        <a:latin typeface="宋体"/>
                      </a:endParaRPr>
                    </a:p>
                  </a:txBody>
                  <a:tcPr marL="9525" marR="9525" marT="9525" marB="0" anchor="ctr">
                    <a:solidFill>
                      <a:schemeClr val="accent2">
                        <a:lumMod val="20000"/>
                        <a:lumOff val="80000"/>
                      </a:schemeClr>
                    </a:solidFill>
                  </a:tcPr>
                </a:tc>
                <a:tc>
                  <a:txBody>
                    <a:bodyPr/>
                    <a:lstStyle/>
                    <a:p>
                      <a:pPr algn="l" fontAlgn="b"/>
                      <a:r>
                        <a:rPr lang="en-US" sz="1100" u="sng" strike="noStrike" dirty="0">
                          <a:effectLst/>
                          <a:hlinkClick r:id="rId2"/>
                        </a:rPr>
                        <a:t>http://www.xxx.com/my20page.html</a:t>
                      </a:r>
                      <a:endParaRPr lang="en-US" sz="1100" b="1" i="0" u="sng" strike="noStrike" dirty="0">
                        <a:solidFill>
                          <a:srgbClr val="0000FF"/>
                        </a:solidFill>
                        <a:effectLst/>
                        <a:latin typeface="宋体"/>
                      </a:endParaRPr>
                    </a:p>
                  </a:txBody>
                  <a:tcPr marL="9525" marR="9525" marT="9525" marB="0" anchor="b">
                    <a:solidFill>
                      <a:schemeClr val="accent2">
                        <a:lumMod val="20000"/>
                        <a:lumOff val="80000"/>
                      </a:schemeClr>
                    </a:solidFill>
                  </a:tcPr>
                </a:tc>
              </a:tr>
              <a:tr h="384043">
                <a:tc>
                  <a:txBody>
                    <a:bodyPr/>
                    <a:lstStyle/>
                    <a:p>
                      <a:pPr algn="ctr" fontAlgn="ctr"/>
                      <a:r>
                        <a:rPr lang="en-US" altLang="zh-CN" sz="1100" u="none" strike="noStrike" dirty="0">
                          <a:effectLst/>
                        </a:rPr>
                        <a:t>~</a:t>
                      </a:r>
                      <a:endParaRPr lang="en-US" altLang="zh-CN"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c>
                  <a:txBody>
                    <a:bodyPr/>
                    <a:lstStyle/>
                    <a:p>
                      <a:pPr algn="l" fontAlgn="ctr"/>
                      <a:r>
                        <a:rPr lang="en-US" sz="1100" u="none" strike="noStrike" dirty="0">
                          <a:effectLst/>
                        </a:rPr>
                        <a:t>126(0x7E)</a:t>
                      </a:r>
                      <a:endParaRPr lang="en-US" sz="1100" b="1" i="0" u="none" strike="noStrike" dirty="0">
                        <a:solidFill>
                          <a:srgbClr val="000000"/>
                        </a:solidFill>
                        <a:effectLst/>
                        <a:latin typeface="宋体"/>
                      </a:endParaRPr>
                    </a:p>
                  </a:txBody>
                  <a:tcPr marL="9525" marR="9525" marT="9525" marB="0" anchor="ctr">
                    <a:solidFill>
                      <a:schemeClr val="accent4">
                        <a:lumMod val="20000"/>
                        <a:lumOff val="80000"/>
                      </a:schemeClr>
                    </a:solidFill>
                  </a:tcPr>
                </a:tc>
                <a:tc>
                  <a:txBody>
                    <a:bodyPr/>
                    <a:lstStyle/>
                    <a:p>
                      <a:pPr algn="l" fontAlgn="b"/>
                      <a:r>
                        <a:rPr lang="en-US" sz="1100" u="sng" strike="noStrike" dirty="0">
                          <a:effectLst/>
                          <a:hlinkClick r:id="rId3"/>
                        </a:rPr>
                        <a:t>http://www.xxx.com/my7Epage.html</a:t>
                      </a:r>
                      <a:endParaRPr lang="en-US" sz="1100" b="1" i="0" u="sng" strike="noStrike" dirty="0">
                        <a:solidFill>
                          <a:srgbClr val="0000FF"/>
                        </a:solidFill>
                        <a:effectLst/>
                        <a:latin typeface="宋体"/>
                      </a:endParaRPr>
                    </a:p>
                  </a:txBody>
                  <a:tcPr marL="9525" marR="9525" marT="9525" marB="0" anchor="b">
                    <a:solidFill>
                      <a:schemeClr val="accent4">
                        <a:lumMod val="20000"/>
                        <a:lumOff val="80000"/>
                      </a:schemeClr>
                    </a:solidFill>
                  </a:tcPr>
                </a:tc>
              </a:tr>
            </a:tbl>
          </a:graphicData>
        </a:graphic>
      </p:graphicFrame>
    </p:spTree>
    <p:extLst>
      <p:ext uri="{BB962C8B-B14F-4D97-AF65-F5344CB8AC3E}">
        <p14:creationId xmlns:p14="http://schemas.microsoft.com/office/powerpoint/2010/main" val="21691702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864295"/>
            <a:ext cx="1252266" cy="369332"/>
          </a:xfrm>
          <a:prstGeom prst="rect">
            <a:avLst/>
          </a:prstGeom>
          <a:noFill/>
        </p:spPr>
        <p:txBody>
          <a:bodyPr wrap="none" rtlCol="0">
            <a:spAutoFit/>
          </a:bodyPr>
          <a:lstStyle/>
          <a:p>
            <a:r>
              <a:rPr lang="en-US" altLang="zh-CN" dirty="0" smtClean="0"/>
              <a:t>HTTP</a:t>
            </a:r>
            <a:r>
              <a:rPr lang="zh-CN" altLang="en-US" dirty="0" smtClean="0"/>
              <a:t>报文</a:t>
            </a:r>
            <a:endParaRPr lang="zh-CN" altLang="en-US" dirty="0"/>
          </a:p>
        </p:txBody>
      </p:sp>
      <p:sp>
        <p:nvSpPr>
          <p:cNvPr id="4" name="TextBox 3"/>
          <p:cNvSpPr txBox="1"/>
          <p:nvPr/>
        </p:nvSpPr>
        <p:spPr>
          <a:xfrm>
            <a:off x="684138" y="1584375"/>
            <a:ext cx="8375050" cy="2308324"/>
          </a:xfrm>
          <a:prstGeom prst="rect">
            <a:avLst/>
          </a:prstGeom>
          <a:noFill/>
        </p:spPr>
        <p:txBody>
          <a:bodyPr wrap="none" rtlCol="0">
            <a:spAutoFit/>
          </a:bodyPr>
          <a:lstStyle/>
          <a:p>
            <a:r>
              <a:rPr lang="en-US" altLang="zh-CN" dirty="0" smtClean="0"/>
              <a:t>HTTP</a:t>
            </a:r>
            <a:r>
              <a:rPr lang="zh-CN" altLang="en-US" dirty="0" smtClean="0"/>
              <a:t>报文用于</a:t>
            </a:r>
            <a:r>
              <a:rPr lang="en-US" altLang="zh-CN" dirty="0" smtClean="0"/>
              <a:t>HTTP</a:t>
            </a:r>
            <a:r>
              <a:rPr lang="zh-CN" altLang="en-US" dirty="0" smtClean="0"/>
              <a:t>协议的交互信息，</a:t>
            </a:r>
            <a:r>
              <a:rPr lang="zh-CN" altLang="en-US" b="0" dirty="0"/>
              <a:t>如果说</a:t>
            </a:r>
            <a:r>
              <a:rPr lang="en-US" altLang="zh-CN" b="0" dirty="0"/>
              <a:t>HTTP </a:t>
            </a:r>
            <a:r>
              <a:rPr lang="zh-CN" altLang="en-US" b="0" dirty="0"/>
              <a:t>是因特网的信使，</a:t>
            </a:r>
            <a:r>
              <a:rPr lang="zh-CN" altLang="en-US" b="0" dirty="0" smtClean="0"/>
              <a:t>那么</a:t>
            </a:r>
            <a:endParaRPr lang="en-US" altLang="zh-CN" b="0" dirty="0" smtClean="0"/>
          </a:p>
          <a:p>
            <a:r>
              <a:rPr lang="en-US" altLang="zh-CN" b="0" dirty="0" smtClean="0"/>
              <a:t>HTTP </a:t>
            </a:r>
            <a:r>
              <a:rPr lang="zh-CN" altLang="en-US" b="0" dirty="0"/>
              <a:t>报文就是它用来搬东西的包裹</a:t>
            </a:r>
            <a:r>
              <a:rPr lang="zh-CN" altLang="en-US" b="0" dirty="0" smtClean="0"/>
              <a:t>了。它是</a:t>
            </a:r>
            <a:r>
              <a:rPr lang="en-US" altLang="zh-CN" b="0" dirty="0" smtClean="0"/>
              <a:t>HTTP</a:t>
            </a:r>
            <a:r>
              <a:rPr lang="zh-CN" altLang="en-US" b="0" dirty="0" smtClean="0"/>
              <a:t>应用程序之间发送的数据块，</a:t>
            </a:r>
            <a:endParaRPr lang="en-US" altLang="zh-CN" b="0" dirty="0" smtClean="0"/>
          </a:p>
          <a:p>
            <a:r>
              <a:rPr lang="zh-CN" altLang="en-US" dirty="0" smtClean="0"/>
              <a:t>这些数据块以一些文本形式的元信息开头</a:t>
            </a:r>
            <a:endParaRPr lang="en-US" altLang="zh-CN" dirty="0" smtClean="0"/>
          </a:p>
          <a:p>
            <a:endParaRPr lang="en-US" altLang="zh-CN" dirty="0" smtClean="0"/>
          </a:p>
          <a:p>
            <a:r>
              <a:rPr lang="zh-CN" altLang="en-US" dirty="0" smtClean="0"/>
              <a:t>报文流：</a:t>
            </a:r>
            <a:r>
              <a:rPr lang="en-US" altLang="zh-CN" b="0" dirty="0"/>
              <a:t>HTTP </a:t>
            </a:r>
            <a:r>
              <a:rPr lang="zh-CN" altLang="en-US" b="0" dirty="0"/>
              <a:t>报文是在</a:t>
            </a:r>
            <a:r>
              <a:rPr lang="en-US" altLang="zh-CN" b="0" dirty="0"/>
              <a:t>HTTP </a:t>
            </a:r>
            <a:r>
              <a:rPr lang="zh-CN" altLang="en-US" b="0" dirty="0"/>
              <a:t>应用程序之间发送的数据块。这些数据块以</a:t>
            </a:r>
            <a:r>
              <a:rPr lang="zh-CN" altLang="en-US" b="0" dirty="0" smtClean="0"/>
              <a:t>一些</a:t>
            </a:r>
            <a:endParaRPr lang="en-US" altLang="zh-CN" b="0" dirty="0" smtClean="0"/>
          </a:p>
          <a:p>
            <a:r>
              <a:rPr lang="zh-CN" altLang="en-US" b="0" dirty="0" smtClean="0"/>
              <a:t>文本</a:t>
            </a:r>
            <a:r>
              <a:rPr lang="zh-CN" altLang="en-US" b="0" dirty="0"/>
              <a:t>形式</a:t>
            </a:r>
            <a:r>
              <a:rPr lang="zh-CN" altLang="en-US" b="0" dirty="0" smtClean="0"/>
              <a:t>的元</a:t>
            </a:r>
            <a:r>
              <a:rPr lang="zh-CN" altLang="en-US" b="0" dirty="0"/>
              <a:t>信息（</a:t>
            </a:r>
            <a:r>
              <a:rPr lang="en-US" altLang="zh-CN" b="0" dirty="0"/>
              <a:t>meta-information</a:t>
            </a:r>
            <a:r>
              <a:rPr lang="zh-CN" altLang="en-US" b="0" dirty="0"/>
              <a:t>）开头，这些信息描述了报文的内容及</a:t>
            </a:r>
            <a:r>
              <a:rPr lang="zh-CN" altLang="en-US" b="0" dirty="0" smtClean="0"/>
              <a:t>含</a:t>
            </a:r>
            <a:endParaRPr lang="en-US" altLang="zh-CN" b="0" dirty="0" smtClean="0"/>
          </a:p>
          <a:p>
            <a:r>
              <a:rPr lang="zh-CN" altLang="en-US" b="0" dirty="0" smtClean="0"/>
              <a:t>义</a:t>
            </a:r>
            <a:r>
              <a:rPr lang="zh-CN" altLang="en-US" b="0" dirty="0"/>
              <a:t>，后面</a:t>
            </a:r>
            <a:r>
              <a:rPr lang="zh-CN" altLang="en-US" b="0" dirty="0" smtClean="0"/>
              <a:t>跟着可选的</a:t>
            </a:r>
            <a:r>
              <a:rPr lang="zh-CN" altLang="en-US" b="0" dirty="0"/>
              <a:t>数据部分。这些报文在客户端、服务器和代理</a:t>
            </a:r>
            <a:r>
              <a:rPr lang="zh-CN" altLang="en-US" b="0" dirty="0" smtClean="0"/>
              <a:t>之间都是向下</a:t>
            </a:r>
            <a:endParaRPr lang="en-US" altLang="zh-CN" b="0" dirty="0" smtClean="0"/>
          </a:p>
          <a:p>
            <a:r>
              <a:rPr lang="zh-CN" altLang="en-US" b="0" dirty="0" smtClean="0"/>
              <a:t>游流动</a:t>
            </a:r>
            <a:r>
              <a:rPr lang="zh-CN" altLang="en-US" b="0" dirty="0"/>
              <a:t>。</a:t>
            </a:r>
            <a:endParaRPr lang="en-US" altLang="zh-CN" dirty="0"/>
          </a:p>
        </p:txBody>
      </p:sp>
    </p:spTree>
    <p:extLst>
      <p:ext uri="{BB962C8B-B14F-4D97-AF65-F5344CB8AC3E}">
        <p14:creationId xmlns:p14="http://schemas.microsoft.com/office/powerpoint/2010/main" val="2883201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792287"/>
            <a:ext cx="8064896" cy="1477328"/>
          </a:xfrm>
          <a:prstGeom prst="rect">
            <a:avLst/>
          </a:prstGeom>
          <a:noFill/>
        </p:spPr>
        <p:txBody>
          <a:bodyPr wrap="square" rtlCol="0">
            <a:spAutoFit/>
          </a:bodyPr>
          <a:lstStyle/>
          <a:p>
            <a:r>
              <a:rPr lang="zh-CN" altLang="en-US" dirty="0"/>
              <a:t>报文的组成部分</a:t>
            </a:r>
            <a:endParaRPr lang="en-US" altLang="zh-CN" dirty="0"/>
          </a:p>
          <a:p>
            <a:r>
              <a:rPr lang="en-US" altLang="zh-CN" dirty="0"/>
              <a:t>HTTP </a:t>
            </a:r>
            <a:r>
              <a:rPr lang="zh-CN" altLang="en-US" dirty="0"/>
              <a:t>报文是简单的格式化数据块，每条报文都包含一条来自客户端的请求，或者一条来自服务器的响应。它们由三个部分组成：对报文进行描述的起始行（</a:t>
            </a:r>
            <a:r>
              <a:rPr lang="en-US" altLang="zh-CN" dirty="0"/>
              <a:t>start line</a:t>
            </a:r>
            <a:r>
              <a:rPr lang="zh-CN" altLang="en-US" dirty="0"/>
              <a:t>）、包含属性的首部（</a:t>
            </a:r>
            <a:r>
              <a:rPr lang="en-US" altLang="zh-CN" dirty="0"/>
              <a:t>header</a:t>
            </a:r>
            <a:r>
              <a:rPr lang="zh-CN" altLang="en-US" dirty="0"/>
              <a:t>）块，以及可选的、包含数据的主体（</a:t>
            </a:r>
            <a:r>
              <a:rPr lang="en-US" altLang="zh-CN" dirty="0"/>
              <a:t>body</a:t>
            </a:r>
            <a:r>
              <a:rPr lang="zh-CN" altLang="en-US" dirty="0"/>
              <a:t>）部分。</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87" y="2520479"/>
            <a:ext cx="751681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2472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122" y="648271"/>
            <a:ext cx="8367996" cy="646331"/>
          </a:xfrm>
          <a:prstGeom prst="rect">
            <a:avLst/>
          </a:prstGeom>
          <a:noFill/>
        </p:spPr>
        <p:txBody>
          <a:bodyPr wrap="none" rtlCol="0">
            <a:spAutoFit/>
          </a:bodyPr>
          <a:lstStyle/>
          <a:p>
            <a:r>
              <a:rPr lang="zh-CN" altLang="en-US" dirty="0" smtClean="0"/>
              <a:t>起始行和首部就是由行分隔的</a:t>
            </a:r>
            <a:r>
              <a:rPr lang="en-US" altLang="zh-CN" dirty="0" err="1" smtClean="0"/>
              <a:t>ascii</a:t>
            </a:r>
            <a:r>
              <a:rPr lang="zh-CN" altLang="en-US" dirty="0" smtClean="0"/>
              <a:t>文本。每行都以一个有回车符和换行符组成的</a:t>
            </a:r>
            <a:endParaRPr lang="en-US" altLang="zh-CN" dirty="0" smtClean="0"/>
          </a:p>
          <a:p>
            <a:r>
              <a:rPr lang="zh-CN" altLang="en-US" dirty="0" smtClean="0"/>
              <a:t>终止序列作为结束，但</a:t>
            </a:r>
            <a:r>
              <a:rPr lang="zh-CN" altLang="en-US" dirty="0"/>
              <a:t>稳健的应用程序也应该接受单个换行符作为行的终止。</a:t>
            </a:r>
          </a:p>
        </p:txBody>
      </p:sp>
      <p:sp>
        <p:nvSpPr>
          <p:cNvPr id="3" name="TextBox 2"/>
          <p:cNvSpPr txBox="1"/>
          <p:nvPr/>
        </p:nvSpPr>
        <p:spPr>
          <a:xfrm>
            <a:off x="553639" y="1440359"/>
            <a:ext cx="8395247" cy="923330"/>
          </a:xfrm>
          <a:prstGeom prst="rect">
            <a:avLst/>
          </a:prstGeom>
          <a:noFill/>
        </p:spPr>
        <p:txBody>
          <a:bodyPr wrap="none" rtlCol="0">
            <a:spAutoFit/>
          </a:bodyPr>
          <a:lstStyle/>
          <a:p>
            <a:r>
              <a:rPr lang="zh-CN" altLang="en-US" dirty="0" smtClean="0"/>
              <a:t>消息正文：</a:t>
            </a:r>
            <a:r>
              <a:rPr lang="zh-CN" altLang="en-US" dirty="0" smtClean="0"/>
              <a:t>是可选的数据块，可以为空，也可以是包含二进制或文本数据</a:t>
            </a:r>
            <a:endParaRPr lang="en-US" altLang="zh-CN" dirty="0" smtClean="0"/>
          </a:p>
          <a:p>
            <a:endParaRPr lang="en-US" altLang="zh-CN" dirty="0"/>
          </a:p>
          <a:p>
            <a:r>
              <a:rPr lang="zh-CN" altLang="en-US" dirty="0" smtClean="0"/>
              <a:t>报文分类：请求报文（</a:t>
            </a:r>
            <a:r>
              <a:rPr lang="en-US" altLang="zh-CN" dirty="0" smtClean="0"/>
              <a:t>request message</a:t>
            </a:r>
            <a:r>
              <a:rPr lang="zh-CN" altLang="en-US" dirty="0" smtClean="0"/>
              <a:t>） 和响应报文（</a:t>
            </a:r>
            <a:r>
              <a:rPr lang="en-US" altLang="zh-CN" dirty="0" smtClean="0"/>
              <a:t>response message</a:t>
            </a:r>
            <a:r>
              <a:rPr lang="zh-CN" altLang="en-US" dirty="0" smtClean="0"/>
              <a:t>）</a:t>
            </a:r>
            <a:endParaRPr lang="zh-CN" altLang="en-US" dirty="0"/>
          </a:p>
        </p:txBody>
      </p:sp>
      <p:sp>
        <p:nvSpPr>
          <p:cNvPr id="4" name="矩形 3"/>
          <p:cNvSpPr/>
          <p:nvPr/>
        </p:nvSpPr>
        <p:spPr>
          <a:xfrm>
            <a:off x="553638" y="2448471"/>
            <a:ext cx="8123387" cy="1754326"/>
          </a:xfrm>
          <a:prstGeom prst="rect">
            <a:avLst/>
          </a:prstGeom>
        </p:spPr>
        <p:txBody>
          <a:bodyPr wrap="square">
            <a:spAutoFit/>
          </a:bodyPr>
          <a:lstStyle/>
          <a:p>
            <a:r>
              <a:rPr lang="zh-CN" altLang="en-US" dirty="0"/>
              <a:t>请求报文会向</a:t>
            </a:r>
            <a:r>
              <a:rPr lang="en-US" altLang="zh-CN" dirty="0"/>
              <a:t>Web </a:t>
            </a:r>
            <a:r>
              <a:rPr lang="zh-CN" altLang="en-US" dirty="0"/>
              <a:t>服务器请求一个动作。响应报文会将请求的结果返回给客户端。请求和响应报文的基本报文结构相同</a:t>
            </a:r>
            <a:r>
              <a:rPr lang="zh-CN" altLang="en-US" dirty="0" smtClean="0"/>
              <a:t>。</a:t>
            </a:r>
            <a:endParaRPr lang="en-US" altLang="zh-CN" dirty="0" smtClean="0"/>
          </a:p>
          <a:p>
            <a:endParaRPr lang="en-US" altLang="zh-CN" dirty="0"/>
          </a:p>
          <a:p>
            <a:r>
              <a:rPr lang="zh-CN" altLang="en-US" dirty="0" smtClean="0"/>
              <a:t>请求报文和响应报文起始行的区别</a:t>
            </a:r>
            <a:endParaRPr lang="en-US" altLang="zh-CN" dirty="0" smtClean="0"/>
          </a:p>
          <a:p>
            <a:r>
              <a:rPr lang="zh-CN" altLang="en-US" dirty="0" smtClean="0"/>
              <a:t>请求报文： 方法  </a:t>
            </a:r>
            <a:r>
              <a:rPr lang="en-US" altLang="zh-CN" dirty="0" smtClean="0"/>
              <a:t>URL  </a:t>
            </a:r>
            <a:r>
              <a:rPr lang="zh-CN" altLang="en-US" dirty="0" smtClean="0"/>
              <a:t>版本</a:t>
            </a:r>
            <a:endParaRPr lang="en-US" altLang="zh-CN" dirty="0" smtClean="0"/>
          </a:p>
          <a:p>
            <a:r>
              <a:rPr lang="zh-CN" altLang="en-US" dirty="0" smtClean="0"/>
              <a:t>响应报文： 版本  状态码  原因短语</a:t>
            </a:r>
            <a:endParaRPr lang="zh-CN" altLang="en-US" dirty="0"/>
          </a:p>
        </p:txBody>
      </p:sp>
    </p:spTree>
    <p:extLst>
      <p:ext uri="{BB962C8B-B14F-4D97-AF65-F5344CB8AC3E}">
        <p14:creationId xmlns:p14="http://schemas.microsoft.com/office/powerpoint/2010/main" val="26406938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290" y="648271"/>
            <a:ext cx="8436925" cy="1754326"/>
          </a:xfrm>
          <a:prstGeom prst="rect">
            <a:avLst/>
          </a:prstGeom>
          <a:noFill/>
        </p:spPr>
        <p:txBody>
          <a:bodyPr wrap="none" rtlCol="0">
            <a:spAutoFit/>
          </a:bodyPr>
          <a:lstStyle>
            <a:defPPr>
              <a:defRPr lang="en-US"/>
            </a:defPPr>
          </a:lstStyle>
          <a:p>
            <a:r>
              <a:rPr lang="en-US" altLang="zh-CN" dirty="0"/>
              <a:t>HTTP</a:t>
            </a:r>
            <a:r>
              <a:rPr lang="zh-CN" altLang="en-US" dirty="0"/>
              <a:t>方法</a:t>
            </a:r>
            <a:endParaRPr lang="en-US" altLang="zh-CN" dirty="0"/>
          </a:p>
          <a:p>
            <a:r>
              <a:rPr lang="en-US" altLang="zh-CN" dirty="0"/>
              <a:t>HTTP</a:t>
            </a:r>
            <a:r>
              <a:rPr lang="zh-CN" altLang="en-US" dirty="0"/>
              <a:t>方法是客户端希望服务器对资源执行的动作，并不是每个服务器都实现了所</a:t>
            </a:r>
            <a:endParaRPr lang="en-US" altLang="zh-CN" dirty="0"/>
          </a:p>
          <a:p>
            <a:r>
              <a:rPr lang="zh-CN" altLang="en-US" dirty="0"/>
              <a:t>有的方法，</a:t>
            </a:r>
            <a:r>
              <a:rPr lang="en-US" altLang="zh-CN" dirty="0"/>
              <a:t>DELETE </a:t>
            </a:r>
            <a:r>
              <a:rPr lang="zh-CN" altLang="en-US" dirty="0"/>
              <a:t>方法或</a:t>
            </a:r>
            <a:r>
              <a:rPr lang="en-US" altLang="zh-CN" dirty="0"/>
              <a:t>PUT </a:t>
            </a:r>
            <a:r>
              <a:rPr lang="zh-CN" altLang="en-US" dirty="0"/>
              <a:t>方法的服务器可能并不希望任何人都能够删除或</a:t>
            </a:r>
            <a:endParaRPr lang="en-US" altLang="zh-CN" dirty="0"/>
          </a:p>
          <a:p>
            <a:r>
              <a:rPr lang="zh-CN" altLang="en-US" dirty="0"/>
              <a:t>存储资源。</a:t>
            </a:r>
            <a:endParaRPr lang="en-US" altLang="zh-CN" dirty="0"/>
          </a:p>
          <a:p>
            <a:r>
              <a:rPr lang="zh-CN" altLang="en-US" dirty="0" smtClean="0"/>
              <a:t>安全方法：</a:t>
            </a:r>
            <a:r>
              <a:rPr lang="en-US" altLang="zh-CN" dirty="0"/>
              <a:t>GET </a:t>
            </a:r>
            <a:r>
              <a:rPr lang="zh-CN" altLang="en-US" dirty="0"/>
              <a:t>方法和</a:t>
            </a:r>
            <a:r>
              <a:rPr lang="en-US" altLang="zh-CN" dirty="0"/>
              <a:t>HEAD </a:t>
            </a:r>
            <a:r>
              <a:rPr lang="zh-CN" altLang="en-US" dirty="0"/>
              <a:t>方法都被认为是安全的，因为使用</a:t>
            </a:r>
            <a:r>
              <a:rPr lang="en-US" altLang="zh-CN" dirty="0"/>
              <a:t>GET </a:t>
            </a:r>
            <a:r>
              <a:rPr lang="zh-CN" altLang="en-US" dirty="0"/>
              <a:t>或</a:t>
            </a:r>
            <a:r>
              <a:rPr lang="en-US" altLang="zh-CN" dirty="0"/>
              <a:t>HEAD </a:t>
            </a:r>
            <a:r>
              <a:rPr lang="zh-CN" altLang="en-US" dirty="0"/>
              <a:t>方</a:t>
            </a:r>
            <a:endParaRPr lang="en-US" altLang="zh-CN" dirty="0"/>
          </a:p>
          <a:p>
            <a:r>
              <a:rPr lang="zh-CN" altLang="en-US" dirty="0"/>
              <a:t>法的</a:t>
            </a:r>
            <a:r>
              <a:rPr lang="en-US" altLang="zh-CN" dirty="0"/>
              <a:t>HTTP </a:t>
            </a:r>
            <a:r>
              <a:rPr lang="zh-CN" altLang="en-US" dirty="0"/>
              <a:t>请求都不会产生什么动作。</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38" y="2520479"/>
            <a:ext cx="751681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0122" y="4608711"/>
            <a:ext cx="7632848" cy="923330"/>
          </a:xfrm>
          <a:prstGeom prst="rect">
            <a:avLst/>
          </a:prstGeom>
          <a:noFill/>
        </p:spPr>
        <p:txBody>
          <a:bodyPr wrap="square" rtlCol="0">
            <a:spAutoFit/>
          </a:bodyPr>
          <a:lstStyle/>
          <a:p>
            <a:r>
              <a:rPr lang="en-US" altLang="zh-CN" dirty="0"/>
              <a:t>TRACE </a:t>
            </a:r>
            <a:r>
              <a:rPr lang="zh-CN" altLang="en-US" dirty="0"/>
              <a:t>请求服务器回送收到的请求信息，主要用于测试或诊断</a:t>
            </a:r>
          </a:p>
          <a:p>
            <a:r>
              <a:rPr lang="en-US" altLang="zh-CN" dirty="0"/>
              <a:t>CONNECT </a:t>
            </a:r>
            <a:r>
              <a:rPr lang="zh-CN" altLang="en-US" dirty="0"/>
              <a:t>保留将来使用</a:t>
            </a:r>
          </a:p>
          <a:p>
            <a:r>
              <a:rPr lang="en-US" altLang="zh-CN" dirty="0"/>
              <a:t>OPTIONS </a:t>
            </a:r>
            <a:r>
              <a:rPr lang="zh-CN" altLang="en-US" dirty="0"/>
              <a:t>请求查询服务器的性能，或者查询与资源相关的选项和需求</a:t>
            </a:r>
          </a:p>
        </p:txBody>
      </p:sp>
    </p:spTree>
    <p:extLst>
      <p:ext uri="{BB962C8B-B14F-4D97-AF65-F5344CB8AC3E}">
        <p14:creationId xmlns:p14="http://schemas.microsoft.com/office/powerpoint/2010/main" val="5179027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30" y="1593930"/>
            <a:ext cx="7345362"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40122" y="864295"/>
            <a:ext cx="3918060" cy="369332"/>
          </a:xfrm>
          <a:prstGeom prst="rect">
            <a:avLst/>
          </a:prstGeom>
          <a:noFill/>
        </p:spPr>
        <p:txBody>
          <a:bodyPr wrap="none" rtlCol="0">
            <a:spAutoFit/>
          </a:bodyPr>
          <a:lstStyle/>
          <a:p>
            <a:r>
              <a:rPr lang="en-US" altLang="zh-CN" dirty="0" smtClean="0"/>
              <a:t>POST</a:t>
            </a:r>
            <a:r>
              <a:rPr lang="zh-CN" altLang="en-US" dirty="0" smtClean="0"/>
              <a:t>与</a:t>
            </a:r>
            <a:r>
              <a:rPr lang="en-US" altLang="zh-CN" dirty="0" smtClean="0"/>
              <a:t>GET</a:t>
            </a:r>
            <a:r>
              <a:rPr lang="zh-CN" altLang="en-US" dirty="0" smtClean="0"/>
              <a:t>区别（</a:t>
            </a:r>
            <a:r>
              <a:rPr lang="en-US" altLang="zh-CN" dirty="0" smtClean="0"/>
              <a:t>WEB</a:t>
            </a:r>
            <a:r>
              <a:rPr lang="zh-CN" altLang="en-US" dirty="0" smtClean="0"/>
              <a:t>开发为例）</a:t>
            </a:r>
            <a:endParaRPr lang="zh-CN" altLang="en-US" dirty="0"/>
          </a:p>
        </p:txBody>
      </p:sp>
    </p:spTree>
    <p:extLst>
      <p:ext uri="{BB962C8B-B14F-4D97-AF65-F5344CB8AC3E}">
        <p14:creationId xmlns:p14="http://schemas.microsoft.com/office/powerpoint/2010/main" val="254989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106" y="648271"/>
            <a:ext cx="1484702" cy="369332"/>
          </a:xfrm>
          <a:prstGeom prst="rect">
            <a:avLst/>
          </a:prstGeom>
        </p:spPr>
        <p:txBody>
          <a:bodyPr wrap="none">
            <a:spAutoFit/>
          </a:bodyPr>
          <a:lstStyle/>
          <a:p>
            <a:r>
              <a:rPr lang="en-US" altLang="zh-CN" dirty="0" smtClean="0"/>
              <a:t>HTTP</a:t>
            </a:r>
            <a:r>
              <a:rPr lang="zh-CN" altLang="en-US" dirty="0" smtClean="0"/>
              <a:t>状态码</a:t>
            </a:r>
            <a:endParaRPr lang="en-US" altLang="zh-CN" dirty="0"/>
          </a:p>
        </p:txBody>
      </p:sp>
      <p:sp>
        <p:nvSpPr>
          <p:cNvPr id="3" name="矩形 2"/>
          <p:cNvSpPr/>
          <p:nvPr/>
        </p:nvSpPr>
        <p:spPr>
          <a:xfrm>
            <a:off x="468114" y="1152327"/>
            <a:ext cx="7992888" cy="923330"/>
          </a:xfrm>
          <a:prstGeom prst="rect">
            <a:avLst/>
          </a:prstGeom>
        </p:spPr>
        <p:txBody>
          <a:bodyPr wrap="square">
            <a:spAutoFit/>
          </a:bodyPr>
          <a:lstStyle/>
          <a:p>
            <a:r>
              <a:rPr lang="zh-CN" altLang="en-US" b="0" dirty="0"/>
              <a:t>状态码为客户端提供了一种理解事务处理结果的便捷方式</a:t>
            </a:r>
            <a:r>
              <a:rPr lang="zh-CN" altLang="en-US" b="0" dirty="0" smtClean="0"/>
              <a:t>。负责表示客户端</a:t>
            </a:r>
            <a:r>
              <a:rPr lang="en-US" altLang="zh-CN" b="0" dirty="0" smtClean="0"/>
              <a:t>HTTP</a:t>
            </a:r>
            <a:r>
              <a:rPr lang="zh-CN" altLang="en-US" b="0" dirty="0" smtClean="0"/>
              <a:t>请求的返回结果，标记服务器端的处理是否正常，通知出现的错误等工作</a:t>
            </a:r>
            <a:endParaRPr lang="zh-CN" altLang="en-US" dirty="0"/>
          </a:p>
        </p:txBody>
      </p:sp>
      <p:sp>
        <p:nvSpPr>
          <p:cNvPr id="5" name="矩形 4"/>
          <p:cNvSpPr/>
          <p:nvPr/>
        </p:nvSpPr>
        <p:spPr>
          <a:xfrm>
            <a:off x="548506" y="2295163"/>
            <a:ext cx="1949573" cy="369332"/>
          </a:xfrm>
          <a:prstGeom prst="rect">
            <a:avLst/>
          </a:prstGeom>
        </p:spPr>
        <p:txBody>
          <a:bodyPr wrap="none">
            <a:spAutoFit/>
          </a:bodyPr>
          <a:lstStyle/>
          <a:p>
            <a:r>
              <a:rPr lang="en-US" altLang="zh-CN" dirty="0" smtClean="0"/>
              <a:t>HTTP</a:t>
            </a:r>
            <a:r>
              <a:rPr lang="zh-CN" altLang="en-US" dirty="0" smtClean="0"/>
              <a:t>状态码分类</a:t>
            </a:r>
            <a:endParaRPr lang="en-US" altLang="zh-CN"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5" y="2808511"/>
            <a:ext cx="5878512"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3042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8506" y="792287"/>
            <a:ext cx="2044149" cy="369332"/>
          </a:xfrm>
          <a:prstGeom prst="rect">
            <a:avLst/>
          </a:prstGeom>
        </p:spPr>
        <p:txBody>
          <a:bodyPr wrap="none">
            <a:spAutoFit/>
          </a:bodyPr>
          <a:lstStyle/>
          <a:p>
            <a:r>
              <a:rPr lang="zh-CN" altLang="en-US" dirty="0"/>
              <a:t>常见</a:t>
            </a:r>
            <a:r>
              <a:rPr lang="zh-CN" altLang="en-US" dirty="0" smtClean="0"/>
              <a:t>状态码及意义</a:t>
            </a:r>
            <a:endParaRPr lang="en-US" altLang="zh-CN"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38" y="1296343"/>
            <a:ext cx="7259638"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269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098" y="864295"/>
            <a:ext cx="8839279" cy="2585323"/>
          </a:xfrm>
          <a:prstGeom prst="rect">
            <a:avLst/>
          </a:prstGeom>
          <a:noFill/>
        </p:spPr>
        <p:txBody>
          <a:bodyPr wrap="none" rtlCol="0">
            <a:spAutoFit/>
          </a:bodyPr>
          <a:lstStyle/>
          <a:p>
            <a:r>
              <a:rPr lang="zh-CN" altLang="en-US" dirty="0" smtClean="0"/>
              <a:t>首部分类</a:t>
            </a:r>
            <a:endParaRPr lang="en-US" altLang="zh-CN" dirty="0" smtClean="0"/>
          </a:p>
          <a:p>
            <a:endParaRPr lang="en-US" altLang="zh-CN" dirty="0"/>
          </a:p>
          <a:p>
            <a:r>
              <a:rPr lang="zh-CN" altLang="en-US" dirty="0" smtClean="0"/>
              <a:t>（</a:t>
            </a:r>
            <a:r>
              <a:rPr lang="en-US" altLang="zh-CN" dirty="0" smtClean="0"/>
              <a:t>1</a:t>
            </a:r>
            <a:r>
              <a:rPr lang="zh-CN" altLang="en-US" dirty="0" smtClean="0"/>
              <a:t>） 通用首部：请求和相应都会使用的首部</a:t>
            </a:r>
            <a:endParaRPr lang="en-US" altLang="zh-CN" dirty="0" smtClean="0"/>
          </a:p>
          <a:p>
            <a:r>
              <a:rPr lang="zh-CN" altLang="en-US" dirty="0" smtClean="0"/>
              <a:t>（</a:t>
            </a:r>
            <a:r>
              <a:rPr lang="en-US" altLang="zh-CN" dirty="0" smtClean="0"/>
              <a:t>2</a:t>
            </a:r>
            <a:r>
              <a:rPr lang="zh-CN" altLang="en-US" dirty="0" smtClean="0"/>
              <a:t>） 请求首部：客户端向服务器发送请求报文时使用</a:t>
            </a:r>
            <a:endParaRPr lang="en-US" altLang="zh-CN" dirty="0" smtClean="0"/>
          </a:p>
          <a:p>
            <a:r>
              <a:rPr lang="zh-CN" altLang="en-US" dirty="0" smtClean="0"/>
              <a:t>（</a:t>
            </a:r>
            <a:r>
              <a:rPr lang="en-US" altLang="zh-CN" dirty="0" smtClean="0"/>
              <a:t>3</a:t>
            </a:r>
            <a:r>
              <a:rPr lang="zh-CN" altLang="en-US" dirty="0" smtClean="0"/>
              <a:t>） 响应首部：服务器向客户端发送响应报文时使用</a:t>
            </a:r>
            <a:endParaRPr lang="en-US" altLang="zh-CN" dirty="0" smtClean="0"/>
          </a:p>
          <a:p>
            <a:r>
              <a:rPr lang="zh-CN" altLang="en-US" dirty="0" smtClean="0"/>
              <a:t>（</a:t>
            </a:r>
            <a:r>
              <a:rPr lang="en-US" altLang="zh-CN" dirty="0" smtClean="0"/>
              <a:t>4</a:t>
            </a:r>
            <a:r>
              <a:rPr lang="zh-CN" altLang="en-US" dirty="0" smtClean="0"/>
              <a:t>） 实体首部：针对请求报文和响应报文实体部分使用</a:t>
            </a:r>
            <a:endParaRPr lang="en-US" altLang="zh-CN" dirty="0" smtClean="0"/>
          </a:p>
          <a:p>
            <a:r>
              <a:rPr lang="zh-CN" altLang="en-US" dirty="0" smtClean="0"/>
              <a:t>（</a:t>
            </a:r>
            <a:r>
              <a:rPr lang="en-US" altLang="zh-CN" dirty="0" smtClean="0"/>
              <a:t>5</a:t>
            </a:r>
            <a:r>
              <a:rPr lang="zh-CN" altLang="en-US" dirty="0" smtClean="0"/>
              <a:t>） 扩展首部：非标准的首部，由开发者创建，但未加入规范</a:t>
            </a:r>
            <a:r>
              <a:rPr lang="zh-CN" altLang="en-US" dirty="0" smtClean="0"/>
              <a:t>中</a:t>
            </a:r>
            <a:endParaRPr lang="en-US" altLang="zh-CN" dirty="0" smtClean="0"/>
          </a:p>
          <a:p>
            <a:endParaRPr lang="en-US" altLang="zh-CN" dirty="0"/>
          </a:p>
          <a:p>
            <a:r>
              <a:rPr lang="zh-CN" altLang="en-US" dirty="0">
                <a:latin typeface="宋体" pitchFamily="2" charset="-122"/>
              </a:rPr>
              <a:t>每一个报头域都是由名字</a:t>
            </a:r>
            <a:r>
              <a:rPr lang="en-US" altLang="zh-CN" dirty="0">
                <a:latin typeface="宋体" pitchFamily="2" charset="-122"/>
              </a:rPr>
              <a:t>+“</a:t>
            </a:r>
            <a:r>
              <a:rPr lang="zh-CN" altLang="en-US" dirty="0">
                <a:latin typeface="宋体" pitchFamily="2" charset="-122"/>
              </a:rPr>
              <a:t>：”</a:t>
            </a:r>
            <a:r>
              <a:rPr lang="en-US" altLang="zh-CN" dirty="0">
                <a:latin typeface="宋体" pitchFamily="2" charset="-122"/>
              </a:rPr>
              <a:t>+</a:t>
            </a:r>
            <a:r>
              <a:rPr lang="zh-CN" altLang="en-US" dirty="0">
                <a:latin typeface="宋体" pitchFamily="2" charset="-122"/>
              </a:rPr>
              <a:t>空格</a:t>
            </a:r>
            <a:r>
              <a:rPr lang="en-US" altLang="zh-CN" dirty="0">
                <a:latin typeface="宋体" pitchFamily="2" charset="-122"/>
              </a:rPr>
              <a:t>+</a:t>
            </a:r>
            <a:r>
              <a:rPr lang="zh-CN" altLang="en-US" dirty="0">
                <a:latin typeface="宋体" pitchFamily="2" charset="-122"/>
              </a:rPr>
              <a:t>值组成，消息报头域的名字是大小写无关的。</a:t>
            </a:r>
            <a:endParaRPr lang="zh-CN" altLang="en-US" dirty="0">
              <a:latin typeface="宋体" pitchFamily="2" charset="-122"/>
            </a:endParaRPr>
          </a:p>
        </p:txBody>
      </p:sp>
    </p:spTree>
    <p:extLst>
      <p:ext uri="{BB962C8B-B14F-4D97-AF65-F5344CB8AC3E}">
        <p14:creationId xmlns:p14="http://schemas.microsoft.com/office/powerpoint/2010/main" val="1725389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114" y="720279"/>
            <a:ext cx="1114408" cy="369332"/>
          </a:xfrm>
          <a:prstGeom prst="rect">
            <a:avLst/>
          </a:prstGeom>
        </p:spPr>
        <p:txBody>
          <a:bodyPr wrap="none">
            <a:spAutoFit/>
          </a:bodyPr>
          <a:lstStyle/>
          <a:p>
            <a:r>
              <a:rPr lang="zh-CN" altLang="en-US" dirty="0"/>
              <a:t>首部分类</a:t>
            </a:r>
            <a:endParaRPr lang="en-US" altLang="zh-C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25" y="1440359"/>
            <a:ext cx="61245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56146" y="3242300"/>
            <a:ext cx="8064896" cy="646331"/>
          </a:xfrm>
          <a:prstGeom prst="rect">
            <a:avLst/>
          </a:prstGeom>
        </p:spPr>
        <p:txBody>
          <a:bodyPr wrap="square">
            <a:spAutoFit/>
          </a:bodyPr>
          <a:lstStyle/>
          <a:p>
            <a:r>
              <a:rPr lang="en-US" altLang="zh-CN" dirty="0">
                <a:latin typeface="宋体" pitchFamily="2" charset="-122"/>
              </a:rPr>
              <a:t>Connection </a:t>
            </a:r>
            <a:r>
              <a:rPr lang="zh-CN" altLang="en-US" dirty="0">
                <a:latin typeface="宋体" pitchFamily="2" charset="-122"/>
              </a:rPr>
              <a:t>普通报头域允许发送指定连接的选项。例如指定</a:t>
            </a:r>
            <a:r>
              <a:rPr lang="en-US" altLang="zh-CN" dirty="0" err="1">
                <a:latin typeface="宋体" pitchFamily="2" charset="-122"/>
              </a:rPr>
              <a:t>keepalive</a:t>
            </a:r>
            <a:r>
              <a:rPr lang="zh-CN" altLang="en-US" dirty="0">
                <a:latin typeface="宋体" pitchFamily="2" charset="-122"/>
              </a:rPr>
              <a:t>，是连续，或者指定“</a:t>
            </a:r>
            <a:r>
              <a:rPr lang="en-US" altLang="zh-CN" dirty="0">
                <a:latin typeface="宋体" pitchFamily="2" charset="-122"/>
              </a:rPr>
              <a:t>close”</a:t>
            </a:r>
            <a:r>
              <a:rPr lang="zh-CN" altLang="en-US" dirty="0">
                <a:latin typeface="宋体" pitchFamily="2" charset="-122"/>
              </a:rPr>
              <a:t>选项，通知服务器，在响应完成后，关闭连接；</a:t>
            </a:r>
          </a:p>
        </p:txBody>
      </p:sp>
    </p:spTree>
    <p:extLst>
      <p:ext uri="{BB962C8B-B14F-4D97-AF65-F5344CB8AC3E}">
        <p14:creationId xmlns:p14="http://schemas.microsoft.com/office/powerpoint/2010/main" val="156834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162" y="3286433"/>
            <a:ext cx="184731" cy="646331"/>
          </a:xfrm>
          <a:prstGeom prst="rect">
            <a:avLst/>
          </a:prstGeom>
          <a:noFill/>
        </p:spPr>
        <p:txBody>
          <a:bodyPr wrap="none" rtlCol="0">
            <a:spAutoFit/>
          </a:bodyPr>
          <a:lstStyle/>
          <a:p>
            <a:endParaRPr lang="en-US" altLang="zh-CN" dirty="0"/>
          </a:p>
          <a:p>
            <a:endParaRPr lang="en-US" altLang="zh-CN" dirty="0" smtClean="0"/>
          </a:p>
        </p:txBody>
      </p:sp>
      <p:sp>
        <p:nvSpPr>
          <p:cNvPr id="6" name="TextBox 5"/>
          <p:cNvSpPr txBox="1"/>
          <p:nvPr/>
        </p:nvSpPr>
        <p:spPr>
          <a:xfrm>
            <a:off x="900162" y="936303"/>
            <a:ext cx="7560840" cy="3416320"/>
          </a:xfrm>
          <a:prstGeom prst="rect">
            <a:avLst/>
          </a:prstGeom>
          <a:noFill/>
        </p:spPr>
        <p:txBody>
          <a:bodyPr wrap="square" rtlCol="0">
            <a:spAutoFit/>
          </a:bodyPr>
          <a:lstStyle/>
          <a:p>
            <a:r>
              <a:rPr lang="en-US" altLang="zh-CN" dirty="0" smtClean="0"/>
              <a:t>TCP/IP</a:t>
            </a:r>
            <a:r>
              <a:rPr lang="zh-CN" altLang="en-US" dirty="0" smtClean="0"/>
              <a:t>模型和</a:t>
            </a:r>
            <a:r>
              <a:rPr lang="en-US" altLang="zh-CN" dirty="0" smtClean="0"/>
              <a:t>OSI</a:t>
            </a:r>
            <a:r>
              <a:rPr lang="zh-CN" altLang="en-US" dirty="0" smtClean="0"/>
              <a:t>模型的比较：</a:t>
            </a:r>
            <a:endParaRPr lang="en-US" altLang="zh-CN" dirty="0" smtClean="0"/>
          </a:p>
          <a:p>
            <a:r>
              <a:rPr lang="zh-CN" altLang="en-US" dirty="0" smtClean="0"/>
              <a:t>相同点：</a:t>
            </a:r>
            <a:endParaRPr lang="en-US" altLang="zh-CN" dirty="0" smtClean="0"/>
          </a:p>
          <a:p>
            <a:r>
              <a:rPr lang="en-US" altLang="zh-CN" dirty="0" smtClean="0"/>
              <a:t>	</a:t>
            </a:r>
            <a:r>
              <a:rPr lang="zh-CN" altLang="en-US" dirty="0" smtClean="0"/>
              <a:t>两者都是以协议栈的概念为基础；</a:t>
            </a:r>
            <a:endParaRPr lang="en-US" altLang="zh-CN" dirty="0" smtClean="0"/>
          </a:p>
          <a:p>
            <a:r>
              <a:rPr lang="en-US" altLang="zh-CN" dirty="0" smtClean="0"/>
              <a:t>	</a:t>
            </a:r>
            <a:r>
              <a:rPr lang="zh-CN" altLang="en-US" dirty="0" smtClean="0"/>
              <a:t>协议栈中的协议彼此互相独立；</a:t>
            </a:r>
            <a:endParaRPr lang="en-US" altLang="zh-CN" dirty="0" smtClean="0"/>
          </a:p>
          <a:p>
            <a:r>
              <a:rPr lang="en-US" altLang="zh-CN" dirty="0" smtClean="0"/>
              <a:t>	</a:t>
            </a:r>
            <a:r>
              <a:rPr lang="zh-CN" altLang="en-US" dirty="0" smtClean="0"/>
              <a:t>下层对上层提供服务；</a:t>
            </a:r>
            <a:endParaRPr lang="en-US" altLang="zh-CN" dirty="0" smtClean="0"/>
          </a:p>
          <a:p>
            <a:endParaRPr lang="en-US" altLang="zh-CN" dirty="0"/>
          </a:p>
          <a:p>
            <a:r>
              <a:rPr lang="zh-CN" altLang="en-US" dirty="0"/>
              <a:t>不同点：</a:t>
            </a:r>
            <a:endParaRPr lang="en-US" altLang="zh-CN" dirty="0"/>
          </a:p>
          <a:p>
            <a:r>
              <a:rPr lang="en-US" altLang="zh-CN" dirty="0"/>
              <a:t>	OSI</a:t>
            </a:r>
            <a:r>
              <a:rPr lang="zh-CN" altLang="en-US" dirty="0"/>
              <a:t>是先有模型；</a:t>
            </a:r>
            <a:r>
              <a:rPr lang="en-US" altLang="zh-CN" dirty="0"/>
              <a:t>TCP/IP</a:t>
            </a:r>
            <a:r>
              <a:rPr lang="zh-CN" altLang="en-US" dirty="0"/>
              <a:t>是现有协议，后有模型；</a:t>
            </a:r>
            <a:endParaRPr lang="en-US" altLang="zh-CN" dirty="0"/>
          </a:p>
          <a:p>
            <a:r>
              <a:rPr lang="en-US" altLang="zh-CN" dirty="0"/>
              <a:t>	OSI</a:t>
            </a:r>
            <a:r>
              <a:rPr lang="zh-CN" altLang="en-US" dirty="0"/>
              <a:t>适用于各种协议栈；</a:t>
            </a:r>
            <a:r>
              <a:rPr lang="en-US" altLang="zh-CN" dirty="0"/>
              <a:t>TCP/IP</a:t>
            </a:r>
            <a:r>
              <a:rPr lang="zh-CN" altLang="en-US" dirty="0"/>
              <a:t>只适用于</a:t>
            </a:r>
            <a:r>
              <a:rPr lang="en-US" altLang="zh-CN" dirty="0"/>
              <a:t>TCP/IP</a:t>
            </a:r>
            <a:r>
              <a:rPr lang="zh-CN" altLang="en-US" dirty="0"/>
              <a:t>网络</a:t>
            </a:r>
            <a:endParaRPr lang="en-US" altLang="zh-CN" dirty="0"/>
          </a:p>
          <a:p>
            <a:r>
              <a:rPr lang="en-US" altLang="zh-CN" dirty="0"/>
              <a:t>	</a:t>
            </a:r>
            <a:r>
              <a:rPr lang="zh-CN" altLang="en-US" dirty="0"/>
              <a:t>层次数量不同</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089828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114" y="720279"/>
            <a:ext cx="1579278" cy="369332"/>
          </a:xfrm>
          <a:prstGeom prst="rect">
            <a:avLst/>
          </a:prstGeom>
        </p:spPr>
        <p:txBody>
          <a:bodyPr wrap="none">
            <a:spAutoFit/>
          </a:bodyPr>
          <a:lstStyle/>
          <a:p>
            <a:r>
              <a:rPr lang="zh-CN" altLang="en-US" dirty="0" smtClean="0"/>
              <a:t>常见请求首部</a:t>
            </a:r>
            <a:endParaRPr lang="en-US" altLang="zh-CN"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224335"/>
            <a:ext cx="7659688"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402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106" y="677302"/>
            <a:ext cx="7920879" cy="3693319"/>
          </a:xfrm>
          <a:prstGeom prst="rect">
            <a:avLst/>
          </a:prstGeom>
        </p:spPr>
        <p:txBody>
          <a:bodyPr wrap="square">
            <a:spAutoFit/>
          </a:bodyPr>
          <a:lstStyle/>
          <a:p>
            <a:r>
              <a:rPr lang="zh-CN" altLang="en-US" dirty="0" smtClean="0">
                <a:latin typeface="宋体" pitchFamily="2" charset="-122"/>
              </a:rPr>
              <a:t>（</a:t>
            </a:r>
            <a:r>
              <a:rPr lang="en-US" altLang="zh-CN" dirty="0" smtClean="0">
                <a:latin typeface="宋体" pitchFamily="2" charset="-122"/>
              </a:rPr>
              <a:t>1</a:t>
            </a:r>
            <a:r>
              <a:rPr lang="zh-CN" altLang="en-US" dirty="0" smtClean="0">
                <a:latin typeface="宋体" pitchFamily="2" charset="-122"/>
              </a:rPr>
              <a:t>）</a:t>
            </a:r>
            <a:r>
              <a:rPr lang="en-US" altLang="zh-CN" dirty="0" smtClean="0">
                <a:latin typeface="宋体" pitchFamily="2" charset="-122"/>
              </a:rPr>
              <a:t>Accept</a:t>
            </a:r>
            <a:r>
              <a:rPr lang="zh-CN" altLang="en-US" dirty="0" smtClean="0">
                <a:latin typeface="宋体" pitchFamily="2" charset="-122"/>
              </a:rPr>
              <a:t>：</a:t>
            </a:r>
            <a:r>
              <a:rPr lang="zh-CN" altLang="en-US" dirty="0">
                <a:latin typeface="宋体" pitchFamily="2" charset="-122"/>
              </a:rPr>
              <a:t>请求报头域用于指定客户端接受哪些类型的信息。</a:t>
            </a:r>
            <a:r>
              <a:rPr lang="en-US" altLang="zh-CN" dirty="0" err="1">
                <a:latin typeface="宋体" pitchFamily="2" charset="-122"/>
              </a:rPr>
              <a:t>eg</a:t>
            </a:r>
            <a:r>
              <a:rPr lang="zh-CN" altLang="en-US" dirty="0">
                <a:latin typeface="宋体" pitchFamily="2" charset="-122"/>
              </a:rPr>
              <a:t>：</a:t>
            </a:r>
            <a:r>
              <a:rPr lang="en-US" altLang="zh-CN" dirty="0">
                <a:latin typeface="宋体" pitchFamily="2" charset="-122"/>
              </a:rPr>
              <a:t>Accept</a:t>
            </a:r>
            <a:r>
              <a:rPr lang="zh-CN" altLang="en-US" dirty="0">
                <a:latin typeface="宋体" pitchFamily="2" charset="-122"/>
              </a:rPr>
              <a:t>：</a:t>
            </a:r>
            <a:r>
              <a:rPr lang="en-US" altLang="zh-CN" dirty="0">
                <a:latin typeface="宋体" pitchFamily="2" charset="-122"/>
              </a:rPr>
              <a:t>image/gif</a:t>
            </a:r>
            <a:r>
              <a:rPr lang="zh-CN" altLang="en-US" dirty="0">
                <a:latin typeface="宋体" pitchFamily="2" charset="-122"/>
              </a:rPr>
              <a:t>，表明</a:t>
            </a:r>
            <a:r>
              <a:rPr lang="zh-CN" altLang="en-US" dirty="0">
                <a:latin typeface="宋体" pitchFamily="2" charset="-122"/>
              </a:rPr>
              <a:t>客户端希望</a:t>
            </a:r>
            <a:r>
              <a:rPr lang="zh-CN" altLang="en-US" dirty="0">
                <a:latin typeface="宋体" pitchFamily="2" charset="-122"/>
              </a:rPr>
              <a:t>接受</a:t>
            </a:r>
            <a:r>
              <a:rPr lang="en-US" altLang="zh-CN" dirty="0">
                <a:latin typeface="宋体" pitchFamily="2" charset="-122"/>
              </a:rPr>
              <a:t>GIF </a:t>
            </a:r>
            <a:r>
              <a:rPr lang="zh-CN" altLang="en-US" dirty="0">
                <a:latin typeface="宋体" pitchFamily="2" charset="-122"/>
              </a:rPr>
              <a:t>图象格式的资源；</a:t>
            </a:r>
            <a:r>
              <a:rPr lang="en-US" altLang="zh-CN" dirty="0">
                <a:latin typeface="宋体" pitchFamily="2" charset="-122"/>
              </a:rPr>
              <a:t>Accept</a:t>
            </a:r>
            <a:r>
              <a:rPr lang="zh-CN" altLang="en-US" dirty="0">
                <a:latin typeface="宋体" pitchFamily="2" charset="-122"/>
              </a:rPr>
              <a:t>：</a:t>
            </a:r>
            <a:r>
              <a:rPr lang="en-US" altLang="zh-CN" dirty="0">
                <a:latin typeface="宋体" pitchFamily="2" charset="-122"/>
              </a:rPr>
              <a:t>text/html</a:t>
            </a:r>
            <a:r>
              <a:rPr lang="zh-CN" altLang="en-US" dirty="0">
                <a:latin typeface="宋体" pitchFamily="2" charset="-122"/>
              </a:rPr>
              <a:t>，表明客户端希望接受</a:t>
            </a:r>
            <a:r>
              <a:rPr lang="en-US" altLang="zh-CN" dirty="0">
                <a:latin typeface="宋体" pitchFamily="2" charset="-122"/>
              </a:rPr>
              <a:t>html </a:t>
            </a:r>
            <a:r>
              <a:rPr lang="zh-CN" altLang="en-US" dirty="0">
                <a:latin typeface="宋体" pitchFamily="2" charset="-122"/>
              </a:rPr>
              <a:t>文本。</a:t>
            </a:r>
            <a:endParaRPr lang="en-US" altLang="zh-CN" dirty="0">
              <a:latin typeface="宋体" pitchFamily="2" charset="-122"/>
            </a:endParaRPr>
          </a:p>
          <a:p>
            <a:endParaRPr lang="en-US" altLang="zh-CN" dirty="0" smtClean="0">
              <a:latin typeface="宋体" pitchFamily="2" charset="-122"/>
            </a:endParaRPr>
          </a:p>
          <a:p>
            <a:r>
              <a:rPr lang="zh-CN" altLang="en-US" dirty="0" smtClean="0">
                <a:latin typeface="宋体" pitchFamily="2" charset="-122"/>
              </a:rPr>
              <a:t>（</a:t>
            </a:r>
            <a:r>
              <a:rPr lang="en-US" altLang="zh-CN" dirty="0">
                <a:latin typeface="宋体" pitchFamily="2" charset="-122"/>
              </a:rPr>
              <a:t>2</a:t>
            </a:r>
            <a:r>
              <a:rPr lang="zh-CN" altLang="en-US" dirty="0">
                <a:latin typeface="宋体" pitchFamily="2" charset="-122"/>
              </a:rPr>
              <a:t>）</a:t>
            </a:r>
            <a:r>
              <a:rPr lang="en-US" altLang="zh-CN" dirty="0">
                <a:latin typeface="宋体" pitchFamily="2" charset="-122"/>
              </a:rPr>
              <a:t> </a:t>
            </a:r>
            <a:r>
              <a:rPr lang="en-US" altLang="zh-CN" dirty="0">
                <a:latin typeface="宋体" pitchFamily="2" charset="-122"/>
              </a:rPr>
              <a:t>Accept-Charset</a:t>
            </a:r>
            <a:r>
              <a:rPr lang="zh-CN" altLang="en-US" dirty="0">
                <a:latin typeface="宋体" pitchFamily="2" charset="-122"/>
              </a:rPr>
              <a:t>： 浏览器申明自己接收的</a:t>
            </a:r>
            <a:r>
              <a:rPr lang="zh-CN" altLang="en-US" dirty="0">
                <a:latin typeface="宋体" pitchFamily="2" charset="-122"/>
              </a:rPr>
              <a:t>字符集， </a:t>
            </a:r>
            <a:r>
              <a:rPr lang="en-US" altLang="zh-CN" dirty="0" err="1">
                <a:latin typeface="宋体" pitchFamily="2" charset="-122"/>
              </a:rPr>
              <a:t>eg</a:t>
            </a:r>
            <a:r>
              <a:rPr lang="en-US" altLang="zh-CN" dirty="0">
                <a:latin typeface="宋体" pitchFamily="2" charset="-122"/>
              </a:rPr>
              <a:t> </a:t>
            </a:r>
            <a:r>
              <a:rPr lang="zh-CN" altLang="en-US" dirty="0">
                <a:latin typeface="宋体" pitchFamily="2" charset="-122"/>
              </a:rPr>
              <a:t>：</a:t>
            </a:r>
          </a:p>
          <a:p>
            <a:r>
              <a:rPr lang="en-US" altLang="zh-CN" dirty="0">
                <a:latin typeface="宋体" pitchFamily="2" charset="-122"/>
              </a:rPr>
              <a:t>Accept-Charset:iso-8859-1,gb2312.</a:t>
            </a:r>
            <a:r>
              <a:rPr lang="zh-CN" altLang="en-US" dirty="0">
                <a:latin typeface="宋体" pitchFamily="2" charset="-122"/>
              </a:rPr>
              <a:t>如果在请求消息中没有设置这个域，缺省是任何字符集都</a:t>
            </a:r>
            <a:r>
              <a:rPr lang="zh-CN" altLang="en-US" dirty="0">
                <a:latin typeface="宋体" pitchFamily="2" charset="-122"/>
              </a:rPr>
              <a:t>可以</a:t>
            </a:r>
            <a:r>
              <a:rPr lang="zh-CN" altLang="en-US" dirty="0">
                <a:latin typeface="宋体" pitchFamily="2" charset="-122"/>
              </a:rPr>
              <a:t>接受。</a:t>
            </a:r>
            <a:br>
              <a:rPr lang="zh-CN" altLang="en-US" dirty="0">
                <a:latin typeface="宋体" pitchFamily="2" charset="-122"/>
              </a:rPr>
            </a:br>
            <a:r>
              <a:rPr lang="en-US" altLang="zh-CN" dirty="0">
                <a:latin typeface="宋体" pitchFamily="2" charset="-122"/>
              </a:rPr>
              <a:t>Accept-Encoding</a:t>
            </a:r>
            <a:r>
              <a:rPr lang="zh-CN" altLang="en-US" dirty="0">
                <a:latin typeface="宋体" pitchFamily="2" charset="-122"/>
              </a:rPr>
              <a:t>：</a:t>
            </a:r>
            <a:r>
              <a:rPr lang="zh-CN" altLang="en-US" dirty="0">
                <a:latin typeface="宋体" pitchFamily="2" charset="-122"/>
              </a:rPr>
              <a:t>用于指定可接受的内容</a:t>
            </a:r>
            <a:r>
              <a:rPr lang="zh-CN" altLang="en-US" dirty="0">
                <a:latin typeface="宋体" pitchFamily="2" charset="-122"/>
              </a:rPr>
              <a:t>编码方法，</a:t>
            </a:r>
            <a:r>
              <a:rPr lang="zh-CN" altLang="en-US" dirty="0">
                <a:latin typeface="宋体" pitchFamily="2" charset="-122"/>
              </a:rPr>
              <a:t>通常指定压缩方法，是否支持压缩，支持什么压缩方法（</a:t>
            </a:r>
            <a:r>
              <a:rPr lang="en-US" altLang="zh-CN" dirty="0" err="1">
                <a:latin typeface="宋体" pitchFamily="2" charset="-122"/>
              </a:rPr>
              <a:t>gzip</a:t>
            </a:r>
            <a:r>
              <a:rPr lang="zh-CN" altLang="en-US" dirty="0">
                <a:latin typeface="宋体" pitchFamily="2" charset="-122"/>
              </a:rPr>
              <a:t>，</a:t>
            </a:r>
            <a:r>
              <a:rPr lang="en-US" altLang="zh-CN" dirty="0">
                <a:latin typeface="宋体" pitchFamily="2" charset="-122"/>
              </a:rPr>
              <a:t>deflate</a:t>
            </a:r>
            <a:r>
              <a:rPr lang="zh-CN" altLang="en-US" dirty="0">
                <a:latin typeface="宋体" pitchFamily="2" charset="-122"/>
              </a:rPr>
              <a:t>），</a:t>
            </a:r>
            <a:r>
              <a:rPr lang="zh-CN" altLang="en-US" dirty="0">
                <a:latin typeface="宋体" pitchFamily="2" charset="-122"/>
              </a:rPr>
              <a:t>如果请求消息中没有设置这个域服务器假定客户端对各种内容</a:t>
            </a:r>
            <a:r>
              <a:rPr lang="zh-CN" altLang="en-US" dirty="0">
                <a:latin typeface="宋体" pitchFamily="2" charset="-122"/>
              </a:rPr>
              <a:t>编码</a:t>
            </a:r>
            <a:r>
              <a:rPr lang="zh-CN" altLang="en-US" dirty="0">
                <a:latin typeface="宋体" pitchFamily="2" charset="-122"/>
              </a:rPr>
              <a:t>都可以接受。</a:t>
            </a:r>
            <a:br>
              <a:rPr lang="zh-CN" altLang="en-US" dirty="0">
                <a:latin typeface="宋体" pitchFamily="2" charset="-122"/>
              </a:rPr>
            </a:br>
            <a:r>
              <a:rPr lang="en-US" altLang="zh-CN" dirty="0">
                <a:latin typeface="宋体" pitchFamily="2" charset="-122"/>
              </a:rPr>
              <a:t>Accept-Language</a:t>
            </a:r>
            <a:r>
              <a:rPr lang="zh-CN" altLang="en-US" dirty="0">
                <a:latin typeface="宋体" pitchFamily="2" charset="-122"/>
              </a:rPr>
              <a:t>：：浏览器申明自己接收的语言</a:t>
            </a:r>
            <a:br>
              <a:rPr lang="zh-CN" altLang="en-US" dirty="0">
                <a:latin typeface="宋体" pitchFamily="2" charset="-122"/>
              </a:rPr>
            </a:br>
            <a:r>
              <a:rPr lang="zh-CN" altLang="en-US" dirty="0">
                <a:latin typeface="宋体" pitchFamily="2" charset="-122"/>
              </a:rPr>
              <a:t>语言跟字符集的区别：中文是语言，中文有多种字符集，比如</a:t>
            </a:r>
            <a:r>
              <a:rPr lang="en-US" altLang="zh-CN" dirty="0">
                <a:latin typeface="宋体" pitchFamily="2" charset="-122"/>
              </a:rPr>
              <a:t>big5</a:t>
            </a:r>
            <a:r>
              <a:rPr lang="zh-CN" altLang="en-US" dirty="0">
                <a:latin typeface="宋体" pitchFamily="2" charset="-122"/>
              </a:rPr>
              <a:t>，</a:t>
            </a:r>
            <a:r>
              <a:rPr lang="en-US" altLang="zh-CN" dirty="0">
                <a:latin typeface="宋体" pitchFamily="2" charset="-122"/>
              </a:rPr>
              <a:t>gb2312</a:t>
            </a:r>
            <a:r>
              <a:rPr lang="zh-CN" altLang="en-US" dirty="0">
                <a:latin typeface="宋体" pitchFamily="2" charset="-122"/>
              </a:rPr>
              <a:t>，</a:t>
            </a:r>
            <a:r>
              <a:rPr lang="en-US" altLang="zh-CN" dirty="0" err="1">
                <a:latin typeface="宋体" pitchFamily="2" charset="-122"/>
              </a:rPr>
              <a:t>gbk</a:t>
            </a:r>
            <a:r>
              <a:rPr lang="zh-CN" altLang="en-US" dirty="0">
                <a:latin typeface="宋体" pitchFamily="2" charset="-122"/>
              </a:rPr>
              <a:t>等等</a:t>
            </a:r>
            <a:r>
              <a:rPr lang="zh-CN" altLang="en-US" dirty="0" smtClean="0">
                <a:latin typeface="宋体" pitchFamily="2" charset="-122"/>
              </a:rPr>
              <a:t>。</a:t>
            </a:r>
            <a:endParaRPr lang="zh-CN" altLang="en-US" dirty="0">
              <a:latin typeface="宋体" pitchFamily="2" charset="-122"/>
            </a:endParaRPr>
          </a:p>
        </p:txBody>
      </p:sp>
    </p:spTree>
    <p:extLst>
      <p:ext uri="{BB962C8B-B14F-4D97-AF65-F5344CB8AC3E}">
        <p14:creationId xmlns:p14="http://schemas.microsoft.com/office/powerpoint/2010/main" val="464056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1" y="792287"/>
            <a:ext cx="8208912" cy="2862322"/>
          </a:xfrm>
          <a:prstGeom prst="rect">
            <a:avLst/>
          </a:prstGeom>
          <a:noFill/>
        </p:spPr>
        <p:txBody>
          <a:bodyPr wrap="square" rtlCol="0">
            <a:spAutoFit/>
          </a:bodyPr>
          <a:lstStyle/>
          <a:p>
            <a:r>
              <a:rPr lang="zh-CN" altLang="en-US" dirty="0">
                <a:latin typeface="宋体" pitchFamily="2" charset="-122"/>
              </a:rPr>
              <a:t>（</a:t>
            </a:r>
            <a:r>
              <a:rPr lang="en-US" altLang="zh-CN" dirty="0">
                <a:latin typeface="宋体" pitchFamily="2" charset="-122"/>
              </a:rPr>
              <a:t>3</a:t>
            </a:r>
            <a:r>
              <a:rPr lang="zh-CN" altLang="en-US" dirty="0">
                <a:latin typeface="宋体" pitchFamily="2" charset="-122"/>
              </a:rPr>
              <a:t>）</a:t>
            </a:r>
            <a:r>
              <a:rPr lang="en-US" altLang="zh-CN" dirty="0">
                <a:latin typeface="宋体" pitchFamily="2" charset="-122"/>
              </a:rPr>
              <a:t>Host</a:t>
            </a:r>
            <a:r>
              <a:rPr lang="zh-CN" altLang="en-US" dirty="0">
                <a:latin typeface="宋体" pitchFamily="2" charset="-122"/>
              </a:rPr>
              <a:t>（发送请求时，该报头域是必需的）：请求报头域主要用于指定被请求资源的</a:t>
            </a:r>
            <a:r>
              <a:rPr lang="en-US" altLang="zh-CN" dirty="0">
                <a:latin typeface="宋体" pitchFamily="2" charset="-122"/>
              </a:rPr>
              <a:t>Internet </a:t>
            </a:r>
            <a:r>
              <a:rPr lang="zh-CN" altLang="en-US" dirty="0">
                <a:latin typeface="宋体" pitchFamily="2" charset="-122"/>
              </a:rPr>
              <a:t>主机和端口号，它通常从</a:t>
            </a:r>
            <a:r>
              <a:rPr lang="en-US" altLang="zh-CN" dirty="0">
                <a:latin typeface="宋体" pitchFamily="2" charset="-122"/>
              </a:rPr>
              <a:t>HTTP URL </a:t>
            </a:r>
            <a:r>
              <a:rPr lang="zh-CN" altLang="en-US" dirty="0">
                <a:latin typeface="宋体" pitchFamily="2" charset="-122"/>
              </a:rPr>
              <a:t>中提取出来的，</a:t>
            </a:r>
            <a:r>
              <a:rPr lang="en-US" altLang="zh-CN" dirty="0" err="1">
                <a:latin typeface="宋体" pitchFamily="2" charset="-122"/>
              </a:rPr>
              <a:t>eg</a:t>
            </a:r>
            <a:r>
              <a:rPr lang="zh-CN" altLang="en-US" dirty="0">
                <a:latin typeface="宋体" pitchFamily="2" charset="-122"/>
              </a:rPr>
              <a:t>：</a:t>
            </a:r>
          </a:p>
          <a:p>
            <a:r>
              <a:rPr lang="zh-CN" altLang="en-US" dirty="0">
                <a:latin typeface="宋体" pitchFamily="2" charset="-122"/>
              </a:rPr>
              <a:t>我们在浏览器中输入：</a:t>
            </a:r>
            <a:r>
              <a:rPr lang="en-US" altLang="zh-CN" dirty="0">
                <a:latin typeface="宋体" pitchFamily="2" charset="-122"/>
              </a:rPr>
              <a:t>http://www.guet.edu.cn/index.html</a:t>
            </a:r>
            <a:r>
              <a:rPr lang="zh-CN" altLang="en-US" dirty="0">
                <a:latin typeface="宋体" pitchFamily="2" charset="-122"/>
              </a:rPr>
              <a:t>浏览器发送的请求消息中，就会包含</a:t>
            </a:r>
            <a:r>
              <a:rPr lang="en-US" altLang="zh-CN" dirty="0">
                <a:latin typeface="宋体" pitchFamily="2" charset="-122"/>
              </a:rPr>
              <a:t>Host </a:t>
            </a:r>
            <a:r>
              <a:rPr lang="zh-CN" altLang="en-US" dirty="0">
                <a:latin typeface="宋体" pitchFamily="2" charset="-122"/>
              </a:rPr>
              <a:t>请求报头域，如下：</a:t>
            </a:r>
            <a:r>
              <a:rPr lang="en-US" altLang="zh-CN" dirty="0">
                <a:latin typeface="宋体" pitchFamily="2" charset="-122"/>
              </a:rPr>
              <a:t>Host</a:t>
            </a:r>
            <a:r>
              <a:rPr lang="zh-CN" altLang="en-US" dirty="0">
                <a:latin typeface="宋体" pitchFamily="2" charset="-122"/>
              </a:rPr>
              <a:t>：</a:t>
            </a:r>
            <a:r>
              <a:rPr lang="en-US" altLang="zh-CN" dirty="0">
                <a:latin typeface="宋体" pitchFamily="2" charset="-122"/>
              </a:rPr>
              <a:t>www.guet.edu.cn</a:t>
            </a:r>
          </a:p>
          <a:p>
            <a:r>
              <a:rPr lang="zh-CN" altLang="en-US" dirty="0">
                <a:latin typeface="宋体" pitchFamily="2" charset="-122"/>
              </a:rPr>
              <a:t>此处使用缺省端口号</a:t>
            </a:r>
            <a:r>
              <a:rPr lang="en-US" altLang="zh-CN" dirty="0">
                <a:latin typeface="宋体" pitchFamily="2" charset="-122"/>
              </a:rPr>
              <a:t>80</a:t>
            </a:r>
            <a:r>
              <a:rPr lang="zh-CN" altLang="en-US" dirty="0">
                <a:latin typeface="宋体" pitchFamily="2" charset="-122"/>
              </a:rPr>
              <a:t>，若指定了端口号，则变成：</a:t>
            </a:r>
            <a:r>
              <a:rPr lang="en-US" altLang="zh-CN" dirty="0">
                <a:latin typeface="宋体" pitchFamily="2" charset="-122"/>
              </a:rPr>
              <a:t>Host</a:t>
            </a:r>
            <a:r>
              <a:rPr lang="zh-CN" altLang="en-US" dirty="0">
                <a:latin typeface="宋体" pitchFamily="2" charset="-122"/>
              </a:rPr>
              <a:t>：</a:t>
            </a:r>
            <a:r>
              <a:rPr lang="en-US" altLang="zh-CN" dirty="0">
                <a:latin typeface="宋体" pitchFamily="2" charset="-122"/>
              </a:rPr>
              <a:t>www.guet.edu.cn:</a:t>
            </a:r>
            <a:r>
              <a:rPr lang="zh-CN" altLang="en-US" dirty="0">
                <a:latin typeface="宋体" pitchFamily="2" charset="-122"/>
              </a:rPr>
              <a:t>指定端口号</a:t>
            </a:r>
          </a:p>
          <a:p>
            <a:endParaRPr lang="en-US" altLang="zh-CN" dirty="0" smtClean="0"/>
          </a:p>
          <a:p>
            <a:r>
              <a:rPr lang="zh-CN" altLang="en-US" dirty="0">
                <a:latin typeface="宋体" pitchFamily="2" charset="-122"/>
              </a:rPr>
              <a:t>（</a:t>
            </a:r>
            <a:r>
              <a:rPr lang="en-US" altLang="zh-CN" dirty="0">
                <a:latin typeface="宋体" pitchFamily="2" charset="-122"/>
              </a:rPr>
              <a:t>4</a:t>
            </a:r>
            <a:r>
              <a:rPr lang="zh-CN" altLang="en-US" dirty="0">
                <a:latin typeface="宋体" pitchFamily="2" charset="-122"/>
              </a:rPr>
              <a:t>）</a:t>
            </a:r>
            <a:r>
              <a:rPr lang="en-US" altLang="zh-CN" dirty="0">
                <a:latin typeface="宋体" pitchFamily="2" charset="-122"/>
              </a:rPr>
              <a:t>User-Agent</a:t>
            </a:r>
            <a:r>
              <a:rPr lang="zh-CN" altLang="en-US" dirty="0">
                <a:latin typeface="宋体" pitchFamily="2" charset="-122"/>
              </a:rPr>
              <a:t>：服务器应用程序就是从</a:t>
            </a:r>
            <a:r>
              <a:rPr lang="en-US" altLang="zh-CN" dirty="0">
                <a:latin typeface="宋体" pitchFamily="2" charset="-122"/>
              </a:rPr>
              <a:t>User-Agent</a:t>
            </a:r>
            <a:r>
              <a:rPr lang="zh-CN" altLang="en-US" dirty="0">
                <a:latin typeface="宋体" pitchFamily="2" charset="-122"/>
              </a:rPr>
              <a:t>这个</a:t>
            </a:r>
            <a:r>
              <a:rPr lang="zh-CN" altLang="en-US" dirty="0">
                <a:latin typeface="宋体" pitchFamily="2" charset="-122"/>
              </a:rPr>
              <a:t>请求报头域中</a:t>
            </a:r>
            <a:r>
              <a:rPr lang="zh-CN" altLang="en-US" dirty="0">
                <a:latin typeface="宋体" pitchFamily="2" charset="-122"/>
              </a:rPr>
              <a:t>获取到</a:t>
            </a:r>
            <a:endParaRPr lang="en-US" altLang="zh-CN" dirty="0">
              <a:latin typeface="宋体" pitchFamily="2" charset="-122"/>
            </a:endParaRPr>
          </a:p>
          <a:p>
            <a:r>
              <a:rPr lang="zh-CN" altLang="en-US" dirty="0">
                <a:latin typeface="宋体" pitchFamily="2" charset="-122"/>
              </a:rPr>
              <a:t>这些</a:t>
            </a:r>
            <a:r>
              <a:rPr lang="zh-CN" altLang="en-US" dirty="0">
                <a:latin typeface="宋体" pitchFamily="2" charset="-122"/>
              </a:rPr>
              <a:t>信息。</a:t>
            </a:r>
            <a:r>
              <a:rPr lang="en-US" altLang="zh-CN" dirty="0">
                <a:latin typeface="宋体" pitchFamily="2" charset="-122"/>
              </a:rPr>
              <a:t>User-Agent </a:t>
            </a:r>
            <a:r>
              <a:rPr lang="zh-CN" altLang="en-US" dirty="0">
                <a:latin typeface="宋体" pitchFamily="2" charset="-122"/>
              </a:rPr>
              <a:t>请求报头域允许客户端将它的操作系统、浏览器和其它</a:t>
            </a:r>
          </a:p>
          <a:p>
            <a:r>
              <a:rPr lang="zh-CN" altLang="en-US" dirty="0">
                <a:latin typeface="宋体" pitchFamily="2" charset="-122"/>
              </a:rPr>
              <a:t>属性告诉服务器。</a:t>
            </a:r>
          </a:p>
        </p:txBody>
      </p:sp>
    </p:spTree>
    <p:extLst>
      <p:ext uri="{BB962C8B-B14F-4D97-AF65-F5344CB8AC3E}">
        <p14:creationId xmlns:p14="http://schemas.microsoft.com/office/powerpoint/2010/main" val="2022066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1579278" cy="369332"/>
          </a:xfrm>
          <a:prstGeom prst="rect">
            <a:avLst/>
          </a:prstGeom>
        </p:spPr>
        <p:txBody>
          <a:bodyPr wrap="none">
            <a:spAutoFit/>
          </a:bodyPr>
          <a:lstStyle/>
          <a:p>
            <a:r>
              <a:rPr lang="zh-CN" altLang="en-US" dirty="0" smtClean="0"/>
              <a:t>常见响应首部</a:t>
            </a:r>
            <a:endParaRPr lang="en-US" altLang="zh-CN"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22" y="1296343"/>
            <a:ext cx="7631112"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40122" y="2965301"/>
            <a:ext cx="7631111" cy="1754326"/>
          </a:xfrm>
          <a:prstGeom prst="rect">
            <a:avLst/>
          </a:prstGeom>
        </p:spPr>
        <p:txBody>
          <a:bodyPr wrap="square">
            <a:spAutoFit/>
          </a:bodyPr>
          <a:lstStyle/>
          <a:p>
            <a:r>
              <a:rPr lang="en-US" altLang="zh-CN" dirty="0">
                <a:latin typeface="宋体" pitchFamily="2" charset="-122"/>
              </a:rPr>
              <a:t>Location:</a:t>
            </a:r>
            <a:r>
              <a:rPr lang="zh-CN" altLang="en-US" dirty="0">
                <a:latin typeface="宋体" pitchFamily="2" charset="-122"/>
              </a:rPr>
              <a:t>响应报头域用于重定向接受者到一个新的位置。</a:t>
            </a:r>
            <a:r>
              <a:rPr lang="en-US" altLang="zh-CN" dirty="0">
                <a:latin typeface="宋体" pitchFamily="2" charset="-122"/>
              </a:rPr>
              <a:t>Location </a:t>
            </a:r>
            <a:r>
              <a:rPr lang="zh-CN" altLang="en-US" dirty="0">
                <a:latin typeface="宋体" pitchFamily="2" charset="-122"/>
              </a:rPr>
              <a:t>响应报头</a:t>
            </a:r>
            <a:r>
              <a:rPr lang="zh-CN" altLang="en-US" dirty="0">
                <a:latin typeface="宋体" pitchFamily="2" charset="-122"/>
              </a:rPr>
              <a:t>域常用在更换域名</a:t>
            </a:r>
            <a:r>
              <a:rPr lang="zh-CN" altLang="en-US" dirty="0">
                <a:latin typeface="宋体" pitchFamily="2" charset="-122"/>
              </a:rPr>
              <a:t>的时候</a:t>
            </a:r>
            <a:r>
              <a:rPr lang="zh-CN" altLang="en-US" dirty="0">
                <a:latin typeface="宋体" pitchFamily="2" charset="-122"/>
              </a:rPr>
              <a:t>。</a:t>
            </a:r>
            <a:endParaRPr lang="en-US" altLang="zh-CN" dirty="0">
              <a:latin typeface="宋体" pitchFamily="2" charset="-122"/>
            </a:endParaRPr>
          </a:p>
          <a:p>
            <a:pPr eaLnBrk="1" hangingPunct="1"/>
            <a:endParaRPr lang="en-US" altLang="zh-CN" dirty="0" smtClean="0">
              <a:latin typeface="宋体" pitchFamily="2" charset="-122"/>
            </a:endParaRPr>
          </a:p>
          <a:p>
            <a:pPr eaLnBrk="1" hangingPunct="1"/>
            <a:r>
              <a:rPr lang="en-US" altLang="zh-CN" dirty="0" smtClean="0">
                <a:latin typeface="宋体" pitchFamily="2" charset="-122"/>
              </a:rPr>
              <a:t>Set-Cookie</a:t>
            </a:r>
            <a:r>
              <a:rPr lang="zh-CN" altLang="en-US" dirty="0">
                <a:latin typeface="宋体" pitchFamily="2" charset="-122"/>
              </a:rPr>
              <a:t>时还会用到几个参数：</a:t>
            </a:r>
            <a:r>
              <a:rPr lang="en-US" altLang="zh-CN" dirty="0">
                <a:latin typeface="宋体" pitchFamily="2" charset="-122"/>
              </a:rPr>
              <a:t>PATH</a:t>
            </a:r>
            <a:r>
              <a:rPr lang="zh-CN" altLang="en-US" dirty="0">
                <a:latin typeface="宋体" pitchFamily="2" charset="-122"/>
              </a:rPr>
              <a:t>设置有效的路径，</a:t>
            </a:r>
            <a:r>
              <a:rPr lang="en-US" altLang="zh-CN" dirty="0">
                <a:latin typeface="宋体" pitchFamily="2" charset="-122"/>
              </a:rPr>
              <a:t>DOMAIN</a:t>
            </a:r>
            <a:r>
              <a:rPr lang="zh-CN" altLang="en-US" dirty="0">
                <a:latin typeface="宋体" pitchFamily="2" charset="-122"/>
              </a:rPr>
              <a:t>设置</a:t>
            </a:r>
            <a:r>
              <a:rPr lang="en-US" altLang="zh-CN" dirty="0">
                <a:latin typeface="宋体" pitchFamily="2" charset="-122"/>
              </a:rPr>
              <a:t>cookie</a:t>
            </a:r>
            <a:r>
              <a:rPr lang="zh-CN" altLang="en-US" dirty="0">
                <a:latin typeface="宋体" pitchFamily="2" charset="-122"/>
              </a:rPr>
              <a:t>生效的域名，</a:t>
            </a:r>
            <a:r>
              <a:rPr lang="en-US" altLang="zh-CN" dirty="0">
                <a:latin typeface="宋体" pitchFamily="2" charset="-122"/>
              </a:rPr>
              <a:t>Expire</a:t>
            </a:r>
            <a:r>
              <a:rPr lang="zh-CN" altLang="en-US" dirty="0">
                <a:latin typeface="宋体" pitchFamily="2" charset="-122"/>
              </a:rPr>
              <a:t>设置</a:t>
            </a:r>
            <a:r>
              <a:rPr lang="en-US" altLang="zh-CN" dirty="0">
                <a:latin typeface="宋体" pitchFamily="2" charset="-122"/>
              </a:rPr>
              <a:t>cookie</a:t>
            </a:r>
            <a:r>
              <a:rPr lang="zh-CN" altLang="en-US" dirty="0">
                <a:latin typeface="宋体" pitchFamily="2" charset="-122"/>
              </a:rPr>
              <a:t>的有效时间，</a:t>
            </a:r>
            <a:r>
              <a:rPr lang="en-US" altLang="zh-CN" dirty="0">
                <a:latin typeface="宋体" pitchFamily="2" charset="-122"/>
              </a:rPr>
              <a:t>0</a:t>
            </a:r>
            <a:r>
              <a:rPr lang="zh-CN" altLang="en-US" dirty="0">
                <a:latin typeface="宋体" pitchFamily="2" charset="-122"/>
              </a:rPr>
              <a:t>表示关闭浏览器就失效。 </a:t>
            </a:r>
          </a:p>
        </p:txBody>
      </p:sp>
    </p:spTree>
    <p:extLst>
      <p:ext uri="{BB962C8B-B14F-4D97-AF65-F5344CB8AC3E}">
        <p14:creationId xmlns:p14="http://schemas.microsoft.com/office/powerpoint/2010/main" val="2163815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1579278" cy="369332"/>
          </a:xfrm>
          <a:prstGeom prst="rect">
            <a:avLst/>
          </a:prstGeom>
        </p:spPr>
        <p:txBody>
          <a:bodyPr wrap="none">
            <a:spAutoFit/>
          </a:bodyPr>
          <a:lstStyle/>
          <a:p>
            <a:r>
              <a:rPr lang="zh-CN" altLang="en-US" dirty="0" smtClean="0"/>
              <a:t>常见实体首部</a:t>
            </a:r>
            <a:endParaRPr lang="en-US" altLang="zh-CN"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30" y="1152327"/>
            <a:ext cx="7669212"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276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139" y="792287"/>
            <a:ext cx="8064896" cy="1200329"/>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b="0" dirty="0"/>
              <a:t>Content-Encoding </a:t>
            </a:r>
            <a:r>
              <a:rPr lang="zh-CN" altLang="en-US" b="0" dirty="0"/>
              <a:t>实体报头域被用作媒体类型的修饰符，它的值指示了已经被应用到实体正文</a:t>
            </a:r>
            <a:r>
              <a:rPr lang="zh-CN" altLang="en-US" b="0" dirty="0" smtClean="0"/>
              <a:t>的附加</a:t>
            </a:r>
            <a:r>
              <a:rPr lang="zh-CN" altLang="en-US" b="0" dirty="0"/>
              <a:t>内容的编码，因而要获得</a:t>
            </a:r>
            <a:r>
              <a:rPr lang="en-US" altLang="zh-CN" b="0" dirty="0"/>
              <a:t>Content-Type </a:t>
            </a:r>
            <a:r>
              <a:rPr lang="zh-CN" altLang="en-US" b="0" dirty="0"/>
              <a:t>报头域中所引用的媒体类型，必须采用相应的解码机制</a:t>
            </a:r>
            <a:r>
              <a:rPr lang="zh-CN" altLang="en-US" b="0" dirty="0" smtClean="0"/>
              <a:t>。</a:t>
            </a:r>
            <a:r>
              <a:rPr lang="en-US" altLang="zh-CN" b="0" dirty="0" smtClean="0"/>
              <a:t>Content-Encoding </a:t>
            </a:r>
            <a:r>
              <a:rPr lang="zh-CN" altLang="en-US" b="0" dirty="0"/>
              <a:t>这样用于记录文档的压缩方法，</a:t>
            </a:r>
            <a:r>
              <a:rPr lang="en-US" altLang="zh-CN" b="0" dirty="0" err="1"/>
              <a:t>eg</a:t>
            </a:r>
            <a:r>
              <a:rPr lang="zh-CN" altLang="en-US" b="0" dirty="0"/>
              <a:t>：</a:t>
            </a:r>
            <a:r>
              <a:rPr lang="en-US" altLang="zh-CN" b="0" dirty="0"/>
              <a:t>Content-Encoding</a:t>
            </a:r>
            <a:r>
              <a:rPr lang="zh-CN" altLang="en-US" b="0" dirty="0"/>
              <a:t>：</a:t>
            </a:r>
            <a:r>
              <a:rPr lang="en-US" altLang="zh-CN" b="0" dirty="0" err="1"/>
              <a:t>gzip</a:t>
            </a:r>
            <a:endParaRPr lang="zh-CN" altLang="en-US" dirty="0"/>
          </a:p>
        </p:txBody>
      </p:sp>
      <p:sp>
        <p:nvSpPr>
          <p:cNvPr id="3" name="TextBox 2"/>
          <p:cNvSpPr txBox="1"/>
          <p:nvPr/>
        </p:nvSpPr>
        <p:spPr>
          <a:xfrm>
            <a:off x="684138" y="2160439"/>
            <a:ext cx="8064897" cy="2308324"/>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a:t>
            </a:r>
            <a:r>
              <a:rPr lang="en-US" altLang="zh-CN" b="0" dirty="0"/>
              <a:t>Content-Language </a:t>
            </a:r>
            <a:r>
              <a:rPr lang="zh-CN" altLang="en-US" b="0" dirty="0"/>
              <a:t>实体报头域描述了资源所用的自然语言。没有设置该域则认为实体内容将</a:t>
            </a:r>
            <a:r>
              <a:rPr lang="zh-CN" altLang="en-US" b="0" dirty="0" smtClean="0"/>
              <a:t>提供给</a:t>
            </a:r>
            <a:r>
              <a:rPr lang="zh-CN" altLang="en-US" b="0" dirty="0"/>
              <a:t>所有的语言</a:t>
            </a:r>
            <a:r>
              <a:rPr lang="zh-CN" altLang="en-US" b="0" dirty="0" smtClean="0"/>
              <a:t>阅读者</a:t>
            </a:r>
            <a:r>
              <a:rPr lang="zh-CN" altLang="en-US" b="0" dirty="0"/>
              <a:t>。</a:t>
            </a:r>
            <a:r>
              <a:rPr lang="en-US" altLang="zh-CN" b="0" dirty="0" err="1"/>
              <a:t>eg</a:t>
            </a:r>
            <a:r>
              <a:rPr lang="zh-CN" altLang="en-US" b="0" dirty="0"/>
              <a:t>：</a:t>
            </a:r>
            <a:r>
              <a:rPr lang="en-US" altLang="zh-CN" b="0" dirty="0" err="1" smtClean="0"/>
              <a:t>Content-Language:da</a:t>
            </a:r>
            <a:endParaRPr lang="en-US" altLang="zh-CN" b="0" dirty="0" smtClean="0"/>
          </a:p>
          <a:p>
            <a:endParaRPr lang="en-US" altLang="zh-CN" b="0" dirty="0"/>
          </a:p>
          <a:p>
            <a:r>
              <a:rPr lang="zh-CN" altLang="en-US" b="0" dirty="0" smtClean="0"/>
              <a:t>（</a:t>
            </a:r>
            <a:r>
              <a:rPr lang="en-US" altLang="zh-CN" b="0" dirty="0" smtClean="0"/>
              <a:t>3</a:t>
            </a:r>
            <a:r>
              <a:rPr lang="zh-CN" altLang="en-US" b="0" dirty="0" smtClean="0"/>
              <a:t>）</a:t>
            </a:r>
            <a:r>
              <a:rPr lang="en-US" altLang="zh-CN" b="0" dirty="0" smtClean="0"/>
              <a:t>Content-Length </a:t>
            </a:r>
            <a:r>
              <a:rPr lang="zh-CN" altLang="en-US" b="0" dirty="0"/>
              <a:t>实体报头域用于指明实体正文的长度，以字节方式存储的十进制数字来表示</a:t>
            </a:r>
            <a:r>
              <a:rPr lang="zh-CN" altLang="en-US" b="0" dirty="0" smtClean="0"/>
              <a:t>。</a:t>
            </a:r>
            <a:endParaRPr lang="en-US" altLang="zh-CN" b="0" dirty="0" smtClean="0"/>
          </a:p>
          <a:p>
            <a:endParaRPr lang="en-US" altLang="zh-CN" b="0" dirty="0"/>
          </a:p>
          <a:p>
            <a:r>
              <a:rPr lang="zh-CN" altLang="en-US" b="0" dirty="0" smtClean="0"/>
              <a:t>（</a:t>
            </a:r>
            <a:r>
              <a:rPr lang="en-US" altLang="zh-CN" b="0" dirty="0" smtClean="0"/>
              <a:t>4</a:t>
            </a:r>
            <a:r>
              <a:rPr lang="zh-CN" altLang="en-US" b="0" dirty="0" smtClean="0"/>
              <a:t>）</a:t>
            </a:r>
            <a:r>
              <a:rPr lang="en-US" altLang="zh-CN" b="0" dirty="0"/>
              <a:t>Content-Type </a:t>
            </a:r>
            <a:r>
              <a:rPr lang="zh-CN" altLang="en-US" b="0" dirty="0"/>
              <a:t>实体报头域用语指明发送给接收者的实体正文的媒体类型。</a:t>
            </a:r>
            <a:r>
              <a:rPr lang="en-US" altLang="zh-CN" b="0" dirty="0" err="1"/>
              <a:t>eg</a:t>
            </a:r>
            <a:r>
              <a:rPr lang="zh-CN" altLang="en-US" b="0" dirty="0" smtClean="0"/>
              <a:t>：</a:t>
            </a:r>
            <a:r>
              <a:rPr lang="en-US" altLang="zh-CN" b="0" dirty="0" err="1" smtClean="0"/>
              <a:t>Content-Type:text</a:t>
            </a:r>
            <a:r>
              <a:rPr lang="en-US" altLang="zh-CN" b="0" dirty="0" smtClean="0"/>
              <a:t>/</a:t>
            </a:r>
            <a:r>
              <a:rPr lang="en-US" altLang="zh-CN" b="0" dirty="0" err="1" smtClean="0"/>
              <a:t>html;charset</a:t>
            </a:r>
            <a:r>
              <a:rPr lang="en-US" altLang="zh-CN" b="0" dirty="0" smtClean="0"/>
              <a:t>=ISO-8859-1</a:t>
            </a:r>
            <a:endParaRPr lang="zh-CN" altLang="en-US" dirty="0"/>
          </a:p>
        </p:txBody>
      </p:sp>
    </p:spTree>
    <p:extLst>
      <p:ext uri="{BB962C8B-B14F-4D97-AF65-F5344CB8AC3E}">
        <p14:creationId xmlns:p14="http://schemas.microsoft.com/office/powerpoint/2010/main" val="1635893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787395" cy="369332"/>
          </a:xfrm>
          <a:prstGeom prst="rect">
            <a:avLst/>
          </a:prstGeom>
        </p:spPr>
        <p:txBody>
          <a:bodyPr wrap="none">
            <a:spAutoFit/>
          </a:bodyPr>
          <a:lstStyle/>
          <a:p>
            <a:r>
              <a:rPr lang="en-US" altLang="zh-CN" dirty="0" smtClean="0"/>
              <a:t>MIME</a:t>
            </a:r>
            <a:endParaRPr lang="en-US" altLang="zh-CN" dirty="0"/>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22" y="1296343"/>
            <a:ext cx="75533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334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1717137" cy="369332"/>
          </a:xfrm>
          <a:prstGeom prst="rect">
            <a:avLst/>
          </a:prstGeom>
        </p:spPr>
        <p:txBody>
          <a:bodyPr wrap="none">
            <a:spAutoFit/>
          </a:bodyPr>
          <a:lstStyle/>
          <a:p>
            <a:r>
              <a:rPr lang="zh-CN" altLang="en-US" dirty="0" smtClean="0"/>
              <a:t>常见</a:t>
            </a:r>
            <a:r>
              <a:rPr lang="en-US" altLang="zh-CN" dirty="0" smtClean="0"/>
              <a:t>MIME</a:t>
            </a:r>
            <a:r>
              <a:rPr lang="zh-CN" altLang="en-US" dirty="0" smtClean="0"/>
              <a:t>类型</a:t>
            </a:r>
            <a:endParaRPr lang="en-US" altLang="zh-CN"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327150"/>
            <a:ext cx="73533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60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941283" cy="369332"/>
          </a:xfrm>
          <a:prstGeom prst="rect">
            <a:avLst/>
          </a:prstGeom>
        </p:spPr>
        <p:txBody>
          <a:bodyPr wrap="none">
            <a:spAutoFit/>
          </a:bodyPr>
          <a:lstStyle/>
          <a:p>
            <a:r>
              <a:rPr lang="en-US" altLang="zh-CN" dirty="0" smtClean="0"/>
              <a:t>HTTPS</a:t>
            </a:r>
            <a:endParaRPr lang="en-US" altLang="zh-CN" dirty="0"/>
          </a:p>
        </p:txBody>
      </p:sp>
      <p:sp>
        <p:nvSpPr>
          <p:cNvPr id="3" name="矩形 2"/>
          <p:cNvSpPr/>
          <p:nvPr/>
        </p:nvSpPr>
        <p:spPr>
          <a:xfrm>
            <a:off x="684138" y="1310065"/>
            <a:ext cx="7632847" cy="1477328"/>
          </a:xfrm>
          <a:prstGeom prst="rect">
            <a:avLst/>
          </a:prstGeom>
        </p:spPr>
        <p:txBody>
          <a:bodyPr wrap="square">
            <a:spAutoFit/>
          </a:bodyPr>
          <a:lstStyle/>
          <a:p>
            <a:r>
              <a:rPr lang="en-US" altLang="zh-CN" dirty="0">
                <a:latin typeface="宋体" pitchFamily="2" charset="-122"/>
              </a:rPr>
              <a:t>HTTPS</a:t>
            </a:r>
            <a:r>
              <a:rPr lang="zh-CN" altLang="en-US" dirty="0">
                <a:latin typeface="宋体" pitchFamily="2" charset="-122"/>
              </a:rPr>
              <a:t>（全称：</a:t>
            </a:r>
            <a:r>
              <a:rPr lang="en-US" altLang="zh-CN" dirty="0">
                <a:latin typeface="宋体" pitchFamily="2" charset="-122"/>
              </a:rPr>
              <a:t>Hypertext Transfer Protocol over Secure Socket Layer</a:t>
            </a:r>
            <a:r>
              <a:rPr lang="zh-CN" altLang="en-US" dirty="0" smtClean="0">
                <a:latin typeface="宋体" pitchFamily="2" charset="-122"/>
              </a:rPr>
              <a:t>）即</a:t>
            </a:r>
            <a:r>
              <a:rPr lang="en-US" altLang="zh-CN" dirty="0">
                <a:latin typeface="宋体" pitchFamily="2" charset="-122"/>
              </a:rPr>
              <a:t>HTTP</a:t>
            </a:r>
            <a:r>
              <a:rPr lang="zh-CN" altLang="en-US" dirty="0">
                <a:latin typeface="宋体" pitchFamily="2" charset="-122"/>
              </a:rPr>
              <a:t>下加入</a:t>
            </a:r>
            <a:r>
              <a:rPr lang="en-US" altLang="zh-CN" dirty="0">
                <a:latin typeface="宋体" pitchFamily="2" charset="-122"/>
              </a:rPr>
              <a:t>SSL</a:t>
            </a:r>
            <a:r>
              <a:rPr lang="zh-CN" altLang="en-US" dirty="0">
                <a:latin typeface="宋体" pitchFamily="2" charset="-122"/>
              </a:rPr>
              <a:t>层，用于安全的</a:t>
            </a:r>
            <a:r>
              <a:rPr lang="en-US" altLang="zh-CN" dirty="0">
                <a:latin typeface="宋体" pitchFamily="2" charset="-122"/>
              </a:rPr>
              <a:t>HTTP</a:t>
            </a:r>
            <a:r>
              <a:rPr lang="zh-CN" altLang="en-US" dirty="0">
                <a:latin typeface="宋体" pitchFamily="2" charset="-122"/>
              </a:rPr>
              <a:t>数据传输。</a:t>
            </a:r>
            <a:r>
              <a:rPr lang="en-US" altLang="zh-CN" dirty="0">
                <a:latin typeface="宋体" pitchFamily="2" charset="-122"/>
              </a:rPr>
              <a:t>HTTPS</a:t>
            </a:r>
            <a:r>
              <a:rPr lang="zh-CN" altLang="en-US" dirty="0">
                <a:latin typeface="宋体" pitchFamily="2" charset="-122"/>
              </a:rPr>
              <a:t>存在不同于</a:t>
            </a:r>
            <a:r>
              <a:rPr lang="en-US" altLang="zh-CN" dirty="0">
                <a:latin typeface="宋体" pitchFamily="2" charset="-122"/>
              </a:rPr>
              <a:t>HTTP</a:t>
            </a:r>
            <a:r>
              <a:rPr lang="zh-CN" altLang="en-US" dirty="0">
                <a:latin typeface="宋体" pitchFamily="2" charset="-122"/>
              </a:rPr>
              <a:t>的默认端口及一个加密</a:t>
            </a:r>
            <a:r>
              <a:rPr lang="en-US" altLang="zh-CN" dirty="0">
                <a:latin typeface="宋体" pitchFamily="2" charset="-122"/>
              </a:rPr>
              <a:t>/</a:t>
            </a:r>
            <a:r>
              <a:rPr lang="zh-CN" altLang="en-US" dirty="0">
                <a:latin typeface="宋体" pitchFamily="2" charset="-122"/>
              </a:rPr>
              <a:t>身份验证层（在</a:t>
            </a:r>
            <a:r>
              <a:rPr lang="en-US" altLang="zh-CN" dirty="0">
                <a:latin typeface="宋体" pitchFamily="2" charset="-122"/>
              </a:rPr>
              <a:t>HTTP</a:t>
            </a:r>
            <a:r>
              <a:rPr lang="zh-CN" altLang="en-US" dirty="0">
                <a:latin typeface="宋体" pitchFamily="2" charset="-122"/>
              </a:rPr>
              <a:t>与</a:t>
            </a:r>
            <a:r>
              <a:rPr lang="en-US" altLang="zh-CN" dirty="0">
                <a:latin typeface="宋体" pitchFamily="2" charset="-122"/>
              </a:rPr>
              <a:t>TCP</a:t>
            </a:r>
            <a:r>
              <a:rPr lang="zh-CN" altLang="en-US" dirty="0">
                <a:latin typeface="宋体" pitchFamily="2" charset="-122"/>
              </a:rPr>
              <a:t>之间）。这个系统的最初研发由网景公司进行，提供了身份验证与加密通讯方法，现在它被广泛用于万维网上安全敏感的通讯，例如交易支付方面。</a:t>
            </a:r>
          </a:p>
        </p:txBody>
      </p:sp>
      <p:pic>
        <p:nvPicPr>
          <p:cNvPr id="4" name="Picture 4" descr="200752105229485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378" y="3312567"/>
            <a:ext cx="25431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68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122" y="720279"/>
            <a:ext cx="1563248" cy="369332"/>
          </a:xfrm>
          <a:prstGeom prst="rect">
            <a:avLst/>
          </a:prstGeom>
        </p:spPr>
        <p:txBody>
          <a:bodyPr wrap="none">
            <a:spAutoFit/>
          </a:bodyPr>
          <a:lstStyle/>
          <a:p>
            <a:r>
              <a:rPr lang="en-US" altLang="zh-CN" dirty="0" smtClean="0"/>
              <a:t>SSL</a:t>
            </a:r>
            <a:r>
              <a:rPr lang="zh-CN" altLang="en-US" dirty="0" smtClean="0"/>
              <a:t>握手过程</a:t>
            </a:r>
            <a:endParaRPr lang="en-US" altLang="zh-CN" dirty="0"/>
          </a:p>
        </p:txBody>
      </p:sp>
      <p:pic>
        <p:nvPicPr>
          <p:cNvPr id="3" name="Picture 4"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234" y="1245041"/>
            <a:ext cx="583264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63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6146" y="2088431"/>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应用层</a:t>
            </a:r>
            <a:endParaRPr lang="zh-CN" altLang="en-US" dirty="0"/>
          </a:p>
        </p:txBody>
      </p:sp>
      <p:sp>
        <p:nvSpPr>
          <p:cNvPr id="3" name="TextBox 2"/>
          <p:cNvSpPr txBox="1"/>
          <p:nvPr/>
        </p:nvSpPr>
        <p:spPr>
          <a:xfrm>
            <a:off x="3176364" y="1872407"/>
            <a:ext cx="5702202" cy="1477328"/>
          </a:xfrm>
          <a:prstGeom prst="rect">
            <a:avLst/>
          </a:prstGeom>
          <a:noFill/>
        </p:spPr>
        <p:txBody>
          <a:bodyPr wrap="none" rtlCol="0">
            <a:spAutoFit/>
          </a:bodyPr>
          <a:lstStyle/>
          <a:p>
            <a:r>
              <a:rPr lang="en-US" altLang="zh-CN" dirty="0" smtClean="0"/>
              <a:t>File Transfer: TFTP, FTP, NFS</a:t>
            </a:r>
            <a:r>
              <a:rPr lang="en-US" altLang="zh-CN" dirty="0"/>
              <a:t>(</a:t>
            </a:r>
            <a:r>
              <a:rPr lang="zh-CN" altLang="en-US" dirty="0" smtClean="0"/>
              <a:t>网络文件系统</a:t>
            </a:r>
            <a:r>
              <a:rPr lang="en-US" altLang="zh-CN" dirty="0" smtClean="0"/>
              <a:t>)</a:t>
            </a:r>
          </a:p>
          <a:p>
            <a:r>
              <a:rPr lang="en-US" altLang="zh-CN" dirty="0" smtClean="0"/>
              <a:t>E-Mail: SMTP(</a:t>
            </a:r>
            <a:r>
              <a:rPr lang="zh-CN" altLang="en-US" dirty="0" smtClean="0"/>
              <a:t>简单邮件</a:t>
            </a:r>
            <a:r>
              <a:rPr lang="zh-CN" altLang="en-US" dirty="0"/>
              <a:t>传送</a:t>
            </a:r>
            <a:r>
              <a:rPr lang="zh-CN" altLang="en-US" dirty="0" smtClean="0"/>
              <a:t>协议</a:t>
            </a:r>
            <a:r>
              <a:rPr lang="en-US" altLang="zh-CN" dirty="0" smtClean="0"/>
              <a:t>)</a:t>
            </a:r>
          </a:p>
          <a:p>
            <a:r>
              <a:rPr lang="en-US" altLang="zh-CN" dirty="0" smtClean="0"/>
              <a:t>Remote Login: Telnet</a:t>
            </a:r>
            <a:r>
              <a:rPr lang="zh-CN" altLang="en-US" dirty="0" smtClean="0"/>
              <a:t>（远程登陆）</a:t>
            </a:r>
            <a:r>
              <a:rPr lang="en-US" altLang="zh-CN" dirty="0" smtClean="0"/>
              <a:t>, rlogin</a:t>
            </a:r>
          </a:p>
          <a:p>
            <a:r>
              <a:rPr lang="en-US" altLang="zh-CN" dirty="0" smtClean="0"/>
              <a:t>Network Management: SNMP</a:t>
            </a:r>
            <a:r>
              <a:rPr lang="zh-CN" altLang="en-US" dirty="0" smtClean="0"/>
              <a:t>（简单网络管理协议）</a:t>
            </a:r>
            <a:endParaRPr lang="en-US" altLang="zh-CN" dirty="0" smtClean="0"/>
          </a:p>
          <a:p>
            <a:r>
              <a:rPr lang="en-US" altLang="zh-CN" dirty="0" smtClean="0"/>
              <a:t>Name Management: DNS</a:t>
            </a:r>
            <a:r>
              <a:rPr lang="zh-CN" altLang="en-US" dirty="0" smtClean="0"/>
              <a:t>（域名系统）</a:t>
            </a:r>
            <a:endParaRPr lang="zh-CN" altLang="en-US" dirty="0"/>
          </a:p>
        </p:txBody>
      </p:sp>
      <p:cxnSp>
        <p:nvCxnSpPr>
          <p:cNvPr id="4" name="直接箭头连接符 3"/>
          <p:cNvCxnSpPr>
            <a:stCxn id="2" idx="3"/>
          </p:cNvCxnSpPr>
          <p:nvPr/>
        </p:nvCxnSpPr>
        <p:spPr>
          <a:xfrm>
            <a:off x="2556346" y="2340459"/>
            <a:ext cx="620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56146" y="720279"/>
            <a:ext cx="7560840" cy="646331"/>
          </a:xfrm>
          <a:prstGeom prst="rect">
            <a:avLst/>
          </a:prstGeom>
        </p:spPr>
        <p:txBody>
          <a:bodyPr wrap="square">
            <a:spAutoFit/>
          </a:bodyPr>
          <a:lstStyle/>
          <a:p>
            <a:r>
              <a:rPr lang="en-US" altLang="zh-CN" dirty="0" smtClean="0"/>
              <a:t>1</a:t>
            </a:r>
            <a:r>
              <a:rPr lang="zh-CN" altLang="en-US" dirty="0" smtClean="0"/>
              <a:t>）应用层</a:t>
            </a:r>
            <a:r>
              <a:rPr lang="zh-CN" altLang="en-US" dirty="0"/>
              <a:t>负责处理特定的应用程序细节。几乎各种不同的</a:t>
            </a:r>
            <a:r>
              <a:rPr lang="en-US" altLang="zh-CN" dirty="0" smtClean="0"/>
              <a:t>TCP </a:t>
            </a:r>
            <a:r>
              <a:rPr lang="en-US" altLang="zh-CN" dirty="0"/>
              <a:t>/ </a:t>
            </a:r>
            <a:r>
              <a:rPr lang="en-US" altLang="zh-CN" dirty="0" smtClean="0"/>
              <a:t>IP</a:t>
            </a:r>
            <a:r>
              <a:rPr lang="zh-CN" altLang="en-US" dirty="0"/>
              <a:t>实现都会提供下面这些通用的应用程序：</a:t>
            </a:r>
          </a:p>
        </p:txBody>
      </p:sp>
    </p:spTree>
    <p:extLst>
      <p:ext uri="{BB962C8B-B14F-4D97-AF65-F5344CB8AC3E}">
        <p14:creationId xmlns:p14="http://schemas.microsoft.com/office/powerpoint/2010/main" val="28382086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75" y="576263"/>
            <a:ext cx="8784976" cy="2585323"/>
          </a:xfrm>
          <a:prstGeom prst="rect">
            <a:avLst/>
          </a:prstGeom>
        </p:spPr>
        <p:txBody>
          <a:bodyPr wrap="square">
            <a:spAutoFit/>
          </a:bodyPr>
          <a:lstStyle/>
          <a:p>
            <a:r>
              <a:rPr lang="en-US" altLang="zh-CN" dirty="0"/>
              <a:t>HTTP</a:t>
            </a:r>
            <a:r>
              <a:rPr lang="zh-CN" altLang="zh-CN" dirty="0"/>
              <a:t>的缺点：</a:t>
            </a:r>
          </a:p>
          <a:p>
            <a:pPr lvl="0"/>
            <a:r>
              <a:rPr lang="zh-CN" altLang="en-US" dirty="0" smtClean="0"/>
              <a:t>（</a:t>
            </a:r>
            <a:r>
              <a:rPr lang="en-US" altLang="zh-CN" dirty="0" smtClean="0"/>
              <a:t>1</a:t>
            </a:r>
            <a:r>
              <a:rPr lang="zh-CN" altLang="en-US" dirty="0" smtClean="0"/>
              <a:t>）</a:t>
            </a:r>
            <a:r>
              <a:rPr lang="zh-CN" altLang="zh-CN" dirty="0" smtClean="0"/>
              <a:t>通信</a:t>
            </a:r>
            <a:r>
              <a:rPr lang="zh-CN" altLang="zh-CN" dirty="0"/>
              <a:t>使用明文，内容可能会被窃听</a:t>
            </a:r>
            <a:r>
              <a:rPr lang="zh-CN" altLang="zh-CN" dirty="0" smtClean="0"/>
              <a:t>；</a:t>
            </a:r>
            <a:endParaRPr lang="en-US" altLang="zh-CN" dirty="0" smtClean="0"/>
          </a:p>
          <a:p>
            <a:pPr lvl="0"/>
            <a:r>
              <a:rPr lang="en-US" altLang="zh-CN" dirty="0" smtClean="0"/>
              <a:t>          </a:t>
            </a:r>
            <a:r>
              <a:rPr lang="zh-CN" altLang="zh-CN" dirty="0" smtClean="0"/>
              <a:t>解决</a:t>
            </a:r>
            <a:r>
              <a:rPr lang="zh-CN" altLang="zh-CN" dirty="0"/>
              <a:t>方法：加密处理防止被</a:t>
            </a:r>
            <a:r>
              <a:rPr lang="zh-CN" altLang="zh-CN" dirty="0" smtClean="0"/>
              <a:t>窃听（</a:t>
            </a:r>
            <a:r>
              <a:rPr lang="en-US" altLang="zh-CN" dirty="0"/>
              <a:t>SSL</a:t>
            </a:r>
            <a:r>
              <a:rPr lang="zh-CN" altLang="zh-CN" dirty="0"/>
              <a:t>或</a:t>
            </a:r>
            <a:r>
              <a:rPr lang="en-US" altLang="zh-CN" dirty="0"/>
              <a:t>TLS</a:t>
            </a:r>
            <a:r>
              <a:rPr lang="zh-CN" altLang="zh-CN" dirty="0"/>
              <a:t>协议）</a:t>
            </a:r>
          </a:p>
          <a:p>
            <a:pPr lvl="0"/>
            <a:r>
              <a:rPr lang="zh-CN" altLang="en-US" dirty="0" smtClean="0"/>
              <a:t>（</a:t>
            </a:r>
            <a:r>
              <a:rPr lang="en-US" altLang="zh-CN" dirty="0" smtClean="0"/>
              <a:t>2</a:t>
            </a:r>
            <a:r>
              <a:rPr lang="zh-CN" altLang="en-US" dirty="0" smtClean="0"/>
              <a:t>）</a:t>
            </a:r>
            <a:r>
              <a:rPr lang="zh-CN" altLang="zh-CN" dirty="0" smtClean="0"/>
              <a:t>不</a:t>
            </a:r>
            <a:r>
              <a:rPr lang="zh-CN" altLang="zh-CN" dirty="0"/>
              <a:t>验证通信方的身份，因此有可能遭遇伪装</a:t>
            </a:r>
            <a:r>
              <a:rPr lang="zh-CN" altLang="zh-CN" dirty="0" smtClean="0"/>
              <a:t>；</a:t>
            </a:r>
            <a:endParaRPr lang="en-US" altLang="zh-CN" dirty="0" smtClean="0"/>
          </a:p>
          <a:p>
            <a:pPr lvl="0"/>
            <a:r>
              <a:rPr lang="en-US" altLang="zh-CN" dirty="0" smtClean="0"/>
              <a:t>          </a:t>
            </a:r>
            <a:r>
              <a:rPr lang="zh-CN" altLang="zh-CN" dirty="0" smtClean="0"/>
              <a:t>解决</a:t>
            </a:r>
            <a:r>
              <a:rPr lang="zh-CN" altLang="zh-CN" dirty="0"/>
              <a:t>方法：查明对方的证书</a:t>
            </a:r>
          </a:p>
          <a:p>
            <a:pPr lvl="0"/>
            <a:r>
              <a:rPr lang="zh-CN" altLang="en-US" dirty="0" smtClean="0"/>
              <a:t>（</a:t>
            </a:r>
            <a:r>
              <a:rPr lang="en-US" altLang="zh-CN" dirty="0" smtClean="0"/>
              <a:t>3</a:t>
            </a:r>
            <a:r>
              <a:rPr lang="zh-CN" altLang="en-US" dirty="0" smtClean="0"/>
              <a:t>）</a:t>
            </a:r>
            <a:r>
              <a:rPr lang="zh-CN" altLang="zh-CN" dirty="0" smtClean="0"/>
              <a:t>无法</a:t>
            </a:r>
            <a:r>
              <a:rPr lang="zh-CN" altLang="zh-CN" dirty="0"/>
              <a:t>证明报文的完整性，所以有可能已遭篡改；</a:t>
            </a:r>
          </a:p>
          <a:p>
            <a:r>
              <a:rPr lang="en-US" altLang="zh-CN" dirty="0" smtClean="0"/>
              <a:t>          </a:t>
            </a:r>
            <a:r>
              <a:rPr lang="zh-CN" altLang="zh-CN" dirty="0" smtClean="0"/>
              <a:t>解决</a:t>
            </a:r>
            <a:r>
              <a:rPr lang="zh-CN" altLang="zh-CN" dirty="0"/>
              <a:t>方法：</a:t>
            </a:r>
            <a:r>
              <a:rPr lang="en-US" altLang="zh-CN" dirty="0"/>
              <a:t>MD5</a:t>
            </a:r>
            <a:r>
              <a:rPr lang="zh-CN" altLang="zh-CN" dirty="0"/>
              <a:t>和</a:t>
            </a:r>
            <a:r>
              <a:rPr lang="en-US" altLang="zh-CN" dirty="0"/>
              <a:t>SHA-1</a:t>
            </a:r>
            <a:r>
              <a:rPr lang="zh-CN" altLang="zh-CN" dirty="0"/>
              <a:t>等散列值校验的方法，以及用来确认文件的</a:t>
            </a:r>
            <a:r>
              <a:rPr lang="zh-CN" altLang="zh-CN" dirty="0" smtClean="0"/>
              <a:t>数字签名</a:t>
            </a:r>
            <a:r>
              <a:rPr lang="en-US" altLang="zh-CN" dirty="0" smtClean="0"/>
              <a:t>           </a:t>
            </a:r>
            <a:r>
              <a:rPr lang="zh-CN" altLang="zh-CN" dirty="0" smtClean="0"/>
              <a:t>方法</a:t>
            </a:r>
            <a:r>
              <a:rPr lang="zh-CN" altLang="zh-CN" dirty="0"/>
              <a:t>。</a:t>
            </a:r>
          </a:p>
          <a:p>
            <a:r>
              <a:rPr lang="zh-CN" altLang="zh-CN" dirty="0"/>
              <a:t>这些问题不仅仅在</a:t>
            </a:r>
            <a:r>
              <a:rPr lang="en-US" altLang="zh-CN" dirty="0"/>
              <a:t>HTTP</a:t>
            </a:r>
            <a:r>
              <a:rPr lang="zh-CN" altLang="zh-CN" dirty="0"/>
              <a:t>中存在，其他未加密的协议中也会存在。</a:t>
            </a:r>
          </a:p>
        </p:txBody>
      </p:sp>
      <p:sp>
        <p:nvSpPr>
          <p:cNvPr id="4" name="矩形 3"/>
          <p:cNvSpPr/>
          <p:nvPr/>
        </p:nvSpPr>
        <p:spPr>
          <a:xfrm>
            <a:off x="108074" y="3456583"/>
            <a:ext cx="1717137" cy="369332"/>
          </a:xfrm>
          <a:prstGeom prst="rect">
            <a:avLst/>
          </a:prstGeom>
        </p:spPr>
        <p:txBody>
          <a:bodyPr wrap="none">
            <a:spAutoFit/>
          </a:bodyPr>
          <a:lstStyle/>
          <a:p>
            <a:r>
              <a:rPr lang="en-US" altLang="zh-CN" dirty="0"/>
              <a:t>HTTP</a:t>
            </a:r>
            <a:r>
              <a:rPr lang="zh-CN" altLang="zh-CN" dirty="0"/>
              <a:t>的缺点：</a:t>
            </a:r>
            <a:endParaRPr lang="zh-CN" altLang="zh-CN" dirty="0"/>
          </a:p>
        </p:txBody>
      </p:sp>
      <p:sp>
        <p:nvSpPr>
          <p:cNvPr id="5" name="矩形 4"/>
          <p:cNvSpPr/>
          <p:nvPr/>
        </p:nvSpPr>
        <p:spPr>
          <a:xfrm>
            <a:off x="252090" y="3840430"/>
            <a:ext cx="8280920" cy="1477328"/>
          </a:xfrm>
          <a:prstGeom prst="rect">
            <a:avLst/>
          </a:prstGeom>
        </p:spPr>
        <p:txBody>
          <a:bodyPr wrap="square">
            <a:spAutoFit/>
          </a:bodyPr>
          <a:lstStyle/>
          <a:p>
            <a:r>
              <a:rPr lang="zh-CN" altLang="en-US" dirty="0" smtClean="0"/>
              <a:t>（</a:t>
            </a:r>
            <a:r>
              <a:rPr lang="en-US" altLang="zh-CN" dirty="0" smtClean="0"/>
              <a:t>1</a:t>
            </a:r>
            <a:r>
              <a:rPr lang="zh-CN" altLang="en-US" dirty="0" smtClean="0"/>
              <a:t>）</a:t>
            </a:r>
            <a:r>
              <a:rPr lang="en-US" altLang="zh-CN" dirty="0"/>
              <a:t>https</a:t>
            </a:r>
            <a:r>
              <a:rPr lang="zh-CN" altLang="en-US" dirty="0"/>
              <a:t>协议需要到</a:t>
            </a:r>
            <a:r>
              <a:rPr lang="en-US" altLang="zh-CN" dirty="0" err="1"/>
              <a:t>ca</a:t>
            </a:r>
            <a:r>
              <a:rPr lang="zh-CN" altLang="en-US" dirty="0"/>
              <a:t>申请证书，一般免费证书很少，需要交费。</a:t>
            </a:r>
            <a:endParaRPr lang="en-US" altLang="zh-CN" dirty="0" smtClean="0"/>
          </a:p>
          <a:p>
            <a:r>
              <a:rPr lang="en-US" altLang="zh-CN" dirty="0" smtClean="0"/>
              <a:t>HTTPS</a:t>
            </a:r>
            <a:r>
              <a:rPr lang="zh-CN" altLang="zh-CN" dirty="0"/>
              <a:t>也存在一些问题，当使用</a:t>
            </a:r>
            <a:r>
              <a:rPr lang="en-US" altLang="zh-CN" dirty="0"/>
              <a:t>SSL</a:t>
            </a:r>
            <a:r>
              <a:rPr lang="zh-CN" altLang="zh-CN" dirty="0"/>
              <a:t>时，处理速度会变慢。一是通信慢，二是由于大量消耗</a:t>
            </a:r>
            <a:r>
              <a:rPr lang="en-US" altLang="zh-CN" dirty="0"/>
              <a:t>CPU</a:t>
            </a:r>
            <a:r>
              <a:rPr lang="zh-CN" altLang="zh-CN" dirty="0"/>
              <a:t>及内存等资源，导致处理速度变慢。</a:t>
            </a:r>
          </a:p>
          <a:p>
            <a:r>
              <a:rPr lang="zh-CN" altLang="zh-CN" dirty="0"/>
              <a:t>速度变慢的问题没有根本性解决方案，可以使用</a:t>
            </a:r>
            <a:r>
              <a:rPr lang="en-US" altLang="zh-CN" dirty="0"/>
              <a:t>SSL</a:t>
            </a:r>
            <a:r>
              <a:rPr lang="zh-CN" altLang="zh-CN" dirty="0"/>
              <a:t>加速器这种（专用服务器）硬件来改善。</a:t>
            </a:r>
          </a:p>
        </p:txBody>
      </p:sp>
    </p:spTree>
    <p:extLst>
      <p:ext uri="{BB962C8B-B14F-4D97-AF65-F5344CB8AC3E}">
        <p14:creationId xmlns:p14="http://schemas.microsoft.com/office/powerpoint/2010/main" val="17415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0122" y="3829397"/>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传输层</a:t>
            </a:r>
            <a:endParaRPr lang="zh-CN" altLang="en-US" dirty="0"/>
          </a:p>
        </p:txBody>
      </p:sp>
      <p:sp>
        <p:nvSpPr>
          <p:cNvPr id="4" name="TextBox 3"/>
          <p:cNvSpPr txBox="1"/>
          <p:nvPr/>
        </p:nvSpPr>
        <p:spPr>
          <a:xfrm>
            <a:off x="2960340" y="3613373"/>
            <a:ext cx="4483984" cy="923330"/>
          </a:xfrm>
          <a:prstGeom prst="rect">
            <a:avLst/>
          </a:prstGeom>
          <a:noFill/>
        </p:spPr>
        <p:txBody>
          <a:bodyPr wrap="none" rtlCol="0">
            <a:spAutoFit/>
          </a:bodyPr>
          <a:lstStyle/>
          <a:p>
            <a:r>
              <a:rPr lang="en-US" altLang="zh-CN" dirty="0" smtClean="0"/>
              <a:t>Transmission Control Protocol</a:t>
            </a:r>
            <a:r>
              <a:rPr lang="zh-CN" altLang="en-US" dirty="0" smtClean="0"/>
              <a:t>（</a:t>
            </a:r>
            <a:r>
              <a:rPr lang="en-US" altLang="zh-CN" dirty="0" smtClean="0"/>
              <a:t>TCP</a:t>
            </a:r>
            <a:r>
              <a:rPr lang="zh-CN" altLang="en-US" dirty="0" smtClean="0"/>
              <a:t>）</a:t>
            </a:r>
            <a:endParaRPr lang="en-US" altLang="zh-CN" dirty="0" smtClean="0"/>
          </a:p>
          <a:p>
            <a:endParaRPr lang="en-US" altLang="zh-CN" dirty="0"/>
          </a:p>
          <a:p>
            <a:r>
              <a:rPr lang="en-US" altLang="zh-CN" dirty="0" smtClean="0"/>
              <a:t>User Datagram Protocol</a:t>
            </a:r>
            <a:r>
              <a:rPr lang="zh-CN" altLang="en-US" dirty="0" smtClean="0"/>
              <a:t>（</a:t>
            </a:r>
            <a:r>
              <a:rPr lang="en-US" altLang="zh-CN" dirty="0" smtClean="0"/>
              <a:t>UDP</a:t>
            </a:r>
            <a:r>
              <a:rPr lang="zh-CN" altLang="en-US" dirty="0" smtClean="0"/>
              <a:t>）</a:t>
            </a:r>
            <a:endParaRPr lang="zh-CN" altLang="en-US" dirty="0"/>
          </a:p>
        </p:txBody>
      </p:sp>
      <p:cxnSp>
        <p:nvCxnSpPr>
          <p:cNvPr id="5" name="直接箭头连接符 4"/>
          <p:cNvCxnSpPr>
            <a:stCxn id="3" idx="3"/>
          </p:cNvCxnSpPr>
          <p:nvPr/>
        </p:nvCxnSpPr>
        <p:spPr>
          <a:xfrm>
            <a:off x="2340322" y="4081425"/>
            <a:ext cx="620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58585" y="720279"/>
            <a:ext cx="8136904" cy="2308324"/>
          </a:xfrm>
          <a:prstGeom prst="rect">
            <a:avLst/>
          </a:prstGeom>
        </p:spPr>
        <p:txBody>
          <a:bodyPr wrap="square">
            <a:spAutoFit/>
          </a:bodyPr>
          <a:lstStyle/>
          <a:p>
            <a:r>
              <a:rPr lang="en-US" altLang="zh-CN" dirty="0" smtClean="0"/>
              <a:t>2</a:t>
            </a:r>
            <a:r>
              <a:rPr lang="zh-CN" altLang="en-US" dirty="0" smtClean="0"/>
              <a:t>）运输层</a:t>
            </a:r>
            <a:r>
              <a:rPr lang="zh-CN" altLang="en-US" dirty="0"/>
              <a:t>主要为两台主机上的应用程序提供端到端的通信。在</a:t>
            </a:r>
            <a:r>
              <a:rPr lang="en-US" altLang="zh-CN" dirty="0" smtClean="0"/>
              <a:t>TCP </a:t>
            </a:r>
            <a:r>
              <a:rPr lang="en-US" altLang="zh-CN" dirty="0"/>
              <a:t>/ </a:t>
            </a:r>
            <a:r>
              <a:rPr lang="en-US" altLang="zh-CN" dirty="0" smtClean="0"/>
              <a:t>IP</a:t>
            </a:r>
            <a:r>
              <a:rPr lang="zh-CN" altLang="en-US" dirty="0"/>
              <a:t>协议族中，有两个互不相同的传输协议： </a:t>
            </a:r>
            <a:r>
              <a:rPr lang="en-US" altLang="zh-CN" dirty="0" smtClean="0"/>
              <a:t>TCP</a:t>
            </a:r>
            <a:r>
              <a:rPr lang="zh-CN" altLang="en-US" dirty="0"/>
              <a:t>（传输控制协议）和</a:t>
            </a:r>
            <a:r>
              <a:rPr lang="en-US" altLang="zh-CN" dirty="0" smtClean="0"/>
              <a:t>UDP</a:t>
            </a:r>
            <a:r>
              <a:rPr lang="zh-CN" altLang="en-US" dirty="0"/>
              <a:t>（用户数据报协议）。</a:t>
            </a:r>
            <a:r>
              <a:rPr lang="en-US" altLang="zh-CN" dirty="0" smtClean="0"/>
              <a:t>TCP</a:t>
            </a:r>
            <a:r>
              <a:rPr lang="zh-CN" altLang="en-US" dirty="0"/>
              <a:t>为两台主机提供高可靠性的数据通信。它所做的工作包括把应用程序交给它的数据分成合适的小块交给下面的网络层，确认接收到的分组，设置发送最后确认分组的超时时钟等。由于运输层提供了高可靠性的端到端的通信，因此应用层可以忽略所有这些细节。而另一方面， </a:t>
            </a:r>
            <a:r>
              <a:rPr lang="en-US" altLang="zh-CN" dirty="0" smtClean="0"/>
              <a:t>UDP</a:t>
            </a:r>
            <a:r>
              <a:rPr lang="zh-CN" altLang="en-US" dirty="0"/>
              <a:t>则为应用层提供一种非常简单的服务。它只是把称作数据报的分组从一台主机发送到另一台主机，但并不保证该数据报能到达另一端。任何必需的可靠性必须由应用层来提供。</a:t>
            </a:r>
          </a:p>
        </p:txBody>
      </p:sp>
    </p:spTree>
    <p:extLst>
      <p:ext uri="{BB962C8B-B14F-4D97-AF65-F5344CB8AC3E}">
        <p14:creationId xmlns:p14="http://schemas.microsoft.com/office/powerpoint/2010/main" val="2396695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130" y="770790"/>
            <a:ext cx="8149253" cy="4524315"/>
          </a:xfrm>
          <a:prstGeom prst="rect">
            <a:avLst/>
          </a:prstGeom>
          <a:noFill/>
        </p:spPr>
        <p:txBody>
          <a:bodyPr wrap="square" rtlCol="0">
            <a:spAutoFit/>
          </a:bodyPr>
          <a:lstStyle/>
          <a:p>
            <a:r>
              <a:rPr lang="en-US" altLang="zh-CN" dirty="0" smtClean="0"/>
              <a:t>TCP</a:t>
            </a:r>
            <a:r>
              <a:rPr lang="zh-CN" altLang="en-US" dirty="0" smtClean="0"/>
              <a:t>服务：</a:t>
            </a:r>
            <a:endParaRPr lang="en-US" altLang="zh-CN" dirty="0" smtClean="0"/>
          </a:p>
          <a:p>
            <a:r>
              <a:rPr lang="en-US" altLang="zh-CN" dirty="0"/>
              <a:t>TCP</a:t>
            </a:r>
            <a:r>
              <a:rPr lang="zh-CN" altLang="en-US" dirty="0"/>
              <a:t>提供一种面向连接的、可靠的字节流服务。对字节流的内容不作任何解释。</a:t>
            </a:r>
            <a:r>
              <a:rPr lang="en-US" altLang="zh-CN" dirty="0" smtClean="0"/>
              <a:t>TCP</a:t>
            </a:r>
            <a:r>
              <a:rPr lang="zh-CN" altLang="en-US" dirty="0"/>
              <a:t>不知道传输的数据字节流是二进制数据，还是</a:t>
            </a:r>
            <a:r>
              <a:rPr lang="en-US" altLang="zh-CN" dirty="0"/>
              <a:t>ASCII</a:t>
            </a:r>
            <a:r>
              <a:rPr lang="zh-CN" altLang="en-US" dirty="0"/>
              <a:t>字符或者其他类型数据。对字节流的解释由</a:t>
            </a:r>
            <a:r>
              <a:rPr lang="en-US" altLang="zh-CN" dirty="0"/>
              <a:t>TCP</a:t>
            </a:r>
            <a:r>
              <a:rPr lang="zh-CN" altLang="en-US" dirty="0"/>
              <a:t>连接双方的应用层解释。</a:t>
            </a:r>
            <a:endParaRPr lang="en-US" altLang="zh-CN" dirty="0"/>
          </a:p>
          <a:p>
            <a:endParaRPr lang="en-US" altLang="zh-CN" dirty="0"/>
          </a:p>
          <a:p>
            <a:r>
              <a:rPr lang="en-US" altLang="zh-CN" dirty="0"/>
              <a:t>TCP</a:t>
            </a:r>
            <a:r>
              <a:rPr lang="zh-CN" altLang="en-US" dirty="0"/>
              <a:t>通过下列方式来提供可靠性：</a:t>
            </a:r>
            <a:endParaRPr lang="en-US" altLang="zh-CN" dirty="0"/>
          </a:p>
          <a:p>
            <a:r>
              <a:rPr lang="en-US" altLang="zh-CN" dirty="0"/>
              <a:t>•</a:t>
            </a:r>
            <a:r>
              <a:rPr lang="zh-CN" altLang="en-US" dirty="0"/>
              <a:t>应用数据被分割成</a:t>
            </a:r>
            <a:r>
              <a:rPr lang="en-US" altLang="zh-CN" dirty="0"/>
              <a:t>TCP</a:t>
            </a:r>
            <a:r>
              <a:rPr lang="zh-CN" altLang="en-US" dirty="0"/>
              <a:t>认为最适合发送的数据块。这和</a:t>
            </a:r>
            <a:r>
              <a:rPr lang="en-US" altLang="zh-CN" dirty="0"/>
              <a:t>UDP</a:t>
            </a:r>
            <a:r>
              <a:rPr lang="zh-CN" altLang="en-US" dirty="0"/>
              <a:t>完全不同，应用</a:t>
            </a:r>
            <a:endParaRPr lang="en-US" altLang="zh-CN" dirty="0"/>
          </a:p>
          <a:p>
            <a:r>
              <a:rPr lang="zh-CN" altLang="en-US" dirty="0"/>
              <a:t>程序产生的数据报长度将保持不变。由</a:t>
            </a:r>
            <a:r>
              <a:rPr lang="en-US" altLang="zh-CN" dirty="0"/>
              <a:t>TCP</a:t>
            </a:r>
            <a:r>
              <a:rPr lang="zh-CN" altLang="en-US" dirty="0"/>
              <a:t>传递给</a:t>
            </a:r>
            <a:r>
              <a:rPr lang="en-US" altLang="zh-CN" dirty="0"/>
              <a:t>IP</a:t>
            </a:r>
            <a:r>
              <a:rPr lang="zh-CN" altLang="en-US" dirty="0"/>
              <a:t>的信息单位称为报文段</a:t>
            </a:r>
            <a:endParaRPr lang="en-US" altLang="zh-CN" dirty="0"/>
          </a:p>
          <a:p>
            <a:r>
              <a:rPr lang="zh-CN" altLang="en-US" dirty="0"/>
              <a:t>或段。</a:t>
            </a:r>
            <a:endParaRPr lang="en-US" altLang="zh-CN" dirty="0"/>
          </a:p>
          <a:p>
            <a:r>
              <a:rPr lang="en-US" altLang="zh-CN" dirty="0"/>
              <a:t>• </a:t>
            </a:r>
            <a:r>
              <a:rPr lang="zh-CN" altLang="en-US" dirty="0"/>
              <a:t>当</a:t>
            </a:r>
            <a:r>
              <a:rPr lang="en-US" altLang="zh-CN" dirty="0"/>
              <a:t>TCP</a:t>
            </a:r>
            <a:r>
              <a:rPr lang="zh-CN" altLang="en-US" dirty="0"/>
              <a:t>发出一个段后，它启动一个定时器，等待目的端确认收到这个报文段。</a:t>
            </a:r>
            <a:endParaRPr lang="en-US" altLang="zh-CN" dirty="0"/>
          </a:p>
          <a:p>
            <a:r>
              <a:rPr lang="zh-CN" altLang="en-US" dirty="0"/>
              <a:t>如果不能及时收到一个确认，将重发这个报文段。</a:t>
            </a:r>
            <a:endParaRPr lang="en-US" altLang="zh-CN" dirty="0"/>
          </a:p>
          <a:p>
            <a:r>
              <a:rPr lang="en-US" altLang="zh-CN" dirty="0"/>
              <a:t>• </a:t>
            </a:r>
            <a:r>
              <a:rPr lang="zh-CN" altLang="en-US" dirty="0"/>
              <a:t>当</a:t>
            </a:r>
            <a:r>
              <a:rPr lang="en-US" altLang="zh-CN" dirty="0"/>
              <a:t>TCP</a:t>
            </a:r>
            <a:r>
              <a:rPr lang="zh-CN" altLang="en-US" dirty="0"/>
              <a:t>收到发自</a:t>
            </a:r>
            <a:r>
              <a:rPr lang="en-US" altLang="zh-CN" dirty="0"/>
              <a:t>TCP</a:t>
            </a:r>
            <a:r>
              <a:rPr lang="zh-CN" altLang="en-US" dirty="0"/>
              <a:t>连接另一端的数据，它将发送一个确认。这个确认不是立即发送，通常将推迟几分之一秒。</a:t>
            </a:r>
          </a:p>
          <a:p>
            <a:r>
              <a:rPr lang="en-US" altLang="zh-CN" dirty="0"/>
              <a:t>• TCP</a:t>
            </a:r>
            <a:r>
              <a:rPr lang="zh-CN" altLang="en-US" dirty="0"/>
              <a:t>将保持它首部和数据的检验和。这是一个端到端的检验和，目的是检测数据在传输过程中的任何变化。如果收到段的检验和有差错， </a:t>
            </a:r>
            <a:r>
              <a:rPr lang="en-US" altLang="zh-CN" dirty="0"/>
              <a:t>TCP</a:t>
            </a:r>
            <a:r>
              <a:rPr lang="zh-CN" altLang="en-US" dirty="0"/>
              <a:t>将丢弃这个报文段和不确认收到此报文段（希望</a:t>
            </a:r>
            <a:r>
              <a:rPr lang="zh-CN" altLang="en-US" dirty="0" smtClean="0"/>
              <a:t>发送端</a:t>
            </a:r>
            <a:r>
              <a:rPr lang="zh-CN" altLang="en-US" dirty="0"/>
              <a:t>超时并重发）。</a:t>
            </a:r>
          </a:p>
        </p:txBody>
      </p:sp>
    </p:spTree>
    <p:extLst>
      <p:ext uri="{BB962C8B-B14F-4D97-AF65-F5344CB8AC3E}">
        <p14:creationId xmlns:p14="http://schemas.microsoft.com/office/powerpoint/2010/main" val="3295589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30" y="648271"/>
            <a:ext cx="7992888" cy="1754326"/>
          </a:xfrm>
          <a:prstGeom prst="rect">
            <a:avLst/>
          </a:prstGeom>
        </p:spPr>
        <p:txBody>
          <a:bodyPr wrap="square">
            <a:spAutoFit/>
          </a:bodyPr>
          <a:lstStyle/>
          <a:p>
            <a:r>
              <a:rPr lang="en-US" altLang="zh-CN" dirty="0"/>
              <a:t>• </a:t>
            </a:r>
            <a:r>
              <a:rPr lang="zh-CN" altLang="en-US" dirty="0"/>
              <a:t>既然</a:t>
            </a:r>
            <a:r>
              <a:rPr lang="en-US" altLang="zh-CN" dirty="0" smtClean="0"/>
              <a:t>TCP</a:t>
            </a:r>
            <a:r>
              <a:rPr lang="zh-CN" altLang="en-US" dirty="0"/>
              <a:t>报文段作为</a:t>
            </a:r>
            <a:r>
              <a:rPr lang="en-US" altLang="zh-CN" dirty="0" smtClean="0"/>
              <a:t>IP</a:t>
            </a:r>
            <a:r>
              <a:rPr lang="zh-CN" altLang="en-US" dirty="0"/>
              <a:t>数据报来传输，而</a:t>
            </a:r>
            <a:r>
              <a:rPr lang="en-US" altLang="zh-CN" dirty="0" smtClean="0"/>
              <a:t>IP</a:t>
            </a:r>
            <a:r>
              <a:rPr lang="zh-CN" altLang="en-US" dirty="0"/>
              <a:t>数据报的到达可能会</a:t>
            </a:r>
            <a:r>
              <a:rPr lang="zh-CN" altLang="en-US" dirty="0" smtClean="0"/>
              <a:t>失序如果</a:t>
            </a:r>
            <a:r>
              <a:rPr lang="zh-CN" altLang="en-US" dirty="0"/>
              <a:t>必要， </a:t>
            </a:r>
            <a:r>
              <a:rPr lang="en-US" altLang="zh-CN" dirty="0" smtClean="0"/>
              <a:t>TCP</a:t>
            </a:r>
            <a:r>
              <a:rPr lang="zh-CN" altLang="en-US" dirty="0"/>
              <a:t>将对收到的数据进行重新排序</a:t>
            </a:r>
            <a:r>
              <a:rPr lang="zh-CN" altLang="en-US" dirty="0" smtClean="0"/>
              <a:t>，以</a:t>
            </a:r>
            <a:r>
              <a:rPr lang="zh-CN" altLang="en-US" dirty="0"/>
              <a:t>正确的顺序交给应用层。</a:t>
            </a:r>
          </a:p>
          <a:p>
            <a:r>
              <a:rPr lang="en-US" altLang="zh-CN" dirty="0"/>
              <a:t>• </a:t>
            </a:r>
            <a:r>
              <a:rPr lang="zh-CN" altLang="en-US" dirty="0"/>
              <a:t>既然</a:t>
            </a:r>
            <a:r>
              <a:rPr lang="en-US" altLang="zh-CN" dirty="0"/>
              <a:t>I P</a:t>
            </a:r>
            <a:r>
              <a:rPr lang="zh-CN" altLang="en-US" dirty="0"/>
              <a:t>数据报会发生重复， </a:t>
            </a:r>
            <a:r>
              <a:rPr lang="en-US" altLang="zh-CN" dirty="0" smtClean="0"/>
              <a:t>TCP</a:t>
            </a:r>
            <a:r>
              <a:rPr lang="zh-CN" altLang="en-US" dirty="0"/>
              <a:t>的接收端必须丢弃重复的数据。</a:t>
            </a:r>
          </a:p>
          <a:p>
            <a:r>
              <a:rPr lang="en-US" altLang="zh-CN" dirty="0"/>
              <a:t>• </a:t>
            </a:r>
            <a:r>
              <a:rPr lang="en-US" altLang="zh-CN" dirty="0" smtClean="0"/>
              <a:t>TCP</a:t>
            </a:r>
            <a:r>
              <a:rPr lang="zh-CN" altLang="en-US" dirty="0"/>
              <a:t>还能提供流量控制。</a:t>
            </a:r>
            <a:r>
              <a:rPr lang="en-US" altLang="zh-CN" dirty="0" smtClean="0"/>
              <a:t>TCP</a:t>
            </a:r>
            <a:r>
              <a:rPr lang="zh-CN" altLang="en-US" dirty="0"/>
              <a:t>连接的每一方都有固定大小的缓冲空间。</a:t>
            </a:r>
            <a:r>
              <a:rPr lang="en-US" altLang="zh-CN" dirty="0" smtClean="0"/>
              <a:t>TCP</a:t>
            </a:r>
            <a:r>
              <a:rPr lang="zh-CN" altLang="en-US" dirty="0"/>
              <a:t>的接收端只允许另一端发送接收端缓冲区所能接纳的数据。这将防止较快主机致使较慢主机的缓冲区溢出。</a:t>
            </a:r>
          </a:p>
        </p:txBody>
      </p:sp>
      <p:sp>
        <p:nvSpPr>
          <p:cNvPr id="3" name="矩形 2"/>
          <p:cNvSpPr/>
          <p:nvPr/>
        </p:nvSpPr>
        <p:spPr>
          <a:xfrm>
            <a:off x="612130" y="2879725"/>
            <a:ext cx="8186857" cy="923330"/>
          </a:xfrm>
          <a:prstGeom prst="rect">
            <a:avLst/>
          </a:prstGeom>
        </p:spPr>
        <p:txBody>
          <a:bodyPr wrap="none">
            <a:spAutoFit/>
          </a:bodyPr>
          <a:lstStyle/>
          <a:p>
            <a:r>
              <a:rPr lang="en-US" altLang="zh-CN" dirty="0"/>
              <a:t>UDP</a:t>
            </a:r>
            <a:r>
              <a:rPr lang="zh-CN" altLang="en-US" dirty="0"/>
              <a:t>服务：</a:t>
            </a:r>
            <a:endParaRPr lang="en-US" altLang="zh-CN" dirty="0"/>
          </a:p>
          <a:p>
            <a:r>
              <a:rPr lang="en-US" altLang="zh-CN" dirty="0" smtClean="0"/>
              <a:t>UDP</a:t>
            </a:r>
            <a:r>
              <a:rPr lang="zh-CN" altLang="en-US" dirty="0"/>
              <a:t>是一个简单的面向数据报的运输层协议：进程的每个输出操作都正好产生</a:t>
            </a:r>
            <a:endParaRPr lang="en-US" altLang="zh-CN" dirty="0"/>
          </a:p>
          <a:p>
            <a:r>
              <a:rPr lang="zh-CN" altLang="en-US" dirty="0"/>
              <a:t>一个</a:t>
            </a:r>
            <a:r>
              <a:rPr lang="en-US" altLang="zh-CN" dirty="0" smtClean="0"/>
              <a:t>UDP</a:t>
            </a:r>
            <a:r>
              <a:rPr lang="zh-CN" altLang="en-US" dirty="0"/>
              <a:t>数据报，并组装成一份待发送的</a:t>
            </a:r>
            <a:r>
              <a:rPr lang="en-US" altLang="zh-CN" dirty="0" smtClean="0"/>
              <a:t>IP</a:t>
            </a:r>
            <a:r>
              <a:rPr lang="zh-CN" altLang="en-US" dirty="0"/>
              <a:t>数据报。</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94" y="3803055"/>
            <a:ext cx="40671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44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71TGp_business_light">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18653</TotalTime>
  <Words>5211</Words>
  <Application>Microsoft Office PowerPoint</Application>
  <PresentationFormat>自定义</PresentationFormat>
  <Paragraphs>385</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571TGp_business_light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 GAO</dc:creator>
  <cp:lastModifiedBy>王华丽</cp:lastModifiedBy>
  <cp:revision>1734</cp:revision>
  <dcterms:created xsi:type="dcterms:W3CDTF">2008-07-11T02:06:48Z</dcterms:created>
  <dcterms:modified xsi:type="dcterms:W3CDTF">2017-02-16T05:25:28Z</dcterms:modified>
</cp:coreProperties>
</file>