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700" r:id="rId2"/>
  </p:sldMasterIdLst>
  <p:notesMasterIdLst>
    <p:notesMasterId r:id="rId17"/>
  </p:notesMasterIdLst>
  <p:sldIdLst>
    <p:sldId id="297" r:id="rId3"/>
    <p:sldId id="282" r:id="rId4"/>
    <p:sldId id="283" r:id="rId5"/>
    <p:sldId id="296" r:id="rId6"/>
    <p:sldId id="287" r:id="rId7"/>
    <p:sldId id="292" r:id="rId8"/>
    <p:sldId id="298" r:id="rId9"/>
    <p:sldId id="293" r:id="rId10"/>
    <p:sldId id="289" r:id="rId11"/>
    <p:sldId id="288" r:id="rId12"/>
    <p:sldId id="294" r:id="rId13"/>
    <p:sldId id="295" r:id="rId14"/>
    <p:sldId id="280" r:id="rId15"/>
    <p:sldId id="27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41" autoAdjust="0"/>
  </p:normalViewPr>
  <p:slideViewPr>
    <p:cSldViewPr>
      <p:cViewPr varScale="1">
        <p:scale>
          <a:sx n="83" d="100"/>
          <a:sy n="83" d="100"/>
        </p:scale>
        <p:origin x="-118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7E07E0-73F7-4B12-9A06-A3309601F257}" type="datetimeFigureOut">
              <a:rPr lang="zh-CN" altLang="en-US" smtClean="0"/>
              <a:t>2015/5/4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797E3-6164-42BF-AEBE-ABF08BCEC79D}" type="slidenum">
              <a:rPr lang="zh-CN" altLang="en-US" smtClean="0"/>
              <a:t>‹#›</a:t>
            </a:fld>
            <a:endParaRPr lang="zh-CN" altLang="en-US"/>
          </a:p>
        </p:txBody>
      </p:sp>
    </p:spTree>
    <p:extLst>
      <p:ext uri="{BB962C8B-B14F-4D97-AF65-F5344CB8AC3E}">
        <p14:creationId xmlns:p14="http://schemas.microsoft.com/office/powerpoint/2010/main" val="3555375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DA4DFABF-104D-4034-A654-C1D104D84A23}" type="slidenum">
              <a:rPr lang="zh-CN" altLang="en-US" smtClean="0"/>
              <a:pPr>
                <a:defRPr/>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　二、出色的沟通能力。优秀的软件测试工程师，应具备出色的沟通和表达能力。既能和技术开发人员沟通，又能简洁明了地向客户、管理者等这些非技术人员阐述系统在哪方面有缺失。当发现软件有问题时，不仅需要跟开发人员沟通，找到问题出在哪儿，阐述自己挑错的理由，有时候甚至要提出解决方案，直接参与前期需求和代码的修改。</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三、全面的技术能力。作为软件测试工程师，虽然无须精通各种语言各类技术，</a:t>
            </a:r>
            <a:r>
              <a:rPr lang="zh-CN" altLang="zh-CN" sz="1200" kern="1200" dirty="0" smtClean="0">
                <a:solidFill>
                  <a:srgbClr val="FF0000"/>
                </a:solidFill>
                <a:effectLst/>
                <a:latin typeface="+mn-lt"/>
                <a:ea typeface="+mn-ea"/>
                <a:cs typeface="+mn-cs"/>
              </a:rPr>
              <a:t>但必须全面理解被测软件系统</a:t>
            </a:r>
            <a:r>
              <a:rPr lang="zh-CN" altLang="zh-CN" sz="1200" kern="1200" dirty="0" smtClean="0">
                <a:solidFill>
                  <a:schemeClr val="tx1"/>
                </a:solidFill>
                <a:effectLst/>
                <a:latin typeface="+mn-lt"/>
                <a:ea typeface="+mn-ea"/>
                <a:cs typeface="+mn-cs"/>
              </a:rPr>
              <a:t>，明白该使用何种工具进行测试。</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四、耐得住性子。软件测试工作是枯燥的，甚至是重复性的，有时需要花费惊人的时间去分离、识别和分派一个错误，因此领测认为测试人员能静得下心、耐得住性子，心浮气躁是做不好的。</a:t>
            </a:r>
          </a:p>
        </p:txBody>
      </p:sp>
      <p:sp>
        <p:nvSpPr>
          <p:cNvPr id="4" name="灯片编号占位符 3"/>
          <p:cNvSpPr>
            <a:spLocks noGrp="1"/>
          </p:cNvSpPr>
          <p:nvPr>
            <p:ph type="sldNum" sz="quarter" idx="10"/>
          </p:nvPr>
        </p:nvSpPr>
        <p:spPr/>
        <p:txBody>
          <a:bodyPr/>
          <a:lstStyle/>
          <a:p>
            <a:fld id="{B82797E3-6164-42BF-AEBE-ABF08BCEC79D}" type="slidenum">
              <a:rPr lang="zh-CN" altLang="en-US" smtClean="0"/>
              <a:t>2</a:t>
            </a:fld>
            <a:endParaRPr lang="zh-CN" altLang="en-US"/>
          </a:p>
        </p:txBody>
      </p:sp>
    </p:spTree>
    <p:extLst>
      <p:ext uri="{BB962C8B-B14F-4D97-AF65-F5344CB8AC3E}">
        <p14:creationId xmlns:p14="http://schemas.microsoft.com/office/powerpoint/2010/main" val="4223667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82797E3-6164-42BF-AEBE-ABF08BCEC79D}" type="slidenum">
              <a:rPr lang="zh-CN" altLang="en-US" smtClean="0"/>
              <a:t>3</a:t>
            </a:fld>
            <a:endParaRPr lang="zh-CN" altLang="en-US"/>
          </a:p>
        </p:txBody>
      </p:sp>
    </p:spTree>
    <p:extLst>
      <p:ext uri="{BB962C8B-B14F-4D97-AF65-F5344CB8AC3E}">
        <p14:creationId xmlns:p14="http://schemas.microsoft.com/office/powerpoint/2010/main" val="2214837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三、思维导图</a:t>
            </a:r>
            <a:r>
              <a:rPr lang="en-US" altLang="zh-CN" dirty="0" smtClean="0"/>
              <a:t/>
            </a:r>
            <a:br>
              <a:rPr lang="en-US" altLang="zh-CN" dirty="0" smtClean="0"/>
            </a:br>
            <a:r>
              <a:rPr lang="zh-CN" altLang="en-US" dirty="0" smtClean="0"/>
              <a:t>四、测试用例</a:t>
            </a:r>
            <a:endParaRPr lang="zh-CN" altLang="en-US" dirty="0"/>
          </a:p>
        </p:txBody>
      </p:sp>
      <p:sp>
        <p:nvSpPr>
          <p:cNvPr id="4" name="灯片编号占位符 3"/>
          <p:cNvSpPr>
            <a:spLocks noGrp="1"/>
          </p:cNvSpPr>
          <p:nvPr>
            <p:ph type="sldNum" sz="quarter" idx="10"/>
          </p:nvPr>
        </p:nvSpPr>
        <p:spPr/>
        <p:txBody>
          <a:bodyPr/>
          <a:lstStyle/>
          <a:p>
            <a:fld id="{B82797E3-6164-42BF-AEBE-ABF08BCEC79D}" type="slidenum">
              <a:rPr lang="zh-CN" altLang="en-US" smtClean="0"/>
              <a:t>6</a:t>
            </a:fld>
            <a:endParaRPr lang="zh-CN" altLang="en-US"/>
          </a:p>
        </p:txBody>
      </p:sp>
    </p:spTree>
    <p:extLst>
      <p:ext uri="{BB962C8B-B14F-4D97-AF65-F5344CB8AC3E}">
        <p14:creationId xmlns:p14="http://schemas.microsoft.com/office/powerpoint/2010/main" val="3142959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B82797E3-6164-42BF-AEBE-ABF08BCEC79D}" type="slidenum">
              <a:rPr lang="zh-CN" altLang="en-US" smtClean="0"/>
              <a:t>7</a:t>
            </a:fld>
            <a:endParaRPr lang="zh-CN" altLang="en-US"/>
          </a:p>
        </p:txBody>
      </p:sp>
    </p:spTree>
    <p:extLst>
      <p:ext uri="{BB962C8B-B14F-4D97-AF65-F5344CB8AC3E}">
        <p14:creationId xmlns:p14="http://schemas.microsoft.com/office/powerpoint/2010/main" val="1115296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rgbClr val="FDF8CD"/>
            </a:gs>
            <a:gs pos="100000">
              <a:srgbClr val="FFFFFF"/>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209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34461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98710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rgbClr val="FDF8CD"/>
            </a:gs>
            <a:gs pos="100000">
              <a:srgbClr val="FFFFFF"/>
            </a:gs>
          </a:gsLst>
          <a:lin ang="5400000" scaled="1"/>
        </a:gradFill>
        <a:effectLst/>
      </p:bgPr>
    </p:bg>
    <p:spTree>
      <p:nvGrpSpPr>
        <p:cNvPr id="1" name=""/>
        <p:cNvGrpSpPr/>
        <p:nvPr/>
      </p:nvGrpSpPr>
      <p:grpSpPr>
        <a:xfrm>
          <a:off x="0" y="0"/>
          <a:ext cx="0" cy="0"/>
          <a:chOff x="0" y="0"/>
          <a:chExt cx="0" cy="0"/>
        </a:xfrm>
      </p:grpSpPr>
      <p:sp>
        <p:nvSpPr>
          <p:cNvPr id="4" name="Freeform 39"/>
          <p:cNvSpPr>
            <a:spLocks/>
          </p:cNvSpPr>
          <p:nvPr/>
        </p:nvSpPr>
        <p:spPr bwMode="gray">
          <a:xfrm>
            <a:off x="3175" y="6346825"/>
            <a:ext cx="9131300" cy="511175"/>
          </a:xfrm>
          <a:custGeom>
            <a:avLst/>
            <a:gdLst>
              <a:gd name="T0" fmla="*/ 9120188 w 5752"/>
              <a:gd name="T1" fmla="*/ 10362 h 444"/>
              <a:gd name="T2" fmla="*/ 3887788 w 5752"/>
              <a:gd name="T3" fmla="*/ 9210 h 444"/>
              <a:gd name="T4" fmla="*/ 3725863 w 5752"/>
              <a:gd name="T5" fmla="*/ 16118 h 444"/>
              <a:gd name="T6" fmla="*/ 3451225 w 5752"/>
              <a:gd name="T7" fmla="*/ 107070 h 444"/>
              <a:gd name="T8" fmla="*/ 3248025 w 5752"/>
              <a:gd name="T9" fmla="*/ 146214 h 444"/>
              <a:gd name="T10" fmla="*/ 0 w 5752"/>
              <a:gd name="T11" fmla="*/ 137004 h 444"/>
              <a:gd name="T12" fmla="*/ 0 w 5752"/>
              <a:gd name="T13" fmla="*/ 511175 h 444"/>
              <a:gd name="T14" fmla="*/ 5716588 w 5752"/>
              <a:gd name="T15" fmla="*/ 511175 h 444"/>
              <a:gd name="T16" fmla="*/ 5829300 w 5752"/>
              <a:gd name="T17" fmla="*/ 488149 h 444"/>
              <a:gd name="T18" fmla="*/ 6164263 w 5752"/>
              <a:gd name="T19" fmla="*/ 381079 h 444"/>
              <a:gd name="T20" fmla="*/ 6326188 w 5752"/>
              <a:gd name="T21" fmla="*/ 374171 h 444"/>
              <a:gd name="T22" fmla="*/ 9131300 w 5752"/>
              <a:gd name="T23" fmla="*/ 374171 h 444"/>
              <a:gd name="T24" fmla="*/ 9120188 w 5752"/>
              <a:gd name="T25" fmla="*/ 10362 h 4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 name="Freeform 29"/>
          <p:cNvSpPr>
            <a:spLocks/>
          </p:cNvSpPr>
          <p:nvPr/>
        </p:nvSpPr>
        <p:spPr bwMode="gray">
          <a:xfrm>
            <a:off x="-1588" y="-1588"/>
            <a:ext cx="9155113" cy="4940301"/>
          </a:xfrm>
          <a:custGeom>
            <a:avLst/>
            <a:gdLst>
              <a:gd name="T0" fmla="*/ 12700 w 5767"/>
              <a:gd name="T1" fmla="*/ 4900816 h 3128"/>
              <a:gd name="T2" fmla="*/ 4624388 w 5767"/>
              <a:gd name="T3" fmla="*/ 4899237 h 3128"/>
              <a:gd name="T4" fmla="*/ 4989513 w 5767"/>
              <a:gd name="T5" fmla="*/ 4772887 h 3128"/>
              <a:gd name="T6" fmla="*/ 5822950 w 5767"/>
              <a:gd name="T7" fmla="*/ 3885275 h 3128"/>
              <a:gd name="T8" fmla="*/ 6554788 w 5767"/>
              <a:gd name="T9" fmla="*/ 3529915 h 3128"/>
              <a:gd name="T10" fmla="*/ 9145588 w 5767"/>
              <a:gd name="T11" fmla="*/ 3529915 h 3128"/>
              <a:gd name="T12" fmla="*/ 9155113 w 5767"/>
              <a:gd name="T13" fmla="*/ 0 h 3128"/>
              <a:gd name="T14" fmla="*/ 0 w 5767"/>
              <a:gd name="T15" fmla="*/ 1579 h 3128"/>
              <a:gd name="T16" fmla="*/ 12700 w 5767"/>
              <a:gd name="T17" fmla="*/ 4900816 h 3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3128">
                <a:moveTo>
                  <a:pt x="8" y="3103"/>
                </a:moveTo>
                <a:lnTo>
                  <a:pt x="2913" y="3102"/>
                </a:lnTo>
                <a:cubicBezTo>
                  <a:pt x="3054" y="3102"/>
                  <a:pt x="3012" y="3128"/>
                  <a:pt x="3143" y="3022"/>
                </a:cubicBezTo>
                <a:lnTo>
                  <a:pt x="3668" y="2460"/>
                </a:lnTo>
                <a:cubicBezTo>
                  <a:pt x="3832" y="2329"/>
                  <a:pt x="3809" y="2215"/>
                  <a:pt x="4129" y="2235"/>
                </a:cubicBezTo>
                <a:lnTo>
                  <a:pt x="5761" y="2235"/>
                </a:lnTo>
                <a:lnTo>
                  <a:pt x="5767" y="0"/>
                </a:lnTo>
                <a:lnTo>
                  <a:pt x="0" y="1"/>
                </a:lnTo>
                <a:lnTo>
                  <a:pt x="8" y="3103"/>
                </a:lnTo>
                <a:close/>
              </a:path>
            </a:pathLst>
          </a:custGeom>
          <a:solidFill>
            <a:schemeClr val="bg2">
              <a:alpha val="8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Freeform 28"/>
          <p:cNvSpPr>
            <a:spLocks/>
          </p:cNvSpPr>
          <p:nvPr/>
        </p:nvSpPr>
        <p:spPr bwMode="gray">
          <a:xfrm>
            <a:off x="0" y="0"/>
            <a:ext cx="9155113" cy="4333875"/>
          </a:xfrm>
          <a:custGeom>
            <a:avLst/>
            <a:gdLst/>
            <a:ahLst/>
            <a:cxnLst>
              <a:cxn ang="0">
                <a:pos x="8" y="2730"/>
              </a:cxn>
              <a:cxn ang="0">
                <a:pos x="3040" y="2726"/>
              </a:cxn>
              <a:cxn ang="0">
                <a:pos x="3347" y="2630"/>
              </a:cxn>
              <a:cxn ang="0">
                <a:pos x="3795" y="2170"/>
              </a:cxn>
              <a:cxn ang="0">
                <a:pos x="4115" y="2080"/>
              </a:cxn>
              <a:cxn ang="0">
                <a:pos x="5760" y="2093"/>
              </a:cxn>
              <a:cxn ang="0">
                <a:pos x="5767" y="0"/>
              </a:cxn>
              <a:cxn ang="0">
                <a:pos x="0" y="1"/>
              </a:cxn>
              <a:cxn ang="0">
                <a:pos x="8" y="2730"/>
              </a:cxn>
            </a:cxnLst>
            <a:rect l="0" t="0" r="r" b="b"/>
            <a:pathLst>
              <a:path w="5767" h="2730">
                <a:moveTo>
                  <a:pt x="8" y="2730"/>
                </a:moveTo>
                <a:lnTo>
                  <a:pt x="3040" y="2726"/>
                </a:lnTo>
                <a:cubicBezTo>
                  <a:pt x="3181" y="2726"/>
                  <a:pt x="3224" y="2728"/>
                  <a:pt x="3347" y="2630"/>
                </a:cubicBezTo>
                <a:lnTo>
                  <a:pt x="3795" y="2170"/>
                </a:lnTo>
                <a:cubicBezTo>
                  <a:pt x="3923" y="2078"/>
                  <a:pt x="3942" y="2074"/>
                  <a:pt x="4115" y="2080"/>
                </a:cubicBezTo>
                <a:lnTo>
                  <a:pt x="5760" y="2093"/>
                </a:lnTo>
                <a:lnTo>
                  <a:pt x="5767" y="0"/>
                </a:lnTo>
                <a:lnTo>
                  <a:pt x="0" y="1"/>
                </a:lnTo>
                <a:lnTo>
                  <a:pt x="8" y="2730"/>
                </a:lnTo>
                <a:close/>
              </a:path>
            </a:pathLst>
          </a:custGeom>
          <a:gradFill rotWithShape="1">
            <a:gsLst>
              <a:gs pos="0">
                <a:schemeClr val="bg1">
                  <a:gamma/>
                  <a:tint val="0"/>
                  <a:invGamma/>
                </a:schemeClr>
              </a:gs>
              <a:gs pos="100000">
                <a:schemeClr val="bg1">
                  <a:alpha val="89999"/>
                </a:schemeClr>
              </a:gs>
            </a:gsLst>
            <a:lin ang="0" scaled="1"/>
          </a:gradFill>
          <a:ln w="9525">
            <a:noFill/>
            <a:round/>
            <a:headEnd/>
            <a:tailEnd/>
          </a:ln>
          <a:effectLst/>
        </p:spPr>
        <p:txBody>
          <a:bodyPr/>
          <a:lstStyle/>
          <a:p>
            <a:pPr fontAlgn="auto">
              <a:spcBef>
                <a:spcPts val="0"/>
              </a:spcBef>
              <a:spcAft>
                <a:spcPts val="0"/>
              </a:spcAft>
              <a:defRPr/>
            </a:pPr>
            <a:endParaRPr lang="zh-CN" altLang="en-US" sz="1800">
              <a:solidFill>
                <a:srgbClr val="000000"/>
              </a:solidFill>
              <a:ea typeface="宋体" pitchFamily="2" charset="-122"/>
            </a:endParaRPr>
          </a:p>
        </p:txBody>
      </p:sp>
      <p:sp>
        <p:nvSpPr>
          <p:cNvPr id="7" name="Freeform 30"/>
          <p:cNvSpPr>
            <a:spLocks/>
          </p:cNvSpPr>
          <p:nvPr/>
        </p:nvSpPr>
        <p:spPr bwMode="gray">
          <a:xfrm>
            <a:off x="0" y="0"/>
            <a:ext cx="9153525" cy="1600200"/>
          </a:xfrm>
          <a:custGeom>
            <a:avLst/>
            <a:gdLst>
              <a:gd name="T0" fmla="*/ 0 w 5766"/>
              <a:gd name="T1" fmla="*/ 1600200 h 1008"/>
              <a:gd name="T2" fmla="*/ 2990850 w 5766"/>
              <a:gd name="T3" fmla="*/ 1600200 h 1008"/>
              <a:gd name="T4" fmla="*/ 3416300 w 5766"/>
              <a:gd name="T5" fmla="*/ 1462088 h 1008"/>
              <a:gd name="T6" fmla="*/ 4064000 w 5766"/>
              <a:gd name="T7" fmla="*/ 842963 h 1008"/>
              <a:gd name="T8" fmla="*/ 4591050 w 5766"/>
              <a:gd name="T9" fmla="*/ 711200 h 1008"/>
              <a:gd name="T10" fmla="*/ 9153525 w 5766"/>
              <a:gd name="T11" fmla="*/ 731838 h 1008"/>
              <a:gd name="T12" fmla="*/ 9140825 w 5766"/>
              <a:gd name="T13" fmla="*/ 0 h 1008"/>
              <a:gd name="T14" fmla="*/ 0 w 5766"/>
              <a:gd name="T15" fmla="*/ 3175 h 1008"/>
              <a:gd name="T16" fmla="*/ 0 w 5766"/>
              <a:gd name="T17" fmla="*/ 1600200 h 10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6" h="1008">
                <a:moveTo>
                  <a:pt x="0" y="1008"/>
                </a:moveTo>
                <a:lnTo>
                  <a:pt x="1884" y="1008"/>
                </a:lnTo>
                <a:cubicBezTo>
                  <a:pt x="2088" y="990"/>
                  <a:pt x="2034" y="1005"/>
                  <a:pt x="2152" y="921"/>
                </a:cubicBezTo>
                <a:lnTo>
                  <a:pt x="2560" y="531"/>
                </a:lnTo>
                <a:cubicBezTo>
                  <a:pt x="2683" y="452"/>
                  <a:pt x="2611" y="454"/>
                  <a:pt x="2892" y="448"/>
                </a:cubicBezTo>
                <a:lnTo>
                  <a:pt x="5766" y="461"/>
                </a:lnTo>
                <a:lnTo>
                  <a:pt x="5758" y="0"/>
                </a:lnTo>
                <a:lnTo>
                  <a:pt x="0" y="2"/>
                </a:lnTo>
                <a:lnTo>
                  <a:pt x="0" y="1008"/>
                </a:lnTo>
                <a:close/>
              </a:path>
            </a:pathLst>
          </a:custGeom>
          <a:gradFill rotWithShape="1">
            <a:gsLst>
              <a:gs pos="0">
                <a:schemeClr val="bg1"/>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27" descr="1"/>
          <p:cNvSpPr>
            <a:spLocks/>
          </p:cNvSpPr>
          <p:nvPr/>
        </p:nvSpPr>
        <p:spPr bwMode="gray">
          <a:xfrm>
            <a:off x="762000" y="762000"/>
            <a:ext cx="9170988" cy="1362075"/>
          </a:xfrm>
          <a:custGeom>
            <a:avLst/>
            <a:gdLst>
              <a:gd name="T0" fmla="*/ 0 w 5777"/>
              <a:gd name="T1" fmla="*/ 1362075 h 858"/>
              <a:gd name="T2" fmla="*/ 3057525 w 5777"/>
              <a:gd name="T3" fmla="*/ 1360488 h 858"/>
              <a:gd name="T4" fmla="*/ 3424238 w 5777"/>
              <a:gd name="T5" fmla="*/ 1258888 h 858"/>
              <a:gd name="T6" fmla="*/ 3983038 w 5777"/>
              <a:gd name="T7" fmla="*/ 750888 h 858"/>
              <a:gd name="T8" fmla="*/ 4714875 w 5777"/>
              <a:gd name="T9" fmla="*/ 619125 h 858"/>
              <a:gd name="T10" fmla="*/ 9164638 w 5777"/>
              <a:gd name="T11" fmla="*/ 615950 h 858"/>
              <a:gd name="T12" fmla="*/ 9170988 w 5777"/>
              <a:gd name="T13" fmla="*/ 0 h 858"/>
              <a:gd name="T14" fmla="*/ 0 w 5777"/>
              <a:gd name="T15" fmla="*/ 3175 h 858"/>
              <a:gd name="T16" fmla="*/ 0 w 5777"/>
              <a:gd name="T17" fmla="*/ 1362075 h 8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7" h="858">
                <a:moveTo>
                  <a:pt x="0" y="858"/>
                </a:moveTo>
                <a:lnTo>
                  <a:pt x="1926" y="857"/>
                </a:lnTo>
                <a:cubicBezTo>
                  <a:pt x="2067" y="857"/>
                  <a:pt x="2068" y="850"/>
                  <a:pt x="2157" y="793"/>
                </a:cubicBezTo>
                <a:lnTo>
                  <a:pt x="2509" y="473"/>
                </a:lnTo>
                <a:cubicBezTo>
                  <a:pt x="2644" y="406"/>
                  <a:pt x="2477" y="396"/>
                  <a:pt x="2970" y="390"/>
                </a:cubicBezTo>
                <a:lnTo>
                  <a:pt x="5773" y="388"/>
                </a:lnTo>
                <a:lnTo>
                  <a:pt x="5777" y="0"/>
                </a:lnTo>
                <a:lnTo>
                  <a:pt x="0" y="2"/>
                </a:lnTo>
                <a:lnTo>
                  <a:pt x="0" y="858"/>
                </a:lnTo>
                <a:close/>
              </a:path>
            </a:pathLst>
          </a:cu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Text Box 36"/>
          <p:cNvSpPr txBox="1">
            <a:spLocks noChangeArrowheads="1"/>
          </p:cNvSpPr>
          <p:nvPr/>
        </p:nvSpPr>
        <p:spPr bwMode="gray">
          <a:xfrm>
            <a:off x="7391400" y="7620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charset="0"/>
                <a:ea typeface="隶书" pitchFamily="49" charset="-122"/>
              </a:defRPr>
            </a:lvl1pPr>
            <a:lvl2pPr marL="742950" indent="-285750" eaLnBrk="0" hangingPunct="0">
              <a:defRPr sz="1200">
                <a:solidFill>
                  <a:schemeClr val="tx1"/>
                </a:solidFill>
                <a:latin typeface="Arial" charset="0"/>
                <a:ea typeface="隶书" pitchFamily="49" charset="-122"/>
              </a:defRPr>
            </a:lvl2pPr>
            <a:lvl3pPr marL="1143000" indent="-228600" eaLnBrk="0" hangingPunct="0">
              <a:defRPr sz="1200">
                <a:solidFill>
                  <a:schemeClr val="tx1"/>
                </a:solidFill>
                <a:latin typeface="Arial" charset="0"/>
                <a:ea typeface="隶书" pitchFamily="49" charset="-122"/>
              </a:defRPr>
            </a:lvl3pPr>
            <a:lvl4pPr marL="1600200" indent="-228600" eaLnBrk="0" hangingPunct="0">
              <a:defRPr sz="1200">
                <a:solidFill>
                  <a:schemeClr val="tx1"/>
                </a:solidFill>
                <a:latin typeface="Arial" charset="0"/>
                <a:ea typeface="隶书" pitchFamily="49" charset="-122"/>
              </a:defRPr>
            </a:lvl4pPr>
            <a:lvl5pPr marL="2057400" indent="-228600" eaLnBrk="0" hangingPunct="0">
              <a:defRPr sz="1200">
                <a:solidFill>
                  <a:schemeClr val="tx1"/>
                </a:solidFill>
                <a:latin typeface="Arial" charset="0"/>
                <a:ea typeface="隶书" pitchFamily="49" charset="-122"/>
              </a:defRPr>
            </a:lvl5pPr>
            <a:lvl6pPr marL="2514600" indent="-228600" eaLnBrk="0" fontAlgn="base" hangingPunct="0">
              <a:spcBef>
                <a:spcPct val="0"/>
              </a:spcBef>
              <a:spcAft>
                <a:spcPct val="0"/>
              </a:spcAft>
              <a:defRPr sz="1200">
                <a:solidFill>
                  <a:schemeClr val="tx1"/>
                </a:solidFill>
                <a:latin typeface="Arial" charset="0"/>
                <a:ea typeface="隶书" pitchFamily="49" charset="-122"/>
              </a:defRPr>
            </a:lvl6pPr>
            <a:lvl7pPr marL="2971800" indent="-228600" eaLnBrk="0" fontAlgn="base" hangingPunct="0">
              <a:spcBef>
                <a:spcPct val="0"/>
              </a:spcBef>
              <a:spcAft>
                <a:spcPct val="0"/>
              </a:spcAft>
              <a:defRPr sz="1200">
                <a:solidFill>
                  <a:schemeClr val="tx1"/>
                </a:solidFill>
                <a:latin typeface="Arial" charset="0"/>
                <a:ea typeface="隶书" pitchFamily="49" charset="-122"/>
              </a:defRPr>
            </a:lvl7pPr>
            <a:lvl8pPr marL="3429000" indent="-228600" eaLnBrk="0" fontAlgn="base" hangingPunct="0">
              <a:spcBef>
                <a:spcPct val="0"/>
              </a:spcBef>
              <a:spcAft>
                <a:spcPct val="0"/>
              </a:spcAft>
              <a:defRPr sz="1200">
                <a:solidFill>
                  <a:schemeClr val="tx1"/>
                </a:solidFill>
                <a:latin typeface="Arial" charset="0"/>
                <a:ea typeface="隶书" pitchFamily="49" charset="-122"/>
              </a:defRPr>
            </a:lvl8pPr>
            <a:lvl9pPr marL="3886200" indent="-228600" eaLnBrk="0" fontAlgn="base" hangingPunct="0">
              <a:spcBef>
                <a:spcPct val="0"/>
              </a:spcBef>
              <a:spcAft>
                <a:spcPct val="0"/>
              </a:spcAft>
              <a:defRPr sz="1200">
                <a:solidFill>
                  <a:schemeClr val="tx1"/>
                </a:solidFill>
                <a:latin typeface="Arial" charset="0"/>
                <a:ea typeface="隶书" pitchFamily="49" charset="-122"/>
              </a:defRPr>
            </a:lvl9pPr>
          </a:lstStyle>
          <a:p>
            <a:pPr algn="ctr" eaLnBrk="1" hangingPunct="1">
              <a:defRPr/>
            </a:pPr>
            <a:r>
              <a:rPr lang="en-US" altLang="zh-CN" sz="2400" b="1" smtClean="0">
                <a:solidFill>
                  <a:srgbClr val="335175"/>
                </a:solidFill>
                <a:latin typeface="Arial Black" pitchFamily="34" charset="0"/>
                <a:ea typeface="宋体" pitchFamily="2" charset="-122"/>
              </a:rPr>
              <a:t>L/O/G/O</a:t>
            </a:r>
          </a:p>
        </p:txBody>
      </p:sp>
      <p:sp>
        <p:nvSpPr>
          <p:cNvPr id="10" name="Freeform 37"/>
          <p:cNvSpPr>
            <a:spLocks/>
          </p:cNvSpPr>
          <p:nvPr/>
        </p:nvSpPr>
        <p:spPr bwMode="gray">
          <a:xfrm>
            <a:off x="3175" y="4562475"/>
            <a:ext cx="9131300" cy="511175"/>
          </a:xfrm>
          <a:custGeom>
            <a:avLst/>
            <a:gdLst>
              <a:gd name="T0" fmla="*/ 9120188 w 5752"/>
              <a:gd name="T1" fmla="*/ 10362 h 444"/>
              <a:gd name="T2" fmla="*/ 3887788 w 5752"/>
              <a:gd name="T3" fmla="*/ 9210 h 444"/>
              <a:gd name="T4" fmla="*/ 3725863 w 5752"/>
              <a:gd name="T5" fmla="*/ 16118 h 444"/>
              <a:gd name="T6" fmla="*/ 3451225 w 5752"/>
              <a:gd name="T7" fmla="*/ 107070 h 444"/>
              <a:gd name="T8" fmla="*/ 3248025 w 5752"/>
              <a:gd name="T9" fmla="*/ 146214 h 444"/>
              <a:gd name="T10" fmla="*/ 0 w 5752"/>
              <a:gd name="T11" fmla="*/ 137004 h 444"/>
              <a:gd name="T12" fmla="*/ 0 w 5752"/>
              <a:gd name="T13" fmla="*/ 511175 h 444"/>
              <a:gd name="T14" fmla="*/ 5716588 w 5752"/>
              <a:gd name="T15" fmla="*/ 511175 h 444"/>
              <a:gd name="T16" fmla="*/ 5829300 w 5752"/>
              <a:gd name="T17" fmla="*/ 488149 h 444"/>
              <a:gd name="T18" fmla="*/ 6164263 w 5752"/>
              <a:gd name="T19" fmla="*/ 381079 h 444"/>
              <a:gd name="T20" fmla="*/ 6326188 w 5752"/>
              <a:gd name="T21" fmla="*/ 374171 h 444"/>
              <a:gd name="T22" fmla="*/ 9131300 w 5752"/>
              <a:gd name="T23" fmla="*/ 374171 h 444"/>
              <a:gd name="T24" fmla="*/ 9120188 w 5752"/>
              <a:gd name="T25" fmla="*/ 10362 h 4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1" name="Picture 31" descr="1"/>
          <p:cNvPicPr>
            <a:picLocks noChangeAspect="1" noChangeArrowheads="1"/>
          </p:cNvPicPr>
          <p:nvPr/>
        </p:nvPicPr>
        <p:blipFill>
          <a:blip r:embed="rId3">
            <a:extLst>
              <a:ext uri="{28A0092B-C50C-407E-A947-70E740481C1C}">
                <a14:useLocalDpi xmlns:a14="http://schemas.microsoft.com/office/drawing/2010/main" val="0"/>
              </a:ext>
            </a:extLst>
          </a:blip>
          <a:srcRect b="28612"/>
          <a:stretch>
            <a:fillRect/>
          </a:stretch>
        </p:blipFill>
        <p:spPr bwMode="gray">
          <a:xfrm>
            <a:off x="4638675" y="1844675"/>
            <a:ext cx="4481513"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AutoShape 33"/>
          <p:cNvSpPr>
            <a:spLocks noChangeArrowheads="1"/>
          </p:cNvSpPr>
          <p:nvPr/>
        </p:nvSpPr>
        <p:spPr bwMode="gray">
          <a:xfrm>
            <a:off x="400050" y="4495800"/>
            <a:ext cx="1042988" cy="1042988"/>
          </a:xfrm>
          <a:prstGeom prst="roundRect">
            <a:avLst>
              <a:gd name="adj" fmla="val 10079"/>
            </a:avLst>
          </a:prstGeom>
          <a:blipFill dpi="0" rotWithShape="1">
            <a:blip r:embed="rId4"/>
            <a:srcRect/>
            <a:stretch>
              <a:fillRect/>
            </a:stretch>
          </a:blipFill>
          <a:ln w="28575">
            <a:solidFill>
              <a:srgbClr val="FFFFFF"/>
            </a:solidFill>
            <a:round/>
            <a:headEnd/>
            <a:tailEnd/>
          </a:ln>
        </p:spPr>
        <p:txBody>
          <a:bodyPr wrap="none" anchor="ctr"/>
          <a:lstStyle/>
          <a:p>
            <a:endParaRPr lang="zh-CN" altLang="en-US" sz="1800">
              <a:solidFill>
                <a:srgbClr val="000000"/>
              </a:solidFill>
              <a:ea typeface="宋体" pitchFamily="2" charset="-122"/>
            </a:endParaRPr>
          </a:p>
        </p:txBody>
      </p:sp>
      <p:sp>
        <p:nvSpPr>
          <p:cNvPr id="13" name="AutoShape 34"/>
          <p:cNvSpPr>
            <a:spLocks noChangeArrowheads="1"/>
          </p:cNvSpPr>
          <p:nvPr/>
        </p:nvSpPr>
        <p:spPr bwMode="gray">
          <a:xfrm>
            <a:off x="1616075" y="4495800"/>
            <a:ext cx="1042988" cy="1042988"/>
          </a:xfrm>
          <a:prstGeom prst="roundRect">
            <a:avLst>
              <a:gd name="adj" fmla="val 10079"/>
            </a:avLst>
          </a:prstGeom>
          <a:blipFill dpi="0" rotWithShape="1">
            <a:blip r:embed="rId5"/>
            <a:srcRect/>
            <a:stretch>
              <a:fillRect/>
            </a:stretch>
          </a:blipFill>
          <a:ln w="28575">
            <a:solidFill>
              <a:srgbClr val="FFFFFF"/>
            </a:solidFill>
            <a:round/>
            <a:headEnd/>
            <a:tailEnd/>
          </a:ln>
        </p:spPr>
        <p:txBody>
          <a:bodyPr wrap="none" anchor="ctr"/>
          <a:lstStyle/>
          <a:p>
            <a:endParaRPr lang="zh-CN" altLang="en-US" sz="1800">
              <a:solidFill>
                <a:srgbClr val="000000"/>
              </a:solidFill>
              <a:ea typeface="宋体" pitchFamily="2" charset="-122"/>
            </a:endParaRPr>
          </a:p>
        </p:txBody>
      </p:sp>
      <p:sp>
        <p:nvSpPr>
          <p:cNvPr id="14" name="AutoShape 35"/>
          <p:cNvSpPr>
            <a:spLocks noChangeArrowheads="1"/>
          </p:cNvSpPr>
          <p:nvPr/>
        </p:nvSpPr>
        <p:spPr bwMode="gray">
          <a:xfrm>
            <a:off x="2841625" y="4495800"/>
            <a:ext cx="1042988" cy="1042988"/>
          </a:xfrm>
          <a:prstGeom prst="roundRect">
            <a:avLst>
              <a:gd name="adj" fmla="val 10079"/>
            </a:avLst>
          </a:prstGeom>
          <a:blipFill dpi="0" rotWithShape="1">
            <a:blip r:embed="rId6"/>
            <a:srcRect/>
            <a:stretch>
              <a:fillRect/>
            </a:stretch>
          </a:blipFill>
          <a:ln w="28575">
            <a:solidFill>
              <a:srgbClr val="FFFFFF"/>
            </a:solidFill>
            <a:round/>
            <a:headEnd/>
            <a:tailEnd/>
          </a:ln>
        </p:spPr>
        <p:txBody>
          <a:bodyPr wrap="none" anchor="ctr"/>
          <a:lstStyle/>
          <a:p>
            <a:endParaRPr lang="zh-CN" altLang="en-US" sz="1800">
              <a:solidFill>
                <a:srgbClr val="000000"/>
              </a:solidFill>
              <a:ea typeface="宋体" pitchFamily="2" charset="-122"/>
            </a:endParaRPr>
          </a:p>
        </p:txBody>
      </p:sp>
      <p:sp>
        <p:nvSpPr>
          <p:cNvPr id="3087" name="Rectangle 15"/>
          <p:cNvSpPr>
            <a:spLocks noGrp="1" noChangeArrowheads="1"/>
          </p:cNvSpPr>
          <p:nvPr>
            <p:ph type="ctrTitle"/>
          </p:nvPr>
        </p:nvSpPr>
        <p:spPr bwMode="gray">
          <a:xfrm>
            <a:off x="228600" y="1828800"/>
            <a:ext cx="5486400" cy="1470025"/>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defRPr sz="4400">
                <a:solidFill>
                  <a:schemeClr val="tx1"/>
                </a:solidFill>
              </a:defRPr>
            </a:lvl1pPr>
          </a:lstStyle>
          <a:p>
            <a:r>
              <a:rPr lang="zh-CN" altLang="en-US" smtClean="0"/>
              <a:t>单击此处编辑母版标题样式</a:t>
            </a:r>
            <a:endParaRPr lang="zh-CN" altLang="en-US"/>
          </a:p>
        </p:txBody>
      </p:sp>
      <p:sp>
        <p:nvSpPr>
          <p:cNvPr id="3088" name="Rectangle 16"/>
          <p:cNvSpPr>
            <a:spLocks noGrp="1" noChangeArrowheads="1"/>
          </p:cNvSpPr>
          <p:nvPr>
            <p:ph type="subTitle" idx="1"/>
          </p:nvPr>
        </p:nvSpPr>
        <p:spPr bwMode="gray">
          <a:xfrm>
            <a:off x="228600" y="3200400"/>
            <a:ext cx="5472113"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dist">
              <a:buFontTx/>
              <a:buNone/>
              <a:defRPr sz="1600" i="1">
                <a:latin typeface="Times New Roman" pitchFamily="18" charset="0"/>
              </a:defRPr>
            </a:lvl1pPr>
          </a:lstStyle>
          <a:p>
            <a:r>
              <a:rPr lang="zh-CN" altLang="en-US" smtClean="0"/>
              <a:t>单击此处编辑母版副标题样式</a:t>
            </a:r>
            <a:endParaRPr lang="zh-CN" altLang="en-US"/>
          </a:p>
        </p:txBody>
      </p:sp>
      <p:sp>
        <p:nvSpPr>
          <p:cNvPr id="15" name="Rectangle 17"/>
          <p:cNvSpPr>
            <a:spLocks noGrp="1" noChangeArrowheads="1"/>
          </p:cNvSpPr>
          <p:nvPr>
            <p:ph type="dt" sz="half" idx="10"/>
          </p:nvPr>
        </p:nvSpPr>
        <p:spPr bwMode="gray">
          <a:xfrm>
            <a:off x="762000" y="6477000"/>
            <a:ext cx="2133600" cy="2476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fontAlgn="auto">
              <a:spcBef>
                <a:spcPts val="0"/>
              </a:spcBef>
              <a:spcAft>
                <a:spcPts val="0"/>
              </a:spcAft>
              <a:defRPr sz="1000">
                <a:solidFill>
                  <a:srgbClr val="000000"/>
                </a:solidFill>
                <a:latin typeface="Arial" charset="0"/>
                <a:ea typeface="宋体" pitchFamily="2" charset="-122"/>
              </a:defRPr>
            </a:lvl1pPr>
          </a:lstStyle>
          <a:p>
            <a:pPr>
              <a:defRPr/>
            </a:pPr>
            <a:fld id="{3A99638F-7722-4677-8F22-58D0B51520EF}" type="datetimeFigureOut">
              <a:rPr lang="zh-CN" altLang="en-US"/>
              <a:pPr>
                <a:defRPr/>
              </a:pPr>
              <a:t>2015/5/4</a:t>
            </a:fld>
            <a:endParaRPr lang="zh-CN" altLang="en-US"/>
          </a:p>
        </p:txBody>
      </p:sp>
      <p:sp>
        <p:nvSpPr>
          <p:cNvPr id="16" name="Rectangle 18"/>
          <p:cNvSpPr>
            <a:spLocks noGrp="1" noChangeArrowheads="1"/>
          </p:cNvSpPr>
          <p:nvPr>
            <p:ph type="ftr" sz="quarter" idx="11"/>
          </p:nvPr>
        </p:nvSpPr>
        <p:spPr bwMode="gray">
          <a:xfrm>
            <a:off x="3048000" y="6477000"/>
            <a:ext cx="3276600" cy="2476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fontAlgn="auto">
              <a:spcBef>
                <a:spcPts val="0"/>
              </a:spcBef>
              <a:spcAft>
                <a:spcPts val="0"/>
              </a:spcAft>
              <a:defRPr sz="1000">
                <a:solidFill>
                  <a:srgbClr val="000000"/>
                </a:solidFill>
                <a:latin typeface="Arial" charset="0"/>
                <a:ea typeface="宋体" pitchFamily="2" charset="-122"/>
              </a:defRPr>
            </a:lvl1pPr>
          </a:lstStyle>
          <a:p>
            <a:pPr>
              <a:defRPr/>
            </a:pPr>
            <a:endParaRPr lang="zh-CN" altLang="en-US"/>
          </a:p>
        </p:txBody>
      </p:sp>
      <p:sp>
        <p:nvSpPr>
          <p:cNvPr id="17" name="Rectangle 19"/>
          <p:cNvSpPr>
            <a:spLocks noGrp="1" noChangeArrowheads="1"/>
          </p:cNvSpPr>
          <p:nvPr>
            <p:ph type="sldNum" sz="quarter" idx="12"/>
          </p:nvPr>
        </p:nvSpPr>
        <p:spPr bwMode="gray">
          <a:xfrm>
            <a:off x="304800" y="6477000"/>
            <a:ext cx="381000" cy="2476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000">
                <a:solidFill>
                  <a:srgbClr val="000000"/>
                </a:solidFill>
                <a:latin typeface="Arial" charset="0"/>
                <a:ea typeface="宋体" pitchFamily="2" charset="-122"/>
              </a:defRPr>
            </a:lvl1pPr>
          </a:lstStyle>
          <a:p>
            <a:pPr>
              <a:defRPr/>
            </a:pPr>
            <a:fld id="{E71E47DE-75C0-4F79-853F-E0821C64156E}" type="slidenum">
              <a:rPr lang="zh-CN" altLang="en-US"/>
              <a:pPr>
                <a:defRPr/>
              </a:pPr>
              <a:t>‹#›</a:t>
            </a:fld>
            <a:endParaRPr lang="zh-CN" altLang="en-US"/>
          </a:p>
        </p:txBody>
      </p:sp>
    </p:spTree>
    <p:extLst>
      <p:ext uri="{BB962C8B-B14F-4D97-AF65-F5344CB8AC3E}">
        <p14:creationId xmlns:p14="http://schemas.microsoft.com/office/powerpoint/2010/main" val="788900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64222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968974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67655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25511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68860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49557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28288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224095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570041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988016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811249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a:prstGeom prst="rect">
            <a:avLst/>
          </a:prstGeom>
        </p:spPr>
        <p:txBody>
          <a:bodyPr/>
          <a:lstStyle/>
          <a:p>
            <a:pPr lvl="0"/>
            <a:r>
              <a:rPr lang="zh-CN" altLang="en-US" noProof="0" smtClean="0"/>
              <a:t>单击图标添加 </a:t>
            </a:r>
            <a:r>
              <a:rPr lang="en-US" altLang="zh-CN" noProof="0" smtClean="0"/>
              <a:t>SmartArt </a:t>
            </a:r>
            <a:r>
              <a:rPr lang="zh-CN" altLang="en-US" noProof="0" smtClean="0"/>
              <a:t>图形</a:t>
            </a:r>
          </a:p>
        </p:txBody>
      </p:sp>
    </p:spTree>
    <p:extLst>
      <p:ext uri="{BB962C8B-B14F-4D97-AF65-F5344CB8AC3E}">
        <p14:creationId xmlns:p14="http://schemas.microsoft.com/office/powerpoint/2010/main" val="2630728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a:prstGeom prst="rect">
            <a:avLst/>
          </a:prstGeom>
        </p:spPr>
        <p:txBody>
          <a:bodyPr/>
          <a:lstStyle/>
          <a:p>
            <a:pPr lvl="0"/>
            <a:r>
              <a:rPr lang="zh-CN" altLang="en-US" noProof="0" smtClean="0"/>
              <a:t>单击图标添加图表</a:t>
            </a:r>
          </a:p>
        </p:txBody>
      </p:sp>
    </p:spTree>
    <p:extLst>
      <p:ext uri="{BB962C8B-B14F-4D97-AF65-F5344CB8AC3E}">
        <p14:creationId xmlns:p14="http://schemas.microsoft.com/office/powerpoint/2010/main" val="13421024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r>
              <a:rPr lang="zh-CN" altLang="en-US" noProof="0" smtClean="0"/>
              <a:t>单击图标添加表格</a:t>
            </a:r>
            <a:endParaRPr lang="zh-CN" altLang="en-US" noProof="0"/>
          </a:p>
        </p:txBody>
      </p:sp>
    </p:spTree>
    <p:extLst>
      <p:ext uri="{BB962C8B-B14F-4D97-AF65-F5344CB8AC3E}">
        <p14:creationId xmlns:p14="http://schemas.microsoft.com/office/powerpoint/2010/main" val="113297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895080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0952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26745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99633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8502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179838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71558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gradFill rotWithShape="0">
          <a:gsLst>
            <a:gs pos="0">
              <a:srgbClr val="FDF8CD"/>
            </a:gs>
            <a:gs pos="100000">
              <a:srgbClr val="FFFFFF"/>
            </a:gs>
          </a:gsLst>
          <a:lin ang="5400000" scaled="1"/>
        </a:gradFill>
        <a:effectLst/>
      </p:bgPr>
    </p:bg>
    <p:spTree>
      <p:nvGrpSpPr>
        <p:cNvPr id="1" name=""/>
        <p:cNvGrpSpPr/>
        <p:nvPr/>
      </p:nvGrpSpPr>
      <p:grpSpPr>
        <a:xfrm>
          <a:off x="0" y="0"/>
          <a:ext cx="0" cy="0"/>
          <a:chOff x="0" y="0"/>
          <a:chExt cx="0" cy="0"/>
        </a:xfrm>
      </p:grpSpPr>
      <p:sp>
        <p:nvSpPr>
          <p:cNvPr id="1026" name="Line 78"/>
          <p:cNvSpPr>
            <a:spLocks noChangeShapeType="1"/>
          </p:cNvSpPr>
          <p:nvPr/>
        </p:nvSpPr>
        <p:spPr bwMode="auto">
          <a:xfrm>
            <a:off x="0" y="838200"/>
            <a:ext cx="9144000" cy="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027" name="Picture 79" descr="版式条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iming>
    <p:tnLst>
      <p:par>
        <p:cTn id="1" dur="indefinite" restart="never" nodeType="tmRoot"/>
      </p:par>
    </p:tnLst>
  </p:timing>
  <p:txStyles>
    <p:titleStyle>
      <a:lvl1pPr algn="l" rtl="0" eaLnBrk="1" fontAlgn="base" hangingPunct="1">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defRPr>
      </a:lvl2pPr>
      <a:lvl3pPr algn="l" rtl="0" eaLnBrk="1" fontAlgn="base" hangingPunct="1">
        <a:spcBef>
          <a:spcPct val="0"/>
        </a:spcBef>
        <a:spcAft>
          <a:spcPct val="0"/>
        </a:spcAft>
        <a:defRPr sz="4000" b="1">
          <a:solidFill>
            <a:schemeClr val="tx2"/>
          </a:solidFill>
          <a:latin typeface="Arial" charset="0"/>
        </a:defRPr>
      </a:lvl3pPr>
      <a:lvl4pPr algn="l" rtl="0" eaLnBrk="1" fontAlgn="base" hangingPunct="1">
        <a:spcBef>
          <a:spcPct val="0"/>
        </a:spcBef>
        <a:spcAft>
          <a:spcPct val="0"/>
        </a:spcAft>
        <a:defRPr sz="4000" b="1">
          <a:solidFill>
            <a:schemeClr val="tx2"/>
          </a:solidFill>
          <a:latin typeface="Arial" charset="0"/>
        </a:defRPr>
      </a:lvl4pPr>
      <a:lvl5pPr algn="l" rtl="0" eaLnBrk="1" fontAlgn="base" hangingPunct="1">
        <a:spcBef>
          <a:spcPct val="0"/>
        </a:spcBef>
        <a:spcAft>
          <a:spcPct val="0"/>
        </a:spcAft>
        <a:defRPr sz="4000" b="1">
          <a:solidFill>
            <a:schemeClr val="tx2"/>
          </a:solidFill>
          <a:latin typeface="Arial" charset="0"/>
        </a:defRPr>
      </a:lvl5pPr>
      <a:lvl6pPr marL="457200" algn="l" rtl="0" eaLnBrk="1" fontAlgn="base" hangingPunct="1">
        <a:spcBef>
          <a:spcPct val="0"/>
        </a:spcBef>
        <a:spcAft>
          <a:spcPct val="0"/>
        </a:spcAft>
        <a:defRPr sz="4000" b="1">
          <a:solidFill>
            <a:schemeClr val="tx2"/>
          </a:solidFill>
          <a:latin typeface="Arial" charset="0"/>
        </a:defRPr>
      </a:lvl6pPr>
      <a:lvl7pPr marL="914400" algn="l" rtl="0" eaLnBrk="1" fontAlgn="base" hangingPunct="1">
        <a:spcBef>
          <a:spcPct val="0"/>
        </a:spcBef>
        <a:spcAft>
          <a:spcPct val="0"/>
        </a:spcAft>
        <a:defRPr sz="4000" b="1">
          <a:solidFill>
            <a:schemeClr val="tx2"/>
          </a:solidFill>
          <a:latin typeface="Arial" charset="0"/>
        </a:defRPr>
      </a:lvl7pPr>
      <a:lvl8pPr marL="1371600" algn="l" rtl="0" eaLnBrk="1" fontAlgn="base" hangingPunct="1">
        <a:spcBef>
          <a:spcPct val="0"/>
        </a:spcBef>
        <a:spcAft>
          <a:spcPct val="0"/>
        </a:spcAft>
        <a:defRPr sz="4000" b="1">
          <a:solidFill>
            <a:schemeClr val="tx2"/>
          </a:solidFill>
          <a:latin typeface="Arial" charset="0"/>
        </a:defRPr>
      </a:lvl8pPr>
      <a:lvl9pPr marL="1828800" algn="l" rtl="0" eaLnBrk="1" fontAlgn="base" hangingPunct="1">
        <a:spcBef>
          <a:spcPct val="0"/>
        </a:spcBef>
        <a:spcAft>
          <a:spcPct val="0"/>
        </a:spcAft>
        <a:defRPr sz="4000" b="1">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gradFill rotWithShape="0">
          <a:gsLst>
            <a:gs pos="0">
              <a:srgbClr val="FDF8CD"/>
            </a:gs>
            <a:gs pos="100000">
              <a:srgbClr val="FFFFFF"/>
            </a:gs>
          </a:gsLst>
          <a:lin ang="5400000" scaled="1"/>
        </a:gradFill>
        <a:effectLst/>
      </p:bgPr>
    </p:bg>
    <p:spTree>
      <p:nvGrpSpPr>
        <p:cNvPr id="1" name=""/>
        <p:cNvGrpSpPr/>
        <p:nvPr/>
      </p:nvGrpSpPr>
      <p:grpSpPr>
        <a:xfrm>
          <a:off x="0" y="0"/>
          <a:ext cx="0" cy="0"/>
          <a:chOff x="0" y="0"/>
          <a:chExt cx="0" cy="0"/>
        </a:xfrm>
      </p:grpSpPr>
      <p:sp>
        <p:nvSpPr>
          <p:cNvPr id="2050" name="Line 78"/>
          <p:cNvSpPr>
            <a:spLocks noChangeShapeType="1"/>
          </p:cNvSpPr>
          <p:nvPr/>
        </p:nvSpPr>
        <p:spPr bwMode="auto">
          <a:xfrm>
            <a:off x="0" y="838200"/>
            <a:ext cx="9144000" cy="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051" name="Picture 79" descr="版式条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Lst>
  <p:timing>
    <p:tnLst>
      <p:par>
        <p:cTn id="1" dur="indefinite" restart="never" nodeType="tmRoot"/>
      </p:par>
    </p:tnLst>
  </p:timing>
  <p:txStyles>
    <p:titleStyle>
      <a:lvl1pPr algn="l" rtl="0" eaLnBrk="1" fontAlgn="base" hangingPunct="1">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defRPr>
      </a:lvl2pPr>
      <a:lvl3pPr algn="l" rtl="0" eaLnBrk="1" fontAlgn="base" hangingPunct="1">
        <a:spcBef>
          <a:spcPct val="0"/>
        </a:spcBef>
        <a:spcAft>
          <a:spcPct val="0"/>
        </a:spcAft>
        <a:defRPr sz="4000" b="1">
          <a:solidFill>
            <a:schemeClr val="tx2"/>
          </a:solidFill>
          <a:latin typeface="Arial" charset="0"/>
        </a:defRPr>
      </a:lvl3pPr>
      <a:lvl4pPr algn="l" rtl="0" eaLnBrk="1" fontAlgn="base" hangingPunct="1">
        <a:spcBef>
          <a:spcPct val="0"/>
        </a:spcBef>
        <a:spcAft>
          <a:spcPct val="0"/>
        </a:spcAft>
        <a:defRPr sz="4000" b="1">
          <a:solidFill>
            <a:schemeClr val="tx2"/>
          </a:solidFill>
          <a:latin typeface="Arial" charset="0"/>
        </a:defRPr>
      </a:lvl4pPr>
      <a:lvl5pPr algn="l" rtl="0" eaLnBrk="1" fontAlgn="base" hangingPunct="1">
        <a:spcBef>
          <a:spcPct val="0"/>
        </a:spcBef>
        <a:spcAft>
          <a:spcPct val="0"/>
        </a:spcAft>
        <a:defRPr sz="4000" b="1">
          <a:solidFill>
            <a:schemeClr val="tx2"/>
          </a:solidFill>
          <a:latin typeface="Arial" charset="0"/>
        </a:defRPr>
      </a:lvl5pPr>
      <a:lvl6pPr marL="457200" algn="l" rtl="0" eaLnBrk="1" fontAlgn="base" hangingPunct="1">
        <a:spcBef>
          <a:spcPct val="0"/>
        </a:spcBef>
        <a:spcAft>
          <a:spcPct val="0"/>
        </a:spcAft>
        <a:defRPr sz="4000" b="1">
          <a:solidFill>
            <a:schemeClr val="tx2"/>
          </a:solidFill>
          <a:latin typeface="Arial" charset="0"/>
        </a:defRPr>
      </a:lvl6pPr>
      <a:lvl7pPr marL="914400" algn="l" rtl="0" eaLnBrk="1" fontAlgn="base" hangingPunct="1">
        <a:spcBef>
          <a:spcPct val="0"/>
        </a:spcBef>
        <a:spcAft>
          <a:spcPct val="0"/>
        </a:spcAft>
        <a:defRPr sz="4000" b="1">
          <a:solidFill>
            <a:schemeClr val="tx2"/>
          </a:solidFill>
          <a:latin typeface="Arial" charset="0"/>
        </a:defRPr>
      </a:lvl7pPr>
      <a:lvl8pPr marL="1371600" algn="l" rtl="0" eaLnBrk="1" fontAlgn="base" hangingPunct="1">
        <a:spcBef>
          <a:spcPct val="0"/>
        </a:spcBef>
        <a:spcAft>
          <a:spcPct val="0"/>
        </a:spcAft>
        <a:defRPr sz="4000" b="1">
          <a:solidFill>
            <a:schemeClr val="tx2"/>
          </a:solidFill>
          <a:latin typeface="Arial" charset="0"/>
        </a:defRPr>
      </a:lvl8pPr>
      <a:lvl9pPr marL="1828800" algn="l" rtl="0" eaLnBrk="1" fontAlgn="base" hangingPunct="1">
        <a:spcBef>
          <a:spcPct val="0"/>
        </a:spcBef>
        <a:spcAft>
          <a:spcPct val="0"/>
        </a:spcAft>
        <a:defRPr sz="4000" b="1">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
          <p:cNvSpPr>
            <a:spLocks noChangeArrowheads="1"/>
          </p:cNvSpPr>
          <p:nvPr/>
        </p:nvSpPr>
        <p:spPr bwMode="auto">
          <a:xfrm>
            <a:off x="0" y="0"/>
            <a:ext cx="9144000" cy="6858000"/>
          </a:xfrm>
          <a:prstGeom prst="rect">
            <a:avLst/>
          </a:prstGeom>
          <a:gradFill rotWithShape="0">
            <a:gsLst>
              <a:gs pos="0">
                <a:srgbClr val="FDF8CD"/>
              </a:gs>
              <a:gs pos="50000">
                <a:srgbClr val="FFFFFF"/>
              </a:gs>
              <a:gs pos="100000">
                <a:srgbClr val="FDF8C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sz="1800">
              <a:ea typeface="宋体" charset="-122"/>
            </a:endParaRPr>
          </a:p>
        </p:txBody>
      </p:sp>
      <p:sp>
        <p:nvSpPr>
          <p:cNvPr id="5123" name="Rectangle 9"/>
          <p:cNvSpPr>
            <a:spLocks noChangeArrowheads="1"/>
          </p:cNvSpPr>
          <p:nvPr/>
        </p:nvSpPr>
        <p:spPr bwMode="auto">
          <a:xfrm>
            <a:off x="0" y="2133600"/>
            <a:ext cx="9144000" cy="22860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sz="1800">
              <a:ea typeface="宋体" charset="-122"/>
            </a:endParaRPr>
          </a:p>
        </p:txBody>
      </p:sp>
      <p:pic>
        <p:nvPicPr>
          <p:cNvPr id="5124" name="Picture 16" descr="市场通"/>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86000"/>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Line 11"/>
          <p:cNvSpPr>
            <a:spLocks noChangeShapeType="1"/>
          </p:cNvSpPr>
          <p:nvPr/>
        </p:nvSpPr>
        <p:spPr bwMode="auto">
          <a:xfrm>
            <a:off x="609600" y="6248400"/>
            <a:ext cx="7848600"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 name="Text Box 13"/>
          <p:cNvSpPr txBox="1">
            <a:spLocks noChangeArrowheads="1"/>
          </p:cNvSpPr>
          <p:nvPr/>
        </p:nvSpPr>
        <p:spPr bwMode="auto">
          <a:xfrm>
            <a:off x="457200" y="2667000"/>
            <a:ext cx="8351838" cy="861774"/>
          </a:xfrm>
          <a:prstGeom prst="rect">
            <a:avLst/>
          </a:prstGeom>
          <a:noFill/>
          <a:ln w="9525">
            <a:noFill/>
            <a:miter lim="800000"/>
            <a:headEnd/>
            <a:tailEnd/>
          </a:ln>
        </p:spPr>
        <p:txBody>
          <a:bodyPr wrap="square">
            <a:spAutoFit/>
          </a:bodyPr>
          <a:lstStyle/>
          <a:p>
            <a:pPr algn="ctr">
              <a:lnSpc>
                <a:spcPct val="125000"/>
              </a:lnSpc>
              <a:spcBef>
                <a:spcPct val="50000"/>
              </a:spcBef>
              <a:spcAft>
                <a:spcPct val="50000"/>
              </a:spcAft>
              <a:defRPr/>
            </a:pPr>
            <a:r>
              <a:rPr lang="zh-CN" altLang="en-US" sz="4000" b="1" dirty="0"/>
              <a:t>测试人员能力培养之逻辑思维能力</a:t>
            </a:r>
            <a:endParaRPr lang="zh-CN" altLang="en-US" sz="4000" b="1" dirty="0">
              <a:solidFill>
                <a:srgbClr val="FFFFFF"/>
              </a:solidFill>
              <a:effectLst>
                <a:outerShdw blurRad="38100" dist="38100" dir="2700000" algn="tl">
                  <a:srgbClr val="000000"/>
                </a:outerShdw>
              </a:effectLst>
              <a:latin typeface="黑体" pitchFamily="49" charset="-122"/>
              <a:ea typeface="黑体" pitchFamily="49" charset="-122"/>
            </a:endParaRPr>
          </a:p>
        </p:txBody>
      </p:sp>
      <p:sp>
        <p:nvSpPr>
          <p:cNvPr id="5127" name="Text Box 14"/>
          <p:cNvSpPr txBox="1">
            <a:spLocks noChangeArrowheads="1"/>
          </p:cNvSpPr>
          <p:nvPr/>
        </p:nvSpPr>
        <p:spPr bwMode="auto">
          <a:xfrm>
            <a:off x="2819400" y="6248400"/>
            <a:ext cx="3581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charset="0"/>
                <a:ea typeface="隶书" pitchFamily="49" charset="-122"/>
              </a:defRPr>
            </a:lvl1pPr>
            <a:lvl2pPr marL="742950" indent="-285750" eaLnBrk="0" hangingPunct="0">
              <a:defRPr sz="1200">
                <a:solidFill>
                  <a:schemeClr val="tx1"/>
                </a:solidFill>
                <a:latin typeface="Arial" charset="0"/>
                <a:ea typeface="隶书" pitchFamily="49" charset="-122"/>
              </a:defRPr>
            </a:lvl2pPr>
            <a:lvl3pPr marL="1143000" indent="-228600" eaLnBrk="0" hangingPunct="0">
              <a:defRPr sz="1200">
                <a:solidFill>
                  <a:schemeClr val="tx1"/>
                </a:solidFill>
                <a:latin typeface="Arial" charset="0"/>
                <a:ea typeface="隶书" pitchFamily="49" charset="-122"/>
              </a:defRPr>
            </a:lvl3pPr>
            <a:lvl4pPr marL="1600200" indent="-228600" eaLnBrk="0" hangingPunct="0">
              <a:defRPr sz="1200">
                <a:solidFill>
                  <a:schemeClr val="tx1"/>
                </a:solidFill>
                <a:latin typeface="Arial" charset="0"/>
                <a:ea typeface="隶书" pitchFamily="49" charset="-122"/>
              </a:defRPr>
            </a:lvl4pPr>
            <a:lvl5pPr marL="2057400" indent="-228600" eaLnBrk="0" hangingPunct="0">
              <a:defRPr sz="1200">
                <a:solidFill>
                  <a:schemeClr val="tx1"/>
                </a:solidFill>
                <a:latin typeface="Arial" charset="0"/>
                <a:ea typeface="隶书" pitchFamily="49" charset="-122"/>
              </a:defRPr>
            </a:lvl5pPr>
            <a:lvl6pPr marL="2514600" indent="-228600" eaLnBrk="0" fontAlgn="base" hangingPunct="0">
              <a:spcBef>
                <a:spcPct val="0"/>
              </a:spcBef>
              <a:spcAft>
                <a:spcPct val="0"/>
              </a:spcAft>
              <a:defRPr sz="1200">
                <a:solidFill>
                  <a:schemeClr val="tx1"/>
                </a:solidFill>
                <a:latin typeface="Arial" charset="0"/>
                <a:ea typeface="隶书" pitchFamily="49" charset="-122"/>
              </a:defRPr>
            </a:lvl6pPr>
            <a:lvl7pPr marL="2971800" indent="-228600" eaLnBrk="0" fontAlgn="base" hangingPunct="0">
              <a:spcBef>
                <a:spcPct val="0"/>
              </a:spcBef>
              <a:spcAft>
                <a:spcPct val="0"/>
              </a:spcAft>
              <a:defRPr sz="1200">
                <a:solidFill>
                  <a:schemeClr val="tx1"/>
                </a:solidFill>
                <a:latin typeface="Arial" charset="0"/>
                <a:ea typeface="隶书" pitchFamily="49" charset="-122"/>
              </a:defRPr>
            </a:lvl7pPr>
            <a:lvl8pPr marL="3429000" indent="-228600" eaLnBrk="0" fontAlgn="base" hangingPunct="0">
              <a:spcBef>
                <a:spcPct val="0"/>
              </a:spcBef>
              <a:spcAft>
                <a:spcPct val="0"/>
              </a:spcAft>
              <a:defRPr sz="1200">
                <a:solidFill>
                  <a:schemeClr val="tx1"/>
                </a:solidFill>
                <a:latin typeface="Arial" charset="0"/>
                <a:ea typeface="隶书" pitchFamily="49" charset="-122"/>
              </a:defRPr>
            </a:lvl8pPr>
            <a:lvl9pPr marL="3886200" indent="-228600" eaLnBrk="0" fontAlgn="base" hangingPunct="0">
              <a:spcBef>
                <a:spcPct val="0"/>
              </a:spcBef>
              <a:spcAft>
                <a:spcPct val="0"/>
              </a:spcAft>
              <a:defRPr sz="1200">
                <a:solidFill>
                  <a:schemeClr val="tx1"/>
                </a:solidFill>
                <a:latin typeface="Arial" charset="0"/>
                <a:ea typeface="隶书" pitchFamily="49" charset="-122"/>
              </a:defRPr>
            </a:lvl9pPr>
          </a:lstStyle>
          <a:p>
            <a:pPr algn="ctr" eaLnBrk="1" hangingPunct="1">
              <a:spcBef>
                <a:spcPct val="50000"/>
              </a:spcBef>
            </a:pPr>
            <a:r>
              <a:rPr lang="zh-CN" altLang="en-US" sz="1600">
                <a:solidFill>
                  <a:srgbClr val="5F5F5F"/>
                </a:solidFill>
                <a:ea typeface="黑体" pitchFamily="49" charset="-122"/>
              </a:rPr>
              <a:t>深圳市国泰安信息技术有限公司</a:t>
            </a:r>
          </a:p>
        </p:txBody>
      </p:sp>
      <p:pic>
        <p:nvPicPr>
          <p:cNvPr id="5128" name="Picture 15" descr="灰色文字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471488"/>
            <a:ext cx="21034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TextBox 8"/>
          <p:cNvSpPr txBox="1">
            <a:spLocks noChangeArrowheads="1"/>
          </p:cNvSpPr>
          <p:nvPr/>
        </p:nvSpPr>
        <p:spPr bwMode="auto">
          <a:xfrm>
            <a:off x="6538913" y="5083175"/>
            <a:ext cx="2438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charset="0"/>
                <a:ea typeface="隶书" pitchFamily="49" charset="-122"/>
              </a:defRPr>
            </a:lvl1pPr>
            <a:lvl2pPr marL="742950" indent="-285750" eaLnBrk="0" hangingPunct="0">
              <a:defRPr sz="1200">
                <a:solidFill>
                  <a:schemeClr val="tx1"/>
                </a:solidFill>
                <a:latin typeface="Arial" charset="0"/>
                <a:ea typeface="隶书" pitchFamily="49" charset="-122"/>
              </a:defRPr>
            </a:lvl2pPr>
            <a:lvl3pPr marL="1143000" indent="-228600" eaLnBrk="0" hangingPunct="0">
              <a:defRPr sz="1200">
                <a:solidFill>
                  <a:schemeClr val="tx1"/>
                </a:solidFill>
                <a:latin typeface="Arial" charset="0"/>
                <a:ea typeface="隶书" pitchFamily="49" charset="-122"/>
              </a:defRPr>
            </a:lvl3pPr>
            <a:lvl4pPr marL="1600200" indent="-228600" eaLnBrk="0" hangingPunct="0">
              <a:defRPr sz="1200">
                <a:solidFill>
                  <a:schemeClr val="tx1"/>
                </a:solidFill>
                <a:latin typeface="Arial" charset="0"/>
                <a:ea typeface="隶书" pitchFamily="49" charset="-122"/>
              </a:defRPr>
            </a:lvl4pPr>
            <a:lvl5pPr marL="2057400" indent="-228600" eaLnBrk="0" hangingPunct="0">
              <a:defRPr sz="1200">
                <a:solidFill>
                  <a:schemeClr val="tx1"/>
                </a:solidFill>
                <a:latin typeface="Arial" charset="0"/>
                <a:ea typeface="隶书" pitchFamily="49" charset="-122"/>
              </a:defRPr>
            </a:lvl5pPr>
            <a:lvl6pPr marL="2514600" indent="-228600" eaLnBrk="0" fontAlgn="base" hangingPunct="0">
              <a:spcBef>
                <a:spcPct val="0"/>
              </a:spcBef>
              <a:spcAft>
                <a:spcPct val="0"/>
              </a:spcAft>
              <a:defRPr sz="1200">
                <a:solidFill>
                  <a:schemeClr val="tx1"/>
                </a:solidFill>
                <a:latin typeface="Arial" charset="0"/>
                <a:ea typeface="隶书" pitchFamily="49" charset="-122"/>
              </a:defRPr>
            </a:lvl6pPr>
            <a:lvl7pPr marL="2971800" indent="-228600" eaLnBrk="0" fontAlgn="base" hangingPunct="0">
              <a:spcBef>
                <a:spcPct val="0"/>
              </a:spcBef>
              <a:spcAft>
                <a:spcPct val="0"/>
              </a:spcAft>
              <a:defRPr sz="1200">
                <a:solidFill>
                  <a:schemeClr val="tx1"/>
                </a:solidFill>
                <a:latin typeface="Arial" charset="0"/>
                <a:ea typeface="隶书" pitchFamily="49" charset="-122"/>
              </a:defRPr>
            </a:lvl7pPr>
            <a:lvl8pPr marL="3429000" indent="-228600" eaLnBrk="0" fontAlgn="base" hangingPunct="0">
              <a:spcBef>
                <a:spcPct val="0"/>
              </a:spcBef>
              <a:spcAft>
                <a:spcPct val="0"/>
              </a:spcAft>
              <a:defRPr sz="1200">
                <a:solidFill>
                  <a:schemeClr val="tx1"/>
                </a:solidFill>
                <a:latin typeface="Arial" charset="0"/>
                <a:ea typeface="隶书" pitchFamily="49" charset="-122"/>
              </a:defRPr>
            </a:lvl8pPr>
            <a:lvl9pPr marL="3886200" indent="-228600" eaLnBrk="0" fontAlgn="base" hangingPunct="0">
              <a:spcBef>
                <a:spcPct val="0"/>
              </a:spcBef>
              <a:spcAft>
                <a:spcPct val="0"/>
              </a:spcAft>
              <a:defRPr sz="1200">
                <a:solidFill>
                  <a:schemeClr val="tx1"/>
                </a:solidFill>
                <a:latin typeface="Arial" charset="0"/>
                <a:ea typeface="隶书" pitchFamily="49" charset="-122"/>
              </a:defRPr>
            </a:lvl9pPr>
          </a:lstStyle>
          <a:p>
            <a:pPr eaLnBrk="1" hangingPunct="1"/>
            <a:r>
              <a:rPr lang="zh-CN" altLang="en-US" sz="1800" dirty="0" smtClean="0">
                <a:latin typeface="微软雅黑" pitchFamily="34" charset="-122"/>
                <a:ea typeface="微软雅黑" pitchFamily="34" charset="-122"/>
              </a:rPr>
              <a:t>合肥测试分部</a:t>
            </a:r>
            <a:endParaRPr lang="zh-CN" altLang="en-US" sz="1800" dirty="0">
              <a:latin typeface="微软雅黑" pitchFamily="34" charset="-122"/>
              <a:ea typeface="微软雅黑" pitchFamily="34" charset="-122"/>
            </a:endParaRPr>
          </a:p>
        </p:txBody>
      </p:sp>
    </p:spTree>
    <p:extLst>
      <p:ext uri="{BB962C8B-B14F-4D97-AF65-F5344CB8AC3E}">
        <p14:creationId xmlns:p14="http://schemas.microsoft.com/office/powerpoint/2010/main" val="1517080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57200" y="60147"/>
            <a:ext cx="8229600" cy="1143000"/>
          </a:xfrm>
        </p:spPr>
        <p:txBody>
          <a:bodyPr/>
          <a:lstStyle/>
          <a:p>
            <a:r>
              <a:rPr lang="zh-CN" altLang="en-US" dirty="0"/>
              <a:t>几条运用逻辑思维的相关</a:t>
            </a:r>
            <a:r>
              <a:rPr lang="en-US" altLang="zh-CN" dirty="0"/>
              <a:t>bug</a:t>
            </a:r>
            <a:endParaRPr lang="zh-CN" altLang="en-US" dirty="0"/>
          </a:p>
        </p:txBody>
      </p:sp>
      <p:pic>
        <p:nvPicPr>
          <p:cNvPr id="7" name="内容占位符 6"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1196752"/>
            <a:ext cx="6768752" cy="648072"/>
          </a:xfrm>
        </p:spPr>
      </p:pic>
      <p:pic>
        <p:nvPicPr>
          <p:cNvPr id="10" name="图片 9"/>
          <p:cNvPicPr/>
          <p:nvPr/>
        </p:nvPicPr>
        <p:blipFill>
          <a:blip r:embed="rId3"/>
          <a:stretch>
            <a:fillRect/>
          </a:stretch>
        </p:blipFill>
        <p:spPr>
          <a:xfrm>
            <a:off x="611560" y="2204864"/>
            <a:ext cx="7920880" cy="3384376"/>
          </a:xfrm>
          <a:prstGeom prst="rect">
            <a:avLst/>
          </a:prstGeom>
        </p:spPr>
      </p:pic>
    </p:spTree>
    <p:extLst>
      <p:ext uri="{BB962C8B-B14F-4D97-AF65-F5344CB8AC3E}">
        <p14:creationId xmlns:p14="http://schemas.microsoft.com/office/powerpoint/2010/main" val="2541608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858"/>
            <a:ext cx="8229600" cy="1143000"/>
          </a:xfrm>
        </p:spPr>
        <p:txBody>
          <a:bodyPr/>
          <a:lstStyle/>
          <a:p>
            <a:r>
              <a:rPr lang="zh-CN" altLang="en-US" dirty="0"/>
              <a:t>几条运用逻辑思维的相关</a:t>
            </a:r>
            <a:r>
              <a:rPr lang="en-US" altLang="zh-CN" dirty="0"/>
              <a:t>bug</a:t>
            </a:r>
            <a:endParaRPr lang="zh-CN" altLang="en-US" dirty="0"/>
          </a:p>
        </p:txBody>
      </p:sp>
      <p:pic>
        <p:nvPicPr>
          <p:cNvPr id="4" name="内容占位符 3"/>
          <p:cNvPicPr>
            <a:picLocks noGrp="1"/>
          </p:cNvPicPr>
          <p:nvPr>
            <p:ph idx="1"/>
          </p:nvPr>
        </p:nvPicPr>
        <p:blipFill>
          <a:blip r:embed="rId2"/>
          <a:stretch>
            <a:fillRect/>
          </a:stretch>
        </p:blipFill>
        <p:spPr>
          <a:xfrm>
            <a:off x="1259632" y="1268760"/>
            <a:ext cx="6768752" cy="576064"/>
          </a:xfrm>
          <a:prstGeom prst="rect">
            <a:avLst/>
          </a:prstGeom>
        </p:spPr>
      </p:pic>
      <p:pic>
        <p:nvPicPr>
          <p:cNvPr id="5" name="图片 4"/>
          <p:cNvPicPr/>
          <p:nvPr/>
        </p:nvPicPr>
        <p:blipFill>
          <a:blip r:embed="rId3"/>
          <a:stretch>
            <a:fillRect/>
          </a:stretch>
        </p:blipFill>
        <p:spPr>
          <a:xfrm>
            <a:off x="611560" y="2190431"/>
            <a:ext cx="7920880" cy="3830857"/>
          </a:xfrm>
          <a:prstGeom prst="rect">
            <a:avLst/>
          </a:prstGeom>
        </p:spPr>
      </p:pic>
    </p:spTree>
    <p:extLst>
      <p:ext uri="{BB962C8B-B14F-4D97-AF65-F5344CB8AC3E}">
        <p14:creationId xmlns:p14="http://schemas.microsoft.com/office/powerpoint/2010/main" val="3518119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858"/>
            <a:ext cx="8229600" cy="1143000"/>
          </a:xfrm>
        </p:spPr>
        <p:txBody>
          <a:bodyPr/>
          <a:lstStyle/>
          <a:p>
            <a:r>
              <a:rPr lang="zh-CN" altLang="en-US" dirty="0"/>
              <a:t>几条运用逻辑思维的相关</a:t>
            </a:r>
            <a:r>
              <a:rPr lang="en-US" altLang="zh-CN" dirty="0"/>
              <a:t>bug</a:t>
            </a:r>
            <a:endParaRPr lang="zh-CN" altLang="en-US" dirty="0"/>
          </a:p>
        </p:txBody>
      </p:sp>
      <p:pic>
        <p:nvPicPr>
          <p:cNvPr id="4" name="内容占位符 3"/>
          <p:cNvPicPr>
            <a:picLocks noGrp="1"/>
          </p:cNvPicPr>
          <p:nvPr>
            <p:ph idx="1"/>
          </p:nvPr>
        </p:nvPicPr>
        <p:blipFill>
          <a:blip r:embed="rId2"/>
          <a:stretch>
            <a:fillRect/>
          </a:stretch>
        </p:blipFill>
        <p:spPr>
          <a:xfrm>
            <a:off x="1259632" y="1268760"/>
            <a:ext cx="6696744" cy="576064"/>
          </a:xfrm>
          <a:prstGeom prst="rect">
            <a:avLst/>
          </a:prstGeom>
        </p:spPr>
      </p:pic>
      <p:pic>
        <p:nvPicPr>
          <p:cNvPr id="5" name="图片 4"/>
          <p:cNvPicPr/>
          <p:nvPr/>
        </p:nvPicPr>
        <p:blipFill>
          <a:blip r:embed="rId3"/>
          <a:stretch>
            <a:fillRect/>
          </a:stretch>
        </p:blipFill>
        <p:spPr>
          <a:xfrm>
            <a:off x="163949" y="2854722"/>
            <a:ext cx="4392488" cy="2832100"/>
          </a:xfrm>
          <a:prstGeom prst="rect">
            <a:avLst/>
          </a:prstGeom>
        </p:spPr>
      </p:pic>
      <p:pic>
        <p:nvPicPr>
          <p:cNvPr id="6" name="图片 5"/>
          <p:cNvPicPr/>
          <p:nvPr/>
        </p:nvPicPr>
        <p:blipFill>
          <a:blip r:embed="rId4"/>
          <a:stretch>
            <a:fillRect/>
          </a:stretch>
        </p:blipFill>
        <p:spPr>
          <a:xfrm>
            <a:off x="4772461" y="2265537"/>
            <a:ext cx="4122182" cy="3816424"/>
          </a:xfrm>
          <a:prstGeom prst="rect">
            <a:avLst/>
          </a:prstGeom>
        </p:spPr>
      </p:pic>
    </p:spTree>
    <p:extLst>
      <p:ext uri="{BB962C8B-B14F-4D97-AF65-F5344CB8AC3E}">
        <p14:creationId xmlns:p14="http://schemas.microsoft.com/office/powerpoint/2010/main" val="3491066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31134" y="2492896"/>
            <a:ext cx="3199915" cy="156966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9600" b="1" cap="none" spc="0" dirty="0" smtClean="0">
                <a:ln w="11430"/>
                <a:solidFill>
                  <a:schemeClr val="accent6">
                    <a:lumMod val="75000"/>
                  </a:schemeClr>
                </a:solidFill>
                <a:effectLst>
                  <a:outerShdw blurRad="50800" dist="39000" dir="5460000" algn="tl">
                    <a:srgbClr val="000000">
                      <a:alpha val="38000"/>
                    </a:srgbClr>
                  </a:outerShdw>
                </a:effectLst>
              </a:rPr>
              <a:t>Q &amp; A</a:t>
            </a:r>
            <a:endParaRPr lang="zh-CN" altLang="en-US" sz="9600" b="1" cap="none" spc="0" dirty="0">
              <a:ln w="11430"/>
              <a:solidFill>
                <a:schemeClr val="accent6">
                  <a:lumMod val="75000"/>
                </a:schemeClr>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1126578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314576" y="3610008"/>
            <a:ext cx="7129462" cy="815975"/>
          </a:xfrm>
          <a:prstGeom prst="rect">
            <a:avLst/>
          </a:prstGeom>
          <a:noFill/>
          <a:ln w="9525">
            <a:noFill/>
            <a:miter lim="800000"/>
            <a:headEnd/>
            <a:tailEnd/>
          </a:ln>
        </p:spPr>
        <p:txBody>
          <a:bodyPr anchor="ctr"/>
          <a:lstStyle/>
          <a:p>
            <a:pPr>
              <a:lnSpc>
                <a:spcPct val="75000"/>
              </a:lnSpc>
            </a:pPr>
            <a:r>
              <a:rPr lang="en-US" altLang="ko-KR" sz="5600" dirty="0" smtClean="0">
                <a:solidFill>
                  <a:schemeClr val="accent6">
                    <a:lumMod val="75000"/>
                  </a:schemeClr>
                </a:solidFill>
                <a:ea typeface="Gulim" pitchFamily="34" charset="-127"/>
                <a:cs typeface="Arial" charset="0"/>
              </a:rPr>
              <a:t>THANK YOU !</a:t>
            </a:r>
            <a:endParaRPr lang="en-US" altLang="ko-KR" sz="5600" dirty="0">
              <a:solidFill>
                <a:schemeClr val="accent6">
                  <a:lumMod val="75000"/>
                </a:schemeClr>
              </a:solidFill>
              <a:ea typeface="Gulim" pitchFamily="34" charset="-127"/>
              <a:cs typeface="Arial" charset="0"/>
            </a:endParaRPr>
          </a:p>
        </p:txBody>
      </p:sp>
      <p:pic>
        <p:nvPicPr>
          <p:cNvPr id="6" name="Picture 279" descr="3"/>
          <p:cNvPicPr>
            <a:picLocks noChangeAspect="1" noChangeArrowheads="1"/>
          </p:cNvPicPr>
          <p:nvPr/>
        </p:nvPicPr>
        <p:blipFill>
          <a:blip r:embed="rId2"/>
          <a:srcRect/>
          <a:stretch>
            <a:fillRect/>
          </a:stretch>
        </p:blipFill>
        <p:spPr bwMode="auto">
          <a:xfrm>
            <a:off x="1928813" y="1571641"/>
            <a:ext cx="4043362" cy="1992313"/>
          </a:xfrm>
          <a:prstGeom prst="rect">
            <a:avLst/>
          </a:prstGeom>
          <a:noFill/>
          <a:ln w="9525">
            <a:noFill/>
            <a:miter lim="800000"/>
            <a:headEnd/>
            <a:tailEnd/>
          </a:ln>
        </p:spPr>
      </p:pic>
      <p:pic>
        <p:nvPicPr>
          <p:cNvPr id="7" name="Picture 5" descr="2056674_081926068_2"/>
          <p:cNvPicPr>
            <a:picLocks noChangeAspect="1" noChangeArrowheads="1"/>
          </p:cNvPicPr>
          <p:nvPr/>
        </p:nvPicPr>
        <p:blipFill>
          <a:blip r:embed="rId3">
            <a:extLst>
              <a:ext uri="{28A0092B-C50C-407E-A947-70E740481C1C}">
                <a14:useLocalDpi xmlns:a14="http://schemas.microsoft.com/office/drawing/2010/main" val="0"/>
              </a:ext>
            </a:extLst>
          </a:blip>
          <a:srcRect l="101" t="10683" b="10683"/>
          <a:stretch>
            <a:fillRect/>
          </a:stretch>
        </p:blipFill>
        <p:spPr bwMode="auto">
          <a:xfrm>
            <a:off x="6935539" y="5026173"/>
            <a:ext cx="1812925" cy="142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67544" y="60187"/>
            <a:ext cx="8229600" cy="1143000"/>
          </a:xfrm>
        </p:spPr>
        <p:txBody>
          <a:bodyPr/>
          <a:lstStyle/>
          <a:p>
            <a:r>
              <a:rPr lang="zh-CN" altLang="en-US" dirty="0"/>
              <a:t>测试人员应具有的四大能力</a:t>
            </a:r>
          </a:p>
        </p:txBody>
      </p:sp>
      <p:sp>
        <p:nvSpPr>
          <p:cNvPr id="8" name="内容占位符 7"/>
          <p:cNvSpPr>
            <a:spLocks noGrp="1"/>
          </p:cNvSpPr>
          <p:nvPr>
            <p:ph idx="1"/>
          </p:nvPr>
        </p:nvSpPr>
        <p:spPr/>
        <p:txBody>
          <a:bodyPr/>
          <a:lstStyle/>
          <a:p>
            <a:r>
              <a:rPr lang="zh-CN" altLang="zh-CN" dirty="0" smtClean="0"/>
              <a:t>一</a:t>
            </a:r>
            <a:r>
              <a:rPr lang="zh-CN" altLang="zh-CN" dirty="0"/>
              <a:t>、缜密的逻辑思维</a:t>
            </a:r>
            <a:r>
              <a:rPr lang="zh-CN" altLang="zh-CN" dirty="0" smtClean="0"/>
              <a:t>能力</a:t>
            </a:r>
            <a:endParaRPr lang="en-US" altLang="zh-CN" dirty="0" smtClean="0"/>
          </a:p>
          <a:p>
            <a:r>
              <a:rPr lang="zh-CN" altLang="zh-CN" dirty="0"/>
              <a:t>二、出色的沟通</a:t>
            </a:r>
            <a:r>
              <a:rPr lang="zh-CN" altLang="zh-CN" dirty="0" smtClean="0"/>
              <a:t>能力</a:t>
            </a:r>
            <a:endParaRPr lang="en-US" altLang="zh-CN" dirty="0" smtClean="0"/>
          </a:p>
          <a:p>
            <a:r>
              <a:rPr lang="zh-CN" altLang="zh-CN" dirty="0"/>
              <a:t>三、全面的技术</a:t>
            </a:r>
            <a:r>
              <a:rPr lang="zh-CN" altLang="zh-CN" dirty="0" smtClean="0"/>
              <a:t>能力</a:t>
            </a:r>
            <a:endParaRPr lang="en-US" altLang="zh-CN" dirty="0" smtClean="0"/>
          </a:p>
          <a:p>
            <a:r>
              <a:rPr lang="zh-CN" altLang="zh-CN" dirty="0"/>
              <a:t>四、耐得住性子</a:t>
            </a:r>
            <a:endParaRPr lang="zh-CN" altLang="en-US" dirty="0"/>
          </a:p>
        </p:txBody>
      </p:sp>
    </p:spTree>
    <p:extLst>
      <p:ext uri="{BB962C8B-B14F-4D97-AF65-F5344CB8AC3E}">
        <p14:creationId xmlns:p14="http://schemas.microsoft.com/office/powerpoint/2010/main" val="1030523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67544" y="87039"/>
            <a:ext cx="8229600" cy="1143000"/>
          </a:xfrm>
        </p:spPr>
        <p:txBody>
          <a:bodyPr>
            <a:normAutofit/>
          </a:bodyPr>
          <a:lstStyle/>
          <a:p>
            <a:r>
              <a:rPr lang="zh-CN" altLang="zh-CN" dirty="0"/>
              <a:t>缜密的逻辑思维</a:t>
            </a:r>
            <a:r>
              <a:rPr lang="zh-CN" altLang="zh-CN" dirty="0" smtClean="0"/>
              <a:t>能力</a:t>
            </a:r>
            <a:endParaRPr lang="zh-CN" altLang="en-US" dirty="0"/>
          </a:p>
        </p:txBody>
      </p:sp>
      <p:sp>
        <p:nvSpPr>
          <p:cNvPr id="6" name="内容占位符 5"/>
          <p:cNvSpPr>
            <a:spLocks noGrp="1"/>
          </p:cNvSpPr>
          <p:nvPr>
            <p:ph idx="1"/>
          </p:nvPr>
        </p:nvSpPr>
        <p:spPr/>
        <p:txBody>
          <a:bodyPr/>
          <a:lstStyle/>
          <a:p>
            <a:r>
              <a:rPr lang="zh-CN" altLang="zh-CN" dirty="0"/>
              <a:t>为应对软件使用者千差万别的使用习惯和软件在使用过程中出现的各种现象，软件测试工程师应具有逆向思维能力，能够以用户角度出发，捕获一切可能性，对细节有不同寻常的关注能力。</a:t>
            </a:r>
            <a:endParaRPr lang="zh-CN" altLang="en-US" dirty="0"/>
          </a:p>
        </p:txBody>
      </p:sp>
    </p:spTree>
    <p:extLst>
      <p:ext uri="{BB962C8B-B14F-4D97-AF65-F5344CB8AC3E}">
        <p14:creationId xmlns:p14="http://schemas.microsoft.com/office/powerpoint/2010/main" val="2421565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147"/>
            <a:ext cx="8229600" cy="1143000"/>
          </a:xfrm>
        </p:spPr>
        <p:txBody>
          <a:bodyPr/>
          <a:lstStyle/>
          <a:p>
            <a:r>
              <a:rPr lang="zh-CN" altLang="en-US" dirty="0"/>
              <a:t>一道</a:t>
            </a:r>
            <a:r>
              <a:rPr lang="zh-CN" altLang="en-US" dirty="0" smtClean="0"/>
              <a:t>逻辑思维练习题</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836712"/>
            <a:ext cx="6768752" cy="5904656"/>
          </a:xfrm>
        </p:spPr>
      </p:pic>
    </p:spTree>
    <p:extLst>
      <p:ext uri="{BB962C8B-B14F-4D97-AF65-F5344CB8AC3E}">
        <p14:creationId xmlns:p14="http://schemas.microsoft.com/office/powerpoint/2010/main" val="3664657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57200" y="71436"/>
            <a:ext cx="8229600" cy="1143000"/>
          </a:xfrm>
        </p:spPr>
        <p:txBody>
          <a:bodyPr/>
          <a:lstStyle/>
          <a:p>
            <a:r>
              <a:rPr lang="zh-CN" altLang="en-US" dirty="0" smtClean="0"/>
              <a:t>逻辑思维能力贯穿测试工程</a:t>
            </a:r>
            <a:endParaRPr lang="zh-CN" altLang="en-US" dirty="0"/>
          </a:p>
        </p:txBody>
      </p:sp>
      <p:sp>
        <p:nvSpPr>
          <p:cNvPr id="6" name="内容占位符 5"/>
          <p:cNvSpPr>
            <a:spLocks noGrp="1"/>
          </p:cNvSpPr>
          <p:nvPr>
            <p:ph idx="1"/>
          </p:nvPr>
        </p:nvSpPr>
        <p:spPr/>
        <p:txBody>
          <a:bodyPr/>
          <a:lstStyle/>
          <a:p>
            <a:r>
              <a:rPr lang="zh-CN" altLang="en-US" dirty="0" smtClean="0"/>
              <a:t>一、清晰描述</a:t>
            </a:r>
            <a:r>
              <a:rPr lang="en-US" altLang="zh-CN" dirty="0" smtClean="0"/>
              <a:t>BUG</a:t>
            </a:r>
            <a:r>
              <a:rPr lang="zh-CN" altLang="en-US" dirty="0" smtClean="0"/>
              <a:t>，准确定位问题所在，提高效率</a:t>
            </a:r>
            <a:r>
              <a:rPr lang="zh-CN" altLang="en-US" dirty="0"/>
              <a:t>。</a:t>
            </a:r>
            <a:r>
              <a:rPr lang="zh-CN" altLang="zh-CN" dirty="0" smtClean="0"/>
              <a:t>如果</a:t>
            </a:r>
            <a:r>
              <a:rPr lang="en-US" altLang="zh-CN" dirty="0"/>
              <a:t>BUG</a:t>
            </a:r>
            <a:r>
              <a:rPr lang="zh-CN" altLang="zh-CN" dirty="0"/>
              <a:t>描述模糊甚至是错误的，则会造成开发的困惑，甚至干扰开发的</a:t>
            </a:r>
            <a:r>
              <a:rPr lang="en-US" altLang="zh-CN" dirty="0" err="1"/>
              <a:t>工作</a:t>
            </a:r>
            <a:r>
              <a:rPr lang="zh-CN" altLang="zh-CN" dirty="0"/>
              <a:t>。要清晰准确地描述</a:t>
            </a:r>
            <a:r>
              <a:rPr lang="en-US" altLang="zh-CN" dirty="0"/>
              <a:t>BUG</a:t>
            </a:r>
            <a:r>
              <a:rPr lang="zh-CN" altLang="zh-CN" dirty="0"/>
              <a:t>，不在于字数多少，而是要很好地分析问题，以清晰的思路描述</a:t>
            </a:r>
            <a:r>
              <a:rPr lang="en-US" altLang="zh-CN" dirty="0"/>
              <a:t>BUG</a:t>
            </a:r>
            <a:r>
              <a:rPr lang="zh-CN" altLang="zh-CN" dirty="0"/>
              <a:t>。</a:t>
            </a:r>
            <a:endParaRPr lang="zh-CN" altLang="en-US" dirty="0"/>
          </a:p>
        </p:txBody>
      </p:sp>
    </p:spTree>
    <p:extLst>
      <p:ext uri="{BB962C8B-B14F-4D97-AF65-F5344CB8AC3E}">
        <p14:creationId xmlns:p14="http://schemas.microsoft.com/office/powerpoint/2010/main" val="234870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57200" y="48858"/>
            <a:ext cx="8229600" cy="1143000"/>
          </a:xfrm>
        </p:spPr>
        <p:txBody>
          <a:bodyPr/>
          <a:lstStyle/>
          <a:p>
            <a:r>
              <a:rPr lang="zh-CN" altLang="en-US" dirty="0" smtClean="0"/>
              <a:t>逻辑思维能力贯穿测试过程</a:t>
            </a:r>
            <a:endParaRPr lang="zh-CN" altLang="en-US" dirty="0"/>
          </a:p>
        </p:txBody>
      </p:sp>
      <p:sp>
        <p:nvSpPr>
          <p:cNvPr id="6" name="内容占位符 5"/>
          <p:cNvSpPr>
            <a:spLocks noGrp="1"/>
          </p:cNvSpPr>
          <p:nvPr>
            <p:ph idx="1"/>
          </p:nvPr>
        </p:nvSpPr>
        <p:spPr/>
        <p:txBody>
          <a:bodyPr/>
          <a:lstStyle/>
          <a:p>
            <a:r>
              <a:rPr lang="zh-CN" altLang="en-US" dirty="0"/>
              <a:t>二</a:t>
            </a:r>
            <a:r>
              <a:rPr lang="zh-CN" altLang="en-US" dirty="0" smtClean="0"/>
              <a:t>、</a:t>
            </a:r>
            <a:r>
              <a:rPr lang="zh-CN" altLang="zh-CN" dirty="0"/>
              <a:t>产品及业务背景</a:t>
            </a:r>
            <a:r>
              <a:rPr lang="zh-CN" altLang="zh-CN" dirty="0" smtClean="0"/>
              <a:t>知识</a:t>
            </a:r>
            <a:endParaRPr lang="en-US" altLang="zh-CN" dirty="0" smtClean="0"/>
          </a:p>
          <a:p>
            <a:r>
              <a:rPr lang="zh-CN" altLang="zh-CN" dirty="0"/>
              <a:t>作为行业软件，技术人员都应该熟悉这个产品及产品背后的业务背景。测试人员如果不具备这方面的能力，就无法站在用户的角度思考问题。容易造成发现了很多不是用户所关心的问题，而用户真正关心的问题却没有被发现的结果。</a:t>
            </a:r>
            <a:endParaRPr lang="en-US" altLang="zh-CN" dirty="0" smtClean="0"/>
          </a:p>
          <a:p>
            <a:endParaRPr lang="zh-CN" altLang="en-US" dirty="0"/>
          </a:p>
        </p:txBody>
      </p:sp>
    </p:spTree>
    <p:extLst>
      <p:ext uri="{BB962C8B-B14F-4D97-AF65-F5344CB8AC3E}">
        <p14:creationId xmlns:p14="http://schemas.microsoft.com/office/powerpoint/2010/main" val="889558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115888"/>
            <a:ext cx="8229600" cy="1143000"/>
          </a:xfrm>
          <a:prstGeom prst="rect">
            <a:avLst/>
          </a:prstGeom>
        </p:spPr>
        <p:txBody>
          <a:bodyPr/>
          <a:lstStyle/>
          <a:p>
            <a:r>
              <a:rPr lang="zh-CN" altLang="en-US" dirty="0" smtClean="0"/>
              <a:t>测试用例中运用逻辑思维能力</a:t>
            </a:r>
            <a:endParaRPr lang="zh-CN" altLang="en-US" dirty="0"/>
          </a:p>
        </p:txBody>
      </p:sp>
      <p:sp>
        <p:nvSpPr>
          <p:cNvPr id="4" name="矩形 3"/>
          <p:cNvSpPr/>
          <p:nvPr/>
        </p:nvSpPr>
        <p:spPr>
          <a:xfrm>
            <a:off x="1187624" y="5229200"/>
            <a:ext cx="7128792" cy="923330"/>
          </a:xfrm>
          <a:prstGeom prst="rect">
            <a:avLst/>
          </a:prstGeom>
        </p:spPr>
        <p:txBody>
          <a:bodyPr wrap="square">
            <a:spAutoFit/>
          </a:bodyPr>
          <a:lstStyle/>
          <a:p>
            <a:r>
              <a:rPr lang="en-US" altLang="zh-CN" dirty="0"/>
              <a:t>1.</a:t>
            </a:r>
            <a:r>
              <a:rPr lang="zh-CN" altLang="en-US" dirty="0"/>
              <a:t>教师姓名、用户名的字符类型限制、字符长度限制、必填</a:t>
            </a:r>
            <a:r>
              <a:rPr lang="zh-CN" altLang="en-US" dirty="0" smtClean="0"/>
              <a:t>项提示等</a:t>
            </a:r>
            <a:endParaRPr lang="en-US" altLang="zh-CN" dirty="0"/>
          </a:p>
          <a:p>
            <a:r>
              <a:rPr lang="en-US" altLang="zh-CN" dirty="0">
                <a:solidFill>
                  <a:srgbClr val="FF0000"/>
                </a:solidFill>
              </a:rPr>
              <a:t>2.</a:t>
            </a:r>
            <a:r>
              <a:rPr lang="zh-CN" altLang="en-US" dirty="0" smtClean="0">
                <a:solidFill>
                  <a:srgbClr val="FF0000"/>
                </a:solidFill>
              </a:rPr>
              <a:t>姓名</a:t>
            </a:r>
            <a:r>
              <a:rPr lang="zh-CN" altLang="en-US" dirty="0">
                <a:solidFill>
                  <a:srgbClr val="FF0000"/>
                </a:solidFill>
              </a:rPr>
              <a:t>、</a:t>
            </a:r>
            <a:r>
              <a:rPr lang="zh-CN" altLang="en-US" dirty="0" smtClean="0">
                <a:solidFill>
                  <a:srgbClr val="FF0000"/>
                </a:solidFill>
              </a:rPr>
              <a:t>用户名与本身角色重复</a:t>
            </a:r>
            <a:endParaRPr lang="en-US" altLang="zh-CN" dirty="0">
              <a:solidFill>
                <a:srgbClr val="FF0000"/>
              </a:solidFill>
            </a:endParaRPr>
          </a:p>
          <a:p>
            <a:r>
              <a:rPr lang="en-US" altLang="zh-CN" dirty="0">
                <a:solidFill>
                  <a:srgbClr val="FF0000"/>
                </a:solidFill>
              </a:rPr>
              <a:t>3.</a:t>
            </a:r>
            <a:r>
              <a:rPr lang="zh-CN" altLang="en-US" dirty="0" smtClean="0">
                <a:solidFill>
                  <a:srgbClr val="FF0000"/>
                </a:solidFill>
              </a:rPr>
              <a:t>姓名、用户名</a:t>
            </a:r>
            <a:r>
              <a:rPr lang="zh-CN" altLang="en-US" dirty="0">
                <a:solidFill>
                  <a:srgbClr val="FF0000"/>
                </a:solidFill>
              </a:rPr>
              <a:t>与别的角色</a:t>
            </a:r>
            <a:r>
              <a:rPr lang="zh-CN" altLang="en-US" dirty="0" smtClean="0">
                <a:solidFill>
                  <a:srgbClr val="FF0000"/>
                </a:solidFill>
              </a:rPr>
              <a:t>重复</a:t>
            </a:r>
            <a:endParaRPr lang="en-US" altLang="zh-CN" dirty="0" smtClean="0">
              <a:solidFill>
                <a:srgbClr val="FF0000"/>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0297" y="1052736"/>
            <a:ext cx="4772025"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482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p:cNvSpPr/>
          <p:nvPr/>
        </p:nvSpPr>
        <p:spPr>
          <a:xfrm>
            <a:off x="2692971" y="4202706"/>
            <a:ext cx="1181527" cy="560255"/>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76200" dir="13500000" sy="23000" kx="1200000" algn="br" rotWithShape="0">
              <a:prstClr val="black">
                <a:alpha val="2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（重新）申请</a:t>
            </a:r>
            <a:endParaRPr lang="zh-CN" altLang="en-US" dirty="0">
              <a:solidFill>
                <a:schemeClr val="tx1"/>
              </a:solidFill>
            </a:endParaRPr>
          </a:p>
        </p:txBody>
      </p:sp>
      <p:sp>
        <p:nvSpPr>
          <p:cNvPr id="27" name="圆角矩形 26"/>
          <p:cNvSpPr/>
          <p:nvPr/>
        </p:nvSpPr>
        <p:spPr>
          <a:xfrm>
            <a:off x="2858302" y="3091688"/>
            <a:ext cx="837497" cy="452129"/>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76200" dir="13500000" sy="23000" kx="1200000" algn="br" rotWithShape="0">
              <a:prstClr val="black">
                <a:alpha val="2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审核</a:t>
            </a:r>
            <a:endParaRPr lang="zh-CN" altLang="en-US" dirty="0">
              <a:solidFill>
                <a:schemeClr val="tx1"/>
              </a:solidFill>
            </a:endParaRPr>
          </a:p>
        </p:txBody>
      </p:sp>
      <p:sp>
        <p:nvSpPr>
          <p:cNvPr id="28" name="圆角矩形 27"/>
          <p:cNvSpPr/>
          <p:nvPr/>
        </p:nvSpPr>
        <p:spPr>
          <a:xfrm>
            <a:off x="2718582" y="1855789"/>
            <a:ext cx="1252359" cy="57606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76200" dir="13500000" sy="23000" kx="1200000" algn="br" rotWithShape="0">
              <a:prstClr val="black">
                <a:alpha val="2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发布实习岗位</a:t>
            </a:r>
            <a:endParaRPr lang="zh-CN" altLang="en-US" dirty="0">
              <a:solidFill>
                <a:schemeClr val="tx1"/>
              </a:solidFill>
            </a:endParaRPr>
          </a:p>
        </p:txBody>
      </p:sp>
      <p:sp>
        <p:nvSpPr>
          <p:cNvPr id="29" name="圆角矩形 28"/>
          <p:cNvSpPr/>
          <p:nvPr/>
        </p:nvSpPr>
        <p:spPr>
          <a:xfrm>
            <a:off x="718086" y="3091688"/>
            <a:ext cx="1152128" cy="452129"/>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76200" dir="13500000" sy="23000" kx="1200000" algn="br" rotWithShape="0">
              <a:prstClr val="black">
                <a:alpha val="2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管理员端</a:t>
            </a:r>
          </a:p>
        </p:txBody>
      </p:sp>
      <p:sp>
        <p:nvSpPr>
          <p:cNvPr id="31" name="圆角矩形 30"/>
          <p:cNvSpPr/>
          <p:nvPr/>
        </p:nvSpPr>
        <p:spPr>
          <a:xfrm>
            <a:off x="718086" y="1917756"/>
            <a:ext cx="1152128" cy="452129"/>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76200" dir="13500000" sy="23000" kx="1200000" algn="br" rotWithShape="0">
              <a:prstClr val="black">
                <a:alpha val="2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企业端</a:t>
            </a:r>
            <a:endParaRPr lang="zh-CN" altLang="en-US" dirty="0">
              <a:solidFill>
                <a:schemeClr val="tx1"/>
              </a:solidFill>
            </a:endParaRPr>
          </a:p>
        </p:txBody>
      </p:sp>
      <p:sp>
        <p:nvSpPr>
          <p:cNvPr id="32" name="圆角矩形 31"/>
          <p:cNvSpPr/>
          <p:nvPr/>
        </p:nvSpPr>
        <p:spPr>
          <a:xfrm>
            <a:off x="780174" y="4218924"/>
            <a:ext cx="1152128" cy="452129"/>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76200" dir="13500000" sy="23000" kx="1200000" algn="br" rotWithShape="0">
              <a:prstClr val="black">
                <a:alpha val="2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学生端</a:t>
            </a:r>
            <a:endParaRPr lang="zh-CN" altLang="en-US" dirty="0">
              <a:solidFill>
                <a:schemeClr val="tx1"/>
              </a:solidFill>
            </a:endParaRPr>
          </a:p>
        </p:txBody>
      </p:sp>
      <p:sp>
        <p:nvSpPr>
          <p:cNvPr id="33" name="右箭头 32"/>
          <p:cNvSpPr/>
          <p:nvPr/>
        </p:nvSpPr>
        <p:spPr>
          <a:xfrm>
            <a:off x="2080916" y="3173736"/>
            <a:ext cx="480108" cy="288032"/>
          </a:xfrm>
          <a:prstGeom prst="righ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76200" dir="13500000" sy="23000" kx="1200000" algn="br" rotWithShape="0">
              <a:prstClr val="black">
                <a:alpha val="2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下箭头 34"/>
          <p:cNvSpPr/>
          <p:nvPr/>
        </p:nvSpPr>
        <p:spPr>
          <a:xfrm>
            <a:off x="3153708" y="2546739"/>
            <a:ext cx="288719" cy="411748"/>
          </a:xfrm>
          <a:prstGeom prst="down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76200" dir="13500000" sy="23000" kx="1200000" algn="br" rotWithShape="0">
              <a:prstClr val="black">
                <a:alpha val="2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832557" y="5367124"/>
            <a:ext cx="1152128" cy="452129"/>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76200" dir="13500000" sy="23000" kx="1200000" algn="br" rotWithShape="0">
              <a:prstClr val="black">
                <a:alpha val="2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教师</a:t>
            </a:r>
            <a:r>
              <a:rPr lang="zh-CN" altLang="en-US" dirty="0" smtClean="0">
                <a:solidFill>
                  <a:schemeClr val="tx1"/>
                </a:solidFill>
              </a:rPr>
              <a:t>端</a:t>
            </a:r>
            <a:endParaRPr lang="zh-CN" altLang="en-US" dirty="0">
              <a:solidFill>
                <a:schemeClr val="tx1"/>
              </a:solidFill>
            </a:endParaRPr>
          </a:p>
        </p:txBody>
      </p:sp>
      <p:sp>
        <p:nvSpPr>
          <p:cNvPr id="47" name="圆角矩形 46"/>
          <p:cNvSpPr/>
          <p:nvPr/>
        </p:nvSpPr>
        <p:spPr>
          <a:xfrm>
            <a:off x="2715550" y="5346039"/>
            <a:ext cx="1291216" cy="452129"/>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76200" dir="13500000" sy="23000" kx="1200000" algn="br" rotWithShape="0">
              <a:prstClr val="black">
                <a:alpha val="2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审核</a:t>
            </a:r>
          </a:p>
        </p:txBody>
      </p:sp>
      <p:sp>
        <p:nvSpPr>
          <p:cNvPr id="48" name="下箭头 47"/>
          <p:cNvSpPr/>
          <p:nvPr/>
        </p:nvSpPr>
        <p:spPr>
          <a:xfrm>
            <a:off x="3170562" y="3655988"/>
            <a:ext cx="288719" cy="411748"/>
          </a:xfrm>
          <a:prstGeom prst="down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76200" dir="13500000" sy="23000" kx="1200000" algn="br" rotWithShape="0">
              <a:prstClr val="black">
                <a:alpha val="2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下箭头 48"/>
          <p:cNvSpPr/>
          <p:nvPr/>
        </p:nvSpPr>
        <p:spPr>
          <a:xfrm>
            <a:off x="2794100" y="4864561"/>
            <a:ext cx="288719" cy="411748"/>
          </a:xfrm>
          <a:prstGeom prst="down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76200" dir="13500000" sy="23000" kx="1200000" algn="br" rotWithShape="0">
              <a:prstClr val="black">
                <a:alpha val="2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右箭头 49"/>
          <p:cNvSpPr/>
          <p:nvPr/>
        </p:nvSpPr>
        <p:spPr>
          <a:xfrm>
            <a:off x="2090323" y="4290397"/>
            <a:ext cx="480108" cy="288032"/>
          </a:xfrm>
          <a:prstGeom prst="righ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76200" dir="13500000" sy="23000" kx="1200000" algn="br" rotWithShape="0">
              <a:prstClr val="black">
                <a:alpha val="2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右箭头 50"/>
          <p:cNvSpPr/>
          <p:nvPr/>
        </p:nvSpPr>
        <p:spPr>
          <a:xfrm>
            <a:off x="2017561" y="1999804"/>
            <a:ext cx="480108" cy="288032"/>
          </a:xfrm>
          <a:prstGeom prst="righ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76200" dir="13500000" sy="23000" kx="1200000" algn="br" rotWithShape="0">
              <a:prstClr val="black">
                <a:alpha val="2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直角上箭头 51"/>
          <p:cNvSpPr/>
          <p:nvPr/>
        </p:nvSpPr>
        <p:spPr>
          <a:xfrm>
            <a:off x="3957794" y="2569318"/>
            <a:ext cx="2136129" cy="818910"/>
          </a:xfrm>
          <a:prstGeom prst="bentUp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76200" dir="13500000" sy="23000" kx="1200000" algn="br" rotWithShape="0">
              <a:prstClr val="black">
                <a:alpha val="2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5301836" y="1926019"/>
            <a:ext cx="1152128" cy="452129"/>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76200" dir="13500000" sy="23000" kx="1200000" algn="br" rotWithShape="0">
              <a:prstClr val="black">
                <a:alpha val="2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岗位查看</a:t>
            </a:r>
            <a:endParaRPr lang="zh-CN" altLang="en-US" dirty="0">
              <a:solidFill>
                <a:schemeClr val="tx1"/>
              </a:solidFill>
            </a:endParaRPr>
          </a:p>
        </p:txBody>
      </p:sp>
      <p:sp>
        <p:nvSpPr>
          <p:cNvPr id="54" name="右箭头 53"/>
          <p:cNvSpPr/>
          <p:nvPr/>
        </p:nvSpPr>
        <p:spPr>
          <a:xfrm>
            <a:off x="2117368" y="5449172"/>
            <a:ext cx="480108" cy="288032"/>
          </a:xfrm>
          <a:prstGeom prst="righ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76200" dir="13500000" sy="23000" kx="1200000" algn="br" rotWithShape="0">
              <a:prstClr val="black">
                <a:alpha val="2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a:off x="4892079" y="4181386"/>
            <a:ext cx="1290624" cy="452129"/>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76200" dir="13500000" sy="23000" kx="1200000" algn="br" rotWithShape="0">
              <a:prstClr val="black">
                <a:alpha val="2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实习报告</a:t>
            </a:r>
            <a:endParaRPr lang="zh-CN" altLang="en-US" dirty="0">
              <a:solidFill>
                <a:schemeClr val="tx1"/>
              </a:solidFill>
            </a:endParaRPr>
          </a:p>
        </p:txBody>
      </p:sp>
      <p:sp>
        <p:nvSpPr>
          <p:cNvPr id="56" name="直角上箭头 55"/>
          <p:cNvSpPr/>
          <p:nvPr/>
        </p:nvSpPr>
        <p:spPr>
          <a:xfrm rot="5400000">
            <a:off x="5633218" y="4915251"/>
            <a:ext cx="892702" cy="751204"/>
          </a:xfrm>
          <a:prstGeom prst="bentUp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76200" dir="13500000" sy="23000" kx="1200000" algn="br" rotWithShape="0">
              <a:prstClr val="black">
                <a:alpha val="2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a:off x="6611723" y="5300882"/>
            <a:ext cx="837497" cy="452129"/>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76200" dir="13500000" sy="23000" kx="1200000" algn="br" rotWithShape="0">
              <a:prstClr val="black">
                <a:alpha val="2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审批</a:t>
            </a:r>
            <a:endParaRPr lang="zh-CN" altLang="en-US" dirty="0">
              <a:solidFill>
                <a:schemeClr val="tx1"/>
              </a:solidFill>
            </a:endParaRPr>
          </a:p>
        </p:txBody>
      </p:sp>
      <p:sp>
        <p:nvSpPr>
          <p:cNvPr id="60" name="直角上箭头 59"/>
          <p:cNvSpPr/>
          <p:nvPr/>
        </p:nvSpPr>
        <p:spPr>
          <a:xfrm>
            <a:off x="4162531" y="4808116"/>
            <a:ext cx="1310614" cy="875044"/>
          </a:xfrm>
          <a:prstGeom prst="bentUp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76200" dir="13500000" sy="23000" kx="1200000" algn="br" rotWithShape="0">
              <a:prstClr val="black">
                <a:alpha val="2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7608952" y="4171456"/>
            <a:ext cx="1152128" cy="452129"/>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实习成绩</a:t>
            </a:r>
            <a:endParaRPr lang="zh-CN" altLang="en-US" dirty="0">
              <a:solidFill>
                <a:schemeClr val="tx1"/>
              </a:solidFill>
            </a:endParaRPr>
          </a:p>
        </p:txBody>
      </p:sp>
      <p:sp>
        <p:nvSpPr>
          <p:cNvPr id="62" name="直角上箭头 61"/>
          <p:cNvSpPr/>
          <p:nvPr/>
        </p:nvSpPr>
        <p:spPr>
          <a:xfrm>
            <a:off x="7627137" y="4762961"/>
            <a:ext cx="794095" cy="875044"/>
          </a:xfrm>
          <a:prstGeom prst="bentUp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76200" dir="13500000" sy="23000" kx="1200000" algn="br" rotWithShape="0">
              <a:prstClr val="black">
                <a:alpha val="2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62"/>
          <p:cNvSpPr txBox="1"/>
          <p:nvPr/>
        </p:nvSpPr>
        <p:spPr>
          <a:xfrm>
            <a:off x="3541059" y="3631265"/>
            <a:ext cx="646331" cy="369332"/>
          </a:xfrm>
          <a:prstGeom prst="rect">
            <a:avLst/>
          </a:prstGeom>
          <a:noFill/>
          <a:effectLst>
            <a:outerShdw blurRad="76200" dir="13500000" sy="23000" kx="1200000" algn="br" rotWithShape="0">
              <a:prstClr val="black">
                <a:alpha val="20000"/>
              </a:prstClr>
            </a:outerShdw>
            <a:reflection blurRad="6350" stA="52000" endA="300" endPos="35000" dir="5400000" sy="-100000" algn="bl" rotWithShape="0"/>
          </a:effectLst>
        </p:spPr>
        <p:txBody>
          <a:bodyPr wrap="none" rtlCol="0">
            <a:spAutoFit/>
          </a:bodyPr>
          <a:lstStyle/>
          <a:p>
            <a:r>
              <a:rPr lang="zh-CN" altLang="en-US" dirty="0" smtClean="0"/>
              <a:t>通过</a:t>
            </a:r>
            <a:endParaRPr lang="zh-CN" altLang="en-US" dirty="0"/>
          </a:p>
        </p:txBody>
      </p:sp>
      <p:sp>
        <p:nvSpPr>
          <p:cNvPr id="65" name="TextBox 64"/>
          <p:cNvSpPr txBox="1"/>
          <p:nvPr/>
        </p:nvSpPr>
        <p:spPr>
          <a:xfrm>
            <a:off x="4587276" y="2767512"/>
            <a:ext cx="877163" cy="369332"/>
          </a:xfrm>
          <a:prstGeom prst="rect">
            <a:avLst/>
          </a:prstGeom>
          <a:noFill/>
          <a:effectLst>
            <a:outerShdw blurRad="76200" dir="13500000" sy="23000" kx="1200000" algn="br" rotWithShape="0">
              <a:prstClr val="black">
                <a:alpha val="20000"/>
              </a:prstClr>
            </a:outerShdw>
            <a:reflection blurRad="6350" stA="52000" endA="300" endPos="35000" dir="5400000" sy="-100000" algn="bl" rotWithShape="0"/>
          </a:effectLst>
        </p:spPr>
        <p:txBody>
          <a:bodyPr wrap="none" rtlCol="0">
            <a:spAutoFit/>
          </a:bodyPr>
          <a:lstStyle/>
          <a:p>
            <a:r>
              <a:rPr lang="zh-CN" altLang="en-US" dirty="0" smtClean="0"/>
              <a:t>不通过</a:t>
            </a:r>
            <a:endParaRPr lang="zh-CN" altLang="en-US" dirty="0"/>
          </a:p>
        </p:txBody>
      </p:sp>
      <p:sp>
        <p:nvSpPr>
          <p:cNvPr id="66" name="TextBox 65"/>
          <p:cNvSpPr txBox="1"/>
          <p:nvPr/>
        </p:nvSpPr>
        <p:spPr>
          <a:xfrm>
            <a:off x="4450237" y="5098940"/>
            <a:ext cx="646331" cy="369332"/>
          </a:xfrm>
          <a:prstGeom prst="rect">
            <a:avLst/>
          </a:prstGeom>
          <a:noFill/>
          <a:effectLst>
            <a:outerShdw blurRad="76200" dir="13500000" sy="23000" kx="1200000" algn="br" rotWithShape="0">
              <a:prstClr val="black">
                <a:alpha val="20000"/>
              </a:prstClr>
            </a:outerShdw>
            <a:reflection blurRad="6350" stA="52000" endA="300" endPos="35000" dir="5400000" sy="-100000" algn="bl" rotWithShape="0"/>
          </a:effectLst>
        </p:spPr>
        <p:txBody>
          <a:bodyPr wrap="none" rtlCol="0">
            <a:spAutoFit/>
          </a:bodyPr>
          <a:lstStyle/>
          <a:p>
            <a:r>
              <a:rPr lang="zh-CN" altLang="en-US" dirty="0" smtClean="0"/>
              <a:t>通过</a:t>
            </a:r>
            <a:endParaRPr lang="zh-CN" altLang="en-US" dirty="0"/>
          </a:p>
        </p:txBody>
      </p:sp>
      <p:sp>
        <p:nvSpPr>
          <p:cNvPr id="67" name="上箭头 66"/>
          <p:cNvSpPr/>
          <p:nvPr/>
        </p:nvSpPr>
        <p:spPr>
          <a:xfrm>
            <a:off x="3355352" y="4829696"/>
            <a:ext cx="303122" cy="415942"/>
          </a:xfrm>
          <a:prstGeom prst="up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76200" dir="13500000" sy="23000" kx="1200000" algn="br" rotWithShape="0">
              <a:prstClr val="black">
                <a:alpha val="2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TextBox 67"/>
          <p:cNvSpPr txBox="1"/>
          <p:nvPr/>
        </p:nvSpPr>
        <p:spPr>
          <a:xfrm>
            <a:off x="3585257" y="4942840"/>
            <a:ext cx="877163" cy="369332"/>
          </a:xfrm>
          <a:prstGeom prst="rect">
            <a:avLst/>
          </a:prstGeom>
          <a:noFill/>
          <a:effectLst>
            <a:outerShdw blurRad="76200" dir="13500000" sy="23000" kx="1200000" algn="br" rotWithShape="0">
              <a:prstClr val="black">
                <a:alpha val="20000"/>
              </a:prstClr>
            </a:outerShdw>
            <a:reflection blurRad="6350" stA="52000" endA="300" endPos="35000" dir="5400000" sy="-100000" algn="bl" rotWithShape="0"/>
          </a:effectLst>
        </p:spPr>
        <p:txBody>
          <a:bodyPr wrap="none" rtlCol="0">
            <a:spAutoFit/>
          </a:bodyPr>
          <a:lstStyle/>
          <a:p>
            <a:r>
              <a:rPr lang="zh-CN" altLang="en-US" dirty="0" smtClean="0"/>
              <a:t>不通过</a:t>
            </a:r>
            <a:endParaRPr lang="zh-CN" altLang="en-US" dirty="0"/>
          </a:p>
        </p:txBody>
      </p:sp>
      <p:sp>
        <p:nvSpPr>
          <p:cNvPr id="5" name="标题 4"/>
          <p:cNvSpPr>
            <a:spLocks noGrp="1"/>
          </p:cNvSpPr>
          <p:nvPr>
            <p:ph type="title"/>
          </p:nvPr>
        </p:nvSpPr>
        <p:spPr>
          <a:xfrm>
            <a:off x="472476" y="34868"/>
            <a:ext cx="8229600" cy="1143000"/>
          </a:xfrm>
        </p:spPr>
        <p:txBody>
          <a:bodyPr/>
          <a:lstStyle/>
          <a:p>
            <a:r>
              <a:rPr lang="zh-CN" altLang="en-US" dirty="0"/>
              <a:t>校企合作信息平台实习模块</a:t>
            </a:r>
          </a:p>
        </p:txBody>
      </p:sp>
    </p:spTree>
    <p:extLst>
      <p:ext uri="{BB962C8B-B14F-4D97-AF65-F5344CB8AC3E}">
        <p14:creationId xmlns:p14="http://schemas.microsoft.com/office/powerpoint/2010/main" val="3768494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57200" y="60147"/>
            <a:ext cx="8229600" cy="1143000"/>
          </a:xfrm>
        </p:spPr>
        <p:txBody>
          <a:bodyPr/>
          <a:lstStyle/>
          <a:p>
            <a:r>
              <a:rPr lang="zh-CN" altLang="en-US" dirty="0"/>
              <a:t>几</a:t>
            </a:r>
            <a:r>
              <a:rPr lang="zh-CN" altLang="en-US" dirty="0" smtClean="0"/>
              <a:t>条运用逻辑思维的相关</a:t>
            </a:r>
            <a:r>
              <a:rPr lang="en-US" altLang="zh-CN" dirty="0" smtClean="0"/>
              <a:t>bug</a:t>
            </a:r>
            <a:endParaRPr lang="zh-CN" altLang="en-US" dirty="0"/>
          </a:p>
        </p:txBody>
      </p:sp>
      <p:pic>
        <p:nvPicPr>
          <p:cNvPr id="15" name="内容占位符 14"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51295"/>
            <a:ext cx="8229600" cy="3823772"/>
          </a:xfrm>
        </p:spPr>
      </p:pic>
      <p:sp>
        <p:nvSpPr>
          <p:cNvPr id="8"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3"/>
          <p:cNvSpPr>
            <a:spLocks noChangeArrowheads="1"/>
          </p:cNvSpPr>
          <p:nvPr/>
        </p:nvSpPr>
        <p:spPr bwMode="auto">
          <a:xfrm>
            <a:off x="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6" name="图片 1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980728"/>
            <a:ext cx="7056784" cy="774996"/>
          </a:xfrm>
          <a:prstGeom prst="rect">
            <a:avLst/>
          </a:prstGeom>
        </p:spPr>
      </p:pic>
    </p:spTree>
    <p:extLst>
      <p:ext uri="{BB962C8B-B14F-4D97-AF65-F5344CB8AC3E}">
        <p14:creationId xmlns:p14="http://schemas.microsoft.com/office/powerpoint/2010/main" val="1930477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571TGp_business_light 2">
      <a:dk1>
        <a:srgbClr val="000000"/>
      </a:dk1>
      <a:lt1>
        <a:srgbClr val="C1D0DD"/>
      </a:lt1>
      <a:dk2>
        <a:srgbClr val="335175"/>
      </a:dk2>
      <a:lt2>
        <a:srgbClr val="7C92B6"/>
      </a:lt2>
      <a:accent1>
        <a:srgbClr val="4B93D5"/>
      </a:accent1>
      <a:accent2>
        <a:srgbClr val="65B737"/>
      </a:accent2>
      <a:accent3>
        <a:srgbClr val="DDE4EB"/>
      </a:accent3>
      <a:accent4>
        <a:srgbClr val="000000"/>
      </a:accent4>
      <a:accent5>
        <a:srgbClr val="B1C8E7"/>
      </a:accent5>
      <a:accent6>
        <a:srgbClr val="5BA631"/>
      </a:accent6>
      <a:hlink>
        <a:srgbClr val="CF9F49"/>
      </a:hlink>
      <a:folHlink>
        <a:srgbClr val="C382D0"/>
      </a:folHlink>
    </a:clrScheme>
    <a:fontScheme name="571TGp_business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571TGp_business_light 1">
        <a:dk1>
          <a:srgbClr val="000000"/>
        </a:dk1>
        <a:lt1>
          <a:srgbClr val="CAD4CF"/>
        </a:lt1>
        <a:dk2>
          <a:srgbClr val="425462"/>
        </a:dk2>
        <a:lt2>
          <a:srgbClr val="768A7B"/>
        </a:lt2>
        <a:accent1>
          <a:srgbClr val="DE608D"/>
        </a:accent1>
        <a:accent2>
          <a:srgbClr val="35ADE3"/>
        </a:accent2>
        <a:accent3>
          <a:srgbClr val="E1E6E4"/>
        </a:accent3>
        <a:accent4>
          <a:srgbClr val="000000"/>
        </a:accent4>
        <a:accent5>
          <a:srgbClr val="ECB6C5"/>
        </a:accent5>
        <a:accent6>
          <a:srgbClr val="2F9CCE"/>
        </a:accent6>
        <a:hlink>
          <a:srgbClr val="F6AE44"/>
        </a:hlink>
        <a:folHlink>
          <a:srgbClr val="99CC00"/>
        </a:folHlink>
      </a:clrScheme>
      <a:clrMap bg1="lt1" tx1="dk1" bg2="lt2" tx2="dk2" accent1="accent1" accent2="accent2" accent3="accent3" accent4="accent4" accent5="accent5" accent6="accent6" hlink="hlink" folHlink="folHlink"/>
    </a:extraClrScheme>
    <a:extraClrScheme>
      <a:clrScheme name="571TGp_business_light 2">
        <a:dk1>
          <a:srgbClr val="000000"/>
        </a:dk1>
        <a:lt1>
          <a:srgbClr val="C1D0DD"/>
        </a:lt1>
        <a:dk2>
          <a:srgbClr val="335175"/>
        </a:dk2>
        <a:lt2>
          <a:srgbClr val="7C92B6"/>
        </a:lt2>
        <a:accent1>
          <a:srgbClr val="4B93D5"/>
        </a:accent1>
        <a:accent2>
          <a:srgbClr val="65B737"/>
        </a:accent2>
        <a:accent3>
          <a:srgbClr val="DDE4EB"/>
        </a:accent3>
        <a:accent4>
          <a:srgbClr val="000000"/>
        </a:accent4>
        <a:accent5>
          <a:srgbClr val="B1C8E7"/>
        </a:accent5>
        <a:accent6>
          <a:srgbClr val="5BA631"/>
        </a:accent6>
        <a:hlink>
          <a:srgbClr val="CF9F49"/>
        </a:hlink>
        <a:folHlink>
          <a:srgbClr val="C382D0"/>
        </a:folHlink>
      </a:clrScheme>
      <a:clrMap bg1="lt1" tx1="dk1" bg2="lt2" tx2="dk2" accent1="accent1" accent2="accent2" accent3="accent3" accent4="accent4" accent5="accent5" accent6="accent6" hlink="hlink" folHlink="folHlink"/>
    </a:extraClrScheme>
    <a:extraClrScheme>
      <a:clrScheme name="571TGp_business_light 3">
        <a:dk1>
          <a:srgbClr val="000000"/>
        </a:dk1>
        <a:lt1>
          <a:srgbClr val="DDD3C9"/>
        </a:lt1>
        <a:dk2>
          <a:srgbClr val="514639"/>
        </a:dk2>
        <a:lt2>
          <a:srgbClr val="A7938B"/>
        </a:lt2>
        <a:accent1>
          <a:srgbClr val="BF9733"/>
        </a:accent1>
        <a:accent2>
          <a:srgbClr val="7FB22C"/>
        </a:accent2>
        <a:accent3>
          <a:srgbClr val="EBE6E1"/>
        </a:accent3>
        <a:accent4>
          <a:srgbClr val="000000"/>
        </a:accent4>
        <a:accent5>
          <a:srgbClr val="DCC9AD"/>
        </a:accent5>
        <a:accent6>
          <a:srgbClr val="72A127"/>
        </a:accent6>
        <a:hlink>
          <a:srgbClr val="D56575"/>
        </a:hlink>
        <a:folHlink>
          <a:srgbClr val="4E8FC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571TGp_business_light">
  <a:themeElements>
    <a:clrScheme name="571TGp_business_light 2">
      <a:dk1>
        <a:srgbClr val="000000"/>
      </a:dk1>
      <a:lt1>
        <a:srgbClr val="C1D0DD"/>
      </a:lt1>
      <a:dk2>
        <a:srgbClr val="335175"/>
      </a:dk2>
      <a:lt2>
        <a:srgbClr val="7C92B6"/>
      </a:lt2>
      <a:accent1>
        <a:srgbClr val="4B93D5"/>
      </a:accent1>
      <a:accent2>
        <a:srgbClr val="65B737"/>
      </a:accent2>
      <a:accent3>
        <a:srgbClr val="DDE4EB"/>
      </a:accent3>
      <a:accent4>
        <a:srgbClr val="000000"/>
      </a:accent4>
      <a:accent5>
        <a:srgbClr val="B1C8E7"/>
      </a:accent5>
      <a:accent6>
        <a:srgbClr val="5BA631"/>
      </a:accent6>
      <a:hlink>
        <a:srgbClr val="CF9F49"/>
      </a:hlink>
      <a:folHlink>
        <a:srgbClr val="C382D0"/>
      </a:folHlink>
    </a:clrScheme>
    <a:fontScheme name="571TGp_business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71TGp_business_light 1">
        <a:dk1>
          <a:srgbClr val="000000"/>
        </a:dk1>
        <a:lt1>
          <a:srgbClr val="CAD4CF"/>
        </a:lt1>
        <a:dk2>
          <a:srgbClr val="425462"/>
        </a:dk2>
        <a:lt2>
          <a:srgbClr val="768A7B"/>
        </a:lt2>
        <a:accent1>
          <a:srgbClr val="DE608D"/>
        </a:accent1>
        <a:accent2>
          <a:srgbClr val="35ADE3"/>
        </a:accent2>
        <a:accent3>
          <a:srgbClr val="E1E6E4"/>
        </a:accent3>
        <a:accent4>
          <a:srgbClr val="000000"/>
        </a:accent4>
        <a:accent5>
          <a:srgbClr val="ECB6C5"/>
        </a:accent5>
        <a:accent6>
          <a:srgbClr val="2F9CCE"/>
        </a:accent6>
        <a:hlink>
          <a:srgbClr val="F6AE44"/>
        </a:hlink>
        <a:folHlink>
          <a:srgbClr val="99CC00"/>
        </a:folHlink>
      </a:clrScheme>
      <a:clrMap bg1="lt1" tx1="dk1" bg2="lt2" tx2="dk2" accent1="accent1" accent2="accent2" accent3="accent3" accent4="accent4" accent5="accent5" accent6="accent6" hlink="hlink" folHlink="folHlink"/>
    </a:extraClrScheme>
    <a:extraClrScheme>
      <a:clrScheme name="571TGp_business_light 2">
        <a:dk1>
          <a:srgbClr val="000000"/>
        </a:dk1>
        <a:lt1>
          <a:srgbClr val="C1D0DD"/>
        </a:lt1>
        <a:dk2>
          <a:srgbClr val="335175"/>
        </a:dk2>
        <a:lt2>
          <a:srgbClr val="7C92B6"/>
        </a:lt2>
        <a:accent1>
          <a:srgbClr val="4B93D5"/>
        </a:accent1>
        <a:accent2>
          <a:srgbClr val="65B737"/>
        </a:accent2>
        <a:accent3>
          <a:srgbClr val="DDE4EB"/>
        </a:accent3>
        <a:accent4>
          <a:srgbClr val="000000"/>
        </a:accent4>
        <a:accent5>
          <a:srgbClr val="B1C8E7"/>
        </a:accent5>
        <a:accent6>
          <a:srgbClr val="5BA631"/>
        </a:accent6>
        <a:hlink>
          <a:srgbClr val="CF9F49"/>
        </a:hlink>
        <a:folHlink>
          <a:srgbClr val="C382D0"/>
        </a:folHlink>
      </a:clrScheme>
      <a:clrMap bg1="lt1" tx1="dk1" bg2="lt2" tx2="dk2" accent1="accent1" accent2="accent2" accent3="accent3" accent4="accent4" accent5="accent5" accent6="accent6" hlink="hlink" folHlink="folHlink"/>
    </a:extraClrScheme>
    <a:extraClrScheme>
      <a:clrScheme name="571TGp_business_light 3">
        <a:dk1>
          <a:srgbClr val="000000"/>
        </a:dk1>
        <a:lt1>
          <a:srgbClr val="DDD3C9"/>
        </a:lt1>
        <a:dk2>
          <a:srgbClr val="514639"/>
        </a:dk2>
        <a:lt2>
          <a:srgbClr val="A7938B"/>
        </a:lt2>
        <a:accent1>
          <a:srgbClr val="BF9733"/>
        </a:accent1>
        <a:accent2>
          <a:srgbClr val="7FB22C"/>
        </a:accent2>
        <a:accent3>
          <a:srgbClr val="EBE6E1"/>
        </a:accent3>
        <a:accent4>
          <a:srgbClr val="000000"/>
        </a:accent4>
        <a:accent5>
          <a:srgbClr val="DCC9AD"/>
        </a:accent5>
        <a:accent6>
          <a:srgbClr val="72A127"/>
        </a:accent6>
        <a:hlink>
          <a:srgbClr val="D56575"/>
        </a:hlink>
        <a:folHlink>
          <a:srgbClr val="4E8FC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3022</TotalTime>
  <Words>362</Words>
  <Application>Microsoft Office PowerPoint</Application>
  <PresentationFormat>全屏显示(4:3)</PresentationFormat>
  <Paragraphs>52</Paragraphs>
  <Slides>14</Slides>
  <Notes>5</Notes>
  <HiddenSlides>0</HiddenSlides>
  <MMClips>0</MMClips>
  <ScaleCrop>false</ScaleCrop>
  <HeadingPairs>
    <vt:vector size="4" baseType="variant">
      <vt:variant>
        <vt:lpstr>主题</vt:lpstr>
      </vt:variant>
      <vt:variant>
        <vt:i4>2</vt:i4>
      </vt:variant>
      <vt:variant>
        <vt:lpstr>幻灯片标题</vt:lpstr>
      </vt:variant>
      <vt:variant>
        <vt:i4>14</vt:i4>
      </vt:variant>
    </vt:vector>
  </HeadingPairs>
  <TitlesOfParts>
    <vt:vector size="16" baseType="lpstr">
      <vt:lpstr>主题1</vt:lpstr>
      <vt:lpstr>1_571TGp_business_light</vt:lpstr>
      <vt:lpstr>PowerPoint 演示文稿</vt:lpstr>
      <vt:lpstr>测试人员应具有的四大能力</vt:lpstr>
      <vt:lpstr>缜密的逻辑思维能力</vt:lpstr>
      <vt:lpstr>一道逻辑思维练习题</vt:lpstr>
      <vt:lpstr>逻辑思维能力贯穿测试工程</vt:lpstr>
      <vt:lpstr>逻辑思维能力贯穿测试过程</vt:lpstr>
      <vt:lpstr>测试用例中运用逻辑思维能力</vt:lpstr>
      <vt:lpstr>校企合作信息平台实习模块</vt:lpstr>
      <vt:lpstr>几条运用逻辑思维的相关bug</vt:lpstr>
      <vt:lpstr>几条运用逻辑思维的相关bug</vt:lpstr>
      <vt:lpstr>几条运用逻辑思维的相关bug</vt:lpstr>
      <vt:lpstr>几条运用逻辑思维的相关bug</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顾凡凡</dc:creator>
  <cp:lastModifiedBy>Windows 用户</cp:lastModifiedBy>
  <cp:revision>166</cp:revision>
  <dcterms:modified xsi:type="dcterms:W3CDTF">2015-05-04T07:14:26Z</dcterms:modified>
</cp:coreProperties>
</file>