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376" r:id="rId2"/>
    <p:sldId id="377" r:id="rId3"/>
    <p:sldId id="385" r:id="rId4"/>
    <p:sldId id="391" r:id="rId5"/>
    <p:sldId id="382" r:id="rId6"/>
    <p:sldId id="404" r:id="rId7"/>
    <p:sldId id="392" r:id="rId8"/>
    <p:sldId id="394" r:id="rId9"/>
    <p:sldId id="395" r:id="rId10"/>
    <p:sldId id="396" r:id="rId11"/>
    <p:sldId id="401" r:id="rId12"/>
    <p:sldId id="400" r:id="rId13"/>
    <p:sldId id="405" r:id="rId14"/>
    <p:sldId id="397" r:id="rId15"/>
    <p:sldId id="398" r:id="rId16"/>
    <p:sldId id="399" r:id="rId17"/>
    <p:sldId id="403" r:id="rId18"/>
    <p:sldId id="407" r:id="rId19"/>
    <p:sldId id="408" r:id="rId20"/>
    <p:sldId id="409" r:id="rId21"/>
    <p:sldId id="406" r:id="rId22"/>
    <p:sldId id="378" r:id="rId23"/>
  </p:sldIdLst>
  <p:sldSz cx="9144000" cy="6858000" type="screen4x3"/>
  <p:notesSz cx="6834188" cy="99790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CC9900"/>
    <a:srgbClr val="FF6600"/>
    <a:srgbClr val="CC3300"/>
    <a:srgbClr val="995B09"/>
    <a:srgbClr val="BD710B"/>
    <a:srgbClr val="C5750B"/>
    <a:srgbClr val="C4A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9441" autoAdjust="0"/>
  </p:normalViewPr>
  <p:slideViewPr>
    <p:cSldViewPr>
      <p:cViewPr>
        <p:scale>
          <a:sx n="100" d="100"/>
          <a:sy n="100" d="100"/>
        </p:scale>
        <p:origin x="-2076"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119811"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19812"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19813"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E4EBCAD-22C1-4263-B02D-13A35B5BEB37}" type="slidenum">
              <a:rPr lang="zh-CN" altLang="en-US"/>
              <a:pPr>
                <a:defRPr/>
              </a:pPr>
              <a:t>‹#›</a:t>
            </a:fld>
            <a:endParaRPr lang="en-US" altLang="zh-CN"/>
          </a:p>
        </p:txBody>
      </p:sp>
    </p:spTree>
    <p:extLst>
      <p:ext uri="{BB962C8B-B14F-4D97-AF65-F5344CB8AC3E}">
        <p14:creationId xmlns:p14="http://schemas.microsoft.com/office/powerpoint/2010/main" val="2069949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7171"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7174"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B4142D7-C524-4311-B19C-BA7A2F2325BB}" type="slidenum">
              <a:rPr lang="zh-CN" altLang="en-US"/>
              <a:pPr>
                <a:defRPr/>
              </a:pPr>
              <a:t>‹#›</a:t>
            </a:fld>
            <a:endParaRPr lang="en-US" altLang="zh-CN"/>
          </a:p>
        </p:txBody>
      </p:sp>
    </p:spTree>
    <p:extLst>
      <p:ext uri="{BB962C8B-B14F-4D97-AF65-F5344CB8AC3E}">
        <p14:creationId xmlns:p14="http://schemas.microsoft.com/office/powerpoint/2010/main" val="216822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
        <p:nvSpPr>
          <p:cNvPr id="4"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宋体" pitchFamily="2" charset="-122"/>
            </a:endParaRPr>
          </a:p>
        </p:txBody>
      </p:sp>
      <p:sp>
        <p:nvSpPr>
          <p:cNvPr id="5"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pPr>
              <a:defRPr/>
            </a:pPr>
            <a:endParaRPr lang="zh-CN" altLang="en-US">
              <a:ea typeface="宋体" pitchFamily="2" charset="-122"/>
            </a:endParaRPr>
          </a:p>
        </p:txBody>
      </p:sp>
      <p:sp>
        <p:nvSpPr>
          <p:cNvPr id="6"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pPr>
              <a:defRPr/>
            </a:pPr>
            <a:endParaRPr lang="zh-CN" altLang="en-US">
              <a:ea typeface="宋体" pitchFamily="2" charset="-122"/>
            </a:endParaRPr>
          </a:p>
        </p:txBody>
      </p:sp>
      <p:sp>
        <p:nvSpPr>
          <p:cNvPr id="7"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pPr>
              <a:defRPr/>
            </a:pPr>
            <a:endParaRPr lang="zh-CN" altLang="en-US">
              <a:ea typeface="宋体" pitchFamily="2" charset="-122"/>
            </a:endParaRPr>
          </a:p>
        </p:txBody>
      </p:sp>
      <p:sp>
        <p:nvSpPr>
          <p:cNvPr id="8" name="Freeform 27" descr="1"/>
          <p:cNvSpPr>
            <a:spLocks/>
          </p:cNvSpPr>
          <p:nvPr/>
        </p:nvSpPr>
        <p:spPr bwMode="gray">
          <a:xfrm>
            <a:off x="762000" y="762000"/>
            <a:ext cx="9170988" cy="1362075"/>
          </a:xfrm>
          <a:custGeom>
            <a:avLst/>
            <a:gdLst/>
            <a:ahLst/>
            <a:cxnLst>
              <a:cxn ang="0">
                <a:pos x="0" y="858"/>
              </a:cxn>
              <a:cxn ang="0">
                <a:pos x="1926" y="857"/>
              </a:cxn>
              <a:cxn ang="0">
                <a:pos x="2157" y="793"/>
              </a:cxn>
              <a:cxn ang="0">
                <a:pos x="2509" y="473"/>
              </a:cxn>
              <a:cxn ang="0">
                <a:pos x="2970" y="390"/>
              </a:cxn>
              <a:cxn ang="0">
                <a:pos x="5773" y="388"/>
              </a:cxn>
              <a:cxn ang="0">
                <a:pos x="5777" y="0"/>
              </a:cxn>
              <a:cxn ang="0">
                <a:pos x="0" y="2"/>
              </a:cxn>
              <a:cxn ang="0">
                <a:pos x="0" y="858"/>
              </a:cxn>
            </a:cxnLst>
            <a:rect l="0" t="0" r="r" b="b"/>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宋体" pitchFamily="2" charset="-122"/>
            </a:endParaRPr>
          </a:p>
        </p:txBody>
      </p:sp>
      <p:sp>
        <p:nvSpPr>
          <p:cNvPr id="9" name="Text Box 36"/>
          <p:cNvSpPr txBox="1">
            <a:spLocks noChangeArrowheads="1"/>
          </p:cNvSpPr>
          <p:nvPr/>
        </p:nvSpPr>
        <p:spPr bwMode="gray">
          <a:xfrm>
            <a:off x="7391400" y="762000"/>
            <a:ext cx="1600200" cy="457200"/>
          </a:xfrm>
          <a:prstGeom prst="rect">
            <a:avLst/>
          </a:prstGeom>
          <a:noFill/>
          <a:ln w="9525">
            <a:noFill/>
            <a:miter lim="800000"/>
            <a:headEnd/>
            <a:tailEnd/>
          </a:ln>
          <a:effectLst/>
        </p:spPr>
        <p:txBody>
          <a:bodyPr>
            <a:spAutoFit/>
          </a:bodyPr>
          <a:lstStyle/>
          <a:p>
            <a:pPr algn="ctr">
              <a:defRPr/>
            </a:pPr>
            <a:r>
              <a:rPr lang="en-US" altLang="zh-CN" sz="2400" b="1">
                <a:solidFill>
                  <a:schemeClr val="tx2"/>
                </a:solidFill>
                <a:latin typeface="Arial Black" pitchFamily="34" charset="0"/>
                <a:ea typeface="宋体" pitchFamily="2" charset="-122"/>
              </a:rPr>
              <a:t>L/O/G/O</a:t>
            </a:r>
          </a:p>
        </p:txBody>
      </p:sp>
      <p:sp>
        <p:nvSpPr>
          <p:cNvPr id="10"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a:ea typeface="宋体" pitchFamily="2" charset="-122"/>
            </a:endParaRPr>
          </a:p>
        </p:txBody>
      </p:sp>
      <p:pic>
        <p:nvPicPr>
          <p:cNvPr id="11" name="Picture 31" descr="1"/>
          <p:cNvPicPr>
            <a:picLocks noChangeAspect="1" noChangeArrowheads="1"/>
          </p:cNvPicPr>
          <p:nvPr/>
        </p:nvPicPr>
        <p:blipFill>
          <a:blip r:embed="rId3">
            <a:extLst>
              <a:ext uri="{28A0092B-C50C-407E-A947-70E740481C1C}">
                <a14:useLocalDpi xmlns:a14="http://schemas.microsoft.com/office/drawing/2010/main" val="0"/>
              </a:ext>
            </a:extLst>
          </a:blip>
          <a:srcRect b="28612"/>
          <a:stretch>
            <a:fillRect/>
          </a:stretch>
        </p:blipFill>
        <p:spPr bwMode="gray">
          <a:xfrm>
            <a:off x="4638675" y="1844675"/>
            <a:ext cx="4481513"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33"/>
          <p:cNvSpPr>
            <a:spLocks noChangeArrowheads="1"/>
          </p:cNvSpPr>
          <p:nvPr/>
        </p:nvSpPr>
        <p:spPr bwMode="gray">
          <a:xfrm>
            <a:off x="400050" y="4495800"/>
            <a:ext cx="1042988" cy="1042988"/>
          </a:xfrm>
          <a:prstGeom prst="roundRect">
            <a:avLst>
              <a:gd name="adj" fmla="val 10079"/>
            </a:avLst>
          </a:prstGeom>
          <a:blipFill dpi="0" rotWithShape="1">
            <a:blip r:embed="rId4" cstate="print"/>
            <a:srcRect/>
            <a:stretch>
              <a:fillRect/>
            </a:stretch>
          </a:blipFill>
          <a:ln w="28575">
            <a:solidFill>
              <a:srgbClr val="FFFFFF"/>
            </a:solidFill>
            <a:round/>
            <a:headEnd/>
            <a:tailEnd/>
          </a:ln>
          <a:effectLst/>
        </p:spPr>
        <p:txBody>
          <a:bodyPr wrap="none" anchor="ctr"/>
          <a:lstStyle/>
          <a:p>
            <a:pPr>
              <a:defRPr/>
            </a:pPr>
            <a:endParaRPr lang="zh-CN" altLang="en-US">
              <a:ea typeface="宋体" pitchFamily="2" charset="-122"/>
            </a:endParaRPr>
          </a:p>
        </p:txBody>
      </p:sp>
      <p:sp>
        <p:nvSpPr>
          <p:cNvPr id="13" name="AutoShape 34"/>
          <p:cNvSpPr>
            <a:spLocks noChangeArrowheads="1"/>
          </p:cNvSpPr>
          <p:nvPr/>
        </p:nvSpPr>
        <p:spPr bwMode="gray">
          <a:xfrm>
            <a:off x="1616075" y="4495800"/>
            <a:ext cx="1042988" cy="1042988"/>
          </a:xfrm>
          <a:prstGeom prst="roundRect">
            <a:avLst>
              <a:gd name="adj" fmla="val 10079"/>
            </a:avLst>
          </a:prstGeom>
          <a:blipFill dpi="0" rotWithShape="1">
            <a:blip r:embed="rId5" cstate="print"/>
            <a:srcRect/>
            <a:stretch>
              <a:fillRect/>
            </a:stretch>
          </a:blipFill>
          <a:ln w="28575">
            <a:solidFill>
              <a:srgbClr val="FFFFFF"/>
            </a:solidFill>
            <a:round/>
            <a:headEnd/>
            <a:tailEnd/>
          </a:ln>
          <a:effectLst/>
        </p:spPr>
        <p:txBody>
          <a:bodyPr wrap="none" anchor="ctr"/>
          <a:lstStyle/>
          <a:p>
            <a:pPr>
              <a:defRPr/>
            </a:pPr>
            <a:endParaRPr lang="zh-CN" altLang="en-US">
              <a:ea typeface="宋体" pitchFamily="2" charset="-122"/>
            </a:endParaRPr>
          </a:p>
        </p:txBody>
      </p:sp>
      <p:sp>
        <p:nvSpPr>
          <p:cNvPr id="14" name="AutoShape 35"/>
          <p:cNvSpPr>
            <a:spLocks noChangeArrowheads="1"/>
          </p:cNvSpPr>
          <p:nvPr/>
        </p:nvSpPr>
        <p:spPr bwMode="gray">
          <a:xfrm>
            <a:off x="2841625" y="4495800"/>
            <a:ext cx="1042988" cy="1042988"/>
          </a:xfrm>
          <a:prstGeom prst="roundRect">
            <a:avLst>
              <a:gd name="adj" fmla="val 10079"/>
            </a:avLst>
          </a:prstGeom>
          <a:blipFill dpi="0" rotWithShape="1">
            <a:blip r:embed="rId6" cstate="print"/>
            <a:srcRect/>
            <a:stretch>
              <a:fillRect/>
            </a:stretch>
          </a:blipFill>
          <a:ln w="28575">
            <a:solidFill>
              <a:srgbClr val="FFFFFF"/>
            </a:solidFill>
            <a:round/>
            <a:headEnd/>
            <a:tailEnd/>
          </a:ln>
          <a:effectLst/>
        </p:spPr>
        <p:txBody>
          <a:bodyPr wrap="none" anchor="ctr"/>
          <a:lstStyle/>
          <a:p>
            <a:pPr>
              <a:defRPr/>
            </a:pPr>
            <a:endParaRPr lang="zh-CN" altLang="en-US">
              <a:ea typeface="宋体" pitchFamily="2" charset="-122"/>
            </a:endParaRPr>
          </a:p>
        </p:txBody>
      </p:sp>
      <p:sp>
        <p:nvSpPr>
          <p:cNvPr id="3087" name="Rectangle 15"/>
          <p:cNvSpPr>
            <a:spLocks noGrp="1" noChangeArrowheads="1"/>
          </p:cNvSpPr>
          <p:nvPr>
            <p:ph type="ctrTitle"/>
          </p:nvPr>
        </p:nvSpPr>
        <p:spPr bwMode="gray">
          <a:xfrm>
            <a:off x="228600" y="1828800"/>
            <a:ext cx="5486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sz="4400">
                <a:solidFill>
                  <a:schemeClr val="tx1"/>
                </a:solidFill>
              </a:defRPr>
            </a:lvl1pPr>
          </a:lstStyle>
          <a:p>
            <a:r>
              <a:rPr lang="zh-CN" altLang="en-US" smtClean="0"/>
              <a:t>单击此处编辑母版标题样式</a:t>
            </a:r>
            <a:endParaRPr lang="zh-CN" altLang="en-US"/>
          </a:p>
        </p:txBody>
      </p:sp>
      <p:sp>
        <p:nvSpPr>
          <p:cNvPr id="3088" name="Rectangle 16"/>
          <p:cNvSpPr>
            <a:spLocks noGrp="1" noChangeArrowheads="1"/>
          </p:cNvSpPr>
          <p:nvPr>
            <p:ph type="subTitle" idx="1"/>
          </p:nvPr>
        </p:nvSpPr>
        <p:spPr bwMode="gray">
          <a:xfrm>
            <a:off x="228600" y="3200400"/>
            <a:ext cx="5472113"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dist">
              <a:buFontTx/>
              <a:buNone/>
              <a:defRPr sz="1600" i="1">
                <a:latin typeface="Times New Roman" pitchFamily="18" charset="0"/>
              </a:defRPr>
            </a:lvl1pPr>
          </a:lstStyle>
          <a:p>
            <a:r>
              <a:rPr lang="zh-CN" altLang="en-US" smtClean="0"/>
              <a:t>单击此处编辑母版副标题样式</a:t>
            </a:r>
            <a:endParaRPr lang="zh-CN" altLang="en-US"/>
          </a:p>
        </p:txBody>
      </p:sp>
      <p:sp>
        <p:nvSpPr>
          <p:cNvPr id="15" name="Rectangle 17"/>
          <p:cNvSpPr>
            <a:spLocks noGrp="1" noChangeArrowheads="1"/>
          </p:cNvSpPr>
          <p:nvPr>
            <p:ph type="dt" sz="half" idx="10"/>
          </p:nvPr>
        </p:nvSpPr>
        <p:spPr bwMode="gray">
          <a:xfrm>
            <a:off x="762000" y="6477000"/>
            <a:ext cx="21336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latin typeface="Arial" charset="0"/>
                <a:ea typeface="宋体" pitchFamily="2" charset="-122"/>
              </a:defRPr>
            </a:lvl1pPr>
          </a:lstStyle>
          <a:p>
            <a:pPr>
              <a:defRPr/>
            </a:pPr>
            <a:endParaRPr lang="en-US" altLang="zh-CN"/>
          </a:p>
        </p:txBody>
      </p:sp>
      <p:sp>
        <p:nvSpPr>
          <p:cNvPr id="16" name="Rectangle 18"/>
          <p:cNvSpPr>
            <a:spLocks noGrp="1" noChangeArrowheads="1"/>
          </p:cNvSpPr>
          <p:nvPr>
            <p:ph type="ftr" sz="quarter" idx="11"/>
          </p:nvPr>
        </p:nvSpPr>
        <p:spPr bwMode="gray">
          <a:xfrm>
            <a:off x="3048000" y="6477000"/>
            <a:ext cx="32766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latin typeface="Arial" charset="0"/>
                <a:ea typeface="宋体" pitchFamily="2" charset="-122"/>
              </a:defRPr>
            </a:lvl1pPr>
          </a:lstStyle>
          <a:p>
            <a:pPr>
              <a:defRPr/>
            </a:pPr>
            <a:endParaRPr lang="en-US" altLang="zh-CN"/>
          </a:p>
        </p:txBody>
      </p:sp>
      <p:sp>
        <p:nvSpPr>
          <p:cNvPr id="17" name="Rectangle 19"/>
          <p:cNvSpPr>
            <a:spLocks noGrp="1" noChangeArrowheads="1"/>
          </p:cNvSpPr>
          <p:nvPr>
            <p:ph type="sldNum" sz="quarter" idx="12"/>
          </p:nvPr>
        </p:nvSpPr>
        <p:spPr bwMode="gray">
          <a:xfrm>
            <a:off x="304800" y="6477000"/>
            <a:ext cx="3810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atin typeface="Arial" charset="0"/>
                <a:ea typeface="宋体" pitchFamily="2" charset="-122"/>
              </a:defRPr>
            </a:lvl1pPr>
          </a:lstStyle>
          <a:p>
            <a:pPr>
              <a:defRPr/>
            </a:pPr>
            <a:fld id="{DA796B1F-4A79-4C6C-8D06-6A32B54210EB}" type="slidenum">
              <a:rPr lang="zh-CN" altLang="en-US"/>
              <a:pPr>
                <a:defRPr/>
              </a:pPr>
              <a:t>‹#›</a:t>
            </a:fld>
            <a:endParaRPr lang="en-US" altLang="zh-CN"/>
          </a:p>
        </p:txBody>
      </p:sp>
    </p:spTree>
    <p:extLst>
      <p:ext uri="{BB962C8B-B14F-4D97-AF65-F5344CB8AC3E}">
        <p14:creationId xmlns:p14="http://schemas.microsoft.com/office/powerpoint/2010/main" val="6921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225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558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r>
              <a:rPr lang="zh-CN" altLang="en-US" noProof="0" smtClean="0"/>
              <a:t>单击图标添加 </a:t>
            </a:r>
            <a:r>
              <a:rPr lang="en-US" altLang="zh-CN" noProof="0" smtClean="0"/>
              <a:t>SmartArt </a:t>
            </a:r>
            <a:r>
              <a:rPr lang="zh-CN" altLang="en-US" noProof="0" smtClean="0"/>
              <a:t>图形</a:t>
            </a:r>
          </a:p>
        </p:txBody>
      </p:sp>
    </p:spTree>
    <p:extLst>
      <p:ext uri="{BB962C8B-B14F-4D97-AF65-F5344CB8AC3E}">
        <p14:creationId xmlns:p14="http://schemas.microsoft.com/office/powerpoint/2010/main" val="706502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r>
              <a:rPr lang="zh-CN" altLang="en-US" noProof="0" smtClean="0"/>
              <a:t>单击图标添加图表</a:t>
            </a:r>
          </a:p>
        </p:txBody>
      </p:sp>
    </p:spTree>
    <p:extLst>
      <p:ext uri="{BB962C8B-B14F-4D97-AF65-F5344CB8AC3E}">
        <p14:creationId xmlns:p14="http://schemas.microsoft.com/office/powerpoint/2010/main" val="1759013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Tree>
    <p:extLst>
      <p:ext uri="{BB962C8B-B14F-4D97-AF65-F5344CB8AC3E}">
        <p14:creationId xmlns:p14="http://schemas.microsoft.com/office/powerpoint/2010/main" val="90810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408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3589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169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9242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9714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95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6460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377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
        <p:nvSpPr>
          <p:cNvPr id="1102" name="Line 78"/>
          <p:cNvSpPr>
            <a:spLocks noChangeShapeType="1"/>
          </p:cNvSpPr>
          <p:nvPr/>
        </p:nvSpPr>
        <p:spPr bwMode="auto">
          <a:xfrm>
            <a:off x="0" y="838200"/>
            <a:ext cx="9144000" cy="0"/>
          </a:xfrm>
          <a:prstGeom prst="line">
            <a:avLst/>
          </a:prstGeom>
          <a:noFill/>
          <a:ln w="19050">
            <a:solidFill>
              <a:srgbClr val="FF9900"/>
            </a:solidFill>
            <a:round/>
            <a:headEnd/>
            <a:tailEnd/>
          </a:ln>
          <a:effectLst/>
        </p:spPr>
        <p:txBody>
          <a:bodyPr/>
          <a:lstStyle/>
          <a:p>
            <a:pPr>
              <a:defRPr/>
            </a:pPr>
            <a:endParaRPr lang="zh-CN" altLang="en-US"/>
          </a:p>
        </p:txBody>
      </p:sp>
      <p:pic>
        <p:nvPicPr>
          <p:cNvPr id="1027" name="Picture 79" descr="版式条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5"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ip.gtafe.com/_layouts/15/CustomGTA/Login.aspx?ReturnUrl=/_layouts/15/Authenticate.aspx?Source=%2F&amp;Source=/" TargetMode="External"/><Relationship Id="rId2" Type="http://schemas.openxmlformats.org/officeDocument/2006/relationships/hyperlink" Target="http://svn-e.gtadata.com:8080/svn/Test_Departme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192.168.107.22:8080/svn/Test_lib/04%20&#24037;&#20316;&#21608;&#25253;/01%20&#21592;&#24037;&#21608;&#25253;/07%20&#27979;&#35797;&#19971;&#37096;/&#24037;&#20316;&#26085;&#2525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file:///D:\BackUp\Desktop\&#27169;&#26495;\&#27979;&#35797;&#19971;&#37096;_XXX&#24037;&#20316;&#26085;&#25253;&#65288;20150203&#65289;.doc"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hyperlink" Target="http://192.168.107.22:8080/svn/Test_lib/04%20&#24037;&#20316;&#21608;&#25253;/01%20&#21592;&#24037;&#21608;&#25253;/07%20&#27979;&#35797;&#19971;&#37096;/2015"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Microsoft_Excel_97-2003____1.xls"/></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Microsoft_Excel_97-2003____3.xls"/><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3"/>
          <p:cNvGrpSpPr>
            <a:grpSpLocks/>
          </p:cNvGrpSpPr>
          <p:nvPr/>
        </p:nvGrpSpPr>
        <p:grpSpPr bwMode="auto">
          <a:xfrm>
            <a:off x="0" y="166688"/>
            <a:ext cx="9144000" cy="6691312"/>
            <a:chOff x="0" y="0"/>
            <a:chExt cx="5760" cy="4320"/>
          </a:xfrm>
        </p:grpSpPr>
        <p:sp>
          <p:nvSpPr>
            <p:cNvPr id="3080" name="Rectangle 10"/>
            <p:cNvSpPr>
              <a:spLocks noChangeArrowheads="1"/>
            </p:cNvSpPr>
            <p:nvPr/>
          </p:nvSpPr>
          <p:spPr bwMode="auto">
            <a:xfrm>
              <a:off x="0" y="0"/>
              <a:ext cx="5760" cy="4320"/>
            </a:xfrm>
            <a:prstGeom prst="rect">
              <a:avLst/>
            </a:prstGeom>
            <a:gradFill rotWithShape="0">
              <a:gsLst>
                <a:gs pos="0">
                  <a:srgbClr val="FDF8CD"/>
                </a:gs>
                <a:gs pos="50000">
                  <a:srgbClr val="FFFFFF"/>
                </a:gs>
                <a:gs pos="100000">
                  <a:srgbClr val="FDF8C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dirty="0">
                <a:ea typeface="宋体" pitchFamily="2" charset="-122"/>
              </a:endParaRPr>
            </a:p>
          </p:txBody>
        </p:sp>
        <p:sp>
          <p:nvSpPr>
            <p:cNvPr id="3081" name="Rectangle 9"/>
            <p:cNvSpPr>
              <a:spLocks noChangeArrowheads="1"/>
            </p:cNvSpPr>
            <p:nvPr/>
          </p:nvSpPr>
          <p:spPr bwMode="auto">
            <a:xfrm>
              <a:off x="0" y="1008"/>
              <a:ext cx="5760" cy="144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pic>
          <p:nvPicPr>
            <p:cNvPr id="3082" name="Picture 16" descr="市场通"/>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
              <a:ext cx="5760"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Line 11"/>
            <p:cNvSpPr>
              <a:spLocks noChangeShapeType="1"/>
            </p:cNvSpPr>
            <p:nvPr/>
          </p:nvSpPr>
          <p:spPr bwMode="auto">
            <a:xfrm>
              <a:off x="432" y="3936"/>
              <a:ext cx="494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084" name="Picture 15" descr="灰色文字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105"/>
              <a:ext cx="132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13"/>
          <p:cNvSpPr txBox="1">
            <a:spLocks noChangeArrowheads="1"/>
          </p:cNvSpPr>
          <p:nvPr/>
        </p:nvSpPr>
        <p:spPr bwMode="auto">
          <a:xfrm>
            <a:off x="228600" y="2185988"/>
            <a:ext cx="8763000" cy="1461939"/>
          </a:xfrm>
          <a:prstGeom prst="rect">
            <a:avLst/>
          </a:prstGeom>
          <a:noFill/>
          <a:ln w="9525">
            <a:noFill/>
            <a:miter lim="800000"/>
            <a:headEnd/>
            <a:tailEnd/>
          </a:ln>
          <a:effectLst/>
        </p:spPr>
        <p:txBody>
          <a:bodyPr>
            <a:spAutoFit/>
          </a:bodyPr>
          <a:lstStyle/>
          <a:p>
            <a:r>
              <a:rPr lang="zh-CN" altLang="en-US" sz="5400" dirty="0" smtClean="0"/>
              <a:t>研发</a:t>
            </a:r>
            <a:r>
              <a:rPr lang="zh-CN" altLang="en-US" sz="5400" dirty="0"/>
              <a:t>中心</a:t>
            </a:r>
            <a:r>
              <a:rPr lang="en-US" altLang="zh-CN" sz="5400" b="1" dirty="0"/>
              <a:t>-</a:t>
            </a:r>
            <a:r>
              <a:rPr lang="zh-CN" altLang="en-US" sz="5400" dirty="0"/>
              <a:t>测试</a:t>
            </a:r>
            <a:r>
              <a:rPr lang="zh-CN" altLang="en-US" sz="5400" dirty="0" smtClean="0"/>
              <a:t>线 </a:t>
            </a:r>
            <a:endParaRPr lang="en-US" altLang="zh-CN" sz="5400" dirty="0" smtClean="0"/>
          </a:p>
          <a:p>
            <a:pPr algn="r"/>
            <a:r>
              <a:rPr lang="zh-CN" altLang="en-US" sz="2000" b="1" dirty="0" smtClean="0"/>
              <a:t>新员工入职培训  </a:t>
            </a:r>
            <a:endParaRPr lang="en-US" altLang="zh-CN" sz="2000" b="1" dirty="0" smtClean="0"/>
          </a:p>
          <a:p>
            <a:pPr algn="r"/>
            <a:r>
              <a:rPr kumimoji="1" lang="en-US" altLang="zh-CN" sz="1500" dirty="0" smtClean="0">
                <a:solidFill>
                  <a:schemeClr val="tx1">
                    <a:lumMod val="95000"/>
                    <a:lumOff val="5000"/>
                  </a:schemeClr>
                </a:solidFill>
                <a:latin typeface="黑体" pitchFamily="2" charset="-122"/>
                <a:ea typeface="黑体" pitchFamily="2" charset="-122"/>
              </a:rPr>
              <a:t>2016-4-13 </a:t>
            </a:r>
            <a:r>
              <a:rPr kumimoji="1" lang="zh-CN" altLang="en-US" sz="1500" dirty="0" smtClean="0">
                <a:solidFill>
                  <a:schemeClr val="tx1">
                    <a:lumMod val="95000"/>
                    <a:lumOff val="5000"/>
                  </a:schemeClr>
                </a:solidFill>
                <a:latin typeface="黑体" pitchFamily="2" charset="-122"/>
                <a:ea typeface="黑体" pitchFamily="2" charset="-122"/>
              </a:rPr>
              <a:t>陈永琴</a:t>
            </a:r>
            <a:endParaRPr kumimoji="1" lang="en-US" altLang="zh-CN" sz="1500" dirty="0" smtClean="0">
              <a:solidFill>
                <a:schemeClr val="tx1">
                  <a:lumMod val="95000"/>
                  <a:lumOff val="5000"/>
                </a:schemeClr>
              </a:solidFill>
              <a:latin typeface="黑体" pitchFamily="2" charset="-122"/>
              <a:ea typeface="黑体" pitchFamily="2" charset="-122"/>
            </a:endParaRPr>
          </a:p>
        </p:txBody>
      </p:sp>
      <p:sp>
        <p:nvSpPr>
          <p:cNvPr id="3076" name="Text Box 14"/>
          <p:cNvSpPr txBox="1">
            <a:spLocks noChangeArrowheads="1"/>
          </p:cNvSpPr>
          <p:nvPr/>
        </p:nvSpPr>
        <p:spPr bwMode="auto">
          <a:xfrm>
            <a:off x="2286000" y="6186488"/>
            <a:ext cx="457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dirty="0">
                <a:solidFill>
                  <a:srgbClr val="5F5F5F"/>
                </a:solidFill>
                <a:ea typeface="隶书" pitchFamily="49" charset="-122"/>
              </a:rPr>
              <a:t>深圳市国泰安信息技术有限公司</a:t>
            </a:r>
          </a:p>
        </p:txBody>
      </p:sp>
      <p:sp>
        <p:nvSpPr>
          <p:cNvPr id="16" name="矩形 25"/>
          <p:cNvSpPr>
            <a:spLocks noChangeArrowheads="1"/>
          </p:cNvSpPr>
          <p:nvPr/>
        </p:nvSpPr>
        <p:spPr bwMode="auto">
          <a:xfrm>
            <a:off x="3124200" y="4205288"/>
            <a:ext cx="55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ea typeface="黑体" pitchFamily="2" charset="-122"/>
              </a:rPr>
              <a:t>一</a:t>
            </a:r>
            <a:r>
              <a:rPr lang="zh-CN" altLang="en-US" dirty="0" smtClean="0">
                <a:ea typeface="黑体" pitchFamily="2" charset="-122"/>
              </a:rPr>
              <a:t>、公司简介</a:t>
            </a:r>
            <a:endParaRPr lang="en-US" altLang="zh-CN" dirty="0" smtClean="0">
              <a:ea typeface="黑体" pitchFamily="2" charset="-122"/>
            </a:endParaRPr>
          </a:p>
        </p:txBody>
      </p:sp>
      <p:sp>
        <p:nvSpPr>
          <p:cNvPr id="17" name="矩形 25">
            <a:hlinkClick r:id="rId4" action="ppaction://hlinksldjump"/>
          </p:cNvPr>
          <p:cNvSpPr>
            <a:spLocks noChangeArrowheads="1"/>
          </p:cNvSpPr>
          <p:nvPr/>
        </p:nvSpPr>
        <p:spPr bwMode="auto">
          <a:xfrm>
            <a:off x="3124200" y="4738688"/>
            <a:ext cx="55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ea typeface="黑体" pitchFamily="2" charset="-122"/>
              </a:rPr>
              <a:t>二</a:t>
            </a:r>
            <a:r>
              <a:rPr lang="zh-CN" altLang="en-US" dirty="0" smtClean="0">
                <a:ea typeface="黑体" pitchFamily="2" charset="-122"/>
              </a:rPr>
              <a:t>、测试工作平台</a:t>
            </a:r>
            <a:endParaRPr lang="en-US" altLang="zh-CN" dirty="0" smtClean="0">
              <a:ea typeface="黑体" pitchFamily="2" charset="-122"/>
            </a:endParaRPr>
          </a:p>
        </p:txBody>
      </p:sp>
      <p:sp>
        <p:nvSpPr>
          <p:cNvPr id="18" name="矩形 25">
            <a:hlinkClick r:id="rId5" action="ppaction://hlinksldjump"/>
          </p:cNvPr>
          <p:cNvSpPr>
            <a:spLocks noChangeArrowheads="1"/>
          </p:cNvSpPr>
          <p:nvPr/>
        </p:nvSpPr>
        <p:spPr bwMode="auto">
          <a:xfrm>
            <a:off x="3124200" y="5272088"/>
            <a:ext cx="55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dirty="0">
                <a:latin typeface="黑体" panose="02010609060101010101" pitchFamily="49" charset="-122"/>
                <a:ea typeface="黑体" panose="02010609060101010101" pitchFamily="49" charset="-122"/>
              </a:rPr>
              <a:t>三</a:t>
            </a:r>
            <a:r>
              <a:rPr lang="zh-CN" altLang="en-US"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部门流程</a:t>
            </a:r>
            <a:r>
              <a:rPr lang="zh-CN" altLang="zh-CN" dirty="0" smtClean="0">
                <a:latin typeface="黑体" panose="02010609060101010101" pitchFamily="49" charset="-122"/>
                <a:ea typeface="黑体" panose="02010609060101010101" pitchFamily="49" charset="-122"/>
              </a:rPr>
              <a:t>规范</a:t>
            </a:r>
            <a:endParaRPr lang="zh-CN"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539552" y="1152470"/>
            <a:ext cx="7524750" cy="311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en-US" altLang="zh-CN" sz="2800" dirty="0">
                <a:ea typeface="黑体" pitchFamily="2" charset="-122"/>
              </a:rPr>
              <a:t>4</a:t>
            </a:r>
            <a:r>
              <a:rPr lang="en-US" altLang="zh-CN" sz="2800" dirty="0" smtClean="0">
                <a:ea typeface="黑体" pitchFamily="2" charset="-122"/>
              </a:rPr>
              <a:t>.</a:t>
            </a:r>
            <a:r>
              <a:rPr lang="zh-CN" altLang="en-US" sz="2800" dirty="0" smtClean="0">
                <a:ea typeface="黑体" pitchFamily="2" charset="-122"/>
              </a:rPr>
              <a:t>请假制度</a:t>
            </a:r>
            <a:endParaRPr lang="en-US" altLang="zh-CN" sz="2800" dirty="0" smtClean="0">
              <a:ea typeface="黑体" pitchFamily="2" charset="-122"/>
            </a:endParaRPr>
          </a:p>
          <a:p>
            <a:r>
              <a:rPr lang="zh-CN" altLang="en-US" sz="1600" dirty="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）参与项目的人员请假</a:t>
            </a:r>
            <a:r>
              <a:rPr lang="zh-CN" altLang="en-US" sz="1600" dirty="0" smtClean="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①提前邮件给项目经理审批，抄送给部门</a:t>
            </a:r>
            <a:r>
              <a:rPr lang="zh-CN" altLang="en-US" sz="1600" dirty="0" smtClean="0">
                <a:latin typeface="黑体" panose="02010609060101010101" pitchFamily="49" charset="-122"/>
                <a:ea typeface="黑体" panose="02010609060101010101" pitchFamily="49" charset="-122"/>
              </a:rPr>
              <a:t>经理和测试线领导</a:t>
            </a:r>
            <a:r>
              <a:rPr lang="en-US" altLang="zh-CN" sz="1600" b="1" dirty="0" smtClean="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②项目</a:t>
            </a:r>
            <a:r>
              <a:rPr lang="zh-CN" altLang="en-US" sz="1600" dirty="0" smtClean="0">
                <a:latin typeface="黑体" panose="02010609060101010101" pitchFamily="49" charset="-122"/>
                <a:ea typeface="黑体" panose="02010609060101010101" pitchFamily="49" charset="-122"/>
              </a:rPr>
              <a:t>经理和部门经理同意</a:t>
            </a:r>
            <a:r>
              <a:rPr lang="zh-CN" altLang="en-US" sz="1600" dirty="0">
                <a:latin typeface="黑体" panose="02010609060101010101" pitchFamily="49" charset="-122"/>
                <a:ea typeface="黑体" panose="02010609060101010101" pitchFamily="49" charset="-122"/>
              </a:rPr>
              <a:t>后，在</a:t>
            </a:r>
            <a:r>
              <a:rPr lang="en-US" altLang="zh-CN" sz="1600" b="1" dirty="0">
                <a:latin typeface="黑体" panose="02010609060101010101" pitchFamily="49" charset="-122"/>
                <a:ea typeface="黑体" panose="02010609060101010101" pitchFamily="49" charset="-122"/>
              </a:rPr>
              <a:t>OA</a:t>
            </a:r>
            <a:r>
              <a:rPr lang="zh-CN" altLang="en-US" sz="1600" dirty="0">
                <a:latin typeface="黑体" panose="02010609060101010101" pitchFamily="49" charset="-122"/>
                <a:ea typeface="黑体" panose="02010609060101010101" pitchFamily="49" charset="-122"/>
              </a:rPr>
              <a:t>上提交请假</a:t>
            </a:r>
            <a:r>
              <a:rPr lang="zh-CN" altLang="en-US" sz="1600" dirty="0" smtClean="0">
                <a:latin typeface="黑体" panose="02010609060101010101" pitchFamily="49" charset="-122"/>
                <a:ea typeface="黑体" panose="02010609060101010101" pitchFamily="49" charset="-122"/>
              </a:rPr>
              <a:t>申请。 </a:t>
            </a:r>
            <a:endParaRPr lang="zh-CN" altLang="en-US" sz="1600" dirty="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）未参与项目人员请假： </a:t>
            </a:r>
          </a:p>
          <a:p>
            <a:r>
              <a:rPr lang="zh-CN" altLang="en-US" sz="1600" dirty="0">
                <a:latin typeface="黑体" panose="02010609060101010101" pitchFamily="49" charset="-122"/>
                <a:ea typeface="黑体" panose="02010609060101010101" pitchFamily="49" charset="-122"/>
              </a:rPr>
              <a:t>①提前与部门</a:t>
            </a:r>
            <a:r>
              <a:rPr lang="zh-CN" altLang="en-US" sz="1600" dirty="0" smtClean="0">
                <a:latin typeface="黑体" panose="02010609060101010101" pitchFamily="49" charset="-122"/>
                <a:ea typeface="黑体" panose="02010609060101010101" pitchFamily="49" charset="-122"/>
              </a:rPr>
              <a:t>经理邮件申请说明</a:t>
            </a:r>
            <a:r>
              <a:rPr lang="zh-CN" altLang="en-US" sz="1600" dirty="0">
                <a:latin typeface="黑体" panose="02010609060101010101" pitchFamily="49" charset="-122"/>
                <a:ea typeface="黑体" panose="02010609060101010101" pitchFamily="49" charset="-122"/>
              </a:rPr>
              <a:t>请假理由</a:t>
            </a:r>
            <a:r>
              <a:rPr lang="zh-CN" altLang="en-US" sz="1600" dirty="0" smtClean="0">
                <a:latin typeface="黑体" panose="02010609060101010101" pitchFamily="49" charset="-122"/>
                <a:ea typeface="黑体" panose="02010609060101010101" pitchFamily="49" charset="-122"/>
              </a:rPr>
              <a:t>，同意后</a:t>
            </a:r>
            <a:r>
              <a:rPr lang="en-US" altLang="zh-CN" sz="1600" b="1"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在</a:t>
            </a:r>
            <a:r>
              <a:rPr lang="en-US" altLang="zh-CN" sz="1600" b="1" dirty="0">
                <a:latin typeface="黑体" panose="02010609060101010101" pitchFamily="49" charset="-122"/>
                <a:ea typeface="黑体" panose="02010609060101010101" pitchFamily="49" charset="-122"/>
              </a:rPr>
              <a:t>OA</a:t>
            </a:r>
            <a:r>
              <a:rPr lang="zh-CN" altLang="en-US" sz="1600" dirty="0">
                <a:latin typeface="黑体" panose="02010609060101010101" pitchFamily="49" charset="-122"/>
                <a:ea typeface="黑体" panose="02010609060101010101" pitchFamily="49" charset="-122"/>
              </a:rPr>
              <a:t>上提交</a:t>
            </a:r>
            <a:r>
              <a:rPr lang="zh-CN" altLang="en-US" sz="1600" dirty="0" smtClean="0">
                <a:latin typeface="黑体" panose="02010609060101010101" pitchFamily="49" charset="-122"/>
                <a:ea typeface="黑体" panose="02010609060101010101" pitchFamily="49" charset="-122"/>
              </a:rPr>
              <a:t>申请审批</a:t>
            </a:r>
            <a:r>
              <a:rPr lang="zh-CN" altLang="en-US" sz="1600" dirty="0">
                <a:latin typeface="黑体" panose="02010609060101010101" pitchFamily="49" charset="-122"/>
                <a:ea typeface="黑体" panose="02010609060101010101" pitchFamily="49" charset="-122"/>
              </a:rPr>
              <a:t>。 </a:t>
            </a:r>
            <a:endParaRPr lang="en-US" altLang="zh-CN" sz="1500" dirty="0" smtClean="0">
              <a:latin typeface="黑体" panose="02010609060101010101" pitchFamily="49" charset="-122"/>
              <a:ea typeface="黑体" panose="02010609060101010101" pitchFamily="49" charset="-122"/>
            </a:endParaRPr>
          </a:p>
          <a:p>
            <a:endParaRPr lang="zh-CN" altLang="en-US" sz="2400" dirty="0"/>
          </a:p>
          <a:p>
            <a:r>
              <a:rPr lang="zh-CN" altLang="en-US" sz="1500" dirty="0">
                <a:latin typeface="黑体" panose="02010609060101010101" pitchFamily="49" charset="-122"/>
                <a:ea typeface="黑体" panose="02010609060101010101" pitchFamily="49" charset="-122"/>
              </a:rPr>
              <a:t>说明</a:t>
            </a:r>
            <a:r>
              <a:rPr lang="en-US" altLang="zh-CN" sz="1500" b="1" dirty="0" smtClean="0">
                <a:latin typeface="黑体" panose="02010609060101010101" pitchFamily="49" charset="-122"/>
                <a:ea typeface="黑体" panose="02010609060101010101" pitchFamily="49" charset="-122"/>
              </a:rPr>
              <a:t>:</a:t>
            </a:r>
          </a:p>
          <a:p>
            <a:r>
              <a:rPr lang="en-US" altLang="zh-CN" sz="1500" b="1" dirty="0" smtClean="0">
                <a:latin typeface="黑体" panose="02010609060101010101" pitchFamily="49" charset="-122"/>
                <a:ea typeface="黑体" panose="02010609060101010101" pitchFamily="49" charset="-122"/>
              </a:rPr>
              <a:t>1</a:t>
            </a:r>
            <a:r>
              <a:rPr lang="en-US" altLang="zh-CN" sz="1500" b="1" dirty="0">
                <a:latin typeface="黑体" panose="02010609060101010101" pitchFamily="49" charset="-122"/>
                <a:ea typeface="黑体" panose="02010609060101010101" pitchFamily="49" charset="-122"/>
              </a:rPr>
              <a:t>.</a:t>
            </a:r>
            <a:r>
              <a:rPr lang="zh-CN" altLang="en-US" sz="1500" dirty="0" smtClean="0">
                <a:latin typeface="黑体" panose="02010609060101010101" pitchFamily="49" charset="-122"/>
                <a:ea typeface="黑体" panose="02010609060101010101" pitchFamily="49" charset="-122"/>
              </a:rPr>
              <a:t>如</a:t>
            </a:r>
            <a:r>
              <a:rPr lang="zh-CN" altLang="en-US" sz="1500" dirty="0">
                <a:latin typeface="黑体" panose="02010609060101010101" pitchFamily="49" charset="-122"/>
                <a:ea typeface="黑体" panose="02010609060101010101" pitchFamily="49" charset="-122"/>
              </a:rPr>
              <a:t>遇特殊情况未提前请假的，必须要有充足理由并提供相关证明，方能进行补假申请。 </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a:latin typeface="黑体" panose="02010609060101010101" pitchFamily="49" charset="-122"/>
                <a:ea typeface="黑体" panose="02010609060101010101" pitchFamily="49" charset="-122"/>
              </a:rPr>
              <a:t>2.</a:t>
            </a:r>
            <a:r>
              <a:rPr lang="zh-CN" altLang="en-US" sz="1500" dirty="0">
                <a:latin typeface="黑体" panose="02010609060101010101" pitchFamily="49" charset="-122"/>
                <a:ea typeface="黑体" panose="02010609060101010101" pitchFamily="49" charset="-122"/>
              </a:rPr>
              <a:t>请假勿忘记离开时打卡，到岗以后打卡　</a:t>
            </a:r>
            <a:r>
              <a:rPr lang="zh-CN" altLang="en-US" sz="1500" b="1" dirty="0">
                <a:latin typeface="黑体" panose="02010609060101010101" pitchFamily="49" charset="-122"/>
                <a:ea typeface="黑体" panose="02010609060101010101" pitchFamily="49" charset="-122"/>
              </a:rPr>
              <a:t>　</a:t>
            </a:r>
            <a:endParaRPr lang="en-US" altLang="zh-CN" sz="15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891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4067944" y="1152470"/>
            <a:ext cx="3996358"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5000"/>
              </a:lnSpc>
              <a:spcBef>
                <a:spcPct val="30000"/>
              </a:spcBef>
              <a:spcAft>
                <a:spcPct val="30000"/>
              </a:spcAft>
            </a:pPr>
            <a:r>
              <a:rPr lang="en-US" altLang="zh-CN" sz="2800" dirty="0" smtClean="0">
                <a:latin typeface="黑体" panose="02010609060101010101" pitchFamily="49" charset="-122"/>
                <a:ea typeface="黑体" panose="02010609060101010101" pitchFamily="49" charset="-122"/>
              </a:rPr>
              <a:t>4.1</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OA</a:t>
            </a:r>
            <a:r>
              <a:rPr lang="zh-CN" altLang="en-US" sz="2800" dirty="0">
                <a:latin typeface="黑体" panose="02010609060101010101" pitchFamily="49" charset="-122"/>
                <a:ea typeface="黑体" panose="02010609060101010101" pitchFamily="49" charset="-122"/>
              </a:rPr>
              <a:t>请假</a:t>
            </a:r>
            <a:r>
              <a:rPr lang="zh-CN" altLang="en-US" sz="2800" dirty="0" smtClean="0">
                <a:latin typeface="黑体" panose="02010609060101010101" pitchFamily="49" charset="-122"/>
                <a:ea typeface="黑体" panose="02010609060101010101" pitchFamily="49" charset="-122"/>
              </a:rPr>
              <a:t>流程</a:t>
            </a:r>
            <a:endParaRPr lang="en-US" altLang="zh-CN" sz="2800" dirty="0" smtClean="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进入菜单</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我的流程</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发起流程</a:t>
            </a:r>
            <a:endParaRPr lang="en-US" altLang="zh-CN" sz="1600" dirty="0" smtClean="0">
              <a:latin typeface="黑体" panose="02010609060101010101" pitchFamily="49" charset="-122"/>
              <a:ea typeface="黑体" panose="02010609060101010101" pitchFamily="49" charset="-122"/>
            </a:endParaRPr>
          </a:p>
          <a:p>
            <a:r>
              <a:rPr lang="en-US" altLang="zh-CN" sz="1600" dirty="0" smtClean="0">
                <a:latin typeface="黑体" panose="02010609060101010101" pitchFamily="49" charset="-122"/>
                <a:ea typeface="黑体" panose="02010609060101010101" pitchFamily="49" charset="-122"/>
              </a:rPr>
              <a:t>2.</a:t>
            </a:r>
            <a:r>
              <a:rPr lang="zh-CN" altLang="en-US" sz="1600" dirty="0" smtClean="0">
                <a:latin typeface="黑体" panose="02010609060101010101" pitchFamily="49" charset="-122"/>
                <a:ea typeface="黑体" panose="02010609060101010101" pitchFamily="49" charset="-122"/>
              </a:rPr>
              <a:t>选择请假申请流程</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产管</a:t>
            </a:r>
            <a:r>
              <a:rPr lang="en-US" altLang="zh-CN"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endParaRPr lang="en-US" altLang="zh-CN" sz="2200" dirty="0">
              <a:ea typeface="黑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3" y="1283297"/>
            <a:ext cx="3716263" cy="414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3016"/>
            <a:ext cx="54483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98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539552" y="1152470"/>
            <a:ext cx="7524750" cy="11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endParaRPr lang="en-US" altLang="zh-CN" sz="1500" dirty="0" smtClean="0">
              <a:ea typeface="黑体" pitchFamily="2" charset="-122"/>
            </a:endParaRPr>
          </a:p>
          <a:p>
            <a:endParaRPr lang="zh-CN" altLang="en-US" sz="2400" dirty="0"/>
          </a:p>
          <a:p>
            <a:r>
              <a:rPr lang="zh-CN" altLang="en-US" sz="2200" dirty="0">
                <a:ea typeface="黑体" pitchFamily="2" charset="-122"/>
              </a:rPr>
              <a:t>　</a:t>
            </a:r>
            <a:endParaRPr lang="en-US" altLang="zh-CN" sz="2200" dirty="0">
              <a:ea typeface="黑体" pitchFamily="2"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16" y="1483260"/>
            <a:ext cx="7606038" cy="424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7186" y="1152470"/>
            <a:ext cx="7673896" cy="338554"/>
          </a:xfrm>
          <a:prstGeom prst="rect">
            <a:avLst/>
          </a:prstGeom>
          <a:noFill/>
        </p:spPr>
        <p:txBody>
          <a:bodyPr wrap="none" rtlCol="0">
            <a:spAutoFit/>
          </a:bodyPr>
          <a:lstStyle/>
          <a:p>
            <a:r>
              <a:rPr lang="en-US" altLang="zh-CN" sz="1600" dirty="0" smtClean="0">
                <a:latin typeface="黑体" panose="02010609060101010101" pitchFamily="49" charset="-122"/>
                <a:ea typeface="黑体" panose="02010609060101010101" pitchFamily="49" charset="-122"/>
              </a:rPr>
              <a:t>3.</a:t>
            </a:r>
            <a:r>
              <a:rPr lang="zh-CN" altLang="en-US" sz="1600" dirty="0" smtClean="0">
                <a:latin typeface="黑体" panose="02010609060101010101" pitchFamily="49" charset="-122"/>
                <a:ea typeface="黑体" panose="02010609060101010101" pitchFamily="49" charset="-122"/>
              </a:rPr>
              <a:t>填写完请假申请单和流程标题，点击下一步，确定即可，注</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请假流程必须详细</a:t>
            </a:r>
            <a:r>
              <a:rPr lang="zh-CN" altLang="en-US" sz="16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021470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539552" y="1142301"/>
            <a:ext cx="7524750" cy="391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en-US" altLang="zh-CN" sz="2800" dirty="0" smtClean="0">
                <a:ea typeface="黑体" pitchFamily="2" charset="-122"/>
              </a:rPr>
              <a:t>5.</a:t>
            </a:r>
            <a:r>
              <a:rPr lang="zh-CN" altLang="en-US" sz="2800" dirty="0" smtClean="0">
                <a:ea typeface="黑体" pitchFamily="2" charset="-122"/>
              </a:rPr>
              <a:t>加班制度</a:t>
            </a:r>
            <a:endParaRPr lang="en-US" altLang="zh-CN" sz="2800" dirty="0" smtClean="0">
              <a:ea typeface="黑体" pitchFamily="2" charset="-122"/>
            </a:endParaRPr>
          </a:p>
          <a:p>
            <a:r>
              <a:rPr lang="zh-CN" altLang="en-US" sz="16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r>
              <a:rPr lang="en-US" altLang="zh-CN" sz="1600" b="1" dirty="0">
                <a:latin typeface="黑体" panose="02010609060101010101" pitchFamily="49" charset="-122"/>
                <a:ea typeface="黑体" panose="02010609060101010101" pitchFamily="49" charset="-122"/>
              </a:rPr>
              <a:t>1</a:t>
            </a:r>
            <a:r>
              <a:rPr lang="zh-CN" altLang="en-US" sz="1600" dirty="0" smtClean="0">
                <a:latin typeface="黑体" panose="02010609060101010101" pitchFamily="49" charset="-122"/>
                <a:ea typeface="黑体" panose="02010609060101010101" pitchFamily="49" charset="-122"/>
              </a:rPr>
              <a:t>、工作日加班从</a:t>
            </a:r>
            <a:r>
              <a:rPr lang="en-US" altLang="zh-CN" sz="1600" b="1" dirty="0" smtClean="0">
                <a:latin typeface="黑体" panose="02010609060101010101" pitchFamily="49" charset="-122"/>
                <a:ea typeface="黑体" panose="02010609060101010101" pitchFamily="49" charset="-122"/>
              </a:rPr>
              <a:t>18</a:t>
            </a:r>
            <a:r>
              <a:rPr lang="zh-CN" altLang="en-US" sz="1600"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30</a:t>
            </a:r>
            <a:r>
              <a:rPr lang="zh-CN" altLang="en-US" sz="1600" b="1" dirty="0" smtClean="0">
                <a:latin typeface="黑体" panose="02010609060101010101" pitchFamily="49" charset="-122"/>
                <a:ea typeface="黑体" panose="02010609060101010101" pitchFamily="49" charset="-122"/>
              </a:rPr>
              <a:t>开始</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必须</a:t>
            </a:r>
            <a:r>
              <a:rPr lang="zh-CN" altLang="en-US" sz="1600" dirty="0" smtClean="0">
                <a:latin typeface="黑体" panose="02010609060101010101" pitchFamily="49" charset="-122"/>
                <a:ea typeface="黑体" panose="02010609060101010101" pitchFamily="49" charset="-122"/>
              </a:rPr>
              <a:t>是征得部门经理以及所在项目的经理同意，才可以进行加班，不提倡无效的</a:t>
            </a:r>
            <a:r>
              <a:rPr lang="zh-CN" altLang="en-US" sz="1600" dirty="0" smtClean="0">
                <a:latin typeface="黑体" panose="02010609060101010101" pitchFamily="49" charset="-122"/>
                <a:ea typeface="黑体" panose="02010609060101010101" pitchFamily="49" charset="-122"/>
              </a:rPr>
              <a:t>加班，</a:t>
            </a:r>
            <a:r>
              <a:rPr lang="en-US" altLang="zh-CN" sz="1600" dirty="0" smtClean="0">
                <a:latin typeface="黑体" panose="02010609060101010101" pitchFamily="49" charset="-122"/>
                <a:ea typeface="黑体" panose="02010609060101010101" pitchFamily="49" charset="-122"/>
              </a:rPr>
              <a:t>OA</a:t>
            </a:r>
            <a:r>
              <a:rPr lang="zh-CN" altLang="en-US" sz="1600" dirty="0" smtClean="0">
                <a:latin typeface="黑体" panose="02010609060101010101" pitchFamily="49" charset="-122"/>
                <a:ea typeface="黑体" panose="02010609060101010101" pitchFamily="49" charset="-122"/>
              </a:rPr>
              <a:t>上加班开始时间选择从</a:t>
            </a:r>
            <a:r>
              <a:rPr lang="en-US" altLang="zh-CN" sz="1600" dirty="0" smtClean="0">
                <a:latin typeface="黑体" panose="02010609060101010101" pitchFamily="49" charset="-122"/>
                <a:ea typeface="黑体" panose="02010609060101010101" pitchFamily="49" charset="-122"/>
              </a:rPr>
              <a:t>19</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00</a:t>
            </a:r>
            <a:r>
              <a:rPr lang="zh-CN" altLang="en-US" sz="1600" dirty="0" smtClean="0">
                <a:latin typeface="黑体" panose="02010609060101010101" pitchFamily="49" charset="-122"/>
                <a:ea typeface="黑体" panose="02010609060101010101" pitchFamily="49" charset="-122"/>
              </a:rPr>
              <a:t>开始，最小加班单位为</a:t>
            </a:r>
            <a:r>
              <a:rPr lang="en-US" altLang="zh-CN" sz="1600" dirty="0" smtClean="0">
                <a:latin typeface="黑体" panose="02010609060101010101" pitchFamily="49" charset="-122"/>
                <a:ea typeface="黑体" panose="02010609060101010101" pitchFamily="49" charset="-122"/>
              </a:rPr>
              <a:t>1</a:t>
            </a:r>
            <a:r>
              <a:rPr lang="zh-CN" altLang="en-US" sz="1600" dirty="0" smtClean="0">
                <a:latin typeface="黑体" panose="02010609060101010101" pitchFamily="49" charset="-122"/>
                <a:ea typeface="黑体" panose="02010609060101010101" pitchFamily="49" charset="-122"/>
              </a:rPr>
              <a:t>小时，例如从</a:t>
            </a:r>
            <a:r>
              <a:rPr lang="en-US" altLang="zh-CN" sz="1600" dirty="0" smtClean="0">
                <a:latin typeface="黑体" panose="02010609060101010101" pitchFamily="49" charset="-122"/>
                <a:ea typeface="黑体" panose="02010609060101010101" pitchFamily="49" charset="-122"/>
              </a:rPr>
              <a:t>18:30-20:30</a:t>
            </a:r>
            <a:r>
              <a:rPr lang="zh-CN" altLang="en-US" sz="1600" dirty="0" smtClean="0">
                <a:latin typeface="黑体" panose="02010609060101010101" pitchFamily="49" charset="-122"/>
                <a:ea typeface="黑体" panose="02010609060101010101" pitchFamily="49" charset="-122"/>
              </a:rPr>
              <a:t>，则</a:t>
            </a:r>
            <a:r>
              <a:rPr lang="en-US" altLang="zh-CN" sz="1600" dirty="0" smtClean="0">
                <a:latin typeface="黑体" panose="02010609060101010101" pitchFamily="49" charset="-122"/>
                <a:ea typeface="黑体" panose="02010609060101010101" pitchFamily="49" charset="-122"/>
              </a:rPr>
              <a:t>OA</a:t>
            </a:r>
            <a:r>
              <a:rPr lang="zh-CN" altLang="en-US" sz="1600" dirty="0" smtClean="0">
                <a:latin typeface="黑体" panose="02010609060101010101" pitchFamily="49" charset="-122"/>
                <a:ea typeface="黑体" panose="02010609060101010101" pitchFamily="49" charset="-122"/>
              </a:rPr>
              <a:t>上选择</a:t>
            </a:r>
            <a:r>
              <a:rPr lang="en-US" altLang="zh-CN" sz="1600" dirty="0" smtClean="0">
                <a:latin typeface="黑体" panose="02010609060101010101" pitchFamily="49" charset="-122"/>
                <a:ea typeface="黑体" panose="02010609060101010101" pitchFamily="49" charset="-122"/>
              </a:rPr>
              <a:t>19:00-21:00</a:t>
            </a:r>
            <a:r>
              <a:rPr lang="zh-CN" altLang="en-US" sz="1600" dirty="0" smtClean="0">
                <a:latin typeface="黑体" panose="02010609060101010101" pitchFamily="49" charset="-122"/>
                <a:ea typeface="黑体" panose="02010609060101010101" pitchFamily="49" charset="-122"/>
              </a:rPr>
              <a:t>，加班申请通过后，请假类型可以选择调休。</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a:p>
            <a:r>
              <a:rPr lang="en-US" altLang="zh-CN" sz="1600" b="1"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、周末加班必须提前申请，并征</a:t>
            </a:r>
            <a:r>
              <a:rPr lang="zh-CN" altLang="en-US" sz="1600" dirty="0" smtClean="0">
                <a:latin typeface="黑体" panose="02010609060101010101" pitchFamily="49" charset="-122"/>
                <a:ea typeface="黑体" panose="02010609060101010101" pitchFamily="49" charset="-122"/>
              </a:rPr>
              <a:t>得测试</a:t>
            </a:r>
            <a:r>
              <a:rPr lang="zh-CN" altLang="en-US" sz="1600" dirty="0">
                <a:latin typeface="黑体" panose="02010609060101010101" pitchFamily="49" charset="-122"/>
                <a:ea typeface="黑体" panose="02010609060101010101" pitchFamily="49" charset="-122"/>
              </a:rPr>
              <a:t>经理同意</a:t>
            </a:r>
            <a:r>
              <a:rPr lang="zh-CN" altLang="en-US" sz="1600" dirty="0" smtClean="0">
                <a:latin typeface="黑体" panose="02010609060101010101" pitchFamily="49" charset="-122"/>
                <a:ea typeface="黑体" panose="02010609060101010101" pitchFamily="49" charset="-122"/>
              </a:rPr>
              <a:t>，部门经理以及测试项目经理同意才可，没有</a:t>
            </a:r>
            <a:r>
              <a:rPr lang="zh-CN" altLang="en-US" sz="1600" dirty="0">
                <a:latin typeface="黑体" panose="02010609060101010101" pitchFamily="49" charset="-122"/>
                <a:ea typeface="黑体" panose="02010609060101010101" pitchFamily="49" charset="-122"/>
              </a:rPr>
              <a:t>提前申请的周末加班</a:t>
            </a:r>
            <a:r>
              <a:rPr lang="zh-CN" altLang="en-US" sz="1600" dirty="0" smtClean="0">
                <a:latin typeface="黑体" panose="02010609060101010101" pitchFamily="49" charset="-122"/>
                <a:ea typeface="黑体" panose="02010609060101010101" pitchFamily="49" charset="-122"/>
              </a:rPr>
              <a:t>申请将驳回</a:t>
            </a:r>
            <a:r>
              <a:rPr lang="zh-CN" altLang="en-US" sz="1600" dirty="0">
                <a:latin typeface="黑体" panose="02010609060101010101" pitchFamily="49" charset="-122"/>
                <a:ea typeface="黑体" panose="02010609060101010101" pitchFamily="49" charset="-122"/>
              </a:rPr>
              <a:t>处理</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a:p>
            <a:r>
              <a:rPr lang="en-US" altLang="zh-CN" sz="1600" b="1" dirty="0">
                <a:latin typeface="黑体" panose="02010609060101010101" pitchFamily="49" charset="-122"/>
                <a:ea typeface="黑体" panose="02010609060101010101" pitchFamily="49" charset="-122"/>
              </a:rPr>
              <a:t>3</a:t>
            </a:r>
            <a:r>
              <a:rPr lang="zh-CN" altLang="en-US" sz="1600" dirty="0" smtClean="0">
                <a:latin typeface="黑体" panose="02010609060101010101" pitchFamily="49" charset="-122"/>
                <a:ea typeface="黑体" panose="02010609060101010101" pitchFamily="49" charset="-122"/>
              </a:rPr>
              <a:t>、加班</a:t>
            </a:r>
            <a:r>
              <a:rPr lang="zh-CN" altLang="en-US" sz="1600" dirty="0">
                <a:latin typeface="黑体" panose="02010609060101010101" pitchFamily="49" charset="-122"/>
                <a:ea typeface="黑体" panose="02010609060101010101" pitchFamily="49" charset="-122"/>
              </a:rPr>
              <a:t>申请后续人事将与考勤进行匹配</a:t>
            </a:r>
            <a:r>
              <a:rPr lang="zh-CN" altLang="en-US" sz="1600" dirty="0" smtClean="0">
                <a:latin typeface="黑体" panose="02010609060101010101" pitchFamily="49" charset="-122"/>
                <a:ea typeface="黑体" panose="02010609060101010101" pitchFamily="49" charset="-122"/>
              </a:rPr>
              <a:t>核对</a:t>
            </a:r>
            <a:r>
              <a:rPr lang="zh-CN" altLang="en-US" sz="1600" dirty="0">
                <a:latin typeface="黑体" panose="02010609060101010101" pitchFamily="49" charset="-122"/>
                <a:ea typeface="黑体" panose="02010609060101010101" pitchFamily="49" charset="-122"/>
              </a:rPr>
              <a:t>，无考勤记录或考勤不符合公司加班要求的</a:t>
            </a:r>
            <a:r>
              <a:rPr lang="zh-CN" altLang="en-US" sz="1600" dirty="0" smtClean="0">
                <a:latin typeface="黑体" panose="02010609060101010101" pitchFamily="49" charset="-122"/>
                <a:ea typeface="黑体" panose="02010609060101010101" pitchFamily="49" charset="-122"/>
              </a:rPr>
              <a:t>加班</a:t>
            </a:r>
            <a:r>
              <a:rPr lang="zh-CN" altLang="en-US" sz="1600" dirty="0">
                <a:latin typeface="黑体" panose="02010609060101010101" pitchFamily="49" charset="-122"/>
                <a:ea typeface="黑体" panose="02010609060101010101" pitchFamily="49" charset="-122"/>
              </a:rPr>
              <a:t>申请作相应处理</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29557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0"/>
            <a:ext cx="8763000" cy="707886"/>
          </a:xfrm>
          <a:prstGeom prst="rect">
            <a:avLst/>
          </a:prstGeom>
          <a:noFill/>
          <a:ln w="9525">
            <a:noFill/>
            <a:miter lim="800000"/>
            <a:headEnd/>
            <a:tailEnd/>
          </a:ln>
          <a:effectLst/>
        </p:spPr>
        <p:txBody>
          <a:bodyPr>
            <a:spAutoFit/>
          </a:bodyPr>
          <a:lstStyle/>
          <a:p>
            <a:r>
              <a:rPr kumimoji="1" lang="zh-CN" altLang="en-US" sz="4000" dirty="0" smtClean="0">
                <a:solidFill>
                  <a:srgbClr val="FFFFFF"/>
                </a:solidFill>
                <a:effectLst>
                  <a:outerShdw blurRad="38100" dist="38100" dir="2700000" algn="tl">
                    <a:srgbClr val="000000"/>
                  </a:outerShdw>
                </a:effectLst>
                <a:latin typeface="黑体" pitchFamily="2" charset="-122"/>
                <a:ea typeface="黑体" pitchFamily="2" charset="-122"/>
              </a:rPr>
              <a:t>　三、</a:t>
            </a:r>
            <a:r>
              <a:rPr lang="zh-CN" altLang="en-US" sz="4000" dirty="0" smtClean="0"/>
              <a:t>测试</a:t>
            </a:r>
            <a:r>
              <a:rPr lang="zh-CN" altLang="en-US" sz="4000" dirty="0"/>
              <a:t>工作规范</a:t>
            </a:r>
            <a:endParaRPr kumimoji="1" lang="zh-CN" altLang="en-US" sz="4000" b="1" dirty="0">
              <a:effectLst>
                <a:outerShdw blurRad="38100" dist="38100" dir="2700000" algn="tl">
                  <a:srgbClr val="FFFFFF"/>
                </a:outerShdw>
              </a:effectLst>
              <a:ea typeface="宋体" pitchFamily="2" charset="-122"/>
            </a:endParaRPr>
          </a:p>
        </p:txBody>
      </p:sp>
      <p:sp>
        <p:nvSpPr>
          <p:cNvPr id="6148" name="矩形 25"/>
          <p:cNvSpPr>
            <a:spLocks noChangeArrowheads="1"/>
          </p:cNvSpPr>
          <p:nvPr/>
        </p:nvSpPr>
        <p:spPr bwMode="auto">
          <a:xfrm>
            <a:off x="4067944" y="1152470"/>
            <a:ext cx="3996358" cy="19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5000"/>
              </a:lnSpc>
              <a:spcBef>
                <a:spcPct val="30000"/>
              </a:spcBef>
              <a:spcAft>
                <a:spcPct val="30000"/>
              </a:spcAft>
            </a:pPr>
            <a:r>
              <a:rPr lang="en-US" altLang="zh-CN" sz="2200" dirty="0" smtClean="0">
                <a:ea typeface="黑体" pitchFamily="2" charset="-122"/>
              </a:rPr>
              <a:t>5.1</a:t>
            </a:r>
            <a:r>
              <a:rPr lang="zh-CN" altLang="en-US" sz="2200" dirty="0" smtClean="0">
                <a:ea typeface="黑体" pitchFamily="2" charset="-122"/>
              </a:rPr>
              <a:t>、</a:t>
            </a:r>
            <a:r>
              <a:rPr lang="en-US" altLang="zh-CN" sz="2800" dirty="0" smtClean="0">
                <a:latin typeface="黑体" panose="02010609060101010101" pitchFamily="49" charset="-122"/>
                <a:ea typeface="黑体" panose="02010609060101010101" pitchFamily="49" charset="-122"/>
              </a:rPr>
              <a:t>OA</a:t>
            </a:r>
            <a:r>
              <a:rPr lang="zh-CN" altLang="en-US" sz="2800" dirty="0">
                <a:latin typeface="黑体" panose="02010609060101010101" pitchFamily="49" charset="-122"/>
                <a:ea typeface="黑体" panose="02010609060101010101" pitchFamily="49" charset="-122"/>
              </a:rPr>
              <a:t>加班</a:t>
            </a:r>
            <a:r>
              <a:rPr lang="zh-CN" altLang="en-US" sz="2800" dirty="0" smtClean="0">
                <a:latin typeface="黑体" panose="02010609060101010101" pitchFamily="49" charset="-122"/>
                <a:ea typeface="黑体" panose="02010609060101010101" pitchFamily="49" charset="-122"/>
              </a:rPr>
              <a:t>流程</a:t>
            </a:r>
            <a:endParaRPr lang="en-US" altLang="zh-CN" sz="2800" dirty="0" smtClean="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进入菜单</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我的流程</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发起流程</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en-US" altLang="zh-CN" sz="1600" dirty="0" smtClean="0">
                <a:latin typeface="黑体" panose="02010609060101010101" pitchFamily="49" charset="-122"/>
                <a:ea typeface="黑体" panose="02010609060101010101" pitchFamily="49" charset="-122"/>
              </a:rPr>
              <a:t>2.</a:t>
            </a:r>
            <a:r>
              <a:rPr lang="zh-CN" altLang="en-US" sz="1600" dirty="0" smtClean="0">
                <a:latin typeface="黑体" panose="02010609060101010101" pitchFamily="49" charset="-122"/>
                <a:ea typeface="黑体" panose="02010609060101010101" pitchFamily="49" charset="-122"/>
              </a:rPr>
              <a:t>选择加班申请流程</a:t>
            </a:r>
            <a:endParaRPr lang="zh-CN" altLang="en-US" sz="16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endParaRPr lang="en-US" altLang="zh-CN" sz="2200" dirty="0">
              <a:ea typeface="黑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3" y="1283297"/>
            <a:ext cx="3716263" cy="414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73016"/>
            <a:ext cx="6535879" cy="263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368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7677210" cy="4217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520" y="1052736"/>
            <a:ext cx="6192688"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3</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填写流程标题和加班申请单的具体时间后，点击转下一步</a:t>
            </a:r>
            <a:endParaRPr lang="en-US" altLang="zh-CN" sz="16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782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4067944" y="1152470"/>
            <a:ext cx="3996358" cy="44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5000"/>
              </a:lnSpc>
              <a:spcBef>
                <a:spcPct val="30000"/>
              </a:spcBef>
              <a:spcAft>
                <a:spcPct val="30000"/>
              </a:spcAft>
            </a:pPr>
            <a:endParaRPr lang="en-US" altLang="zh-CN" sz="2200" dirty="0">
              <a:ea typeface="黑体" pitchFamily="2"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033463"/>
            <a:ext cx="38195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54171" y="1646496"/>
            <a:ext cx="3844322" cy="338554"/>
          </a:xfrm>
          <a:prstGeom prst="rect">
            <a:avLst/>
          </a:prstGeom>
          <a:noFill/>
        </p:spPr>
        <p:txBody>
          <a:bodyPr wrap="none" rtlCol="0">
            <a:spAutoFit/>
          </a:bodyPr>
          <a:lstStyle/>
          <a:p>
            <a:r>
              <a:rPr lang="en-US" altLang="zh-CN" sz="1600" dirty="0" smtClean="0">
                <a:latin typeface="黑体" panose="02010609060101010101" pitchFamily="49" charset="-122"/>
                <a:ea typeface="黑体" panose="02010609060101010101" pitchFamily="49" charset="-122"/>
              </a:rPr>
              <a:t>4.</a:t>
            </a:r>
            <a:r>
              <a:rPr lang="zh-CN" altLang="en-US" sz="1600" dirty="0" smtClean="0">
                <a:latin typeface="黑体" panose="02010609060101010101" pitchFamily="49" charset="-122"/>
                <a:ea typeface="黑体" panose="02010609060101010101" pitchFamily="49" charset="-122"/>
              </a:rPr>
              <a:t>点击确定即可。提交后要注意后期查看</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7826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47260"/>
            <a:ext cx="1492716" cy="523220"/>
          </a:xfrm>
          <a:prstGeom prst="rect">
            <a:avLst/>
          </a:prstGeom>
          <a:noFill/>
        </p:spPr>
        <p:txBody>
          <a:bodyPr wrap="none" rtlCol="0">
            <a:spAutoFit/>
          </a:bodyPr>
          <a:lstStyle/>
          <a:p>
            <a:r>
              <a:rPr lang="en-US" altLang="zh-CN" sz="2800" dirty="0" smtClean="0">
                <a:latin typeface="黑体" panose="02010609060101010101" pitchFamily="49" charset="-122"/>
                <a:ea typeface="黑体" panose="02010609060101010101" pitchFamily="49" charset="-122"/>
              </a:rPr>
              <a:t>6.</a:t>
            </a:r>
            <a:r>
              <a:rPr lang="zh-CN" altLang="en-US" sz="2800" dirty="0" smtClean="0">
                <a:latin typeface="黑体" panose="02010609060101010101" pitchFamily="49" charset="-122"/>
                <a:ea typeface="黑体" panose="02010609060101010101" pitchFamily="49" charset="-122"/>
              </a:rPr>
              <a:t>考勤</a:t>
            </a:r>
            <a:r>
              <a:rPr lang="zh-CN" altLang="en-US" dirty="0" smtClean="0"/>
              <a:t>：</a:t>
            </a:r>
            <a:endParaRPr lang="zh-CN" altLang="en-US" dirty="0"/>
          </a:p>
        </p:txBody>
      </p:sp>
      <p:sp>
        <p:nvSpPr>
          <p:cNvPr id="3" name="矩形 2"/>
          <p:cNvSpPr/>
          <p:nvPr/>
        </p:nvSpPr>
        <p:spPr>
          <a:xfrm>
            <a:off x="179512" y="1700808"/>
            <a:ext cx="6984776" cy="5632311"/>
          </a:xfrm>
          <a:prstGeom prst="rect">
            <a:avLst/>
          </a:prstGeom>
        </p:spPr>
        <p:txBody>
          <a:bodyPr wrap="square">
            <a:spAutoFit/>
          </a:bodyPr>
          <a:lstStyle/>
          <a:p>
            <a:r>
              <a:rPr lang="en-US" altLang="zh-CN" dirty="0" smtClean="0"/>
              <a:t>1.</a:t>
            </a:r>
            <a:r>
              <a:rPr lang="zh-CN" altLang="zh-CN" dirty="0" smtClean="0"/>
              <a:t>公司</a:t>
            </a:r>
            <a:r>
              <a:rPr lang="zh-CN" altLang="zh-CN" dirty="0"/>
              <a:t>实行五天工作制，上班时间为</a:t>
            </a:r>
            <a:r>
              <a:rPr lang="en-US" altLang="zh-CN" dirty="0" smtClean="0"/>
              <a:t>8:30am—12:00pm</a:t>
            </a:r>
            <a:r>
              <a:rPr lang="zh-CN" altLang="zh-CN" dirty="0"/>
              <a:t>，</a:t>
            </a:r>
            <a:r>
              <a:rPr lang="en-US" altLang="zh-CN" dirty="0" smtClean="0"/>
              <a:t>13:00pm—17:30pm</a:t>
            </a:r>
            <a:r>
              <a:rPr lang="zh-CN" altLang="zh-CN" dirty="0" smtClean="0"/>
              <a:t>。</a:t>
            </a:r>
            <a:r>
              <a:rPr lang="zh-CN" altLang="zh-CN" dirty="0"/>
              <a:t>上班</a:t>
            </a:r>
            <a:r>
              <a:rPr lang="en-US" altLang="zh-CN" dirty="0"/>
              <a:t>8:30</a:t>
            </a:r>
            <a:r>
              <a:rPr lang="zh-CN" altLang="zh-CN" dirty="0"/>
              <a:t>以后到达，视为迟到，下班</a:t>
            </a:r>
            <a:r>
              <a:rPr lang="en-US" altLang="zh-CN" dirty="0"/>
              <a:t>17:30</a:t>
            </a:r>
            <a:r>
              <a:rPr lang="zh-CN" altLang="zh-CN" dirty="0"/>
              <a:t>以前离开</a:t>
            </a:r>
            <a:r>
              <a:rPr lang="en-US" altLang="zh-CN" dirty="0"/>
              <a:t>,</a:t>
            </a:r>
            <a:r>
              <a:rPr lang="zh-CN" altLang="zh-CN" dirty="0"/>
              <a:t>视为</a:t>
            </a:r>
            <a:r>
              <a:rPr lang="zh-CN" altLang="zh-CN" dirty="0" smtClean="0"/>
              <a:t>早退</a:t>
            </a:r>
            <a:r>
              <a:rPr lang="en-US" altLang="zh-CN" dirty="0" smtClean="0"/>
              <a:t>,</a:t>
            </a:r>
            <a:r>
              <a:rPr lang="zh-CN" altLang="zh-CN" dirty="0"/>
              <a:t>公司允许每位员工在一个月内累计迟到时间不超过</a:t>
            </a:r>
            <a:r>
              <a:rPr lang="en-US" altLang="zh-CN" dirty="0"/>
              <a:t>40</a:t>
            </a:r>
            <a:r>
              <a:rPr lang="zh-CN" altLang="zh-CN" dirty="0" smtClean="0"/>
              <a:t>分钟</a:t>
            </a:r>
            <a:r>
              <a:rPr lang="en-US" altLang="zh-CN" dirty="0" smtClean="0"/>
              <a:t>.</a:t>
            </a:r>
            <a:r>
              <a:rPr lang="zh-CN" altLang="en-US" dirty="0" smtClean="0"/>
              <a:t>但迟到的话，相应的满勤奖当月为</a:t>
            </a:r>
            <a:r>
              <a:rPr lang="en-US" altLang="zh-CN" dirty="0" smtClean="0"/>
              <a:t>0</a:t>
            </a:r>
            <a:r>
              <a:rPr lang="zh-CN" altLang="en-US" dirty="0" smtClean="0"/>
              <a:t>。</a:t>
            </a:r>
            <a:endParaRPr lang="en-US" altLang="zh-CN" dirty="0"/>
          </a:p>
          <a:p>
            <a:endParaRPr lang="en-US" altLang="zh-CN" dirty="0" smtClean="0"/>
          </a:p>
          <a:p>
            <a:endParaRPr lang="en-US" altLang="zh-CN" dirty="0" smtClean="0"/>
          </a:p>
          <a:p>
            <a:r>
              <a:rPr lang="en-US" altLang="zh-CN" dirty="0" smtClean="0"/>
              <a:t>2.</a:t>
            </a:r>
            <a:r>
              <a:rPr lang="zh-CN" altLang="zh-CN" dirty="0" smtClean="0"/>
              <a:t>公司</a:t>
            </a:r>
            <a:r>
              <a:rPr lang="zh-CN" altLang="zh-CN" dirty="0"/>
              <a:t>实行打卡记录办法，员工每天上、下班出入均需打卡</a:t>
            </a:r>
            <a:r>
              <a:rPr lang="en-US" altLang="zh-CN" dirty="0"/>
              <a:t>(</a:t>
            </a:r>
            <a:r>
              <a:rPr lang="zh-CN" altLang="zh-CN" dirty="0"/>
              <a:t>每日共计</a:t>
            </a:r>
            <a:r>
              <a:rPr lang="en-US" altLang="zh-CN" dirty="0"/>
              <a:t>2</a:t>
            </a:r>
            <a:r>
              <a:rPr lang="zh-CN" altLang="zh-CN" dirty="0"/>
              <a:t>次</a:t>
            </a:r>
            <a:r>
              <a:rPr lang="en-US" altLang="zh-CN" dirty="0"/>
              <a:t>)</a:t>
            </a:r>
            <a:r>
              <a:rPr lang="zh-CN" altLang="zh-CN" dirty="0" smtClean="0"/>
              <a:t>。</a:t>
            </a:r>
            <a:r>
              <a:rPr lang="zh-CN" altLang="zh-CN" dirty="0"/>
              <a:t>每月因忘记打卡的签卡不得超过2次，且必须在当天补填签卡单，除此以外的未打卡情况均按实际未打卡次数作相应旷工处理</a:t>
            </a:r>
            <a:endParaRPr lang="en-US" altLang="zh-CN" dirty="0"/>
          </a:p>
          <a:p>
            <a:endParaRPr lang="en-US" altLang="zh-CN" dirty="0"/>
          </a:p>
          <a:p>
            <a:r>
              <a:rPr lang="en-US" altLang="zh-CN" dirty="0" smtClean="0"/>
              <a:t>3.</a:t>
            </a:r>
            <a:r>
              <a:rPr lang="zh-CN" altLang="zh-CN" dirty="0" smtClean="0"/>
              <a:t>在</a:t>
            </a:r>
            <a:r>
              <a:rPr lang="zh-CN" altLang="zh-CN" dirty="0"/>
              <a:t>一个自然月内每个工作日都按时上、下班</a:t>
            </a:r>
            <a:r>
              <a:rPr lang="en-US" altLang="zh-CN" dirty="0"/>
              <a:t>,</a:t>
            </a:r>
            <a:r>
              <a:rPr lang="zh-CN" altLang="zh-CN" dirty="0"/>
              <a:t>并且无病、事、生理假的员工视为全勤员工，给予每月</a:t>
            </a:r>
            <a:r>
              <a:rPr lang="en-US" altLang="zh-CN" dirty="0"/>
              <a:t>50</a:t>
            </a:r>
            <a:r>
              <a:rPr lang="zh-CN" altLang="zh-CN" dirty="0"/>
              <a:t>元作奖励。全勤以打卡记录为</a:t>
            </a:r>
            <a:r>
              <a:rPr lang="zh-CN" altLang="zh-CN" dirty="0" smtClean="0"/>
              <a:t>准</a:t>
            </a:r>
            <a:endParaRPr lang="en-US" altLang="zh-CN" dirty="0" smtClean="0"/>
          </a:p>
          <a:p>
            <a:r>
              <a:rPr lang="en-US" altLang="zh-CN" dirty="0" smtClean="0"/>
              <a:t>4.</a:t>
            </a:r>
            <a:r>
              <a:rPr lang="zh-CN" altLang="en-US" dirty="0" smtClean="0"/>
              <a:t>考勤</a:t>
            </a:r>
            <a:r>
              <a:rPr lang="zh-CN" altLang="en-US" dirty="0"/>
              <a:t>查询</a:t>
            </a:r>
          </a:p>
          <a:p>
            <a:r>
              <a:rPr lang="en-US" altLang="zh-CN" dirty="0"/>
              <a:t>http://210.75.17.209:600 </a:t>
            </a:r>
            <a:endParaRPr lang="en-US" altLang="zh-CN" dirty="0" smtClean="0"/>
          </a:p>
          <a:p>
            <a:endParaRPr lang="en-US" altLang="zh-CN" dirty="0"/>
          </a:p>
          <a:p>
            <a:r>
              <a:rPr lang="en-US" altLang="zh-CN" dirty="0" smtClean="0"/>
              <a:t>5.</a:t>
            </a:r>
            <a:r>
              <a:rPr lang="zh-CN" altLang="en-US" dirty="0" smtClean="0"/>
              <a:t>如果考勤有异常，或者员工有遗忘打卡的现象</a:t>
            </a:r>
            <a:r>
              <a:rPr lang="en-US" altLang="zh-CN" dirty="0" smtClean="0"/>
              <a:t>(</a:t>
            </a:r>
            <a:r>
              <a:rPr lang="zh-CN" altLang="en-US" dirty="0" smtClean="0"/>
              <a:t>一个月只有</a:t>
            </a:r>
            <a:r>
              <a:rPr lang="en-US" altLang="zh-CN" dirty="0" smtClean="0"/>
              <a:t>2</a:t>
            </a:r>
            <a:r>
              <a:rPr lang="zh-CN" altLang="en-US" dirty="0" smtClean="0"/>
              <a:t>次机会</a:t>
            </a:r>
            <a:r>
              <a:rPr lang="en-US" altLang="zh-CN" dirty="0" smtClean="0"/>
              <a:t>)</a:t>
            </a:r>
            <a:r>
              <a:rPr lang="zh-CN" altLang="en-US" dirty="0" smtClean="0"/>
              <a:t>，需要在</a:t>
            </a:r>
            <a:r>
              <a:rPr lang="en-US" altLang="zh-CN" dirty="0" err="1" smtClean="0"/>
              <a:t>oa</a:t>
            </a:r>
            <a:r>
              <a:rPr lang="zh-CN" altLang="en-US" dirty="0" smtClean="0"/>
              <a:t>上进行申请。</a:t>
            </a:r>
            <a:endParaRPr lang="zh-CN" altLang="en-US" dirty="0"/>
          </a:p>
          <a:p>
            <a:endParaRPr lang="zh-CN" altLang="en-US" dirty="0"/>
          </a:p>
          <a:p>
            <a:endParaRPr lang="zh-CN" altLang="zh-CN" dirty="0"/>
          </a:p>
        </p:txBody>
      </p:sp>
      <p:sp>
        <p:nvSpPr>
          <p:cNvPr id="7" name="矩形 6"/>
          <p:cNvSpPr/>
          <p:nvPr/>
        </p:nvSpPr>
        <p:spPr>
          <a:xfrm>
            <a:off x="5652120" y="4293096"/>
            <a:ext cx="2106488" cy="369332"/>
          </a:xfrm>
          <a:prstGeom prst="rect">
            <a:avLst/>
          </a:prstGeom>
        </p:spPr>
        <p:txBody>
          <a:bodyPr wrap="square">
            <a:spAutoFit/>
          </a:bodyPr>
          <a:lstStyle/>
          <a:p>
            <a:r>
              <a:rPr lang="zh-CN" altLang="zh-CN" dirty="0" smtClean="0"/>
              <a:t>。</a:t>
            </a:r>
            <a:endParaRPr lang="zh-CN" altLang="en-US" dirty="0"/>
          </a:p>
        </p:txBody>
      </p:sp>
    </p:spTree>
    <p:extLst>
      <p:ext uri="{BB962C8B-B14F-4D97-AF65-F5344CB8AC3E}">
        <p14:creationId xmlns:p14="http://schemas.microsoft.com/office/powerpoint/2010/main" val="223920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0"/>
            <a:ext cx="8763000" cy="707886"/>
          </a:xfrm>
          <a:prstGeom prst="rect">
            <a:avLst/>
          </a:prstGeom>
          <a:noFill/>
          <a:ln w="9525">
            <a:noFill/>
            <a:miter lim="800000"/>
            <a:headEnd/>
            <a:tailEnd/>
          </a:ln>
          <a:effectLst/>
        </p:spPr>
        <p:txBody>
          <a:bodyPr>
            <a:spAutoFit/>
          </a:bodyPr>
          <a:lstStyle/>
          <a:p>
            <a:r>
              <a:rPr kumimoji="1" lang="zh-CN" altLang="en-US" sz="4000" dirty="0" smtClean="0">
                <a:solidFill>
                  <a:srgbClr val="FFFFFF"/>
                </a:solidFill>
                <a:effectLst>
                  <a:outerShdw blurRad="38100" dist="38100" dir="2700000" algn="tl">
                    <a:srgbClr val="000000"/>
                  </a:outerShdw>
                </a:effectLst>
                <a:latin typeface="黑体" pitchFamily="2" charset="-122"/>
                <a:ea typeface="黑体" pitchFamily="2" charset="-122"/>
              </a:rPr>
              <a:t>　三、</a:t>
            </a:r>
            <a:r>
              <a:rPr lang="zh-CN" altLang="en-US" sz="4000" dirty="0" smtClean="0"/>
              <a:t>测试</a:t>
            </a:r>
            <a:r>
              <a:rPr lang="zh-CN" altLang="en-US" sz="4000" dirty="0"/>
              <a:t>工作规范</a:t>
            </a:r>
            <a:endParaRPr kumimoji="1" lang="zh-CN" altLang="en-US" sz="4000" b="1" dirty="0">
              <a:effectLst>
                <a:outerShdw blurRad="38100" dist="38100" dir="2700000" algn="tl">
                  <a:srgbClr val="FFFFFF"/>
                </a:outerShdw>
              </a:effectLst>
              <a:ea typeface="宋体" pitchFamily="2" charset="-122"/>
            </a:endParaRPr>
          </a:p>
        </p:txBody>
      </p:sp>
      <p:sp>
        <p:nvSpPr>
          <p:cNvPr id="6148" name="矩形 25"/>
          <p:cNvSpPr>
            <a:spLocks noChangeArrowheads="1"/>
          </p:cNvSpPr>
          <p:nvPr/>
        </p:nvSpPr>
        <p:spPr bwMode="auto">
          <a:xfrm>
            <a:off x="4067944" y="1152470"/>
            <a:ext cx="3996358" cy="19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5000"/>
              </a:lnSpc>
              <a:spcBef>
                <a:spcPct val="30000"/>
              </a:spcBef>
              <a:spcAft>
                <a:spcPct val="30000"/>
              </a:spcAft>
            </a:pPr>
            <a:r>
              <a:rPr lang="en-US" altLang="zh-CN" sz="2200" dirty="0">
                <a:ea typeface="黑体" pitchFamily="2" charset="-122"/>
              </a:rPr>
              <a:t>6</a:t>
            </a:r>
            <a:r>
              <a:rPr lang="en-US" altLang="zh-CN" sz="2200" dirty="0" smtClean="0">
                <a:ea typeface="黑体" pitchFamily="2" charset="-122"/>
              </a:rPr>
              <a:t>.1</a:t>
            </a:r>
            <a:r>
              <a:rPr lang="zh-CN" altLang="en-US" sz="2200" dirty="0" smtClean="0">
                <a:ea typeface="黑体" pitchFamily="2" charset="-122"/>
              </a:rPr>
              <a:t>、</a:t>
            </a:r>
            <a:r>
              <a:rPr lang="en-US" altLang="zh-CN" sz="2800" dirty="0" smtClean="0">
                <a:latin typeface="黑体" panose="02010609060101010101" pitchFamily="49" charset="-122"/>
                <a:ea typeface="黑体" panose="02010609060101010101" pitchFamily="49" charset="-122"/>
              </a:rPr>
              <a:t>OA</a:t>
            </a:r>
            <a:r>
              <a:rPr lang="zh-CN" altLang="en-US" sz="2800" dirty="0" smtClean="0">
                <a:latin typeface="黑体" panose="02010609060101010101" pitchFamily="49" charset="-122"/>
                <a:ea typeface="黑体" panose="02010609060101010101" pitchFamily="49" charset="-122"/>
              </a:rPr>
              <a:t>考勤变更申请</a:t>
            </a:r>
            <a:endParaRPr lang="en-US" altLang="zh-CN" sz="2800" dirty="0" smtClean="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进入菜单</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我的流程</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发起流程</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en-US" altLang="zh-CN" sz="1600" dirty="0" smtClean="0">
                <a:latin typeface="黑体" panose="02010609060101010101" pitchFamily="49" charset="-122"/>
                <a:ea typeface="黑体" panose="02010609060101010101" pitchFamily="49" charset="-122"/>
              </a:rPr>
              <a:t>2.</a:t>
            </a:r>
            <a:r>
              <a:rPr lang="zh-CN" altLang="en-US" sz="1600" dirty="0" smtClean="0">
                <a:latin typeface="黑体" panose="02010609060101010101" pitchFamily="49" charset="-122"/>
                <a:ea typeface="黑体" panose="02010609060101010101" pitchFamily="49" charset="-122"/>
              </a:rPr>
              <a:t>选择</a:t>
            </a:r>
            <a:r>
              <a:rPr lang="zh-CN" altLang="en-US" sz="1600" dirty="0">
                <a:latin typeface="黑体" panose="02010609060101010101" pitchFamily="49" charset="-122"/>
                <a:ea typeface="黑体" panose="02010609060101010101" pitchFamily="49" charset="-122"/>
              </a:rPr>
              <a:t>考勤</a:t>
            </a:r>
            <a:r>
              <a:rPr lang="zh-CN" altLang="en-US" sz="1600" dirty="0" smtClean="0">
                <a:latin typeface="黑体" panose="02010609060101010101" pitchFamily="49" charset="-122"/>
                <a:ea typeface="黑体" panose="02010609060101010101" pitchFamily="49" charset="-122"/>
              </a:rPr>
              <a:t>记录更改及外出登记申请表</a:t>
            </a:r>
            <a:endParaRPr lang="zh-CN" altLang="en-US" sz="16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endParaRPr lang="en-US" altLang="zh-CN" sz="2200" dirty="0">
              <a:ea typeface="黑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3" y="1283297"/>
            <a:ext cx="3716263" cy="414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429000"/>
            <a:ext cx="66484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071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052736"/>
            <a:ext cx="6192688" cy="584775"/>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3</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填写流程标题和考勤</a:t>
            </a:r>
            <a:r>
              <a:rPr lang="zh-CN" altLang="en-US" sz="1600" dirty="0">
                <a:latin typeface="黑体" panose="02010609060101010101" pitchFamily="49" charset="-122"/>
                <a:ea typeface="黑体" panose="02010609060101010101" pitchFamily="49" charset="-122"/>
              </a:rPr>
              <a:t>记录</a:t>
            </a:r>
            <a:r>
              <a:rPr lang="zh-CN" altLang="en-US" sz="1600" dirty="0" smtClean="0">
                <a:latin typeface="黑体" panose="02010609060101010101" pitchFamily="49" charset="-122"/>
                <a:ea typeface="黑体" panose="02010609060101010101" pitchFamily="49" charset="-122"/>
              </a:rPr>
              <a:t>更改及外出登记申请表后，点击转下一步，确定</a:t>
            </a:r>
            <a:endParaRPr lang="en-US" altLang="zh-CN" sz="1600" dirty="0" smtClean="0">
              <a:latin typeface="黑体" panose="02010609060101010101" pitchFamily="49" charset="-122"/>
              <a:ea typeface="黑体" panose="02010609060101010101" pitchFamily="49" charset="-122"/>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72" y="1988840"/>
            <a:ext cx="5436048" cy="302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476" y="2221136"/>
            <a:ext cx="3306312" cy="41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952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0"/>
            <a:ext cx="9144000" cy="6555641"/>
          </a:xfrm>
          <a:prstGeom prst="rect">
            <a:avLst/>
          </a:prstGeom>
          <a:noFill/>
          <a:ln w="9525">
            <a:noFill/>
            <a:miter lim="800000"/>
            <a:headEnd/>
            <a:tailEnd/>
          </a:ln>
          <a:effectLst/>
        </p:spPr>
        <p:txBody>
          <a:bodyPr wrap="square">
            <a:spAutoFit/>
          </a:bodyPr>
          <a:lstStyle/>
          <a:p>
            <a:pPr>
              <a:spcBef>
                <a:spcPct val="50000"/>
              </a:spcBef>
              <a:defRPr/>
            </a:pPr>
            <a:r>
              <a:rPr kumimoji="1" lang="zh-CN" altLang="en-US" sz="4000" dirty="0">
                <a:solidFill>
                  <a:srgbClr val="FFFFFF"/>
                </a:solidFill>
                <a:effectLst>
                  <a:outerShdw blurRad="38100" dist="38100" dir="2700000" algn="tl">
                    <a:srgbClr val="000000"/>
                  </a:outerShdw>
                </a:effectLst>
                <a:latin typeface="黑体" pitchFamily="2" charset="-122"/>
                <a:ea typeface="黑体" pitchFamily="2" charset="-122"/>
              </a:rPr>
              <a:t>　</a:t>
            </a:r>
            <a:r>
              <a:rPr kumimoji="1" lang="zh-CN" altLang="en-US" sz="4000" dirty="0">
                <a:solidFill>
                  <a:schemeClr val="tx1">
                    <a:lumMod val="95000"/>
                    <a:lumOff val="5000"/>
                  </a:schemeClr>
                </a:solidFill>
                <a:effectLst>
                  <a:outerShdw blurRad="38100" dist="38100" dir="2700000" algn="tl">
                    <a:srgbClr val="000000"/>
                  </a:outerShdw>
                </a:effectLst>
                <a:latin typeface="黑体" pitchFamily="2" charset="-122"/>
                <a:ea typeface="黑体" pitchFamily="2" charset="-122"/>
              </a:rPr>
              <a:t>一</a:t>
            </a:r>
            <a:r>
              <a:rPr kumimoji="1" lang="zh-CN" altLang="en-US" sz="4000" dirty="0" smtClean="0">
                <a:solidFill>
                  <a:schemeClr val="tx1">
                    <a:lumMod val="95000"/>
                    <a:lumOff val="5000"/>
                  </a:schemeClr>
                </a:solidFill>
                <a:effectLst>
                  <a:outerShdw blurRad="38100" dist="38100" dir="2700000" algn="tl">
                    <a:srgbClr val="000000"/>
                  </a:outerShdw>
                </a:effectLst>
                <a:latin typeface="黑体" pitchFamily="2" charset="-122"/>
                <a:ea typeface="黑体" pitchFamily="2" charset="-122"/>
              </a:rPr>
              <a:t>、</a:t>
            </a:r>
            <a:r>
              <a:rPr lang="zh-CN" altLang="en-US" sz="4000" dirty="0">
                <a:solidFill>
                  <a:schemeClr val="tx1">
                    <a:lumMod val="95000"/>
                    <a:lumOff val="5000"/>
                  </a:schemeClr>
                </a:solidFill>
                <a:ea typeface="黑体" pitchFamily="2" charset="-122"/>
              </a:rPr>
              <a:t>公司简介及部门组织架构</a:t>
            </a:r>
            <a:endParaRPr lang="en-US" altLang="zh-CN" sz="4000" dirty="0">
              <a:solidFill>
                <a:schemeClr val="tx1">
                  <a:lumMod val="95000"/>
                  <a:lumOff val="5000"/>
                </a:schemeClr>
              </a:solidFill>
              <a:ea typeface="黑体" pitchFamily="2" charset="-122"/>
            </a:endParaRPr>
          </a:p>
          <a:p>
            <a:pPr>
              <a:spcBef>
                <a:spcPct val="50000"/>
              </a:spcBef>
              <a:defRPr/>
            </a:pPr>
            <a:endParaRPr kumimoji="1" lang="en-US" altLang="zh-CN" sz="4000" dirty="0" smtClean="0">
              <a:solidFill>
                <a:srgbClr val="FFFFFF"/>
              </a:solidFill>
              <a:effectLst>
                <a:outerShdw blurRad="38100" dist="38100" dir="2700000" algn="tl">
                  <a:srgbClr val="000000"/>
                </a:outerShdw>
              </a:effectLst>
              <a:latin typeface="黑体" pitchFamily="2" charset="-122"/>
              <a:ea typeface="黑体" pitchFamily="2" charset="-122"/>
            </a:endParaRPr>
          </a:p>
          <a:p>
            <a:r>
              <a:rPr lang="zh-CN" altLang="en-US" sz="4000" dirty="0"/>
              <a:t> </a:t>
            </a:r>
            <a:r>
              <a:rPr lang="zh-CN" altLang="en-US" sz="4000" dirty="0" smtClean="0"/>
              <a:t>    </a:t>
            </a:r>
            <a:r>
              <a:rPr lang="zh-CN" altLang="en-US" sz="2000" b="1" dirty="0" smtClean="0">
                <a:latin typeface="华文楷体" panose="02010600040101010101" pitchFamily="2" charset="-122"/>
                <a:ea typeface="华文楷体" panose="02010600040101010101" pitchFamily="2" charset="-122"/>
              </a:rPr>
              <a:t>国</a:t>
            </a:r>
            <a:r>
              <a:rPr lang="zh-CN" altLang="en-US" sz="2000" b="1" dirty="0">
                <a:latin typeface="华文楷体" panose="02010600040101010101" pitchFamily="2" charset="-122"/>
                <a:ea typeface="华文楷体" panose="02010600040101010101" pitchFamily="2" charset="-122"/>
              </a:rPr>
              <a:t>泰安信息技术有限公司是一家致力于为金融业和教育业提供一流产品、增值服务及软硬件整体解决方案的高科技公司</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 </a:t>
            </a:r>
            <a:endParaRPr lang="zh-CN" altLang="en-US" sz="2000" b="1" dirty="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          公司</a:t>
            </a:r>
            <a:r>
              <a:rPr lang="zh-CN" altLang="en-US" sz="2000" b="1" dirty="0">
                <a:latin typeface="华文楷体" panose="02010600040101010101" pitchFamily="2" charset="-122"/>
                <a:ea typeface="华文楷体" panose="02010600040101010101" pitchFamily="2" charset="-122"/>
              </a:rPr>
              <a:t>诞生于</a:t>
            </a:r>
            <a:r>
              <a:rPr lang="en-US" altLang="zh-CN" sz="2000" b="1" dirty="0">
                <a:latin typeface="华文楷体" panose="02010600040101010101" pitchFamily="2" charset="-122"/>
                <a:ea typeface="华文楷体" panose="02010600040101010101" pitchFamily="2" charset="-122"/>
              </a:rPr>
              <a:t>2000</a:t>
            </a:r>
            <a:r>
              <a:rPr lang="zh-CN" altLang="en-US" sz="2000" b="1" dirty="0">
                <a:latin typeface="华文楷体" panose="02010600040101010101" pitchFamily="2" charset="-122"/>
                <a:ea typeface="华文楷体" panose="02010600040101010101" pitchFamily="2" charset="-122"/>
              </a:rPr>
              <a:t>年，以金融学术研究数据库建设起步，现已发展成为中国教育与高端金融信息领域内最专业、最具规模、技术水平领先的综合性解决方案供应商与服务商，是国家级高新技术企业</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endParaRPr lang="zh-CN" altLang="en-US" sz="2000" b="1" dirty="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         国</a:t>
            </a:r>
            <a:r>
              <a:rPr lang="zh-CN" altLang="en-US" sz="2000" b="1" dirty="0">
                <a:latin typeface="华文楷体" panose="02010600040101010101" pitchFamily="2" charset="-122"/>
                <a:ea typeface="华文楷体" panose="02010600040101010101" pitchFamily="2" charset="-122"/>
              </a:rPr>
              <a:t>泰安一直致力为教育与投资机构提供集“研究数据、专业实训、云平台建设、软硬件系统和增值服务”为一体的综合性解决方案，其产品与服务主要包括：为高等教育、职业教育、基础教育领域提供教研、教学、管理、资源、实训及增值服务全方位支持的“易”系列教育服务平台、为金融机构提供全套量化投资服务方案的“宽”系列量投服务平台和精准数据服务，对推动我国教育创新及金融创新做出了较大的贡献。 </a:t>
            </a:r>
            <a:endParaRPr lang="en-US" altLang="zh-CN" sz="2000" b="1" dirty="0" smtClean="0">
              <a:latin typeface="华文楷体" panose="02010600040101010101" pitchFamily="2" charset="-122"/>
              <a:ea typeface="华文楷体" panose="02010600040101010101" pitchFamily="2" charset="-122"/>
            </a:endParaRPr>
          </a:p>
          <a:p>
            <a:endParaRPr lang="en-US" altLang="zh-CN" sz="2000" b="1" dirty="0" smtClean="0"/>
          </a:p>
          <a:p>
            <a:r>
              <a:rPr lang="zh-CN" altLang="en-US" sz="2000" b="1" dirty="0" smtClean="0"/>
              <a:t> </a:t>
            </a:r>
            <a:endParaRPr kumimoji="1" lang="zh-CN" altLang="en-US" sz="2000" b="1" dirty="0">
              <a:effectLst>
                <a:outerShdw blurRad="38100" dist="38100" dir="2700000" algn="tl">
                  <a:srgbClr val="FFFFFF"/>
                </a:outerShdw>
              </a:effectLst>
              <a:ea typeface="宋体" pitchFamily="2" charset="-122"/>
            </a:endParaRPr>
          </a:p>
        </p:txBody>
      </p:sp>
      <p:sp>
        <p:nvSpPr>
          <p:cNvPr id="4099" name="矩形 25"/>
          <p:cNvSpPr>
            <a:spLocks noChangeArrowheads="1"/>
          </p:cNvSpPr>
          <p:nvPr/>
        </p:nvSpPr>
        <p:spPr bwMode="auto">
          <a:xfrm>
            <a:off x="685800" y="1066800"/>
            <a:ext cx="777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ea typeface="黑体" pitchFamily="2" charset="-122"/>
              </a:rPr>
              <a:t>1</a:t>
            </a:r>
            <a:r>
              <a:rPr lang="zh-CN" altLang="en-US" sz="2800" dirty="0" smtClean="0">
                <a:ea typeface="黑体" pitchFamily="2" charset="-122"/>
              </a:rPr>
              <a:t>、公司简介</a:t>
            </a:r>
            <a:r>
              <a:rPr lang="en-US" altLang="zh-CN" sz="2800" dirty="0" smtClean="0">
                <a:ea typeface="黑体" pitchFamily="2" charset="-122"/>
              </a:rPr>
              <a:t>(</a:t>
            </a:r>
            <a:r>
              <a:rPr lang="en-US" altLang="zh-CN" sz="2800" dirty="0" smtClean="0"/>
              <a:t>About us)</a:t>
            </a:r>
          </a:p>
        </p:txBody>
      </p:sp>
      <p:sp>
        <p:nvSpPr>
          <p:cNvPr id="4100" name="矩形 25"/>
          <p:cNvSpPr>
            <a:spLocks noChangeArrowheads="1"/>
          </p:cNvSpPr>
          <p:nvPr/>
        </p:nvSpPr>
        <p:spPr bwMode="auto">
          <a:xfrm>
            <a:off x="1085850" y="1706563"/>
            <a:ext cx="75247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052736"/>
            <a:ext cx="1296144" cy="369332"/>
          </a:xfrm>
          <a:prstGeom prst="rect">
            <a:avLst/>
          </a:prstGeom>
          <a:noFill/>
        </p:spPr>
        <p:txBody>
          <a:bodyPr wrap="square" rtlCol="0">
            <a:spAutoFit/>
          </a:bodyPr>
          <a:lstStyle/>
          <a:p>
            <a:r>
              <a:rPr lang="zh-CN" altLang="en-US" dirty="0" smtClean="0"/>
              <a:t>其他补充：</a:t>
            </a:r>
            <a:endParaRPr lang="zh-CN" altLang="en-US" dirty="0"/>
          </a:p>
        </p:txBody>
      </p:sp>
      <p:sp>
        <p:nvSpPr>
          <p:cNvPr id="6" name="TextBox 5"/>
          <p:cNvSpPr txBox="1"/>
          <p:nvPr/>
        </p:nvSpPr>
        <p:spPr>
          <a:xfrm>
            <a:off x="539552" y="1700808"/>
            <a:ext cx="7200800" cy="1477328"/>
          </a:xfrm>
          <a:prstGeom prst="rect">
            <a:avLst/>
          </a:prstGeom>
          <a:noFill/>
        </p:spPr>
        <p:txBody>
          <a:bodyPr wrap="square" rtlCol="0">
            <a:spAutoFit/>
          </a:bodyPr>
          <a:lstStyle/>
          <a:p>
            <a:r>
              <a:rPr lang="en-US" altLang="zh-CN" dirty="0" smtClean="0"/>
              <a:t>1.</a:t>
            </a:r>
            <a:r>
              <a:rPr lang="zh-CN" altLang="en-US" dirty="0" smtClean="0"/>
              <a:t>每</a:t>
            </a:r>
            <a:r>
              <a:rPr lang="zh-CN" altLang="en-US" dirty="0"/>
              <a:t>周二下午</a:t>
            </a:r>
            <a:r>
              <a:rPr lang="en-US" altLang="zh-CN" dirty="0"/>
              <a:t>1.30</a:t>
            </a:r>
            <a:r>
              <a:rPr lang="zh-CN" altLang="en-US" dirty="0"/>
              <a:t>是部门周</a:t>
            </a:r>
            <a:r>
              <a:rPr lang="zh-CN" altLang="en-US" dirty="0" smtClean="0"/>
              <a:t>例会</a:t>
            </a:r>
            <a:endParaRPr lang="en-US" altLang="zh-CN" dirty="0" smtClean="0"/>
          </a:p>
          <a:p>
            <a:r>
              <a:rPr lang="en-US" altLang="zh-CN" dirty="0" smtClean="0"/>
              <a:t>2.</a:t>
            </a:r>
            <a:r>
              <a:rPr lang="zh-CN" altLang="en-US" dirty="0"/>
              <a:t>部门内行政</a:t>
            </a:r>
            <a:r>
              <a:rPr lang="zh-CN" altLang="en-US" dirty="0" smtClean="0"/>
              <a:t>事务（</a:t>
            </a:r>
            <a:r>
              <a:rPr lang="zh-CN" altLang="zh-CN" dirty="0" smtClean="0"/>
              <a:t>卫生间</a:t>
            </a:r>
            <a:r>
              <a:rPr lang="zh-CN" altLang="zh-CN" dirty="0"/>
              <a:t>的门问题，饮水机的问题、晚上加班泡面的问题，班车问题等</a:t>
            </a:r>
            <a:r>
              <a:rPr lang="zh-CN" altLang="en-US" dirty="0" smtClean="0"/>
              <a:t>）统一提交给李敏</a:t>
            </a:r>
            <a:endParaRPr lang="en-US" altLang="zh-CN" dirty="0" smtClean="0"/>
          </a:p>
          <a:p>
            <a:r>
              <a:rPr lang="en-US" altLang="zh-CN" dirty="0" smtClean="0"/>
              <a:t>3</a:t>
            </a:r>
            <a:r>
              <a:rPr lang="en-US" altLang="zh-CN" dirty="0"/>
              <a:t>.</a:t>
            </a:r>
            <a:r>
              <a:rPr lang="zh-CN" altLang="zh-CN" dirty="0" smtClean="0"/>
              <a:t>部门</a:t>
            </a:r>
            <a:r>
              <a:rPr lang="zh-CN" altLang="zh-CN" dirty="0"/>
              <a:t>经费申请统一由周倩负责，如果大家有当月的餐饮发票，可以给周倩报销部门</a:t>
            </a:r>
            <a:r>
              <a:rPr lang="zh-CN" altLang="zh-CN" dirty="0" smtClean="0"/>
              <a:t>经费</a:t>
            </a:r>
            <a:endParaRPr lang="en-US" altLang="zh-CN" dirty="0" smtClean="0"/>
          </a:p>
        </p:txBody>
      </p:sp>
    </p:spTree>
    <p:extLst>
      <p:ext uri="{BB962C8B-B14F-4D97-AF65-F5344CB8AC3E}">
        <p14:creationId xmlns:p14="http://schemas.microsoft.com/office/powerpoint/2010/main" val="326641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872" y="1365181"/>
            <a:ext cx="7391767" cy="1754326"/>
          </a:xfrm>
          <a:prstGeom prst="rect">
            <a:avLst/>
          </a:prstGeom>
          <a:noFill/>
        </p:spPr>
        <p:txBody>
          <a:bodyPr wrap="none" rtlCol="0">
            <a:spAutoFit/>
          </a:bodyPr>
          <a:lstStyle/>
          <a:p>
            <a:r>
              <a:rPr lang="zh-CN" altLang="en-US" dirty="0" smtClean="0"/>
              <a:t>欢迎大家来到测试七部，</a:t>
            </a:r>
            <a:r>
              <a:rPr lang="zh-CN" altLang="en-US" dirty="0"/>
              <a:t>无论起点怎么样</a:t>
            </a:r>
            <a:r>
              <a:rPr lang="zh-CN" altLang="en-US" dirty="0" smtClean="0"/>
              <a:t>，现在大家有缘来到一起</a:t>
            </a:r>
            <a:endParaRPr lang="en-US" altLang="zh-CN" dirty="0" smtClean="0"/>
          </a:p>
          <a:p>
            <a:r>
              <a:rPr lang="zh-CN" altLang="en-US" dirty="0"/>
              <a:t>就</a:t>
            </a:r>
            <a:r>
              <a:rPr lang="zh-CN" altLang="en-US" dirty="0" smtClean="0"/>
              <a:t>希望大家都像一家人一样，互相帮助，互相学习，后期会有定期</a:t>
            </a:r>
            <a:endParaRPr lang="en-US" altLang="zh-CN" dirty="0" smtClean="0"/>
          </a:p>
          <a:p>
            <a:r>
              <a:rPr lang="zh-CN" altLang="en-US" dirty="0" smtClean="0"/>
              <a:t>的培训给大家进行专项的学习</a:t>
            </a:r>
            <a:r>
              <a:rPr lang="en-US" altLang="zh-CN" dirty="0" smtClean="0"/>
              <a:t>,</a:t>
            </a:r>
            <a:r>
              <a:rPr lang="zh-CN" altLang="en-US" dirty="0" smtClean="0"/>
              <a:t>大家也可以总结下自己想学习的知识。</a:t>
            </a:r>
            <a:endParaRPr lang="en-US" altLang="zh-CN" dirty="0" smtClean="0"/>
          </a:p>
          <a:p>
            <a:r>
              <a:rPr lang="zh-CN" altLang="en-US" dirty="0" smtClean="0"/>
              <a:t>希望大家成为良师益友。</a:t>
            </a:r>
            <a:endParaRPr lang="en-US" altLang="zh-CN" dirty="0" smtClean="0"/>
          </a:p>
          <a:p>
            <a:r>
              <a:rPr lang="zh-CN" altLang="en-US" dirty="0" smtClean="0"/>
              <a:t>世界上没有白费的努力，可能从短期看，也许没看到什么成效，但是</a:t>
            </a:r>
            <a:endParaRPr lang="en-US" altLang="zh-CN" dirty="0" smtClean="0"/>
          </a:p>
          <a:p>
            <a:r>
              <a:rPr lang="zh-CN" altLang="en-US" dirty="0" smtClean="0"/>
              <a:t>把时间拉长，你会发现，你收获很多。</a:t>
            </a:r>
            <a:endParaRPr lang="en-US" altLang="zh-CN" dirty="0" smtClean="0"/>
          </a:p>
        </p:txBody>
      </p:sp>
      <p:pic>
        <p:nvPicPr>
          <p:cNvPr id="4" name="Picture 7" descr="2008789522626_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263"/>
          <a:stretch>
            <a:fillRect/>
          </a:stretch>
        </p:blipFill>
        <p:spPr bwMode="auto">
          <a:xfrm>
            <a:off x="1113303" y="3479800"/>
            <a:ext cx="42672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580112" y="3513207"/>
            <a:ext cx="2967479" cy="923330"/>
          </a:xfrm>
          <a:prstGeom prst="rect">
            <a:avLst/>
          </a:prstGeom>
          <a:noFill/>
        </p:spPr>
        <p:txBody>
          <a:bodyPr wrap="none" lIns="91440" tIns="45720" rIns="91440" bIns="45720">
            <a:spAutoFit/>
          </a:bodyPr>
          <a:lstStyle/>
          <a:p>
            <a:pPr algn="ctr"/>
            <a:r>
              <a:rPr lang="zh-CN" alt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加油！！</a:t>
            </a:r>
            <a:endParaRPr lang="zh-CN" alt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515355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25"/>
          <p:cNvSpPr>
            <a:spLocks noChangeArrowheads="1"/>
          </p:cNvSpPr>
          <p:nvPr/>
        </p:nvSpPr>
        <p:spPr bwMode="auto">
          <a:xfrm>
            <a:off x="76200" y="2422525"/>
            <a:ext cx="9067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0">
                <a:solidFill>
                  <a:srgbClr val="995B09"/>
                </a:solidFill>
                <a:latin typeface="Palace Script MT" pitchFamily="66" charset="0"/>
                <a:ea typeface="黑体" pitchFamily="2" charset="-122"/>
              </a:rPr>
              <a:t>Thank  you! </a:t>
            </a:r>
          </a:p>
        </p:txBody>
      </p:sp>
      <p:sp>
        <p:nvSpPr>
          <p:cNvPr id="7171" name="矩形 25"/>
          <p:cNvSpPr>
            <a:spLocks noChangeArrowheads="1"/>
          </p:cNvSpPr>
          <p:nvPr/>
        </p:nvSpPr>
        <p:spPr bwMode="auto">
          <a:xfrm>
            <a:off x="0" y="1600200"/>
            <a:ext cx="914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8000" i="1">
                <a:solidFill>
                  <a:srgbClr val="995B09"/>
                </a:solidFill>
                <a:ea typeface="华文隶书" pitchFamily="2" charset="-122"/>
              </a:rPr>
              <a:t>谢 谢 </a:t>
            </a:r>
            <a:r>
              <a:rPr lang="en-US" altLang="zh-CN" sz="8000" i="1">
                <a:solidFill>
                  <a:srgbClr val="995B09"/>
                </a:solidFill>
                <a:ea typeface="华文隶书" pitchFamily="2"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641543" y="1700808"/>
            <a:ext cx="6378729" cy="2862322"/>
          </a:xfrm>
          <a:prstGeom prst="rect">
            <a:avLst/>
          </a:prstGeom>
          <a:noFill/>
          <a:ln w="9525">
            <a:noFill/>
            <a:miter lim="800000"/>
            <a:headEnd/>
            <a:tailEnd/>
          </a:ln>
          <a:effectLst/>
        </p:spPr>
        <p:txBody>
          <a:bodyPr wrap="square">
            <a:spAutoFit/>
          </a:bodyPr>
          <a:lstStyle/>
          <a:p>
            <a:pPr>
              <a:spcBef>
                <a:spcPct val="50000"/>
              </a:spcBef>
              <a:defRPr/>
            </a:pPr>
            <a:r>
              <a:rPr lang="zh-CN" altLang="en-US" sz="2000" b="1" dirty="0" smtClean="0"/>
              <a:t>教育服务（</a:t>
            </a:r>
            <a:r>
              <a:rPr lang="en-US" altLang="zh-CN" sz="2000" b="1" dirty="0" smtClean="0"/>
              <a:t>Educational Service</a:t>
            </a:r>
            <a:r>
              <a:rPr lang="zh-CN" altLang="en-US" sz="2000" b="1" dirty="0" smtClean="0"/>
              <a:t>）：</a:t>
            </a:r>
            <a:endParaRPr lang="en-US" altLang="zh-CN" sz="2000" b="1" dirty="0" smtClean="0"/>
          </a:p>
          <a:p>
            <a:r>
              <a:rPr lang="zh-CN" altLang="en-US" sz="2000" b="1" dirty="0" smtClean="0"/>
              <a:t>                  高等教育，职业教育，基础教育，幼儿教育</a:t>
            </a:r>
            <a:endParaRPr lang="en-US" altLang="zh-CN" sz="2000" b="1" dirty="0" smtClean="0"/>
          </a:p>
          <a:p>
            <a:r>
              <a:rPr lang="zh-CN" altLang="en-US" sz="2000" b="1" dirty="0" smtClean="0"/>
              <a:t>金融服务（</a:t>
            </a:r>
            <a:r>
              <a:rPr lang="en-US" altLang="zh-CN" sz="2000" b="1" dirty="0" smtClean="0"/>
              <a:t>Financial </a:t>
            </a:r>
            <a:r>
              <a:rPr lang="en-US" altLang="zh-CN" sz="2000" b="1" dirty="0" err="1" smtClean="0"/>
              <a:t>Serviece</a:t>
            </a:r>
            <a:r>
              <a:rPr lang="zh-CN" altLang="en-US" sz="2000" b="1" dirty="0" smtClean="0"/>
              <a:t>）：</a:t>
            </a:r>
            <a:endParaRPr lang="en-US" altLang="zh-CN" sz="2000" b="1" dirty="0" smtClean="0"/>
          </a:p>
          <a:p>
            <a:r>
              <a:rPr lang="en-US" altLang="zh-CN" sz="2000" b="1" dirty="0"/>
              <a:t> </a:t>
            </a:r>
            <a:r>
              <a:rPr lang="en-US" altLang="zh-CN" sz="2000" b="1" dirty="0" smtClean="0"/>
              <a:t>                 </a:t>
            </a:r>
            <a:r>
              <a:rPr lang="zh-CN" altLang="en-US" sz="2000" b="1" dirty="0" smtClean="0"/>
              <a:t>宽系列，银行服务系列产品，小微金融</a:t>
            </a:r>
            <a:endParaRPr lang="en-US" altLang="zh-CN" sz="2000" b="1" dirty="0" smtClean="0"/>
          </a:p>
          <a:p>
            <a:r>
              <a:rPr lang="zh-CN" altLang="en-US" sz="2000" b="1" dirty="0" smtClean="0"/>
              <a:t>数据服务（</a:t>
            </a:r>
            <a:r>
              <a:rPr lang="en-US" altLang="zh-CN" sz="2000" b="1" dirty="0" smtClean="0"/>
              <a:t>Data  </a:t>
            </a:r>
            <a:r>
              <a:rPr lang="en-US" altLang="zh-CN" sz="2000" b="1" dirty="0" err="1" smtClean="0"/>
              <a:t>Serviece</a:t>
            </a:r>
            <a:r>
              <a:rPr lang="zh-CN" altLang="en-US" sz="2000" b="1" dirty="0" smtClean="0"/>
              <a:t>）：</a:t>
            </a:r>
            <a:endParaRPr lang="en-US" altLang="zh-CN" sz="2000" b="1" dirty="0" smtClean="0"/>
          </a:p>
          <a:p>
            <a:r>
              <a:rPr lang="en-US" altLang="zh-CN" sz="2000" b="1" dirty="0"/>
              <a:t> </a:t>
            </a:r>
            <a:r>
              <a:rPr lang="en-US" altLang="zh-CN" sz="2000" b="1" dirty="0" smtClean="0"/>
              <a:t>                 </a:t>
            </a:r>
            <a:r>
              <a:rPr lang="zh-CN" altLang="en-US" sz="2000" b="1" dirty="0" smtClean="0"/>
              <a:t>数据产品，综合解决方案，数据增值服务</a:t>
            </a:r>
            <a:endParaRPr lang="en-US" altLang="zh-CN" sz="2000" b="1" dirty="0" smtClean="0"/>
          </a:p>
          <a:p>
            <a:endParaRPr lang="en-US" altLang="zh-CN" sz="2000" b="1" dirty="0" smtClean="0"/>
          </a:p>
          <a:p>
            <a:endParaRPr lang="en-US" altLang="zh-CN" sz="2000" b="1" dirty="0" smtClean="0"/>
          </a:p>
          <a:p>
            <a:r>
              <a:rPr lang="zh-CN" altLang="en-US" sz="2000" b="1" dirty="0" smtClean="0"/>
              <a:t> </a:t>
            </a:r>
            <a:endParaRPr kumimoji="1" lang="zh-CN" altLang="en-US" sz="2000" b="1" dirty="0">
              <a:effectLst>
                <a:outerShdw blurRad="38100" dist="38100" dir="2700000" algn="tl">
                  <a:srgbClr val="FFFFFF"/>
                </a:outerShdw>
              </a:effectLst>
              <a:ea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00" y="3861048"/>
            <a:ext cx="5076204" cy="208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21" y="4666482"/>
            <a:ext cx="400890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6304" y="923400"/>
            <a:ext cx="7994128"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公司产品以及服务</a:t>
            </a:r>
            <a:r>
              <a:rPr lang="en-US" altLang="zh-CN" sz="2800" dirty="0" smtClean="0">
                <a:latin typeface="黑体" panose="02010609060101010101" pitchFamily="49" charset="-122"/>
                <a:ea typeface="黑体" panose="02010609060101010101" pitchFamily="49" charset="-122"/>
              </a:rPr>
              <a:t>(PRODUCTS &amp;SERVICE)</a:t>
            </a:r>
          </a:p>
        </p:txBody>
      </p:sp>
      <p:sp>
        <p:nvSpPr>
          <p:cNvPr id="3" name="TextBox 2"/>
          <p:cNvSpPr txBox="1"/>
          <p:nvPr/>
        </p:nvSpPr>
        <p:spPr>
          <a:xfrm>
            <a:off x="473572" y="6119772"/>
            <a:ext cx="3090316" cy="338554"/>
          </a:xfrm>
          <a:prstGeom prst="rect">
            <a:avLst/>
          </a:prstGeom>
          <a:noFill/>
        </p:spPr>
        <p:txBody>
          <a:bodyPr wrap="square" rtlCol="0">
            <a:spAutoFit/>
          </a:bodyPr>
          <a:lstStyle/>
          <a:p>
            <a:r>
              <a:rPr lang="en-US" altLang="zh-CN" sz="1600" dirty="0"/>
              <a:t>http://gtafe.com/</a:t>
            </a:r>
            <a:endParaRPr lang="zh-CN" altLang="en-US" sz="1600" dirty="0"/>
          </a:p>
        </p:txBody>
      </p:sp>
    </p:spTree>
    <p:extLst>
      <p:ext uri="{BB962C8B-B14F-4D97-AF65-F5344CB8AC3E}">
        <p14:creationId xmlns:p14="http://schemas.microsoft.com/office/powerpoint/2010/main" val="6619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764704"/>
            <a:ext cx="8610600" cy="6093976"/>
          </a:xfrm>
          <a:prstGeom prst="rect">
            <a:avLst/>
          </a:prstGeom>
          <a:noFill/>
          <a:ln w="9525">
            <a:noFill/>
            <a:miter lim="800000"/>
            <a:headEnd/>
            <a:tailEnd/>
          </a:ln>
          <a:effectLst/>
        </p:spPr>
        <p:txBody>
          <a:bodyPr wrap="square">
            <a:spAutoFit/>
          </a:bodyPr>
          <a:lstStyle/>
          <a:p>
            <a:pPr>
              <a:spcBef>
                <a:spcPct val="50000"/>
              </a:spcBef>
              <a:defRPr/>
            </a:pPr>
            <a:endParaRPr lang="en-US" altLang="zh-CN" sz="4000" dirty="0"/>
          </a:p>
          <a:p>
            <a:endParaRPr lang="en-US" altLang="zh-CN" sz="2000" b="1" dirty="0" smtClean="0">
              <a:solidFill>
                <a:schemeClr val="tx1">
                  <a:lumMod val="95000"/>
                  <a:lumOff val="5000"/>
                </a:schemeClr>
              </a:solidFill>
            </a:endParaRPr>
          </a:p>
          <a:p>
            <a:r>
              <a:rPr lang="zh-CN" altLang="en-US" sz="2000" b="1" dirty="0" smtClean="0">
                <a:solidFill>
                  <a:schemeClr val="tx1">
                    <a:lumMod val="95000"/>
                    <a:lumOff val="5000"/>
                  </a:schemeClr>
                </a:solidFill>
              </a:rPr>
              <a:t>测试</a:t>
            </a:r>
            <a:r>
              <a:rPr lang="zh-CN" altLang="en-US" sz="2000" b="1" dirty="0">
                <a:solidFill>
                  <a:schemeClr val="tx1">
                    <a:lumMod val="95000"/>
                    <a:lumOff val="5000"/>
                  </a:schemeClr>
                </a:solidFill>
              </a:rPr>
              <a:t>线</a:t>
            </a:r>
            <a:r>
              <a:rPr lang="en-US" altLang="zh-CN" sz="2000" b="1" dirty="0">
                <a:solidFill>
                  <a:schemeClr val="tx1">
                    <a:lumMod val="95000"/>
                    <a:lumOff val="5000"/>
                  </a:schemeClr>
                </a:solidFill>
              </a:rPr>
              <a:t>SVN</a:t>
            </a:r>
            <a:r>
              <a:rPr lang="zh-CN" altLang="en-US" sz="2000" b="1" dirty="0">
                <a:solidFill>
                  <a:schemeClr val="tx1">
                    <a:lumMod val="95000"/>
                    <a:lumOff val="5000"/>
                  </a:schemeClr>
                </a:solidFill>
              </a:rPr>
              <a:t>配置库</a:t>
            </a:r>
            <a:r>
              <a:rPr lang="zh-CN" altLang="en-US" sz="2000" b="1" dirty="0" smtClean="0">
                <a:solidFill>
                  <a:schemeClr val="tx1">
                    <a:lumMod val="95000"/>
                    <a:lumOff val="5000"/>
                  </a:schemeClr>
                </a:solidFill>
              </a:rPr>
              <a:t>：</a:t>
            </a:r>
            <a:r>
              <a:rPr lang="en-US" altLang="zh-CN" sz="2000" b="1" dirty="0">
                <a:solidFill>
                  <a:schemeClr val="tx1">
                    <a:lumMod val="95000"/>
                    <a:lumOff val="5000"/>
                  </a:schemeClr>
                </a:solidFill>
                <a:hlinkClick r:id="rId2"/>
              </a:rPr>
              <a:t>http://svn-e.gtadata.com:8080/svn/Test_Department</a:t>
            </a:r>
            <a:r>
              <a:rPr lang="en-US" altLang="zh-CN" sz="2000" b="1" dirty="0" smtClean="0">
                <a:solidFill>
                  <a:schemeClr val="tx1">
                    <a:lumMod val="95000"/>
                    <a:lumOff val="5000"/>
                  </a:schemeClr>
                </a:solidFill>
                <a:hlinkClick r:id="rId2"/>
              </a:rPr>
              <a:t>/</a:t>
            </a:r>
            <a:r>
              <a:rPr lang="en-US" altLang="zh-CN" sz="2000" b="1" dirty="0" smtClean="0">
                <a:solidFill>
                  <a:schemeClr val="tx1">
                    <a:lumMod val="95000"/>
                    <a:lumOff val="5000"/>
                  </a:schemeClr>
                </a:solidFill>
              </a:rPr>
              <a:t> </a:t>
            </a:r>
            <a:endParaRPr lang="en-US" altLang="zh-CN" sz="2000" b="1" dirty="0">
              <a:solidFill>
                <a:schemeClr val="tx1">
                  <a:lumMod val="95000"/>
                  <a:lumOff val="5000"/>
                </a:schemeClr>
              </a:solidFill>
            </a:endParaRPr>
          </a:p>
          <a:p>
            <a:endParaRPr lang="en-US" altLang="zh-CN" sz="2000" b="1" dirty="0" smtClean="0">
              <a:solidFill>
                <a:schemeClr val="tx1">
                  <a:lumMod val="95000"/>
                  <a:lumOff val="5000"/>
                </a:schemeClr>
              </a:solidFill>
            </a:endParaRPr>
          </a:p>
          <a:p>
            <a:r>
              <a:rPr lang="zh-CN" altLang="en-US" sz="2000" b="1" dirty="0" smtClean="0">
                <a:solidFill>
                  <a:schemeClr val="tx1">
                    <a:lumMod val="95000"/>
                    <a:lumOff val="5000"/>
                  </a:schemeClr>
                </a:solidFill>
              </a:rPr>
              <a:t>研发</a:t>
            </a:r>
            <a:r>
              <a:rPr lang="zh-CN" altLang="en-US" sz="2000" b="1" dirty="0">
                <a:solidFill>
                  <a:schemeClr val="tx1">
                    <a:lumMod val="95000"/>
                    <a:lumOff val="5000"/>
                  </a:schemeClr>
                </a:solidFill>
              </a:rPr>
              <a:t>工具 </a:t>
            </a:r>
            <a:r>
              <a:rPr lang="en-US" altLang="zh-CN" sz="2000" b="1" dirty="0" err="1">
                <a:solidFill>
                  <a:schemeClr val="tx1">
                    <a:lumMod val="95000"/>
                    <a:lumOff val="5000"/>
                  </a:schemeClr>
                </a:solidFill>
              </a:rPr>
              <a:t>Devsuite</a:t>
            </a:r>
            <a:r>
              <a:rPr lang="zh-CN" altLang="en-US" sz="2000" b="1" dirty="0">
                <a:solidFill>
                  <a:schemeClr val="tx1">
                    <a:lumMod val="95000"/>
                    <a:lumOff val="5000"/>
                  </a:schemeClr>
                </a:solidFill>
              </a:rPr>
              <a:t>：</a:t>
            </a:r>
            <a:r>
              <a:rPr lang="en-US" altLang="zh-CN" sz="2000" b="1" dirty="0">
                <a:solidFill>
                  <a:schemeClr val="tx1">
                    <a:lumMod val="95000"/>
                    <a:lumOff val="5000"/>
                  </a:schemeClr>
                </a:solidFill>
              </a:rPr>
              <a:t>http://project.gtadata.com:22224/devsuite/ </a:t>
            </a:r>
            <a:endParaRPr lang="en-US" altLang="zh-CN" sz="2000" b="1" dirty="0" smtClean="0">
              <a:solidFill>
                <a:schemeClr val="tx1">
                  <a:lumMod val="95000"/>
                  <a:lumOff val="5000"/>
                </a:schemeClr>
              </a:solidFill>
            </a:endParaRPr>
          </a:p>
          <a:p>
            <a:endParaRPr lang="en-US" altLang="zh-CN" sz="2000" b="1" dirty="0">
              <a:solidFill>
                <a:schemeClr val="tx1">
                  <a:lumMod val="95000"/>
                  <a:lumOff val="5000"/>
                </a:schemeClr>
              </a:solidFill>
            </a:endParaRPr>
          </a:p>
          <a:p>
            <a:r>
              <a:rPr lang="zh-CN" altLang="en-US" sz="2000" b="1" dirty="0" smtClean="0">
                <a:solidFill>
                  <a:schemeClr val="tx1">
                    <a:lumMod val="95000"/>
                    <a:lumOff val="5000"/>
                  </a:schemeClr>
                </a:solidFill>
              </a:rPr>
              <a:t>办公</a:t>
            </a:r>
            <a:r>
              <a:rPr lang="zh-CN" altLang="en-US" sz="2000" b="1" dirty="0">
                <a:solidFill>
                  <a:schemeClr val="tx1">
                    <a:lumMod val="95000"/>
                    <a:lumOff val="5000"/>
                  </a:schemeClr>
                </a:solidFill>
              </a:rPr>
              <a:t>协作</a:t>
            </a:r>
            <a:r>
              <a:rPr lang="zh-CN" altLang="en-US" sz="2000" b="1" dirty="0" smtClean="0">
                <a:solidFill>
                  <a:schemeClr val="tx1">
                    <a:lumMod val="95000"/>
                    <a:lumOff val="5000"/>
                  </a:schemeClr>
                </a:solidFill>
              </a:rPr>
              <a:t>平台（</a:t>
            </a:r>
            <a:r>
              <a:rPr lang="en-US" altLang="zh-CN" sz="2000" b="1" dirty="0" err="1" smtClean="0">
                <a:solidFill>
                  <a:schemeClr val="tx1">
                    <a:lumMod val="95000"/>
                    <a:lumOff val="5000"/>
                  </a:schemeClr>
                </a:solidFill>
              </a:rPr>
              <a:t>oa</a:t>
            </a:r>
            <a:r>
              <a:rPr lang="zh-CN" altLang="en-US" sz="2000" b="1" dirty="0" smtClean="0">
                <a:solidFill>
                  <a:schemeClr val="tx1">
                    <a:lumMod val="95000"/>
                    <a:lumOff val="5000"/>
                  </a:schemeClr>
                </a:solidFill>
              </a:rPr>
              <a:t>平台）</a:t>
            </a:r>
            <a:r>
              <a:rPr lang="en-US" altLang="zh-CN" sz="2000" b="1" dirty="0" smtClean="0">
                <a:solidFill>
                  <a:schemeClr val="tx1">
                    <a:lumMod val="95000"/>
                    <a:lumOff val="5000"/>
                  </a:schemeClr>
                </a:solidFill>
              </a:rPr>
              <a:t>:</a:t>
            </a:r>
          </a:p>
          <a:p>
            <a:r>
              <a:rPr lang="en-US" altLang="zh-CN" sz="2000" b="1" dirty="0">
                <a:solidFill>
                  <a:schemeClr val="tx1">
                    <a:lumMod val="95000"/>
                    <a:lumOff val="5000"/>
                  </a:schemeClr>
                </a:solidFill>
                <a:hlinkClick r:id="rId3"/>
              </a:rPr>
              <a:t>http://eip.gtafe.com/_layouts/15/CustomGTA/Login.aspx?ReturnUrl=%2f_layouts%2f15%2fAuthenticate.aspx%3fSource%3d%252F&amp;Source=%</a:t>
            </a:r>
            <a:r>
              <a:rPr lang="en-US" altLang="zh-CN" sz="2000" b="1" dirty="0" smtClean="0">
                <a:solidFill>
                  <a:schemeClr val="tx1">
                    <a:lumMod val="95000"/>
                    <a:lumOff val="5000"/>
                  </a:schemeClr>
                </a:solidFill>
                <a:hlinkClick r:id="rId3"/>
              </a:rPr>
              <a:t>2F</a:t>
            </a:r>
            <a:r>
              <a:rPr lang="en-US" altLang="zh-CN" sz="2000" b="1" dirty="0" smtClean="0">
                <a:solidFill>
                  <a:schemeClr val="tx1">
                    <a:lumMod val="95000"/>
                    <a:lumOff val="5000"/>
                  </a:schemeClr>
                </a:solidFill>
              </a:rPr>
              <a:t>  </a:t>
            </a:r>
            <a:endParaRPr lang="zh-CN" altLang="en-US" sz="2000" b="1" dirty="0">
              <a:solidFill>
                <a:schemeClr val="tx1">
                  <a:lumMod val="95000"/>
                  <a:lumOff val="5000"/>
                </a:schemeClr>
              </a:solidFill>
            </a:endParaRPr>
          </a:p>
          <a:p>
            <a:r>
              <a:rPr lang="zh-CN" altLang="en-US" sz="2000" b="1" dirty="0" smtClean="0">
                <a:solidFill>
                  <a:schemeClr val="tx1">
                    <a:lumMod val="95000"/>
                    <a:lumOff val="5000"/>
                  </a:schemeClr>
                </a:solidFill>
              </a:rPr>
              <a:t>合肥共享</a:t>
            </a:r>
            <a:r>
              <a:rPr lang="zh-CN" altLang="en-US" sz="2000" b="1" dirty="0">
                <a:solidFill>
                  <a:schemeClr val="tx1">
                    <a:lumMod val="95000"/>
                    <a:lumOff val="5000"/>
                  </a:schemeClr>
                </a:solidFill>
              </a:rPr>
              <a:t>资料</a:t>
            </a:r>
            <a:r>
              <a:rPr lang="zh-CN" altLang="en-US" sz="2000" b="1" dirty="0" smtClean="0">
                <a:solidFill>
                  <a:schemeClr val="tx1">
                    <a:lumMod val="95000"/>
                    <a:lumOff val="5000"/>
                  </a:schemeClr>
                </a:solidFill>
              </a:rPr>
              <a:t>：</a:t>
            </a:r>
            <a:r>
              <a:rPr lang="en-US" altLang="zh-CN" sz="2000" b="1" dirty="0" smtClean="0">
                <a:solidFill>
                  <a:schemeClr val="tx1">
                    <a:lumMod val="95000"/>
                    <a:lumOff val="5000"/>
                  </a:schemeClr>
                </a:solidFill>
              </a:rPr>
              <a:t>\\</a:t>
            </a:r>
            <a:r>
              <a:rPr lang="en-US" altLang="zh-CN" sz="2000" b="1" dirty="0">
                <a:solidFill>
                  <a:schemeClr val="tx1">
                    <a:lumMod val="95000"/>
                    <a:lumOff val="5000"/>
                  </a:schemeClr>
                </a:solidFill>
              </a:rPr>
              <a:t>192.168.0.32</a:t>
            </a:r>
            <a:r>
              <a:rPr lang="zh-CN" altLang="en-US" sz="2000" b="1" dirty="0" smtClean="0">
                <a:solidFill>
                  <a:schemeClr val="tx1">
                    <a:lumMod val="95000"/>
                    <a:lumOff val="5000"/>
                  </a:schemeClr>
                </a:solidFill>
              </a:rPr>
              <a:t>账号</a:t>
            </a:r>
            <a:r>
              <a:rPr lang="en-US" altLang="zh-CN" sz="2000" b="1" dirty="0">
                <a:solidFill>
                  <a:schemeClr val="tx1">
                    <a:lumMod val="95000"/>
                    <a:lumOff val="5000"/>
                  </a:schemeClr>
                </a:solidFill>
              </a:rPr>
              <a:t>/</a:t>
            </a:r>
            <a:r>
              <a:rPr lang="zh-CN" altLang="en-US" sz="2000" b="1" dirty="0">
                <a:solidFill>
                  <a:schemeClr val="tx1">
                    <a:lumMod val="95000"/>
                    <a:lumOff val="5000"/>
                  </a:schemeClr>
                </a:solidFill>
              </a:rPr>
              <a:t>密码：</a:t>
            </a:r>
            <a:r>
              <a:rPr lang="en-US" altLang="zh-CN" sz="2000" b="1" dirty="0" err="1">
                <a:solidFill>
                  <a:schemeClr val="tx1">
                    <a:lumMod val="95000"/>
                    <a:lumOff val="5000"/>
                  </a:schemeClr>
                </a:solidFill>
              </a:rPr>
              <a:t>gta</a:t>
            </a:r>
            <a:r>
              <a:rPr lang="en-US" altLang="zh-CN" sz="2000" b="1" dirty="0">
                <a:solidFill>
                  <a:schemeClr val="tx1">
                    <a:lumMod val="95000"/>
                    <a:lumOff val="5000"/>
                  </a:schemeClr>
                </a:solidFill>
              </a:rPr>
              <a:t>/</a:t>
            </a:r>
            <a:r>
              <a:rPr lang="en-US" altLang="zh-CN" sz="2000" b="1" dirty="0" err="1">
                <a:solidFill>
                  <a:schemeClr val="tx1">
                    <a:lumMod val="95000"/>
                    <a:lumOff val="5000"/>
                  </a:schemeClr>
                </a:solidFill>
              </a:rPr>
              <a:t>gta</a:t>
            </a:r>
            <a:r>
              <a:rPr lang="en-US" altLang="zh-CN" sz="2000" b="1" dirty="0">
                <a:solidFill>
                  <a:schemeClr val="tx1">
                    <a:lumMod val="95000"/>
                    <a:lumOff val="5000"/>
                  </a:schemeClr>
                </a:solidFill>
              </a:rPr>
              <a:t> </a:t>
            </a:r>
            <a:endParaRPr lang="en-US" altLang="zh-CN" sz="2000" b="1" dirty="0" smtClean="0">
              <a:solidFill>
                <a:schemeClr val="tx1">
                  <a:lumMod val="95000"/>
                  <a:lumOff val="5000"/>
                </a:schemeClr>
              </a:solidFill>
            </a:endParaRPr>
          </a:p>
          <a:p>
            <a:endParaRPr lang="en-US" altLang="zh-CN" sz="2000" b="1" dirty="0">
              <a:solidFill>
                <a:schemeClr val="tx1">
                  <a:lumMod val="95000"/>
                  <a:lumOff val="5000"/>
                </a:schemeClr>
              </a:solidFill>
            </a:endParaRPr>
          </a:p>
          <a:p>
            <a:r>
              <a:rPr lang="zh-CN" altLang="en-US" sz="2000" b="1" dirty="0" smtClean="0">
                <a:solidFill>
                  <a:schemeClr val="tx1">
                    <a:lumMod val="95000"/>
                    <a:lumOff val="5000"/>
                  </a:schemeClr>
                </a:solidFill>
              </a:rPr>
              <a:t>其他工具：</a:t>
            </a:r>
            <a:r>
              <a:rPr lang="en-US" altLang="zh-CN" sz="2000" b="1" dirty="0" err="1" smtClean="0">
                <a:solidFill>
                  <a:schemeClr val="tx1">
                    <a:lumMod val="95000"/>
                    <a:lumOff val="5000"/>
                  </a:schemeClr>
                </a:solidFill>
              </a:rPr>
              <a:t>rtx</a:t>
            </a:r>
            <a:r>
              <a:rPr lang="zh-CN" altLang="en-US" sz="2000" b="1" dirty="0" smtClean="0">
                <a:solidFill>
                  <a:schemeClr val="tx1">
                    <a:lumMod val="95000"/>
                    <a:lumOff val="5000"/>
                  </a:schemeClr>
                </a:solidFill>
              </a:rPr>
              <a:t>，思维导图等一切常用工具，都可以在共享资源里面找到。</a:t>
            </a:r>
            <a:endParaRPr lang="en-US" altLang="zh-CN" sz="2000" b="1" dirty="0" smtClean="0">
              <a:solidFill>
                <a:schemeClr val="tx1">
                  <a:lumMod val="95000"/>
                  <a:lumOff val="5000"/>
                </a:schemeClr>
              </a:solidFill>
            </a:endParaRPr>
          </a:p>
          <a:p>
            <a:endParaRPr lang="en-US" altLang="zh-CN" sz="2000" b="1" dirty="0">
              <a:solidFill>
                <a:schemeClr val="tx1">
                  <a:lumMod val="95000"/>
                  <a:lumOff val="5000"/>
                </a:schemeClr>
              </a:solidFill>
            </a:endParaRPr>
          </a:p>
          <a:p>
            <a:r>
              <a:rPr lang="zh-CN" altLang="en-US" sz="2000" b="1" dirty="0" smtClean="0">
                <a:solidFill>
                  <a:schemeClr val="tx1">
                    <a:lumMod val="95000"/>
                    <a:lumOff val="5000"/>
                  </a:schemeClr>
                </a:solidFill>
              </a:rPr>
              <a:t>注意事项：相关帐号入职当天会发下来，周倩统一通知。</a:t>
            </a:r>
            <a:r>
              <a:rPr lang="en-US" altLang="zh-CN" sz="2000" b="1" dirty="0" err="1" smtClean="0">
                <a:solidFill>
                  <a:schemeClr val="tx1">
                    <a:lumMod val="95000"/>
                    <a:lumOff val="5000"/>
                  </a:schemeClr>
                </a:solidFill>
              </a:rPr>
              <a:t>Svn</a:t>
            </a:r>
            <a:r>
              <a:rPr lang="zh-CN" altLang="en-US" sz="2000" b="1" dirty="0" smtClean="0">
                <a:solidFill>
                  <a:schemeClr val="tx1">
                    <a:lumMod val="95000"/>
                    <a:lumOff val="5000"/>
                  </a:schemeClr>
                </a:solidFill>
              </a:rPr>
              <a:t>权限也会相应的通知，</a:t>
            </a:r>
            <a:r>
              <a:rPr lang="en-US" altLang="zh-CN" sz="2000" b="1" dirty="0" err="1" smtClean="0">
                <a:solidFill>
                  <a:schemeClr val="tx1">
                    <a:lumMod val="95000"/>
                    <a:lumOff val="5000"/>
                  </a:schemeClr>
                </a:solidFill>
              </a:rPr>
              <a:t>devsuite</a:t>
            </a:r>
            <a:r>
              <a:rPr lang="zh-CN" altLang="en-US" sz="2000" b="1" dirty="0" smtClean="0">
                <a:solidFill>
                  <a:schemeClr val="tx1">
                    <a:lumMod val="95000"/>
                    <a:lumOff val="5000"/>
                  </a:schemeClr>
                </a:solidFill>
              </a:rPr>
              <a:t>后期统一申请。</a:t>
            </a:r>
            <a:endParaRPr lang="en-US" altLang="zh-CN" sz="2000" b="1" dirty="0">
              <a:solidFill>
                <a:schemeClr val="tx1">
                  <a:lumMod val="95000"/>
                  <a:lumOff val="5000"/>
                </a:schemeClr>
              </a:solidFill>
            </a:endParaRPr>
          </a:p>
          <a:p>
            <a:pPr>
              <a:spcBef>
                <a:spcPct val="50000"/>
              </a:spcBef>
              <a:defRPr/>
            </a:pPr>
            <a:endParaRPr kumimoji="1" lang="zh-CN" altLang="en-US" sz="2000" b="1" dirty="0">
              <a:effectLst>
                <a:outerShdw blurRad="38100" dist="38100" dir="2700000" algn="tl">
                  <a:srgbClr val="FFFFFF"/>
                </a:outerShdw>
              </a:effectLst>
              <a:ea typeface="宋体" pitchFamily="2" charset="-122"/>
            </a:endParaRPr>
          </a:p>
        </p:txBody>
      </p:sp>
      <p:sp>
        <p:nvSpPr>
          <p:cNvPr id="5124" name="矩形 25"/>
          <p:cNvSpPr>
            <a:spLocks noChangeArrowheads="1"/>
          </p:cNvSpPr>
          <p:nvPr/>
        </p:nvSpPr>
        <p:spPr bwMode="auto">
          <a:xfrm>
            <a:off x="1085850" y="1616874"/>
            <a:ext cx="75247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sp>
        <p:nvSpPr>
          <p:cNvPr id="2" name="TextBox 1"/>
          <p:cNvSpPr txBox="1"/>
          <p:nvPr/>
        </p:nvSpPr>
        <p:spPr>
          <a:xfrm>
            <a:off x="-108520" y="1"/>
            <a:ext cx="7848872" cy="1323439"/>
          </a:xfrm>
          <a:prstGeom prst="rect">
            <a:avLst/>
          </a:prstGeom>
          <a:noFill/>
        </p:spPr>
        <p:txBody>
          <a:bodyPr wrap="square" rtlCol="0">
            <a:spAutoFit/>
          </a:bodyPr>
          <a:lstStyle/>
          <a:p>
            <a:r>
              <a:rPr lang="zh-CN" altLang="en-US" sz="4000" b="1" dirty="0" smtClean="0">
                <a:latin typeface="黑体" panose="02010609060101010101" pitchFamily="49" charset="-122"/>
                <a:ea typeface="黑体" panose="02010609060101010101" pitchFamily="49" charset="-122"/>
              </a:rPr>
              <a:t>  二、测试线工作平台</a:t>
            </a:r>
            <a:endParaRPr lang="en-US" altLang="zh-CN" sz="4000" b="1" dirty="0" smtClean="0">
              <a:latin typeface="黑体" panose="02010609060101010101" pitchFamily="49" charset="-122"/>
              <a:ea typeface="黑体" panose="02010609060101010101" pitchFamily="49" charset="-122"/>
            </a:endParaRPr>
          </a:p>
          <a:p>
            <a:endParaRPr lang="zh-CN" altLang="en-US" sz="4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885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15156"/>
            <a:ext cx="8294440" cy="707886"/>
          </a:xfrm>
          <a:prstGeom prst="rect">
            <a:avLst/>
          </a:prstGeom>
          <a:noFill/>
          <a:ln w="9525">
            <a:noFill/>
            <a:miter lim="800000"/>
            <a:headEnd/>
            <a:tailEnd/>
          </a:ln>
          <a:effectLst/>
        </p:spPr>
        <p:txBody>
          <a:bodyPr wrap="square">
            <a:spAutoFit/>
          </a:bodyPr>
          <a:lstStyle/>
          <a:p>
            <a:r>
              <a:rPr kumimoji="1" lang="zh-CN" altLang="en-US" sz="4000" dirty="0" smtClean="0">
                <a:solidFill>
                  <a:srgbClr val="FFFFFF"/>
                </a:solidFill>
                <a:effectLst>
                  <a:outerShdw blurRad="38100" dist="38100" dir="2700000" algn="tl">
                    <a:srgbClr val="000000"/>
                  </a:outerShdw>
                </a:effectLst>
                <a:latin typeface="黑体" panose="02010609060101010101" pitchFamily="49" charset="-122"/>
                <a:ea typeface="黑体" panose="02010609060101010101" pitchFamily="49" charset="-122"/>
              </a:rPr>
              <a:t>　</a:t>
            </a:r>
            <a:r>
              <a:rPr kumimoji="1" lang="zh-CN" altLang="en-US" sz="4000" dirty="0" smtClean="0">
                <a:solidFill>
                  <a:schemeClr val="tx1">
                    <a:lumMod val="95000"/>
                    <a:lumOff val="5000"/>
                  </a:schemeClr>
                </a:solidFill>
                <a:latin typeface="黑体" panose="02010609060101010101" pitchFamily="49" charset="-122"/>
                <a:ea typeface="黑体" panose="02010609060101010101" pitchFamily="49" charset="-122"/>
              </a:rPr>
              <a:t>三、</a:t>
            </a:r>
            <a:r>
              <a:rPr lang="zh-CN" altLang="en-US" sz="4000" dirty="0" smtClean="0">
                <a:solidFill>
                  <a:schemeClr val="tx1">
                    <a:lumMod val="95000"/>
                    <a:lumOff val="5000"/>
                  </a:schemeClr>
                </a:solidFill>
                <a:latin typeface="黑体" panose="02010609060101010101" pitchFamily="49" charset="-122"/>
                <a:ea typeface="黑体" panose="02010609060101010101" pitchFamily="49" charset="-122"/>
              </a:rPr>
              <a:t>测试</a:t>
            </a:r>
            <a:r>
              <a:rPr lang="zh-CN" altLang="en-US" sz="4000" dirty="0">
                <a:solidFill>
                  <a:schemeClr val="tx1">
                    <a:lumMod val="95000"/>
                    <a:lumOff val="5000"/>
                  </a:schemeClr>
                </a:solidFill>
                <a:latin typeface="黑体" panose="02010609060101010101" pitchFamily="49" charset="-122"/>
                <a:ea typeface="黑体" panose="02010609060101010101" pitchFamily="49" charset="-122"/>
              </a:rPr>
              <a:t>工作规范</a:t>
            </a:r>
            <a:endParaRPr kumimoji="1" lang="zh-CN" altLang="en-US" sz="4000" b="1" dirty="0">
              <a:solidFill>
                <a:schemeClr val="tx1">
                  <a:lumMod val="95000"/>
                  <a:lumOff val="5000"/>
                </a:schemeClr>
              </a:solidFill>
              <a:latin typeface="黑体" panose="02010609060101010101" pitchFamily="49" charset="-122"/>
              <a:ea typeface="黑体" panose="02010609060101010101" pitchFamily="49" charset="-122"/>
            </a:endParaRPr>
          </a:p>
        </p:txBody>
      </p:sp>
      <p:sp>
        <p:nvSpPr>
          <p:cNvPr id="6148" name="矩形 25"/>
          <p:cNvSpPr>
            <a:spLocks noChangeArrowheads="1"/>
          </p:cNvSpPr>
          <p:nvPr/>
        </p:nvSpPr>
        <p:spPr bwMode="auto">
          <a:xfrm>
            <a:off x="539552" y="1152470"/>
            <a:ext cx="7524750" cy="607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新人介绍</a:t>
            </a:r>
            <a:endParaRPr lang="en-US" altLang="zh-CN" sz="28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2800" dirty="0" smtClean="0">
                <a:latin typeface="黑体" panose="02010609060101010101" pitchFamily="49" charset="-122"/>
                <a:ea typeface="黑体" panose="02010609060101010101" pitchFamily="49" charset="-122"/>
              </a:rPr>
              <a:t>  </a:t>
            </a:r>
            <a:r>
              <a:rPr lang="zh-CN" altLang="en-US" dirty="0">
                <a:ea typeface="黑体" pitchFamily="2" charset="-122"/>
              </a:rPr>
              <a:t>入职当天下班前，需要编写新人介绍，介绍自己的</a:t>
            </a:r>
            <a:r>
              <a:rPr lang="zh-CN" altLang="zh-CN" dirty="0">
                <a:ea typeface="黑体" pitchFamily="2" charset="-122"/>
              </a:rPr>
              <a:t>姓名</a:t>
            </a:r>
            <a:r>
              <a:rPr lang="en-US" altLang="zh-CN" dirty="0">
                <a:ea typeface="黑体" pitchFamily="2" charset="-122"/>
              </a:rPr>
              <a:t>,</a:t>
            </a:r>
            <a:r>
              <a:rPr lang="zh-CN" altLang="zh-CN" dirty="0">
                <a:ea typeface="黑体" pitchFamily="2" charset="-122"/>
              </a:rPr>
              <a:t>毕业院校、专业及毕业时间</a:t>
            </a:r>
            <a:r>
              <a:rPr lang="en-US" altLang="zh-CN" dirty="0">
                <a:ea typeface="黑体" pitchFamily="2" charset="-122"/>
              </a:rPr>
              <a:t>,</a:t>
            </a:r>
            <a:r>
              <a:rPr lang="zh-CN" altLang="zh-CN" dirty="0">
                <a:ea typeface="黑体" pitchFamily="2" charset="-122"/>
              </a:rPr>
              <a:t>家乡</a:t>
            </a:r>
            <a:r>
              <a:rPr lang="en-US" altLang="zh-CN" dirty="0">
                <a:ea typeface="黑体" pitchFamily="2" charset="-122"/>
              </a:rPr>
              <a:t>,</a:t>
            </a:r>
            <a:r>
              <a:rPr lang="zh-CN" altLang="zh-CN" dirty="0">
                <a:ea typeface="黑体" pitchFamily="2" charset="-122"/>
              </a:rPr>
              <a:t>工作经历导师姓名</a:t>
            </a:r>
            <a:r>
              <a:rPr lang="en-US" altLang="zh-CN" dirty="0">
                <a:ea typeface="黑体" pitchFamily="2" charset="-122"/>
              </a:rPr>
              <a:t>,</a:t>
            </a:r>
            <a:r>
              <a:rPr lang="zh-CN" altLang="zh-CN" dirty="0">
                <a:ea typeface="黑体" pitchFamily="2" charset="-122"/>
              </a:rPr>
              <a:t>性格</a:t>
            </a:r>
            <a:r>
              <a:rPr lang="en-US" altLang="zh-CN" dirty="0">
                <a:ea typeface="黑体" pitchFamily="2" charset="-122"/>
              </a:rPr>
              <a:t>,</a:t>
            </a:r>
            <a:r>
              <a:rPr lang="zh-CN" altLang="zh-CN" dirty="0">
                <a:ea typeface="黑体" pitchFamily="2" charset="-122"/>
              </a:rPr>
              <a:t>兴趣爱好</a:t>
            </a:r>
            <a:r>
              <a:rPr lang="zh-CN" altLang="en-US" dirty="0">
                <a:ea typeface="黑体" pitchFamily="2" charset="-122"/>
              </a:rPr>
              <a:t>等，融入国泰安，让大家更好的认识自己。（注：发送邮件时，需要编写自己的邮件签名</a:t>
            </a:r>
            <a:r>
              <a:rPr lang="en-US" altLang="zh-CN" dirty="0">
                <a:ea typeface="黑体" pitchFamily="2" charset="-122"/>
              </a:rPr>
              <a:t>outlook—</a:t>
            </a:r>
            <a:r>
              <a:rPr lang="zh-CN" altLang="zh-CN" dirty="0">
                <a:ea typeface="黑体" pitchFamily="2" charset="-122"/>
              </a:rPr>
              <a:t>文件</a:t>
            </a:r>
            <a:r>
              <a:rPr lang="en-US" altLang="zh-CN" dirty="0">
                <a:ea typeface="黑体" pitchFamily="2" charset="-122"/>
              </a:rPr>
              <a:t> –</a:t>
            </a:r>
            <a:r>
              <a:rPr lang="zh-CN" altLang="zh-CN" dirty="0">
                <a:ea typeface="黑体" pitchFamily="2" charset="-122"/>
              </a:rPr>
              <a:t>选项</a:t>
            </a:r>
            <a:r>
              <a:rPr lang="en-US" altLang="zh-CN" dirty="0">
                <a:ea typeface="黑体" pitchFamily="2" charset="-122"/>
              </a:rPr>
              <a:t> –</a:t>
            </a:r>
            <a:r>
              <a:rPr lang="zh-CN" altLang="zh-CN" dirty="0">
                <a:ea typeface="黑体" pitchFamily="2" charset="-122"/>
              </a:rPr>
              <a:t>邮件</a:t>
            </a:r>
            <a:r>
              <a:rPr lang="en-US" altLang="zh-CN" dirty="0">
                <a:ea typeface="黑体" pitchFamily="2" charset="-122"/>
              </a:rPr>
              <a:t> –</a:t>
            </a:r>
            <a:r>
              <a:rPr lang="zh-CN" altLang="zh-CN" dirty="0">
                <a:ea typeface="黑体" pitchFamily="2" charset="-122"/>
              </a:rPr>
              <a:t>签名</a:t>
            </a:r>
            <a:r>
              <a:rPr lang="en-US" altLang="zh-CN" dirty="0">
                <a:ea typeface="黑体" pitchFamily="2" charset="-122"/>
              </a:rPr>
              <a:t>  </a:t>
            </a:r>
            <a:r>
              <a:rPr lang="zh-CN" altLang="en-US" dirty="0">
                <a:ea typeface="黑体" pitchFamily="2" charset="-122"/>
              </a:rPr>
              <a:t>）</a:t>
            </a:r>
            <a:endParaRPr lang="en-US" altLang="zh-CN" dirty="0">
              <a:ea typeface="黑体" pitchFamily="2" charset="-122"/>
            </a:endParaRPr>
          </a:p>
          <a:p>
            <a:pPr>
              <a:lnSpc>
                <a:spcPct val="115000"/>
              </a:lnSpc>
              <a:spcBef>
                <a:spcPct val="30000"/>
              </a:spcBef>
              <a:spcAft>
                <a:spcPct val="30000"/>
              </a:spcAft>
            </a:pPr>
            <a:r>
              <a:rPr lang="zh-CN" altLang="en-US" sz="1500" dirty="0" smtClean="0">
                <a:latin typeface="黑体" panose="02010609060101010101" pitchFamily="49" charset="-122"/>
                <a:ea typeface="黑体" panose="02010609060101010101" pitchFamily="49" charset="-122"/>
              </a:rPr>
              <a:t>注意事项：</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sz="1500" dirty="0" smtClean="0">
                <a:latin typeface="黑体" panose="02010609060101010101" pitchFamily="49" charset="-122"/>
                <a:ea typeface="黑体" panose="02010609060101010101" pitchFamily="49" charset="-122"/>
              </a:rPr>
              <a:t>邮件主题格式为</a:t>
            </a:r>
            <a:r>
              <a:rPr lang="zh-CN" altLang="zh-CN" sz="1500" dirty="0">
                <a:latin typeface="黑体" panose="02010609060101010101" pitchFamily="49" charset="-122"/>
                <a:ea typeface="黑体" panose="02010609060101010101" pitchFamily="49" charset="-122"/>
              </a:rPr>
              <a:t>【新人报到】</a:t>
            </a:r>
            <a:r>
              <a:rPr lang="zh-CN" altLang="zh-CN" sz="1500" dirty="0" smtClean="0">
                <a:latin typeface="黑体" panose="02010609060101010101" pitchFamily="49" charset="-122"/>
                <a:ea typeface="黑体" panose="02010609060101010101" pitchFamily="49" charset="-122"/>
              </a:rPr>
              <a:t>测试</a:t>
            </a:r>
            <a:r>
              <a:rPr lang="zh-CN" altLang="en-US" sz="1500" dirty="0" smtClean="0">
                <a:latin typeface="黑体" panose="02010609060101010101" pitchFamily="49" charset="-122"/>
                <a:ea typeface="黑体" panose="02010609060101010101" pitchFamily="49" charset="-122"/>
              </a:rPr>
              <a:t>*</a:t>
            </a:r>
            <a:r>
              <a:rPr lang="zh-CN" altLang="zh-CN" sz="1500" dirty="0" smtClean="0">
                <a:latin typeface="黑体" panose="02010609060101010101" pitchFamily="49" charset="-122"/>
                <a:ea typeface="黑体" panose="02010609060101010101" pitchFamily="49" charset="-122"/>
              </a:rPr>
              <a:t>部</a:t>
            </a:r>
            <a:r>
              <a:rPr lang="en-US" altLang="zh-CN" sz="1500" dirty="0" smtClean="0">
                <a:latin typeface="黑体" panose="02010609060101010101" pitchFamily="49" charset="-122"/>
                <a:ea typeface="黑体" panose="02010609060101010101" pitchFamily="49" charset="-122"/>
              </a:rPr>
              <a:t>-</a:t>
            </a:r>
            <a:r>
              <a:rPr lang="zh-CN" altLang="en-US" sz="1500" dirty="0" smtClean="0">
                <a:latin typeface="黑体" panose="02010609060101010101" pitchFamily="49" charset="-122"/>
                <a:ea typeface="黑体" panose="02010609060101010101" pitchFamily="49" charset="-122"/>
              </a:rPr>
              <a:t>姓名</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sz="1500" dirty="0" smtClean="0">
                <a:latin typeface="黑体" panose="02010609060101010101" pitchFamily="49" charset="-122"/>
                <a:ea typeface="黑体" panose="02010609060101010101" pitchFamily="49" charset="-122"/>
              </a:rPr>
              <a:t>发送给</a:t>
            </a:r>
            <a:r>
              <a:rPr lang="en-US" altLang="zh-CN" sz="1500" dirty="0" smtClean="0">
                <a:latin typeface="黑体" panose="02010609060101010101" pitchFamily="49" charset="-122"/>
                <a:ea typeface="黑体" panose="02010609060101010101" pitchFamily="49" charset="-122"/>
              </a:rPr>
              <a:t>C2-</a:t>
            </a:r>
            <a:r>
              <a:rPr lang="zh-CN" altLang="en-US" sz="1500" dirty="0" smtClean="0">
                <a:latin typeface="黑体" panose="02010609060101010101" pitchFamily="49" charset="-122"/>
                <a:ea typeface="黑体" panose="02010609060101010101" pitchFamily="49" charset="-122"/>
              </a:rPr>
              <a:t>测试线，抄送给 测试线</a:t>
            </a:r>
            <a:r>
              <a:rPr lang="zh-CN" altLang="en-US" sz="1500" dirty="0">
                <a:latin typeface="黑体" panose="02010609060101010101" pitchFamily="49" charset="-122"/>
                <a:ea typeface="黑体" panose="02010609060101010101" pitchFamily="49" charset="-122"/>
              </a:rPr>
              <a:t>领导</a:t>
            </a:r>
            <a:r>
              <a:rPr lang="en-US" altLang="zh-CN" sz="1500" dirty="0" smtClean="0">
                <a:latin typeface="黑体" panose="02010609060101010101" pitchFamily="49" charset="-122"/>
                <a:ea typeface="黑体" panose="02010609060101010101" pitchFamily="49" charset="-122"/>
              </a:rPr>
              <a:t>+</a:t>
            </a:r>
            <a:r>
              <a:rPr lang="zh-CN" altLang="en-US" sz="1500" dirty="0" smtClean="0">
                <a:latin typeface="黑体" panose="02010609060101010101" pitchFamily="49" charset="-122"/>
                <a:ea typeface="黑体" panose="02010609060101010101" pitchFamily="49" charset="-122"/>
              </a:rPr>
              <a:t>部门经理</a:t>
            </a:r>
            <a:r>
              <a:rPr lang="en-US" altLang="zh-CN" sz="1500" dirty="0" smtClean="0">
                <a:latin typeface="黑体" panose="02010609060101010101" pitchFamily="49" charset="-122"/>
                <a:ea typeface="黑体" panose="02010609060101010101" pitchFamily="49" charset="-122"/>
              </a:rPr>
              <a:t>+</a:t>
            </a:r>
            <a:r>
              <a:rPr lang="zh-CN" altLang="en-US" sz="1500" dirty="0" smtClean="0">
                <a:latin typeface="黑体" panose="02010609060101010101" pitchFamily="49" charset="-122"/>
                <a:ea typeface="黑体" panose="02010609060101010101" pitchFamily="49" charset="-122"/>
              </a:rPr>
              <a:t>导师</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sz="1500" dirty="0" smtClean="0">
                <a:latin typeface="黑体" panose="02010609060101010101" pitchFamily="49" charset="-122"/>
                <a:ea typeface="黑体" panose="02010609060101010101" pitchFamily="49" charset="-122"/>
              </a:rPr>
              <a:t>参考：</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ea typeface="黑体" pitchFamily="2" charset="-122"/>
              </a:rPr>
              <a:t>	</a:t>
            </a:r>
          </a:p>
          <a:p>
            <a:pPr>
              <a:lnSpc>
                <a:spcPct val="115000"/>
              </a:lnSpc>
              <a:spcBef>
                <a:spcPct val="30000"/>
              </a:spcBef>
              <a:spcAft>
                <a:spcPct val="30000"/>
              </a:spcAft>
            </a:pP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00" y="5100812"/>
            <a:ext cx="7778067" cy="17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0"/>
            <a:ext cx="8763000" cy="6681060"/>
          </a:xfrm>
          <a:prstGeom prst="rect">
            <a:avLst/>
          </a:prstGeom>
          <a:noFill/>
          <a:ln w="9525">
            <a:noFill/>
            <a:miter lim="800000"/>
            <a:headEnd/>
            <a:tailEnd/>
          </a:ln>
          <a:effectLst/>
        </p:spPr>
        <p:txBody>
          <a:bodyPr>
            <a:spAutoFit/>
          </a:bodyPr>
          <a:lstStyle/>
          <a:p>
            <a:pPr>
              <a:spcBef>
                <a:spcPct val="50000"/>
              </a:spcBef>
              <a:defRPr/>
            </a:pPr>
            <a:r>
              <a:rPr kumimoji="1" lang="zh-CN" altLang="en-US" sz="4000" dirty="0">
                <a:solidFill>
                  <a:srgbClr val="FFFFFF"/>
                </a:solidFill>
                <a:effectLst>
                  <a:outerShdw blurRad="38100" dist="38100" dir="2700000" algn="tl">
                    <a:srgbClr val="000000"/>
                  </a:outerShdw>
                </a:effectLst>
                <a:latin typeface="黑体" pitchFamily="2" charset="-122"/>
                <a:ea typeface="黑体" pitchFamily="2" charset="-122"/>
              </a:rPr>
              <a:t>　</a:t>
            </a:r>
            <a:endParaRPr lang="en-US" altLang="zh-CN" sz="4000" dirty="0"/>
          </a:p>
          <a:p>
            <a:pPr>
              <a:lnSpc>
                <a:spcPct val="115000"/>
              </a:lnSpc>
              <a:spcBef>
                <a:spcPct val="30000"/>
              </a:spcBef>
              <a:spcAft>
                <a:spcPct val="30000"/>
              </a:spcAft>
            </a:pPr>
            <a:endParaRPr lang="en-US" altLang="zh-CN" sz="1500" dirty="0" smtClean="0">
              <a:ea typeface="黑体" pitchFamily="2" charset="-122"/>
            </a:endParaRPr>
          </a:p>
          <a:p>
            <a:pPr>
              <a:lnSpc>
                <a:spcPct val="115000"/>
              </a:lnSpc>
              <a:spcBef>
                <a:spcPct val="30000"/>
              </a:spcBef>
              <a:spcAft>
                <a:spcPct val="30000"/>
              </a:spcAft>
            </a:pPr>
            <a:r>
              <a:rPr lang="en-US" altLang="zh-CN" sz="2800" dirty="0" smtClean="0">
                <a:latin typeface="黑体" panose="02010609060101010101" pitchFamily="49" charset="-122"/>
                <a:ea typeface="黑体" panose="02010609060101010101" pitchFamily="49" charset="-122"/>
              </a:rPr>
              <a:t>2</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工作日报要求</a:t>
            </a:r>
            <a:endParaRPr lang="en-US" altLang="zh-CN" sz="28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dirty="0" smtClean="0">
                <a:latin typeface="黑体" panose="02010609060101010101" pitchFamily="49" charset="-122"/>
                <a:ea typeface="黑体" panose="02010609060101010101" pitchFamily="49" charset="-122"/>
              </a:rPr>
              <a:t>     工作人员</a:t>
            </a:r>
            <a:r>
              <a:rPr lang="zh-CN" altLang="en-US" dirty="0">
                <a:latin typeface="黑体" panose="02010609060101010101" pitchFamily="49" charset="-122"/>
                <a:ea typeface="黑体" panose="02010609060101010101" pitchFamily="49" charset="-122"/>
              </a:rPr>
              <a:t>需要每日根据自己的实际工作情况，来填写自己的工作日报，</a:t>
            </a:r>
            <a:r>
              <a:rPr lang="zh-CN" altLang="en-US" dirty="0" smtClean="0">
                <a:latin typeface="黑体" panose="02010609060101010101" pitchFamily="49" charset="-122"/>
                <a:ea typeface="黑体" panose="02010609060101010101" pitchFamily="49" charset="-122"/>
              </a:rPr>
              <a:t>每天</a:t>
            </a:r>
            <a:r>
              <a:rPr lang="zh-CN" altLang="en-US" dirty="0">
                <a:latin typeface="黑体" panose="02010609060101010101" pitchFamily="49" charset="-122"/>
                <a:ea typeface="黑体" panose="02010609060101010101" pitchFamily="49" charset="-122"/>
              </a:rPr>
              <a:t>以</a:t>
            </a:r>
            <a:r>
              <a:rPr lang="zh-CN" altLang="en-US" dirty="0" smtClean="0">
                <a:latin typeface="黑体" panose="02010609060101010101" pitchFamily="49" charset="-122"/>
                <a:ea typeface="黑体" panose="02010609060101010101" pitchFamily="49" charset="-122"/>
              </a:rPr>
              <a:t>邮件</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形式告知，发送给项目经理，抄送测试线领导，部门</a:t>
            </a:r>
            <a:r>
              <a:rPr lang="zh-CN" altLang="en-US" dirty="0">
                <a:latin typeface="黑体" panose="02010609060101010101" pitchFamily="49" charset="-122"/>
                <a:ea typeface="黑体" panose="02010609060101010101" pitchFamily="49" charset="-122"/>
              </a:rPr>
              <a:t>经理，所在项目的负责人，以便他们对你工作情况的掌握。</a:t>
            </a:r>
            <a:r>
              <a:rPr lang="en-US" altLang="zh-CN" dirty="0">
                <a:latin typeface="黑体" panose="02010609060101010101" pitchFamily="49" charset="-122"/>
                <a:ea typeface="黑体" panose="02010609060101010101" pitchFamily="49" charset="-122"/>
              </a:rPr>
              <a:t> </a:t>
            </a:r>
          </a:p>
          <a:p>
            <a:pPr>
              <a:lnSpc>
                <a:spcPct val="115000"/>
              </a:lnSpc>
              <a:spcBef>
                <a:spcPct val="30000"/>
              </a:spcBef>
              <a:spcAft>
                <a:spcPct val="30000"/>
              </a:spcAft>
            </a:pPr>
            <a:r>
              <a:rPr lang="zh-CN" altLang="en-US" sz="1500" dirty="0">
                <a:latin typeface="黑体" panose="02010609060101010101" pitchFamily="49" charset="-122"/>
                <a:ea typeface="黑体" panose="02010609060101010101" pitchFamily="49" charset="-122"/>
              </a:rPr>
              <a:t>注意</a:t>
            </a:r>
            <a:r>
              <a:rPr lang="zh-CN" altLang="en-US" sz="1500" dirty="0" smtClean="0">
                <a:latin typeface="黑体" panose="02010609060101010101" pitchFamily="49" charset="-122"/>
                <a:ea typeface="黑体" panose="02010609060101010101" pitchFamily="49" charset="-122"/>
              </a:rPr>
              <a:t>事项：</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1.</a:t>
            </a:r>
            <a:r>
              <a:rPr lang="zh-CN" altLang="en-US" sz="1500" dirty="0" smtClean="0">
                <a:latin typeface="黑体" panose="02010609060101010101" pitchFamily="49" charset="-122"/>
                <a:ea typeface="黑体" panose="02010609060101010101" pitchFamily="49" charset="-122"/>
              </a:rPr>
              <a:t>邮件</a:t>
            </a:r>
            <a:r>
              <a:rPr lang="zh-CN" altLang="en-US" sz="1500" dirty="0">
                <a:latin typeface="黑体" panose="02010609060101010101" pitchFamily="49" charset="-122"/>
                <a:ea typeface="黑体" panose="02010609060101010101" pitchFamily="49" charset="-122"/>
              </a:rPr>
              <a:t>已累计的方式发送</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比如说： 以月形式，当天日报在前一天日报的</a:t>
            </a:r>
            <a:r>
              <a:rPr lang="zh-CN" altLang="en-US" sz="1500" dirty="0" smtClean="0">
                <a:latin typeface="黑体" panose="02010609060101010101" pitchFamily="49" charset="-122"/>
                <a:ea typeface="黑体" panose="02010609060101010101" pitchFamily="49" charset="-122"/>
              </a:rPr>
              <a:t>基础</a:t>
            </a:r>
            <a:r>
              <a:rPr lang="zh-CN" altLang="en-US" sz="1500" dirty="0">
                <a:latin typeface="黑体" panose="02010609060101010101" pitchFamily="49" charset="-122"/>
                <a:ea typeface="黑体" panose="02010609060101010101" pitchFamily="49" charset="-122"/>
              </a:rPr>
              <a:t>上</a:t>
            </a:r>
            <a:r>
              <a:rPr lang="zh-CN" altLang="en-US" sz="1500" dirty="0" smtClean="0">
                <a:latin typeface="黑体" panose="02010609060101010101" pitchFamily="49" charset="-122"/>
                <a:ea typeface="黑体" panose="02010609060101010101" pitchFamily="49" charset="-122"/>
              </a:rPr>
              <a:t>发出</a:t>
            </a:r>
            <a:r>
              <a:rPr lang="zh-CN" altLang="en-US" sz="1500" dirty="0">
                <a:latin typeface="黑体" panose="02010609060101010101" pitchFamily="49" charset="-122"/>
                <a:ea typeface="黑体" panose="02010609060101010101" pitchFamily="49" charset="-122"/>
              </a:rPr>
              <a:t>来，从月初日报一直累计到</a:t>
            </a:r>
            <a:r>
              <a:rPr lang="zh-CN" altLang="en-US" sz="1500" dirty="0" smtClean="0">
                <a:latin typeface="黑体" panose="02010609060101010101" pitchFamily="49" charset="-122"/>
                <a:ea typeface="黑体" panose="02010609060101010101" pitchFamily="49" charset="-122"/>
              </a:rPr>
              <a:t>月底</a:t>
            </a:r>
            <a:r>
              <a:rPr lang="en-US" altLang="zh-CN" sz="1500" dirty="0" smtClean="0">
                <a:latin typeface="黑体" panose="02010609060101010101" pitchFamily="49" charset="-122"/>
                <a:ea typeface="黑体" panose="02010609060101010101" pitchFamily="49" charset="-122"/>
              </a:rPr>
              <a:t>)</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2.</a:t>
            </a:r>
            <a:r>
              <a:rPr lang="zh-CN" altLang="en-US" sz="1500" dirty="0" smtClean="0">
                <a:latin typeface="黑体" panose="02010609060101010101" pitchFamily="49" charset="-122"/>
                <a:ea typeface="黑体" panose="02010609060101010101" pitchFamily="49" charset="-122"/>
              </a:rPr>
              <a:t>邮件</a:t>
            </a:r>
            <a:r>
              <a:rPr lang="zh-CN" altLang="en-US" sz="1500" dirty="0">
                <a:latin typeface="黑体" panose="02010609060101010101" pitchFamily="49" charset="-122"/>
                <a:ea typeface="黑体" panose="02010609060101010101" pitchFamily="49" charset="-122"/>
              </a:rPr>
              <a:t>日报主题格式为： </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新人日报</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测试*部</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**工作日报（</a:t>
            </a:r>
            <a:r>
              <a:rPr lang="en-US" altLang="zh-CN" sz="1500" dirty="0" err="1">
                <a:latin typeface="黑体" panose="02010609060101010101" pitchFamily="49" charset="-122"/>
                <a:ea typeface="黑体" panose="02010609060101010101" pitchFamily="49" charset="-122"/>
              </a:rPr>
              <a:t>yyyymmdd</a:t>
            </a:r>
            <a:r>
              <a:rPr lang="en-US" altLang="zh-CN" sz="1500" dirty="0">
                <a:latin typeface="黑体" panose="02010609060101010101" pitchFamily="49" charset="-122"/>
                <a:ea typeface="黑体" panose="02010609060101010101" pitchFamily="49" charset="-122"/>
              </a:rPr>
              <a:t>) </a:t>
            </a:r>
            <a:r>
              <a:rPr lang="zh-CN" altLang="en-US" sz="1500" dirty="0">
                <a:latin typeface="黑体" panose="02010609060101010101" pitchFamily="49" charset="-122"/>
                <a:ea typeface="黑体" panose="02010609060101010101" pitchFamily="49" charset="-122"/>
              </a:rPr>
              <a:t>　</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3.</a:t>
            </a:r>
            <a:r>
              <a:rPr lang="zh-CN" altLang="en-US" sz="1500" dirty="0" smtClean="0">
                <a:latin typeface="黑体" panose="02010609060101010101" pitchFamily="49" charset="-122"/>
                <a:ea typeface="黑体" panose="02010609060101010101" pitchFamily="49" charset="-122"/>
              </a:rPr>
              <a:t>内容</a:t>
            </a:r>
            <a:r>
              <a:rPr lang="zh-CN" altLang="en-US" sz="1500" dirty="0">
                <a:latin typeface="黑体" panose="02010609060101010101" pitchFamily="49" charset="-122"/>
                <a:ea typeface="黑体" panose="02010609060101010101" pitchFamily="49" charset="-122"/>
              </a:rPr>
              <a:t>贴在邮件正文中</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4.</a:t>
            </a:r>
            <a:r>
              <a:rPr lang="zh-CN" altLang="zh-CN" sz="1500" dirty="0" smtClean="0">
                <a:latin typeface="黑体" panose="02010609060101010101" pitchFamily="49" charset="-122"/>
                <a:ea typeface="黑体" panose="02010609060101010101" pitchFamily="49" charset="-122"/>
              </a:rPr>
              <a:t>日报</a:t>
            </a:r>
            <a:r>
              <a:rPr lang="zh-CN" altLang="en-US" sz="1500" dirty="0">
                <a:latin typeface="黑体" panose="02010609060101010101" pitchFamily="49" charset="-122"/>
                <a:ea typeface="黑体" panose="02010609060101010101" pitchFamily="49" charset="-122"/>
              </a:rPr>
              <a:t>附件（以</a:t>
            </a:r>
            <a:r>
              <a:rPr lang="en-US" altLang="zh-CN" sz="1500" dirty="0">
                <a:latin typeface="黑体" panose="02010609060101010101" pitchFamily="49" charset="-122"/>
                <a:ea typeface="黑体" panose="02010609060101010101" pitchFamily="49" charset="-122"/>
              </a:rPr>
              <a:t>word</a:t>
            </a:r>
            <a:r>
              <a:rPr lang="zh-CN" altLang="en-US" sz="1500" dirty="0">
                <a:latin typeface="黑体" panose="02010609060101010101" pitchFamily="49" charset="-122"/>
                <a:ea typeface="黑体" panose="02010609060101010101" pitchFamily="49" charset="-122"/>
              </a:rPr>
              <a:t>编辑）</a:t>
            </a:r>
            <a:r>
              <a:rPr lang="zh-CN" altLang="zh-CN" sz="1500" dirty="0">
                <a:latin typeface="黑体" panose="02010609060101010101" pitchFamily="49" charset="-122"/>
                <a:ea typeface="黑体" panose="02010609060101010101" pitchFamily="49" charset="-122"/>
              </a:rPr>
              <a:t>提交必须提交</a:t>
            </a:r>
            <a:r>
              <a:rPr lang="en-US" altLang="zh-CN" sz="1500" dirty="0">
                <a:latin typeface="黑体" panose="02010609060101010101" pitchFamily="49" charset="-122"/>
                <a:ea typeface="黑体" panose="02010609060101010101" pitchFamily="49" charset="-122"/>
              </a:rPr>
              <a:t>SNV</a:t>
            </a:r>
            <a:r>
              <a:rPr lang="zh-CN" altLang="zh-CN" sz="1500" dirty="0" smtClean="0">
                <a:latin typeface="黑体" panose="02010609060101010101" pitchFamily="49" charset="-122"/>
                <a:ea typeface="黑体" panose="02010609060101010101" pitchFamily="49" charset="-122"/>
              </a:rPr>
              <a:t>上</a:t>
            </a:r>
            <a:r>
              <a:rPr lang="en-US" altLang="zh-CN" sz="1500" dirty="0" smtClean="0">
                <a:latin typeface="黑体" panose="02010609060101010101" pitchFamily="49" charset="-122"/>
                <a:ea typeface="黑体" panose="02010609060101010101" pitchFamily="49" charset="-122"/>
              </a:rPr>
              <a:t>(</a:t>
            </a:r>
            <a:r>
              <a:rPr lang="en-US" altLang="zh-CN" sz="1500" dirty="0" smtClean="0">
                <a:latin typeface="黑体" panose="02010609060101010101" pitchFamily="49" charset="-122"/>
                <a:ea typeface="黑体" panose="02010609060101010101" pitchFamily="49" charset="-122"/>
                <a:hlinkClick r:id="rId2"/>
              </a:rPr>
              <a:t>http</a:t>
            </a:r>
            <a:r>
              <a:rPr lang="en-US" altLang="zh-CN" sz="1500" dirty="0">
                <a:latin typeface="黑体" panose="02010609060101010101" pitchFamily="49" charset="-122"/>
                <a:ea typeface="黑体" panose="02010609060101010101" pitchFamily="49" charset="-122"/>
                <a:hlinkClick r:id="rId2"/>
              </a:rPr>
              <a:t>://192.168.107.22:8080/svn/Test_lib/04 </a:t>
            </a:r>
            <a:r>
              <a:rPr lang="zh-CN" altLang="en-US" sz="1500" dirty="0">
                <a:latin typeface="黑体" panose="02010609060101010101" pitchFamily="49" charset="-122"/>
                <a:ea typeface="黑体" panose="02010609060101010101" pitchFamily="49" charset="-122"/>
                <a:hlinkClick r:id="rId2"/>
              </a:rPr>
              <a:t>工作周报</a:t>
            </a:r>
            <a:r>
              <a:rPr lang="en-US" altLang="zh-CN" sz="1500" dirty="0">
                <a:latin typeface="黑体" panose="02010609060101010101" pitchFamily="49" charset="-122"/>
                <a:ea typeface="黑体" panose="02010609060101010101" pitchFamily="49" charset="-122"/>
                <a:hlinkClick r:id="rId2"/>
              </a:rPr>
              <a:t>/01 </a:t>
            </a:r>
            <a:r>
              <a:rPr lang="zh-CN" altLang="en-US" sz="1500" dirty="0">
                <a:latin typeface="黑体" panose="02010609060101010101" pitchFamily="49" charset="-122"/>
                <a:ea typeface="黑体" panose="02010609060101010101" pitchFamily="49" charset="-122"/>
                <a:hlinkClick r:id="rId2"/>
              </a:rPr>
              <a:t>员工周报</a:t>
            </a:r>
            <a:r>
              <a:rPr lang="en-US" altLang="zh-CN" sz="1500" dirty="0">
                <a:latin typeface="黑体" panose="02010609060101010101" pitchFamily="49" charset="-122"/>
                <a:ea typeface="黑体" panose="02010609060101010101" pitchFamily="49" charset="-122"/>
                <a:hlinkClick r:id="rId2"/>
              </a:rPr>
              <a:t>/07 </a:t>
            </a:r>
            <a:r>
              <a:rPr lang="zh-CN" altLang="en-US" sz="1500" dirty="0">
                <a:latin typeface="黑体" panose="02010609060101010101" pitchFamily="49" charset="-122"/>
                <a:ea typeface="黑体" panose="02010609060101010101" pitchFamily="49" charset="-122"/>
                <a:hlinkClick r:id="rId2"/>
              </a:rPr>
              <a:t>测试七部</a:t>
            </a:r>
            <a:r>
              <a:rPr lang="en-US" altLang="zh-CN" sz="1500" dirty="0">
                <a:latin typeface="黑体" panose="02010609060101010101" pitchFamily="49" charset="-122"/>
                <a:ea typeface="黑体" panose="02010609060101010101" pitchFamily="49" charset="-122"/>
                <a:hlinkClick r:id="rId2"/>
              </a:rPr>
              <a:t>/</a:t>
            </a:r>
            <a:r>
              <a:rPr lang="zh-CN" altLang="en-US" sz="1500" dirty="0">
                <a:latin typeface="黑体" panose="02010609060101010101" pitchFamily="49" charset="-122"/>
                <a:ea typeface="黑体" panose="02010609060101010101" pitchFamily="49" charset="-122"/>
                <a:hlinkClick r:id="rId2"/>
              </a:rPr>
              <a:t>工作日报</a:t>
            </a:r>
            <a:r>
              <a:rPr lang="en-US" altLang="zh-CN" sz="1500" dirty="0" smtClean="0">
                <a:latin typeface="黑体" panose="02010609060101010101" pitchFamily="49" charset="-122"/>
                <a:ea typeface="黑体" panose="02010609060101010101" pitchFamily="49" charset="-122"/>
                <a:hlinkClick r:id="rId2"/>
              </a:rPr>
              <a:t>/</a:t>
            </a:r>
            <a:r>
              <a:rPr lang="en-US" altLang="zh-CN" sz="1500" dirty="0" smtClean="0">
                <a:latin typeface="黑体" panose="02010609060101010101" pitchFamily="49" charset="-122"/>
                <a:ea typeface="黑体" panose="02010609060101010101" pitchFamily="49" charset="-122"/>
              </a:rPr>
              <a:t>)</a:t>
            </a: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5.</a:t>
            </a:r>
            <a:r>
              <a:rPr lang="zh-CN" altLang="en-US" sz="1500" dirty="0" smtClean="0">
                <a:latin typeface="黑体" panose="02010609060101010101" pitchFamily="49" charset="-122"/>
                <a:ea typeface="黑体" panose="02010609060101010101" pitchFamily="49" charset="-122"/>
              </a:rPr>
              <a:t>日报内容注意点，数据尽可能量化，比如执行了多少用例等</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6.</a:t>
            </a:r>
            <a:r>
              <a:rPr lang="zh-CN" altLang="en-US" sz="1500" dirty="0" smtClean="0">
                <a:latin typeface="黑体" panose="02010609060101010101" pitchFamily="49" charset="-122"/>
                <a:ea typeface="黑体" panose="02010609060101010101" pitchFamily="49" charset="-122"/>
              </a:rPr>
              <a:t>日报提交时间：每天下班以后提交，如果有中途请假情况，也需要提交日报。</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sz="1500" dirty="0">
                <a:ea typeface="黑体" pitchFamily="2" charset="-122"/>
              </a:rPr>
              <a:t>　</a:t>
            </a:r>
            <a:endParaRPr kumimoji="1" lang="zh-CN" altLang="en-US" sz="1500" b="1" dirty="0">
              <a:effectLst>
                <a:outerShdw blurRad="38100" dist="38100" dir="2700000" algn="tl">
                  <a:srgbClr val="FFFFFF"/>
                </a:outerShdw>
              </a:effectLst>
              <a:ea typeface="宋体" pitchFamily="2" charset="-122"/>
            </a:endParaRPr>
          </a:p>
        </p:txBody>
      </p:sp>
      <p:sp>
        <p:nvSpPr>
          <p:cNvPr id="5124" name="矩形 25"/>
          <p:cNvSpPr>
            <a:spLocks noChangeArrowheads="1"/>
          </p:cNvSpPr>
          <p:nvPr/>
        </p:nvSpPr>
        <p:spPr bwMode="auto">
          <a:xfrm>
            <a:off x="1085850" y="1706563"/>
            <a:ext cx="75247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spTree>
    <p:extLst>
      <p:ext uri="{BB962C8B-B14F-4D97-AF65-F5344CB8AC3E}">
        <p14:creationId xmlns:p14="http://schemas.microsoft.com/office/powerpoint/2010/main" val="391521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539552" y="1152470"/>
            <a:ext cx="7524750" cy="210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zh-CN" altLang="en-US" sz="1500" dirty="0" smtClean="0">
                <a:ea typeface="黑体" pitchFamily="2" charset="-122"/>
              </a:rPr>
              <a:t>工作日报内容格式</a:t>
            </a:r>
            <a:endParaRPr lang="en-US" altLang="zh-CN" sz="1500" dirty="0" smtClean="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51622097"/>
              </p:ext>
            </p:extLst>
          </p:nvPr>
        </p:nvGraphicFramePr>
        <p:xfrm>
          <a:off x="2915816" y="980728"/>
          <a:ext cx="4205290" cy="5604135"/>
        </p:xfrm>
        <a:graphic>
          <a:graphicData uri="http://schemas.openxmlformats.org/presentationml/2006/ole">
            <mc:AlternateContent xmlns:mc="http://schemas.openxmlformats.org/markup-compatibility/2006">
              <mc:Choice xmlns:v="urn:schemas-microsoft-com:vml" Requires="v">
                <p:oleObj spid="_x0000_s7513" name="文档" r:id="rId3" imgW="5873376" imgH="7828065" progId="Word.Document.8">
                  <p:link updateAutomatic="1"/>
                </p:oleObj>
              </mc:Choice>
              <mc:Fallback>
                <p:oleObj name="文档" r:id="rId3" imgW="5873376" imgH="7828065" progId="Word.Document.8">
                  <p:link updateAutomatic="1"/>
                  <p:pic>
                    <p:nvPicPr>
                      <p:cNvPr id="0" name=""/>
                      <p:cNvPicPr/>
                      <p:nvPr/>
                    </p:nvPicPr>
                    <p:blipFill>
                      <a:blip r:embed="rId4"/>
                      <a:stretch>
                        <a:fillRect/>
                      </a:stretch>
                    </p:blipFill>
                    <p:spPr>
                      <a:xfrm>
                        <a:off x="2915816" y="980728"/>
                        <a:ext cx="4205290" cy="560413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59631033"/>
              </p:ext>
            </p:extLst>
          </p:nvPr>
        </p:nvGraphicFramePr>
        <p:xfrm>
          <a:off x="971600" y="5661248"/>
          <a:ext cx="914400" cy="828675"/>
        </p:xfrm>
        <a:graphic>
          <a:graphicData uri="http://schemas.openxmlformats.org/presentationml/2006/ole">
            <mc:AlternateContent xmlns:mc="http://schemas.openxmlformats.org/markup-compatibility/2006">
              <mc:Choice xmlns:v="urn:schemas-microsoft-com:vml" Requires="v">
                <p:oleObj spid="_x0000_s7514" name="Document" showAsIcon="1" r:id="rId3" imgW="914400" imgH="828720" progId="Word.Document.8">
                  <p:link updateAutomatic="1"/>
                </p:oleObj>
              </mc:Choice>
              <mc:Fallback>
                <p:oleObj name="Document" showAsIcon="1" r:id="rId3" imgW="914400" imgH="828720" progId="Word.Document.8">
                  <p:link updateAutomatic="1"/>
                  <p:pic>
                    <p:nvPicPr>
                      <p:cNvPr id="0" name=""/>
                      <p:cNvPicPr/>
                      <p:nvPr/>
                    </p:nvPicPr>
                    <p:blipFill>
                      <a:blip r:embed="rId5"/>
                      <a:stretch>
                        <a:fillRect/>
                      </a:stretch>
                    </p:blipFill>
                    <p:spPr>
                      <a:xfrm>
                        <a:off x="971600" y="5661248"/>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34334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25"/>
          <p:cNvSpPr>
            <a:spLocks noChangeArrowheads="1"/>
          </p:cNvSpPr>
          <p:nvPr/>
        </p:nvSpPr>
        <p:spPr bwMode="auto">
          <a:xfrm>
            <a:off x="539552" y="1152470"/>
            <a:ext cx="7524750" cy="623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en-US" altLang="zh-CN" sz="2800" dirty="0" smtClean="0">
                <a:latin typeface="黑体" panose="02010609060101010101" pitchFamily="49" charset="-122"/>
                <a:ea typeface="黑体" panose="02010609060101010101" pitchFamily="49" charset="-122"/>
              </a:rPr>
              <a:t>3.</a:t>
            </a:r>
            <a:r>
              <a:rPr lang="zh-CN" altLang="en-US" sz="2800" dirty="0" smtClean="0">
                <a:latin typeface="黑体" panose="02010609060101010101" pitchFamily="49" charset="-122"/>
                <a:ea typeface="黑体" panose="02010609060101010101" pitchFamily="49" charset="-122"/>
              </a:rPr>
              <a:t>工作周报要求</a:t>
            </a:r>
            <a:endParaRPr lang="en-US" altLang="zh-CN" sz="28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zh-CN" altLang="en-US" sz="1600" dirty="0" smtClean="0">
                <a:ea typeface="黑体" pitchFamily="2" charset="-122"/>
              </a:rPr>
              <a:t>      工作人员需要每周根据自己的实际工作情况，来填写自己的周报，每周五下班前（如果周末加班可推迟到下周一</a:t>
            </a:r>
            <a:r>
              <a:rPr lang="en-US" altLang="zh-CN" sz="1600" dirty="0" smtClean="0">
                <a:ea typeface="黑体" pitchFamily="2" charset="-122"/>
              </a:rPr>
              <a:t>11</a:t>
            </a:r>
            <a:r>
              <a:rPr lang="zh-CN" altLang="en-US" sz="1600" dirty="0" smtClean="0">
                <a:ea typeface="黑体" pitchFamily="2" charset="-122"/>
              </a:rPr>
              <a:t>点前）提交到</a:t>
            </a:r>
            <a:r>
              <a:rPr lang="en-US" altLang="zh-CN" sz="1600" dirty="0" err="1" smtClean="0">
                <a:ea typeface="黑体" pitchFamily="2" charset="-122"/>
              </a:rPr>
              <a:t>svn</a:t>
            </a:r>
            <a:r>
              <a:rPr lang="zh-CN" altLang="en-US" sz="1600" dirty="0" smtClean="0">
                <a:ea typeface="黑体" pitchFamily="2" charset="-122"/>
              </a:rPr>
              <a:t>以便领导对你工作情况的掌握，下一周会有相关人员进行审核。</a:t>
            </a:r>
            <a:endParaRPr lang="en-US" altLang="zh-CN" sz="1600" dirty="0" smtClean="0"/>
          </a:p>
          <a:p>
            <a:pPr>
              <a:lnSpc>
                <a:spcPct val="115000"/>
              </a:lnSpc>
              <a:spcBef>
                <a:spcPct val="30000"/>
              </a:spcBef>
              <a:spcAft>
                <a:spcPct val="30000"/>
              </a:spcAft>
            </a:pPr>
            <a:endParaRPr lang="en-US" altLang="zh-CN" dirty="0" smtClean="0"/>
          </a:p>
          <a:p>
            <a:pPr>
              <a:lnSpc>
                <a:spcPct val="115000"/>
              </a:lnSpc>
              <a:spcBef>
                <a:spcPct val="30000"/>
              </a:spcBef>
              <a:spcAft>
                <a:spcPct val="30000"/>
              </a:spcAft>
            </a:pPr>
            <a:r>
              <a:rPr lang="zh-CN" altLang="en-US" sz="1500" dirty="0" smtClean="0">
                <a:latin typeface="黑体" panose="02010609060101010101" pitchFamily="49" charset="-122"/>
                <a:ea typeface="黑体" panose="02010609060101010101" pitchFamily="49" charset="-122"/>
              </a:rPr>
              <a:t>注意</a:t>
            </a:r>
            <a:r>
              <a:rPr lang="zh-CN" altLang="en-US" sz="1500" dirty="0">
                <a:latin typeface="黑体" panose="02010609060101010101" pitchFamily="49" charset="-122"/>
                <a:ea typeface="黑体" panose="02010609060101010101" pitchFamily="49" charset="-122"/>
              </a:rPr>
              <a:t>事项</a:t>
            </a:r>
            <a:r>
              <a:rPr lang="zh-CN" altLang="en-US" sz="1500" dirty="0" smtClean="0">
                <a:latin typeface="黑体" panose="02010609060101010101" pitchFamily="49" charset="-122"/>
                <a:ea typeface="黑体" panose="02010609060101010101" pitchFamily="49" charset="-122"/>
              </a:rPr>
              <a:t>：</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1.</a:t>
            </a:r>
            <a:r>
              <a:rPr lang="zh-CN" altLang="en-US" sz="1500" dirty="0" smtClean="0">
                <a:latin typeface="黑体" panose="02010609060101010101" pitchFamily="49" charset="-122"/>
                <a:ea typeface="黑体" panose="02010609060101010101" pitchFamily="49" charset="-122"/>
              </a:rPr>
              <a:t>如果所在项目组需要你提交到其部门下，也需要在此</a:t>
            </a:r>
            <a:r>
              <a:rPr lang="en-US" altLang="zh-CN" sz="1500" dirty="0" err="1" smtClean="0">
                <a:latin typeface="黑体" panose="02010609060101010101" pitchFamily="49" charset="-122"/>
                <a:ea typeface="黑体" panose="02010609060101010101" pitchFamily="49" charset="-122"/>
              </a:rPr>
              <a:t>svn</a:t>
            </a:r>
            <a:r>
              <a:rPr lang="zh-CN" altLang="en-US" sz="1500" dirty="0" smtClean="0">
                <a:latin typeface="黑体" panose="02010609060101010101" pitchFamily="49" charset="-122"/>
                <a:ea typeface="黑体" panose="02010609060101010101" pitchFamily="49" charset="-122"/>
              </a:rPr>
              <a:t>路径下提交一份。</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latin typeface="黑体" panose="02010609060101010101" pitchFamily="49" charset="-122"/>
                <a:ea typeface="黑体" panose="02010609060101010101" pitchFamily="49" charset="-122"/>
              </a:rPr>
              <a:t>2.</a:t>
            </a:r>
            <a:r>
              <a:rPr lang="zh-CN" altLang="en-US" sz="1500" dirty="0" smtClean="0">
                <a:latin typeface="黑体" panose="02010609060101010101" pitchFamily="49" charset="-122"/>
                <a:ea typeface="黑体" panose="02010609060101010101" pitchFamily="49" charset="-122"/>
              </a:rPr>
              <a:t>周报编写使用格式部门统一模板。（模板参考共享）</a:t>
            </a:r>
            <a:endParaRPr lang="en-US" altLang="zh-CN" sz="1500" dirty="0" smtClean="0">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smtClean="0">
                <a:solidFill>
                  <a:schemeClr val="tx1">
                    <a:lumMod val="95000"/>
                    <a:lumOff val="5000"/>
                  </a:schemeClr>
                </a:solidFill>
                <a:latin typeface="黑体" panose="02010609060101010101" pitchFamily="49" charset="-122"/>
                <a:ea typeface="黑体" panose="02010609060101010101" pitchFamily="49" charset="-122"/>
              </a:rPr>
              <a:t>3.</a:t>
            </a:r>
            <a:r>
              <a:rPr lang="zh-CN" altLang="en-US" sz="1500" dirty="0" smtClean="0">
                <a:solidFill>
                  <a:schemeClr val="tx1">
                    <a:lumMod val="95000"/>
                    <a:lumOff val="5000"/>
                  </a:schemeClr>
                </a:solidFill>
                <a:latin typeface="黑体" panose="02010609060101010101" pitchFamily="49" charset="-122"/>
                <a:ea typeface="黑体" panose="02010609060101010101" pitchFamily="49" charset="-122"/>
              </a:rPr>
              <a:t>测试</a:t>
            </a:r>
            <a:r>
              <a:rPr lang="zh-CN" altLang="en-US" sz="1500" dirty="0">
                <a:solidFill>
                  <a:schemeClr val="tx1">
                    <a:lumMod val="95000"/>
                    <a:lumOff val="5000"/>
                  </a:schemeClr>
                </a:solidFill>
                <a:latin typeface="黑体" panose="02010609060101010101" pitchFamily="49" charset="-122"/>
                <a:ea typeface="黑体" panose="02010609060101010101" pitchFamily="49" charset="-122"/>
              </a:rPr>
              <a:t>七</a:t>
            </a:r>
            <a:r>
              <a:rPr lang="zh-CN" altLang="en-US" sz="1500" dirty="0" smtClean="0">
                <a:solidFill>
                  <a:schemeClr val="tx1">
                    <a:lumMod val="95000"/>
                    <a:lumOff val="5000"/>
                  </a:schemeClr>
                </a:solidFill>
                <a:latin typeface="黑体" panose="02010609060101010101" pitchFamily="49" charset="-122"/>
                <a:ea typeface="黑体" panose="02010609060101010101" pitchFamily="49" charset="-122"/>
              </a:rPr>
              <a:t>部周报提交</a:t>
            </a:r>
            <a:r>
              <a:rPr lang="en-US" altLang="zh-CN" sz="1500" dirty="0" err="1" smtClean="0">
                <a:solidFill>
                  <a:schemeClr val="tx1">
                    <a:lumMod val="95000"/>
                    <a:lumOff val="5000"/>
                  </a:schemeClr>
                </a:solidFill>
                <a:latin typeface="黑体" panose="02010609060101010101" pitchFamily="49" charset="-122"/>
                <a:ea typeface="黑体" panose="02010609060101010101" pitchFamily="49" charset="-122"/>
              </a:rPr>
              <a:t>svn</a:t>
            </a:r>
            <a:r>
              <a:rPr lang="zh-CN" altLang="en-US" sz="1500" dirty="0">
                <a:solidFill>
                  <a:schemeClr val="tx1">
                    <a:lumMod val="95000"/>
                    <a:lumOff val="5000"/>
                  </a:schemeClr>
                </a:solidFill>
                <a:latin typeface="黑体" panose="02010609060101010101" pitchFamily="49" charset="-122"/>
                <a:ea typeface="黑体" panose="02010609060101010101" pitchFamily="49" charset="-122"/>
              </a:rPr>
              <a:t>路径为</a:t>
            </a:r>
            <a:endParaRPr lang="en-US" altLang="zh-CN" sz="1500" dirty="0">
              <a:solidFill>
                <a:schemeClr val="tx1">
                  <a:lumMod val="95000"/>
                  <a:lumOff val="5000"/>
                </a:schemeClr>
              </a:solidFill>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a:solidFill>
                  <a:schemeClr val="tx1">
                    <a:lumMod val="95000"/>
                    <a:lumOff val="5000"/>
                  </a:schemeClr>
                </a:solidFill>
                <a:latin typeface="黑体" panose="02010609060101010101" pitchFamily="49" charset="-122"/>
                <a:ea typeface="黑体" panose="02010609060101010101" pitchFamily="49" charset="-122"/>
                <a:hlinkClick r:id="rId3"/>
              </a:rPr>
              <a:t>http://192.168.107.22:8080/svn/Test_lib/04 </a:t>
            </a:r>
            <a:r>
              <a:rPr lang="zh-CN" altLang="en-US" sz="1500" dirty="0">
                <a:solidFill>
                  <a:schemeClr val="tx1">
                    <a:lumMod val="95000"/>
                    <a:lumOff val="5000"/>
                  </a:schemeClr>
                </a:solidFill>
                <a:latin typeface="黑体" panose="02010609060101010101" pitchFamily="49" charset="-122"/>
                <a:ea typeface="黑体" panose="02010609060101010101" pitchFamily="49" charset="-122"/>
                <a:hlinkClick r:id="rId3"/>
              </a:rPr>
              <a:t>工作周报</a:t>
            </a:r>
            <a:r>
              <a:rPr lang="en-US" altLang="zh-CN" sz="1500" dirty="0">
                <a:solidFill>
                  <a:schemeClr val="tx1">
                    <a:lumMod val="95000"/>
                    <a:lumOff val="5000"/>
                  </a:schemeClr>
                </a:solidFill>
                <a:latin typeface="黑体" panose="02010609060101010101" pitchFamily="49" charset="-122"/>
                <a:ea typeface="黑体" panose="02010609060101010101" pitchFamily="49" charset="-122"/>
                <a:hlinkClick r:id="rId3"/>
              </a:rPr>
              <a:t>/01 </a:t>
            </a:r>
            <a:r>
              <a:rPr lang="zh-CN" altLang="en-US" sz="1500" dirty="0">
                <a:solidFill>
                  <a:schemeClr val="tx1">
                    <a:lumMod val="95000"/>
                    <a:lumOff val="5000"/>
                  </a:schemeClr>
                </a:solidFill>
                <a:latin typeface="黑体" panose="02010609060101010101" pitchFamily="49" charset="-122"/>
                <a:ea typeface="黑体" panose="02010609060101010101" pitchFamily="49" charset="-122"/>
                <a:hlinkClick r:id="rId3"/>
              </a:rPr>
              <a:t>员工周报</a:t>
            </a:r>
            <a:r>
              <a:rPr lang="en-US" altLang="zh-CN" sz="1500" dirty="0">
                <a:solidFill>
                  <a:schemeClr val="tx1">
                    <a:lumMod val="95000"/>
                    <a:lumOff val="5000"/>
                  </a:schemeClr>
                </a:solidFill>
                <a:latin typeface="黑体" panose="02010609060101010101" pitchFamily="49" charset="-122"/>
                <a:ea typeface="黑体" panose="02010609060101010101" pitchFamily="49" charset="-122"/>
                <a:hlinkClick r:id="rId3"/>
              </a:rPr>
              <a:t>/07 </a:t>
            </a:r>
            <a:r>
              <a:rPr lang="zh-CN" altLang="en-US" sz="1500" dirty="0">
                <a:solidFill>
                  <a:schemeClr val="tx1">
                    <a:lumMod val="95000"/>
                    <a:lumOff val="5000"/>
                  </a:schemeClr>
                </a:solidFill>
                <a:latin typeface="黑体" panose="02010609060101010101" pitchFamily="49" charset="-122"/>
                <a:ea typeface="黑体" panose="02010609060101010101" pitchFamily="49" charset="-122"/>
                <a:hlinkClick r:id="rId3"/>
              </a:rPr>
              <a:t>测试七部</a:t>
            </a:r>
            <a:r>
              <a:rPr lang="en-US" altLang="zh-CN" sz="1500" dirty="0">
                <a:solidFill>
                  <a:schemeClr val="tx1">
                    <a:lumMod val="95000"/>
                    <a:lumOff val="5000"/>
                  </a:schemeClr>
                </a:solidFill>
                <a:latin typeface="黑体" panose="02010609060101010101" pitchFamily="49" charset="-122"/>
                <a:ea typeface="黑体" panose="02010609060101010101" pitchFamily="49" charset="-122"/>
                <a:hlinkClick r:id="rId3"/>
              </a:rPr>
              <a:t>/2015</a:t>
            </a:r>
            <a:endParaRPr lang="en-US" altLang="zh-CN" sz="1500" dirty="0">
              <a:solidFill>
                <a:schemeClr val="tx1">
                  <a:lumMod val="95000"/>
                  <a:lumOff val="5000"/>
                </a:schemeClr>
              </a:solidFill>
              <a:latin typeface="黑体" panose="02010609060101010101" pitchFamily="49" charset="-122"/>
              <a:ea typeface="黑体" panose="02010609060101010101" pitchFamily="49" charset="-122"/>
            </a:endParaRPr>
          </a:p>
          <a:p>
            <a:pPr>
              <a:lnSpc>
                <a:spcPct val="115000"/>
              </a:lnSpc>
              <a:spcBef>
                <a:spcPct val="30000"/>
              </a:spcBef>
              <a:spcAft>
                <a:spcPct val="30000"/>
              </a:spcAft>
            </a:pPr>
            <a:r>
              <a:rPr lang="en-US" altLang="zh-CN" sz="1500" dirty="0">
                <a:latin typeface="黑体" panose="02010609060101010101" pitchFamily="49" charset="-122"/>
                <a:ea typeface="黑体" panose="02010609060101010101" pitchFamily="49" charset="-122"/>
              </a:rPr>
              <a:t>4.</a:t>
            </a:r>
            <a:r>
              <a:rPr lang="zh-CN" altLang="en-US" sz="1500" dirty="0">
                <a:latin typeface="黑体" panose="02010609060101010101" pitchFamily="49" charset="-122"/>
                <a:ea typeface="黑体" panose="02010609060101010101" pitchFamily="49" charset="-122"/>
              </a:rPr>
              <a:t>本周有请假</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调休的，也必须提交周报，任务项为“请假”，工时按实际工时</a:t>
            </a:r>
            <a:r>
              <a:rPr lang="en-US"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请假工时计算</a:t>
            </a:r>
            <a:endParaRPr lang="en-US" altLang="zh-CN" sz="1500" dirty="0">
              <a:latin typeface="黑体" panose="02010609060101010101" pitchFamily="49" charset="-122"/>
              <a:ea typeface="黑体" panose="02010609060101010101" pitchFamily="49" charset="-122"/>
            </a:endParaRPr>
          </a:p>
          <a:p>
            <a:pPr>
              <a:lnSpc>
                <a:spcPct val="115000"/>
              </a:lnSpc>
              <a:spcBef>
                <a:spcPct val="30000"/>
              </a:spcBef>
              <a:spcAft>
                <a:spcPct val="30000"/>
              </a:spcAft>
            </a:pP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90613359"/>
              </p:ext>
            </p:extLst>
          </p:nvPr>
        </p:nvGraphicFramePr>
        <p:xfrm>
          <a:off x="7308304" y="4005064"/>
          <a:ext cx="914400" cy="828675"/>
        </p:xfrm>
        <a:graphic>
          <a:graphicData uri="http://schemas.openxmlformats.org/presentationml/2006/ole">
            <mc:AlternateContent xmlns:mc="http://schemas.openxmlformats.org/markup-compatibility/2006">
              <mc:Choice xmlns:v="urn:schemas-microsoft-com:vml" Requires="v">
                <p:oleObj spid="_x0000_s10274" name="工作表" showAsIcon="1" r:id="rId4" imgW="914400" imgH="828720" progId="Excel.Sheet.8">
                  <p:embed/>
                </p:oleObj>
              </mc:Choice>
              <mc:Fallback>
                <p:oleObj name="工作表" showAsIcon="1" r:id="rId4" imgW="914400" imgH="828720" progId="Excel.Sheet.8">
                  <p:embed/>
                  <p:pic>
                    <p:nvPicPr>
                      <p:cNvPr id="0" name=""/>
                      <p:cNvPicPr/>
                      <p:nvPr/>
                    </p:nvPicPr>
                    <p:blipFill>
                      <a:blip r:embed="rId5"/>
                      <a:stretch>
                        <a:fillRect/>
                      </a:stretch>
                    </p:blipFill>
                    <p:spPr>
                      <a:xfrm>
                        <a:off x="7308304" y="4005064"/>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171633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3"/>
          <p:cNvSpPr txBox="1">
            <a:spLocks noChangeArrowheads="1"/>
          </p:cNvSpPr>
          <p:nvPr/>
        </p:nvSpPr>
        <p:spPr bwMode="auto">
          <a:xfrm>
            <a:off x="0" y="0"/>
            <a:ext cx="8763000" cy="707886"/>
          </a:xfrm>
          <a:prstGeom prst="rect">
            <a:avLst/>
          </a:prstGeom>
          <a:noFill/>
          <a:ln w="9525">
            <a:noFill/>
            <a:miter lim="800000"/>
            <a:headEnd/>
            <a:tailEnd/>
          </a:ln>
          <a:effectLst/>
        </p:spPr>
        <p:txBody>
          <a:bodyPr>
            <a:spAutoFit/>
          </a:bodyPr>
          <a:lstStyle/>
          <a:p>
            <a:r>
              <a:rPr kumimoji="1" lang="zh-CN" altLang="en-US" sz="4000" dirty="0" smtClean="0">
                <a:solidFill>
                  <a:srgbClr val="FFFFFF"/>
                </a:solidFill>
                <a:effectLst>
                  <a:outerShdw blurRad="38100" dist="38100" dir="2700000" algn="tl">
                    <a:srgbClr val="000000"/>
                  </a:outerShdw>
                </a:effectLst>
                <a:latin typeface="黑体" pitchFamily="2" charset="-122"/>
                <a:ea typeface="黑体" pitchFamily="2" charset="-122"/>
              </a:rPr>
              <a:t>　</a:t>
            </a:r>
            <a:endParaRPr kumimoji="1" lang="zh-CN" altLang="en-US" sz="4000" b="1" dirty="0">
              <a:effectLst>
                <a:outerShdw blurRad="38100" dist="38100" dir="2700000" algn="tl">
                  <a:srgbClr val="FFFFFF"/>
                </a:outerShdw>
              </a:effectLst>
              <a:ea typeface="宋体" pitchFamily="2" charset="-122"/>
            </a:endParaRPr>
          </a:p>
        </p:txBody>
      </p:sp>
      <p:sp>
        <p:nvSpPr>
          <p:cNvPr id="6148" name="矩形 25"/>
          <p:cNvSpPr>
            <a:spLocks noChangeArrowheads="1"/>
          </p:cNvSpPr>
          <p:nvPr/>
        </p:nvSpPr>
        <p:spPr bwMode="auto">
          <a:xfrm>
            <a:off x="539552" y="1152470"/>
            <a:ext cx="7524750" cy="210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30000"/>
              </a:spcBef>
              <a:spcAft>
                <a:spcPct val="30000"/>
              </a:spcAft>
            </a:pPr>
            <a:r>
              <a:rPr lang="zh-CN" altLang="en-US" sz="1500" dirty="0" smtClean="0">
                <a:ea typeface="黑体" pitchFamily="2" charset="-122"/>
              </a:rPr>
              <a:t>工作周报内容格式</a:t>
            </a:r>
            <a:endParaRPr lang="en-US" altLang="zh-CN" sz="1500" dirty="0" smtClean="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a:p>
            <a:pPr>
              <a:lnSpc>
                <a:spcPct val="115000"/>
              </a:lnSpc>
              <a:spcBef>
                <a:spcPct val="30000"/>
              </a:spcBef>
              <a:spcAft>
                <a:spcPct val="30000"/>
              </a:spcAft>
            </a:pPr>
            <a:r>
              <a:rPr lang="zh-CN" altLang="en-US" sz="2200" dirty="0">
                <a:ea typeface="黑体" pitchFamily="2" charset="-122"/>
              </a:rPr>
              <a:t>　　</a:t>
            </a:r>
            <a:endParaRPr lang="en-US" altLang="zh-CN" sz="2200" dirty="0">
              <a:ea typeface="黑体"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9336770"/>
              </p:ext>
            </p:extLst>
          </p:nvPr>
        </p:nvGraphicFramePr>
        <p:xfrm>
          <a:off x="899592" y="5157192"/>
          <a:ext cx="914400" cy="828675"/>
        </p:xfrm>
        <a:graphic>
          <a:graphicData uri="http://schemas.openxmlformats.org/presentationml/2006/ole">
            <mc:AlternateContent xmlns:mc="http://schemas.openxmlformats.org/markup-compatibility/2006">
              <mc:Choice xmlns:v="urn:schemas-microsoft-com:vml" Requires="v">
                <p:oleObj spid="_x0000_s9552" name="工作表" showAsIcon="1" r:id="rId3" imgW="914400" imgH="828720" progId="Excel.Sheet.8">
                  <p:embed/>
                </p:oleObj>
              </mc:Choice>
              <mc:Fallback>
                <p:oleObj name="工作表" showAsIcon="1" r:id="rId3" imgW="914400" imgH="828720" progId="Excel.Sheet.8">
                  <p:embed/>
                  <p:pic>
                    <p:nvPicPr>
                      <p:cNvPr id="0" name=""/>
                      <p:cNvPicPr/>
                      <p:nvPr/>
                    </p:nvPicPr>
                    <p:blipFill>
                      <a:blip r:embed="rId4"/>
                      <a:stretch>
                        <a:fillRect/>
                      </a:stretch>
                    </p:blipFill>
                    <p:spPr>
                      <a:xfrm>
                        <a:off x="899592" y="5157192"/>
                        <a:ext cx="914400" cy="8286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57663373"/>
              </p:ext>
            </p:extLst>
          </p:nvPr>
        </p:nvGraphicFramePr>
        <p:xfrm>
          <a:off x="2771800" y="1223352"/>
          <a:ext cx="5292502" cy="5249441"/>
        </p:xfrm>
        <a:graphic>
          <a:graphicData uri="http://schemas.openxmlformats.org/presentationml/2006/ole">
            <mc:AlternateContent xmlns:mc="http://schemas.openxmlformats.org/markup-compatibility/2006">
              <mc:Choice xmlns:v="urn:schemas-microsoft-com:vml" Requires="v">
                <p:oleObj spid="_x0000_s9553" name="工作表" r:id="rId5" imgW="11963430" imgH="11868060" progId="Excel.Sheet.8">
                  <p:embed/>
                </p:oleObj>
              </mc:Choice>
              <mc:Fallback>
                <p:oleObj name="工作表" r:id="rId5" imgW="11963430" imgH="11868060" progId="Excel.Sheet.8">
                  <p:embed/>
                  <p:pic>
                    <p:nvPicPr>
                      <p:cNvPr id="0" name=""/>
                      <p:cNvPicPr/>
                      <p:nvPr/>
                    </p:nvPicPr>
                    <p:blipFill>
                      <a:blip r:embed="rId6"/>
                      <a:stretch>
                        <a:fillRect/>
                      </a:stretch>
                    </p:blipFill>
                    <p:spPr>
                      <a:xfrm>
                        <a:off x="2771800" y="1223352"/>
                        <a:ext cx="5292502" cy="5249441"/>
                      </a:xfrm>
                      <a:prstGeom prst="rect">
                        <a:avLst/>
                      </a:prstGeom>
                    </p:spPr>
                  </p:pic>
                </p:oleObj>
              </mc:Fallback>
            </mc:AlternateContent>
          </a:graphicData>
        </a:graphic>
      </p:graphicFrame>
    </p:spTree>
    <p:extLst>
      <p:ext uri="{BB962C8B-B14F-4D97-AF65-F5344CB8AC3E}">
        <p14:creationId xmlns:p14="http://schemas.microsoft.com/office/powerpoint/2010/main" val="167276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公司PPT模板">
  <a:themeElements>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fontScheme name="571TGp_business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公司PPT模板</Template>
  <TotalTime>650</TotalTime>
  <Words>1234</Words>
  <Application>Microsoft Office PowerPoint</Application>
  <PresentationFormat>全屏显示(4:3)</PresentationFormat>
  <Paragraphs>161</Paragraphs>
  <Slides>22</Slides>
  <Notes>0</Notes>
  <HiddenSlides>0</HiddenSlides>
  <MMClips>0</MMClips>
  <ScaleCrop>false</ScaleCrop>
  <HeadingPairs>
    <vt:vector size="8" baseType="variant">
      <vt:variant>
        <vt:lpstr>主题</vt:lpstr>
      </vt:variant>
      <vt:variant>
        <vt:i4>1</vt:i4>
      </vt:variant>
      <vt:variant>
        <vt:lpstr>链接</vt:lpstr>
      </vt:variant>
      <vt:variant>
        <vt:i4>2</vt:i4>
      </vt:variant>
      <vt:variant>
        <vt:lpstr>嵌入 OLE 服务器</vt:lpstr>
      </vt:variant>
      <vt:variant>
        <vt:i4>1</vt:i4>
      </vt:variant>
      <vt:variant>
        <vt:lpstr>幻灯片标题</vt:lpstr>
      </vt:variant>
      <vt:variant>
        <vt:i4>22</vt:i4>
      </vt:variant>
    </vt:vector>
  </HeadingPairs>
  <TitlesOfParts>
    <vt:vector size="26" baseType="lpstr">
      <vt:lpstr>公司PPT模板</vt:lpstr>
      <vt:lpstr>D:\BackUp\Desktop\模板\测试七部_XXX工作日报（20150203）.doc</vt:lpstr>
      <vt:lpstr>D:\BackUp\Desktop\模板\测试七部_XXX工作日报（20150203）.doc</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陈永琴</cp:lastModifiedBy>
  <cp:revision>146</cp:revision>
  <dcterms:created xsi:type="dcterms:W3CDTF">2015-03-22T07:07:09Z</dcterms:created>
  <dcterms:modified xsi:type="dcterms:W3CDTF">2016-04-26T12:34:23Z</dcterms:modified>
</cp:coreProperties>
</file>