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1" r:id="rId2"/>
    <p:sldId id="263" r:id="rId3"/>
    <p:sldId id="261" r:id="rId4"/>
    <p:sldId id="256" r:id="rId5"/>
    <p:sldId id="264" r:id="rId6"/>
    <p:sldId id="265" r:id="rId7"/>
    <p:sldId id="257" r:id="rId8"/>
    <p:sldId id="262" r:id="rId9"/>
    <p:sldId id="266" r:id="rId10"/>
    <p:sldId id="258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41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63322-A6CE-4D91-AED9-6BEDBE79132D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17A7-4D0F-4F5E-AE0A-7B0DC5D6B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8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C17A7-4D0F-4F5E-AE0A-7B0DC5D6B2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5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784" y="2132856"/>
            <a:ext cx="4032448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6600" b="1" dirty="0" smtClean="0"/>
              <a:t>缺陷申报</a:t>
            </a:r>
            <a:endParaRPr lang="zh-CN" altLang="en-US" sz="6600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07904" y="587727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罗丽</a:t>
            </a:r>
            <a:endParaRPr lang="en-US" altLang="zh-CN" dirty="0" smtClean="0"/>
          </a:p>
          <a:p>
            <a:r>
              <a:rPr lang="en-US" altLang="zh-CN" dirty="0" smtClean="0"/>
              <a:t>2015.1.23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98" y="44624"/>
            <a:ext cx="220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问题及对策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4536505"/>
          </a:xfrm>
        </p:spPr>
        <p:txBody>
          <a:bodyPr>
            <a:normAutofit fontScale="625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缺陷类型定位不清：程序性错误，需求错误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缺陷严重级别定位不清：一般严重，建议性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标题描述不</a:t>
            </a:r>
            <a:r>
              <a:rPr lang="zh-CN" altLang="en-US" dirty="0"/>
              <a:t>清：简明扼要描述什么模块出现什么类型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步骤描述</a:t>
            </a:r>
            <a:r>
              <a:rPr lang="zh-CN" altLang="en-US" dirty="0"/>
              <a:t>冗余：以什么用户登陆，执行什么操作，产生什么错误结果以及预期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没有图片说明：尽量截图并附上文字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状态及时更新：激活，关闭（对一些不予解决或不是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的问题最好得到项目负责人确认）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98" y="44624"/>
            <a:ext cx="220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0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缺陷 管理工具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89942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000889"/>
              </p:ext>
            </p:extLst>
          </p:nvPr>
        </p:nvGraphicFramePr>
        <p:xfrm>
          <a:off x="323528" y="746414"/>
          <a:ext cx="8640960" cy="5885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984776"/>
              </a:tblGrid>
              <a:tr h="6026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工具名称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750406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effectLst/>
                        </a:rPr>
                        <a:t>Bugzilla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是一个</a:t>
                      </a:r>
                      <a:r>
                        <a:rPr lang="en-US" altLang="zh-CN" dirty="0" smtClean="0">
                          <a:effectLst/>
                        </a:rPr>
                        <a:t>Bug</a:t>
                      </a:r>
                      <a:r>
                        <a:rPr lang="zh-CN" altLang="en-US" dirty="0" smtClean="0">
                          <a:effectLst/>
                        </a:rPr>
                        <a:t>追踪系统设计用来帮助管理软件开发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975526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effectLst/>
                        </a:rPr>
                        <a:t>BugFree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借鉴微软的研发流程和</a:t>
                      </a:r>
                      <a:r>
                        <a:rPr lang="en-US" altLang="zh-CN" dirty="0" smtClean="0">
                          <a:effectLst/>
                        </a:rPr>
                        <a:t>Bug</a:t>
                      </a:r>
                      <a:r>
                        <a:rPr lang="zh-CN" altLang="en-US" dirty="0" smtClean="0">
                          <a:effectLst/>
                        </a:rPr>
                        <a:t>管理理念，使用</a:t>
                      </a:r>
                      <a:r>
                        <a:rPr lang="en-US" altLang="zh-CN" dirty="0" err="1" smtClean="0">
                          <a:effectLst/>
                        </a:rPr>
                        <a:t>PHP+MySQL</a:t>
                      </a:r>
                      <a:r>
                        <a:rPr lang="zh-CN" altLang="en-US" dirty="0" smtClean="0">
                          <a:effectLst/>
                        </a:rPr>
                        <a:t>独立写出的一个</a:t>
                      </a:r>
                      <a:r>
                        <a:rPr lang="en-US" altLang="zh-CN" dirty="0" smtClean="0">
                          <a:effectLst/>
                        </a:rPr>
                        <a:t>Bug</a:t>
                      </a:r>
                    </a:p>
                    <a:p>
                      <a:r>
                        <a:rPr lang="zh-CN" altLang="en-US" dirty="0" smtClean="0">
                          <a:effectLst/>
                        </a:rPr>
                        <a:t>管理系统。简单实用、免费并且开放源代码</a:t>
                      </a:r>
                    </a:p>
                  </a:txBody>
                  <a:tcPr/>
                </a:tc>
              </a:tr>
              <a:tr h="91979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Quality Center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基于</a:t>
                      </a:r>
                      <a:r>
                        <a:rPr lang="en-US" altLang="zh-CN" dirty="0" smtClean="0">
                          <a:effectLst/>
                        </a:rPr>
                        <a:t>Web </a:t>
                      </a:r>
                      <a:r>
                        <a:rPr lang="zh-CN" altLang="en-US" dirty="0" smtClean="0">
                          <a:effectLst/>
                        </a:rPr>
                        <a:t>的系统，可在广泛的应用环境下自动执行软件质量测试和管理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525283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effectLst/>
                        </a:rPr>
                        <a:t>BugOnline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是一个开源的</a:t>
                      </a:r>
                      <a:r>
                        <a:rPr lang="en-US" altLang="zh-CN" dirty="0" smtClean="0">
                          <a:effectLst/>
                        </a:rPr>
                        <a:t>BUG</a:t>
                      </a:r>
                      <a:r>
                        <a:rPr lang="zh-CN" altLang="en-US" dirty="0" smtClean="0">
                          <a:effectLst/>
                        </a:rPr>
                        <a:t>管理系统。其功能强大，易于使用。</a:t>
                      </a:r>
                      <a:endParaRPr lang="zh-CN" altLang="en-US" dirty="0"/>
                    </a:p>
                  </a:txBody>
                  <a:tcPr/>
                </a:tc>
              </a:tr>
              <a:tr h="1471664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effectLst/>
                        </a:rPr>
                        <a:t>TestLink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用于进行测试过程中的管理，通过使用</a:t>
                      </a:r>
                      <a:r>
                        <a:rPr lang="en-US" altLang="zh-CN" dirty="0" err="1" smtClean="0">
                          <a:effectLst/>
                        </a:rPr>
                        <a:t>TestLink</a:t>
                      </a:r>
                      <a:r>
                        <a:rPr lang="zh-CN" altLang="en-US" dirty="0" smtClean="0">
                          <a:effectLst/>
                        </a:rPr>
                        <a:t>提供的功能，可以将测试过程从测试需求、测试设计、到测试执行完整的管理起来，同时，它还提供了好多种测试结果的统计和分析，使我们能够简单的开始测试工作和分析测试结果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473702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effectLst/>
                        </a:rPr>
                        <a:t>BugNet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是一个不错的开源</a:t>
                      </a:r>
                      <a:r>
                        <a:rPr lang="en-US" altLang="zh-CN" dirty="0" smtClean="0">
                          <a:effectLst/>
                        </a:rPr>
                        <a:t>bug</a:t>
                      </a:r>
                      <a:r>
                        <a:rPr lang="zh-CN" altLang="en-US" dirty="0" smtClean="0">
                          <a:effectLst/>
                        </a:rPr>
                        <a:t>跟踪和项目管理系统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98" y="44624"/>
            <a:ext cx="220980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err="1" smtClean="0"/>
              <a:t>Devsuite</a:t>
            </a:r>
            <a:r>
              <a:rPr lang="zh-CN" altLang="en-US" i="1" dirty="0" smtClean="0"/>
              <a:t>使用简介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定义：产品</a:t>
            </a:r>
            <a:r>
              <a:rPr lang="zh-CN" altLang="en-US" dirty="0"/>
              <a:t>研发全生命周期的管理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使用：建模板，提交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以及跟踪管理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第一步，登陆</a:t>
            </a:r>
            <a:r>
              <a:rPr lang="en-US" altLang="zh-CN" dirty="0" err="1" smtClean="0"/>
              <a:t>devsuite</a:t>
            </a:r>
            <a:r>
              <a:rPr lang="zh-CN" altLang="en-US" dirty="0" smtClean="0"/>
              <a:t>，选择缺陷管理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98" y="44624"/>
            <a:ext cx="220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928502"/>
            <a:ext cx="220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6840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905500"/>
            <a:ext cx="220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9036496" cy="5904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2961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新建模板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98" y="44624"/>
            <a:ext cx="2209800" cy="8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8381" y="1123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缺陷编辑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98" y="44624"/>
            <a:ext cx="2209800" cy="65247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44" y="697097"/>
            <a:ext cx="9173342" cy="626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836712"/>
            <a:ext cx="7308304" cy="4508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836712"/>
            <a:ext cx="954107" cy="5328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/>
              <a:t>缺陷验证</a:t>
            </a:r>
            <a:r>
              <a:rPr lang="zh-CN" altLang="en-US" sz="3200" dirty="0"/>
              <a:t>和状态更新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" y="5905500"/>
            <a:ext cx="220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软件缺陷（</a:t>
            </a:r>
            <a:r>
              <a:rPr lang="en-US" altLang="zh-CN" dirty="0" smtClean="0"/>
              <a:t>Defect</a:t>
            </a:r>
            <a:r>
              <a:rPr lang="zh-CN" altLang="en-US" dirty="0" smtClean="0"/>
              <a:t>），常常又被叫做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所谓软件缺陷，即为计算机软件或程序中存在的某种破坏正常运行能力的问题、错误，或者隐藏的功能缺陷。</a:t>
            </a:r>
            <a:endParaRPr lang="en-US" altLang="zh-CN" dirty="0" smtClean="0"/>
          </a:p>
          <a:p>
            <a:r>
              <a:rPr lang="zh-CN" altLang="en-US" dirty="0" smtClean="0"/>
              <a:t>缺陷的存在会导致软件产品在某种程度上不能满足客户的需要。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" y="5905500"/>
            <a:ext cx="220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7740352" cy="6192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0933" y="1412776"/>
            <a:ext cx="677108" cy="3096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/>
              <a:t>正常关闭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118" y="5905500"/>
            <a:ext cx="1405846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258"/>
            <a:ext cx="8964488" cy="6044741"/>
          </a:xfrm>
        </p:spPr>
      </p:pic>
      <p:sp>
        <p:nvSpPr>
          <p:cNvPr id="5" name="TextBox 4"/>
          <p:cNvSpPr txBox="1"/>
          <p:nvPr/>
        </p:nvSpPr>
        <p:spPr>
          <a:xfrm>
            <a:off x="1259632" y="260648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未修复的</a:t>
            </a:r>
            <a:r>
              <a:rPr lang="en-US" altLang="zh-CN" sz="3200" dirty="0" smtClean="0"/>
              <a:t>bug    </a:t>
            </a:r>
            <a:r>
              <a:rPr lang="zh-CN" altLang="en-US" sz="3200" dirty="0" smtClean="0"/>
              <a:t>激活操作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98" y="0"/>
            <a:ext cx="2209800" cy="8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导出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413"/>
            <a:ext cx="9144000" cy="5669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98" y="44623"/>
            <a:ext cx="2209800" cy="10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4" y="2060848"/>
            <a:ext cx="65149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72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以上、ありがとう</a:t>
            </a:r>
            <a:endParaRPr lang="zh-CN" altLang="en-US" sz="72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罗丽</a:t>
            </a:r>
            <a:endParaRPr lang="en-US" altLang="zh-CN" sz="3200" dirty="0" smtClean="0"/>
          </a:p>
          <a:p>
            <a:r>
              <a:rPr lang="en-US" altLang="zh-CN" sz="3200" dirty="0" smtClean="0"/>
              <a:t>2015.1.23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98" y="44624"/>
            <a:ext cx="220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101040"/>
              </p:ext>
            </p:extLst>
          </p:nvPr>
        </p:nvGraphicFramePr>
        <p:xfrm>
          <a:off x="323528" y="658227"/>
          <a:ext cx="8280920" cy="570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0"/>
                <a:gridCol w="4140460"/>
              </a:tblGrid>
              <a:tr h="39450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是标记缺陷的符号，每个缺陷必须有一个唯一的标识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440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缺陷标题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用一句话简明扼要的描述缺陷现象</a:t>
                      </a:r>
                      <a:endParaRPr lang="zh-CN" altLang="en-US" dirty="0"/>
                    </a:p>
                  </a:txBody>
                  <a:tcPr/>
                </a:tc>
              </a:tr>
              <a:tr h="6311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详细的描述缺陷重现的环境、前置条件、操作步骤、实际结果、期望结果等</a:t>
                      </a:r>
                      <a:endParaRPr lang="zh-CN" altLang="en-US" dirty="0"/>
                    </a:p>
                  </a:txBody>
                  <a:tcPr/>
                </a:tc>
              </a:tr>
              <a:tr h="440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根据缺陷的自然属性划分的缺陷种类</a:t>
                      </a:r>
                      <a:endParaRPr lang="zh-CN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严重程度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缺陷对产品的影响程度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缺陷的跟踪修复过程的进展情况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缺陷优先级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描述缺陷的优先级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缺陷所属项目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缺陷所属的系统项目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缺陷所属模块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缺陷所属的系统模块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开发或项目负责人，有权限修改或指定谁修改缺陷；开发修改好后可以指定给相关测试人员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9512" y="40268"/>
            <a:ext cx="32012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缺陷的主要属性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18" y="35997"/>
            <a:ext cx="2209800" cy="62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dirty="0" smtClean="0"/>
              <a:t>缺陷主要类型</a:t>
            </a:r>
            <a:endParaRPr lang="zh-CN" altLang="en-US" sz="32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04096"/>
              </p:ext>
            </p:extLst>
          </p:nvPr>
        </p:nvGraphicFramePr>
        <p:xfrm>
          <a:off x="323528" y="588595"/>
          <a:ext cx="8064897" cy="559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4464496"/>
                <a:gridCol w="2448273"/>
              </a:tblGrid>
              <a:tr h="43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子类型</a:t>
                      </a:r>
                      <a:endParaRPr lang="zh-CN" altLang="en-US" dirty="0"/>
                    </a:p>
                  </a:txBody>
                  <a:tcPr/>
                </a:tc>
              </a:tr>
              <a:tr h="96799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影响了重要的特性、用户界面、产 品接口、硬件结构接口和全局数据结构。并且设计文档需要正式的变更。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功能错误、功能缺失、功能超越</a:t>
                      </a:r>
                      <a:endParaRPr lang="zh-CN" altLang="en-US" dirty="0"/>
                    </a:p>
                  </a:txBody>
                  <a:tcPr/>
                </a:tc>
              </a:tr>
              <a:tr h="43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需要进行逻辑分析，进行代码修改，如循环条件等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重复逻辑；逻辑顺序错误；不必要的功能；忽略极端条件；</a:t>
                      </a:r>
                      <a:endParaRPr lang="zh-CN" altLang="en-US" dirty="0"/>
                    </a:p>
                  </a:txBody>
                  <a:tcPr/>
                </a:tc>
              </a:tr>
              <a:tr h="4322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人机交互特性：屏幕格式，确认用户输入，功能有效性，页面排版等方面的缺陷；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界面风格统一；界面功能布局和操作不合常规；</a:t>
                      </a:r>
                      <a:endParaRPr lang="zh-CN" altLang="en-US" dirty="0"/>
                    </a:p>
                  </a:txBody>
                  <a:tcPr/>
                </a:tc>
              </a:tr>
              <a:tr h="43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需求上存在明显错误或遗漏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描述含糊；功能不齐全；</a:t>
                      </a:r>
                      <a:endParaRPr lang="zh-CN" altLang="en-US" dirty="0"/>
                    </a:p>
                  </a:txBody>
                  <a:tcPr/>
                </a:tc>
              </a:tr>
              <a:tr h="43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兼容性问题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软件之间不能正确地交互和共 享信息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浏览器兼容；操作平台兼容；分辨率兼容；</a:t>
                      </a:r>
                      <a:endParaRPr lang="zh-CN" altLang="en-US" dirty="0"/>
                    </a:p>
                  </a:txBody>
                  <a:tcPr/>
                </a:tc>
              </a:tr>
              <a:tr h="43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性能问题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不满足系统可测量的属性值，如：执行时间，事务处理速率等缺陷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2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需要修改少量代码，如初始化或控制块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存储错误；数据遗漏；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68" y="6237312"/>
            <a:ext cx="2209800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923248"/>
              </p:ext>
            </p:extLst>
          </p:nvPr>
        </p:nvGraphicFramePr>
        <p:xfrm>
          <a:off x="251520" y="836712"/>
          <a:ext cx="8712969" cy="583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027"/>
                <a:gridCol w="1810080"/>
                <a:gridCol w="4271789"/>
                <a:gridCol w="1738073"/>
              </a:tblGrid>
              <a:tr h="4377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现象描述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优先级</a:t>
                      </a:r>
                      <a:endParaRPr lang="zh-CN" altLang="en-US" dirty="0"/>
                    </a:p>
                  </a:txBody>
                  <a:tcPr/>
                </a:tc>
              </a:tr>
              <a:tr h="1173602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致命错误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由于程序引起的的死机，非法退出；数据库发生死锁；因错误操作导致程序中断；与数据库连接错误；导致测试无法继续执行；系统崩溃，造成事故。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立即处理或解决</a:t>
                      </a:r>
                      <a:endParaRPr lang="zh-CN" altLang="en-US" dirty="0"/>
                    </a:p>
                  </a:txBody>
                  <a:tcPr/>
                </a:tc>
              </a:tr>
              <a:tr h="145246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严重的错误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程序错误；系统意外退出；关键功能完全不能实现；程序出现难以捕捉和不可再现的错误；业务流程的错误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发现两天内完成</a:t>
                      </a:r>
                    </a:p>
                  </a:txBody>
                  <a:tcPr/>
                </a:tc>
              </a:tr>
              <a:tr h="91710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中等的错误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数据类型、长度定义错误；打印内容、格式错误；功能不完整，如菜单、按钮不响应；对错误没有处理信息。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系统上线前必须修复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91710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一般性错误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界面不规范；辅助说明不清楚；编辑区和只读区没有区分；起止日期未限定。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正常顺序等待修复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91710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较小错误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</a:t>
                      </a:r>
                      <a:r>
                        <a:rPr lang="zh-CN" altLang="en-US" dirty="0" smtClean="0"/>
                        <a:t>键跳转不正常；文字表述中有错别字；按钮不对齐；测试提出的建设性意见。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方便时修改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0" y="8718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缺陷等级和优先级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98" y="44624"/>
            <a:ext cx="220980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343147"/>
              </p:ext>
            </p:extLst>
          </p:nvPr>
        </p:nvGraphicFramePr>
        <p:xfrm>
          <a:off x="251520" y="707192"/>
          <a:ext cx="8784976" cy="499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/>
                <a:gridCol w="4392488"/>
              </a:tblGrid>
              <a:tr h="57399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57399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新提交（</a:t>
                      </a:r>
                      <a:r>
                        <a:rPr lang="en-US" altLang="zh-CN" dirty="0" smtClean="0"/>
                        <a:t>new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新建的缺陷状态</a:t>
                      </a:r>
                      <a:endParaRPr lang="zh-CN" altLang="en-US" dirty="0"/>
                    </a:p>
                  </a:txBody>
                  <a:tcPr/>
                </a:tc>
              </a:tr>
              <a:tr h="57399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激活（</a:t>
                      </a:r>
                      <a:r>
                        <a:rPr lang="en-US" altLang="zh-CN" dirty="0" smtClean="0"/>
                        <a:t>open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缺陷已提交正在处理</a:t>
                      </a:r>
                      <a:endParaRPr lang="zh-CN" altLang="en-US" dirty="0"/>
                    </a:p>
                  </a:txBody>
                  <a:tcPr/>
                </a:tc>
              </a:tr>
              <a:tr h="57399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已解决（</a:t>
                      </a:r>
                      <a:r>
                        <a:rPr lang="en-US" altLang="zh-CN" dirty="0" smtClean="0"/>
                        <a:t>fixed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缺陷已修改</a:t>
                      </a:r>
                      <a:endParaRPr lang="zh-CN" altLang="en-US" dirty="0"/>
                    </a:p>
                  </a:txBody>
                  <a:tcPr/>
                </a:tc>
              </a:tr>
              <a:tr h="57399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已拒绝（</a:t>
                      </a:r>
                      <a:r>
                        <a:rPr lang="en-US" altLang="zh-CN" dirty="0" smtClean="0"/>
                        <a:t>rejected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拒绝“已提交的缺陷”，不需要修改或不是缺陷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57399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重激活（</a:t>
                      </a:r>
                      <a:r>
                        <a:rPr lang="en-US" altLang="zh-CN" dirty="0" smtClean="0"/>
                        <a:t>reopen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缺陷修改未通过再测试，或其他原因造成缺陷再次打开</a:t>
                      </a:r>
                      <a:endParaRPr lang="zh-CN" altLang="en-US" dirty="0"/>
                    </a:p>
                  </a:txBody>
                  <a:tcPr/>
                </a:tc>
              </a:tr>
              <a:tr h="57399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重复缺陷（</a:t>
                      </a:r>
                      <a:r>
                        <a:rPr lang="en-US" altLang="zh-CN" dirty="0" smtClean="0"/>
                        <a:t>duplicate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缺陷重复出现，已被提交过</a:t>
                      </a:r>
                      <a:endParaRPr lang="zh-CN" altLang="en-US" dirty="0"/>
                    </a:p>
                  </a:txBody>
                  <a:tcPr/>
                </a:tc>
              </a:tr>
              <a:tr h="57399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已关闭（</a:t>
                      </a:r>
                      <a:r>
                        <a:rPr lang="en-US" altLang="zh-CN" dirty="0" smtClean="0"/>
                        <a:t>closed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确认缺陷已被修复，将其关闭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11663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/>
              <a:t>缺陷状态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" y="5905500"/>
            <a:ext cx="220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管理流程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20130" y="1740048"/>
            <a:ext cx="9144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新建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77330" y="1070409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077330" y="2388120"/>
            <a:ext cx="11875" cy="536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606411" y="2924944"/>
            <a:ext cx="9144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分配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098813" y="3625109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641613" y="4220065"/>
            <a:ext cx="9144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修正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641613" y="5445224"/>
            <a:ext cx="9144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关闭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073642" y="486916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5629946" y="3429000"/>
            <a:ext cx="1080120" cy="79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激活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1306155" y="5501143"/>
            <a:ext cx="1176948" cy="592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不是缺陷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2267744" y="4653137"/>
            <a:ext cx="1342668" cy="79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475783" y="5741300"/>
            <a:ext cx="11443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56013" y="4653137"/>
            <a:ext cx="808075" cy="79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5242754" y="5445224"/>
            <a:ext cx="145348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重复缺陷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endCxn id="27" idx="3"/>
          </p:cNvCxnSpPr>
          <p:nvPr/>
        </p:nvCxnSpPr>
        <p:spPr>
          <a:xfrm flipH="1">
            <a:off x="4556013" y="5769260"/>
            <a:ext cx="520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556013" y="4201173"/>
            <a:ext cx="1073933" cy="18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4520811" y="3429000"/>
            <a:ext cx="110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243643" y="3429000"/>
            <a:ext cx="1224136" cy="73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无法重现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8367"/>
            <a:ext cx="220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0"/>
            <a:ext cx="3528392" cy="83671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报告缺陷的原则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145435"/>
          </a:xfrm>
        </p:spPr>
        <p:txBody>
          <a:bodyPr/>
          <a:lstStyle/>
          <a:p>
            <a:r>
              <a:rPr lang="zh-CN" altLang="en-US" dirty="0" smtClean="0"/>
              <a:t>原则一：尽快尽早报告软件缺陷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905800" y="2368862"/>
            <a:ext cx="0" cy="293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905800" y="5301208"/>
            <a:ext cx="3394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491880" y="2852936"/>
            <a:ext cx="165618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491880" y="2348880"/>
            <a:ext cx="165618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569072">
            <a:off x="3926622" y="2802932"/>
            <a:ext cx="1371899" cy="2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严重缺陷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 rot="3018195">
            <a:off x="3308485" y="3692304"/>
            <a:ext cx="1185566" cy="176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小缺陷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89809" y="544564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项目启动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04048" y="54456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项目结束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39752" y="2492896"/>
            <a:ext cx="461665" cy="20882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可能修复的缺陷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98" y="44624"/>
            <a:ext cx="220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/>
              <a:t>报告缺陷的原则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91264" cy="4641379"/>
          </a:xfrm>
        </p:spPr>
        <p:txBody>
          <a:bodyPr/>
          <a:lstStyle/>
          <a:p>
            <a:r>
              <a:rPr lang="zh-CN" altLang="en-US" dirty="0" smtClean="0"/>
              <a:t>原则二：有效描述缺陷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210538"/>
            <a:ext cx="803296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短小：只解释事实和演示、描述软件缺陷必经的细节。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单一：每一个报告只针对一个软件缺陷。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明显同用：使用者容易看懂的、展示通用性的、简单易行的步骤描述软件缺陷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再现软件缺陷：按照描述，可以让软件缺陷再次出现。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在报告软件缺陷时不做任何评价：针对事实，不能对程序员做任何评价。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补充的完善软件缺陷报告：对发现的缺陷不跟丢。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98" y="44624"/>
            <a:ext cx="220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1095</Words>
  <Application>Microsoft Office PowerPoint</Application>
  <PresentationFormat>全屏显示(4:3)</PresentationFormat>
  <Paragraphs>174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软件缺陷</vt:lpstr>
      <vt:lpstr>PowerPoint 演示文稿</vt:lpstr>
      <vt:lpstr>PowerPoint 演示文稿</vt:lpstr>
      <vt:lpstr>PowerPoint 演示文稿</vt:lpstr>
      <vt:lpstr>PowerPoint 演示文稿</vt:lpstr>
      <vt:lpstr>BUG管理流程</vt:lpstr>
      <vt:lpstr>报告缺陷的原则</vt:lpstr>
      <vt:lpstr>报告缺陷的原则</vt:lpstr>
      <vt:lpstr>问题及对策</vt:lpstr>
      <vt:lpstr>PowerPoint 演示文稿</vt:lpstr>
      <vt:lpstr>Devsuite使用简介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Bug导出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缺陷管理</dc:title>
  <dc:creator>罗丽</dc:creator>
  <cp:lastModifiedBy>罗丽</cp:lastModifiedBy>
  <cp:revision>57</cp:revision>
  <dcterms:created xsi:type="dcterms:W3CDTF">2015-01-21T01:29:37Z</dcterms:created>
  <dcterms:modified xsi:type="dcterms:W3CDTF">2015-01-23T03:54:33Z</dcterms:modified>
</cp:coreProperties>
</file>