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4" r:id="rId2"/>
    <p:sldId id="358" r:id="rId3"/>
    <p:sldId id="339" r:id="rId4"/>
    <p:sldId id="359" r:id="rId5"/>
    <p:sldId id="315" r:id="rId6"/>
    <p:sldId id="337" r:id="rId7"/>
    <p:sldId id="340" r:id="rId8"/>
    <p:sldId id="351" r:id="rId9"/>
    <p:sldId id="352" r:id="rId10"/>
    <p:sldId id="353" r:id="rId11"/>
    <p:sldId id="354" r:id="rId12"/>
    <p:sldId id="356" r:id="rId13"/>
    <p:sldId id="357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24" r:id="rId25"/>
  </p:sldIdLst>
  <p:sldSz cx="13681075" cy="7921625"/>
  <p:notesSz cx="6858000" cy="9144000"/>
  <p:defaultTextStyle>
    <a:defPPr>
      <a:defRPr lang="zh-CN"/>
    </a:defPPr>
    <a:lvl1pPr marL="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09"/>
    <a:srgbClr val="EF814F"/>
    <a:srgbClr val="EEEEEE"/>
    <a:srgbClr val="F0F0F0"/>
    <a:srgbClr val="CC0000"/>
    <a:srgbClr val="FFB329"/>
    <a:srgbClr val="ECA414"/>
    <a:srgbClr val="0172EF"/>
    <a:srgbClr val="445FE8"/>
    <a:srgbClr val="157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342" y="-144"/>
      </p:cViewPr>
      <p:guideLst>
        <p:guide orient="horz" pos="2495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2017/1/19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685800"/>
            <a:ext cx="5921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72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344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516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6888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8610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0332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2054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37760" algn="l" defTabSz="12344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27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B18-8876-4120-B662-E27EB1A2D4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6919" y="1567944"/>
            <a:ext cx="12478314" cy="1030463"/>
          </a:xfrm>
          <a:prstGeom prst="rect">
            <a:avLst/>
          </a:prstGeom>
        </p:spPr>
        <p:txBody>
          <a:bodyPr/>
          <a:lstStyle>
            <a:lvl1pPr algn="l">
              <a:lnSpc>
                <a:spcPts val="2000"/>
              </a:lnSpc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号微软雅黑字体。可以根据实际情况自行更改。在此输入你的正文内容，默认为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号微软雅黑字体。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 userDrawn="1"/>
        </p:nvCxnSpPr>
        <p:spPr>
          <a:xfrm>
            <a:off x="2263363" y="720452"/>
            <a:ext cx="1141771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2911228" y="246431"/>
            <a:ext cx="406366" cy="418246"/>
            <a:chOff x="10727649" y="-269653"/>
            <a:chExt cx="406366" cy="418246"/>
          </a:xfrm>
          <a:effectLst>
            <a:outerShdw blurRad="254000" dist="63500" dir="8100000" algn="t" rotWithShape="0">
              <a:prstClr val="black">
                <a:alpha val="2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0727649" y="-269653"/>
              <a:ext cx="406366" cy="41824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0736443" y="-260602"/>
              <a:ext cx="388778" cy="40014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787502" y="-208051"/>
              <a:ext cx="286661" cy="295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51846" rIns="0" bIns="51846"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136681" y="228922"/>
            <a:ext cx="4670425" cy="50405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在此输入你的标题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640344" y="1017586"/>
            <a:ext cx="12177131" cy="402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400" b="1" kern="1200" dirty="0" smtClean="0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7220" indent="0" algn="l">
              <a:buNone/>
              <a:defRPr sz="2000" b="1">
                <a:solidFill>
                  <a:srgbClr val="E74E0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lvl="0"/>
            <a:r>
              <a:rPr lang="zh-CN" altLang="en-US" dirty="0" smtClean="0"/>
              <a:t>此文本框为标题，默认为</a:t>
            </a:r>
            <a:r>
              <a:rPr lang="en-US" altLang="zh-CN" dirty="0" smtClean="0"/>
              <a:t>24</a:t>
            </a:r>
            <a:r>
              <a:rPr lang="zh-CN" altLang="en-US" dirty="0" smtClean="0"/>
              <a:t>号微软雅黑字符，可以根据实际需要自行更改。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143520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495" userDrawn="1">
          <p15:clr>
            <a:srgbClr val="FBAE40"/>
          </p15:clr>
        </p15:guide>
        <p15:guide id="2" pos="4309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8074" userDrawn="1">
          <p15:clr>
            <a:srgbClr val="FBAE40"/>
          </p15:clr>
        </p15:guide>
        <p15:guide id="5" orient="horz" pos="681" userDrawn="1">
          <p15:clr>
            <a:srgbClr val="FBAE40"/>
          </p15:clr>
        </p15:guide>
        <p15:guide id="6" orient="horz" pos="44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3681075" cy="7921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62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495">
          <p15:clr>
            <a:srgbClr val="FBAE40"/>
          </p15:clr>
        </p15:guide>
        <p15:guide id="2" pos="4309">
          <p15:clr>
            <a:srgbClr val="FBAE40"/>
          </p15:clr>
        </p15:guide>
        <p15:guide id="3" pos="8618">
          <p15:clr>
            <a:srgbClr val="FBAE40"/>
          </p15:clr>
        </p15:guide>
        <p15:guide id="4">
          <p15:clr>
            <a:srgbClr val="FBAE40"/>
          </p15:clr>
        </p15:guide>
        <p15:guide id="5" orient="horz">
          <p15:clr>
            <a:srgbClr val="FBAE40"/>
          </p15:clr>
        </p15:guide>
        <p15:guide id="6" orient="horz" pos="4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03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80646"/>
            <a:ext cx="13681075" cy="54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430" y="-50887"/>
            <a:ext cx="1943993" cy="11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5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5" r:id="rId2"/>
    <p:sldLayoutId id="2147483650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12344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2983" indent="-385763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3"/>
          <a:stretch/>
        </p:blipFill>
        <p:spPr bwMode="auto">
          <a:xfrm>
            <a:off x="0" y="373"/>
            <a:ext cx="13681075" cy="79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648797" y="3360580"/>
            <a:ext cx="7631900" cy="2904488"/>
            <a:chOff x="1252594" y="3163848"/>
            <a:chExt cx="6771202" cy="2036099"/>
          </a:xfrm>
        </p:grpSpPr>
        <p:sp>
          <p:nvSpPr>
            <p:cNvPr id="52" name="TextBox 51"/>
            <p:cNvSpPr txBox="1"/>
            <p:nvPr/>
          </p:nvSpPr>
          <p:spPr>
            <a:xfrm>
              <a:off x="1252594" y="3445621"/>
              <a:ext cx="67712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5400" b="1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</a:t>
              </a:r>
              <a:r>
                <a:rPr lang="zh-CN" altLang="en-US" sz="5400" b="1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系统基本命令培训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64774" y="3163848"/>
              <a:ext cx="4470920" cy="2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800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测试环境部署</a:t>
              </a:r>
              <a:r>
                <a:rPr lang="zh-CN" altLang="en-US" sz="1800" dirty="0" smtClean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</a:t>
              </a:r>
              <a:r>
                <a:rPr lang="zh-CN" altLang="en-US" sz="1800" dirty="0">
                  <a:solidFill>
                    <a:srgbClr val="00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</a:t>
              </a:r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865142" y="4563165"/>
              <a:ext cx="2338478" cy="45719"/>
            </a:xfrm>
            <a:prstGeom prst="rect">
              <a:avLst/>
            </a:prstGeom>
            <a:solidFill>
              <a:srgbClr val="E74E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5" name="矩形 54"/>
            <p:cNvSpPr/>
            <p:nvPr/>
          </p:nvSpPr>
          <p:spPr>
            <a:xfrm flipV="1">
              <a:off x="3697625" y="4563165"/>
              <a:ext cx="2338478" cy="45719"/>
            </a:xfrm>
            <a:prstGeom prst="rect">
              <a:avLst/>
            </a:prstGeom>
            <a:solidFill>
              <a:srgbClr val="FFB3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5505267" y="4563165"/>
              <a:ext cx="2338478" cy="4571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5851631" y="4752940"/>
              <a:ext cx="1970001" cy="360000"/>
            </a:xfrm>
            <a:prstGeom prst="rect">
              <a:avLst/>
            </a:prstGeom>
            <a:solidFill>
              <a:srgbClr val="EF81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测试、运维同事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陈俊聪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3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自动补全 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tab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按键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命令与文件名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参数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lah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-l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-h 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–a</a:t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-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lh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–all</a:t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大小写敏感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命令是大小写敏感的，归根结底就是文件、文件系统是大小写敏感的，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命令自动补全、</a:t>
            </a:r>
            <a:r>
              <a:rPr lang="zh-CN" altLang="en-US" dirty="0" smtClean="0"/>
              <a:t>参数、大小写敏感等特性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83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 smtClean="0"/>
              <a:t>命令帮助</a:t>
            </a:r>
            <a:r>
              <a:rPr lang="zh-CN" altLang="en-US" dirty="0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36244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 </a:t>
            </a:r>
            <a:r>
              <a:rPr lang="en-US" altLang="zh-CN" dirty="0"/>
              <a:t>- </a:t>
            </a:r>
            <a:r>
              <a:rPr lang="zh-CN" altLang="en-US" dirty="0"/>
              <a:t>通配符</a:t>
            </a:r>
            <a:r>
              <a:rPr lang="en-US" altLang="zh-CN" dirty="0"/>
              <a:t>,</a:t>
            </a:r>
            <a:r>
              <a:rPr lang="zh-CN" altLang="en-US" dirty="0"/>
              <a:t>代表任意字符</a:t>
            </a:r>
            <a:r>
              <a:rPr lang="en-US" altLang="zh-CN" dirty="0"/>
              <a:t>(0</a:t>
            </a:r>
            <a:r>
              <a:rPr lang="zh-CN" altLang="en-US" dirty="0"/>
              <a:t>到多个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? - </a:t>
            </a:r>
            <a:r>
              <a:rPr lang="zh-CN" altLang="en-US" dirty="0"/>
              <a:t>通配符</a:t>
            </a:r>
            <a:r>
              <a:rPr lang="en-US" altLang="zh-CN" dirty="0"/>
              <a:t>,</a:t>
            </a:r>
            <a:r>
              <a:rPr lang="zh-CN" altLang="en-US" dirty="0"/>
              <a:t>代表一个字符</a:t>
            </a:r>
            <a:br>
              <a:rPr lang="zh-CN" altLang="en-US" dirty="0"/>
            </a:br>
            <a:r>
              <a:rPr lang="en-US" altLang="zh-CN" dirty="0"/>
              <a:t># - </a:t>
            </a:r>
            <a:r>
              <a:rPr lang="zh-CN" altLang="en-US" dirty="0"/>
              <a:t>注释</a:t>
            </a:r>
            <a:br>
              <a:rPr lang="zh-CN" altLang="en-US" dirty="0"/>
            </a:br>
            <a:r>
              <a:rPr lang="en-US" altLang="zh-CN" dirty="0"/>
              <a:t>/ - </a:t>
            </a:r>
            <a:r>
              <a:rPr lang="zh-CN" altLang="en-US" dirty="0"/>
              <a:t>跳转符号</a:t>
            </a:r>
            <a:r>
              <a:rPr lang="en-US" altLang="zh-CN" dirty="0"/>
              <a:t>,</a:t>
            </a:r>
            <a:r>
              <a:rPr lang="zh-CN" altLang="en-US" dirty="0"/>
              <a:t>将特殊字符或通配符还原成一般符号</a:t>
            </a:r>
            <a:br>
              <a:rPr lang="zh-CN" altLang="en-US" dirty="0"/>
            </a:br>
            <a:r>
              <a:rPr lang="en-US" altLang="zh-CN" dirty="0"/>
              <a:t>| - </a:t>
            </a:r>
            <a:r>
              <a:rPr lang="zh-CN" altLang="en-US" dirty="0"/>
              <a:t>分隔两个管线命令的界定</a:t>
            </a:r>
            <a:br>
              <a:rPr lang="zh-CN" altLang="en-US" dirty="0"/>
            </a:br>
            <a:r>
              <a:rPr lang="en-US" altLang="zh-CN" dirty="0"/>
              <a:t>; - </a:t>
            </a:r>
            <a:r>
              <a:rPr lang="zh-CN" altLang="en-US" dirty="0"/>
              <a:t>连续性命令的界定</a:t>
            </a:r>
            <a:br>
              <a:rPr lang="zh-CN" altLang="en-US" dirty="0"/>
            </a:br>
            <a:r>
              <a:rPr lang="en-US" altLang="zh-CN" dirty="0"/>
              <a:t>~ - </a:t>
            </a:r>
            <a:r>
              <a:rPr lang="zh-CN" altLang="en-US" dirty="0"/>
              <a:t>用户的根目录</a:t>
            </a:r>
            <a:br>
              <a:rPr lang="zh-CN" altLang="en-US" dirty="0"/>
            </a:br>
            <a:r>
              <a:rPr lang="en-US" altLang="zh-CN" dirty="0"/>
              <a:t>$ - </a:t>
            </a:r>
            <a:r>
              <a:rPr lang="zh-CN" altLang="en-US" dirty="0"/>
              <a:t>变量前需要加的变量值</a:t>
            </a:r>
            <a:br>
              <a:rPr lang="zh-CN" altLang="en-US" dirty="0"/>
            </a:br>
            <a:r>
              <a:rPr lang="en-US" altLang="zh-CN" dirty="0"/>
              <a:t>! - </a:t>
            </a:r>
            <a:r>
              <a:rPr lang="zh-CN" altLang="en-US" dirty="0"/>
              <a:t>逻辑运算中的</a:t>
            </a:r>
            <a:r>
              <a:rPr lang="en-US" altLang="zh-CN" dirty="0"/>
              <a:t>"</a:t>
            </a:r>
            <a:r>
              <a:rPr lang="zh-CN" altLang="en-US" dirty="0"/>
              <a:t>非</a:t>
            </a:r>
            <a:r>
              <a:rPr lang="en-US" altLang="zh-CN" dirty="0"/>
              <a:t>"(not)</a:t>
            </a:r>
            <a:br>
              <a:rPr lang="en-US" altLang="zh-CN" dirty="0"/>
            </a:br>
            <a:r>
              <a:rPr lang="en-US" altLang="zh-CN" dirty="0"/>
              <a:t>/ - </a:t>
            </a:r>
            <a:r>
              <a:rPr lang="zh-CN" altLang="en-US" dirty="0"/>
              <a:t>路径分隔符号</a:t>
            </a:r>
            <a:br>
              <a:rPr lang="zh-CN" altLang="en-US" dirty="0"/>
            </a:br>
            <a:r>
              <a:rPr lang="en-US" altLang="zh-CN" dirty="0"/>
              <a:t>&gt;, &gt;&gt; - </a:t>
            </a:r>
            <a:r>
              <a:rPr lang="zh-CN" altLang="en-US" dirty="0"/>
              <a:t>输出导向</a:t>
            </a:r>
            <a:r>
              <a:rPr lang="en-US" altLang="zh-CN" dirty="0"/>
              <a:t>,</a:t>
            </a:r>
            <a:r>
              <a:rPr lang="zh-CN" altLang="en-US" dirty="0"/>
              <a:t>分别为</a:t>
            </a:r>
            <a:r>
              <a:rPr lang="en-US" altLang="zh-CN" dirty="0"/>
              <a:t>"</a:t>
            </a:r>
            <a:r>
              <a:rPr lang="zh-CN" altLang="en-US" dirty="0"/>
              <a:t>取代</a:t>
            </a:r>
            <a:r>
              <a:rPr lang="en-US" altLang="zh-CN" dirty="0"/>
              <a:t>"</a:t>
            </a:r>
            <a:r>
              <a:rPr lang="zh-CN" altLang="en-US" dirty="0"/>
              <a:t>与</a:t>
            </a:r>
            <a:r>
              <a:rPr lang="en-US" altLang="zh-CN" dirty="0"/>
              <a:t>"</a:t>
            </a:r>
            <a:r>
              <a:rPr lang="zh-CN" altLang="en-US" dirty="0"/>
              <a:t>累加</a:t>
            </a:r>
            <a:r>
              <a:rPr lang="en-US" altLang="zh-CN" dirty="0"/>
              <a:t>"</a:t>
            </a:r>
            <a:br>
              <a:rPr lang="en-US" altLang="zh-CN" dirty="0"/>
            </a:br>
            <a:r>
              <a:rPr lang="en-US" altLang="zh-CN" dirty="0"/>
              <a:t>' - </a:t>
            </a:r>
            <a:r>
              <a:rPr lang="zh-CN" altLang="en-US" dirty="0"/>
              <a:t>单引号</a:t>
            </a:r>
            <a:r>
              <a:rPr lang="en-US" altLang="zh-CN" dirty="0"/>
              <a:t>,</a:t>
            </a:r>
            <a:r>
              <a:rPr lang="zh-CN" altLang="en-US" dirty="0"/>
              <a:t>不具有变量置换功能</a:t>
            </a:r>
            <a:br>
              <a:rPr lang="zh-CN" altLang="en-US" dirty="0"/>
            </a:br>
            <a:r>
              <a:rPr lang="en-US" altLang="zh-CN" dirty="0"/>
              <a:t>" - </a:t>
            </a:r>
            <a:r>
              <a:rPr lang="zh-CN" altLang="en-US" dirty="0"/>
              <a:t>双引号</a:t>
            </a:r>
            <a:r>
              <a:rPr lang="en-US" altLang="zh-CN" dirty="0"/>
              <a:t>,</a:t>
            </a:r>
            <a:r>
              <a:rPr lang="zh-CN" altLang="en-US" dirty="0"/>
              <a:t>具有变量置换功能</a:t>
            </a:r>
            <a:br>
              <a:rPr lang="zh-CN" altLang="en-US" dirty="0"/>
            </a:br>
            <a:r>
              <a:rPr lang="en-US" altLang="zh-CN" dirty="0"/>
              <a:t>` - quote</a:t>
            </a:r>
            <a:r>
              <a:rPr lang="zh-CN" altLang="en-US" dirty="0"/>
              <a:t>符号</a:t>
            </a:r>
            <a:r>
              <a:rPr lang="en-US" altLang="zh-CN" dirty="0"/>
              <a:t>,</a:t>
            </a:r>
            <a:r>
              <a:rPr lang="zh-CN" altLang="en-US" dirty="0"/>
              <a:t>两个</a:t>
            </a:r>
            <a:r>
              <a:rPr lang="en-US" altLang="zh-CN" dirty="0"/>
              <a:t>``</a:t>
            </a:r>
            <a:r>
              <a:rPr lang="zh-CN" altLang="en-US" dirty="0"/>
              <a:t>中间为可以先执行的指令</a:t>
            </a:r>
            <a:br>
              <a:rPr lang="zh-CN" altLang="en-US" dirty="0"/>
            </a:br>
            <a:r>
              <a:rPr lang="en-US" altLang="zh-CN" dirty="0"/>
              <a:t>() - </a:t>
            </a:r>
            <a:r>
              <a:rPr lang="zh-CN" altLang="en-US" dirty="0"/>
              <a:t>中间为子</a:t>
            </a:r>
            <a:r>
              <a:rPr lang="en-US" altLang="zh-CN" dirty="0"/>
              <a:t>shell</a:t>
            </a:r>
            <a:r>
              <a:rPr lang="zh-CN" altLang="en-US" dirty="0"/>
              <a:t>的起始与结束</a:t>
            </a:r>
            <a:br>
              <a:rPr lang="zh-CN" altLang="en-US" dirty="0"/>
            </a:br>
            <a:r>
              <a:rPr lang="en-US" altLang="zh-CN" dirty="0"/>
              <a:t>[] - </a:t>
            </a:r>
            <a:r>
              <a:rPr lang="zh-CN" altLang="en-US" dirty="0"/>
              <a:t>中间为字符组合</a:t>
            </a:r>
            <a:br>
              <a:rPr lang="zh-CN" altLang="en-US" dirty="0"/>
            </a:br>
            <a:r>
              <a:rPr lang="en-US" altLang="zh-CN" dirty="0"/>
              <a:t>{} - </a:t>
            </a:r>
            <a:r>
              <a:rPr lang="zh-CN" altLang="en-US" dirty="0"/>
              <a:t>中间为命令区块组合</a:t>
            </a:r>
            <a:br>
              <a:rPr lang="zh-CN" altLang="en-US" dirty="0"/>
            </a:br>
            <a:r>
              <a:rPr lang="en-US" altLang="zh-CN" dirty="0" err="1"/>
              <a:t>Ctrl+C</a:t>
            </a:r>
            <a:r>
              <a:rPr lang="en-US" altLang="zh-CN" dirty="0"/>
              <a:t> - </a:t>
            </a:r>
            <a:r>
              <a:rPr lang="zh-CN" altLang="en-US" dirty="0"/>
              <a:t>终止当前命令</a:t>
            </a:r>
            <a:br>
              <a:rPr lang="zh-CN" altLang="en-US" dirty="0"/>
            </a:br>
            <a:r>
              <a:rPr lang="en-US" altLang="zh-CN" dirty="0" err="1"/>
              <a:t>Ctrl+D</a:t>
            </a:r>
            <a:r>
              <a:rPr lang="en-US" altLang="zh-CN" dirty="0"/>
              <a:t> - </a:t>
            </a:r>
            <a:r>
              <a:rPr lang="zh-CN" altLang="en-US" dirty="0"/>
              <a:t>输入结束</a:t>
            </a:r>
            <a:r>
              <a:rPr lang="en-US" altLang="zh-CN" dirty="0"/>
              <a:t>(EOF),</a:t>
            </a:r>
            <a:r>
              <a:rPr lang="zh-CN" altLang="en-US" dirty="0"/>
              <a:t>例如邮件结束的时候</a:t>
            </a:r>
            <a:br>
              <a:rPr lang="zh-CN" altLang="en-US" dirty="0"/>
            </a:br>
            <a:r>
              <a:rPr lang="en-US" altLang="zh-CN" dirty="0" err="1"/>
              <a:t>Ctrl+M</a:t>
            </a:r>
            <a:r>
              <a:rPr lang="en-US" altLang="zh-CN" dirty="0"/>
              <a:t> - </a:t>
            </a:r>
            <a:r>
              <a:rPr lang="zh-CN" altLang="en-US" dirty="0"/>
              <a:t>就是</a:t>
            </a:r>
            <a:r>
              <a:rPr lang="en-US" altLang="zh-CN" dirty="0"/>
              <a:t>Enter</a:t>
            </a:r>
            <a:br>
              <a:rPr lang="en-US" altLang="zh-CN" dirty="0"/>
            </a:br>
            <a:r>
              <a:rPr lang="en-US" altLang="zh-CN" dirty="0" err="1"/>
              <a:t>Ctrl+S</a:t>
            </a:r>
            <a:r>
              <a:rPr lang="en-US" altLang="zh-CN" dirty="0"/>
              <a:t> - </a:t>
            </a:r>
            <a:r>
              <a:rPr lang="zh-CN" altLang="en-US" dirty="0"/>
              <a:t>暂停屏幕的输出</a:t>
            </a:r>
            <a:br>
              <a:rPr lang="zh-CN" altLang="en-US" dirty="0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通配符 与 特殊符号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408489" y="1224508"/>
            <a:ext cx="64087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Ctrl+Q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恢复屏幕的输出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Ctrl+U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在提示符下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将整行命令删除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Ctrl+Z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暂停当前命令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&amp;&amp;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当前一个指令执行成功时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执行后一个指令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||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当前一个指令执行失败时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执行后一个指令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其中最常用的是＊、？、［］和 ‘。下面举几个简单的例子：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test*             &lt;== *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表示后面不论接几个字符都接受（没有字符也接受）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test?            &lt;== ?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表示后面当且仅当接一个字符时才接受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test???       &lt;== ???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表示一定要接三个字符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 test[1~5]  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tmp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     &lt;== test1, test2, test3, test4, test5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若存在，则复制到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tmp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目录下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cd  /lib/modules/'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  -r'/kernel/drivers        &lt;==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' '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括起来的命令先执行 </a:t>
            </a:r>
            <a:b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</a:b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79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000" b="1" dirty="0"/>
              <a:t>禁止标准输出</a:t>
            </a:r>
            <a:r>
              <a:rPr lang="en-US" altLang="zh-CN" sz="2000" b="1" dirty="0" smtClean="0"/>
              <a:t>.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cat 1.txt &gt;/</a:t>
            </a:r>
            <a:r>
              <a:rPr lang="en-US" altLang="zh-CN" sz="2000" b="1" dirty="0" err="1" smtClean="0"/>
              <a:t>dev</a:t>
            </a:r>
            <a:r>
              <a:rPr lang="en-US" altLang="zh-CN" sz="2000" b="1" dirty="0" smtClean="0"/>
              <a:t>/null</a:t>
            </a:r>
            <a:br>
              <a:rPr lang="en-US" altLang="zh-CN" sz="2000" b="1" dirty="0" smtClean="0"/>
            </a:br>
            <a:r>
              <a:rPr lang="en-US" altLang="zh-CN" sz="2000" b="1" dirty="0"/>
              <a:t>cat 1.txt </a:t>
            </a:r>
            <a:r>
              <a:rPr lang="en-US" altLang="zh-CN" sz="2000" b="1" dirty="0" smtClean="0"/>
              <a:t>1&gt;/</a:t>
            </a:r>
            <a:r>
              <a:rPr lang="en-US" altLang="zh-CN" sz="2000" b="1" dirty="0" err="1" smtClean="0"/>
              <a:t>dev</a:t>
            </a:r>
            <a:r>
              <a:rPr lang="en-US" altLang="zh-CN" sz="2000" b="1" dirty="0" smtClean="0"/>
              <a:t>/null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2.</a:t>
            </a:r>
            <a:r>
              <a:rPr lang="zh-CN" altLang="en-US" sz="2000" b="1" dirty="0" smtClean="0"/>
              <a:t>禁止标准错误输出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r>
              <a:rPr lang="en-US" altLang="zh-CN" sz="2000" b="1" dirty="0" err="1"/>
              <a:t>mysqldump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uroot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proot</a:t>
            </a:r>
            <a:r>
              <a:rPr lang="en-US" altLang="zh-CN" sz="2000" b="1" dirty="0"/>
              <a:t> test &gt;/</a:t>
            </a:r>
            <a:r>
              <a:rPr lang="en-US" altLang="zh-CN" sz="2000" b="1" dirty="0" err="1"/>
              <a:t>test.sql</a:t>
            </a:r>
            <a:r>
              <a:rPr lang="en-US" altLang="zh-CN" sz="2000" b="1" dirty="0"/>
              <a:t> 2&gt;/</a:t>
            </a:r>
            <a:r>
              <a:rPr lang="en-US" altLang="zh-CN" sz="2000" b="1" dirty="0" err="1" smtClean="0"/>
              <a:t>dev</a:t>
            </a:r>
            <a:r>
              <a:rPr lang="en-US" altLang="zh-CN" sz="2000" b="1" dirty="0" smtClean="0"/>
              <a:t>/null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3.</a:t>
            </a:r>
            <a:r>
              <a:rPr lang="zh-CN" altLang="en-US" sz="2000" b="1" dirty="0"/>
              <a:t>禁止标准输出和标准错误的输出</a:t>
            </a:r>
            <a:r>
              <a:rPr lang="en-US" altLang="zh-CN" sz="2000" b="1" dirty="0" smtClean="0"/>
              <a:t>.</a:t>
            </a:r>
            <a:br>
              <a:rPr lang="en-US" altLang="zh-CN" sz="2000" b="1" dirty="0" smtClean="0"/>
            </a:br>
            <a:r>
              <a:rPr lang="en-US" altLang="zh-CN" sz="2000" b="1" dirty="0" err="1"/>
              <a:t>mysqldump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uroot</a:t>
            </a:r>
            <a:r>
              <a:rPr lang="en-US" altLang="zh-CN" sz="2000" b="1" dirty="0"/>
              <a:t> -</a:t>
            </a:r>
            <a:r>
              <a:rPr lang="en-US" altLang="zh-CN" sz="2000" b="1" dirty="0" err="1"/>
              <a:t>proot</a:t>
            </a:r>
            <a:r>
              <a:rPr lang="en-US" altLang="zh-CN" sz="2000" b="1" dirty="0"/>
              <a:t> test &gt;/</a:t>
            </a:r>
            <a:r>
              <a:rPr lang="en-US" altLang="zh-CN" sz="2000" b="1" dirty="0" err="1"/>
              <a:t>test.sql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2</a:t>
            </a:r>
            <a:r>
              <a:rPr lang="en-US" altLang="zh-CN" sz="2000" dirty="0"/>
              <a:t> </a:t>
            </a:r>
            <a:r>
              <a:rPr lang="en-US" altLang="zh-CN" sz="2000" b="1" dirty="0"/>
              <a:t>&gt;/</a:t>
            </a:r>
            <a:r>
              <a:rPr lang="en-US" altLang="zh-CN" sz="2000" b="1" dirty="0" err="1"/>
              <a:t>dev</a:t>
            </a:r>
            <a:r>
              <a:rPr lang="en-US" altLang="zh-CN" sz="2000" b="1" dirty="0"/>
              <a:t>/null 2&gt;&amp;1</a:t>
            </a:r>
            <a:br>
              <a:rPr lang="en-US" altLang="zh-CN" sz="2000" b="1" dirty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>4.</a:t>
            </a:r>
            <a:r>
              <a:rPr lang="zh-CN" altLang="en-US" sz="2000" b="1" dirty="0"/>
              <a:t>清除日志文件</a:t>
            </a:r>
            <a:r>
              <a:rPr lang="zh-CN" altLang="en-US" sz="2000" b="1" dirty="0" smtClean="0"/>
              <a:t>内容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/>
              <a:t>cat /</a:t>
            </a:r>
            <a:r>
              <a:rPr lang="en-US" altLang="zh-CN" sz="2000" b="1" dirty="0" err="1"/>
              <a:t>dev</a:t>
            </a:r>
            <a:r>
              <a:rPr lang="en-US" altLang="zh-CN" sz="2000" b="1" dirty="0"/>
              <a:t>/null &gt; 1.txt</a:t>
            </a:r>
            <a:br>
              <a:rPr lang="en-US" altLang="zh-CN" sz="2000" b="1" dirty="0"/>
            </a:br>
            <a:r>
              <a:rPr lang="en-US" altLang="zh-CN" sz="2000" b="1" dirty="0"/>
              <a:t>&gt; 1.txt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/>
              <a:t>垃圾桶</a:t>
            </a:r>
            <a:r>
              <a:rPr lang="en-US" altLang="zh-CN" dirty="0"/>
              <a:t>/</a:t>
            </a:r>
            <a:r>
              <a:rPr lang="en-US" altLang="zh-CN" dirty="0" err="1"/>
              <a:t>dev</a:t>
            </a:r>
            <a:r>
              <a:rPr lang="en-US" altLang="zh-CN" dirty="0"/>
              <a:t>/null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9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系统管理命令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adduser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useradd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userdel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usermod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killall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lastb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reboot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shutdown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poweroff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sudo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uname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1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系统设置命令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alias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unalias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chkconfig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chroot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http://www.linuxidc.com/Linux/2014-05/102130.htm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crontab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hwclock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dmesg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export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rpm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unset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ulimit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文档编辑命令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egrep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awk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uniq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wc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压缩备份命令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unzip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文件管理命令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lsattr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chattr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paste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touch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whereis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chgrp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chown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chmod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文件传输命令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ftp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8" y="2531863"/>
            <a:ext cx="2857899" cy="285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473" y="1527348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签  到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53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磁盘管理命令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mkdir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pwd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umount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mkfs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mkfs.ext4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磁盘维护命令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fdisk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rsync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4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网络通讯命令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telnet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ifup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ifdown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netstat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hostname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4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邮件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略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其他命令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空格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vnc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rz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sz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命令吗命令命</a:t>
            </a:r>
            <a:r>
              <a:rPr lang="zh-CN" altLang="en-US" dirty="0" smtClean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zh-CN" altLang="en-US" dirty="0"/>
              <a:t>命令</a:t>
            </a:r>
            <a:endParaRPr lang="zh-CN" altLang="en-US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42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longjun.deng\Desktop\图片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5066" r="15499" b="1976"/>
          <a:stretch/>
        </p:blipFill>
        <p:spPr bwMode="auto">
          <a:xfrm>
            <a:off x="1" y="-1"/>
            <a:ext cx="13681074" cy="79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6" b="7127"/>
          <a:stretch/>
        </p:blipFill>
        <p:spPr bwMode="auto">
          <a:xfrm>
            <a:off x="5334962" y="-1"/>
            <a:ext cx="8346113" cy="792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234655" y="3509991"/>
            <a:ext cx="634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感谢您的聆听！</a:t>
            </a:r>
            <a:endParaRPr lang="zh-CN" altLang="en-US" sz="72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400221" y="4638530"/>
            <a:ext cx="5893446" cy="369332"/>
            <a:chOff x="7722433" y="4441589"/>
            <a:chExt cx="4298857" cy="369332"/>
          </a:xfrm>
        </p:grpSpPr>
        <p:sp>
          <p:nvSpPr>
            <p:cNvPr id="42" name="矩形 41"/>
            <p:cNvSpPr/>
            <p:nvPr/>
          </p:nvSpPr>
          <p:spPr>
            <a:xfrm>
              <a:off x="7722433" y="4468637"/>
              <a:ext cx="4095463" cy="32777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8126" y="4441589"/>
              <a:ext cx="4213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spc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YOU!</a:t>
              </a:r>
              <a:endParaRPr lang="en-US" altLang="zh-CN" sz="1600" spc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49" y="936476"/>
            <a:ext cx="3486514" cy="20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961" y="2016596"/>
            <a:ext cx="662873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讲师背景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2010.4-2012.?     </a:t>
            </a:r>
            <a:r>
              <a:rPr lang="zh-CN" altLang="en-US" dirty="0" smtClean="0"/>
              <a:t>维修员、实施工程师、技术支持</a:t>
            </a:r>
            <a:endParaRPr lang="en-US" altLang="zh-CN" dirty="0" smtClean="0"/>
          </a:p>
          <a:p>
            <a:r>
              <a:rPr lang="en-US" altLang="zh-CN" dirty="0" smtClean="0"/>
              <a:t>2012.?-2014.12  </a:t>
            </a:r>
            <a:r>
              <a:rPr lang="zh-CN" altLang="en-US" dirty="0" smtClean="0"/>
              <a:t>技术支持</a:t>
            </a:r>
            <a:endParaRPr lang="en-US" altLang="zh-CN" dirty="0" smtClean="0"/>
          </a:p>
          <a:p>
            <a:r>
              <a:rPr lang="en-US" altLang="zh-CN" dirty="0" smtClean="0"/>
              <a:t>2015.3-</a:t>
            </a:r>
            <a:r>
              <a:rPr lang="zh-CN" altLang="en-US" dirty="0" smtClean="0"/>
              <a:t>今            运维工程师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年多的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系统使用</a:t>
            </a:r>
            <a:r>
              <a:rPr lang="zh-CN" altLang="en-US" dirty="0" smtClean="0"/>
              <a:t>经验</a:t>
            </a:r>
            <a:endParaRPr lang="en-US" altLang="zh-CN" dirty="0" smtClean="0"/>
          </a:p>
          <a:p>
            <a:r>
              <a:rPr lang="zh-CN" altLang="en-US" dirty="0" smtClean="0"/>
              <a:t>工作中使用过的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发行版包括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Slackware</a:t>
            </a:r>
            <a:r>
              <a:rPr lang="en-US" altLang="zh-CN" dirty="0" smtClean="0"/>
              <a:t> 8.x/</a:t>
            </a:r>
            <a:r>
              <a:rPr lang="en-US" altLang="zh-CN" dirty="0" err="1" smtClean="0"/>
              <a:t>Slackware</a:t>
            </a:r>
            <a:r>
              <a:rPr lang="en-US" altLang="zh-CN" dirty="0" smtClean="0"/>
              <a:t> 13.x</a:t>
            </a:r>
          </a:p>
          <a:p>
            <a:r>
              <a:rPr lang="fr-FR" altLang="zh-CN" dirty="0" smtClean="0"/>
              <a:t>SUSE </a:t>
            </a:r>
            <a:r>
              <a:rPr lang="fr-FR" altLang="zh-CN" dirty="0"/>
              <a:t>Linux </a:t>
            </a:r>
            <a:r>
              <a:rPr lang="fr-FR" altLang="zh-CN"/>
              <a:t>Enterprise </a:t>
            </a:r>
            <a:r>
              <a:rPr lang="fr-FR" altLang="zh-CN" smtClean="0"/>
              <a:t>Server </a:t>
            </a:r>
            <a:r>
              <a:rPr lang="fr-FR" altLang="zh-CN" dirty="0"/>
              <a:t>11</a:t>
            </a:r>
            <a:endParaRPr lang="fr-FR" altLang="zh-CN" dirty="0"/>
          </a:p>
          <a:p>
            <a:r>
              <a:rPr lang="en-US" altLang="zh-CN" dirty="0" smtClean="0"/>
              <a:t>CentOS5.x/</a:t>
            </a:r>
            <a:r>
              <a:rPr lang="en-US" altLang="zh-CN" dirty="0" smtClean="0"/>
              <a:t>CentOS6.x/CentOS7.x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81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5961" y="2016596"/>
            <a:ext cx="1158041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prstClr val="black"/>
                </a:solidFill>
              </a:rPr>
              <a:t>哪些从业人员需要学习</a:t>
            </a:r>
            <a:r>
              <a:rPr lang="en-US" altLang="zh-CN" b="1" dirty="0" smtClean="0">
                <a:solidFill>
                  <a:prstClr val="black"/>
                </a:solidFill>
              </a:rPr>
              <a:t>Linux</a:t>
            </a:r>
            <a:r>
              <a:rPr lang="zh-CN" altLang="en-US" b="1" dirty="0" smtClean="0">
                <a:solidFill>
                  <a:prstClr val="black"/>
                </a:solidFill>
              </a:rPr>
              <a:t>？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运</a:t>
            </a:r>
            <a:r>
              <a:rPr lang="zh-CN" altLang="en-US" dirty="0" smtClean="0">
                <a:solidFill>
                  <a:prstClr val="black"/>
                </a:solidFill>
              </a:rPr>
              <a:t>维、开发、测试等所有技术岗，其中运维是需要精通的。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b="1" dirty="0" smtClean="0">
                <a:solidFill>
                  <a:prstClr val="black"/>
                </a:solidFill>
              </a:rPr>
              <a:t>为什么学习</a:t>
            </a:r>
            <a:r>
              <a:rPr lang="en-US" altLang="zh-CN" b="1" dirty="0" smtClean="0">
                <a:solidFill>
                  <a:prstClr val="black"/>
                </a:solidFill>
              </a:rPr>
              <a:t>Linux</a:t>
            </a:r>
            <a:r>
              <a:rPr lang="zh-CN" altLang="en-US" b="1" dirty="0" smtClean="0">
                <a:solidFill>
                  <a:prstClr val="black"/>
                </a:solidFill>
              </a:rPr>
              <a:t>？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1.</a:t>
            </a:r>
            <a:r>
              <a:rPr lang="zh-CN" altLang="en-US" dirty="0" smtClean="0">
                <a:solidFill>
                  <a:prstClr val="black"/>
                </a:solidFill>
              </a:rPr>
              <a:t>生产环境</a:t>
            </a:r>
            <a:r>
              <a:rPr lang="en-US" altLang="zh-CN" dirty="0" smtClean="0">
                <a:solidFill>
                  <a:prstClr val="black"/>
                </a:solidFill>
              </a:rPr>
              <a:t>LAMP/LNMP</a:t>
            </a:r>
            <a:r>
              <a:rPr lang="zh-CN" altLang="en-US" dirty="0" smtClean="0">
                <a:solidFill>
                  <a:prstClr val="black"/>
                </a:solidFill>
              </a:rPr>
              <a:t>等组合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</a:rPr>
              <a:t>一些开源软件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b="1" dirty="0" smtClean="0">
                <a:solidFill>
                  <a:prstClr val="black"/>
                </a:solidFill>
              </a:rPr>
              <a:t>学习</a:t>
            </a:r>
            <a:r>
              <a:rPr lang="en-US" altLang="zh-CN" b="1" dirty="0" smtClean="0">
                <a:solidFill>
                  <a:prstClr val="black"/>
                </a:solidFill>
              </a:rPr>
              <a:t>Linux</a:t>
            </a:r>
            <a:r>
              <a:rPr lang="zh-CN" altLang="en-US" b="1" dirty="0" smtClean="0">
                <a:solidFill>
                  <a:prstClr val="black"/>
                </a:solidFill>
              </a:rPr>
              <a:t>系统命令的作用？</a:t>
            </a:r>
            <a:endParaRPr lang="en-US" altLang="zh-CN" b="1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1.Linux</a:t>
            </a:r>
            <a:r>
              <a:rPr lang="zh-CN" altLang="en-US" dirty="0" smtClean="0">
                <a:solidFill>
                  <a:prstClr val="black"/>
                </a:solidFill>
              </a:rPr>
              <a:t>服务器一般不开启可视化界面，几乎任何操作都是通过命令行，不会</a:t>
            </a:r>
            <a:r>
              <a:rPr lang="en-US" altLang="zh-CN" dirty="0" smtClean="0">
                <a:solidFill>
                  <a:prstClr val="black"/>
                </a:solidFill>
              </a:rPr>
              <a:t>Linux</a:t>
            </a:r>
            <a:r>
              <a:rPr lang="zh-CN" altLang="en-US" dirty="0" smtClean="0">
                <a:solidFill>
                  <a:prstClr val="black"/>
                </a:solidFill>
              </a:rPr>
              <a:t>命令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zh-CN" altLang="en-US" dirty="0" smtClean="0">
                <a:solidFill>
                  <a:prstClr val="black"/>
                </a:solidFill>
              </a:rPr>
              <a:t>基本无法使用</a:t>
            </a:r>
            <a:r>
              <a:rPr lang="en-US" altLang="zh-CN" dirty="0" smtClean="0">
                <a:solidFill>
                  <a:prstClr val="black"/>
                </a:solidFill>
              </a:rPr>
              <a:t>Linux</a:t>
            </a:r>
            <a:r>
              <a:rPr lang="zh-CN" altLang="en-US" dirty="0" smtClean="0">
                <a:solidFill>
                  <a:prstClr val="black"/>
                </a:solidFill>
              </a:rPr>
              <a:t>系统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2.</a:t>
            </a:r>
            <a:r>
              <a:rPr lang="zh-CN" altLang="en-US" dirty="0" smtClean="0">
                <a:solidFill>
                  <a:prstClr val="black"/>
                </a:solidFill>
              </a:rPr>
              <a:t>编写脚本，实现自动化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3.</a:t>
            </a:r>
            <a:r>
              <a:rPr lang="zh-CN" altLang="en-US" dirty="0" smtClean="0">
                <a:solidFill>
                  <a:prstClr val="black"/>
                </a:solidFill>
              </a:rPr>
              <a:t>处理其他日常事务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14534" y="2568816"/>
            <a:ext cx="2585737" cy="2661333"/>
            <a:chOff x="1827622" y="1343919"/>
            <a:chExt cx="2304000" cy="2304000"/>
          </a:xfrm>
        </p:grpSpPr>
        <p:sp>
          <p:nvSpPr>
            <p:cNvPr id="89" name="椭圆 8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r>
                <a:rPr lang="zh-CN" altLang="en-US" sz="4100" b="1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主目录</a:t>
              </a:r>
              <a:r>
                <a:rPr lang="en-US" altLang="zh-CN" dirty="0" smtClean="0">
                  <a:solidFill>
                    <a:srgbClr val="E74E09"/>
                  </a:solidFill>
                  <a:latin typeface="DIN Mittelschrift Std" pitchFamily="50" charset="0"/>
                  <a:ea typeface="微软雅黑" pitchFamily="34" charset="-122"/>
                </a:rPr>
                <a:t>Menu</a:t>
              </a:r>
              <a:endParaRPr lang="zh-CN" altLang="en-US" dirty="0">
                <a:solidFill>
                  <a:srgbClr val="E74E09"/>
                </a:solidFill>
                <a:latin typeface="DIN Mittelschrift Std" pitchFamily="50" charset="0"/>
                <a:ea typeface="微软雅黑" pitchFamily="3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6362739" y="1898484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55657" y="2791472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圆角矩形 25"/>
          <p:cNvSpPr/>
          <p:nvPr/>
        </p:nvSpPr>
        <p:spPr>
          <a:xfrm>
            <a:off x="6355657" y="3706407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6355657" y="4621342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圆角矩形 27"/>
          <p:cNvSpPr/>
          <p:nvPr/>
        </p:nvSpPr>
        <p:spPr>
          <a:xfrm>
            <a:off x="6355657" y="5527592"/>
            <a:ext cx="3807744" cy="58223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7372148" y="1958518"/>
            <a:ext cx="2450200" cy="497714"/>
          </a:xfrm>
          <a:prstGeom prst="rect">
            <a:avLst/>
          </a:prstGeom>
          <a:noFill/>
        </p:spPr>
        <p:txBody>
          <a:bodyPr wrap="square" lIns="103693" tIns="51846" rIns="103693" bIns="51846" rtlCol="0">
            <a:spAutoFit/>
          </a:bodyPr>
          <a:lstStyle/>
          <a:p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一</a:t>
            </a:r>
            <a:r>
              <a: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、</a:t>
            </a:r>
            <a:r>
              <a:rPr lang="zh-CN" altLang="en-US" sz="2500" dirty="0" smtClean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远程工具</a:t>
            </a:r>
            <a:endParaRPr lang="zh-CN" altLang="en-US" sz="2500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08934" y="2044057"/>
            <a:ext cx="282815" cy="2910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693" tIns="51846" rIns="103693" bIns="51846"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908935" y="2851506"/>
            <a:ext cx="2698480" cy="477054"/>
            <a:chOff x="5933823" y="2544869"/>
            <a:chExt cx="2404459" cy="413001"/>
          </a:xfrm>
        </p:grpSpPr>
        <p:sp>
          <p:nvSpPr>
            <p:cNvPr id="33" name="TextBox 32"/>
            <p:cNvSpPr txBox="1"/>
            <p:nvPr/>
          </p:nvSpPr>
          <p:spPr>
            <a:xfrm>
              <a:off x="6346566" y="2544869"/>
              <a:ext cx="1991716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二、前面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5933823" y="261892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08935" y="3766441"/>
            <a:ext cx="2840879" cy="477054"/>
            <a:chOff x="5933823" y="3336957"/>
            <a:chExt cx="2531343" cy="413001"/>
          </a:xfrm>
        </p:grpSpPr>
        <p:sp>
          <p:nvSpPr>
            <p:cNvPr id="35" name="TextBox 34"/>
            <p:cNvSpPr txBox="1"/>
            <p:nvPr/>
          </p:nvSpPr>
          <p:spPr>
            <a:xfrm>
              <a:off x="6346566" y="3336957"/>
              <a:ext cx="211860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三、命令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933823" y="341101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08935" y="4681376"/>
            <a:ext cx="2840879" cy="477054"/>
            <a:chOff x="5933823" y="4129045"/>
            <a:chExt cx="2531343" cy="413001"/>
          </a:xfrm>
        </p:grpSpPr>
        <p:sp>
          <p:nvSpPr>
            <p:cNvPr id="37" name="TextBox 36"/>
            <p:cNvSpPr txBox="1"/>
            <p:nvPr/>
          </p:nvSpPr>
          <p:spPr>
            <a:xfrm>
              <a:off x="6346566" y="4129045"/>
              <a:ext cx="2118600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四、注意事项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933823" y="4203100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08935" y="5587626"/>
            <a:ext cx="2698480" cy="477054"/>
            <a:chOff x="5933823" y="5113669"/>
            <a:chExt cx="2404459" cy="413001"/>
          </a:xfrm>
        </p:grpSpPr>
        <p:sp>
          <p:nvSpPr>
            <p:cNvPr id="39" name="TextBox 38"/>
            <p:cNvSpPr txBox="1"/>
            <p:nvPr/>
          </p:nvSpPr>
          <p:spPr>
            <a:xfrm>
              <a:off x="6346566" y="5113669"/>
              <a:ext cx="1991716" cy="413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Medium" pitchFamily="34" charset="-122"/>
                  <a:ea typeface="思源黑体 CN Medium" pitchFamily="34" charset="-122"/>
                </a:rPr>
                <a:t>五、黑科技</a:t>
              </a:r>
              <a:endParaRPr lang="zh-CN" altLang="en-US" sz="2500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933823" y="5187724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90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0.25 E" pathEditMode="relative" ptsTypes="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5" grpId="0"/>
      <p:bldP spid="5" grpId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命令行工具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putty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secureCRT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xshell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文件传输工具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1.winscp</a:t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2.filezilla 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3.lrzsz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图形化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桌面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工具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1.vnc 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2.xdrp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远程工具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一、远程工具 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如何连接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2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本次培训只会讲解一些常用命令的用法，并不会教大家如何安装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操作系统、如何磁盘分区，所以学习环境的搭建还需要同学自行解决。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推荐使用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vmware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12.5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安装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CentOS6.5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实际操作学习一下。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要学习命令如何使用，需要对下面这些知识有了解：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什么是根目录？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什么是相对路径与绝对路径？</a:t>
            </a:r>
            <a:b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命令自动补全、参数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-l -h -a,--all)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、大小写敏感的特性。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命令额帮助文档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--help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通配符与特殊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符号。</a:t>
            </a:r>
            <a:b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垃圾桶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/null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b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一、前面</a:t>
            </a:r>
          </a:p>
        </p:txBody>
      </p:sp>
    </p:spTree>
    <p:extLst>
      <p:ext uri="{BB962C8B-B14F-4D97-AF65-F5344CB8AC3E}">
        <p14:creationId xmlns:p14="http://schemas.microsoft.com/office/powerpoint/2010/main" val="175955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文件系统的最顶层目录叫做根目录。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相当于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windows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盘。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/>
              <a:t>但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不同在于，</a:t>
            </a:r>
            <a:r>
              <a:rPr lang="en-US" altLang="zh-CN" sz="2000" dirty="0"/>
              <a:t>Linux</a:t>
            </a:r>
            <a:r>
              <a:rPr lang="zh-CN" altLang="en-US" sz="2000" dirty="0"/>
              <a:t>下没有盘符的概念，所有的一切，都是目录和</a:t>
            </a:r>
            <a:r>
              <a:rPr lang="zh-CN" altLang="en-US" sz="2000" dirty="0" smtClean="0"/>
              <a:t>文件。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Unix</a:t>
            </a:r>
            <a:r>
              <a:rPr lang="zh-CN" altLang="en-US" sz="2000" dirty="0" smtClean="0"/>
              <a:t>系统目录结构的趣事 </a:t>
            </a:r>
            <a:r>
              <a:rPr lang="en-US" altLang="zh-CN" sz="2000" dirty="0"/>
              <a:t>http://jishu8.cc/2017/01/19/53/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什么是根目录？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13" y="3096716"/>
            <a:ext cx="6968157" cy="331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绝对路径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fander/script/test.sh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相对路径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当前目录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上一层目录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/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fander/script/test.sh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script/test.sh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或者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./script/test.sh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/script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./test.sh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fander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tpcc-mysql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../script/test.sh</a:t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zh-CN" altLang="en-US" sz="2000" dirty="0" smtClean="0">
                <a:solidFill>
                  <a:srgbClr val="FF0000"/>
                </a:solidFill>
              </a:rPr>
              <a:t>系统路径优先，如果可执行文件放入</a:t>
            </a:r>
            <a:r>
              <a:rPr lang="en-US" altLang="zh-CN" sz="2000" dirty="0" smtClean="0">
                <a:solidFill>
                  <a:srgbClr val="FF0000"/>
                </a:solidFill>
              </a:rPr>
              <a:t>$PATH</a:t>
            </a:r>
            <a:r>
              <a:rPr lang="zh-CN" altLang="en-US" sz="2000" dirty="0" smtClean="0">
                <a:solidFill>
                  <a:srgbClr val="FF0000"/>
                </a:solidFill>
              </a:rPr>
              <a:t>里的路径，是可以直接执行，而不需要输入路径。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zh-CN" altLang="en-US" dirty="0"/>
              <a:t>前面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相对路径与绝对路径</a:t>
            </a:r>
          </a:p>
        </p:txBody>
      </p:sp>
    </p:spTree>
    <p:extLst>
      <p:ext uri="{BB962C8B-B14F-4D97-AF65-F5344CB8AC3E}">
        <p14:creationId xmlns:p14="http://schemas.microsoft.com/office/powerpoint/2010/main" val="8117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</TotalTime>
  <Words>456</Words>
  <Application>Microsoft Office PowerPoint</Application>
  <PresentationFormat>自定义</PresentationFormat>
  <Paragraphs>94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命令行工具 1. putty 2. secureCRT 3. xshell (推荐)   文件传输工具 1.winscp 2.filezilla (推荐) 3.lrzsz   图形化(桌面)工具 1.vnc (推荐) 2.xdrp </vt:lpstr>
      <vt:lpstr>本次培训只会讲解一些常用命令的用法，并不会教大家如何安装linux操作系统、如何磁盘分区，所以学习环境的搭建还需要同学自行解决。 推荐使用vmware 12.5 安装 CentOS6.5实际操作学习一下。  要学习命令如何使用，需要对下面这些知识有了解： 1.什么是根目录？ 2.什么是相对路径与绝对路径？ 3.命令自动补全、参数(-lah -l -h -a,--all)、大小写敏感的特性。 4.命令额帮助文档(man、--help、info)。 5.通配符与特殊符号。 6.垃圾桶/dev/null。  </vt:lpstr>
      <vt:lpstr>Linux文件系统的最顶层目录叫做根目录。 相当于windows系统的C盘。 但Linux不同在于，Linux下没有盘符的概念，所有的一切，都是目录和文件。               Unix系统目录结构的趣事 http://jishu8.cc/2017/01/19/53/</vt:lpstr>
      <vt:lpstr>绝对路径: /fander/script/test.sh  相对路径: .   当前目录 ..  上一层目录 cd / fander/script/test.sh  cd /fander script/test.sh 或者./script/test.sh  cd /fander/script ./test.sh  cd /fander/tpcc-mysql ../script/test.sh 系统路径优先，如果可执行文件放入$PATH里的路径，是可以直接执行，而不需要输入路径。 </vt:lpstr>
      <vt:lpstr>自动补全 :   tab按键 (命令与文件名) 参数用法: ls -lah  ls -l -h –a ls  -lh –all 大小写敏感: 命令是大小写敏感的，归根结底就是文件、文件系统是大小写敏感的，</vt:lpstr>
      <vt:lpstr> man、 --help、 info</vt:lpstr>
      <vt:lpstr>* - 通配符,代表任意字符(0到多个) ? - 通配符,代表一个字符 # - 注释 / - 跳转符号,将特殊字符或通配符还原成一般符号 | - 分隔两个管线命令的界定 ; - 连续性命令的界定 ~ - 用户的根目录 $ - 变量前需要加的变量值 ! - 逻辑运算中的"非"(not) / - 路径分隔符号 &gt;, &gt;&gt; - 输出导向,分别为"取代"与"累加" ' - 单引号,不具有变量置换功能 " - 双引号,具有变量置换功能 ` - quote符号,两个``中间为可以先执行的指令 () - 中间为子shell的起始与结束 [] - 中间为字符组合 {} - 中间为命令区块组合 Ctrl+C - 终止当前命令 Ctrl+D - 输入结束(EOF),例如邮件结束的时候 Ctrl+M - 就是Enter Ctrl+S - 暂停屏幕的输出 </vt:lpstr>
      <vt:lpstr>1.禁止标准输出. cat 1.txt &gt;/dev/null cat 1.txt 1&gt;/dev/null  2.禁止标准错误输出 mysqldump -uroot -proot test &gt;/test.sql 2&gt;/dev/null  3.禁止标准输出和标准错误的输出. mysqldump -uroot -proot test &gt;/test.sql 2 &gt;/dev/null 2&gt;&amp;1  4.清除日志文件内容 cat /dev/null &gt; 1.txt &gt; 1.txt </vt:lpstr>
      <vt:lpstr>1.系统管理命令 man adduser、useradd、userdel、usermod date exit free id kill、killall last、lastb history ps reboot shutdown、poweroff、init su sudo top uname</vt:lpstr>
      <vt:lpstr>2.系统设置命令 alias、unalias chkconfig chroot （http://www.linuxidc.com/Linux/2014-05/102130.htm） crontab clock、hwclock dmesg export passwd rpm setup set、unset ulimit</vt:lpstr>
      <vt:lpstr>3.linux文档编辑命令 grep、egrep sed awk sort uniq wc</vt:lpstr>
      <vt:lpstr>4.linux压缩备份命令 tar unzip</vt:lpstr>
      <vt:lpstr>5.linux文件管理命令 diff file find ln lsattr、chattr mc mv paste rm tee touch whereis which cat chgrp、chown chmod cp cut</vt:lpstr>
      <vt:lpstr>6.linux文件传输命令 bye ftp</vt:lpstr>
      <vt:lpstr>7.linux磁盘管理命令 cd df ls、dir du mkdir pwd stat mount、umount mkfs、mkfs.ext4</vt:lpstr>
      <vt:lpstr>8.linux磁盘维护命令 dd fdisk rsync</vt:lpstr>
      <vt:lpstr>9.linux网络通讯命令 telnet ifconfig、ifup、ifdown netstat ping route hostname arp</vt:lpstr>
      <vt:lpstr>10.邮件 略  11.linux其他命令 source、.空格 startx vnc rz、sz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国泰安幻灯片模板</dc:title>
  <dc:creator>GTA设计中心</dc:creator>
  <cp:lastModifiedBy>gta</cp:lastModifiedBy>
  <cp:revision>154</cp:revision>
  <dcterms:created xsi:type="dcterms:W3CDTF">2015-11-21T04:10:56Z</dcterms:created>
  <dcterms:modified xsi:type="dcterms:W3CDTF">2017-01-19T05:07:46Z</dcterms:modified>
</cp:coreProperties>
</file>