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sldIdLst>
    <p:sldId id="334" r:id="rId2"/>
    <p:sldId id="315" r:id="rId3"/>
    <p:sldId id="366" r:id="rId4"/>
    <p:sldId id="360" r:id="rId5"/>
    <p:sldId id="391" r:id="rId6"/>
    <p:sldId id="392" r:id="rId7"/>
    <p:sldId id="365" r:id="rId8"/>
    <p:sldId id="374" r:id="rId9"/>
    <p:sldId id="407" r:id="rId10"/>
    <p:sldId id="408" r:id="rId11"/>
    <p:sldId id="362" r:id="rId12"/>
    <p:sldId id="393" r:id="rId13"/>
    <p:sldId id="394" r:id="rId14"/>
    <p:sldId id="395" r:id="rId15"/>
    <p:sldId id="396" r:id="rId16"/>
    <p:sldId id="406" r:id="rId17"/>
    <p:sldId id="401" r:id="rId18"/>
    <p:sldId id="403" r:id="rId19"/>
    <p:sldId id="402" r:id="rId20"/>
    <p:sldId id="404" r:id="rId21"/>
    <p:sldId id="409" r:id="rId22"/>
    <p:sldId id="405" r:id="rId23"/>
    <p:sldId id="324" r:id="rId24"/>
  </p:sldIdLst>
  <p:sldSz cx="13681075" cy="7921625"/>
  <p:notesSz cx="6858000" cy="9144000"/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2EF"/>
    <a:srgbClr val="E74E09"/>
    <a:srgbClr val="EF814F"/>
    <a:srgbClr val="EEEEEE"/>
    <a:srgbClr val="F0F0F0"/>
    <a:srgbClr val="CC0000"/>
    <a:srgbClr val="FFB329"/>
    <a:srgbClr val="ECA414"/>
    <a:srgbClr val="445FE8"/>
    <a:srgbClr val="15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67" autoAdjust="0"/>
  </p:normalViewPr>
  <p:slideViewPr>
    <p:cSldViewPr>
      <p:cViewPr>
        <p:scale>
          <a:sx n="80" d="100"/>
          <a:sy n="80" d="100"/>
        </p:scale>
        <p:origin x="-1332" y="-546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919" y="1567944"/>
            <a:ext cx="12478314" cy="1030463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2263363" y="720452"/>
            <a:ext cx="114177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911228" y="246431"/>
            <a:ext cx="406366" cy="418246"/>
            <a:chOff x="10727649" y="-269653"/>
            <a:chExt cx="406366" cy="418246"/>
          </a:xfrm>
          <a:effectLst>
            <a:outerShdw blurRad="254000" dist="63500" dir="8100000" algn="t" rotWithShape="0">
              <a:prstClr val="black">
                <a:alpha val="2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0727649" y="-269653"/>
              <a:ext cx="406366" cy="4182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36443" y="-260602"/>
              <a:ext cx="388778" cy="4001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87502" y="-208051"/>
              <a:ext cx="286661" cy="2950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36681" y="228922"/>
            <a:ext cx="467042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在此输入你的标题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344" y="1017586"/>
            <a:ext cx="12177131" cy="402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1" kern="1200" dirty="0" smtClean="0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7220" indent="0" algn="l">
              <a:buNone/>
              <a:defRPr sz="20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此文本框为标题，默认为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号微软雅黑字符，可以根据实际需要自行更改。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3520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495" userDrawn="1">
          <p15:clr>
            <a:srgbClr val="FBAE40"/>
          </p15:clr>
        </p15:guide>
        <p15:guide id="2" pos="4309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8074" userDrawn="1">
          <p15:clr>
            <a:srgbClr val="FBAE40"/>
          </p15:clr>
        </p15:guide>
        <p15:guide id="5" orient="horz" pos="681" userDrawn="1">
          <p15:clr>
            <a:srgbClr val="FBAE40"/>
          </p15:clr>
        </p15:guide>
        <p15:guide id="6" orient="horz" pos="44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3681075" cy="79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62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495">
          <p15:clr>
            <a:srgbClr val="FBAE40"/>
          </p15:clr>
        </p15:guide>
        <p15:guide id="2" pos="4309">
          <p15:clr>
            <a:srgbClr val="FBAE40"/>
          </p15:clr>
        </p15:guide>
        <p15:guide id="3" pos="8618">
          <p15:clr>
            <a:srgbClr val="FBAE40"/>
          </p15:clr>
        </p15:guide>
        <p15:guide id="4">
          <p15:clr>
            <a:srgbClr val="FBAE40"/>
          </p15:clr>
        </p15:guide>
        <p15:guide id="5" orient="horz">
          <p15:clr>
            <a:srgbClr val="FBAE40"/>
          </p15:clr>
        </p15:guide>
        <p15:guide id="6" orient="horz" pos="49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50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3"/>
          <a:stretch/>
        </p:blipFill>
        <p:spPr bwMode="auto">
          <a:xfrm>
            <a:off x="0" y="373"/>
            <a:ext cx="13681075" cy="79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48797" y="3360580"/>
            <a:ext cx="7631900" cy="2780373"/>
            <a:chOff x="1252594" y="3163848"/>
            <a:chExt cx="6771202" cy="1949092"/>
          </a:xfrm>
        </p:grpSpPr>
        <p:sp>
          <p:nvSpPr>
            <p:cNvPr id="52" name="TextBox 51"/>
            <p:cNvSpPr txBox="1"/>
            <p:nvPr/>
          </p:nvSpPr>
          <p:spPr>
            <a:xfrm>
              <a:off x="1252594" y="3445621"/>
              <a:ext cx="6771202" cy="647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 </a:t>
              </a:r>
              <a:r>
                <a:rPr lang="zh-CN" altLang="en-US" sz="5400" b="1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54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64774" y="3163848"/>
              <a:ext cx="4470920" cy="2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8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865142" y="4563165"/>
              <a:ext cx="2338478" cy="45719"/>
            </a:xfrm>
            <a:prstGeom prst="rect">
              <a:avLst/>
            </a:prstGeom>
            <a:solidFill>
              <a:srgbClr val="E7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矩形 54"/>
            <p:cNvSpPr/>
            <p:nvPr/>
          </p:nvSpPr>
          <p:spPr>
            <a:xfrm flipV="1">
              <a:off x="3697625" y="4563165"/>
              <a:ext cx="2338478" cy="45719"/>
            </a:xfrm>
            <a:prstGeom prst="rect">
              <a:avLst/>
            </a:prstGeom>
            <a:solidFill>
              <a:srgbClr val="FFB3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5505267" y="4563165"/>
              <a:ext cx="233847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851631" y="4752940"/>
              <a:ext cx="1970001" cy="360000"/>
            </a:xfrm>
            <a:prstGeom prst="rect">
              <a:avLst/>
            </a:prstGeom>
            <a:solidFill>
              <a:srgbClr val="EF8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测试同事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舒阳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3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882" y="1152500"/>
            <a:ext cx="1245738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、继承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/>
              <a:t>实现</a:t>
            </a:r>
            <a:r>
              <a:rPr lang="zh-CN" altLang="en-US" sz="2000" dirty="0" smtClean="0"/>
              <a:t>：继承通过</a:t>
            </a:r>
            <a:r>
              <a:rPr lang="en-US" altLang="zh-CN" sz="2000" dirty="0" smtClean="0"/>
              <a:t>extends</a:t>
            </a:r>
            <a:r>
              <a:rPr lang="zh-CN" altLang="en-US" sz="2000" dirty="0" smtClean="0"/>
              <a:t>关键字实现，只能实现单重继承；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语法格式：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</a:t>
            </a:r>
            <a:r>
              <a:rPr lang="en-US" altLang="zh-CN" sz="2000" dirty="0"/>
              <a:t>[</a:t>
            </a:r>
            <a:r>
              <a:rPr lang="zh-CN" altLang="en-US" sz="2000" dirty="0"/>
              <a:t>修饰符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class [</a:t>
            </a:r>
            <a:r>
              <a:rPr lang="zh-CN" altLang="en-US" sz="2000" dirty="0" smtClean="0"/>
              <a:t>子类</a:t>
            </a:r>
            <a:r>
              <a:rPr lang="zh-CN" altLang="en-US" sz="2000" dirty="0"/>
              <a:t>名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extends </a:t>
            </a:r>
            <a:r>
              <a:rPr lang="zh-CN" altLang="en-US" sz="2000" dirty="0" smtClean="0"/>
              <a:t>父类名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</a:t>
            </a:r>
            <a:r>
              <a:rPr lang="en-US" altLang="zh-CN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子类两种实现方式：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重写（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verriding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）、重载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(Overloading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关键字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super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用法：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、调用父类的构造方法；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     2</a:t>
            </a:r>
            <a:r>
              <a:rPr lang="zh-CN" altLang="en-US" sz="2000" dirty="0" smtClean="0"/>
              <a:t>、操作被隐藏的成员变量和被重写的成员方法；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、多态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语言中，通常使用方法的重载（</a:t>
            </a:r>
            <a:r>
              <a:rPr lang="en-US" altLang="zh-CN" sz="2000" dirty="0"/>
              <a:t>Overloading</a:t>
            </a:r>
            <a:r>
              <a:rPr lang="zh-CN" altLang="en-US" sz="2000" dirty="0"/>
              <a:t>）和重写（</a:t>
            </a:r>
            <a:r>
              <a:rPr lang="en-US" altLang="zh-CN" sz="2000" dirty="0"/>
              <a:t>Overriding</a:t>
            </a:r>
            <a:r>
              <a:rPr lang="zh-CN" altLang="en-US" sz="2000" dirty="0"/>
              <a:t>）实现类的多态性；</a:t>
            </a:r>
            <a:endParaRPr lang="en-US" altLang="zh-CN" sz="2000" dirty="0"/>
          </a:p>
        </p:txBody>
      </p:sp>
      <p:sp>
        <p:nvSpPr>
          <p:cNvPr id="4" name="椭圆形标注 3"/>
          <p:cNvSpPr/>
          <p:nvPr/>
        </p:nvSpPr>
        <p:spPr>
          <a:xfrm>
            <a:off x="7992665" y="1152500"/>
            <a:ext cx="5173715" cy="3096344"/>
          </a:xfrm>
          <a:prstGeom prst="wedgeEllipseCallout">
            <a:avLst>
              <a:gd name="adj1" fmla="val -62123"/>
              <a:gd name="adj2" fmla="val 441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重载：</a:t>
            </a:r>
            <a:r>
              <a:rPr lang="zh-CN" altLang="en-US" sz="1800" dirty="0"/>
              <a:t>在类中可以创建多个方法，它们具有相同的名字，但具有不同的参数和不同的</a:t>
            </a:r>
            <a:r>
              <a:rPr lang="zh-CN" altLang="en-US" sz="1800" dirty="0" smtClean="0"/>
              <a:t>定义；（多态）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重写：</a:t>
            </a:r>
            <a:r>
              <a:rPr lang="zh-CN" altLang="en-US" sz="1800" dirty="0"/>
              <a:t>子类中的方法与父类中的某一方法具有相同的方法名、返回类型和参数</a:t>
            </a:r>
            <a:r>
              <a:rPr lang="zh-CN" altLang="en-US" sz="1800" dirty="0" smtClean="0"/>
              <a:t>表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00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170" y="300598"/>
            <a:ext cx="12175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Java</a:t>
            </a:r>
            <a:r>
              <a:rPr lang="zh-CN" altLang="en-US" sz="4000" b="1" dirty="0" smtClean="0"/>
              <a:t>基本用法</a:t>
            </a:r>
            <a:endParaRPr lang="en-US" altLang="zh-CN" sz="4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74170" y="2304628"/>
            <a:ext cx="11250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5882" y="1152500"/>
            <a:ext cx="1245738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List</a:t>
            </a:r>
            <a:r>
              <a:rPr lang="zh-CN" altLang="en-US" sz="2000" b="1" dirty="0"/>
              <a:t>（有序、可重复）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List</a:t>
            </a:r>
            <a:r>
              <a:rPr lang="zh-CN" altLang="en-US" sz="2000" dirty="0"/>
              <a:t>里存放的对象是有序的，同时也是可以重复的，</a:t>
            </a:r>
            <a:r>
              <a:rPr lang="en-US" altLang="zh-CN" sz="2000" dirty="0"/>
              <a:t>List</a:t>
            </a:r>
            <a:r>
              <a:rPr lang="zh-CN" altLang="en-US" sz="2000" dirty="0"/>
              <a:t>关注的是索引，拥有一系列和索引相关的方法，查询速度快。因为往</a:t>
            </a:r>
            <a:r>
              <a:rPr lang="en-US" altLang="zh-CN" sz="2000" dirty="0"/>
              <a:t>list</a:t>
            </a:r>
            <a:r>
              <a:rPr lang="zh-CN" altLang="en-US" sz="2000" dirty="0"/>
              <a:t>集合里插入或删除数据时，会伴随着后面数据的移动，所有插入删除数据速度慢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ArrayList</a:t>
            </a:r>
            <a:endParaRPr lang="en-US" altLang="zh-CN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</a:t>
            </a:r>
            <a:r>
              <a:rPr lang="zh-CN" altLang="en-US" sz="2000" dirty="0" smtClean="0"/>
              <a:t>底层</a:t>
            </a:r>
            <a:r>
              <a:rPr lang="zh-CN" altLang="en-US" sz="2000" dirty="0"/>
              <a:t>是</a:t>
            </a:r>
            <a:r>
              <a:rPr lang="en-US" altLang="zh-CN" sz="2000" dirty="0"/>
              <a:t>Object</a:t>
            </a:r>
            <a:r>
              <a:rPr lang="zh-CN" altLang="en-US" sz="2000" dirty="0"/>
              <a:t>数组，所以</a:t>
            </a:r>
            <a:r>
              <a:rPr lang="en-US" altLang="zh-CN" sz="2000" dirty="0" err="1"/>
              <a:t>ArrayList</a:t>
            </a:r>
            <a:r>
              <a:rPr lang="zh-CN" altLang="en-US" sz="2000" dirty="0"/>
              <a:t>具有数组的查询速度快的优点以及增删速度慢的缺点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定义：</a:t>
            </a:r>
            <a:r>
              <a:rPr lang="en-US" altLang="zh-CN" sz="2000" b="1" dirty="0" err="1" smtClean="0"/>
              <a:t>ArrayList</a:t>
            </a:r>
            <a:r>
              <a:rPr lang="en-US" altLang="zh-CN" sz="2000" b="1" dirty="0" smtClean="0"/>
              <a:t>&lt;String&gt; </a:t>
            </a:r>
            <a:r>
              <a:rPr lang="en-US" altLang="zh-CN" sz="2000" b="1" dirty="0" err="1" smtClean="0"/>
              <a:t>aList</a:t>
            </a:r>
            <a:r>
              <a:rPr lang="en-US" altLang="zh-CN" sz="2000" b="1" dirty="0" smtClean="0"/>
              <a:t> = new </a:t>
            </a:r>
            <a:r>
              <a:rPr lang="en-US" altLang="zh-CN" sz="2000" b="1" dirty="0" err="1" smtClean="0"/>
              <a:t>ArrayList</a:t>
            </a:r>
            <a:r>
              <a:rPr lang="en-US" altLang="zh-CN" sz="2000" b="1" dirty="0" smtClean="0"/>
              <a:t>&lt;String&gt;();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LinkedList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经常用在增删操作较多而查询操作很少的情况下：队列和堆栈。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队列：先进先出的数据结构。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栈：后进先出的数据结构。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定义：</a:t>
            </a:r>
            <a:r>
              <a:rPr lang="en-US" altLang="zh-CN" sz="2000" b="1" dirty="0" err="1" smtClean="0"/>
              <a:t>LinkedList</a:t>
            </a:r>
            <a:r>
              <a:rPr lang="en-US" altLang="zh-CN" sz="2000" b="1" dirty="0" smtClean="0"/>
              <a:t>&lt;String</a:t>
            </a:r>
            <a:r>
              <a:rPr lang="en-US" altLang="zh-CN" sz="2000" b="1" dirty="0"/>
              <a:t>&gt; </a:t>
            </a:r>
            <a:r>
              <a:rPr lang="en-US" altLang="zh-CN" sz="2000" b="1" dirty="0" err="1"/>
              <a:t>aList</a:t>
            </a:r>
            <a:r>
              <a:rPr lang="en-US" altLang="zh-CN" sz="2000" b="1" dirty="0"/>
              <a:t> = new </a:t>
            </a:r>
            <a:r>
              <a:rPr lang="en-US" altLang="zh-CN" sz="2000" b="1" dirty="0" err="1" smtClean="0"/>
              <a:t>LinkedList</a:t>
            </a:r>
            <a:r>
              <a:rPr lang="en-US" altLang="zh-CN" sz="2000" b="1" dirty="0" smtClean="0"/>
              <a:t>&lt;String</a:t>
            </a:r>
            <a:r>
              <a:rPr lang="en-US" altLang="zh-CN" sz="2000" b="1" dirty="0"/>
              <a:t>&gt;();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常用：</a:t>
            </a:r>
            <a:r>
              <a:rPr lang="en-US" altLang="zh-CN" sz="2000" dirty="0" smtClean="0"/>
              <a:t>remove();  add();</a:t>
            </a:r>
          </a:p>
        </p:txBody>
      </p:sp>
    </p:spTree>
    <p:extLst>
      <p:ext uri="{BB962C8B-B14F-4D97-AF65-F5344CB8AC3E}">
        <p14:creationId xmlns:p14="http://schemas.microsoft.com/office/powerpoint/2010/main" val="31233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5882" y="1008484"/>
            <a:ext cx="124573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Map</a:t>
            </a:r>
            <a:r>
              <a:rPr lang="zh-CN" altLang="en-US" sz="2000" b="1" dirty="0"/>
              <a:t>（键值对、键唯一、值不唯一）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 </a:t>
            </a:r>
            <a:r>
              <a:rPr lang="en-US" altLang="zh-CN" sz="2000" dirty="0" smtClean="0"/>
              <a:t>      Map</a:t>
            </a:r>
            <a:r>
              <a:rPr lang="zh-CN" altLang="en-US" sz="2000" dirty="0"/>
              <a:t>集合中存储的是键值对，键不能重复，值可以重复。根据键得到值，对</a:t>
            </a:r>
            <a:r>
              <a:rPr lang="en-US" altLang="zh-CN" sz="2000" dirty="0"/>
              <a:t>map</a:t>
            </a:r>
            <a:r>
              <a:rPr lang="zh-CN" altLang="en-US" sz="2000" dirty="0"/>
              <a:t>集合遍历时先得到键的</a:t>
            </a:r>
            <a:r>
              <a:rPr lang="en-US" altLang="zh-CN" sz="2000" dirty="0"/>
              <a:t>set</a:t>
            </a:r>
            <a:r>
              <a:rPr lang="zh-CN" altLang="en-US" sz="2000" dirty="0"/>
              <a:t>集合，对</a:t>
            </a:r>
            <a:r>
              <a:rPr lang="en-US" altLang="zh-CN" sz="2000" dirty="0"/>
              <a:t>set</a:t>
            </a:r>
            <a:r>
              <a:rPr lang="zh-CN" altLang="en-US" sz="2000" dirty="0"/>
              <a:t>集合进行遍历，得到相应的值。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HashMap</a:t>
            </a:r>
            <a:endParaRPr lang="en-US" altLang="zh-CN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可以让你将空值作为一个</a:t>
            </a:r>
            <a:r>
              <a:rPr lang="zh-CN" altLang="en-US" sz="2000" dirty="0" smtClean="0"/>
              <a:t>表条目</a:t>
            </a:r>
            <a:r>
              <a:rPr lang="zh-CN" altLang="en-US" sz="2000" dirty="0"/>
              <a:t>的</a:t>
            </a:r>
            <a:r>
              <a:rPr lang="en-US" altLang="zh-CN" sz="2000" dirty="0"/>
              <a:t>key</a:t>
            </a:r>
            <a:r>
              <a:rPr lang="zh-CN" altLang="en-US" sz="2000" dirty="0"/>
              <a:t>或</a:t>
            </a:r>
            <a:r>
              <a:rPr lang="en-US" altLang="zh-CN" sz="2000" dirty="0"/>
              <a:t>value</a:t>
            </a:r>
            <a:r>
              <a:rPr lang="zh-CN" altLang="en-US" sz="2000" dirty="0" smtClean="0"/>
              <a:t>。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定义：</a:t>
            </a:r>
            <a:r>
              <a:rPr lang="en-US" altLang="zh-CN" sz="2000" b="1" dirty="0" err="1" smtClean="0"/>
              <a:t>HashMap</a:t>
            </a:r>
            <a:r>
              <a:rPr lang="en-US" altLang="zh-CN" sz="2000" b="1" dirty="0" smtClean="0"/>
              <a:t>&lt;String, String&gt; </a:t>
            </a:r>
            <a:r>
              <a:rPr lang="en-US" altLang="zh-CN" sz="2000" b="1" dirty="0" err="1" smtClean="0"/>
              <a:t>hMap</a:t>
            </a:r>
            <a:r>
              <a:rPr lang="en-US" altLang="zh-CN" sz="2000" b="1" dirty="0" smtClean="0"/>
              <a:t> = new </a:t>
            </a:r>
            <a:r>
              <a:rPr lang="en-US" altLang="zh-CN" sz="2000" b="1" dirty="0" err="1" smtClean="0"/>
              <a:t>HashMap</a:t>
            </a:r>
            <a:r>
              <a:rPr lang="en-US" altLang="zh-CN" sz="2000" b="1" dirty="0" smtClean="0"/>
              <a:t>&lt;String, String&gt;();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Hashtable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Hashtable</a:t>
            </a:r>
            <a:r>
              <a:rPr lang="zh-CN" altLang="en-US" sz="2000" dirty="0" smtClean="0"/>
              <a:t>不能</a:t>
            </a:r>
            <a:r>
              <a:rPr lang="zh-CN" altLang="en-US" sz="2000" dirty="0"/>
              <a:t>放入空值（</a:t>
            </a:r>
            <a:r>
              <a:rPr lang="en-US" altLang="zh-CN" sz="2000" dirty="0"/>
              <a:t>null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定义：</a:t>
            </a:r>
            <a:r>
              <a:rPr lang="en-US" altLang="zh-CN" sz="2000" b="1" dirty="0" err="1"/>
              <a:t>Hashtable</a:t>
            </a:r>
            <a:r>
              <a:rPr lang="en-US" altLang="zh-CN" sz="2000" b="1" dirty="0"/>
              <a:t>&lt;String, String&gt; </a:t>
            </a:r>
            <a:r>
              <a:rPr lang="en-US" altLang="zh-CN" sz="2000" b="1" dirty="0" err="1"/>
              <a:t>hTable</a:t>
            </a:r>
            <a:r>
              <a:rPr lang="en-US" altLang="zh-CN" sz="2000" b="1" dirty="0"/>
              <a:t> = new </a:t>
            </a:r>
            <a:r>
              <a:rPr lang="en-US" altLang="zh-CN" sz="2000" b="1" dirty="0" err="1"/>
              <a:t>Hashtable</a:t>
            </a:r>
            <a:r>
              <a:rPr lang="en-US" altLang="zh-CN" sz="2000" b="1" dirty="0"/>
              <a:t>&lt;String, String&gt;();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取值方式：</a:t>
            </a:r>
            <a:r>
              <a:rPr lang="en-US" altLang="zh-CN" sz="2000" dirty="0" err="1" smtClean="0"/>
              <a:t>keySet</a:t>
            </a:r>
            <a:r>
              <a:rPr lang="en-US" altLang="zh-CN" sz="2000" dirty="0" smtClean="0"/>
              <a:t>(); </a:t>
            </a:r>
            <a:r>
              <a:rPr lang="en-US" altLang="zh-CN" sz="2000" dirty="0" err="1" smtClean="0"/>
              <a:t>entrySet</a:t>
            </a:r>
            <a:r>
              <a:rPr lang="en-US" altLang="zh-CN" sz="20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常用：</a:t>
            </a:r>
            <a:r>
              <a:rPr lang="en-US" altLang="zh-CN" sz="2000" dirty="0" smtClean="0"/>
              <a:t>put();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66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5882" y="1008484"/>
            <a:ext cx="124573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3</a:t>
            </a:r>
            <a:r>
              <a:rPr lang="zh-CN" altLang="en-US" sz="2000" b="1" dirty="0" smtClean="0"/>
              <a:t>、数组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       Java</a:t>
            </a:r>
            <a:r>
              <a:rPr lang="zh-CN" altLang="en-US" sz="2000" dirty="0"/>
              <a:t>数组的语法： </a:t>
            </a:r>
            <a:r>
              <a:rPr lang="en-US" altLang="zh-CN" sz="2000" dirty="0"/>
              <a:t>String[</a:t>
            </a:r>
            <a:r>
              <a:rPr lang="zh-CN" altLang="en-US" sz="2000" dirty="0"/>
              <a:t>数组下标</a:t>
            </a:r>
            <a:r>
              <a:rPr lang="en-US" altLang="zh-CN" sz="2000" dirty="0"/>
              <a:t>]</a:t>
            </a:r>
            <a:r>
              <a:rPr lang="zh-CN" altLang="en-US" sz="2000" dirty="0"/>
              <a:t>， </a:t>
            </a:r>
            <a:r>
              <a:rPr lang="en-US" altLang="zh-CN" sz="2000" dirty="0"/>
              <a:t>Java</a:t>
            </a:r>
            <a:r>
              <a:rPr lang="zh-CN" altLang="en-US" sz="2000" dirty="0"/>
              <a:t>数组的下标是从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的。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一维数组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 </a:t>
            </a:r>
            <a:r>
              <a:rPr lang="zh-CN" altLang="en-US" sz="2000" b="1" dirty="0" smtClean="0"/>
              <a:t>定义：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[] a = {1,2,3} 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[] b = new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[2]; b[0] = 32; b[1] = 64;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[] c = new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[]{34,54};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</a:t>
            </a:r>
            <a:r>
              <a:rPr lang="zh-CN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维数组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b="1" dirty="0"/>
              <a:t>定义：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[][] a = {{1,2},{3,4},{5,6}};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        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[][] b = new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[3][2]; b[0</a:t>
            </a:r>
            <a:r>
              <a:rPr lang="en-US" altLang="zh-CN" sz="2000" b="1" dirty="0" smtClean="0"/>
              <a:t>][0] </a:t>
            </a:r>
            <a:r>
              <a:rPr lang="en-US" altLang="zh-CN" sz="2000" b="1" dirty="0"/>
              <a:t>= 1; b[0</a:t>
            </a:r>
            <a:r>
              <a:rPr lang="en-US" altLang="zh-CN" sz="2000" b="1" dirty="0" smtClean="0"/>
              <a:t>][1] </a:t>
            </a:r>
            <a:r>
              <a:rPr lang="en-US" altLang="zh-CN" sz="2000" b="1" dirty="0"/>
              <a:t>= 2; b[1</a:t>
            </a:r>
            <a:r>
              <a:rPr lang="en-US" altLang="zh-CN" sz="2000" b="1" dirty="0" smtClean="0"/>
              <a:t>][0] </a:t>
            </a:r>
            <a:r>
              <a:rPr lang="en-US" altLang="zh-CN" sz="2000" b="1" dirty="0"/>
              <a:t>= 3; b[1</a:t>
            </a:r>
            <a:r>
              <a:rPr lang="en-US" altLang="zh-CN" sz="2000" b="1" dirty="0" smtClean="0"/>
              <a:t>][1] </a:t>
            </a:r>
            <a:r>
              <a:rPr lang="en-US" altLang="zh-CN" sz="2000" b="1" dirty="0"/>
              <a:t>= 4; b[2</a:t>
            </a:r>
            <a:r>
              <a:rPr lang="en-US" altLang="zh-CN" sz="2000" b="1" dirty="0" smtClean="0"/>
              <a:t>][0] </a:t>
            </a:r>
            <a:r>
              <a:rPr lang="en-US" altLang="zh-CN" sz="2000" b="1" dirty="0"/>
              <a:t>= 5; b[2</a:t>
            </a:r>
            <a:r>
              <a:rPr lang="en-US" altLang="zh-CN" sz="2000" b="1" dirty="0" smtClean="0"/>
              <a:t>][1] </a:t>
            </a:r>
            <a:r>
              <a:rPr lang="en-US" altLang="zh-CN" sz="2000" b="1" dirty="0"/>
              <a:t>= 6;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             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[][] c = new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[][]{{1,2},{3,4},{5,6</a:t>
            </a:r>
            <a:r>
              <a:rPr lang="en-US" altLang="zh-CN" sz="2000" b="1" dirty="0" smtClean="0"/>
              <a:t>}};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994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882" y="1008484"/>
            <a:ext cx="12457384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Iterator </a:t>
            </a:r>
            <a:r>
              <a:rPr lang="zh-CN" altLang="en-US" sz="2000" b="1" dirty="0" smtClean="0"/>
              <a:t>迭代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       Iterator</a:t>
            </a:r>
            <a:r>
              <a:rPr lang="zh-CN" altLang="en-US" sz="2000" dirty="0"/>
              <a:t>，所有的集合类，都实现了</a:t>
            </a:r>
            <a:r>
              <a:rPr lang="en-US" altLang="zh-CN" sz="2000" dirty="0"/>
              <a:t>Iterator</a:t>
            </a:r>
            <a:r>
              <a:rPr lang="zh-CN" altLang="en-US" sz="2000" dirty="0"/>
              <a:t>接口，这是一个用于遍历集合中元素的接口，主要包含以下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三种方法：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1.hasNext() </a:t>
            </a:r>
            <a:r>
              <a:rPr lang="zh-CN" altLang="en-US" sz="2000" dirty="0"/>
              <a:t>是否还有下一个元素。</a:t>
            </a:r>
            <a:br>
              <a:rPr lang="zh-CN" altLang="en-US" sz="2000" dirty="0"/>
            </a:br>
            <a:r>
              <a:rPr lang="zh-CN" altLang="en-US" sz="2000" dirty="0"/>
              <a:t>	</a:t>
            </a:r>
            <a:r>
              <a:rPr lang="en-US" altLang="zh-CN" sz="2000" dirty="0"/>
              <a:t>2.next() </a:t>
            </a:r>
            <a:r>
              <a:rPr lang="zh-CN" altLang="en-US" sz="2000" dirty="0"/>
              <a:t>返回下一个元素。</a:t>
            </a:r>
            <a:br>
              <a:rPr lang="zh-CN" altLang="en-US" sz="2000" dirty="0"/>
            </a:br>
            <a:r>
              <a:rPr lang="zh-CN" altLang="en-US" sz="2000" dirty="0"/>
              <a:t>	</a:t>
            </a:r>
            <a:r>
              <a:rPr lang="en-US" altLang="zh-CN" sz="2000" dirty="0"/>
              <a:t>3.remove() </a:t>
            </a:r>
            <a:r>
              <a:rPr lang="zh-CN" altLang="en-US" sz="2000" dirty="0"/>
              <a:t>删除当前元素。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04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5882" y="1008484"/>
            <a:ext cx="12457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、获取当前时间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13" y="2160612"/>
            <a:ext cx="90947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9897" y="338474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扩展：</a:t>
            </a:r>
            <a:r>
              <a:rPr lang="en-US" altLang="zh-CN" b="1" dirty="0"/>
              <a:t>Calendar</a:t>
            </a:r>
            <a:endParaRPr lang="zh-CN" altLang="en-US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4968329" y="3891106"/>
            <a:ext cx="6264696" cy="3026102"/>
          </a:xfrm>
          <a:prstGeom prst="wedgeRoundRectCallout">
            <a:avLst>
              <a:gd name="adj1" fmla="val -80281"/>
              <a:gd name="adj2" fmla="val -536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84353" y="4249995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year = </a:t>
            </a:r>
            <a:r>
              <a:rPr lang="en-US" altLang="zh-CN" dirty="0" err="1"/>
              <a:t>c.get</a:t>
            </a:r>
            <a:r>
              <a:rPr lang="en-US" altLang="zh-CN" dirty="0"/>
              <a:t>(</a:t>
            </a:r>
            <a:r>
              <a:rPr lang="en-US" altLang="zh-CN" dirty="0" err="1"/>
              <a:t>Calendar.YEAR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month = </a:t>
            </a:r>
            <a:r>
              <a:rPr lang="en-US" altLang="zh-CN" dirty="0" err="1"/>
              <a:t>c.get</a:t>
            </a:r>
            <a:r>
              <a:rPr lang="en-US" altLang="zh-CN" dirty="0"/>
              <a:t>(</a:t>
            </a:r>
            <a:r>
              <a:rPr lang="en-US" altLang="zh-CN" dirty="0" err="1"/>
              <a:t>Calendar.MONTH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date = </a:t>
            </a:r>
            <a:r>
              <a:rPr lang="en-US" altLang="zh-CN" dirty="0" err="1"/>
              <a:t>c.get</a:t>
            </a:r>
            <a:r>
              <a:rPr lang="en-US" altLang="zh-CN" dirty="0"/>
              <a:t>(</a:t>
            </a:r>
            <a:r>
              <a:rPr lang="en-US" altLang="zh-CN" dirty="0" err="1"/>
              <a:t>Calendar.DATE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hour = </a:t>
            </a:r>
            <a:r>
              <a:rPr lang="en-US" altLang="zh-CN" dirty="0" err="1"/>
              <a:t>c.get</a:t>
            </a:r>
            <a:r>
              <a:rPr lang="en-US" altLang="zh-CN" dirty="0"/>
              <a:t>(</a:t>
            </a:r>
            <a:r>
              <a:rPr lang="en-US" altLang="zh-CN" dirty="0" err="1"/>
              <a:t>Calendar.HOUR_OF_DAY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minute = </a:t>
            </a:r>
            <a:r>
              <a:rPr lang="en-US" altLang="zh-CN" dirty="0" err="1"/>
              <a:t>c.get</a:t>
            </a:r>
            <a:r>
              <a:rPr lang="en-US" altLang="zh-CN" dirty="0"/>
              <a:t>(</a:t>
            </a:r>
            <a:r>
              <a:rPr lang="en-US" altLang="zh-CN" dirty="0" err="1"/>
              <a:t>Calendar.MINUTE</a:t>
            </a:r>
            <a:r>
              <a:rPr lang="en-US" altLang="zh-CN" dirty="0"/>
              <a:t>); 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second = </a:t>
            </a:r>
            <a:r>
              <a:rPr lang="en-US" altLang="zh-CN" dirty="0" err="1"/>
              <a:t>c.get</a:t>
            </a:r>
            <a:r>
              <a:rPr lang="en-US" altLang="zh-CN" dirty="0"/>
              <a:t>(</a:t>
            </a:r>
            <a:r>
              <a:rPr lang="en-US" altLang="zh-CN" dirty="0" err="1"/>
              <a:t>Calendar.SECOND</a:t>
            </a:r>
            <a:r>
              <a:rPr lang="en-US" altLang="zh-CN" dirty="0"/>
              <a:t>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89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882" y="1008484"/>
            <a:ext cx="124573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6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try…catch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try</a:t>
            </a:r>
            <a:r>
              <a:rPr lang="en-US" altLang="zh-CN" sz="2000" dirty="0"/>
              <a:t>...catch </a:t>
            </a:r>
            <a:r>
              <a:rPr lang="zh-CN" altLang="en-US" sz="2000" dirty="0"/>
              <a:t>可以测试代码中的错误。如果没有</a:t>
            </a:r>
            <a:r>
              <a:rPr lang="en-US" altLang="zh-CN" sz="2000" dirty="0"/>
              <a:t>try</a:t>
            </a:r>
            <a:r>
              <a:rPr lang="zh-CN" altLang="en-US" sz="2000" dirty="0"/>
              <a:t>的话，出现异常会导致程序崩溃</a:t>
            </a:r>
            <a:r>
              <a:rPr lang="zh-CN" altLang="en-US" sz="2000" dirty="0" smtClean="0"/>
              <a:t>。而</a:t>
            </a:r>
            <a:r>
              <a:rPr lang="en-US" altLang="zh-CN" sz="2000" dirty="0"/>
              <a:t>try</a:t>
            </a:r>
            <a:r>
              <a:rPr lang="zh-CN" altLang="en-US" sz="2000" dirty="0"/>
              <a:t>则可以保证程序的正常运行</a:t>
            </a:r>
            <a:r>
              <a:rPr lang="zh-CN" altLang="en-US" sz="2000" dirty="0" smtClean="0"/>
              <a:t>下去。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</a:t>
            </a:r>
            <a:r>
              <a:rPr lang="zh-CN" altLang="en-US" sz="20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try {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/>
              <a:t>在此运行代码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} </a:t>
            </a:r>
            <a:r>
              <a:rPr lang="en-US" altLang="zh-CN" sz="2000" dirty="0"/>
              <a:t>catch(err) </a:t>
            </a:r>
            <a:r>
              <a:rPr lang="en-US" altLang="zh-CN" sz="2000" dirty="0" smtClean="0"/>
              <a:t>{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//</a:t>
            </a:r>
            <a:r>
              <a:rPr lang="zh-CN" altLang="en-US" sz="2000" dirty="0"/>
              <a:t>在此处理错误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}</a:t>
            </a:r>
            <a:endParaRPr lang="en-US" altLang="zh-CN" sz="2000" b="1" dirty="0" smtClean="0"/>
          </a:p>
        </p:txBody>
      </p:sp>
      <p:sp>
        <p:nvSpPr>
          <p:cNvPr id="3" name="云形标注 2"/>
          <p:cNvSpPr/>
          <p:nvPr/>
        </p:nvSpPr>
        <p:spPr>
          <a:xfrm>
            <a:off x="2304033" y="4680892"/>
            <a:ext cx="8928992" cy="2232248"/>
          </a:xfrm>
          <a:prstGeom prst="cloudCallout">
            <a:avLst>
              <a:gd name="adj1" fmla="val -41182"/>
              <a:gd name="adj2" fmla="val -603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inally :</a:t>
            </a:r>
            <a:r>
              <a:rPr lang="zh-CN" altLang="en-US" dirty="0">
                <a:latin typeface="+mn-ea"/>
              </a:rPr>
              <a:t>不管有木有出现异常，</a:t>
            </a:r>
            <a:r>
              <a:rPr lang="en-US" altLang="zh-CN" dirty="0">
                <a:latin typeface="+mn-ea"/>
              </a:rPr>
              <a:t>finally</a:t>
            </a:r>
            <a:r>
              <a:rPr lang="zh-CN" altLang="en-US" dirty="0">
                <a:latin typeface="+mn-ea"/>
              </a:rPr>
              <a:t>块中代码都会</a:t>
            </a:r>
            <a:r>
              <a:rPr lang="zh-CN" altLang="en-US" dirty="0" smtClean="0">
                <a:latin typeface="+mn-ea"/>
              </a:rPr>
              <a:t>执行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一般紧跟</a:t>
            </a:r>
            <a:r>
              <a:rPr lang="en-US" altLang="zh-CN" dirty="0" smtClean="0">
                <a:latin typeface="+mn-ea"/>
              </a:rPr>
              <a:t>catch</a:t>
            </a:r>
            <a:r>
              <a:rPr lang="zh-CN" altLang="en-US" dirty="0" smtClean="0">
                <a:latin typeface="+mn-ea"/>
              </a:rPr>
              <a:t>后面；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13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882" y="1008484"/>
            <a:ext cx="12457384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7</a:t>
            </a:r>
            <a:r>
              <a:rPr lang="zh-CN" altLang="en-US" sz="2000" b="1" dirty="0" smtClean="0"/>
              <a:t>、正则表达式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     1</a:t>
            </a:r>
            <a:r>
              <a:rPr lang="en-US" altLang="zh-CN" sz="2000" dirty="0"/>
              <a:t>.</a:t>
            </a:r>
            <a:r>
              <a:rPr lang="zh-CN" altLang="en-US" sz="2000" dirty="0"/>
              <a:t>定义：正则表达式是一种可以用于模式匹配和替换的规范，一个正则表达式就是由普通的字符（例如字符</a:t>
            </a:r>
            <a:r>
              <a:rPr lang="en-US" altLang="zh-CN" sz="2000" dirty="0"/>
              <a:t>a</a:t>
            </a:r>
            <a:r>
              <a:rPr lang="zh-CN" altLang="en-US" sz="2000" dirty="0"/>
              <a:t>到</a:t>
            </a:r>
            <a:r>
              <a:rPr lang="en-US" altLang="zh-CN" sz="2000" dirty="0"/>
              <a:t>z</a:t>
            </a:r>
            <a:r>
              <a:rPr lang="zh-CN" altLang="en-US" sz="2000" dirty="0"/>
              <a:t>）以及特殊字符（元字符）组成的文字模式，</a:t>
            </a:r>
            <a:r>
              <a:rPr lang="zh-CN" altLang="en-US" sz="2000" dirty="0" smtClean="0"/>
              <a:t>它用以</a:t>
            </a:r>
            <a:r>
              <a:rPr lang="zh-CN" altLang="en-US" sz="2000" dirty="0"/>
              <a:t>描述在查找文字主体时待匹配的一个或多个字符串。正则表达式作为一个模板，将某个字符模式与所搜索的字符串进行匹配。</a:t>
            </a:r>
            <a:br>
              <a:rPr lang="zh-CN" altLang="en-US" sz="2000" dirty="0"/>
            </a:b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   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2.</a:t>
            </a:r>
            <a:r>
              <a:rPr lang="zh-CN" altLang="en-US" sz="2000" dirty="0"/>
              <a:t>用途：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字符串匹配</a:t>
            </a:r>
            <a:r>
              <a:rPr lang="en-US" altLang="zh-CN" sz="2000" dirty="0"/>
              <a:t>(</a:t>
            </a:r>
            <a:r>
              <a:rPr lang="zh-CN" altLang="en-US" sz="2000" dirty="0"/>
              <a:t>字符匹配</a:t>
            </a:r>
            <a:r>
              <a:rPr lang="en-US" altLang="zh-CN" sz="2000" dirty="0" smtClean="0"/>
              <a:t>)        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字符串查找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字符串替换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字符串分割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  <p:sp>
        <p:nvSpPr>
          <p:cNvPr id="7" name="椭圆 6"/>
          <p:cNvSpPr/>
          <p:nvPr/>
        </p:nvSpPr>
        <p:spPr>
          <a:xfrm>
            <a:off x="5256361" y="3683153"/>
            <a:ext cx="5328592" cy="24482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关键字：</a:t>
            </a:r>
            <a:r>
              <a:rPr lang="en-US" altLang="zh-CN" sz="2800" b="1" dirty="0" smtClean="0"/>
              <a:t>matches,  find, replace, split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404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3873" y="1152500"/>
            <a:ext cx="12241360" cy="234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3.java</a:t>
            </a:r>
            <a:r>
              <a:rPr lang="zh-CN" altLang="en-US" sz="2000" dirty="0"/>
              <a:t>中处理正则表达式的类：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java.lang.String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java.util.regex.Pattern</a:t>
            </a:r>
            <a:r>
              <a:rPr lang="zh-CN" altLang="en-US" sz="2000" dirty="0"/>
              <a:t>：模式类：字符串要被匹配的这么一个模式，该模式本身已经被编译过，使用的话效率要高很多。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java.util.regex.Matcher</a:t>
            </a:r>
            <a:r>
              <a:rPr lang="zh-CN" altLang="en-US" sz="2000" dirty="0"/>
              <a:t>：匹配类：这个模式匹配某个字符串所产生的结果，这个结果可能会有很多个。</a:t>
            </a:r>
          </a:p>
        </p:txBody>
      </p:sp>
    </p:spTree>
    <p:extLst>
      <p:ext uri="{BB962C8B-B14F-4D97-AF65-F5344CB8AC3E}">
        <p14:creationId xmlns:p14="http://schemas.microsoft.com/office/powerpoint/2010/main" val="167688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98515"/>
              </p:ext>
            </p:extLst>
          </p:nvPr>
        </p:nvGraphicFramePr>
        <p:xfrm>
          <a:off x="863873" y="1008484"/>
          <a:ext cx="11809312" cy="5843696"/>
        </p:xfrm>
        <a:graphic>
          <a:graphicData uri="http://schemas.openxmlformats.org/drawingml/2006/table">
            <a:tbl>
              <a:tblPr/>
              <a:tblGrid>
                <a:gridCol w="3672408"/>
                <a:gridCol w="813690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元字符</a:t>
                      </a:r>
                      <a:endParaRPr lang="zh-CN" altLang="en-US" sz="2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描述</a:t>
                      </a:r>
                      <a:endParaRPr lang="zh-CN" altLang="en-US" sz="2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872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^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匹配输入字符串的开始位置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匹配输入字符串的结束位置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90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匹配前面的子表达式任意次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920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匹配前面的子表达式一次或多次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大于等于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次）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匹配前面的子表达式零次或一次。例如，“</a:t>
                      </a:r>
                      <a:r>
                        <a:rPr lang="en-US" sz="2000" dirty="0"/>
                        <a:t>do(</a:t>
                      </a:r>
                      <a:r>
                        <a:rPr lang="en-US" sz="2000" dirty="0" err="1"/>
                        <a:t>es</a:t>
                      </a:r>
                      <a:r>
                        <a:rPr lang="en-US" sz="2000" dirty="0"/>
                        <a:t>)?”</a:t>
                      </a:r>
                      <a:r>
                        <a:rPr lang="zh-CN" altLang="en-US" sz="2000" dirty="0"/>
                        <a:t>可以匹配“</a:t>
                      </a:r>
                      <a:r>
                        <a:rPr lang="en-US" sz="2000" dirty="0"/>
                        <a:t>do”</a:t>
                      </a:r>
                      <a:r>
                        <a:rPr lang="zh-CN" altLang="en-US" sz="2000" dirty="0"/>
                        <a:t>或“</a:t>
                      </a:r>
                      <a:r>
                        <a:rPr lang="en-US" sz="2000" dirty="0"/>
                        <a:t>does”</a:t>
                      </a:r>
                      <a:r>
                        <a:rPr lang="zh-CN" altLang="en-US" sz="2000" dirty="0"/>
                        <a:t>中的“</a:t>
                      </a:r>
                      <a:r>
                        <a:rPr lang="en-US" sz="2000" dirty="0"/>
                        <a:t>do”。?</a:t>
                      </a:r>
                      <a:r>
                        <a:rPr lang="zh-CN" altLang="en-US" sz="2000" dirty="0"/>
                        <a:t>等价于</a:t>
                      </a:r>
                      <a:r>
                        <a:rPr lang="en-US" altLang="zh-CN" sz="2000" dirty="0"/>
                        <a:t>{0,1}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en-US" sz="2000" dirty="0"/>
                        <a:t>{n}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是一个非负整数。匹配确定的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次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4096">
                <a:tc>
                  <a:txBody>
                    <a:bodyPr/>
                    <a:lstStyle/>
                    <a:p>
                      <a:r>
                        <a:rPr lang="en-US" sz="2000" dirty="0"/>
                        <a:t>{n,}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  <a:r>
                        <a:rPr lang="zh-CN" altLang="en-US" sz="2000" dirty="0"/>
                        <a:t>是一个非负整数。至少匹配</a:t>
                      </a:r>
                      <a:r>
                        <a:rPr lang="en-US" sz="2000" dirty="0"/>
                        <a:t>n</a:t>
                      </a:r>
                      <a:r>
                        <a:rPr lang="zh-CN" altLang="en-US" sz="2000" dirty="0"/>
                        <a:t>次</a:t>
                      </a:r>
                      <a:r>
                        <a:rPr lang="zh-CN" altLang="en-US" sz="2000" dirty="0" smtClean="0"/>
                        <a:t>。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2048">
                <a:tc>
                  <a:txBody>
                    <a:bodyPr/>
                    <a:lstStyle/>
                    <a:p>
                      <a:r>
                        <a:rPr lang="en-US" sz="2000" dirty="0"/>
                        <a:t>{</a:t>
                      </a:r>
                      <a:r>
                        <a:rPr lang="en-US" sz="2000" dirty="0" err="1"/>
                        <a:t>n,m</a:t>
                      </a:r>
                      <a:r>
                        <a:rPr lang="en-US" sz="2000" dirty="0"/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</a:t>
                      </a:r>
                      <a:r>
                        <a:rPr lang="zh-CN" altLang="en-US" sz="2000" dirty="0"/>
                        <a:t>和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均为非负整数，其中</a:t>
                      </a:r>
                      <a:r>
                        <a:rPr lang="en-US" altLang="zh-CN" sz="2000" dirty="0"/>
                        <a:t>n&lt;=m</a:t>
                      </a:r>
                      <a:r>
                        <a:rPr lang="zh-CN" altLang="en-US" sz="2000" dirty="0"/>
                        <a:t>。最少匹配</a:t>
                      </a:r>
                      <a:r>
                        <a:rPr lang="en-US" altLang="zh-CN" sz="2000" dirty="0"/>
                        <a:t>n</a:t>
                      </a:r>
                      <a:r>
                        <a:rPr lang="zh-CN" altLang="en-US" sz="2000" dirty="0"/>
                        <a:t>次且最多匹配</a:t>
                      </a:r>
                      <a:r>
                        <a:rPr lang="en-US" altLang="zh-CN" sz="2000" dirty="0"/>
                        <a:t>m</a:t>
                      </a:r>
                      <a:r>
                        <a:rPr lang="zh-CN" altLang="en-US" sz="2000" dirty="0"/>
                        <a:t>次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912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.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匹配除“</a:t>
                      </a:r>
                      <a:r>
                        <a:rPr lang="en-US" altLang="zh-CN" sz="2000" dirty="0"/>
                        <a:t>\</a:t>
                      </a:r>
                      <a:r>
                        <a:rPr lang="en-US" sz="2000" dirty="0"/>
                        <a:t>r\n”</a:t>
                      </a:r>
                      <a:r>
                        <a:rPr lang="zh-CN" altLang="en-US" sz="2000" dirty="0"/>
                        <a:t>之外的任何单个字符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1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14534" y="2568816"/>
            <a:ext cx="2585737" cy="2661333"/>
            <a:chOff x="1827622" y="1343919"/>
            <a:chExt cx="2304000" cy="2304000"/>
          </a:xfrm>
        </p:grpSpPr>
        <p:sp>
          <p:nvSpPr>
            <p:cNvPr id="89" name="椭圆 8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sz="4100" b="1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主目录</a:t>
              </a:r>
              <a:r>
                <a:rPr lang="en-US" altLang="zh-CN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Menu</a:t>
              </a:r>
              <a:endParaRPr lang="zh-CN" altLang="en-US" dirty="0">
                <a:solidFill>
                  <a:srgbClr val="E74E09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6362739" y="2376636"/>
            <a:ext cx="4654262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355657" y="3269624"/>
            <a:ext cx="46613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6355657" y="4184559"/>
            <a:ext cx="46613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6355657" y="5977036"/>
            <a:ext cx="38077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7372147" y="2436670"/>
            <a:ext cx="2791253" cy="497714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一、</a:t>
            </a:r>
            <a:r>
              <a:rPr lang="en-US" altLang="zh-CN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Java</a:t>
            </a:r>
            <a:r>
              <a:rPr lang="zh-CN" altLang="en-US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介绍</a:t>
            </a:r>
            <a:endParaRPr lang="zh-CN" altLang="en-US" sz="2500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08934" y="2522209"/>
            <a:ext cx="282815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8934" y="3322212"/>
            <a:ext cx="4697180" cy="477054"/>
            <a:chOff x="5933823" y="2538423"/>
            <a:chExt cx="2527732" cy="413001"/>
          </a:xfrm>
        </p:grpSpPr>
        <p:sp>
          <p:nvSpPr>
            <p:cNvPr id="33" name="TextBox 32"/>
            <p:cNvSpPr txBox="1"/>
            <p:nvPr/>
          </p:nvSpPr>
          <p:spPr>
            <a:xfrm>
              <a:off x="6183096" y="2538423"/>
              <a:ext cx="2278459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二、</a:t>
              </a:r>
              <a:r>
                <a:rPr lang="en-US" altLang="zh-CN" sz="25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J</a:t>
              </a:r>
              <a:r>
                <a:rPr lang="en-US" altLang="zh-CN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ava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基础数据类型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933823" y="2618924"/>
              <a:ext cx="15219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08936" y="4249942"/>
            <a:ext cx="3820034" cy="477054"/>
            <a:chOff x="5933823" y="3341588"/>
            <a:chExt cx="3403811" cy="413001"/>
          </a:xfrm>
        </p:grpSpPr>
        <p:sp>
          <p:nvSpPr>
            <p:cNvPr id="35" name="TextBox 34"/>
            <p:cNvSpPr txBox="1"/>
            <p:nvPr/>
          </p:nvSpPr>
          <p:spPr>
            <a:xfrm>
              <a:off x="6346566" y="3341588"/>
              <a:ext cx="2991068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三、</a:t>
              </a:r>
              <a:r>
                <a:rPr lang="en-US" altLang="zh-CN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Java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修饰符介绍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933823" y="341101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8934" y="6037070"/>
            <a:ext cx="3459993" cy="477054"/>
            <a:chOff x="5933823" y="4129045"/>
            <a:chExt cx="3083000" cy="413001"/>
          </a:xfrm>
        </p:grpSpPr>
        <p:sp>
          <p:nvSpPr>
            <p:cNvPr id="37" name="TextBox 36"/>
            <p:cNvSpPr txBox="1"/>
            <p:nvPr/>
          </p:nvSpPr>
          <p:spPr>
            <a:xfrm>
              <a:off x="6346566" y="4129045"/>
              <a:ext cx="2670257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五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、</a:t>
              </a:r>
              <a:r>
                <a:rPr lang="en-US" altLang="zh-CN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Java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基本用法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6355657" y="5106773"/>
            <a:ext cx="46613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grpSp>
        <p:nvGrpSpPr>
          <p:cNvPr id="21" name="组合 20"/>
          <p:cNvGrpSpPr/>
          <p:nvPr/>
        </p:nvGrpSpPr>
        <p:grpSpPr>
          <a:xfrm>
            <a:off x="6908936" y="5184948"/>
            <a:ext cx="4036055" cy="477054"/>
            <a:chOff x="5933823" y="3341588"/>
            <a:chExt cx="3596295" cy="413001"/>
          </a:xfrm>
        </p:grpSpPr>
        <p:sp>
          <p:nvSpPr>
            <p:cNvPr id="22" name="TextBox 21"/>
            <p:cNvSpPr txBox="1"/>
            <p:nvPr/>
          </p:nvSpPr>
          <p:spPr>
            <a:xfrm>
              <a:off x="6346565" y="3341588"/>
              <a:ext cx="3183553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四</a:t>
              </a:r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、接口、继承、多态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33823" y="341101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90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5" grpId="0"/>
      <p:bldP spid="5" grpId="1"/>
      <p:bldP spid="6" grpId="0" animBg="1"/>
      <p:bldP spid="6" grpId="1" animBg="1"/>
      <p:bldP spid="20" grpId="0" animBg="1"/>
      <p:bldP spid="2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48260"/>
              </p:ext>
            </p:extLst>
          </p:nvPr>
        </p:nvGraphicFramePr>
        <p:xfrm>
          <a:off x="863873" y="1005429"/>
          <a:ext cx="11809312" cy="6281462"/>
        </p:xfrm>
        <a:graphic>
          <a:graphicData uri="http://schemas.openxmlformats.org/drawingml/2006/table">
            <a:tbl>
              <a:tblPr/>
              <a:tblGrid>
                <a:gridCol w="3672408"/>
                <a:gridCol w="813690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元字符</a:t>
                      </a:r>
                      <a:endParaRPr lang="zh-CN" altLang="en-US" sz="2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描述</a:t>
                      </a:r>
                      <a:endParaRPr lang="zh-CN" altLang="en-US" sz="2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872">
                <a:tc>
                  <a:txBody>
                    <a:bodyPr/>
                    <a:lstStyle/>
                    <a:p>
                      <a:r>
                        <a:rPr lang="en-US" sz="2000" dirty="0" err="1"/>
                        <a:t>x|y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</a:t>
                      </a:r>
                      <a:r>
                        <a:rPr lang="en-US" sz="2000" dirty="0"/>
                        <a:t>x</a:t>
                      </a:r>
                      <a:r>
                        <a:rPr lang="zh-CN" altLang="en-US" sz="2000" dirty="0"/>
                        <a:t>或</a:t>
                      </a:r>
                      <a:r>
                        <a:rPr lang="en-US" sz="2000" dirty="0"/>
                        <a:t>y</a:t>
                      </a:r>
                      <a:r>
                        <a:rPr lang="en-US" sz="2000" dirty="0" smtClean="0"/>
                        <a:t>。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111">
                <a:tc>
                  <a:txBody>
                    <a:bodyPr/>
                    <a:lstStyle/>
                    <a:p>
                      <a:r>
                        <a:rPr lang="en-US" sz="2000" dirty="0"/>
                        <a:t>[xyz]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字符集合</a:t>
                      </a:r>
                      <a:r>
                        <a:rPr lang="zh-CN" altLang="en-US" sz="2000" dirty="0" smtClean="0"/>
                        <a:t>。匹配所包含的任意一个字符。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8904">
                <a:tc>
                  <a:txBody>
                    <a:bodyPr/>
                    <a:lstStyle/>
                    <a:p>
                      <a:r>
                        <a:rPr lang="en-US" sz="2000" dirty="0"/>
                        <a:t>[^xyz]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负值字符集合</a:t>
                      </a:r>
                      <a:r>
                        <a:rPr lang="zh-CN" altLang="en-US" sz="2000" dirty="0" smtClean="0"/>
                        <a:t>。匹配未包含的任意字符。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9208">
                <a:tc>
                  <a:txBody>
                    <a:bodyPr/>
                    <a:lstStyle/>
                    <a:p>
                      <a:r>
                        <a:rPr lang="en-US" sz="2000" dirty="0"/>
                        <a:t>[a-z]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字符范围。匹配指定范围内的任意字符</a:t>
                      </a:r>
                      <a:r>
                        <a:rPr lang="zh-CN" altLang="en-US" sz="2000" dirty="0" smtClean="0"/>
                        <a:t>。</a:t>
                      </a:r>
                      <a:r>
                        <a:rPr lang="zh-CN" altLang="en-US" sz="1600" dirty="0" smtClean="0">
                          <a:solidFill>
                            <a:srgbClr val="002060"/>
                          </a:solidFill>
                        </a:rPr>
                        <a:t>注意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: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只有连字符在字符组内部时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并且出现在两个字符之间时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才能表示字符的范围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; 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如果出字符组的开头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则只能表示连字符本身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263">
                <a:tc>
                  <a:txBody>
                    <a:bodyPr/>
                    <a:lstStyle/>
                    <a:p>
                      <a:r>
                        <a:rPr lang="en-US" sz="2000" dirty="0"/>
                        <a:t>[^a-z]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负值字符范围。匹配任何不在指定范围内的任意字符</a:t>
                      </a:r>
                      <a:r>
                        <a:rPr lang="zh-CN" altLang="en-US" sz="2000" dirty="0" smtClean="0"/>
                        <a:t>。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4231">
                <a:tc>
                  <a:txBody>
                    <a:bodyPr/>
                    <a:lstStyle/>
                    <a:p>
                      <a:r>
                        <a:rPr lang="en-US" sz="2000" dirty="0"/>
                        <a:t>\d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匹配一个数字字符。等价于</a:t>
                      </a:r>
                      <a:r>
                        <a:rPr lang="en-US" altLang="zh-CN" sz="2000" dirty="0"/>
                        <a:t>[0-9]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3880">
                <a:tc>
                  <a:txBody>
                    <a:bodyPr/>
                    <a:lstStyle/>
                    <a:p>
                      <a:r>
                        <a:rPr lang="en-US" sz="2000" dirty="0"/>
                        <a:t>\D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匹配一个非数字字符。等价于</a:t>
                      </a:r>
                      <a:r>
                        <a:rPr lang="en-US" altLang="zh-CN" sz="2000" dirty="0"/>
                        <a:t>[^0-9]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9864">
                <a:tc>
                  <a:txBody>
                    <a:bodyPr/>
                    <a:lstStyle/>
                    <a:p>
                      <a:pPr marL="0" algn="l" defTabSz="123444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pt-BR" altLang="zh-C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空白字符：</a:t>
                      </a:r>
                      <a:r>
                        <a:rPr lang="en-US" altLang="zh-CN" sz="2000" dirty="0" smtClean="0">
                          <a:effectLst/>
                        </a:rPr>
                        <a:t>[\t\n\x0b\f\r]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4712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alt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非空白字符：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[^\s]</a:t>
                      </a:r>
                      <a:endParaRPr lang="zh-CN" alt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 </a:t>
                      </a:r>
                      <a:endParaRPr lang="zh-CN" alt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单词字符：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[a-zA-Z_0-9]</a:t>
                      </a:r>
                      <a:endParaRPr lang="zh-CN" alt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184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  </a:t>
                      </a:r>
                      <a:endParaRPr lang="zh-CN" alt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非单词字符：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[^\w]</a:t>
                      </a:r>
                      <a:endParaRPr lang="zh-CN" alt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4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882" y="1008484"/>
            <a:ext cx="12457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8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FileInputStream</a:t>
            </a:r>
            <a:r>
              <a:rPr lang="zh-CN" altLang="en-US" sz="2000" b="1" dirty="0" smtClean="0"/>
              <a:t>与</a:t>
            </a:r>
            <a:r>
              <a:rPr lang="en-US" altLang="zh-CN" sz="2000" b="1" dirty="0" err="1" smtClean="0"/>
              <a:t>FileOutputStream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FileInputStream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FileOutputStream</a:t>
            </a:r>
            <a:r>
              <a:rPr lang="zh-CN" altLang="en-US" sz="2000" dirty="0" smtClean="0"/>
              <a:t>类都是用来操作磁盘文件的。都提供了基本的文件写入能力；父类分别为</a:t>
            </a:r>
            <a:r>
              <a:rPr lang="en-US" altLang="zh-CN" sz="2000" dirty="0" err="1" smtClean="0"/>
              <a:t>InputStream</a:t>
            </a:r>
            <a:r>
              <a:rPr lang="zh-CN" altLang="en-US" sz="2000" dirty="0" smtClean="0"/>
              <a:t>及</a:t>
            </a: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构造方法：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FileInputStream</a:t>
            </a:r>
            <a:r>
              <a:rPr lang="en-US" altLang="zh-CN" sz="2000" dirty="0" smtClean="0"/>
              <a:t>(String name);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FileOutputStream</a:t>
            </a:r>
            <a:r>
              <a:rPr lang="en-US" altLang="zh-CN" sz="2000" dirty="0" smtClean="0"/>
              <a:t>(File file);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   </a:t>
            </a:r>
            <a:r>
              <a:rPr lang="zh-CN" altLang="en-US" sz="2000" dirty="0" smtClean="0"/>
              <a:t>注意：虽然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语言在程序结束时会自动关闭所有打开的流，但是当使用完时最好显示的关闭流；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9386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4975" y="1512540"/>
            <a:ext cx="2387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 smtClean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</a:rPr>
              <a:t>思考：</a:t>
            </a:r>
            <a:endParaRPr lang="zh-CN" altLang="en-US" sz="5400" b="1" spc="300" dirty="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571" y="2808684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、</a:t>
            </a:r>
            <a:r>
              <a:rPr lang="en-US" altLang="zh-CN" dirty="0" smtClean="0">
                <a:solidFill>
                  <a:prstClr val="black"/>
                </a:solidFill>
              </a:rPr>
              <a:t>string</a:t>
            </a:r>
            <a:r>
              <a:rPr lang="zh-CN" altLang="en-US" dirty="0" smtClean="0">
                <a:solidFill>
                  <a:prstClr val="black"/>
                </a:solidFill>
              </a:rPr>
              <a:t>类型怎么转</a:t>
            </a:r>
            <a:r>
              <a:rPr lang="en-US" altLang="zh-CN" dirty="0" smtClean="0">
                <a:solidFill>
                  <a:prstClr val="black"/>
                </a:solidFill>
              </a:rPr>
              <a:t>map</a:t>
            </a:r>
            <a:r>
              <a:rPr lang="zh-CN" altLang="en-US" dirty="0" smtClean="0">
                <a:solidFill>
                  <a:prstClr val="black"/>
                </a:solidFill>
              </a:rPr>
              <a:t>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java </a:t>
            </a:r>
            <a:r>
              <a:rPr lang="zh-CN" altLang="en-US" dirty="0">
                <a:solidFill>
                  <a:prstClr val="black"/>
                </a:solidFill>
              </a:rPr>
              <a:t>中</a:t>
            </a:r>
            <a:r>
              <a:rPr lang="en-US" altLang="zh-CN" dirty="0" err="1">
                <a:solidFill>
                  <a:prstClr val="black"/>
                </a:solidFill>
              </a:rPr>
              <a:t>json</a:t>
            </a:r>
            <a:r>
              <a:rPr lang="zh-CN" altLang="en-US" dirty="0">
                <a:solidFill>
                  <a:prstClr val="black"/>
                </a:solidFill>
              </a:rPr>
              <a:t>与</a:t>
            </a:r>
            <a:r>
              <a:rPr lang="en-US" altLang="zh-CN" dirty="0">
                <a:solidFill>
                  <a:prstClr val="black"/>
                </a:solidFill>
              </a:rPr>
              <a:t>map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</a:rPr>
              <a:t>list</a:t>
            </a:r>
            <a:r>
              <a:rPr lang="zh-CN" altLang="en-US" dirty="0">
                <a:solidFill>
                  <a:prstClr val="black"/>
                </a:solidFill>
              </a:rPr>
              <a:t>相互</a:t>
            </a:r>
            <a:r>
              <a:rPr lang="zh-CN" altLang="en-US" dirty="0" smtClean="0">
                <a:solidFill>
                  <a:prstClr val="black"/>
                </a:solidFill>
              </a:rPr>
              <a:t>转换？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、编写身份证号码的正则表达式？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4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longjun.deng\Desktop\图片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5066" r="15499" b="1976"/>
          <a:stretch/>
        </p:blipFill>
        <p:spPr bwMode="auto">
          <a:xfrm>
            <a:off x="1" y="-1"/>
            <a:ext cx="13681074" cy="79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34655" y="3509991"/>
            <a:ext cx="634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感谢您的聆听！</a:t>
            </a:r>
            <a:endParaRPr lang="zh-CN" altLang="en-US" sz="7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00221" y="4638530"/>
            <a:ext cx="5893446" cy="369332"/>
            <a:chOff x="7722433" y="4441589"/>
            <a:chExt cx="4298857" cy="369332"/>
          </a:xfrm>
        </p:grpSpPr>
        <p:sp>
          <p:nvSpPr>
            <p:cNvPr id="42" name="矩形 41"/>
            <p:cNvSpPr/>
            <p:nvPr/>
          </p:nvSpPr>
          <p:spPr>
            <a:xfrm>
              <a:off x="7722433" y="4468637"/>
              <a:ext cx="4095463" cy="32777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8126" y="4441589"/>
              <a:ext cx="42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spc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YOU!</a:t>
              </a:r>
              <a:endParaRPr lang="en-US" altLang="zh-CN" sz="1600" spc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849" y="792460"/>
            <a:ext cx="11737304" cy="6709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000" b="1" dirty="0" smtClean="0"/>
              <a:t>Java</a:t>
            </a:r>
            <a:r>
              <a:rPr lang="zh-CN" altLang="en-US" sz="4000" b="1" dirty="0" smtClean="0"/>
              <a:t>介绍</a:t>
            </a:r>
            <a:endParaRPr lang="en-US" altLang="zh-CN" sz="4000" b="1" dirty="0" smtClean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172EF"/>
                </a:solidFill>
              </a:rPr>
              <a:t>Java</a:t>
            </a:r>
            <a:r>
              <a:rPr lang="zh-CN" altLang="en-US" sz="2000" dirty="0"/>
              <a:t>是一门面向对象编程语言，具有简单性、面向对象、分布式、健壮性、安全性、平台独立与可移植性、多线程、动态性等特点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编程环境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172EF"/>
                </a:solidFill>
              </a:rPr>
              <a:t>JDK</a:t>
            </a:r>
            <a:r>
              <a:rPr lang="zh-CN" altLang="en-US" sz="2000" i="1" dirty="0"/>
              <a:t>（</a:t>
            </a:r>
            <a:r>
              <a:rPr lang="en-US" altLang="zh-CN" sz="2000" i="1" dirty="0"/>
              <a:t>Java Development Kit</a:t>
            </a:r>
            <a:r>
              <a:rPr lang="zh-CN" altLang="en-US" sz="2000" i="1" dirty="0"/>
              <a:t>）</a:t>
            </a:r>
            <a:r>
              <a:rPr lang="zh-CN" altLang="en-US" sz="2000" dirty="0"/>
              <a:t>称为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开发包或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开发工具，是一个编写</a:t>
            </a:r>
            <a:r>
              <a:rPr lang="en-US" altLang="zh-CN" sz="2000" dirty="0"/>
              <a:t>Java</a:t>
            </a:r>
            <a:r>
              <a:rPr lang="zh-CN" altLang="en-US" sz="2000" dirty="0"/>
              <a:t>的</a:t>
            </a:r>
            <a:r>
              <a:rPr lang="en-US" altLang="zh-CN" sz="2000" dirty="0"/>
              <a:t>Applet</a:t>
            </a:r>
            <a:r>
              <a:rPr lang="zh-CN" altLang="en-US" sz="2000" dirty="0"/>
              <a:t>小程序和应用程序的程序开发环境。</a:t>
            </a:r>
            <a:r>
              <a:rPr lang="en-US" altLang="zh-CN" sz="2000" dirty="0"/>
              <a:t>JDK</a:t>
            </a:r>
            <a:r>
              <a:rPr lang="zh-CN" altLang="en-US" sz="2000" dirty="0"/>
              <a:t>是整个</a:t>
            </a:r>
            <a:r>
              <a:rPr lang="en-US" altLang="zh-CN" sz="2000" dirty="0"/>
              <a:t>Java</a:t>
            </a:r>
            <a:r>
              <a:rPr lang="zh-CN" altLang="en-US" sz="2000" dirty="0"/>
              <a:t>的核心，包括了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</a:t>
            </a:r>
            <a:r>
              <a:rPr lang="zh-CN" altLang="en-US" sz="2000" i="1" dirty="0"/>
              <a:t>（</a:t>
            </a:r>
            <a:r>
              <a:rPr lang="en-US" altLang="zh-CN" sz="2000" i="1" dirty="0"/>
              <a:t>Java Runtime </a:t>
            </a:r>
            <a:r>
              <a:rPr lang="en-US" altLang="zh-CN" sz="2000" i="1" dirty="0" err="1"/>
              <a:t>Envirnment</a:t>
            </a:r>
            <a:r>
              <a:rPr lang="zh-CN" altLang="en-US" sz="2000" i="1" dirty="0"/>
              <a:t>）</a:t>
            </a:r>
            <a:r>
              <a:rPr lang="zh-CN" altLang="en-US" sz="2000" dirty="0"/>
              <a:t>，一些</a:t>
            </a:r>
            <a:r>
              <a:rPr lang="en-US" altLang="zh-CN" sz="2000" dirty="0"/>
              <a:t>Java</a:t>
            </a:r>
            <a:r>
              <a:rPr lang="zh-CN" altLang="en-US" sz="2000" dirty="0"/>
              <a:t>工具和</a:t>
            </a:r>
            <a:r>
              <a:rPr lang="en-US" altLang="zh-CN" sz="2000" dirty="0"/>
              <a:t>Java</a:t>
            </a:r>
            <a:r>
              <a:rPr lang="zh-CN" altLang="en-US" sz="2000" dirty="0"/>
              <a:t>的核心类库</a:t>
            </a:r>
            <a:r>
              <a:rPr lang="zh-CN" altLang="en-US" sz="2000" i="1" dirty="0"/>
              <a:t>（</a:t>
            </a:r>
            <a:r>
              <a:rPr lang="en-US" altLang="zh-CN" sz="2000" i="1" dirty="0"/>
              <a:t>Java API</a:t>
            </a:r>
            <a:r>
              <a:rPr lang="zh-CN" altLang="en-US" sz="2000" i="1" dirty="0"/>
              <a:t>）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编程工具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172EF"/>
                </a:solidFill>
              </a:rPr>
              <a:t>Eclipse</a:t>
            </a:r>
            <a:r>
              <a:rPr lang="zh-CN" altLang="en-US" sz="2000" dirty="0"/>
              <a:t>：一个开放源代码的、基于</a:t>
            </a:r>
            <a:r>
              <a:rPr lang="en-US" altLang="zh-CN" sz="2000" dirty="0"/>
              <a:t>Java</a:t>
            </a:r>
            <a:r>
              <a:rPr lang="zh-CN" altLang="en-US" sz="2000" dirty="0"/>
              <a:t>的可扩展开发</a:t>
            </a:r>
            <a:r>
              <a:rPr lang="zh-CN" altLang="en-US" sz="2000" dirty="0" smtClean="0"/>
              <a:t>平台</a:t>
            </a:r>
            <a:r>
              <a:rPr lang="zh-CN" altLang="en-US" sz="2000" dirty="0"/>
              <a:t>  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172EF"/>
                </a:solidFill>
              </a:rPr>
              <a:t>NetBeans</a:t>
            </a:r>
            <a:r>
              <a:rPr lang="zh-CN" altLang="en-US" sz="2000" dirty="0"/>
              <a:t>：开放源码的</a:t>
            </a:r>
            <a:r>
              <a:rPr lang="en-US" altLang="zh-CN" sz="2000" dirty="0"/>
              <a:t>Java</a:t>
            </a:r>
            <a:r>
              <a:rPr lang="zh-CN" altLang="en-US" sz="2000" dirty="0"/>
              <a:t>集成开发环境，适用于各种客户机和</a:t>
            </a:r>
            <a:r>
              <a:rPr lang="en-US" altLang="zh-CN" sz="2000" dirty="0"/>
              <a:t>Web</a:t>
            </a:r>
            <a:r>
              <a:rPr lang="zh-CN" altLang="en-US" sz="2000" dirty="0"/>
              <a:t>应用。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172EF"/>
                </a:solidFill>
              </a:rPr>
              <a:t>IntelliJ IDEA</a:t>
            </a:r>
            <a:r>
              <a:rPr lang="zh-CN" altLang="en-US" sz="2000" dirty="0"/>
              <a:t>：在代码自动提示、代码分析等方面的具有很好的功能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 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172EF"/>
                </a:solidFill>
              </a:rPr>
              <a:t>MyEclipse</a:t>
            </a:r>
            <a:r>
              <a:rPr lang="zh-CN" altLang="en-US" sz="2000" dirty="0"/>
              <a:t>：由</a:t>
            </a:r>
            <a:r>
              <a:rPr lang="en-US" altLang="zh-CN" sz="2000" dirty="0" err="1"/>
              <a:t>Genuitec</a:t>
            </a:r>
            <a:r>
              <a:rPr lang="zh-CN" altLang="en-US" sz="2000" dirty="0"/>
              <a:t>公司开发的一款商业化软件，是应用比较广泛的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应用程序集成开发</a:t>
            </a:r>
            <a:r>
              <a:rPr lang="zh-CN" altLang="en-US" sz="2000" dirty="0" smtClean="0"/>
              <a:t>环境</a:t>
            </a:r>
            <a:r>
              <a:rPr lang="zh-CN" altLang="en-US" sz="2000" dirty="0"/>
              <a:t>  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0172EF"/>
                </a:solidFill>
              </a:rPr>
              <a:t>EditPlus</a:t>
            </a:r>
            <a:r>
              <a:rPr lang="zh-CN" altLang="en-US" sz="2000" dirty="0"/>
              <a:t>：如果正确配置</a:t>
            </a:r>
            <a:r>
              <a:rPr lang="en-US" altLang="zh-CN" sz="2000" dirty="0"/>
              <a:t>Java</a:t>
            </a:r>
            <a:r>
              <a:rPr lang="zh-CN" altLang="en-US" sz="2000" dirty="0"/>
              <a:t>的编译器“</a:t>
            </a:r>
            <a:r>
              <a:rPr lang="en-US" altLang="zh-CN" sz="2000" dirty="0" err="1"/>
              <a:t>Javac</a:t>
            </a:r>
            <a:r>
              <a:rPr lang="zh-CN" altLang="en-US" sz="2000" dirty="0"/>
              <a:t>”以及解释器“</a:t>
            </a:r>
            <a:r>
              <a:rPr lang="en-US" altLang="zh-CN" sz="2000" dirty="0"/>
              <a:t>Java”</a:t>
            </a:r>
            <a:r>
              <a:rPr lang="zh-CN" altLang="en-US" sz="2000" dirty="0"/>
              <a:t>后，可直接使用</a:t>
            </a:r>
            <a:r>
              <a:rPr lang="en-US" altLang="zh-CN" sz="2000" dirty="0" err="1"/>
              <a:t>EditPlus</a:t>
            </a:r>
            <a:r>
              <a:rPr lang="zh-CN" altLang="en-US" sz="2000" dirty="0"/>
              <a:t>编译执行</a:t>
            </a:r>
            <a:r>
              <a:rPr lang="en-US" altLang="zh-CN" sz="2000" dirty="0"/>
              <a:t>Java</a:t>
            </a:r>
            <a:r>
              <a:rPr lang="zh-CN" altLang="en-US" sz="2000" dirty="0" smtClean="0"/>
              <a:t>程序</a:t>
            </a:r>
            <a:r>
              <a:rPr lang="zh-CN" altLang="en-US" sz="2000" dirty="0"/>
              <a:t>  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95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849" y="910054"/>
            <a:ext cx="11737304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000" b="1" dirty="0"/>
              <a:t>                                 </a:t>
            </a:r>
            <a:r>
              <a:rPr lang="en-US" altLang="zh-CN" sz="4000" b="1" dirty="0" smtClean="0"/>
              <a:t>Java</a:t>
            </a:r>
            <a:r>
              <a:rPr lang="zh-CN" altLang="en-US" sz="4000" b="1" dirty="0"/>
              <a:t>基础</a:t>
            </a:r>
            <a:r>
              <a:rPr lang="zh-CN" altLang="en-US" sz="4000" b="1" dirty="0" smtClean="0"/>
              <a:t>数据类型</a:t>
            </a:r>
            <a:endParaRPr lang="en-US" altLang="zh-CN" dirty="0" smtClean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中有</a:t>
            </a:r>
            <a:r>
              <a:rPr lang="en-US" altLang="zh-CN" sz="2000" dirty="0"/>
              <a:t>8</a:t>
            </a:r>
            <a:r>
              <a:rPr lang="zh-CN" altLang="en-US" sz="2000" dirty="0"/>
              <a:t>种数据类型来存储数值、字符和布尔值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整数类型：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3873" y="3175983"/>
            <a:ext cx="9396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76914"/>
              </p:ext>
            </p:extLst>
          </p:nvPr>
        </p:nvGraphicFramePr>
        <p:xfrm>
          <a:off x="647850" y="2448644"/>
          <a:ext cx="12817425" cy="4181364"/>
        </p:xfrm>
        <a:graphic>
          <a:graphicData uri="http://schemas.openxmlformats.org/drawingml/2006/table">
            <a:tbl>
              <a:tblPr/>
              <a:tblGrid>
                <a:gridCol w="1432114"/>
                <a:gridCol w="1002480"/>
                <a:gridCol w="2434595"/>
                <a:gridCol w="7948236"/>
              </a:tblGrid>
              <a:tr h="887685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数据类型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内存                   </a:t>
                      </a:r>
                      <a:endParaRPr lang="zh-CN" alt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包装类</a:t>
                      </a:r>
                      <a:endParaRPr lang="zh-CN" alt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范围值</a:t>
                      </a:r>
                      <a:endParaRPr lang="en-US" altLang="zh-CN" sz="2000" b="1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6141">
                <a:tc>
                  <a:txBody>
                    <a:bodyPr/>
                    <a:lstStyle/>
                    <a:p>
                      <a:r>
                        <a:rPr lang="en-US" sz="2000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r>
                        <a:rPr lang="zh-CN" altLang="en-US" sz="2000" dirty="0" smtClean="0"/>
                        <a:t>位        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java.lang.Byte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Byte.MIN_VALUE</a:t>
                      </a:r>
                      <a:r>
                        <a:rPr lang="en-US" altLang="zh-CN" sz="2000" dirty="0" smtClean="0"/>
                        <a:t>=-128</a:t>
                      </a: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-2</a:t>
                      </a:r>
                      <a:r>
                        <a:rPr lang="zh-CN" altLang="en-US" sz="2000" dirty="0" smtClean="0"/>
                        <a:t>的</a:t>
                      </a: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次方）</a:t>
                      </a:r>
                      <a:endParaRPr lang="en-US" altLang="zh-CN" sz="2000" dirty="0" smtClean="0"/>
                    </a:p>
                    <a:p>
                      <a:r>
                        <a:rPr lang="en-US" altLang="zh-CN" sz="2000" dirty="0" err="1" smtClean="0"/>
                        <a:t>Byte.MAX_VALUE</a:t>
                      </a:r>
                      <a:r>
                        <a:rPr lang="en-US" altLang="zh-CN" sz="2000" dirty="0" smtClean="0"/>
                        <a:t>=127 </a:t>
                      </a: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的</a:t>
                      </a:r>
                      <a:r>
                        <a:rPr lang="en-US" altLang="zh-CN" sz="2000" dirty="0" smtClean="0"/>
                        <a:t>7</a:t>
                      </a:r>
                      <a:r>
                        <a:rPr lang="zh-CN" altLang="en-US" sz="2000" dirty="0" smtClean="0"/>
                        <a:t>次方</a:t>
                      </a:r>
                      <a:r>
                        <a:rPr lang="en-US" altLang="zh-CN" sz="2000" dirty="0" smtClean="0"/>
                        <a:t>-1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42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short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16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java.lang.Short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Short.MIN_VALUE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=-32768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次方）</a:t>
                      </a:r>
                      <a:b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Short.MAX_VALUE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=32767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4213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32</a:t>
                      </a:r>
                      <a:r>
                        <a:rPr lang="zh-CN" altLang="en-US" sz="2000" dirty="0" smtClean="0"/>
                        <a:t>位      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java.lang.Integer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34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Integer.MIN_VALUE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-2147483648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次方）</a:t>
                      </a:r>
                      <a:b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Integer.MAX_VALUE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2147483647 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4213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java.lang.Long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Long.MIN_VALUE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=-9223372036854775808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次方）</a:t>
                      </a:r>
                      <a:b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Long.MAX_VALUE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=9223372036854775807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44140"/>
              </p:ext>
            </p:extLst>
          </p:nvPr>
        </p:nvGraphicFramePr>
        <p:xfrm>
          <a:off x="791865" y="2520652"/>
          <a:ext cx="11881320" cy="3888432"/>
        </p:xfrm>
        <a:graphic>
          <a:graphicData uri="http://schemas.openxmlformats.org/drawingml/2006/table">
            <a:tbl>
              <a:tblPr/>
              <a:tblGrid>
                <a:gridCol w="1485165"/>
                <a:gridCol w="1131554"/>
                <a:gridCol w="2363475"/>
                <a:gridCol w="6901126"/>
              </a:tblGrid>
              <a:tr h="963003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数据类型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内存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包装类</a:t>
                      </a:r>
                      <a:endParaRPr lang="zh-CN" alt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范围值</a:t>
                      </a:r>
                      <a:endParaRPr lang="zh-CN" alt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6766">
                <a:tc>
                  <a:txBody>
                    <a:bodyPr/>
                    <a:lstStyle/>
                    <a:p>
                      <a:r>
                        <a:rPr lang="en-US" sz="2000" dirty="0"/>
                        <a:t>float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32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java.lang.Float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Float.MIN_VALUE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=1.4E-45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-149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次方）</a:t>
                      </a:r>
                      <a:b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Float.MAX_VALUE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=3.4028235E38 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8663">
                <a:tc>
                  <a:txBody>
                    <a:bodyPr/>
                    <a:lstStyle/>
                    <a:p>
                      <a:r>
                        <a:rPr lang="en-US" sz="2000" dirty="0"/>
                        <a:t>double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64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java.lang.Double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Double.MIN_VALUE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=4.9E-324 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-1074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次方）</a:t>
                      </a:r>
                      <a:b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Double.MAX_VALUE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=1.7976931348623157E308 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次方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1865" y="174111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ea typeface="宋体" charset="-122"/>
                <a:cs typeface="宋体" charset="-122"/>
              </a:rPr>
              <a:t>浮点类型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1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63873" y="1587307"/>
            <a:ext cx="11059438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  <a:ea typeface="宋体" charset="-122"/>
                <a:cs typeface="宋体" charset="-122"/>
              </a:rPr>
              <a:t>字符类型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字符类型用于存储单个字符，占用16位（两个字节）的内存空间。在定义字符型变量时，要以单引号表示。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使用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char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关键字可定义字符变量。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/>
              <a:t>char</a:t>
            </a:r>
            <a:r>
              <a:rPr lang="zh-CN" altLang="en-US" sz="1800" dirty="0"/>
              <a:t>型在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语言中并不是很常用，因为如果要存储字符的话，一般使用扩展的数据类型</a:t>
            </a:r>
            <a:r>
              <a:rPr lang="en-US" altLang="zh-CN" sz="1800" dirty="0"/>
              <a:t>string. 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3626" y="3672780"/>
            <a:ext cx="11047970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布尔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类型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布尔类型又称逻辑类型，通过</a:t>
            </a:r>
            <a:r>
              <a:rPr lang="zh-CN" altLang="en-US" sz="2000" dirty="0" smtClean="0"/>
              <a:t>关键字</a:t>
            </a:r>
            <a:r>
              <a:rPr lang="en-US" altLang="zh-CN" sz="2000" dirty="0" err="1" smtClean="0"/>
              <a:t>boolean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定义布尔类型变量</a:t>
            </a:r>
            <a:r>
              <a:rPr lang="zh-CN" altLang="en-US" sz="2000" dirty="0" smtClean="0"/>
              <a:t>，只有</a:t>
            </a:r>
            <a:r>
              <a:rPr lang="en-US" altLang="zh-CN" sz="2000" dirty="0"/>
              <a:t>true</a:t>
            </a:r>
            <a:r>
              <a:rPr lang="zh-CN" altLang="en-US" sz="2000" dirty="0"/>
              <a:t>和</a:t>
            </a:r>
            <a:r>
              <a:rPr lang="en-US" altLang="zh-CN" sz="2000" dirty="0"/>
              <a:t>false</a:t>
            </a:r>
            <a:r>
              <a:rPr lang="zh-CN" altLang="en-US" sz="2000" dirty="0"/>
              <a:t>两个取值，分别代表布尔逻辑中的“真”和“假”。布尔类型通常被用在流程控制中作为判断条件</a:t>
            </a:r>
            <a:r>
              <a:rPr lang="zh-CN" altLang="en-US" sz="2000" dirty="0" smtClean="0"/>
              <a:t>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9309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65" y="936476"/>
            <a:ext cx="12025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Java</a:t>
            </a:r>
            <a:r>
              <a:rPr lang="zh-CN" altLang="en-US" sz="4000" b="1" dirty="0" smtClean="0"/>
              <a:t>修饰符类型</a:t>
            </a:r>
            <a:endParaRPr lang="zh-CN" altLang="en-US" sz="4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Java -&gt;</a:t>
            </a:r>
            <a:r>
              <a:rPr lang="zh-CN" altLang="en-US" sz="2000" b="1" dirty="0" smtClean="0"/>
              <a:t>方法 访问修饰符类型：</a:t>
            </a:r>
            <a:endParaRPr lang="en-US" altLang="zh-CN" sz="20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62292"/>
              </p:ext>
            </p:extLst>
          </p:nvPr>
        </p:nvGraphicFramePr>
        <p:xfrm>
          <a:off x="935881" y="2376636"/>
          <a:ext cx="12241359" cy="3509352"/>
        </p:xfrm>
        <a:graphic>
          <a:graphicData uri="http://schemas.openxmlformats.org/drawingml/2006/table">
            <a:tbl>
              <a:tblPr/>
              <a:tblGrid>
                <a:gridCol w="4080453"/>
                <a:gridCol w="4080453"/>
                <a:gridCol w="4080453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名称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说明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备注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4928">
                <a:tc>
                  <a:txBody>
                    <a:bodyPr/>
                    <a:lstStyle/>
                    <a:p>
                      <a:r>
                        <a:rPr lang="en-US" sz="2000" dirty="0"/>
                        <a:t>public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可以从所有类访问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en-US" sz="2000" dirty="0"/>
                        <a:t>protected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可以被同一包中的所有类访问；可以被所有子类访问。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子类没有在同一个包中也可以访问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sz="2000" dirty="0"/>
                        <a:t>private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只能够被当前类的方法访问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缺省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可以被同一包中的所有类访问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如果子类没有在同一个包中，也不能访问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150" y="912375"/>
            <a:ext cx="1000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Java -&gt; </a:t>
            </a:r>
            <a:r>
              <a:rPr lang="zh-CN" altLang="en-US" sz="2000" b="1" dirty="0" smtClean="0"/>
              <a:t>方法 </a:t>
            </a:r>
            <a:r>
              <a:rPr lang="zh-CN" altLang="en-US" sz="2000" b="1" dirty="0"/>
              <a:t>修饰符类型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11945" y="1811338"/>
            <a:ext cx="136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  <a:t>   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70087"/>
              </p:ext>
            </p:extLst>
          </p:nvPr>
        </p:nvGraphicFramePr>
        <p:xfrm>
          <a:off x="1033150" y="1440532"/>
          <a:ext cx="12213076" cy="5711027"/>
        </p:xfrm>
        <a:graphic>
          <a:graphicData uri="http://schemas.openxmlformats.org/drawingml/2006/table">
            <a:tbl>
              <a:tblPr/>
              <a:tblGrid>
                <a:gridCol w="1483884"/>
                <a:gridCol w="3888432"/>
                <a:gridCol w="6840760"/>
              </a:tblGrid>
              <a:tr h="42635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名称</a:t>
                      </a:r>
                      <a:endParaRPr lang="zh-CN" altLang="en-US" sz="2000" dirty="0"/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说明</a:t>
                      </a:r>
                      <a:endParaRPr lang="zh-CN" altLang="en-US" sz="2000" dirty="0"/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/>
                        <a:t>备注</a:t>
                      </a:r>
                      <a:endParaRPr lang="zh-CN" altLang="en-US" sz="2000"/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9792">
                <a:tc>
                  <a:txBody>
                    <a:bodyPr/>
                    <a:lstStyle/>
                    <a:p>
                      <a:r>
                        <a:rPr lang="en-US" sz="2000" dirty="0"/>
                        <a:t>static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静态方法</a:t>
                      </a:r>
                      <a:r>
                        <a:rPr lang="en-US" altLang="zh-CN" sz="2000" dirty="0"/>
                        <a:t>(</a:t>
                      </a:r>
                      <a:r>
                        <a:rPr lang="zh-CN" altLang="en-US" sz="2000" dirty="0"/>
                        <a:t>又称为类方法，其它的称为实例方法</a:t>
                      </a:r>
                      <a:r>
                        <a:rPr lang="en-US" altLang="zh-CN" sz="2000" dirty="0"/>
                        <a:t>)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提供不依赖于类实例的服务；并不需要创建类的实例就可以访问静态方法。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Final</a:t>
                      </a:r>
                      <a:endParaRPr lang="en-US" sz="2000" dirty="0"/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防止任何子类重载该方法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注意不要使用</a:t>
                      </a:r>
                      <a:r>
                        <a:rPr lang="en-US" altLang="zh-CN" sz="2000" dirty="0" err="1"/>
                        <a:t>const</a:t>
                      </a:r>
                      <a:r>
                        <a:rPr lang="zh-CN" altLang="en-US" sz="2000" dirty="0"/>
                        <a:t>，虽然它和</a:t>
                      </a:r>
                      <a:r>
                        <a:rPr lang="en-US" altLang="zh-CN" sz="2000" dirty="0"/>
                        <a:t>C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C++</a:t>
                      </a:r>
                      <a:r>
                        <a:rPr lang="zh-CN" altLang="en-US" sz="2000" dirty="0"/>
                        <a:t>中的</a:t>
                      </a:r>
                      <a:r>
                        <a:rPr lang="en-US" altLang="zh-CN" sz="2000" dirty="0" err="1"/>
                        <a:t>const</a:t>
                      </a:r>
                      <a:r>
                        <a:rPr lang="zh-CN" altLang="en-US" sz="2000" dirty="0"/>
                        <a:t>关键字含义一样；可以同</a:t>
                      </a:r>
                      <a:r>
                        <a:rPr lang="en-US" altLang="zh-CN" sz="2000" dirty="0"/>
                        <a:t>static</a:t>
                      </a:r>
                      <a:r>
                        <a:rPr lang="zh-CN" altLang="en-US" sz="2000" dirty="0"/>
                        <a:t>一起使用，避免对类的每个实例维护一个拷贝。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en-US" sz="2000" dirty="0"/>
                        <a:t>abstract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抽象方法，类中已声明而没有实现的方法。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不能将</a:t>
                      </a:r>
                      <a:r>
                        <a:rPr lang="en-US" sz="2000" dirty="0"/>
                        <a:t>static</a:t>
                      </a:r>
                      <a:r>
                        <a:rPr lang="zh-CN" altLang="en-US" sz="2000" dirty="0"/>
                        <a:t>方法、</a:t>
                      </a:r>
                      <a:r>
                        <a:rPr lang="en-US" sz="2000" dirty="0"/>
                        <a:t>final</a:t>
                      </a:r>
                      <a:r>
                        <a:rPr lang="zh-CN" altLang="en-US" sz="2000" dirty="0"/>
                        <a:t>方法或者类的构造器方法声明为</a:t>
                      </a:r>
                      <a:r>
                        <a:rPr lang="en-US" sz="2000" dirty="0"/>
                        <a:t>abstract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US" sz="2000" dirty="0"/>
                        <a:t>native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用该修饰符定义的方法在类中没有实现，而大多数情况下该方法的实现是用</a:t>
                      </a:r>
                      <a:r>
                        <a:rPr lang="en-US" altLang="zh-CN" sz="2000" dirty="0"/>
                        <a:t>C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C++</a:t>
                      </a:r>
                      <a:r>
                        <a:rPr lang="zh-CN" altLang="en-US" sz="2000" dirty="0"/>
                        <a:t>编写的。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参见</a:t>
                      </a:r>
                      <a:r>
                        <a:rPr lang="en-US" altLang="zh-CN" sz="2000"/>
                        <a:t>Sun</a:t>
                      </a:r>
                      <a:r>
                        <a:rPr lang="zh-CN" altLang="en-US" sz="2000"/>
                        <a:t>的</a:t>
                      </a:r>
                      <a:r>
                        <a:rPr lang="en-US" altLang="zh-CN" sz="2000"/>
                        <a:t>Java Native</a:t>
                      </a:r>
                      <a:r>
                        <a:rPr lang="zh-CN" altLang="en-US" sz="2000"/>
                        <a:t>接口</a:t>
                      </a:r>
                      <a:r>
                        <a:rPr lang="en-US" altLang="zh-CN" sz="2000"/>
                        <a:t>(JNI)</a:t>
                      </a:r>
                      <a:r>
                        <a:rPr lang="zh-CN" altLang="en-US" sz="2000"/>
                        <a:t>，</a:t>
                      </a:r>
                      <a:r>
                        <a:rPr lang="en-US" altLang="zh-CN" sz="2000"/>
                        <a:t>JNI</a:t>
                      </a:r>
                      <a:r>
                        <a:rPr lang="zh-CN" altLang="en-US" sz="2000"/>
                        <a:t>提供了运行时加载一个</a:t>
                      </a:r>
                      <a:r>
                        <a:rPr lang="en-US" altLang="zh-CN" sz="2000"/>
                        <a:t>native</a:t>
                      </a:r>
                      <a:r>
                        <a:rPr lang="zh-CN" altLang="en-US" sz="2000"/>
                        <a:t>方法的实现，并将其于一个</a:t>
                      </a:r>
                      <a:r>
                        <a:rPr lang="en-US" altLang="zh-CN" sz="2000"/>
                        <a:t>Java</a:t>
                      </a:r>
                      <a:r>
                        <a:rPr lang="zh-CN" altLang="en-US" sz="2000"/>
                        <a:t>类关联的功能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6491">
                <a:tc>
                  <a:txBody>
                    <a:bodyPr/>
                    <a:lstStyle/>
                    <a:p>
                      <a:r>
                        <a:rPr lang="en-US" sz="2000" dirty="0"/>
                        <a:t>synchronized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多线程的支持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当一个此方法被调用时，没有其它线程能够调用该方法，其它的</a:t>
                      </a:r>
                      <a:r>
                        <a:rPr lang="en-US" altLang="zh-CN" sz="2000" dirty="0"/>
                        <a:t>synchronized</a:t>
                      </a:r>
                      <a:r>
                        <a:rPr lang="zh-CN" altLang="en-US" sz="2000" dirty="0"/>
                        <a:t>方法也不能调用该方法，直到该方法返回</a:t>
                      </a:r>
                    </a:p>
                  </a:txBody>
                  <a:tcPr marL="39918" marR="39918" marT="19959" marB="199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170" y="300598"/>
            <a:ext cx="12175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接口、继承、多态</a:t>
            </a:r>
            <a:endParaRPr lang="en-US" altLang="zh-CN" sz="4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935882" y="1152500"/>
            <a:ext cx="124573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 smtClean="0"/>
              <a:t>、接口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定义：使用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/>
              <a:t>定义接口，接口的定义与类的定义类似；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语法格式：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[public] [static] [final] </a:t>
            </a:r>
            <a:r>
              <a:rPr lang="zh-CN" altLang="en-US" sz="2000" dirty="0" smtClean="0"/>
              <a:t>变量；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[public] [abstract] </a:t>
            </a:r>
            <a:r>
              <a:rPr lang="zh-CN" altLang="en-US" sz="2000" dirty="0" smtClean="0"/>
              <a:t>方法；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实现：接口定义后，可在类中实现该接口，关键字为：</a:t>
            </a:r>
            <a:r>
              <a:rPr lang="en-US" altLang="zh-CN" sz="2000" dirty="0" smtClean="0"/>
              <a:t>implements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语法格式：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         [</a:t>
            </a:r>
            <a:r>
              <a:rPr lang="zh-CN" altLang="en-US" sz="2000" dirty="0" smtClean="0"/>
              <a:t>修饰符</a:t>
            </a:r>
            <a:r>
              <a:rPr lang="en-US" altLang="zh-CN" sz="2000" dirty="0" smtClean="0"/>
              <a:t>] class[</a:t>
            </a:r>
            <a:r>
              <a:rPr lang="zh-CN" altLang="en-US" sz="2000" dirty="0"/>
              <a:t>类名</a:t>
            </a:r>
            <a:r>
              <a:rPr lang="en-US" altLang="zh-CN" sz="2000" dirty="0" smtClean="0"/>
              <a:t>] implements </a:t>
            </a:r>
            <a:r>
              <a:rPr lang="zh-CN" altLang="en-US" sz="2000" dirty="0" smtClean="0"/>
              <a:t>接口列表</a:t>
            </a:r>
            <a:r>
              <a:rPr lang="en-US" altLang="zh-CN" sz="2000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}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注意：实现接口时，一次可实现多个接口，每个接口间使用逗号分隔，出现变量或方法名冲突的情况，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可通过“接口名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变量”实现；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7452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40822</TotalTime>
  <Words>1544</Words>
  <Application>Microsoft Office PowerPoint</Application>
  <PresentationFormat>自定义</PresentationFormat>
  <Paragraphs>246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国泰安幻灯片模板</dc:title>
  <dc:creator>GTA设计中心</dc:creator>
  <cp:lastModifiedBy>舒阳</cp:lastModifiedBy>
  <cp:revision>409</cp:revision>
  <dcterms:created xsi:type="dcterms:W3CDTF">2015-11-21T04:10:56Z</dcterms:created>
  <dcterms:modified xsi:type="dcterms:W3CDTF">2017-06-23T07:41:54Z</dcterms:modified>
</cp:coreProperties>
</file>