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4" r:id="rId2"/>
    <p:sldId id="358" r:id="rId3"/>
    <p:sldId id="315" r:id="rId4"/>
    <p:sldId id="337" r:id="rId5"/>
    <p:sldId id="340" r:id="rId6"/>
    <p:sldId id="351" r:id="rId7"/>
    <p:sldId id="352" r:id="rId8"/>
    <p:sldId id="353" r:id="rId9"/>
    <p:sldId id="354" r:id="rId10"/>
    <p:sldId id="356" r:id="rId11"/>
    <p:sldId id="357" r:id="rId12"/>
    <p:sldId id="341" r:id="rId13"/>
    <p:sldId id="342" r:id="rId14"/>
    <p:sldId id="343" r:id="rId15"/>
    <p:sldId id="344" r:id="rId16"/>
    <p:sldId id="345" r:id="rId17"/>
    <p:sldId id="324" r:id="rId18"/>
  </p:sldIdLst>
  <p:sldSz cx="13681075" cy="7921625"/>
  <p:notesSz cx="6858000" cy="9144000"/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29"/>
    <a:srgbClr val="E74E09"/>
    <a:srgbClr val="EF814F"/>
    <a:srgbClr val="EEEEEE"/>
    <a:srgbClr val="F0F0F0"/>
    <a:srgbClr val="CC0000"/>
    <a:srgbClr val="ECA414"/>
    <a:srgbClr val="0172EF"/>
    <a:srgbClr val="445FE8"/>
    <a:srgbClr val="15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95" y="-91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919" y="1567944"/>
            <a:ext cx="12478314" cy="1030463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2263363" y="720452"/>
            <a:ext cx="114177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911228" y="246431"/>
            <a:ext cx="406366" cy="418246"/>
            <a:chOff x="10727649" y="-269653"/>
            <a:chExt cx="406366" cy="418246"/>
          </a:xfrm>
          <a:effectLst>
            <a:outerShdw blurRad="254000" dist="63500" dir="8100000" algn="t" rotWithShape="0">
              <a:prstClr val="black">
                <a:alpha val="2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0727649" y="-269653"/>
              <a:ext cx="406366" cy="4182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443" y="-260602"/>
              <a:ext cx="388778" cy="4001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7502" y="-208051"/>
              <a:ext cx="286661" cy="295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6681" y="228922"/>
            <a:ext cx="467042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在此输入你的标题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344" y="1017586"/>
            <a:ext cx="12177131" cy="402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1" kern="1200" dirty="0" smtClean="0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7220" indent="0" algn="l">
              <a:buNone/>
              <a:defRPr sz="20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3520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495" userDrawn="1">
          <p15:clr>
            <a:srgbClr val="FBAE40"/>
          </p15:clr>
        </p15:guide>
        <p15:guide id="2" pos="4309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8074" userDrawn="1">
          <p15:clr>
            <a:srgbClr val="FBAE40"/>
          </p15:clr>
        </p15:guide>
        <p15:guide id="5" orient="horz" pos="681" userDrawn="1">
          <p15:clr>
            <a:srgbClr val="FBAE40"/>
          </p15:clr>
        </p15:guide>
        <p15:guide id="6" orient="horz" pos="44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3681075" cy="79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62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495">
          <p15:clr>
            <a:srgbClr val="FBAE40"/>
          </p15:clr>
        </p15:guide>
        <p15:guide id="2" pos="4309">
          <p15:clr>
            <a:srgbClr val="FBAE40"/>
          </p15:clr>
        </p15:guide>
        <p15:guide id="3" pos="8618">
          <p15:clr>
            <a:srgbClr val="FBAE40"/>
          </p15:clr>
        </p15:guide>
        <p15:guide id="4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50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3"/>
          <a:stretch/>
        </p:blipFill>
        <p:spPr bwMode="auto">
          <a:xfrm>
            <a:off x="0" y="373"/>
            <a:ext cx="13681075" cy="79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48797" y="3360582"/>
            <a:ext cx="7631900" cy="2780373"/>
            <a:chOff x="1252594" y="3163848"/>
            <a:chExt cx="6771202" cy="1949092"/>
          </a:xfrm>
        </p:grpSpPr>
        <p:sp>
          <p:nvSpPr>
            <p:cNvPr id="52" name="TextBox 51"/>
            <p:cNvSpPr txBox="1"/>
            <p:nvPr/>
          </p:nvSpPr>
          <p:spPr>
            <a:xfrm>
              <a:off x="1252594" y="3445620"/>
              <a:ext cx="6771202" cy="647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移动端性能测试培训</a:t>
              </a:r>
              <a:endParaRPr lang="zh-CN" altLang="en-US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64774" y="3163848"/>
              <a:ext cx="4470920" cy="2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8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865142" y="4563165"/>
              <a:ext cx="2338478" cy="45719"/>
            </a:xfrm>
            <a:prstGeom prst="rect">
              <a:avLst/>
            </a:prstGeom>
            <a:solidFill>
              <a:srgbClr val="E7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矩形 54"/>
            <p:cNvSpPr/>
            <p:nvPr/>
          </p:nvSpPr>
          <p:spPr>
            <a:xfrm flipV="1">
              <a:off x="3697625" y="4563165"/>
              <a:ext cx="2338478" cy="45719"/>
            </a:xfrm>
            <a:prstGeom prst="rect">
              <a:avLst/>
            </a:prstGeom>
            <a:solidFill>
              <a:srgbClr val="FFB3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5505267" y="4563165"/>
              <a:ext cx="233847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851631" y="4752940"/>
              <a:ext cx="1970001" cy="360000"/>
            </a:xfrm>
            <a:prstGeom prst="rect">
              <a:avLst/>
            </a:prstGeom>
            <a:solidFill>
              <a:srgbClr val="EF8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测试同事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黄慧君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3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6919" y="1512540"/>
            <a:ext cx="12478314" cy="3168352"/>
          </a:xfrm>
        </p:spPr>
        <p:txBody>
          <a:bodyPr/>
          <a:lstStyle/>
          <a:p>
            <a:pPr lvl="1"/>
            <a:r>
              <a:rPr lang="zh-CN" altLang="en-US" sz="2000" dirty="0" smtClean="0"/>
              <a:t>再查找以下关键字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Displayed</a:t>
            </a:r>
            <a:r>
              <a:rPr lang="zh-CN" altLang="en-US" sz="2000" dirty="0" smtClean="0"/>
              <a:t>找到包含测试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log b</a:t>
            </a:r>
            <a:r>
              <a:rPr lang="zh-CN" altLang="en-US" sz="2000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smtClean="0">
                <a:solidFill>
                  <a:srgbClr val="0070C0"/>
                </a:solidFill>
              </a:rPr>
              <a:t>08-07 15:21:53.153 I/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ActivityManager</a:t>
            </a:r>
            <a:r>
              <a:rPr lang="en-US" altLang="zh-CN" sz="1800" dirty="0" smtClean="0">
                <a:solidFill>
                  <a:srgbClr val="0070C0"/>
                </a:solidFill>
              </a:rPr>
              <a:t>(  414): Displayed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com.lenovo.music</a:t>
            </a:r>
            <a:r>
              <a:rPr lang="en-US" altLang="zh-CN" sz="1800" dirty="0" smtClean="0">
                <a:solidFill>
                  <a:srgbClr val="0070C0"/>
                </a:solidFill>
              </a:rPr>
              <a:t>/.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activity.MainActivity</a:t>
            </a:r>
            <a:r>
              <a:rPr lang="en-US" altLang="zh-CN" sz="1800" dirty="0" smtClean="0">
                <a:solidFill>
                  <a:srgbClr val="0070C0"/>
                </a:solidFill>
              </a:rPr>
              <a:t>: +794ms</a:t>
            </a:r>
            <a:br>
              <a:rPr lang="en-US" altLang="zh-CN" sz="1800" dirty="0" smtClean="0">
                <a:solidFill>
                  <a:srgbClr val="0070C0"/>
                </a:solidFill>
              </a:rPr>
            </a:br>
            <a:r>
              <a:rPr lang="zh-CN" altLang="en-US" sz="2000" dirty="0" smtClean="0"/>
              <a:t>用</a:t>
            </a:r>
            <a:r>
              <a:rPr lang="en-US" altLang="zh-CN" sz="2000" dirty="0" smtClean="0"/>
              <a:t>log b</a:t>
            </a:r>
            <a:r>
              <a:rPr lang="zh-CN" altLang="en-US" sz="2000" dirty="0" smtClean="0"/>
              <a:t>的时间减去</a:t>
            </a:r>
            <a:r>
              <a:rPr lang="en-US" altLang="zh-CN" sz="2000" dirty="0" smtClean="0"/>
              <a:t>log a</a:t>
            </a:r>
            <a:r>
              <a:rPr lang="zh-CN" altLang="en-US" sz="2000" dirty="0" smtClean="0"/>
              <a:t>的时间就是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的启动时间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一些应用在启动过程中会启动多个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（如音乐播放器），测试中将这些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看成一组，从第一个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时间到最后一个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displayed</a:t>
            </a:r>
            <a:r>
              <a:rPr lang="zh-CN" altLang="en-US" sz="2000" dirty="0" smtClean="0"/>
              <a:t>时间才是应用的启动时间。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26919" y="1224508"/>
            <a:ext cx="12478314" cy="2520280"/>
          </a:xfrm>
        </p:spPr>
        <p:txBody>
          <a:bodyPr/>
          <a:lstStyle/>
          <a:p>
            <a:r>
              <a:rPr lang="en-US" altLang="zh-CN" sz="2400" dirty="0"/>
              <a:t>APK</a:t>
            </a:r>
            <a:r>
              <a:rPr lang="zh-CN" altLang="en-US" sz="2400" dirty="0"/>
              <a:t>中各种操作的测试方法（以扫描歌曲为例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VirtualDub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工具可以逐帧播放视频，利用此功能，我们可以抓取到操作瞬间的时间，精确到毫秒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使用录像手机录制测试的操作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过程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VirtualDub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打开录制的视频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</p:spTree>
    <p:extLst>
      <p:ext uri="{BB962C8B-B14F-4D97-AF65-F5344CB8AC3E}">
        <p14:creationId xmlns:p14="http://schemas.microsoft.com/office/powerpoint/2010/main" val="7479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47849" y="1224508"/>
            <a:ext cx="12478314" cy="1030463"/>
          </a:xfrm>
        </p:spPr>
        <p:txBody>
          <a:bodyPr/>
          <a:lstStyle/>
          <a:p>
            <a:pPr lvl="1" algn="l" defTabSz="1234440" rtl="0">
              <a:lnSpc>
                <a:spcPts val="2000"/>
              </a:lnSpc>
              <a:spcBef>
                <a:spcPct val="0"/>
              </a:spcBef>
            </a:pPr>
            <a:r>
              <a:rPr lang="zh-CN" altLang="en-US" dirty="0" smtClean="0"/>
              <a:t>记录手指点击“开始扫描”后抬起的一瞬间的时间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39.766s</a:t>
            </a:r>
            <a:br>
              <a:rPr lang="en-US" altLang="zh-CN" dirty="0" smtClean="0"/>
            </a:b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985" y="2160610"/>
            <a:ext cx="5761037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791865" y="1224508"/>
            <a:ext cx="12478314" cy="5976664"/>
          </a:xfrm>
        </p:spPr>
        <p:txBody>
          <a:bodyPr/>
          <a:lstStyle/>
          <a:p>
            <a:pPr lvl="1"/>
            <a:r>
              <a:rPr lang="zh-CN" altLang="en-US" dirty="0" smtClean="0"/>
              <a:t>再记录扫描完成后画面稳定的时间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54.941s</a:t>
            </a:r>
            <a:br>
              <a:rPr lang="en-US" altLang="zh-CN" dirty="0" smtClean="0"/>
            </a:br>
            <a:r>
              <a:rPr lang="zh-CN" altLang="en-US" dirty="0" smtClean="0"/>
              <a:t>用时间</a:t>
            </a:r>
            <a:r>
              <a:rPr lang="en-US" altLang="zh-CN" dirty="0" smtClean="0"/>
              <a:t>2</a:t>
            </a:r>
            <a:r>
              <a:rPr lang="zh-CN" altLang="en-US" dirty="0" smtClean="0"/>
              <a:t>减去时间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就是扫描歌曲过程的时间。</a:t>
            </a:r>
            <a:br>
              <a:rPr lang="zh-CN" altLang="en-US" dirty="0" smtClean="0"/>
            </a:b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057" y="2520652"/>
            <a:ext cx="5872162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47849" y="1296516"/>
            <a:ext cx="12478314" cy="20162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2.Cpu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及内存测试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：测试应用在实际使用中进行各项操作时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和内存的占用率，检查有无内存泄漏，与竞品的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内存占用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率进行对比。</a:t>
            </a:r>
            <a:b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719857" y="1080492"/>
            <a:ext cx="12478314" cy="6120680"/>
          </a:xfrm>
        </p:spPr>
        <p:txBody>
          <a:bodyPr/>
          <a:lstStyle/>
          <a:p>
            <a:r>
              <a:rPr lang="zh-CN" altLang="en-US" sz="1600" dirty="0"/>
              <a:t>将手机与</a:t>
            </a:r>
            <a:r>
              <a:rPr lang="en-US" altLang="zh-CN" sz="1600" dirty="0"/>
              <a:t>PC</a:t>
            </a:r>
            <a:r>
              <a:rPr lang="zh-CN" altLang="en-US" sz="1600" dirty="0"/>
              <a:t>连接，在</a:t>
            </a:r>
            <a:r>
              <a:rPr lang="en-US" altLang="zh-CN" sz="1600" dirty="0"/>
              <a:t>CMD</a:t>
            </a:r>
            <a:r>
              <a:rPr lang="zh-CN" altLang="en-US" sz="1600" dirty="0"/>
              <a:t>中输入命令抓</a:t>
            </a:r>
            <a:r>
              <a:rPr lang="en-US" altLang="zh-CN" sz="1600" dirty="0"/>
              <a:t>log</a:t>
            </a:r>
            <a:r>
              <a:rPr lang="zh-CN" altLang="en-US" sz="1600" dirty="0"/>
              <a:t>：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C000"/>
                </a:solidFill>
              </a:rPr>
              <a:t>adb</a:t>
            </a:r>
            <a:r>
              <a:rPr lang="en-US" altLang="zh-CN" sz="1600" dirty="0">
                <a:solidFill>
                  <a:srgbClr val="FFC000"/>
                </a:solidFill>
              </a:rPr>
              <a:t> shell top -d 1 &gt; d:top.txt</a:t>
            </a:r>
            <a:br>
              <a:rPr lang="en-US" altLang="zh-CN" sz="1600" dirty="0">
                <a:solidFill>
                  <a:srgbClr val="FFC000"/>
                </a:solidFill>
              </a:rPr>
            </a:br>
            <a:r>
              <a:rPr lang="en-US" altLang="zh-CN" sz="1600" dirty="0" err="1" smtClean="0">
                <a:solidFill>
                  <a:srgbClr val="FFC000"/>
                </a:solidFill>
              </a:rPr>
              <a:t>adb</a:t>
            </a:r>
            <a:r>
              <a:rPr lang="en-US" altLang="zh-CN" sz="1600" dirty="0" smtClean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shell </a:t>
            </a:r>
            <a:r>
              <a:rPr lang="en-US" altLang="zh-CN" sz="1600" dirty="0" smtClean="0">
                <a:solidFill>
                  <a:srgbClr val="FFC000"/>
                </a:solidFill>
              </a:rPr>
              <a:t>“top </a:t>
            </a:r>
            <a:r>
              <a:rPr lang="en-US" altLang="zh-CN" sz="1600" dirty="0">
                <a:solidFill>
                  <a:srgbClr val="FFC000"/>
                </a:solidFill>
              </a:rPr>
              <a:t>-d 1| </a:t>
            </a:r>
            <a:r>
              <a:rPr lang="en-US" altLang="zh-CN" sz="1600" dirty="0" err="1">
                <a:solidFill>
                  <a:srgbClr val="FFC000"/>
                </a:solidFill>
              </a:rPr>
              <a:t>grep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com.gta.zssx</a:t>
            </a:r>
            <a:r>
              <a:rPr lang="en-US" altLang="zh-CN" sz="1600" dirty="0" smtClean="0">
                <a:solidFill>
                  <a:srgbClr val="FFC000"/>
                </a:solidFill>
              </a:rPr>
              <a:t>“</a:t>
            </a:r>
            <a:r>
              <a:rPr lang="zh-CN" altLang="en-US" sz="1600" dirty="0" smtClean="0">
                <a:solidFill>
                  <a:srgbClr val="FFC000"/>
                </a:solidFill>
              </a:rPr>
              <a:t>（推荐使用这个，每间隔</a:t>
            </a:r>
            <a:r>
              <a:rPr lang="en-US" altLang="zh-CN" sz="1600" dirty="0" smtClean="0">
                <a:solidFill>
                  <a:srgbClr val="FFC000"/>
                </a:solidFill>
              </a:rPr>
              <a:t>1s</a:t>
            </a:r>
            <a:r>
              <a:rPr lang="zh-CN" altLang="en-US" sz="1600" dirty="0" smtClean="0">
                <a:solidFill>
                  <a:srgbClr val="FFC000"/>
                </a:solidFill>
              </a:rPr>
              <a:t>刷新包名</a:t>
            </a:r>
            <a:r>
              <a:rPr lang="en-US" altLang="zh-CN" sz="1600" dirty="0" err="1">
                <a:solidFill>
                  <a:srgbClr val="FFC000"/>
                </a:solidFill>
              </a:rPr>
              <a:t>com.gta.zssx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  <a:r>
              <a:rPr lang="zh-CN" altLang="en-US" sz="1600" dirty="0" smtClean="0">
                <a:solidFill>
                  <a:srgbClr val="FFC000"/>
                </a:solidFill>
              </a:rPr>
              <a:t>的资源占用情况）</a:t>
            </a:r>
            <a:r>
              <a:rPr lang="en-US" altLang="zh-CN" sz="1600" dirty="0">
                <a:solidFill>
                  <a:srgbClr val="FFC000"/>
                </a:solidFill>
              </a:rPr>
              <a:t/>
            </a:r>
            <a:br>
              <a:rPr lang="en-US" altLang="zh-CN" sz="1600" dirty="0">
                <a:solidFill>
                  <a:srgbClr val="FFC000"/>
                </a:solidFill>
              </a:rPr>
            </a:br>
            <a:r>
              <a:rPr lang="zh-CN" altLang="en-US" sz="1600" dirty="0"/>
              <a:t>在手机上按照测试点进行多次操作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操作结束后停止抓</a:t>
            </a:r>
            <a:r>
              <a:rPr lang="en-US" altLang="zh-CN" sz="1600" dirty="0"/>
              <a:t>log</a:t>
            </a:r>
            <a:br>
              <a:rPr lang="en-US" altLang="zh-CN" sz="1600" dirty="0"/>
            </a:br>
            <a:r>
              <a:rPr lang="zh-CN" altLang="en-US" sz="1600" dirty="0"/>
              <a:t>在</a:t>
            </a:r>
            <a:r>
              <a:rPr lang="en-US" altLang="zh-CN" sz="1600" dirty="0"/>
              <a:t>log</a:t>
            </a:r>
            <a:r>
              <a:rPr lang="zh-CN" altLang="en-US" sz="1600" dirty="0"/>
              <a:t>中搜索被测应用的包名（以音乐播放器为例）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PID   PR	CPU%  S  #THR	  VSS	    RSS 	 PCY	UID	 Name</a:t>
            </a: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 9014  0	15%     S    21    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514176K         43856K         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fg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</a:rPr>
              <a:t>u0_a27   </a:t>
            </a:r>
            <a:r>
              <a:rPr lang="en-US" altLang="zh-CN" sz="1600" dirty="0" err="1">
                <a:solidFill>
                  <a:srgbClr val="0070C0"/>
                </a:solidFill>
              </a:rPr>
              <a:t>grep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com.gta.zssx</a:t>
            </a:r>
            <a:r>
              <a:rPr lang="en-US" altLang="zh-CN" sz="1600" dirty="0">
                <a:solidFill>
                  <a:srgbClr val="0070C0"/>
                </a:solidFill>
              </a:rPr>
              <a:t/>
            </a: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CPU%</a:t>
            </a:r>
            <a:r>
              <a:rPr lang="zh-CN" altLang="en-US" sz="1600" dirty="0"/>
              <a:t>就是</a:t>
            </a:r>
            <a:r>
              <a:rPr lang="en-US" altLang="zh-CN" sz="1600" dirty="0"/>
              <a:t>CPU</a:t>
            </a:r>
            <a:r>
              <a:rPr lang="zh-CN" altLang="en-US" sz="1600" dirty="0"/>
              <a:t>占用率，</a:t>
            </a:r>
            <a:r>
              <a:rPr lang="en-US" altLang="zh-CN" sz="1600" dirty="0">
                <a:solidFill>
                  <a:srgbClr val="0070C0"/>
                </a:solidFill>
              </a:rPr>
              <a:t>RSS</a:t>
            </a:r>
            <a:r>
              <a:rPr lang="zh-CN" altLang="en-US" sz="1600" dirty="0"/>
              <a:t>是实际占用的物理内存，</a:t>
            </a:r>
            <a:r>
              <a:rPr lang="en-US" altLang="zh-CN" sz="1600" dirty="0"/>
              <a:t>VSS</a:t>
            </a:r>
            <a:r>
              <a:rPr lang="zh-CN" altLang="en-US" sz="1600" dirty="0"/>
              <a:t>是时间占用的虚拟内存。测试的过程中，在搜索的到的多条</a:t>
            </a:r>
            <a:r>
              <a:rPr lang="en-US" altLang="zh-CN" sz="1600" dirty="0"/>
              <a:t>LOG</a:t>
            </a:r>
            <a:r>
              <a:rPr lang="zh-CN" altLang="en-US" sz="1600" dirty="0"/>
              <a:t>中记录</a:t>
            </a:r>
            <a:r>
              <a:rPr lang="en-US" altLang="zh-CN" sz="1600" dirty="0"/>
              <a:t>CPU</a:t>
            </a:r>
            <a:r>
              <a:rPr lang="zh-CN" altLang="en-US" sz="1600" dirty="0"/>
              <a:t>的峰值占用率和物理内存的平均占用率</a:t>
            </a:r>
            <a:r>
              <a:rPr lang="zh-CN" altLang="en-US" sz="1600" dirty="0" smtClean="0"/>
              <a:t>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latin typeface="+mn-ea"/>
                <a:ea typeface="+mn-ea"/>
              </a:rPr>
              <a:t>PID:</a:t>
            </a:r>
            <a:r>
              <a:rPr lang="zh-CN" altLang="en-US" sz="1600" dirty="0">
                <a:latin typeface="+mn-ea"/>
                <a:ea typeface="+mn-ea"/>
              </a:rPr>
              <a:t>进程在系统中的</a:t>
            </a:r>
            <a:r>
              <a:rPr lang="en-US" altLang="zh-CN" sz="1600" dirty="0" smtClean="0">
                <a:latin typeface="+mn-ea"/>
                <a:ea typeface="+mn-ea"/>
              </a:rPr>
              <a:t>ID</a:t>
            </a:r>
            <a:r>
              <a:rPr lang="en-US" altLang="zh-CN" sz="1600" dirty="0">
                <a:latin typeface="+mn-ea"/>
                <a:ea typeface="+mn-ea"/>
              </a:rPr>
              <a:t/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CPU% - </a:t>
            </a:r>
            <a:r>
              <a:rPr lang="zh-CN" altLang="en-US" sz="1600" dirty="0">
                <a:latin typeface="+mn-ea"/>
                <a:ea typeface="+mn-ea"/>
              </a:rPr>
              <a:t>当前瞬时所以使用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占用</a:t>
            </a:r>
            <a:r>
              <a:rPr lang="zh-CN" altLang="en-US" sz="1600" dirty="0" smtClean="0">
                <a:latin typeface="+mn-ea"/>
                <a:ea typeface="+mn-ea"/>
              </a:rPr>
              <a:t>率</a:t>
            </a:r>
            <a:r>
              <a:rPr lang="zh-CN" altLang="en-US" sz="1600" dirty="0">
                <a:latin typeface="+mn-ea"/>
                <a:ea typeface="+mn-ea"/>
              </a:rPr>
              <a:t/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#THR - </a:t>
            </a:r>
            <a:r>
              <a:rPr lang="zh-CN" altLang="en-US" sz="1600" dirty="0">
                <a:latin typeface="+mn-ea"/>
                <a:ea typeface="+mn-ea"/>
              </a:rPr>
              <a:t>程序当前所用的线程</a:t>
            </a:r>
            <a:r>
              <a:rPr lang="zh-CN" altLang="en-US" sz="1600" dirty="0" smtClean="0">
                <a:latin typeface="+mn-ea"/>
                <a:ea typeface="+mn-ea"/>
              </a:rPr>
              <a:t>数</a:t>
            </a:r>
            <a:r>
              <a:rPr lang="zh-CN" altLang="en-US" sz="1600" dirty="0">
                <a:latin typeface="+mn-ea"/>
                <a:ea typeface="+mn-ea"/>
              </a:rPr>
              <a:t/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UID - </a:t>
            </a:r>
            <a:r>
              <a:rPr lang="zh-CN" altLang="en-US" sz="1600" dirty="0">
                <a:latin typeface="+mn-ea"/>
                <a:ea typeface="+mn-ea"/>
              </a:rPr>
              <a:t>运行当前进程的用户</a:t>
            </a:r>
            <a:r>
              <a:rPr lang="en-US" altLang="zh-CN" sz="1600" dirty="0" smtClean="0">
                <a:latin typeface="+mn-ea"/>
                <a:ea typeface="+mn-ea"/>
              </a:rPr>
              <a:t>id</a:t>
            </a:r>
            <a:r>
              <a:rPr lang="en-US" altLang="zh-CN" sz="1600" dirty="0">
                <a:latin typeface="+mn-ea"/>
                <a:ea typeface="+mn-ea"/>
              </a:rPr>
              <a:t/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Name - </a:t>
            </a:r>
            <a:r>
              <a:rPr lang="zh-CN" altLang="en-US" sz="1600" dirty="0">
                <a:latin typeface="+mn-ea"/>
                <a:ea typeface="+mn-ea"/>
              </a:rPr>
              <a:t>程序</a:t>
            </a:r>
            <a:r>
              <a:rPr lang="zh-CN" altLang="en-US" sz="1600" dirty="0" smtClean="0">
                <a:latin typeface="+mn-ea"/>
                <a:ea typeface="+mn-ea"/>
              </a:rPr>
              <a:t>名称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com.gta.zssx</a:t>
            </a:r>
            <a:r>
              <a:rPr lang="en-US" altLang="zh-CN" sz="1600" dirty="0" smtClean="0">
                <a:latin typeface="+mn-ea"/>
                <a:ea typeface="+mn-ea"/>
              </a:rPr>
              <a:t/>
            </a:r>
            <a:br>
              <a:rPr lang="en-US" altLang="zh-CN" sz="1600" dirty="0" smtClean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/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VSS - Virtual Set Size </a:t>
            </a:r>
            <a:r>
              <a:rPr lang="zh-CN" altLang="en-US" sz="1600" dirty="0">
                <a:latin typeface="+mn-ea"/>
                <a:ea typeface="+mn-ea"/>
              </a:rPr>
              <a:t>虚拟耗用内存（包含共享库占用的内存）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RSS - Resident Set Size </a:t>
            </a:r>
            <a:r>
              <a:rPr lang="zh-CN" altLang="en-US" sz="1600" dirty="0">
                <a:latin typeface="+mn-ea"/>
                <a:ea typeface="+mn-ea"/>
              </a:rPr>
              <a:t>实际使用物理内存（包含共享库占用的内存）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PSS - Proportional Set Size </a:t>
            </a:r>
            <a:r>
              <a:rPr lang="zh-CN" altLang="en-US" sz="1600" dirty="0">
                <a:latin typeface="+mn-ea"/>
                <a:ea typeface="+mn-ea"/>
              </a:rPr>
              <a:t>实际使用的物理内存（比例分配共享库占用的内存）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USS - Unique Set Size </a:t>
            </a:r>
            <a:r>
              <a:rPr lang="zh-CN" altLang="en-US" sz="1600" dirty="0">
                <a:latin typeface="+mn-ea"/>
                <a:ea typeface="+mn-ea"/>
              </a:rPr>
              <a:t>进程独自占用的物理内存（不包含共享库占用的内存）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dirty="0">
                <a:latin typeface="+mn-ea"/>
                <a:ea typeface="+mn-ea"/>
              </a:rPr>
              <a:t/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dirty="0">
                <a:latin typeface="+mn-ea"/>
                <a:ea typeface="+mn-ea"/>
              </a:rPr>
              <a:t>一般来说内存占用大小有如下规律：</a:t>
            </a:r>
            <a:r>
              <a:rPr lang="en-US" altLang="zh-CN" sz="1600" dirty="0">
                <a:latin typeface="+mn-ea"/>
                <a:ea typeface="+mn-ea"/>
              </a:rPr>
              <a:t>VSS &gt;= RSS &gt;= PSS &gt;= USS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47849" y="1800572"/>
            <a:ext cx="12478314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测试场景的选择及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评判性能结果的标准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性能问题的定位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测试结果是否准确（第三方工具）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难点及讨论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longjun.deng\Desktop\图片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5066" r="15499" b="1976"/>
          <a:stretch/>
        </p:blipFill>
        <p:spPr bwMode="auto">
          <a:xfrm>
            <a:off x="1" y="-1"/>
            <a:ext cx="13681074" cy="7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34655" y="3509991"/>
            <a:ext cx="634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感谢您的聆听！</a:t>
            </a:r>
            <a:endParaRPr lang="zh-CN" altLang="en-US" sz="7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00221" y="4638530"/>
            <a:ext cx="5893446" cy="369332"/>
            <a:chOff x="7722433" y="4441589"/>
            <a:chExt cx="4298857" cy="369332"/>
          </a:xfrm>
        </p:grpSpPr>
        <p:sp>
          <p:nvSpPr>
            <p:cNvPr id="42" name="矩形 41"/>
            <p:cNvSpPr/>
            <p:nvPr/>
          </p:nvSpPr>
          <p:spPr>
            <a:xfrm>
              <a:off x="7722433" y="4468637"/>
              <a:ext cx="4095463" cy="32777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8126" y="4441589"/>
              <a:ext cx="42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spc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YOU!</a:t>
              </a:r>
              <a:endParaRPr lang="en-US" altLang="zh-CN" sz="1600" spc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8" y="2531863"/>
            <a:ext cx="2857899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473" y="152734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签  到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14534" y="2568816"/>
            <a:ext cx="2585737" cy="2661333"/>
            <a:chOff x="1827622" y="1343919"/>
            <a:chExt cx="2304000" cy="2304000"/>
          </a:xfrm>
        </p:grpSpPr>
        <p:sp>
          <p:nvSpPr>
            <p:cNvPr id="89" name="椭圆 8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sz="4100" b="1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主目录</a:t>
              </a:r>
              <a:r>
                <a:rPr lang="en-US" altLang="zh-CN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Menu</a:t>
              </a:r>
              <a:endParaRPr lang="zh-CN" altLang="en-US" dirty="0">
                <a:solidFill>
                  <a:srgbClr val="E74E09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6362739" y="1898484"/>
            <a:ext cx="4366230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55656" y="2791472"/>
            <a:ext cx="4363143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6355657" y="3706407"/>
            <a:ext cx="4373312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6355657" y="4621342"/>
            <a:ext cx="4373312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圆角矩形 27"/>
          <p:cNvSpPr/>
          <p:nvPr/>
        </p:nvSpPr>
        <p:spPr>
          <a:xfrm>
            <a:off x="6355657" y="5527592"/>
            <a:ext cx="4363142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7372148" y="1958518"/>
            <a:ext cx="2450200" cy="497714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一、指标介绍</a:t>
            </a:r>
            <a:endParaRPr lang="zh-CN" altLang="en-US" sz="2500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08934" y="2044057"/>
            <a:ext cx="282815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8935" y="2851506"/>
            <a:ext cx="2698480" cy="477054"/>
            <a:chOff x="5933823" y="2544869"/>
            <a:chExt cx="2404459" cy="413001"/>
          </a:xfrm>
        </p:grpSpPr>
        <p:sp>
          <p:nvSpPr>
            <p:cNvPr id="33" name="TextBox 32"/>
            <p:cNvSpPr txBox="1"/>
            <p:nvPr/>
          </p:nvSpPr>
          <p:spPr>
            <a:xfrm>
              <a:off x="6346566" y="2544869"/>
              <a:ext cx="1991716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二、测试工具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33823" y="261892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08936" y="3766441"/>
            <a:ext cx="3676016" cy="477054"/>
            <a:chOff x="5933823" y="3336957"/>
            <a:chExt cx="3275485" cy="413001"/>
          </a:xfrm>
        </p:grpSpPr>
        <p:sp>
          <p:nvSpPr>
            <p:cNvPr id="35" name="TextBox 34"/>
            <p:cNvSpPr txBox="1"/>
            <p:nvPr/>
          </p:nvSpPr>
          <p:spPr>
            <a:xfrm>
              <a:off x="6346565" y="3336957"/>
              <a:ext cx="2862743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三</a:t>
              </a:r>
              <a:r>
                <a:rPr lang="zh-CN" altLang="en-US" sz="25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、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测试环境及场景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933823" y="341101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8935" y="4681381"/>
            <a:ext cx="3809864" cy="477054"/>
            <a:chOff x="5933823" y="4129050"/>
            <a:chExt cx="3147163" cy="413001"/>
          </a:xfrm>
        </p:grpSpPr>
        <p:sp>
          <p:nvSpPr>
            <p:cNvPr id="37" name="TextBox 36"/>
            <p:cNvSpPr txBox="1"/>
            <p:nvPr/>
          </p:nvSpPr>
          <p:spPr>
            <a:xfrm>
              <a:off x="6346566" y="4129050"/>
              <a:ext cx="273442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四、命令方式测试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08936" y="5587626"/>
            <a:ext cx="2913412" cy="477054"/>
            <a:chOff x="5933823" y="5113669"/>
            <a:chExt cx="2595972" cy="413001"/>
          </a:xfrm>
        </p:grpSpPr>
        <p:sp>
          <p:nvSpPr>
            <p:cNvPr id="39" name="TextBox 38"/>
            <p:cNvSpPr txBox="1"/>
            <p:nvPr/>
          </p:nvSpPr>
          <p:spPr>
            <a:xfrm>
              <a:off x="6346565" y="5113669"/>
              <a:ext cx="218323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五、难点及讨论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3823" y="518772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90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5" grpId="0"/>
      <p:bldP spid="5" grpId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远程工具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一、指标介绍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91865" y="1670680"/>
            <a:ext cx="10729191" cy="53593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−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−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−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−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响应时间</a:t>
            </a:r>
            <a:r>
              <a:rPr lang="en-US" altLang="zh-CN" sz="1800" dirty="0" smtClean="0">
                <a:solidFill>
                  <a:schemeClr val="tx1"/>
                </a:solidFill>
              </a:rPr>
              <a:t>:</a:t>
            </a:r>
            <a:r>
              <a:rPr lang="zh-CN" altLang="en-US" sz="1800" dirty="0" smtClean="0">
                <a:solidFill>
                  <a:schemeClr val="tx1"/>
                </a:solidFill>
              </a:rPr>
              <a:t>手机的响应时间就是从用户对手机发出指令到手机执行指令的时间，响应时间的长短是用户对手机性能最直观的体验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</a:rPr>
              <a:t>占用率：</a:t>
            </a:r>
            <a:r>
              <a:rPr lang="en-US" altLang="zh-CN" sz="1800" dirty="0" smtClean="0">
                <a:solidFill>
                  <a:schemeClr val="tx1"/>
                </a:solidFill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</a:rPr>
              <a:t>占用率</a:t>
            </a:r>
            <a:r>
              <a:rPr lang="zh-CN" altLang="en-US" sz="1800" dirty="0">
                <a:solidFill>
                  <a:schemeClr val="tx1"/>
                </a:solidFill>
              </a:rPr>
              <a:t>其实就是你运行的程序占用的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资源，表示你的机器在某个时间点的运行程序的</a:t>
            </a:r>
            <a:r>
              <a:rPr lang="zh-CN" altLang="en-US" sz="1800" dirty="0" smtClean="0">
                <a:solidFill>
                  <a:schemeClr val="tx1"/>
                </a:solidFill>
              </a:rPr>
              <a:t>情况。</a:t>
            </a:r>
            <a:r>
              <a:rPr lang="en-US" altLang="zh-CN" sz="1800" dirty="0" smtClean="0">
                <a:solidFill>
                  <a:schemeClr val="tx1"/>
                </a:solidFill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</a:rPr>
              <a:t>占用率越高，手机的功耗就越大，待机时间就相应减少，所以我们需要通过优化</a:t>
            </a:r>
            <a:r>
              <a:rPr lang="en-US" altLang="zh-CN" sz="1800" dirty="0" smtClean="0">
                <a:solidFill>
                  <a:schemeClr val="tx1"/>
                </a:solidFill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</a:rPr>
              <a:t>占用率来降低功耗延长待机时间。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内存占用率：这里所说的内存是指</a:t>
            </a:r>
            <a:r>
              <a:rPr lang="en-US" altLang="zh-CN" sz="1800" dirty="0" smtClean="0">
                <a:solidFill>
                  <a:schemeClr val="tx1"/>
                </a:solidFill>
              </a:rPr>
              <a:t>RAM</a:t>
            </a:r>
            <a:r>
              <a:rPr lang="zh-CN" altLang="en-US" sz="1800" dirty="0" smtClean="0">
                <a:solidFill>
                  <a:schemeClr val="tx1"/>
                </a:solidFill>
              </a:rPr>
              <a:t>，目前主流手机的</a:t>
            </a:r>
            <a:r>
              <a:rPr lang="en-US" altLang="zh-CN" sz="1800" dirty="0" smtClean="0">
                <a:solidFill>
                  <a:schemeClr val="tx1"/>
                </a:solidFill>
              </a:rPr>
              <a:t>RAM</a:t>
            </a:r>
            <a:r>
              <a:rPr lang="zh-CN" altLang="en-US" sz="1800" dirty="0" smtClean="0">
                <a:solidFill>
                  <a:schemeClr val="tx1"/>
                </a:solidFill>
              </a:rPr>
              <a:t>多为</a:t>
            </a:r>
            <a:r>
              <a:rPr lang="en-US" altLang="zh-CN" sz="1800" dirty="0" smtClean="0">
                <a:solidFill>
                  <a:schemeClr val="tx1"/>
                </a:solidFill>
              </a:rPr>
              <a:t>1G</a:t>
            </a:r>
            <a:r>
              <a:rPr lang="zh-CN" altLang="en-US" sz="1800" dirty="0" smtClean="0">
                <a:solidFill>
                  <a:schemeClr val="tx1"/>
                </a:solidFill>
              </a:rPr>
              <a:t>或</a:t>
            </a:r>
            <a:r>
              <a:rPr lang="en-US" altLang="zh-CN" sz="1800" dirty="0" smtClean="0">
                <a:solidFill>
                  <a:schemeClr val="tx1"/>
                </a:solidFill>
              </a:rPr>
              <a:t>2G</a:t>
            </a:r>
            <a:r>
              <a:rPr lang="zh-CN" altLang="en-US" sz="1800" dirty="0" smtClean="0">
                <a:solidFill>
                  <a:schemeClr val="tx1"/>
                </a:solidFill>
              </a:rPr>
              <a:t>。手机系统和应用的运行数据会保存在</a:t>
            </a:r>
            <a:r>
              <a:rPr lang="en-US" altLang="zh-CN" sz="1800" dirty="0" smtClean="0">
                <a:solidFill>
                  <a:schemeClr val="tx1"/>
                </a:solidFill>
              </a:rPr>
              <a:t>RAM</a:t>
            </a:r>
            <a:r>
              <a:rPr lang="zh-CN" altLang="en-US" sz="1800" dirty="0" smtClean="0">
                <a:solidFill>
                  <a:schemeClr val="tx1"/>
                </a:solidFill>
              </a:rPr>
              <a:t>中，当应用的内存占用率过高时会导致系统频繁的重新分配内存，从而影响手机的速度，所以需要优化应用的内存占用率来提高手机速度。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耗电量：</a:t>
            </a:r>
            <a:r>
              <a:rPr lang="zh-CN" altLang="zh-CN" sz="1800" dirty="0">
                <a:solidFill>
                  <a:schemeClr val="tx1"/>
                </a:solidFill>
              </a:rPr>
              <a:t>手机由众多“部件”组成，所谓“部件”是指：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zh-CN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WIFI</a:t>
            </a:r>
            <a:r>
              <a:rPr lang="zh-CN" altLang="zh-CN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GPS....</a:t>
            </a:r>
            <a:r>
              <a:rPr lang="zh-CN" altLang="zh-CN" sz="1800" dirty="0">
                <a:solidFill>
                  <a:schemeClr val="tx1"/>
                </a:solidFill>
              </a:rPr>
              <a:t>所以，</a:t>
            </a:r>
            <a:r>
              <a:rPr lang="en-US" altLang="zh-CN" sz="1800" dirty="0">
                <a:solidFill>
                  <a:schemeClr val="tx1"/>
                </a:solidFill>
              </a:rPr>
              <a:t>Android </a:t>
            </a:r>
            <a:r>
              <a:rPr lang="en-US" altLang="zh-CN" sz="1800" b="1" dirty="0">
                <a:solidFill>
                  <a:schemeClr val="tx1"/>
                </a:solidFill>
              </a:rPr>
              <a:t>App</a:t>
            </a:r>
            <a:r>
              <a:rPr lang="zh-CN" altLang="zh-CN" sz="1800" b="1" dirty="0">
                <a:solidFill>
                  <a:schemeClr val="tx1"/>
                </a:solidFill>
              </a:rPr>
              <a:t>消耗总电量为</a:t>
            </a:r>
            <a:r>
              <a:rPr lang="en-US" altLang="zh-CN" sz="1800" b="1" dirty="0">
                <a:solidFill>
                  <a:schemeClr val="tx1"/>
                </a:solidFill>
              </a:rPr>
              <a:t> App</a:t>
            </a:r>
            <a:r>
              <a:rPr lang="zh-CN" altLang="zh-CN" sz="1800" b="1" dirty="0">
                <a:solidFill>
                  <a:schemeClr val="tx1"/>
                </a:solidFill>
              </a:rPr>
              <a:t>运行过程中，涉及各部件的消耗电量的总和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流量：</a:t>
            </a:r>
            <a:r>
              <a:rPr lang="zh-CN" altLang="en-US" sz="1800" dirty="0">
                <a:solidFill>
                  <a:schemeClr val="tx1"/>
                </a:solidFill>
              </a:rPr>
              <a:t>用户在某种场景下使用我们的产品需要消耗多少流量，我们可以通过资源或者配置本地化、减少</a:t>
            </a:r>
            <a:r>
              <a:rPr lang="en-US" altLang="zh-CN" sz="1800" dirty="0" err="1">
                <a:solidFill>
                  <a:schemeClr val="tx1"/>
                </a:solidFill>
              </a:rPr>
              <a:t>tcp</a:t>
            </a:r>
            <a:r>
              <a:rPr lang="zh-CN" altLang="en-US" sz="1800" dirty="0">
                <a:solidFill>
                  <a:schemeClr val="tx1"/>
                </a:solidFill>
              </a:rPr>
              <a:t>数据包的个数，或者直接减少请求</a:t>
            </a:r>
            <a:r>
              <a:rPr lang="zh-CN" altLang="en-US" sz="1800" dirty="0" smtClean="0">
                <a:solidFill>
                  <a:schemeClr val="tx1"/>
                </a:solidFill>
              </a:rPr>
              <a:t>数进行优化，减少流量消耗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791865" y="1656556"/>
            <a:ext cx="11542210" cy="56332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+mn-lt"/>
                <a:ea typeface="+mn-ea"/>
                <a:cs typeface="+mn-cs"/>
              </a:rPr>
              <a:t>emmagee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：网易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优点：易操作，清楚记录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、内存、流量、电量（占比）、电流、温度、电压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缺点：暂未找到提供测试单个应用的电量的入口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分析：非常适合用于测试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、内存、流量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测试方法：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 http://qa.blog.163.com/blog/static/19014700220130292180442/</a:t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en-US" altLang="zh-CN" sz="1800" dirty="0" err="1">
                <a:latin typeface="+mn-lt"/>
                <a:ea typeface="+mn-ea"/>
                <a:cs typeface="+mn-cs"/>
              </a:rPr>
              <a:t>PowerTutor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：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Google</a:t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优点：易操作，清楚记录每个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app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wifi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LCD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3G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上的功耗情况（单位为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mw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），易于开发分析调优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缺点：只能在监控过程中查看结果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分析：非常适合用于功耗测试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en-US" altLang="zh-CN" sz="1800" dirty="0" err="1">
                <a:latin typeface="+mn-lt"/>
                <a:ea typeface="+mn-ea"/>
                <a:cs typeface="+mn-cs"/>
              </a:rPr>
              <a:t>gt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：腾讯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优点：不清楚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缺点：较复杂，不易于使用，且没有找到功耗测试的入口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分析：暂不推荐，有兴趣可以加交流群进行学习，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qq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群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:546237347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en-US" altLang="zh-CN" sz="1800" dirty="0" err="1">
                <a:latin typeface="+mn-lt"/>
                <a:ea typeface="+mn-ea"/>
                <a:cs typeface="+mn-cs"/>
              </a:rPr>
              <a:t>itest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：科大讯飞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优点：易操作，清楚记录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、内存、流量、电量（单位为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mAh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）的走势图，且各指标以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txt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文档形式记录历史数据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缺点：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txt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文档不方便分析查看结果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分析：适用于测试</a:t>
            </a:r>
            <a:r>
              <a:rPr lang="en-US" altLang="zh-CN" sz="1800" dirty="0" err="1">
                <a:latin typeface="+mn-lt"/>
                <a:ea typeface="+mn-ea"/>
                <a:cs typeface="+mn-cs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、内存、流量、耗电量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5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647849" y="1008484"/>
            <a:ext cx="12177131" cy="402190"/>
          </a:xfrm>
        </p:spPr>
        <p:txBody>
          <a:bodyPr/>
          <a:lstStyle/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Emmgee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测试结果展示：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9" y="1440532"/>
            <a:ext cx="1076325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719857" y="1584548"/>
            <a:ext cx="10873208" cy="52565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+mn-lt"/>
                <a:ea typeface="+mn-ea"/>
                <a:cs typeface="+mn-cs"/>
              </a:rPr>
              <a:t>手机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选取标准：从主测机型中选择配置高、中、低，预装软件符合用户手机现状、运行状况良好的手机，可根据条件仅选取一种、两种，如配置中上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安装应用：不低于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30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（高）／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20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（中）／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15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（低）个常用应用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后台运行应用：不低于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个，手机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QQ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、微信、输入法、手机助手、安全软件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高配标准：内存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&gt;=3G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或 主频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&gt;=1.5GHz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，参考价格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&gt;=2000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，如：华为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P8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，三星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s6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，三星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note5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，华为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mate8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，小米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note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等</a:t>
            </a:r>
            <a:br>
              <a:rPr lang="zh-CN" altLang="en-US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中配标准：内存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&gt;=2G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或 主频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&gt;=1.2GHz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，参考价格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&gt;=1200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，如：小米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4</a:t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低配标准：内存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&lt;2G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或 主频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&lt;1.2GHz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，参考价格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&lt;1200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，如：小米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2a</a:t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latin typeface="+mn-lt"/>
                <a:ea typeface="+mn-ea"/>
                <a:cs typeface="+mn-cs"/>
              </a:rPr>
              <a:t>时间类测试方法：默认使用掐秒表方法测试，低于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1.5S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可使用手机拍视频＋视频分析方法测试；一般测试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次，可根据情况调整测试次数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800" dirty="0">
                <a:latin typeface="+mn-lt"/>
                <a:ea typeface="+mn-ea"/>
                <a:cs typeface="+mn-cs"/>
              </a:rPr>
            </a:b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测试环境及场景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53805"/>
              </p:ext>
            </p:extLst>
          </p:nvPr>
        </p:nvGraphicFramePr>
        <p:xfrm>
          <a:off x="4824313" y="5328964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工作表" showAsIcon="1" r:id="rId3" imgW="914400" imgH="792360" progId="Excel.Sheet.12">
                  <p:embed/>
                </p:oleObj>
              </mc:Choice>
              <mc:Fallback>
                <p:oleObj name="工作表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313" y="5328964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26919" y="1567944"/>
            <a:ext cx="12478314" cy="31129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响应时间测试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/>
              <a:t>目的：测试应用在实际使用中各项操作的响应时间，与竞品对比，发现产品在响应时间上的优势与劣势。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/>
              <a:t>命令方式测试</a:t>
            </a:r>
          </a:p>
        </p:txBody>
      </p:sp>
    </p:spTree>
    <p:extLst>
      <p:ext uri="{BB962C8B-B14F-4D97-AF65-F5344CB8AC3E}">
        <p14:creationId xmlns:p14="http://schemas.microsoft.com/office/powerpoint/2010/main" val="19068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800" b="0" dirty="0">
                <a:solidFill>
                  <a:schemeClr val="tx1"/>
                </a:solidFill>
              </a:rPr>
              <a:t>APK</a:t>
            </a:r>
            <a:r>
              <a:rPr lang="zh-CN" altLang="en-US" sz="2800" b="0" dirty="0">
                <a:solidFill>
                  <a:schemeClr val="tx1"/>
                </a:solidFill>
              </a:rPr>
              <a:t>启动时间的测试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方法：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手机连接电脑，在</a:t>
            </a:r>
            <a:r>
              <a:rPr lang="en-US" altLang="zh-CN" b="0" dirty="0">
                <a:solidFill>
                  <a:schemeClr val="tx1"/>
                </a:solidFill>
              </a:rPr>
              <a:t>CMD</a:t>
            </a:r>
            <a:r>
              <a:rPr lang="zh-CN" altLang="en-US" b="0" dirty="0">
                <a:solidFill>
                  <a:schemeClr val="tx1"/>
                </a:solidFill>
              </a:rPr>
              <a:t>中输入如下命令抓</a:t>
            </a:r>
            <a:r>
              <a:rPr lang="en-US" altLang="zh-CN" b="0" dirty="0">
                <a:solidFill>
                  <a:schemeClr val="tx1"/>
                </a:solidFill>
              </a:rPr>
              <a:t>log</a:t>
            </a:r>
            <a:r>
              <a:rPr lang="zh-CN" altLang="en-US" b="0" dirty="0">
                <a:solidFill>
                  <a:schemeClr val="tx1"/>
                </a:solidFill>
              </a:rPr>
              <a:t>：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err="1">
                <a:solidFill>
                  <a:srgbClr val="FFB329"/>
                </a:solidFill>
              </a:rPr>
              <a:t>adb</a:t>
            </a:r>
            <a:r>
              <a:rPr lang="en-US" altLang="zh-CN" sz="2000" dirty="0">
                <a:solidFill>
                  <a:srgbClr val="FFB329"/>
                </a:solidFill>
              </a:rPr>
              <a:t> shell </a:t>
            </a:r>
            <a:r>
              <a:rPr lang="en-US" altLang="zh-CN" sz="2000" dirty="0" err="1">
                <a:solidFill>
                  <a:srgbClr val="FFB329"/>
                </a:solidFill>
              </a:rPr>
              <a:t>logcat</a:t>
            </a:r>
            <a:r>
              <a:rPr lang="en-US" altLang="zh-CN" sz="2000" dirty="0">
                <a:solidFill>
                  <a:srgbClr val="FFB329"/>
                </a:solidFill>
              </a:rPr>
              <a:t> -v time &gt; </a:t>
            </a:r>
            <a:r>
              <a:rPr lang="en-US" altLang="zh-CN" sz="2000" dirty="0" smtClean="0">
                <a:solidFill>
                  <a:srgbClr val="FFB329"/>
                </a:solidFill>
              </a:rPr>
              <a:t>d:log.txt</a:t>
            </a:r>
            <a:r>
              <a:rPr lang="zh-CN" altLang="en-US" sz="2000" dirty="0" smtClean="0">
                <a:solidFill>
                  <a:srgbClr val="FFB329"/>
                </a:solidFill>
              </a:rPr>
              <a:t>（按照时间获取程序日志并输出到</a:t>
            </a:r>
            <a:r>
              <a:rPr lang="en-US" altLang="zh-CN" sz="2000" dirty="0">
                <a:solidFill>
                  <a:srgbClr val="FFB329"/>
                </a:solidFill>
              </a:rPr>
              <a:t>d:log.txt </a:t>
            </a:r>
            <a:r>
              <a:rPr lang="zh-CN" altLang="en-US" sz="2000" dirty="0" smtClean="0">
                <a:solidFill>
                  <a:srgbClr val="FFB329"/>
                </a:solidFill>
              </a:rPr>
              <a:t>中）</a:t>
            </a:r>
            <a:endParaRPr lang="en-US" altLang="zh-CN" sz="2000" dirty="0">
              <a:solidFill>
                <a:srgbClr val="FFB329"/>
              </a:solidFill>
            </a:endParaRPr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在手机上启动要测试的的</a:t>
            </a:r>
            <a:r>
              <a:rPr lang="en-US" altLang="zh-CN" b="0" dirty="0">
                <a:solidFill>
                  <a:schemeClr val="tx1"/>
                </a:solidFill>
              </a:rPr>
              <a:t>APK</a:t>
            </a:r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停止电脑上的</a:t>
            </a:r>
            <a:r>
              <a:rPr lang="en-US" altLang="zh-CN" b="0" dirty="0">
                <a:solidFill>
                  <a:schemeClr val="tx1"/>
                </a:solidFill>
              </a:rPr>
              <a:t>log</a:t>
            </a:r>
            <a:r>
              <a:rPr lang="zh-CN" altLang="en-US" b="0" dirty="0">
                <a:solidFill>
                  <a:schemeClr val="tx1"/>
                </a:solidFill>
              </a:rPr>
              <a:t>，打开</a:t>
            </a:r>
            <a:r>
              <a:rPr lang="en-US" altLang="zh-CN" b="0" dirty="0">
                <a:solidFill>
                  <a:schemeClr val="tx1"/>
                </a:solidFill>
              </a:rPr>
              <a:t>log</a:t>
            </a:r>
            <a:r>
              <a:rPr lang="zh-CN" altLang="en-US" b="0" dirty="0">
                <a:solidFill>
                  <a:schemeClr val="tx1"/>
                </a:solidFill>
              </a:rPr>
              <a:t>查找以下关键字</a:t>
            </a:r>
            <a:r>
              <a:rPr lang="en-US" altLang="zh-CN" b="0" dirty="0">
                <a:solidFill>
                  <a:schemeClr val="tx1"/>
                </a:solidFill>
              </a:rPr>
              <a:t>START u0</a:t>
            </a:r>
            <a:r>
              <a:rPr lang="zh-CN" altLang="en-US" b="0" dirty="0">
                <a:solidFill>
                  <a:schemeClr val="tx1"/>
                </a:solidFill>
              </a:rPr>
              <a:t> 找到包含测试</a:t>
            </a:r>
            <a:r>
              <a:rPr lang="en-US" altLang="zh-CN" b="0" dirty="0">
                <a:solidFill>
                  <a:schemeClr val="tx1"/>
                </a:solidFill>
              </a:rPr>
              <a:t>APK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Activity</a:t>
            </a:r>
            <a:r>
              <a:rPr lang="zh-CN" altLang="en-US" b="0" dirty="0">
                <a:solidFill>
                  <a:schemeClr val="tx1"/>
                </a:solidFill>
              </a:rPr>
              <a:t>的</a:t>
            </a:r>
            <a:r>
              <a:rPr lang="en-US" altLang="zh-CN" b="0" dirty="0">
                <a:solidFill>
                  <a:schemeClr val="tx1"/>
                </a:solidFill>
              </a:rPr>
              <a:t>log a</a:t>
            </a:r>
            <a:r>
              <a:rPr lang="zh-CN" altLang="en-US" b="0" dirty="0">
                <a:solidFill>
                  <a:schemeClr val="tx1"/>
                </a:solidFill>
              </a:rPr>
              <a:t>：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2"/>
            <a:r>
              <a:rPr lang="en-US" altLang="zh-CN" sz="1800" dirty="0">
                <a:solidFill>
                  <a:srgbClr val="0070C0"/>
                </a:solidFill>
              </a:rPr>
              <a:t>08-07 15:21:49.933 I/</a:t>
            </a:r>
            <a:r>
              <a:rPr lang="en-US" altLang="zh-CN" sz="1800" dirty="0" err="1">
                <a:solidFill>
                  <a:srgbClr val="0070C0"/>
                </a:solidFill>
              </a:rPr>
              <a:t>ActivityManager</a:t>
            </a:r>
            <a:r>
              <a:rPr lang="en-US" altLang="zh-CN" sz="1800" dirty="0">
                <a:solidFill>
                  <a:srgbClr val="0070C0"/>
                </a:solidFill>
              </a:rPr>
              <a:t>(  414): START u0 {act=</a:t>
            </a:r>
            <a:r>
              <a:rPr lang="en-US" altLang="zh-CN" sz="1800" dirty="0" err="1">
                <a:solidFill>
                  <a:srgbClr val="0070C0"/>
                </a:solidFill>
              </a:rPr>
              <a:t>android.intent.action.MAIN</a:t>
            </a:r>
            <a:r>
              <a:rPr lang="en-US" altLang="zh-CN" sz="1800" dirty="0">
                <a:solidFill>
                  <a:srgbClr val="0070C0"/>
                </a:solidFill>
              </a:rPr>
              <a:t> cat=[</a:t>
            </a:r>
            <a:r>
              <a:rPr lang="en-US" altLang="zh-CN" sz="1800" dirty="0" err="1">
                <a:solidFill>
                  <a:srgbClr val="0070C0"/>
                </a:solidFill>
              </a:rPr>
              <a:t>android.intent.category.LAUNCHER</a:t>
            </a:r>
            <a:r>
              <a:rPr lang="en-US" altLang="zh-CN" sz="1800" dirty="0">
                <a:solidFill>
                  <a:srgbClr val="0070C0"/>
                </a:solidFill>
              </a:rPr>
              <a:t>] </a:t>
            </a:r>
            <a:r>
              <a:rPr lang="en-US" altLang="zh-CN" sz="1800" dirty="0" err="1">
                <a:solidFill>
                  <a:srgbClr val="0070C0"/>
                </a:solidFill>
              </a:rPr>
              <a:t>flg</a:t>
            </a:r>
            <a:r>
              <a:rPr lang="en-US" altLang="zh-CN" sz="1800" dirty="0">
                <a:solidFill>
                  <a:srgbClr val="0070C0"/>
                </a:solidFill>
              </a:rPr>
              <a:t>=0x10200000 </a:t>
            </a:r>
            <a:r>
              <a:rPr lang="en-US" altLang="zh-CN" sz="1800" dirty="0" err="1">
                <a:solidFill>
                  <a:srgbClr val="0070C0"/>
                </a:solidFill>
              </a:rPr>
              <a:t>cmp</a:t>
            </a:r>
            <a:r>
              <a:rPr lang="en-US" altLang="zh-CN" sz="1800" dirty="0">
                <a:solidFill>
                  <a:srgbClr val="0070C0"/>
                </a:solidFill>
              </a:rPr>
              <a:t>=</a:t>
            </a:r>
            <a:r>
              <a:rPr lang="en-US" altLang="zh-CN" sz="1800" dirty="0" err="1">
                <a:solidFill>
                  <a:srgbClr val="0070C0"/>
                </a:solidFill>
              </a:rPr>
              <a:t>com.lenovo.music</a:t>
            </a:r>
            <a:r>
              <a:rPr lang="en-US" altLang="zh-CN" sz="1800" dirty="0">
                <a:solidFill>
                  <a:srgbClr val="0070C0"/>
                </a:solidFill>
              </a:rPr>
              <a:t>/.</a:t>
            </a:r>
            <a:r>
              <a:rPr lang="en-US" altLang="zh-CN" sz="1800" dirty="0" err="1">
                <a:solidFill>
                  <a:srgbClr val="0070C0"/>
                </a:solidFill>
              </a:rPr>
              <a:t>ui.LeAppLoadingActivity</a:t>
            </a:r>
            <a:r>
              <a:rPr lang="en-US" altLang="zh-CN" sz="1800" dirty="0">
                <a:solidFill>
                  <a:srgbClr val="0070C0"/>
                </a:solidFill>
              </a:rPr>
              <a:t>} from </a:t>
            </a:r>
            <a:r>
              <a:rPr lang="en-US" altLang="zh-CN" sz="1800" dirty="0" err="1">
                <a:solidFill>
                  <a:srgbClr val="0070C0"/>
                </a:solidFill>
              </a:rPr>
              <a:t>pid</a:t>
            </a:r>
            <a:r>
              <a:rPr lang="en-US" altLang="zh-CN" sz="1800" dirty="0">
                <a:solidFill>
                  <a:srgbClr val="0070C0"/>
                </a:solidFill>
              </a:rPr>
              <a:t> 770</a:t>
            </a:r>
          </a:p>
        </p:txBody>
      </p:sp>
    </p:spTree>
    <p:extLst>
      <p:ext uri="{BB962C8B-B14F-4D97-AF65-F5344CB8AC3E}">
        <p14:creationId xmlns:p14="http://schemas.microsoft.com/office/powerpoint/2010/main" val="36244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11094</TotalTime>
  <Words>533</Words>
  <Application>Microsoft Office PowerPoint</Application>
  <PresentationFormat>自定义</PresentationFormat>
  <Paragraphs>55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emmagee：网易 优点：易操作，清楚记录cpu、内存、流量、电量（占比）、电流、温度、电压 缺点：暂未找到提供测试单个应用的电量的入口 分析：非常适合用于测试cpu、内存、流量 测试方法： http://qa.blog.163.com/blog/static/19014700220130292180442/  PowerTutor：Google 优点：易操作，清楚记录每个app在cpu、wifi、LCD、3G上的功耗情况（单位为mw），易于开发分析调优 缺点：只能在监控过程中查看结果 分析：非常适合用于功耗测试  gt：腾讯 优点：不清楚 缺点：较复杂，不易于使用，且没有找到功耗测试的入口 分析：暂不推荐，有兴趣可以加交流群进行学习，qq群:546237347  itest：科大讯飞 优点：易操作，清楚记录cpu、内存、流量、电量（单位为mAh）的走势图，且各指标以txt文档形式记录历史数据 缺点：txt文档不方便分析查看结果 分析：适用于测试cpu、内存、流量、耗电量    </vt:lpstr>
      <vt:lpstr>PowerPoint 演示文稿</vt:lpstr>
      <vt:lpstr>手机选取标准：从主测机型中选择配置高、中、低，预装软件符合用户手机现状、运行状况良好的手机，可根据条件仅选取一种、两种，如配置中上 安装应用：不低于30（高）／20（中）／15（低）个常用应用 后台运行应用：不低于5个，手机QQ、微信、输入法、手机助手、安全软件 高配标准：内存&gt;=3G 或 主频&gt;=1.5GHz，参考价格&gt;=2000，如：华为P8，三星s6，三星note5，华为mate8，小米note等 中配标准：内存&gt;=2G 或 主频&gt;=1.2GHz，参考价格&gt;=1200，如：小米4 低配标准：内存&lt;2G 或 主频&lt;1.2GHz，参考价格&lt;1200，如：小米2a 时间类测试方法：默认使用掐秒表方法测试，低于1.5S可使用手机拍视频＋视频分析方法测试；一般测试5次，可根据情况调整测试次数 </vt:lpstr>
      <vt:lpstr>1.响应时间测试 目的：测试应用在实际使用中各项操作的响应时间，与竞品对比，发现产品在响应时间上的优势与劣势。 </vt:lpstr>
      <vt:lpstr> </vt:lpstr>
      <vt:lpstr>再查找以下关键字Displayed找到包含测试APK Activity的log b： 08-07 15:21:53.153 I/ActivityManager(  414): Displayed com.lenovo.music/.activity.MainActivity: +794ms 用log b的时间减去log a的时间就是APK的启动时间 一些应用在启动过程中会启动多个Activity（如音乐播放器），测试中将这些Activity看成一组，从第一个Activity的start时间到最后一个Activity的displayed时间才是应用的启动时间。 </vt:lpstr>
      <vt:lpstr>APK中各种操作的测试方法（以扫描歌曲为例）：  VirtualDub工具可以逐帧播放视频，利用此功能，我们可以抓取到操作瞬间的时间，精确到毫秒。  使用录像手机录制测试的操作过程  使用VirtualDub打开录制的视频 </vt:lpstr>
      <vt:lpstr>记录手指点击“开始扫描”后抬起的一瞬间的时间1：39.766s </vt:lpstr>
      <vt:lpstr>再记录扫描完成后画面稳定的时间2：54.941s 用时间2减去时间1就是扫描歌曲过程的时间。 </vt:lpstr>
      <vt:lpstr>2.Cpu及内存测试:  目的：测试应用在实际使用中进行各项操作时CPU和内存的占用率，检查有无内存泄漏，与竞品的CPU和内存占用率进行对比。 </vt:lpstr>
      <vt:lpstr>将手机与PC连接，在CMD中输入命令抓log： adb shell top -d 1 &gt; d:top.txt adb shell “top -d 1| grep com.gta.zssx“（推荐使用这个，每间隔1s刷新包名com.gta.zssx 的资源占用情况） 在手机上按照测试点进行多次操作 操作结束后停止抓log 在log中搜索被测应用的包名（以音乐播放器为例）  PID   PR CPU%  S  #THR   VSS     RSS   PCY UID  Name  9014  0 15%     S    21                  514176K         43856K          fg  u0_a27   grep com.gta.zssx CPU%就是CPU占用率，RSS是实际占用的物理内存，VSS是时间占用的虚拟内存。测试的过程中，在搜索的到的多条LOG中记录CPU的峰值占用率和物理内存的平均占用率。  PID:进程在系统中的ID CPU% - 当前瞬时所以使用CPU占用率 #THR - 程序当前所用的线程数 UID - 运行当前进程的用户id Name - 程序名称grep com.gta.zssx  VSS - Virtual Set Size 虚拟耗用内存（包含共享库占用的内存） RSS - Resident Set Size 实际使用物理内存（包含共享库占用的内存） PSS - Proportional Set Size 实际使用的物理内存（比例分配共享库占用的内存） USS - Unique Set Size 进程独自占用的物理内存（不包含共享库占用的内存）  一般来说内存占用大小有如下规律：VSS &gt;= RSS &gt;= PSS &gt;= USS </vt:lpstr>
      <vt:lpstr>1.测试场景的选择及评判性能结果的标准 2.性能问题的定位 3.测试结果是否准确（第三方工具）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国泰安幻灯片模板</dc:title>
  <dc:creator>GTA设计中心</dc:creator>
  <cp:lastModifiedBy>黄慧君</cp:lastModifiedBy>
  <cp:revision>187</cp:revision>
  <dcterms:created xsi:type="dcterms:W3CDTF">2015-11-21T04:10:56Z</dcterms:created>
  <dcterms:modified xsi:type="dcterms:W3CDTF">2017-02-21T06:54:36Z</dcterms:modified>
</cp:coreProperties>
</file>