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34" r:id="rId2"/>
    <p:sldId id="315" r:id="rId3"/>
    <p:sldId id="337" r:id="rId4"/>
    <p:sldId id="340" r:id="rId5"/>
    <p:sldId id="351" r:id="rId6"/>
    <p:sldId id="352" r:id="rId7"/>
    <p:sldId id="359" r:id="rId8"/>
    <p:sldId id="363" r:id="rId9"/>
    <p:sldId id="360" r:id="rId10"/>
    <p:sldId id="361" r:id="rId11"/>
    <p:sldId id="362" r:id="rId12"/>
    <p:sldId id="370" r:id="rId13"/>
    <p:sldId id="364" r:id="rId14"/>
    <p:sldId id="365" r:id="rId15"/>
    <p:sldId id="366" r:id="rId16"/>
    <p:sldId id="371" r:id="rId17"/>
    <p:sldId id="367" r:id="rId18"/>
    <p:sldId id="368" r:id="rId19"/>
    <p:sldId id="369" r:id="rId20"/>
    <p:sldId id="324" r:id="rId21"/>
  </p:sldIdLst>
  <p:sldSz cx="13681075" cy="7921625"/>
  <p:notesSz cx="6858000" cy="9144000"/>
  <p:defaultTextStyle>
    <a:defPPr>
      <a:defRPr lang="zh-CN"/>
    </a:defPPr>
    <a:lvl1pPr marL="0" algn="l" defTabSz="1234305" rtl="0" eaLnBrk="1" latinLnBrk="0" hangingPunct="1">
      <a:defRPr sz="2400" kern="1200">
        <a:solidFill>
          <a:schemeClr val="tx1"/>
        </a:solidFill>
        <a:latin typeface="+mn-lt"/>
        <a:ea typeface="+mn-ea"/>
        <a:cs typeface="+mn-cs"/>
      </a:defRPr>
    </a:lvl1pPr>
    <a:lvl2pPr marL="617153" algn="l" defTabSz="1234305" rtl="0" eaLnBrk="1" latinLnBrk="0" hangingPunct="1">
      <a:defRPr sz="2400" kern="1200">
        <a:solidFill>
          <a:schemeClr val="tx1"/>
        </a:solidFill>
        <a:latin typeface="+mn-lt"/>
        <a:ea typeface="+mn-ea"/>
        <a:cs typeface="+mn-cs"/>
      </a:defRPr>
    </a:lvl2pPr>
    <a:lvl3pPr marL="1234305" algn="l" defTabSz="1234305" rtl="0" eaLnBrk="1" latinLnBrk="0" hangingPunct="1">
      <a:defRPr sz="2400" kern="1200">
        <a:solidFill>
          <a:schemeClr val="tx1"/>
        </a:solidFill>
        <a:latin typeface="+mn-lt"/>
        <a:ea typeface="+mn-ea"/>
        <a:cs typeface="+mn-cs"/>
      </a:defRPr>
    </a:lvl3pPr>
    <a:lvl4pPr marL="1851458" algn="l" defTabSz="1234305" rtl="0" eaLnBrk="1" latinLnBrk="0" hangingPunct="1">
      <a:defRPr sz="2400" kern="1200">
        <a:solidFill>
          <a:schemeClr val="tx1"/>
        </a:solidFill>
        <a:latin typeface="+mn-lt"/>
        <a:ea typeface="+mn-ea"/>
        <a:cs typeface="+mn-cs"/>
      </a:defRPr>
    </a:lvl4pPr>
    <a:lvl5pPr marL="2468609" algn="l" defTabSz="1234305" rtl="0" eaLnBrk="1" latinLnBrk="0" hangingPunct="1">
      <a:defRPr sz="2400" kern="1200">
        <a:solidFill>
          <a:schemeClr val="tx1"/>
        </a:solidFill>
        <a:latin typeface="+mn-lt"/>
        <a:ea typeface="+mn-ea"/>
        <a:cs typeface="+mn-cs"/>
      </a:defRPr>
    </a:lvl5pPr>
    <a:lvl6pPr marL="3085760" algn="l" defTabSz="1234305" rtl="0" eaLnBrk="1" latinLnBrk="0" hangingPunct="1">
      <a:defRPr sz="2400" kern="1200">
        <a:solidFill>
          <a:schemeClr val="tx1"/>
        </a:solidFill>
        <a:latin typeface="+mn-lt"/>
        <a:ea typeface="+mn-ea"/>
        <a:cs typeface="+mn-cs"/>
      </a:defRPr>
    </a:lvl6pPr>
    <a:lvl7pPr marL="3702912" algn="l" defTabSz="1234305" rtl="0" eaLnBrk="1" latinLnBrk="0" hangingPunct="1">
      <a:defRPr sz="2400" kern="1200">
        <a:solidFill>
          <a:schemeClr val="tx1"/>
        </a:solidFill>
        <a:latin typeface="+mn-lt"/>
        <a:ea typeface="+mn-ea"/>
        <a:cs typeface="+mn-cs"/>
      </a:defRPr>
    </a:lvl7pPr>
    <a:lvl8pPr marL="4320065" algn="l" defTabSz="1234305" rtl="0" eaLnBrk="1" latinLnBrk="0" hangingPunct="1">
      <a:defRPr sz="2400" kern="1200">
        <a:solidFill>
          <a:schemeClr val="tx1"/>
        </a:solidFill>
        <a:latin typeface="+mn-lt"/>
        <a:ea typeface="+mn-ea"/>
        <a:cs typeface="+mn-cs"/>
      </a:defRPr>
    </a:lvl8pPr>
    <a:lvl9pPr marL="4937217" algn="l" defTabSz="123430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E09"/>
    <a:srgbClr val="EF814F"/>
    <a:srgbClr val="EEEEEE"/>
    <a:srgbClr val="F0F0F0"/>
    <a:srgbClr val="CC0000"/>
    <a:srgbClr val="FFB329"/>
    <a:srgbClr val="ECA414"/>
    <a:srgbClr val="0172EF"/>
    <a:srgbClr val="445FE8"/>
    <a:srgbClr val="157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0" d="100"/>
          <a:sy n="70" d="100"/>
        </p:scale>
        <p:origin x="-366" y="-210"/>
      </p:cViewPr>
      <p:guideLst>
        <p:guide orient="horz" pos="2495"/>
        <p:guide pos="430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t>2017/2/20</a:t>
            </a:fld>
            <a:endParaRPr lang="zh-CN" altLang="en-US"/>
          </a:p>
        </p:txBody>
      </p:sp>
      <p:sp>
        <p:nvSpPr>
          <p:cNvPr id="4" name="幻灯片图像占位符 3"/>
          <p:cNvSpPr>
            <a:spLocks noGrp="1" noRot="1" noChangeAspect="1"/>
          </p:cNvSpPr>
          <p:nvPr>
            <p:ph type="sldImg" idx="2"/>
          </p:nvPr>
        </p:nvSpPr>
        <p:spPr>
          <a:xfrm>
            <a:off x="468313" y="685800"/>
            <a:ext cx="59213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t>‹#›</a:t>
            </a:fld>
            <a:endParaRPr lang="zh-CN" altLang="en-US"/>
          </a:p>
        </p:txBody>
      </p:sp>
    </p:spTree>
    <p:extLst>
      <p:ext uri="{BB962C8B-B14F-4D97-AF65-F5344CB8AC3E}">
        <p14:creationId xmlns:p14="http://schemas.microsoft.com/office/powerpoint/2010/main" val="598088762"/>
      </p:ext>
    </p:extLst>
  </p:cSld>
  <p:clrMap bg1="lt1" tx1="dk1" bg2="lt2" tx2="dk2" accent1="accent1" accent2="accent2" accent3="accent3" accent4="accent4" accent5="accent5" accent6="accent6" hlink="hlink" folHlink="folHlink"/>
  <p:notesStyle>
    <a:lvl1pPr marL="0" algn="l" defTabSz="1234305" rtl="0" eaLnBrk="1" latinLnBrk="0" hangingPunct="1">
      <a:defRPr sz="1600" kern="1200">
        <a:solidFill>
          <a:schemeClr val="tx1"/>
        </a:solidFill>
        <a:latin typeface="+mn-lt"/>
        <a:ea typeface="+mn-ea"/>
        <a:cs typeface="+mn-cs"/>
      </a:defRPr>
    </a:lvl1pPr>
    <a:lvl2pPr marL="617153" algn="l" defTabSz="1234305" rtl="0" eaLnBrk="1" latinLnBrk="0" hangingPunct="1">
      <a:defRPr sz="1600" kern="1200">
        <a:solidFill>
          <a:schemeClr val="tx1"/>
        </a:solidFill>
        <a:latin typeface="+mn-lt"/>
        <a:ea typeface="+mn-ea"/>
        <a:cs typeface="+mn-cs"/>
      </a:defRPr>
    </a:lvl2pPr>
    <a:lvl3pPr marL="1234305" algn="l" defTabSz="1234305" rtl="0" eaLnBrk="1" latinLnBrk="0" hangingPunct="1">
      <a:defRPr sz="1600" kern="1200">
        <a:solidFill>
          <a:schemeClr val="tx1"/>
        </a:solidFill>
        <a:latin typeface="+mn-lt"/>
        <a:ea typeface="+mn-ea"/>
        <a:cs typeface="+mn-cs"/>
      </a:defRPr>
    </a:lvl3pPr>
    <a:lvl4pPr marL="1851458" algn="l" defTabSz="1234305" rtl="0" eaLnBrk="1" latinLnBrk="0" hangingPunct="1">
      <a:defRPr sz="1600" kern="1200">
        <a:solidFill>
          <a:schemeClr val="tx1"/>
        </a:solidFill>
        <a:latin typeface="+mn-lt"/>
        <a:ea typeface="+mn-ea"/>
        <a:cs typeface="+mn-cs"/>
      </a:defRPr>
    </a:lvl4pPr>
    <a:lvl5pPr marL="2468609" algn="l" defTabSz="1234305" rtl="0" eaLnBrk="1" latinLnBrk="0" hangingPunct="1">
      <a:defRPr sz="1600" kern="1200">
        <a:solidFill>
          <a:schemeClr val="tx1"/>
        </a:solidFill>
        <a:latin typeface="+mn-lt"/>
        <a:ea typeface="+mn-ea"/>
        <a:cs typeface="+mn-cs"/>
      </a:defRPr>
    </a:lvl5pPr>
    <a:lvl6pPr marL="3085760" algn="l" defTabSz="1234305" rtl="0" eaLnBrk="1" latinLnBrk="0" hangingPunct="1">
      <a:defRPr sz="1600" kern="1200">
        <a:solidFill>
          <a:schemeClr val="tx1"/>
        </a:solidFill>
        <a:latin typeface="+mn-lt"/>
        <a:ea typeface="+mn-ea"/>
        <a:cs typeface="+mn-cs"/>
      </a:defRPr>
    </a:lvl6pPr>
    <a:lvl7pPr marL="3702912" algn="l" defTabSz="1234305" rtl="0" eaLnBrk="1" latinLnBrk="0" hangingPunct="1">
      <a:defRPr sz="1600" kern="1200">
        <a:solidFill>
          <a:schemeClr val="tx1"/>
        </a:solidFill>
        <a:latin typeface="+mn-lt"/>
        <a:ea typeface="+mn-ea"/>
        <a:cs typeface="+mn-cs"/>
      </a:defRPr>
    </a:lvl7pPr>
    <a:lvl8pPr marL="4320065" algn="l" defTabSz="1234305" rtl="0" eaLnBrk="1" latinLnBrk="0" hangingPunct="1">
      <a:defRPr sz="1600" kern="1200">
        <a:solidFill>
          <a:schemeClr val="tx1"/>
        </a:solidFill>
        <a:latin typeface="+mn-lt"/>
        <a:ea typeface="+mn-ea"/>
        <a:cs typeface="+mn-cs"/>
      </a:defRPr>
    </a:lvl8pPr>
    <a:lvl9pPr marL="4937217" algn="l" defTabSz="123430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761B18-8876-4120-B662-E27EB1A2D4B9}" type="slidenum">
              <a:rPr lang="zh-CN" altLang="en-US" smtClean="0"/>
              <a:t>1</a:t>
            </a:fld>
            <a:endParaRPr lang="zh-CN" altLang="en-US"/>
          </a:p>
        </p:txBody>
      </p:sp>
    </p:spTree>
    <p:extLst>
      <p:ext uri="{BB962C8B-B14F-4D97-AF65-F5344CB8AC3E}">
        <p14:creationId xmlns:p14="http://schemas.microsoft.com/office/powerpoint/2010/main" val="267188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E8203-EB08-4F0D-830A-C288DDF96F60}" type="slidenum">
              <a:rPr lang="zh-CN" altLang="en-US" smtClean="0"/>
              <a:t>2</a:t>
            </a:fld>
            <a:endParaRPr lang="zh-CN" altLang="en-US"/>
          </a:p>
        </p:txBody>
      </p:sp>
    </p:spTree>
    <p:extLst>
      <p:ext uri="{BB962C8B-B14F-4D97-AF65-F5344CB8AC3E}">
        <p14:creationId xmlns:p14="http://schemas.microsoft.com/office/powerpoint/2010/main" val="271127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8313" y="685800"/>
            <a:ext cx="59213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761B18-8876-4120-B662-E27EB1A2D4B9}" type="slidenum">
              <a:rPr lang="zh-CN" altLang="en-US" smtClean="0"/>
              <a:t>20</a:t>
            </a:fld>
            <a:endParaRPr lang="zh-CN" altLang="en-US"/>
          </a:p>
        </p:txBody>
      </p:sp>
    </p:spTree>
    <p:extLst>
      <p:ext uri="{BB962C8B-B14F-4D97-AF65-F5344CB8AC3E}">
        <p14:creationId xmlns:p14="http://schemas.microsoft.com/office/powerpoint/2010/main" val="2671885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6919" y="1567944"/>
            <a:ext cx="12478314" cy="1030463"/>
          </a:xfrm>
          <a:prstGeom prst="rect">
            <a:avLst/>
          </a:prstGeom>
        </p:spPr>
        <p:txBody>
          <a:bodyPr/>
          <a:lstStyle>
            <a:lvl1pPr algn="l">
              <a:lnSpc>
                <a:spcPts val="2000"/>
              </a:lnSpc>
              <a:defRPr sz="1400">
                <a:latin typeface="微软雅黑" panose="020B0503020204020204" pitchFamily="34" charset="-122"/>
                <a:ea typeface="微软雅黑" panose="020B0503020204020204" pitchFamily="34" charset="-122"/>
              </a:defRPr>
            </a:lvl1pPr>
          </a:lstStyle>
          <a:p>
            <a:pPr>
              <a:lnSpc>
                <a:spcPct val="130000"/>
              </a:lnSpc>
            </a:pPr>
            <a:r>
              <a:rPr lang="zh-CN" altLang="en-US" sz="1400" dirty="0" smtClean="0">
                <a:solidFill>
                  <a:schemeClr val="tx1">
                    <a:lumMod val="75000"/>
                    <a:lumOff val="25000"/>
                  </a:schemeClr>
                </a:solidFill>
                <a:latin typeface="微软雅黑" pitchFamily="34" charset="-122"/>
                <a:ea typeface="微软雅黑" pitchFamily="34" charset="-122"/>
              </a:rPr>
              <a:t>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a:t>
            </a:r>
            <a:endParaRPr lang="zh-CN" altLang="en-US" sz="1400" dirty="0">
              <a:solidFill>
                <a:schemeClr val="tx1">
                  <a:lumMod val="75000"/>
                  <a:lumOff val="25000"/>
                </a:schemeClr>
              </a:solidFill>
              <a:latin typeface="微软雅黑" pitchFamily="34" charset="-122"/>
              <a:ea typeface="微软雅黑" pitchFamily="34"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380646"/>
            <a:ext cx="13681075" cy="54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98430" y="-50887"/>
            <a:ext cx="1943993" cy="113399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userDrawn="1"/>
        </p:nvCxnSpPr>
        <p:spPr>
          <a:xfrm>
            <a:off x="2263363" y="720452"/>
            <a:ext cx="1141771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2911228" y="246431"/>
            <a:ext cx="406366" cy="418246"/>
            <a:chOff x="10727649" y="-269653"/>
            <a:chExt cx="406366" cy="418246"/>
          </a:xfrm>
          <a:effectLst>
            <a:outerShdw blurRad="254000" dist="63500" dir="8100000" algn="t" rotWithShape="0">
              <a:prstClr val="black">
                <a:alpha val="20000"/>
              </a:prstClr>
            </a:outerShdw>
          </a:effectLst>
        </p:grpSpPr>
        <p:sp>
          <p:nvSpPr>
            <p:cNvPr id="9" name="椭圆 8"/>
            <p:cNvSpPr/>
            <p:nvPr/>
          </p:nvSpPr>
          <p:spPr>
            <a:xfrm>
              <a:off x="10727649" y="-2696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36443" y="-260602"/>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787502" y="-208051"/>
              <a:ext cx="286661" cy="295042"/>
            </a:xfrm>
            <a:prstGeom prst="ellipse">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dirty="0"/>
            </a:p>
          </p:txBody>
        </p:sp>
      </p:grpSp>
      <p:sp>
        <p:nvSpPr>
          <p:cNvPr id="14" name="文本占位符 13"/>
          <p:cNvSpPr>
            <a:spLocks noGrp="1"/>
          </p:cNvSpPr>
          <p:nvPr>
            <p:ph type="body" sz="quarter" idx="10" hasCustomPrompt="1"/>
          </p:nvPr>
        </p:nvSpPr>
        <p:spPr>
          <a:xfrm>
            <a:off x="8136681" y="228922"/>
            <a:ext cx="4670425" cy="504056"/>
          </a:xfrm>
          <a:prstGeom prst="rect">
            <a:avLst/>
          </a:prstGeom>
        </p:spPr>
        <p:txBody>
          <a:bodyPr/>
          <a:lstStyle>
            <a:lvl1pPr marL="0" indent="0" algn="r">
              <a:buNone/>
              <a:defRPr sz="2400" b="1">
                <a:solidFill>
                  <a:srgbClr val="E74E09"/>
                </a:solidFill>
                <a:latin typeface="微软雅黑" panose="020B0503020204020204" pitchFamily="34" charset="-122"/>
                <a:ea typeface="微软雅黑" panose="020B0503020204020204" pitchFamily="34" charset="-122"/>
              </a:defRPr>
            </a:lvl1pPr>
          </a:lstStyle>
          <a:p>
            <a:pPr lvl="0"/>
            <a:r>
              <a:rPr lang="zh-CN" altLang="en-US" dirty="0" smtClean="0"/>
              <a:t>在此输入你的标题</a:t>
            </a:r>
            <a:r>
              <a:rPr lang="en-US" altLang="zh-CN" dirty="0" smtClean="0"/>
              <a:t>Title</a:t>
            </a:r>
            <a:endParaRPr lang="zh-CN" altLang="en-US" dirty="0"/>
          </a:p>
        </p:txBody>
      </p:sp>
      <p:sp>
        <p:nvSpPr>
          <p:cNvPr id="18" name="文本占位符 17"/>
          <p:cNvSpPr>
            <a:spLocks noGrp="1"/>
          </p:cNvSpPr>
          <p:nvPr>
            <p:ph type="body" sz="quarter" idx="11" hasCustomPrompt="1"/>
          </p:nvPr>
        </p:nvSpPr>
        <p:spPr>
          <a:xfrm>
            <a:off x="640344" y="1017586"/>
            <a:ext cx="12177131" cy="402190"/>
          </a:xfrm>
          <a:prstGeom prst="rect">
            <a:avLst/>
          </a:prstGeom>
        </p:spPr>
        <p:txBody>
          <a:bodyPr/>
          <a:lstStyle>
            <a:lvl1pPr marL="0" indent="0">
              <a:buNone/>
              <a:defRPr lang="zh-CN" altLang="en-US" sz="2400" b="1" kern="1200" dirty="0" smtClean="0">
                <a:solidFill>
                  <a:srgbClr val="E74E09"/>
                </a:solidFill>
                <a:latin typeface="微软雅黑" panose="020B0503020204020204" pitchFamily="34" charset="-122"/>
                <a:ea typeface="微软雅黑" panose="020B0503020204020204" pitchFamily="34" charset="-122"/>
                <a:cs typeface="+mn-cs"/>
              </a:defRPr>
            </a:lvl1pPr>
            <a:lvl2pPr marL="617220" indent="0" algn="l">
              <a:buNone/>
              <a:defRPr sz="2000" b="1">
                <a:solidFill>
                  <a:srgbClr val="E74E09"/>
                </a:solidFill>
                <a:latin typeface="微软雅黑" panose="020B0503020204020204" pitchFamily="34" charset="-122"/>
                <a:ea typeface="微软雅黑" panose="020B0503020204020204" pitchFamily="34" charset="-122"/>
              </a:defRPr>
            </a:lvl2pPr>
          </a:lstStyle>
          <a:p>
            <a:pPr lvl="0"/>
            <a:r>
              <a:rPr lang="zh-CN" altLang="en-US" dirty="0" smtClean="0"/>
              <a:t>此文本框为标题，默认为</a:t>
            </a:r>
            <a:r>
              <a:rPr lang="en-US" altLang="zh-CN" dirty="0" smtClean="0"/>
              <a:t>24</a:t>
            </a:r>
            <a:r>
              <a:rPr lang="zh-CN" altLang="en-US" dirty="0" smtClean="0"/>
              <a:t>号微软雅黑字符，可以根据实际需要自行更改。</a:t>
            </a:r>
            <a:endParaRPr lang="en-US" altLang="zh-CN" dirty="0" smtClean="0"/>
          </a:p>
        </p:txBody>
      </p:sp>
    </p:spTree>
    <p:extLst>
      <p:ext uri="{BB962C8B-B14F-4D97-AF65-F5344CB8AC3E}">
        <p14:creationId xmlns:p14="http://schemas.microsoft.com/office/powerpoint/2010/main" val="141435205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495" userDrawn="1">
          <p15:clr>
            <a:srgbClr val="FBAE40"/>
          </p15:clr>
        </p15:guide>
        <p15:guide id="2" pos="4309" userDrawn="1">
          <p15:clr>
            <a:srgbClr val="FBAE40"/>
          </p15:clr>
        </p15:guide>
        <p15:guide id="3" pos="453" userDrawn="1">
          <p15:clr>
            <a:srgbClr val="FBAE40"/>
          </p15:clr>
        </p15:guide>
        <p15:guide id="4" pos="8074" userDrawn="1">
          <p15:clr>
            <a:srgbClr val="FBAE40"/>
          </p15:clr>
        </p15:guide>
        <p15:guide id="5" orient="horz" pos="681" userDrawn="1">
          <p15:clr>
            <a:srgbClr val="FBAE40"/>
          </p15:clr>
        </p15:guide>
        <p15:guide id="6" orient="horz" pos="449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空白页">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3681075" cy="792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29562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495">
          <p15:clr>
            <a:srgbClr val="FBAE40"/>
          </p15:clr>
        </p15:guide>
        <p15:guide id="2" pos="4309">
          <p15:clr>
            <a:srgbClr val="FBAE40"/>
          </p15:clr>
        </p15:guide>
        <p15:guide id="3" pos="8618">
          <p15:clr>
            <a:srgbClr val="FBAE40"/>
          </p15:clr>
        </p15:guide>
        <p15:guide id="4">
          <p15:clr>
            <a:srgbClr val="FBAE40"/>
          </p15:clr>
        </p15:guide>
        <p15:guide id="5" orient="horz">
          <p15:clr>
            <a:srgbClr val="FBAE40"/>
          </p15:clr>
        </p15:guide>
        <p15:guide id="6" orient="horz" pos="49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033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380646"/>
            <a:ext cx="13681075" cy="54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98430" y="-50887"/>
            <a:ext cx="1943993" cy="113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828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258306"/>
      </p:ext>
    </p:extLst>
  </p:cSld>
  <p:clrMap bg1="lt1" tx1="dk1" bg2="lt2" tx2="dk2" accent1="accent1" accent2="accent2" accent3="accent3" accent4="accent4" accent5="accent5" accent6="accent6" hlink="hlink" folHlink="folHlink"/>
  <p:sldLayoutIdLst>
    <p:sldLayoutId id="2147483667" r:id="rId1"/>
    <p:sldLayoutId id="2147483665" r:id="rId2"/>
    <p:sldLayoutId id="2147483650" r:id="rId3"/>
    <p:sldLayoutId id="2147483666" r:id="rId4"/>
  </p:sldLayoutIdLst>
  <p:timing>
    <p:tnLst>
      <p:par>
        <p:cTn id="1" dur="indefinite" restart="never" nodeType="tmRoot"/>
      </p:par>
    </p:tnLst>
  </p:timing>
  <p:txStyles>
    <p:titleStyle>
      <a:lvl1pPr algn="ctr" defTabSz="1234440" rtl="0" eaLnBrk="1" latinLnBrk="0" hangingPunct="1">
        <a:spcBef>
          <a:spcPct val="0"/>
        </a:spcBef>
        <a:buNone/>
        <a:defRPr sz="5900" kern="1200">
          <a:solidFill>
            <a:schemeClr val="tx1"/>
          </a:solidFill>
          <a:latin typeface="+mj-lt"/>
          <a:ea typeface="+mj-ea"/>
          <a:cs typeface="+mj-cs"/>
        </a:defRPr>
      </a:lvl1pPr>
    </p:titleStyle>
    <p:bodyStyle>
      <a:lvl1pPr marL="462915" indent="-462915" algn="l" defTabSz="123444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1002983" indent="-385763" algn="l" defTabSz="123444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43050" indent="-308610" algn="l" defTabSz="12344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602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7749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9471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1193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915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463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www.iepgf.cn/"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baike.baidu.com/view/26613.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baike.baidu.com/view/1518024.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baidu.com/s?wd=%E6%B5%81%E9%80%9A%E5%8A%A0%E5%B7%A5&amp;tn=44039180_cpr&amp;fenlei=mv6quAkxTZn0IZRqIHckPjm4nH00T1Ydnj61mvmYrjf1ryc4PvRv0ZwV5Hcvrjm3rH6sPfKWUMw85HfYnjn4nH6sgvPsT6KdThsqpZwYTjCEQLGCpyw9Uz4Bmy-bIi4WUvYETgN-TLwGUv3EPHm4P104rHD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10.1.135.26:802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113"/>
          <a:stretch/>
        </p:blipFill>
        <p:spPr bwMode="auto">
          <a:xfrm>
            <a:off x="0" y="375"/>
            <a:ext cx="13681075" cy="792125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5336" b="7127"/>
          <a:stretch/>
        </p:blipFill>
        <p:spPr bwMode="auto">
          <a:xfrm>
            <a:off x="5334964" y="0"/>
            <a:ext cx="8346113" cy="79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7849" y="936477"/>
            <a:ext cx="3486514" cy="20338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648796" y="3360580"/>
            <a:ext cx="7631900" cy="2780373"/>
            <a:chOff x="1252594" y="3163848"/>
            <a:chExt cx="6771202" cy="1949092"/>
          </a:xfrm>
        </p:grpSpPr>
        <p:sp>
          <p:nvSpPr>
            <p:cNvPr id="52" name="TextBox 51"/>
            <p:cNvSpPr txBox="1"/>
            <p:nvPr/>
          </p:nvSpPr>
          <p:spPr>
            <a:xfrm>
              <a:off x="1252594" y="3445621"/>
              <a:ext cx="6771202" cy="647271"/>
            </a:xfrm>
            <a:prstGeom prst="rect">
              <a:avLst/>
            </a:prstGeom>
            <a:noFill/>
          </p:spPr>
          <p:txBody>
            <a:bodyPr wrap="square" rtlCol="0">
              <a:spAutoFit/>
            </a:bodyPr>
            <a:lstStyle/>
            <a:p>
              <a:pPr algn="r"/>
              <a:r>
                <a:rPr lang="zh-CN" altLang="en-US" sz="5400" b="1" dirty="0">
                  <a:solidFill>
                    <a:srgbClr val="003366"/>
                  </a:solidFill>
                  <a:latin typeface="微软雅黑" panose="020B0503020204020204" pitchFamily="34" charset="-122"/>
                  <a:ea typeface="微软雅黑" panose="020B0503020204020204" pitchFamily="34" charset="-122"/>
                </a:rPr>
                <a:t>仓储管理业务讲解</a:t>
              </a:r>
            </a:p>
          </p:txBody>
        </p:sp>
        <p:sp>
          <p:nvSpPr>
            <p:cNvPr id="53" name="TextBox 52"/>
            <p:cNvSpPr txBox="1"/>
            <p:nvPr/>
          </p:nvSpPr>
          <p:spPr>
            <a:xfrm>
              <a:off x="3464775" y="3163848"/>
              <a:ext cx="4470920" cy="258908"/>
            </a:xfrm>
            <a:prstGeom prst="rect">
              <a:avLst/>
            </a:prstGeom>
            <a:noFill/>
          </p:spPr>
          <p:txBody>
            <a:bodyPr wrap="square" rtlCol="0">
              <a:spAutoFit/>
            </a:bodyPr>
            <a:lstStyle/>
            <a:p>
              <a:pPr algn="r"/>
              <a:endParaRPr lang="zh-CN" altLang="en-US" sz="1800" dirty="0">
                <a:solidFill>
                  <a:srgbClr val="003366"/>
                </a:solidFill>
                <a:latin typeface="微软雅黑" panose="020B0503020204020204" pitchFamily="34" charset="-122"/>
                <a:ea typeface="微软雅黑" panose="020B0503020204020204" pitchFamily="34" charset="-122"/>
              </a:endParaRPr>
            </a:p>
          </p:txBody>
        </p:sp>
        <p:sp>
          <p:nvSpPr>
            <p:cNvPr id="54" name="矩形 53"/>
            <p:cNvSpPr/>
            <p:nvPr/>
          </p:nvSpPr>
          <p:spPr>
            <a:xfrm flipV="1">
              <a:off x="1865142" y="4563165"/>
              <a:ext cx="2338478" cy="45719"/>
            </a:xfrm>
            <a:prstGeom prst="rect">
              <a:avLst/>
            </a:prstGeom>
            <a:solidFill>
              <a:srgbClr val="E74E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矩形 54"/>
            <p:cNvSpPr/>
            <p:nvPr/>
          </p:nvSpPr>
          <p:spPr>
            <a:xfrm flipV="1">
              <a:off x="3697625" y="4563165"/>
              <a:ext cx="2338478" cy="45719"/>
            </a:xfrm>
            <a:prstGeom prst="rect">
              <a:avLst/>
            </a:prstGeom>
            <a:solidFill>
              <a:srgbClr val="FFB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6" name="矩形 55"/>
            <p:cNvSpPr/>
            <p:nvPr/>
          </p:nvSpPr>
          <p:spPr>
            <a:xfrm flipV="1">
              <a:off x="5505267" y="4563165"/>
              <a:ext cx="233847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8" name="圆角矩形 57"/>
            <p:cNvSpPr/>
            <p:nvPr/>
          </p:nvSpPr>
          <p:spPr>
            <a:xfrm>
              <a:off x="5851631" y="4752940"/>
              <a:ext cx="1970001" cy="360000"/>
            </a:xfrm>
            <a:prstGeom prst="rect">
              <a:avLst/>
            </a:prstGeom>
            <a:solidFill>
              <a:srgbClr val="EF8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latin typeface="微软雅黑" panose="020B0503020204020204" pitchFamily="34" charset="-122"/>
                  <a:ea typeface="微软雅黑" panose="020B0503020204020204" pitchFamily="34" charset="-122"/>
                </a:rPr>
                <a:t>测试</a:t>
              </a:r>
              <a:r>
                <a:rPr lang="zh-CN" altLang="en-US" sz="1600" dirty="0">
                  <a:latin typeface="微软雅黑" panose="020B0503020204020204" pitchFamily="34" charset="-122"/>
                  <a:ea typeface="微软雅黑" panose="020B0503020204020204" pitchFamily="34" charset="-122"/>
                </a:rPr>
                <a:t>三部</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胡敏纲</a:t>
              </a:r>
            </a:p>
          </p:txBody>
        </p:sp>
      </p:grpSp>
    </p:spTree>
    <p:extLst>
      <p:ext uri="{BB962C8B-B14F-4D97-AF65-F5344CB8AC3E}">
        <p14:creationId xmlns:p14="http://schemas.microsoft.com/office/powerpoint/2010/main" val="2338379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par>
                                <p:cTn id="15" presetID="22" presetClass="entr" presetSubtype="4"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down)">
                                      <p:cBhvr>
                                        <p:cTn id="1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19" y="1567944"/>
            <a:ext cx="4485427" cy="4769132"/>
          </a:xfrm>
        </p:spPr>
        <p:txBody>
          <a:bodyPr/>
          <a:lstStyle/>
          <a:p>
            <a:pPr marL="342862" indent="-342862">
              <a:lnSpc>
                <a:spcPct val="120000"/>
              </a:lnSpc>
              <a:buFont typeface="Wingdings" panose="05000000000000000000" pitchFamily="2" charset="2"/>
              <a:buChar char="Ø"/>
            </a:pPr>
            <a:r>
              <a:rPr lang="zh-CN" altLang="zh-CN" sz="2000" dirty="0"/>
              <a:t/>
            </a:r>
            <a:br>
              <a:rPr lang="zh-CN" altLang="zh-CN" sz="2000" dirty="0"/>
            </a:br>
            <a:r>
              <a:rPr lang="zh-CN" altLang="zh-CN" sz="2000" dirty="0"/>
              <a:t/>
            </a:r>
            <a:br>
              <a:rPr lang="zh-CN" altLang="zh-CN" sz="2000" dirty="0"/>
            </a:br>
            <a:endParaRPr lang="zh-CN" altLang="en-US" sz="2000" dirty="0"/>
          </a:p>
        </p:txBody>
      </p:sp>
      <p:sp>
        <p:nvSpPr>
          <p:cNvPr id="21" name="文本占位符 20"/>
          <p:cNvSpPr>
            <a:spLocks noGrp="1"/>
          </p:cNvSpPr>
          <p:nvPr>
            <p:ph type="body" sz="quarter" idx="10"/>
          </p:nvPr>
        </p:nvSpPr>
        <p:spPr/>
        <p:txBody>
          <a:bodyPr/>
          <a:lstStyle/>
          <a:p>
            <a:r>
              <a:rPr lang="zh-CN" altLang="en-US" dirty="0" smtClean="0"/>
              <a:t>入库</a:t>
            </a:r>
            <a:endParaRPr lang="zh-CN" altLang="en-US" dirty="0"/>
          </a:p>
        </p:txBody>
      </p:sp>
      <p:sp>
        <p:nvSpPr>
          <p:cNvPr id="22" name="文本占位符 21"/>
          <p:cNvSpPr>
            <a:spLocks noGrp="1"/>
          </p:cNvSpPr>
          <p:nvPr>
            <p:ph type="body" sz="quarter" idx="11"/>
          </p:nvPr>
        </p:nvSpPr>
        <p:spPr/>
        <p:txBody>
          <a:bodyPr/>
          <a:lstStyle/>
          <a:p>
            <a:r>
              <a:rPr lang="zh-CN" altLang="en-US" dirty="0"/>
              <a:t>一</a:t>
            </a:r>
            <a:r>
              <a:rPr lang="zh-CN" altLang="en-US" dirty="0" smtClean="0"/>
              <a:t>、入库流程</a:t>
            </a:r>
            <a:endParaRPr lang="zh-CN" altLang="en-US" dirty="0"/>
          </a:p>
        </p:txBody>
      </p:sp>
      <p:sp>
        <p:nvSpPr>
          <p:cNvPr id="2" name="右箭头 1"/>
          <p:cNvSpPr/>
          <p:nvPr/>
        </p:nvSpPr>
        <p:spPr>
          <a:xfrm>
            <a:off x="2664073" y="3792462"/>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650" y="1389063"/>
            <a:ext cx="7342188"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3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47849" y="1656556"/>
            <a:ext cx="11089232" cy="4824536"/>
          </a:xfrm>
        </p:spPr>
        <p:txBody>
          <a:bodyPr/>
          <a:lstStyle/>
          <a:p>
            <a:pPr marL="342862" indent="-342862">
              <a:lnSpc>
                <a:spcPct val="120000"/>
              </a:lnSpc>
              <a:buFont typeface="Wingdings" panose="05000000000000000000" pitchFamily="2" charset="2"/>
              <a:buChar char="Ø"/>
            </a:pPr>
            <a:r>
              <a:rPr lang="zh-CN" altLang="en-US" sz="2000" dirty="0" smtClean="0"/>
              <a:t>月台卸货</a:t>
            </a:r>
            <a:r>
              <a:rPr lang="en-US" altLang="zh-CN" sz="2000" dirty="0" smtClean="0"/>
              <a:t>—</a:t>
            </a:r>
            <a:r>
              <a:rPr lang="zh-CN" altLang="en-US" sz="2000" dirty="0" smtClean="0"/>
              <a:t>入库暂存区</a:t>
            </a:r>
            <a:r>
              <a:rPr lang="en-US" altLang="zh-CN" sz="2000" dirty="0" smtClean="0"/>
              <a:t>—</a:t>
            </a:r>
            <a:r>
              <a:rPr lang="zh-CN" altLang="en-US" sz="2000" dirty="0" smtClean="0"/>
              <a:t>验货（</a:t>
            </a:r>
            <a:r>
              <a:rPr lang="zh-CN" altLang="en-US" sz="2000" dirty="0"/>
              <a:t>采购订单号、厂商和供应商名称、货物名称、货物数量</a:t>
            </a:r>
            <a:r>
              <a:rPr lang="zh-CN" altLang="en-US" sz="2000" dirty="0" smtClean="0"/>
              <a:t>）</a:t>
            </a:r>
            <a:r>
              <a:rPr lang="en-US" altLang="zh-CN" sz="2000" dirty="0" smtClean="0"/>
              <a:t>--</a:t>
            </a:r>
            <a:br>
              <a:rPr lang="en-US" altLang="zh-CN" sz="2000" dirty="0" smtClean="0"/>
            </a:br>
            <a:r>
              <a:rPr lang="zh-CN" altLang="en-US" sz="2000" dirty="0" smtClean="0"/>
              <a:t>贴标签（打印</a:t>
            </a:r>
            <a:r>
              <a:rPr lang="en-US" altLang="zh-CN" sz="2000" dirty="0" smtClean="0"/>
              <a:t>SKU</a:t>
            </a:r>
            <a:r>
              <a:rPr lang="zh-CN" altLang="en-US" sz="2000" dirty="0" smtClean="0"/>
              <a:t>，贴标签）</a:t>
            </a:r>
            <a:r>
              <a:rPr lang="en-US" altLang="zh-CN" sz="2000" dirty="0" smtClean="0"/>
              <a:t>--QC</a:t>
            </a:r>
            <a:r>
              <a:rPr lang="zh-CN" altLang="en-US" sz="2000" dirty="0" smtClean="0"/>
              <a:t>检查</a:t>
            </a:r>
            <a:r>
              <a:rPr lang="en-US" altLang="zh-CN" sz="2000" dirty="0" smtClean="0"/>
              <a:t>—</a:t>
            </a:r>
            <a:r>
              <a:rPr lang="zh-CN" altLang="en-US" sz="2000" dirty="0" smtClean="0"/>
              <a:t>入库</a:t>
            </a:r>
            <a:r>
              <a:rPr lang="en-US" altLang="zh-CN" sz="2000" dirty="0" smtClean="0"/>
              <a:t>---</a:t>
            </a:r>
            <a:r>
              <a:rPr lang="zh-CN" altLang="en-US" sz="2000" dirty="0" smtClean="0"/>
              <a:t>上架</a:t>
            </a:r>
            <a:r>
              <a:rPr lang="zh-CN" altLang="zh-CN" sz="2000" dirty="0"/>
              <a:t/>
            </a:r>
            <a:br>
              <a:rPr lang="zh-CN" altLang="zh-CN" sz="2000" dirty="0"/>
            </a:br>
            <a:r>
              <a:rPr lang="zh-CN" altLang="zh-CN" sz="2000" dirty="0"/>
              <a:t/>
            </a:r>
            <a:br>
              <a:rPr lang="zh-CN" altLang="zh-CN" sz="2000" dirty="0"/>
            </a:br>
            <a:endParaRPr lang="zh-CN" altLang="en-US" sz="2000" dirty="0"/>
          </a:p>
        </p:txBody>
      </p:sp>
      <p:sp>
        <p:nvSpPr>
          <p:cNvPr id="21" name="文本占位符 20"/>
          <p:cNvSpPr>
            <a:spLocks noGrp="1"/>
          </p:cNvSpPr>
          <p:nvPr>
            <p:ph type="body" sz="quarter" idx="10"/>
          </p:nvPr>
        </p:nvSpPr>
        <p:spPr/>
        <p:txBody>
          <a:bodyPr/>
          <a:lstStyle/>
          <a:p>
            <a:r>
              <a:rPr lang="zh-CN" altLang="en-US" dirty="0" smtClean="0"/>
              <a:t>入库</a:t>
            </a:r>
            <a:endParaRPr lang="zh-CN" altLang="en-US" dirty="0"/>
          </a:p>
        </p:txBody>
      </p:sp>
      <p:sp>
        <p:nvSpPr>
          <p:cNvPr id="22" name="文本占位符 21"/>
          <p:cNvSpPr>
            <a:spLocks noGrp="1"/>
          </p:cNvSpPr>
          <p:nvPr>
            <p:ph type="body" sz="quarter" idx="11"/>
          </p:nvPr>
        </p:nvSpPr>
        <p:spPr/>
        <p:txBody>
          <a:bodyPr/>
          <a:lstStyle/>
          <a:p>
            <a:r>
              <a:rPr lang="zh-CN" altLang="en-US" dirty="0" smtClean="0"/>
              <a:t>二、入库</a:t>
            </a:r>
            <a:endParaRPr lang="zh-CN" altLang="en-US" dirty="0"/>
          </a:p>
        </p:txBody>
      </p:sp>
    </p:spTree>
    <p:extLst>
      <p:ext uri="{BB962C8B-B14F-4D97-AF65-F5344CB8AC3E}">
        <p14:creationId xmlns:p14="http://schemas.microsoft.com/office/powerpoint/2010/main" val="29073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21" y="1567944"/>
            <a:ext cx="11398192" cy="2320859"/>
          </a:xfrm>
        </p:spPr>
        <p:txBody>
          <a:bodyPr/>
          <a:lstStyle/>
          <a:p>
            <a:pPr>
              <a:lnSpc>
                <a:spcPct val="100000"/>
              </a:lnSpc>
            </a:pPr>
            <a:r>
              <a:rPr lang="zh-CN" altLang="en-US" sz="1800" dirty="0" smtClean="0"/>
              <a:t>      商品</a:t>
            </a:r>
            <a:r>
              <a:rPr lang="zh-CN" altLang="en-US" sz="1800" dirty="0"/>
              <a:t>出库业务，是仓库根据业务部门或存货单位开出的商品出库凭证（提货单、调拨），按其所列商品编号、名称、规格、型号、数量等项目，组织商品出库一系列工作的总称。出库发放的主要任务是：所发放的商品必须准确、及时、保质保量地发给收货单位，包装必须完整、牢固、标记正确清楚，核对必须仔细。</a:t>
            </a:r>
            <a:endParaRPr lang="zh-CN" altLang="en-US" sz="2000" dirty="0">
              <a:solidFill>
                <a:schemeClr val="tx1">
                  <a:lumMod val="75000"/>
                  <a:lumOff val="25000"/>
                </a:schemeClr>
              </a:solidFill>
            </a:endParaRPr>
          </a:p>
        </p:txBody>
      </p:sp>
      <p:sp>
        <p:nvSpPr>
          <p:cNvPr id="21" name="文本占位符 20"/>
          <p:cNvSpPr>
            <a:spLocks noGrp="1"/>
          </p:cNvSpPr>
          <p:nvPr>
            <p:ph type="body" sz="quarter" idx="10"/>
          </p:nvPr>
        </p:nvSpPr>
        <p:spPr/>
        <p:txBody>
          <a:bodyPr/>
          <a:lstStyle/>
          <a:p>
            <a:r>
              <a:rPr lang="zh-CN" altLang="en-US" dirty="0" smtClean="0"/>
              <a:t>出库</a:t>
            </a:r>
            <a:endParaRPr lang="zh-CN" altLang="en-US" dirty="0"/>
          </a:p>
        </p:txBody>
      </p:sp>
      <p:sp>
        <p:nvSpPr>
          <p:cNvPr id="22" name="文本占位符 21"/>
          <p:cNvSpPr>
            <a:spLocks noGrp="1"/>
          </p:cNvSpPr>
          <p:nvPr>
            <p:ph type="body" sz="quarter" idx="11"/>
          </p:nvPr>
        </p:nvSpPr>
        <p:spPr/>
        <p:txBody>
          <a:bodyPr/>
          <a:lstStyle/>
          <a:p>
            <a:r>
              <a:rPr lang="zh-CN" altLang="en-US" dirty="0" smtClean="0"/>
              <a:t>三、出库</a:t>
            </a:r>
            <a:endParaRPr lang="zh-CN" altLang="en-US" dirty="0"/>
          </a:p>
        </p:txBody>
      </p:sp>
    </p:spTree>
    <p:extLst>
      <p:ext uri="{BB962C8B-B14F-4D97-AF65-F5344CB8AC3E}">
        <p14:creationId xmlns:p14="http://schemas.microsoft.com/office/powerpoint/2010/main" val="82992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47851" y="1512541"/>
            <a:ext cx="11377262" cy="5760639"/>
          </a:xfrm>
        </p:spPr>
        <p:txBody>
          <a:bodyPr/>
          <a:lstStyle/>
          <a:p>
            <a:r>
              <a:rPr lang="en-US" altLang="zh-CN" sz="1800" b="1" dirty="0"/>
              <a:t>1. “RF</a:t>
            </a:r>
            <a:r>
              <a:rPr lang="zh-CN" altLang="en-US" sz="1800" b="1" dirty="0"/>
              <a:t>拣货</a:t>
            </a:r>
            <a:r>
              <a:rPr lang="en-US" altLang="zh-CN" sz="1800" b="1" dirty="0"/>
              <a:t>+PTL(</a:t>
            </a:r>
            <a:r>
              <a:rPr lang="zh-CN" altLang="en-US" sz="1800" b="1" dirty="0"/>
              <a:t>电子标签</a:t>
            </a:r>
            <a:r>
              <a:rPr lang="en-US" altLang="zh-CN" sz="1800" b="1" dirty="0"/>
              <a:t>)</a:t>
            </a:r>
            <a:r>
              <a:rPr lang="zh-CN" altLang="en-US" sz="1800" b="1" dirty="0"/>
              <a:t>分播”模式介绍</a:t>
            </a:r>
            <a:r>
              <a:rPr lang="zh-CN" altLang="en-US" sz="1800" dirty="0"/>
              <a:t/>
            </a:r>
            <a:br>
              <a:rPr lang="zh-CN" altLang="en-US" sz="1800" dirty="0"/>
            </a:br>
            <a:r>
              <a:rPr lang="zh-CN" altLang="en-US" sz="1800" dirty="0"/>
              <a:t>　　物流中心接收到客户销售订单后，根据配送站点、配送时间、快递公司次序等启动拣货波次，拆分成一个个拣货波次。每个波次包括多个客户订单，生成一张拣货集合单。如果</a:t>
            </a:r>
            <a:r>
              <a:rPr lang="zh-CN" altLang="en-US" sz="1800" u="sng" dirty="0">
                <a:hlinkClick r:id="rId2"/>
              </a:rPr>
              <a:t>仓库</a:t>
            </a:r>
            <a:r>
              <a:rPr lang="zh-CN" altLang="en-US" sz="1800" dirty="0"/>
              <a:t>内部拆分成多个拣货区域，为了提高拣货效率，把拣货集合单进一步拆成多个小拣货集合单，每张小拣货集合单对应一个拣货区域。使用</a:t>
            </a:r>
            <a:r>
              <a:rPr lang="en-US" altLang="zh-CN" sz="1800" dirty="0"/>
              <a:t>RF</a:t>
            </a:r>
            <a:r>
              <a:rPr lang="zh-CN" altLang="en-US" sz="1800" dirty="0"/>
              <a:t>在各区域拣货，将已拣货品合流到一个周转箱里。将周转箱运至</a:t>
            </a:r>
            <a:r>
              <a:rPr lang="en-US" altLang="zh-CN" sz="1800" dirty="0"/>
              <a:t>PTL</a:t>
            </a:r>
            <a:r>
              <a:rPr lang="zh-CN" altLang="en-US" sz="1800" dirty="0"/>
              <a:t>分播货架，将货品分播到一个个客户。然后对各客户的货品进行复核，最后打包、集货到客户对应的配送站点集货位</a:t>
            </a:r>
            <a:r>
              <a:rPr lang="zh-CN" altLang="en-US" sz="1800" dirty="0" smtClean="0"/>
              <a:t>。</a:t>
            </a:r>
            <a:r>
              <a:rPr lang="en-US" altLang="zh-CN" sz="1800" dirty="0" smtClean="0"/>
              <a:t/>
            </a:r>
            <a:br>
              <a:rPr lang="en-US" altLang="zh-CN" sz="1800" dirty="0" smtClean="0"/>
            </a:br>
            <a:r>
              <a:rPr lang="zh-CN" altLang="en-US" sz="1800" b="1" dirty="0"/>
              <a:t>流</a:t>
            </a:r>
            <a:r>
              <a:rPr lang="zh-CN" altLang="en-US" sz="1800" b="1" dirty="0" smtClean="0"/>
              <a:t>程</a:t>
            </a:r>
            <a:r>
              <a:rPr lang="zh-CN" altLang="en-US" sz="1800" b="1" dirty="0"/>
              <a:t>描述：</a:t>
            </a:r>
            <a:r>
              <a:rPr lang="zh-CN" altLang="en-US" sz="1800" dirty="0"/>
              <a:t/>
            </a:r>
            <a:br>
              <a:rPr lang="zh-CN" altLang="en-US" sz="1800" dirty="0"/>
            </a:br>
            <a:r>
              <a:rPr lang="zh-CN" altLang="en-US" sz="1800" dirty="0"/>
              <a:t>　　</a:t>
            </a:r>
            <a:r>
              <a:rPr lang="en-US" altLang="zh-CN" sz="1800" dirty="0"/>
              <a:t>1) </a:t>
            </a:r>
            <a:r>
              <a:rPr lang="zh-CN" altLang="en-US" sz="1800" dirty="0"/>
              <a:t>启动波次。生成拣货集合单和小拣货集合单，将拣货单发送</a:t>
            </a:r>
            <a:r>
              <a:rPr lang="en-US" altLang="zh-CN" sz="1800" dirty="0"/>
              <a:t>RF</a:t>
            </a:r>
            <a:r>
              <a:rPr lang="zh-CN" altLang="en-US" sz="1800" dirty="0"/>
              <a:t>开始拣货。</a:t>
            </a:r>
            <a:br>
              <a:rPr lang="zh-CN" altLang="en-US" sz="1800" dirty="0"/>
            </a:br>
            <a:r>
              <a:rPr lang="zh-CN" altLang="en-US" sz="1800" dirty="0"/>
              <a:t>　　</a:t>
            </a:r>
            <a:r>
              <a:rPr lang="en-US" altLang="zh-CN" sz="1800" dirty="0"/>
              <a:t>2) </a:t>
            </a:r>
            <a:r>
              <a:rPr lang="zh-CN" altLang="en-US" sz="1800" dirty="0"/>
              <a:t>拣货。拣货员使用拣货车进行拣货，一辆拣货车上同时放多个周转箱，例如</a:t>
            </a:r>
            <a:r>
              <a:rPr lang="en-US" altLang="zh-CN" sz="1800" dirty="0"/>
              <a:t>6-8</a:t>
            </a:r>
            <a:r>
              <a:rPr lang="zh-CN" altLang="en-US" sz="1800" dirty="0"/>
              <a:t>个，这个周转箱是内部流转箱。使用</a:t>
            </a:r>
            <a:r>
              <a:rPr lang="en-US" altLang="zh-CN" sz="1800" dirty="0"/>
              <a:t>RF</a:t>
            </a:r>
            <a:r>
              <a:rPr lang="zh-CN" altLang="en-US" sz="1800" dirty="0"/>
              <a:t>从各个拣货位上拣取货品并放入周转箱内。一个拣货区域拣完后，将已拣货品放在预拣选货架上。</a:t>
            </a:r>
            <a:br>
              <a:rPr lang="zh-CN" altLang="en-US" sz="1800" dirty="0"/>
            </a:br>
            <a:r>
              <a:rPr lang="zh-CN" altLang="en-US" sz="1800" dirty="0"/>
              <a:t>　　</a:t>
            </a:r>
            <a:r>
              <a:rPr lang="en-US" altLang="zh-CN" sz="1800" dirty="0"/>
              <a:t>3) </a:t>
            </a:r>
            <a:r>
              <a:rPr lang="zh-CN" altLang="en-US" sz="1800" dirty="0"/>
              <a:t>合流。用合流周转箱依次将各区预拣选货架上的货品集合，一个合流周转箱收集一个拣货集合单的货品，对应多个客户订单。</a:t>
            </a:r>
            <a:r>
              <a:rPr lang="zh-CN" altLang="en-US" sz="1800" dirty="0" smtClean="0"/>
              <a:t>合流完成</a:t>
            </a:r>
            <a:r>
              <a:rPr lang="zh-CN" altLang="en-US" sz="1800" dirty="0"/>
              <a:t>后，将周转箱运送至</a:t>
            </a:r>
            <a:r>
              <a:rPr lang="en-US" altLang="zh-CN" sz="1800" dirty="0"/>
              <a:t>Re-bin Wall</a:t>
            </a:r>
            <a:r>
              <a:rPr lang="zh-CN" altLang="en-US" sz="1800" dirty="0"/>
              <a:t>分播区。</a:t>
            </a:r>
            <a:br>
              <a:rPr lang="zh-CN" altLang="en-US" sz="1800" dirty="0"/>
            </a:br>
            <a:r>
              <a:rPr lang="zh-CN" altLang="en-US" sz="1800" dirty="0"/>
              <a:t>　　</a:t>
            </a:r>
            <a:r>
              <a:rPr lang="en-US" altLang="zh-CN" sz="1800" dirty="0"/>
              <a:t>4) PTL</a:t>
            </a:r>
            <a:r>
              <a:rPr lang="zh-CN" altLang="en-US" sz="1800" dirty="0"/>
              <a:t>分播。扫描周转箱条码，扫描货品条码，根据电子标签灯的指示，将货品放入客户分播货位。</a:t>
            </a:r>
            <a:br>
              <a:rPr lang="zh-CN" altLang="en-US" sz="1800" dirty="0"/>
            </a:br>
            <a:r>
              <a:rPr lang="zh-CN" altLang="en-US" sz="1800" dirty="0"/>
              <a:t>　　</a:t>
            </a:r>
            <a:r>
              <a:rPr lang="en-US" altLang="zh-CN" sz="1800" dirty="0"/>
              <a:t>5) </a:t>
            </a:r>
            <a:r>
              <a:rPr lang="zh-CN" altLang="en-US" sz="1800" dirty="0"/>
              <a:t>打印单据。分播完成后，打印客户出货单、发票、面单。</a:t>
            </a:r>
            <a:br>
              <a:rPr lang="zh-CN" altLang="en-US" sz="1800" dirty="0"/>
            </a:br>
            <a:r>
              <a:rPr lang="zh-CN" altLang="en-US" sz="1800" dirty="0"/>
              <a:t>　　</a:t>
            </a:r>
            <a:r>
              <a:rPr lang="en-US" altLang="zh-CN" sz="1800" dirty="0"/>
              <a:t>6) </a:t>
            </a:r>
            <a:r>
              <a:rPr lang="zh-CN" altLang="en-US" sz="1800" dirty="0"/>
              <a:t>打包。将出货单、发票、货品放在包装箱</a:t>
            </a:r>
            <a:r>
              <a:rPr lang="en-US" altLang="zh-CN" sz="1800" dirty="0"/>
              <a:t>/</a:t>
            </a:r>
            <a:r>
              <a:rPr lang="zh-CN" altLang="en-US" sz="1800" dirty="0"/>
              <a:t>袋内，打包，将面单贴在外箱</a:t>
            </a:r>
            <a:r>
              <a:rPr lang="en-US" altLang="zh-CN" sz="1800" dirty="0"/>
              <a:t>/</a:t>
            </a:r>
            <a:r>
              <a:rPr lang="zh-CN" altLang="en-US" sz="1800" dirty="0"/>
              <a:t>袋上。</a:t>
            </a:r>
            <a:br>
              <a:rPr lang="zh-CN" altLang="en-US" sz="1800" dirty="0"/>
            </a:br>
            <a:r>
              <a:rPr lang="zh-CN" altLang="en-US" sz="1800" dirty="0"/>
              <a:t>　　</a:t>
            </a:r>
            <a:r>
              <a:rPr lang="en-US" altLang="zh-CN" sz="1800" dirty="0"/>
              <a:t>7) </a:t>
            </a:r>
            <a:r>
              <a:rPr lang="zh-CN" altLang="en-US" sz="1800" dirty="0"/>
              <a:t>集货。集货员将客户包裹集货到配送站点的集货位上。</a:t>
            </a:r>
            <a:br>
              <a:rPr lang="zh-CN" altLang="en-US" sz="1800" dirty="0"/>
            </a:br>
            <a:r>
              <a:rPr lang="zh-CN" altLang="en-US" sz="1800" dirty="0"/>
              <a:t/>
            </a:r>
            <a:br>
              <a:rPr lang="zh-CN" altLang="en-US" sz="1800" dirty="0"/>
            </a:br>
            <a:r>
              <a:rPr lang="zh-CN" altLang="zh-CN" sz="2000" dirty="0"/>
              <a:t/>
            </a:r>
            <a:br>
              <a:rPr lang="zh-CN" altLang="zh-CN" sz="2000" dirty="0"/>
            </a:br>
            <a:endParaRPr lang="zh-CN" altLang="en-US" sz="2000" dirty="0">
              <a:solidFill>
                <a:schemeClr val="tx1">
                  <a:lumMod val="75000"/>
                  <a:lumOff val="25000"/>
                </a:schemeClr>
              </a:solidFill>
            </a:endParaRPr>
          </a:p>
        </p:txBody>
      </p:sp>
      <p:sp>
        <p:nvSpPr>
          <p:cNvPr id="21" name="文本占位符 20"/>
          <p:cNvSpPr>
            <a:spLocks noGrp="1"/>
          </p:cNvSpPr>
          <p:nvPr>
            <p:ph type="body" sz="quarter" idx="10"/>
          </p:nvPr>
        </p:nvSpPr>
        <p:spPr/>
        <p:txBody>
          <a:bodyPr/>
          <a:lstStyle/>
          <a:p>
            <a:r>
              <a:rPr lang="en-US" altLang="zh-CN" dirty="0"/>
              <a:t>Wireshark</a:t>
            </a:r>
            <a:r>
              <a:rPr lang="zh-CN" altLang="en-US" dirty="0" smtClean="0"/>
              <a:t>使用</a:t>
            </a:r>
            <a:endParaRPr lang="zh-CN" altLang="en-US" dirty="0"/>
          </a:p>
        </p:txBody>
      </p:sp>
      <p:sp>
        <p:nvSpPr>
          <p:cNvPr id="22" name="文本占位符 21"/>
          <p:cNvSpPr>
            <a:spLocks noGrp="1"/>
          </p:cNvSpPr>
          <p:nvPr>
            <p:ph type="body" sz="quarter" idx="11"/>
          </p:nvPr>
        </p:nvSpPr>
        <p:spPr/>
        <p:txBody>
          <a:bodyPr/>
          <a:lstStyle/>
          <a:p>
            <a:r>
              <a:rPr lang="zh-CN" altLang="en-US" dirty="0" smtClean="0"/>
              <a:t>二、电商出库</a:t>
            </a:r>
            <a:endParaRPr lang="zh-CN" altLang="en-US" dirty="0"/>
          </a:p>
        </p:txBody>
      </p:sp>
    </p:spTree>
    <p:extLst>
      <p:ext uri="{BB962C8B-B14F-4D97-AF65-F5344CB8AC3E}">
        <p14:creationId xmlns:p14="http://schemas.microsoft.com/office/powerpoint/2010/main" val="275372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22" y="3888804"/>
            <a:ext cx="11902249" cy="2664296"/>
          </a:xfrm>
        </p:spPr>
        <p:txBody>
          <a:bodyPr/>
          <a:lstStyle/>
          <a:p>
            <a:pPr>
              <a:lnSpc>
                <a:spcPct val="120000"/>
              </a:lnSpc>
            </a:pPr>
            <a:r>
              <a:rPr lang="zh-CN" altLang="zh-CN" sz="2000" dirty="0"/>
              <a:t/>
            </a:r>
            <a:br>
              <a:rPr lang="zh-CN" altLang="zh-CN" sz="2000" dirty="0"/>
            </a:br>
            <a:r>
              <a:rPr lang="en-US" altLang="zh-CN" sz="2000" dirty="0" smtClean="0"/>
              <a:t/>
            </a:r>
            <a:br>
              <a:rPr lang="en-US" altLang="zh-CN" sz="2000" dirty="0" smtClean="0"/>
            </a:br>
            <a:r>
              <a:rPr lang="zh-CN" altLang="en-US" sz="2000" dirty="0" smtClean="0"/>
              <a:t>按货物数量分：单货品，多货品</a:t>
            </a:r>
            <a:r>
              <a:rPr lang="en-US" altLang="zh-CN" sz="2000" dirty="0" smtClean="0"/>
              <a:t/>
            </a:r>
            <a:br>
              <a:rPr lang="en-US" altLang="zh-CN" sz="2000" dirty="0" smtClean="0"/>
            </a:br>
            <a:r>
              <a:rPr lang="zh-CN" altLang="en-US" sz="2000" dirty="0"/>
              <a:t>按包装：整托（一托盘八箱），整箱，散装</a:t>
            </a:r>
            <a:r>
              <a:rPr lang="en-US" altLang="zh-CN" sz="2000" dirty="0" smtClean="0"/>
              <a:t/>
            </a:r>
            <a:br>
              <a:rPr lang="en-US" altLang="zh-CN" sz="2000" dirty="0" smtClean="0"/>
            </a:br>
            <a:r>
              <a:rPr lang="zh-CN" altLang="en-US" sz="2000" dirty="0" smtClean="0"/>
              <a:t>按货架分类：立库，重型货架，阁楼式货架，流利式货架，播种分拣区</a:t>
            </a:r>
            <a:r>
              <a:rPr lang="en-US" altLang="zh-CN" sz="2000" dirty="0" smtClean="0"/>
              <a:t/>
            </a:r>
            <a:br>
              <a:rPr lang="en-US" altLang="zh-CN" sz="2000" dirty="0" smtClean="0"/>
            </a:br>
            <a:r>
              <a:rPr lang="zh-CN" altLang="en-US" sz="2000" dirty="0" smtClean="0"/>
              <a:t>分拣方式：摘果式，播种式</a:t>
            </a:r>
            <a:endParaRPr lang="zh-CN" altLang="en-US" sz="2000" dirty="0">
              <a:solidFill>
                <a:schemeClr val="tx1">
                  <a:lumMod val="75000"/>
                  <a:lumOff val="25000"/>
                </a:schemeClr>
              </a:solidFill>
            </a:endParaRPr>
          </a:p>
        </p:txBody>
      </p:sp>
      <p:sp>
        <p:nvSpPr>
          <p:cNvPr id="21" name="文本占位符 20"/>
          <p:cNvSpPr>
            <a:spLocks noGrp="1"/>
          </p:cNvSpPr>
          <p:nvPr>
            <p:ph type="body" sz="quarter" idx="10"/>
          </p:nvPr>
        </p:nvSpPr>
        <p:spPr/>
        <p:txBody>
          <a:bodyPr/>
          <a:lstStyle/>
          <a:p>
            <a:r>
              <a:rPr lang="zh-CN" altLang="en-US" dirty="0" smtClean="0"/>
              <a:t>出库</a:t>
            </a:r>
            <a:endParaRPr lang="zh-CN" altLang="en-US" dirty="0"/>
          </a:p>
        </p:txBody>
      </p:sp>
      <p:sp>
        <p:nvSpPr>
          <p:cNvPr id="22" name="文本占位符 21"/>
          <p:cNvSpPr>
            <a:spLocks noGrp="1"/>
          </p:cNvSpPr>
          <p:nvPr>
            <p:ph type="body" sz="quarter" idx="11"/>
          </p:nvPr>
        </p:nvSpPr>
        <p:spPr/>
        <p:txBody>
          <a:bodyPr/>
          <a:lstStyle/>
          <a:p>
            <a:r>
              <a:rPr lang="zh-CN" altLang="en-US" dirty="0"/>
              <a:t>三</a:t>
            </a:r>
            <a:r>
              <a:rPr lang="zh-CN" altLang="en-US" dirty="0" smtClean="0"/>
              <a:t>、仓储</a:t>
            </a:r>
            <a:r>
              <a:rPr lang="en-US" altLang="zh-CN" dirty="0" smtClean="0"/>
              <a:t>VR</a:t>
            </a:r>
            <a:r>
              <a:rPr lang="zh-CN" altLang="en-US" dirty="0" smtClean="0"/>
              <a:t>出库</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937" y="1512540"/>
            <a:ext cx="11089232"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9"/>
          <p:cNvSpPr txBox="1">
            <a:spLocks/>
          </p:cNvSpPr>
          <p:nvPr/>
        </p:nvSpPr>
        <p:spPr>
          <a:xfrm>
            <a:off x="647849" y="3888804"/>
            <a:ext cx="11089232" cy="2592288"/>
          </a:xfrm>
          <a:prstGeom prst="rect">
            <a:avLst/>
          </a:prstGeom>
        </p:spPr>
        <p:txBody>
          <a:bodyPr/>
          <a:lstStyle>
            <a:lvl1pPr algn="l" defTabSz="1234440" rtl="0" eaLnBrk="1" latinLnBrk="0" hangingPunct="1">
              <a:lnSpc>
                <a:spcPts val="2000"/>
              </a:lnSpc>
              <a:spcBef>
                <a:spcPct val="0"/>
              </a:spcBef>
              <a:buNone/>
              <a:defRPr sz="14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20000"/>
              </a:lnSpc>
            </a:pPr>
            <a:r>
              <a:rPr lang="zh-CN" altLang="en-US" sz="2000" dirty="0" smtClean="0"/>
              <a:t>订单类型</a:t>
            </a:r>
            <a:endParaRPr lang="en-US" altLang="zh-CN" sz="2000" dirty="0" smtClean="0"/>
          </a:p>
          <a:p>
            <a:pPr>
              <a:lnSpc>
                <a:spcPct val="120000"/>
              </a:lnSpc>
            </a:pPr>
            <a:r>
              <a:rPr lang="zh-CN" altLang="en-US" sz="2000" dirty="0" smtClean="0"/>
              <a:t>按客户数量分：单客户，多客户（两到三个）</a:t>
            </a:r>
            <a:r>
              <a:rPr lang="zh-CN" altLang="zh-CN" sz="2000" dirty="0" smtClean="0"/>
              <a:t/>
            </a:r>
            <a:br>
              <a:rPr lang="zh-CN" altLang="zh-CN" sz="2000" dirty="0" smtClean="0"/>
            </a:br>
            <a:r>
              <a:rPr lang="zh-CN" altLang="zh-CN" sz="2000" dirty="0" smtClean="0"/>
              <a:t/>
            </a:r>
            <a:br>
              <a:rPr lang="zh-CN" altLang="zh-CN" sz="2000" dirty="0" smtClean="0"/>
            </a:br>
            <a:endParaRPr lang="en-US" altLang="zh-CN" sz="2000" dirty="0" smtClean="0"/>
          </a:p>
          <a:p>
            <a:pPr marL="342862" indent="-342862">
              <a:lnSpc>
                <a:spcPct val="120000"/>
              </a:lnSpc>
              <a:buFont typeface="Wingdings" panose="05000000000000000000" pitchFamily="2" charset="2"/>
              <a:buChar char="Ø"/>
            </a:pPr>
            <a:endParaRPr lang="en-US" altLang="zh-CN" sz="2000" dirty="0" smtClean="0"/>
          </a:p>
          <a:p>
            <a:pPr marL="342862" indent="-342862">
              <a:lnSpc>
                <a:spcPct val="120000"/>
              </a:lnSpc>
              <a:buFont typeface="Wingdings" panose="05000000000000000000" pitchFamily="2" charset="2"/>
              <a:buChar char="Ø"/>
            </a:pPr>
            <a:endParaRPr lang="zh-CN" altLang="en-US" sz="2000" dirty="0"/>
          </a:p>
        </p:txBody>
      </p:sp>
    </p:spTree>
    <p:extLst>
      <p:ext uri="{BB962C8B-B14F-4D97-AF65-F5344CB8AC3E}">
        <p14:creationId xmlns:p14="http://schemas.microsoft.com/office/powerpoint/2010/main" val="355682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1151907" y="1872580"/>
            <a:ext cx="11902249" cy="4409092"/>
          </a:xfrm>
        </p:spPr>
        <p:txBody>
          <a:bodyPr/>
          <a:lstStyle/>
          <a:p>
            <a:pPr marL="342862" indent="-342862">
              <a:lnSpc>
                <a:spcPct val="120000"/>
              </a:lnSpc>
              <a:buFont typeface="Wingdings" panose="05000000000000000000" pitchFamily="2" charset="2"/>
              <a:buChar char="Ø"/>
            </a:pPr>
            <a:r>
              <a:rPr lang="zh-CN" altLang="en-US" sz="2000" dirty="0"/>
              <a:t>摘果式拣选的</a:t>
            </a:r>
            <a:r>
              <a:rPr lang="zh-CN" altLang="en-US" sz="2000" dirty="0" smtClean="0"/>
              <a:t>定义</a:t>
            </a:r>
            <a:r>
              <a:rPr lang="zh-CN" altLang="en-US" sz="2000" dirty="0"/>
              <a:t/>
            </a:r>
            <a:br>
              <a:rPr lang="zh-CN" altLang="en-US" sz="2000" dirty="0"/>
            </a:br>
            <a:r>
              <a:rPr lang="zh-CN" altLang="en-US" sz="2000" dirty="0" smtClean="0"/>
              <a:t>       摘</a:t>
            </a:r>
            <a:r>
              <a:rPr lang="zh-CN" altLang="en-US" sz="2000" dirty="0"/>
              <a:t>果式拣选法是针对每一份订单</a:t>
            </a:r>
            <a:r>
              <a:rPr lang="en-US" altLang="zh-CN" sz="2000" dirty="0"/>
              <a:t>(</a:t>
            </a:r>
            <a:r>
              <a:rPr lang="zh-CN" altLang="en-US" sz="2000" dirty="0"/>
              <a:t>即每个客户</a:t>
            </a:r>
            <a:r>
              <a:rPr lang="en-US" altLang="zh-CN" sz="2000" dirty="0"/>
              <a:t>)</a:t>
            </a:r>
            <a:r>
              <a:rPr lang="zh-CN" altLang="en-US" sz="2000" dirty="0"/>
              <a:t>进行拣选，拣货人员或设备巡回于各个货物储位，将所需的货物取出，形似摘果</a:t>
            </a:r>
            <a:r>
              <a:rPr lang="zh-CN" altLang="en-US" sz="2000" dirty="0" smtClean="0"/>
              <a:t>。</a:t>
            </a:r>
            <a:r>
              <a:rPr lang="zh-CN" altLang="en-US" sz="2000" dirty="0"/>
              <a:t/>
            </a:r>
            <a:br>
              <a:rPr lang="zh-CN" altLang="en-US" sz="2000" dirty="0"/>
            </a:br>
            <a:r>
              <a:rPr lang="zh-CN" altLang="en-US" sz="2000" dirty="0"/>
              <a:t>摘果式拣选特点</a:t>
            </a:r>
            <a:r>
              <a:rPr lang="zh-CN" altLang="en-US" sz="2000" dirty="0" smtClean="0"/>
              <a:t>：</a:t>
            </a:r>
            <a:r>
              <a:rPr lang="zh-CN" altLang="en-US" sz="2000" dirty="0"/>
              <a:t/>
            </a:r>
            <a:br>
              <a:rPr lang="zh-CN" altLang="en-US" sz="2000" dirty="0"/>
            </a:br>
            <a:r>
              <a:rPr lang="en-US" altLang="zh-CN" sz="2000" dirty="0"/>
              <a:t>1</a:t>
            </a:r>
            <a:r>
              <a:rPr lang="zh-CN" altLang="en-US" sz="2000" dirty="0"/>
              <a:t>、每人每次只处理一份订单或一个客户</a:t>
            </a:r>
            <a:r>
              <a:rPr lang="zh-CN" altLang="en-US" sz="2000" dirty="0" smtClean="0"/>
              <a:t>。</a:t>
            </a:r>
            <a:r>
              <a:rPr lang="zh-CN" altLang="en-US" sz="2000" dirty="0"/>
              <a:t/>
            </a:r>
            <a:br>
              <a:rPr lang="zh-CN" altLang="en-US" sz="2000" dirty="0"/>
            </a:br>
            <a:r>
              <a:rPr lang="en-US" altLang="zh-CN" sz="2000" dirty="0"/>
              <a:t>2</a:t>
            </a:r>
            <a:r>
              <a:rPr lang="zh-CN" altLang="en-US" sz="2000" dirty="0"/>
              <a:t>、简单易</a:t>
            </a:r>
            <a:r>
              <a:rPr lang="zh-CN" altLang="en-US" sz="2000" dirty="0" smtClean="0"/>
              <a:t>操作</a:t>
            </a:r>
            <a:r>
              <a:rPr lang="zh-CN" altLang="en-US" sz="2000" dirty="0"/>
              <a:t/>
            </a:r>
            <a:br>
              <a:rPr lang="zh-CN" altLang="en-US" sz="2000" dirty="0"/>
            </a:br>
            <a:r>
              <a:rPr lang="zh-CN" altLang="en-US" sz="2000" dirty="0"/>
              <a:t>摘果式适合</a:t>
            </a:r>
            <a:r>
              <a:rPr lang="zh-CN" altLang="en-US" sz="2000" dirty="0" smtClean="0"/>
              <a:t>类型</a:t>
            </a:r>
            <a:r>
              <a:rPr lang="zh-CN" altLang="en-US" sz="2000" dirty="0"/>
              <a:t/>
            </a:r>
            <a:br>
              <a:rPr lang="zh-CN" altLang="en-US" sz="2000" dirty="0"/>
            </a:br>
            <a:r>
              <a:rPr lang="zh-CN" altLang="en-US" sz="2000" dirty="0"/>
              <a:t>当拆零拣选的品种数小，而订单客户数量巨大</a:t>
            </a:r>
            <a:r>
              <a:rPr lang="en-US" altLang="zh-CN" sz="2000" dirty="0"/>
              <a:t>(</a:t>
            </a:r>
            <a:r>
              <a:rPr lang="zh-CN" altLang="en-US" sz="2000" dirty="0"/>
              <a:t>超过</a:t>
            </a:r>
            <a:r>
              <a:rPr lang="en-US" altLang="zh-CN" sz="2000" dirty="0"/>
              <a:t>1000</a:t>
            </a:r>
            <a:r>
              <a:rPr lang="zh-CN" altLang="en-US" sz="2000" dirty="0"/>
              <a:t>个</a:t>
            </a:r>
            <a:r>
              <a:rPr lang="en-US" altLang="zh-CN" sz="2000" dirty="0"/>
              <a:t>)</a:t>
            </a:r>
            <a:r>
              <a:rPr lang="zh-CN" altLang="en-US" sz="2000" dirty="0"/>
              <a:t>时，非常适合使用摘果式分拣。</a:t>
            </a:r>
            <a:br>
              <a:rPr lang="zh-CN" altLang="en-US" sz="2000" dirty="0"/>
            </a:br>
            <a:r>
              <a:rPr lang="zh-CN" altLang="zh-CN" sz="2000" dirty="0"/>
              <a:t/>
            </a:r>
            <a:br>
              <a:rPr lang="zh-CN" altLang="zh-CN" sz="2000" dirty="0"/>
            </a:br>
            <a:r>
              <a:rPr lang="zh-CN" altLang="zh-CN" sz="2000" dirty="0"/>
              <a:t/>
            </a:r>
            <a:br>
              <a:rPr lang="zh-CN" altLang="zh-CN" sz="2000" dirty="0"/>
            </a:br>
            <a:endParaRPr lang="zh-CN" altLang="en-US" sz="2000" dirty="0"/>
          </a:p>
        </p:txBody>
      </p:sp>
      <p:sp>
        <p:nvSpPr>
          <p:cNvPr id="21" name="文本占位符 20"/>
          <p:cNvSpPr>
            <a:spLocks noGrp="1"/>
          </p:cNvSpPr>
          <p:nvPr>
            <p:ph type="body" sz="quarter" idx="10"/>
          </p:nvPr>
        </p:nvSpPr>
        <p:spPr/>
        <p:txBody>
          <a:bodyPr/>
          <a:lstStyle/>
          <a:p>
            <a:r>
              <a:rPr lang="zh-CN" altLang="en-US" dirty="0" smtClean="0"/>
              <a:t>出库</a:t>
            </a:r>
            <a:endParaRPr lang="zh-CN" altLang="en-US" dirty="0"/>
          </a:p>
        </p:txBody>
      </p:sp>
      <p:sp>
        <p:nvSpPr>
          <p:cNvPr id="22" name="文本占位符 21"/>
          <p:cNvSpPr>
            <a:spLocks noGrp="1"/>
          </p:cNvSpPr>
          <p:nvPr>
            <p:ph type="body" sz="quarter" idx="11"/>
          </p:nvPr>
        </p:nvSpPr>
        <p:spPr/>
        <p:txBody>
          <a:bodyPr/>
          <a:lstStyle/>
          <a:p>
            <a:r>
              <a:rPr lang="zh-CN" altLang="en-US" dirty="0"/>
              <a:t>三</a:t>
            </a:r>
            <a:r>
              <a:rPr lang="zh-CN" altLang="en-US" dirty="0" smtClean="0"/>
              <a:t>、摘果式（流利式货架）</a:t>
            </a:r>
            <a:endParaRPr lang="zh-CN" altLang="en-US" dirty="0"/>
          </a:p>
        </p:txBody>
      </p:sp>
    </p:spTree>
    <p:extLst>
      <p:ext uri="{BB962C8B-B14F-4D97-AF65-F5344CB8AC3E}">
        <p14:creationId xmlns:p14="http://schemas.microsoft.com/office/powerpoint/2010/main" val="6783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1151907" y="1872580"/>
            <a:ext cx="11902249" cy="4409092"/>
          </a:xfrm>
        </p:spPr>
        <p:txBody>
          <a:bodyPr/>
          <a:lstStyle/>
          <a:p>
            <a:pPr marL="342862" indent="-342862">
              <a:lnSpc>
                <a:spcPct val="120000"/>
              </a:lnSpc>
              <a:buFont typeface="Wingdings" panose="05000000000000000000" pitchFamily="2" charset="2"/>
              <a:buChar char="Ø"/>
            </a:pPr>
            <a:r>
              <a:rPr lang="zh-CN" altLang="en-US" sz="2000" dirty="0" smtClean="0"/>
              <a:t>       播种</a:t>
            </a:r>
            <a:r>
              <a:rPr lang="zh-CN" altLang="en-US" sz="2000" dirty="0"/>
              <a:t>式分拣是把多份订单</a:t>
            </a:r>
            <a:r>
              <a:rPr lang="en-US" altLang="zh-CN" sz="2000" dirty="0"/>
              <a:t>(</a:t>
            </a:r>
            <a:r>
              <a:rPr lang="zh-CN" altLang="en-US" sz="2000" dirty="0"/>
              <a:t>多个客户的要货需求</a:t>
            </a:r>
            <a:r>
              <a:rPr lang="en-US" altLang="zh-CN" sz="2000" dirty="0"/>
              <a:t>)</a:t>
            </a:r>
            <a:r>
              <a:rPr lang="zh-CN" altLang="en-US" sz="2000" dirty="0"/>
              <a:t>集合成一批，先把其中每种商品的数量分别汇总，再逐个品种对所有客户进行分货，形似播种，因此称其为“商品别汇总分播”更为恰当。</a:t>
            </a:r>
            <a:br>
              <a:rPr lang="zh-CN" altLang="en-US" sz="2000" dirty="0"/>
            </a:br>
            <a:r>
              <a:rPr lang="zh-CN" altLang="en-US" sz="2000" dirty="0"/>
              <a:t/>
            </a:r>
            <a:br>
              <a:rPr lang="zh-CN" altLang="en-US" sz="2000" dirty="0"/>
            </a:br>
            <a:r>
              <a:rPr lang="zh-CN" altLang="en-US" sz="2000" dirty="0"/>
              <a:t>播种式拣选特点：</a:t>
            </a:r>
            <a:br>
              <a:rPr lang="zh-CN" altLang="en-US" sz="2000" dirty="0"/>
            </a:br>
            <a:r>
              <a:rPr lang="zh-CN" altLang="en-US" sz="2000" dirty="0"/>
              <a:t/>
            </a:r>
            <a:br>
              <a:rPr lang="zh-CN" altLang="en-US" sz="2000" dirty="0"/>
            </a:br>
            <a:r>
              <a:rPr lang="en-US" altLang="zh-CN" sz="2000" dirty="0"/>
              <a:t>1</a:t>
            </a:r>
            <a:r>
              <a:rPr lang="zh-CN" altLang="en-US" sz="2000" dirty="0"/>
              <a:t>、每次处理多份订单或多个客户。</a:t>
            </a:r>
            <a:br>
              <a:rPr lang="zh-CN" altLang="en-US" sz="2000" dirty="0"/>
            </a:br>
            <a:r>
              <a:rPr lang="en-US" altLang="zh-CN" sz="2000" dirty="0"/>
              <a:t>2</a:t>
            </a:r>
            <a:r>
              <a:rPr lang="zh-CN" altLang="en-US" sz="2000" dirty="0"/>
              <a:t>、操作复杂、难度系数大。</a:t>
            </a:r>
            <a:br>
              <a:rPr lang="zh-CN" altLang="en-US" sz="2000" dirty="0"/>
            </a:br>
            <a:r>
              <a:rPr lang="zh-CN" altLang="en-US" sz="2000" dirty="0"/>
              <a:t/>
            </a:r>
            <a:br>
              <a:rPr lang="zh-CN" altLang="en-US" sz="2000" dirty="0"/>
            </a:br>
            <a:r>
              <a:rPr lang="zh-CN" altLang="en-US" sz="2000" dirty="0"/>
              <a:t>播种式适合类型</a:t>
            </a:r>
            <a:br>
              <a:rPr lang="zh-CN" altLang="en-US" sz="2000" dirty="0"/>
            </a:br>
            <a:r>
              <a:rPr lang="zh-CN" altLang="en-US" sz="2000" dirty="0"/>
              <a:t/>
            </a:r>
            <a:br>
              <a:rPr lang="zh-CN" altLang="en-US" sz="2000" dirty="0"/>
            </a:br>
            <a:r>
              <a:rPr lang="zh-CN" altLang="en-US" sz="2000" dirty="0"/>
              <a:t>订单品种和数量都比较多的大规模拆零拣选，适合播种式分拣 。</a:t>
            </a:r>
            <a:r>
              <a:rPr lang="zh-CN" altLang="zh-CN" sz="2000" dirty="0"/>
              <a:t/>
            </a:r>
            <a:br>
              <a:rPr lang="zh-CN" altLang="zh-CN" sz="2000" dirty="0"/>
            </a:br>
            <a:endParaRPr lang="zh-CN" altLang="en-US" sz="2000" dirty="0"/>
          </a:p>
        </p:txBody>
      </p:sp>
      <p:sp>
        <p:nvSpPr>
          <p:cNvPr id="21" name="文本占位符 20"/>
          <p:cNvSpPr>
            <a:spLocks noGrp="1"/>
          </p:cNvSpPr>
          <p:nvPr>
            <p:ph type="body" sz="quarter" idx="10"/>
          </p:nvPr>
        </p:nvSpPr>
        <p:spPr/>
        <p:txBody>
          <a:bodyPr/>
          <a:lstStyle/>
          <a:p>
            <a:r>
              <a:rPr lang="zh-CN" altLang="en-US" dirty="0" smtClean="0"/>
              <a:t>出库</a:t>
            </a:r>
            <a:endParaRPr lang="zh-CN" altLang="en-US" dirty="0"/>
          </a:p>
        </p:txBody>
      </p:sp>
      <p:sp>
        <p:nvSpPr>
          <p:cNvPr id="22" name="文本占位符 21"/>
          <p:cNvSpPr>
            <a:spLocks noGrp="1"/>
          </p:cNvSpPr>
          <p:nvPr>
            <p:ph type="body" sz="quarter" idx="11"/>
          </p:nvPr>
        </p:nvSpPr>
        <p:spPr/>
        <p:txBody>
          <a:bodyPr/>
          <a:lstStyle/>
          <a:p>
            <a:r>
              <a:rPr lang="zh-CN" altLang="en-US" dirty="0"/>
              <a:t>三</a:t>
            </a:r>
            <a:r>
              <a:rPr lang="zh-CN" altLang="en-US" dirty="0" smtClean="0"/>
              <a:t>、播种式（播种分拣区）</a:t>
            </a:r>
            <a:endParaRPr lang="zh-CN" altLang="en-US" dirty="0"/>
          </a:p>
        </p:txBody>
      </p:sp>
    </p:spTree>
    <p:extLst>
      <p:ext uri="{BB962C8B-B14F-4D97-AF65-F5344CB8AC3E}">
        <p14:creationId xmlns:p14="http://schemas.microsoft.com/office/powerpoint/2010/main" val="15465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22" y="1567945"/>
            <a:ext cx="11902249" cy="4625115"/>
          </a:xfrm>
        </p:spPr>
        <p:txBody>
          <a:bodyPr/>
          <a:lstStyle/>
          <a:p>
            <a:r>
              <a:rPr lang="zh-CN" altLang="zh-CN" sz="2000" dirty="0"/>
              <a:t/>
            </a:r>
            <a:br>
              <a:rPr lang="zh-CN" altLang="zh-CN" sz="2000" dirty="0"/>
            </a:br>
            <a:r>
              <a:rPr lang="zh-CN" altLang="en-US" sz="2000" dirty="0"/>
              <a:t>盘点，是指定期或临时对库存商品的实际数量进行清查、清点的作业，即为了掌握货物的流动情况（入库、在库、出库的流动状况），对仓库现有物品的实际数量与保管账上记录的数量相核对，以便准确地掌握库存数量</a:t>
            </a:r>
            <a:r>
              <a:rPr lang="zh-CN" altLang="en-US" sz="2000" dirty="0" smtClean="0"/>
              <a:t>。</a:t>
            </a:r>
            <a:r>
              <a:rPr lang="en-US" altLang="zh-CN" sz="2000" dirty="0" smtClean="0"/>
              <a:t/>
            </a:r>
            <a:br>
              <a:rPr lang="en-US" altLang="zh-CN" sz="2000" dirty="0" smtClean="0"/>
            </a:br>
            <a:r>
              <a:rPr lang="en-US" altLang="zh-CN" sz="2000" dirty="0"/>
              <a:t/>
            </a:r>
            <a:br>
              <a:rPr lang="en-US" altLang="zh-CN" sz="2000" dirty="0"/>
            </a:br>
            <a:r>
              <a:rPr lang="zh-CN" altLang="en-US" sz="2000" dirty="0"/>
              <a:t>盘点方式通常有两种：一种是定期盘点，即仓库的全面盘点，是指在一定时间内，一般是每季度、每半年或年终财务结算前进行一次全面的盘点，由货主派人会同仓库保管员、商品会计一起进行盘点对账；二是临时盘点，即当仓库发生货物损失事故，或保管员更换，或仓库与货主认为有必要盘点对账时，组织一次局部性或全面的盘点。</a:t>
            </a:r>
            <a:br>
              <a:rPr lang="zh-CN" altLang="en-US" sz="2000" dirty="0"/>
            </a:br>
            <a:r>
              <a:rPr lang="zh-CN" altLang="en-US" sz="2000" dirty="0"/>
              <a:t>主要包括以下几个方面：</a:t>
            </a:r>
            <a:br>
              <a:rPr lang="zh-CN" altLang="en-US" sz="2000" dirty="0"/>
            </a:br>
            <a:r>
              <a:rPr lang="zh-CN" altLang="en-US" sz="2000" dirty="0"/>
              <a:t>（</a:t>
            </a:r>
            <a:r>
              <a:rPr lang="en-US" altLang="zh-CN" sz="2000" dirty="0"/>
              <a:t>1</a:t>
            </a:r>
            <a:r>
              <a:rPr lang="zh-CN" altLang="en-US" sz="2000" dirty="0"/>
              <a:t>）数量盘点。</a:t>
            </a:r>
            <a:br>
              <a:rPr lang="zh-CN" altLang="en-US" sz="2000" dirty="0"/>
            </a:br>
            <a:r>
              <a:rPr lang="zh-CN" altLang="en-US" sz="2000" dirty="0"/>
              <a:t>（</a:t>
            </a:r>
            <a:r>
              <a:rPr lang="en-US" altLang="zh-CN" sz="2000" dirty="0"/>
              <a:t>2</a:t>
            </a:r>
            <a:r>
              <a:rPr lang="zh-CN" altLang="en-US" sz="2000" dirty="0"/>
              <a:t>）重量盘点。</a:t>
            </a:r>
            <a:br>
              <a:rPr lang="zh-CN" altLang="en-US" sz="2000" dirty="0"/>
            </a:br>
            <a:r>
              <a:rPr lang="zh-CN" altLang="en-US" sz="2000" dirty="0"/>
              <a:t>（</a:t>
            </a:r>
            <a:r>
              <a:rPr lang="en-US" altLang="zh-CN" sz="2000" dirty="0"/>
              <a:t>3</a:t>
            </a:r>
            <a:r>
              <a:rPr lang="zh-CN" altLang="en-US" sz="2000" dirty="0"/>
              <a:t>）货与账核对。</a:t>
            </a:r>
            <a:br>
              <a:rPr lang="zh-CN" altLang="en-US" sz="2000" dirty="0"/>
            </a:br>
            <a:r>
              <a:rPr lang="zh-CN" altLang="en-US" sz="2000" dirty="0"/>
              <a:t>（</a:t>
            </a:r>
            <a:r>
              <a:rPr lang="en-US" altLang="zh-CN" sz="2000" dirty="0"/>
              <a:t>4</a:t>
            </a:r>
            <a:r>
              <a:rPr lang="zh-CN" altLang="en-US" sz="2000" dirty="0"/>
              <a:t>）账与账核对。</a:t>
            </a:r>
            <a:br>
              <a:rPr lang="zh-CN" altLang="en-US" sz="2000" dirty="0"/>
            </a:br>
            <a:endParaRPr lang="zh-CN" altLang="en-US" sz="2000" dirty="0">
              <a:solidFill>
                <a:schemeClr val="tx1">
                  <a:lumMod val="75000"/>
                  <a:lumOff val="25000"/>
                </a:schemeClr>
              </a:solidFill>
            </a:endParaRPr>
          </a:p>
        </p:txBody>
      </p:sp>
      <p:sp>
        <p:nvSpPr>
          <p:cNvPr id="21" name="文本占位符 20"/>
          <p:cNvSpPr>
            <a:spLocks noGrp="1"/>
          </p:cNvSpPr>
          <p:nvPr>
            <p:ph type="body" sz="quarter" idx="10"/>
          </p:nvPr>
        </p:nvSpPr>
        <p:spPr/>
        <p:txBody>
          <a:bodyPr/>
          <a:lstStyle/>
          <a:p>
            <a:r>
              <a:rPr lang="zh-CN" altLang="en-US" dirty="0" smtClean="0"/>
              <a:t>盘点</a:t>
            </a:r>
            <a:endParaRPr lang="zh-CN" altLang="en-US" dirty="0"/>
          </a:p>
        </p:txBody>
      </p:sp>
      <p:sp>
        <p:nvSpPr>
          <p:cNvPr id="22" name="文本占位符 21"/>
          <p:cNvSpPr>
            <a:spLocks noGrp="1"/>
          </p:cNvSpPr>
          <p:nvPr>
            <p:ph type="body" sz="quarter" idx="11"/>
          </p:nvPr>
        </p:nvSpPr>
        <p:spPr/>
        <p:txBody>
          <a:bodyPr/>
          <a:lstStyle/>
          <a:p>
            <a:r>
              <a:rPr lang="zh-CN" altLang="en-US" dirty="0" smtClean="0"/>
              <a:t>四、盘点</a:t>
            </a:r>
            <a:endParaRPr lang="zh-CN" altLang="en-US" dirty="0"/>
          </a:p>
        </p:txBody>
      </p:sp>
    </p:spTree>
    <p:extLst>
      <p:ext uri="{BB962C8B-B14F-4D97-AF65-F5344CB8AC3E}">
        <p14:creationId xmlns:p14="http://schemas.microsoft.com/office/powerpoint/2010/main" val="390873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22" y="1567944"/>
            <a:ext cx="11902249" cy="4409092"/>
          </a:xfrm>
        </p:spPr>
        <p:txBody>
          <a:bodyPr/>
          <a:lstStyle/>
          <a:p>
            <a:r>
              <a:rPr lang="zh-CN" altLang="en-US" sz="2000" dirty="0"/>
              <a:t>盘点分为手工盘点、盘点机盘点</a:t>
            </a:r>
            <a:br>
              <a:rPr lang="zh-CN" altLang="en-US" sz="2000" dirty="0"/>
            </a:br>
            <a:r>
              <a:rPr lang="zh-CN" altLang="en-US" sz="2000" dirty="0"/>
              <a:t>手工盘点：主要靠人员手工记录盘点内容，商品数据，然后跟电脑核对。</a:t>
            </a:r>
            <a:br>
              <a:rPr lang="zh-CN" altLang="en-US" sz="2000" dirty="0"/>
            </a:br>
            <a:r>
              <a:rPr lang="zh-CN" altLang="en-US" sz="2000" dirty="0"/>
              <a:t>盘点机盘点：利用数据采集器设备，把需要盘点的商品信息导入到采集器中，然后利用盘点机扫描商品条码，然后显示相应的信息，盘点人员根据实现数量录入采集，最后导入系统管理软件比对，生成盘盈</a:t>
            </a:r>
            <a:r>
              <a:rPr lang="zh-CN" altLang="en-US" sz="2000" dirty="0">
                <a:hlinkClick r:id="rId2"/>
              </a:rPr>
              <a:t>盘亏</a:t>
            </a:r>
            <a:r>
              <a:rPr lang="zh-CN" altLang="en-US" sz="2000" dirty="0"/>
              <a:t>单。</a:t>
            </a:r>
            <a:br>
              <a:rPr lang="zh-CN" altLang="en-US" sz="2000" dirty="0"/>
            </a:br>
            <a:r>
              <a:rPr lang="zh-CN" altLang="zh-CN" sz="2000" dirty="0"/>
              <a:t/>
            </a:r>
            <a:br>
              <a:rPr lang="zh-CN" altLang="zh-CN" sz="2000" dirty="0"/>
            </a:br>
            <a:r>
              <a:rPr lang="zh-CN" altLang="zh-CN" sz="2000" dirty="0"/>
              <a:t/>
            </a:r>
            <a:br>
              <a:rPr lang="zh-CN" altLang="zh-CN" sz="2000" dirty="0"/>
            </a:br>
            <a:r>
              <a:rPr lang="zh-CN" altLang="zh-CN" sz="2000" dirty="0"/>
              <a:t/>
            </a:r>
            <a:br>
              <a:rPr lang="zh-CN" altLang="zh-CN" sz="2000" dirty="0"/>
            </a:br>
            <a:endParaRPr lang="zh-CN" altLang="en-US" sz="2000" dirty="0"/>
          </a:p>
        </p:txBody>
      </p:sp>
      <p:sp>
        <p:nvSpPr>
          <p:cNvPr id="21" name="文本占位符 20"/>
          <p:cNvSpPr>
            <a:spLocks noGrp="1"/>
          </p:cNvSpPr>
          <p:nvPr>
            <p:ph type="body" sz="quarter" idx="10"/>
          </p:nvPr>
        </p:nvSpPr>
        <p:spPr/>
        <p:txBody>
          <a:bodyPr/>
          <a:lstStyle/>
          <a:p>
            <a:r>
              <a:rPr lang="zh-CN" altLang="en-US" dirty="0" smtClean="0"/>
              <a:t>盘点</a:t>
            </a:r>
            <a:endParaRPr lang="zh-CN" altLang="en-US" dirty="0"/>
          </a:p>
        </p:txBody>
      </p:sp>
      <p:sp>
        <p:nvSpPr>
          <p:cNvPr id="22" name="文本占位符 21"/>
          <p:cNvSpPr>
            <a:spLocks noGrp="1"/>
          </p:cNvSpPr>
          <p:nvPr>
            <p:ph type="body" sz="quarter" idx="11"/>
          </p:nvPr>
        </p:nvSpPr>
        <p:spPr/>
        <p:txBody>
          <a:bodyPr/>
          <a:lstStyle/>
          <a:p>
            <a:r>
              <a:rPr lang="zh-CN" altLang="en-US" dirty="0" smtClean="0"/>
              <a:t>四、盘点分类</a:t>
            </a:r>
            <a:endParaRPr lang="zh-CN" altLang="en-US" dirty="0"/>
          </a:p>
        </p:txBody>
      </p:sp>
    </p:spTree>
    <p:extLst>
      <p:ext uri="{BB962C8B-B14F-4D97-AF65-F5344CB8AC3E}">
        <p14:creationId xmlns:p14="http://schemas.microsoft.com/office/powerpoint/2010/main" val="119631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22" y="4032820"/>
            <a:ext cx="11902249" cy="1944215"/>
          </a:xfrm>
        </p:spPr>
        <p:txBody>
          <a:bodyPr/>
          <a:lstStyle/>
          <a:p>
            <a:pPr>
              <a:lnSpc>
                <a:spcPct val="120000"/>
              </a:lnSpc>
            </a:pPr>
            <a:r>
              <a:rPr lang="zh-CN" altLang="en-US" sz="2000" dirty="0" smtClean="0"/>
              <a:t>理货：整理货架和货物</a:t>
            </a:r>
            <a:r>
              <a:rPr lang="en-US" altLang="zh-CN" sz="2000" dirty="0" smtClean="0"/>
              <a:t/>
            </a:r>
            <a:br>
              <a:rPr lang="en-US" altLang="zh-CN" sz="2000" dirty="0" smtClean="0"/>
            </a:br>
            <a:r>
              <a:rPr lang="zh-CN" altLang="en-US" sz="2000" dirty="0" smtClean="0"/>
              <a:t>理货类型：</a:t>
            </a:r>
            <a:r>
              <a:rPr lang="zh-CN" altLang="zh-CN" sz="2000" dirty="0"/>
              <a:t>未标记储位</a:t>
            </a:r>
            <a:r>
              <a:rPr lang="zh-CN" altLang="zh-CN" sz="2000" dirty="0" smtClean="0"/>
              <a:t>码</a:t>
            </a:r>
            <a:r>
              <a:rPr lang="zh-CN" altLang="en-US" sz="2000" dirty="0" smtClean="0"/>
              <a:t>、</a:t>
            </a:r>
            <a:r>
              <a:rPr lang="zh-CN" altLang="zh-CN" sz="2000" dirty="0"/>
              <a:t>箱子</a:t>
            </a:r>
            <a:r>
              <a:rPr lang="zh-CN" altLang="zh-CN" sz="2000" dirty="0" smtClean="0"/>
              <a:t>破损</a:t>
            </a:r>
            <a:r>
              <a:rPr lang="zh-CN" altLang="en-US" sz="2000" dirty="0" smtClean="0"/>
              <a:t>、</a:t>
            </a:r>
            <a:r>
              <a:rPr lang="zh-CN" altLang="zh-CN" sz="2000" dirty="0"/>
              <a:t>货品位置</a:t>
            </a:r>
            <a:r>
              <a:rPr lang="zh-CN" altLang="zh-CN" sz="2000" dirty="0" smtClean="0"/>
              <a:t>不当</a:t>
            </a:r>
            <a:r>
              <a:rPr lang="zh-CN" altLang="en-US" sz="2000" dirty="0" smtClean="0"/>
              <a:t>、</a:t>
            </a:r>
            <a:r>
              <a:rPr lang="zh-CN" altLang="zh-CN" sz="2000" dirty="0"/>
              <a:t>货品标签放置未朝</a:t>
            </a:r>
            <a:r>
              <a:rPr lang="zh-CN" altLang="zh-CN" sz="2000" dirty="0" smtClean="0"/>
              <a:t>外</a:t>
            </a:r>
            <a:r>
              <a:rPr lang="zh-CN" altLang="en-US" sz="2000" dirty="0" smtClean="0"/>
              <a:t>、</a:t>
            </a:r>
            <a:r>
              <a:rPr lang="zh-CN" altLang="zh-CN" sz="2000" dirty="0"/>
              <a:t>拆封箱子里有其它</a:t>
            </a:r>
            <a:r>
              <a:rPr lang="zh-CN" altLang="zh-CN" sz="2000" dirty="0" smtClean="0"/>
              <a:t>货品</a:t>
            </a:r>
            <a:r>
              <a:rPr lang="en-US" altLang="zh-CN" sz="2000" dirty="0" smtClean="0"/>
              <a:t/>
            </a:r>
            <a:br>
              <a:rPr lang="en-US" altLang="zh-CN" sz="2000" dirty="0" smtClean="0"/>
            </a:br>
            <a:r>
              <a:rPr lang="zh-CN" altLang="zh-CN" sz="2000" dirty="0"/>
              <a:t>拆封箱子里无其它货品</a:t>
            </a:r>
            <a:br>
              <a:rPr lang="zh-CN" altLang="zh-CN" sz="2000" dirty="0"/>
            </a:br>
            <a:r>
              <a:rPr lang="zh-CN" altLang="zh-CN" sz="2000" dirty="0"/>
              <a:t/>
            </a:r>
            <a:br>
              <a:rPr lang="zh-CN" altLang="zh-CN" sz="2000" dirty="0"/>
            </a:br>
            <a:r>
              <a:rPr lang="zh-CN" altLang="zh-CN" sz="2000" dirty="0"/>
              <a:t/>
            </a:r>
            <a:br>
              <a:rPr lang="zh-CN" altLang="zh-CN" sz="2000" dirty="0"/>
            </a:br>
            <a:r>
              <a:rPr lang="zh-CN" altLang="zh-CN" sz="2000" dirty="0"/>
              <a:t/>
            </a:r>
            <a:br>
              <a:rPr lang="zh-CN" altLang="zh-CN" sz="2000" dirty="0"/>
            </a:br>
            <a:endParaRPr lang="zh-CN" altLang="en-US" sz="2000" dirty="0"/>
          </a:p>
        </p:txBody>
      </p:sp>
      <p:sp>
        <p:nvSpPr>
          <p:cNvPr id="21" name="文本占位符 20"/>
          <p:cNvSpPr>
            <a:spLocks noGrp="1"/>
          </p:cNvSpPr>
          <p:nvPr>
            <p:ph type="body" sz="quarter" idx="10"/>
          </p:nvPr>
        </p:nvSpPr>
        <p:spPr/>
        <p:txBody>
          <a:bodyPr/>
          <a:lstStyle/>
          <a:p>
            <a:r>
              <a:rPr lang="zh-CN" altLang="en-US" dirty="0" smtClean="0"/>
              <a:t>盘点</a:t>
            </a:r>
            <a:endParaRPr lang="zh-CN" altLang="en-US" dirty="0"/>
          </a:p>
        </p:txBody>
      </p:sp>
      <p:sp>
        <p:nvSpPr>
          <p:cNvPr id="22" name="文本占位符 21"/>
          <p:cNvSpPr>
            <a:spLocks noGrp="1"/>
          </p:cNvSpPr>
          <p:nvPr>
            <p:ph type="body" sz="quarter" idx="11"/>
          </p:nvPr>
        </p:nvSpPr>
        <p:spPr/>
        <p:txBody>
          <a:bodyPr/>
          <a:lstStyle/>
          <a:p>
            <a:r>
              <a:rPr lang="zh-CN" altLang="en-US" dirty="0"/>
              <a:t>四</a:t>
            </a:r>
            <a:r>
              <a:rPr lang="zh-CN" altLang="en-US" dirty="0" smtClean="0"/>
              <a:t>、</a:t>
            </a:r>
            <a:r>
              <a:rPr lang="en-US" altLang="zh-CN" dirty="0" smtClean="0"/>
              <a:t>VR</a:t>
            </a:r>
            <a:r>
              <a:rPr lang="zh-CN" altLang="en-US" dirty="0" smtClean="0"/>
              <a:t>盘点功能</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969" y="1584548"/>
            <a:ext cx="8568952"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48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2614537" y="2568816"/>
            <a:ext cx="2585737" cy="2661333"/>
            <a:chOff x="1827622" y="1343919"/>
            <a:chExt cx="2304000" cy="2304000"/>
          </a:xfrm>
        </p:grpSpPr>
        <p:sp>
          <p:nvSpPr>
            <p:cNvPr id="89" name="椭圆 8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zh-CN" altLang="en-US" sz="4100" b="1" dirty="0">
                  <a:solidFill>
                    <a:srgbClr val="E74E09"/>
                  </a:solidFill>
                  <a:latin typeface="DIN Mittelschrift Std" pitchFamily="50" charset="0"/>
                  <a:ea typeface="微软雅黑" pitchFamily="34" charset="-122"/>
                </a:rPr>
                <a:t>主目录</a:t>
              </a:r>
              <a:r>
                <a:rPr lang="en-US" altLang="zh-CN" dirty="0" smtClean="0">
                  <a:solidFill>
                    <a:srgbClr val="E74E09"/>
                  </a:solidFill>
                  <a:latin typeface="DIN Mittelschrift Std" pitchFamily="50" charset="0"/>
                  <a:ea typeface="微软雅黑" pitchFamily="34" charset="-122"/>
                </a:rPr>
                <a:t>Menu</a:t>
              </a:r>
              <a:endParaRPr lang="zh-CN" altLang="en-US" dirty="0">
                <a:solidFill>
                  <a:srgbClr val="E74E09"/>
                </a:solidFill>
                <a:latin typeface="DIN Mittelschrift Std" pitchFamily="50" charset="0"/>
                <a:ea typeface="微软雅黑" pitchFamily="34" charset="-122"/>
              </a:endParaRPr>
            </a:p>
          </p:txBody>
        </p:sp>
      </p:grpSp>
      <p:sp>
        <p:nvSpPr>
          <p:cNvPr id="25" name="圆角矩形 24"/>
          <p:cNvSpPr/>
          <p:nvPr/>
        </p:nvSpPr>
        <p:spPr>
          <a:xfrm>
            <a:off x="6357075" y="3459683"/>
            <a:ext cx="4661345"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81" tIns="51840" rIns="103681" bIns="51840" rtlCol="0" anchor="ctr"/>
          <a:lstStyle/>
          <a:p>
            <a:pPr algn="ctr"/>
            <a:endParaRPr lang="zh-CN" altLang="en-US" sz="1400"/>
          </a:p>
        </p:txBody>
      </p:sp>
      <p:sp>
        <p:nvSpPr>
          <p:cNvPr id="26" name="圆角矩形 25"/>
          <p:cNvSpPr/>
          <p:nvPr/>
        </p:nvSpPr>
        <p:spPr>
          <a:xfrm>
            <a:off x="6357075" y="4881441"/>
            <a:ext cx="4661345"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81" tIns="51840" rIns="103681" bIns="51840" rtlCol="0" anchor="ctr"/>
          <a:lstStyle/>
          <a:p>
            <a:pPr algn="ctr"/>
            <a:endParaRPr lang="zh-CN" altLang="en-US" sz="1400"/>
          </a:p>
        </p:txBody>
      </p:sp>
      <p:sp>
        <p:nvSpPr>
          <p:cNvPr id="27" name="圆角矩形 26"/>
          <p:cNvSpPr/>
          <p:nvPr/>
        </p:nvSpPr>
        <p:spPr>
          <a:xfrm>
            <a:off x="6357075" y="1985127"/>
            <a:ext cx="4661345"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81" tIns="51840" rIns="103681" bIns="51840" rtlCol="0" anchor="ctr"/>
          <a:lstStyle/>
          <a:p>
            <a:pPr algn="ctr"/>
            <a:endParaRPr lang="zh-CN" altLang="en-US" sz="1400"/>
          </a:p>
        </p:txBody>
      </p:sp>
      <p:grpSp>
        <p:nvGrpSpPr>
          <p:cNvPr id="8" name="组合 7"/>
          <p:cNvGrpSpPr/>
          <p:nvPr/>
        </p:nvGrpSpPr>
        <p:grpSpPr>
          <a:xfrm>
            <a:off x="6910354" y="3519711"/>
            <a:ext cx="3748027" cy="492443"/>
            <a:chOff x="5933823" y="2544870"/>
            <a:chExt cx="2404459" cy="426325"/>
          </a:xfrm>
        </p:grpSpPr>
        <p:sp>
          <p:nvSpPr>
            <p:cNvPr id="33" name="TextBox 32"/>
            <p:cNvSpPr txBox="1"/>
            <p:nvPr/>
          </p:nvSpPr>
          <p:spPr>
            <a:xfrm>
              <a:off x="6346566" y="2544870"/>
              <a:ext cx="1991716" cy="426325"/>
            </a:xfrm>
            <a:prstGeom prst="rect">
              <a:avLst/>
            </a:prstGeom>
            <a:noFill/>
          </p:spPr>
          <p:txBody>
            <a:bodyPr wrap="square" rtlCol="0">
              <a:spAutoFit/>
            </a:bodyPr>
            <a:lstStyle/>
            <a:p>
              <a:r>
                <a:rPr lang="zh-CN" altLang="en-US" sz="2600" dirty="0">
                  <a:solidFill>
                    <a:schemeClr val="bg1"/>
                  </a:solidFill>
                  <a:latin typeface="思源黑体 CN Medium" pitchFamily="34" charset="-122"/>
                  <a:ea typeface="思源黑体 CN Medium" pitchFamily="34" charset="-122"/>
                </a:rPr>
                <a:t>二</a:t>
              </a:r>
              <a:r>
                <a:rPr lang="zh-CN" altLang="en-US" sz="2600" dirty="0" smtClean="0">
                  <a:solidFill>
                    <a:schemeClr val="bg1"/>
                  </a:solidFill>
                  <a:latin typeface="思源黑体 CN Medium" pitchFamily="34" charset="-122"/>
                  <a:ea typeface="思源黑体 CN Medium" pitchFamily="34" charset="-122"/>
                </a:rPr>
                <a:t>、仓储入库</a:t>
              </a:r>
              <a:endParaRPr lang="zh-CN" altLang="en-US" sz="2600" dirty="0">
                <a:solidFill>
                  <a:schemeClr val="bg1"/>
                </a:solidFill>
                <a:latin typeface="思源黑体 CN Medium" pitchFamily="34" charset="-122"/>
                <a:ea typeface="思源黑体 CN Medium" pitchFamily="34" charset="-122"/>
              </a:endParaRPr>
            </a:p>
          </p:txBody>
        </p:sp>
        <p:sp>
          <p:nvSpPr>
            <p:cNvPr id="34" name="椭圆 33"/>
            <p:cNvSpPr/>
            <p:nvPr/>
          </p:nvSpPr>
          <p:spPr>
            <a:xfrm>
              <a:off x="5933823" y="2618924"/>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6910354" y="4941468"/>
            <a:ext cx="4108066" cy="492443"/>
            <a:chOff x="5933823" y="3336957"/>
            <a:chExt cx="2531343" cy="426326"/>
          </a:xfrm>
        </p:grpSpPr>
        <p:sp>
          <p:nvSpPr>
            <p:cNvPr id="35" name="TextBox 34"/>
            <p:cNvSpPr txBox="1"/>
            <p:nvPr/>
          </p:nvSpPr>
          <p:spPr>
            <a:xfrm>
              <a:off x="6346566" y="3336957"/>
              <a:ext cx="2118600" cy="426326"/>
            </a:xfrm>
            <a:prstGeom prst="rect">
              <a:avLst/>
            </a:prstGeom>
            <a:noFill/>
          </p:spPr>
          <p:txBody>
            <a:bodyPr wrap="square" rtlCol="0">
              <a:spAutoFit/>
            </a:bodyPr>
            <a:lstStyle/>
            <a:p>
              <a:r>
                <a:rPr lang="zh-CN" altLang="en-US" sz="2600" dirty="0">
                  <a:solidFill>
                    <a:schemeClr val="bg1"/>
                  </a:solidFill>
                  <a:latin typeface="思源黑体 CN Medium" pitchFamily="34" charset="-122"/>
                  <a:ea typeface="思源黑体 CN Medium" pitchFamily="34" charset="-122"/>
                </a:rPr>
                <a:t>三</a:t>
              </a:r>
              <a:r>
                <a:rPr lang="zh-CN" altLang="en-US" sz="2600" dirty="0" smtClean="0">
                  <a:solidFill>
                    <a:schemeClr val="bg1"/>
                  </a:solidFill>
                  <a:latin typeface="思源黑体 CN Medium" pitchFamily="34" charset="-122"/>
                  <a:ea typeface="思源黑体 CN Medium" pitchFamily="34" charset="-122"/>
                </a:rPr>
                <a:t>、仓储出库</a:t>
              </a:r>
              <a:endParaRPr lang="zh-CN" altLang="en-US" sz="2600" dirty="0">
                <a:solidFill>
                  <a:schemeClr val="bg1"/>
                </a:solidFill>
                <a:latin typeface="思源黑体 CN Medium" pitchFamily="34" charset="-122"/>
                <a:ea typeface="思源黑体 CN Medium" pitchFamily="34" charset="-122"/>
              </a:endParaRPr>
            </a:p>
          </p:txBody>
        </p:sp>
        <p:sp>
          <p:nvSpPr>
            <p:cNvPr id="36" name="椭圆 35"/>
            <p:cNvSpPr/>
            <p:nvPr/>
          </p:nvSpPr>
          <p:spPr>
            <a:xfrm>
              <a:off x="5933823" y="3411012"/>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6910354" y="2045158"/>
            <a:ext cx="4108066" cy="492443"/>
            <a:chOff x="5933823" y="4129045"/>
            <a:chExt cx="2531343" cy="426325"/>
          </a:xfrm>
        </p:grpSpPr>
        <p:sp>
          <p:nvSpPr>
            <p:cNvPr id="37" name="TextBox 36"/>
            <p:cNvSpPr txBox="1"/>
            <p:nvPr/>
          </p:nvSpPr>
          <p:spPr>
            <a:xfrm>
              <a:off x="6346566" y="4129045"/>
              <a:ext cx="2118600" cy="426325"/>
            </a:xfrm>
            <a:prstGeom prst="rect">
              <a:avLst/>
            </a:prstGeom>
            <a:noFill/>
          </p:spPr>
          <p:txBody>
            <a:bodyPr wrap="square" rtlCol="0">
              <a:spAutoFit/>
            </a:bodyPr>
            <a:lstStyle/>
            <a:p>
              <a:r>
                <a:rPr lang="zh-CN" altLang="en-US" sz="2600" dirty="0">
                  <a:solidFill>
                    <a:schemeClr val="bg1"/>
                  </a:solidFill>
                  <a:latin typeface="思源黑体 CN Medium" pitchFamily="34" charset="-122"/>
                  <a:ea typeface="思源黑体 CN Medium" pitchFamily="34" charset="-122"/>
                </a:rPr>
                <a:t>一</a:t>
              </a:r>
              <a:r>
                <a:rPr lang="zh-CN" altLang="en-US" sz="2600" dirty="0" smtClean="0">
                  <a:solidFill>
                    <a:schemeClr val="bg1"/>
                  </a:solidFill>
                  <a:latin typeface="思源黑体 CN Medium" pitchFamily="34" charset="-122"/>
                  <a:ea typeface="思源黑体 CN Medium" pitchFamily="34" charset="-122"/>
                </a:rPr>
                <a:t>、认识仓储</a:t>
              </a:r>
              <a:endParaRPr lang="zh-CN" altLang="en-US" sz="2600" dirty="0">
                <a:solidFill>
                  <a:schemeClr val="bg1"/>
                </a:solidFill>
                <a:latin typeface="思源黑体 CN Medium" pitchFamily="34" charset="-122"/>
                <a:ea typeface="思源黑体 CN Medium" pitchFamily="34" charset="-122"/>
              </a:endParaRPr>
            </a:p>
          </p:txBody>
        </p:sp>
        <p:sp>
          <p:nvSpPr>
            <p:cNvPr id="38" name="椭圆 37"/>
            <p:cNvSpPr/>
            <p:nvPr/>
          </p:nvSpPr>
          <p:spPr>
            <a:xfrm>
              <a:off x="5933823" y="4203100"/>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6264472" y="6049043"/>
            <a:ext cx="4661345"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81" tIns="51840" rIns="103681" bIns="51840" rtlCol="0" anchor="ctr"/>
          <a:lstStyle/>
          <a:p>
            <a:pPr algn="ctr"/>
            <a:endParaRPr lang="zh-CN" altLang="en-US" sz="1400"/>
          </a:p>
        </p:txBody>
      </p:sp>
      <p:grpSp>
        <p:nvGrpSpPr>
          <p:cNvPr id="21" name="组合 20"/>
          <p:cNvGrpSpPr/>
          <p:nvPr/>
        </p:nvGrpSpPr>
        <p:grpSpPr>
          <a:xfrm>
            <a:off x="6817751" y="6179476"/>
            <a:ext cx="4108066" cy="492443"/>
            <a:chOff x="5933823" y="3336957"/>
            <a:chExt cx="2531343" cy="426326"/>
          </a:xfrm>
        </p:grpSpPr>
        <p:sp>
          <p:nvSpPr>
            <p:cNvPr id="22" name="TextBox 21"/>
            <p:cNvSpPr txBox="1"/>
            <p:nvPr/>
          </p:nvSpPr>
          <p:spPr>
            <a:xfrm>
              <a:off x="6346566" y="3336957"/>
              <a:ext cx="2118600" cy="426326"/>
            </a:xfrm>
            <a:prstGeom prst="rect">
              <a:avLst/>
            </a:prstGeom>
            <a:noFill/>
          </p:spPr>
          <p:txBody>
            <a:bodyPr wrap="square" rtlCol="0">
              <a:spAutoFit/>
            </a:bodyPr>
            <a:lstStyle/>
            <a:p>
              <a:r>
                <a:rPr lang="zh-CN" altLang="en-US" sz="2600" dirty="0" smtClean="0">
                  <a:solidFill>
                    <a:schemeClr val="bg1"/>
                  </a:solidFill>
                  <a:latin typeface="思源黑体 CN Medium" pitchFamily="34" charset="-122"/>
                  <a:ea typeface="思源黑体 CN Medium" pitchFamily="34" charset="-122"/>
                </a:rPr>
                <a:t>四、盘点</a:t>
              </a:r>
              <a:endParaRPr lang="zh-CN" altLang="en-US" sz="2600" dirty="0">
                <a:solidFill>
                  <a:schemeClr val="bg1"/>
                </a:solidFill>
                <a:latin typeface="思源黑体 CN Medium" pitchFamily="34" charset="-122"/>
                <a:ea typeface="思源黑体 CN Medium" pitchFamily="34" charset="-122"/>
              </a:endParaRPr>
            </a:p>
          </p:txBody>
        </p:sp>
        <p:sp>
          <p:nvSpPr>
            <p:cNvPr id="23" name="椭圆 22"/>
            <p:cNvSpPr/>
            <p:nvPr/>
          </p:nvSpPr>
          <p:spPr>
            <a:xfrm>
              <a:off x="5933823" y="3411012"/>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68590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strVal val="4/3*#ppt_w"/>
                                          </p:val>
                                        </p:tav>
                                        <p:tav tm="100000">
                                          <p:val>
                                            <p:strVal val="#ppt_w"/>
                                          </p:val>
                                        </p:tav>
                                      </p:tavLst>
                                    </p:anim>
                                    <p:anim calcmode="lin" valueType="num">
                                      <p:cBhvr>
                                        <p:cTn id="8" dur="500" fill="hold"/>
                                        <p:tgtEl>
                                          <p:spTgt spid="88"/>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100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1000"/>
                                        <p:tgtEl>
                                          <p:spTgt spid="25"/>
                                        </p:tgtEl>
                                      </p:cBhvr>
                                    </p:animEffect>
                                  </p:childTnLst>
                                </p:cTn>
                              </p:par>
                              <p:par>
                                <p:cTn id="12" presetID="12" presetClass="entr" presetSubtype="2" fill="hold" nodeType="withEffect">
                                  <p:stCondLst>
                                    <p:cond delay="10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p:tgtEl>
                                          <p:spTgt spid="8"/>
                                        </p:tgtEl>
                                        <p:attrNameLst>
                                          <p:attrName>ppt_x</p:attrName>
                                        </p:attrNameLst>
                                      </p:cBhvr>
                                      <p:tavLst>
                                        <p:tav tm="0">
                                          <p:val>
                                            <p:strVal val="#ppt_x+#ppt_w*1.125000"/>
                                          </p:val>
                                        </p:tav>
                                        <p:tav tm="100000">
                                          <p:val>
                                            <p:strVal val="#ppt_x"/>
                                          </p:val>
                                        </p:tav>
                                      </p:tavLst>
                                    </p:anim>
                                    <p:animEffect transition="in" filter="wipe(left)">
                                      <p:cBhvr>
                                        <p:cTn id="15" dur="500"/>
                                        <p:tgtEl>
                                          <p:spTgt spid="8"/>
                                        </p:tgtEl>
                                      </p:cBhvr>
                                    </p:animEffect>
                                  </p:childTnLst>
                                </p:cTn>
                              </p:par>
                              <p:par>
                                <p:cTn id="16" presetID="22" presetClass="entr" presetSubtype="8" fill="hold" grpId="0" nodeType="withEffect">
                                  <p:stCondLst>
                                    <p:cond delay="17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000"/>
                                        <p:tgtEl>
                                          <p:spTgt spid="26"/>
                                        </p:tgtEl>
                                      </p:cBhvr>
                                    </p:animEffect>
                                  </p:childTnLst>
                                </p:cTn>
                              </p:par>
                              <p:par>
                                <p:cTn id="19" presetID="12" presetClass="entr" presetSubtype="2" fill="hold" nodeType="withEffect">
                                  <p:stCondLst>
                                    <p:cond delay="175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ppt_x</p:attrName>
                                        </p:attrNameLst>
                                      </p:cBhvr>
                                      <p:tavLst>
                                        <p:tav tm="0">
                                          <p:val>
                                            <p:strVal val="#ppt_x+#ppt_w*1.125000"/>
                                          </p:val>
                                        </p:tav>
                                        <p:tav tm="100000">
                                          <p:val>
                                            <p:strVal val="#ppt_x"/>
                                          </p:val>
                                        </p:tav>
                                      </p:tavLst>
                                    </p:anim>
                                    <p:animEffect transition="in" filter="wipe(left)">
                                      <p:cBhvr>
                                        <p:cTn id="22" dur="500"/>
                                        <p:tgtEl>
                                          <p:spTgt spid="9"/>
                                        </p:tgtEl>
                                      </p:cBhvr>
                                    </p:animEffect>
                                  </p:childTnLst>
                                </p:cTn>
                              </p:par>
                              <p:par>
                                <p:cTn id="23" presetID="22" presetClass="entr" presetSubtype="8" fill="hold" grpId="0" nodeType="withEffect">
                                  <p:stCondLst>
                                    <p:cond delay="250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1000"/>
                                        <p:tgtEl>
                                          <p:spTgt spid="27"/>
                                        </p:tgtEl>
                                      </p:cBhvr>
                                    </p:animEffect>
                                  </p:childTnLst>
                                </p:cTn>
                              </p:par>
                              <p:par>
                                <p:cTn id="26" presetID="12" presetClass="entr" presetSubtype="2" fill="hold" nodeType="withEffect">
                                  <p:stCondLst>
                                    <p:cond delay="2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left)">
                                      <p:cBhvr>
                                        <p:cTn id="29" dur="500"/>
                                        <p:tgtEl>
                                          <p:spTgt spid="10"/>
                                        </p:tgtEl>
                                      </p:cBhvr>
                                    </p:animEffect>
                                  </p:childTnLst>
                                </p:cTn>
                              </p:par>
                              <p:par>
                                <p:cTn id="30" presetID="10" presetClass="exit" presetSubtype="0" fill="hold" grpId="1"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7"/>
                                        </p:tgtEl>
                                      </p:cBhvr>
                                    </p:animEffect>
                                    <p:set>
                                      <p:cBhvr>
                                        <p:cTn id="44" dur="1" fill="hold">
                                          <p:stCondLst>
                                            <p:cond delay="499"/>
                                          </p:stCondLst>
                                        </p:cTn>
                                        <p:tgtEl>
                                          <p:spTgt spid="2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22" presetClass="entr" presetSubtype="8" fill="hold" grpId="0" nodeType="withEffect">
                                  <p:stCondLst>
                                    <p:cond delay="175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1000"/>
                                        <p:tgtEl>
                                          <p:spTgt spid="20"/>
                                        </p:tgtEl>
                                      </p:cBhvr>
                                    </p:animEffect>
                                  </p:childTnLst>
                                </p:cTn>
                              </p:par>
                              <p:par>
                                <p:cTn id="51" presetID="10" presetClass="exit" presetSubtype="0" fill="hold" grpId="1" nodeType="withEffect">
                                  <p:stCondLst>
                                    <p:cond delay="0"/>
                                  </p:stCondLst>
                                  <p:childTnLst>
                                    <p:animEffect transition="out" filter="fade">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par>
                                <p:cTn id="54" presetID="12" presetClass="entr" presetSubtype="2" fill="hold" nodeType="withEffect">
                                  <p:stCondLst>
                                    <p:cond delay="175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p:tgtEl>
                                          <p:spTgt spid="21"/>
                                        </p:tgtEl>
                                        <p:attrNameLst>
                                          <p:attrName>ppt_x</p:attrName>
                                        </p:attrNameLst>
                                      </p:cBhvr>
                                      <p:tavLst>
                                        <p:tav tm="0">
                                          <p:val>
                                            <p:strVal val="#ppt_x+#ppt_w*1.125000"/>
                                          </p:val>
                                        </p:tav>
                                        <p:tav tm="100000">
                                          <p:val>
                                            <p:strVal val="#ppt_x"/>
                                          </p:val>
                                        </p:tav>
                                      </p:tavLst>
                                    </p:anim>
                                    <p:animEffect transition="in" filter="wipe(left)">
                                      <p:cBhvr>
                                        <p:cTn id="57" dur="500"/>
                                        <p:tgtEl>
                                          <p:spTgt spid="21"/>
                                        </p:tgtEl>
                                      </p:cBhvr>
                                    </p:animEffect>
                                  </p:childTnLst>
                                </p:cTn>
                              </p:par>
                              <p:par>
                                <p:cTn id="58" presetID="10" presetClass="exit" presetSubtype="0" fill="hold" nodeType="withEffect">
                                  <p:stCondLst>
                                    <p:cond delay="0"/>
                                  </p:stCondLst>
                                  <p:childTnLst>
                                    <p:animEffect transition="out" filter="fade">
                                      <p:cBhvr>
                                        <p:cTn id="59" dur="500"/>
                                        <p:tgtEl>
                                          <p:spTgt spid="21"/>
                                        </p:tgtEl>
                                      </p:cBhvr>
                                    </p:animEffect>
                                    <p:set>
                                      <p:cBhvr>
                                        <p:cTn id="6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20" grpId="0" animBg="1"/>
      <p:bldP spid="20"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longjun.deng\Desktop\图片3.png"/>
          <p:cNvPicPr>
            <a:picLocks noChangeAspect="1" noChangeArrowheads="1"/>
          </p:cNvPicPr>
          <p:nvPr/>
        </p:nvPicPr>
        <p:blipFill rotWithShape="1">
          <a:blip r:embed="rId3">
            <a:extLst>
              <a:ext uri="{28A0092B-C50C-407E-A947-70E740481C1C}">
                <a14:useLocalDpi xmlns:a14="http://schemas.microsoft.com/office/drawing/2010/main" val="0"/>
              </a:ext>
            </a:extLst>
          </a:blip>
          <a:srcRect l="1740" t="5066" r="15499" b="1976"/>
          <a:stretch/>
        </p:blipFill>
        <p:spPr bwMode="auto">
          <a:xfrm>
            <a:off x="3" y="0"/>
            <a:ext cx="13681074" cy="7921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5336" b="7127"/>
          <a:stretch/>
        </p:blipFill>
        <p:spPr bwMode="auto">
          <a:xfrm>
            <a:off x="5334964" y="0"/>
            <a:ext cx="8346113" cy="79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234657" y="3509993"/>
            <a:ext cx="6342061" cy="1200318"/>
          </a:xfrm>
          <a:prstGeom prst="rect">
            <a:avLst/>
          </a:prstGeom>
          <a:noFill/>
        </p:spPr>
        <p:txBody>
          <a:bodyPr wrap="square" lIns="91431" tIns="45715" rIns="91431" bIns="45715" rtlCol="0">
            <a:spAutoFit/>
          </a:bodyPr>
          <a:lstStyle/>
          <a:p>
            <a:r>
              <a:rPr lang="zh-CN" altLang="en-US" sz="7200" b="1" dirty="0">
                <a:solidFill>
                  <a:srgbClr val="003366"/>
                </a:solidFill>
                <a:latin typeface="微软雅黑" panose="020B0503020204020204" pitchFamily="34" charset="-122"/>
                <a:ea typeface="微软雅黑" panose="020B0503020204020204" pitchFamily="34" charset="-122"/>
              </a:rPr>
              <a:t>感谢您的聆听！</a:t>
            </a:r>
          </a:p>
        </p:txBody>
      </p:sp>
      <p:grpSp>
        <p:nvGrpSpPr>
          <p:cNvPr id="41" name="组合 40"/>
          <p:cNvGrpSpPr/>
          <p:nvPr/>
        </p:nvGrpSpPr>
        <p:grpSpPr>
          <a:xfrm>
            <a:off x="1400222" y="4638539"/>
            <a:ext cx="5893446" cy="369332"/>
            <a:chOff x="7722433" y="4441589"/>
            <a:chExt cx="4298857" cy="369332"/>
          </a:xfrm>
        </p:grpSpPr>
        <p:sp>
          <p:nvSpPr>
            <p:cNvPr id="42" name="矩形 41"/>
            <p:cNvSpPr/>
            <p:nvPr/>
          </p:nvSpPr>
          <p:spPr>
            <a:xfrm>
              <a:off x="7722433" y="4468637"/>
              <a:ext cx="4095463" cy="32777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43" name="TextBox 42"/>
            <p:cNvSpPr txBox="1"/>
            <p:nvPr/>
          </p:nvSpPr>
          <p:spPr>
            <a:xfrm>
              <a:off x="7808127" y="4441589"/>
              <a:ext cx="4213163" cy="369332"/>
            </a:xfrm>
            <a:prstGeom prst="rect">
              <a:avLst/>
            </a:prstGeom>
            <a:noFill/>
          </p:spPr>
          <p:txBody>
            <a:bodyPr wrap="square" rtlCol="0">
              <a:spAutoFit/>
            </a:bodyPr>
            <a:lstStyle/>
            <a:p>
              <a:pPr algn="ctr"/>
              <a:r>
                <a:rPr lang="en-US" altLang="zh-CN" sz="1800" spc="1999" dirty="0">
                  <a:solidFill>
                    <a:schemeClr val="bg1"/>
                  </a:solidFill>
                  <a:latin typeface="微软雅黑" panose="020B0503020204020204" pitchFamily="34" charset="-122"/>
                  <a:ea typeface="微软雅黑" panose="020B0503020204020204" pitchFamily="34" charset="-122"/>
                </a:rPr>
                <a:t>THANK YOU!</a:t>
              </a:r>
              <a:endParaRPr lang="en-US" altLang="zh-CN" sz="1600" spc="1999" dirty="0">
                <a:solidFill>
                  <a:schemeClr val="bg1"/>
                </a:solidFill>
                <a:latin typeface="微软雅黑" panose="020B0503020204020204" pitchFamily="34" charset="-122"/>
                <a:ea typeface="微软雅黑" panose="020B0503020204020204" pitchFamily="34" charset="-122"/>
              </a:endParaRPr>
            </a:p>
          </p:txBody>
        </p:sp>
      </p:grpSp>
      <p:pic>
        <p:nvPicPr>
          <p:cNvPr id="9"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7849" y="936477"/>
            <a:ext cx="3486514" cy="20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5167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3" presetClass="entr" presetSubtype="528" fill="hold" grpId="0" nodeType="withEffect">
                                  <p:stCondLst>
                                    <p:cond delay="0"/>
                                  </p:stCondLst>
                                  <p:iterate type="lt">
                                    <p:tmPct val="50000"/>
                                  </p:iterate>
                                  <p:childTnLst>
                                    <p:set>
                                      <p:cBhvr>
                                        <p:cTn id="9" dur="1" fill="hold">
                                          <p:stCondLst>
                                            <p:cond delay="0"/>
                                          </p:stCondLst>
                                        </p:cTn>
                                        <p:tgtEl>
                                          <p:spTgt spid="40"/>
                                        </p:tgtEl>
                                        <p:attrNameLst>
                                          <p:attrName>style.visibility</p:attrName>
                                        </p:attrNameLst>
                                      </p:cBhvr>
                                      <p:to>
                                        <p:strVal val="visible"/>
                                      </p:to>
                                    </p:set>
                                    <p:anim calcmode="lin" valueType="num">
                                      <p:cBhvr>
                                        <p:cTn id="10" dur="250" fill="hold"/>
                                        <p:tgtEl>
                                          <p:spTgt spid="40"/>
                                        </p:tgtEl>
                                        <p:attrNameLst>
                                          <p:attrName>ppt_w</p:attrName>
                                        </p:attrNameLst>
                                      </p:cBhvr>
                                      <p:tavLst>
                                        <p:tav tm="0">
                                          <p:val>
                                            <p:fltVal val="0"/>
                                          </p:val>
                                        </p:tav>
                                        <p:tav tm="100000">
                                          <p:val>
                                            <p:strVal val="#ppt_w"/>
                                          </p:val>
                                        </p:tav>
                                      </p:tavLst>
                                    </p:anim>
                                    <p:anim calcmode="lin" valueType="num">
                                      <p:cBhvr>
                                        <p:cTn id="11" dur="250" fill="hold"/>
                                        <p:tgtEl>
                                          <p:spTgt spid="40"/>
                                        </p:tgtEl>
                                        <p:attrNameLst>
                                          <p:attrName>ppt_h</p:attrName>
                                        </p:attrNameLst>
                                      </p:cBhvr>
                                      <p:tavLst>
                                        <p:tav tm="0">
                                          <p:val>
                                            <p:fltVal val="0"/>
                                          </p:val>
                                        </p:tav>
                                        <p:tav tm="100000">
                                          <p:val>
                                            <p:strVal val="#ppt_h"/>
                                          </p:val>
                                        </p:tav>
                                      </p:tavLst>
                                    </p:anim>
                                    <p:anim calcmode="lin" valueType="num">
                                      <p:cBhvr>
                                        <p:cTn id="12" dur="250" fill="hold"/>
                                        <p:tgtEl>
                                          <p:spTgt spid="40"/>
                                        </p:tgtEl>
                                        <p:attrNameLst>
                                          <p:attrName>ppt_x</p:attrName>
                                        </p:attrNameLst>
                                      </p:cBhvr>
                                      <p:tavLst>
                                        <p:tav tm="0">
                                          <p:val>
                                            <p:fltVal val="0.5"/>
                                          </p:val>
                                        </p:tav>
                                        <p:tav tm="100000">
                                          <p:val>
                                            <p:strVal val="#ppt_x"/>
                                          </p:val>
                                        </p:tav>
                                      </p:tavLst>
                                    </p:anim>
                                    <p:anim calcmode="lin" valueType="num">
                                      <p:cBhvr>
                                        <p:cTn id="13" dur="250" fill="hold"/>
                                        <p:tgtEl>
                                          <p:spTgt spid="40"/>
                                        </p:tgtEl>
                                        <p:attrNameLst>
                                          <p:attrName>ppt_y</p:attrName>
                                        </p:attrNameLst>
                                      </p:cBhvr>
                                      <p:tavLst>
                                        <p:tav tm="0">
                                          <p:val>
                                            <p:fltVal val="0.5"/>
                                          </p:val>
                                        </p:tav>
                                        <p:tav tm="100000">
                                          <p:val>
                                            <p:strVal val="#ppt_y"/>
                                          </p:val>
                                        </p:tav>
                                      </p:tavLst>
                                    </p:anim>
                                  </p:childTnLst>
                                </p:cTn>
                              </p:par>
                              <p:par>
                                <p:cTn id="14" presetID="16" presetClass="entr" presetSubtype="21" fill="hold" nodeType="withEffect">
                                  <p:stCondLst>
                                    <p:cond delay="50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1727969" y="1800574"/>
            <a:ext cx="8301850" cy="4841140"/>
          </a:xfrm>
        </p:spPr>
        <p:txBody>
          <a:bodyPr/>
          <a:lstStyle/>
          <a:p>
            <a:pPr>
              <a:lnSpc>
                <a:spcPct val="100000"/>
              </a:lnSpc>
            </a:pPr>
            <a:r>
              <a:rPr lang="zh-CN" altLang="en-US" sz="2400" dirty="0"/>
              <a:t>所谓仓储管理，是指对仓库和仓库中储存的物资进行管理。</a:t>
            </a:r>
            <a:br>
              <a:rPr lang="zh-CN" altLang="en-US" sz="2400" dirty="0"/>
            </a:br>
            <a:r>
              <a:rPr lang="zh-CN" altLang="en-US" sz="2400" dirty="0"/>
              <a:t>　　现代企业的仓库已成为企业的物流中心</a:t>
            </a:r>
            <a:r>
              <a:rPr lang="zh-CN" altLang="en-US" sz="2400" dirty="0" smtClean="0"/>
              <a:t>。仓库</a:t>
            </a:r>
            <a:r>
              <a:rPr lang="zh-CN" altLang="en-US" sz="2400" dirty="0"/>
              <a:t>被企业作为连接供应方和需求方的桥梁。从供应方的角度来看，作为流通中心的仓库从事有效率的流通加工，库存管理，运输和配送等活动。从需求方的角度来看，作为流通中心的仓库必须以最大的灵活性和及时性满足种类顾客的需要</a:t>
            </a:r>
            <a:r>
              <a:rPr lang="zh-CN" altLang="en-US" sz="2400" dirty="0" smtClean="0"/>
              <a:t>。精</a:t>
            </a:r>
            <a:r>
              <a:rPr lang="zh-CN" altLang="en-US" sz="2400" dirty="0"/>
              <a:t>准的仓储管理能够有效控制和降低流通和</a:t>
            </a:r>
            <a:r>
              <a:rPr lang="zh-CN" altLang="en-US" sz="2400" dirty="0">
                <a:hlinkClick r:id="rId2"/>
              </a:rPr>
              <a:t>库存</a:t>
            </a:r>
            <a:r>
              <a:rPr lang="zh-CN" altLang="en-US" sz="2400" dirty="0" smtClean="0">
                <a:hlinkClick r:id="rId2"/>
              </a:rPr>
              <a:t>成本</a:t>
            </a:r>
            <a:r>
              <a:rPr lang="zh-CN" altLang="en-US" sz="2400" dirty="0" smtClean="0"/>
              <a:t>。</a:t>
            </a:r>
            <a:r>
              <a:rPr lang="zh-CN" altLang="en-US" sz="2400" dirty="0"/>
              <a:t/>
            </a:r>
            <a:br>
              <a:rPr lang="zh-CN" altLang="en-US" sz="2400" dirty="0"/>
            </a:br>
            <a:r>
              <a:rPr lang="zh-CN" altLang="en-US" sz="2400" dirty="0"/>
              <a:t>　　</a:t>
            </a:r>
            <a:endParaRPr lang="zh-CN" altLang="en-US" dirty="0">
              <a:solidFill>
                <a:schemeClr val="tx1">
                  <a:lumMod val="75000"/>
                  <a:lumOff val="25000"/>
                </a:schemeClr>
              </a:solidFill>
            </a:endParaRPr>
          </a:p>
        </p:txBody>
      </p:sp>
      <p:sp>
        <p:nvSpPr>
          <p:cNvPr id="21" name="文本占位符 20"/>
          <p:cNvSpPr>
            <a:spLocks noGrp="1"/>
          </p:cNvSpPr>
          <p:nvPr>
            <p:ph type="body" sz="quarter" idx="10"/>
          </p:nvPr>
        </p:nvSpPr>
        <p:spPr/>
        <p:txBody>
          <a:bodyPr/>
          <a:lstStyle/>
          <a:p>
            <a:pPr lvl="0"/>
            <a:r>
              <a:rPr lang="zh-CN" altLang="en-US" dirty="0" smtClean="0"/>
              <a:t>仓储介绍</a:t>
            </a:r>
            <a:endParaRPr lang="zh-CN" altLang="en-US" dirty="0"/>
          </a:p>
        </p:txBody>
      </p:sp>
      <p:sp>
        <p:nvSpPr>
          <p:cNvPr id="22" name="文本占位符 21"/>
          <p:cNvSpPr>
            <a:spLocks noGrp="1"/>
          </p:cNvSpPr>
          <p:nvPr>
            <p:ph type="body" sz="quarter" idx="11"/>
          </p:nvPr>
        </p:nvSpPr>
        <p:spPr/>
        <p:txBody>
          <a:bodyPr/>
          <a:lstStyle/>
          <a:p>
            <a:r>
              <a:rPr lang="zh-CN" altLang="en-US" dirty="0" smtClean="0"/>
              <a:t>一、仓储管理定义</a:t>
            </a:r>
            <a:endParaRPr lang="zh-CN" altLang="en-US" dirty="0"/>
          </a:p>
        </p:txBody>
      </p:sp>
    </p:spTree>
    <p:extLst>
      <p:ext uri="{BB962C8B-B14F-4D97-AF65-F5344CB8AC3E}">
        <p14:creationId xmlns:p14="http://schemas.microsoft.com/office/powerpoint/2010/main" val="195828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791865" y="1656556"/>
            <a:ext cx="11809312" cy="4176464"/>
          </a:xfrm>
        </p:spPr>
        <p:txBody>
          <a:bodyPr/>
          <a:lstStyle/>
          <a:p>
            <a:pPr>
              <a:lnSpc>
                <a:spcPct val="120000"/>
              </a:lnSpc>
            </a:pPr>
            <a:r>
              <a:rPr lang="zh-CN" altLang="en-US" sz="2000" dirty="0" smtClean="0"/>
              <a:t>        现代</a:t>
            </a:r>
            <a:r>
              <a:rPr lang="zh-CN" altLang="en-US" sz="2000" dirty="0"/>
              <a:t>仓储的作用不仅是保管，更多是物资流转中心，对仓储管理的重点也不再仅仅着眼于物资保管的安全性，更多关注的是如何运用现代技术，如信息技术，自动化技术来提高仓储运作的速度和效益，这也是自动化立体仓库在行其道的原因。</a:t>
            </a:r>
            <a:br>
              <a:rPr lang="zh-CN" altLang="en-US" sz="2000" dirty="0"/>
            </a:br>
            <a:r>
              <a:rPr lang="zh-CN" altLang="en-US" sz="2000" dirty="0"/>
              <a:t>　　</a:t>
            </a:r>
            <a:r>
              <a:rPr lang="zh-CN" altLang="en-US" sz="2000" b="1" dirty="0"/>
              <a:t>自动化立体仓库</a:t>
            </a:r>
            <a:r>
              <a:rPr lang="zh-CN" altLang="en-US" sz="2000" dirty="0"/>
              <a:t>由于大量采用大型的储货设备，如高位货架；搬运械具，如托盘，叉车，升降机；自动传输轨道和信息管理系统，从而实现仓储企业的自动化。</a:t>
            </a:r>
            <a:br>
              <a:rPr lang="zh-CN" altLang="en-US" sz="2000" dirty="0"/>
            </a:br>
            <a:r>
              <a:rPr lang="zh-CN" altLang="en-US" sz="2000" dirty="0"/>
              <a:t>　　仓储业务核心内容可分为</a:t>
            </a:r>
            <a:r>
              <a:rPr lang="zh-CN" altLang="en-US" sz="2000" dirty="0">
                <a:solidFill>
                  <a:srgbClr val="FF0000"/>
                </a:solidFill>
              </a:rPr>
              <a:t>入库作业</a:t>
            </a:r>
            <a:r>
              <a:rPr lang="zh-CN" altLang="en-US" sz="2000" dirty="0"/>
              <a:t>，</a:t>
            </a:r>
            <a:r>
              <a:rPr lang="zh-CN" altLang="en-US" sz="2000" dirty="0">
                <a:solidFill>
                  <a:srgbClr val="FF0000"/>
                </a:solidFill>
              </a:rPr>
              <a:t>仓储管理，出库作业，财务结算和查询报表</a:t>
            </a:r>
            <a:r>
              <a:rPr lang="zh-CN" altLang="en-US" sz="2000" dirty="0"/>
              <a:t>五个主要部分。</a:t>
            </a:r>
            <a:br>
              <a:rPr lang="zh-CN" altLang="en-US" sz="2000" dirty="0"/>
            </a:br>
            <a:r>
              <a:rPr lang="zh-CN" altLang="en-US" sz="2000" dirty="0"/>
              <a:t>　　对于第三方物流企业的需求，将不简单地停留在上述基本功能上，他们还将向客户提供各类统计信息。如“保质期报告</a:t>
            </a:r>
            <a:r>
              <a:rPr lang="en-US" altLang="zh-CN" sz="2000" dirty="0"/>
              <a:t>","</a:t>
            </a:r>
            <a:r>
              <a:rPr lang="zh-CN" altLang="en-US" sz="2000" dirty="0"/>
              <a:t>安全库存报告“，”货位图“，货品流动频率”等各类信息。但其实这些信息已经在仓储管理的过程中被记录下来，只需要根据每个客户的特殊要求相应生产便可以了。</a:t>
            </a:r>
            <a:r>
              <a:rPr lang="en-US" altLang="zh-CN" sz="2000" dirty="0">
                <a:solidFill>
                  <a:schemeClr val="tx1">
                    <a:lumMod val="75000"/>
                    <a:lumOff val="25000"/>
                  </a:schemeClr>
                </a:solidFill>
              </a:rPr>
              <a:t/>
            </a:r>
            <a:br>
              <a:rPr lang="en-US" altLang="zh-CN" sz="2000" dirty="0">
                <a:solidFill>
                  <a:schemeClr val="tx1">
                    <a:lumMod val="75000"/>
                    <a:lumOff val="25000"/>
                  </a:schemeClr>
                </a:solidFill>
              </a:rPr>
            </a:br>
            <a:r>
              <a:rPr lang="zh-CN" altLang="zh-CN" sz="2000" dirty="0">
                <a:solidFill>
                  <a:schemeClr val="tx1">
                    <a:lumMod val="75000"/>
                    <a:lumOff val="25000"/>
                  </a:schemeClr>
                </a:solidFill>
              </a:rPr>
              <a:t/>
            </a:r>
            <a:br>
              <a:rPr lang="zh-CN" altLang="zh-CN" sz="2000" dirty="0">
                <a:solidFill>
                  <a:schemeClr val="tx1">
                    <a:lumMod val="75000"/>
                    <a:lumOff val="25000"/>
                  </a:schemeClr>
                </a:solidFill>
              </a:rPr>
            </a:br>
            <a:r>
              <a:rPr lang="zh-CN" altLang="zh-CN" sz="2000" dirty="0">
                <a:solidFill>
                  <a:schemeClr val="tx1">
                    <a:lumMod val="75000"/>
                    <a:lumOff val="25000"/>
                  </a:schemeClr>
                </a:solidFill>
              </a:rPr>
              <a:t/>
            </a:r>
            <a:br>
              <a:rPr lang="zh-CN" altLang="zh-CN" sz="2000" dirty="0">
                <a:solidFill>
                  <a:schemeClr val="tx1">
                    <a:lumMod val="75000"/>
                    <a:lumOff val="25000"/>
                  </a:schemeClr>
                </a:solidFill>
              </a:rPr>
            </a:br>
            <a:r>
              <a:rPr lang="zh-CN" altLang="en-US" sz="2400" dirty="0">
                <a:solidFill>
                  <a:schemeClr val="tx1">
                    <a:lumMod val="75000"/>
                    <a:lumOff val="25000"/>
                  </a:schemeClr>
                </a:solidFill>
              </a:rPr>
              <a:t/>
            </a:r>
            <a:br>
              <a:rPr lang="zh-CN" altLang="en-US" sz="2400" dirty="0">
                <a:solidFill>
                  <a:schemeClr val="tx1">
                    <a:lumMod val="75000"/>
                    <a:lumOff val="25000"/>
                  </a:schemeClr>
                </a:solidFill>
              </a:rPr>
            </a:br>
            <a:r>
              <a:rPr lang="en-US" altLang="zh-CN" dirty="0" smtClean="0">
                <a:solidFill>
                  <a:schemeClr val="tx1">
                    <a:lumMod val="75000"/>
                    <a:lumOff val="25000"/>
                  </a:schemeClr>
                </a:solidFill>
              </a:rPr>
              <a:t/>
            </a:r>
            <a:br>
              <a:rPr lang="en-US" altLang="zh-CN" dirty="0" smtClean="0">
                <a:solidFill>
                  <a:schemeClr val="tx1">
                    <a:lumMod val="75000"/>
                    <a:lumOff val="25000"/>
                  </a:schemeClr>
                </a:solidFill>
              </a:rPr>
            </a:br>
            <a:endParaRPr lang="zh-CN" altLang="en-US" dirty="0">
              <a:solidFill>
                <a:schemeClr val="tx1">
                  <a:lumMod val="75000"/>
                  <a:lumOff val="25000"/>
                </a:schemeClr>
              </a:solidFill>
            </a:endParaRPr>
          </a:p>
        </p:txBody>
      </p:sp>
      <p:sp>
        <p:nvSpPr>
          <p:cNvPr id="21" name="文本占位符 20"/>
          <p:cNvSpPr>
            <a:spLocks noGrp="1"/>
          </p:cNvSpPr>
          <p:nvPr>
            <p:ph type="body" sz="quarter" idx="10"/>
          </p:nvPr>
        </p:nvSpPr>
        <p:spPr/>
        <p:txBody>
          <a:bodyPr/>
          <a:lstStyle/>
          <a:p>
            <a:pPr lvl="0"/>
            <a:r>
              <a:rPr lang="zh-CN" altLang="en-US" dirty="0" smtClean="0"/>
              <a:t>仓储介绍</a:t>
            </a:r>
            <a:endParaRPr lang="zh-CN" altLang="en-US" dirty="0"/>
          </a:p>
        </p:txBody>
      </p:sp>
      <p:sp>
        <p:nvSpPr>
          <p:cNvPr id="22" name="文本占位符 21"/>
          <p:cNvSpPr>
            <a:spLocks noGrp="1"/>
          </p:cNvSpPr>
          <p:nvPr>
            <p:ph type="body" sz="quarter" idx="11"/>
          </p:nvPr>
        </p:nvSpPr>
        <p:spPr/>
        <p:txBody>
          <a:bodyPr/>
          <a:lstStyle/>
          <a:p>
            <a:r>
              <a:rPr lang="zh-CN" altLang="en-US" dirty="0" smtClean="0">
                <a:solidFill>
                  <a:schemeClr val="tx1">
                    <a:lumMod val="75000"/>
                    <a:lumOff val="25000"/>
                  </a:schemeClr>
                </a:solidFill>
              </a:rPr>
              <a:t>现代仓储</a:t>
            </a:r>
            <a:endParaRPr lang="zh-CN" altLang="en-US" dirty="0"/>
          </a:p>
        </p:txBody>
      </p:sp>
    </p:spTree>
    <p:extLst>
      <p:ext uri="{BB962C8B-B14F-4D97-AF65-F5344CB8AC3E}">
        <p14:creationId xmlns:p14="http://schemas.microsoft.com/office/powerpoint/2010/main" val="175955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22" y="1567945"/>
            <a:ext cx="11830239" cy="3617004"/>
          </a:xfrm>
        </p:spPr>
        <p:txBody>
          <a:bodyPr/>
          <a:lstStyle/>
          <a:p>
            <a:r>
              <a:rPr lang="zh-CN" altLang="en-US" sz="2000" dirty="0"/>
              <a:t>仓储的基本功能</a:t>
            </a:r>
            <a:br>
              <a:rPr lang="zh-CN" altLang="en-US" sz="2000" dirty="0"/>
            </a:br>
            <a:r>
              <a:rPr lang="en-US" altLang="zh-CN" sz="2000" dirty="0"/>
              <a:t>1</a:t>
            </a:r>
            <a:r>
              <a:rPr lang="zh-CN" altLang="en-US" sz="2000" dirty="0"/>
              <a:t>、经济利益</a:t>
            </a:r>
            <a:br>
              <a:rPr lang="zh-CN" altLang="en-US" sz="2000" dirty="0"/>
            </a:br>
            <a:r>
              <a:rPr lang="zh-CN" altLang="en-US" sz="2000" dirty="0"/>
              <a:t>仓储的基本经济利益有堆存、拼装、分类和交叉、加工（延期）等四个方面</a:t>
            </a:r>
            <a:br>
              <a:rPr lang="zh-CN" altLang="en-US" sz="2000" dirty="0"/>
            </a:br>
            <a:r>
              <a:rPr lang="en-US" altLang="zh-CN" sz="2000" dirty="0"/>
              <a:t>2</a:t>
            </a:r>
            <a:r>
              <a:rPr lang="zh-CN" altLang="en-US" sz="2000" dirty="0"/>
              <a:t>、服务利益</a:t>
            </a:r>
            <a:br>
              <a:rPr lang="zh-CN" altLang="en-US" sz="2000" dirty="0"/>
            </a:br>
            <a:r>
              <a:rPr lang="zh-CN" altLang="en-US" sz="2000" dirty="0"/>
              <a:t>仓储的基本服务利益有现场存储、配送分类、组合、生产支持以及市场形象等五个方面</a:t>
            </a:r>
          </a:p>
        </p:txBody>
      </p:sp>
      <p:sp>
        <p:nvSpPr>
          <p:cNvPr id="21" name="文本占位符 20"/>
          <p:cNvSpPr>
            <a:spLocks noGrp="1"/>
          </p:cNvSpPr>
          <p:nvPr>
            <p:ph type="body" sz="quarter" idx="10"/>
          </p:nvPr>
        </p:nvSpPr>
        <p:spPr/>
        <p:txBody>
          <a:bodyPr/>
          <a:lstStyle/>
          <a:p>
            <a:pPr lvl="0"/>
            <a:r>
              <a:rPr lang="zh-CN" altLang="en-US" dirty="0" smtClean="0"/>
              <a:t>仓储介绍</a:t>
            </a:r>
            <a:endParaRPr lang="zh-CN" altLang="en-US" dirty="0"/>
          </a:p>
        </p:txBody>
      </p:sp>
      <p:sp>
        <p:nvSpPr>
          <p:cNvPr id="22" name="文本占位符 21"/>
          <p:cNvSpPr>
            <a:spLocks noGrp="1"/>
          </p:cNvSpPr>
          <p:nvPr>
            <p:ph type="body" sz="quarter" idx="11"/>
          </p:nvPr>
        </p:nvSpPr>
        <p:spPr/>
        <p:txBody>
          <a:bodyPr/>
          <a:lstStyle/>
          <a:p>
            <a:r>
              <a:rPr lang="zh-CN" altLang="en-US" dirty="0"/>
              <a:t>一</a:t>
            </a:r>
            <a:r>
              <a:rPr lang="zh-CN" altLang="en-US" dirty="0" smtClean="0"/>
              <a:t>、仓库基础知识</a:t>
            </a:r>
            <a:endParaRPr lang="zh-CN" altLang="en-US" dirty="0"/>
          </a:p>
        </p:txBody>
      </p:sp>
    </p:spTree>
    <p:extLst>
      <p:ext uri="{BB962C8B-B14F-4D97-AF65-F5344CB8AC3E}">
        <p14:creationId xmlns:p14="http://schemas.microsoft.com/office/powerpoint/2010/main" val="244631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19" y="1567944"/>
            <a:ext cx="10030041" cy="3833028"/>
          </a:xfrm>
        </p:spPr>
        <p:txBody>
          <a:bodyPr/>
          <a:lstStyle/>
          <a:p>
            <a:pPr>
              <a:lnSpc>
                <a:spcPct val="120000"/>
              </a:lnSpc>
            </a:pPr>
            <a:r>
              <a:rPr lang="zh-CN" altLang="en-US" sz="2000" dirty="0"/>
              <a:t>根据物流的目的不同分：</a:t>
            </a:r>
            <a:br>
              <a:rPr lang="zh-CN" altLang="en-US" sz="2000" dirty="0"/>
            </a:br>
            <a:r>
              <a:rPr lang="zh-CN" altLang="en-US" sz="2000" dirty="0"/>
              <a:t>① 配送中心型仓库</a:t>
            </a:r>
            <a:r>
              <a:rPr lang="en-US" altLang="zh-CN" sz="2000" dirty="0"/>
              <a:t>—</a:t>
            </a:r>
            <a:r>
              <a:rPr lang="zh-CN" altLang="en-US" sz="2000" dirty="0"/>
              <a:t>具有发货、配送和</a:t>
            </a:r>
            <a:r>
              <a:rPr lang="zh-CN" altLang="en-US" sz="2000" dirty="0">
                <a:hlinkClick r:id="rId2"/>
              </a:rPr>
              <a:t>流通加工</a:t>
            </a:r>
            <a:r>
              <a:rPr lang="zh-CN" altLang="en-US" sz="2000" dirty="0"/>
              <a:t>的功能。</a:t>
            </a:r>
            <a:br>
              <a:rPr lang="zh-CN" altLang="en-US" sz="2000" dirty="0"/>
            </a:br>
            <a:r>
              <a:rPr lang="zh-CN" altLang="en-US" sz="2000" dirty="0"/>
              <a:t>② 存储中心型仓库</a:t>
            </a:r>
            <a:r>
              <a:rPr lang="en-US" altLang="zh-CN" sz="2000" dirty="0"/>
              <a:t>—</a:t>
            </a:r>
            <a:r>
              <a:rPr lang="zh-CN" altLang="en-US" sz="2000" dirty="0"/>
              <a:t>以储存为主要仓库</a:t>
            </a:r>
            <a:r>
              <a:rPr lang="zh-CN" altLang="en-US" sz="2000" dirty="0" smtClean="0"/>
              <a:t>。</a:t>
            </a:r>
            <a:r>
              <a:rPr lang="en-US" altLang="zh-CN" sz="2000" dirty="0" smtClean="0"/>
              <a:t/>
            </a:r>
            <a:br>
              <a:rPr lang="en-US" altLang="zh-CN" sz="2000" dirty="0" smtClean="0"/>
            </a:br>
            <a:r>
              <a:rPr lang="zh-CN" altLang="en-US" sz="2000" dirty="0"/>
              <a:t>根据仓库自动化程度不同分：</a:t>
            </a:r>
            <a:br>
              <a:rPr lang="zh-CN" altLang="en-US" sz="2000" dirty="0"/>
            </a:br>
            <a:r>
              <a:rPr lang="zh-CN" altLang="en-US" sz="2000" dirty="0"/>
              <a:t>① 普通仓库</a:t>
            </a:r>
            <a:r>
              <a:rPr lang="en-US" altLang="zh-CN" sz="2000" dirty="0"/>
              <a:t>—</a:t>
            </a:r>
            <a:r>
              <a:rPr lang="zh-CN" altLang="en-US" sz="2000" dirty="0"/>
              <a:t>这类仓库无现代化设备，即使有也为数很少。</a:t>
            </a:r>
            <a:br>
              <a:rPr lang="zh-CN" altLang="en-US" sz="2000" dirty="0"/>
            </a:br>
            <a:r>
              <a:rPr lang="zh-CN" altLang="en-US" sz="2000" dirty="0"/>
              <a:t>② 智能化仓库</a:t>
            </a:r>
            <a:r>
              <a:rPr lang="en-US" altLang="zh-CN" sz="2000" dirty="0"/>
              <a:t>—</a:t>
            </a:r>
            <a:r>
              <a:rPr lang="zh-CN" altLang="en-US" sz="2000" dirty="0"/>
              <a:t>这类仓库全部利用计算机系统操作，所以又称为“无人仓库”。货物进出库的验放、存取、分拣、配货、配送、统计、结算等等操作，全部自动化。现在日本拥有</a:t>
            </a:r>
            <a:r>
              <a:rPr lang="en-US" altLang="zh-CN" sz="2000" dirty="0"/>
              <a:t>1833</a:t>
            </a:r>
            <a:r>
              <a:rPr lang="zh-CN" altLang="en-US" sz="2000" dirty="0"/>
              <a:t>座，居世界第一位。建造这种仓库的投资金额是建造变通仓库的</a:t>
            </a:r>
            <a:r>
              <a:rPr lang="en-US" altLang="zh-CN" sz="2000" dirty="0"/>
              <a:t>3</a:t>
            </a:r>
            <a:r>
              <a:rPr lang="zh-CN" altLang="en-US" sz="2000" dirty="0"/>
              <a:t>－</a:t>
            </a:r>
            <a:r>
              <a:rPr lang="en-US" altLang="zh-CN" sz="2000" dirty="0"/>
              <a:t>4</a:t>
            </a:r>
            <a:r>
              <a:rPr lang="zh-CN" altLang="en-US" sz="2000" dirty="0"/>
              <a:t>倍。</a:t>
            </a:r>
            <a:r>
              <a:rPr lang="en-US" altLang="zh-CN" sz="2000" dirty="0" smtClean="0"/>
              <a:t/>
            </a:r>
            <a:br>
              <a:rPr lang="en-US" altLang="zh-CN" sz="2000" dirty="0" smtClean="0"/>
            </a:br>
            <a:endParaRPr lang="zh-CN" altLang="en-US" sz="2000" dirty="0"/>
          </a:p>
        </p:txBody>
      </p:sp>
      <p:sp>
        <p:nvSpPr>
          <p:cNvPr id="21" name="文本占位符 20"/>
          <p:cNvSpPr>
            <a:spLocks noGrp="1"/>
          </p:cNvSpPr>
          <p:nvPr>
            <p:ph type="body" sz="quarter" idx="10"/>
          </p:nvPr>
        </p:nvSpPr>
        <p:spPr/>
        <p:txBody>
          <a:bodyPr/>
          <a:lstStyle/>
          <a:p>
            <a:r>
              <a:rPr lang="zh-CN" altLang="en-US" dirty="0" smtClean="0"/>
              <a:t>仓储介绍</a:t>
            </a:r>
            <a:endParaRPr lang="zh-CN" altLang="en-US" dirty="0"/>
          </a:p>
        </p:txBody>
      </p:sp>
      <p:sp>
        <p:nvSpPr>
          <p:cNvPr id="22" name="文本占位符 21"/>
          <p:cNvSpPr>
            <a:spLocks noGrp="1"/>
          </p:cNvSpPr>
          <p:nvPr>
            <p:ph type="body" sz="quarter" idx="11"/>
          </p:nvPr>
        </p:nvSpPr>
        <p:spPr/>
        <p:txBody>
          <a:bodyPr/>
          <a:lstStyle/>
          <a:p>
            <a:r>
              <a:rPr lang="zh-CN" altLang="en-US" dirty="0"/>
              <a:t>一</a:t>
            </a:r>
            <a:r>
              <a:rPr lang="zh-CN" altLang="en-US" dirty="0" smtClean="0"/>
              <a:t>、仓储分类</a:t>
            </a:r>
            <a:endParaRPr lang="zh-CN" altLang="en-US" dirty="0"/>
          </a:p>
        </p:txBody>
      </p:sp>
    </p:spTree>
    <p:extLst>
      <p:ext uri="{BB962C8B-B14F-4D97-AF65-F5344CB8AC3E}">
        <p14:creationId xmlns:p14="http://schemas.microsoft.com/office/powerpoint/2010/main" val="81171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19" y="1567943"/>
            <a:ext cx="10822130" cy="5057164"/>
          </a:xfrm>
        </p:spPr>
        <p:txBody>
          <a:bodyPr/>
          <a:lstStyle/>
          <a:p>
            <a:r>
              <a:rPr lang="zh-CN" altLang="en-US" sz="2000" dirty="0"/>
              <a:t>       </a:t>
            </a:r>
            <a:r>
              <a:rPr lang="zh-CN" altLang="en-US" sz="2000" dirty="0" smtClean="0"/>
              <a:t>配送</a:t>
            </a:r>
            <a:r>
              <a:rPr lang="zh-CN" altLang="en-US" sz="2000" dirty="0"/>
              <a:t>中心是接受并处理末端用户的订货信息，对上游运来的多品种货物进行分拣，根据用户订货要求进行拣选、加工、组配等作业，并进行送货的设施和机构。是从供应者手中接受多种大量的货物，进行倒装、分类、保管、流通加工和情报处理等作业，然后按照众多需要者的订货要求备齐货物，以令人满意的服务水平进行配送的设施</a:t>
            </a:r>
            <a:r>
              <a:rPr lang="zh-CN" altLang="en-US" sz="2000" dirty="0" smtClean="0"/>
              <a:t>。</a:t>
            </a:r>
            <a:r>
              <a:rPr lang="en-US" altLang="zh-CN" sz="2000" dirty="0" smtClean="0"/>
              <a:t/>
            </a:r>
            <a:br>
              <a:rPr lang="en-US" altLang="zh-CN" sz="2000" dirty="0" smtClean="0"/>
            </a:br>
            <a:r>
              <a:rPr lang="en-US" altLang="zh-CN" sz="2000" dirty="0"/>
              <a:t/>
            </a:r>
            <a:br>
              <a:rPr lang="en-US" altLang="zh-CN" sz="2000" dirty="0"/>
            </a:br>
            <a:r>
              <a:rPr lang="zh-CN" altLang="en-US" sz="2000" dirty="0" smtClean="0"/>
              <a:t>配送中心具体知识：</a:t>
            </a:r>
            <a:r>
              <a:rPr lang="en-US" altLang="zh-CN" sz="2000" dirty="0"/>
              <a:t> </a:t>
            </a:r>
            <a:r>
              <a:rPr lang="en-US" altLang="zh-CN" sz="2000" dirty="0">
                <a:hlinkClick r:id="rId2"/>
              </a:rPr>
              <a:t>http://</a:t>
            </a:r>
            <a:r>
              <a:rPr lang="en-US" altLang="zh-CN" sz="2000" dirty="0" smtClean="0">
                <a:hlinkClick r:id="rId2"/>
              </a:rPr>
              <a:t>10.1.135.26:8021</a:t>
            </a:r>
            <a:r>
              <a:rPr lang="en-US" altLang="zh-CN" sz="2000" dirty="0" smtClean="0"/>
              <a:t>          </a:t>
            </a:r>
            <a:r>
              <a:rPr lang="zh-CN" altLang="en-US" sz="2000" dirty="0" smtClean="0"/>
              <a:t>账号：</a:t>
            </a:r>
            <a:r>
              <a:rPr lang="en-US" altLang="zh-CN" sz="2000" dirty="0" smtClean="0"/>
              <a:t>1001	 </a:t>
            </a:r>
            <a:r>
              <a:rPr lang="zh-CN" altLang="en-US" sz="2000" dirty="0" smtClean="0"/>
              <a:t>密码：</a:t>
            </a:r>
            <a:r>
              <a:rPr lang="en-US" altLang="zh-CN" sz="2000" dirty="0" smtClean="0"/>
              <a:t>123456</a:t>
            </a:r>
            <a:br>
              <a:rPr lang="en-US" altLang="zh-CN" sz="2000" dirty="0" smtClean="0"/>
            </a:br>
            <a:r>
              <a:rPr lang="en-US" altLang="zh-CN" sz="2000" dirty="0"/>
              <a:t/>
            </a:r>
            <a:br>
              <a:rPr lang="en-US" altLang="zh-CN" sz="2000" dirty="0"/>
            </a:br>
            <a:r>
              <a:rPr lang="en-US" altLang="zh-CN" sz="2000" dirty="0" smtClean="0"/>
              <a:t/>
            </a:r>
            <a:br>
              <a:rPr lang="en-US" altLang="zh-CN" sz="2000" dirty="0" smtClean="0"/>
            </a:br>
            <a:r>
              <a:rPr lang="en-US" altLang="zh-CN" sz="2000" dirty="0"/>
              <a:t/>
            </a:r>
            <a:br>
              <a:rPr lang="en-US" altLang="zh-CN" sz="2000" dirty="0"/>
            </a:br>
            <a:r>
              <a:rPr lang="en-US" altLang="zh-CN" sz="2000" dirty="0" smtClean="0"/>
              <a:t/>
            </a:r>
            <a:br>
              <a:rPr lang="en-US" altLang="zh-CN" sz="2000" dirty="0" smtClean="0"/>
            </a:br>
            <a:r>
              <a:rPr lang="zh-CN" altLang="en-US" sz="2000" dirty="0" smtClean="0"/>
              <a:t>仓库管理系统</a:t>
            </a:r>
            <a:r>
              <a:rPr lang="zh-CN" altLang="en-US" sz="2000" dirty="0"/>
              <a:t/>
            </a:r>
            <a:br>
              <a:rPr lang="zh-CN" altLang="en-US" sz="2000" dirty="0"/>
            </a:br>
            <a:r>
              <a:rPr lang="zh-CN" altLang="en-US" sz="2000" dirty="0"/>
              <a:t/>
            </a:r>
            <a:br>
              <a:rPr lang="zh-CN" altLang="en-US" sz="2000" dirty="0"/>
            </a:br>
            <a:r>
              <a:rPr lang="zh-CN" altLang="zh-CN" sz="2000" dirty="0"/>
              <a:t/>
            </a:r>
            <a:br>
              <a:rPr lang="zh-CN" altLang="zh-CN" sz="2000" dirty="0"/>
            </a:br>
            <a:r>
              <a:rPr lang="zh-CN" altLang="zh-CN" sz="2000" dirty="0"/>
              <a:t/>
            </a:r>
            <a:br>
              <a:rPr lang="zh-CN" altLang="zh-CN" sz="2000" dirty="0"/>
            </a:br>
            <a:endParaRPr lang="zh-CN" altLang="en-US" sz="2000" dirty="0"/>
          </a:p>
        </p:txBody>
      </p:sp>
      <p:sp>
        <p:nvSpPr>
          <p:cNvPr id="21" name="文本占位符 20"/>
          <p:cNvSpPr>
            <a:spLocks noGrp="1"/>
          </p:cNvSpPr>
          <p:nvPr>
            <p:ph type="body" sz="quarter" idx="10"/>
          </p:nvPr>
        </p:nvSpPr>
        <p:spPr/>
        <p:txBody>
          <a:bodyPr/>
          <a:lstStyle/>
          <a:p>
            <a:r>
              <a:rPr lang="zh-CN" altLang="en-US" dirty="0" smtClean="0"/>
              <a:t>仓储介绍</a:t>
            </a:r>
            <a:endParaRPr lang="zh-CN" altLang="en-US" dirty="0"/>
          </a:p>
        </p:txBody>
      </p:sp>
      <p:sp>
        <p:nvSpPr>
          <p:cNvPr id="22" name="文本占位符 21"/>
          <p:cNvSpPr>
            <a:spLocks noGrp="1"/>
          </p:cNvSpPr>
          <p:nvPr>
            <p:ph type="body" sz="quarter" idx="11"/>
          </p:nvPr>
        </p:nvSpPr>
        <p:spPr/>
        <p:txBody>
          <a:bodyPr/>
          <a:lstStyle/>
          <a:p>
            <a:r>
              <a:rPr lang="zh-CN" altLang="en-US" dirty="0"/>
              <a:t>一</a:t>
            </a:r>
            <a:r>
              <a:rPr lang="zh-CN" altLang="en-US" dirty="0" smtClean="0"/>
              <a:t>、配送中心</a:t>
            </a:r>
            <a:endParaRPr lang="zh-CN" altLang="en-US" dirty="0"/>
          </a:p>
        </p:txBody>
      </p:sp>
    </p:spTree>
    <p:extLst>
      <p:ext uri="{BB962C8B-B14F-4D97-AF65-F5344CB8AC3E}">
        <p14:creationId xmlns:p14="http://schemas.microsoft.com/office/powerpoint/2010/main" val="38971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占位符 20"/>
          <p:cNvSpPr>
            <a:spLocks noGrp="1"/>
          </p:cNvSpPr>
          <p:nvPr>
            <p:ph type="body" sz="quarter" idx="10"/>
          </p:nvPr>
        </p:nvSpPr>
        <p:spPr/>
        <p:txBody>
          <a:bodyPr/>
          <a:lstStyle/>
          <a:p>
            <a:r>
              <a:rPr lang="zh-CN" altLang="en-US" dirty="0" smtClean="0"/>
              <a:t>仓储</a:t>
            </a:r>
            <a:endParaRPr lang="zh-CN" altLang="en-US" dirty="0"/>
          </a:p>
        </p:txBody>
      </p:sp>
      <p:sp>
        <p:nvSpPr>
          <p:cNvPr id="22" name="文本占位符 21"/>
          <p:cNvSpPr>
            <a:spLocks noGrp="1"/>
          </p:cNvSpPr>
          <p:nvPr>
            <p:ph type="body" sz="quarter" idx="11"/>
          </p:nvPr>
        </p:nvSpPr>
        <p:spPr/>
        <p:txBody>
          <a:bodyPr/>
          <a:lstStyle/>
          <a:p>
            <a:r>
              <a:rPr lang="zh-CN" altLang="en-US" dirty="0" smtClean="0"/>
              <a:t>仓储管理系统</a:t>
            </a:r>
            <a:endParaRPr lang="zh-CN" altLang="en-US" dirty="0"/>
          </a:p>
        </p:txBody>
      </p:sp>
      <p:pic>
        <p:nvPicPr>
          <p:cNvPr id="8207"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600" y="1436688"/>
            <a:ext cx="50958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3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a:xfrm>
            <a:off x="626919" y="1567945"/>
            <a:ext cx="11254178" cy="4121060"/>
          </a:xfrm>
        </p:spPr>
        <p:txBody>
          <a:bodyPr/>
          <a:lstStyle/>
          <a:p>
            <a:pPr marL="342862" indent="-342862">
              <a:lnSpc>
                <a:spcPct val="120000"/>
              </a:lnSpc>
              <a:buFont typeface="Wingdings" panose="05000000000000000000" pitchFamily="2" charset="2"/>
              <a:buChar char="Ø"/>
            </a:pPr>
            <a:r>
              <a:rPr lang="zh-CN" altLang="en-US" sz="2000" dirty="0"/>
              <a:t>入库业务分为到达货物接收和货物的验收入库两个主要环节</a:t>
            </a:r>
            <a:r>
              <a:rPr lang="en-US" altLang="zh-CN" sz="2000" dirty="0"/>
              <a:t/>
            </a:r>
            <a:br>
              <a:rPr lang="en-US" altLang="zh-CN" sz="2000" dirty="0"/>
            </a:br>
            <a:r>
              <a:rPr lang="en-US" altLang="zh-CN" sz="2000" dirty="0" smtClean="0"/>
              <a:t/>
            </a:r>
            <a:br>
              <a:rPr lang="en-US" altLang="zh-CN" sz="2000" dirty="0" smtClean="0"/>
            </a:br>
            <a:r>
              <a:rPr lang="en-US" altLang="zh-CN" sz="2000" dirty="0"/>
              <a:t/>
            </a:r>
            <a:br>
              <a:rPr lang="en-US" altLang="zh-CN" sz="2000" dirty="0"/>
            </a:br>
            <a:r>
              <a:rPr lang="zh-CN" altLang="en-US" sz="2000" dirty="0" smtClean="0"/>
              <a:t>常见</a:t>
            </a:r>
            <a:r>
              <a:rPr lang="zh-CN" altLang="en-US" sz="2000" dirty="0" smtClean="0"/>
              <a:t>入库</a:t>
            </a:r>
            <a:r>
              <a:rPr lang="zh-CN" altLang="en-US" sz="2000" dirty="0" smtClean="0"/>
              <a:t>类型：</a:t>
            </a:r>
            <a:r>
              <a:rPr lang="en-US" altLang="zh-CN" sz="2000" dirty="0" smtClean="0"/>
              <a:t/>
            </a:r>
            <a:br>
              <a:rPr lang="en-US" altLang="zh-CN" sz="2000" dirty="0" smtClean="0"/>
            </a:br>
            <a:r>
              <a:rPr lang="en-US" altLang="zh-CN" sz="2000" dirty="0" smtClean="0"/>
              <a:t>1.</a:t>
            </a:r>
            <a:r>
              <a:rPr lang="zh-CN" altLang="en-US" sz="2000" dirty="0" smtClean="0"/>
              <a:t>采购入库</a:t>
            </a:r>
            <a:r>
              <a:rPr lang="en-US" altLang="zh-CN" sz="2000" dirty="0" smtClean="0"/>
              <a:t/>
            </a:r>
            <a:br>
              <a:rPr lang="en-US" altLang="zh-CN" sz="2000" dirty="0" smtClean="0"/>
            </a:br>
            <a:r>
              <a:rPr lang="en-US" altLang="zh-CN" sz="2000" dirty="0" smtClean="0"/>
              <a:t>2.</a:t>
            </a:r>
            <a:r>
              <a:rPr lang="zh-CN" altLang="en-US" sz="2000" dirty="0" smtClean="0"/>
              <a:t>退货入库</a:t>
            </a:r>
            <a:r>
              <a:rPr lang="zh-CN" altLang="zh-CN" sz="2000" dirty="0"/>
              <a:t/>
            </a:r>
            <a:br>
              <a:rPr lang="zh-CN" altLang="zh-CN" sz="2000" dirty="0"/>
            </a:br>
            <a:endParaRPr lang="zh-CN" altLang="en-US" sz="2000" dirty="0"/>
          </a:p>
        </p:txBody>
      </p:sp>
      <p:sp>
        <p:nvSpPr>
          <p:cNvPr id="21" name="文本占位符 20"/>
          <p:cNvSpPr>
            <a:spLocks noGrp="1"/>
          </p:cNvSpPr>
          <p:nvPr>
            <p:ph type="body" sz="quarter" idx="10"/>
          </p:nvPr>
        </p:nvSpPr>
        <p:spPr/>
        <p:txBody>
          <a:bodyPr/>
          <a:lstStyle/>
          <a:p>
            <a:r>
              <a:rPr lang="zh-CN" altLang="en-US" dirty="0" smtClean="0"/>
              <a:t>入库</a:t>
            </a:r>
            <a:endParaRPr lang="zh-CN" altLang="en-US" dirty="0"/>
          </a:p>
        </p:txBody>
      </p:sp>
      <p:sp>
        <p:nvSpPr>
          <p:cNvPr id="22" name="文本占位符 21"/>
          <p:cNvSpPr>
            <a:spLocks noGrp="1"/>
          </p:cNvSpPr>
          <p:nvPr>
            <p:ph type="body" sz="quarter" idx="11"/>
          </p:nvPr>
        </p:nvSpPr>
        <p:spPr/>
        <p:txBody>
          <a:bodyPr/>
          <a:lstStyle/>
          <a:p>
            <a:r>
              <a:rPr lang="zh-CN" altLang="en-US" dirty="0"/>
              <a:t>一</a:t>
            </a:r>
            <a:r>
              <a:rPr lang="zh-CN" altLang="en-US" dirty="0" smtClean="0"/>
              <a:t>、入库</a:t>
            </a:r>
            <a:endParaRPr lang="zh-CN" altLang="en-US" dirty="0"/>
          </a:p>
        </p:txBody>
      </p:sp>
    </p:spTree>
    <p:extLst>
      <p:ext uri="{BB962C8B-B14F-4D97-AF65-F5344CB8AC3E}">
        <p14:creationId xmlns:p14="http://schemas.microsoft.com/office/powerpoint/2010/main" val="290730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14826</TotalTime>
  <Words>487</Words>
  <Application>Microsoft Office PowerPoint</Application>
  <PresentationFormat>自定义</PresentationFormat>
  <Paragraphs>64</Paragraphs>
  <Slides>20</Slides>
  <Notes>3</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所谓仓储管理，是指对仓库和仓库中储存的物资进行管理。 　　现代企业的仓库已成为企业的物流中心。仓库被企业作为连接供应方和需求方的桥梁。从供应方的角度来看，作为流通中心的仓库从事有效率的流通加工，库存管理，运输和配送等活动。从需求方的角度来看，作为流通中心的仓库必须以最大的灵活性和及时性满足种类顾客的需要。精准的仓储管理能够有效控制和降低流通和库存成本。 　　</vt:lpstr>
      <vt:lpstr>        现代仓储的作用不仅是保管，更多是物资流转中心，对仓储管理的重点也不再仅仅着眼于物资保管的安全性，更多关注的是如何运用现代技术，如信息技术，自动化技术来提高仓储运作的速度和效益，这也是自动化立体仓库在行其道的原因。 　　自动化立体仓库由于大量采用大型的储货设备，如高位货架；搬运械具，如托盘，叉车，升降机；自动传输轨道和信息管理系统，从而实现仓储企业的自动化。 　　仓储业务核心内容可分为入库作业，仓储管理，出库作业，财务结算和查询报表五个主要部分。 　　对于第三方物流企业的需求，将不简单地停留在上述基本功能上，他们还将向客户提供各类统计信息。如“保质期报告","安全库存报告“，”货位图“，货品流动频率”等各类信息。但其实这些信息已经在仓储管理的过程中被记录下来，只需要根据每个客户的特殊要求相应生产便可以了。     </vt:lpstr>
      <vt:lpstr>仓储的基本功能 1、经济利益 仓储的基本经济利益有堆存、拼装、分类和交叉、加工（延期）等四个方面 2、服务利益 仓储的基本服务利益有现场存储、配送分类、组合、生产支持以及市场形象等五个方面</vt:lpstr>
      <vt:lpstr>根据物流的目的不同分： ① 配送中心型仓库—具有发货、配送和流通加工的功能。 ② 存储中心型仓库—以储存为主要仓库。 根据仓库自动化程度不同分： ① 普通仓库—这类仓库无现代化设备，即使有也为数很少。 ② 智能化仓库—这类仓库全部利用计算机系统操作，所以又称为“无人仓库”。货物进出库的验放、存取、分拣、配货、配送、统计、结算等等操作，全部自动化。现在日本拥有1833座，居世界第一位。建造这种仓库的投资金额是建造变通仓库的3－4倍。 </vt:lpstr>
      <vt:lpstr>       配送中心是接受并处理末端用户的订货信息，对上游运来的多品种货物进行分拣，根据用户订货要求进行拣选、加工、组配等作业，并进行送货的设施和机构。是从供应者手中接受多种大量的货物，进行倒装、分类、保管、流通加工和情报处理等作业，然后按照众多需要者的订货要求备齐货物，以令人满意的服务水平进行配送的设施。  配送中心具体知识： http://10.1.135.26:8021          账号：1001  密码：123456     仓库管理系统    </vt:lpstr>
      <vt:lpstr>PowerPoint 演示文稿</vt:lpstr>
      <vt:lpstr>入库业务分为到达货物接收和货物的验收入库两个主要环节   常见入库类型： 1.采购入库 2.退货入库 </vt:lpstr>
      <vt:lpstr>  </vt:lpstr>
      <vt:lpstr>月台卸货—入库暂存区—验货（采购订单号、厂商和供应商名称、货物名称、货物数量）-- 贴标签（打印SKU，贴标签）--QC检查—入库---上架  </vt:lpstr>
      <vt:lpstr>      商品出库业务，是仓库根据业务部门或存货单位开出的商品出库凭证（提货单、调拨），按其所列商品编号、名称、规格、型号、数量等项目，组织商品出库一系列工作的总称。出库发放的主要任务是：所发放的商品必须准确、及时、保质保量地发给收货单位，包装必须完整、牢固、标记正确清楚，核对必须仔细。</vt:lpstr>
      <vt:lpstr>1. “RF拣货+PTL(电子标签)分播”模式介绍 　　物流中心接收到客户销售订单后，根据配送站点、配送时间、快递公司次序等启动拣货波次，拆分成一个个拣货波次。每个波次包括多个客户订单，生成一张拣货集合单。如果仓库内部拆分成多个拣货区域，为了提高拣货效率，把拣货集合单进一步拆成多个小拣货集合单，每张小拣货集合单对应一个拣货区域。使用RF在各区域拣货，将已拣货品合流到一个周转箱里。将周转箱运至PTL分播货架，将货品分播到一个个客户。然后对各客户的货品进行复核，最后打包、集货到客户对应的配送站点集货位。 流程描述： 　　1) 启动波次。生成拣货集合单和小拣货集合单，将拣货单发送RF开始拣货。 　　2) 拣货。拣货员使用拣货车进行拣货，一辆拣货车上同时放多个周转箱，例如6-8个，这个周转箱是内部流转箱。使用RF从各个拣货位上拣取货品并放入周转箱内。一个拣货区域拣完后，将已拣货品放在预拣选货架上。 　　3) 合流。用合流周转箱依次将各区预拣选货架上的货品集合，一个合流周转箱收集一个拣货集合单的货品，对应多个客户订单。合流完成后，将周转箱运送至Re-bin Wall分播区。 　　4) PTL分播。扫描周转箱条码，扫描货品条码，根据电子标签灯的指示，将货品放入客户分播货位。 　　5) 打印单据。分播完成后，打印客户出货单、发票、面单。 　　6) 打包。将出货单、发票、货品放在包装箱/袋内，打包，将面单贴在外箱/袋上。 　　7) 集货。集货员将客户包裹集货到配送站点的集货位上。   </vt:lpstr>
      <vt:lpstr>  按货物数量分：单货品，多货品 按包装：整托（一托盘八箱），整箱，散装 按货架分类：立库，重型货架，阁楼式货架，流利式货架，播种分拣区 分拣方式：摘果式，播种式</vt:lpstr>
      <vt:lpstr>摘果式拣选的定义        摘果式拣选法是针对每一份订单(即每个客户)进行拣选，拣货人员或设备巡回于各个货物储位，将所需的货物取出，形似摘果。 摘果式拣选特点： 1、每人每次只处理一份订单或一个客户。 2、简单易操作 摘果式适合类型 当拆零拣选的品种数小，而订单客户数量巨大(超过1000个)时，非常适合使用摘果式分拣。   </vt:lpstr>
      <vt:lpstr>       播种式分拣是把多份订单(多个客户的要货需求)集合成一批，先把其中每种商品的数量分别汇总，再逐个品种对所有客户进行分货，形似播种，因此称其为“商品别汇总分播”更为恰当。  播种式拣选特点：  1、每次处理多份订单或多个客户。 2、操作复杂、难度系数大。  播种式适合类型  订单品种和数量都比较多的大规模拆零拣选，适合播种式分拣 。 </vt:lpstr>
      <vt:lpstr> 盘点，是指定期或临时对库存商品的实际数量进行清查、清点的作业，即为了掌握货物的流动情况（入库、在库、出库的流动状况），对仓库现有物品的实际数量与保管账上记录的数量相核对，以便准确地掌握库存数量。  盘点方式通常有两种：一种是定期盘点，即仓库的全面盘点，是指在一定时间内，一般是每季度、每半年或年终财务结算前进行一次全面的盘点，由货主派人会同仓库保管员、商品会计一起进行盘点对账；二是临时盘点，即当仓库发生货物损失事故，或保管员更换，或仓库与货主认为有必要盘点对账时，组织一次局部性或全面的盘点。 主要包括以下几个方面： （1）数量盘点。 （2）重量盘点。 （3）货与账核对。 （4）账与账核对。 </vt:lpstr>
      <vt:lpstr>盘点分为手工盘点、盘点机盘点 手工盘点：主要靠人员手工记录盘点内容，商品数据，然后跟电脑核对。 盘点机盘点：利用数据采集器设备，把需要盘点的商品信息导入到采集器中，然后利用盘点机扫描商品条码，然后显示相应的信息，盘点人员根据实现数量录入采集，最后导入系统管理软件比对，生成盘盈盘亏单。    </vt:lpstr>
      <vt:lpstr>理货：整理货架和货物 理货类型：未标记储位码、箱子破损、货品位置不当、货品标签放置未朝外、拆封箱子里有其它货品 拆封箱子里无其它货品    </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国泰安幻灯片模板</dc:title>
  <dc:creator>GTA设计中心</dc:creator>
  <cp:lastModifiedBy>Windows 用户</cp:lastModifiedBy>
  <cp:revision>201</cp:revision>
  <dcterms:created xsi:type="dcterms:W3CDTF">2015-11-21T04:10:56Z</dcterms:created>
  <dcterms:modified xsi:type="dcterms:W3CDTF">2017-02-20T01:31:31Z</dcterms:modified>
</cp:coreProperties>
</file>