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87" r:id="rId5"/>
    <p:sldId id="288" r:id="rId6"/>
    <p:sldId id="295" r:id="rId7"/>
    <p:sldId id="291" r:id="rId8"/>
    <p:sldId id="296" r:id="rId9"/>
    <p:sldId id="303" r:id="rId10"/>
    <p:sldId id="298" r:id="rId11"/>
    <p:sldId id="299" r:id="rId12"/>
    <p:sldId id="302" r:id="rId13"/>
    <p:sldId id="304" r:id="rId14"/>
    <p:sldId id="289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6" autoAdjust="0"/>
  </p:normalViewPr>
  <p:slideViewPr>
    <p:cSldViewPr>
      <p:cViewPr>
        <p:scale>
          <a:sx n="75" d="100"/>
          <a:sy n="75" d="100"/>
        </p:scale>
        <p:origin x="-2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BE4DC-96D3-4FFD-85EE-F8EDEF0F11D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F4654-C51C-449D-88DB-82BA12721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9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3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4654-C51C-449D-88DB-82BA127214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4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DF8CD"/>
              </a:gs>
              <a:gs pos="50000">
                <a:srgbClr val="FFFFFF"/>
              </a:gs>
              <a:gs pos="100000">
                <a:srgbClr val="FDF8C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>
              <a:ea typeface="宋体" charset="-122"/>
            </a:endParaRP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>
              <a:ea typeface="宋体" charset="-122"/>
            </a:endParaRPr>
          </a:p>
        </p:txBody>
      </p:sp>
      <p:pic>
        <p:nvPicPr>
          <p:cNvPr id="3076" name="Picture 16" descr="市场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11"/>
          <p:cNvSpPr>
            <a:spLocks noChangeShapeType="1"/>
          </p:cNvSpPr>
          <p:nvPr/>
        </p:nvSpPr>
        <p:spPr bwMode="auto">
          <a:xfrm>
            <a:off x="609600" y="6248400"/>
            <a:ext cx="78486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609600" y="2667000"/>
            <a:ext cx="7620000" cy="7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性能项目实战讲解</a:t>
            </a:r>
            <a:endParaRPr lang="zh-CN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9" name="Text Box 14"/>
          <p:cNvSpPr txBox="1">
            <a:spLocks noChangeArrowheads="1"/>
          </p:cNvSpPr>
          <p:nvPr/>
        </p:nvSpPr>
        <p:spPr bwMode="auto">
          <a:xfrm>
            <a:off x="2819400" y="6248400"/>
            <a:ext cx="358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5F5F5F"/>
                </a:solidFill>
                <a:ea typeface="黑体" pitchFamily="49" charset="-122"/>
              </a:rPr>
              <a:t>深圳市国泰安教育技术股份有限公司</a:t>
            </a:r>
          </a:p>
        </p:txBody>
      </p:sp>
      <p:pic>
        <p:nvPicPr>
          <p:cNvPr id="3080" name="Picture 15" descr="灰色文字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1488"/>
            <a:ext cx="210343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5791200" y="4953000"/>
            <a:ext cx="243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池雪珍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测试管理中心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测试二部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fld id="{6CD337BA-4381-497D-B42C-A6548026974C}" type="datetime3">
              <a:rPr lang="zh-CN" altLang="en-US" sz="1600" smtClean="0">
                <a:latin typeface="微软雅黑" pitchFamily="34" charset="-122"/>
                <a:ea typeface="微软雅黑" pitchFamily="34" charset="-122"/>
              </a:rPr>
              <a:pPr eaLnBrk="1" hangingPunct="1"/>
              <a:t>2016年7月20日星期三</a:t>
            </a:fld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3747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8" y="458424"/>
            <a:ext cx="792087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/>
              <a:t>6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 Hits per Second</a:t>
            </a:r>
            <a:r>
              <a:rPr lang="zh-CN" altLang="en-US" sz="2000" b="1" dirty="0"/>
              <a:t>（每秒点击数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r>
              <a:rPr lang="zh-CN" altLang="en-US" sz="2000" b="1" dirty="0" smtClean="0"/>
              <a:t>         反映</a:t>
            </a:r>
            <a:r>
              <a:rPr lang="zh-CN" altLang="en-US" sz="2000" b="1" dirty="0"/>
              <a:t>了客户端每秒钟向服务器端提交的请求</a:t>
            </a:r>
            <a:r>
              <a:rPr lang="zh-CN" altLang="en-US" sz="2000" b="1" dirty="0" smtClean="0"/>
              <a:t>数量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 “</a:t>
            </a:r>
            <a:r>
              <a:rPr lang="zh-CN" altLang="en-US" sz="2000" b="1" dirty="0"/>
              <a:t>平均事务响应时间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成正比。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举例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：如果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Hits per Second”</a:t>
            </a:r>
            <a:r>
              <a:rPr lang="zh-CN" altLang="en-US" sz="2000" b="1" dirty="0"/>
              <a:t>正常，而“</a:t>
            </a:r>
            <a:r>
              <a:rPr lang="en-US" altLang="zh-CN" sz="2000" b="1" dirty="0"/>
              <a:t>Average Throughput (bytes/second)”</a:t>
            </a:r>
            <a:r>
              <a:rPr lang="zh-CN" altLang="en-US" sz="2000" b="1" dirty="0"/>
              <a:t>不正常，则表示服务器虽然能够接受服务器的请求，但返回结果较慢，可能是程序处理缓慢。如果“</a:t>
            </a:r>
            <a:r>
              <a:rPr lang="en-US" altLang="zh-CN" sz="2000" b="1" dirty="0"/>
              <a:t>Hits per Second”</a:t>
            </a:r>
            <a:r>
              <a:rPr lang="zh-CN" altLang="en-US" sz="2000" b="1" dirty="0"/>
              <a:t>不正常，则说明</a:t>
            </a:r>
            <a:r>
              <a:rPr lang="zh-CN" altLang="en-US" sz="2000" b="1" dirty="0"/>
              <a:t>客户端</a:t>
            </a:r>
            <a:r>
              <a:rPr lang="zh-CN" altLang="en-US" sz="2000" b="1" dirty="0"/>
              <a:t>存在问题，</a:t>
            </a:r>
            <a:r>
              <a:rPr lang="zh-CN" altLang="en-US" sz="2000" b="1" dirty="0"/>
              <a:t>那种</a:t>
            </a:r>
            <a:r>
              <a:rPr lang="zh-CN" altLang="en-US" sz="2000" b="1" dirty="0"/>
              <a:t>问题一般是网络引起的，或者录制的脚本有问题，未能正确的模拟用户的行为。具体问题具体</a:t>
            </a:r>
            <a:r>
              <a:rPr lang="zh-CN" altLang="en-US" sz="2000" b="1" dirty="0" smtClean="0"/>
              <a:t>分析。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举例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一个是请求数减少了，平均事务响应时间反而变大了；另一个是请求数增加了，平均事务响应时间却减小了。我们猜测可能是网络问题导致。</a:t>
            </a:r>
          </a:p>
          <a:p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232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8" y="458424"/>
            <a:ext cx="7488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en-US" sz="2000" b="1" dirty="0"/>
              <a:t>、事务成功率 </a:t>
            </a:r>
            <a:endParaRPr lang="en-US" altLang="zh-CN" sz="2000" b="1" dirty="0"/>
          </a:p>
          <a:p>
            <a:r>
              <a:rPr lang="zh-CN" altLang="en-US" sz="2000" b="1" dirty="0"/>
              <a:t>        用户</a:t>
            </a:r>
            <a:r>
              <a:rPr lang="zh-CN" altLang="en-US" sz="2000" b="1" dirty="0"/>
              <a:t>一般把一个</a:t>
            </a:r>
            <a:r>
              <a:rPr lang="en-US" altLang="zh-CN" sz="2000" b="1" dirty="0" err="1"/>
              <a:t>Aciton</a:t>
            </a:r>
            <a:r>
              <a:rPr lang="zh-CN" altLang="en-US" sz="2000" b="1" dirty="0"/>
              <a:t>当做一笔业务，在</a:t>
            </a:r>
            <a:r>
              <a:rPr lang="en-US" altLang="zh-CN" sz="2000" b="1" dirty="0" err="1"/>
              <a:t>LoadRunner</a:t>
            </a:r>
            <a:r>
              <a:rPr lang="zh-CN" altLang="en-US" sz="2000" b="1" dirty="0"/>
              <a:t>场景执行中一笔交易称为一个事务。所以</a:t>
            </a:r>
            <a:r>
              <a:rPr lang="zh-CN" altLang="en-US" sz="2000" b="1" dirty="0"/>
              <a:t>，业务</a:t>
            </a:r>
            <a:r>
              <a:rPr lang="zh-CN" altLang="en-US" sz="2000" b="1" dirty="0"/>
              <a:t>成功率其实就是事务成功率、通过率的意思。在“</a:t>
            </a:r>
            <a:r>
              <a:rPr lang="en-US" altLang="zh-CN" sz="2000" b="1" dirty="0"/>
              <a:t>Transaction Summary</a:t>
            </a:r>
            <a:r>
              <a:rPr lang="zh-CN" altLang="en-US" sz="2000" b="1" dirty="0"/>
              <a:t>”中我们可以很明确的看到每个事务的执行状态</a:t>
            </a:r>
            <a:r>
              <a:rPr lang="zh-CN" altLang="en-US" sz="2000" b="1" dirty="0"/>
              <a:t>，公司目前的指标是大于并等于</a:t>
            </a:r>
            <a:r>
              <a:rPr lang="en-US" altLang="zh-CN" sz="2000" b="1" dirty="0"/>
              <a:t>99%</a:t>
            </a:r>
            <a:r>
              <a:rPr lang="zh-CN" altLang="en-US" sz="2000" b="1" dirty="0"/>
              <a:t>，如果没有满</a:t>
            </a:r>
            <a:r>
              <a:rPr lang="en-US" altLang="zh-CN" sz="2000" b="1" dirty="0"/>
              <a:t>100%</a:t>
            </a:r>
            <a:r>
              <a:rPr lang="zh-CN" altLang="en-US" sz="2000" b="1" dirty="0"/>
              <a:t>，也需要备注失败部分的原因。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0232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8" y="458424"/>
            <a:ext cx="748883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Transaction Per Second</a:t>
            </a:r>
            <a:r>
              <a:rPr lang="zh-CN" altLang="en-US" sz="2000" b="1" dirty="0" smtClean="0"/>
              <a:t>（</a:t>
            </a:r>
            <a:r>
              <a:rPr lang="zh-CN" altLang="en-US" sz="2000" b="1" dirty="0"/>
              <a:t>每秒通过事务</a:t>
            </a:r>
            <a:r>
              <a:rPr lang="zh-CN" altLang="en-US" sz="2000" b="1" dirty="0" smtClean="0"/>
              <a:t>数）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表示</a:t>
            </a:r>
            <a:r>
              <a:rPr lang="zh-CN" altLang="en-US" sz="2000" b="1" dirty="0"/>
              <a:t>每秒通过的事务数，是考查系统性能的一个重要指标。通过它可以确定系统在任何时刻的事务处理能力，这个数值越高，说明系统处理能力越强。分析</a:t>
            </a:r>
            <a:r>
              <a:rPr lang="en-US" altLang="zh-CN" sz="2000" b="1" dirty="0"/>
              <a:t>TPS</a:t>
            </a:r>
            <a:r>
              <a:rPr lang="zh-CN" altLang="en-US" sz="2000" b="1" dirty="0"/>
              <a:t>主要是看该曲线的性能走向。</a:t>
            </a:r>
          </a:p>
          <a:p>
            <a:r>
              <a:rPr lang="zh-CN" altLang="en-US" sz="2000" b="1" dirty="0"/>
              <a:t>当压力加大时，</a:t>
            </a:r>
            <a:r>
              <a:rPr lang="en-US" altLang="zh-CN" sz="2000" b="1" dirty="0"/>
              <a:t>TPS</a:t>
            </a:r>
            <a:r>
              <a:rPr lang="zh-CN" altLang="en-US" sz="2000" b="1" dirty="0"/>
              <a:t>曲线如果变化缓慢或者有平坦的趋势，则很有可能是服务器开始出现瓶颈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举例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：如某一区间失败</a:t>
            </a:r>
            <a:r>
              <a:rPr lang="zh-CN" altLang="en-US" sz="2000" b="1" dirty="0"/>
              <a:t>的事务数太多，所以平均事务响应时间减小。同时，也可以看出整体的</a:t>
            </a:r>
            <a:r>
              <a:rPr lang="en-US" altLang="zh-CN" sz="2000" b="1" dirty="0"/>
              <a:t>TPS</a:t>
            </a:r>
            <a:r>
              <a:rPr lang="zh-CN" altLang="en-US" sz="2000" b="1" dirty="0"/>
              <a:t>都比较</a:t>
            </a:r>
            <a:r>
              <a:rPr lang="zh-CN" altLang="en-US" sz="2000" b="1" dirty="0" smtClean="0"/>
              <a:t>小。</a:t>
            </a:r>
            <a:endParaRPr lang="en-US" altLang="zh-CN" sz="2000" b="1" dirty="0" smtClean="0"/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3088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8" y="458424"/>
            <a:ext cx="748883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Throughput</a:t>
            </a:r>
            <a:r>
              <a:rPr lang="zh-CN" altLang="en-US" sz="2000" b="1" dirty="0"/>
              <a:t>（吞吐量）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统计</a:t>
            </a:r>
            <a:r>
              <a:rPr lang="zh-CN" altLang="en-US" sz="2000" b="1" dirty="0"/>
              <a:t>场景运行过程中服务器的每秒吞吐量，单位是字节，表示虚拟用户在任何给定的每一秒内，从服务器获得的数据量。通过该指标可以看出服务器在流量方面的处理能力以及是否存在</a:t>
            </a:r>
            <a:r>
              <a:rPr lang="zh-CN" altLang="en-US" sz="2000" b="1" dirty="0" smtClean="0"/>
              <a:t>瓶颈。</a:t>
            </a:r>
            <a:endParaRPr lang="zh-CN" altLang="en-US" sz="2000" b="1" dirty="0"/>
          </a:p>
          <a:p>
            <a:r>
              <a:rPr lang="zh-CN" altLang="en-US" sz="2000" b="1" dirty="0" smtClean="0"/>
              <a:t>         举例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：正常</a:t>
            </a:r>
            <a:r>
              <a:rPr lang="zh-CN" altLang="en-US" sz="2000" b="1" dirty="0"/>
              <a:t>情况下，吞吐量图与</a:t>
            </a:r>
            <a:r>
              <a:rPr lang="en-US" altLang="zh-CN" sz="2000" b="1" dirty="0"/>
              <a:t>TPS</a:t>
            </a:r>
            <a:r>
              <a:rPr lang="zh-CN" altLang="en-US" sz="2000" b="1" dirty="0"/>
              <a:t>图的变化基本一致。若压力增大时，吞吐量的曲线增加到一定程度后变化缓慢，甚至平坦，则很可能是网络出现带宽瓶颈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Hits </a:t>
            </a:r>
            <a:r>
              <a:rPr lang="en-US" altLang="zh-CN" sz="2000" b="1" dirty="0"/>
              <a:t>per Second</a:t>
            </a:r>
            <a:r>
              <a:rPr lang="zh-CN" altLang="en-US" sz="2000" b="1" dirty="0"/>
              <a:t>（每秒点击数</a:t>
            </a:r>
            <a:r>
              <a:rPr lang="zh-CN" altLang="en-US" sz="2000" b="1" dirty="0" smtClean="0"/>
              <a:t>）与</a:t>
            </a:r>
            <a:r>
              <a:rPr lang="en-US" altLang="zh-CN" sz="2000" b="1" dirty="0"/>
              <a:t>Throughput</a:t>
            </a:r>
            <a:r>
              <a:rPr lang="zh-CN" altLang="en-US" sz="2000" b="1" dirty="0"/>
              <a:t>（吞吐量</a:t>
            </a:r>
            <a:r>
              <a:rPr lang="zh-CN" altLang="en-US" sz="2000" b="1" dirty="0" smtClean="0"/>
              <a:t>）成正比。</a:t>
            </a:r>
            <a:endParaRPr lang="en-US" altLang="zh-CN" sz="2000" b="1" dirty="0"/>
          </a:p>
          <a:p>
            <a:r>
              <a:rPr lang="zh-CN" altLang="en-US" sz="2000" b="1" dirty="0" smtClean="0"/>
              <a:t>        举例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：每秒</a:t>
            </a:r>
            <a:r>
              <a:rPr lang="zh-CN" altLang="en-US" sz="2000" b="1" dirty="0"/>
              <a:t>点击数正常，而平均吞吐量不正常，有可能是服务器处理缓慢造成。相反，则有可能是客户端侧出现了问题，一般为网络或者脚本的问题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特别说明：吞吐量</a:t>
            </a:r>
            <a:r>
              <a:rPr lang="zh-CN" altLang="en-US" sz="2000" b="1" dirty="0"/>
              <a:t>，有一定的上限，如果出现拐点，记得不要再添加虚拟用户了，因为已经达到服务器最大的吞吐量</a:t>
            </a:r>
          </a:p>
          <a:p>
            <a:endParaRPr lang="zh-CN" altLang="en-US" sz="2000" b="1" dirty="0"/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6676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539552" y="458425"/>
            <a:ext cx="71287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System Resources</a:t>
            </a:r>
            <a:r>
              <a:rPr lang="zh-CN" altLang="en-US" sz="2000" b="1" dirty="0" smtClean="0"/>
              <a:t>（</a:t>
            </a:r>
            <a:r>
              <a:rPr lang="zh-CN" altLang="en-US" sz="2000" b="1" dirty="0"/>
              <a:t>系</a:t>
            </a:r>
            <a:r>
              <a:rPr lang="zh-CN" altLang="en-US" sz="2000" b="1" dirty="0" smtClean="0"/>
              <a:t>统</a:t>
            </a:r>
            <a:r>
              <a:rPr lang="zh-CN" altLang="en-US" sz="2000" b="1" dirty="0"/>
              <a:t>资源 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eaLnBrk="0" hangingPunct="0"/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显示了</a:t>
            </a:r>
            <a:r>
              <a:rPr lang="zh-CN" altLang="en-US" sz="2000" b="1" dirty="0"/>
              <a:t>在场景执行过程中被监控的机器系统资源使用</a:t>
            </a:r>
            <a:r>
              <a:rPr lang="zh-CN" altLang="en-US" sz="2000" b="1" dirty="0" smtClean="0"/>
              <a:t>情况</a:t>
            </a:r>
            <a:r>
              <a:rPr lang="zh-CN" altLang="en-US" sz="2000" b="1" dirty="0"/>
              <a:t>。</a:t>
            </a:r>
            <a:r>
              <a:rPr lang="en-US" altLang="zh-CN" sz="2000" b="1" dirty="0" smtClean="0"/>
              <a:t>Windows</a:t>
            </a:r>
            <a:r>
              <a:rPr lang="zh-CN" altLang="en-US" sz="2000" b="1" dirty="0" smtClean="0"/>
              <a:t>中计数器</a:t>
            </a:r>
            <a:r>
              <a:rPr lang="zh-CN" altLang="en-US" sz="2000" b="1" dirty="0" smtClean="0"/>
              <a:t>非常多</a:t>
            </a:r>
            <a:r>
              <a:rPr lang="zh-CN" altLang="en-US" sz="2000" b="1" dirty="0" smtClean="0"/>
              <a:t>，但不需要全部掌握</a:t>
            </a:r>
            <a:r>
              <a:rPr lang="zh-CN" altLang="en-US" sz="2000" b="1" dirty="0" smtClean="0"/>
              <a:t>，掌握</a:t>
            </a:r>
            <a:r>
              <a:rPr lang="en-US" altLang="zh-CN" sz="2000" b="1" dirty="0" err="1" smtClean="0"/>
              <a:t>indows</a:t>
            </a:r>
            <a:r>
              <a:rPr lang="zh-CN" altLang="en-US" sz="2000" b="1" dirty="0" smtClean="0"/>
              <a:t>重要</a:t>
            </a:r>
            <a:r>
              <a:rPr lang="zh-CN" altLang="en-US" sz="2000" b="1" dirty="0" smtClean="0"/>
              <a:t>监控指标</a:t>
            </a:r>
            <a:r>
              <a:rPr lang="zh-CN" altLang="en-US" sz="2000" b="1" dirty="0" smtClean="0"/>
              <a:t>即可（附图</a:t>
            </a:r>
            <a:r>
              <a:rPr lang="zh-CN" altLang="en-US" sz="2000" b="1" dirty="0" smtClean="0"/>
              <a:t>）。</a:t>
            </a:r>
            <a:endParaRPr lang="en-US" altLang="zh-CN" sz="2000" b="1" dirty="0" smtClean="0"/>
          </a:p>
          <a:p>
            <a:pPr eaLnBrk="0" hangingPunct="0"/>
            <a:endParaRPr lang="en-US" altLang="zh-CN" sz="2000" b="1" dirty="0"/>
          </a:p>
          <a:p>
            <a:pPr eaLnBrk="0" hangingPunct="0"/>
            <a:endParaRPr lang="en-US" altLang="zh-CN" sz="2000" b="1" dirty="0" smtClean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zh-CN" altLang="en-US" sz="2000" dirty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5" name="Picture 1" descr="C:\Users\xuezhen.chi\Documents\Tencent Files\415726473\Image\C2C\34F6F94F762D97ED692108B7A63E85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75" y="1889462"/>
            <a:ext cx="3431586" cy="41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8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76400"/>
            <a:ext cx="9086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 descr="2056674_081926068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10683" b="10683"/>
          <a:stretch>
            <a:fillRect/>
          </a:stretch>
        </p:blipFill>
        <p:spPr bwMode="auto">
          <a:xfrm>
            <a:off x="6781800" y="4724400"/>
            <a:ext cx="1812925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88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black">
          <a:xfrm>
            <a:off x="1447800" y="836712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>
                <a:latin typeface="隶书" pitchFamily="49" charset="-122"/>
              </a:rPr>
              <a:t>一</a:t>
            </a:r>
            <a:r>
              <a:rPr lang="zh-CN" altLang="en-US" sz="2000" b="1" dirty="0" smtClean="0">
                <a:latin typeface="隶书" pitchFamily="49" charset="-122"/>
              </a:rPr>
              <a:t>、项目介绍</a:t>
            </a:r>
            <a:endParaRPr lang="en-US" altLang="zh-CN" sz="2000" b="1" dirty="0">
              <a:latin typeface="隶书" pitchFamily="49" charset="-122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black">
          <a:xfrm>
            <a:off x="1371600" y="1979712"/>
            <a:ext cx="670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/>
              <a:t> </a:t>
            </a:r>
            <a:r>
              <a:rPr lang="zh-CN" altLang="en-US" sz="2000" b="1" dirty="0"/>
              <a:t>三</a:t>
            </a:r>
            <a:r>
              <a:rPr lang="zh-CN" altLang="en-US" sz="2000" b="1" dirty="0" smtClean="0"/>
              <a:t>、双脚本设置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Rectangle 4"/>
          <p:cNvSpPr txBox="1">
            <a:spLocks noChangeArrowheads="1"/>
          </p:cNvSpPr>
          <p:nvPr/>
        </p:nvSpPr>
        <p:spPr bwMode="auto">
          <a:xfrm>
            <a:off x="381000" y="76200"/>
            <a:ext cx="822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400" b="1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  <a:cs typeface="+mj-cs"/>
              </a:rPr>
              <a:t>提 纲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black">
          <a:xfrm flipV="1">
            <a:off x="1219200" y="1751112"/>
            <a:ext cx="6400800" cy="587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black">
          <a:xfrm flipV="1">
            <a:off x="1219200" y="1205012"/>
            <a:ext cx="6400800" cy="460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4"/>
          <p:cNvSpPr>
            <a:spLocks noChangeShapeType="1"/>
          </p:cNvSpPr>
          <p:nvPr/>
        </p:nvSpPr>
        <p:spPr bwMode="black">
          <a:xfrm flipV="1">
            <a:off x="1219200" y="2360712"/>
            <a:ext cx="6477000" cy="762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矩形 65"/>
          <p:cNvSpPr>
            <a:spLocks noChangeArrowheads="1"/>
          </p:cNvSpPr>
          <p:nvPr/>
        </p:nvSpPr>
        <p:spPr bwMode="auto">
          <a:xfrm>
            <a:off x="1447800" y="1371700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隶书" pitchFamily="49" charset="-122"/>
              </a:rPr>
              <a:t>二</a:t>
            </a:r>
            <a:r>
              <a:rPr lang="zh-CN" altLang="en-US" sz="2000" b="1" dirty="0" smtClean="0">
                <a:latin typeface="隶书" pitchFamily="49" charset="-122"/>
              </a:rPr>
              <a:t>、调试脚本</a:t>
            </a:r>
            <a:endParaRPr lang="en-US" altLang="zh-CN" sz="2000" b="1" dirty="0">
              <a:latin typeface="隶书" pitchFamily="49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black">
          <a:xfrm>
            <a:off x="1470992" y="2539752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/>
              <a:t>四、</a:t>
            </a:r>
            <a:r>
              <a:rPr lang="zh-CN" altLang="en-US" sz="2000" b="1" dirty="0" smtClean="0"/>
              <a:t>性能结果分析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black">
          <a:xfrm flipV="1">
            <a:off x="1219200" y="2920752"/>
            <a:ext cx="6477000" cy="762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63937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latin typeface="隶书" pitchFamily="49" charset="-122"/>
              </a:rPr>
              <a:t>一</a:t>
            </a:r>
            <a:r>
              <a:rPr lang="zh-CN" altLang="en-US" sz="2000" b="1" dirty="0">
                <a:latin typeface="隶书" pitchFamily="49" charset="-122"/>
              </a:rPr>
              <a:t>、项目</a:t>
            </a:r>
            <a:r>
              <a:rPr lang="zh-CN" altLang="en-US" sz="2000" b="1" dirty="0">
                <a:latin typeface="隶书" pitchFamily="49" charset="-122"/>
              </a:rPr>
              <a:t>介绍（创业模拟软件之蛋糕店</a:t>
            </a:r>
            <a:r>
              <a:rPr lang="en-US" altLang="zh-CN" sz="2000" b="1" dirty="0">
                <a:latin typeface="隶书" pitchFamily="49" charset="-122"/>
              </a:rPr>
              <a:t>V1.2</a:t>
            </a:r>
            <a:r>
              <a:rPr lang="zh-CN" altLang="en-US" sz="2000" b="1" dirty="0" smtClean="0">
                <a:latin typeface="隶书" pitchFamily="49" charset="-122"/>
              </a:rPr>
              <a:t>）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smtClean="0">
                <a:latin typeface="隶书" pitchFamily="49" charset="-122"/>
              </a:rPr>
              <a:t>1</a:t>
            </a:r>
            <a:r>
              <a:rPr lang="zh-CN" altLang="en-US" sz="2000" b="1" dirty="0" smtClean="0">
                <a:latin typeface="隶书" pitchFamily="49" charset="-122"/>
              </a:rPr>
              <a:t>、从选商圈（</a:t>
            </a:r>
            <a:r>
              <a:rPr lang="en-US" altLang="zh-CN" sz="2000" b="1" dirty="0" smtClean="0">
                <a:latin typeface="隶书" pitchFamily="49" charset="-122"/>
              </a:rPr>
              <a:t>5</a:t>
            </a:r>
            <a:r>
              <a:rPr lang="zh-CN" altLang="en-US" sz="2000" b="1" dirty="0" smtClean="0">
                <a:latin typeface="隶书" pitchFamily="49" charset="-122"/>
              </a:rPr>
              <a:t>个）到大街（</a:t>
            </a:r>
            <a:r>
              <a:rPr lang="en-US" altLang="zh-CN" sz="2000" b="1" dirty="0" smtClean="0">
                <a:latin typeface="隶书" pitchFamily="49" charset="-122"/>
              </a:rPr>
              <a:t>5</a:t>
            </a:r>
            <a:r>
              <a:rPr lang="zh-CN" altLang="en-US" sz="2000" b="1" dirty="0" smtClean="0">
                <a:latin typeface="隶书" pitchFamily="49" charset="-122"/>
              </a:rPr>
              <a:t>个）到店铺（</a:t>
            </a:r>
            <a:r>
              <a:rPr lang="en-US" altLang="zh-CN" sz="2000" b="1" dirty="0" smtClean="0">
                <a:latin typeface="隶书" pitchFamily="49" charset="-122"/>
              </a:rPr>
              <a:t>5</a:t>
            </a:r>
            <a:r>
              <a:rPr lang="zh-CN" altLang="en-US" sz="2000" b="1" dirty="0" smtClean="0">
                <a:latin typeface="隶书" pitchFamily="49" charset="-122"/>
              </a:rPr>
              <a:t>个），一次最多一共</a:t>
            </a:r>
            <a:r>
              <a:rPr lang="en-US" altLang="zh-CN" sz="2000" b="1" dirty="0" smtClean="0">
                <a:latin typeface="隶书" pitchFamily="49" charset="-122"/>
              </a:rPr>
              <a:t>125</a:t>
            </a:r>
            <a:r>
              <a:rPr lang="zh-CN" altLang="en-US" sz="2000" b="1" dirty="0" smtClean="0">
                <a:latin typeface="隶书" pitchFamily="49" charset="-122"/>
              </a:rPr>
              <a:t>个店铺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smtClean="0">
                <a:latin typeface="隶书" pitchFamily="49" charset="-122"/>
              </a:rPr>
              <a:t>2</a:t>
            </a:r>
            <a:r>
              <a:rPr lang="zh-CN" altLang="en-US" sz="2000" b="1" dirty="0" smtClean="0">
                <a:latin typeface="隶书" pitchFamily="49" charset="-122"/>
              </a:rPr>
              <a:t>、开业条件：选址认证，店铺设备，店铺设施，店铺装修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r>
              <a:rPr lang="zh-CN" altLang="en-US" sz="2000" b="1" dirty="0" smtClean="0">
                <a:latin typeface="隶书" pitchFamily="49" charset="-122"/>
              </a:rPr>
              <a:t>店铺定价，店铺员工，店铺欠款，开店操作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smtClean="0">
                <a:latin typeface="隶书" pitchFamily="49" charset="-122"/>
              </a:rPr>
              <a:t>3</a:t>
            </a:r>
            <a:r>
              <a:rPr lang="zh-CN" altLang="en-US" sz="2000" b="1" dirty="0">
                <a:latin typeface="隶书" pitchFamily="49" charset="-122"/>
              </a:rPr>
              <a:t>、</a:t>
            </a:r>
            <a:r>
              <a:rPr lang="zh-CN" altLang="en-US" sz="2000" b="1" dirty="0" smtClean="0">
                <a:latin typeface="隶书" pitchFamily="49" charset="-122"/>
              </a:rPr>
              <a:t>已满</a:t>
            </a:r>
            <a:r>
              <a:rPr lang="en-US" altLang="zh-CN" sz="2000" b="1" dirty="0" smtClean="0">
                <a:latin typeface="隶书" pitchFamily="49" charset="-122"/>
              </a:rPr>
              <a:t>125</a:t>
            </a:r>
            <a:r>
              <a:rPr lang="zh-CN" altLang="en-US" sz="2000" b="1" dirty="0" smtClean="0">
                <a:latin typeface="隶书" pitchFamily="49" charset="-122"/>
              </a:rPr>
              <a:t>个店铺，</a:t>
            </a:r>
            <a:r>
              <a:rPr lang="zh-CN" altLang="en-US" sz="2000" b="1" dirty="0">
                <a:latin typeface="隶书" pitchFamily="49" charset="-122"/>
              </a:rPr>
              <a:t>重新来过，</a:t>
            </a:r>
            <a:r>
              <a:rPr lang="zh-CN" altLang="en-US" sz="2000" b="1" dirty="0" smtClean="0">
                <a:latin typeface="隶书" pitchFamily="49" charset="-122"/>
              </a:rPr>
              <a:t>会覆盖之前的店铺，</a:t>
            </a:r>
            <a:r>
              <a:rPr lang="zh-CN" altLang="en-US" sz="2000" b="1" dirty="0">
                <a:latin typeface="隶书" pitchFamily="49" charset="-122"/>
              </a:rPr>
              <a:t>店铺</a:t>
            </a:r>
            <a:r>
              <a:rPr lang="en-US" altLang="zh-CN" sz="2000" b="1" dirty="0" err="1">
                <a:latin typeface="隶书" pitchFamily="49" charset="-122"/>
              </a:rPr>
              <a:t>shopId</a:t>
            </a:r>
            <a:r>
              <a:rPr lang="zh-CN" altLang="en-US" sz="2000" b="1" dirty="0">
                <a:latin typeface="隶书" pitchFamily="49" charset="-122"/>
              </a:rPr>
              <a:t>会</a:t>
            </a:r>
            <a:r>
              <a:rPr lang="zh-CN" altLang="en-US" sz="2000" b="1" dirty="0" smtClean="0">
                <a:latin typeface="隶书" pitchFamily="49" charset="-122"/>
              </a:rPr>
              <a:t>递增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smtClean="0">
                <a:latin typeface="隶书" pitchFamily="49" charset="-122"/>
              </a:rPr>
              <a:t>4</a:t>
            </a:r>
            <a:r>
              <a:rPr lang="zh-CN" altLang="en-US" sz="2000" b="1" dirty="0" smtClean="0">
                <a:latin typeface="隶书" pitchFamily="49" charset="-122"/>
              </a:rPr>
              <a:t>、测试</a:t>
            </a:r>
            <a:r>
              <a:rPr lang="en-US" altLang="zh-CN" sz="2000" b="1" dirty="0" smtClean="0">
                <a:latin typeface="隶书" pitchFamily="49" charset="-122"/>
              </a:rPr>
              <a:t>200</a:t>
            </a:r>
            <a:r>
              <a:rPr lang="zh-CN" altLang="en-US" sz="2000" b="1" dirty="0" smtClean="0">
                <a:latin typeface="隶书" pitchFamily="49" charset="-122"/>
              </a:rPr>
              <a:t>在线</a:t>
            </a:r>
            <a:r>
              <a:rPr lang="en-US" altLang="zh-CN" sz="2000" b="1" dirty="0" smtClean="0">
                <a:latin typeface="隶书" pitchFamily="49" charset="-122"/>
              </a:rPr>
              <a:t>50</a:t>
            </a:r>
            <a:r>
              <a:rPr lang="zh-CN" altLang="en-US" sz="2000" b="1" dirty="0" smtClean="0">
                <a:latin typeface="隶书" pitchFamily="49" charset="-122"/>
              </a:rPr>
              <a:t>并发，只能采用双脚本设置，比如</a:t>
            </a:r>
            <a:r>
              <a:rPr lang="en-US" altLang="zh-CN" sz="2000" b="1" dirty="0" smtClean="0">
                <a:latin typeface="隶书" pitchFamily="49" charset="-122"/>
              </a:rPr>
              <a:t>1-50</a:t>
            </a:r>
            <a:r>
              <a:rPr lang="zh-CN" altLang="en-US" sz="2000" b="1" dirty="0" smtClean="0">
                <a:latin typeface="隶书" pitchFamily="49" charset="-122"/>
              </a:rPr>
              <a:t>有店铺，实施并发策略，而</a:t>
            </a:r>
            <a:r>
              <a:rPr lang="en-US" altLang="zh-CN" sz="2000" b="1" dirty="0" smtClean="0">
                <a:latin typeface="隶书" pitchFamily="49" charset="-122"/>
              </a:rPr>
              <a:t>51-200</a:t>
            </a:r>
            <a:r>
              <a:rPr lang="zh-CN" altLang="en-US" sz="2000" b="1" dirty="0" smtClean="0">
                <a:latin typeface="隶书" pitchFamily="49" charset="-122"/>
              </a:rPr>
              <a:t>是负责登录进系统，但没有店铺，保持在线即可</a:t>
            </a:r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endParaRPr lang="en-US" altLang="zh-CN" sz="2000" b="1" dirty="0" smtClean="0">
              <a:latin typeface="隶书" pitchFamily="49" charset="-122"/>
            </a:endParaRP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0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>
                <a:latin typeface="隶书" pitchFamily="49" charset="-122"/>
              </a:rPr>
              <a:t>二、调试</a:t>
            </a:r>
            <a:r>
              <a:rPr lang="zh-CN" altLang="en-US" sz="2000" b="1" dirty="0" smtClean="0">
                <a:latin typeface="隶书" pitchFamily="49" charset="-122"/>
              </a:rPr>
              <a:t>脚本（马上招聘）</a:t>
            </a:r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err="1">
                <a:latin typeface="隶书" pitchFamily="49" charset="-122"/>
              </a:rPr>
              <a:t>int</a:t>
            </a:r>
            <a:r>
              <a:rPr lang="en-US" altLang="zh-CN" sz="2000" b="1" dirty="0">
                <a:latin typeface="隶书" pitchFamily="49" charset="-122"/>
              </a:rPr>
              <a:t> 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dirty="0">
                <a:latin typeface="隶书" pitchFamily="49" charset="-122"/>
              </a:rPr>
              <a:t>;</a:t>
            </a:r>
          </a:p>
          <a:p>
            <a:pPr eaLnBrk="0" hangingPunct="0"/>
            <a:r>
              <a:rPr lang="en-US" altLang="zh-CN" sz="2000" b="1" dirty="0">
                <a:latin typeface="隶书" pitchFamily="49" charset="-122"/>
              </a:rPr>
              <a:t>	</a:t>
            </a:r>
          </a:p>
          <a:p>
            <a:pPr eaLnBrk="0" hangingPunct="0"/>
            <a:r>
              <a:rPr lang="en-US" altLang="zh-CN" sz="2000" b="1" dirty="0">
                <a:latin typeface="隶书" pitchFamily="49" charset="-122"/>
              </a:rPr>
              <a:t>for (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dirty="0">
                <a:latin typeface="隶书" pitchFamily="49" charset="-122"/>
              </a:rPr>
              <a:t>=1; 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smtClean="0">
                <a:latin typeface="隶书" pitchFamily="49" charset="-122"/>
              </a:rPr>
              <a:t>&lt;=8; 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dirty="0">
                <a:latin typeface="隶书" pitchFamily="49" charset="-122"/>
              </a:rPr>
              <a:t>++) {</a:t>
            </a: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>
                <a:latin typeface="隶书" pitchFamily="49" charset="-122"/>
              </a:rPr>
              <a:t>/*Controller*/             </a:t>
            </a:r>
            <a:r>
              <a:rPr lang="en-US" altLang="zh-CN" sz="2000" b="1" dirty="0" err="1">
                <a:latin typeface="隶书" pitchFamily="49" charset="-122"/>
              </a:rPr>
              <a:t>lr_save_int</a:t>
            </a:r>
            <a:r>
              <a:rPr lang="en-US" altLang="zh-CN" sz="2000" b="1" dirty="0">
                <a:latin typeface="隶书" pitchFamily="49" charset="-122"/>
              </a:rPr>
              <a:t>(</a:t>
            </a:r>
            <a:r>
              <a:rPr lang="en-US" altLang="zh-CN" sz="2000" b="1" dirty="0" err="1">
                <a:latin typeface="隶书" pitchFamily="49" charset="-122"/>
              </a:rPr>
              <a:t>atoi</a:t>
            </a:r>
            <a:r>
              <a:rPr lang="en-US" altLang="zh-CN" sz="2000" b="1" dirty="0">
                <a:latin typeface="隶书" pitchFamily="49" charset="-122"/>
              </a:rPr>
              <a:t>(</a:t>
            </a:r>
            <a:r>
              <a:rPr lang="en-US" altLang="zh-CN" sz="2000" b="1" dirty="0" err="1">
                <a:latin typeface="隶书" pitchFamily="49" charset="-122"/>
              </a:rPr>
              <a:t>lr_eval_string</a:t>
            </a:r>
            <a:r>
              <a:rPr lang="en-US" altLang="zh-CN" sz="2000" b="1" dirty="0">
                <a:latin typeface="隶书" pitchFamily="49" charset="-122"/>
              </a:rPr>
              <a:t>("{</a:t>
            </a:r>
            <a:r>
              <a:rPr lang="en-US" altLang="zh-CN" sz="2000" b="1" dirty="0" err="1">
                <a:latin typeface="隶书" pitchFamily="49" charset="-122"/>
              </a:rPr>
              <a:t>shopId_param</a:t>
            </a:r>
            <a:r>
              <a:rPr lang="en-US" altLang="zh-CN" sz="2000" b="1" dirty="0">
                <a:latin typeface="隶书" pitchFamily="49" charset="-122"/>
              </a:rPr>
              <a:t>}"))+(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dirty="0">
                <a:latin typeface="隶书" pitchFamily="49" charset="-122"/>
              </a:rPr>
              <a:t>*50),"</a:t>
            </a:r>
            <a:r>
              <a:rPr lang="en-US" altLang="zh-CN" sz="2000" b="1" dirty="0" err="1">
                <a:latin typeface="隶书" pitchFamily="49" charset="-122"/>
              </a:rPr>
              <a:t>shopId</a:t>
            </a:r>
            <a:r>
              <a:rPr lang="en-US" altLang="zh-CN" sz="2000" b="1" dirty="0">
                <a:latin typeface="隶书" pitchFamily="49" charset="-122"/>
              </a:rPr>
              <a:t>");</a:t>
            </a: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>
                <a:latin typeface="隶书" pitchFamily="49" charset="-122"/>
              </a:rPr>
              <a:t>/*Generator		   </a:t>
            </a:r>
            <a:r>
              <a:rPr lang="en-US" altLang="zh-CN" sz="2000" b="1" dirty="0" err="1">
                <a:latin typeface="隶书" pitchFamily="49" charset="-122"/>
              </a:rPr>
              <a:t>lr_save_int</a:t>
            </a:r>
            <a:r>
              <a:rPr lang="en-US" altLang="zh-CN" sz="2000" b="1" dirty="0">
                <a:latin typeface="隶书" pitchFamily="49" charset="-122"/>
              </a:rPr>
              <a:t>(((</a:t>
            </a:r>
            <a:r>
              <a:rPr lang="en-US" altLang="zh-CN" sz="2000" b="1" dirty="0" err="1">
                <a:latin typeface="隶书" pitchFamily="49" charset="-122"/>
              </a:rPr>
              <a:t>atoi</a:t>
            </a:r>
            <a:r>
              <a:rPr lang="en-US" altLang="zh-CN" sz="2000" b="1" dirty="0">
                <a:latin typeface="隶书" pitchFamily="49" charset="-122"/>
              </a:rPr>
              <a:t>(</a:t>
            </a:r>
            <a:r>
              <a:rPr lang="en-US" altLang="zh-CN" sz="2000" b="1" dirty="0" err="1">
                <a:latin typeface="隶书" pitchFamily="49" charset="-122"/>
              </a:rPr>
              <a:t>lr_eval_string</a:t>
            </a:r>
            <a:r>
              <a:rPr lang="en-US" altLang="zh-CN" sz="2000" b="1" dirty="0">
                <a:latin typeface="隶书" pitchFamily="49" charset="-122"/>
              </a:rPr>
              <a:t>("{</a:t>
            </a:r>
            <a:r>
              <a:rPr lang="en-US" altLang="zh-CN" sz="2000" b="1" dirty="0" err="1">
                <a:latin typeface="隶书" pitchFamily="49" charset="-122"/>
              </a:rPr>
              <a:t>shopId_param</a:t>
            </a:r>
            <a:r>
              <a:rPr lang="en-US" altLang="zh-CN" sz="2000" b="1" dirty="0">
                <a:latin typeface="隶书" pitchFamily="49" charset="-122"/>
              </a:rPr>
              <a:t>}")))*</a:t>
            </a:r>
            <a:r>
              <a:rPr lang="en-US" altLang="zh-CN" sz="2000" b="1" dirty="0" err="1">
                <a:latin typeface="隶书" pitchFamily="49" charset="-122"/>
              </a:rPr>
              <a:t>i</a:t>
            </a:r>
            <a:r>
              <a:rPr lang="en-US" altLang="zh-CN" sz="2000" b="1" dirty="0">
                <a:latin typeface="隶书" pitchFamily="49" charset="-122"/>
              </a:rPr>
              <a:t>)+50,"shopId</a:t>
            </a:r>
            <a:r>
              <a:rPr lang="en-US" altLang="zh-CN" sz="2000" b="1" dirty="0" smtClean="0">
                <a:latin typeface="隶书" pitchFamily="49" charset="-122"/>
              </a:rPr>
              <a:t>");*/</a:t>
            </a:r>
          </a:p>
          <a:p>
            <a:pPr eaLnBrk="0" hangingPunct="0"/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 err="1">
                <a:latin typeface="隶书" pitchFamily="49" charset="-122"/>
              </a:rPr>
              <a:t>lr_error_message</a:t>
            </a:r>
            <a:r>
              <a:rPr lang="en-US" altLang="zh-CN" sz="2000" b="1" dirty="0">
                <a:latin typeface="隶书" pitchFamily="49" charset="-122"/>
              </a:rPr>
              <a:t>("The parameter's value is %s",</a:t>
            </a:r>
            <a:r>
              <a:rPr lang="en-US" altLang="zh-CN" sz="2000" b="1" dirty="0" err="1">
                <a:latin typeface="隶书" pitchFamily="49" charset="-122"/>
              </a:rPr>
              <a:t>lr_eval_string</a:t>
            </a:r>
            <a:r>
              <a:rPr lang="en-US" altLang="zh-CN" sz="2000" b="1" dirty="0">
                <a:latin typeface="隶书" pitchFamily="49" charset="-122"/>
              </a:rPr>
              <a:t>("{</a:t>
            </a:r>
            <a:r>
              <a:rPr lang="en-US" altLang="zh-CN" sz="2000" b="1" dirty="0" err="1">
                <a:latin typeface="隶书" pitchFamily="49" charset="-122"/>
              </a:rPr>
              <a:t>shopId</a:t>
            </a:r>
            <a:r>
              <a:rPr lang="en-US" altLang="zh-CN" sz="2000" b="1" dirty="0">
                <a:latin typeface="隶书" pitchFamily="49" charset="-122"/>
              </a:rPr>
              <a:t>}"));</a:t>
            </a:r>
            <a:endParaRPr lang="en-US" altLang="zh-CN" sz="2000" b="1" dirty="0">
              <a:latin typeface="隶书" pitchFamily="49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隶书" pitchFamily="49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91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/>
              <a:t>三、双脚本</a:t>
            </a:r>
            <a:r>
              <a:rPr lang="zh-CN" altLang="en-US" sz="2000" b="1" dirty="0" smtClean="0"/>
              <a:t>设置</a:t>
            </a:r>
            <a:endParaRPr lang="en-US" altLang="zh-CN" sz="2000" b="1" dirty="0" smtClean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全部店铺都开启，只有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个位置，由于在线数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，达不到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个店铺，为了保证在线数，采用双脚本设置</a:t>
            </a:r>
            <a:endParaRPr lang="en-US" altLang="zh-CN" sz="20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、马上招聘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1-50</a:t>
            </a:r>
          </a:p>
          <a:p>
            <a:pPr eaLnBrk="0" hangingPunct="0"/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、在线用户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51-200</a:t>
            </a:r>
          </a:p>
          <a:p>
            <a:pPr eaLnBrk="0" hangingPunct="0"/>
            <a:endParaRPr lang="en-US" altLang="zh-CN" sz="20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场景策略：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、在线用户数：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在线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-50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并发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、并发用户数：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并发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、待在线用户登录完，再开始运行并发脚本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、在线和并发设置：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递增方式：每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1s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加载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Vuser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递减方式：每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1s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退出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Vuser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是否采用集合点策略： 是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d,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思考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时间策略：忽略思考时间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场景运行时间：场景执行一次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在线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脚本：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分钟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并发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脚本：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/>
              <a:t>四、性能分析结果</a:t>
            </a:r>
            <a:endParaRPr lang="en-US" altLang="zh-CN" sz="2000" b="1" dirty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LoadRunner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性能测试结果分析是个复杂的过程，通常可以从结果摘要、并发数、平均事务响应时间、每秒点击数、业务成功率、系统资源、网页细分图、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服务器资源、数据库服务器资源等几个方面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分析，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性能测试结果分析的一个重要的原则是以性能测试的需求指标为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导向。</a:t>
            </a:r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/>
              <a:t>1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/>
              <a:t>概要图</a:t>
            </a:r>
            <a:r>
              <a:rPr lang="zh-CN" altLang="en-US" sz="2000" b="1" dirty="0" smtClean="0"/>
              <a:t>分析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最大虚拟用户数，总吞吐量，平均每秒吞吐量，总点击数，平均每秒点击率以及总错误数等相关信息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单位时间内吞吐量越大，说明服务器的处理能力越好</a:t>
            </a:r>
            <a:endParaRPr lang="en-US" altLang="zh-CN" sz="2000" b="1" dirty="0" smtClean="0"/>
          </a:p>
          <a:p>
            <a:pPr eaLnBrk="0" hangingPunct="0"/>
            <a:r>
              <a:rPr lang="en-US" altLang="zh-CN" sz="2000" b="1" dirty="0"/>
              <a:t>2</a:t>
            </a:r>
            <a:r>
              <a:rPr lang="zh-CN" altLang="en-US" sz="2000" b="1" dirty="0" smtClean="0"/>
              <a:t>、事务概要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最小响应时间，平均响应时间，最大响应时间，标准差以及通过的事务数和和失败的事务数。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标准差：代表事务的稳定性，该值越大，表明事务越不稳定，起伏比较大。</a:t>
            </a:r>
            <a:endParaRPr lang="en-US" altLang="zh-CN" sz="2000" b="1" dirty="0" smtClean="0"/>
          </a:p>
          <a:p>
            <a:pPr eaLnBrk="0" hangingPunct="0"/>
            <a:r>
              <a:rPr lang="en-US" altLang="zh-CN" sz="2000" b="1" dirty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HTTP</a:t>
            </a:r>
            <a:r>
              <a:rPr lang="zh-CN" altLang="en-US" sz="2000" b="1" dirty="0" smtClean="0"/>
              <a:t>返回状态概要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主要统计服务器的返回状态，返回的总数等于总点击率，说明大部分请求都是成功的。</a:t>
            </a:r>
            <a:endParaRPr lang="en-US" altLang="zh-CN" sz="2000" b="1" dirty="0" smtClean="0"/>
          </a:p>
          <a:p>
            <a:pPr eaLnBrk="0" hangingPunct="0"/>
            <a:r>
              <a:rPr lang="en-US" altLang="zh-CN" sz="2000" b="1" dirty="0"/>
              <a:t>HTTP</a:t>
            </a:r>
            <a:r>
              <a:rPr lang="zh-CN" altLang="en-US" sz="2000" b="1" dirty="0"/>
              <a:t>状态码如下：</a:t>
            </a:r>
            <a:endParaRPr lang="en-US" altLang="zh-CN" sz="2000" b="1" dirty="0"/>
          </a:p>
          <a:p>
            <a:pPr eaLnBrk="0" hangingPunct="0"/>
            <a:r>
              <a:rPr lang="zh-CN" altLang="en-US" sz="2000" b="1" dirty="0"/>
              <a:t>信息类 </a:t>
            </a:r>
            <a:r>
              <a:rPr lang="en-US" altLang="zh-CN" sz="2000" b="1" dirty="0"/>
              <a:t>(100-199)</a:t>
            </a:r>
          </a:p>
          <a:p>
            <a:pPr eaLnBrk="0" hangingPunct="0"/>
            <a:r>
              <a:rPr lang="zh-CN" altLang="en-US" sz="2000" b="1" dirty="0"/>
              <a:t>响应成功 </a:t>
            </a:r>
            <a:r>
              <a:rPr lang="en-US" altLang="zh-CN" sz="2000" b="1" dirty="0"/>
              <a:t>(200-299)</a:t>
            </a:r>
          </a:p>
          <a:p>
            <a:pPr eaLnBrk="0" hangingPunct="0"/>
            <a:r>
              <a:rPr lang="zh-CN" altLang="en-US" sz="2000" b="1" dirty="0"/>
              <a:t>重定向类 </a:t>
            </a:r>
            <a:r>
              <a:rPr lang="en-US" altLang="zh-CN" sz="2000" b="1" dirty="0"/>
              <a:t>(300-399)</a:t>
            </a:r>
          </a:p>
          <a:p>
            <a:pPr eaLnBrk="0" hangingPunct="0"/>
            <a:r>
              <a:rPr lang="zh-CN" altLang="en-US" sz="2000" b="1" dirty="0"/>
              <a:t>客户端错误类 </a:t>
            </a:r>
            <a:r>
              <a:rPr lang="en-US" altLang="zh-CN" sz="2000" b="1" dirty="0"/>
              <a:t>(400-499)</a:t>
            </a:r>
          </a:p>
          <a:p>
            <a:pPr eaLnBrk="0" hangingPunct="0"/>
            <a:r>
              <a:rPr lang="zh-CN" altLang="en-US" sz="2000" b="1" dirty="0"/>
              <a:t>服务端错误类 </a:t>
            </a:r>
            <a:r>
              <a:rPr lang="en-US" altLang="zh-CN" sz="2000" b="1" dirty="0"/>
              <a:t>(500-599)</a:t>
            </a:r>
          </a:p>
          <a:p>
            <a:pPr eaLnBrk="0" hangingPunct="0"/>
            <a:endParaRPr lang="en-US" altLang="zh-CN" sz="2000" b="1" dirty="0" smtClean="0"/>
          </a:p>
          <a:p>
            <a:pPr eaLnBrk="0" hangingPunct="0"/>
            <a:endParaRPr lang="en-US" altLang="zh-CN" sz="2000" b="1" dirty="0" smtClean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6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8" y="458425"/>
            <a:ext cx="734481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 </a:t>
            </a:r>
            <a:r>
              <a:rPr lang="en-US" altLang="zh-CN" sz="2000" b="1" dirty="0"/>
              <a:t>Running </a:t>
            </a:r>
            <a:r>
              <a:rPr lang="en-US" altLang="zh-CN" sz="2000" b="1" dirty="0" err="1"/>
              <a:t>Vusers</a:t>
            </a:r>
            <a:r>
              <a:rPr lang="zh-CN" altLang="en-US" sz="2000" b="1" dirty="0" smtClean="0"/>
              <a:t>（正在运行的虚拟用户数）</a:t>
            </a:r>
            <a:endParaRPr lang="en-US" altLang="zh-CN" sz="2000" b="1" dirty="0"/>
          </a:p>
          <a:p>
            <a:pPr eaLnBrk="0" hangingPunct="0"/>
            <a:r>
              <a:rPr lang="zh-CN" altLang="en-US" sz="2000" b="1" dirty="0" smtClean="0"/>
              <a:t>        正在</a:t>
            </a:r>
            <a:r>
              <a:rPr lang="zh-CN" altLang="en-US" sz="2000" b="1" dirty="0"/>
              <a:t>运行的虚拟</a:t>
            </a:r>
            <a:r>
              <a:rPr lang="zh-CN" altLang="en-US" sz="2000" b="1" dirty="0" smtClean="0"/>
              <a:t>用户直接</a:t>
            </a:r>
            <a:r>
              <a:rPr lang="zh-CN" altLang="en-US" sz="2000" b="1" dirty="0"/>
              <a:t>反映了在</a:t>
            </a:r>
            <a:r>
              <a:rPr lang="en-US" altLang="zh-CN" sz="2000" b="1" dirty="0"/>
              <a:t>Controller</a:t>
            </a:r>
            <a:r>
              <a:rPr lang="zh-CN" altLang="en-US" sz="2000" b="1" dirty="0"/>
              <a:t>中设计的场景策略、虚拟用户运行情况，以及在各个时间点虚拟用户的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eaLnBrk="0" hangingPunct="0"/>
            <a:r>
              <a:rPr lang="zh-CN" altLang="en-US" sz="2000" b="1" dirty="0" smtClean="0"/>
              <a:t>      </a:t>
            </a:r>
            <a:endParaRPr lang="en-US" altLang="zh-CN" sz="2000" b="1" dirty="0" smtClean="0"/>
          </a:p>
          <a:p>
            <a:pPr eaLnBrk="0" hangingPunct="0"/>
            <a:r>
              <a:rPr lang="zh-CN" altLang="en-US" sz="2000" b="1" dirty="0" smtClean="0"/>
              <a:t>       举例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：假如虚拟用户在某一点呈现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，有几种原因</a:t>
            </a:r>
            <a:r>
              <a:rPr lang="zh-CN" altLang="en-US" sz="2000" b="1" dirty="0" smtClean="0"/>
              <a:t>，没有</a:t>
            </a:r>
            <a:r>
              <a:rPr lang="zh-CN" altLang="en-US" sz="2000" b="1" dirty="0"/>
              <a:t>成功提交请求，防火墙的问题，处理请求队列，在负载机排队，等待时间过</a:t>
            </a:r>
            <a:r>
              <a:rPr lang="zh-CN" altLang="en-US" sz="2000" b="1" dirty="0" smtClean="0"/>
              <a:t>长导致超时，</a:t>
            </a:r>
            <a:r>
              <a:rPr lang="zh-CN" altLang="en-US" sz="2000" b="1" dirty="0"/>
              <a:t>在请求过程中未到服务器时就断掉</a:t>
            </a:r>
            <a:r>
              <a:rPr lang="zh-CN" altLang="en-US" sz="2000" b="1" dirty="0" smtClean="0"/>
              <a:t>了。</a:t>
            </a:r>
            <a:endParaRPr lang="zh-CN" altLang="en-US" sz="2000" b="1" dirty="0"/>
          </a:p>
          <a:p>
            <a:pPr eaLnBrk="0" hangingPunct="0"/>
            <a:endParaRPr lang="en-US" altLang="zh-CN" sz="2000" b="1" dirty="0"/>
          </a:p>
          <a:p>
            <a:pPr eaLnBrk="0" hangingPunct="0"/>
            <a:endParaRPr lang="en-US" altLang="zh-CN" sz="2000" b="1" dirty="0" smtClean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2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black">
          <a:xfrm>
            <a:off x="683569" y="458425"/>
            <a:ext cx="712879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Average Transaction Response Time</a:t>
            </a:r>
            <a:r>
              <a:rPr lang="zh-CN" altLang="en-US" sz="2000" b="1" dirty="0"/>
              <a:t>（平均事务</a:t>
            </a:r>
            <a:r>
              <a:rPr lang="zh-CN" altLang="en-US" sz="2000" b="1" dirty="0"/>
              <a:t>响应时间）</a:t>
            </a:r>
            <a:endParaRPr lang="en-US" altLang="zh-CN" sz="2000" b="1" dirty="0"/>
          </a:p>
          <a:p>
            <a:pPr eaLnBrk="0" hangingPunct="0"/>
            <a:r>
              <a:rPr lang="zh-CN" altLang="en-US" sz="2000" b="1" dirty="0"/>
              <a:t>        在</a:t>
            </a:r>
            <a:r>
              <a:rPr lang="zh-CN" altLang="en-US" sz="2000" b="1" dirty="0"/>
              <a:t>平时的性能测试活动中，统计结果的时候需要去掉思考时间，加上思考时间是为了真实的模拟用户环境，统计结果中除去思考时间是为了更真实的反映服务器的处理能力，两者并不</a:t>
            </a:r>
            <a:r>
              <a:rPr lang="zh-CN" altLang="en-US" sz="2000" b="1" dirty="0"/>
              <a:t>矛盾（方法：选择</a:t>
            </a:r>
            <a:r>
              <a:rPr lang="en-US" altLang="zh-CN" sz="2000" b="1" dirty="0"/>
              <a:t>Set Filter/Group</a:t>
            </a:r>
            <a:r>
              <a:rPr lang="zh-CN" altLang="en-US" sz="2000" b="1" dirty="0"/>
              <a:t>，取消选中</a:t>
            </a:r>
            <a:r>
              <a:rPr lang="en-US" altLang="zh-CN" sz="2000" b="1" dirty="0"/>
              <a:t>Think Time</a:t>
            </a:r>
            <a:r>
              <a:rPr lang="zh-CN" altLang="en-US" sz="2000" b="1" dirty="0"/>
              <a:t>即可）</a:t>
            </a:r>
            <a:endParaRPr lang="en-US" altLang="zh-CN" sz="2000" b="1" dirty="0"/>
          </a:p>
          <a:p>
            <a:pPr eaLnBrk="0" hangingPunct="0"/>
            <a:r>
              <a:rPr lang="zh-CN" altLang="en-US" sz="2000" dirty="0" smtClean="0"/>
              <a:t>    </a:t>
            </a:r>
            <a:r>
              <a:rPr lang="zh-CN" altLang="en-US" sz="2000" b="1" dirty="0"/>
              <a:t> “</a:t>
            </a:r>
            <a:r>
              <a:rPr lang="en-US" altLang="zh-CN" sz="2000" b="1" dirty="0"/>
              <a:t>90 Percent Time</a:t>
            </a:r>
            <a:r>
              <a:rPr lang="zh-CN" altLang="en-US" sz="2000" b="1" dirty="0"/>
              <a:t>”，这个时间从某种程度来说，更准确衡量了测试过程中各个事务的真实情况，表示</a:t>
            </a:r>
            <a:r>
              <a:rPr lang="en-US" altLang="zh-CN" sz="2000" b="1" dirty="0"/>
              <a:t>90%</a:t>
            </a:r>
            <a:r>
              <a:rPr lang="zh-CN" altLang="en-US" sz="2000" b="1" dirty="0"/>
              <a:t>的事务，服务器的响应都维持在某个值</a:t>
            </a:r>
            <a:r>
              <a:rPr lang="zh-CN" altLang="en-US" sz="2000" b="1" dirty="0" smtClean="0"/>
              <a:t>附近。 整体</a:t>
            </a:r>
            <a:r>
              <a:rPr lang="zh-CN" altLang="en-US" sz="2000" b="1" dirty="0"/>
              <a:t>趋势比较平滑，没有忽上忽下的波动情况，取“</a:t>
            </a:r>
            <a:r>
              <a:rPr lang="en-US" altLang="zh-CN" sz="2000" b="1" dirty="0"/>
              <a:t>Average Time”</a:t>
            </a:r>
            <a:r>
              <a:rPr lang="zh-CN" altLang="en-US" sz="2000" b="1" dirty="0"/>
              <a:t>与“</a:t>
            </a:r>
            <a:r>
              <a:rPr lang="en-US" altLang="zh-CN" sz="2000" b="1" dirty="0"/>
              <a:t>90 Percent Time”</a:t>
            </a:r>
            <a:r>
              <a:rPr lang="zh-CN" altLang="en-US" sz="2000" b="1" dirty="0"/>
              <a:t>都可以，如果整体趋势毫无规律，波动非常大，我们就不用“</a:t>
            </a:r>
            <a:r>
              <a:rPr lang="en-US" altLang="zh-CN" sz="2000" b="1" dirty="0"/>
              <a:t>Average Time”</a:t>
            </a:r>
            <a:r>
              <a:rPr lang="zh-CN" altLang="en-US" sz="2000" b="1" dirty="0"/>
              <a:t>而使用“</a:t>
            </a:r>
            <a:r>
              <a:rPr lang="en-US" altLang="zh-CN" sz="2000" b="1" dirty="0"/>
              <a:t>90 Percent Time”</a:t>
            </a:r>
            <a:r>
              <a:rPr lang="zh-CN" altLang="en-US" sz="2000" b="1" dirty="0"/>
              <a:t>可能更真实</a:t>
            </a:r>
            <a:r>
              <a:rPr lang="zh-CN" altLang="en-US" sz="2000" b="1" dirty="0" smtClean="0"/>
              <a:t>些。</a:t>
            </a:r>
            <a:endParaRPr lang="en-US" altLang="zh-CN" sz="2000" b="1" dirty="0"/>
          </a:p>
          <a:p>
            <a:pPr eaLnBrk="0" hangingPunct="0"/>
            <a:endParaRPr lang="en-US" altLang="zh-CN" sz="2000" b="1" dirty="0"/>
          </a:p>
          <a:p>
            <a:pPr eaLnBrk="0" hangingPunct="0"/>
            <a:endParaRPr lang="en-US" altLang="zh-CN" sz="2000" b="1" dirty="0" smtClean="0"/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2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9171</TotalTime>
  <Words>1442</Words>
  <Application>Microsoft Office PowerPoint</Application>
  <PresentationFormat>全屏显示(4:3)</PresentationFormat>
  <Paragraphs>107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池雪珍</dc:creator>
  <cp:lastModifiedBy>Windows 用户</cp:lastModifiedBy>
  <cp:revision>439</cp:revision>
  <dcterms:created xsi:type="dcterms:W3CDTF">2016-06-02T06:33:25Z</dcterms:created>
  <dcterms:modified xsi:type="dcterms:W3CDTF">2016-07-25T03:13:23Z</dcterms:modified>
</cp:coreProperties>
</file>