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5"/>
  </p:notesMasterIdLst>
  <p:sldIdLst>
    <p:sldId id="256" r:id="rId2"/>
    <p:sldId id="325" r:id="rId3"/>
    <p:sldId id="326" r:id="rId4"/>
    <p:sldId id="327" r:id="rId5"/>
    <p:sldId id="328" r:id="rId6"/>
    <p:sldId id="265" r:id="rId7"/>
    <p:sldId id="268" r:id="rId8"/>
    <p:sldId id="291" r:id="rId9"/>
    <p:sldId id="302" r:id="rId10"/>
    <p:sldId id="263" r:id="rId11"/>
    <p:sldId id="269" r:id="rId12"/>
    <p:sldId id="270" r:id="rId13"/>
    <p:sldId id="272" r:id="rId14"/>
    <p:sldId id="313" r:id="rId15"/>
    <p:sldId id="316" r:id="rId16"/>
    <p:sldId id="331" r:id="rId17"/>
    <p:sldId id="322" r:id="rId18"/>
    <p:sldId id="276" r:id="rId19"/>
    <p:sldId id="278" r:id="rId20"/>
    <p:sldId id="280" r:id="rId21"/>
    <p:sldId id="305" r:id="rId22"/>
    <p:sldId id="306" r:id="rId23"/>
    <p:sldId id="330" r:id="rId24"/>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540A65E3-0474-4A59-9825-17D091BE97FC}">
          <p14:sldIdLst>
            <p14:sldId id="256"/>
            <p14:sldId id="325"/>
            <p14:sldId id="326"/>
            <p14:sldId id="327"/>
            <p14:sldId id="328"/>
            <p14:sldId id="265"/>
            <p14:sldId id="268"/>
            <p14:sldId id="291"/>
            <p14:sldId id="302"/>
            <p14:sldId id="263"/>
            <p14:sldId id="269"/>
            <p14:sldId id="270"/>
            <p14:sldId id="272"/>
            <p14:sldId id="313"/>
            <p14:sldId id="316"/>
            <p14:sldId id="331"/>
            <p14:sldId id="322"/>
            <p14:sldId id="276"/>
            <p14:sldId id="278"/>
            <p14:sldId id="280"/>
            <p14:sldId id="305"/>
            <p14:sldId id="306"/>
            <p14:sldId id="330"/>
          </p14:sldIdLst>
        </p14:section>
      </p14:section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gta" initials="g"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99"/>
    <a:srgbClr val="006600"/>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420" autoAdjust="0"/>
  </p:normalViewPr>
  <p:slideViewPr>
    <p:cSldViewPr>
      <p:cViewPr>
        <p:scale>
          <a:sx n="100" d="100"/>
          <a:sy n="100" d="100"/>
        </p:scale>
        <p:origin x="-702" y="360"/>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image" Target="../media/image3.wmf"/><Relationship Id="rId4" Type="http://schemas.openxmlformats.org/officeDocument/2006/relationships/image" Target="../media/image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C528C4E-7567-4C0F-9BF4-4B24B67A269C}" type="datetimeFigureOut">
              <a:rPr lang="zh-CN" altLang="en-US" smtClean="0"/>
              <a:pPr/>
              <a:t>2016-8-8</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AB9633D-FA55-4EF7-BBA6-46D30B376768}" type="slidenum">
              <a:rPr lang="zh-CN" altLang="en-US" smtClean="0"/>
              <a:pPr/>
              <a:t>‹#›</a:t>
            </a:fld>
            <a:endParaRPr lang="zh-CN" altLang="en-US"/>
          </a:p>
        </p:txBody>
      </p:sp>
    </p:spTree>
    <p:extLst>
      <p:ext uri="{BB962C8B-B14F-4D97-AF65-F5344CB8AC3E}">
        <p14:creationId xmlns:p14="http://schemas.microsoft.com/office/powerpoint/2010/main" val="42466833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solidFill>
                  <a:schemeClr val="tx2"/>
                </a:solidFill>
              </a:rPr>
              <a:t>发生频率非常高的（如邮箱：登录、收发邮件等业务）</a:t>
            </a:r>
            <a:endParaRPr lang="en-US" altLang="zh-CN" sz="1200" dirty="0" smtClean="0">
              <a:solidFill>
                <a:schemeClr val="tx2"/>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solidFill>
                  <a:schemeClr val="tx2"/>
                </a:solidFill>
              </a:rPr>
              <a:t>关键程序非常高的（认为绝对不能出现问题的，如登录）</a:t>
            </a:r>
            <a:endParaRPr lang="en-US" altLang="zh-CN" sz="1200" b="1" dirty="0" smtClean="0">
              <a:solidFill>
                <a:schemeClr val="tx2"/>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solidFill>
                  <a:schemeClr val="tx2"/>
                </a:solidFill>
              </a:rPr>
              <a:t>资源占用非常严重的（引起</a:t>
            </a:r>
            <a:r>
              <a:rPr lang="en-US" altLang="zh-CN" sz="1200" dirty="0" smtClean="0">
                <a:solidFill>
                  <a:schemeClr val="tx2"/>
                </a:solidFill>
              </a:rPr>
              <a:t>I/O</a:t>
            </a:r>
            <a:r>
              <a:rPr lang="zh-CN" altLang="en-US" sz="1200" dirty="0" smtClean="0">
                <a:solidFill>
                  <a:schemeClr val="tx2"/>
                </a:solidFill>
              </a:rPr>
              <a:t>非常大的，如查询或提交时，检索出大量的数据记录或需要向多个表存取数据等，上传、下载）</a:t>
            </a:r>
            <a:endParaRPr lang="en-US" altLang="zh-CN" sz="1200" b="1" dirty="0" smtClean="0">
              <a:solidFill>
                <a:schemeClr val="tx2"/>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solidFill>
                  <a:schemeClr val="tx2"/>
                </a:solidFill>
              </a:rPr>
              <a:t>去掉重复或者已经测试过的（如旧版本、子系统已经测试过的）</a:t>
            </a:r>
            <a:endParaRPr lang="en-US" altLang="zh-CN" sz="1200" b="1" dirty="0" smtClean="0">
              <a:solidFill>
                <a:schemeClr val="tx2"/>
              </a:solidFill>
            </a:endParaRPr>
          </a:p>
          <a:p>
            <a:endParaRPr lang="en-US" altLang="zh-CN" dirty="0" smtClean="0"/>
          </a:p>
          <a:p>
            <a:pPr eaLnBrk="0" hangingPunct="0">
              <a:buFont typeface="Wingdings" pitchFamily="2" charset="2"/>
              <a:buNone/>
              <a:defRPr/>
            </a:pPr>
            <a:r>
              <a:rPr lang="zh-CN" altLang="en-US" sz="1600" dirty="0" smtClean="0">
                <a:solidFill>
                  <a:schemeClr val="tx2"/>
                </a:solidFill>
              </a:rPr>
              <a:t>调研后抽取各项参数信息：</a:t>
            </a:r>
            <a:endParaRPr lang="en-US" altLang="zh-CN" sz="1600" dirty="0" smtClean="0">
              <a:solidFill>
                <a:schemeClr val="tx2"/>
              </a:solidFill>
            </a:endParaRPr>
          </a:p>
          <a:p>
            <a:pPr eaLnBrk="0" hangingPunct="0">
              <a:buFont typeface="Wingdings" pitchFamily="2" charset="2"/>
              <a:buNone/>
              <a:defRPr/>
            </a:pPr>
            <a:r>
              <a:rPr lang="en-US" altLang="zh-CN" sz="1200" dirty="0" smtClean="0">
                <a:solidFill>
                  <a:schemeClr val="tx2"/>
                </a:solidFill>
              </a:rPr>
              <a:t>.</a:t>
            </a:r>
            <a:r>
              <a:rPr lang="zh-CN" altLang="en-US" sz="1200" dirty="0" smtClean="0">
                <a:solidFill>
                  <a:schemeClr val="tx2"/>
                </a:solidFill>
              </a:rPr>
              <a:t>根据业务分布图确定关键业务（即测试点）</a:t>
            </a:r>
          </a:p>
          <a:p>
            <a:pPr eaLnBrk="0" hangingPunct="0">
              <a:buFont typeface="Wingdings" pitchFamily="2" charset="2"/>
              <a:buNone/>
              <a:defRPr/>
            </a:pPr>
            <a:r>
              <a:rPr lang="en-US" altLang="zh-CN" sz="1200" dirty="0" smtClean="0">
                <a:solidFill>
                  <a:schemeClr val="tx2"/>
                </a:solidFill>
              </a:rPr>
              <a:t>.</a:t>
            </a:r>
            <a:r>
              <a:rPr lang="zh-CN" altLang="en-US" sz="1200" dirty="0" smtClean="0">
                <a:solidFill>
                  <a:schemeClr val="tx2"/>
                </a:solidFill>
              </a:rPr>
              <a:t>推算</a:t>
            </a:r>
            <a:r>
              <a:rPr lang="en-US" altLang="zh-CN" sz="1200" dirty="0" smtClean="0">
                <a:solidFill>
                  <a:schemeClr val="tx2"/>
                </a:solidFill>
              </a:rPr>
              <a:t>3</a:t>
            </a:r>
            <a:r>
              <a:rPr lang="zh-CN" altLang="en-US" sz="1200" dirty="0" smtClean="0">
                <a:solidFill>
                  <a:schemeClr val="tx2"/>
                </a:solidFill>
              </a:rPr>
              <a:t>年的业务数据量</a:t>
            </a:r>
          </a:p>
          <a:p>
            <a:pPr eaLnBrk="0" hangingPunct="0">
              <a:buFont typeface="Wingdings" pitchFamily="2" charset="2"/>
              <a:buNone/>
              <a:defRPr/>
            </a:pPr>
            <a:r>
              <a:rPr lang="en-US" altLang="zh-CN" sz="1200" dirty="0" smtClean="0">
                <a:solidFill>
                  <a:schemeClr val="tx2"/>
                </a:solidFill>
              </a:rPr>
              <a:t>.</a:t>
            </a:r>
            <a:r>
              <a:rPr lang="zh-CN" altLang="en-US" sz="1200" dirty="0" smtClean="0">
                <a:solidFill>
                  <a:schemeClr val="tx2"/>
                </a:solidFill>
              </a:rPr>
              <a:t>确定系统目标运行硬件配置、应用环境、网络环境、数据库规模等</a:t>
            </a:r>
          </a:p>
          <a:p>
            <a:pPr eaLnBrk="0" hangingPunct="0">
              <a:buFont typeface="Wingdings" pitchFamily="2" charset="2"/>
              <a:buNone/>
              <a:defRPr/>
            </a:pPr>
            <a:r>
              <a:rPr lang="en-US" altLang="zh-CN" sz="1200" dirty="0" smtClean="0">
                <a:solidFill>
                  <a:schemeClr val="tx2"/>
                </a:solidFill>
              </a:rPr>
              <a:t>.</a:t>
            </a:r>
            <a:r>
              <a:rPr lang="zh-CN" altLang="en-US" sz="1200" dirty="0" smtClean="0">
                <a:solidFill>
                  <a:schemeClr val="tx2"/>
                </a:solidFill>
              </a:rPr>
              <a:t>在线数：取系统最高同时使用人数</a:t>
            </a:r>
          </a:p>
          <a:p>
            <a:pPr eaLnBrk="0" hangingPunct="0">
              <a:buFont typeface="Wingdings" pitchFamily="2" charset="2"/>
              <a:buNone/>
              <a:defRPr/>
            </a:pPr>
            <a:r>
              <a:rPr lang="en-US" altLang="zh-CN" sz="1200" dirty="0" smtClean="0">
                <a:solidFill>
                  <a:schemeClr val="tx2"/>
                </a:solidFill>
              </a:rPr>
              <a:t>.</a:t>
            </a:r>
            <a:r>
              <a:rPr lang="zh-CN" altLang="en-US" sz="1200" dirty="0" smtClean="0">
                <a:solidFill>
                  <a:schemeClr val="tx2"/>
                </a:solidFill>
              </a:rPr>
              <a:t>并发数：在线数据的</a:t>
            </a:r>
            <a:r>
              <a:rPr lang="en-US" altLang="zh-CN" sz="1200" dirty="0" smtClean="0">
                <a:solidFill>
                  <a:schemeClr val="tx2"/>
                </a:solidFill>
              </a:rPr>
              <a:t>10%~100%</a:t>
            </a:r>
            <a:r>
              <a:rPr lang="zh-CN" altLang="en-US" sz="1200" dirty="0" smtClean="0">
                <a:solidFill>
                  <a:schemeClr val="tx2"/>
                </a:solidFill>
              </a:rPr>
              <a:t>不等（一般取在线数的</a:t>
            </a:r>
            <a:r>
              <a:rPr lang="en-US" altLang="zh-CN" sz="1200" dirty="0" smtClean="0">
                <a:solidFill>
                  <a:schemeClr val="tx2"/>
                </a:solidFill>
              </a:rPr>
              <a:t>10%~30%</a:t>
            </a:r>
            <a:r>
              <a:rPr lang="zh-CN" altLang="en-US" sz="1200" dirty="0" smtClean="0">
                <a:solidFill>
                  <a:schemeClr val="tx2"/>
                </a:solidFill>
              </a:rPr>
              <a:t>）</a:t>
            </a:r>
          </a:p>
          <a:p>
            <a:pPr eaLnBrk="0" hangingPunct="0">
              <a:buFont typeface="Wingdings" pitchFamily="2" charset="2"/>
              <a:buNone/>
              <a:defRPr/>
            </a:pPr>
            <a:r>
              <a:rPr lang="en-US" altLang="zh-CN" sz="1200" dirty="0" smtClean="0">
                <a:solidFill>
                  <a:schemeClr val="tx2"/>
                </a:solidFill>
              </a:rPr>
              <a:t>.</a:t>
            </a:r>
            <a:r>
              <a:rPr lang="zh-CN" altLang="en-US" sz="1200" dirty="0" smtClean="0">
                <a:solidFill>
                  <a:schemeClr val="tx2"/>
                </a:solidFill>
              </a:rPr>
              <a:t>混合场景并发数的基数取 在线数的</a:t>
            </a:r>
            <a:r>
              <a:rPr lang="en-US" altLang="zh-CN" sz="1200" dirty="0" smtClean="0">
                <a:solidFill>
                  <a:schemeClr val="tx2"/>
                </a:solidFill>
              </a:rPr>
              <a:t>10%</a:t>
            </a:r>
            <a:r>
              <a:rPr lang="zh-CN" altLang="en-US" sz="1200" dirty="0" smtClean="0">
                <a:solidFill>
                  <a:schemeClr val="tx2"/>
                </a:solidFill>
              </a:rPr>
              <a:t>（范围 </a:t>
            </a:r>
            <a:r>
              <a:rPr lang="en-US" altLang="zh-CN" sz="1200" dirty="0" smtClean="0">
                <a:solidFill>
                  <a:schemeClr val="tx2"/>
                </a:solidFill>
              </a:rPr>
              <a:t>10%~30%</a:t>
            </a:r>
            <a:r>
              <a:rPr lang="zh-CN" altLang="en-US" sz="1200" dirty="0" smtClean="0">
                <a:solidFill>
                  <a:schemeClr val="tx2"/>
                </a:solidFill>
              </a:rPr>
              <a:t>）；</a:t>
            </a:r>
          </a:p>
          <a:p>
            <a:pPr eaLnBrk="0" hangingPunct="0">
              <a:buFont typeface="Wingdings" pitchFamily="2" charset="2"/>
              <a:buNone/>
              <a:defRPr/>
            </a:pPr>
            <a:r>
              <a:rPr lang="en-US" altLang="zh-CN" sz="1200" dirty="0" smtClean="0">
                <a:solidFill>
                  <a:schemeClr val="tx2"/>
                </a:solidFill>
              </a:rPr>
              <a:t>.</a:t>
            </a:r>
            <a:r>
              <a:rPr lang="zh-CN" altLang="en-US" sz="1200" dirty="0" smtClean="0">
                <a:solidFill>
                  <a:schemeClr val="tx2"/>
                </a:solidFill>
              </a:rPr>
              <a:t>混合场景中的每个测试点的并发数比例分配根据业务实际情况分析确定，并且≦单场景中对应测试点的并发数</a:t>
            </a:r>
            <a:endParaRPr lang="en-US" altLang="zh-CN" sz="1200" b="1" dirty="0" smtClean="0">
              <a:solidFill>
                <a:schemeClr val="tx2"/>
              </a:solidFill>
            </a:endParaRPr>
          </a:p>
          <a:p>
            <a:endParaRPr lang="zh-CN" altLang="en-US" dirty="0"/>
          </a:p>
        </p:txBody>
      </p:sp>
      <p:sp>
        <p:nvSpPr>
          <p:cNvPr id="4" name="灯片编号占位符 3"/>
          <p:cNvSpPr>
            <a:spLocks noGrp="1"/>
          </p:cNvSpPr>
          <p:nvPr>
            <p:ph type="sldNum" sz="quarter" idx="10"/>
          </p:nvPr>
        </p:nvSpPr>
        <p:spPr/>
        <p:txBody>
          <a:bodyPr/>
          <a:lstStyle/>
          <a:p>
            <a:fld id="{2AB9633D-FA55-4EF7-BBA6-46D30B376768}" type="slidenum">
              <a:rPr lang="zh-CN" altLang="en-US" smtClean="0"/>
              <a:pPr/>
              <a:t>3</a:t>
            </a:fld>
            <a:endParaRPr lang="zh-CN" altLang="en-US"/>
          </a:p>
        </p:txBody>
      </p:sp>
    </p:spTree>
    <p:extLst>
      <p:ext uri="{BB962C8B-B14F-4D97-AF65-F5344CB8AC3E}">
        <p14:creationId xmlns:p14="http://schemas.microsoft.com/office/powerpoint/2010/main" val="21848390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AB9633D-FA55-4EF7-BBA6-46D30B376768}" type="slidenum">
              <a:rPr lang="zh-CN" altLang="en-US" smtClean="0"/>
              <a:pPr/>
              <a:t>6</a:t>
            </a:fld>
            <a:endParaRPr lang="zh-CN" altLang="en-US"/>
          </a:p>
        </p:txBody>
      </p:sp>
    </p:spTree>
    <p:extLst>
      <p:ext uri="{BB962C8B-B14F-4D97-AF65-F5344CB8AC3E}">
        <p14:creationId xmlns:p14="http://schemas.microsoft.com/office/powerpoint/2010/main" val="9062028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AB9633D-FA55-4EF7-BBA6-46D30B376768}" type="slidenum">
              <a:rPr lang="zh-CN" altLang="en-US" smtClean="0"/>
              <a:pPr/>
              <a:t>9</a:t>
            </a:fld>
            <a:endParaRPr lang="zh-CN" altLang="en-US"/>
          </a:p>
        </p:txBody>
      </p:sp>
    </p:spTree>
    <p:extLst>
      <p:ext uri="{BB962C8B-B14F-4D97-AF65-F5344CB8AC3E}">
        <p14:creationId xmlns:p14="http://schemas.microsoft.com/office/powerpoint/2010/main" val="5277090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AB9633D-FA55-4EF7-BBA6-46D30B376768}" type="slidenum">
              <a:rPr lang="zh-CN" altLang="en-US" smtClean="0"/>
              <a:pPr/>
              <a:t>14</a:t>
            </a:fld>
            <a:endParaRPr lang="zh-CN" altLang="en-US"/>
          </a:p>
        </p:txBody>
      </p:sp>
    </p:spTree>
    <p:extLst>
      <p:ext uri="{BB962C8B-B14F-4D97-AF65-F5344CB8AC3E}">
        <p14:creationId xmlns:p14="http://schemas.microsoft.com/office/powerpoint/2010/main" val="32220398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6"/>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2016-8-8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2016-8-8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9"/>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9"/>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2016-8-8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仅标题">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2016-8-8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4"/>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2016-8-8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2016-8-8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1"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1"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2016-8-8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2016-8-8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2016-8-8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1"/>
            <a:ext cx="51117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1" y="1435101"/>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2016-8-8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1"/>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1792288" y="5367339"/>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2016-8-8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1"/>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1"/>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2016-8-8</a:t>
            </a:fld>
            <a:endParaRPr lang="zh-CN" altLang="en-US"/>
          </a:p>
        </p:txBody>
      </p:sp>
      <p:sp>
        <p:nvSpPr>
          <p:cNvPr id="5" name="页脚占位符 4"/>
          <p:cNvSpPr>
            <a:spLocks noGrp="1"/>
          </p:cNvSpPr>
          <p:nvPr>
            <p:ph type="ftr" sz="quarter" idx="3"/>
          </p:nvPr>
        </p:nvSpPr>
        <p:spPr>
          <a:xfrm>
            <a:off x="3124200" y="6356351"/>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1"/>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54"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png"/></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27.png"/></Relationships>
</file>

<file path=ppt/slides/_rels/slide3.xml.rels><?xml version="1.0" encoding="UTF-8" standalone="yes"?>
<Relationships xmlns="http://schemas.openxmlformats.org/package/2006/relationships"><Relationship Id="rId8" Type="http://schemas.openxmlformats.org/officeDocument/2006/relationships/package" Target="../embeddings/Microsoft_Excel____2.xlsx"/><Relationship Id="rId13" Type="http://schemas.openxmlformats.org/officeDocument/2006/relationships/image" Target="../media/image6.wmf"/><Relationship Id="rId3" Type="http://schemas.openxmlformats.org/officeDocument/2006/relationships/notesSlide" Target="../notesSlides/notesSlide1.xml"/><Relationship Id="rId7" Type="http://schemas.openxmlformats.org/officeDocument/2006/relationships/image" Target="../media/image3.wmf"/><Relationship Id="rId12" Type="http://schemas.openxmlformats.org/officeDocument/2006/relationships/package" Target="../embeddings/Microsoft_Excel____4.xlsx"/><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package" Target="../embeddings/Microsoft_Excel____1.xlsx"/><Relationship Id="rId11" Type="http://schemas.openxmlformats.org/officeDocument/2006/relationships/image" Target="../media/image5.wmf"/><Relationship Id="rId5" Type="http://schemas.openxmlformats.org/officeDocument/2006/relationships/image" Target="../media/image2.png"/><Relationship Id="rId10" Type="http://schemas.openxmlformats.org/officeDocument/2006/relationships/package" Target="../embeddings/Microsoft_Excel____3.xlsx"/><Relationship Id="rId4" Type="http://schemas.openxmlformats.org/officeDocument/2006/relationships/image" Target="../media/image1.png"/><Relationship Id="rId9" Type="http://schemas.openxmlformats.org/officeDocument/2006/relationships/image" Target="../media/image4.wmf"/></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7.png"/><Relationship Id="rId7"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标题 3"/>
          <p:cNvSpPr>
            <a:spLocks noGrp="1"/>
          </p:cNvSpPr>
          <p:nvPr>
            <p:ph type="ctrTitle"/>
          </p:nvPr>
        </p:nvSpPr>
        <p:spPr>
          <a:xfrm>
            <a:off x="683568" y="548680"/>
            <a:ext cx="7772400" cy="1251570"/>
          </a:xfrm>
        </p:spPr>
        <p:txBody>
          <a:bodyPr>
            <a:normAutofit/>
          </a:bodyPr>
          <a:lstStyle/>
          <a:p>
            <a:r>
              <a:rPr lang="zh-CN" altLang="en-US" sz="3600" dirty="0" smtClean="0">
                <a:latin typeface="隶书" panose="02010509060101010101" pitchFamily="49" charset="-122"/>
                <a:ea typeface="隶书" panose="02010509060101010101" pitchFamily="49" charset="-122"/>
              </a:rPr>
              <a:t>性测试系列培训二</a:t>
            </a:r>
            <a:r>
              <a:rPr lang="en-US" altLang="zh-CN" sz="3600" dirty="0" smtClean="0">
                <a:latin typeface="隶书" panose="02010509060101010101" pitchFamily="49" charset="-122"/>
                <a:ea typeface="隶书" panose="02010509060101010101" pitchFamily="49" charset="-122"/>
              </a:rPr>
              <a:t>-</a:t>
            </a:r>
            <a:r>
              <a:rPr lang="zh-CN" altLang="en-US" sz="3600" dirty="0" smtClean="0">
                <a:latin typeface="隶书" panose="02010509060101010101" pitchFamily="49" charset="-122"/>
                <a:ea typeface="隶书" panose="02010509060101010101" pitchFamily="49" charset="-122"/>
              </a:rPr>
              <a:t>理论和实战讲解</a:t>
            </a:r>
            <a:endParaRPr lang="zh-CN" altLang="en-US" sz="3600" dirty="0">
              <a:latin typeface="隶书" panose="02010509060101010101" pitchFamily="49" charset="-122"/>
              <a:ea typeface="隶书" panose="02010509060101010101" pitchFamily="49" charset="-122"/>
            </a:endParaRPr>
          </a:p>
        </p:txBody>
      </p:sp>
      <p:sp>
        <p:nvSpPr>
          <p:cNvPr id="5" name="副标题 4"/>
          <p:cNvSpPr>
            <a:spLocks noGrp="1"/>
          </p:cNvSpPr>
          <p:nvPr>
            <p:ph type="subTitle" idx="1"/>
          </p:nvPr>
        </p:nvSpPr>
        <p:spPr>
          <a:xfrm>
            <a:off x="1331640" y="1772816"/>
            <a:ext cx="6552728" cy="3888432"/>
          </a:xfrm>
          <a:ln>
            <a:solidFill>
              <a:srgbClr val="006600"/>
            </a:solidFill>
          </a:ln>
        </p:spPr>
        <p:txBody>
          <a:bodyPr/>
          <a:lstStyle/>
          <a:p>
            <a:pPr algn="just"/>
            <a:r>
              <a:rPr lang="zh-CN" altLang="en-US" sz="2800" dirty="0" smtClean="0">
                <a:solidFill>
                  <a:schemeClr val="tx1"/>
                </a:solidFill>
              </a:rPr>
              <a:t>                       一、需求调研</a:t>
            </a:r>
            <a:endParaRPr lang="en-US" altLang="zh-CN" sz="2800" dirty="0" smtClean="0">
              <a:solidFill>
                <a:schemeClr val="tx1"/>
              </a:solidFill>
            </a:endParaRPr>
          </a:p>
          <a:p>
            <a:pPr algn="just"/>
            <a:r>
              <a:rPr lang="zh-CN" altLang="en-US" sz="2800" dirty="0" smtClean="0">
                <a:solidFill>
                  <a:schemeClr val="tx1"/>
                </a:solidFill>
              </a:rPr>
              <a:t>                       二、方案设计</a:t>
            </a:r>
            <a:endParaRPr lang="en-US" altLang="zh-CN" sz="2800" dirty="0" smtClean="0">
              <a:solidFill>
                <a:schemeClr val="tx1"/>
              </a:solidFill>
            </a:endParaRPr>
          </a:p>
          <a:p>
            <a:pPr algn="just"/>
            <a:r>
              <a:rPr lang="zh-CN" altLang="en-US" sz="2800" dirty="0" smtClean="0">
                <a:solidFill>
                  <a:schemeClr val="tx1"/>
                </a:solidFill>
              </a:rPr>
              <a:t>                       三、脚本开发和优化</a:t>
            </a:r>
            <a:endParaRPr lang="en-US" altLang="zh-CN" sz="2800" dirty="0" smtClean="0">
              <a:solidFill>
                <a:schemeClr val="tx1"/>
              </a:solidFill>
            </a:endParaRPr>
          </a:p>
          <a:p>
            <a:pPr algn="just"/>
            <a:r>
              <a:rPr lang="zh-CN" altLang="en-US" sz="2800" dirty="0" smtClean="0">
                <a:solidFill>
                  <a:schemeClr val="tx1"/>
                </a:solidFill>
              </a:rPr>
              <a:t>                       四、执行场景</a:t>
            </a:r>
            <a:endParaRPr lang="en-US" altLang="zh-CN" sz="2800" dirty="0" smtClean="0">
              <a:solidFill>
                <a:schemeClr val="tx1"/>
              </a:solidFill>
            </a:endParaRPr>
          </a:p>
          <a:p>
            <a:pPr algn="just"/>
            <a:r>
              <a:rPr lang="zh-CN" altLang="en-US" sz="2800" dirty="0" smtClean="0">
                <a:solidFill>
                  <a:schemeClr val="tx1"/>
                </a:solidFill>
              </a:rPr>
              <a:t>                       五、性能调优  </a:t>
            </a:r>
            <a:endParaRPr lang="en-US" altLang="zh-CN" sz="2800" dirty="0" smtClean="0">
              <a:solidFill>
                <a:schemeClr val="tx1"/>
              </a:solidFill>
            </a:endParaRPr>
          </a:p>
          <a:p>
            <a:pPr algn="just"/>
            <a:r>
              <a:rPr lang="en-US" altLang="zh-CN" sz="2800" dirty="0" smtClean="0">
                <a:solidFill>
                  <a:schemeClr val="tx1"/>
                </a:solidFill>
              </a:rPr>
              <a:t>                       </a:t>
            </a:r>
            <a:r>
              <a:rPr lang="zh-CN" altLang="en-US" sz="2800" dirty="0" smtClean="0">
                <a:solidFill>
                  <a:schemeClr val="tx1"/>
                </a:solidFill>
              </a:rPr>
              <a:t>六、报告编写</a:t>
            </a:r>
            <a:endParaRPr lang="en-US" altLang="zh-CN" sz="2800" dirty="0" smtClean="0">
              <a:solidFill>
                <a:schemeClr val="tx1"/>
              </a:solidFill>
            </a:endParaRPr>
          </a:p>
          <a:p>
            <a:pPr algn="just"/>
            <a:r>
              <a:rPr lang="en-US" altLang="zh-CN" sz="2800" dirty="0" smtClean="0">
                <a:solidFill>
                  <a:schemeClr val="tx1"/>
                </a:solidFill>
              </a:rPr>
              <a:t>                       </a:t>
            </a:r>
            <a:r>
              <a:rPr lang="zh-CN" altLang="en-US" sz="2800" dirty="0" smtClean="0">
                <a:solidFill>
                  <a:schemeClr val="tx1"/>
                </a:solidFill>
              </a:rPr>
              <a:t>七、总结</a:t>
            </a:r>
            <a:endParaRPr lang="en-US" altLang="zh-CN" sz="2800" dirty="0" smtClean="0">
              <a:solidFill>
                <a:schemeClr val="tx1"/>
              </a:solidFill>
            </a:endParaRPr>
          </a:p>
          <a:p>
            <a:pPr algn="just"/>
            <a:endParaRPr lang="zh-CN" altLang="en-US" dirty="0">
              <a:solidFill>
                <a:schemeClr val="tx2">
                  <a:lumMod val="20000"/>
                  <a:lumOff val="80000"/>
                </a:schemeClr>
              </a:solidFill>
            </a:endParaRPr>
          </a:p>
        </p:txBody>
      </p:sp>
      <p:grpSp>
        <p:nvGrpSpPr>
          <p:cNvPr id="6" name="组合 5"/>
          <p:cNvGrpSpPr/>
          <p:nvPr/>
        </p:nvGrpSpPr>
        <p:grpSpPr>
          <a:xfrm>
            <a:off x="107504" y="54383"/>
            <a:ext cx="9036496" cy="439737"/>
            <a:chOff x="0" y="0"/>
            <a:chExt cx="9144032" cy="439737"/>
          </a:xfrm>
        </p:grpSpPr>
        <p:pic>
          <p:nvPicPr>
            <p:cNvPr id="7" name="Picture 8" descr="LOGO副本"/>
            <p:cNvPicPr>
              <a:picLocks noChangeAspect="1" noChangeArrowheads="1"/>
            </p:cNvPicPr>
            <p:nvPr/>
          </p:nvPicPr>
          <p:blipFill>
            <a:blip r:embed="rId2"/>
            <a:srcRect/>
            <a:stretch>
              <a:fillRect/>
            </a:stretch>
          </p:blipFill>
          <p:spPr bwMode="auto">
            <a:xfrm>
              <a:off x="0" y="0"/>
              <a:ext cx="2133600" cy="439737"/>
            </a:xfrm>
            <a:prstGeom prst="rect">
              <a:avLst/>
            </a:prstGeom>
            <a:noFill/>
            <a:ln w="9525">
              <a:noFill/>
              <a:miter lim="800000"/>
              <a:headEnd/>
              <a:tailEnd/>
            </a:ln>
          </p:spPr>
        </p:pic>
        <p:pic>
          <p:nvPicPr>
            <p:cNvPr id="8" name="Picture 9"/>
            <p:cNvPicPr>
              <a:picLocks noChangeAspect="1" noChangeArrowheads="1"/>
            </p:cNvPicPr>
            <p:nvPr/>
          </p:nvPicPr>
          <p:blipFill>
            <a:blip r:embed="rId3"/>
            <a:srcRect/>
            <a:stretch>
              <a:fillRect/>
            </a:stretch>
          </p:blipFill>
          <p:spPr bwMode="auto">
            <a:xfrm>
              <a:off x="2357422" y="142852"/>
              <a:ext cx="6786610" cy="274539"/>
            </a:xfrm>
            <a:prstGeom prst="rect">
              <a:avLst/>
            </a:prstGeom>
            <a:noFill/>
            <a:ln w="9525">
              <a:noFill/>
              <a:miter lim="800000"/>
              <a:headEnd/>
              <a:tailEnd/>
            </a:ln>
            <a:effectLst/>
          </p:spPr>
        </p:pic>
      </p:grpSp>
    </p:spTree>
    <p:extLst>
      <p:ext uri="{BB962C8B-B14F-4D97-AF65-F5344CB8AC3E}">
        <p14:creationId xmlns:p14="http://schemas.microsoft.com/office/powerpoint/2010/main" val="199718428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908720"/>
            <a:ext cx="8229600" cy="5040560"/>
          </a:xfrm>
        </p:spPr>
        <p:txBody>
          <a:bodyPr>
            <a:normAutofit/>
          </a:bodyPr>
          <a:lstStyle/>
          <a:p>
            <a:pPr marL="0" indent="0">
              <a:buNone/>
            </a:pPr>
            <a:r>
              <a:rPr lang="zh-CN" altLang="zh-CN" sz="1600" b="1" dirty="0"/>
              <a:t>一、负载机硬件资源不足。</a:t>
            </a:r>
            <a:endParaRPr lang="zh-CN" altLang="zh-CN" sz="1600" dirty="0"/>
          </a:p>
          <a:p>
            <a:pPr marL="0" indent="0">
              <a:buNone/>
            </a:pPr>
            <a:r>
              <a:rPr lang="zh-CN" altLang="zh-CN" sz="1600" dirty="0" smtClean="0"/>
              <a:t>出现</a:t>
            </a:r>
            <a:r>
              <a:rPr lang="zh-CN" altLang="zh-CN" sz="1600" dirty="0"/>
              <a:t>的症状一般是这样，负载机加载了一部分虚拟用户后，后续再加载的虚拟用户就出现掉线情况。停止场景，重新运行，并打开任务管理器查看负载机资源消耗情况，出现的情况如下图</a:t>
            </a:r>
            <a:r>
              <a:rPr lang="zh-CN" altLang="zh-CN" sz="1800" dirty="0" smtClean="0"/>
              <a:t>。</a:t>
            </a:r>
            <a:endParaRPr lang="en-US" altLang="zh-CN" sz="1800" dirty="0" smtClean="0"/>
          </a:p>
          <a:p>
            <a:pPr marL="0" indent="0">
              <a:buNone/>
            </a:pPr>
            <a:endParaRPr lang="en-US" altLang="zh-CN" sz="2400" dirty="0" smtClean="0"/>
          </a:p>
          <a:p>
            <a:pPr marL="0" indent="0">
              <a:buNone/>
            </a:pPr>
            <a:endParaRPr lang="en-US" altLang="zh-CN" sz="2400" dirty="0" smtClean="0"/>
          </a:p>
          <a:p>
            <a:pPr marL="0" indent="0">
              <a:buNone/>
            </a:pPr>
            <a:endParaRPr lang="en-US" altLang="zh-CN" sz="2400" dirty="0"/>
          </a:p>
          <a:p>
            <a:pPr marL="0" indent="0">
              <a:buNone/>
            </a:pPr>
            <a:r>
              <a:rPr lang="zh-CN" altLang="en-US" sz="1600" b="1" dirty="0" smtClean="0"/>
              <a:t>解决</a:t>
            </a:r>
            <a:r>
              <a:rPr lang="zh-CN" altLang="en-US" sz="1600" b="1" dirty="0"/>
              <a:t>办法</a:t>
            </a:r>
            <a:r>
              <a:rPr lang="zh-CN" altLang="en-US" sz="1600" b="1" dirty="0" smtClean="0"/>
              <a:t>：</a:t>
            </a:r>
            <a:r>
              <a:rPr lang="zh-CN" altLang="zh-CN" sz="1600" dirty="0" smtClean="0"/>
              <a:t>协调</a:t>
            </a:r>
            <a:r>
              <a:rPr lang="zh-CN" altLang="zh-CN" sz="1600" dirty="0"/>
              <a:t>换一台</a:t>
            </a:r>
            <a:r>
              <a:rPr lang="en-US" altLang="zh-CN" sz="1600" dirty="0"/>
              <a:t>CPU</a:t>
            </a:r>
            <a:r>
              <a:rPr lang="zh-CN" altLang="zh-CN" sz="1600" dirty="0"/>
              <a:t>更好的机器作为负载机，或者进行负载机添加。找安装</a:t>
            </a:r>
            <a:r>
              <a:rPr lang="en-US" altLang="zh-CN" sz="1600" dirty="0" smtClean="0"/>
              <a:t>Load</a:t>
            </a:r>
            <a:r>
              <a:rPr lang="en-US" altLang="zh-CN" sz="1600" dirty="0"/>
              <a:t>r</a:t>
            </a:r>
            <a:r>
              <a:rPr lang="en-US" altLang="zh-CN" sz="1600" dirty="0" smtClean="0"/>
              <a:t>unner</a:t>
            </a:r>
            <a:r>
              <a:rPr lang="zh-CN" altLang="zh-CN" sz="1600" dirty="0"/>
              <a:t>的同事帮忙，让同事打开</a:t>
            </a:r>
            <a:r>
              <a:rPr lang="en-US" altLang="zh-CN" sz="1600" dirty="0"/>
              <a:t>Loadrunner</a:t>
            </a:r>
            <a:r>
              <a:rPr lang="zh-CN" altLang="zh-CN" sz="1600" dirty="0"/>
              <a:t>的</a:t>
            </a:r>
            <a:r>
              <a:rPr lang="en-US" altLang="zh-CN" sz="1600" dirty="0"/>
              <a:t>Agent Process ,</a:t>
            </a:r>
            <a:r>
              <a:rPr lang="zh-CN" altLang="zh-CN" sz="1600" dirty="0"/>
              <a:t>然后在场景中添加同事的负载机。</a:t>
            </a:r>
          </a:p>
          <a:p>
            <a:pPr marL="0" indent="0">
              <a:buNone/>
            </a:pPr>
            <a:endParaRPr lang="en-US" altLang="zh-CN" dirty="0" smtClean="0"/>
          </a:p>
          <a:p>
            <a:pPr marL="0" indent="0">
              <a:buNone/>
            </a:pPr>
            <a:r>
              <a:rPr lang="zh-CN" altLang="en-US" dirty="0"/>
              <a:t> </a:t>
            </a:r>
            <a:r>
              <a:rPr lang="zh-CN" altLang="en-US" dirty="0" smtClean="0"/>
              <a:t>                                                                           </a:t>
            </a:r>
            <a:endParaRPr lang="en-US" altLang="zh-CN" dirty="0" smtClean="0"/>
          </a:p>
          <a:p>
            <a:pPr marL="0" indent="0">
              <a:buNone/>
            </a:pPr>
            <a:r>
              <a:rPr lang="zh-CN" altLang="en-US" sz="2400" dirty="0"/>
              <a:t> </a:t>
            </a:r>
            <a:r>
              <a:rPr lang="zh-CN" altLang="en-US" sz="2400" dirty="0" smtClean="0"/>
              <a:t>                                                                                                           </a:t>
            </a:r>
            <a:endParaRPr lang="zh-CN" altLang="en-US" dirty="0"/>
          </a:p>
        </p:txBody>
      </p:sp>
      <p:pic>
        <p:nvPicPr>
          <p:cNvPr id="4" name="图片 3"/>
          <p:cNvPicPr/>
          <p:nvPr/>
        </p:nvPicPr>
        <p:blipFill>
          <a:blip r:embed="rId2">
            <a:extLst>
              <a:ext uri="{28A0092B-C50C-407E-A947-70E740481C1C}">
                <a14:useLocalDpi xmlns:a14="http://schemas.microsoft.com/office/drawing/2010/main" val="0"/>
              </a:ext>
            </a:extLst>
          </a:blip>
          <a:stretch>
            <a:fillRect/>
          </a:stretch>
        </p:blipFill>
        <p:spPr>
          <a:xfrm>
            <a:off x="1617787" y="1988840"/>
            <a:ext cx="4968552" cy="1080120"/>
          </a:xfrm>
          <a:prstGeom prst="rect">
            <a:avLst/>
          </a:prstGeom>
        </p:spPr>
      </p:pic>
      <p:pic>
        <p:nvPicPr>
          <p:cNvPr id="5" name="图片 4"/>
          <p:cNvPicPr/>
          <p:nvPr/>
        </p:nvPicPr>
        <p:blipFill>
          <a:blip r:embed="rId3"/>
          <a:stretch>
            <a:fillRect/>
          </a:stretch>
        </p:blipFill>
        <p:spPr>
          <a:xfrm>
            <a:off x="1617787" y="4149080"/>
            <a:ext cx="4968552" cy="1152128"/>
          </a:xfrm>
          <a:prstGeom prst="rect">
            <a:avLst/>
          </a:prstGeom>
        </p:spPr>
      </p:pic>
      <p:sp>
        <p:nvSpPr>
          <p:cNvPr id="6" name="TextBox 5"/>
          <p:cNvSpPr txBox="1"/>
          <p:nvPr/>
        </p:nvSpPr>
        <p:spPr>
          <a:xfrm>
            <a:off x="611560" y="517500"/>
            <a:ext cx="4032448" cy="461665"/>
          </a:xfrm>
          <a:prstGeom prst="rect">
            <a:avLst/>
          </a:prstGeom>
          <a:noFill/>
        </p:spPr>
        <p:txBody>
          <a:bodyPr wrap="square" rtlCol="0">
            <a:spAutoFit/>
          </a:bodyPr>
          <a:lstStyle/>
          <a:p>
            <a:r>
              <a:rPr lang="zh-CN" altLang="en-US" sz="2400" dirty="0" smtClean="0"/>
              <a:t>执行场景</a:t>
            </a:r>
            <a:r>
              <a:rPr lang="en-US" altLang="zh-CN" sz="1600" dirty="0" smtClean="0"/>
              <a:t>-</a:t>
            </a:r>
            <a:r>
              <a:rPr lang="zh-CN" altLang="en-US" sz="1600" dirty="0" smtClean="0"/>
              <a:t>实战</a:t>
            </a:r>
            <a:endParaRPr lang="zh-CN" altLang="en-US" dirty="0"/>
          </a:p>
        </p:txBody>
      </p:sp>
      <p:grpSp>
        <p:nvGrpSpPr>
          <p:cNvPr id="7" name="组合 6"/>
          <p:cNvGrpSpPr/>
          <p:nvPr/>
        </p:nvGrpSpPr>
        <p:grpSpPr>
          <a:xfrm>
            <a:off x="0" y="54383"/>
            <a:ext cx="9144000" cy="439737"/>
            <a:chOff x="0" y="0"/>
            <a:chExt cx="9144032" cy="439737"/>
          </a:xfrm>
        </p:grpSpPr>
        <p:pic>
          <p:nvPicPr>
            <p:cNvPr id="8" name="Picture 8" descr="LOGO副本"/>
            <p:cNvPicPr>
              <a:picLocks noChangeAspect="1" noChangeArrowheads="1"/>
            </p:cNvPicPr>
            <p:nvPr/>
          </p:nvPicPr>
          <p:blipFill>
            <a:blip r:embed="rId4"/>
            <a:srcRect/>
            <a:stretch>
              <a:fillRect/>
            </a:stretch>
          </p:blipFill>
          <p:spPr bwMode="auto">
            <a:xfrm>
              <a:off x="0" y="0"/>
              <a:ext cx="2133600" cy="439737"/>
            </a:xfrm>
            <a:prstGeom prst="rect">
              <a:avLst/>
            </a:prstGeom>
            <a:noFill/>
            <a:ln w="9525">
              <a:noFill/>
              <a:miter lim="800000"/>
              <a:headEnd/>
              <a:tailEnd/>
            </a:ln>
          </p:spPr>
        </p:pic>
        <p:pic>
          <p:nvPicPr>
            <p:cNvPr id="9" name="Picture 9"/>
            <p:cNvPicPr>
              <a:picLocks noChangeAspect="1" noChangeArrowheads="1"/>
            </p:cNvPicPr>
            <p:nvPr/>
          </p:nvPicPr>
          <p:blipFill>
            <a:blip r:embed="rId5"/>
            <a:srcRect/>
            <a:stretch>
              <a:fillRect/>
            </a:stretch>
          </p:blipFill>
          <p:spPr bwMode="auto">
            <a:xfrm>
              <a:off x="2357422" y="142852"/>
              <a:ext cx="6786610" cy="274539"/>
            </a:xfrm>
            <a:prstGeom prst="rect">
              <a:avLst/>
            </a:prstGeom>
            <a:noFill/>
            <a:ln w="9525">
              <a:noFill/>
              <a:miter lim="800000"/>
              <a:headEnd/>
              <a:tailEnd/>
            </a:ln>
            <a:effectLst/>
          </p:spPr>
        </p:pic>
      </p:grpSp>
    </p:spTree>
    <p:extLst>
      <p:ext uri="{BB962C8B-B14F-4D97-AF65-F5344CB8AC3E}">
        <p14:creationId xmlns:p14="http://schemas.microsoft.com/office/powerpoint/2010/main" val="39719286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00101" y="1052736"/>
            <a:ext cx="8229600" cy="5184576"/>
          </a:xfrm>
        </p:spPr>
        <p:txBody>
          <a:bodyPr>
            <a:noAutofit/>
          </a:bodyPr>
          <a:lstStyle/>
          <a:p>
            <a:pPr marL="0" indent="0">
              <a:buNone/>
            </a:pPr>
            <a:r>
              <a:rPr lang="zh-CN" altLang="en-US" sz="1600" b="1" dirty="0" smtClean="0"/>
              <a:t>二</a:t>
            </a:r>
            <a:r>
              <a:rPr lang="zh-CN" altLang="zh-CN" sz="1600" b="1" dirty="0" smtClean="0"/>
              <a:t>、</a:t>
            </a:r>
            <a:r>
              <a:rPr lang="zh-CN" altLang="en-US" sz="1600" b="1" dirty="0" smtClean="0"/>
              <a:t>服务器</a:t>
            </a:r>
            <a:r>
              <a:rPr lang="zh-CN" altLang="zh-CN" sz="1600" b="1" dirty="0" smtClean="0"/>
              <a:t>硬件</a:t>
            </a:r>
            <a:r>
              <a:rPr lang="zh-CN" altLang="zh-CN" sz="1600" b="1" dirty="0"/>
              <a:t>资源不足</a:t>
            </a:r>
            <a:r>
              <a:rPr lang="zh-CN" altLang="zh-CN" sz="1600" b="1" dirty="0" smtClean="0"/>
              <a:t>。</a:t>
            </a:r>
            <a:endParaRPr lang="en-US" altLang="zh-CN" sz="1600" b="1" dirty="0" smtClean="0"/>
          </a:p>
          <a:p>
            <a:pPr marL="0" indent="0">
              <a:buNone/>
            </a:pPr>
            <a:r>
              <a:rPr lang="zh-CN" altLang="zh-CN" sz="1600" dirty="0"/>
              <a:t>出现的症状和负载机的情况类似，加载了部分或者全部虚拟用户后，就掉线。查找原因，发现服务器的</a:t>
            </a:r>
            <a:r>
              <a:rPr lang="en-US" altLang="zh-CN" sz="1600" dirty="0"/>
              <a:t>CPU</a:t>
            </a:r>
            <a:r>
              <a:rPr lang="zh-CN" altLang="zh-CN" sz="1600" dirty="0"/>
              <a:t>在进行处理请求的过程中，出现了瓶颈。查看</a:t>
            </a:r>
            <a:r>
              <a:rPr lang="en-US" altLang="zh-CN" sz="1600" dirty="0"/>
              <a:t>CPU</a:t>
            </a:r>
            <a:r>
              <a:rPr lang="zh-CN" altLang="zh-CN" sz="1600" dirty="0"/>
              <a:t>使用情况，如下图</a:t>
            </a:r>
            <a:r>
              <a:rPr lang="zh-CN" altLang="zh-CN" sz="1600" dirty="0" smtClean="0"/>
              <a:t>。</a:t>
            </a:r>
            <a:endParaRPr lang="en-US" altLang="zh-CN" sz="1600" dirty="0" smtClean="0"/>
          </a:p>
          <a:p>
            <a:pPr marL="0" indent="0">
              <a:buNone/>
            </a:pPr>
            <a:r>
              <a:rPr lang="zh-CN" altLang="en-US" sz="1600" dirty="0" smtClean="0"/>
              <a:t>在进行程序优化后还是</a:t>
            </a:r>
            <a:r>
              <a:rPr lang="en-US" altLang="zh-CN" sz="1600" dirty="0" smtClean="0"/>
              <a:t>CPU</a:t>
            </a:r>
            <a:r>
              <a:rPr lang="zh-CN" altLang="en-US" sz="1600" dirty="0" smtClean="0"/>
              <a:t>的使用率为</a:t>
            </a:r>
            <a:r>
              <a:rPr lang="en-US" altLang="zh-CN" sz="1600" dirty="0" smtClean="0"/>
              <a:t>100%</a:t>
            </a:r>
            <a:r>
              <a:rPr lang="zh-CN" altLang="en-US" sz="1600" dirty="0" smtClean="0"/>
              <a:t>，就证明需求定制的硬件配置过低。</a:t>
            </a:r>
            <a:endParaRPr lang="zh-CN" altLang="zh-CN" sz="1600" dirty="0"/>
          </a:p>
          <a:p>
            <a:pPr marL="0" indent="0">
              <a:buNone/>
            </a:pPr>
            <a:endParaRPr lang="en-US" altLang="zh-CN" b="1" dirty="0" smtClean="0"/>
          </a:p>
          <a:p>
            <a:pPr marL="0" indent="0">
              <a:buNone/>
            </a:pPr>
            <a:endParaRPr lang="en-US" altLang="zh-CN" b="1" dirty="0"/>
          </a:p>
          <a:p>
            <a:pPr marL="0" indent="0">
              <a:buNone/>
            </a:pPr>
            <a:endParaRPr lang="en-US" altLang="zh-CN" sz="1600" b="1" dirty="0" smtClean="0"/>
          </a:p>
          <a:p>
            <a:pPr marL="0" indent="0">
              <a:buNone/>
            </a:pPr>
            <a:endParaRPr lang="en-US" altLang="zh-CN" sz="1600" b="1" dirty="0"/>
          </a:p>
          <a:p>
            <a:pPr marL="0" indent="0">
              <a:buNone/>
            </a:pPr>
            <a:endParaRPr lang="en-US" altLang="zh-CN" sz="1600" b="1" dirty="0" smtClean="0"/>
          </a:p>
          <a:p>
            <a:pPr marL="0" indent="0">
              <a:buNone/>
            </a:pPr>
            <a:r>
              <a:rPr lang="zh-CN" altLang="zh-CN" sz="1600" b="1" dirty="0" smtClean="0"/>
              <a:t>解决</a:t>
            </a:r>
            <a:r>
              <a:rPr lang="zh-CN" altLang="zh-CN" sz="1600" b="1" dirty="0"/>
              <a:t>方法：</a:t>
            </a:r>
            <a:r>
              <a:rPr lang="zh-CN" altLang="zh-CN" sz="1600" dirty="0"/>
              <a:t>让网络部更换一台</a:t>
            </a:r>
            <a:r>
              <a:rPr lang="en-US" altLang="zh-CN" sz="1600" dirty="0"/>
              <a:t>CPU</a:t>
            </a:r>
            <a:r>
              <a:rPr lang="zh-CN" altLang="zh-CN" sz="1600" dirty="0"/>
              <a:t>更好的机器作为服务器，如果是虚拟机作为服务器，那就让负责这块的同事增加</a:t>
            </a:r>
            <a:r>
              <a:rPr lang="en-US" altLang="zh-CN" sz="1600" dirty="0"/>
              <a:t>CPU</a:t>
            </a:r>
            <a:r>
              <a:rPr lang="zh-CN" altLang="zh-CN" sz="1600" dirty="0"/>
              <a:t>核心数。在测试接口时，</a:t>
            </a:r>
            <a:r>
              <a:rPr lang="en-US" altLang="zh-CN" sz="1600" dirty="0"/>
              <a:t>CPU</a:t>
            </a:r>
            <a:r>
              <a:rPr lang="zh-CN" altLang="zh-CN" sz="1600" dirty="0"/>
              <a:t>的核心数从</a:t>
            </a:r>
            <a:r>
              <a:rPr lang="en-US" altLang="zh-CN" sz="1600" dirty="0"/>
              <a:t>2</a:t>
            </a:r>
            <a:r>
              <a:rPr lang="zh-CN" altLang="zh-CN" sz="1600" dirty="0"/>
              <a:t>核增加到</a:t>
            </a:r>
            <a:r>
              <a:rPr lang="en-US" altLang="zh-CN" sz="1600" dirty="0"/>
              <a:t>4</a:t>
            </a:r>
            <a:r>
              <a:rPr lang="zh-CN" altLang="zh-CN" sz="1600" dirty="0"/>
              <a:t>核，解决了这个问题</a:t>
            </a:r>
            <a:r>
              <a:rPr lang="zh-CN" altLang="zh-CN" sz="1600" dirty="0" smtClean="0"/>
              <a:t>。</a:t>
            </a:r>
            <a:endParaRPr lang="en-US" altLang="zh-CN" sz="1600" dirty="0" smtClean="0"/>
          </a:p>
          <a:p>
            <a:pPr marL="0" indent="0">
              <a:buNone/>
            </a:pPr>
            <a:endParaRPr lang="en-US" altLang="zh-CN" sz="1600" dirty="0" smtClean="0"/>
          </a:p>
          <a:p>
            <a:pPr marL="0" indent="0">
              <a:buNone/>
            </a:pPr>
            <a:endParaRPr lang="en-US" altLang="zh-CN" sz="1600" dirty="0" smtClean="0"/>
          </a:p>
          <a:p>
            <a:pPr marL="0" indent="0">
              <a:buNone/>
            </a:pPr>
            <a:endParaRPr lang="en-US" altLang="zh-CN" sz="2000" dirty="0"/>
          </a:p>
          <a:p>
            <a:pPr marL="0" indent="0">
              <a:buNone/>
            </a:pPr>
            <a:endParaRPr lang="en-US" altLang="zh-CN" sz="2000" dirty="0" smtClean="0"/>
          </a:p>
          <a:p>
            <a:pPr marL="0" indent="0">
              <a:buNone/>
            </a:pPr>
            <a:r>
              <a:rPr lang="zh-CN" altLang="en-US" sz="2000" dirty="0"/>
              <a:t> </a:t>
            </a:r>
            <a:r>
              <a:rPr lang="zh-CN" altLang="en-US" sz="2000" dirty="0" smtClean="0"/>
              <a:t>                                                                                                                          </a:t>
            </a:r>
            <a:endParaRPr lang="zh-CN" altLang="zh-CN" dirty="0"/>
          </a:p>
          <a:p>
            <a:pPr marL="0" indent="0">
              <a:buNone/>
            </a:pPr>
            <a:endParaRPr lang="zh-CN" altLang="en-US" dirty="0"/>
          </a:p>
        </p:txBody>
      </p:sp>
      <p:pic>
        <p:nvPicPr>
          <p:cNvPr id="4" name="图片 3"/>
          <p:cNvPicPr/>
          <p:nvPr/>
        </p:nvPicPr>
        <p:blipFill>
          <a:blip r:embed="rId2">
            <a:extLst>
              <a:ext uri="{28A0092B-C50C-407E-A947-70E740481C1C}">
                <a14:useLocalDpi xmlns:a14="http://schemas.microsoft.com/office/drawing/2010/main" val="0"/>
              </a:ext>
            </a:extLst>
          </a:blip>
          <a:stretch>
            <a:fillRect/>
          </a:stretch>
        </p:blipFill>
        <p:spPr>
          <a:xfrm>
            <a:off x="1763688" y="2348880"/>
            <a:ext cx="4968552" cy="1944216"/>
          </a:xfrm>
          <a:prstGeom prst="rect">
            <a:avLst/>
          </a:prstGeom>
        </p:spPr>
      </p:pic>
      <p:sp>
        <p:nvSpPr>
          <p:cNvPr id="5" name="TextBox 4"/>
          <p:cNvSpPr txBox="1"/>
          <p:nvPr/>
        </p:nvSpPr>
        <p:spPr>
          <a:xfrm>
            <a:off x="433612" y="566820"/>
            <a:ext cx="4032448" cy="461665"/>
          </a:xfrm>
          <a:prstGeom prst="rect">
            <a:avLst/>
          </a:prstGeom>
          <a:noFill/>
        </p:spPr>
        <p:txBody>
          <a:bodyPr wrap="square" rtlCol="0">
            <a:spAutoFit/>
          </a:bodyPr>
          <a:lstStyle/>
          <a:p>
            <a:r>
              <a:rPr lang="zh-CN" altLang="en-US" sz="2400" dirty="0" smtClean="0"/>
              <a:t>执行场景</a:t>
            </a:r>
            <a:r>
              <a:rPr lang="en-US" altLang="zh-CN" dirty="0" smtClean="0"/>
              <a:t>-</a:t>
            </a:r>
            <a:r>
              <a:rPr lang="zh-CN" altLang="en-US" dirty="0" smtClean="0"/>
              <a:t>实战</a:t>
            </a:r>
            <a:endParaRPr lang="zh-CN" altLang="en-US" sz="2000" dirty="0"/>
          </a:p>
        </p:txBody>
      </p:sp>
      <p:grpSp>
        <p:nvGrpSpPr>
          <p:cNvPr id="6" name="组合 5"/>
          <p:cNvGrpSpPr/>
          <p:nvPr/>
        </p:nvGrpSpPr>
        <p:grpSpPr>
          <a:xfrm>
            <a:off x="0" y="54383"/>
            <a:ext cx="9144000" cy="439737"/>
            <a:chOff x="0" y="0"/>
            <a:chExt cx="9144032" cy="439737"/>
          </a:xfrm>
        </p:grpSpPr>
        <p:pic>
          <p:nvPicPr>
            <p:cNvPr id="7" name="Picture 8" descr="LOGO副本"/>
            <p:cNvPicPr>
              <a:picLocks noChangeAspect="1" noChangeArrowheads="1"/>
            </p:cNvPicPr>
            <p:nvPr/>
          </p:nvPicPr>
          <p:blipFill>
            <a:blip r:embed="rId3"/>
            <a:srcRect/>
            <a:stretch>
              <a:fillRect/>
            </a:stretch>
          </p:blipFill>
          <p:spPr bwMode="auto">
            <a:xfrm>
              <a:off x="0" y="0"/>
              <a:ext cx="2133600" cy="439737"/>
            </a:xfrm>
            <a:prstGeom prst="rect">
              <a:avLst/>
            </a:prstGeom>
            <a:noFill/>
            <a:ln w="9525">
              <a:noFill/>
              <a:miter lim="800000"/>
              <a:headEnd/>
              <a:tailEnd/>
            </a:ln>
          </p:spPr>
        </p:pic>
        <p:pic>
          <p:nvPicPr>
            <p:cNvPr id="8" name="Picture 9"/>
            <p:cNvPicPr>
              <a:picLocks noChangeAspect="1" noChangeArrowheads="1"/>
            </p:cNvPicPr>
            <p:nvPr/>
          </p:nvPicPr>
          <p:blipFill>
            <a:blip r:embed="rId4"/>
            <a:srcRect/>
            <a:stretch>
              <a:fillRect/>
            </a:stretch>
          </p:blipFill>
          <p:spPr bwMode="auto">
            <a:xfrm>
              <a:off x="2357422" y="142852"/>
              <a:ext cx="6786610" cy="274539"/>
            </a:xfrm>
            <a:prstGeom prst="rect">
              <a:avLst/>
            </a:prstGeom>
            <a:noFill/>
            <a:ln w="9525">
              <a:noFill/>
              <a:miter lim="800000"/>
              <a:headEnd/>
              <a:tailEnd/>
            </a:ln>
            <a:effectLst/>
          </p:spPr>
        </p:pic>
      </p:grpSp>
    </p:spTree>
    <p:extLst>
      <p:ext uri="{BB962C8B-B14F-4D97-AF65-F5344CB8AC3E}">
        <p14:creationId xmlns:p14="http://schemas.microsoft.com/office/powerpoint/2010/main" val="413505241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33612" y="874579"/>
            <a:ext cx="8229600" cy="5328592"/>
          </a:xfrm>
        </p:spPr>
        <p:txBody>
          <a:bodyPr>
            <a:noAutofit/>
          </a:bodyPr>
          <a:lstStyle/>
          <a:p>
            <a:pPr marL="0" indent="0">
              <a:buNone/>
            </a:pPr>
            <a:r>
              <a:rPr lang="zh-CN" altLang="zh-CN" sz="1600" dirty="0"/>
              <a:t> </a:t>
            </a:r>
            <a:r>
              <a:rPr lang="zh-CN" altLang="en-US" sz="1600" dirty="0" smtClean="0"/>
              <a:t>三</a:t>
            </a:r>
            <a:r>
              <a:rPr lang="zh-CN" altLang="zh-CN" sz="1600" b="1" dirty="0" smtClean="0"/>
              <a:t>、</a:t>
            </a:r>
            <a:r>
              <a:rPr lang="en-US" altLang="zh-CN" sz="1600" b="1" dirty="0"/>
              <a:t>Loadrunner </a:t>
            </a:r>
            <a:r>
              <a:rPr lang="zh-CN" altLang="zh-CN" sz="1600" b="1" dirty="0"/>
              <a:t>连接断开机制</a:t>
            </a:r>
            <a:r>
              <a:rPr lang="zh-CN" altLang="zh-CN" sz="1600" b="1" dirty="0" smtClean="0"/>
              <a:t>。</a:t>
            </a:r>
            <a:endParaRPr lang="en-US" altLang="zh-CN" sz="1600" b="1" dirty="0" smtClean="0"/>
          </a:p>
          <a:p>
            <a:pPr marL="0" indent="0">
              <a:buNone/>
            </a:pPr>
            <a:r>
              <a:rPr lang="zh-CN" altLang="zh-CN" sz="1600" dirty="0"/>
              <a:t>出现的症状为，刚开始都不会掉线，但是过了一段时间就掉线。用</a:t>
            </a:r>
            <a:r>
              <a:rPr lang="en-US" altLang="zh-CN" sz="1600" dirty="0"/>
              <a:t>SoapUI</a:t>
            </a:r>
            <a:r>
              <a:rPr lang="zh-CN" altLang="zh-CN" sz="1600" dirty="0"/>
              <a:t>进行功能测试，发现处理请求没问题。出现这种情况，很可能就是</a:t>
            </a:r>
            <a:r>
              <a:rPr lang="en-US" altLang="zh-CN" sz="1600" dirty="0"/>
              <a:t>Loadrunner </a:t>
            </a:r>
            <a:r>
              <a:rPr lang="zh-CN" altLang="zh-CN" sz="1600" dirty="0"/>
              <a:t>自动断开机制的问题。设置的路径和地方如下图</a:t>
            </a:r>
            <a:r>
              <a:rPr lang="zh-CN" altLang="zh-CN" sz="1600" dirty="0" smtClean="0"/>
              <a:t>。</a:t>
            </a:r>
            <a:endParaRPr lang="en-US" altLang="zh-CN" sz="1600" dirty="0" smtClean="0"/>
          </a:p>
          <a:p>
            <a:pPr marL="0" indent="0">
              <a:buNone/>
            </a:pPr>
            <a:endParaRPr lang="zh-CN" altLang="zh-CN" sz="2000" dirty="0"/>
          </a:p>
          <a:p>
            <a:pPr marL="0" indent="0">
              <a:buNone/>
            </a:pPr>
            <a:endParaRPr lang="zh-CN" altLang="zh-CN" dirty="0"/>
          </a:p>
          <a:p>
            <a:pPr marL="0" indent="0">
              <a:buNone/>
            </a:pPr>
            <a:endParaRPr lang="en-US" altLang="zh-CN" sz="1100" dirty="0" smtClean="0"/>
          </a:p>
          <a:p>
            <a:pPr marL="0" indent="0">
              <a:buNone/>
            </a:pPr>
            <a:endParaRPr lang="en-US" altLang="zh-CN" sz="1600" b="1" dirty="0" smtClean="0"/>
          </a:p>
          <a:p>
            <a:pPr marL="0" indent="0">
              <a:buNone/>
            </a:pPr>
            <a:endParaRPr lang="en-US" altLang="zh-CN" sz="1600" b="1" dirty="0"/>
          </a:p>
          <a:p>
            <a:pPr marL="0" indent="0">
              <a:buNone/>
            </a:pPr>
            <a:endParaRPr lang="en-US" altLang="zh-CN" sz="1600" b="1" dirty="0" smtClean="0"/>
          </a:p>
          <a:p>
            <a:pPr marL="0" indent="0">
              <a:buNone/>
            </a:pPr>
            <a:endParaRPr lang="en-US" altLang="zh-CN" sz="1600" b="1" dirty="0"/>
          </a:p>
          <a:p>
            <a:pPr marL="0" indent="0">
              <a:buNone/>
            </a:pPr>
            <a:endParaRPr lang="en-US" altLang="zh-CN" sz="1600" b="1" dirty="0" smtClean="0"/>
          </a:p>
          <a:p>
            <a:pPr marL="0" indent="0">
              <a:buNone/>
            </a:pPr>
            <a:endParaRPr lang="en-US" altLang="zh-CN" sz="1600" b="1" dirty="0"/>
          </a:p>
          <a:p>
            <a:pPr marL="0" indent="0">
              <a:buNone/>
            </a:pPr>
            <a:endParaRPr lang="en-US" altLang="zh-CN" sz="1600" b="1" dirty="0" smtClean="0"/>
          </a:p>
          <a:p>
            <a:pPr marL="0" indent="0">
              <a:buNone/>
            </a:pPr>
            <a:endParaRPr lang="en-US" altLang="zh-CN" sz="1600" b="1" dirty="0"/>
          </a:p>
          <a:p>
            <a:pPr marL="0" indent="0">
              <a:buNone/>
            </a:pPr>
            <a:r>
              <a:rPr lang="zh-CN" altLang="zh-CN" sz="1600" b="1" dirty="0" smtClean="0"/>
              <a:t>解决</a:t>
            </a:r>
            <a:r>
              <a:rPr lang="zh-CN" altLang="zh-CN" sz="1600" b="1" dirty="0"/>
              <a:t>方法：</a:t>
            </a:r>
            <a:r>
              <a:rPr lang="zh-CN" altLang="zh-CN" sz="1600" dirty="0"/>
              <a:t>设置断开时间远大于场景</a:t>
            </a:r>
            <a:r>
              <a:rPr lang="zh-CN" altLang="zh-CN" sz="1600" dirty="0" smtClean="0"/>
              <a:t>运行时间</a:t>
            </a:r>
            <a:r>
              <a:rPr lang="zh-CN" altLang="zh-CN" sz="1600" dirty="0" smtClean="0"/>
              <a:t>。</a:t>
            </a:r>
            <a:endParaRPr lang="en-US" altLang="zh-CN" sz="1600" dirty="0" smtClean="0"/>
          </a:p>
        </p:txBody>
      </p:sp>
      <p:pic>
        <p:nvPicPr>
          <p:cNvPr id="4" name="图片 3"/>
          <p:cNvPicPr/>
          <p:nvPr/>
        </p:nvPicPr>
        <p:blipFill>
          <a:blip r:embed="rId2"/>
          <a:stretch>
            <a:fillRect/>
          </a:stretch>
        </p:blipFill>
        <p:spPr>
          <a:xfrm>
            <a:off x="1547664" y="2132856"/>
            <a:ext cx="5936257" cy="2808312"/>
          </a:xfrm>
          <a:prstGeom prst="rect">
            <a:avLst/>
          </a:prstGeom>
        </p:spPr>
      </p:pic>
      <p:sp>
        <p:nvSpPr>
          <p:cNvPr id="5" name="TextBox 4"/>
          <p:cNvSpPr txBox="1"/>
          <p:nvPr/>
        </p:nvSpPr>
        <p:spPr>
          <a:xfrm>
            <a:off x="400498" y="473096"/>
            <a:ext cx="4032448" cy="461665"/>
          </a:xfrm>
          <a:prstGeom prst="rect">
            <a:avLst/>
          </a:prstGeom>
          <a:noFill/>
        </p:spPr>
        <p:txBody>
          <a:bodyPr wrap="square" rtlCol="0">
            <a:spAutoFit/>
          </a:bodyPr>
          <a:lstStyle/>
          <a:p>
            <a:r>
              <a:rPr lang="zh-CN" altLang="en-US" sz="2400" dirty="0" smtClean="0"/>
              <a:t>执行场景</a:t>
            </a:r>
            <a:r>
              <a:rPr lang="en-US" altLang="zh-CN" dirty="0" smtClean="0"/>
              <a:t>-</a:t>
            </a:r>
            <a:r>
              <a:rPr lang="zh-CN" altLang="en-US" dirty="0" smtClean="0"/>
              <a:t>实战</a:t>
            </a:r>
            <a:endParaRPr lang="zh-CN" altLang="en-US" sz="2000" dirty="0"/>
          </a:p>
        </p:txBody>
      </p:sp>
      <p:grpSp>
        <p:nvGrpSpPr>
          <p:cNvPr id="7" name="组合 6"/>
          <p:cNvGrpSpPr/>
          <p:nvPr/>
        </p:nvGrpSpPr>
        <p:grpSpPr>
          <a:xfrm>
            <a:off x="0" y="54383"/>
            <a:ext cx="9144000" cy="439737"/>
            <a:chOff x="0" y="0"/>
            <a:chExt cx="9144032" cy="439737"/>
          </a:xfrm>
        </p:grpSpPr>
        <p:pic>
          <p:nvPicPr>
            <p:cNvPr id="8" name="Picture 8" descr="LOGO副本"/>
            <p:cNvPicPr>
              <a:picLocks noChangeAspect="1" noChangeArrowheads="1"/>
            </p:cNvPicPr>
            <p:nvPr/>
          </p:nvPicPr>
          <p:blipFill>
            <a:blip r:embed="rId3"/>
            <a:srcRect/>
            <a:stretch>
              <a:fillRect/>
            </a:stretch>
          </p:blipFill>
          <p:spPr bwMode="auto">
            <a:xfrm>
              <a:off x="0" y="0"/>
              <a:ext cx="2133600" cy="439737"/>
            </a:xfrm>
            <a:prstGeom prst="rect">
              <a:avLst/>
            </a:prstGeom>
            <a:noFill/>
            <a:ln w="9525">
              <a:noFill/>
              <a:miter lim="800000"/>
              <a:headEnd/>
              <a:tailEnd/>
            </a:ln>
          </p:spPr>
        </p:pic>
        <p:pic>
          <p:nvPicPr>
            <p:cNvPr id="9" name="Picture 9"/>
            <p:cNvPicPr>
              <a:picLocks noChangeAspect="1" noChangeArrowheads="1"/>
            </p:cNvPicPr>
            <p:nvPr/>
          </p:nvPicPr>
          <p:blipFill>
            <a:blip r:embed="rId4"/>
            <a:srcRect/>
            <a:stretch>
              <a:fillRect/>
            </a:stretch>
          </p:blipFill>
          <p:spPr bwMode="auto">
            <a:xfrm>
              <a:off x="2357422" y="142852"/>
              <a:ext cx="6786610" cy="274539"/>
            </a:xfrm>
            <a:prstGeom prst="rect">
              <a:avLst/>
            </a:prstGeom>
            <a:noFill/>
            <a:ln w="9525">
              <a:noFill/>
              <a:miter lim="800000"/>
              <a:headEnd/>
              <a:tailEnd/>
            </a:ln>
            <a:effectLst/>
          </p:spPr>
        </p:pic>
      </p:grpSp>
    </p:spTree>
    <p:extLst>
      <p:ext uri="{BB962C8B-B14F-4D97-AF65-F5344CB8AC3E}">
        <p14:creationId xmlns:p14="http://schemas.microsoft.com/office/powerpoint/2010/main" val="47747090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8517" y="908720"/>
            <a:ext cx="8229600" cy="5256584"/>
          </a:xfrm>
        </p:spPr>
        <p:txBody>
          <a:bodyPr>
            <a:noAutofit/>
          </a:bodyPr>
          <a:lstStyle/>
          <a:p>
            <a:pPr marL="0" indent="0">
              <a:buNone/>
            </a:pPr>
            <a:r>
              <a:rPr lang="zh-CN" altLang="en-US" sz="1600" b="1" dirty="0" smtClean="0"/>
              <a:t>四</a:t>
            </a:r>
            <a:r>
              <a:rPr lang="zh-CN" altLang="zh-CN" sz="1600" b="1" dirty="0" smtClean="0"/>
              <a:t>、</a:t>
            </a:r>
            <a:r>
              <a:rPr lang="zh-CN" altLang="en-US" sz="1600" b="1" dirty="0" smtClean="0"/>
              <a:t>连接数不足</a:t>
            </a:r>
            <a:r>
              <a:rPr lang="zh-CN" altLang="zh-CN" sz="1600" b="1" dirty="0" smtClean="0"/>
              <a:t>。</a:t>
            </a:r>
            <a:endParaRPr lang="en-US" altLang="zh-CN" sz="1600" b="1" dirty="0" smtClean="0"/>
          </a:p>
          <a:p>
            <a:pPr marL="0" indent="0">
              <a:buNone/>
            </a:pPr>
            <a:r>
              <a:rPr lang="zh-CN" altLang="zh-CN" sz="1600" dirty="0"/>
              <a:t>在运行场景的时候，场景能够很好的跑完，但会掉一部分的虚拟</a:t>
            </a:r>
            <a:r>
              <a:rPr lang="zh-CN" altLang="zh-CN" sz="1600" dirty="0" smtClean="0"/>
              <a:t>用户</a:t>
            </a:r>
            <a:r>
              <a:rPr lang="zh-CN" altLang="en-US" sz="1600" dirty="0" smtClean="0"/>
              <a:t>，多次运行都是如此</a:t>
            </a:r>
            <a:r>
              <a:rPr lang="zh-CN" altLang="zh-CN" sz="1600" dirty="0" smtClean="0"/>
              <a:t>。</a:t>
            </a:r>
            <a:r>
              <a:rPr lang="zh-CN" altLang="en-US" sz="1600" dirty="0" smtClean="0"/>
              <a:t>从日志反馈的情况看，是数据库或者</a:t>
            </a:r>
            <a:r>
              <a:rPr lang="en-US" altLang="zh-CN" sz="1600" dirty="0" smtClean="0"/>
              <a:t>tomcat</a:t>
            </a:r>
            <a:r>
              <a:rPr lang="zh-CN" altLang="en-US" sz="1600" dirty="0" smtClean="0"/>
              <a:t>连接数不足造成的</a:t>
            </a:r>
            <a:r>
              <a:rPr lang="zh-CN" altLang="zh-CN" sz="1600" dirty="0" smtClean="0"/>
              <a:t>。</a:t>
            </a:r>
            <a:endParaRPr lang="en-US" altLang="zh-CN" sz="1600" dirty="0" smtClean="0"/>
          </a:p>
          <a:p>
            <a:pPr marL="0" indent="0">
              <a:buNone/>
            </a:pPr>
            <a:endParaRPr lang="en-US" altLang="zh-CN" sz="2400" dirty="0" smtClean="0"/>
          </a:p>
          <a:p>
            <a:pPr marL="0" indent="0">
              <a:buNone/>
            </a:pPr>
            <a:endParaRPr lang="en-US" altLang="zh-CN" sz="2000" dirty="0"/>
          </a:p>
          <a:p>
            <a:pPr marL="0" indent="0">
              <a:buNone/>
            </a:pPr>
            <a:endParaRPr lang="en-US" altLang="zh-CN" sz="2000" b="1" dirty="0"/>
          </a:p>
          <a:p>
            <a:pPr marL="0" indent="0">
              <a:buNone/>
            </a:pPr>
            <a:endParaRPr lang="en-US" altLang="zh-CN" sz="1600" b="1" dirty="0" smtClean="0"/>
          </a:p>
          <a:p>
            <a:pPr marL="0" indent="0">
              <a:buNone/>
            </a:pPr>
            <a:r>
              <a:rPr lang="zh-CN" altLang="zh-CN" sz="1600" b="1" dirty="0" smtClean="0"/>
              <a:t>解决</a:t>
            </a:r>
            <a:r>
              <a:rPr lang="zh-CN" altLang="zh-CN" sz="1600" b="1" dirty="0"/>
              <a:t>办法：</a:t>
            </a:r>
            <a:r>
              <a:rPr lang="zh-CN" altLang="zh-CN" sz="1600" dirty="0"/>
              <a:t>和开发沟通，增大数据库连接</a:t>
            </a:r>
            <a:r>
              <a:rPr lang="zh-CN" altLang="zh-CN" sz="1600" dirty="0" smtClean="0"/>
              <a:t>数</a:t>
            </a:r>
            <a:r>
              <a:rPr lang="zh-CN" altLang="en-US" sz="1600" dirty="0" smtClean="0"/>
              <a:t>进行再进行测试，如果还是不行再增加</a:t>
            </a:r>
            <a:r>
              <a:rPr lang="en-US" altLang="zh-CN" sz="1600" dirty="0" smtClean="0"/>
              <a:t>tomcat</a:t>
            </a:r>
            <a:r>
              <a:rPr lang="zh-CN" altLang="en-US" sz="1600" dirty="0" smtClean="0"/>
              <a:t>连接数据库的连接数进行测试。因为有可能是</a:t>
            </a:r>
            <a:r>
              <a:rPr lang="en-US" altLang="zh-CN" sz="1600" dirty="0" smtClean="0"/>
              <a:t>tomcat</a:t>
            </a:r>
            <a:r>
              <a:rPr lang="zh-CN" altLang="en-US" sz="1600" dirty="0" smtClean="0"/>
              <a:t>连接数单方面造成的原因，也可能是数据库连接数单方面造成的，也可能是</a:t>
            </a:r>
            <a:r>
              <a:rPr lang="en-US" altLang="zh-CN" sz="1600" dirty="0" smtClean="0"/>
              <a:t>tomcat</a:t>
            </a:r>
            <a:r>
              <a:rPr lang="zh-CN" altLang="en-US" sz="1600" dirty="0" smtClean="0"/>
              <a:t>和数据库连接数两方面原因造成的</a:t>
            </a:r>
            <a:r>
              <a:rPr lang="zh-CN" altLang="zh-CN" sz="1600" dirty="0" smtClean="0"/>
              <a:t>。</a:t>
            </a:r>
            <a:endParaRPr lang="en-US" altLang="zh-CN" sz="1600" dirty="0" smtClean="0"/>
          </a:p>
          <a:p>
            <a:pPr marL="0" indent="0">
              <a:buNone/>
            </a:pPr>
            <a:r>
              <a:rPr lang="zh-CN" altLang="en-US" sz="1600" b="1" dirty="0" smtClean="0"/>
              <a:t>五</a:t>
            </a:r>
            <a:r>
              <a:rPr lang="zh-CN" altLang="zh-CN" sz="1600" b="1" dirty="0" smtClean="0"/>
              <a:t>、</a:t>
            </a:r>
            <a:r>
              <a:rPr lang="zh-CN" altLang="zh-CN" sz="1600" b="1" dirty="0"/>
              <a:t>网络问题。</a:t>
            </a:r>
            <a:endParaRPr lang="en-US" altLang="zh-CN" sz="1600" b="1" dirty="0"/>
          </a:p>
          <a:p>
            <a:pPr marL="0" indent="0">
              <a:buNone/>
            </a:pPr>
            <a:r>
              <a:rPr lang="zh-CN" altLang="zh-CN" sz="1600" dirty="0"/>
              <a:t>能够很好的跑完场景，偶尔会掉几个虚拟用户。有可能是网络问题导致的，公司的网络是很多同事都在用</a:t>
            </a:r>
            <a:r>
              <a:rPr lang="zh-CN" altLang="zh-CN" sz="1600" dirty="0" smtClean="0"/>
              <a:t>。</a:t>
            </a:r>
            <a:endParaRPr lang="en-US" altLang="zh-CN" sz="1600" dirty="0" smtClean="0"/>
          </a:p>
          <a:p>
            <a:pPr marL="0" indent="0">
              <a:buNone/>
            </a:pPr>
            <a:r>
              <a:rPr lang="zh-CN" altLang="zh-CN" sz="1600" b="1" dirty="0" smtClean="0"/>
              <a:t>解决</a:t>
            </a:r>
            <a:r>
              <a:rPr lang="zh-CN" altLang="zh-CN" sz="1600" b="1" dirty="0"/>
              <a:t>办法：</a:t>
            </a:r>
            <a:r>
              <a:rPr lang="zh-CN" altLang="zh-CN" sz="1600" dirty="0"/>
              <a:t>多跑几次，或者在中午休息时运行场景，也可以选择晚上下班后跑场景，第二天过来看结果。</a:t>
            </a:r>
            <a:endParaRPr lang="en-US" altLang="zh-CN" sz="1600" dirty="0"/>
          </a:p>
          <a:p>
            <a:pPr marL="0" indent="0">
              <a:buNone/>
            </a:pPr>
            <a:endParaRPr lang="en-US" altLang="zh-CN" sz="1600" dirty="0" smtClean="0"/>
          </a:p>
          <a:p>
            <a:pPr marL="0" indent="0">
              <a:buNone/>
            </a:pPr>
            <a:endParaRPr lang="en-US" altLang="zh-CN" sz="2000" dirty="0"/>
          </a:p>
          <a:p>
            <a:pPr marL="0" indent="0">
              <a:buNone/>
            </a:pPr>
            <a:endParaRPr lang="en-US" altLang="zh-CN" sz="2000" dirty="0" smtClean="0"/>
          </a:p>
          <a:p>
            <a:pPr marL="0" indent="0">
              <a:buNone/>
            </a:pPr>
            <a:endParaRPr lang="zh-CN" altLang="zh-CN" sz="2000" dirty="0"/>
          </a:p>
          <a:p>
            <a:pPr marL="0" indent="0">
              <a:buNone/>
            </a:pPr>
            <a:r>
              <a:rPr lang="zh-CN" altLang="en-US" sz="2000" dirty="0" smtClean="0"/>
              <a:t>                                                                                                                          </a:t>
            </a:r>
            <a:endParaRPr lang="zh-CN" altLang="zh-CN" sz="2000" dirty="0"/>
          </a:p>
          <a:p>
            <a:pPr marL="400050" lvl="1" indent="0">
              <a:buNone/>
            </a:pPr>
            <a:r>
              <a:rPr lang="en-US" altLang="zh-CN" dirty="0" smtClean="0"/>
              <a:t> 	</a:t>
            </a:r>
            <a:endParaRPr lang="zh-CN" altLang="en-US" sz="2400"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1760" y="1916832"/>
            <a:ext cx="7848600" cy="1224135"/>
          </a:xfrm>
          <a:prstGeom prst="rect">
            <a:avLst/>
          </a:prstGeom>
        </p:spPr>
      </p:pic>
      <p:sp>
        <p:nvSpPr>
          <p:cNvPr id="5" name="TextBox 4"/>
          <p:cNvSpPr txBox="1"/>
          <p:nvPr/>
        </p:nvSpPr>
        <p:spPr>
          <a:xfrm>
            <a:off x="561604" y="471774"/>
            <a:ext cx="4032448" cy="523220"/>
          </a:xfrm>
          <a:prstGeom prst="rect">
            <a:avLst/>
          </a:prstGeom>
          <a:noFill/>
        </p:spPr>
        <p:txBody>
          <a:bodyPr wrap="square" rtlCol="0">
            <a:spAutoFit/>
          </a:bodyPr>
          <a:lstStyle/>
          <a:p>
            <a:r>
              <a:rPr lang="zh-CN" altLang="en-US" sz="2800" dirty="0" smtClean="0"/>
              <a:t>执行场景</a:t>
            </a:r>
            <a:r>
              <a:rPr lang="en-US" altLang="zh-CN" dirty="0" smtClean="0"/>
              <a:t>-</a:t>
            </a:r>
            <a:r>
              <a:rPr lang="zh-CN" altLang="en-US" dirty="0" smtClean="0"/>
              <a:t>实战</a:t>
            </a:r>
            <a:endParaRPr lang="zh-CN" altLang="en-US" sz="2000" dirty="0"/>
          </a:p>
        </p:txBody>
      </p:sp>
      <p:grpSp>
        <p:nvGrpSpPr>
          <p:cNvPr id="6" name="组合 5"/>
          <p:cNvGrpSpPr/>
          <p:nvPr/>
        </p:nvGrpSpPr>
        <p:grpSpPr>
          <a:xfrm>
            <a:off x="0" y="54383"/>
            <a:ext cx="9144000" cy="439737"/>
            <a:chOff x="0" y="0"/>
            <a:chExt cx="9144032" cy="439737"/>
          </a:xfrm>
        </p:grpSpPr>
        <p:pic>
          <p:nvPicPr>
            <p:cNvPr id="7" name="Picture 8" descr="LOGO副本"/>
            <p:cNvPicPr>
              <a:picLocks noChangeAspect="1" noChangeArrowheads="1"/>
            </p:cNvPicPr>
            <p:nvPr/>
          </p:nvPicPr>
          <p:blipFill>
            <a:blip r:embed="rId3"/>
            <a:srcRect/>
            <a:stretch>
              <a:fillRect/>
            </a:stretch>
          </p:blipFill>
          <p:spPr bwMode="auto">
            <a:xfrm>
              <a:off x="0" y="0"/>
              <a:ext cx="2133600" cy="439737"/>
            </a:xfrm>
            <a:prstGeom prst="rect">
              <a:avLst/>
            </a:prstGeom>
            <a:noFill/>
            <a:ln w="9525">
              <a:noFill/>
              <a:miter lim="800000"/>
              <a:headEnd/>
              <a:tailEnd/>
            </a:ln>
          </p:spPr>
        </p:pic>
        <p:pic>
          <p:nvPicPr>
            <p:cNvPr id="8" name="Picture 9"/>
            <p:cNvPicPr>
              <a:picLocks noChangeAspect="1" noChangeArrowheads="1"/>
            </p:cNvPicPr>
            <p:nvPr/>
          </p:nvPicPr>
          <p:blipFill>
            <a:blip r:embed="rId4"/>
            <a:srcRect/>
            <a:stretch>
              <a:fillRect/>
            </a:stretch>
          </p:blipFill>
          <p:spPr bwMode="auto">
            <a:xfrm>
              <a:off x="2357422" y="142852"/>
              <a:ext cx="6786610" cy="274539"/>
            </a:xfrm>
            <a:prstGeom prst="rect">
              <a:avLst/>
            </a:prstGeom>
            <a:noFill/>
            <a:ln w="9525">
              <a:noFill/>
              <a:miter lim="800000"/>
              <a:headEnd/>
              <a:tailEnd/>
            </a:ln>
            <a:effectLst/>
          </p:spPr>
        </p:pic>
      </p:grpSp>
    </p:spTree>
    <p:extLst>
      <p:ext uri="{BB962C8B-B14F-4D97-AF65-F5344CB8AC3E}">
        <p14:creationId xmlns:p14="http://schemas.microsoft.com/office/powerpoint/2010/main" val="27890950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898479" y="1327691"/>
            <a:ext cx="3528392" cy="2121872"/>
          </a:xfrm>
        </p:spPr>
        <p:txBody>
          <a:bodyPr>
            <a:noAutofit/>
          </a:bodyPr>
          <a:lstStyle/>
          <a:p>
            <a:pPr marL="0" indent="0" algn="just">
              <a:buNone/>
            </a:pPr>
            <a:r>
              <a:rPr lang="zh-CN" altLang="en-US" sz="1800" dirty="0" smtClean="0"/>
              <a:t>             概要查看</a:t>
            </a:r>
            <a:r>
              <a:rPr lang="zh-CN" altLang="en-US" sz="1800" dirty="0"/>
              <a:t>参</a:t>
            </a:r>
            <a:r>
              <a:rPr lang="zh-CN" altLang="en-US" sz="1800" dirty="0" smtClean="0"/>
              <a:t>数</a:t>
            </a:r>
            <a:r>
              <a:rPr lang="en-US" altLang="zh-CN" sz="1600" dirty="0" smtClean="0"/>
              <a:t>                                                                  </a:t>
            </a:r>
          </a:p>
          <a:p>
            <a:pPr marL="0" indent="0" algn="just">
              <a:buNone/>
            </a:pPr>
            <a:r>
              <a:rPr lang="en-US" altLang="zh-CN" sz="1600" dirty="0" smtClean="0"/>
              <a:t>             Average</a:t>
            </a:r>
            <a:r>
              <a:rPr lang="zh-CN" altLang="en-US" sz="1600" dirty="0" smtClean="0"/>
              <a:t>   平均响应</a:t>
            </a:r>
            <a:endParaRPr lang="en-US" altLang="zh-CN" sz="1600" dirty="0" smtClean="0"/>
          </a:p>
          <a:p>
            <a:pPr marL="0" indent="0" algn="just">
              <a:buNone/>
            </a:pPr>
            <a:r>
              <a:rPr lang="en-US" altLang="zh-CN" sz="1600" dirty="0" smtClean="0"/>
              <a:t>             90</a:t>
            </a:r>
            <a:r>
              <a:rPr lang="zh-CN" altLang="en-US" sz="1600" dirty="0" smtClean="0"/>
              <a:t> </a:t>
            </a:r>
            <a:r>
              <a:rPr lang="en-US" altLang="zh-CN" sz="1600" dirty="0"/>
              <a:t>Percent  </a:t>
            </a:r>
            <a:r>
              <a:rPr lang="zh-CN" altLang="en-US" sz="1600" dirty="0"/>
              <a:t>  </a:t>
            </a:r>
            <a:r>
              <a:rPr lang="en-US" altLang="zh-CN" sz="1600" dirty="0" smtClean="0"/>
              <a:t>90</a:t>
            </a:r>
            <a:r>
              <a:rPr lang="en-US" altLang="zh-CN" sz="1600" dirty="0"/>
              <a:t>%</a:t>
            </a:r>
            <a:r>
              <a:rPr lang="zh-CN" altLang="en-US" sz="1600" dirty="0"/>
              <a:t>事务</a:t>
            </a:r>
            <a:r>
              <a:rPr lang="zh-CN" altLang="en-US" sz="1600" dirty="0" smtClean="0"/>
              <a:t>响应时</a:t>
            </a:r>
            <a:endParaRPr lang="en-US" altLang="zh-CN" sz="1600" dirty="0" smtClean="0"/>
          </a:p>
          <a:p>
            <a:pPr marL="0" indent="0" algn="just">
              <a:buNone/>
            </a:pPr>
            <a:r>
              <a:rPr lang="en-US" altLang="zh-CN" sz="1600" dirty="0" smtClean="0"/>
              <a:t>             Pass</a:t>
            </a:r>
            <a:r>
              <a:rPr lang="zh-CN" altLang="en-US" sz="1600" dirty="0" smtClean="0"/>
              <a:t>    事</a:t>
            </a:r>
            <a:r>
              <a:rPr lang="zh-CN" altLang="en-US" sz="1600" dirty="0"/>
              <a:t>务</a:t>
            </a:r>
            <a:r>
              <a:rPr lang="zh-CN" altLang="en-US" sz="1600" dirty="0" smtClean="0"/>
              <a:t>通过</a:t>
            </a:r>
            <a:endParaRPr lang="en-US" altLang="zh-CN" sz="1600" dirty="0" smtClean="0"/>
          </a:p>
          <a:p>
            <a:pPr marL="0" indent="0" algn="just">
              <a:buNone/>
            </a:pPr>
            <a:r>
              <a:rPr lang="en-US" altLang="zh-CN" sz="1600" dirty="0" smtClean="0"/>
              <a:t>             Fail</a:t>
            </a:r>
            <a:r>
              <a:rPr lang="zh-CN" altLang="en-US" sz="1600" dirty="0" smtClean="0"/>
              <a:t>     事</a:t>
            </a:r>
            <a:r>
              <a:rPr lang="zh-CN" altLang="en-US" sz="1600" dirty="0"/>
              <a:t>务失败</a:t>
            </a:r>
            <a:r>
              <a:rPr lang="zh-CN" altLang="en-US" sz="1600" dirty="0" smtClean="0"/>
              <a:t>数</a:t>
            </a:r>
            <a:endParaRPr lang="en-US" altLang="zh-CN" sz="1600" dirty="0" smtClean="0"/>
          </a:p>
          <a:p>
            <a:pPr marL="0" indent="0" algn="just">
              <a:buNone/>
            </a:pPr>
            <a:r>
              <a:rPr lang="zh-CN" altLang="en-US" sz="1600" dirty="0" smtClean="0"/>
              <a:t>            通过率</a:t>
            </a:r>
            <a:r>
              <a:rPr lang="en-US" altLang="zh-CN" sz="1600" dirty="0" smtClean="0"/>
              <a:t>=Pass/(Pass+Fail)*100%</a:t>
            </a:r>
            <a:endParaRPr lang="en-US" altLang="zh-CN" sz="1600" dirty="0"/>
          </a:p>
          <a:p>
            <a:pPr marL="0" indent="0" algn="just">
              <a:buNone/>
            </a:pPr>
            <a:endParaRPr lang="en-US" altLang="zh-CN" sz="2000" dirty="0" smtClean="0"/>
          </a:p>
          <a:p>
            <a:pPr marL="0" indent="0">
              <a:buNone/>
            </a:pPr>
            <a:endParaRPr lang="en-US" altLang="zh-CN" dirty="0"/>
          </a:p>
          <a:p>
            <a:pPr marL="0" indent="0">
              <a:buNone/>
            </a:pPr>
            <a:endParaRPr lang="en-US" altLang="zh-CN" dirty="0" smtClean="0"/>
          </a:p>
          <a:p>
            <a:pPr marL="0" indent="0">
              <a:buNone/>
            </a:pPr>
            <a:endParaRPr lang="en-US" altLang="zh-CN" dirty="0"/>
          </a:p>
          <a:p>
            <a:pPr marL="0" indent="0">
              <a:buNone/>
            </a:pPr>
            <a:endParaRPr lang="en-US" altLang="zh-CN" dirty="0" smtClean="0"/>
          </a:p>
          <a:p>
            <a:pPr marL="0" indent="0">
              <a:buNone/>
            </a:pPr>
            <a:endParaRPr lang="en-US" altLang="zh-CN" dirty="0"/>
          </a:p>
          <a:p>
            <a:pPr marL="0" indent="0">
              <a:buNone/>
            </a:pPr>
            <a:endParaRPr lang="en-US" altLang="zh-CN" dirty="0" smtClean="0"/>
          </a:p>
          <a:p>
            <a:pPr marL="0" indent="0">
              <a:buNone/>
            </a:pPr>
            <a:endParaRPr lang="en-US" altLang="zh-CN" dirty="0"/>
          </a:p>
          <a:p>
            <a:pPr marL="0" indent="0">
              <a:buNone/>
            </a:pPr>
            <a:r>
              <a:rPr lang="zh-CN" altLang="en-US" dirty="0" smtClean="0"/>
              <a:t>                                                                             </a:t>
            </a:r>
            <a:r>
              <a:rPr lang="zh-CN" altLang="en-US" sz="2000" dirty="0" smtClean="0">
                <a:hlinkClick r:id="" action="ppaction://noaction"/>
              </a:rPr>
              <a:t>下一页</a:t>
            </a:r>
            <a:endParaRPr lang="en-US" altLang="zh-CN" dirty="0" smtClean="0"/>
          </a:p>
          <a:p>
            <a:pPr marL="0" indent="0">
              <a:buNone/>
            </a:pPr>
            <a:endParaRPr lang="en-US" altLang="zh-CN" dirty="0" smtClean="0"/>
          </a:p>
          <a:p>
            <a:pPr marL="0" indent="0">
              <a:buNone/>
            </a:pPr>
            <a:endParaRPr lang="zh-CN" altLang="en-US"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3612" y="1276400"/>
            <a:ext cx="4185939" cy="1872208"/>
          </a:xfrm>
          <a:prstGeom prst="rect">
            <a:avLst/>
          </a:prstGeom>
        </p:spPr>
      </p:pic>
      <p:sp>
        <p:nvSpPr>
          <p:cNvPr id="5" name="TextBox 4"/>
          <p:cNvSpPr txBox="1"/>
          <p:nvPr/>
        </p:nvSpPr>
        <p:spPr>
          <a:xfrm>
            <a:off x="433612" y="457508"/>
            <a:ext cx="4032448" cy="523220"/>
          </a:xfrm>
          <a:prstGeom prst="rect">
            <a:avLst/>
          </a:prstGeom>
          <a:noFill/>
        </p:spPr>
        <p:txBody>
          <a:bodyPr wrap="square" rtlCol="0">
            <a:spAutoFit/>
          </a:bodyPr>
          <a:lstStyle/>
          <a:p>
            <a:r>
              <a:rPr lang="zh-CN" altLang="en-US" sz="2800" dirty="0" smtClean="0"/>
              <a:t>执行场景</a:t>
            </a:r>
            <a:r>
              <a:rPr lang="en-US" altLang="zh-CN" dirty="0" smtClean="0"/>
              <a:t>-</a:t>
            </a:r>
            <a:r>
              <a:rPr lang="zh-CN" altLang="en-US" dirty="0" smtClean="0"/>
              <a:t>报告查看</a:t>
            </a:r>
            <a:endParaRPr lang="zh-CN" altLang="en-US" sz="2000" dirty="0"/>
          </a:p>
        </p:txBody>
      </p:sp>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3612" y="3449563"/>
            <a:ext cx="4185939" cy="2160240"/>
          </a:xfrm>
          <a:prstGeom prst="rect">
            <a:avLst/>
          </a:prstGeom>
        </p:spPr>
      </p:pic>
      <p:sp>
        <p:nvSpPr>
          <p:cNvPr id="7" name="TextBox 6"/>
          <p:cNvSpPr txBox="1"/>
          <p:nvPr/>
        </p:nvSpPr>
        <p:spPr>
          <a:xfrm>
            <a:off x="539552" y="980728"/>
            <a:ext cx="1296144" cy="338554"/>
          </a:xfrm>
          <a:prstGeom prst="rect">
            <a:avLst/>
          </a:prstGeom>
          <a:noFill/>
        </p:spPr>
        <p:txBody>
          <a:bodyPr wrap="square" rtlCol="0">
            <a:spAutoFit/>
          </a:bodyPr>
          <a:lstStyle/>
          <a:p>
            <a:r>
              <a:rPr lang="zh-CN" altLang="en-US" sz="1600" dirty="0" smtClean="0"/>
              <a:t>概要报告 </a:t>
            </a:r>
            <a:endParaRPr lang="zh-CN" altLang="en-US" sz="1600" dirty="0"/>
          </a:p>
        </p:txBody>
      </p:sp>
      <p:sp>
        <p:nvSpPr>
          <p:cNvPr id="8" name="TextBox 7"/>
          <p:cNvSpPr txBox="1"/>
          <p:nvPr/>
        </p:nvSpPr>
        <p:spPr>
          <a:xfrm>
            <a:off x="433612" y="3167311"/>
            <a:ext cx="1618108" cy="338554"/>
          </a:xfrm>
          <a:prstGeom prst="rect">
            <a:avLst/>
          </a:prstGeom>
          <a:noFill/>
        </p:spPr>
        <p:txBody>
          <a:bodyPr wrap="square" rtlCol="0">
            <a:spAutoFit/>
          </a:bodyPr>
          <a:lstStyle/>
          <a:p>
            <a:r>
              <a:rPr lang="zh-CN" altLang="en-US" sz="1600" dirty="0" smtClean="0"/>
              <a:t>服务器资源 </a:t>
            </a:r>
            <a:endParaRPr lang="zh-CN" altLang="en-US" sz="1600" dirty="0"/>
          </a:p>
        </p:txBody>
      </p:sp>
      <p:sp>
        <p:nvSpPr>
          <p:cNvPr id="9" name="内容占位符 2"/>
          <p:cNvSpPr txBox="1">
            <a:spLocks/>
          </p:cNvSpPr>
          <p:nvPr/>
        </p:nvSpPr>
        <p:spPr>
          <a:xfrm>
            <a:off x="4932040" y="3717032"/>
            <a:ext cx="3888432" cy="144432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Font typeface="Arial" pitchFamily="34" charset="0"/>
              <a:buNone/>
            </a:pPr>
            <a:r>
              <a:rPr lang="zh-CN" altLang="en-US" sz="1800" dirty="0" smtClean="0"/>
              <a:t>             资源监控查看指标</a:t>
            </a:r>
            <a:endParaRPr lang="en-US" altLang="zh-CN" sz="1800" dirty="0"/>
          </a:p>
          <a:p>
            <a:pPr marL="0" indent="0">
              <a:buFont typeface="Arial" pitchFamily="34" charset="0"/>
              <a:buNone/>
            </a:pPr>
            <a:r>
              <a:rPr lang="en-US" altLang="zh-CN" sz="1600" dirty="0" smtClean="0"/>
              <a:t>Available Mbytes</a:t>
            </a:r>
            <a:r>
              <a:rPr lang="zh-CN" altLang="en-US" sz="1600" dirty="0" smtClean="0"/>
              <a:t>    剩余内存    </a:t>
            </a:r>
            <a:r>
              <a:rPr lang="en-US" altLang="zh-CN" sz="1600" dirty="0" smtClean="0"/>
              <a:t>&lt; 80%</a:t>
            </a:r>
          </a:p>
          <a:p>
            <a:pPr marL="0" indent="0" algn="just">
              <a:buFont typeface="Arial" pitchFamily="34" charset="0"/>
              <a:buNone/>
            </a:pPr>
            <a:r>
              <a:rPr lang="en-US" altLang="zh-CN" sz="1600" dirty="0" smtClean="0"/>
              <a:t>% Processor Time</a:t>
            </a:r>
            <a:r>
              <a:rPr lang="zh-CN" altLang="en-US" sz="1600" dirty="0" smtClean="0"/>
              <a:t>   </a:t>
            </a:r>
            <a:r>
              <a:rPr lang="en-US" altLang="zh-CN" sz="1600" dirty="0" smtClean="0"/>
              <a:t>CPU</a:t>
            </a:r>
            <a:r>
              <a:rPr lang="zh-CN" altLang="en-US" sz="1600" dirty="0" smtClean="0"/>
              <a:t>使用率  </a:t>
            </a:r>
            <a:r>
              <a:rPr lang="en-US" altLang="zh-CN" sz="1600" dirty="0" smtClean="0"/>
              <a:t>&lt;85%</a:t>
            </a:r>
            <a:r>
              <a:rPr lang="zh-CN" altLang="en-US" sz="1600" dirty="0" smtClean="0"/>
              <a:t> </a:t>
            </a:r>
            <a:endParaRPr lang="en-US" altLang="zh-CN" dirty="0" smtClean="0"/>
          </a:p>
          <a:p>
            <a:pPr marL="0" indent="0">
              <a:buFont typeface="Arial" pitchFamily="34" charset="0"/>
              <a:buNone/>
            </a:pPr>
            <a:endParaRPr lang="en-US" altLang="zh-CN" dirty="0" smtClean="0"/>
          </a:p>
          <a:p>
            <a:pPr marL="0" indent="0">
              <a:buFont typeface="Arial" pitchFamily="34" charset="0"/>
              <a:buNone/>
            </a:pPr>
            <a:r>
              <a:rPr lang="zh-CN" altLang="en-US" sz="1800" dirty="0" smtClean="0"/>
              <a:t>  </a:t>
            </a:r>
            <a:endParaRPr lang="en-US" altLang="zh-CN" sz="1600" dirty="0" smtClean="0"/>
          </a:p>
          <a:p>
            <a:pPr marL="0" indent="0">
              <a:buFont typeface="Arial" pitchFamily="34" charset="0"/>
              <a:buNone/>
            </a:pPr>
            <a:endParaRPr lang="en-US" altLang="zh-CN" dirty="0" smtClean="0"/>
          </a:p>
          <a:p>
            <a:pPr marL="0" indent="0">
              <a:buFont typeface="Arial" pitchFamily="34" charset="0"/>
              <a:buNone/>
            </a:pPr>
            <a:r>
              <a:rPr lang="zh-CN" altLang="en-US" dirty="0" smtClean="0"/>
              <a:t>                                                                          </a:t>
            </a:r>
            <a:endParaRPr lang="en-US" altLang="zh-CN" dirty="0" smtClean="0"/>
          </a:p>
          <a:p>
            <a:pPr marL="0" indent="0">
              <a:buFont typeface="Arial" pitchFamily="34" charset="0"/>
              <a:buNone/>
            </a:pPr>
            <a:r>
              <a:rPr lang="en-US" altLang="zh-CN" sz="2000" dirty="0" smtClean="0"/>
              <a:t>                                                                                                                           </a:t>
            </a:r>
            <a:r>
              <a:rPr lang="zh-CN" altLang="en-US" dirty="0" smtClean="0"/>
              <a:t>                                                                               </a:t>
            </a:r>
            <a:endParaRPr lang="en-US" altLang="zh-CN" dirty="0" smtClean="0"/>
          </a:p>
          <a:p>
            <a:pPr marL="0" indent="0">
              <a:buFont typeface="Arial" pitchFamily="34" charset="0"/>
              <a:buNone/>
            </a:pPr>
            <a:endParaRPr lang="en-US" altLang="zh-CN" dirty="0" smtClean="0"/>
          </a:p>
          <a:p>
            <a:pPr marL="0" indent="0">
              <a:buFont typeface="Arial" pitchFamily="34" charset="0"/>
              <a:buNone/>
            </a:pPr>
            <a:endParaRPr lang="zh-CN" altLang="en-US" dirty="0"/>
          </a:p>
        </p:txBody>
      </p:sp>
      <p:grpSp>
        <p:nvGrpSpPr>
          <p:cNvPr id="10" name="组合 9"/>
          <p:cNvGrpSpPr/>
          <p:nvPr/>
        </p:nvGrpSpPr>
        <p:grpSpPr>
          <a:xfrm>
            <a:off x="0" y="54383"/>
            <a:ext cx="9144000" cy="439737"/>
            <a:chOff x="0" y="0"/>
            <a:chExt cx="9144032" cy="439737"/>
          </a:xfrm>
        </p:grpSpPr>
        <p:pic>
          <p:nvPicPr>
            <p:cNvPr id="11" name="Picture 8" descr="LOGO副本"/>
            <p:cNvPicPr>
              <a:picLocks noChangeAspect="1" noChangeArrowheads="1"/>
            </p:cNvPicPr>
            <p:nvPr/>
          </p:nvPicPr>
          <p:blipFill>
            <a:blip r:embed="rId5"/>
            <a:srcRect/>
            <a:stretch>
              <a:fillRect/>
            </a:stretch>
          </p:blipFill>
          <p:spPr bwMode="auto">
            <a:xfrm>
              <a:off x="0" y="0"/>
              <a:ext cx="2133600" cy="439737"/>
            </a:xfrm>
            <a:prstGeom prst="rect">
              <a:avLst/>
            </a:prstGeom>
            <a:noFill/>
            <a:ln w="9525">
              <a:noFill/>
              <a:miter lim="800000"/>
              <a:headEnd/>
              <a:tailEnd/>
            </a:ln>
          </p:spPr>
        </p:pic>
        <p:pic>
          <p:nvPicPr>
            <p:cNvPr id="12" name="Picture 9"/>
            <p:cNvPicPr>
              <a:picLocks noChangeAspect="1" noChangeArrowheads="1"/>
            </p:cNvPicPr>
            <p:nvPr/>
          </p:nvPicPr>
          <p:blipFill>
            <a:blip r:embed="rId6"/>
            <a:srcRect/>
            <a:stretch>
              <a:fillRect/>
            </a:stretch>
          </p:blipFill>
          <p:spPr bwMode="auto">
            <a:xfrm>
              <a:off x="2357422" y="142852"/>
              <a:ext cx="6786610" cy="274539"/>
            </a:xfrm>
            <a:prstGeom prst="rect">
              <a:avLst/>
            </a:prstGeom>
            <a:noFill/>
            <a:ln w="9525">
              <a:noFill/>
              <a:miter lim="800000"/>
              <a:headEnd/>
              <a:tailEnd/>
            </a:ln>
            <a:effectLst/>
          </p:spPr>
        </p:pic>
      </p:grpSp>
    </p:spTree>
    <p:extLst>
      <p:ext uri="{BB962C8B-B14F-4D97-AF65-F5344CB8AC3E}">
        <p14:creationId xmlns:p14="http://schemas.microsoft.com/office/powerpoint/2010/main" val="139759259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33612" y="1000484"/>
            <a:ext cx="2416932" cy="484300"/>
          </a:xfrm>
        </p:spPr>
        <p:txBody>
          <a:bodyPr>
            <a:noAutofit/>
          </a:bodyPr>
          <a:lstStyle/>
          <a:p>
            <a:pPr marL="0" indent="0">
              <a:buNone/>
            </a:pPr>
            <a:r>
              <a:rPr lang="zh-CN" altLang="en-US" sz="1800" dirty="0" smtClean="0"/>
              <a:t>点击率</a:t>
            </a:r>
            <a:r>
              <a:rPr lang="en-US" altLang="zh-CN" sz="1800" dirty="0"/>
              <a:t>-</a:t>
            </a:r>
            <a:r>
              <a:rPr lang="zh-CN" altLang="en-US" sz="1800" dirty="0"/>
              <a:t>吞吐量合并图</a:t>
            </a:r>
            <a:endParaRPr lang="en-US" altLang="zh-CN" sz="2000" dirty="0"/>
          </a:p>
          <a:p>
            <a:pPr marL="0" indent="0">
              <a:buNone/>
            </a:pPr>
            <a:r>
              <a:rPr lang="zh-CN" altLang="en-US" sz="2000" dirty="0" smtClean="0"/>
              <a:t>                               </a:t>
            </a:r>
            <a:endParaRPr lang="en-US" altLang="zh-CN" sz="2000" dirty="0" smtClean="0"/>
          </a:p>
          <a:p>
            <a:pPr marL="0" indent="0">
              <a:buNone/>
            </a:pPr>
            <a:endParaRPr lang="en-US" altLang="zh-CN" dirty="0" smtClean="0"/>
          </a:p>
          <a:p>
            <a:pPr marL="0" indent="0">
              <a:buNone/>
            </a:pPr>
            <a:endParaRPr lang="en-US" altLang="zh-CN" dirty="0"/>
          </a:p>
          <a:p>
            <a:pPr marL="0" indent="0">
              <a:buNone/>
            </a:pPr>
            <a:endParaRPr lang="en-US" altLang="zh-CN" dirty="0" smtClean="0"/>
          </a:p>
          <a:p>
            <a:pPr marL="0" indent="0">
              <a:buNone/>
            </a:pPr>
            <a:endParaRPr lang="en-US" altLang="zh-CN" dirty="0"/>
          </a:p>
          <a:p>
            <a:pPr marL="0" indent="0">
              <a:buNone/>
            </a:pPr>
            <a:endParaRPr lang="en-US" altLang="zh-CN" dirty="0" smtClean="0"/>
          </a:p>
          <a:p>
            <a:pPr marL="0" indent="0">
              <a:buNone/>
            </a:pPr>
            <a:endParaRPr lang="en-US" altLang="zh-CN" dirty="0"/>
          </a:p>
          <a:p>
            <a:pPr marL="0" indent="0">
              <a:buNone/>
            </a:pPr>
            <a:endParaRPr lang="en-US" altLang="zh-CN" dirty="0" smtClean="0"/>
          </a:p>
          <a:p>
            <a:pPr marL="0" indent="0">
              <a:buNone/>
            </a:pPr>
            <a:endParaRPr lang="en-US" altLang="zh-CN" dirty="0" smtClean="0"/>
          </a:p>
          <a:p>
            <a:pPr marL="0" indent="0">
              <a:buNone/>
            </a:pPr>
            <a:r>
              <a:rPr lang="en-US" altLang="zh-CN" sz="2400" dirty="0"/>
              <a:t> </a:t>
            </a:r>
            <a:r>
              <a:rPr lang="en-US" altLang="zh-CN" sz="2400" dirty="0" smtClean="0"/>
              <a:t>                                                                                                         </a:t>
            </a:r>
          </a:p>
          <a:p>
            <a:pPr marL="0" indent="0">
              <a:buNone/>
            </a:pPr>
            <a:r>
              <a:rPr lang="zh-CN" altLang="en-US" sz="2000" dirty="0" smtClean="0"/>
              <a:t>                                                                                                                                 </a:t>
            </a:r>
            <a:endParaRPr lang="en-US" altLang="zh-CN" dirty="0" smtClean="0"/>
          </a:p>
        </p:txBody>
      </p:sp>
      <p:pic>
        <p:nvPicPr>
          <p:cNvPr id="6" name="内容占位符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2300" y="1556792"/>
            <a:ext cx="4460352" cy="2984650"/>
          </a:xfrm>
          <a:prstGeom prst="rect">
            <a:avLst/>
          </a:prstGeom>
        </p:spPr>
      </p:pic>
      <p:sp>
        <p:nvSpPr>
          <p:cNvPr id="7" name="TextBox 6"/>
          <p:cNvSpPr txBox="1"/>
          <p:nvPr/>
        </p:nvSpPr>
        <p:spPr>
          <a:xfrm>
            <a:off x="370038" y="476672"/>
            <a:ext cx="4032448" cy="523220"/>
          </a:xfrm>
          <a:prstGeom prst="rect">
            <a:avLst/>
          </a:prstGeom>
          <a:noFill/>
        </p:spPr>
        <p:txBody>
          <a:bodyPr wrap="square" rtlCol="0">
            <a:spAutoFit/>
          </a:bodyPr>
          <a:lstStyle/>
          <a:p>
            <a:r>
              <a:rPr lang="zh-CN" altLang="en-US" sz="2800" dirty="0" smtClean="0"/>
              <a:t>执行场景</a:t>
            </a:r>
            <a:r>
              <a:rPr lang="en-US" altLang="zh-CN" dirty="0" smtClean="0"/>
              <a:t>-</a:t>
            </a:r>
            <a:r>
              <a:rPr lang="zh-CN" altLang="en-US" dirty="0" smtClean="0"/>
              <a:t>报告查看</a:t>
            </a:r>
            <a:endParaRPr lang="zh-CN" altLang="en-US" sz="2000" dirty="0"/>
          </a:p>
        </p:txBody>
      </p:sp>
      <p:sp>
        <p:nvSpPr>
          <p:cNvPr id="8" name="TextBox 7"/>
          <p:cNvSpPr txBox="1"/>
          <p:nvPr/>
        </p:nvSpPr>
        <p:spPr>
          <a:xfrm>
            <a:off x="5220072" y="1484784"/>
            <a:ext cx="3384376" cy="1077218"/>
          </a:xfrm>
          <a:prstGeom prst="rect">
            <a:avLst/>
          </a:prstGeom>
          <a:noFill/>
        </p:spPr>
        <p:txBody>
          <a:bodyPr wrap="square" rtlCol="0">
            <a:spAutoFit/>
          </a:bodyPr>
          <a:lstStyle/>
          <a:p>
            <a:r>
              <a:rPr lang="zh-CN" altLang="en-US" sz="1600" dirty="0" smtClean="0"/>
              <a:t>说明：  </a:t>
            </a:r>
            <a:endParaRPr lang="en-US" altLang="zh-CN" sz="1600" dirty="0" smtClean="0"/>
          </a:p>
          <a:p>
            <a:r>
              <a:rPr lang="zh-CN" altLang="en-US" sz="1600" dirty="0" smtClean="0"/>
              <a:t>点击查看点击率和吞吐率图，查看吞吐量是否随着点击率的变化而变化。</a:t>
            </a:r>
            <a:endParaRPr lang="zh-CN" altLang="en-US" sz="1600" dirty="0"/>
          </a:p>
        </p:txBody>
      </p:sp>
      <p:sp>
        <p:nvSpPr>
          <p:cNvPr id="9" name="TextBox 8"/>
          <p:cNvSpPr txBox="1"/>
          <p:nvPr/>
        </p:nvSpPr>
        <p:spPr>
          <a:xfrm>
            <a:off x="5220072" y="3218003"/>
            <a:ext cx="3487663" cy="1323439"/>
          </a:xfrm>
          <a:prstGeom prst="rect">
            <a:avLst/>
          </a:prstGeom>
          <a:noFill/>
        </p:spPr>
        <p:txBody>
          <a:bodyPr wrap="square" rtlCol="0">
            <a:spAutoFit/>
          </a:bodyPr>
          <a:lstStyle/>
          <a:p>
            <a:r>
              <a:rPr lang="zh-CN" altLang="en-US" sz="1600" dirty="0"/>
              <a:t>小结</a:t>
            </a:r>
            <a:r>
              <a:rPr lang="zh-CN" altLang="en-US" sz="1600" dirty="0" smtClean="0"/>
              <a:t>：</a:t>
            </a:r>
            <a:endParaRPr lang="en-US" altLang="zh-CN" sz="1600" dirty="0" smtClean="0"/>
          </a:p>
          <a:p>
            <a:r>
              <a:rPr lang="zh-CN" altLang="en-US" sz="1600" dirty="0" smtClean="0"/>
              <a:t>概要查看平均响应时间通过率都在需求范围内，服务器消耗资源在正常范围内，点击率</a:t>
            </a:r>
            <a:r>
              <a:rPr lang="en-US" altLang="zh-CN" sz="1600" dirty="0" smtClean="0"/>
              <a:t>-</a:t>
            </a:r>
            <a:r>
              <a:rPr lang="zh-CN" altLang="en-US" sz="1600" dirty="0" smtClean="0"/>
              <a:t>吞吐量合并图突出量是否随点击率而变化。</a:t>
            </a:r>
            <a:endParaRPr lang="en-US" altLang="zh-CN" sz="1600" dirty="0" smtClean="0"/>
          </a:p>
        </p:txBody>
      </p:sp>
      <p:grpSp>
        <p:nvGrpSpPr>
          <p:cNvPr id="10" name="组合 9"/>
          <p:cNvGrpSpPr/>
          <p:nvPr/>
        </p:nvGrpSpPr>
        <p:grpSpPr>
          <a:xfrm>
            <a:off x="0" y="54383"/>
            <a:ext cx="9144000" cy="439737"/>
            <a:chOff x="0" y="0"/>
            <a:chExt cx="9144032" cy="439737"/>
          </a:xfrm>
        </p:grpSpPr>
        <p:pic>
          <p:nvPicPr>
            <p:cNvPr id="11" name="Picture 8" descr="LOGO副本"/>
            <p:cNvPicPr>
              <a:picLocks noChangeAspect="1" noChangeArrowheads="1"/>
            </p:cNvPicPr>
            <p:nvPr/>
          </p:nvPicPr>
          <p:blipFill>
            <a:blip r:embed="rId3"/>
            <a:srcRect/>
            <a:stretch>
              <a:fillRect/>
            </a:stretch>
          </p:blipFill>
          <p:spPr bwMode="auto">
            <a:xfrm>
              <a:off x="0" y="0"/>
              <a:ext cx="2133600" cy="439737"/>
            </a:xfrm>
            <a:prstGeom prst="rect">
              <a:avLst/>
            </a:prstGeom>
            <a:noFill/>
            <a:ln w="9525">
              <a:noFill/>
              <a:miter lim="800000"/>
              <a:headEnd/>
              <a:tailEnd/>
            </a:ln>
          </p:spPr>
        </p:pic>
        <p:pic>
          <p:nvPicPr>
            <p:cNvPr id="12" name="Picture 9"/>
            <p:cNvPicPr>
              <a:picLocks noChangeAspect="1" noChangeArrowheads="1"/>
            </p:cNvPicPr>
            <p:nvPr/>
          </p:nvPicPr>
          <p:blipFill>
            <a:blip r:embed="rId4"/>
            <a:srcRect/>
            <a:stretch>
              <a:fillRect/>
            </a:stretch>
          </p:blipFill>
          <p:spPr bwMode="auto">
            <a:xfrm>
              <a:off x="2357422" y="142852"/>
              <a:ext cx="6786610" cy="274539"/>
            </a:xfrm>
            <a:prstGeom prst="rect">
              <a:avLst/>
            </a:prstGeom>
            <a:noFill/>
            <a:ln w="9525">
              <a:noFill/>
              <a:miter lim="800000"/>
              <a:headEnd/>
              <a:tailEnd/>
            </a:ln>
            <a:effectLst/>
          </p:spPr>
        </p:pic>
      </p:grpSp>
    </p:spTree>
    <p:extLst>
      <p:ext uri="{BB962C8B-B14F-4D97-AF65-F5344CB8AC3E}">
        <p14:creationId xmlns:p14="http://schemas.microsoft.com/office/powerpoint/2010/main" val="231024991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txBox="1">
            <a:spLocks/>
          </p:cNvSpPr>
          <p:nvPr/>
        </p:nvSpPr>
        <p:spPr>
          <a:xfrm>
            <a:off x="433612" y="1000484"/>
            <a:ext cx="2416932" cy="4843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zh-CN" altLang="en-US" sz="2000" dirty="0" smtClean="0"/>
              <a:t>网页细分图                               </a:t>
            </a:r>
            <a:endParaRPr lang="en-US" altLang="zh-CN" sz="2000" dirty="0" smtClean="0"/>
          </a:p>
          <a:p>
            <a:pPr marL="0" indent="0">
              <a:buFont typeface="Arial" pitchFamily="34" charset="0"/>
              <a:buNone/>
            </a:pPr>
            <a:endParaRPr lang="en-US" altLang="zh-CN" dirty="0" smtClean="0"/>
          </a:p>
          <a:p>
            <a:pPr marL="0" indent="0">
              <a:buFont typeface="Arial" pitchFamily="34" charset="0"/>
              <a:buNone/>
            </a:pPr>
            <a:endParaRPr lang="en-US" altLang="zh-CN" dirty="0" smtClean="0"/>
          </a:p>
          <a:p>
            <a:pPr marL="0" indent="0">
              <a:buFont typeface="Arial" pitchFamily="34" charset="0"/>
              <a:buNone/>
            </a:pPr>
            <a:endParaRPr lang="en-US" altLang="zh-CN" dirty="0" smtClean="0"/>
          </a:p>
          <a:p>
            <a:pPr marL="0" indent="0">
              <a:buFont typeface="Arial" pitchFamily="34" charset="0"/>
              <a:buNone/>
            </a:pPr>
            <a:endParaRPr lang="en-US" altLang="zh-CN" dirty="0" smtClean="0"/>
          </a:p>
          <a:p>
            <a:pPr marL="0" indent="0">
              <a:buFont typeface="Arial" pitchFamily="34" charset="0"/>
              <a:buNone/>
            </a:pPr>
            <a:endParaRPr lang="en-US" altLang="zh-CN" dirty="0" smtClean="0"/>
          </a:p>
          <a:p>
            <a:pPr marL="0" indent="0">
              <a:buFont typeface="Arial" pitchFamily="34" charset="0"/>
              <a:buNone/>
            </a:pPr>
            <a:endParaRPr lang="en-US" altLang="zh-CN" dirty="0" smtClean="0"/>
          </a:p>
          <a:p>
            <a:pPr marL="0" indent="0">
              <a:buFont typeface="Arial" pitchFamily="34" charset="0"/>
              <a:buNone/>
            </a:pPr>
            <a:endParaRPr lang="en-US" altLang="zh-CN" dirty="0" smtClean="0"/>
          </a:p>
          <a:p>
            <a:pPr marL="0" indent="0">
              <a:buFont typeface="Arial" pitchFamily="34" charset="0"/>
              <a:buNone/>
            </a:pPr>
            <a:endParaRPr lang="en-US" altLang="zh-CN" dirty="0" smtClean="0"/>
          </a:p>
          <a:p>
            <a:pPr marL="0" indent="0">
              <a:buFont typeface="Arial" pitchFamily="34" charset="0"/>
              <a:buNone/>
            </a:pPr>
            <a:r>
              <a:rPr lang="en-US" altLang="zh-CN" sz="2400" dirty="0" smtClean="0"/>
              <a:t>                                                                                                          </a:t>
            </a:r>
          </a:p>
          <a:p>
            <a:pPr marL="0" indent="0">
              <a:buFont typeface="Arial" pitchFamily="34" charset="0"/>
              <a:buNone/>
            </a:pPr>
            <a:r>
              <a:rPr lang="zh-CN" altLang="en-US" sz="2000" dirty="0" smtClean="0"/>
              <a:t>                                                                                                                                 </a:t>
            </a:r>
            <a:endParaRPr lang="en-US" altLang="zh-CN" dirty="0" smtClean="0"/>
          </a:p>
        </p:txBody>
      </p:sp>
      <p:sp>
        <p:nvSpPr>
          <p:cNvPr id="6" name="TextBox 5"/>
          <p:cNvSpPr txBox="1"/>
          <p:nvPr/>
        </p:nvSpPr>
        <p:spPr>
          <a:xfrm>
            <a:off x="370038" y="476672"/>
            <a:ext cx="4032448" cy="523220"/>
          </a:xfrm>
          <a:prstGeom prst="rect">
            <a:avLst/>
          </a:prstGeom>
          <a:noFill/>
        </p:spPr>
        <p:txBody>
          <a:bodyPr wrap="square" rtlCol="0">
            <a:spAutoFit/>
          </a:bodyPr>
          <a:lstStyle/>
          <a:p>
            <a:r>
              <a:rPr lang="zh-CN" altLang="en-US" sz="2800" dirty="0" smtClean="0"/>
              <a:t>执行场景</a:t>
            </a:r>
            <a:r>
              <a:rPr lang="en-US" altLang="zh-CN" dirty="0" smtClean="0"/>
              <a:t>-</a:t>
            </a:r>
            <a:r>
              <a:rPr lang="zh-CN" altLang="en-US" dirty="0" smtClean="0"/>
              <a:t>报告查看</a:t>
            </a:r>
            <a:endParaRPr lang="zh-CN" altLang="en-US" sz="2000" dirty="0"/>
          </a:p>
        </p:txBody>
      </p:sp>
      <p:sp>
        <p:nvSpPr>
          <p:cNvPr id="7" name="TextBox 6"/>
          <p:cNvSpPr txBox="1"/>
          <p:nvPr/>
        </p:nvSpPr>
        <p:spPr>
          <a:xfrm>
            <a:off x="5220072" y="1484784"/>
            <a:ext cx="3384376" cy="2554545"/>
          </a:xfrm>
          <a:prstGeom prst="rect">
            <a:avLst/>
          </a:prstGeom>
          <a:noFill/>
        </p:spPr>
        <p:txBody>
          <a:bodyPr wrap="square" rtlCol="0">
            <a:spAutoFit/>
          </a:bodyPr>
          <a:lstStyle/>
          <a:p>
            <a:r>
              <a:rPr lang="zh-CN" altLang="en-US" sz="1600" dirty="0" smtClean="0"/>
              <a:t>说明：  </a:t>
            </a:r>
            <a:endParaRPr lang="en-US" altLang="zh-CN" sz="1600" dirty="0" smtClean="0"/>
          </a:p>
          <a:p>
            <a:r>
              <a:rPr lang="zh-CN" altLang="en-US" sz="1600" dirty="0" smtClean="0"/>
              <a:t>网页细分图有</a:t>
            </a:r>
            <a:r>
              <a:rPr lang="en-US" altLang="zh-CN" sz="1600" dirty="0" smtClean="0"/>
              <a:t>8</a:t>
            </a:r>
            <a:r>
              <a:rPr lang="zh-CN" altLang="en-US" sz="1600" dirty="0" smtClean="0"/>
              <a:t>种，主要以下</a:t>
            </a:r>
            <a:r>
              <a:rPr lang="en-US" altLang="zh-CN" sz="1600" dirty="0" smtClean="0"/>
              <a:t>4</a:t>
            </a:r>
            <a:r>
              <a:rPr lang="zh-CN" altLang="en-US" sz="1600" dirty="0" smtClean="0"/>
              <a:t>个</a:t>
            </a:r>
            <a:endParaRPr lang="en-US" altLang="zh-CN" sz="1600" dirty="0" smtClean="0"/>
          </a:p>
          <a:p>
            <a:r>
              <a:rPr lang="zh-CN" altLang="en-US" sz="1600" dirty="0"/>
              <a:t>页面分解总图（</a:t>
            </a:r>
            <a:r>
              <a:rPr lang="en-US" altLang="zh-CN" sz="1600" dirty="0"/>
              <a:t>Web Page Diagnostics</a:t>
            </a:r>
            <a:r>
              <a:rPr lang="zh-CN" altLang="en-US" sz="1600" dirty="0" smtClean="0"/>
              <a:t>）</a:t>
            </a:r>
            <a:endParaRPr lang="en-US" altLang="zh-CN" sz="1600" dirty="0" smtClean="0"/>
          </a:p>
          <a:p>
            <a:r>
              <a:rPr lang="zh-CN" altLang="en-US" sz="1600" dirty="0"/>
              <a:t>页面组件细分图（</a:t>
            </a:r>
            <a:r>
              <a:rPr lang="en-US" altLang="zh-CN" sz="1600" dirty="0"/>
              <a:t>Page Component Breakdown</a:t>
            </a:r>
            <a:r>
              <a:rPr lang="zh-CN" altLang="en-US" sz="1600" dirty="0" smtClean="0"/>
              <a:t>）</a:t>
            </a:r>
            <a:endParaRPr lang="en-US" altLang="zh-CN" sz="1600" dirty="0" smtClean="0"/>
          </a:p>
          <a:p>
            <a:r>
              <a:rPr lang="zh-CN" altLang="en-US" sz="1600" dirty="0"/>
              <a:t>页面下载时间细分图（</a:t>
            </a:r>
            <a:r>
              <a:rPr lang="en-US" altLang="zh-CN" sz="1600" dirty="0"/>
              <a:t>page Download Time Breakdown</a:t>
            </a:r>
            <a:r>
              <a:rPr lang="zh-CN" altLang="en-US" sz="1600" dirty="0" smtClean="0"/>
              <a:t>）</a:t>
            </a:r>
            <a:endParaRPr lang="en-US" altLang="zh-CN" sz="1600" dirty="0" smtClean="0"/>
          </a:p>
          <a:p>
            <a:r>
              <a:rPr lang="zh-CN" altLang="en-US" sz="1600" dirty="0"/>
              <a:t>第一次缓冲时间细分图（</a:t>
            </a:r>
            <a:r>
              <a:rPr lang="en-US" altLang="zh-CN" sz="1600" dirty="0"/>
              <a:t>Time to First Buffer Breakdown</a:t>
            </a:r>
            <a:r>
              <a:rPr lang="zh-CN" altLang="en-US" sz="1600" dirty="0"/>
              <a:t>）</a:t>
            </a:r>
            <a:endParaRPr lang="en-US" altLang="zh-CN" sz="1600" dirty="0" smtClean="0"/>
          </a:p>
        </p:txBody>
      </p:sp>
      <p:sp>
        <p:nvSpPr>
          <p:cNvPr id="8" name="TextBox 7"/>
          <p:cNvSpPr txBox="1"/>
          <p:nvPr/>
        </p:nvSpPr>
        <p:spPr>
          <a:xfrm>
            <a:off x="5220072" y="4509120"/>
            <a:ext cx="3487663" cy="1569660"/>
          </a:xfrm>
          <a:prstGeom prst="rect">
            <a:avLst/>
          </a:prstGeom>
          <a:noFill/>
        </p:spPr>
        <p:txBody>
          <a:bodyPr wrap="square" rtlCol="0">
            <a:spAutoFit/>
          </a:bodyPr>
          <a:lstStyle/>
          <a:p>
            <a:r>
              <a:rPr lang="zh-CN" altLang="en-US" sz="1600" dirty="0"/>
              <a:t>小结</a:t>
            </a:r>
            <a:r>
              <a:rPr lang="zh-CN" altLang="en-US" sz="1600" dirty="0" smtClean="0"/>
              <a:t>：</a:t>
            </a:r>
            <a:endParaRPr lang="en-US" altLang="zh-CN" sz="1600" dirty="0" smtClean="0"/>
          </a:p>
          <a:p>
            <a:r>
              <a:rPr lang="en-US" altLang="zh-CN" sz="1600" dirty="0"/>
              <a:t>DNS</a:t>
            </a:r>
            <a:r>
              <a:rPr lang="zh-CN" altLang="en-US" sz="1600" dirty="0"/>
              <a:t>解析时间、连接时间、第一次缓冲时间、</a:t>
            </a:r>
            <a:r>
              <a:rPr lang="en-US" altLang="zh-CN" sz="1600" dirty="0"/>
              <a:t>SSL</a:t>
            </a:r>
            <a:r>
              <a:rPr lang="zh-CN" altLang="en-US" sz="1600" dirty="0"/>
              <a:t>握手时间、接收时间、</a:t>
            </a:r>
            <a:r>
              <a:rPr lang="en-US" altLang="zh-CN" sz="1600" dirty="0"/>
              <a:t>FTP</a:t>
            </a:r>
            <a:r>
              <a:rPr lang="zh-CN" altLang="en-US" sz="1600" dirty="0"/>
              <a:t>验证时间、客户端时间和错误时间的</a:t>
            </a:r>
            <a:r>
              <a:rPr lang="zh-CN" altLang="en-US" sz="1600" dirty="0" smtClean="0"/>
              <a:t>组成，确定由</a:t>
            </a:r>
            <a:r>
              <a:rPr lang="zh-CN" altLang="en-US" sz="1600" dirty="0"/>
              <a:t>网络错误引起，还是服务器错误引起的</a:t>
            </a:r>
            <a:r>
              <a:rPr lang="zh-CN" altLang="en-US" sz="1600" dirty="0" smtClean="0"/>
              <a:t>。</a:t>
            </a:r>
            <a:endParaRPr lang="en-US" altLang="zh-CN" sz="1600" dirty="0" smtClean="0"/>
          </a:p>
        </p:txBody>
      </p:sp>
      <p:grpSp>
        <p:nvGrpSpPr>
          <p:cNvPr id="9" name="组合 8"/>
          <p:cNvGrpSpPr/>
          <p:nvPr/>
        </p:nvGrpSpPr>
        <p:grpSpPr>
          <a:xfrm>
            <a:off x="0" y="54383"/>
            <a:ext cx="9144000" cy="439737"/>
            <a:chOff x="0" y="0"/>
            <a:chExt cx="9144032" cy="439737"/>
          </a:xfrm>
        </p:grpSpPr>
        <p:pic>
          <p:nvPicPr>
            <p:cNvPr id="10" name="Picture 8" descr="LOGO副本"/>
            <p:cNvPicPr>
              <a:picLocks noChangeAspect="1" noChangeArrowheads="1"/>
            </p:cNvPicPr>
            <p:nvPr/>
          </p:nvPicPr>
          <p:blipFill>
            <a:blip r:embed="rId2"/>
            <a:srcRect/>
            <a:stretch>
              <a:fillRect/>
            </a:stretch>
          </p:blipFill>
          <p:spPr bwMode="auto">
            <a:xfrm>
              <a:off x="0" y="0"/>
              <a:ext cx="2133600" cy="439737"/>
            </a:xfrm>
            <a:prstGeom prst="rect">
              <a:avLst/>
            </a:prstGeom>
            <a:noFill/>
            <a:ln w="9525">
              <a:noFill/>
              <a:miter lim="800000"/>
              <a:headEnd/>
              <a:tailEnd/>
            </a:ln>
          </p:spPr>
        </p:pic>
        <p:pic>
          <p:nvPicPr>
            <p:cNvPr id="11" name="Picture 9"/>
            <p:cNvPicPr>
              <a:picLocks noChangeAspect="1" noChangeArrowheads="1"/>
            </p:cNvPicPr>
            <p:nvPr/>
          </p:nvPicPr>
          <p:blipFill>
            <a:blip r:embed="rId3"/>
            <a:srcRect/>
            <a:stretch>
              <a:fillRect/>
            </a:stretch>
          </p:blipFill>
          <p:spPr bwMode="auto">
            <a:xfrm>
              <a:off x="2357422" y="142852"/>
              <a:ext cx="6786610" cy="274539"/>
            </a:xfrm>
            <a:prstGeom prst="rect">
              <a:avLst/>
            </a:prstGeom>
            <a:noFill/>
            <a:ln w="9525">
              <a:noFill/>
              <a:miter lim="800000"/>
              <a:headEnd/>
              <a:tailEnd/>
            </a:ln>
            <a:effectLst/>
          </p:spPr>
        </p:pic>
      </p:grpSp>
      <p:pic>
        <p:nvPicPr>
          <p:cNvPr id="30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520" y="1772816"/>
            <a:ext cx="4968552" cy="30883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568235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334730" y="1801527"/>
            <a:ext cx="4083968" cy="3522288"/>
            <a:chOff x="3815950" y="957522"/>
            <a:chExt cx="4083968" cy="3522288"/>
          </a:xfrm>
        </p:grpSpPr>
        <p:sp>
          <p:nvSpPr>
            <p:cNvPr id="9" name="任意多边形 8"/>
            <p:cNvSpPr/>
            <p:nvPr/>
          </p:nvSpPr>
          <p:spPr>
            <a:xfrm>
              <a:off x="3815950" y="1046822"/>
              <a:ext cx="3119485" cy="2768103"/>
            </a:xfrm>
            <a:custGeom>
              <a:avLst/>
              <a:gdLst/>
              <a:ahLst/>
              <a:cxnLst/>
              <a:rect l="0" t="0" r="0" b="0"/>
              <a:pathLst>
                <a:path>
                  <a:moveTo>
                    <a:pt x="2957789" y="2251307"/>
                  </a:moveTo>
                  <a:arcTo wR="1559742" hR="1559742" stAng="1579199" swAng="1633569"/>
                </a:path>
              </a:pathLst>
            </a:custGeom>
            <a:noFill/>
            <a:ln>
              <a:tailEnd type="arrow"/>
            </a:ln>
          </p:spPr>
          <p:style>
            <a:lnRef idx="1">
              <a:schemeClr val="accent1">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10" name="任意多边形 9"/>
            <p:cNvSpPr/>
            <p:nvPr/>
          </p:nvSpPr>
          <p:spPr>
            <a:xfrm>
              <a:off x="4448495" y="957522"/>
              <a:ext cx="3119485" cy="2768103"/>
            </a:xfrm>
            <a:custGeom>
              <a:avLst/>
              <a:gdLst/>
              <a:ahLst/>
              <a:cxnLst/>
              <a:rect l="0" t="0" r="0" b="0"/>
              <a:pathLst>
                <a:path>
                  <a:moveTo>
                    <a:pt x="632981" y="2814299"/>
                  </a:moveTo>
                  <a:arcTo wR="1559742" hR="1559742" stAng="7587232" swAng="1633569"/>
                </a:path>
              </a:pathLst>
            </a:custGeom>
            <a:noFill/>
            <a:ln>
              <a:tailEnd type="arrow"/>
            </a:ln>
          </p:spPr>
          <p:style>
            <a:lnRef idx="1">
              <a:schemeClr val="accent1">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11" name="任意多边形 10"/>
            <p:cNvSpPr/>
            <p:nvPr/>
          </p:nvSpPr>
          <p:spPr>
            <a:xfrm>
              <a:off x="3824512" y="1711707"/>
              <a:ext cx="3119485" cy="2768103"/>
            </a:xfrm>
            <a:custGeom>
              <a:avLst/>
              <a:gdLst/>
              <a:ahLst/>
              <a:cxnLst/>
              <a:rect l="0" t="0" r="0" b="0"/>
              <a:pathLst>
                <a:path>
                  <a:moveTo>
                    <a:pt x="2486503" y="305186"/>
                  </a:moveTo>
                  <a:arcTo wR="1559742" hR="1559742" stAng="18387232" swAng="1633569"/>
                </a:path>
              </a:pathLst>
            </a:custGeom>
            <a:noFill/>
            <a:ln>
              <a:tailEnd type="arrow"/>
            </a:ln>
          </p:spPr>
          <p:style>
            <a:lnRef idx="1">
              <a:schemeClr val="accent1">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12" name="任意多边形 11"/>
            <p:cNvSpPr/>
            <p:nvPr/>
          </p:nvSpPr>
          <p:spPr>
            <a:xfrm>
              <a:off x="6974507" y="1531600"/>
              <a:ext cx="925411" cy="453315"/>
            </a:xfrm>
            <a:custGeom>
              <a:avLst/>
              <a:gdLst>
                <a:gd name="connsiteX0" fmla="*/ 0 w 1452562"/>
                <a:gd name="connsiteY0" fmla="*/ 157364 h 944165"/>
                <a:gd name="connsiteX1" fmla="*/ 157364 w 1452562"/>
                <a:gd name="connsiteY1" fmla="*/ 0 h 944165"/>
                <a:gd name="connsiteX2" fmla="*/ 1295198 w 1452562"/>
                <a:gd name="connsiteY2" fmla="*/ 0 h 944165"/>
                <a:gd name="connsiteX3" fmla="*/ 1452562 w 1452562"/>
                <a:gd name="connsiteY3" fmla="*/ 157364 h 944165"/>
                <a:gd name="connsiteX4" fmla="*/ 1452562 w 1452562"/>
                <a:gd name="connsiteY4" fmla="*/ 786801 h 944165"/>
                <a:gd name="connsiteX5" fmla="*/ 1295198 w 1452562"/>
                <a:gd name="connsiteY5" fmla="*/ 944165 h 944165"/>
                <a:gd name="connsiteX6" fmla="*/ 157364 w 1452562"/>
                <a:gd name="connsiteY6" fmla="*/ 944165 h 944165"/>
                <a:gd name="connsiteX7" fmla="*/ 0 w 1452562"/>
                <a:gd name="connsiteY7" fmla="*/ 786801 h 944165"/>
                <a:gd name="connsiteX8" fmla="*/ 0 w 1452562"/>
                <a:gd name="connsiteY8" fmla="*/ 157364 h 944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52562" h="944165">
                  <a:moveTo>
                    <a:pt x="0" y="157364"/>
                  </a:moveTo>
                  <a:cubicBezTo>
                    <a:pt x="0" y="70454"/>
                    <a:pt x="70454" y="0"/>
                    <a:pt x="157364" y="0"/>
                  </a:cubicBezTo>
                  <a:lnTo>
                    <a:pt x="1295198" y="0"/>
                  </a:lnTo>
                  <a:cubicBezTo>
                    <a:pt x="1382108" y="0"/>
                    <a:pt x="1452562" y="70454"/>
                    <a:pt x="1452562" y="157364"/>
                  </a:cubicBezTo>
                  <a:lnTo>
                    <a:pt x="1452562" y="786801"/>
                  </a:lnTo>
                  <a:cubicBezTo>
                    <a:pt x="1452562" y="873711"/>
                    <a:pt x="1382108" y="944165"/>
                    <a:pt x="1295198" y="944165"/>
                  </a:cubicBezTo>
                  <a:lnTo>
                    <a:pt x="157364" y="944165"/>
                  </a:lnTo>
                  <a:cubicBezTo>
                    <a:pt x="70454" y="944165"/>
                    <a:pt x="0" y="873711"/>
                    <a:pt x="0" y="786801"/>
                  </a:cubicBezTo>
                  <a:lnTo>
                    <a:pt x="0" y="157364"/>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7060" tIns="187060" rIns="187060" bIns="187060" numCol="1" spcCol="1270" anchor="ctr" anchorCtr="0">
              <a:noAutofit/>
            </a:bodyPr>
            <a:lstStyle/>
            <a:p>
              <a:pPr lvl="0" algn="ctr" defTabSz="1644650">
                <a:lnSpc>
                  <a:spcPct val="90000"/>
                </a:lnSpc>
                <a:spcBef>
                  <a:spcPct val="0"/>
                </a:spcBef>
                <a:spcAft>
                  <a:spcPct val="35000"/>
                </a:spcAft>
              </a:pPr>
              <a:r>
                <a:rPr lang="zh-CN" altLang="en-US" dirty="0"/>
                <a:t>结束</a:t>
              </a:r>
              <a:endParaRPr lang="zh-CN" altLang="en-US" kern="1200" dirty="0"/>
            </a:p>
          </p:txBody>
        </p:sp>
        <p:sp>
          <p:nvSpPr>
            <p:cNvPr id="13" name="任意多边形 12"/>
            <p:cNvSpPr/>
            <p:nvPr/>
          </p:nvSpPr>
          <p:spPr>
            <a:xfrm>
              <a:off x="5194591" y="1609077"/>
              <a:ext cx="990649" cy="490672"/>
            </a:xfrm>
            <a:custGeom>
              <a:avLst/>
              <a:gdLst>
                <a:gd name="connsiteX0" fmla="*/ 0 w 1452562"/>
                <a:gd name="connsiteY0" fmla="*/ 157364 h 944165"/>
                <a:gd name="connsiteX1" fmla="*/ 157364 w 1452562"/>
                <a:gd name="connsiteY1" fmla="*/ 0 h 944165"/>
                <a:gd name="connsiteX2" fmla="*/ 1295198 w 1452562"/>
                <a:gd name="connsiteY2" fmla="*/ 0 h 944165"/>
                <a:gd name="connsiteX3" fmla="*/ 1452562 w 1452562"/>
                <a:gd name="connsiteY3" fmla="*/ 157364 h 944165"/>
                <a:gd name="connsiteX4" fmla="*/ 1452562 w 1452562"/>
                <a:gd name="connsiteY4" fmla="*/ 786801 h 944165"/>
                <a:gd name="connsiteX5" fmla="*/ 1295198 w 1452562"/>
                <a:gd name="connsiteY5" fmla="*/ 944165 h 944165"/>
                <a:gd name="connsiteX6" fmla="*/ 157364 w 1452562"/>
                <a:gd name="connsiteY6" fmla="*/ 944165 h 944165"/>
                <a:gd name="connsiteX7" fmla="*/ 0 w 1452562"/>
                <a:gd name="connsiteY7" fmla="*/ 786801 h 944165"/>
                <a:gd name="connsiteX8" fmla="*/ 0 w 1452562"/>
                <a:gd name="connsiteY8" fmla="*/ 157364 h 944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52562" h="944165">
                  <a:moveTo>
                    <a:pt x="0" y="157364"/>
                  </a:moveTo>
                  <a:cubicBezTo>
                    <a:pt x="0" y="70454"/>
                    <a:pt x="70454" y="0"/>
                    <a:pt x="157364" y="0"/>
                  </a:cubicBezTo>
                  <a:lnTo>
                    <a:pt x="1295198" y="0"/>
                  </a:lnTo>
                  <a:cubicBezTo>
                    <a:pt x="1382108" y="0"/>
                    <a:pt x="1452562" y="70454"/>
                    <a:pt x="1452562" y="157364"/>
                  </a:cubicBezTo>
                  <a:lnTo>
                    <a:pt x="1452562" y="786801"/>
                  </a:lnTo>
                  <a:cubicBezTo>
                    <a:pt x="1452562" y="873711"/>
                    <a:pt x="1382108" y="944165"/>
                    <a:pt x="1295198" y="944165"/>
                  </a:cubicBezTo>
                  <a:lnTo>
                    <a:pt x="157364" y="944165"/>
                  </a:lnTo>
                  <a:cubicBezTo>
                    <a:pt x="70454" y="944165"/>
                    <a:pt x="0" y="873711"/>
                    <a:pt x="0" y="786801"/>
                  </a:cubicBezTo>
                  <a:lnTo>
                    <a:pt x="0" y="157364"/>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7060" tIns="187060" rIns="187060" bIns="187060" numCol="1" spcCol="1270" anchor="ctr" anchorCtr="0">
              <a:noAutofit/>
            </a:bodyPr>
            <a:lstStyle/>
            <a:p>
              <a:pPr lvl="0" algn="ctr" defTabSz="1644650">
                <a:lnSpc>
                  <a:spcPct val="90000"/>
                </a:lnSpc>
                <a:spcBef>
                  <a:spcPct val="0"/>
                </a:spcBef>
                <a:spcAft>
                  <a:spcPct val="35000"/>
                </a:spcAft>
              </a:pPr>
              <a:r>
                <a:rPr lang="zh-CN" altLang="en-US" kern="1200" dirty="0" smtClean="0"/>
                <a:t>测试</a:t>
              </a:r>
              <a:endParaRPr lang="zh-CN" altLang="en-US" kern="1200" dirty="0"/>
            </a:p>
          </p:txBody>
        </p:sp>
        <p:sp>
          <p:nvSpPr>
            <p:cNvPr id="14" name="任意多边形 13"/>
            <p:cNvSpPr/>
            <p:nvPr/>
          </p:nvSpPr>
          <p:spPr>
            <a:xfrm>
              <a:off x="6407151" y="2664473"/>
              <a:ext cx="984491" cy="504056"/>
            </a:xfrm>
            <a:custGeom>
              <a:avLst/>
              <a:gdLst>
                <a:gd name="connsiteX0" fmla="*/ 0 w 1452562"/>
                <a:gd name="connsiteY0" fmla="*/ 157364 h 944165"/>
                <a:gd name="connsiteX1" fmla="*/ 157364 w 1452562"/>
                <a:gd name="connsiteY1" fmla="*/ 0 h 944165"/>
                <a:gd name="connsiteX2" fmla="*/ 1295198 w 1452562"/>
                <a:gd name="connsiteY2" fmla="*/ 0 h 944165"/>
                <a:gd name="connsiteX3" fmla="*/ 1452562 w 1452562"/>
                <a:gd name="connsiteY3" fmla="*/ 157364 h 944165"/>
                <a:gd name="connsiteX4" fmla="*/ 1452562 w 1452562"/>
                <a:gd name="connsiteY4" fmla="*/ 786801 h 944165"/>
                <a:gd name="connsiteX5" fmla="*/ 1295198 w 1452562"/>
                <a:gd name="connsiteY5" fmla="*/ 944165 h 944165"/>
                <a:gd name="connsiteX6" fmla="*/ 157364 w 1452562"/>
                <a:gd name="connsiteY6" fmla="*/ 944165 h 944165"/>
                <a:gd name="connsiteX7" fmla="*/ 0 w 1452562"/>
                <a:gd name="connsiteY7" fmla="*/ 786801 h 944165"/>
                <a:gd name="connsiteX8" fmla="*/ 0 w 1452562"/>
                <a:gd name="connsiteY8" fmla="*/ 157364 h 944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52562" h="944165">
                  <a:moveTo>
                    <a:pt x="0" y="157364"/>
                  </a:moveTo>
                  <a:cubicBezTo>
                    <a:pt x="0" y="70454"/>
                    <a:pt x="70454" y="0"/>
                    <a:pt x="157364" y="0"/>
                  </a:cubicBezTo>
                  <a:lnTo>
                    <a:pt x="1295198" y="0"/>
                  </a:lnTo>
                  <a:cubicBezTo>
                    <a:pt x="1382108" y="0"/>
                    <a:pt x="1452562" y="70454"/>
                    <a:pt x="1452562" y="157364"/>
                  </a:cubicBezTo>
                  <a:lnTo>
                    <a:pt x="1452562" y="786801"/>
                  </a:lnTo>
                  <a:cubicBezTo>
                    <a:pt x="1452562" y="873711"/>
                    <a:pt x="1382108" y="944165"/>
                    <a:pt x="1295198" y="944165"/>
                  </a:cubicBezTo>
                  <a:lnTo>
                    <a:pt x="157364" y="944165"/>
                  </a:lnTo>
                  <a:cubicBezTo>
                    <a:pt x="70454" y="944165"/>
                    <a:pt x="0" y="873711"/>
                    <a:pt x="0" y="786801"/>
                  </a:cubicBezTo>
                  <a:lnTo>
                    <a:pt x="0" y="157364"/>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7060" tIns="187060" rIns="187060" bIns="187060" numCol="1" spcCol="1270" anchor="ctr" anchorCtr="0">
              <a:noAutofit/>
            </a:bodyPr>
            <a:lstStyle/>
            <a:p>
              <a:pPr lvl="0" algn="ctr" defTabSz="1644650">
                <a:lnSpc>
                  <a:spcPct val="90000"/>
                </a:lnSpc>
                <a:spcBef>
                  <a:spcPct val="0"/>
                </a:spcBef>
                <a:spcAft>
                  <a:spcPct val="35000"/>
                </a:spcAft>
              </a:pPr>
              <a:r>
                <a:rPr lang="zh-CN" altLang="en-US" kern="1200" dirty="0" smtClean="0"/>
                <a:t>分析</a:t>
              </a:r>
              <a:endParaRPr lang="zh-CN" altLang="en-US" kern="1200" dirty="0"/>
            </a:p>
          </p:txBody>
        </p:sp>
        <p:sp>
          <p:nvSpPr>
            <p:cNvPr id="15" name="任意多边形 14"/>
            <p:cNvSpPr/>
            <p:nvPr/>
          </p:nvSpPr>
          <p:spPr>
            <a:xfrm>
              <a:off x="5082433" y="3645023"/>
              <a:ext cx="1062657" cy="552749"/>
            </a:xfrm>
            <a:custGeom>
              <a:avLst/>
              <a:gdLst>
                <a:gd name="connsiteX0" fmla="*/ 0 w 1452562"/>
                <a:gd name="connsiteY0" fmla="*/ 157364 h 944165"/>
                <a:gd name="connsiteX1" fmla="*/ 157364 w 1452562"/>
                <a:gd name="connsiteY1" fmla="*/ 0 h 944165"/>
                <a:gd name="connsiteX2" fmla="*/ 1295198 w 1452562"/>
                <a:gd name="connsiteY2" fmla="*/ 0 h 944165"/>
                <a:gd name="connsiteX3" fmla="*/ 1452562 w 1452562"/>
                <a:gd name="connsiteY3" fmla="*/ 157364 h 944165"/>
                <a:gd name="connsiteX4" fmla="*/ 1452562 w 1452562"/>
                <a:gd name="connsiteY4" fmla="*/ 786801 h 944165"/>
                <a:gd name="connsiteX5" fmla="*/ 1295198 w 1452562"/>
                <a:gd name="connsiteY5" fmla="*/ 944165 h 944165"/>
                <a:gd name="connsiteX6" fmla="*/ 157364 w 1452562"/>
                <a:gd name="connsiteY6" fmla="*/ 944165 h 944165"/>
                <a:gd name="connsiteX7" fmla="*/ 0 w 1452562"/>
                <a:gd name="connsiteY7" fmla="*/ 786801 h 944165"/>
                <a:gd name="connsiteX8" fmla="*/ 0 w 1452562"/>
                <a:gd name="connsiteY8" fmla="*/ 157364 h 944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52562" h="944165">
                  <a:moveTo>
                    <a:pt x="0" y="157364"/>
                  </a:moveTo>
                  <a:cubicBezTo>
                    <a:pt x="0" y="70454"/>
                    <a:pt x="70454" y="0"/>
                    <a:pt x="157364" y="0"/>
                  </a:cubicBezTo>
                  <a:lnTo>
                    <a:pt x="1295198" y="0"/>
                  </a:lnTo>
                  <a:cubicBezTo>
                    <a:pt x="1382108" y="0"/>
                    <a:pt x="1452562" y="70454"/>
                    <a:pt x="1452562" y="157364"/>
                  </a:cubicBezTo>
                  <a:lnTo>
                    <a:pt x="1452562" y="786801"/>
                  </a:lnTo>
                  <a:cubicBezTo>
                    <a:pt x="1452562" y="873711"/>
                    <a:pt x="1382108" y="944165"/>
                    <a:pt x="1295198" y="944165"/>
                  </a:cubicBezTo>
                  <a:lnTo>
                    <a:pt x="157364" y="944165"/>
                  </a:lnTo>
                  <a:cubicBezTo>
                    <a:pt x="70454" y="944165"/>
                    <a:pt x="0" y="873711"/>
                    <a:pt x="0" y="786801"/>
                  </a:cubicBezTo>
                  <a:lnTo>
                    <a:pt x="0" y="157364"/>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7060" tIns="187060" rIns="187060" bIns="187060" numCol="1" spcCol="1270" anchor="ctr" anchorCtr="0">
              <a:noAutofit/>
            </a:bodyPr>
            <a:lstStyle/>
            <a:p>
              <a:pPr lvl="0" algn="ctr" defTabSz="1644650">
                <a:lnSpc>
                  <a:spcPct val="90000"/>
                </a:lnSpc>
                <a:spcBef>
                  <a:spcPct val="0"/>
                </a:spcBef>
                <a:spcAft>
                  <a:spcPct val="35000"/>
                </a:spcAft>
              </a:pPr>
              <a:r>
                <a:rPr lang="zh-CN" altLang="en-US" kern="1200" dirty="0" smtClean="0"/>
                <a:t>定位</a:t>
              </a:r>
              <a:endParaRPr lang="zh-CN" altLang="en-US" kern="1200" dirty="0"/>
            </a:p>
          </p:txBody>
        </p:sp>
        <p:sp>
          <p:nvSpPr>
            <p:cNvPr id="16" name="任意多边形 15"/>
            <p:cNvSpPr/>
            <p:nvPr/>
          </p:nvSpPr>
          <p:spPr>
            <a:xfrm>
              <a:off x="4154456" y="2639719"/>
              <a:ext cx="1038225" cy="504055"/>
            </a:xfrm>
            <a:custGeom>
              <a:avLst/>
              <a:gdLst>
                <a:gd name="connsiteX0" fmla="*/ 0 w 1452562"/>
                <a:gd name="connsiteY0" fmla="*/ 157364 h 944165"/>
                <a:gd name="connsiteX1" fmla="*/ 157364 w 1452562"/>
                <a:gd name="connsiteY1" fmla="*/ 0 h 944165"/>
                <a:gd name="connsiteX2" fmla="*/ 1295198 w 1452562"/>
                <a:gd name="connsiteY2" fmla="*/ 0 h 944165"/>
                <a:gd name="connsiteX3" fmla="*/ 1452562 w 1452562"/>
                <a:gd name="connsiteY3" fmla="*/ 157364 h 944165"/>
                <a:gd name="connsiteX4" fmla="*/ 1452562 w 1452562"/>
                <a:gd name="connsiteY4" fmla="*/ 786801 h 944165"/>
                <a:gd name="connsiteX5" fmla="*/ 1295198 w 1452562"/>
                <a:gd name="connsiteY5" fmla="*/ 944165 h 944165"/>
                <a:gd name="connsiteX6" fmla="*/ 157364 w 1452562"/>
                <a:gd name="connsiteY6" fmla="*/ 944165 h 944165"/>
                <a:gd name="connsiteX7" fmla="*/ 0 w 1452562"/>
                <a:gd name="connsiteY7" fmla="*/ 786801 h 944165"/>
                <a:gd name="connsiteX8" fmla="*/ 0 w 1452562"/>
                <a:gd name="connsiteY8" fmla="*/ 157364 h 944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52562" h="944165">
                  <a:moveTo>
                    <a:pt x="0" y="157364"/>
                  </a:moveTo>
                  <a:cubicBezTo>
                    <a:pt x="0" y="70454"/>
                    <a:pt x="70454" y="0"/>
                    <a:pt x="157364" y="0"/>
                  </a:cubicBezTo>
                  <a:lnTo>
                    <a:pt x="1295198" y="0"/>
                  </a:lnTo>
                  <a:cubicBezTo>
                    <a:pt x="1382108" y="0"/>
                    <a:pt x="1452562" y="70454"/>
                    <a:pt x="1452562" y="157364"/>
                  </a:cubicBezTo>
                  <a:lnTo>
                    <a:pt x="1452562" y="786801"/>
                  </a:lnTo>
                  <a:cubicBezTo>
                    <a:pt x="1452562" y="873711"/>
                    <a:pt x="1382108" y="944165"/>
                    <a:pt x="1295198" y="944165"/>
                  </a:cubicBezTo>
                  <a:lnTo>
                    <a:pt x="157364" y="944165"/>
                  </a:lnTo>
                  <a:cubicBezTo>
                    <a:pt x="70454" y="944165"/>
                    <a:pt x="0" y="873711"/>
                    <a:pt x="0" y="786801"/>
                  </a:cubicBezTo>
                  <a:lnTo>
                    <a:pt x="0" y="157364"/>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7060" tIns="187060" rIns="187060" bIns="187060" numCol="1" spcCol="1270" anchor="ctr" anchorCtr="0">
              <a:noAutofit/>
            </a:bodyPr>
            <a:lstStyle/>
            <a:p>
              <a:pPr lvl="0" algn="ctr" defTabSz="1644650">
                <a:lnSpc>
                  <a:spcPct val="90000"/>
                </a:lnSpc>
                <a:spcBef>
                  <a:spcPct val="0"/>
                </a:spcBef>
                <a:spcAft>
                  <a:spcPct val="35000"/>
                </a:spcAft>
              </a:pPr>
              <a:r>
                <a:rPr lang="zh-CN" altLang="en-US" kern="1200" dirty="0" smtClean="0"/>
                <a:t>调优</a:t>
              </a:r>
              <a:endParaRPr lang="zh-CN" altLang="en-US" kern="1200" dirty="0"/>
            </a:p>
          </p:txBody>
        </p:sp>
        <p:sp>
          <p:nvSpPr>
            <p:cNvPr id="17" name="任意多边形 16"/>
            <p:cNvSpPr/>
            <p:nvPr/>
          </p:nvSpPr>
          <p:spPr>
            <a:xfrm>
              <a:off x="4499992" y="1692040"/>
              <a:ext cx="3119485" cy="2768103"/>
            </a:xfrm>
            <a:custGeom>
              <a:avLst/>
              <a:gdLst/>
              <a:ahLst/>
              <a:cxnLst/>
              <a:rect l="0" t="0" r="0" b="0"/>
              <a:pathLst>
                <a:path>
                  <a:moveTo>
                    <a:pt x="161695" y="868178"/>
                  </a:moveTo>
                  <a:arcTo wR="1559742" hR="1559742" stAng="12379199" swAng="1633569"/>
                </a:path>
              </a:pathLst>
            </a:custGeom>
            <a:noFill/>
            <a:ln>
              <a:tailEnd type="arrow"/>
            </a:ln>
          </p:spPr>
          <p:style>
            <a:lnRef idx="1">
              <a:schemeClr val="accent1">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cxnSp>
          <p:nvCxnSpPr>
            <p:cNvPr id="18" name="直接箭头连接符 17"/>
            <p:cNvCxnSpPr/>
            <p:nvPr/>
          </p:nvCxnSpPr>
          <p:spPr>
            <a:xfrm>
              <a:off x="6145090" y="1802849"/>
              <a:ext cx="75430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任意多边形 18"/>
            <p:cNvSpPr/>
            <p:nvPr/>
          </p:nvSpPr>
          <p:spPr>
            <a:xfrm>
              <a:off x="6208930" y="1351493"/>
              <a:ext cx="690467" cy="360214"/>
            </a:xfrm>
            <a:custGeom>
              <a:avLst/>
              <a:gdLst>
                <a:gd name="connsiteX0" fmla="*/ 0 w 1452562"/>
                <a:gd name="connsiteY0" fmla="*/ 157364 h 944165"/>
                <a:gd name="connsiteX1" fmla="*/ 157364 w 1452562"/>
                <a:gd name="connsiteY1" fmla="*/ 0 h 944165"/>
                <a:gd name="connsiteX2" fmla="*/ 1295198 w 1452562"/>
                <a:gd name="connsiteY2" fmla="*/ 0 h 944165"/>
                <a:gd name="connsiteX3" fmla="*/ 1452562 w 1452562"/>
                <a:gd name="connsiteY3" fmla="*/ 157364 h 944165"/>
                <a:gd name="connsiteX4" fmla="*/ 1452562 w 1452562"/>
                <a:gd name="connsiteY4" fmla="*/ 786801 h 944165"/>
                <a:gd name="connsiteX5" fmla="*/ 1295198 w 1452562"/>
                <a:gd name="connsiteY5" fmla="*/ 944165 h 944165"/>
                <a:gd name="connsiteX6" fmla="*/ 157364 w 1452562"/>
                <a:gd name="connsiteY6" fmla="*/ 944165 h 944165"/>
                <a:gd name="connsiteX7" fmla="*/ 0 w 1452562"/>
                <a:gd name="connsiteY7" fmla="*/ 786801 h 944165"/>
                <a:gd name="connsiteX8" fmla="*/ 0 w 1452562"/>
                <a:gd name="connsiteY8" fmla="*/ 157364 h 944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52562" h="944165">
                  <a:moveTo>
                    <a:pt x="0" y="157364"/>
                  </a:moveTo>
                  <a:cubicBezTo>
                    <a:pt x="0" y="70454"/>
                    <a:pt x="70454" y="0"/>
                    <a:pt x="157364" y="0"/>
                  </a:cubicBezTo>
                  <a:lnTo>
                    <a:pt x="1295198" y="0"/>
                  </a:lnTo>
                  <a:cubicBezTo>
                    <a:pt x="1382108" y="0"/>
                    <a:pt x="1452562" y="70454"/>
                    <a:pt x="1452562" y="157364"/>
                  </a:cubicBezTo>
                  <a:lnTo>
                    <a:pt x="1452562" y="786801"/>
                  </a:lnTo>
                  <a:cubicBezTo>
                    <a:pt x="1452562" y="873711"/>
                    <a:pt x="1382108" y="944165"/>
                    <a:pt x="1295198" y="944165"/>
                  </a:cubicBezTo>
                  <a:lnTo>
                    <a:pt x="157364" y="944165"/>
                  </a:lnTo>
                  <a:cubicBezTo>
                    <a:pt x="70454" y="944165"/>
                    <a:pt x="0" y="873711"/>
                    <a:pt x="0" y="786801"/>
                  </a:cubicBezTo>
                  <a:lnTo>
                    <a:pt x="0" y="157364"/>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7060" tIns="187060" rIns="187060" bIns="187060" numCol="1" spcCol="1270" anchor="ctr" anchorCtr="0">
              <a:noAutofit/>
            </a:bodyPr>
            <a:lstStyle/>
            <a:p>
              <a:pPr lvl="0" algn="ctr" defTabSz="1644650">
                <a:lnSpc>
                  <a:spcPct val="90000"/>
                </a:lnSpc>
                <a:spcBef>
                  <a:spcPct val="0"/>
                </a:spcBef>
                <a:spcAft>
                  <a:spcPct val="35000"/>
                </a:spcAft>
              </a:pPr>
              <a:r>
                <a:rPr lang="zh-CN" altLang="en-US" sz="1200" dirty="0"/>
                <a:t>达标</a:t>
              </a:r>
              <a:endParaRPr lang="zh-CN" altLang="en-US" sz="1200" kern="1200" dirty="0"/>
            </a:p>
          </p:txBody>
        </p:sp>
        <p:sp>
          <p:nvSpPr>
            <p:cNvPr id="20" name="任意多边形 19"/>
            <p:cNvSpPr/>
            <p:nvPr/>
          </p:nvSpPr>
          <p:spPr>
            <a:xfrm>
              <a:off x="5581975" y="2250855"/>
              <a:ext cx="852527" cy="360040"/>
            </a:xfrm>
            <a:custGeom>
              <a:avLst/>
              <a:gdLst>
                <a:gd name="connsiteX0" fmla="*/ 0 w 1452562"/>
                <a:gd name="connsiteY0" fmla="*/ 157364 h 944165"/>
                <a:gd name="connsiteX1" fmla="*/ 157364 w 1452562"/>
                <a:gd name="connsiteY1" fmla="*/ 0 h 944165"/>
                <a:gd name="connsiteX2" fmla="*/ 1295198 w 1452562"/>
                <a:gd name="connsiteY2" fmla="*/ 0 h 944165"/>
                <a:gd name="connsiteX3" fmla="*/ 1452562 w 1452562"/>
                <a:gd name="connsiteY3" fmla="*/ 157364 h 944165"/>
                <a:gd name="connsiteX4" fmla="*/ 1452562 w 1452562"/>
                <a:gd name="connsiteY4" fmla="*/ 786801 h 944165"/>
                <a:gd name="connsiteX5" fmla="*/ 1295198 w 1452562"/>
                <a:gd name="connsiteY5" fmla="*/ 944165 h 944165"/>
                <a:gd name="connsiteX6" fmla="*/ 157364 w 1452562"/>
                <a:gd name="connsiteY6" fmla="*/ 944165 h 944165"/>
                <a:gd name="connsiteX7" fmla="*/ 0 w 1452562"/>
                <a:gd name="connsiteY7" fmla="*/ 786801 h 944165"/>
                <a:gd name="connsiteX8" fmla="*/ 0 w 1452562"/>
                <a:gd name="connsiteY8" fmla="*/ 157364 h 944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52562" h="944165">
                  <a:moveTo>
                    <a:pt x="0" y="157364"/>
                  </a:moveTo>
                  <a:cubicBezTo>
                    <a:pt x="0" y="70454"/>
                    <a:pt x="70454" y="0"/>
                    <a:pt x="157364" y="0"/>
                  </a:cubicBezTo>
                  <a:lnTo>
                    <a:pt x="1295198" y="0"/>
                  </a:lnTo>
                  <a:cubicBezTo>
                    <a:pt x="1382108" y="0"/>
                    <a:pt x="1452562" y="70454"/>
                    <a:pt x="1452562" y="157364"/>
                  </a:cubicBezTo>
                  <a:lnTo>
                    <a:pt x="1452562" y="786801"/>
                  </a:lnTo>
                  <a:cubicBezTo>
                    <a:pt x="1452562" y="873711"/>
                    <a:pt x="1382108" y="944165"/>
                    <a:pt x="1295198" y="944165"/>
                  </a:cubicBezTo>
                  <a:lnTo>
                    <a:pt x="157364" y="944165"/>
                  </a:lnTo>
                  <a:cubicBezTo>
                    <a:pt x="70454" y="944165"/>
                    <a:pt x="0" y="873711"/>
                    <a:pt x="0" y="786801"/>
                  </a:cubicBezTo>
                  <a:lnTo>
                    <a:pt x="0" y="157364"/>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7060" tIns="187060" rIns="187060" bIns="187060" numCol="1" spcCol="1270" anchor="ctr" anchorCtr="0">
              <a:noAutofit/>
            </a:bodyPr>
            <a:lstStyle/>
            <a:p>
              <a:pPr lvl="0" algn="ctr" defTabSz="1644650">
                <a:lnSpc>
                  <a:spcPct val="90000"/>
                </a:lnSpc>
                <a:spcBef>
                  <a:spcPct val="0"/>
                </a:spcBef>
                <a:spcAft>
                  <a:spcPct val="35000"/>
                </a:spcAft>
              </a:pPr>
              <a:r>
                <a:rPr lang="zh-CN" altLang="en-US" sz="1200" dirty="0" smtClean="0"/>
                <a:t>不达标</a:t>
              </a:r>
              <a:endParaRPr lang="zh-CN" altLang="en-US" sz="1200" kern="1200" dirty="0"/>
            </a:p>
          </p:txBody>
        </p:sp>
      </p:grpSp>
      <p:sp>
        <p:nvSpPr>
          <p:cNvPr id="21" name="TextBox 20"/>
          <p:cNvSpPr txBox="1"/>
          <p:nvPr/>
        </p:nvSpPr>
        <p:spPr>
          <a:xfrm>
            <a:off x="384762" y="571035"/>
            <a:ext cx="4032448" cy="523220"/>
          </a:xfrm>
          <a:prstGeom prst="rect">
            <a:avLst/>
          </a:prstGeom>
          <a:noFill/>
        </p:spPr>
        <p:txBody>
          <a:bodyPr wrap="square" rtlCol="0">
            <a:spAutoFit/>
          </a:bodyPr>
          <a:lstStyle/>
          <a:p>
            <a:r>
              <a:rPr lang="zh-CN" altLang="en-US" sz="2800" dirty="0"/>
              <a:t>调优</a:t>
            </a:r>
            <a:r>
              <a:rPr lang="en-US" altLang="zh-CN" dirty="0" smtClean="0"/>
              <a:t>-</a:t>
            </a:r>
            <a:r>
              <a:rPr lang="zh-CN" altLang="en-US" dirty="0"/>
              <a:t>调</a:t>
            </a:r>
            <a:r>
              <a:rPr lang="zh-CN" altLang="en-US" dirty="0" smtClean="0"/>
              <a:t>优流程</a:t>
            </a:r>
            <a:endParaRPr lang="zh-CN" altLang="en-US" sz="2000" dirty="0"/>
          </a:p>
        </p:txBody>
      </p:sp>
      <p:sp>
        <p:nvSpPr>
          <p:cNvPr id="22" name="内容占位符 2"/>
          <p:cNvSpPr>
            <a:spLocks noGrp="1"/>
          </p:cNvSpPr>
          <p:nvPr>
            <p:ph idx="1"/>
          </p:nvPr>
        </p:nvSpPr>
        <p:spPr>
          <a:xfrm>
            <a:off x="593592" y="1196752"/>
            <a:ext cx="2416932" cy="484300"/>
          </a:xfrm>
        </p:spPr>
        <p:txBody>
          <a:bodyPr>
            <a:noAutofit/>
          </a:bodyPr>
          <a:lstStyle/>
          <a:p>
            <a:pPr marL="0" indent="0">
              <a:buNone/>
            </a:pPr>
            <a:r>
              <a:rPr lang="zh-CN" altLang="en-US" sz="1800" dirty="0"/>
              <a:t>调</a:t>
            </a:r>
            <a:r>
              <a:rPr lang="zh-CN" altLang="en-US" sz="1800" dirty="0" smtClean="0"/>
              <a:t>优流程</a:t>
            </a:r>
            <a:endParaRPr lang="en-US" altLang="zh-CN" sz="2000" dirty="0"/>
          </a:p>
          <a:p>
            <a:pPr marL="0" indent="0">
              <a:buNone/>
            </a:pPr>
            <a:r>
              <a:rPr lang="zh-CN" altLang="en-US" sz="2000" dirty="0" smtClean="0"/>
              <a:t>                               </a:t>
            </a:r>
            <a:endParaRPr lang="en-US" altLang="zh-CN" sz="2000" dirty="0" smtClean="0"/>
          </a:p>
          <a:p>
            <a:pPr marL="0" indent="0">
              <a:buNone/>
            </a:pPr>
            <a:endParaRPr lang="en-US" altLang="zh-CN" dirty="0" smtClean="0"/>
          </a:p>
          <a:p>
            <a:pPr marL="0" indent="0">
              <a:buNone/>
            </a:pPr>
            <a:endParaRPr lang="en-US" altLang="zh-CN" dirty="0"/>
          </a:p>
          <a:p>
            <a:pPr marL="0" indent="0">
              <a:buNone/>
            </a:pPr>
            <a:endParaRPr lang="en-US" altLang="zh-CN" dirty="0" smtClean="0"/>
          </a:p>
          <a:p>
            <a:pPr marL="0" indent="0">
              <a:buNone/>
            </a:pPr>
            <a:endParaRPr lang="en-US" altLang="zh-CN" dirty="0"/>
          </a:p>
          <a:p>
            <a:pPr marL="0" indent="0">
              <a:buNone/>
            </a:pPr>
            <a:endParaRPr lang="en-US" altLang="zh-CN" dirty="0" smtClean="0"/>
          </a:p>
          <a:p>
            <a:pPr marL="0" indent="0">
              <a:buNone/>
            </a:pPr>
            <a:endParaRPr lang="en-US" altLang="zh-CN" dirty="0"/>
          </a:p>
          <a:p>
            <a:pPr marL="0" indent="0">
              <a:buNone/>
            </a:pPr>
            <a:endParaRPr lang="en-US" altLang="zh-CN" dirty="0" smtClean="0"/>
          </a:p>
          <a:p>
            <a:pPr marL="0" indent="0">
              <a:buNone/>
            </a:pPr>
            <a:endParaRPr lang="en-US" altLang="zh-CN" dirty="0" smtClean="0"/>
          </a:p>
          <a:p>
            <a:pPr marL="0" indent="0">
              <a:buNone/>
            </a:pPr>
            <a:r>
              <a:rPr lang="en-US" altLang="zh-CN" sz="2400" dirty="0"/>
              <a:t> </a:t>
            </a:r>
            <a:r>
              <a:rPr lang="en-US" altLang="zh-CN" sz="2400" dirty="0" smtClean="0"/>
              <a:t>                                                                                                         </a:t>
            </a:r>
          </a:p>
          <a:p>
            <a:pPr marL="0" indent="0">
              <a:buNone/>
            </a:pPr>
            <a:r>
              <a:rPr lang="zh-CN" altLang="en-US" sz="2000" dirty="0" smtClean="0"/>
              <a:t>                                                                                                                                 </a:t>
            </a:r>
            <a:endParaRPr lang="en-US" altLang="zh-CN" dirty="0" smtClean="0"/>
          </a:p>
        </p:txBody>
      </p:sp>
      <p:sp>
        <p:nvSpPr>
          <p:cNvPr id="23" name="TextBox 22"/>
          <p:cNvSpPr txBox="1"/>
          <p:nvPr/>
        </p:nvSpPr>
        <p:spPr>
          <a:xfrm>
            <a:off x="5364088" y="1340768"/>
            <a:ext cx="3456384" cy="4093428"/>
          </a:xfrm>
          <a:prstGeom prst="rect">
            <a:avLst/>
          </a:prstGeom>
          <a:noFill/>
        </p:spPr>
        <p:txBody>
          <a:bodyPr wrap="square" rtlCol="0">
            <a:spAutoFit/>
          </a:bodyPr>
          <a:lstStyle/>
          <a:p>
            <a:r>
              <a:rPr lang="zh-CN" altLang="en-US" dirty="0" smtClean="0"/>
              <a:t>注意事项</a:t>
            </a:r>
            <a:endParaRPr lang="en-US" altLang="zh-CN" dirty="0" smtClean="0"/>
          </a:p>
          <a:p>
            <a:r>
              <a:rPr lang="en-US" altLang="zh-CN" dirty="0" smtClean="0"/>
              <a:t>1.</a:t>
            </a:r>
            <a:r>
              <a:rPr lang="zh-CN" altLang="en-US" sz="1600" dirty="0" smtClean="0"/>
              <a:t>在调优运行场景过程中注意观察</a:t>
            </a:r>
            <a:r>
              <a:rPr lang="en-US" altLang="zh-CN" sz="1600" dirty="0" smtClean="0"/>
              <a:t>CPU</a:t>
            </a:r>
            <a:r>
              <a:rPr lang="zh-CN" altLang="en-US" sz="1600" dirty="0" smtClean="0"/>
              <a:t>、硬盘、内存及服务器资源的情况，出现的问题及时记录。</a:t>
            </a:r>
            <a:endParaRPr lang="en-US" altLang="zh-CN" sz="1600" dirty="0" smtClean="0"/>
          </a:p>
          <a:p>
            <a:endParaRPr lang="en-US" altLang="zh-CN" sz="1600" dirty="0" smtClean="0"/>
          </a:p>
          <a:p>
            <a:r>
              <a:rPr lang="en-US" altLang="zh-CN" sz="1600" dirty="0" smtClean="0"/>
              <a:t>2.</a:t>
            </a:r>
            <a:r>
              <a:rPr lang="zh-CN" altLang="en-US" sz="1600" dirty="0" smtClean="0"/>
              <a:t>日志查看，有些模块开发并没有打印输出日志，一定要要求开发编写程序输出日志，否则很容易陷入不知问题出在哪里的情况。查看日志包括</a:t>
            </a:r>
            <a:r>
              <a:rPr lang="en-US" altLang="zh-CN" sz="1600" dirty="0" smtClean="0"/>
              <a:t>Loadrunner</a:t>
            </a:r>
            <a:r>
              <a:rPr lang="zh-CN" altLang="en-US" sz="1600" dirty="0" smtClean="0"/>
              <a:t>日志</a:t>
            </a:r>
            <a:r>
              <a:rPr lang="zh-CN" altLang="en-US" sz="1600" dirty="0" smtClean="0"/>
              <a:t>、</a:t>
            </a:r>
            <a:r>
              <a:rPr lang="zh-CN" altLang="en-US" sz="1600" dirty="0"/>
              <a:t>系统</a:t>
            </a:r>
            <a:r>
              <a:rPr lang="zh-CN" altLang="en-US" sz="1600" dirty="0" smtClean="0"/>
              <a:t>日志</a:t>
            </a:r>
            <a:r>
              <a:rPr lang="zh-CN" altLang="en-US" sz="1600" dirty="0" smtClean="0"/>
              <a:t>和数据库日志。</a:t>
            </a:r>
            <a:endParaRPr lang="en-US" altLang="zh-CN" sz="1600" dirty="0" smtClean="0"/>
          </a:p>
          <a:p>
            <a:endParaRPr lang="en-US" altLang="zh-CN" sz="1600" dirty="0"/>
          </a:p>
          <a:p>
            <a:r>
              <a:rPr lang="en-US" altLang="zh-CN" sz="1600" dirty="0" smtClean="0"/>
              <a:t>3. </a:t>
            </a:r>
            <a:r>
              <a:rPr lang="zh-CN" altLang="en-US" sz="1600" dirty="0" smtClean="0"/>
              <a:t>要和开发同事进行良好的沟通，把观察到的情况告知开发，并把</a:t>
            </a:r>
            <a:r>
              <a:rPr lang="en-US" altLang="zh-CN" sz="1600" dirty="0" smtClean="0"/>
              <a:t>Loadrunner</a:t>
            </a:r>
            <a:r>
              <a:rPr lang="zh-CN" altLang="en-US" sz="1600" dirty="0" smtClean="0"/>
              <a:t>服务器返回的错误信息</a:t>
            </a:r>
            <a:r>
              <a:rPr lang="zh-CN" altLang="en-US" sz="1600" dirty="0" smtClean="0"/>
              <a:t>及系统报</a:t>
            </a:r>
            <a:r>
              <a:rPr lang="zh-CN" altLang="en-US" sz="1600" dirty="0" smtClean="0"/>
              <a:t>错（截图）发给开发。</a:t>
            </a:r>
            <a:endParaRPr lang="zh-CN" altLang="en-US" sz="1600" dirty="0"/>
          </a:p>
        </p:txBody>
      </p:sp>
      <p:grpSp>
        <p:nvGrpSpPr>
          <p:cNvPr id="24" name="组合 23"/>
          <p:cNvGrpSpPr/>
          <p:nvPr/>
        </p:nvGrpSpPr>
        <p:grpSpPr>
          <a:xfrm>
            <a:off x="0" y="54383"/>
            <a:ext cx="9144000" cy="439737"/>
            <a:chOff x="0" y="0"/>
            <a:chExt cx="9144032" cy="439737"/>
          </a:xfrm>
        </p:grpSpPr>
        <p:pic>
          <p:nvPicPr>
            <p:cNvPr id="25" name="Picture 8" descr="LOGO副本"/>
            <p:cNvPicPr>
              <a:picLocks noChangeAspect="1" noChangeArrowheads="1"/>
            </p:cNvPicPr>
            <p:nvPr/>
          </p:nvPicPr>
          <p:blipFill>
            <a:blip r:embed="rId2"/>
            <a:srcRect/>
            <a:stretch>
              <a:fillRect/>
            </a:stretch>
          </p:blipFill>
          <p:spPr bwMode="auto">
            <a:xfrm>
              <a:off x="0" y="0"/>
              <a:ext cx="2133600" cy="439737"/>
            </a:xfrm>
            <a:prstGeom prst="rect">
              <a:avLst/>
            </a:prstGeom>
            <a:noFill/>
            <a:ln w="9525">
              <a:noFill/>
              <a:miter lim="800000"/>
              <a:headEnd/>
              <a:tailEnd/>
            </a:ln>
          </p:spPr>
        </p:pic>
        <p:pic>
          <p:nvPicPr>
            <p:cNvPr id="26" name="Picture 9"/>
            <p:cNvPicPr>
              <a:picLocks noChangeAspect="1" noChangeArrowheads="1"/>
            </p:cNvPicPr>
            <p:nvPr/>
          </p:nvPicPr>
          <p:blipFill>
            <a:blip r:embed="rId3"/>
            <a:srcRect/>
            <a:stretch>
              <a:fillRect/>
            </a:stretch>
          </p:blipFill>
          <p:spPr bwMode="auto">
            <a:xfrm>
              <a:off x="2357422" y="142852"/>
              <a:ext cx="6786610" cy="274539"/>
            </a:xfrm>
            <a:prstGeom prst="rect">
              <a:avLst/>
            </a:prstGeom>
            <a:noFill/>
            <a:ln w="9525">
              <a:noFill/>
              <a:miter lim="800000"/>
              <a:headEnd/>
              <a:tailEnd/>
            </a:ln>
            <a:effectLst/>
          </p:spPr>
        </p:pic>
      </p:grpSp>
    </p:spTree>
    <p:extLst>
      <p:ext uri="{BB962C8B-B14F-4D97-AF65-F5344CB8AC3E}">
        <p14:creationId xmlns:p14="http://schemas.microsoft.com/office/powerpoint/2010/main" val="39734151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77913" y="1052737"/>
            <a:ext cx="8229600" cy="2376264"/>
          </a:xfrm>
        </p:spPr>
        <p:txBody>
          <a:bodyPr>
            <a:noAutofit/>
          </a:bodyPr>
          <a:lstStyle/>
          <a:p>
            <a:pPr marL="0" indent="0">
              <a:buNone/>
            </a:pPr>
            <a:r>
              <a:rPr lang="zh-CN" altLang="en-US" sz="2000" dirty="0" smtClean="0">
                <a:latin typeface="隶书" panose="02010509060101010101" pitchFamily="49" charset="-122"/>
                <a:ea typeface="隶书" panose="02010509060101010101" pitchFamily="49" charset="-122"/>
              </a:rPr>
              <a:t>未调优前测试</a:t>
            </a:r>
            <a:endParaRPr lang="en-US" altLang="zh-CN" sz="2000" dirty="0" smtClean="0">
              <a:latin typeface="隶书" panose="02010509060101010101" pitchFamily="49" charset="-122"/>
              <a:ea typeface="隶书" panose="02010509060101010101" pitchFamily="49" charset="-122"/>
            </a:endParaRPr>
          </a:p>
          <a:p>
            <a:pPr marL="0" indent="0">
              <a:buNone/>
            </a:pPr>
            <a:r>
              <a:rPr lang="zh-CN" altLang="zh-CN" sz="1600" dirty="0"/>
              <a:t>测试存款接口，</a:t>
            </a:r>
            <a:r>
              <a:rPr lang="en-US" altLang="zh-CN" sz="1600" dirty="0"/>
              <a:t>60</a:t>
            </a:r>
            <a:r>
              <a:rPr lang="zh-CN" altLang="zh-CN" sz="1600" dirty="0"/>
              <a:t>并发持续负载</a:t>
            </a:r>
            <a:r>
              <a:rPr lang="en-US" altLang="zh-CN" sz="1600" dirty="0"/>
              <a:t>600</a:t>
            </a:r>
            <a:r>
              <a:rPr lang="zh-CN" altLang="zh-CN" sz="1600" dirty="0"/>
              <a:t>秒，平均响应时间</a:t>
            </a:r>
            <a:r>
              <a:rPr lang="en-US" altLang="zh-CN" sz="1600" dirty="0">
                <a:solidFill>
                  <a:srgbClr val="FF0000"/>
                </a:solidFill>
              </a:rPr>
              <a:t>5.24</a:t>
            </a:r>
            <a:r>
              <a:rPr lang="zh-CN" altLang="zh-CN" sz="1600" dirty="0"/>
              <a:t>秒，事务通过率为</a:t>
            </a:r>
            <a:r>
              <a:rPr lang="en-US" altLang="zh-CN" sz="1600" dirty="0">
                <a:solidFill>
                  <a:srgbClr val="FF0000"/>
                </a:solidFill>
              </a:rPr>
              <a:t>0.7</a:t>
            </a:r>
            <a:r>
              <a:rPr lang="en-US" altLang="zh-CN" sz="1600" dirty="0" smtClean="0">
                <a:solidFill>
                  <a:srgbClr val="FF0000"/>
                </a:solidFill>
              </a:rPr>
              <a:t>% (</a:t>
            </a:r>
            <a:r>
              <a:rPr lang="zh-CN" altLang="en-US" sz="1600" dirty="0" smtClean="0">
                <a:solidFill>
                  <a:srgbClr val="FF0000"/>
                </a:solidFill>
              </a:rPr>
              <a:t>需求：响应时间</a:t>
            </a:r>
            <a:r>
              <a:rPr lang="en-US" altLang="zh-CN" sz="1600" dirty="0" smtClean="0">
                <a:solidFill>
                  <a:srgbClr val="FF0000"/>
                </a:solidFill>
              </a:rPr>
              <a:t>5s</a:t>
            </a:r>
            <a:r>
              <a:rPr lang="zh-CN" altLang="en-US" sz="1600" dirty="0" smtClean="0">
                <a:solidFill>
                  <a:srgbClr val="FF0000"/>
                </a:solidFill>
              </a:rPr>
              <a:t>内，通过率</a:t>
            </a:r>
            <a:r>
              <a:rPr lang="en-US" altLang="zh-CN" sz="1600" dirty="0" smtClean="0">
                <a:solidFill>
                  <a:srgbClr val="FF0000"/>
                </a:solidFill>
              </a:rPr>
              <a:t>95%)</a:t>
            </a:r>
            <a:r>
              <a:rPr lang="zh-CN" altLang="zh-CN" sz="1600" dirty="0" smtClean="0"/>
              <a:t>。</a:t>
            </a:r>
            <a:endParaRPr lang="en-US" altLang="zh-CN" sz="1600" dirty="0" smtClean="0"/>
          </a:p>
          <a:p>
            <a:pPr marL="0" indent="0">
              <a:buNone/>
            </a:pPr>
            <a:endParaRPr lang="en-US" altLang="zh-CN" dirty="0" smtClean="0">
              <a:latin typeface="隶书" panose="02010509060101010101" pitchFamily="49" charset="-122"/>
              <a:ea typeface="隶书" panose="02010509060101010101" pitchFamily="49" charset="-122"/>
            </a:endParaRPr>
          </a:p>
          <a:p>
            <a:pPr marL="0" indent="0">
              <a:buNone/>
            </a:pPr>
            <a:endParaRPr lang="en-US" altLang="zh-CN" sz="1400" dirty="0" smtClean="0">
              <a:latin typeface="隶书" panose="02010509060101010101" pitchFamily="49" charset="-122"/>
              <a:ea typeface="隶书" panose="02010509060101010101" pitchFamily="49" charset="-122"/>
            </a:endParaRPr>
          </a:p>
          <a:p>
            <a:pPr marL="0" indent="0">
              <a:buNone/>
            </a:pPr>
            <a:r>
              <a:rPr lang="zh-CN" altLang="en-US" sz="1600" dirty="0" smtClean="0"/>
              <a:t>测试出结果后，就对</a:t>
            </a:r>
            <a:r>
              <a:rPr lang="en-US" altLang="zh-CN" sz="1600" dirty="0" smtClean="0"/>
              <a:t>tomcat </a:t>
            </a:r>
            <a:r>
              <a:rPr lang="zh-CN" altLang="en-US" sz="1600" dirty="0" smtClean="0"/>
              <a:t>的日志、</a:t>
            </a:r>
            <a:r>
              <a:rPr lang="en-US" altLang="zh-CN" sz="1600" dirty="0" smtClean="0"/>
              <a:t>Loadrunner  </a:t>
            </a:r>
            <a:r>
              <a:rPr lang="zh-CN" altLang="en-US" sz="1600" dirty="0" smtClean="0"/>
              <a:t>性能报告及数据库日志进行分析，然后定位出是数据库表空间不足的原因，而后增大数据库表空间进行测试。</a:t>
            </a:r>
            <a:endParaRPr lang="en-US" altLang="zh-CN" sz="1600" dirty="0" smtClean="0"/>
          </a:p>
          <a:p>
            <a:pPr marL="0" indent="0">
              <a:buNone/>
            </a:pPr>
            <a:endParaRPr lang="en-US" altLang="zh-CN" sz="2000" dirty="0">
              <a:solidFill>
                <a:schemeClr val="tx2">
                  <a:lumMod val="20000"/>
                  <a:lumOff val="80000"/>
                </a:schemeClr>
              </a:solidFill>
            </a:endParaRPr>
          </a:p>
          <a:p>
            <a:pPr marL="0" indent="0">
              <a:buNone/>
            </a:pPr>
            <a:endParaRPr lang="en-US" altLang="zh-CN" sz="2000" dirty="0" smtClean="0">
              <a:solidFill>
                <a:schemeClr val="tx2">
                  <a:lumMod val="20000"/>
                  <a:lumOff val="80000"/>
                </a:schemeClr>
              </a:solidFill>
            </a:endParaRPr>
          </a:p>
          <a:p>
            <a:pPr marL="0" indent="0">
              <a:buNone/>
            </a:pPr>
            <a:r>
              <a:rPr lang="en-US" altLang="zh-CN" sz="2000" dirty="0">
                <a:solidFill>
                  <a:schemeClr val="tx2">
                    <a:lumMod val="20000"/>
                    <a:lumOff val="80000"/>
                  </a:schemeClr>
                </a:solidFill>
              </a:rPr>
              <a:t> </a:t>
            </a:r>
            <a:r>
              <a:rPr lang="en-US" altLang="zh-CN" sz="2000" dirty="0" smtClean="0">
                <a:solidFill>
                  <a:schemeClr val="tx2">
                    <a:lumMod val="20000"/>
                    <a:lumOff val="80000"/>
                  </a:schemeClr>
                </a:solidFill>
              </a:rPr>
              <a:t>                                                                                                                           </a:t>
            </a:r>
          </a:p>
          <a:p>
            <a:pPr marL="0" indent="0">
              <a:buNone/>
            </a:pPr>
            <a:endParaRPr lang="en-US" altLang="zh-CN" sz="2000" dirty="0">
              <a:solidFill>
                <a:schemeClr val="tx2">
                  <a:lumMod val="20000"/>
                  <a:lumOff val="80000"/>
                </a:schemeClr>
              </a:solidFill>
              <a:hlinkClick r:id="" action="ppaction://noaction"/>
            </a:endParaRPr>
          </a:p>
          <a:p>
            <a:pPr marL="0" indent="0">
              <a:buNone/>
            </a:pPr>
            <a:endParaRPr lang="en-US" altLang="zh-CN" sz="2000" dirty="0" smtClean="0">
              <a:solidFill>
                <a:schemeClr val="tx2">
                  <a:lumMod val="20000"/>
                  <a:lumOff val="80000"/>
                </a:schemeClr>
              </a:solidFill>
              <a:hlinkClick r:id="" action="ppaction://noaction"/>
            </a:endParaRPr>
          </a:p>
          <a:p>
            <a:pPr marL="0" indent="0">
              <a:buNone/>
            </a:pPr>
            <a:r>
              <a:rPr lang="en-US" altLang="zh-CN" sz="2000" dirty="0">
                <a:solidFill>
                  <a:schemeClr val="tx2">
                    <a:lumMod val="20000"/>
                    <a:lumOff val="80000"/>
                  </a:schemeClr>
                </a:solidFill>
              </a:rPr>
              <a:t> </a:t>
            </a:r>
            <a:r>
              <a:rPr lang="en-US" altLang="zh-CN" sz="2000" dirty="0" smtClean="0">
                <a:solidFill>
                  <a:schemeClr val="tx2">
                    <a:lumMod val="20000"/>
                    <a:lumOff val="80000"/>
                  </a:schemeClr>
                </a:solidFill>
              </a:rPr>
              <a:t>                                                                                                                              </a:t>
            </a:r>
            <a:endParaRPr lang="zh-CN" altLang="en-US" sz="2000" dirty="0">
              <a:solidFill>
                <a:schemeClr val="tx2">
                  <a:lumMod val="20000"/>
                  <a:lumOff val="80000"/>
                </a:schemeClr>
              </a:solidFill>
            </a:endParaRPr>
          </a:p>
        </p:txBody>
      </p:sp>
      <p:pic>
        <p:nvPicPr>
          <p:cNvPr id="4" name="图片 3"/>
          <p:cNvPicPr/>
          <p:nvPr/>
        </p:nvPicPr>
        <p:blipFill>
          <a:blip r:embed="rId2"/>
          <a:stretch>
            <a:fillRect/>
          </a:stretch>
        </p:blipFill>
        <p:spPr>
          <a:xfrm>
            <a:off x="560265" y="1988840"/>
            <a:ext cx="8064896" cy="688826"/>
          </a:xfrm>
          <a:prstGeom prst="rect">
            <a:avLst/>
          </a:prstGeom>
        </p:spPr>
      </p:pic>
      <p:sp>
        <p:nvSpPr>
          <p:cNvPr id="5" name="TextBox 4"/>
          <p:cNvSpPr txBox="1"/>
          <p:nvPr/>
        </p:nvSpPr>
        <p:spPr>
          <a:xfrm>
            <a:off x="433612" y="554435"/>
            <a:ext cx="4032448" cy="523220"/>
          </a:xfrm>
          <a:prstGeom prst="rect">
            <a:avLst/>
          </a:prstGeom>
          <a:noFill/>
        </p:spPr>
        <p:txBody>
          <a:bodyPr wrap="square" rtlCol="0">
            <a:spAutoFit/>
          </a:bodyPr>
          <a:lstStyle/>
          <a:p>
            <a:r>
              <a:rPr lang="zh-CN" altLang="en-US" sz="2800" dirty="0"/>
              <a:t>调优</a:t>
            </a:r>
            <a:r>
              <a:rPr lang="en-US" altLang="zh-CN" dirty="0" smtClean="0"/>
              <a:t>-</a:t>
            </a:r>
            <a:r>
              <a:rPr lang="zh-CN" altLang="en-US" dirty="0"/>
              <a:t>实战</a:t>
            </a:r>
            <a:endParaRPr lang="zh-CN" altLang="en-US" sz="2000" dirty="0"/>
          </a:p>
        </p:txBody>
      </p:sp>
      <p:sp>
        <p:nvSpPr>
          <p:cNvPr id="6" name="内容占位符 2"/>
          <p:cNvSpPr txBox="1">
            <a:spLocks/>
          </p:cNvSpPr>
          <p:nvPr/>
        </p:nvSpPr>
        <p:spPr>
          <a:xfrm>
            <a:off x="477913" y="3429000"/>
            <a:ext cx="8229600" cy="223224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zh-CN" altLang="en-US" sz="2000" dirty="0" smtClean="0">
                <a:latin typeface="隶书" panose="02010509060101010101" pitchFamily="49" charset="-122"/>
                <a:ea typeface="隶书" panose="02010509060101010101" pitchFamily="49" charset="-122"/>
              </a:rPr>
              <a:t>第一次调优测试</a:t>
            </a:r>
            <a:endParaRPr lang="en-US" altLang="zh-CN" sz="2000" dirty="0" smtClean="0">
              <a:latin typeface="隶书" panose="02010509060101010101" pitchFamily="49" charset="-122"/>
              <a:ea typeface="隶书" panose="02010509060101010101" pitchFamily="49" charset="-122"/>
            </a:endParaRPr>
          </a:p>
          <a:p>
            <a:pPr marL="0" indent="0">
              <a:buFont typeface="Arial" pitchFamily="34" charset="0"/>
              <a:buNone/>
            </a:pPr>
            <a:r>
              <a:rPr lang="zh-CN" altLang="zh-CN" sz="1600" dirty="0" smtClean="0"/>
              <a:t>对数据库增大表空间。</a:t>
            </a:r>
            <a:r>
              <a:rPr lang="zh-CN" altLang="en-US" sz="1600" dirty="0" smtClean="0"/>
              <a:t>存</a:t>
            </a:r>
            <a:r>
              <a:rPr lang="zh-CN" altLang="zh-CN" sz="1600" dirty="0" smtClean="0"/>
              <a:t>款业务，在</a:t>
            </a:r>
            <a:r>
              <a:rPr lang="en-US" altLang="zh-CN" sz="1600" dirty="0" smtClean="0"/>
              <a:t>60</a:t>
            </a:r>
            <a:r>
              <a:rPr lang="zh-CN" altLang="zh-CN" sz="1600" dirty="0" smtClean="0"/>
              <a:t>个并发，负载场景时间长度为</a:t>
            </a:r>
            <a:r>
              <a:rPr lang="en-US" altLang="zh-CN" sz="1600" dirty="0" smtClean="0"/>
              <a:t>600</a:t>
            </a:r>
            <a:r>
              <a:rPr lang="zh-CN" altLang="zh-CN" sz="1600" dirty="0" smtClean="0"/>
              <a:t>秒，测试后得出的性能结果</a:t>
            </a:r>
            <a:r>
              <a:rPr lang="zh-CN" altLang="en-US" sz="1600" dirty="0" smtClean="0"/>
              <a:t>，</a:t>
            </a:r>
            <a:r>
              <a:rPr lang="zh-CN" altLang="zh-CN" sz="1600" dirty="0" smtClean="0"/>
              <a:t>响应时间为</a:t>
            </a:r>
            <a:r>
              <a:rPr lang="en-US" altLang="zh-CN" sz="1600" dirty="0" smtClean="0">
                <a:solidFill>
                  <a:srgbClr val="FF0000"/>
                </a:solidFill>
              </a:rPr>
              <a:t>5.93</a:t>
            </a:r>
            <a:r>
              <a:rPr lang="zh-CN" altLang="zh-CN" sz="1600" dirty="0" smtClean="0"/>
              <a:t>秒，通过率为</a:t>
            </a:r>
            <a:r>
              <a:rPr lang="en-US" altLang="zh-CN" sz="1600" dirty="0" smtClean="0">
                <a:solidFill>
                  <a:srgbClr val="FF0000"/>
                </a:solidFill>
              </a:rPr>
              <a:t>4.2% </a:t>
            </a:r>
            <a:r>
              <a:rPr lang="zh-CN" altLang="zh-CN" sz="1600" dirty="0" smtClean="0"/>
              <a:t>。</a:t>
            </a:r>
            <a:endParaRPr lang="en-US" altLang="zh-CN" sz="1600" b="1" dirty="0" smtClean="0"/>
          </a:p>
          <a:p>
            <a:pPr marL="0" indent="0">
              <a:buFont typeface="Arial" pitchFamily="34" charset="0"/>
              <a:buNone/>
            </a:pPr>
            <a:endParaRPr lang="zh-CN" altLang="zh-CN" sz="2400" dirty="0" smtClean="0"/>
          </a:p>
          <a:p>
            <a:pPr marL="0" indent="0">
              <a:buFont typeface="Arial" pitchFamily="34" charset="0"/>
              <a:buNone/>
            </a:pPr>
            <a:endParaRPr lang="en-US" altLang="zh-CN" sz="2000" dirty="0" smtClean="0">
              <a:solidFill>
                <a:schemeClr val="tx2">
                  <a:lumMod val="20000"/>
                  <a:lumOff val="80000"/>
                </a:schemeClr>
              </a:solidFill>
            </a:endParaRPr>
          </a:p>
          <a:p>
            <a:pPr marL="0" indent="0">
              <a:buFont typeface="Arial" pitchFamily="34" charset="0"/>
              <a:buNone/>
            </a:pPr>
            <a:r>
              <a:rPr lang="zh-CN" altLang="en-US" sz="1600" dirty="0" smtClean="0"/>
              <a:t>测试出结果后，就对</a:t>
            </a:r>
            <a:r>
              <a:rPr lang="en-US" altLang="zh-CN" sz="1600" dirty="0" smtClean="0"/>
              <a:t>tomcat </a:t>
            </a:r>
            <a:r>
              <a:rPr lang="zh-CN" altLang="en-US" sz="1600" dirty="0" smtClean="0"/>
              <a:t>的日志、</a:t>
            </a:r>
            <a:r>
              <a:rPr lang="en-US" altLang="zh-CN" sz="1600" dirty="0" smtClean="0"/>
              <a:t>Loadrunner  </a:t>
            </a:r>
            <a:r>
              <a:rPr lang="zh-CN" altLang="en-US" sz="1600" dirty="0" smtClean="0"/>
              <a:t>性能报告进行分析，然后定位出是连接程序编写不合理，然后进行连接程序优化。</a:t>
            </a:r>
            <a:endParaRPr lang="en-US" altLang="zh-CN" sz="1600" dirty="0" smtClean="0"/>
          </a:p>
          <a:p>
            <a:pPr marL="0" indent="0">
              <a:buFont typeface="Arial" pitchFamily="34" charset="0"/>
              <a:buNone/>
            </a:pPr>
            <a:endParaRPr lang="en-US" altLang="zh-CN" sz="2400" dirty="0" smtClean="0">
              <a:solidFill>
                <a:schemeClr val="tx2">
                  <a:lumMod val="20000"/>
                  <a:lumOff val="80000"/>
                </a:schemeClr>
              </a:solidFill>
            </a:endParaRPr>
          </a:p>
          <a:p>
            <a:pPr marL="0" indent="0">
              <a:buFont typeface="Arial" pitchFamily="34" charset="0"/>
              <a:buNone/>
            </a:pPr>
            <a:endParaRPr lang="en-US" altLang="zh-CN" sz="2400" dirty="0" smtClean="0">
              <a:solidFill>
                <a:schemeClr val="tx2">
                  <a:lumMod val="20000"/>
                  <a:lumOff val="80000"/>
                </a:schemeClr>
              </a:solidFill>
            </a:endParaRPr>
          </a:p>
          <a:p>
            <a:pPr marL="0" indent="0">
              <a:buFont typeface="Arial" pitchFamily="34" charset="0"/>
              <a:buNone/>
            </a:pPr>
            <a:r>
              <a:rPr lang="zh-CN" altLang="en-US" sz="2400" dirty="0" smtClean="0">
                <a:solidFill>
                  <a:schemeClr val="tx2">
                    <a:lumMod val="20000"/>
                    <a:lumOff val="80000"/>
                  </a:schemeClr>
                </a:solidFill>
              </a:rPr>
              <a:t>                                                                                                        </a:t>
            </a:r>
            <a:endParaRPr lang="en-US" altLang="zh-CN" sz="2400" dirty="0" smtClean="0">
              <a:solidFill>
                <a:schemeClr val="tx2">
                  <a:lumMod val="20000"/>
                  <a:lumOff val="80000"/>
                </a:schemeClr>
              </a:solidFill>
            </a:endParaRPr>
          </a:p>
          <a:p>
            <a:pPr marL="0" indent="0">
              <a:buFont typeface="Arial" pitchFamily="34" charset="0"/>
              <a:buNone/>
            </a:pPr>
            <a:r>
              <a:rPr lang="zh-CN" altLang="en-US" sz="2400" dirty="0" smtClean="0">
                <a:solidFill>
                  <a:schemeClr val="tx2">
                    <a:lumMod val="20000"/>
                    <a:lumOff val="80000"/>
                  </a:schemeClr>
                </a:solidFill>
              </a:rPr>
              <a:t>                                                                                                         </a:t>
            </a:r>
            <a:endParaRPr lang="en-US" altLang="zh-CN" sz="2400" dirty="0" smtClean="0">
              <a:solidFill>
                <a:schemeClr val="tx2">
                  <a:lumMod val="20000"/>
                  <a:lumOff val="80000"/>
                </a:schemeClr>
              </a:solidFill>
            </a:endParaRPr>
          </a:p>
          <a:p>
            <a:pPr marL="0" indent="0">
              <a:buFont typeface="Arial" pitchFamily="34" charset="0"/>
              <a:buNone/>
            </a:pPr>
            <a:r>
              <a:rPr lang="en-US" altLang="zh-CN" sz="2400" dirty="0" smtClean="0">
                <a:solidFill>
                  <a:schemeClr val="tx2">
                    <a:lumMod val="20000"/>
                    <a:lumOff val="80000"/>
                  </a:schemeClr>
                </a:solidFill>
              </a:rPr>
              <a:t>                                                                                                          </a:t>
            </a:r>
            <a:endParaRPr lang="zh-CN" altLang="en-US" sz="2400" dirty="0" smtClean="0">
              <a:solidFill>
                <a:schemeClr val="tx2">
                  <a:lumMod val="20000"/>
                  <a:lumOff val="80000"/>
                </a:schemeClr>
              </a:solidFill>
            </a:endParaRPr>
          </a:p>
          <a:p>
            <a:pPr marL="0" indent="0">
              <a:buFont typeface="Arial" pitchFamily="34" charset="0"/>
              <a:buNone/>
            </a:pPr>
            <a:endParaRPr lang="en-US" altLang="zh-CN" dirty="0" smtClean="0">
              <a:latin typeface="隶书" panose="02010509060101010101" pitchFamily="49" charset="-122"/>
              <a:ea typeface="隶书" panose="02010509060101010101" pitchFamily="49" charset="-122"/>
            </a:endParaRPr>
          </a:p>
          <a:p>
            <a:pPr marL="0" indent="0">
              <a:buFont typeface="Arial" pitchFamily="34" charset="0"/>
              <a:buNone/>
            </a:pPr>
            <a:endParaRPr lang="zh-CN" altLang="en-US" dirty="0"/>
          </a:p>
        </p:txBody>
      </p:sp>
      <p:pic>
        <p:nvPicPr>
          <p:cNvPr id="8" name="图片 7"/>
          <p:cNvPicPr/>
          <p:nvPr/>
        </p:nvPicPr>
        <p:blipFill>
          <a:blip r:embed="rId3"/>
          <a:stretch>
            <a:fillRect/>
          </a:stretch>
        </p:blipFill>
        <p:spPr>
          <a:xfrm>
            <a:off x="632273" y="4437112"/>
            <a:ext cx="7920880" cy="648072"/>
          </a:xfrm>
          <a:prstGeom prst="rect">
            <a:avLst/>
          </a:prstGeom>
        </p:spPr>
      </p:pic>
      <p:grpSp>
        <p:nvGrpSpPr>
          <p:cNvPr id="7" name="组合 6"/>
          <p:cNvGrpSpPr/>
          <p:nvPr/>
        </p:nvGrpSpPr>
        <p:grpSpPr>
          <a:xfrm>
            <a:off x="0" y="54383"/>
            <a:ext cx="9144000" cy="439737"/>
            <a:chOff x="0" y="0"/>
            <a:chExt cx="9144032" cy="439737"/>
          </a:xfrm>
        </p:grpSpPr>
        <p:pic>
          <p:nvPicPr>
            <p:cNvPr id="9" name="Picture 8" descr="LOGO副本"/>
            <p:cNvPicPr>
              <a:picLocks noChangeAspect="1" noChangeArrowheads="1"/>
            </p:cNvPicPr>
            <p:nvPr/>
          </p:nvPicPr>
          <p:blipFill>
            <a:blip r:embed="rId4"/>
            <a:srcRect/>
            <a:stretch>
              <a:fillRect/>
            </a:stretch>
          </p:blipFill>
          <p:spPr bwMode="auto">
            <a:xfrm>
              <a:off x="0" y="0"/>
              <a:ext cx="2133600" cy="439737"/>
            </a:xfrm>
            <a:prstGeom prst="rect">
              <a:avLst/>
            </a:prstGeom>
            <a:noFill/>
            <a:ln w="9525">
              <a:noFill/>
              <a:miter lim="800000"/>
              <a:headEnd/>
              <a:tailEnd/>
            </a:ln>
          </p:spPr>
        </p:pic>
        <p:pic>
          <p:nvPicPr>
            <p:cNvPr id="10" name="Picture 9"/>
            <p:cNvPicPr>
              <a:picLocks noChangeAspect="1" noChangeArrowheads="1"/>
            </p:cNvPicPr>
            <p:nvPr/>
          </p:nvPicPr>
          <p:blipFill>
            <a:blip r:embed="rId5"/>
            <a:srcRect/>
            <a:stretch>
              <a:fillRect/>
            </a:stretch>
          </p:blipFill>
          <p:spPr bwMode="auto">
            <a:xfrm>
              <a:off x="2357422" y="142852"/>
              <a:ext cx="6786610" cy="274539"/>
            </a:xfrm>
            <a:prstGeom prst="rect">
              <a:avLst/>
            </a:prstGeom>
            <a:noFill/>
            <a:ln w="9525">
              <a:noFill/>
              <a:miter lim="800000"/>
              <a:headEnd/>
              <a:tailEnd/>
            </a:ln>
            <a:effectLst/>
          </p:spPr>
        </p:pic>
      </p:grpSp>
    </p:spTree>
    <p:extLst>
      <p:ext uri="{BB962C8B-B14F-4D97-AF65-F5344CB8AC3E}">
        <p14:creationId xmlns:p14="http://schemas.microsoft.com/office/powerpoint/2010/main" val="270489598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51260" y="816045"/>
            <a:ext cx="8229600" cy="5577483"/>
          </a:xfrm>
        </p:spPr>
        <p:txBody>
          <a:bodyPr>
            <a:noAutofit/>
          </a:bodyPr>
          <a:lstStyle/>
          <a:p>
            <a:pPr marL="0" indent="0">
              <a:buNone/>
            </a:pPr>
            <a:r>
              <a:rPr lang="zh-CN" altLang="en-US" sz="2000" dirty="0" smtClean="0">
                <a:latin typeface="隶书" panose="02010509060101010101" pitchFamily="49" charset="-122"/>
                <a:ea typeface="隶书" panose="02010509060101010101" pitchFamily="49" charset="-122"/>
              </a:rPr>
              <a:t>第二次</a:t>
            </a:r>
            <a:r>
              <a:rPr lang="zh-CN" altLang="en-US" sz="2000" dirty="0">
                <a:latin typeface="隶书" panose="02010509060101010101" pitchFamily="49" charset="-122"/>
                <a:ea typeface="隶书" panose="02010509060101010101" pitchFamily="49" charset="-122"/>
              </a:rPr>
              <a:t>调优</a:t>
            </a:r>
            <a:r>
              <a:rPr lang="zh-CN" altLang="en-US" sz="2000" dirty="0" smtClean="0">
                <a:latin typeface="隶书" panose="02010509060101010101" pitchFamily="49" charset="-122"/>
                <a:ea typeface="隶书" panose="02010509060101010101" pitchFamily="49" charset="-122"/>
              </a:rPr>
              <a:t>测试</a:t>
            </a:r>
            <a:endParaRPr lang="en-US" altLang="zh-CN" sz="2000" dirty="0" smtClean="0">
              <a:latin typeface="隶书" panose="02010509060101010101" pitchFamily="49" charset="-122"/>
              <a:ea typeface="隶书" panose="02010509060101010101" pitchFamily="49" charset="-122"/>
            </a:endParaRPr>
          </a:p>
          <a:p>
            <a:pPr marL="0" indent="0">
              <a:buNone/>
            </a:pPr>
            <a:r>
              <a:rPr lang="zh-CN" altLang="zh-CN" sz="1600" dirty="0"/>
              <a:t>需求做了相应的改动，并发数从</a:t>
            </a:r>
            <a:r>
              <a:rPr lang="en-US" altLang="zh-CN" sz="1600" dirty="0"/>
              <a:t>60</a:t>
            </a:r>
            <a:r>
              <a:rPr lang="zh-CN" altLang="zh-CN" sz="1600" dirty="0"/>
              <a:t>下降到</a:t>
            </a:r>
            <a:r>
              <a:rPr lang="en-US" altLang="zh-CN" sz="1600" dirty="0"/>
              <a:t>30</a:t>
            </a:r>
            <a:r>
              <a:rPr lang="zh-CN" altLang="zh-CN" sz="1600" dirty="0"/>
              <a:t>，开发对请求次数进行优化</a:t>
            </a:r>
            <a:r>
              <a:rPr lang="zh-CN" altLang="zh-CN" sz="1600" dirty="0" smtClean="0"/>
              <a:t>。</a:t>
            </a:r>
            <a:r>
              <a:rPr lang="zh-CN" altLang="en-US" sz="1600" dirty="0" smtClean="0"/>
              <a:t>存</a:t>
            </a:r>
            <a:r>
              <a:rPr lang="zh-CN" altLang="zh-CN" sz="1600" dirty="0" smtClean="0"/>
              <a:t>款</a:t>
            </a:r>
            <a:r>
              <a:rPr lang="zh-CN" altLang="zh-CN" sz="1600" dirty="0"/>
              <a:t>业务，在</a:t>
            </a:r>
            <a:r>
              <a:rPr lang="en-US" altLang="zh-CN" sz="1600" dirty="0"/>
              <a:t>30</a:t>
            </a:r>
            <a:r>
              <a:rPr lang="zh-CN" altLang="zh-CN" sz="1600" dirty="0"/>
              <a:t>个并发，负载场景时间长度为</a:t>
            </a:r>
            <a:r>
              <a:rPr lang="en-US" altLang="zh-CN" sz="1600" dirty="0"/>
              <a:t>600</a:t>
            </a:r>
            <a:r>
              <a:rPr lang="zh-CN" altLang="zh-CN" sz="1600" dirty="0"/>
              <a:t>秒，测试后</a:t>
            </a:r>
            <a:r>
              <a:rPr lang="zh-CN" altLang="zh-CN" sz="1600" dirty="0" smtClean="0"/>
              <a:t>得出响应时间</a:t>
            </a:r>
            <a:r>
              <a:rPr lang="zh-CN" altLang="zh-CN" sz="1600" dirty="0"/>
              <a:t>是</a:t>
            </a:r>
            <a:r>
              <a:rPr lang="en-US" altLang="zh-CN" sz="1600" dirty="0" smtClean="0"/>
              <a:t>0.905</a:t>
            </a:r>
            <a:r>
              <a:rPr lang="zh-CN" altLang="en-US" sz="1600" dirty="0" smtClean="0"/>
              <a:t>秒</a:t>
            </a:r>
            <a:r>
              <a:rPr lang="zh-CN" altLang="zh-CN" sz="1600" dirty="0" smtClean="0"/>
              <a:t>，</a:t>
            </a:r>
            <a:r>
              <a:rPr lang="zh-CN" altLang="zh-CN" sz="1600" dirty="0"/>
              <a:t>通过率为</a:t>
            </a:r>
            <a:r>
              <a:rPr lang="en-US" altLang="zh-CN" sz="1600" dirty="0">
                <a:solidFill>
                  <a:srgbClr val="FF0000"/>
                </a:solidFill>
              </a:rPr>
              <a:t>39.7%</a:t>
            </a:r>
            <a:r>
              <a:rPr lang="en-US" altLang="zh-CN" sz="1600" dirty="0"/>
              <a:t> </a:t>
            </a:r>
            <a:r>
              <a:rPr lang="zh-CN" altLang="zh-CN" sz="1600" dirty="0" smtClean="0"/>
              <a:t>。</a:t>
            </a:r>
            <a:endParaRPr lang="en-US" altLang="zh-CN" sz="1600" dirty="0" smtClean="0"/>
          </a:p>
          <a:p>
            <a:pPr marL="0" indent="0">
              <a:buNone/>
            </a:pPr>
            <a:endParaRPr lang="zh-CN" altLang="zh-CN" sz="2400" dirty="0"/>
          </a:p>
          <a:p>
            <a:pPr marL="0" indent="0">
              <a:buNone/>
            </a:pPr>
            <a:endParaRPr lang="en-US" altLang="zh-CN" dirty="0" smtClean="0">
              <a:latin typeface="隶书" panose="02010509060101010101" pitchFamily="49" charset="-122"/>
              <a:ea typeface="隶书" panose="02010509060101010101" pitchFamily="49" charset="-122"/>
            </a:endParaRPr>
          </a:p>
          <a:p>
            <a:pPr marL="0" indent="0">
              <a:buNone/>
            </a:pPr>
            <a:r>
              <a:rPr lang="zh-CN" altLang="en-US" sz="1600" dirty="0"/>
              <a:t>测试出结果后，就对</a:t>
            </a:r>
            <a:r>
              <a:rPr lang="en-US" altLang="zh-CN" sz="1600" dirty="0"/>
              <a:t>tomcat </a:t>
            </a:r>
            <a:r>
              <a:rPr lang="zh-CN" altLang="en-US" sz="1600" dirty="0"/>
              <a:t>的日志、</a:t>
            </a:r>
            <a:r>
              <a:rPr lang="en-US" altLang="zh-CN" sz="1600" dirty="0"/>
              <a:t>Loadrunner  </a:t>
            </a:r>
            <a:r>
              <a:rPr lang="zh-CN" altLang="en-US" sz="1600" dirty="0"/>
              <a:t>性能</a:t>
            </a:r>
            <a:r>
              <a:rPr lang="zh-CN" altLang="en-US" sz="1600" dirty="0" smtClean="0"/>
              <a:t>报告，</a:t>
            </a:r>
            <a:r>
              <a:rPr lang="zh-CN" altLang="en-US" sz="1600" dirty="0"/>
              <a:t>然后定位出是数据库内存不足及连接数不够，然后进行内存加大及连接数增大的优化</a:t>
            </a:r>
            <a:r>
              <a:rPr lang="zh-CN" altLang="en-US" sz="1600" dirty="0" smtClean="0"/>
              <a:t>。</a:t>
            </a:r>
            <a:endParaRPr lang="en-US" altLang="zh-CN" sz="1600" dirty="0" smtClean="0"/>
          </a:p>
          <a:p>
            <a:pPr marL="0" indent="0">
              <a:buNone/>
            </a:pPr>
            <a:r>
              <a:rPr lang="zh-CN" altLang="en-US" sz="2000" dirty="0">
                <a:latin typeface="隶书" panose="02010509060101010101" pitchFamily="49" charset="-122"/>
                <a:ea typeface="隶书" panose="02010509060101010101" pitchFamily="49" charset="-122"/>
              </a:rPr>
              <a:t>第三次调优测试</a:t>
            </a:r>
            <a:endParaRPr lang="en-US" altLang="zh-CN" sz="2000" dirty="0">
              <a:latin typeface="隶书" panose="02010509060101010101" pitchFamily="49" charset="-122"/>
              <a:ea typeface="隶书" panose="02010509060101010101" pitchFamily="49" charset="-122"/>
            </a:endParaRPr>
          </a:p>
          <a:p>
            <a:pPr marL="0" indent="0">
              <a:buNone/>
            </a:pPr>
            <a:r>
              <a:rPr lang="zh-CN" altLang="zh-CN" sz="1600" dirty="0"/>
              <a:t>需求做了相应的改动，并发数从</a:t>
            </a:r>
            <a:r>
              <a:rPr lang="en-US" altLang="zh-CN" sz="1600" dirty="0"/>
              <a:t>30</a:t>
            </a:r>
            <a:r>
              <a:rPr lang="zh-CN" altLang="zh-CN" sz="1600" dirty="0"/>
              <a:t>下降到</a:t>
            </a:r>
            <a:r>
              <a:rPr lang="en-US" altLang="zh-CN" sz="1600" dirty="0"/>
              <a:t>20</a:t>
            </a:r>
            <a:r>
              <a:rPr lang="zh-CN" altLang="zh-CN" sz="1600" dirty="0"/>
              <a:t>，开发</a:t>
            </a:r>
            <a:r>
              <a:rPr lang="zh-CN" altLang="en-US" sz="1600" dirty="0"/>
              <a:t>增大了数据库内存和连接数</a:t>
            </a:r>
            <a:r>
              <a:rPr lang="zh-CN" altLang="zh-CN" sz="1600" dirty="0"/>
              <a:t>。</a:t>
            </a:r>
            <a:r>
              <a:rPr lang="zh-CN" altLang="en-US" sz="1600" dirty="0"/>
              <a:t>存</a:t>
            </a:r>
            <a:r>
              <a:rPr lang="zh-CN" altLang="zh-CN" sz="1600" dirty="0"/>
              <a:t>款业务，在</a:t>
            </a:r>
            <a:r>
              <a:rPr lang="en-US" altLang="zh-CN" sz="1600" dirty="0"/>
              <a:t>20</a:t>
            </a:r>
            <a:r>
              <a:rPr lang="zh-CN" altLang="zh-CN" sz="1600" dirty="0"/>
              <a:t>个并发，负载场景时间长度为</a:t>
            </a:r>
            <a:r>
              <a:rPr lang="en-US" altLang="zh-CN" sz="1600" dirty="0"/>
              <a:t>600</a:t>
            </a:r>
            <a:r>
              <a:rPr lang="zh-CN" altLang="zh-CN" sz="1600" dirty="0"/>
              <a:t>秒，测试后得出响应时间是</a:t>
            </a:r>
            <a:r>
              <a:rPr lang="en-US" altLang="zh-CN" sz="1600" dirty="0">
                <a:solidFill>
                  <a:srgbClr val="FF0000"/>
                </a:solidFill>
              </a:rPr>
              <a:t>5.479s</a:t>
            </a:r>
            <a:r>
              <a:rPr lang="zh-CN" altLang="zh-CN" sz="1600" dirty="0"/>
              <a:t>，通过率为</a:t>
            </a:r>
            <a:r>
              <a:rPr lang="en-US" altLang="zh-CN" sz="1600" dirty="0">
                <a:solidFill>
                  <a:srgbClr val="FF0000"/>
                </a:solidFill>
              </a:rPr>
              <a:t>55.9</a:t>
            </a:r>
            <a:r>
              <a:rPr lang="en-US" altLang="zh-CN" sz="1600" dirty="0" smtClean="0">
                <a:solidFill>
                  <a:srgbClr val="FF0000"/>
                </a:solidFill>
              </a:rPr>
              <a:t>%</a:t>
            </a:r>
            <a:endParaRPr lang="en-US" altLang="zh-CN" sz="1600" dirty="0" smtClean="0"/>
          </a:p>
          <a:p>
            <a:pPr marL="0" indent="0">
              <a:buNone/>
            </a:pPr>
            <a:endParaRPr lang="en-US" altLang="zh-CN" sz="1600" dirty="0">
              <a:solidFill>
                <a:srgbClr val="FF0000"/>
              </a:solidFill>
            </a:endParaRPr>
          </a:p>
          <a:p>
            <a:pPr marL="0" indent="0">
              <a:buNone/>
            </a:pPr>
            <a:endParaRPr lang="en-US" altLang="zh-CN" sz="1600" dirty="0" smtClean="0">
              <a:solidFill>
                <a:schemeClr val="tx2">
                  <a:lumMod val="20000"/>
                  <a:lumOff val="80000"/>
                </a:schemeClr>
              </a:solidFill>
            </a:endParaRPr>
          </a:p>
          <a:p>
            <a:pPr marL="0" indent="0">
              <a:buNone/>
            </a:pPr>
            <a:endParaRPr lang="en-US" altLang="zh-CN" sz="1600" dirty="0" smtClean="0">
              <a:solidFill>
                <a:schemeClr val="tx2">
                  <a:lumMod val="20000"/>
                  <a:lumOff val="80000"/>
                </a:schemeClr>
              </a:solidFill>
            </a:endParaRPr>
          </a:p>
          <a:p>
            <a:pPr marL="0" indent="0">
              <a:buNone/>
            </a:pPr>
            <a:r>
              <a:rPr lang="zh-CN" altLang="en-US" sz="1600" dirty="0" smtClean="0"/>
              <a:t>测试</a:t>
            </a:r>
            <a:r>
              <a:rPr lang="zh-CN" altLang="en-US" sz="1600" dirty="0"/>
              <a:t>出结果后，就对</a:t>
            </a:r>
            <a:r>
              <a:rPr lang="en-US" altLang="zh-CN" sz="1600" dirty="0"/>
              <a:t>tomcat </a:t>
            </a:r>
            <a:r>
              <a:rPr lang="zh-CN" altLang="en-US" sz="1600" dirty="0"/>
              <a:t>的日志、</a:t>
            </a:r>
            <a:r>
              <a:rPr lang="en-US" altLang="zh-CN" sz="1600" dirty="0"/>
              <a:t>Loadrunner  </a:t>
            </a:r>
            <a:r>
              <a:rPr lang="zh-CN" altLang="en-US" sz="1600" dirty="0"/>
              <a:t>性能报告，定位出是链接池设置参数出现问题，然后进行链接池数据库设置和程序链接池的优化。</a:t>
            </a:r>
            <a:endParaRPr lang="en-US" altLang="zh-CN" sz="1600" dirty="0"/>
          </a:p>
          <a:p>
            <a:pPr marL="0" indent="0">
              <a:buNone/>
            </a:pPr>
            <a:endParaRPr lang="zh-CN" altLang="en-US" sz="1600" dirty="0">
              <a:solidFill>
                <a:schemeClr val="tx2">
                  <a:lumMod val="20000"/>
                  <a:lumOff val="80000"/>
                </a:schemeClr>
              </a:solidFill>
            </a:endParaRPr>
          </a:p>
          <a:p>
            <a:pPr marL="0" indent="0">
              <a:buNone/>
            </a:pPr>
            <a:endParaRPr lang="en-US" altLang="zh-CN" dirty="0" smtClean="0">
              <a:latin typeface="隶书" panose="02010509060101010101" pitchFamily="49" charset="-122"/>
              <a:ea typeface="隶书" panose="02010509060101010101" pitchFamily="49" charset="-122"/>
            </a:endParaRPr>
          </a:p>
          <a:p>
            <a:pPr marL="0" indent="0">
              <a:buNone/>
            </a:pPr>
            <a:endParaRPr lang="en-US" altLang="zh-CN" dirty="0">
              <a:latin typeface="隶书" panose="02010509060101010101" pitchFamily="49" charset="-122"/>
              <a:ea typeface="隶书" panose="02010509060101010101" pitchFamily="49" charset="-122"/>
            </a:endParaRPr>
          </a:p>
          <a:p>
            <a:pPr marL="0" indent="0">
              <a:buNone/>
            </a:pPr>
            <a:r>
              <a:rPr lang="zh-CN" altLang="en-US" dirty="0" smtClean="0">
                <a:latin typeface="隶书" panose="02010509060101010101" pitchFamily="49" charset="-122"/>
                <a:ea typeface="隶书" panose="02010509060101010101" pitchFamily="49" charset="-122"/>
              </a:rPr>
              <a:t>                             </a:t>
            </a:r>
            <a:endParaRPr lang="en-US" altLang="zh-CN" dirty="0">
              <a:solidFill>
                <a:schemeClr val="tx2">
                  <a:lumMod val="20000"/>
                  <a:lumOff val="80000"/>
                </a:schemeClr>
              </a:solidFill>
              <a:latin typeface="隶书" panose="02010509060101010101" pitchFamily="49" charset="-122"/>
              <a:ea typeface="隶书" panose="02010509060101010101" pitchFamily="49" charset="-122"/>
            </a:endParaRPr>
          </a:p>
        </p:txBody>
      </p:sp>
      <p:pic>
        <p:nvPicPr>
          <p:cNvPr id="4" name="图片 3"/>
          <p:cNvPicPr/>
          <p:nvPr/>
        </p:nvPicPr>
        <p:blipFill>
          <a:blip r:embed="rId2"/>
          <a:stretch>
            <a:fillRect/>
          </a:stretch>
        </p:blipFill>
        <p:spPr>
          <a:xfrm>
            <a:off x="762397" y="1916832"/>
            <a:ext cx="7344817" cy="678532"/>
          </a:xfrm>
          <a:prstGeom prst="rect">
            <a:avLst/>
          </a:prstGeom>
        </p:spPr>
      </p:pic>
      <p:sp>
        <p:nvSpPr>
          <p:cNvPr id="5" name="TextBox 4"/>
          <p:cNvSpPr txBox="1"/>
          <p:nvPr/>
        </p:nvSpPr>
        <p:spPr>
          <a:xfrm>
            <a:off x="433612" y="471774"/>
            <a:ext cx="4032448" cy="523220"/>
          </a:xfrm>
          <a:prstGeom prst="rect">
            <a:avLst/>
          </a:prstGeom>
          <a:noFill/>
        </p:spPr>
        <p:txBody>
          <a:bodyPr wrap="square" rtlCol="0">
            <a:spAutoFit/>
          </a:bodyPr>
          <a:lstStyle/>
          <a:p>
            <a:r>
              <a:rPr lang="zh-CN" altLang="en-US" sz="2800" dirty="0"/>
              <a:t>调优</a:t>
            </a:r>
            <a:r>
              <a:rPr lang="en-US" altLang="zh-CN" dirty="0" smtClean="0"/>
              <a:t>-</a:t>
            </a:r>
            <a:r>
              <a:rPr lang="zh-CN" altLang="en-US" dirty="0"/>
              <a:t>实战</a:t>
            </a:r>
            <a:endParaRPr lang="zh-CN" altLang="en-US" sz="2000" dirty="0"/>
          </a:p>
        </p:txBody>
      </p:sp>
      <p:pic>
        <p:nvPicPr>
          <p:cNvPr id="6" name="图片 5"/>
          <p:cNvPicPr/>
          <p:nvPr/>
        </p:nvPicPr>
        <p:blipFill>
          <a:blip r:embed="rId3"/>
          <a:stretch>
            <a:fillRect/>
          </a:stretch>
        </p:blipFill>
        <p:spPr>
          <a:xfrm>
            <a:off x="746795" y="4221088"/>
            <a:ext cx="7344816" cy="720079"/>
          </a:xfrm>
          <a:prstGeom prst="rect">
            <a:avLst/>
          </a:prstGeom>
        </p:spPr>
      </p:pic>
      <p:grpSp>
        <p:nvGrpSpPr>
          <p:cNvPr id="7" name="组合 6"/>
          <p:cNvGrpSpPr/>
          <p:nvPr/>
        </p:nvGrpSpPr>
        <p:grpSpPr>
          <a:xfrm>
            <a:off x="0" y="54383"/>
            <a:ext cx="9144000" cy="439737"/>
            <a:chOff x="0" y="0"/>
            <a:chExt cx="9144032" cy="439737"/>
          </a:xfrm>
        </p:grpSpPr>
        <p:pic>
          <p:nvPicPr>
            <p:cNvPr id="8" name="Picture 8" descr="LOGO副本"/>
            <p:cNvPicPr>
              <a:picLocks noChangeAspect="1" noChangeArrowheads="1"/>
            </p:cNvPicPr>
            <p:nvPr/>
          </p:nvPicPr>
          <p:blipFill>
            <a:blip r:embed="rId4"/>
            <a:srcRect/>
            <a:stretch>
              <a:fillRect/>
            </a:stretch>
          </p:blipFill>
          <p:spPr bwMode="auto">
            <a:xfrm>
              <a:off x="0" y="0"/>
              <a:ext cx="2133600" cy="439737"/>
            </a:xfrm>
            <a:prstGeom prst="rect">
              <a:avLst/>
            </a:prstGeom>
            <a:noFill/>
            <a:ln w="9525">
              <a:noFill/>
              <a:miter lim="800000"/>
              <a:headEnd/>
              <a:tailEnd/>
            </a:ln>
          </p:spPr>
        </p:pic>
        <p:pic>
          <p:nvPicPr>
            <p:cNvPr id="9" name="Picture 9"/>
            <p:cNvPicPr>
              <a:picLocks noChangeAspect="1" noChangeArrowheads="1"/>
            </p:cNvPicPr>
            <p:nvPr/>
          </p:nvPicPr>
          <p:blipFill>
            <a:blip r:embed="rId5"/>
            <a:srcRect/>
            <a:stretch>
              <a:fillRect/>
            </a:stretch>
          </p:blipFill>
          <p:spPr bwMode="auto">
            <a:xfrm>
              <a:off x="2357422" y="142852"/>
              <a:ext cx="6786610" cy="274539"/>
            </a:xfrm>
            <a:prstGeom prst="rect">
              <a:avLst/>
            </a:prstGeom>
            <a:noFill/>
            <a:ln w="9525">
              <a:noFill/>
              <a:miter lim="800000"/>
              <a:headEnd/>
              <a:tailEnd/>
            </a:ln>
            <a:effectLst/>
          </p:spPr>
        </p:pic>
      </p:grpSp>
    </p:spTree>
    <p:extLst>
      <p:ext uri="{BB962C8B-B14F-4D97-AF65-F5344CB8AC3E}">
        <p14:creationId xmlns:p14="http://schemas.microsoft.com/office/powerpoint/2010/main" val="106922029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850106"/>
          </a:xfrm>
        </p:spPr>
        <p:txBody>
          <a:bodyPr>
            <a:normAutofit/>
          </a:bodyPr>
          <a:lstStyle/>
          <a:p>
            <a:pPr algn="l"/>
            <a:r>
              <a:rPr lang="zh-CN" altLang="en-US" sz="2400" dirty="0" smtClean="0"/>
              <a:t>需求调研</a:t>
            </a:r>
            <a:r>
              <a:rPr lang="en-US" altLang="zh-CN" sz="2800" dirty="0" smtClean="0"/>
              <a:t>-</a:t>
            </a:r>
            <a:r>
              <a:rPr lang="zh-CN" altLang="en-US" sz="1800" dirty="0" smtClean="0"/>
              <a:t>调研流程</a:t>
            </a:r>
            <a:endParaRPr lang="zh-CN" altLang="en-US" sz="2800" dirty="0"/>
          </a:p>
        </p:txBody>
      </p:sp>
      <p:sp>
        <p:nvSpPr>
          <p:cNvPr id="3" name="内容占位符 2"/>
          <p:cNvSpPr>
            <a:spLocks noGrp="1"/>
          </p:cNvSpPr>
          <p:nvPr>
            <p:ph idx="1"/>
          </p:nvPr>
        </p:nvSpPr>
        <p:spPr>
          <a:xfrm>
            <a:off x="4211960" y="1423168"/>
            <a:ext cx="3960440" cy="4886152"/>
          </a:xfrm>
        </p:spPr>
        <p:txBody>
          <a:bodyPr/>
          <a:lstStyle/>
          <a:p>
            <a:pPr marL="0" indent="0">
              <a:buNone/>
            </a:pPr>
            <a:r>
              <a:rPr lang="en-US" altLang="zh-CN" sz="1600" dirty="0" smtClean="0"/>
              <a:t> </a:t>
            </a:r>
            <a:r>
              <a:rPr lang="zh-CN" altLang="en-US" sz="1600" dirty="0" smtClean="0"/>
              <a:t>工作注意事项：</a:t>
            </a:r>
            <a:endParaRPr lang="en-US" altLang="zh-CN" sz="1600" dirty="0" smtClean="0"/>
          </a:p>
          <a:p>
            <a:pPr marL="0" indent="0">
              <a:buNone/>
            </a:pPr>
            <a:r>
              <a:rPr lang="en-US" altLang="zh-CN" sz="1600" dirty="0" smtClean="0"/>
              <a:t> 1. </a:t>
            </a:r>
            <a:r>
              <a:rPr lang="zh-CN" altLang="en-US" sz="1600" dirty="0" smtClean="0"/>
              <a:t>从需求方获取需求（并发数、响应时间、通过   率、</a:t>
            </a:r>
            <a:r>
              <a:rPr lang="en-US" altLang="zh-CN" sz="1600" dirty="0" smtClean="0"/>
              <a:t>TPS</a:t>
            </a:r>
            <a:r>
              <a:rPr lang="zh-CN" altLang="en-US" sz="1600" dirty="0" smtClean="0"/>
              <a:t>、硬件配置要求等）。</a:t>
            </a:r>
            <a:endParaRPr lang="en-US" altLang="zh-CN" sz="1600" dirty="0" smtClean="0"/>
          </a:p>
          <a:p>
            <a:pPr marL="0" indent="0">
              <a:buNone/>
            </a:pPr>
            <a:r>
              <a:rPr lang="en-US" altLang="zh-CN" sz="1600" dirty="0" smtClean="0"/>
              <a:t> 2.</a:t>
            </a:r>
            <a:r>
              <a:rPr lang="zh-CN" altLang="en-US" sz="1600" dirty="0" smtClean="0"/>
              <a:t>查看需求是否有歧义，及不合理的地方，有问题和需求方进行沟通修改。</a:t>
            </a:r>
            <a:endParaRPr lang="en-US" altLang="zh-CN" sz="1600" dirty="0" smtClean="0"/>
          </a:p>
          <a:p>
            <a:pPr marL="0" indent="0">
              <a:buNone/>
            </a:pPr>
            <a:r>
              <a:rPr lang="en-US" altLang="zh-CN" sz="1600" dirty="0"/>
              <a:t> </a:t>
            </a:r>
            <a:r>
              <a:rPr lang="en-US" altLang="zh-CN" sz="1600" dirty="0" smtClean="0"/>
              <a:t>3.</a:t>
            </a:r>
            <a:r>
              <a:rPr lang="zh-CN" altLang="en-US" sz="1600" dirty="0" smtClean="0"/>
              <a:t>进行正式需求评审，有问题修改，没有问题。</a:t>
            </a:r>
            <a:endParaRPr lang="en-US" altLang="zh-CN" sz="1600" dirty="0" smtClean="0"/>
          </a:p>
          <a:p>
            <a:pPr marL="0" indent="0">
              <a:buNone/>
            </a:pPr>
            <a:r>
              <a:rPr lang="en-US" altLang="zh-CN" sz="1600" dirty="0"/>
              <a:t> </a:t>
            </a:r>
            <a:r>
              <a:rPr lang="en-US" altLang="zh-CN" sz="1600" dirty="0" smtClean="0"/>
              <a:t>4.</a:t>
            </a:r>
            <a:r>
              <a:rPr lang="zh-CN" altLang="en-US" sz="1600" dirty="0" smtClean="0"/>
              <a:t>确定后，发出邮件给项目组的参与人员。</a:t>
            </a:r>
            <a:endParaRPr lang="en-US" altLang="zh-CN" sz="1600" dirty="0" smtClean="0"/>
          </a:p>
          <a:p>
            <a:pPr marL="0" indent="0">
              <a:buNone/>
            </a:pPr>
            <a:r>
              <a:rPr lang="zh-CN" altLang="en-US" sz="1600" dirty="0" smtClean="0"/>
              <a:t>评审需求思考点：</a:t>
            </a:r>
            <a:endParaRPr lang="en-US" altLang="zh-CN" sz="1600" dirty="0" smtClean="0"/>
          </a:p>
          <a:p>
            <a:pPr marL="0" indent="0" algn="just">
              <a:buNone/>
            </a:pPr>
            <a:r>
              <a:rPr lang="en-US" altLang="zh-CN" sz="1600" dirty="0"/>
              <a:t> </a:t>
            </a:r>
            <a:r>
              <a:rPr lang="en-US" altLang="zh-CN" sz="1600" dirty="0" smtClean="0"/>
              <a:t>1.</a:t>
            </a:r>
            <a:r>
              <a:rPr lang="zh-CN" altLang="en-US" sz="1600" dirty="0" smtClean="0"/>
              <a:t>性能指标是否是根据客户实际情况得出。</a:t>
            </a:r>
            <a:endParaRPr lang="en-US" altLang="zh-CN" sz="1600" dirty="0" smtClean="0"/>
          </a:p>
          <a:p>
            <a:pPr marL="0" indent="0" algn="just">
              <a:buNone/>
            </a:pPr>
            <a:r>
              <a:rPr lang="en-US" altLang="zh-CN" sz="1600" dirty="0"/>
              <a:t> </a:t>
            </a:r>
            <a:r>
              <a:rPr lang="en-US" altLang="zh-CN" sz="1600" dirty="0" smtClean="0"/>
              <a:t>2.</a:t>
            </a:r>
            <a:r>
              <a:rPr lang="zh-CN" altLang="en-US" sz="1600" dirty="0" smtClean="0"/>
              <a:t>性能指标是否描述得清晰，是否方便能很</a:t>
            </a:r>
            <a:r>
              <a:rPr lang="en-US" altLang="zh-CN" sz="1600" dirty="0" smtClean="0"/>
              <a:t> </a:t>
            </a:r>
            <a:r>
              <a:rPr lang="zh-CN" altLang="en-US" sz="1600" dirty="0" smtClean="0"/>
              <a:t>好展开测试工作。</a:t>
            </a:r>
            <a:endParaRPr lang="en-US" altLang="zh-CN" sz="1600" dirty="0" smtClean="0"/>
          </a:p>
          <a:p>
            <a:pPr marL="0" indent="0">
              <a:buNone/>
            </a:pPr>
            <a:r>
              <a:rPr lang="en-US" altLang="zh-CN" sz="1600" dirty="0"/>
              <a:t> </a:t>
            </a:r>
            <a:r>
              <a:rPr lang="en-US" altLang="zh-CN" sz="1600" dirty="0" smtClean="0"/>
              <a:t>3.</a:t>
            </a:r>
            <a:r>
              <a:rPr lang="zh-CN" altLang="en-US" sz="1600" dirty="0" smtClean="0"/>
              <a:t>测试的功能点是否进行了技术评估，和需求要求的是否一致。</a:t>
            </a:r>
            <a:endParaRPr lang="en-US" altLang="zh-CN" sz="1600" dirty="0" smtClean="0"/>
          </a:p>
          <a:p>
            <a:pPr marL="0" indent="0">
              <a:buNone/>
            </a:pPr>
            <a:r>
              <a:rPr lang="en-US" altLang="zh-CN" sz="1600" dirty="0" smtClean="0"/>
              <a:t> 4.</a:t>
            </a:r>
            <a:r>
              <a:rPr lang="zh-CN" altLang="en-US" sz="1600" dirty="0" smtClean="0"/>
              <a:t>背景数据数据是否写入需求中。</a:t>
            </a:r>
            <a:endParaRPr lang="zh-CN" altLang="en-US" dirty="0"/>
          </a:p>
        </p:txBody>
      </p:sp>
      <p:sp>
        <p:nvSpPr>
          <p:cNvPr id="19" name="圆角矩形 18"/>
          <p:cNvSpPr/>
          <p:nvPr/>
        </p:nvSpPr>
        <p:spPr>
          <a:xfrm>
            <a:off x="1546449" y="912620"/>
            <a:ext cx="1152128" cy="5040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提出测试</a:t>
            </a:r>
            <a:endParaRPr lang="zh-CN" altLang="en-US" sz="1600" dirty="0"/>
          </a:p>
        </p:txBody>
      </p:sp>
      <p:sp>
        <p:nvSpPr>
          <p:cNvPr id="20" name="圆角矩形 19"/>
          <p:cNvSpPr/>
          <p:nvPr/>
        </p:nvSpPr>
        <p:spPr>
          <a:xfrm>
            <a:off x="1520540" y="1637611"/>
            <a:ext cx="1152128" cy="5040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获取需求</a:t>
            </a:r>
            <a:endParaRPr lang="zh-CN" altLang="en-US" sz="1600" dirty="0"/>
          </a:p>
        </p:txBody>
      </p:sp>
      <p:cxnSp>
        <p:nvCxnSpPr>
          <p:cNvPr id="21" name="直接箭头连接符 20"/>
          <p:cNvCxnSpPr/>
          <p:nvPr/>
        </p:nvCxnSpPr>
        <p:spPr>
          <a:xfrm>
            <a:off x="2099752" y="1364834"/>
            <a:ext cx="0" cy="2880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3" name="圆角矩形 22"/>
          <p:cNvSpPr/>
          <p:nvPr/>
        </p:nvSpPr>
        <p:spPr>
          <a:xfrm>
            <a:off x="1487829" y="3458027"/>
            <a:ext cx="1152128" cy="5040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正式评审</a:t>
            </a:r>
            <a:endParaRPr lang="zh-CN" altLang="en-US" sz="1600" dirty="0"/>
          </a:p>
        </p:txBody>
      </p:sp>
      <p:cxnSp>
        <p:nvCxnSpPr>
          <p:cNvPr id="30" name="直接箭头连接符 29"/>
          <p:cNvCxnSpPr>
            <a:stCxn id="20" idx="2"/>
          </p:cNvCxnSpPr>
          <p:nvPr/>
        </p:nvCxnSpPr>
        <p:spPr>
          <a:xfrm flipH="1">
            <a:off x="2070695" y="2141667"/>
            <a:ext cx="25909" cy="23852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 name="流程图: 决策 5"/>
          <p:cNvSpPr/>
          <p:nvPr/>
        </p:nvSpPr>
        <p:spPr>
          <a:xfrm>
            <a:off x="1226065" y="2380189"/>
            <a:ext cx="1675655" cy="779723"/>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需求有无问题 </a:t>
            </a:r>
            <a:endParaRPr lang="zh-CN" altLang="en-US" sz="1600" dirty="0"/>
          </a:p>
        </p:txBody>
      </p:sp>
      <p:cxnSp>
        <p:nvCxnSpPr>
          <p:cNvPr id="9" name="直接箭头连接符 8"/>
          <p:cNvCxnSpPr>
            <a:stCxn id="6" idx="2"/>
            <a:endCxn id="23" idx="0"/>
          </p:cNvCxnSpPr>
          <p:nvPr/>
        </p:nvCxnSpPr>
        <p:spPr>
          <a:xfrm>
            <a:off x="2063893" y="3159912"/>
            <a:ext cx="0" cy="29811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4" name="矩形 33"/>
          <p:cNvSpPr/>
          <p:nvPr/>
        </p:nvSpPr>
        <p:spPr>
          <a:xfrm>
            <a:off x="2901720" y="2770051"/>
            <a:ext cx="454444" cy="2520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t>是</a:t>
            </a:r>
            <a:endParaRPr lang="zh-CN" altLang="en-US" sz="1400" dirty="0"/>
          </a:p>
        </p:txBody>
      </p:sp>
      <p:sp>
        <p:nvSpPr>
          <p:cNvPr id="35" name="矩形 34"/>
          <p:cNvSpPr/>
          <p:nvPr/>
        </p:nvSpPr>
        <p:spPr>
          <a:xfrm>
            <a:off x="2185512" y="3137426"/>
            <a:ext cx="454444" cy="2520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t>否</a:t>
            </a:r>
          </a:p>
        </p:txBody>
      </p:sp>
      <p:cxnSp>
        <p:nvCxnSpPr>
          <p:cNvPr id="11" name="肘形连接符 10"/>
          <p:cNvCxnSpPr>
            <a:stCxn id="6" idx="3"/>
          </p:cNvCxnSpPr>
          <p:nvPr/>
        </p:nvCxnSpPr>
        <p:spPr>
          <a:xfrm flipH="1" flipV="1">
            <a:off x="2698578" y="1889640"/>
            <a:ext cx="203142" cy="880411"/>
          </a:xfrm>
          <a:prstGeom prst="bentConnector4">
            <a:avLst>
              <a:gd name="adj1" fmla="val -112532"/>
              <a:gd name="adj2" fmla="val 99188"/>
            </a:avLst>
          </a:prstGeom>
          <a:ln>
            <a:tailEnd type="arrow"/>
          </a:ln>
        </p:spPr>
        <p:style>
          <a:lnRef idx="1">
            <a:schemeClr val="accent1"/>
          </a:lnRef>
          <a:fillRef idx="0">
            <a:schemeClr val="accent1"/>
          </a:fillRef>
          <a:effectRef idx="0">
            <a:schemeClr val="accent1"/>
          </a:effectRef>
          <a:fontRef idx="minor">
            <a:schemeClr val="tx1"/>
          </a:fontRef>
        </p:style>
      </p:cxnSp>
      <p:sp>
        <p:nvSpPr>
          <p:cNvPr id="36" name="矩形 35"/>
          <p:cNvSpPr/>
          <p:nvPr/>
        </p:nvSpPr>
        <p:spPr>
          <a:xfrm>
            <a:off x="2901720" y="2111183"/>
            <a:ext cx="578962" cy="2520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t>修改</a:t>
            </a:r>
          </a:p>
        </p:txBody>
      </p:sp>
      <p:sp>
        <p:nvSpPr>
          <p:cNvPr id="38" name="流程图: 决策 37"/>
          <p:cNvSpPr/>
          <p:nvPr/>
        </p:nvSpPr>
        <p:spPr>
          <a:xfrm>
            <a:off x="1226064" y="4096016"/>
            <a:ext cx="1675655" cy="779723"/>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需求有无问题</a:t>
            </a:r>
            <a:endParaRPr lang="zh-CN" altLang="en-US" sz="1600" dirty="0"/>
          </a:p>
        </p:txBody>
      </p:sp>
      <p:cxnSp>
        <p:nvCxnSpPr>
          <p:cNvPr id="39" name="直接箭头连接符 38"/>
          <p:cNvCxnSpPr>
            <a:stCxn id="23" idx="2"/>
            <a:endCxn id="38" idx="0"/>
          </p:cNvCxnSpPr>
          <p:nvPr/>
        </p:nvCxnSpPr>
        <p:spPr>
          <a:xfrm flipH="1">
            <a:off x="2063892" y="3962083"/>
            <a:ext cx="1" cy="13393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0" name="直接箭头连接符 39"/>
          <p:cNvCxnSpPr/>
          <p:nvPr/>
        </p:nvCxnSpPr>
        <p:spPr>
          <a:xfrm>
            <a:off x="2060859" y="4875739"/>
            <a:ext cx="0" cy="29811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2" name="矩形 41"/>
          <p:cNvSpPr/>
          <p:nvPr/>
        </p:nvSpPr>
        <p:spPr>
          <a:xfrm>
            <a:off x="2122513" y="4875739"/>
            <a:ext cx="454444" cy="2520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t>否</a:t>
            </a:r>
          </a:p>
        </p:txBody>
      </p:sp>
      <p:cxnSp>
        <p:nvCxnSpPr>
          <p:cNvPr id="17" name="肘形连接符 16"/>
          <p:cNvCxnSpPr>
            <a:stCxn id="38" idx="3"/>
            <a:endCxn id="20" idx="3"/>
          </p:cNvCxnSpPr>
          <p:nvPr/>
        </p:nvCxnSpPr>
        <p:spPr>
          <a:xfrm flipH="1" flipV="1">
            <a:off x="2672668" y="1889639"/>
            <a:ext cx="229051" cy="2596239"/>
          </a:xfrm>
          <a:prstGeom prst="bentConnector3">
            <a:avLst>
              <a:gd name="adj1" fmla="val -291093"/>
            </a:avLst>
          </a:prstGeom>
          <a:ln>
            <a:tailEnd type="arrow"/>
          </a:ln>
        </p:spPr>
        <p:style>
          <a:lnRef idx="1">
            <a:schemeClr val="accent1"/>
          </a:lnRef>
          <a:fillRef idx="0">
            <a:schemeClr val="accent1"/>
          </a:fillRef>
          <a:effectRef idx="0">
            <a:schemeClr val="accent1"/>
          </a:effectRef>
          <a:fontRef idx="minor">
            <a:schemeClr val="tx1"/>
          </a:fontRef>
        </p:style>
      </p:cxnSp>
      <p:sp>
        <p:nvSpPr>
          <p:cNvPr id="52" name="矩形 51"/>
          <p:cNvSpPr/>
          <p:nvPr/>
        </p:nvSpPr>
        <p:spPr>
          <a:xfrm>
            <a:off x="2901719" y="4237551"/>
            <a:ext cx="454444" cy="2520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t>是</a:t>
            </a:r>
            <a:endParaRPr lang="zh-CN" altLang="en-US" sz="1400" dirty="0"/>
          </a:p>
        </p:txBody>
      </p:sp>
      <p:sp>
        <p:nvSpPr>
          <p:cNvPr id="53" name="矩形 52"/>
          <p:cNvSpPr/>
          <p:nvPr/>
        </p:nvSpPr>
        <p:spPr>
          <a:xfrm>
            <a:off x="3252408" y="3308969"/>
            <a:ext cx="578962" cy="2520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t>修改</a:t>
            </a:r>
          </a:p>
        </p:txBody>
      </p:sp>
      <p:sp>
        <p:nvSpPr>
          <p:cNvPr id="54" name="圆角矩形 53"/>
          <p:cNvSpPr/>
          <p:nvPr/>
        </p:nvSpPr>
        <p:spPr>
          <a:xfrm>
            <a:off x="1494631" y="5173854"/>
            <a:ext cx="1152128" cy="5040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结束 </a:t>
            </a:r>
            <a:endParaRPr lang="zh-CN" altLang="en-US" sz="1600" dirty="0"/>
          </a:p>
        </p:txBody>
      </p:sp>
      <p:grpSp>
        <p:nvGrpSpPr>
          <p:cNvPr id="24" name="组合 23"/>
          <p:cNvGrpSpPr/>
          <p:nvPr/>
        </p:nvGrpSpPr>
        <p:grpSpPr>
          <a:xfrm>
            <a:off x="0" y="54383"/>
            <a:ext cx="9144000" cy="439737"/>
            <a:chOff x="0" y="0"/>
            <a:chExt cx="9144032" cy="439737"/>
          </a:xfrm>
        </p:grpSpPr>
        <p:pic>
          <p:nvPicPr>
            <p:cNvPr id="25" name="Picture 8" descr="LOGO副本"/>
            <p:cNvPicPr>
              <a:picLocks noChangeAspect="1" noChangeArrowheads="1"/>
            </p:cNvPicPr>
            <p:nvPr/>
          </p:nvPicPr>
          <p:blipFill>
            <a:blip r:embed="rId2"/>
            <a:srcRect/>
            <a:stretch>
              <a:fillRect/>
            </a:stretch>
          </p:blipFill>
          <p:spPr bwMode="auto">
            <a:xfrm>
              <a:off x="0" y="0"/>
              <a:ext cx="2133600" cy="439737"/>
            </a:xfrm>
            <a:prstGeom prst="rect">
              <a:avLst/>
            </a:prstGeom>
            <a:noFill/>
            <a:ln w="9525">
              <a:noFill/>
              <a:miter lim="800000"/>
              <a:headEnd/>
              <a:tailEnd/>
            </a:ln>
          </p:spPr>
        </p:pic>
        <p:pic>
          <p:nvPicPr>
            <p:cNvPr id="26" name="Picture 9"/>
            <p:cNvPicPr>
              <a:picLocks noChangeAspect="1" noChangeArrowheads="1"/>
            </p:cNvPicPr>
            <p:nvPr/>
          </p:nvPicPr>
          <p:blipFill>
            <a:blip r:embed="rId3"/>
            <a:srcRect/>
            <a:stretch>
              <a:fillRect/>
            </a:stretch>
          </p:blipFill>
          <p:spPr bwMode="auto">
            <a:xfrm>
              <a:off x="2357422" y="142852"/>
              <a:ext cx="6786610" cy="274539"/>
            </a:xfrm>
            <a:prstGeom prst="rect">
              <a:avLst/>
            </a:prstGeom>
            <a:noFill/>
            <a:ln w="9525">
              <a:noFill/>
              <a:miter lim="800000"/>
              <a:headEnd/>
              <a:tailEnd/>
            </a:ln>
            <a:effectLst/>
          </p:spPr>
        </p:pic>
      </p:grpSp>
    </p:spTree>
    <p:extLst>
      <p:ext uri="{BB962C8B-B14F-4D97-AF65-F5344CB8AC3E}">
        <p14:creationId xmlns:p14="http://schemas.microsoft.com/office/powerpoint/2010/main" val="11477692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33612" y="816045"/>
            <a:ext cx="8229600" cy="5832648"/>
          </a:xfrm>
        </p:spPr>
        <p:txBody>
          <a:bodyPr>
            <a:noAutofit/>
          </a:bodyPr>
          <a:lstStyle/>
          <a:p>
            <a:pPr marL="0" indent="0">
              <a:buNone/>
            </a:pPr>
            <a:r>
              <a:rPr lang="zh-CN" altLang="en-US" sz="2000" dirty="0" smtClean="0">
                <a:latin typeface="隶书" panose="02010509060101010101" pitchFamily="49" charset="-122"/>
                <a:ea typeface="隶书" panose="02010509060101010101" pitchFamily="49" charset="-122"/>
              </a:rPr>
              <a:t>第四次</a:t>
            </a:r>
            <a:r>
              <a:rPr lang="zh-CN" altLang="en-US" sz="2000" dirty="0">
                <a:latin typeface="隶书" panose="02010509060101010101" pitchFamily="49" charset="-122"/>
                <a:ea typeface="隶书" panose="02010509060101010101" pitchFamily="49" charset="-122"/>
              </a:rPr>
              <a:t>调优</a:t>
            </a:r>
            <a:r>
              <a:rPr lang="zh-CN" altLang="en-US" sz="2000" dirty="0" smtClean="0">
                <a:latin typeface="隶书" panose="02010509060101010101" pitchFamily="49" charset="-122"/>
                <a:ea typeface="隶书" panose="02010509060101010101" pitchFamily="49" charset="-122"/>
              </a:rPr>
              <a:t>测试</a:t>
            </a:r>
            <a:endParaRPr lang="en-US" altLang="zh-CN" sz="2000" dirty="0" smtClean="0">
              <a:latin typeface="隶书" panose="02010509060101010101" pitchFamily="49" charset="-122"/>
              <a:ea typeface="隶书" panose="02010509060101010101" pitchFamily="49" charset="-122"/>
            </a:endParaRPr>
          </a:p>
          <a:p>
            <a:pPr marL="0" indent="0">
              <a:buNone/>
            </a:pPr>
            <a:r>
              <a:rPr lang="zh-CN" altLang="zh-CN" sz="1600" dirty="0">
                <a:latin typeface="+mn-ea"/>
              </a:rPr>
              <a:t>开发进行了链接</a:t>
            </a:r>
            <a:r>
              <a:rPr lang="zh-CN" altLang="zh-CN" sz="1600" dirty="0" smtClean="0">
                <a:latin typeface="+mn-ea"/>
              </a:rPr>
              <a:t>池</a:t>
            </a:r>
            <a:r>
              <a:rPr lang="zh-CN" altLang="en-US" sz="1600" dirty="0" smtClean="0">
                <a:latin typeface="+mn-ea"/>
              </a:rPr>
              <a:t>参数设置和链接池程序</a:t>
            </a:r>
            <a:r>
              <a:rPr lang="zh-CN" altLang="zh-CN" sz="1600" dirty="0" smtClean="0">
                <a:latin typeface="+mn-ea"/>
              </a:rPr>
              <a:t>的优化</a:t>
            </a:r>
            <a:r>
              <a:rPr lang="zh-CN" altLang="en-US" sz="1600" dirty="0" smtClean="0">
                <a:latin typeface="+mn-ea"/>
              </a:rPr>
              <a:t>，存</a:t>
            </a:r>
            <a:r>
              <a:rPr lang="zh-CN" altLang="zh-CN" sz="1600" dirty="0" smtClean="0">
                <a:latin typeface="+mn-ea"/>
              </a:rPr>
              <a:t>款</a:t>
            </a:r>
            <a:r>
              <a:rPr lang="zh-CN" altLang="zh-CN" sz="1600" dirty="0">
                <a:latin typeface="+mn-ea"/>
              </a:rPr>
              <a:t>业务，在</a:t>
            </a:r>
            <a:r>
              <a:rPr lang="en-US" altLang="zh-CN" sz="1600" dirty="0">
                <a:latin typeface="+mn-ea"/>
              </a:rPr>
              <a:t>20</a:t>
            </a:r>
            <a:r>
              <a:rPr lang="zh-CN" altLang="zh-CN" sz="1600" dirty="0">
                <a:latin typeface="+mn-ea"/>
              </a:rPr>
              <a:t>个并发，负载场景时间长度为</a:t>
            </a:r>
            <a:r>
              <a:rPr lang="en-US" altLang="zh-CN" sz="1600" dirty="0">
                <a:latin typeface="+mn-ea"/>
              </a:rPr>
              <a:t>600</a:t>
            </a:r>
            <a:r>
              <a:rPr lang="zh-CN" altLang="zh-CN" sz="1600" dirty="0">
                <a:latin typeface="+mn-ea"/>
              </a:rPr>
              <a:t>秒</a:t>
            </a:r>
            <a:r>
              <a:rPr lang="zh-CN" altLang="zh-CN" sz="1600" dirty="0" smtClean="0">
                <a:latin typeface="+mn-ea"/>
              </a:rPr>
              <a:t>，</a:t>
            </a:r>
            <a:r>
              <a:rPr lang="zh-CN" altLang="en-US" sz="1600" dirty="0" smtClean="0">
                <a:latin typeface="+mn-ea"/>
              </a:rPr>
              <a:t>响应时间为</a:t>
            </a:r>
            <a:r>
              <a:rPr lang="en-US" altLang="zh-CN" sz="1600" dirty="0" smtClean="0">
                <a:solidFill>
                  <a:srgbClr val="FF0000"/>
                </a:solidFill>
                <a:latin typeface="+mn-ea"/>
              </a:rPr>
              <a:t>5.103</a:t>
            </a:r>
            <a:r>
              <a:rPr lang="en-US" altLang="zh-CN" sz="1600" dirty="0" smtClean="0">
                <a:latin typeface="+mn-ea"/>
              </a:rPr>
              <a:t> </a:t>
            </a:r>
            <a:r>
              <a:rPr lang="zh-CN" altLang="en-US" sz="1600" dirty="0" smtClean="0">
                <a:latin typeface="+mn-ea"/>
              </a:rPr>
              <a:t>秒，通过率</a:t>
            </a:r>
            <a:r>
              <a:rPr lang="en-US" altLang="zh-CN" sz="1600" dirty="0" smtClean="0">
                <a:latin typeface="+mn-ea"/>
              </a:rPr>
              <a:t>100%</a:t>
            </a:r>
            <a:r>
              <a:rPr lang="zh-CN" altLang="en-US" sz="1600" dirty="0" smtClean="0">
                <a:latin typeface="+mn-ea"/>
              </a:rPr>
              <a:t>。</a:t>
            </a:r>
            <a:endParaRPr lang="en-US" altLang="zh-CN" sz="1600" dirty="0" smtClean="0">
              <a:latin typeface="+mn-ea"/>
            </a:endParaRPr>
          </a:p>
          <a:p>
            <a:pPr marL="0" indent="0">
              <a:buNone/>
            </a:pPr>
            <a:endParaRPr lang="zh-CN" altLang="zh-CN" sz="2400" dirty="0"/>
          </a:p>
          <a:p>
            <a:pPr marL="0" indent="0">
              <a:buNone/>
            </a:pPr>
            <a:endParaRPr lang="en-US" altLang="zh-CN" sz="2000" dirty="0">
              <a:latin typeface="隶书" panose="02010509060101010101" pitchFamily="49" charset="-122"/>
              <a:ea typeface="隶书" panose="02010509060101010101" pitchFamily="49" charset="-122"/>
            </a:endParaRPr>
          </a:p>
          <a:p>
            <a:pPr marL="0" indent="0">
              <a:buNone/>
            </a:pPr>
            <a:r>
              <a:rPr lang="zh-CN" altLang="en-US" sz="1600" dirty="0" smtClean="0">
                <a:latin typeface="+mn-ea"/>
              </a:rPr>
              <a:t>虽然通过率已经达到</a:t>
            </a:r>
            <a:r>
              <a:rPr lang="en-US" altLang="zh-CN" sz="1600" dirty="0" smtClean="0">
                <a:latin typeface="+mn-ea"/>
              </a:rPr>
              <a:t>100%</a:t>
            </a:r>
            <a:r>
              <a:rPr lang="zh-CN" altLang="en-US" sz="1600" dirty="0" smtClean="0">
                <a:latin typeface="+mn-ea"/>
              </a:rPr>
              <a:t>，响应时间也相当接近需求的性能指标。但</a:t>
            </a:r>
            <a:r>
              <a:rPr lang="en-US" altLang="zh-CN" sz="1600" dirty="0" smtClean="0">
                <a:latin typeface="+mn-ea"/>
              </a:rPr>
              <a:t>10</a:t>
            </a:r>
            <a:r>
              <a:rPr lang="zh-CN" altLang="en-US" sz="1600" dirty="0" smtClean="0">
                <a:latin typeface="+mn-ea"/>
              </a:rPr>
              <a:t>分钟只处理了</a:t>
            </a:r>
            <a:r>
              <a:rPr lang="en-US" altLang="zh-CN" sz="1600" dirty="0" smtClean="0">
                <a:latin typeface="+mn-ea"/>
              </a:rPr>
              <a:t>251</a:t>
            </a:r>
            <a:r>
              <a:rPr lang="zh-CN" altLang="en-US" sz="1600" dirty="0" smtClean="0">
                <a:latin typeface="+mn-ea"/>
              </a:rPr>
              <a:t>个业务，仍然是很少的。经过查看</a:t>
            </a:r>
            <a:r>
              <a:rPr lang="en-US" altLang="zh-CN" sz="1600" dirty="0" smtClean="0">
                <a:latin typeface="+mn-ea"/>
              </a:rPr>
              <a:t>tomcat</a:t>
            </a:r>
            <a:r>
              <a:rPr lang="zh-CN" altLang="en-US" sz="1600" dirty="0" smtClean="0">
                <a:latin typeface="+mn-ea"/>
              </a:rPr>
              <a:t>日志和性能报告，分析出是算法过于复杂，因此对算法进行优化。</a:t>
            </a:r>
            <a:endParaRPr lang="en-US" altLang="zh-CN" sz="1600" dirty="0" smtClean="0">
              <a:latin typeface="+mn-ea"/>
            </a:endParaRPr>
          </a:p>
          <a:p>
            <a:pPr marL="0" indent="0">
              <a:buNone/>
            </a:pPr>
            <a:r>
              <a:rPr lang="zh-CN" altLang="en-US" sz="2000" dirty="0">
                <a:latin typeface="隶书" panose="02010509060101010101" pitchFamily="49" charset="-122"/>
                <a:ea typeface="隶书" panose="02010509060101010101" pitchFamily="49" charset="-122"/>
              </a:rPr>
              <a:t>第五次调优测试</a:t>
            </a:r>
            <a:endParaRPr lang="en-US" altLang="zh-CN" sz="2000" dirty="0">
              <a:latin typeface="隶书" panose="02010509060101010101" pitchFamily="49" charset="-122"/>
              <a:ea typeface="隶书" panose="02010509060101010101" pitchFamily="49" charset="-122"/>
            </a:endParaRPr>
          </a:p>
          <a:p>
            <a:pPr marL="0" indent="0">
              <a:buNone/>
            </a:pPr>
            <a:r>
              <a:rPr lang="zh-CN" altLang="zh-CN" sz="1600" dirty="0">
                <a:latin typeface="+mn-ea"/>
              </a:rPr>
              <a:t>开发进行了</a:t>
            </a:r>
            <a:r>
              <a:rPr lang="zh-CN" altLang="en-US" sz="1600" dirty="0">
                <a:latin typeface="+mn-ea"/>
              </a:rPr>
              <a:t>算法</a:t>
            </a:r>
            <a:r>
              <a:rPr lang="zh-CN" altLang="zh-CN" sz="1600" dirty="0">
                <a:latin typeface="+mn-ea"/>
              </a:rPr>
              <a:t>优化</a:t>
            </a:r>
            <a:r>
              <a:rPr lang="zh-CN" altLang="en-US" sz="1600" dirty="0">
                <a:latin typeface="+mn-ea"/>
              </a:rPr>
              <a:t>，存</a:t>
            </a:r>
            <a:r>
              <a:rPr lang="zh-CN" altLang="zh-CN" sz="1600" dirty="0">
                <a:latin typeface="+mn-ea"/>
              </a:rPr>
              <a:t>款业务，在</a:t>
            </a:r>
            <a:r>
              <a:rPr lang="en-US" altLang="zh-CN" sz="1600" dirty="0">
                <a:latin typeface="+mn-ea"/>
              </a:rPr>
              <a:t>20</a:t>
            </a:r>
            <a:r>
              <a:rPr lang="zh-CN" altLang="zh-CN" sz="1600" dirty="0">
                <a:latin typeface="+mn-ea"/>
              </a:rPr>
              <a:t>个并发，负载场景时间长度为</a:t>
            </a:r>
            <a:r>
              <a:rPr lang="en-US" altLang="zh-CN" sz="1600" dirty="0">
                <a:latin typeface="+mn-ea"/>
              </a:rPr>
              <a:t>600</a:t>
            </a:r>
            <a:r>
              <a:rPr lang="zh-CN" altLang="zh-CN" sz="1600" dirty="0">
                <a:latin typeface="+mn-ea"/>
              </a:rPr>
              <a:t>秒，</a:t>
            </a:r>
            <a:r>
              <a:rPr lang="zh-CN" altLang="en-US" sz="1600" dirty="0">
                <a:latin typeface="+mn-ea"/>
              </a:rPr>
              <a:t>响应时间为</a:t>
            </a:r>
            <a:r>
              <a:rPr lang="zh-CN" altLang="zh-CN" sz="1600" dirty="0"/>
              <a:t>响应时间是</a:t>
            </a:r>
            <a:r>
              <a:rPr lang="en-US" altLang="zh-CN" sz="1600" dirty="0"/>
              <a:t>0.446</a:t>
            </a:r>
            <a:r>
              <a:rPr lang="zh-CN" altLang="zh-CN" sz="1600" dirty="0"/>
              <a:t>秒</a:t>
            </a:r>
            <a:r>
              <a:rPr lang="zh-CN" altLang="en-US" sz="1600" dirty="0">
                <a:latin typeface="+mn-ea"/>
              </a:rPr>
              <a:t>，通过率</a:t>
            </a:r>
            <a:r>
              <a:rPr lang="en-US" altLang="zh-CN" sz="1600" dirty="0">
                <a:latin typeface="+mn-ea"/>
              </a:rPr>
              <a:t>100%</a:t>
            </a:r>
            <a:r>
              <a:rPr lang="zh-CN" altLang="en-US" sz="1600" dirty="0" smtClean="0">
                <a:latin typeface="+mn-ea"/>
              </a:rPr>
              <a:t>。</a:t>
            </a:r>
            <a:endParaRPr lang="en-US" altLang="zh-CN" sz="1600" dirty="0" smtClean="0">
              <a:latin typeface="+mn-ea"/>
            </a:endParaRPr>
          </a:p>
          <a:p>
            <a:pPr marL="0" indent="0">
              <a:buNone/>
            </a:pPr>
            <a:endParaRPr lang="en-US" altLang="zh-CN" sz="1600" dirty="0">
              <a:latin typeface="+mn-ea"/>
            </a:endParaRPr>
          </a:p>
          <a:p>
            <a:pPr marL="0" indent="0">
              <a:buNone/>
            </a:pPr>
            <a:endParaRPr lang="en-US" altLang="zh-CN" sz="1600" dirty="0" smtClean="0">
              <a:latin typeface="+mn-ea"/>
            </a:endParaRPr>
          </a:p>
          <a:p>
            <a:pPr marL="0" indent="0">
              <a:buNone/>
            </a:pPr>
            <a:endParaRPr lang="en-US" altLang="zh-CN" sz="1600" dirty="0" smtClean="0"/>
          </a:p>
          <a:p>
            <a:pPr marL="0" indent="0">
              <a:buNone/>
            </a:pPr>
            <a:r>
              <a:rPr lang="zh-CN" altLang="zh-CN" sz="1600" dirty="0" smtClean="0"/>
              <a:t>算法</a:t>
            </a:r>
            <a:r>
              <a:rPr lang="zh-CN" altLang="zh-CN" sz="1600" dirty="0"/>
              <a:t>优化，处理能力成倍提升，</a:t>
            </a:r>
            <a:r>
              <a:rPr lang="en-US" altLang="zh-CN" sz="1600" dirty="0"/>
              <a:t>10</a:t>
            </a:r>
            <a:r>
              <a:rPr lang="zh-CN" altLang="zh-CN" sz="1600" dirty="0"/>
              <a:t>分钟处理的事务由之前的几百个上升到近万</a:t>
            </a:r>
            <a:r>
              <a:rPr lang="zh-CN" altLang="en-US" sz="1600" dirty="0"/>
              <a:t>业务</a:t>
            </a:r>
            <a:r>
              <a:rPr lang="zh-CN" altLang="zh-CN" sz="1600" dirty="0"/>
              <a:t>，至此</a:t>
            </a:r>
            <a:r>
              <a:rPr lang="zh-CN" altLang="en-US" sz="1600" dirty="0"/>
              <a:t>存款接口</a:t>
            </a:r>
            <a:r>
              <a:rPr lang="zh-CN" altLang="zh-CN" sz="1600" dirty="0"/>
              <a:t>调优工作结束</a:t>
            </a:r>
            <a:r>
              <a:rPr lang="zh-CN" altLang="en-US" sz="1600" dirty="0"/>
              <a:t>。</a:t>
            </a:r>
            <a:endParaRPr lang="en-US" altLang="zh-CN" sz="1600" dirty="0"/>
          </a:p>
          <a:p>
            <a:pPr marL="0" indent="0">
              <a:buNone/>
            </a:pPr>
            <a:endParaRPr lang="en-US" altLang="zh-CN" sz="1600" dirty="0" smtClean="0">
              <a:latin typeface="+mn-ea"/>
            </a:endParaRPr>
          </a:p>
          <a:p>
            <a:pPr marL="0" indent="0">
              <a:buNone/>
            </a:pPr>
            <a:endParaRPr lang="en-US" altLang="zh-CN" sz="1600" dirty="0">
              <a:latin typeface="+mn-ea"/>
            </a:endParaRPr>
          </a:p>
          <a:p>
            <a:pPr marL="0" indent="0">
              <a:buNone/>
            </a:pPr>
            <a:endParaRPr lang="en-US" altLang="zh-CN" sz="1600" dirty="0" smtClean="0">
              <a:latin typeface="+mn-ea"/>
            </a:endParaRPr>
          </a:p>
          <a:p>
            <a:pPr marL="0" indent="0">
              <a:buNone/>
            </a:pPr>
            <a:endParaRPr lang="en-US" altLang="zh-CN" sz="2400" dirty="0">
              <a:latin typeface="+mn-ea"/>
            </a:endParaRPr>
          </a:p>
          <a:p>
            <a:pPr marL="0" indent="0">
              <a:buNone/>
            </a:pPr>
            <a:r>
              <a:rPr lang="en-US" altLang="zh-CN" sz="2400" dirty="0" smtClean="0">
                <a:latin typeface="+mn-ea"/>
              </a:rPr>
              <a:t>                                              </a:t>
            </a:r>
          </a:p>
          <a:p>
            <a:pPr marL="0" indent="0">
              <a:buNone/>
            </a:pPr>
            <a:r>
              <a:rPr lang="zh-CN" altLang="en-US" sz="2400" dirty="0" smtClean="0">
                <a:latin typeface="+mn-ea"/>
              </a:rPr>
              <a:t>                                              </a:t>
            </a:r>
            <a:endParaRPr lang="en-US" altLang="zh-CN" sz="2400" dirty="0" smtClean="0">
              <a:latin typeface="+mn-ea"/>
            </a:endParaRPr>
          </a:p>
          <a:p>
            <a:pPr marL="0" indent="0">
              <a:buNone/>
            </a:pPr>
            <a:endParaRPr lang="en-US" altLang="zh-CN" sz="2400" dirty="0">
              <a:latin typeface="+mn-ea"/>
              <a:hlinkClick r:id="" action="ppaction://noaction"/>
            </a:endParaRPr>
          </a:p>
          <a:p>
            <a:pPr marL="0" indent="0">
              <a:buNone/>
            </a:pPr>
            <a:r>
              <a:rPr lang="en-US" altLang="zh-CN" sz="2400" dirty="0">
                <a:latin typeface="+mn-ea"/>
                <a:hlinkClick r:id="" action="ppaction://noaction"/>
              </a:rPr>
              <a:t> </a:t>
            </a:r>
            <a:r>
              <a:rPr lang="en-US" altLang="zh-CN" sz="2400" dirty="0" smtClean="0">
                <a:latin typeface="+mn-ea"/>
                <a:hlinkClick r:id="" action="ppaction://noaction"/>
              </a:rPr>
              <a:t>                                                                           </a:t>
            </a:r>
            <a:r>
              <a:rPr lang="en-US" altLang="zh-CN" sz="2400" dirty="0" smtClean="0">
                <a:latin typeface="+mn-ea"/>
              </a:rPr>
              <a:t>                                                </a:t>
            </a:r>
          </a:p>
          <a:p>
            <a:pPr marL="0" indent="0">
              <a:buNone/>
            </a:pPr>
            <a:r>
              <a:rPr lang="en-US" altLang="zh-CN" sz="2400" dirty="0" smtClean="0">
                <a:latin typeface="+mn-ea"/>
              </a:rPr>
              <a:t>                                              </a:t>
            </a:r>
          </a:p>
          <a:p>
            <a:pPr marL="0" indent="0">
              <a:buNone/>
            </a:pPr>
            <a:endParaRPr lang="en-US" altLang="zh-CN" dirty="0" smtClean="0">
              <a:latin typeface="隶书" panose="02010509060101010101" pitchFamily="49" charset="-122"/>
              <a:ea typeface="隶书" panose="02010509060101010101" pitchFamily="49" charset="-122"/>
            </a:endParaRPr>
          </a:p>
          <a:p>
            <a:pPr marL="0" indent="0">
              <a:buNone/>
            </a:pPr>
            <a:endParaRPr lang="en-US" altLang="zh-CN" dirty="0" smtClean="0">
              <a:latin typeface="隶书" panose="02010509060101010101" pitchFamily="49" charset="-122"/>
              <a:ea typeface="隶书" panose="02010509060101010101" pitchFamily="49" charset="-122"/>
            </a:endParaRPr>
          </a:p>
          <a:p>
            <a:pPr marL="0" indent="0">
              <a:buNone/>
            </a:pPr>
            <a:endParaRPr lang="en-US" altLang="zh-CN" dirty="0">
              <a:latin typeface="隶书" panose="02010509060101010101" pitchFamily="49" charset="-122"/>
              <a:ea typeface="隶书" panose="02010509060101010101" pitchFamily="49" charset="-122"/>
            </a:endParaRPr>
          </a:p>
          <a:p>
            <a:pPr marL="0" indent="0">
              <a:buNone/>
            </a:pPr>
            <a:endParaRPr lang="zh-CN" altLang="en-US" dirty="0"/>
          </a:p>
        </p:txBody>
      </p:sp>
      <p:pic>
        <p:nvPicPr>
          <p:cNvPr id="4" name="图片 3"/>
          <p:cNvPicPr/>
          <p:nvPr/>
        </p:nvPicPr>
        <p:blipFill>
          <a:blip r:embed="rId2"/>
          <a:stretch>
            <a:fillRect/>
          </a:stretch>
        </p:blipFill>
        <p:spPr>
          <a:xfrm>
            <a:off x="710258" y="1844824"/>
            <a:ext cx="7632848" cy="648072"/>
          </a:xfrm>
          <a:prstGeom prst="rect">
            <a:avLst/>
          </a:prstGeom>
        </p:spPr>
      </p:pic>
      <p:sp>
        <p:nvSpPr>
          <p:cNvPr id="6" name="TextBox 5"/>
          <p:cNvSpPr txBox="1"/>
          <p:nvPr/>
        </p:nvSpPr>
        <p:spPr>
          <a:xfrm>
            <a:off x="341190" y="501195"/>
            <a:ext cx="4032448" cy="461665"/>
          </a:xfrm>
          <a:prstGeom prst="rect">
            <a:avLst/>
          </a:prstGeom>
          <a:noFill/>
        </p:spPr>
        <p:txBody>
          <a:bodyPr wrap="square" rtlCol="0">
            <a:spAutoFit/>
          </a:bodyPr>
          <a:lstStyle/>
          <a:p>
            <a:r>
              <a:rPr lang="zh-CN" altLang="en-US" sz="2400" dirty="0"/>
              <a:t>调优</a:t>
            </a:r>
            <a:r>
              <a:rPr lang="en-US" altLang="zh-CN" dirty="0" smtClean="0"/>
              <a:t>-</a:t>
            </a:r>
            <a:r>
              <a:rPr lang="zh-CN" altLang="en-US" dirty="0"/>
              <a:t>实战</a:t>
            </a:r>
            <a:endParaRPr lang="zh-CN" altLang="en-US" sz="2000" dirty="0"/>
          </a:p>
        </p:txBody>
      </p:sp>
      <p:pic>
        <p:nvPicPr>
          <p:cNvPr id="7" name="图片 6"/>
          <p:cNvPicPr/>
          <p:nvPr/>
        </p:nvPicPr>
        <p:blipFill>
          <a:blip r:embed="rId3"/>
          <a:stretch>
            <a:fillRect/>
          </a:stretch>
        </p:blipFill>
        <p:spPr>
          <a:xfrm>
            <a:off x="733475" y="4293096"/>
            <a:ext cx="7632848" cy="720080"/>
          </a:xfrm>
          <a:prstGeom prst="rect">
            <a:avLst/>
          </a:prstGeom>
        </p:spPr>
      </p:pic>
      <p:grpSp>
        <p:nvGrpSpPr>
          <p:cNvPr id="8" name="组合 7"/>
          <p:cNvGrpSpPr/>
          <p:nvPr/>
        </p:nvGrpSpPr>
        <p:grpSpPr>
          <a:xfrm>
            <a:off x="0" y="54383"/>
            <a:ext cx="9144000" cy="439737"/>
            <a:chOff x="0" y="0"/>
            <a:chExt cx="9144032" cy="439737"/>
          </a:xfrm>
        </p:grpSpPr>
        <p:pic>
          <p:nvPicPr>
            <p:cNvPr id="9" name="Picture 8" descr="LOGO副本"/>
            <p:cNvPicPr>
              <a:picLocks noChangeAspect="1" noChangeArrowheads="1"/>
            </p:cNvPicPr>
            <p:nvPr/>
          </p:nvPicPr>
          <p:blipFill>
            <a:blip r:embed="rId4"/>
            <a:srcRect/>
            <a:stretch>
              <a:fillRect/>
            </a:stretch>
          </p:blipFill>
          <p:spPr bwMode="auto">
            <a:xfrm>
              <a:off x="0" y="0"/>
              <a:ext cx="2133600" cy="439737"/>
            </a:xfrm>
            <a:prstGeom prst="rect">
              <a:avLst/>
            </a:prstGeom>
            <a:noFill/>
            <a:ln w="9525">
              <a:noFill/>
              <a:miter lim="800000"/>
              <a:headEnd/>
              <a:tailEnd/>
            </a:ln>
          </p:spPr>
        </p:pic>
        <p:pic>
          <p:nvPicPr>
            <p:cNvPr id="10" name="Picture 9"/>
            <p:cNvPicPr>
              <a:picLocks noChangeAspect="1" noChangeArrowheads="1"/>
            </p:cNvPicPr>
            <p:nvPr/>
          </p:nvPicPr>
          <p:blipFill>
            <a:blip r:embed="rId5"/>
            <a:srcRect/>
            <a:stretch>
              <a:fillRect/>
            </a:stretch>
          </p:blipFill>
          <p:spPr bwMode="auto">
            <a:xfrm>
              <a:off x="2357422" y="142852"/>
              <a:ext cx="6786610" cy="274539"/>
            </a:xfrm>
            <a:prstGeom prst="rect">
              <a:avLst/>
            </a:prstGeom>
            <a:noFill/>
            <a:ln w="9525">
              <a:noFill/>
              <a:miter lim="800000"/>
              <a:headEnd/>
              <a:tailEnd/>
            </a:ln>
            <a:effectLst/>
          </p:spPr>
        </p:pic>
      </p:grpSp>
    </p:spTree>
    <p:extLst>
      <p:ext uri="{BB962C8B-B14F-4D97-AF65-F5344CB8AC3E}">
        <p14:creationId xmlns:p14="http://schemas.microsoft.com/office/powerpoint/2010/main" val="253828978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139952" y="3371926"/>
            <a:ext cx="4248472" cy="1618039"/>
          </a:xfrm>
        </p:spPr>
        <p:txBody>
          <a:bodyPr>
            <a:noAutofit/>
          </a:bodyPr>
          <a:lstStyle/>
          <a:p>
            <a:pPr marL="0" indent="0">
              <a:buNone/>
            </a:pPr>
            <a:r>
              <a:rPr lang="zh-CN" altLang="en-US" sz="2800" dirty="0" smtClean="0"/>
              <a:t> </a:t>
            </a:r>
            <a:r>
              <a:rPr lang="zh-CN" altLang="en-US" sz="1800" dirty="0" smtClean="0"/>
              <a:t>编写报告出现问题</a:t>
            </a:r>
            <a:endParaRPr lang="en-US" altLang="zh-CN" sz="1800" dirty="0" smtClean="0"/>
          </a:p>
          <a:p>
            <a:pPr marL="0" indent="0">
              <a:buNone/>
            </a:pPr>
            <a:r>
              <a:rPr lang="en-US" altLang="zh-CN" sz="1600" dirty="0" smtClean="0"/>
              <a:t>1.</a:t>
            </a:r>
            <a:r>
              <a:rPr lang="zh-CN" altLang="en-US" sz="1600" dirty="0" smtClean="0"/>
              <a:t>错别字、排版不合理、意思歧义。 </a:t>
            </a:r>
            <a:endParaRPr lang="en-US" altLang="zh-CN" sz="1600" dirty="0" smtClean="0"/>
          </a:p>
          <a:p>
            <a:pPr marL="0" indent="0">
              <a:buNone/>
            </a:pPr>
            <a:r>
              <a:rPr lang="en-US" altLang="zh-CN" sz="1600" dirty="0" smtClean="0"/>
              <a:t>2.</a:t>
            </a:r>
            <a:r>
              <a:rPr lang="zh-CN" altLang="en-US" sz="1600" dirty="0" smtClean="0"/>
              <a:t>编码错误、需求前后不一致。</a:t>
            </a:r>
            <a:endParaRPr lang="en-US" altLang="zh-CN" sz="1600" dirty="0" smtClean="0"/>
          </a:p>
          <a:p>
            <a:pPr marL="0" indent="0">
              <a:buNone/>
            </a:pPr>
            <a:r>
              <a:rPr lang="en-US" altLang="zh-CN" sz="1600" dirty="0" smtClean="0"/>
              <a:t>3.</a:t>
            </a:r>
            <a:r>
              <a:rPr lang="zh-CN" altLang="en-US" sz="1600" dirty="0" smtClean="0"/>
              <a:t>性能专用语不理解或了解偏差不到位。</a:t>
            </a:r>
            <a:endParaRPr lang="en-US" altLang="zh-CN" sz="1600" dirty="0" smtClean="0"/>
          </a:p>
          <a:p>
            <a:pPr marL="0" indent="0">
              <a:buNone/>
            </a:pPr>
            <a:endParaRPr lang="en-US" altLang="zh-CN" sz="2400" dirty="0"/>
          </a:p>
          <a:p>
            <a:pPr marL="0" indent="0">
              <a:buNone/>
            </a:pPr>
            <a:endParaRPr lang="en-US" altLang="zh-CN" sz="2400" dirty="0" smtClean="0"/>
          </a:p>
          <a:p>
            <a:pPr marL="0" indent="0">
              <a:buNone/>
            </a:pPr>
            <a:endParaRPr lang="en-US" altLang="zh-CN" sz="2400" dirty="0"/>
          </a:p>
          <a:p>
            <a:pPr marL="0" indent="0">
              <a:buNone/>
            </a:pPr>
            <a:endParaRPr lang="en-US" altLang="zh-CN" sz="2400" dirty="0" smtClean="0"/>
          </a:p>
          <a:p>
            <a:pPr marL="0" indent="0">
              <a:buNone/>
            </a:pPr>
            <a:endParaRPr lang="en-US" altLang="zh-CN" sz="2400" dirty="0"/>
          </a:p>
          <a:p>
            <a:pPr marL="0" indent="0">
              <a:buNone/>
            </a:pPr>
            <a:endParaRPr lang="en-US" altLang="zh-CN" sz="2400" dirty="0" smtClean="0"/>
          </a:p>
          <a:p>
            <a:pPr marL="0" indent="0">
              <a:buNone/>
            </a:pPr>
            <a:endParaRPr lang="en-US" altLang="zh-CN" sz="2400" dirty="0"/>
          </a:p>
          <a:p>
            <a:pPr marL="0" indent="0">
              <a:buNone/>
            </a:pPr>
            <a:r>
              <a:rPr lang="zh-CN" altLang="en-US" sz="2400" dirty="0" smtClean="0"/>
              <a:t>                                                                                                            </a:t>
            </a:r>
            <a:endParaRPr lang="en-US" altLang="zh-CN" sz="2400" dirty="0" smtClean="0"/>
          </a:p>
          <a:p>
            <a:pPr marL="0" indent="0">
              <a:buNone/>
            </a:pPr>
            <a:endParaRPr lang="en-US" altLang="zh-CN" sz="2800" dirty="0"/>
          </a:p>
          <a:p>
            <a:pPr marL="0" indent="0">
              <a:buNone/>
            </a:pPr>
            <a:endParaRPr lang="en-US" altLang="zh-CN" sz="2800" dirty="0" smtClean="0"/>
          </a:p>
          <a:p>
            <a:pPr marL="0" indent="0">
              <a:buNone/>
            </a:pPr>
            <a:endParaRPr lang="en-US" altLang="zh-CN" sz="2800" dirty="0"/>
          </a:p>
          <a:p>
            <a:pPr marL="0" indent="0">
              <a:buNone/>
            </a:pPr>
            <a:endParaRPr lang="en-US" altLang="zh-CN" sz="2800" dirty="0" smtClean="0"/>
          </a:p>
          <a:p>
            <a:pPr marL="0" indent="0">
              <a:buNone/>
            </a:pPr>
            <a:endParaRPr lang="en-US" altLang="zh-CN" sz="2800" dirty="0"/>
          </a:p>
          <a:p>
            <a:pPr marL="0" indent="0">
              <a:buNone/>
            </a:pPr>
            <a:endParaRPr lang="en-US" altLang="zh-CN" sz="2800" dirty="0" smtClean="0"/>
          </a:p>
          <a:p>
            <a:pPr marL="0" indent="0">
              <a:buNone/>
            </a:pPr>
            <a:r>
              <a:rPr lang="zh-CN" altLang="en-US" sz="2800" dirty="0"/>
              <a:t> </a:t>
            </a:r>
            <a:r>
              <a:rPr lang="zh-CN" altLang="en-US" sz="2800" dirty="0" smtClean="0"/>
              <a:t>              </a:t>
            </a:r>
            <a:endParaRPr lang="zh-CN" altLang="en-US" sz="2800" dirty="0"/>
          </a:p>
        </p:txBody>
      </p:sp>
      <p:sp>
        <p:nvSpPr>
          <p:cNvPr id="4" name="矩形 3"/>
          <p:cNvSpPr/>
          <p:nvPr/>
        </p:nvSpPr>
        <p:spPr>
          <a:xfrm>
            <a:off x="1237184" y="1785374"/>
            <a:ext cx="1224136"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方案编写</a:t>
            </a:r>
            <a:endParaRPr lang="zh-CN" altLang="en-US" sz="1600" dirty="0"/>
          </a:p>
        </p:txBody>
      </p:sp>
      <p:sp>
        <p:nvSpPr>
          <p:cNvPr id="5" name="矩形 4"/>
          <p:cNvSpPr/>
          <p:nvPr/>
        </p:nvSpPr>
        <p:spPr>
          <a:xfrm>
            <a:off x="1237184" y="2721478"/>
            <a:ext cx="1224136"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t>邮件发出</a:t>
            </a:r>
          </a:p>
        </p:txBody>
      </p:sp>
      <p:sp>
        <p:nvSpPr>
          <p:cNvPr id="6" name="矩形 5"/>
          <p:cNvSpPr/>
          <p:nvPr/>
        </p:nvSpPr>
        <p:spPr>
          <a:xfrm>
            <a:off x="1237184" y="3657582"/>
            <a:ext cx="1224136"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t>评审</a:t>
            </a:r>
          </a:p>
        </p:txBody>
      </p:sp>
      <p:sp>
        <p:nvSpPr>
          <p:cNvPr id="7" name="矩形 6"/>
          <p:cNvSpPr/>
          <p:nvPr/>
        </p:nvSpPr>
        <p:spPr>
          <a:xfrm>
            <a:off x="1243263" y="4524291"/>
            <a:ext cx="1224136"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t>脚本开发</a:t>
            </a:r>
          </a:p>
        </p:txBody>
      </p:sp>
      <p:cxnSp>
        <p:nvCxnSpPr>
          <p:cNvPr id="8" name="肘形连接符 7"/>
          <p:cNvCxnSpPr>
            <a:stCxn id="6" idx="3"/>
            <a:endCxn id="4" idx="3"/>
          </p:cNvCxnSpPr>
          <p:nvPr/>
        </p:nvCxnSpPr>
        <p:spPr>
          <a:xfrm flipV="1">
            <a:off x="2461320" y="2037402"/>
            <a:ext cx="12700" cy="1836204"/>
          </a:xfrm>
          <a:prstGeom prst="bentConnector3">
            <a:avLst>
              <a:gd name="adj1" fmla="val 487059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a:stCxn id="4" idx="2"/>
            <a:endCxn id="5" idx="0"/>
          </p:cNvCxnSpPr>
          <p:nvPr/>
        </p:nvCxnSpPr>
        <p:spPr>
          <a:xfrm>
            <a:off x="1849252" y="2289430"/>
            <a:ext cx="0" cy="4320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a:stCxn id="5" idx="2"/>
            <a:endCxn id="6" idx="0"/>
          </p:cNvCxnSpPr>
          <p:nvPr/>
        </p:nvCxnSpPr>
        <p:spPr>
          <a:xfrm>
            <a:off x="1849252" y="3225534"/>
            <a:ext cx="0" cy="4320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a:stCxn id="6" idx="2"/>
            <a:endCxn id="7" idx="0"/>
          </p:cNvCxnSpPr>
          <p:nvPr/>
        </p:nvCxnSpPr>
        <p:spPr>
          <a:xfrm>
            <a:off x="1849252" y="4089630"/>
            <a:ext cx="6079" cy="43466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2893368" y="2752038"/>
            <a:ext cx="648072" cy="2520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t>修改</a:t>
            </a:r>
            <a:endParaRPr lang="zh-CN" altLang="en-US" sz="1400" dirty="0"/>
          </a:p>
        </p:txBody>
      </p:sp>
      <p:sp>
        <p:nvSpPr>
          <p:cNvPr id="13" name="矩形 12"/>
          <p:cNvSpPr/>
          <p:nvPr/>
        </p:nvSpPr>
        <p:spPr>
          <a:xfrm>
            <a:off x="2605336" y="3769931"/>
            <a:ext cx="864096" cy="2520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t>不通过</a:t>
            </a:r>
          </a:p>
        </p:txBody>
      </p:sp>
      <p:sp>
        <p:nvSpPr>
          <p:cNvPr id="14" name="矩形 13"/>
          <p:cNvSpPr/>
          <p:nvPr/>
        </p:nvSpPr>
        <p:spPr>
          <a:xfrm>
            <a:off x="1093168" y="4180946"/>
            <a:ext cx="648072" cy="2520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t>通过</a:t>
            </a:r>
          </a:p>
        </p:txBody>
      </p:sp>
      <p:sp>
        <p:nvSpPr>
          <p:cNvPr id="15" name="TextBox 14"/>
          <p:cNvSpPr txBox="1"/>
          <p:nvPr/>
        </p:nvSpPr>
        <p:spPr>
          <a:xfrm>
            <a:off x="4028306" y="1855837"/>
            <a:ext cx="4104456" cy="1077218"/>
          </a:xfrm>
          <a:prstGeom prst="rect">
            <a:avLst/>
          </a:prstGeom>
          <a:noFill/>
        </p:spPr>
        <p:txBody>
          <a:bodyPr wrap="square" rtlCol="0">
            <a:spAutoFit/>
          </a:bodyPr>
          <a:lstStyle/>
          <a:p>
            <a:r>
              <a:rPr lang="zh-CN" altLang="en-US" sz="1600" dirty="0" smtClean="0"/>
              <a:t>注意要点</a:t>
            </a:r>
            <a:endParaRPr lang="en-US" altLang="zh-CN" sz="1600" dirty="0" smtClean="0"/>
          </a:p>
          <a:p>
            <a:r>
              <a:rPr lang="en-US" altLang="zh-CN" sz="1600" dirty="0" smtClean="0"/>
              <a:t>1.</a:t>
            </a:r>
            <a:r>
              <a:rPr lang="zh-CN" altLang="en-US" sz="1600" dirty="0" smtClean="0"/>
              <a:t>从</a:t>
            </a:r>
            <a:r>
              <a:rPr lang="en-US" altLang="zh-CN" sz="1600" dirty="0" smtClean="0"/>
              <a:t>SVN</a:t>
            </a:r>
            <a:r>
              <a:rPr lang="zh-CN" altLang="en-US" sz="1600" dirty="0" smtClean="0"/>
              <a:t>获取最新模板。</a:t>
            </a:r>
            <a:endParaRPr lang="en-US" altLang="zh-CN" sz="1600" dirty="0" smtClean="0"/>
          </a:p>
          <a:p>
            <a:r>
              <a:rPr lang="en-US" altLang="zh-CN" sz="1600" dirty="0" smtClean="0"/>
              <a:t>2.</a:t>
            </a:r>
            <a:r>
              <a:rPr lang="zh-CN" altLang="en-US" sz="1600" dirty="0" smtClean="0"/>
              <a:t>按照模板编写完成后，邮件发出给测试项目负责人及性能专家进行评审。</a:t>
            </a:r>
            <a:endParaRPr lang="zh-CN" altLang="en-US" sz="1600" dirty="0"/>
          </a:p>
        </p:txBody>
      </p:sp>
      <p:sp>
        <p:nvSpPr>
          <p:cNvPr id="16" name="TextBox 15"/>
          <p:cNvSpPr txBox="1"/>
          <p:nvPr/>
        </p:nvSpPr>
        <p:spPr>
          <a:xfrm>
            <a:off x="341190" y="816045"/>
            <a:ext cx="4032448" cy="400110"/>
          </a:xfrm>
          <a:prstGeom prst="rect">
            <a:avLst/>
          </a:prstGeom>
          <a:noFill/>
        </p:spPr>
        <p:txBody>
          <a:bodyPr wrap="square" rtlCol="0">
            <a:spAutoFit/>
          </a:bodyPr>
          <a:lstStyle/>
          <a:p>
            <a:r>
              <a:rPr lang="zh-CN" altLang="en-US" sz="2000" dirty="0" smtClean="0"/>
              <a:t>报告编写</a:t>
            </a:r>
            <a:r>
              <a:rPr lang="en-US" altLang="zh-CN" dirty="0" smtClean="0"/>
              <a:t>-</a:t>
            </a:r>
            <a:r>
              <a:rPr lang="zh-CN" altLang="en-US" sz="1600" dirty="0" smtClean="0"/>
              <a:t>编写流程</a:t>
            </a:r>
            <a:endParaRPr lang="zh-CN" altLang="en-US" dirty="0"/>
          </a:p>
        </p:txBody>
      </p:sp>
      <p:grpSp>
        <p:nvGrpSpPr>
          <p:cNvPr id="17" name="组合 16"/>
          <p:cNvGrpSpPr/>
          <p:nvPr/>
        </p:nvGrpSpPr>
        <p:grpSpPr>
          <a:xfrm>
            <a:off x="0" y="54383"/>
            <a:ext cx="9144000" cy="439737"/>
            <a:chOff x="0" y="0"/>
            <a:chExt cx="9144032" cy="439737"/>
          </a:xfrm>
        </p:grpSpPr>
        <p:pic>
          <p:nvPicPr>
            <p:cNvPr id="18" name="Picture 8" descr="LOGO副本"/>
            <p:cNvPicPr>
              <a:picLocks noChangeAspect="1" noChangeArrowheads="1"/>
            </p:cNvPicPr>
            <p:nvPr/>
          </p:nvPicPr>
          <p:blipFill>
            <a:blip r:embed="rId2"/>
            <a:srcRect/>
            <a:stretch>
              <a:fillRect/>
            </a:stretch>
          </p:blipFill>
          <p:spPr bwMode="auto">
            <a:xfrm>
              <a:off x="0" y="0"/>
              <a:ext cx="2133600" cy="439737"/>
            </a:xfrm>
            <a:prstGeom prst="rect">
              <a:avLst/>
            </a:prstGeom>
            <a:noFill/>
            <a:ln w="9525">
              <a:noFill/>
              <a:miter lim="800000"/>
              <a:headEnd/>
              <a:tailEnd/>
            </a:ln>
          </p:spPr>
        </p:pic>
        <p:pic>
          <p:nvPicPr>
            <p:cNvPr id="19" name="Picture 9"/>
            <p:cNvPicPr>
              <a:picLocks noChangeAspect="1" noChangeArrowheads="1"/>
            </p:cNvPicPr>
            <p:nvPr/>
          </p:nvPicPr>
          <p:blipFill>
            <a:blip r:embed="rId3"/>
            <a:srcRect/>
            <a:stretch>
              <a:fillRect/>
            </a:stretch>
          </p:blipFill>
          <p:spPr bwMode="auto">
            <a:xfrm>
              <a:off x="2357422" y="142852"/>
              <a:ext cx="6786610" cy="274539"/>
            </a:xfrm>
            <a:prstGeom prst="rect">
              <a:avLst/>
            </a:prstGeom>
            <a:noFill/>
            <a:ln w="9525">
              <a:noFill/>
              <a:miter lim="800000"/>
              <a:headEnd/>
              <a:tailEnd/>
            </a:ln>
            <a:effectLst/>
          </p:spPr>
        </p:pic>
      </p:grpSp>
    </p:spTree>
    <p:extLst>
      <p:ext uri="{BB962C8B-B14F-4D97-AF65-F5344CB8AC3E}">
        <p14:creationId xmlns:p14="http://schemas.microsoft.com/office/powerpoint/2010/main" val="394399850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200" dirty="0" smtClean="0"/>
              <a:t>总结</a:t>
            </a:r>
            <a:endParaRPr lang="zh-CN" altLang="en-US" sz="3200" dirty="0"/>
          </a:p>
        </p:txBody>
      </p:sp>
      <p:sp>
        <p:nvSpPr>
          <p:cNvPr id="3" name="内容占位符 2"/>
          <p:cNvSpPr>
            <a:spLocks noGrp="1"/>
          </p:cNvSpPr>
          <p:nvPr>
            <p:ph idx="1"/>
          </p:nvPr>
        </p:nvSpPr>
        <p:spPr>
          <a:xfrm>
            <a:off x="467544" y="1412776"/>
            <a:ext cx="8229600" cy="4525963"/>
          </a:xfrm>
        </p:spPr>
        <p:txBody>
          <a:bodyPr>
            <a:normAutofit/>
          </a:bodyPr>
          <a:lstStyle/>
          <a:p>
            <a:pPr marL="0" indent="0">
              <a:buNone/>
            </a:pPr>
            <a:r>
              <a:rPr lang="zh-CN" altLang="en-US" sz="2000" dirty="0" smtClean="0"/>
              <a:t>                                 </a:t>
            </a:r>
            <a:r>
              <a:rPr lang="en-US" altLang="zh-CN" sz="2000" dirty="0" smtClean="0"/>
              <a:t>1.</a:t>
            </a:r>
            <a:r>
              <a:rPr lang="zh-CN" altLang="en-US" sz="2000" dirty="0" smtClean="0"/>
              <a:t>性能测试流程和功能测试流程基本一致。  </a:t>
            </a:r>
            <a:endParaRPr lang="en-US" altLang="zh-CN" sz="2000" dirty="0" smtClean="0"/>
          </a:p>
          <a:p>
            <a:pPr marL="0" indent="0">
              <a:buNone/>
            </a:pPr>
            <a:r>
              <a:rPr lang="zh-CN" altLang="en-US" sz="2000" dirty="0"/>
              <a:t> </a:t>
            </a:r>
            <a:r>
              <a:rPr lang="zh-CN" altLang="en-US" sz="2000" dirty="0" smtClean="0"/>
              <a:t>                                </a:t>
            </a:r>
            <a:r>
              <a:rPr lang="en-US" altLang="zh-CN" sz="2000" dirty="0" smtClean="0"/>
              <a:t>2.</a:t>
            </a:r>
            <a:r>
              <a:rPr lang="zh-CN" altLang="en-US" sz="2000" dirty="0" smtClean="0"/>
              <a:t>进行场景设计要包括主要业务集合点和</a:t>
            </a:r>
            <a:endParaRPr lang="en-US" altLang="zh-CN" sz="2000" dirty="0" smtClean="0"/>
          </a:p>
          <a:p>
            <a:pPr marL="0" indent="0">
              <a:buNone/>
            </a:pPr>
            <a:r>
              <a:rPr lang="zh-CN" altLang="en-US" sz="2000" dirty="0" smtClean="0"/>
              <a:t>                                     非集合点测试及混合场景。</a:t>
            </a:r>
            <a:endParaRPr lang="en-US" altLang="zh-CN" sz="2000" dirty="0" smtClean="0"/>
          </a:p>
          <a:p>
            <a:pPr marL="0" indent="0">
              <a:buNone/>
            </a:pPr>
            <a:r>
              <a:rPr lang="zh-CN" altLang="en-US" sz="2000" dirty="0"/>
              <a:t> </a:t>
            </a:r>
            <a:r>
              <a:rPr lang="zh-CN" altLang="en-US" sz="2000" dirty="0" smtClean="0"/>
              <a:t>                                </a:t>
            </a:r>
            <a:r>
              <a:rPr lang="en-US" altLang="zh-CN" sz="2000" dirty="0" smtClean="0"/>
              <a:t>3.</a:t>
            </a:r>
            <a:r>
              <a:rPr lang="zh-CN" altLang="en-US" sz="2000" dirty="0" smtClean="0"/>
              <a:t>遇到问题想起解决问题流程。</a:t>
            </a:r>
            <a:endParaRPr lang="en-US" altLang="zh-CN" sz="2000" dirty="0" smtClean="0"/>
          </a:p>
          <a:p>
            <a:pPr marL="0" indent="0">
              <a:buNone/>
            </a:pPr>
            <a:r>
              <a:rPr lang="zh-CN" altLang="en-US" sz="2000" dirty="0"/>
              <a:t> </a:t>
            </a:r>
            <a:r>
              <a:rPr lang="zh-CN" altLang="en-US" sz="2000" dirty="0" smtClean="0"/>
              <a:t>                                </a:t>
            </a:r>
            <a:r>
              <a:rPr lang="en-US" altLang="zh-CN" sz="2000" dirty="0" smtClean="0"/>
              <a:t>4.</a:t>
            </a:r>
            <a:r>
              <a:rPr lang="zh-CN" altLang="en-US" sz="2000" dirty="0" smtClean="0"/>
              <a:t>调优要做到仔细观察、保留日志、</a:t>
            </a:r>
            <a:r>
              <a:rPr lang="zh-CN" altLang="en-US" sz="2000" dirty="0"/>
              <a:t>良</a:t>
            </a:r>
            <a:r>
              <a:rPr lang="zh-CN" altLang="en-US" sz="2000" dirty="0" smtClean="0"/>
              <a:t>好</a:t>
            </a:r>
            <a:endParaRPr lang="en-US" altLang="zh-CN" sz="2000" dirty="0" smtClean="0"/>
          </a:p>
          <a:p>
            <a:pPr marL="0" indent="0">
              <a:buNone/>
            </a:pPr>
            <a:r>
              <a:rPr lang="zh-CN" altLang="en-US" sz="2000" dirty="0" smtClean="0"/>
              <a:t>                                     沟通。</a:t>
            </a:r>
            <a:endParaRPr lang="en-US" altLang="zh-CN" sz="2000" dirty="0" smtClean="0"/>
          </a:p>
          <a:p>
            <a:pPr marL="0" indent="0">
              <a:buNone/>
            </a:pPr>
            <a:r>
              <a:rPr lang="zh-CN" altLang="en-US" sz="2400" dirty="0">
                <a:solidFill>
                  <a:schemeClr val="tx2">
                    <a:lumMod val="20000"/>
                    <a:lumOff val="80000"/>
                  </a:schemeClr>
                </a:solidFill>
              </a:rPr>
              <a:t> </a:t>
            </a:r>
            <a:r>
              <a:rPr lang="zh-CN" altLang="en-US" sz="2400" dirty="0" smtClean="0">
                <a:solidFill>
                  <a:schemeClr val="tx2">
                    <a:lumMod val="20000"/>
                    <a:lumOff val="80000"/>
                  </a:schemeClr>
                </a:solidFill>
              </a:rPr>
              <a:t>                   </a:t>
            </a:r>
            <a:endParaRPr lang="zh-CN" altLang="en-US" sz="2400" dirty="0">
              <a:solidFill>
                <a:schemeClr val="tx2">
                  <a:lumMod val="20000"/>
                  <a:lumOff val="80000"/>
                </a:schemeClr>
              </a:solidFill>
            </a:endParaRPr>
          </a:p>
        </p:txBody>
      </p:sp>
      <p:grpSp>
        <p:nvGrpSpPr>
          <p:cNvPr id="4" name="组合 3"/>
          <p:cNvGrpSpPr/>
          <p:nvPr/>
        </p:nvGrpSpPr>
        <p:grpSpPr>
          <a:xfrm>
            <a:off x="0" y="54383"/>
            <a:ext cx="9144000" cy="439737"/>
            <a:chOff x="0" y="0"/>
            <a:chExt cx="9144032" cy="439737"/>
          </a:xfrm>
        </p:grpSpPr>
        <p:pic>
          <p:nvPicPr>
            <p:cNvPr id="5" name="Picture 8" descr="LOGO副本"/>
            <p:cNvPicPr>
              <a:picLocks noChangeAspect="1" noChangeArrowheads="1"/>
            </p:cNvPicPr>
            <p:nvPr/>
          </p:nvPicPr>
          <p:blipFill>
            <a:blip r:embed="rId2"/>
            <a:srcRect/>
            <a:stretch>
              <a:fillRect/>
            </a:stretch>
          </p:blipFill>
          <p:spPr bwMode="auto">
            <a:xfrm>
              <a:off x="0" y="0"/>
              <a:ext cx="2133600" cy="439737"/>
            </a:xfrm>
            <a:prstGeom prst="rect">
              <a:avLst/>
            </a:prstGeom>
            <a:noFill/>
            <a:ln w="9525">
              <a:noFill/>
              <a:miter lim="800000"/>
              <a:headEnd/>
              <a:tailEnd/>
            </a:ln>
          </p:spPr>
        </p:pic>
        <p:pic>
          <p:nvPicPr>
            <p:cNvPr id="6" name="Picture 9"/>
            <p:cNvPicPr>
              <a:picLocks noChangeAspect="1" noChangeArrowheads="1"/>
            </p:cNvPicPr>
            <p:nvPr/>
          </p:nvPicPr>
          <p:blipFill>
            <a:blip r:embed="rId3"/>
            <a:srcRect/>
            <a:stretch>
              <a:fillRect/>
            </a:stretch>
          </p:blipFill>
          <p:spPr bwMode="auto">
            <a:xfrm>
              <a:off x="2357422" y="142852"/>
              <a:ext cx="6786610" cy="274539"/>
            </a:xfrm>
            <a:prstGeom prst="rect">
              <a:avLst/>
            </a:prstGeom>
            <a:noFill/>
            <a:ln w="9525">
              <a:noFill/>
              <a:miter lim="800000"/>
              <a:headEnd/>
              <a:tailEnd/>
            </a:ln>
            <a:effectLst/>
          </p:spPr>
        </p:pic>
      </p:grpSp>
    </p:spTree>
    <p:extLst>
      <p:ext uri="{BB962C8B-B14F-4D97-AF65-F5344CB8AC3E}">
        <p14:creationId xmlns:p14="http://schemas.microsoft.com/office/powerpoint/2010/main" val="112653412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23"/>
            <a:ext cx="9144032" cy="439737"/>
            <a:chOff x="0" y="0"/>
            <a:chExt cx="9144032" cy="439737"/>
          </a:xfrm>
        </p:grpSpPr>
        <p:pic>
          <p:nvPicPr>
            <p:cNvPr id="3" name="Picture 8" descr="LOGO副本"/>
            <p:cNvPicPr>
              <a:picLocks noChangeAspect="1" noChangeArrowheads="1"/>
            </p:cNvPicPr>
            <p:nvPr/>
          </p:nvPicPr>
          <p:blipFill>
            <a:blip r:embed="rId2"/>
            <a:srcRect/>
            <a:stretch>
              <a:fillRect/>
            </a:stretch>
          </p:blipFill>
          <p:spPr bwMode="auto">
            <a:xfrm>
              <a:off x="0" y="0"/>
              <a:ext cx="2133600" cy="439737"/>
            </a:xfrm>
            <a:prstGeom prst="rect">
              <a:avLst/>
            </a:prstGeom>
            <a:noFill/>
            <a:ln w="9525">
              <a:noFill/>
              <a:miter lim="800000"/>
              <a:headEnd/>
              <a:tailEnd/>
            </a:ln>
          </p:spPr>
        </p:pic>
        <p:pic>
          <p:nvPicPr>
            <p:cNvPr id="4" name="Picture 9"/>
            <p:cNvPicPr>
              <a:picLocks noChangeAspect="1" noChangeArrowheads="1"/>
            </p:cNvPicPr>
            <p:nvPr/>
          </p:nvPicPr>
          <p:blipFill>
            <a:blip r:embed="rId3"/>
            <a:srcRect/>
            <a:stretch>
              <a:fillRect/>
            </a:stretch>
          </p:blipFill>
          <p:spPr bwMode="auto">
            <a:xfrm>
              <a:off x="2357422" y="142852"/>
              <a:ext cx="6786610" cy="274539"/>
            </a:xfrm>
            <a:prstGeom prst="rect">
              <a:avLst/>
            </a:prstGeom>
            <a:noFill/>
            <a:ln w="9525">
              <a:noFill/>
              <a:miter lim="800000"/>
              <a:headEnd/>
              <a:tailEnd/>
            </a:ln>
            <a:effectLst/>
          </p:spPr>
        </p:pic>
      </p:grpSp>
      <p:sp>
        <p:nvSpPr>
          <p:cNvPr id="5" name="Rectangle 2"/>
          <p:cNvSpPr>
            <a:spLocks noChangeArrowheads="1"/>
          </p:cNvSpPr>
          <p:nvPr/>
        </p:nvSpPr>
        <p:spPr bwMode="auto">
          <a:xfrm>
            <a:off x="385763" y="3109914"/>
            <a:ext cx="7129463" cy="815975"/>
          </a:xfrm>
          <a:prstGeom prst="rect">
            <a:avLst/>
          </a:prstGeom>
          <a:noFill/>
          <a:ln w="9525">
            <a:noFill/>
            <a:miter lim="800000"/>
            <a:headEnd/>
            <a:tailEnd/>
          </a:ln>
        </p:spPr>
        <p:txBody>
          <a:bodyPr anchor="ctr"/>
          <a:lstStyle/>
          <a:p>
            <a:pPr>
              <a:lnSpc>
                <a:spcPct val="75000"/>
              </a:lnSpc>
            </a:pPr>
            <a:r>
              <a:rPr lang="en-US" altLang="ko-KR" sz="5600" dirty="0" smtClean="0">
                <a:solidFill>
                  <a:schemeClr val="accent6">
                    <a:lumMod val="75000"/>
                  </a:schemeClr>
                </a:solidFill>
                <a:ea typeface="Gulim" pitchFamily="34" charset="-127"/>
                <a:cs typeface="Arial" charset="0"/>
              </a:rPr>
              <a:t>THANK YOU !</a:t>
            </a:r>
            <a:endParaRPr lang="en-US" altLang="ko-KR" sz="5600" dirty="0">
              <a:solidFill>
                <a:schemeClr val="accent6">
                  <a:lumMod val="75000"/>
                </a:schemeClr>
              </a:solidFill>
              <a:ea typeface="Gulim" pitchFamily="34" charset="-127"/>
              <a:cs typeface="Arial" charset="0"/>
            </a:endParaRPr>
          </a:p>
        </p:txBody>
      </p:sp>
      <p:pic>
        <p:nvPicPr>
          <p:cNvPr id="6" name="Picture 279" descr="3"/>
          <p:cNvPicPr>
            <a:picLocks noChangeAspect="1" noChangeArrowheads="1"/>
          </p:cNvPicPr>
          <p:nvPr/>
        </p:nvPicPr>
        <p:blipFill>
          <a:blip r:embed="rId4"/>
          <a:srcRect/>
          <a:stretch>
            <a:fillRect/>
          </a:stretch>
        </p:blipFill>
        <p:spPr bwMode="auto">
          <a:xfrm>
            <a:off x="0" y="1071547"/>
            <a:ext cx="4043363" cy="1992313"/>
          </a:xfrm>
          <a:prstGeom prst="rect">
            <a:avLst/>
          </a:prstGeom>
          <a:noFill/>
          <a:ln w="9525">
            <a:noFill/>
            <a:miter lim="800000"/>
            <a:headEnd/>
            <a:tailEnd/>
          </a:ln>
        </p:spPr>
      </p:pic>
      <p:sp>
        <p:nvSpPr>
          <p:cNvPr id="7" name="Text Box 6"/>
          <p:cNvSpPr txBox="1">
            <a:spLocks noChangeArrowheads="1"/>
          </p:cNvSpPr>
          <p:nvPr/>
        </p:nvSpPr>
        <p:spPr bwMode="auto">
          <a:xfrm>
            <a:off x="5357818" y="4429132"/>
            <a:ext cx="3581400" cy="338554"/>
          </a:xfrm>
          <a:prstGeom prst="rect">
            <a:avLst/>
          </a:prstGeom>
          <a:noFill/>
          <a:ln w="9525" algn="ctr">
            <a:noFill/>
            <a:miter lim="800000"/>
            <a:headEnd/>
            <a:tailEnd/>
          </a:ln>
          <a:effectLst>
            <a:prstShdw prst="shdw17" dist="17961" dir="2700000">
              <a:schemeClr val="accent1">
                <a:gamma/>
                <a:shade val="60000"/>
                <a:invGamma/>
              </a:schemeClr>
            </a:prstShdw>
          </a:effectLst>
        </p:spPr>
        <p:txBody>
          <a:bodyPr>
            <a:spAutoFit/>
          </a:bodyPr>
          <a:lstStyle/>
          <a:p>
            <a:pPr>
              <a:spcBef>
                <a:spcPct val="50000"/>
              </a:spcBef>
              <a:defRPr/>
            </a:pPr>
            <a:r>
              <a:rPr lang="zh-CN" altLang="en-US" sz="1600" b="1" dirty="0" smtClean="0">
                <a:solidFill>
                  <a:schemeClr val="tx1">
                    <a:lumMod val="50000"/>
                    <a:lumOff val="50000"/>
                  </a:schemeClr>
                </a:solidFill>
                <a:latin typeface="微软雅黑" pitchFamily="34" charset="-122"/>
                <a:ea typeface="微软雅黑" pitchFamily="34" charset="-122"/>
              </a:rPr>
              <a:t>                                </a:t>
            </a:r>
            <a:endParaRPr lang="zh-CN" altLang="en-US" sz="1600" b="1" dirty="0">
              <a:solidFill>
                <a:schemeClr val="tx1">
                  <a:lumMod val="50000"/>
                  <a:lumOff val="50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952173004"/>
      </p:ext>
    </p:extLst>
  </p:cSld>
  <p:clrMapOvr>
    <a:masterClrMapping/>
  </p:clrMapOvr>
  <p:transition>
    <p:wipe dir="d"/>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sz="2400" dirty="0"/>
              <a:t>需求调研</a:t>
            </a:r>
            <a:r>
              <a:rPr lang="en-US" altLang="zh-CN" dirty="0" smtClean="0"/>
              <a:t>-</a:t>
            </a:r>
            <a:r>
              <a:rPr lang="zh-CN" altLang="en-US" sz="1800" dirty="0" smtClean="0"/>
              <a:t>实战</a:t>
            </a:r>
            <a:endParaRPr lang="zh-CN" altLang="en-US" sz="2800" dirty="0"/>
          </a:p>
        </p:txBody>
      </p:sp>
      <p:sp>
        <p:nvSpPr>
          <p:cNvPr id="3" name="内容占位符 2"/>
          <p:cNvSpPr>
            <a:spLocks noGrp="1"/>
          </p:cNvSpPr>
          <p:nvPr>
            <p:ph idx="1"/>
          </p:nvPr>
        </p:nvSpPr>
        <p:spPr>
          <a:xfrm>
            <a:off x="346795" y="1268760"/>
            <a:ext cx="4186808" cy="4997152"/>
          </a:xfrm>
        </p:spPr>
        <p:txBody>
          <a:bodyPr>
            <a:normAutofit/>
          </a:bodyPr>
          <a:lstStyle/>
          <a:p>
            <a:pPr marL="0" indent="0">
              <a:buNone/>
            </a:pPr>
            <a:r>
              <a:rPr lang="zh-CN" altLang="en-US" sz="1400" dirty="0" smtClean="0"/>
              <a:t>原始需求</a:t>
            </a:r>
            <a:endParaRPr lang="zh-CN" altLang="en-US" sz="1400" dirty="0"/>
          </a:p>
        </p:txBody>
      </p:sp>
      <p:sp>
        <p:nvSpPr>
          <p:cNvPr id="5" name="TextBox 4"/>
          <p:cNvSpPr txBox="1"/>
          <p:nvPr/>
        </p:nvSpPr>
        <p:spPr>
          <a:xfrm>
            <a:off x="4933156" y="1628800"/>
            <a:ext cx="3671292" cy="2339102"/>
          </a:xfrm>
          <a:prstGeom prst="rect">
            <a:avLst/>
          </a:prstGeom>
          <a:noFill/>
        </p:spPr>
        <p:txBody>
          <a:bodyPr wrap="square" rtlCol="0">
            <a:spAutoFit/>
          </a:bodyPr>
          <a:lstStyle/>
          <a:p>
            <a:pPr algn="just"/>
            <a:r>
              <a:rPr lang="zh-CN" altLang="en-US" sz="1600" b="1" dirty="0" smtClean="0"/>
              <a:t>评审需要考虑的问题：</a:t>
            </a:r>
            <a:endParaRPr lang="en-US" altLang="zh-CN" sz="1600" b="1" dirty="0" smtClean="0"/>
          </a:p>
          <a:p>
            <a:pPr algn="just"/>
            <a:endParaRPr lang="en-US" altLang="zh-CN" sz="1600" dirty="0" smtClean="0"/>
          </a:p>
          <a:p>
            <a:pPr algn="just"/>
            <a:r>
              <a:rPr lang="en-US" altLang="zh-CN" sz="1600" b="1" dirty="0" smtClean="0"/>
              <a:t>1</a:t>
            </a:r>
            <a:r>
              <a:rPr lang="zh-CN" altLang="en-US" sz="1600" b="1" dirty="0" smtClean="0"/>
              <a:t>、测试点选取是否合理</a:t>
            </a:r>
            <a:endParaRPr lang="en-US" altLang="zh-CN" sz="1600" b="1" dirty="0" smtClean="0"/>
          </a:p>
          <a:p>
            <a:pPr algn="just"/>
            <a:endParaRPr lang="en-US" altLang="zh-CN" sz="1600" b="1" dirty="0"/>
          </a:p>
          <a:p>
            <a:pPr algn="just"/>
            <a:r>
              <a:rPr lang="en-US" altLang="zh-CN" sz="1600" b="1" dirty="0" smtClean="0"/>
              <a:t>2</a:t>
            </a:r>
            <a:r>
              <a:rPr lang="zh-CN" altLang="en-US" sz="1600" b="1" dirty="0" smtClean="0"/>
              <a:t>、各项基础参数是否经过调研</a:t>
            </a:r>
            <a:endParaRPr lang="en-US" altLang="zh-CN" sz="1600" b="1" dirty="0" smtClean="0"/>
          </a:p>
          <a:p>
            <a:pPr algn="just"/>
            <a:endParaRPr lang="en-US" altLang="zh-CN" sz="1600" b="1" dirty="0" smtClean="0"/>
          </a:p>
          <a:p>
            <a:pPr algn="just"/>
            <a:r>
              <a:rPr lang="en-US" altLang="zh-CN" sz="1600" b="1" dirty="0" smtClean="0"/>
              <a:t>3</a:t>
            </a:r>
            <a:r>
              <a:rPr lang="zh-CN" altLang="en-US" sz="1600" b="1" dirty="0" smtClean="0"/>
              <a:t>、各项基础参数是否符合测试中心标准要求</a:t>
            </a:r>
            <a:endParaRPr lang="en-US" altLang="zh-CN" b="1" dirty="0" smtClean="0"/>
          </a:p>
          <a:p>
            <a:endParaRPr lang="zh-CN" altLang="en-US" dirty="0"/>
          </a:p>
        </p:txBody>
      </p:sp>
      <p:grpSp>
        <p:nvGrpSpPr>
          <p:cNvPr id="6" name="组合 5"/>
          <p:cNvGrpSpPr/>
          <p:nvPr/>
        </p:nvGrpSpPr>
        <p:grpSpPr>
          <a:xfrm>
            <a:off x="0" y="54383"/>
            <a:ext cx="9144000" cy="439737"/>
            <a:chOff x="0" y="0"/>
            <a:chExt cx="9144032" cy="439737"/>
          </a:xfrm>
        </p:grpSpPr>
        <p:pic>
          <p:nvPicPr>
            <p:cNvPr id="7" name="Picture 8" descr="LOGO副本"/>
            <p:cNvPicPr>
              <a:picLocks noChangeAspect="1" noChangeArrowheads="1"/>
            </p:cNvPicPr>
            <p:nvPr/>
          </p:nvPicPr>
          <p:blipFill>
            <a:blip r:embed="rId4"/>
            <a:srcRect/>
            <a:stretch>
              <a:fillRect/>
            </a:stretch>
          </p:blipFill>
          <p:spPr bwMode="auto">
            <a:xfrm>
              <a:off x="0" y="0"/>
              <a:ext cx="2133600" cy="439737"/>
            </a:xfrm>
            <a:prstGeom prst="rect">
              <a:avLst/>
            </a:prstGeom>
            <a:noFill/>
            <a:ln w="9525">
              <a:noFill/>
              <a:miter lim="800000"/>
              <a:headEnd/>
              <a:tailEnd/>
            </a:ln>
          </p:spPr>
        </p:pic>
        <p:pic>
          <p:nvPicPr>
            <p:cNvPr id="8" name="Picture 9"/>
            <p:cNvPicPr>
              <a:picLocks noChangeAspect="1" noChangeArrowheads="1"/>
            </p:cNvPicPr>
            <p:nvPr/>
          </p:nvPicPr>
          <p:blipFill>
            <a:blip r:embed="rId5"/>
            <a:srcRect/>
            <a:stretch>
              <a:fillRect/>
            </a:stretch>
          </p:blipFill>
          <p:spPr bwMode="auto">
            <a:xfrm>
              <a:off x="2357422" y="142852"/>
              <a:ext cx="6786610" cy="274539"/>
            </a:xfrm>
            <a:prstGeom prst="rect">
              <a:avLst/>
            </a:prstGeom>
            <a:noFill/>
            <a:ln w="9525">
              <a:noFill/>
              <a:miter lim="800000"/>
              <a:headEnd/>
              <a:tailEnd/>
            </a:ln>
            <a:effectLst/>
          </p:spPr>
        </p:pic>
      </p:grpSp>
      <p:graphicFrame>
        <p:nvGraphicFramePr>
          <p:cNvPr id="9" name="对象 8"/>
          <p:cNvGraphicFramePr>
            <a:graphicFrameLocks noChangeAspect="1"/>
          </p:cNvGraphicFramePr>
          <p:nvPr>
            <p:extLst>
              <p:ext uri="{D42A27DB-BD31-4B8C-83A1-F6EECF244321}">
                <p14:modId xmlns:p14="http://schemas.microsoft.com/office/powerpoint/2010/main" val="2647380389"/>
              </p:ext>
            </p:extLst>
          </p:nvPr>
        </p:nvGraphicFramePr>
        <p:xfrm>
          <a:off x="899592" y="3212976"/>
          <a:ext cx="914400" cy="828675"/>
        </p:xfrm>
        <a:graphic>
          <a:graphicData uri="http://schemas.openxmlformats.org/presentationml/2006/ole">
            <mc:AlternateContent xmlns:mc="http://schemas.openxmlformats.org/markup-compatibility/2006">
              <mc:Choice xmlns:v="urn:schemas-microsoft-com:vml" Requires="v">
                <p:oleObj spid="_x0000_s1070" name="工作表" showAsIcon="1" r:id="rId6" imgW="914400" imgH="828720" progId="Excel.Sheet.12">
                  <p:embed/>
                </p:oleObj>
              </mc:Choice>
              <mc:Fallback>
                <p:oleObj name="工作表" showAsIcon="1" r:id="rId6" imgW="914400" imgH="828720" progId="Excel.Sheet.12">
                  <p:embed/>
                  <p:pic>
                    <p:nvPicPr>
                      <p:cNvPr id="0" name="对象 1"/>
                      <p:cNvPicPr>
                        <a:picLocks noChangeAspect="1" noChangeArrowheads="1"/>
                      </p:cNvPicPr>
                      <p:nvPr/>
                    </p:nvPicPr>
                    <p:blipFill>
                      <a:blip r:embed="rId7"/>
                      <a:srcRect/>
                      <a:stretch>
                        <a:fillRect/>
                      </a:stretch>
                    </p:blipFill>
                    <p:spPr bwMode="auto">
                      <a:xfrm>
                        <a:off x="899592" y="3212976"/>
                        <a:ext cx="914400" cy="82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val="81567458"/>
              </p:ext>
            </p:extLst>
          </p:nvPr>
        </p:nvGraphicFramePr>
        <p:xfrm>
          <a:off x="2357414" y="3212976"/>
          <a:ext cx="914400" cy="828675"/>
        </p:xfrm>
        <a:graphic>
          <a:graphicData uri="http://schemas.openxmlformats.org/presentationml/2006/ole">
            <mc:AlternateContent xmlns:mc="http://schemas.openxmlformats.org/markup-compatibility/2006">
              <mc:Choice xmlns:v="urn:schemas-microsoft-com:vml" Requires="v">
                <p:oleObj spid="_x0000_s1071" name="工作表" showAsIcon="1" r:id="rId8" imgW="914400" imgH="828720" progId="Excel.Sheet.12">
                  <p:embed/>
                </p:oleObj>
              </mc:Choice>
              <mc:Fallback>
                <p:oleObj name="工作表" showAsIcon="1" r:id="rId8" imgW="914400" imgH="828720" progId="Excel.Sheet.12">
                  <p:embed/>
                  <p:pic>
                    <p:nvPicPr>
                      <p:cNvPr id="0" name="对象 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357414" y="3212976"/>
                        <a:ext cx="914400" cy="82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 name="对象 10"/>
          <p:cNvGraphicFramePr>
            <a:graphicFrameLocks noChangeAspect="1"/>
          </p:cNvGraphicFramePr>
          <p:nvPr>
            <p:extLst>
              <p:ext uri="{D42A27DB-BD31-4B8C-83A1-F6EECF244321}">
                <p14:modId xmlns:p14="http://schemas.microsoft.com/office/powerpoint/2010/main" val="286463549"/>
              </p:ext>
            </p:extLst>
          </p:nvPr>
        </p:nvGraphicFramePr>
        <p:xfrm>
          <a:off x="1051913" y="2060848"/>
          <a:ext cx="914400" cy="828675"/>
        </p:xfrm>
        <a:graphic>
          <a:graphicData uri="http://schemas.openxmlformats.org/presentationml/2006/ole">
            <mc:AlternateContent xmlns:mc="http://schemas.openxmlformats.org/markup-compatibility/2006">
              <mc:Choice xmlns:v="urn:schemas-microsoft-com:vml" Requires="v">
                <p:oleObj spid="_x0000_s1072" name="工作表" showAsIcon="1" r:id="rId10" imgW="914400" imgH="828720" progId="Excel.Sheet.12">
                  <p:embed/>
                </p:oleObj>
              </mc:Choice>
              <mc:Fallback>
                <p:oleObj name="工作表" showAsIcon="1" r:id="rId10" imgW="914400" imgH="828720" progId="Excel.Sheet.12">
                  <p:embed/>
                  <p:pic>
                    <p:nvPicPr>
                      <p:cNvPr id="0" name="对象 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051913" y="2060848"/>
                        <a:ext cx="914400" cy="82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 name="对象 11"/>
          <p:cNvGraphicFramePr>
            <a:graphicFrameLocks noChangeAspect="1"/>
          </p:cNvGraphicFramePr>
          <p:nvPr>
            <p:extLst>
              <p:ext uri="{D42A27DB-BD31-4B8C-83A1-F6EECF244321}">
                <p14:modId xmlns:p14="http://schemas.microsoft.com/office/powerpoint/2010/main" val="3296232798"/>
              </p:ext>
            </p:extLst>
          </p:nvPr>
        </p:nvGraphicFramePr>
        <p:xfrm>
          <a:off x="2392488" y="1988840"/>
          <a:ext cx="914400" cy="828675"/>
        </p:xfrm>
        <a:graphic>
          <a:graphicData uri="http://schemas.openxmlformats.org/presentationml/2006/ole">
            <mc:AlternateContent xmlns:mc="http://schemas.openxmlformats.org/markup-compatibility/2006">
              <mc:Choice xmlns:v="urn:schemas-microsoft-com:vml" Requires="v">
                <p:oleObj spid="_x0000_s1073" name="工作表" showAsIcon="1" r:id="rId12" imgW="914400" imgH="828720" progId="Excel.Sheet.12">
                  <p:embed/>
                </p:oleObj>
              </mc:Choice>
              <mc:Fallback>
                <p:oleObj name="工作表" showAsIcon="1" r:id="rId12" imgW="914400" imgH="828720" progId="Excel.Sheet.12">
                  <p:embed/>
                  <p:pic>
                    <p:nvPicPr>
                      <p:cNvPr id="0" name="对象 4"/>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392488" y="1988840"/>
                        <a:ext cx="914400" cy="82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5954033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634082"/>
          </a:xfrm>
        </p:spPr>
        <p:txBody>
          <a:bodyPr>
            <a:normAutofit fontScale="90000"/>
          </a:bodyPr>
          <a:lstStyle/>
          <a:p>
            <a:pPr algn="l"/>
            <a:r>
              <a:rPr lang="en-US" altLang="zh-CN" sz="3100" dirty="0" smtClean="0"/>
              <a:t/>
            </a:r>
            <a:br>
              <a:rPr lang="en-US" altLang="zh-CN" sz="3100" dirty="0" smtClean="0"/>
            </a:br>
            <a:r>
              <a:rPr lang="en-US" altLang="zh-CN" sz="3100" dirty="0"/>
              <a:t/>
            </a:r>
            <a:br>
              <a:rPr lang="en-US" altLang="zh-CN" sz="3100" dirty="0"/>
            </a:br>
            <a:r>
              <a:rPr lang="zh-CN" altLang="en-US" sz="2700" dirty="0" smtClean="0"/>
              <a:t>方案设计</a:t>
            </a:r>
            <a:r>
              <a:rPr lang="en-US" altLang="zh-CN" dirty="0" smtClean="0"/>
              <a:t>-</a:t>
            </a:r>
            <a:r>
              <a:rPr lang="zh-CN" altLang="en-US" sz="2000" dirty="0" smtClean="0"/>
              <a:t>方案编写</a:t>
            </a:r>
            <a:r>
              <a:rPr lang="zh-CN" altLang="en-US" dirty="0"/>
              <a:t/>
            </a:r>
            <a:br>
              <a:rPr lang="zh-CN" altLang="en-US" dirty="0"/>
            </a:br>
            <a:endParaRPr lang="zh-CN" altLang="en-US" dirty="0"/>
          </a:p>
        </p:txBody>
      </p:sp>
      <p:sp>
        <p:nvSpPr>
          <p:cNvPr id="4" name="矩形 3"/>
          <p:cNvSpPr/>
          <p:nvPr/>
        </p:nvSpPr>
        <p:spPr>
          <a:xfrm>
            <a:off x="1237184" y="1785374"/>
            <a:ext cx="1224136"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方案编写</a:t>
            </a:r>
            <a:endParaRPr lang="zh-CN" altLang="en-US" sz="1600" dirty="0"/>
          </a:p>
        </p:txBody>
      </p:sp>
      <p:sp>
        <p:nvSpPr>
          <p:cNvPr id="5" name="矩形 4"/>
          <p:cNvSpPr/>
          <p:nvPr/>
        </p:nvSpPr>
        <p:spPr>
          <a:xfrm>
            <a:off x="1237184" y="2721478"/>
            <a:ext cx="1224136"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t>邮件发出</a:t>
            </a:r>
          </a:p>
        </p:txBody>
      </p:sp>
      <p:sp>
        <p:nvSpPr>
          <p:cNvPr id="6" name="矩形 5"/>
          <p:cNvSpPr/>
          <p:nvPr/>
        </p:nvSpPr>
        <p:spPr>
          <a:xfrm>
            <a:off x="1237184" y="3657582"/>
            <a:ext cx="1224136"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t>评审</a:t>
            </a:r>
          </a:p>
        </p:txBody>
      </p:sp>
      <p:sp>
        <p:nvSpPr>
          <p:cNvPr id="7" name="矩形 6"/>
          <p:cNvSpPr/>
          <p:nvPr/>
        </p:nvSpPr>
        <p:spPr>
          <a:xfrm>
            <a:off x="1243263" y="4524291"/>
            <a:ext cx="1224136"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t>脚本开发</a:t>
            </a:r>
          </a:p>
        </p:txBody>
      </p:sp>
      <p:cxnSp>
        <p:nvCxnSpPr>
          <p:cNvPr id="8" name="肘形连接符 7"/>
          <p:cNvCxnSpPr>
            <a:stCxn id="6" idx="3"/>
            <a:endCxn id="4" idx="3"/>
          </p:cNvCxnSpPr>
          <p:nvPr/>
        </p:nvCxnSpPr>
        <p:spPr>
          <a:xfrm flipV="1">
            <a:off x="2461320" y="2037402"/>
            <a:ext cx="12700" cy="1836204"/>
          </a:xfrm>
          <a:prstGeom prst="bentConnector3">
            <a:avLst>
              <a:gd name="adj1" fmla="val 487059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a:stCxn id="4" idx="2"/>
            <a:endCxn id="5" idx="0"/>
          </p:cNvCxnSpPr>
          <p:nvPr/>
        </p:nvCxnSpPr>
        <p:spPr>
          <a:xfrm>
            <a:off x="1849252" y="2289430"/>
            <a:ext cx="0" cy="4320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a:stCxn id="5" idx="2"/>
            <a:endCxn id="6" idx="0"/>
          </p:cNvCxnSpPr>
          <p:nvPr/>
        </p:nvCxnSpPr>
        <p:spPr>
          <a:xfrm>
            <a:off x="1849252" y="3225534"/>
            <a:ext cx="0" cy="4320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a:stCxn id="6" idx="2"/>
            <a:endCxn id="7" idx="0"/>
          </p:cNvCxnSpPr>
          <p:nvPr/>
        </p:nvCxnSpPr>
        <p:spPr>
          <a:xfrm>
            <a:off x="1849252" y="4089630"/>
            <a:ext cx="6079" cy="43466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2893368" y="2752038"/>
            <a:ext cx="648072" cy="2520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t>修改</a:t>
            </a:r>
            <a:endParaRPr lang="zh-CN" altLang="en-US" sz="1400" dirty="0"/>
          </a:p>
        </p:txBody>
      </p:sp>
      <p:sp>
        <p:nvSpPr>
          <p:cNvPr id="13" name="矩形 12"/>
          <p:cNvSpPr/>
          <p:nvPr/>
        </p:nvSpPr>
        <p:spPr>
          <a:xfrm>
            <a:off x="2605336" y="3769931"/>
            <a:ext cx="864096" cy="2520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t>不通过</a:t>
            </a:r>
          </a:p>
        </p:txBody>
      </p:sp>
      <p:sp>
        <p:nvSpPr>
          <p:cNvPr id="14" name="矩形 13"/>
          <p:cNvSpPr/>
          <p:nvPr/>
        </p:nvSpPr>
        <p:spPr>
          <a:xfrm>
            <a:off x="1093168" y="4180946"/>
            <a:ext cx="648072" cy="2520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t>通过</a:t>
            </a:r>
          </a:p>
        </p:txBody>
      </p:sp>
      <p:sp>
        <p:nvSpPr>
          <p:cNvPr id="15" name="TextBox 14"/>
          <p:cNvSpPr txBox="1"/>
          <p:nvPr/>
        </p:nvSpPr>
        <p:spPr>
          <a:xfrm>
            <a:off x="1093168" y="1196752"/>
            <a:ext cx="2065784" cy="369332"/>
          </a:xfrm>
          <a:prstGeom prst="rect">
            <a:avLst/>
          </a:prstGeom>
          <a:noFill/>
        </p:spPr>
        <p:txBody>
          <a:bodyPr wrap="square" rtlCol="0">
            <a:spAutoFit/>
          </a:bodyPr>
          <a:lstStyle/>
          <a:p>
            <a:r>
              <a:rPr lang="zh-CN" altLang="en-US" dirty="0" smtClean="0"/>
              <a:t>     方案编写流程</a:t>
            </a:r>
            <a:endParaRPr lang="zh-CN" altLang="en-US" dirty="0"/>
          </a:p>
        </p:txBody>
      </p:sp>
      <p:sp>
        <p:nvSpPr>
          <p:cNvPr id="16" name="TextBox 15"/>
          <p:cNvSpPr txBox="1"/>
          <p:nvPr/>
        </p:nvSpPr>
        <p:spPr>
          <a:xfrm>
            <a:off x="4716016" y="2413889"/>
            <a:ext cx="3816424" cy="1754326"/>
          </a:xfrm>
          <a:prstGeom prst="rect">
            <a:avLst/>
          </a:prstGeom>
          <a:noFill/>
        </p:spPr>
        <p:txBody>
          <a:bodyPr wrap="square" rtlCol="0">
            <a:spAutoFit/>
          </a:bodyPr>
          <a:lstStyle/>
          <a:p>
            <a:pPr algn="just"/>
            <a:r>
              <a:rPr lang="zh-CN" altLang="en-US" dirty="0" smtClean="0"/>
              <a:t>                  方案</a:t>
            </a:r>
            <a:r>
              <a:rPr lang="zh-CN" altLang="en-US" dirty="0"/>
              <a:t>编写出现</a:t>
            </a:r>
            <a:r>
              <a:rPr lang="zh-CN" altLang="en-US" dirty="0" smtClean="0"/>
              <a:t>问题</a:t>
            </a:r>
            <a:endParaRPr lang="en-US" altLang="zh-CN" dirty="0" smtClean="0"/>
          </a:p>
          <a:p>
            <a:pPr algn="just"/>
            <a:r>
              <a:rPr lang="en-US" altLang="zh-CN" sz="1600" dirty="0" smtClean="0"/>
              <a:t>1.</a:t>
            </a:r>
            <a:r>
              <a:rPr lang="zh-CN" altLang="en-US" sz="1400" dirty="0" smtClean="0"/>
              <a:t>书写</a:t>
            </a:r>
            <a:r>
              <a:rPr lang="zh-CN" altLang="en-US" sz="1400" dirty="0"/>
              <a:t>不规范</a:t>
            </a:r>
            <a:r>
              <a:rPr lang="zh-CN" altLang="en-US" sz="1400" dirty="0" smtClean="0"/>
              <a:t>。</a:t>
            </a:r>
            <a:endParaRPr lang="en-US" altLang="zh-CN" sz="1400" dirty="0" smtClean="0"/>
          </a:p>
          <a:p>
            <a:pPr algn="just"/>
            <a:r>
              <a:rPr lang="en-US" altLang="zh-CN" sz="1600" dirty="0" smtClean="0"/>
              <a:t>2.</a:t>
            </a:r>
            <a:r>
              <a:rPr lang="zh-CN" altLang="en-US" sz="1400" dirty="0"/>
              <a:t>语句不通顺，意思有 歧义 。 </a:t>
            </a:r>
            <a:endParaRPr lang="en-US" altLang="zh-CN" sz="1400" dirty="0" smtClean="0"/>
          </a:p>
          <a:p>
            <a:pPr algn="just"/>
            <a:r>
              <a:rPr lang="en-US" altLang="zh-CN" sz="1400" dirty="0" smtClean="0"/>
              <a:t>3</a:t>
            </a:r>
            <a:r>
              <a:rPr lang="en-US" altLang="zh-CN" sz="1400" dirty="0" smtClean="0"/>
              <a:t>.</a:t>
            </a:r>
            <a:r>
              <a:rPr lang="zh-CN" altLang="en-US" sz="1400" dirty="0" smtClean="0"/>
              <a:t>环境、用例等内容符合需求。</a:t>
            </a:r>
            <a:endParaRPr lang="en-US" altLang="zh-CN" sz="1400" dirty="0" smtClean="0"/>
          </a:p>
          <a:p>
            <a:pPr algn="just"/>
            <a:r>
              <a:rPr lang="en-US" altLang="zh-CN" sz="1400" dirty="0" smtClean="0"/>
              <a:t>4.</a:t>
            </a:r>
            <a:r>
              <a:rPr lang="en-US" altLang="zh-CN" sz="1400" dirty="0"/>
              <a:t> </a:t>
            </a:r>
            <a:r>
              <a:rPr lang="zh-CN" altLang="en-US" sz="1400" dirty="0" smtClean="0"/>
              <a:t>接口</a:t>
            </a:r>
            <a:r>
              <a:rPr lang="zh-CN" altLang="en-US" sz="1400" dirty="0"/>
              <a:t>方案缺少集合点场景</a:t>
            </a:r>
            <a:r>
              <a:rPr lang="zh-CN" altLang="en-US" sz="1400" dirty="0" smtClean="0"/>
              <a:t>测试（完整性能覆盖如下图所示）</a:t>
            </a:r>
            <a:r>
              <a:rPr lang="zh-CN" altLang="en-US" sz="1400" dirty="0" smtClean="0"/>
              <a:t>。</a:t>
            </a:r>
            <a:endParaRPr lang="en-US" altLang="zh-CN" sz="1400" dirty="0" smtClean="0"/>
          </a:p>
          <a:p>
            <a:pPr algn="just"/>
            <a:endParaRPr lang="en-US" altLang="zh-CN" sz="1600" dirty="0"/>
          </a:p>
        </p:txBody>
      </p:sp>
      <p:grpSp>
        <p:nvGrpSpPr>
          <p:cNvPr id="19" name="组合 18"/>
          <p:cNvGrpSpPr/>
          <p:nvPr/>
        </p:nvGrpSpPr>
        <p:grpSpPr>
          <a:xfrm>
            <a:off x="5796136" y="3984231"/>
            <a:ext cx="1801874" cy="1584176"/>
            <a:chOff x="5220072" y="2815945"/>
            <a:chExt cx="2187264" cy="2167782"/>
          </a:xfrm>
        </p:grpSpPr>
        <p:grpSp>
          <p:nvGrpSpPr>
            <p:cNvPr id="20" name="组合 19"/>
            <p:cNvGrpSpPr/>
            <p:nvPr/>
          </p:nvGrpSpPr>
          <p:grpSpPr>
            <a:xfrm>
              <a:off x="5247336" y="2815945"/>
              <a:ext cx="2160000" cy="2160000"/>
              <a:chOff x="2865574" y="1893979"/>
              <a:chExt cx="3239996" cy="3239996"/>
            </a:xfrm>
          </p:grpSpPr>
          <p:sp>
            <p:nvSpPr>
              <p:cNvPr id="26" name="饼形 25"/>
              <p:cNvSpPr/>
              <p:nvPr/>
            </p:nvSpPr>
            <p:spPr>
              <a:xfrm>
                <a:off x="2865574" y="1893979"/>
                <a:ext cx="3239996" cy="3239996"/>
              </a:xfrm>
              <a:prstGeom prst="pie">
                <a:avLst>
                  <a:gd name="adj1" fmla="val 16200000"/>
                  <a:gd name="adj2" fmla="val 180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7" name="饼形 4"/>
              <p:cNvSpPr/>
              <p:nvPr/>
            </p:nvSpPr>
            <p:spPr>
              <a:xfrm>
                <a:off x="4505652" y="2449275"/>
                <a:ext cx="1337689" cy="107999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zh-CN" altLang="en-US" sz="1200" kern="1200" dirty="0" smtClean="0"/>
                  <a:t>非主</a:t>
                </a:r>
                <a:r>
                  <a:rPr lang="zh-CN" altLang="en-US" sz="1200" kern="1200" dirty="0" smtClean="0"/>
                  <a:t>业务不设集合点</a:t>
                </a:r>
                <a:endParaRPr lang="zh-CN" altLang="en-US" sz="1200" kern="1200" dirty="0"/>
              </a:p>
            </p:txBody>
          </p:sp>
        </p:grpSp>
        <p:grpSp>
          <p:nvGrpSpPr>
            <p:cNvPr id="21" name="组合 20"/>
            <p:cNvGrpSpPr/>
            <p:nvPr/>
          </p:nvGrpSpPr>
          <p:grpSpPr>
            <a:xfrm>
              <a:off x="5233949" y="2823727"/>
              <a:ext cx="2160000" cy="2160000"/>
              <a:chOff x="4333405" y="1929961"/>
              <a:chExt cx="2160000" cy="2160000"/>
            </a:xfrm>
          </p:grpSpPr>
          <p:sp>
            <p:nvSpPr>
              <p:cNvPr id="24" name="饼形 23"/>
              <p:cNvSpPr/>
              <p:nvPr/>
            </p:nvSpPr>
            <p:spPr>
              <a:xfrm>
                <a:off x="4333405" y="1929961"/>
                <a:ext cx="2160000" cy="2160000"/>
              </a:xfrm>
              <a:prstGeom prst="pie">
                <a:avLst>
                  <a:gd name="adj1" fmla="val 1800000"/>
                  <a:gd name="adj2" fmla="val 900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5" name="饼形 6"/>
              <p:cNvSpPr/>
              <p:nvPr/>
            </p:nvSpPr>
            <p:spPr>
              <a:xfrm>
                <a:off x="4659601" y="3009111"/>
                <a:ext cx="1465712" cy="10028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zh-CN" altLang="en-US" sz="1200" kern="1200" dirty="0" smtClean="0"/>
                  <a:t>混合场景</a:t>
                </a:r>
                <a:endParaRPr lang="zh-CN" altLang="en-US" sz="1200" kern="1200" dirty="0"/>
              </a:p>
            </p:txBody>
          </p:sp>
        </p:grpSp>
        <p:sp>
          <p:nvSpPr>
            <p:cNvPr id="22" name="饼形 21"/>
            <p:cNvSpPr/>
            <p:nvPr/>
          </p:nvSpPr>
          <p:spPr>
            <a:xfrm>
              <a:off x="5220072" y="2823727"/>
              <a:ext cx="2160000" cy="2160000"/>
            </a:xfrm>
            <a:prstGeom prst="pie">
              <a:avLst>
                <a:gd name="adj1" fmla="val 9000000"/>
                <a:gd name="adj2" fmla="val 1620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3" name="饼形 4"/>
            <p:cNvSpPr/>
            <p:nvPr/>
          </p:nvSpPr>
          <p:spPr>
            <a:xfrm>
              <a:off x="5396921" y="3213427"/>
              <a:ext cx="863435" cy="72000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zh-CN" altLang="en-US" sz="1200" kern="1200" dirty="0" smtClean="0"/>
                <a:t>主业务设置集合点</a:t>
              </a:r>
              <a:endParaRPr lang="zh-CN" altLang="en-US" sz="1200" kern="1200" dirty="0"/>
            </a:p>
          </p:txBody>
        </p:sp>
      </p:grpSp>
      <p:sp>
        <p:nvSpPr>
          <p:cNvPr id="28" name="TextBox 27"/>
          <p:cNvSpPr txBox="1"/>
          <p:nvPr/>
        </p:nvSpPr>
        <p:spPr>
          <a:xfrm>
            <a:off x="4600897" y="1196751"/>
            <a:ext cx="4104456" cy="1077218"/>
          </a:xfrm>
          <a:prstGeom prst="rect">
            <a:avLst/>
          </a:prstGeom>
          <a:noFill/>
        </p:spPr>
        <p:txBody>
          <a:bodyPr wrap="square" rtlCol="0">
            <a:spAutoFit/>
          </a:bodyPr>
          <a:lstStyle/>
          <a:p>
            <a:r>
              <a:rPr lang="zh-CN" altLang="en-US" sz="1600" dirty="0" smtClean="0"/>
              <a:t>注意要点</a:t>
            </a:r>
            <a:endParaRPr lang="en-US" altLang="zh-CN" sz="1600" dirty="0" smtClean="0"/>
          </a:p>
          <a:p>
            <a:r>
              <a:rPr lang="en-US" altLang="zh-CN" sz="1600" dirty="0" smtClean="0"/>
              <a:t>1.</a:t>
            </a:r>
            <a:r>
              <a:rPr lang="zh-CN" altLang="en-US" sz="1600" dirty="0" smtClean="0"/>
              <a:t>从</a:t>
            </a:r>
            <a:r>
              <a:rPr lang="en-US" altLang="zh-CN" sz="1600" dirty="0" smtClean="0"/>
              <a:t>SVN</a:t>
            </a:r>
            <a:r>
              <a:rPr lang="zh-CN" altLang="en-US" sz="1600" dirty="0" smtClean="0"/>
              <a:t>获取最新模板。</a:t>
            </a:r>
            <a:endParaRPr lang="en-US" altLang="zh-CN" sz="1600" dirty="0" smtClean="0"/>
          </a:p>
          <a:p>
            <a:r>
              <a:rPr lang="en-US" altLang="zh-CN" sz="1600" dirty="0" smtClean="0"/>
              <a:t>2.</a:t>
            </a:r>
            <a:r>
              <a:rPr lang="zh-CN" altLang="en-US" sz="1600" dirty="0" smtClean="0"/>
              <a:t>按照模板编写完成后，邮件发出给测试项目负责人及性能专家进行评审。</a:t>
            </a:r>
            <a:endParaRPr lang="zh-CN" altLang="en-US" sz="1600" dirty="0"/>
          </a:p>
        </p:txBody>
      </p:sp>
      <p:grpSp>
        <p:nvGrpSpPr>
          <p:cNvPr id="29" name="组合 28"/>
          <p:cNvGrpSpPr/>
          <p:nvPr/>
        </p:nvGrpSpPr>
        <p:grpSpPr>
          <a:xfrm>
            <a:off x="0" y="54383"/>
            <a:ext cx="9144000" cy="439737"/>
            <a:chOff x="0" y="0"/>
            <a:chExt cx="9144032" cy="439737"/>
          </a:xfrm>
        </p:grpSpPr>
        <p:pic>
          <p:nvPicPr>
            <p:cNvPr id="30" name="Picture 8" descr="LOGO副本"/>
            <p:cNvPicPr>
              <a:picLocks noChangeAspect="1" noChangeArrowheads="1"/>
            </p:cNvPicPr>
            <p:nvPr/>
          </p:nvPicPr>
          <p:blipFill>
            <a:blip r:embed="rId2"/>
            <a:srcRect/>
            <a:stretch>
              <a:fillRect/>
            </a:stretch>
          </p:blipFill>
          <p:spPr bwMode="auto">
            <a:xfrm>
              <a:off x="0" y="0"/>
              <a:ext cx="2133600" cy="439737"/>
            </a:xfrm>
            <a:prstGeom prst="rect">
              <a:avLst/>
            </a:prstGeom>
            <a:noFill/>
            <a:ln w="9525">
              <a:noFill/>
              <a:miter lim="800000"/>
              <a:headEnd/>
              <a:tailEnd/>
            </a:ln>
          </p:spPr>
        </p:pic>
        <p:pic>
          <p:nvPicPr>
            <p:cNvPr id="31" name="Picture 9"/>
            <p:cNvPicPr>
              <a:picLocks noChangeAspect="1" noChangeArrowheads="1"/>
            </p:cNvPicPr>
            <p:nvPr/>
          </p:nvPicPr>
          <p:blipFill>
            <a:blip r:embed="rId3"/>
            <a:srcRect/>
            <a:stretch>
              <a:fillRect/>
            </a:stretch>
          </p:blipFill>
          <p:spPr bwMode="auto">
            <a:xfrm>
              <a:off x="2357422" y="142852"/>
              <a:ext cx="6786610" cy="274539"/>
            </a:xfrm>
            <a:prstGeom prst="rect">
              <a:avLst/>
            </a:prstGeom>
            <a:noFill/>
            <a:ln w="9525">
              <a:noFill/>
              <a:miter lim="800000"/>
              <a:headEnd/>
              <a:tailEnd/>
            </a:ln>
            <a:effectLst/>
          </p:spPr>
        </p:pic>
      </p:grpSp>
    </p:spTree>
    <p:extLst>
      <p:ext uri="{BB962C8B-B14F-4D97-AF65-F5344CB8AC3E}">
        <p14:creationId xmlns:p14="http://schemas.microsoft.com/office/powerpoint/2010/main" val="34313058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147248" cy="994122"/>
          </a:xfrm>
        </p:spPr>
        <p:txBody>
          <a:bodyPr/>
          <a:lstStyle/>
          <a:p>
            <a:pPr algn="l"/>
            <a:r>
              <a:rPr lang="zh-CN" altLang="en-US" sz="2400" dirty="0" smtClean="0"/>
              <a:t>脚本开发</a:t>
            </a:r>
            <a:r>
              <a:rPr lang="en-US" altLang="zh-CN" dirty="0" smtClean="0"/>
              <a:t>-</a:t>
            </a:r>
            <a:r>
              <a:rPr lang="zh-CN" altLang="en-US" sz="1800" dirty="0"/>
              <a:t>脚本</a:t>
            </a:r>
            <a:r>
              <a:rPr lang="zh-CN" altLang="en-US" sz="1800" dirty="0" smtClean="0"/>
              <a:t>编写</a:t>
            </a:r>
            <a:endParaRPr lang="zh-CN" altLang="en-US" sz="2800" dirty="0"/>
          </a:p>
        </p:txBody>
      </p:sp>
      <p:sp>
        <p:nvSpPr>
          <p:cNvPr id="4" name="矩形 3"/>
          <p:cNvSpPr/>
          <p:nvPr/>
        </p:nvSpPr>
        <p:spPr>
          <a:xfrm>
            <a:off x="580951" y="1975048"/>
            <a:ext cx="1080120" cy="4503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了解协议</a:t>
            </a:r>
            <a:endParaRPr lang="zh-CN" altLang="en-US" sz="1600" dirty="0"/>
          </a:p>
        </p:txBody>
      </p:sp>
      <p:sp>
        <p:nvSpPr>
          <p:cNvPr id="5" name="矩形 4"/>
          <p:cNvSpPr/>
          <p:nvPr/>
        </p:nvSpPr>
        <p:spPr>
          <a:xfrm>
            <a:off x="583660" y="2858305"/>
            <a:ext cx="1080120"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t>录制脚本</a:t>
            </a:r>
          </a:p>
        </p:txBody>
      </p:sp>
      <p:sp>
        <p:nvSpPr>
          <p:cNvPr id="6" name="矩形 5"/>
          <p:cNvSpPr/>
          <p:nvPr/>
        </p:nvSpPr>
        <p:spPr>
          <a:xfrm>
            <a:off x="583660" y="3686397"/>
            <a:ext cx="1080120"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t>优化</a:t>
            </a:r>
            <a:r>
              <a:rPr lang="zh-CN" altLang="en-US" sz="1600" dirty="0" smtClean="0"/>
              <a:t>脚</a:t>
            </a:r>
            <a:r>
              <a:rPr lang="zh-CN" altLang="en-US" sz="1600" dirty="0"/>
              <a:t>本</a:t>
            </a:r>
          </a:p>
        </p:txBody>
      </p:sp>
      <p:sp>
        <p:nvSpPr>
          <p:cNvPr id="7" name="左大括号 6"/>
          <p:cNvSpPr/>
          <p:nvPr/>
        </p:nvSpPr>
        <p:spPr>
          <a:xfrm>
            <a:off x="1699784" y="3393429"/>
            <a:ext cx="216024" cy="1152128"/>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 name="矩形 7"/>
          <p:cNvSpPr/>
          <p:nvPr/>
        </p:nvSpPr>
        <p:spPr>
          <a:xfrm>
            <a:off x="1919031" y="3290353"/>
            <a:ext cx="923945"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t>关联</a:t>
            </a:r>
          </a:p>
        </p:txBody>
      </p:sp>
      <p:sp>
        <p:nvSpPr>
          <p:cNvPr id="9" name="矩形 8"/>
          <p:cNvSpPr/>
          <p:nvPr/>
        </p:nvSpPr>
        <p:spPr>
          <a:xfrm>
            <a:off x="1886067" y="3830413"/>
            <a:ext cx="956909" cy="3960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检测点</a:t>
            </a:r>
            <a:endParaRPr lang="zh-CN" altLang="en-US" sz="1600" dirty="0"/>
          </a:p>
        </p:txBody>
      </p:sp>
      <p:sp>
        <p:nvSpPr>
          <p:cNvPr id="10" name="矩形 9"/>
          <p:cNvSpPr/>
          <p:nvPr/>
        </p:nvSpPr>
        <p:spPr>
          <a:xfrm>
            <a:off x="1919031" y="4365537"/>
            <a:ext cx="923945" cy="3649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t>参数化</a:t>
            </a:r>
          </a:p>
        </p:txBody>
      </p:sp>
      <p:sp>
        <p:nvSpPr>
          <p:cNvPr id="11" name="矩形 10"/>
          <p:cNvSpPr/>
          <p:nvPr/>
        </p:nvSpPr>
        <p:spPr>
          <a:xfrm>
            <a:off x="593185" y="4548025"/>
            <a:ext cx="1080120"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调试</a:t>
            </a:r>
          </a:p>
        </p:txBody>
      </p:sp>
      <p:sp>
        <p:nvSpPr>
          <p:cNvPr id="12" name="矩形 11"/>
          <p:cNvSpPr/>
          <p:nvPr/>
        </p:nvSpPr>
        <p:spPr>
          <a:xfrm>
            <a:off x="570117" y="5414589"/>
            <a:ext cx="1090954"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场景执行</a:t>
            </a:r>
            <a:endParaRPr lang="zh-CN" altLang="en-US" sz="1600" dirty="0"/>
          </a:p>
        </p:txBody>
      </p:sp>
      <p:cxnSp>
        <p:nvCxnSpPr>
          <p:cNvPr id="13" name="直接箭头连接符 12"/>
          <p:cNvCxnSpPr>
            <a:stCxn id="4" idx="2"/>
            <a:endCxn id="5" idx="0"/>
          </p:cNvCxnSpPr>
          <p:nvPr/>
        </p:nvCxnSpPr>
        <p:spPr>
          <a:xfrm>
            <a:off x="1121011" y="2425352"/>
            <a:ext cx="2709" cy="43295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a:stCxn id="5" idx="2"/>
            <a:endCxn id="6" idx="0"/>
          </p:cNvCxnSpPr>
          <p:nvPr/>
        </p:nvCxnSpPr>
        <p:spPr>
          <a:xfrm>
            <a:off x="1123720" y="3290353"/>
            <a:ext cx="0" cy="39604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a:stCxn id="6" idx="2"/>
            <a:endCxn id="11" idx="0"/>
          </p:cNvCxnSpPr>
          <p:nvPr/>
        </p:nvCxnSpPr>
        <p:spPr>
          <a:xfrm>
            <a:off x="1123720" y="4118445"/>
            <a:ext cx="9525" cy="4295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a:stCxn id="11" idx="2"/>
            <a:endCxn id="12" idx="0"/>
          </p:cNvCxnSpPr>
          <p:nvPr/>
        </p:nvCxnSpPr>
        <p:spPr>
          <a:xfrm flipH="1">
            <a:off x="1115594" y="4980073"/>
            <a:ext cx="17651" cy="43451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467197" y="1410018"/>
            <a:ext cx="3168352" cy="369332"/>
          </a:xfrm>
          <a:prstGeom prst="rect">
            <a:avLst/>
          </a:prstGeom>
          <a:noFill/>
        </p:spPr>
        <p:txBody>
          <a:bodyPr wrap="square" rtlCol="0">
            <a:spAutoFit/>
          </a:bodyPr>
          <a:lstStyle/>
          <a:p>
            <a:pPr algn="just"/>
            <a:r>
              <a:rPr lang="zh-CN" altLang="en-US" dirty="0" smtClean="0"/>
              <a:t>               脚本开发流程</a:t>
            </a:r>
            <a:endParaRPr lang="zh-CN" altLang="en-US" dirty="0"/>
          </a:p>
        </p:txBody>
      </p:sp>
      <p:sp>
        <p:nvSpPr>
          <p:cNvPr id="19" name="TextBox 18"/>
          <p:cNvSpPr txBox="1"/>
          <p:nvPr/>
        </p:nvSpPr>
        <p:spPr>
          <a:xfrm>
            <a:off x="3635549" y="1483666"/>
            <a:ext cx="3744416" cy="2154436"/>
          </a:xfrm>
          <a:prstGeom prst="rect">
            <a:avLst/>
          </a:prstGeom>
          <a:noFill/>
        </p:spPr>
        <p:txBody>
          <a:bodyPr wrap="square" rtlCol="0">
            <a:spAutoFit/>
          </a:bodyPr>
          <a:lstStyle/>
          <a:p>
            <a:r>
              <a:rPr lang="zh-CN" altLang="en-US" dirty="0" smtClean="0"/>
              <a:t>注意要点</a:t>
            </a:r>
            <a:endParaRPr lang="en-US" altLang="zh-CN" dirty="0" smtClean="0"/>
          </a:p>
          <a:p>
            <a:r>
              <a:rPr lang="en-US" altLang="zh-CN" sz="1400" dirty="0" smtClean="0"/>
              <a:t>1</a:t>
            </a:r>
            <a:r>
              <a:rPr lang="en-US" altLang="zh-CN" dirty="0" smtClean="0"/>
              <a:t>.</a:t>
            </a:r>
            <a:r>
              <a:rPr lang="zh-CN" altLang="en-US" sz="1400" dirty="0" smtClean="0"/>
              <a:t>和开发沟通，了解测试功能点所使用的通讯协议。</a:t>
            </a:r>
            <a:endParaRPr lang="en-US" altLang="zh-CN" sz="1400" dirty="0" smtClean="0"/>
          </a:p>
          <a:p>
            <a:r>
              <a:rPr lang="en-US" altLang="zh-CN" sz="1400" dirty="0" smtClean="0"/>
              <a:t>2.</a:t>
            </a:r>
            <a:r>
              <a:rPr lang="zh-CN" altLang="en-US" sz="1400" dirty="0" smtClean="0"/>
              <a:t>脚本开发过程中遇到问题，可以看书、百度 、</a:t>
            </a:r>
            <a:endParaRPr lang="en-US" altLang="zh-CN" sz="1400" dirty="0" smtClean="0"/>
          </a:p>
          <a:p>
            <a:r>
              <a:rPr lang="zh-CN" altLang="en-US" sz="1400" dirty="0"/>
              <a:t>谷</a:t>
            </a:r>
            <a:r>
              <a:rPr lang="zh-CN" altLang="en-US" sz="1400" dirty="0" smtClean="0"/>
              <a:t>歌、和有性能测试经验的同事讨论。</a:t>
            </a:r>
            <a:endParaRPr lang="en-US" altLang="zh-CN" sz="1400" dirty="0" smtClean="0"/>
          </a:p>
          <a:p>
            <a:r>
              <a:rPr lang="en-US" altLang="zh-CN" sz="1400" dirty="0" smtClean="0"/>
              <a:t>3</a:t>
            </a:r>
            <a:r>
              <a:rPr lang="zh-CN" altLang="en-US" sz="1400" dirty="0" smtClean="0"/>
              <a:t>、开发和优化脚本（关联、参数化、检查点、思考时间、集合点等）</a:t>
            </a:r>
            <a:endParaRPr lang="en-US" altLang="zh-CN" sz="1400" dirty="0" smtClean="0"/>
          </a:p>
          <a:p>
            <a:r>
              <a:rPr lang="en-US" altLang="zh-CN" sz="1400" dirty="0" smtClean="0"/>
              <a:t>4</a:t>
            </a:r>
            <a:r>
              <a:rPr lang="zh-CN" altLang="en-US" sz="1400" dirty="0" smtClean="0"/>
              <a:t>、将脚本优化成用例所需的场景，并进行服务器资源监控设置。</a:t>
            </a:r>
            <a:endParaRPr lang="en-US" altLang="zh-CN" sz="1400" dirty="0" smtClean="0"/>
          </a:p>
        </p:txBody>
      </p:sp>
      <p:sp>
        <p:nvSpPr>
          <p:cNvPr id="20" name="TextBox 19"/>
          <p:cNvSpPr txBox="1"/>
          <p:nvPr/>
        </p:nvSpPr>
        <p:spPr>
          <a:xfrm>
            <a:off x="3635549" y="3830413"/>
            <a:ext cx="4248820" cy="2508379"/>
          </a:xfrm>
          <a:prstGeom prst="rect">
            <a:avLst/>
          </a:prstGeom>
          <a:noFill/>
        </p:spPr>
        <p:txBody>
          <a:bodyPr wrap="square" rtlCol="0">
            <a:spAutoFit/>
          </a:bodyPr>
          <a:lstStyle/>
          <a:p>
            <a:r>
              <a:rPr lang="en-US" altLang="zh-CN" sz="1600" dirty="0" smtClean="0"/>
              <a:t>Soap</a:t>
            </a:r>
            <a:r>
              <a:rPr lang="zh-CN" altLang="en-US" sz="1600" dirty="0" smtClean="0"/>
              <a:t>协议接口脚本开发参考网址</a:t>
            </a:r>
            <a:endParaRPr lang="en-US" altLang="zh-CN" sz="1600" dirty="0" smtClean="0"/>
          </a:p>
          <a:p>
            <a:endParaRPr lang="en-US" altLang="zh-CN" sz="600" dirty="0" smtClean="0"/>
          </a:p>
          <a:p>
            <a:r>
              <a:rPr lang="en-US" altLang="zh-CN" sz="1400" dirty="0"/>
              <a:t>http://blog.csdn.net/zljjava/article/details/8401351 </a:t>
            </a:r>
            <a:endParaRPr lang="en-US" altLang="zh-CN" sz="1400" dirty="0" smtClean="0"/>
          </a:p>
          <a:p>
            <a:endParaRPr lang="en-US" altLang="zh-CN" sz="900" dirty="0" smtClean="0"/>
          </a:p>
          <a:p>
            <a:r>
              <a:rPr lang="en-US" altLang="zh-CN" sz="1400" dirty="0" smtClean="0"/>
              <a:t>http</a:t>
            </a:r>
            <a:r>
              <a:rPr lang="en-US" altLang="zh-CN" sz="1400" dirty="0"/>
              <a:t>://</a:t>
            </a:r>
            <a:r>
              <a:rPr lang="en-US" altLang="zh-CN" sz="1400" dirty="0" smtClean="0"/>
              <a:t>www.blogjava.net/qileilove/archive/2012/08/</a:t>
            </a:r>
          </a:p>
          <a:p>
            <a:r>
              <a:rPr lang="en-US" altLang="zh-CN" sz="1400" dirty="0" smtClean="0"/>
              <a:t>27/386329.html</a:t>
            </a:r>
          </a:p>
          <a:p>
            <a:endParaRPr lang="en-US" altLang="zh-CN" sz="1400" dirty="0" smtClean="0"/>
          </a:p>
          <a:p>
            <a:pPr algn="just"/>
            <a:endParaRPr lang="en-US" altLang="zh-CN" sz="1400" dirty="0" smtClean="0"/>
          </a:p>
          <a:p>
            <a:pPr algn="just"/>
            <a:endParaRPr lang="en-US" altLang="zh-CN" sz="1400" dirty="0"/>
          </a:p>
          <a:p>
            <a:endParaRPr lang="en-US" altLang="zh-CN" dirty="0" smtClean="0"/>
          </a:p>
          <a:p>
            <a:endParaRPr lang="zh-CN" altLang="en-US" dirty="0"/>
          </a:p>
        </p:txBody>
      </p:sp>
      <p:grpSp>
        <p:nvGrpSpPr>
          <p:cNvPr id="21" name="组合 20"/>
          <p:cNvGrpSpPr/>
          <p:nvPr/>
        </p:nvGrpSpPr>
        <p:grpSpPr>
          <a:xfrm>
            <a:off x="0" y="54383"/>
            <a:ext cx="9144000" cy="439737"/>
            <a:chOff x="0" y="0"/>
            <a:chExt cx="9144032" cy="439737"/>
          </a:xfrm>
        </p:grpSpPr>
        <p:pic>
          <p:nvPicPr>
            <p:cNvPr id="22" name="Picture 8" descr="LOGO副本"/>
            <p:cNvPicPr>
              <a:picLocks noChangeAspect="1" noChangeArrowheads="1"/>
            </p:cNvPicPr>
            <p:nvPr/>
          </p:nvPicPr>
          <p:blipFill>
            <a:blip r:embed="rId2"/>
            <a:srcRect/>
            <a:stretch>
              <a:fillRect/>
            </a:stretch>
          </p:blipFill>
          <p:spPr bwMode="auto">
            <a:xfrm>
              <a:off x="0" y="0"/>
              <a:ext cx="2133600" cy="439737"/>
            </a:xfrm>
            <a:prstGeom prst="rect">
              <a:avLst/>
            </a:prstGeom>
            <a:noFill/>
            <a:ln w="9525">
              <a:noFill/>
              <a:miter lim="800000"/>
              <a:headEnd/>
              <a:tailEnd/>
            </a:ln>
          </p:spPr>
        </p:pic>
        <p:pic>
          <p:nvPicPr>
            <p:cNvPr id="23" name="Picture 9"/>
            <p:cNvPicPr>
              <a:picLocks noChangeAspect="1" noChangeArrowheads="1"/>
            </p:cNvPicPr>
            <p:nvPr/>
          </p:nvPicPr>
          <p:blipFill>
            <a:blip r:embed="rId3"/>
            <a:srcRect/>
            <a:stretch>
              <a:fillRect/>
            </a:stretch>
          </p:blipFill>
          <p:spPr bwMode="auto">
            <a:xfrm>
              <a:off x="2357422" y="142852"/>
              <a:ext cx="6786610" cy="274539"/>
            </a:xfrm>
            <a:prstGeom prst="rect">
              <a:avLst/>
            </a:prstGeom>
            <a:noFill/>
            <a:ln w="9525">
              <a:noFill/>
              <a:miter lim="800000"/>
              <a:headEnd/>
              <a:tailEnd/>
            </a:ln>
            <a:effectLst/>
          </p:spPr>
        </p:pic>
      </p:grpSp>
    </p:spTree>
    <p:extLst>
      <p:ext uri="{BB962C8B-B14F-4D97-AF65-F5344CB8AC3E}">
        <p14:creationId xmlns:p14="http://schemas.microsoft.com/office/powerpoint/2010/main" val="35502844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40768" y="692696"/>
            <a:ext cx="8363272" cy="5040560"/>
          </a:xfrm>
        </p:spPr>
        <p:txBody>
          <a:bodyPr>
            <a:normAutofit lnSpcReduction="10000"/>
          </a:bodyPr>
          <a:lstStyle/>
          <a:p>
            <a:pPr marL="0" indent="0">
              <a:buNone/>
            </a:pPr>
            <a:r>
              <a:rPr lang="zh-CN" altLang="en-US" sz="2000" dirty="0" smtClean="0"/>
              <a:t>实战</a:t>
            </a:r>
            <a:r>
              <a:rPr lang="en-US" altLang="zh-CN" sz="2000" dirty="0" smtClean="0"/>
              <a:t>1</a:t>
            </a:r>
            <a:r>
              <a:rPr lang="zh-CN" altLang="en-US" sz="2000" dirty="0" smtClean="0"/>
              <a:t>、脚本错误</a:t>
            </a:r>
            <a:endParaRPr lang="en-US" altLang="zh-CN" sz="2000" dirty="0" smtClean="0"/>
          </a:p>
          <a:p>
            <a:pPr marL="0" indent="0">
              <a:buNone/>
            </a:pPr>
            <a:r>
              <a:rPr lang="zh-CN" altLang="en-US" sz="1600" dirty="0" smtClean="0"/>
              <a:t>脚本</a:t>
            </a:r>
            <a:r>
              <a:rPr lang="zh-CN" altLang="en-US" sz="1600" dirty="0"/>
              <a:t>错误，脚本运行一段</a:t>
            </a:r>
            <a:r>
              <a:rPr lang="zh-CN" altLang="en-US" sz="1600" dirty="0" smtClean="0"/>
              <a:t>时间，或者是不小心吴删除文件后导致。可以用如下方法检验</a:t>
            </a:r>
            <a:r>
              <a:rPr lang="zh-CN" altLang="en-US" sz="1800" dirty="0" smtClean="0"/>
              <a:t>通常报如下错误</a:t>
            </a:r>
            <a:r>
              <a:rPr lang="zh-CN" altLang="en-US" sz="1600" dirty="0" smtClean="0"/>
              <a:t>。</a:t>
            </a:r>
            <a:endParaRPr lang="en-US" altLang="zh-CN" sz="1600" dirty="0" smtClean="0"/>
          </a:p>
          <a:p>
            <a:pPr marL="0" indent="0">
              <a:buNone/>
            </a:pPr>
            <a:endParaRPr lang="en-US" altLang="zh-CN" sz="2000" dirty="0" smtClean="0"/>
          </a:p>
          <a:p>
            <a:pPr marL="0" indent="0">
              <a:buNone/>
            </a:pPr>
            <a:endParaRPr lang="en-US" altLang="zh-CN" sz="2000" dirty="0"/>
          </a:p>
          <a:p>
            <a:pPr marL="0" indent="0">
              <a:buNone/>
            </a:pPr>
            <a:r>
              <a:rPr lang="zh-CN" altLang="en-US" sz="1600" b="1" dirty="0" smtClean="0"/>
              <a:t>解决办法：</a:t>
            </a:r>
            <a:r>
              <a:rPr lang="zh-CN" altLang="zh-CN" sz="1600" dirty="0"/>
              <a:t>重新建立一个空的脚本，把原先的代码复制过来，保存后就可以了。当完成这个操作后再次点击编译按钮就会编译通过</a:t>
            </a:r>
            <a:r>
              <a:rPr lang="zh-CN" altLang="zh-CN" sz="1600" dirty="0" smtClean="0"/>
              <a:t>。</a:t>
            </a:r>
            <a:endParaRPr lang="en-US" altLang="zh-CN" sz="1600" dirty="0" smtClean="0"/>
          </a:p>
          <a:p>
            <a:pPr marL="0" indent="0">
              <a:buNone/>
            </a:pPr>
            <a:r>
              <a:rPr lang="en-US" altLang="zh-CN" sz="1800" dirty="0" smtClean="0"/>
              <a:t>                                                                                                                                            </a:t>
            </a:r>
          </a:p>
          <a:p>
            <a:pPr marL="0" indent="0">
              <a:buNone/>
            </a:pPr>
            <a:endParaRPr lang="en-US" altLang="zh-CN" sz="1800" dirty="0"/>
          </a:p>
          <a:p>
            <a:pPr marL="0" indent="0">
              <a:buNone/>
            </a:pPr>
            <a:r>
              <a:rPr lang="zh-CN" altLang="en-US" sz="1800" dirty="0" smtClean="0"/>
              <a:t>实战</a:t>
            </a:r>
            <a:r>
              <a:rPr lang="en-US" altLang="zh-CN" sz="1800" dirty="0"/>
              <a:t>2 </a:t>
            </a:r>
            <a:r>
              <a:rPr lang="zh-CN" altLang="zh-CN" sz="1800" b="1" dirty="0"/>
              <a:t>、配置错误</a:t>
            </a:r>
            <a:r>
              <a:rPr lang="zh-CN" altLang="zh-CN" sz="1800" b="1" dirty="0" smtClean="0"/>
              <a:t>：</a:t>
            </a:r>
            <a:endParaRPr lang="en-US" altLang="zh-CN" sz="1800" b="1" dirty="0" smtClean="0"/>
          </a:p>
          <a:p>
            <a:pPr marL="0" indent="0">
              <a:buNone/>
            </a:pPr>
            <a:r>
              <a:rPr lang="zh-CN" altLang="zh-CN" sz="1600" dirty="0"/>
              <a:t>每次调优，开发会对程序进行修改。而修改的同时，部署会有些改变，有时开发没有及时告知，我们会按旧的方式部署新的安装包，导致这类错误的发生。例如下图的错误。</a:t>
            </a:r>
            <a:endParaRPr lang="en-US" altLang="zh-CN" sz="1600" dirty="0"/>
          </a:p>
          <a:p>
            <a:pPr marL="0" indent="0">
              <a:buNone/>
            </a:pPr>
            <a:endParaRPr lang="zh-CN" altLang="zh-CN" sz="1800" dirty="0"/>
          </a:p>
          <a:p>
            <a:pPr marL="0" indent="0">
              <a:buNone/>
            </a:pPr>
            <a:r>
              <a:rPr lang="en-US" altLang="zh-CN" sz="1800" dirty="0" smtClean="0"/>
              <a:t>              </a:t>
            </a:r>
          </a:p>
          <a:p>
            <a:pPr marL="0" indent="0">
              <a:buNone/>
            </a:pPr>
            <a:endParaRPr lang="en-US" altLang="zh-CN" sz="1600" b="1" dirty="0" smtClean="0"/>
          </a:p>
          <a:p>
            <a:pPr marL="0" indent="0">
              <a:buNone/>
            </a:pPr>
            <a:r>
              <a:rPr lang="zh-CN" altLang="en-US" sz="1600" b="1" dirty="0" smtClean="0"/>
              <a:t>解决</a:t>
            </a:r>
            <a:r>
              <a:rPr lang="zh-CN" altLang="en-US" sz="1600" b="1" dirty="0"/>
              <a:t>办法：</a:t>
            </a:r>
            <a:r>
              <a:rPr lang="zh-CN" altLang="zh-CN" sz="1600" dirty="0"/>
              <a:t>询问开发，部署新的版本是否和部署旧的版本的区别，补上漏掉的安装步骤。</a:t>
            </a:r>
            <a:endParaRPr lang="en-US" altLang="zh-CN" sz="1600" dirty="0"/>
          </a:p>
          <a:p>
            <a:pPr marL="0" indent="0">
              <a:buNone/>
            </a:pPr>
            <a:r>
              <a:rPr lang="en-US" altLang="zh-CN" sz="1800" dirty="0" smtClean="0">
                <a:solidFill>
                  <a:srgbClr val="FF0000"/>
                </a:solidFill>
              </a:rPr>
              <a:t>                                                   </a:t>
            </a:r>
            <a:r>
              <a:rPr lang="en-US" altLang="zh-CN" sz="1800" dirty="0" smtClean="0"/>
              <a:t>                                        </a:t>
            </a:r>
          </a:p>
        </p:txBody>
      </p:sp>
      <p:pic>
        <p:nvPicPr>
          <p:cNvPr id="4" name="图片 3"/>
          <p:cNvPicPr/>
          <p:nvPr/>
        </p:nvPicPr>
        <p:blipFill>
          <a:blip r:embed="rId3"/>
          <a:stretch>
            <a:fillRect/>
          </a:stretch>
        </p:blipFill>
        <p:spPr>
          <a:xfrm>
            <a:off x="531987" y="1714389"/>
            <a:ext cx="4176464" cy="504056"/>
          </a:xfrm>
          <a:prstGeom prst="rect">
            <a:avLst/>
          </a:prstGeom>
        </p:spPr>
      </p:pic>
      <p:pic>
        <p:nvPicPr>
          <p:cNvPr id="5" name="图片 4"/>
          <p:cNvPicPr/>
          <p:nvPr/>
        </p:nvPicPr>
        <p:blipFill>
          <a:blip r:embed="rId4"/>
          <a:stretch>
            <a:fillRect/>
          </a:stretch>
        </p:blipFill>
        <p:spPr>
          <a:xfrm>
            <a:off x="313037" y="2780928"/>
            <a:ext cx="8064896" cy="576064"/>
          </a:xfrm>
          <a:prstGeom prst="rect">
            <a:avLst/>
          </a:prstGeom>
        </p:spPr>
      </p:pic>
      <p:grpSp>
        <p:nvGrpSpPr>
          <p:cNvPr id="7" name="组合 6"/>
          <p:cNvGrpSpPr/>
          <p:nvPr/>
        </p:nvGrpSpPr>
        <p:grpSpPr>
          <a:xfrm>
            <a:off x="0" y="54383"/>
            <a:ext cx="9144000" cy="439737"/>
            <a:chOff x="0" y="0"/>
            <a:chExt cx="9144032" cy="439737"/>
          </a:xfrm>
        </p:grpSpPr>
        <p:pic>
          <p:nvPicPr>
            <p:cNvPr id="8" name="Picture 8" descr="LOGO副本"/>
            <p:cNvPicPr>
              <a:picLocks noChangeAspect="1" noChangeArrowheads="1"/>
            </p:cNvPicPr>
            <p:nvPr/>
          </p:nvPicPr>
          <p:blipFill>
            <a:blip r:embed="rId5"/>
            <a:srcRect/>
            <a:stretch>
              <a:fillRect/>
            </a:stretch>
          </p:blipFill>
          <p:spPr bwMode="auto">
            <a:xfrm>
              <a:off x="0" y="0"/>
              <a:ext cx="2133600" cy="439737"/>
            </a:xfrm>
            <a:prstGeom prst="rect">
              <a:avLst/>
            </a:prstGeom>
            <a:noFill/>
            <a:ln w="9525">
              <a:noFill/>
              <a:miter lim="800000"/>
              <a:headEnd/>
              <a:tailEnd/>
            </a:ln>
          </p:spPr>
        </p:pic>
        <p:pic>
          <p:nvPicPr>
            <p:cNvPr id="9" name="Picture 9"/>
            <p:cNvPicPr>
              <a:picLocks noChangeAspect="1" noChangeArrowheads="1"/>
            </p:cNvPicPr>
            <p:nvPr/>
          </p:nvPicPr>
          <p:blipFill>
            <a:blip r:embed="rId6"/>
            <a:srcRect/>
            <a:stretch>
              <a:fillRect/>
            </a:stretch>
          </p:blipFill>
          <p:spPr bwMode="auto">
            <a:xfrm>
              <a:off x="2357422" y="142852"/>
              <a:ext cx="6786610" cy="274539"/>
            </a:xfrm>
            <a:prstGeom prst="rect">
              <a:avLst/>
            </a:prstGeom>
            <a:noFill/>
            <a:ln w="9525">
              <a:noFill/>
              <a:miter lim="800000"/>
              <a:headEnd/>
              <a:tailEnd/>
            </a:ln>
            <a:effectLst/>
          </p:spPr>
        </p:pic>
      </p:grpSp>
      <p:pic>
        <p:nvPicPr>
          <p:cNvPr id="11" name="图片 10"/>
          <p:cNvPicPr/>
          <p:nvPr/>
        </p:nvPicPr>
        <p:blipFill>
          <a:blip r:embed="rId7"/>
          <a:stretch>
            <a:fillRect/>
          </a:stretch>
        </p:blipFill>
        <p:spPr>
          <a:xfrm>
            <a:off x="902656" y="4221088"/>
            <a:ext cx="7103280" cy="720080"/>
          </a:xfrm>
          <a:prstGeom prst="rect">
            <a:avLst/>
          </a:prstGeom>
        </p:spPr>
      </p:pic>
      <p:pic>
        <p:nvPicPr>
          <p:cNvPr id="2050"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1987" y="5373216"/>
            <a:ext cx="7515225" cy="175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8071831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73898" y="980728"/>
            <a:ext cx="8229600" cy="2664296"/>
          </a:xfrm>
        </p:spPr>
        <p:txBody>
          <a:bodyPr>
            <a:noAutofit/>
          </a:bodyPr>
          <a:lstStyle/>
          <a:p>
            <a:pPr marL="0" indent="0">
              <a:buNone/>
            </a:pPr>
            <a:endParaRPr lang="en-US" altLang="zh-CN" sz="2000" dirty="0" smtClean="0"/>
          </a:p>
          <a:p>
            <a:pPr marL="0" indent="0">
              <a:buNone/>
            </a:pPr>
            <a:endParaRPr lang="zh-CN" altLang="zh-CN" sz="2000" dirty="0"/>
          </a:p>
          <a:p>
            <a:pPr marL="0" indent="0">
              <a:buNone/>
            </a:pPr>
            <a:endParaRPr lang="en-US" altLang="zh-CN" sz="1600" b="1" dirty="0" smtClean="0"/>
          </a:p>
          <a:p>
            <a:pPr marL="0" indent="0">
              <a:buNone/>
            </a:pPr>
            <a:endParaRPr lang="en-US" altLang="zh-CN" sz="2000" dirty="0"/>
          </a:p>
          <a:p>
            <a:pPr marL="0" indent="0">
              <a:buNone/>
            </a:pPr>
            <a:endParaRPr lang="en-US" altLang="zh-CN" sz="2000" dirty="0" smtClean="0"/>
          </a:p>
          <a:p>
            <a:pPr marL="0" indent="0">
              <a:buNone/>
            </a:pPr>
            <a:r>
              <a:rPr lang="en-US" altLang="zh-CN" sz="2000" dirty="0"/>
              <a:t> </a:t>
            </a:r>
            <a:r>
              <a:rPr lang="en-US" altLang="zh-CN" sz="2000" dirty="0" smtClean="0"/>
              <a:t>                                                                                                                              </a:t>
            </a:r>
          </a:p>
          <a:p>
            <a:pPr marL="0" indent="0">
              <a:buNone/>
            </a:pPr>
            <a:r>
              <a:rPr lang="zh-CN" altLang="en-US" sz="2000" dirty="0"/>
              <a:t> </a:t>
            </a:r>
            <a:r>
              <a:rPr lang="zh-CN" altLang="en-US" sz="2000" dirty="0" smtClean="0"/>
              <a:t>                                                                                                                              </a:t>
            </a:r>
            <a:endParaRPr lang="en-US" altLang="zh-CN" sz="2000" dirty="0" smtClean="0"/>
          </a:p>
          <a:p>
            <a:pPr marL="0" indent="0">
              <a:buNone/>
            </a:pPr>
            <a:r>
              <a:rPr lang="zh-CN" altLang="en-US" sz="2800" dirty="0" smtClean="0"/>
              <a:t>                                                                                         </a:t>
            </a:r>
            <a:endParaRPr lang="en-US" altLang="zh-CN" sz="2800" dirty="0"/>
          </a:p>
        </p:txBody>
      </p:sp>
      <p:sp>
        <p:nvSpPr>
          <p:cNvPr id="6" name="内容占位符 2"/>
          <p:cNvSpPr txBox="1">
            <a:spLocks/>
          </p:cNvSpPr>
          <p:nvPr/>
        </p:nvSpPr>
        <p:spPr>
          <a:xfrm>
            <a:off x="407248" y="620688"/>
            <a:ext cx="8229600" cy="280831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zh-CN" altLang="en-US" sz="2000" dirty="0" smtClean="0"/>
              <a:t>实战</a:t>
            </a:r>
            <a:r>
              <a:rPr lang="en-US" altLang="zh-CN" sz="2000" dirty="0" smtClean="0"/>
              <a:t>3</a:t>
            </a:r>
            <a:r>
              <a:rPr lang="zh-CN" altLang="zh-CN" sz="2000" b="1" dirty="0" smtClean="0"/>
              <a:t>、</a:t>
            </a:r>
            <a:r>
              <a:rPr lang="zh-CN" altLang="en-US" sz="2000" b="1" dirty="0" smtClean="0"/>
              <a:t>业务</a:t>
            </a:r>
            <a:r>
              <a:rPr lang="zh-CN" altLang="zh-CN" sz="2000" b="1" dirty="0" smtClean="0"/>
              <a:t>错误：</a:t>
            </a:r>
            <a:endParaRPr lang="zh-CN" altLang="zh-CN" sz="2000" dirty="0" smtClean="0"/>
          </a:p>
          <a:p>
            <a:pPr marL="0" indent="0">
              <a:buFont typeface="Arial" pitchFamily="34" charset="0"/>
              <a:buNone/>
            </a:pPr>
            <a:r>
              <a:rPr lang="zh-CN" altLang="zh-CN" sz="1600" dirty="0" smtClean="0"/>
              <a:t>每个业务对测试数据的要求不同，比如说取款，取款就需要存折中有钱，操作的柜员钱箱中也要有钱，才能完成取款业务。如果取款的钱不够会报如下错误。</a:t>
            </a:r>
            <a:endParaRPr lang="en-US" altLang="zh-CN" sz="1600" dirty="0" smtClean="0"/>
          </a:p>
          <a:p>
            <a:pPr marL="0" indent="0">
              <a:buFont typeface="Arial" pitchFamily="34" charset="0"/>
              <a:buNone/>
            </a:pPr>
            <a:endParaRPr lang="zh-CN" altLang="zh-CN" sz="2000" dirty="0" smtClean="0"/>
          </a:p>
          <a:p>
            <a:pPr marL="0" indent="0">
              <a:buFont typeface="Arial" pitchFamily="34" charset="0"/>
              <a:buNone/>
            </a:pPr>
            <a:endParaRPr lang="en-US" altLang="zh-CN" dirty="0"/>
          </a:p>
          <a:p>
            <a:pPr marL="0" indent="0">
              <a:buFont typeface="Arial" pitchFamily="34" charset="0"/>
              <a:buNone/>
            </a:pPr>
            <a:r>
              <a:rPr lang="zh-CN" altLang="en-US" sz="1600" b="1" dirty="0" smtClean="0"/>
              <a:t>解决办法</a:t>
            </a:r>
            <a:r>
              <a:rPr lang="zh-CN" altLang="en-US" sz="1800" b="1" dirty="0" smtClean="0"/>
              <a:t>：</a:t>
            </a:r>
            <a:r>
              <a:rPr lang="zh-CN" altLang="zh-CN" sz="1600" dirty="0" smtClean="0"/>
              <a:t>充分了解一个业务在测试前需求在什么条件下才能完成业务，准备好相应的测试数据。在测试中，遇到这类问题，但又不知道问题出在哪，和开发沟通，开发会告诉你还需要什么条件才能完成业务。</a:t>
            </a:r>
            <a:endParaRPr lang="en-US" altLang="zh-CN" sz="1600" dirty="0" smtClean="0"/>
          </a:p>
          <a:p>
            <a:pPr marL="0" indent="0">
              <a:buFont typeface="Arial" pitchFamily="34" charset="0"/>
              <a:buNone/>
            </a:pPr>
            <a:endParaRPr lang="en-US" altLang="zh-CN" sz="2000" dirty="0" smtClean="0"/>
          </a:p>
          <a:p>
            <a:pPr marL="0" indent="0">
              <a:buFont typeface="Arial" pitchFamily="34" charset="0"/>
              <a:buNone/>
            </a:pPr>
            <a:endParaRPr lang="en-US" altLang="zh-CN" sz="2000" dirty="0" smtClean="0"/>
          </a:p>
          <a:p>
            <a:pPr marL="0" indent="0">
              <a:buFont typeface="Arial" pitchFamily="34" charset="0"/>
              <a:buNone/>
            </a:pPr>
            <a:r>
              <a:rPr lang="en-US" altLang="zh-CN" sz="2000" dirty="0" smtClean="0"/>
              <a:t>                                                                                                                               </a:t>
            </a:r>
            <a:endParaRPr lang="zh-CN" altLang="en-US" sz="2400" dirty="0"/>
          </a:p>
        </p:txBody>
      </p:sp>
      <p:pic>
        <p:nvPicPr>
          <p:cNvPr id="7" name="图片 6"/>
          <p:cNvPicPr/>
          <p:nvPr/>
        </p:nvPicPr>
        <p:blipFill>
          <a:blip r:embed="rId2"/>
          <a:stretch>
            <a:fillRect/>
          </a:stretch>
        </p:blipFill>
        <p:spPr>
          <a:xfrm>
            <a:off x="827584" y="1556792"/>
            <a:ext cx="7063345" cy="720080"/>
          </a:xfrm>
          <a:prstGeom prst="rect">
            <a:avLst/>
          </a:prstGeom>
        </p:spPr>
      </p:pic>
      <p:grpSp>
        <p:nvGrpSpPr>
          <p:cNvPr id="8" name="组合 7"/>
          <p:cNvGrpSpPr/>
          <p:nvPr/>
        </p:nvGrpSpPr>
        <p:grpSpPr>
          <a:xfrm>
            <a:off x="0" y="63885"/>
            <a:ext cx="9144000" cy="439737"/>
            <a:chOff x="0" y="0"/>
            <a:chExt cx="9144032" cy="439737"/>
          </a:xfrm>
        </p:grpSpPr>
        <p:pic>
          <p:nvPicPr>
            <p:cNvPr id="9" name="Picture 8" descr="LOGO副本"/>
            <p:cNvPicPr>
              <a:picLocks noChangeAspect="1" noChangeArrowheads="1"/>
            </p:cNvPicPr>
            <p:nvPr/>
          </p:nvPicPr>
          <p:blipFill>
            <a:blip r:embed="rId3"/>
            <a:srcRect/>
            <a:stretch>
              <a:fillRect/>
            </a:stretch>
          </p:blipFill>
          <p:spPr bwMode="auto">
            <a:xfrm>
              <a:off x="0" y="0"/>
              <a:ext cx="2133600" cy="439737"/>
            </a:xfrm>
            <a:prstGeom prst="rect">
              <a:avLst/>
            </a:prstGeom>
            <a:noFill/>
            <a:ln w="9525">
              <a:noFill/>
              <a:miter lim="800000"/>
              <a:headEnd/>
              <a:tailEnd/>
            </a:ln>
          </p:spPr>
        </p:pic>
        <p:pic>
          <p:nvPicPr>
            <p:cNvPr id="10" name="Picture 9"/>
            <p:cNvPicPr>
              <a:picLocks noChangeAspect="1" noChangeArrowheads="1"/>
            </p:cNvPicPr>
            <p:nvPr/>
          </p:nvPicPr>
          <p:blipFill>
            <a:blip r:embed="rId4"/>
            <a:srcRect/>
            <a:stretch>
              <a:fillRect/>
            </a:stretch>
          </p:blipFill>
          <p:spPr bwMode="auto">
            <a:xfrm>
              <a:off x="2357422" y="142852"/>
              <a:ext cx="6786610" cy="274539"/>
            </a:xfrm>
            <a:prstGeom prst="rect">
              <a:avLst/>
            </a:prstGeom>
            <a:noFill/>
            <a:ln w="9525">
              <a:noFill/>
              <a:miter lim="800000"/>
              <a:headEnd/>
              <a:tailEnd/>
            </a:ln>
            <a:effectLst/>
          </p:spPr>
        </p:pic>
      </p:grpSp>
      <p:sp>
        <p:nvSpPr>
          <p:cNvPr id="11" name="内容占位符 2"/>
          <p:cNvSpPr txBox="1">
            <a:spLocks/>
          </p:cNvSpPr>
          <p:nvPr/>
        </p:nvSpPr>
        <p:spPr>
          <a:xfrm>
            <a:off x="488070" y="3356992"/>
            <a:ext cx="8229600" cy="3240359"/>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zh-CN" altLang="en-US" sz="2000" dirty="0" smtClean="0"/>
              <a:t>实战</a:t>
            </a:r>
            <a:r>
              <a:rPr lang="en-US" altLang="zh-CN" sz="2000" dirty="0" smtClean="0"/>
              <a:t>4</a:t>
            </a:r>
            <a:r>
              <a:rPr lang="zh-CN" altLang="en-US" sz="2000" b="1" dirty="0" smtClean="0"/>
              <a:t>、功能</a:t>
            </a:r>
            <a:r>
              <a:rPr lang="zh-CN" altLang="zh-CN" sz="2000" b="1" dirty="0" smtClean="0"/>
              <a:t>错误</a:t>
            </a:r>
            <a:r>
              <a:rPr lang="zh-CN" altLang="zh-CN" sz="2000" b="1" dirty="0" smtClean="0"/>
              <a:t>：</a:t>
            </a:r>
            <a:endParaRPr lang="zh-CN" altLang="zh-CN" sz="2000" dirty="0" smtClean="0"/>
          </a:p>
          <a:p>
            <a:pPr marL="0" indent="0">
              <a:buFont typeface="Arial" pitchFamily="34" charset="0"/>
              <a:buNone/>
            </a:pPr>
            <a:r>
              <a:rPr lang="zh-CN" altLang="zh-CN" sz="1600" dirty="0" smtClean="0"/>
              <a:t>开发进行调优，</a:t>
            </a:r>
            <a:r>
              <a:rPr lang="zh-CN" altLang="en-US" sz="1600" dirty="0" smtClean="0"/>
              <a:t>有些功能模块可能出现了问题，导致脚本调试过程中没有正确返回</a:t>
            </a:r>
            <a:r>
              <a:rPr lang="en-US" altLang="zh-CN" sz="1600" dirty="0" smtClean="0"/>
              <a:t>http</a:t>
            </a:r>
            <a:r>
              <a:rPr lang="zh-CN" altLang="en-US" sz="1600" dirty="0" smtClean="0"/>
              <a:t>状态值，曾经出现过多次返回</a:t>
            </a:r>
            <a:r>
              <a:rPr lang="en-US" altLang="zh-CN" sz="1600" dirty="0" smtClean="0"/>
              <a:t>404</a:t>
            </a:r>
            <a:r>
              <a:rPr lang="zh-CN" altLang="en-US" sz="1600" dirty="0" smtClean="0"/>
              <a:t>错误</a:t>
            </a:r>
            <a:endParaRPr lang="en-US" altLang="zh-CN" sz="1600" b="1" dirty="0" smtClean="0"/>
          </a:p>
          <a:p>
            <a:pPr marL="0" indent="0">
              <a:buFont typeface="Arial" pitchFamily="34" charset="0"/>
              <a:buNone/>
            </a:pPr>
            <a:r>
              <a:rPr lang="zh-CN" altLang="en-US" sz="1600" b="1" dirty="0" smtClean="0"/>
              <a:t>解决办法：</a:t>
            </a:r>
            <a:r>
              <a:rPr lang="zh-CN" altLang="zh-CN" sz="1600" dirty="0" smtClean="0"/>
              <a:t>查看脚本是否设置</a:t>
            </a:r>
            <a:r>
              <a:rPr lang="zh-CN" altLang="zh-CN" sz="1600" dirty="0" smtClean="0"/>
              <a:t>出错</a:t>
            </a:r>
            <a:r>
              <a:rPr lang="zh-CN" altLang="en-US" sz="1600" dirty="0" smtClean="0"/>
              <a:t>或查看功能上是否能正常业务操作。</a:t>
            </a:r>
            <a:endParaRPr lang="en-US" altLang="zh-CN" sz="1600" dirty="0" smtClean="0"/>
          </a:p>
          <a:p>
            <a:pPr marL="0" indent="0">
              <a:buFont typeface="Arial" pitchFamily="34" charset="0"/>
              <a:buNone/>
            </a:pPr>
            <a:r>
              <a:rPr lang="zh-CN" altLang="en-US" sz="1600" b="1" dirty="0" smtClean="0"/>
              <a:t>其他容易出现的优化问题</a:t>
            </a:r>
            <a:endParaRPr lang="en-US" altLang="zh-CN" sz="1600" b="1" dirty="0" smtClean="0"/>
          </a:p>
          <a:p>
            <a:pPr marL="0" indent="0">
              <a:buFont typeface="Arial" pitchFamily="34" charset="0"/>
              <a:buNone/>
            </a:pPr>
            <a:r>
              <a:rPr lang="en-US" altLang="zh-CN" sz="1600" dirty="0" smtClean="0"/>
              <a:t>1</a:t>
            </a:r>
            <a:r>
              <a:rPr lang="zh-CN" altLang="en-US" sz="1600" dirty="0" smtClean="0"/>
              <a:t>、脚本调试不提示错误或参数找不到，查看功能页面无记录，首先检测数据库是否有记录；</a:t>
            </a:r>
            <a:endParaRPr lang="en-US" altLang="zh-CN" sz="1600" dirty="0" smtClean="0"/>
          </a:p>
          <a:p>
            <a:pPr marL="0" indent="0">
              <a:buFont typeface="Arial" pitchFamily="34" charset="0"/>
              <a:buNone/>
            </a:pPr>
            <a:r>
              <a:rPr lang="zh-CN" altLang="en-US" sz="1600" dirty="0" smtClean="0"/>
              <a:t>若数据库无记录，则表明传递参数多了或少了字符，特别是多了空格，将导致此问题；</a:t>
            </a:r>
            <a:endParaRPr lang="en-US" altLang="zh-CN" sz="1600" dirty="0" smtClean="0"/>
          </a:p>
          <a:p>
            <a:pPr marL="0" indent="0">
              <a:buFont typeface="Arial" pitchFamily="34" charset="0"/>
              <a:buNone/>
            </a:pPr>
            <a:r>
              <a:rPr lang="zh-CN" altLang="en-US" sz="1600" dirty="0" smtClean="0"/>
              <a:t>若数据库有记录，则表明此记录不属于所测试实训的范畴，还是检测参数问题；</a:t>
            </a:r>
            <a:endParaRPr lang="en-US" altLang="zh-CN" sz="1600" dirty="0" smtClean="0"/>
          </a:p>
          <a:p>
            <a:pPr marL="0" indent="0">
              <a:buFont typeface="Arial" pitchFamily="34" charset="0"/>
              <a:buNone/>
            </a:pPr>
            <a:r>
              <a:rPr lang="en-US" altLang="zh-CN" sz="1600" dirty="0" smtClean="0"/>
              <a:t>2</a:t>
            </a:r>
            <a:r>
              <a:rPr lang="zh-CN" altLang="en-US" sz="1600" dirty="0" smtClean="0"/>
              <a:t>、发生</a:t>
            </a:r>
            <a:r>
              <a:rPr lang="en-US" altLang="zh-CN" sz="1600" dirty="0" smtClean="0"/>
              <a:t>object move to </a:t>
            </a:r>
            <a:r>
              <a:rPr lang="zh-CN" altLang="en-US" sz="1600" dirty="0" smtClean="0"/>
              <a:t>登录首页的话 ，首先检查虚拟用户是否存在被踢下线的可能，查看虚拟用户是否设置错误，或是否脚本中强制转换了。</a:t>
            </a:r>
            <a:endParaRPr lang="en-US" altLang="zh-CN" sz="1600" dirty="0" smtClean="0"/>
          </a:p>
          <a:p>
            <a:pPr marL="0" indent="0">
              <a:buFont typeface="Arial" pitchFamily="34" charset="0"/>
              <a:buNone/>
            </a:pPr>
            <a:r>
              <a:rPr lang="en-US" altLang="zh-CN" sz="1600" dirty="0" smtClean="0"/>
              <a:t>3</a:t>
            </a:r>
            <a:r>
              <a:rPr lang="zh-CN" altLang="en-US" sz="1600" dirty="0" smtClean="0"/>
              <a:t>、提示参数长度不足时，一般检测参数左右边界是否合适。</a:t>
            </a:r>
            <a:endParaRPr lang="en-US" altLang="zh-CN" sz="1600" dirty="0" smtClean="0"/>
          </a:p>
          <a:p>
            <a:pPr marL="0" indent="0">
              <a:buFont typeface="Arial" pitchFamily="34" charset="0"/>
              <a:buNone/>
            </a:pPr>
            <a:endParaRPr lang="en-US" altLang="zh-CN" sz="2000" dirty="0" smtClean="0"/>
          </a:p>
          <a:p>
            <a:pPr marL="0" indent="0">
              <a:buFont typeface="Arial" pitchFamily="34" charset="0"/>
              <a:buNone/>
            </a:pPr>
            <a:endParaRPr lang="en-US" altLang="zh-CN" sz="2000" dirty="0" smtClean="0"/>
          </a:p>
          <a:p>
            <a:pPr marL="0" indent="0">
              <a:buFont typeface="Arial" pitchFamily="34" charset="0"/>
              <a:buNone/>
            </a:pPr>
            <a:r>
              <a:rPr lang="en-US" altLang="zh-CN" sz="2000" dirty="0" smtClean="0"/>
              <a:t>                                                                                                                              </a:t>
            </a:r>
            <a:endParaRPr lang="zh-CN" altLang="en-US" sz="2800" dirty="0"/>
          </a:p>
        </p:txBody>
      </p:sp>
    </p:spTree>
    <p:extLst>
      <p:ext uri="{BB962C8B-B14F-4D97-AF65-F5344CB8AC3E}">
        <p14:creationId xmlns:p14="http://schemas.microsoft.com/office/powerpoint/2010/main" val="273557716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2250567" y="1080848"/>
            <a:ext cx="1152128" cy="3600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场景运行</a:t>
            </a:r>
            <a:endParaRPr lang="zh-CN" altLang="en-US" sz="1600" dirty="0"/>
          </a:p>
        </p:txBody>
      </p:sp>
      <p:sp>
        <p:nvSpPr>
          <p:cNvPr id="6" name="圆角矩形 5"/>
          <p:cNvSpPr/>
          <p:nvPr/>
        </p:nvSpPr>
        <p:spPr>
          <a:xfrm>
            <a:off x="2250566" y="1779716"/>
            <a:ext cx="1152128" cy="3600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发现问题</a:t>
            </a:r>
            <a:endParaRPr lang="zh-CN" altLang="en-US" sz="1600" dirty="0"/>
          </a:p>
        </p:txBody>
      </p:sp>
      <p:sp>
        <p:nvSpPr>
          <p:cNvPr id="10" name="下箭头 9"/>
          <p:cNvSpPr/>
          <p:nvPr/>
        </p:nvSpPr>
        <p:spPr>
          <a:xfrm>
            <a:off x="2715685" y="1440888"/>
            <a:ext cx="257543" cy="363370"/>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00"/>
              </a:solidFill>
            </a:endParaRPr>
          </a:p>
        </p:txBody>
      </p:sp>
      <p:sp>
        <p:nvSpPr>
          <p:cNvPr id="11" name="圆角矩形 10"/>
          <p:cNvSpPr/>
          <p:nvPr/>
        </p:nvSpPr>
        <p:spPr>
          <a:xfrm>
            <a:off x="2250567" y="2514787"/>
            <a:ext cx="1152128" cy="3600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查看日志</a:t>
            </a:r>
            <a:endParaRPr lang="zh-CN" altLang="en-US" sz="1600" dirty="0"/>
          </a:p>
        </p:txBody>
      </p:sp>
      <p:sp>
        <p:nvSpPr>
          <p:cNvPr id="12" name="下箭头 11"/>
          <p:cNvSpPr/>
          <p:nvPr/>
        </p:nvSpPr>
        <p:spPr>
          <a:xfrm>
            <a:off x="2697858" y="2127461"/>
            <a:ext cx="257543" cy="390264"/>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菱形 12"/>
          <p:cNvSpPr/>
          <p:nvPr/>
        </p:nvSpPr>
        <p:spPr>
          <a:xfrm>
            <a:off x="2088617" y="3321848"/>
            <a:ext cx="1369386" cy="904211"/>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t>设置</a:t>
            </a:r>
            <a:r>
              <a:rPr lang="zh-CN" altLang="en-US" sz="1600" dirty="0" smtClean="0"/>
              <a:t>问题</a:t>
            </a:r>
            <a:endParaRPr lang="zh-CN" altLang="en-US" sz="1600" dirty="0"/>
          </a:p>
        </p:txBody>
      </p:sp>
      <p:sp>
        <p:nvSpPr>
          <p:cNvPr id="14" name="下箭头 13"/>
          <p:cNvSpPr/>
          <p:nvPr/>
        </p:nvSpPr>
        <p:spPr>
          <a:xfrm>
            <a:off x="2647796" y="2861879"/>
            <a:ext cx="257543" cy="458180"/>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右箭头 14"/>
          <p:cNvSpPr/>
          <p:nvPr/>
        </p:nvSpPr>
        <p:spPr>
          <a:xfrm>
            <a:off x="3339873" y="3657916"/>
            <a:ext cx="576064" cy="288032"/>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8" name="圆角矩形 17"/>
          <p:cNvSpPr/>
          <p:nvPr/>
        </p:nvSpPr>
        <p:spPr>
          <a:xfrm>
            <a:off x="3458003" y="3399424"/>
            <a:ext cx="339804" cy="31809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t>是</a:t>
            </a:r>
          </a:p>
        </p:txBody>
      </p:sp>
      <p:sp>
        <p:nvSpPr>
          <p:cNvPr id="21" name="圆角矩形 20"/>
          <p:cNvSpPr/>
          <p:nvPr/>
        </p:nvSpPr>
        <p:spPr>
          <a:xfrm>
            <a:off x="3915937" y="3639821"/>
            <a:ext cx="1152128" cy="3600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t>设置</a:t>
            </a:r>
            <a:r>
              <a:rPr lang="zh-CN" altLang="en-US" sz="1600" dirty="0" smtClean="0"/>
              <a:t>排错</a:t>
            </a:r>
            <a:endParaRPr lang="zh-CN" altLang="en-US" sz="1600" dirty="0"/>
          </a:p>
        </p:txBody>
      </p:sp>
      <p:sp>
        <p:nvSpPr>
          <p:cNvPr id="22" name="下箭头 21"/>
          <p:cNvSpPr/>
          <p:nvPr/>
        </p:nvSpPr>
        <p:spPr>
          <a:xfrm>
            <a:off x="2605787" y="4174115"/>
            <a:ext cx="257543" cy="458180"/>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圆角矩形 22"/>
          <p:cNvSpPr/>
          <p:nvPr/>
        </p:nvSpPr>
        <p:spPr>
          <a:xfrm>
            <a:off x="2909206" y="4210010"/>
            <a:ext cx="339804" cy="31809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t>否</a:t>
            </a:r>
            <a:endParaRPr lang="zh-CN" altLang="en-US" sz="1200" dirty="0"/>
          </a:p>
        </p:txBody>
      </p:sp>
      <p:sp>
        <p:nvSpPr>
          <p:cNvPr id="24" name="菱形 23"/>
          <p:cNvSpPr/>
          <p:nvPr/>
        </p:nvSpPr>
        <p:spPr>
          <a:xfrm>
            <a:off x="1904536" y="4604862"/>
            <a:ext cx="1586644" cy="885698"/>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功能业务问题</a:t>
            </a:r>
            <a:endParaRPr lang="zh-CN" altLang="en-US" sz="1600" dirty="0"/>
          </a:p>
        </p:txBody>
      </p:sp>
      <p:sp>
        <p:nvSpPr>
          <p:cNvPr id="25" name="菱形 24"/>
          <p:cNvSpPr/>
          <p:nvPr/>
        </p:nvSpPr>
        <p:spPr>
          <a:xfrm>
            <a:off x="3915937" y="4579659"/>
            <a:ext cx="1470131" cy="936104"/>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t>功能</a:t>
            </a:r>
            <a:r>
              <a:rPr lang="zh-CN" altLang="en-US" sz="1600" dirty="0" smtClean="0"/>
              <a:t>问题</a:t>
            </a:r>
            <a:endParaRPr lang="zh-CN" altLang="en-US" sz="1600" dirty="0"/>
          </a:p>
        </p:txBody>
      </p:sp>
      <p:sp>
        <p:nvSpPr>
          <p:cNvPr id="26" name="右箭头 25"/>
          <p:cNvSpPr/>
          <p:nvPr/>
        </p:nvSpPr>
        <p:spPr>
          <a:xfrm>
            <a:off x="3424829" y="4903695"/>
            <a:ext cx="576064" cy="288032"/>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8" name="圆角矩形 27"/>
          <p:cNvSpPr/>
          <p:nvPr/>
        </p:nvSpPr>
        <p:spPr>
          <a:xfrm>
            <a:off x="3491180" y="4589542"/>
            <a:ext cx="339804" cy="318095"/>
          </a:xfrm>
          <a:prstGeom prst="roundRect">
            <a:avLst>
              <a:gd name="adj" fmla="val 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t>是</a:t>
            </a:r>
          </a:p>
        </p:txBody>
      </p:sp>
      <p:sp>
        <p:nvSpPr>
          <p:cNvPr id="29" name="圆角矩形 28"/>
          <p:cNvSpPr/>
          <p:nvPr/>
        </p:nvSpPr>
        <p:spPr>
          <a:xfrm>
            <a:off x="5347081" y="4702190"/>
            <a:ext cx="339804" cy="2663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t>是</a:t>
            </a:r>
          </a:p>
        </p:txBody>
      </p:sp>
      <p:sp>
        <p:nvSpPr>
          <p:cNvPr id="30" name="右箭头 29"/>
          <p:cNvSpPr/>
          <p:nvPr/>
        </p:nvSpPr>
        <p:spPr>
          <a:xfrm>
            <a:off x="5293988" y="4914559"/>
            <a:ext cx="576064" cy="285205"/>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1" name="下箭头 30"/>
          <p:cNvSpPr/>
          <p:nvPr/>
        </p:nvSpPr>
        <p:spPr>
          <a:xfrm>
            <a:off x="4494011" y="5484003"/>
            <a:ext cx="257543" cy="458180"/>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圆角矩形 32"/>
          <p:cNvSpPr/>
          <p:nvPr/>
        </p:nvSpPr>
        <p:spPr>
          <a:xfrm>
            <a:off x="4689858" y="5490560"/>
            <a:ext cx="339804" cy="31809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t>否</a:t>
            </a:r>
            <a:endParaRPr lang="zh-CN" altLang="en-US" sz="1200" dirty="0"/>
          </a:p>
        </p:txBody>
      </p:sp>
      <p:sp>
        <p:nvSpPr>
          <p:cNvPr id="34" name="圆角矩形 33"/>
          <p:cNvSpPr/>
          <p:nvPr/>
        </p:nvSpPr>
        <p:spPr>
          <a:xfrm>
            <a:off x="2071732" y="5902983"/>
            <a:ext cx="1152128" cy="3600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性能调优</a:t>
            </a:r>
            <a:endParaRPr lang="zh-CN" altLang="en-US" sz="1600" dirty="0"/>
          </a:p>
        </p:txBody>
      </p:sp>
      <p:sp>
        <p:nvSpPr>
          <p:cNvPr id="36" name="下箭头 35"/>
          <p:cNvSpPr/>
          <p:nvPr/>
        </p:nvSpPr>
        <p:spPr>
          <a:xfrm>
            <a:off x="2569086" y="5468238"/>
            <a:ext cx="257543" cy="458180"/>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圆角矩形 36"/>
          <p:cNvSpPr/>
          <p:nvPr/>
        </p:nvSpPr>
        <p:spPr>
          <a:xfrm>
            <a:off x="4040711" y="5913925"/>
            <a:ext cx="1164141" cy="3600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业务设置</a:t>
            </a:r>
            <a:endParaRPr lang="zh-CN" altLang="en-US" sz="1600" dirty="0"/>
          </a:p>
        </p:txBody>
      </p:sp>
      <p:sp>
        <p:nvSpPr>
          <p:cNvPr id="38" name="圆角矩形 37"/>
          <p:cNvSpPr/>
          <p:nvPr/>
        </p:nvSpPr>
        <p:spPr>
          <a:xfrm>
            <a:off x="5870052" y="4882569"/>
            <a:ext cx="1152128" cy="3600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功能修复</a:t>
            </a:r>
            <a:endParaRPr lang="zh-CN" altLang="en-US" sz="1600" dirty="0"/>
          </a:p>
        </p:txBody>
      </p:sp>
      <p:sp>
        <p:nvSpPr>
          <p:cNvPr id="40" name="圆角矩形 39"/>
          <p:cNvSpPr/>
          <p:nvPr/>
        </p:nvSpPr>
        <p:spPr>
          <a:xfrm>
            <a:off x="2739304" y="5484003"/>
            <a:ext cx="339804" cy="318095"/>
          </a:xfrm>
          <a:prstGeom prst="roundRect">
            <a:avLst>
              <a:gd name="adj" fmla="val 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t>否</a:t>
            </a:r>
            <a:endParaRPr lang="zh-CN" altLang="en-US" sz="1200" dirty="0"/>
          </a:p>
        </p:txBody>
      </p:sp>
      <p:sp>
        <p:nvSpPr>
          <p:cNvPr id="39" name="TextBox 38"/>
          <p:cNvSpPr txBox="1"/>
          <p:nvPr/>
        </p:nvSpPr>
        <p:spPr>
          <a:xfrm>
            <a:off x="426620" y="527565"/>
            <a:ext cx="4032448" cy="461665"/>
          </a:xfrm>
          <a:prstGeom prst="rect">
            <a:avLst/>
          </a:prstGeom>
          <a:noFill/>
        </p:spPr>
        <p:txBody>
          <a:bodyPr wrap="square" rtlCol="0">
            <a:spAutoFit/>
          </a:bodyPr>
          <a:lstStyle/>
          <a:p>
            <a:r>
              <a:rPr lang="zh-CN" altLang="en-US" sz="2400" dirty="0" smtClean="0"/>
              <a:t>执行场景</a:t>
            </a:r>
            <a:r>
              <a:rPr lang="en-US" altLang="zh-CN" dirty="0" smtClean="0"/>
              <a:t>-</a:t>
            </a:r>
            <a:r>
              <a:rPr lang="zh-CN" altLang="en-US" dirty="0" smtClean="0"/>
              <a:t>问题排查流程</a:t>
            </a:r>
            <a:endParaRPr lang="zh-CN" altLang="en-US" dirty="0"/>
          </a:p>
        </p:txBody>
      </p:sp>
      <p:sp>
        <p:nvSpPr>
          <p:cNvPr id="3" name="TextBox 2"/>
          <p:cNvSpPr txBox="1"/>
          <p:nvPr/>
        </p:nvSpPr>
        <p:spPr>
          <a:xfrm>
            <a:off x="5068065" y="1080848"/>
            <a:ext cx="3464375" cy="2500685"/>
          </a:xfrm>
          <a:prstGeom prst="rect">
            <a:avLst/>
          </a:prstGeom>
          <a:noFill/>
        </p:spPr>
        <p:txBody>
          <a:bodyPr wrap="square" rtlCol="0">
            <a:spAutoFit/>
          </a:bodyPr>
          <a:lstStyle/>
          <a:p>
            <a:r>
              <a:rPr lang="zh-CN" altLang="en-US" dirty="0" smtClean="0"/>
              <a:t>注意</a:t>
            </a:r>
            <a:endParaRPr lang="en-US" altLang="zh-CN" dirty="0" smtClean="0"/>
          </a:p>
          <a:p>
            <a:r>
              <a:rPr lang="en-US" altLang="zh-CN" sz="1600" dirty="0" smtClean="0"/>
              <a:t>1.</a:t>
            </a:r>
            <a:r>
              <a:rPr lang="zh-CN" altLang="en-US" sz="1600" dirty="0" smtClean="0"/>
              <a:t>设置问题包括硬件配置问题脚本设置问题、</a:t>
            </a:r>
            <a:r>
              <a:rPr lang="en-US" altLang="zh-CN" sz="1600" dirty="0" smtClean="0"/>
              <a:t>Loadrunner</a:t>
            </a:r>
            <a:r>
              <a:rPr lang="zh-CN" altLang="en-US" sz="1600" dirty="0" smtClean="0"/>
              <a:t>设置问题等。</a:t>
            </a:r>
            <a:endParaRPr lang="en-US" altLang="zh-CN" sz="1600" dirty="0" smtClean="0"/>
          </a:p>
          <a:p>
            <a:endParaRPr lang="en-US" altLang="zh-CN" sz="1050" dirty="0" smtClean="0"/>
          </a:p>
          <a:p>
            <a:r>
              <a:rPr lang="en-US" altLang="zh-CN" sz="1600" dirty="0" smtClean="0"/>
              <a:t>2.</a:t>
            </a:r>
            <a:r>
              <a:rPr lang="zh-CN" altLang="en-US" sz="1600" dirty="0" smtClean="0"/>
              <a:t>日志查看不仅仅包括</a:t>
            </a:r>
            <a:r>
              <a:rPr lang="en-US" altLang="zh-CN" sz="1600" dirty="0" smtClean="0"/>
              <a:t>Loadrunner</a:t>
            </a:r>
            <a:r>
              <a:rPr lang="zh-CN" altLang="en-US" sz="1600" dirty="0" smtClean="0"/>
              <a:t>日志，还包括</a:t>
            </a:r>
            <a:r>
              <a:rPr lang="en-US" altLang="zh-CN" sz="1600" dirty="0" smtClean="0"/>
              <a:t>tomcat</a:t>
            </a:r>
            <a:r>
              <a:rPr lang="zh-CN" altLang="en-US" sz="1600" dirty="0" smtClean="0"/>
              <a:t>及数据库日志。</a:t>
            </a:r>
            <a:endParaRPr lang="en-US" altLang="zh-CN" sz="1600" dirty="0" smtClean="0"/>
          </a:p>
          <a:p>
            <a:endParaRPr lang="en-US" altLang="zh-CN" sz="1100" dirty="0" smtClean="0"/>
          </a:p>
          <a:p>
            <a:r>
              <a:rPr lang="en-US" altLang="zh-CN" sz="1600" dirty="0" smtClean="0"/>
              <a:t>3.</a:t>
            </a:r>
            <a:r>
              <a:rPr lang="zh-CN" altLang="en-US" sz="1600" dirty="0" smtClean="0"/>
              <a:t>在排错时请开发同事帮助，可以尽快排除问题。</a:t>
            </a:r>
            <a:endParaRPr lang="en-US" altLang="zh-CN" sz="1600" dirty="0" smtClean="0"/>
          </a:p>
          <a:p>
            <a:endParaRPr lang="zh-CN" altLang="en-US" dirty="0"/>
          </a:p>
        </p:txBody>
      </p:sp>
      <p:grpSp>
        <p:nvGrpSpPr>
          <p:cNvPr id="32" name="组合 31"/>
          <p:cNvGrpSpPr/>
          <p:nvPr/>
        </p:nvGrpSpPr>
        <p:grpSpPr>
          <a:xfrm>
            <a:off x="0" y="54383"/>
            <a:ext cx="9144000" cy="439737"/>
            <a:chOff x="0" y="0"/>
            <a:chExt cx="9144032" cy="439737"/>
          </a:xfrm>
        </p:grpSpPr>
        <p:pic>
          <p:nvPicPr>
            <p:cNvPr id="35" name="Picture 8" descr="LOGO副本"/>
            <p:cNvPicPr>
              <a:picLocks noChangeAspect="1" noChangeArrowheads="1"/>
            </p:cNvPicPr>
            <p:nvPr/>
          </p:nvPicPr>
          <p:blipFill>
            <a:blip r:embed="rId2"/>
            <a:srcRect/>
            <a:stretch>
              <a:fillRect/>
            </a:stretch>
          </p:blipFill>
          <p:spPr bwMode="auto">
            <a:xfrm>
              <a:off x="0" y="0"/>
              <a:ext cx="2133600" cy="439737"/>
            </a:xfrm>
            <a:prstGeom prst="rect">
              <a:avLst/>
            </a:prstGeom>
            <a:noFill/>
            <a:ln w="9525">
              <a:noFill/>
              <a:miter lim="800000"/>
              <a:headEnd/>
              <a:tailEnd/>
            </a:ln>
          </p:spPr>
        </p:pic>
        <p:pic>
          <p:nvPicPr>
            <p:cNvPr id="41" name="Picture 9"/>
            <p:cNvPicPr>
              <a:picLocks noChangeAspect="1" noChangeArrowheads="1"/>
            </p:cNvPicPr>
            <p:nvPr/>
          </p:nvPicPr>
          <p:blipFill>
            <a:blip r:embed="rId3"/>
            <a:srcRect/>
            <a:stretch>
              <a:fillRect/>
            </a:stretch>
          </p:blipFill>
          <p:spPr bwMode="auto">
            <a:xfrm>
              <a:off x="2357422" y="142852"/>
              <a:ext cx="6786610" cy="274539"/>
            </a:xfrm>
            <a:prstGeom prst="rect">
              <a:avLst/>
            </a:prstGeom>
            <a:noFill/>
            <a:ln w="9525">
              <a:noFill/>
              <a:miter lim="800000"/>
              <a:headEnd/>
              <a:tailEnd/>
            </a:ln>
            <a:effectLst/>
          </p:spPr>
        </p:pic>
      </p:grpSp>
    </p:spTree>
    <p:extLst>
      <p:ext uri="{BB962C8B-B14F-4D97-AF65-F5344CB8AC3E}">
        <p14:creationId xmlns:p14="http://schemas.microsoft.com/office/powerpoint/2010/main" val="137829565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716017" y="910025"/>
            <a:ext cx="4104456" cy="2158935"/>
          </a:xfrm>
        </p:spPr>
        <p:txBody>
          <a:bodyPr>
            <a:noAutofit/>
          </a:bodyPr>
          <a:lstStyle/>
          <a:p>
            <a:pPr marL="0" indent="0">
              <a:buNone/>
            </a:pPr>
            <a:r>
              <a:rPr lang="zh-CN" altLang="en-US" sz="1800" dirty="0" smtClean="0"/>
              <a:t>  设置要点</a:t>
            </a:r>
            <a:endParaRPr lang="en-US" altLang="zh-CN" sz="1800" dirty="0" smtClean="0"/>
          </a:p>
          <a:p>
            <a:pPr marL="0" indent="0">
              <a:buNone/>
            </a:pPr>
            <a:r>
              <a:rPr lang="en-US" altLang="zh-CN" sz="1400" dirty="0" smtClean="0"/>
              <a:t>1.</a:t>
            </a:r>
            <a:r>
              <a:rPr lang="zh-CN" altLang="en-US" sz="1400" dirty="0" smtClean="0"/>
              <a:t>设置并发数。</a:t>
            </a:r>
            <a:endParaRPr lang="en-US" altLang="zh-CN" sz="1400" dirty="0" smtClean="0"/>
          </a:p>
          <a:p>
            <a:pPr marL="0" indent="0">
              <a:buNone/>
            </a:pPr>
            <a:r>
              <a:rPr lang="en-US" altLang="zh-CN" sz="1400" dirty="0" smtClean="0"/>
              <a:t>2.</a:t>
            </a:r>
            <a:r>
              <a:rPr lang="zh-CN" altLang="en-US" sz="1400" dirty="0" smtClean="0"/>
              <a:t>设置集合点策略。</a:t>
            </a:r>
            <a:endParaRPr lang="en-US" altLang="zh-CN" sz="1400" dirty="0" smtClean="0"/>
          </a:p>
          <a:p>
            <a:pPr marL="0" indent="0">
              <a:buNone/>
            </a:pPr>
            <a:r>
              <a:rPr lang="en-US" altLang="zh-CN" sz="1400" dirty="0" smtClean="0"/>
              <a:t>3.</a:t>
            </a:r>
            <a:r>
              <a:rPr lang="zh-CN" altLang="en-US" sz="1400" dirty="0"/>
              <a:t>设置持续时间。</a:t>
            </a:r>
            <a:endParaRPr lang="en-US" altLang="zh-CN" sz="1400" dirty="0"/>
          </a:p>
          <a:p>
            <a:pPr marL="0" indent="0">
              <a:buNone/>
            </a:pPr>
            <a:r>
              <a:rPr lang="en-US" altLang="zh-CN" sz="1400" dirty="0" smtClean="0"/>
              <a:t>4.</a:t>
            </a:r>
            <a:r>
              <a:rPr lang="zh-CN" altLang="en-US" sz="1400" dirty="0" smtClean="0"/>
              <a:t>设置监控服务器资源。 </a:t>
            </a:r>
            <a:endParaRPr lang="en-US" altLang="zh-CN" sz="1400" dirty="0" smtClean="0"/>
          </a:p>
          <a:p>
            <a:pPr marL="0" indent="0">
              <a:buNone/>
            </a:pPr>
            <a:r>
              <a:rPr lang="en-US" altLang="zh-CN" sz="1400" dirty="0" smtClean="0"/>
              <a:t>5.</a:t>
            </a:r>
            <a:r>
              <a:rPr lang="zh-CN" altLang="en-US" sz="1400" dirty="0" smtClean="0"/>
              <a:t>设置负载机</a:t>
            </a:r>
            <a:r>
              <a:rPr lang="en-US" altLang="zh-CN" sz="1400" dirty="0" smtClean="0"/>
              <a:t>(</a:t>
            </a:r>
            <a:r>
              <a:rPr lang="zh-CN" altLang="en-US" sz="1400" dirty="0" smtClean="0"/>
              <a:t>负载机资源不足</a:t>
            </a:r>
            <a:r>
              <a:rPr lang="en-US" altLang="zh-CN" sz="1400" dirty="0" smtClean="0"/>
              <a:t>)</a:t>
            </a:r>
            <a:r>
              <a:rPr lang="zh-CN" altLang="en-US" sz="1400" dirty="0" smtClean="0"/>
              <a:t>。</a:t>
            </a:r>
            <a:endParaRPr lang="en-US" altLang="zh-CN" sz="1400" dirty="0" smtClean="0"/>
          </a:p>
          <a:p>
            <a:pPr marL="0" indent="0">
              <a:buNone/>
            </a:pPr>
            <a:r>
              <a:rPr lang="en-US" altLang="zh-CN" sz="1400" dirty="0" smtClean="0"/>
              <a:t>6</a:t>
            </a:r>
            <a:r>
              <a:rPr lang="zh-CN" altLang="en-US" sz="1400" dirty="0" smtClean="0"/>
              <a:t>、设置超时。</a:t>
            </a:r>
            <a:r>
              <a:rPr lang="zh-CN" altLang="en-US" sz="1400" dirty="0" smtClean="0"/>
              <a:t>  </a:t>
            </a:r>
            <a:endParaRPr lang="en-US" altLang="zh-CN" sz="1400" dirty="0" smtClean="0"/>
          </a:p>
          <a:p>
            <a:pPr marL="0" indent="0">
              <a:buNone/>
            </a:pPr>
            <a:r>
              <a:rPr lang="zh-CN" altLang="en-US" sz="3300" dirty="0" smtClean="0"/>
              <a:t>                                      </a:t>
            </a:r>
            <a:endParaRPr lang="en-US" altLang="zh-CN" sz="3600" dirty="0" smtClean="0"/>
          </a:p>
          <a:p>
            <a:pPr marL="0" indent="0">
              <a:buNone/>
            </a:pPr>
            <a:endParaRPr lang="en-US" altLang="zh-CN" dirty="0" smtClean="0"/>
          </a:p>
          <a:p>
            <a:pPr marL="0" indent="0">
              <a:buNone/>
            </a:pPr>
            <a:endParaRPr lang="en-US" altLang="zh-CN" dirty="0"/>
          </a:p>
          <a:p>
            <a:pPr marL="0" indent="0">
              <a:buNone/>
            </a:pPr>
            <a:endParaRPr lang="en-US" altLang="zh-CN" dirty="0" smtClean="0"/>
          </a:p>
          <a:p>
            <a:pPr marL="0" indent="0">
              <a:buNone/>
            </a:pPr>
            <a:endParaRPr lang="en-US" altLang="zh-CN" dirty="0"/>
          </a:p>
          <a:p>
            <a:pPr marL="0" indent="0">
              <a:buNone/>
            </a:pPr>
            <a:endParaRPr lang="en-US" altLang="zh-CN" dirty="0" smtClean="0"/>
          </a:p>
          <a:p>
            <a:pPr marL="0" indent="0">
              <a:buNone/>
            </a:pPr>
            <a:endParaRPr lang="en-US" altLang="zh-CN" dirty="0"/>
          </a:p>
          <a:p>
            <a:pPr marL="0" indent="0">
              <a:buNone/>
            </a:pPr>
            <a:endParaRPr lang="en-US" altLang="zh-CN" dirty="0" smtClean="0"/>
          </a:p>
          <a:p>
            <a:pPr marL="0" indent="0">
              <a:buNone/>
            </a:pPr>
            <a:r>
              <a:rPr lang="en-US" altLang="zh-CN" dirty="0"/>
              <a:t> </a:t>
            </a:r>
            <a:r>
              <a:rPr lang="en-US" altLang="zh-CN" dirty="0" smtClean="0"/>
              <a:t>                          </a:t>
            </a:r>
            <a:r>
              <a:rPr lang="zh-CN" altLang="en-US" dirty="0" smtClean="0"/>
              <a:t>                                               </a:t>
            </a:r>
            <a:endParaRPr lang="en-US" altLang="zh-CN" dirty="0" smtClean="0"/>
          </a:p>
          <a:p>
            <a:pPr marL="0" indent="0">
              <a:buNone/>
            </a:pPr>
            <a:r>
              <a:rPr lang="zh-CN" altLang="en-US" sz="2400" dirty="0"/>
              <a:t> </a:t>
            </a:r>
            <a:r>
              <a:rPr lang="zh-CN" altLang="en-US" sz="2400" dirty="0" smtClean="0"/>
              <a:t>                                                                                                       </a:t>
            </a:r>
            <a:r>
              <a:rPr lang="en-US" altLang="zh-CN" dirty="0" smtClean="0"/>
              <a:t>                         </a:t>
            </a:r>
            <a:r>
              <a:rPr lang="zh-CN" altLang="en-US" dirty="0" smtClean="0"/>
              <a:t>                        </a:t>
            </a:r>
            <a:r>
              <a:rPr lang="en-US" altLang="zh-CN" dirty="0" smtClean="0"/>
              <a:t>                      </a:t>
            </a:r>
            <a:r>
              <a:rPr lang="zh-CN" altLang="en-US" dirty="0" smtClean="0"/>
              <a:t>  </a:t>
            </a:r>
            <a:endParaRPr lang="zh-CN" altLang="en-US" dirty="0"/>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5201" y="1124744"/>
            <a:ext cx="4184426" cy="4392488"/>
          </a:xfrm>
          <a:prstGeom prst="rect">
            <a:avLst/>
          </a:prstGeom>
        </p:spPr>
      </p:pic>
      <p:sp>
        <p:nvSpPr>
          <p:cNvPr id="6" name="TextBox 5"/>
          <p:cNvSpPr txBox="1"/>
          <p:nvPr/>
        </p:nvSpPr>
        <p:spPr>
          <a:xfrm>
            <a:off x="341190" y="494120"/>
            <a:ext cx="4032448" cy="461665"/>
          </a:xfrm>
          <a:prstGeom prst="rect">
            <a:avLst/>
          </a:prstGeom>
          <a:noFill/>
        </p:spPr>
        <p:txBody>
          <a:bodyPr wrap="square" rtlCol="0">
            <a:spAutoFit/>
          </a:bodyPr>
          <a:lstStyle/>
          <a:p>
            <a:r>
              <a:rPr lang="zh-CN" altLang="en-US" sz="2400" dirty="0" smtClean="0"/>
              <a:t>执行场景</a:t>
            </a:r>
            <a:r>
              <a:rPr lang="en-US" altLang="zh-CN" sz="1600" dirty="0" smtClean="0"/>
              <a:t>-</a:t>
            </a:r>
            <a:r>
              <a:rPr lang="zh-CN" altLang="en-US" dirty="0" smtClean="0"/>
              <a:t>场景设置</a:t>
            </a:r>
            <a:endParaRPr lang="zh-CN" altLang="en-US" dirty="0"/>
          </a:p>
        </p:txBody>
      </p:sp>
      <p:grpSp>
        <p:nvGrpSpPr>
          <p:cNvPr id="8" name="组合 7"/>
          <p:cNvGrpSpPr/>
          <p:nvPr/>
        </p:nvGrpSpPr>
        <p:grpSpPr>
          <a:xfrm>
            <a:off x="0" y="54383"/>
            <a:ext cx="9144000" cy="439737"/>
            <a:chOff x="0" y="0"/>
            <a:chExt cx="9144032" cy="439737"/>
          </a:xfrm>
        </p:grpSpPr>
        <p:pic>
          <p:nvPicPr>
            <p:cNvPr id="9" name="Picture 8" descr="LOGO副本"/>
            <p:cNvPicPr>
              <a:picLocks noChangeAspect="1" noChangeArrowheads="1"/>
            </p:cNvPicPr>
            <p:nvPr/>
          </p:nvPicPr>
          <p:blipFill>
            <a:blip r:embed="rId4"/>
            <a:srcRect/>
            <a:stretch>
              <a:fillRect/>
            </a:stretch>
          </p:blipFill>
          <p:spPr bwMode="auto">
            <a:xfrm>
              <a:off x="0" y="0"/>
              <a:ext cx="2133600" cy="439737"/>
            </a:xfrm>
            <a:prstGeom prst="rect">
              <a:avLst/>
            </a:prstGeom>
            <a:noFill/>
            <a:ln w="9525">
              <a:noFill/>
              <a:miter lim="800000"/>
              <a:headEnd/>
              <a:tailEnd/>
            </a:ln>
          </p:spPr>
        </p:pic>
        <p:pic>
          <p:nvPicPr>
            <p:cNvPr id="10" name="Picture 9"/>
            <p:cNvPicPr>
              <a:picLocks noChangeAspect="1" noChangeArrowheads="1"/>
            </p:cNvPicPr>
            <p:nvPr/>
          </p:nvPicPr>
          <p:blipFill>
            <a:blip r:embed="rId5"/>
            <a:srcRect/>
            <a:stretch>
              <a:fillRect/>
            </a:stretch>
          </p:blipFill>
          <p:spPr bwMode="auto">
            <a:xfrm>
              <a:off x="2357422" y="142852"/>
              <a:ext cx="6786610" cy="274539"/>
            </a:xfrm>
            <a:prstGeom prst="rect">
              <a:avLst/>
            </a:prstGeom>
            <a:noFill/>
            <a:ln w="9525">
              <a:noFill/>
              <a:miter lim="800000"/>
              <a:headEnd/>
              <a:tailEnd/>
            </a:ln>
            <a:effectLst/>
          </p:spPr>
        </p:pic>
      </p:grpSp>
    </p:spTree>
    <p:extLst>
      <p:ext uri="{BB962C8B-B14F-4D97-AF65-F5344CB8AC3E}">
        <p14:creationId xmlns:p14="http://schemas.microsoft.com/office/powerpoint/2010/main" val="4166881773"/>
      </p:ext>
    </p:extLst>
  </p:cSld>
  <p:clrMapOvr>
    <a:masterClrMapping/>
  </p:clrMapOvr>
  <p:timing>
    <p:tnLst>
      <p:par>
        <p:cTn id="1" dur="indefinite" restart="never" nodeType="tmRoot"/>
      </p:par>
    </p:tnLst>
  </p:timing>
</p:sld>
</file>

<file path=ppt/theme/theme1.xml><?xml version="1.0" encoding="utf-8"?>
<a:theme xmlns:a="http://schemas.openxmlformats.org/drawingml/2006/main" name="guotaia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guotaian2</Template>
  <TotalTime>15871</TotalTime>
  <Words>2835</Words>
  <Application>Microsoft Office PowerPoint</Application>
  <PresentationFormat>全屏显示(4:3)</PresentationFormat>
  <Paragraphs>432</Paragraphs>
  <Slides>23</Slides>
  <Notes>4</Notes>
  <HiddenSlides>0</HiddenSlides>
  <MMClips>0</MMClips>
  <ScaleCrop>false</ScaleCrop>
  <HeadingPairs>
    <vt:vector size="6" baseType="variant">
      <vt:variant>
        <vt:lpstr>主题</vt:lpstr>
      </vt:variant>
      <vt:variant>
        <vt:i4>1</vt:i4>
      </vt:variant>
      <vt:variant>
        <vt:lpstr>嵌入 OLE 服务器</vt:lpstr>
      </vt:variant>
      <vt:variant>
        <vt:i4>2</vt:i4>
      </vt:variant>
      <vt:variant>
        <vt:lpstr>幻灯片标题</vt:lpstr>
      </vt:variant>
      <vt:variant>
        <vt:i4>23</vt:i4>
      </vt:variant>
    </vt:vector>
  </HeadingPairs>
  <TitlesOfParts>
    <vt:vector size="26" baseType="lpstr">
      <vt:lpstr>guotaian</vt:lpstr>
      <vt:lpstr>Microsoft Excel 工作表</vt:lpstr>
      <vt:lpstr>工作表</vt:lpstr>
      <vt:lpstr>性测试系列培训二-理论和实战讲解</vt:lpstr>
      <vt:lpstr>需求调研-调研流程</vt:lpstr>
      <vt:lpstr>需求调研-实战</vt:lpstr>
      <vt:lpstr>  方案设计-方案编写 </vt:lpstr>
      <vt:lpstr>脚本开发-脚本编写</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总结</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性能培训二-实战</dc:title>
  <cp:lastModifiedBy>梁如</cp:lastModifiedBy>
  <cp:revision>604</cp:revision>
  <dcterms:modified xsi:type="dcterms:W3CDTF">2016-08-09T07:46:15Z</dcterms:modified>
</cp:coreProperties>
</file>