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51" r:id="rId2"/>
    <p:sldMasterId id="2147483665" r:id="rId3"/>
    <p:sldMasterId id="2147483660" r:id="rId4"/>
  </p:sldMasterIdLst>
  <p:notesMasterIdLst>
    <p:notesMasterId r:id="rId52"/>
  </p:notesMasterIdLst>
  <p:handoutMasterIdLst>
    <p:handoutMasterId r:id="rId53"/>
  </p:handoutMasterIdLst>
  <p:sldIdLst>
    <p:sldId id="599" r:id="rId5"/>
    <p:sldId id="710" r:id="rId6"/>
    <p:sldId id="671" r:id="rId7"/>
    <p:sldId id="624" r:id="rId8"/>
    <p:sldId id="691" r:id="rId9"/>
    <p:sldId id="631" r:id="rId10"/>
    <p:sldId id="682" r:id="rId11"/>
    <p:sldId id="711" r:id="rId12"/>
    <p:sldId id="625" r:id="rId13"/>
    <p:sldId id="680" r:id="rId14"/>
    <p:sldId id="647" r:id="rId15"/>
    <p:sldId id="668" r:id="rId16"/>
    <p:sldId id="712" r:id="rId17"/>
    <p:sldId id="645" r:id="rId18"/>
    <p:sldId id="648" r:id="rId19"/>
    <p:sldId id="649" r:id="rId20"/>
    <p:sldId id="669" r:id="rId21"/>
    <p:sldId id="706" r:id="rId22"/>
    <p:sldId id="627" r:id="rId23"/>
    <p:sldId id="653" r:id="rId24"/>
    <p:sldId id="683" r:id="rId25"/>
    <p:sldId id="713" r:id="rId26"/>
    <p:sldId id="714" r:id="rId27"/>
    <p:sldId id="723" r:id="rId28"/>
    <p:sldId id="716" r:id="rId29"/>
    <p:sldId id="715" r:id="rId30"/>
    <p:sldId id="718" r:id="rId31"/>
    <p:sldId id="708" r:id="rId32"/>
    <p:sldId id="654" r:id="rId33"/>
    <p:sldId id="655" r:id="rId34"/>
    <p:sldId id="657" r:id="rId35"/>
    <p:sldId id="658" r:id="rId36"/>
    <p:sldId id="685" r:id="rId37"/>
    <p:sldId id="720" r:id="rId38"/>
    <p:sldId id="628" r:id="rId39"/>
    <p:sldId id="724" r:id="rId40"/>
    <p:sldId id="660" r:id="rId41"/>
    <p:sldId id="721" r:id="rId42"/>
    <p:sldId id="629" r:id="rId43"/>
    <p:sldId id="664" r:id="rId44"/>
    <p:sldId id="666" r:id="rId45"/>
    <p:sldId id="722" r:id="rId46"/>
    <p:sldId id="694" r:id="rId47"/>
    <p:sldId id="695" r:id="rId48"/>
    <p:sldId id="696" r:id="rId49"/>
    <p:sldId id="697" r:id="rId50"/>
    <p:sldId id="667" r:id="rId51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rl@itcast.cn" initials="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9FF"/>
    <a:srgbClr val="FF5F49"/>
    <a:srgbClr val="79AFFF"/>
    <a:srgbClr val="EBF5FF"/>
    <a:srgbClr val="EBD9FF"/>
    <a:srgbClr val="FBD5D5"/>
    <a:srgbClr val="17375E"/>
    <a:srgbClr val="EFF7FF"/>
    <a:srgbClr val="E6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9"/>
    <p:restoredTop sz="91417"/>
  </p:normalViewPr>
  <p:slideViewPr>
    <p:cSldViewPr>
      <p:cViewPr varScale="1">
        <p:scale>
          <a:sx n="193" d="100"/>
          <a:sy n="193" d="100"/>
        </p:scale>
        <p:origin x="13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B71F79F-4065-CD4F-B030-8AC9BC5EDD8C}" type="datetimeFigureOut">
              <a:rPr lang="zh-CN" altLang="en-US"/>
              <a:pPr>
                <a:defRPr/>
              </a:pPr>
              <a:t>19/1/21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libri" pitchFamily="34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3D60977-06C0-474F-AF9C-D6EAEC0E5E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062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49E8CC4-97BD-D24C-B341-9DDAC8C5942D}" type="datetimeFigureOut">
              <a:rPr lang="zh-CN" altLang="en-US"/>
              <a:pPr>
                <a:defRPr/>
              </a:pPr>
              <a:t>19/1/21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4D5F60-C347-6D40-8E94-8EE9446EB0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4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46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345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69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798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20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02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26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image" Target="../media/image18.emf"/><Relationship Id="rId10" Type="http://schemas.openxmlformats.org/officeDocument/2006/relationships/image" Target="../media/image8.emf"/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8" y="641350"/>
            <a:ext cx="3127375" cy="344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8" y="1065213"/>
            <a:ext cx="2200275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6381750" y="1384300"/>
            <a:ext cx="463550" cy="4635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2451100" y="1749425"/>
            <a:ext cx="184150" cy="184150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5240338" y="3937000"/>
            <a:ext cx="219075" cy="219075"/>
          </a:xfrm>
          <a:prstGeom prst="ellipse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3265488" y="1939925"/>
            <a:ext cx="128587" cy="130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1581150"/>
            <a:ext cx="21748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1460500"/>
            <a:ext cx="2127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>
            <a:grpSpLocks/>
          </p:cNvGrpSpPr>
          <p:nvPr userDrawn="1"/>
        </p:nvGrpSpPr>
        <p:grpSpPr bwMode="auto">
          <a:xfrm>
            <a:off x="6100763" y="1751013"/>
            <a:ext cx="130175" cy="128587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265" y="1772735"/>
              <a:ext cx="83801" cy="84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3994150"/>
            <a:ext cx="11747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>
            <a:grpSpLocks/>
          </p:cNvGrpSpPr>
          <p:nvPr userDrawn="1"/>
        </p:nvGrpSpPr>
        <p:grpSpPr bwMode="auto">
          <a:xfrm>
            <a:off x="3040063" y="546100"/>
            <a:ext cx="225425" cy="225425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132" y="599829"/>
              <a:ext cx="142725" cy="111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>
            <a:grpSpLocks/>
          </p:cNvGrpSpPr>
          <p:nvPr userDrawn="1"/>
        </p:nvGrpSpPr>
        <p:grpSpPr bwMode="auto">
          <a:xfrm>
            <a:off x="2586038" y="3022600"/>
            <a:ext cx="185737" cy="185738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>
                <a:buFont typeface="Arial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974850"/>
            <a:ext cx="71437" cy="7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7113588" y="2630488"/>
            <a:ext cx="250825" cy="249237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+mn-ea"/>
              <a:ea typeface="+mn-ea"/>
              <a:cs typeface="+mn-cs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0" y="2690813"/>
            <a:ext cx="133350" cy="12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>
            <a:grpSpLocks/>
          </p:cNvGrpSpPr>
          <p:nvPr userDrawn="1"/>
        </p:nvGrpSpPr>
        <p:grpSpPr bwMode="auto">
          <a:xfrm>
            <a:off x="2327275" y="3386138"/>
            <a:ext cx="258763" cy="258762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931" y="3616045"/>
              <a:ext cx="173401" cy="85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>
            <a:grpSpLocks/>
          </p:cNvGrpSpPr>
          <p:nvPr userDrawn="1"/>
        </p:nvGrpSpPr>
        <p:grpSpPr bwMode="auto">
          <a:xfrm>
            <a:off x="976313" y="1046163"/>
            <a:ext cx="300037" cy="300037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730" y="856575"/>
              <a:ext cx="202114" cy="116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>
            <a:grpSpLocks/>
          </p:cNvGrpSpPr>
          <p:nvPr userDrawn="1"/>
        </p:nvGrpSpPr>
        <p:grpSpPr bwMode="auto">
          <a:xfrm>
            <a:off x="1763713" y="4391025"/>
            <a:ext cx="300037" cy="300038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745" y="4364405"/>
              <a:ext cx="195748" cy="157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>
            <a:grpSpLocks/>
          </p:cNvGrpSpPr>
          <p:nvPr userDrawn="1"/>
        </p:nvGrpSpPr>
        <p:grpSpPr bwMode="auto">
          <a:xfrm>
            <a:off x="1169988" y="2619375"/>
            <a:ext cx="300037" cy="300038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468" y="2690598"/>
              <a:ext cx="211661" cy="181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>
            <a:grpSpLocks/>
          </p:cNvGrpSpPr>
          <p:nvPr userDrawn="1"/>
        </p:nvGrpSpPr>
        <p:grpSpPr bwMode="auto">
          <a:xfrm>
            <a:off x="7781925" y="4046538"/>
            <a:ext cx="320675" cy="320675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039" y="4486736"/>
              <a:ext cx="238160" cy="18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1773238"/>
            <a:ext cx="12700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>
            <a:grpSpLocks/>
          </p:cNvGrpSpPr>
          <p:nvPr userDrawn="1"/>
        </p:nvGrpSpPr>
        <p:grpSpPr bwMode="auto">
          <a:xfrm>
            <a:off x="6613525" y="3433763"/>
            <a:ext cx="258763" cy="258762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1343" y="4263316"/>
              <a:ext cx="144635" cy="14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>
            <a:grpSpLocks/>
          </p:cNvGrpSpPr>
          <p:nvPr userDrawn="1"/>
        </p:nvGrpSpPr>
        <p:grpSpPr bwMode="auto">
          <a:xfrm>
            <a:off x="7308850" y="912813"/>
            <a:ext cx="322263" cy="322262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>
                <a:buFont typeface="Arial" pitchFamily="34" charset="0"/>
                <a:buNone/>
                <a:defRPr/>
              </a:pPr>
              <a:endParaRPr lang="zh-CN" altLang="en-US">
                <a:latin typeface="+mn-ea"/>
                <a:ea typeface="+mn-ea"/>
                <a:cs typeface="+mn-cs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780" y="990154"/>
              <a:ext cx="202117" cy="167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>
            <a:grpSpLocks/>
          </p:cNvGrpSpPr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itchFamily="34" charset="0"/>
                <a:ea typeface="微软雅黑" pitchFamily="34" charset="-122"/>
                <a:cs typeface="+mn-cs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Segoe UI" pitchFamily="34" charset="0"/>
                  <a:ea typeface="微软雅黑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cs"/>
              </a:endParaRPr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052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075" name="圆角矩形 3"/>
          <p:cNvSpPr>
            <a:spLocks/>
          </p:cNvSpPr>
          <p:nvPr userDrawn="1"/>
        </p:nvSpPr>
        <p:spPr bwMode="auto">
          <a:xfrm>
            <a:off x="7375525" y="-19050"/>
            <a:ext cx="1281113" cy="627063"/>
          </a:xfrm>
          <a:custGeom>
            <a:avLst/>
            <a:gdLst>
              <a:gd name="T0" fmla="*/ 89880426 w 1180531"/>
              <a:gd name="T1" fmla="*/ 0 h 577560"/>
              <a:gd name="T2" fmla="*/ 89880426 w 1180531"/>
              <a:gd name="T3" fmla="*/ 36089051 h 577560"/>
              <a:gd name="T4" fmla="*/ 81085461 w 1180531"/>
              <a:gd name="T5" fmla="*/ 45111777 h 577560"/>
              <a:gd name="T6" fmla="*/ 8794875 w 1180531"/>
              <a:gd name="T7" fmla="*/ 45111777 h 577560"/>
              <a:gd name="T8" fmla="*/ 0 w 1180531"/>
              <a:gd name="T9" fmla="*/ 36089051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800"/>
            <a:ext cx="12652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  <a:ex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>
              <a:latin typeface="Segoe UI" pitchFamily="34" charset="0"/>
              <a:ea typeface="微软雅黑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>
            <a:grpSpLocks/>
          </p:cNvGrpSpPr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黑体" pitchFamily="49" charset="-122"/>
          <a:cs typeface="黑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黑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黑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黑体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2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2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2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Box 3"/>
          <p:cNvSpPr txBox="1">
            <a:spLocks noChangeArrowheads="1"/>
          </p:cNvSpPr>
          <p:nvPr/>
        </p:nvSpPr>
        <p:spPr bwMode="auto">
          <a:xfrm>
            <a:off x="3995778" y="2211279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60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线程</a:t>
            </a:r>
            <a:endParaRPr lang="en-US" altLang="zh-CN" sz="3600" b="1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4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通过线程类创建线程对象 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91063"/>
              </p:ext>
            </p:extLst>
          </p:nvPr>
        </p:nvGraphicFramePr>
        <p:xfrm>
          <a:off x="971600" y="2427734"/>
          <a:ext cx="4752528" cy="1332678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00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target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执行的目标任务名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,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这里指的是函数名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(</a:t>
                      </a: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方法名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)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39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name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线程名，一般不用设置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6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group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线程组，目前只能使用</a:t>
                      </a:r>
                      <a:r>
                        <a:rPr lang="en-US" altLang="zh-CN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None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262626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TextBox 15">
            <a:extLst>
              <a:ext uri="{FF2B5EF4-FFF2-40B4-BE49-F238E27FC236}">
                <a16:creationId xmlns:a16="http://schemas.microsoft.com/office/drawing/2014/main" xmlns="" id="{FB0A4CB4-3439-A14C-AF15-EF252A1C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52" y="1709874"/>
            <a:ext cx="3298577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线程对象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threading.Thread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(target=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2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6C4E2D24-C22B-7946-A444-4C116797061D}"/>
              </a:ext>
            </a:extLst>
          </p:cNvPr>
          <p:cNvGrpSpPr/>
          <p:nvPr/>
        </p:nvGrpSpPr>
        <p:grpSpPr>
          <a:xfrm>
            <a:off x="941885" y="1911669"/>
            <a:ext cx="6582444" cy="2100241"/>
            <a:chOff x="941885" y="1839661"/>
            <a:chExt cx="6582444" cy="2100241"/>
          </a:xfrm>
        </p:grpSpPr>
        <p:sp>
          <p:nvSpPr>
            <p:cNvPr id="10" name="矩形 9"/>
            <p:cNvSpPr/>
            <p:nvPr/>
          </p:nvSpPr>
          <p:spPr>
            <a:xfrm>
              <a:off x="941885" y="1839661"/>
              <a:ext cx="6582444" cy="2100241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187624" y="1923678"/>
              <a:ext cx="6111329" cy="176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创建子线程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coding_thread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=coding)</a:t>
              </a: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创建子线程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music_thread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=music)</a:t>
              </a:r>
            </a:p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启动线程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coding_thread.start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music_thread.start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charset="-122"/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xmlns="" id="{8D6B8EF5-9C36-C546-A4AD-50CA40BC6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线程创建与启动的代码</a:t>
            </a:r>
          </a:p>
        </p:txBody>
      </p:sp>
    </p:spTree>
    <p:extLst>
      <p:ext uri="{BB962C8B-B14F-4D97-AF65-F5344CB8AC3E}">
        <p14:creationId xmlns:p14="http://schemas.microsoft.com/office/powerpoint/2010/main" val="21009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3298577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导入线程模块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</a:t>
            </a:r>
          </a:p>
        </p:txBody>
      </p:sp>
      <p:sp>
        <p:nvSpPr>
          <p:cNvPr id="9" name="TextBox 15"/>
          <p:cNvSpPr txBox="1">
            <a:spLocks noChangeArrowheads="1"/>
          </p:cNvSpPr>
          <p:nvPr/>
        </p:nvSpPr>
        <p:spPr bwMode="auto">
          <a:xfrm>
            <a:off x="993774" y="2599331"/>
            <a:ext cx="3722242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创建子线程并指定执行的任务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sub_thread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threading.Thread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(target=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993774" y="3291830"/>
            <a:ext cx="3298577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启动线程执行任务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sub_thread.start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7EDCE4F-C179-374C-B38C-CC824C22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4738737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 </a:t>
            </a:r>
          </a:p>
        </p:txBody>
      </p:sp>
    </p:spTree>
    <p:extLst>
      <p:ext uri="{BB962C8B-B14F-4D97-AF65-F5344CB8AC3E}">
        <p14:creationId xmlns:p14="http://schemas.microsoft.com/office/powerpoint/2010/main" val="2240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6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51544"/>
              </p:ext>
            </p:extLst>
          </p:nvPr>
        </p:nvGraphicFramePr>
        <p:xfrm>
          <a:off x="1763688" y="2283718"/>
          <a:ext cx="5700712" cy="1209676"/>
        </p:xfrm>
        <a:graphic>
          <a:graphicData uri="http://schemas.openxmlformats.org/drawingml/2006/table">
            <a:tbl>
              <a:tblPr/>
              <a:tblGrid>
                <a:gridCol w="1657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433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参数名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charset="-122"/>
                          <a:ea typeface="微软雅黑" charset="-122"/>
                        </a:rPr>
                        <a:t>说明</a:t>
                      </a:r>
                    </a:p>
                  </a:txBody>
                  <a:tcPr marL="91418" marR="91418" marT="45735" marB="4573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5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以元组的方式给执行任务传参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050" dirty="0" err="1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kwargs</a:t>
                      </a:r>
                      <a:endParaRPr kumimoji="0" lang="zh-CN" alt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Times New Roman" charset="0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charset="0"/>
                        <a:defRPr sz="16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charset="0"/>
                        <a:defRPr sz="1200" b="1">
                          <a:solidFill>
                            <a:schemeClr val="tx1"/>
                          </a:solidFill>
                          <a:latin typeface="黑体" charset="-122"/>
                          <a:ea typeface="黑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charset="0"/>
                          <a:ea typeface="黑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CN" altLang="en-US" sz="1050" dirty="0">
                          <a:solidFill>
                            <a:srgbClr val="262626"/>
                          </a:solidFill>
                          <a:latin typeface="微软雅黑" charset="-122"/>
                          <a:ea typeface="微软雅黑" charset="-122"/>
                        </a:rPr>
                        <a:t>以字典方式给执行任务传参</a:t>
                      </a:r>
                      <a:endParaRPr kumimoji="0" lang="zh-CN" altLang="en-US" sz="1050" b="0" i="0" u="none" strike="noStrike" cap="none" normalizeH="0" baseline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黑体" charset="-122"/>
                        <a:ea typeface="黑体" charset="-122"/>
                      </a:endParaRPr>
                    </a:p>
                  </a:txBody>
                  <a:tcPr marL="91418" marR="91418" marT="45735" marB="4573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线程执行带有参数的任务</a:t>
            </a:r>
          </a:p>
        </p:txBody>
      </p:sp>
    </p:spTree>
    <p:extLst>
      <p:ext uri="{BB962C8B-B14F-4D97-AF65-F5344CB8AC3E}">
        <p14:creationId xmlns:p14="http://schemas.microsoft.com/office/powerpoint/2010/main" val="1023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19390080-7DB8-0240-8796-A9FCB56019E0}"/>
              </a:ext>
            </a:extLst>
          </p:cNvPr>
          <p:cNvGrpSpPr/>
          <p:nvPr/>
        </p:nvGrpSpPr>
        <p:grpSpPr>
          <a:xfrm>
            <a:off x="941884" y="1911669"/>
            <a:ext cx="6610945" cy="1452169"/>
            <a:chOff x="941884" y="1911669"/>
            <a:chExt cx="6610945" cy="1452169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D8A8779F-15C2-7F4D-9DB6-7AA347C783A3}"/>
                </a:ext>
              </a:extLst>
            </p:cNvPr>
            <p:cNvSpPr/>
            <p:nvPr/>
          </p:nvSpPr>
          <p:spPr>
            <a:xfrm>
              <a:off x="941884" y="1911669"/>
              <a:ext cx="6610945" cy="145216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" name="TextBox 15"/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5040560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线程执行的函数名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args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表示以元组的方式给函数传参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coding</a:t>
              </a:r>
              <a:r>
                <a:rPr lang="en-US" altLang="zh-CN" sz="1050" dirty="0" err="1" smtClean="0">
                  <a:latin typeface="Courier" pitchFamily="2" charset="0"/>
                </a:rPr>
                <a:t>_thread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 </a:t>
              </a:r>
              <a:r>
                <a:rPr lang="en-US" altLang="zh-CN" sz="1050" dirty="0" err="1" smtClean="0">
                  <a:latin typeface="Courier" pitchFamily="2" charset="0"/>
                </a:rPr>
                <a:t>threading.Thread</a:t>
              </a:r>
              <a:r>
                <a:rPr lang="en-US" altLang="zh-CN" sz="1050" dirty="0" smtClean="0">
                  <a:latin typeface="Courier" pitchFamily="2" charset="0"/>
                </a:rPr>
                <a:t>(</a:t>
              </a:r>
              <a:r>
                <a:rPr lang="en-US" altLang="zh-CN" sz="1050" dirty="0" smtClean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 smtClean="0">
                  <a:latin typeface="Courier" pitchFamily="2" charset="0"/>
                </a:rPr>
                <a:t>=coding, </a:t>
              </a:r>
              <a:r>
                <a:rPr lang="en-US" altLang="zh-CN" sz="1050" dirty="0" err="1">
                  <a:solidFill>
                    <a:srgbClr val="660099"/>
                  </a:solidFill>
                  <a:latin typeface="Courier" pitchFamily="2" charset="0"/>
                </a:rPr>
                <a:t>args</a:t>
              </a:r>
              <a:r>
                <a:rPr lang="en-US" altLang="zh-CN" sz="1050" dirty="0">
                  <a:latin typeface="Courier" pitchFamily="2" charset="0"/>
                </a:rPr>
                <a:t>=(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altLang="zh-CN" sz="1050" dirty="0">
                  <a:latin typeface="Courier" pitchFamily="2" charset="0"/>
                </a:rPr>
                <a:t>,))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coding_thread.start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charset="-122"/>
              </a:endParaRPr>
            </a:p>
          </p:txBody>
        </p:sp>
      </p:grp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args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参数的使用</a:t>
            </a:r>
          </a:p>
        </p:txBody>
      </p:sp>
    </p:spTree>
    <p:extLst>
      <p:ext uri="{BB962C8B-B14F-4D97-AF65-F5344CB8AC3E}">
        <p14:creationId xmlns:p14="http://schemas.microsoft.com/office/powerpoint/2010/main" val="14837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b="1" dirty="0" err="1">
                <a:solidFill>
                  <a:srgbClr val="404040"/>
                </a:solidFill>
                <a:latin typeface="微软雅黑" charset="-122"/>
                <a:ea typeface="微软雅黑" charset="-122"/>
              </a:rPr>
              <a:t>kwargs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参数的使用</a:t>
            </a:r>
          </a:p>
        </p:txBody>
      </p:sp>
      <p:sp>
        <p:nvSpPr>
          <p:cNvPr id="6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39D44124-667D-7842-921A-1A200E91508F}"/>
              </a:ext>
            </a:extLst>
          </p:cNvPr>
          <p:cNvGrpSpPr/>
          <p:nvPr/>
        </p:nvGrpSpPr>
        <p:grpSpPr>
          <a:xfrm>
            <a:off x="941884" y="1911668"/>
            <a:ext cx="6610945" cy="1812209"/>
            <a:chOff x="941884" y="1911668"/>
            <a:chExt cx="6610945" cy="18122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923B9B4-3557-F14A-A4B9-D5EF18DD401E}"/>
                </a:ext>
              </a:extLst>
            </p:cNvPr>
            <p:cNvSpPr/>
            <p:nvPr/>
          </p:nvSpPr>
          <p:spPr>
            <a:xfrm>
              <a:off x="941884" y="1911668"/>
              <a:ext cx="6610945" cy="1812209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TextBox 15">
              <a:extLst>
                <a:ext uri="{FF2B5EF4-FFF2-40B4-BE49-F238E27FC236}">
                  <a16:creationId xmlns:a16="http://schemas.microsoft.com/office/drawing/2014/main" xmlns="" id="{9B81E8B0-A010-2344-A6C9-DBE3BDF8D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2067694"/>
              <a:ext cx="5472608" cy="1304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 marL="0" indent="0"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target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： 线程执行的函数名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kwargs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: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表示以字典的方式给函数传参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music_thread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 </a:t>
              </a:r>
              <a:r>
                <a:rPr lang="en-US" altLang="zh-CN" sz="1050" dirty="0" err="1" smtClean="0">
                  <a:latin typeface="Courier" pitchFamily="2" charset="0"/>
                </a:rPr>
                <a:t>threading.Thread</a:t>
              </a:r>
              <a:r>
                <a:rPr lang="en-US" altLang="zh-CN" sz="1050" dirty="0" smtClean="0">
                  <a:latin typeface="Courier" pitchFamily="2" charset="0"/>
                </a:rPr>
                <a:t>(</a:t>
              </a:r>
              <a:r>
                <a:rPr lang="en-US" altLang="zh-CN" sz="1050" dirty="0" smtClean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 smtClean="0">
                  <a:latin typeface="Courier" pitchFamily="2" charset="0"/>
                </a:rPr>
                <a:t>=music,</a:t>
              </a:r>
              <a:r>
                <a:rPr lang="zh-CN" altLang="en-US" sz="1050" dirty="0" smtClean="0">
                  <a:latin typeface="Courier" pitchFamily="2" charset="0"/>
                </a:rPr>
                <a:t> </a:t>
              </a:r>
              <a:r>
                <a:rPr lang="en-US" altLang="zh-CN" sz="1050" dirty="0" err="1" smtClean="0">
                  <a:solidFill>
                    <a:srgbClr val="660099"/>
                  </a:solidFill>
                  <a:latin typeface="Courier" pitchFamily="2" charset="0"/>
                </a:rPr>
                <a:t>kwargs</a:t>
              </a:r>
              <a:r>
                <a:rPr lang="en-US" altLang="zh-CN" sz="1050" dirty="0" smtClean="0">
                  <a:latin typeface="Courier" pitchFamily="2" charset="0"/>
                </a:rPr>
                <a:t>={</a:t>
              </a:r>
              <a:r>
                <a:rPr lang="en-US" altLang="zh-CN" sz="1050" b="1" dirty="0" smtClean="0">
                  <a:solidFill>
                    <a:srgbClr val="008080"/>
                  </a:solidFill>
                  <a:latin typeface="Courier" pitchFamily="2" charset="0"/>
                </a:rPr>
                <a:t>”count"</a:t>
              </a:r>
              <a:r>
                <a:rPr lang="en-US" altLang="zh-CN" sz="1050" dirty="0" smtClean="0">
                  <a:latin typeface="Courier" pitchFamily="2" charset="0"/>
                </a:rPr>
                <a:t>: 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3</a:t>
              </a:r>
              <a:r>
                <a:rPr lang="en-US" altLang="zh-CN" sz="1050" dirty="0">
                  <a:latin typeface="Courier" pitchFamily="2" charset="0"/>
                </a:rPr>
                <a:t>})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开启线程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music_thread.start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en-US" altLang="zh-CN" sz="1050" dirty="0">
                <a:solidFill>
                  <a:srgbClr val="262626"/>
                </a:solidFill>
                <a:latin typeface="Courier" pitchFamily="2" charset="0"/>
                <a:ea typeface="微软雅黑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65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993775" y="1923678"/>
            <a:ext cx="5522441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线程执行带有参数的任务传参有两种方式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: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元组方式传参 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：元组方式传参一定要和参数的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顺序保持一致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字典方式传参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：字典方式传参字典中的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key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一定要和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参数名保持一致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3.4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3.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线程执行带有参数的任务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9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29753" y="699542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线程的介绍</a:t>
            </a:r>
            <a:endParaRPr lang="en-US" altLang="zh-CN" sz="14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2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主线程和子线程的结束顺序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971600" y="1131590"/>
            <a:ext cx="75386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05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对比进程</a:t>
            </a:r>
            <a:endParaRPr lang="en-US" altLang="zh-CN" sz="105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 marL="228600" marR="0" lvl="0" indent="-22860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主线程会等待所有的子线程执行</a:t>
            </a:r>
            <a:r>
              <a:rPr lang="zh-CN" altLang="en-US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结束后主线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程再结束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131840" y="123478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en-US" altLang="zh-CN" sz="1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设置守护主线程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755576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主线程和子线程的结束顺序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6884BFB1-52CF-B14A-81F7-8163D9B18F86}"/>
              </a:ext>
            </a:extLst>
          </p:cNvPr>
          <p:cNvGrpSpPr/>
          <p:nvPr/>
        </p:nvGrpSpPr>
        <p:grpSpPr>
          <a:xfrm>
            <a:off x="899592" y="2283718"/>
            <a:ext cx="6610945" cy="2304256"/>
            <a:chOff x="941884" y="1911669"/>
            <a:chExt cx="6610945" cy="23042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8D1AAEDD-C3BE-9A4E-ABCC-9D7F1343FE54}"/>
                </a:ext>
              </a:extLst>
            </p:cNvPr>
            <p:cNvSpPr/>
            <p:nvPr/>
          </p:nvSpPr>
          <p:spPr>
            <a:xfrm>
              <a:off x="941884" y="1911669"/>
              <a:ext cx="6610945" cy="2304256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xmlns="" id="{C28D6F9C-25AC-6A42-882A-4A55D932A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5544616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设置守护主线程方式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1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，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daemon=True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 守护主线程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Courier" pitchFamily="2" charset="0"/>
                </a:rPr>
                <a:t>work_thread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 </a:t>
              </a:r>
              <a:r>
                <a:rPr lang="en-US" altLang="zh-CN" sz="1050" dirty="0" err="1" smtClean="0">
                  <a:latin typeface="Courier" pitchFamily="2" charset="0"/>
                </a:rPr>
                <a:t>threading.Thread</a:t>
              </a:r>
              <a:r>
                <a:rPr lang="en-US" altLang="zh-CN" sz="1050" dirty="0" smtClean="0">
                  <a:latin typeface="Courier" pitchFamily="2" charset="0"/>
                </a:rPr>
                <a:t>(</a:t>
              </a:r>
              <a:r>
                <a:rPr lang="en-US" altLang="zh-CN" sz="1050" dirty="0" smtClean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 smtClean="0">
                  <a:latin typeface="Courier" pitchFamily="2" charset="0"/>
                </a:rPr>
                <a:t>=work, 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daemon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True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设置守护主线程方式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en-US" altLang="zh-CN" sz="1050" i="1" dirty="0" err="1" smtClean="0">
                  <a:solidFill>
                    <a:srgbClr val="808080"/>
                  </a:solidFill>
                  <a:latin typeface="Courier" pitchFamily="2" charset="0"/>
                </a:rPr>
                <a:t>work_thread.setDaemon</a:t>
              </a:r>
              <a:r>
                <a:rPr lang="en-US" altLang="zh-CN" sz="1050" i="1" dirty="0" smtClean="0">
                  <a:solidFill>
                    <a:srgbClr val="808080"/>
                  </a:solidFill>
                  <a:latin typeface="Courier" pitchFamily="2" charset="0"/>
                </a:rPr>
                <a:t>(True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 smtClean="0">
                  <a:latin typeface="Courier" pitchFamily="2" charset="0"/>
                </a:rPr>
                <a:t>work_thread.start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主线程延时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1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秒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time.sleep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1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solidFill>
                    <a:srgbClr val="000080"/>
                  </a:solidFill>
                  <a:latin typeface="Courier" pitchFamily="2" charset="0"/>
                </a:rPr>
                <a:t>print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pitchFamily="2" charset="0"/>
                </a:rPr>
                <a:t>"over"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841375" y="1785175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要想主线程不等待子线程执行完成可以设置守护主线程。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6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4.2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611560" y="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4.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主线程和子线程的结束顺序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7538665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设置守护主线程的目的是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主线程退出子线程销毁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，不让主线程再等待子线程去执行。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设置守护主线程有两种方式：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dirty="0" err="1" smtClean="0"/>
              <a:t>threading.Thread</a:t>
            </a:r>
            <a:r>
              <a:rPr lang="en-US" altLang="zh-CN" sz="1050" dirty="0" smtClean="0"/>
              <a:t>(target=work, </a:t>
            </a:r>
            <a:r>
              <a:rPr lang="en-US" altLang="zh-CN" sz="1050" b="1" dirty="0">
                <a:solidFill>
                  <a:srgbClr val="FF0000"/>
                </a:solidFill>
              </a:rPr>
              <a:t>daemon=True</a:t>
            </a:r>
            <a:r>
              <a:rPr lang="en-US" altLang="zh-CN" sz="1050" dirty="0"/>
              <a:t>)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线程对象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setDaemon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(True)</a:t>
            </a:r>
          </a:p>
        </p:txBody>
      </p:sp>
    </p:spTree>
    <p:extLst>
      <p:ext uri="{BB962C8B-B14F-4D97-AF65-F5344CB8AC3E}">
        <p14:creationId xmlns:p14="http://schemas.microsoft.com/office/powerpoint/2010/main" val="142788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线程间的执行顺序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线程间共享全局变量 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1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003566" y="1023083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线程间执行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顺序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3157" y="2283716"/>
            <a:ext cx="5904656" cy="1502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8" name="下箭头 7"/>
          <p:cNvSpPr/>
          <p:nvPr/>
        </p:nvSpPr>
        <p:spPr>
          <a:xfrm flipH="1">
            <a:off x="3266245" y="2483730"/>
            <a:ext cx="45719" cy="1102914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5FAC0B6-5DF8-D342-8E3D-7F16D537E0B9}"/>
              </a:ext>
            </a:extLst>
          </p:cNvPr>
          <p:cNvSpPr txBox="1"/>
          <p:nvPr/>
        </p:nvSpPr>
        <p:spPr>
          <a:xfrm>
            <a:off x="2281512" y="2296522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xmlns="" id="{0B2D2282-51A8-2944-B553-CBD444F9D717}"/>
              </a:ext>
            </a:extLst>
          </p:cNvPr>
          <p:cNvSpPr/>
          <p:nvPr/>
        </p:nvSpPr>
        <p:spPr>
          <a:xfrm flipH="1">
            <a:off x="5027026" y="2453492"/>
            <a:ext cx="45719" cy="116339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7A059F2-CF96-F443-AF1B-2B702CEB0872}"/>
              </a:ext>
            </a:extLst>
          </p:cNvPr>
          <p:cNvSpPr txBox="1"/>
          <p:nvPr/>
        </p:nvSpPr>
        <p:spPr>
          <a:xfrm>
            <a:off x="3355087" y="2531343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1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994BA4D8-C10D-8E46-8686-902DB808E305}"/>
              </a:ext>
            </a:extLst>
          </p:cNvPr>
          <p:cNvSpPr txBox="1"/>
          <p:nvPr/>
        </p:nvSpPr>
        <p:spPr>
          <a:xfrm>
            <a:off x="5105485" y="2531343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2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xmlns="" id="{0B2D2282-51A8-2944-B553-CBD444F9D717}"/>
              </a:ext>
            </a:extLst>
          </p:cNvPr>
          <p:cNvSpPr/>
          <p:nvPr/>
        </p:nvSpPr>
        <p:spPr>
          <a:xfrm flipH="1">
            <a:off x="6625318" y="2455926"/>
            <a:ext cx="45719" cy="116339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994BA4D8-C10D-8E46-8686-902DB808E305}"/>
              </a:ext>
            </a:extLst>
          </p:cNvPr>
          <p:cNvSpPr txBox="1"/>
          <p:nvPr/>
        </p:nvSpPr>
        <p:spPr>
          <a:xfrm>
            <a:off x="6799367" y="2531343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3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90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/>
      <p:bldP spid="16" grpId="0" animBg="1"/>
      <p:bldP spid="18" grpId="0"/>
      <p:bldP spid="19" grpId="0"/>
      <p:bldP spid="20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线程之间执行是无序的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6AFD303-6663-1840-82D3-2F007F8FF737}"/>
              </a:ext>
            </a:extLst>
          </p:cNvPr>
          <p:cNvGrpSpPr/>
          <p:nvPr/>
        </p:nvGrpSpPr>
        <p:grpSpPr>
          <a:xfrm>
            <a:off x="941884" y="2055685"/>
            <a:ext cx="6610945" cy="1164137"/>
            <a:chOff x="941884" y="1911668"/>
            <a:chExt cx="6610945" cy="116413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FB13DBD-72D9-044C-8DC1-0001ED89978D}"/>
                </a:ext>
              </a:extLst>
            </p:cNvPr>
            <p:cNvSpPr/>
            <p:nvPr/>
          </p:nvSpPr>
          <p:spPr>
            <a:xfrm>
              <a:off x="941884" y="1911668"/>
              <a:ext cx="6610945" cy="116413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xmlns="" id="{B4D25244-E9B9-D34B-9487-6DE899896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4608511" cy="819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for </a:t>
              </a:r>
              <a:r>
                <a:rPr lang="en-US" altLang="zh-CN" sz="1050" dirty="0" err="1" smtClean="0">
                  <a:latin typeface="Courier" pitchFamily="2" charset="0"/>
                </a:rPr>
                <a:t>i</a:t>
              </a:r>
              <a:r>
                <a:rPr lang="en-US" altLang="zh-CN" sz="1050" dirty="0" smtClean="0">
                  <a:latin typeface="Courier" pitchFamily="2" charset="0"/>
                </a:rPr>
                <a:t> </a:t>
              </a: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in </a:t>
              </a:r>
              <a:r>
                <a:rPr lang="en-US" altLang="zh-CN" sz="1050" dirty="0">
                  <a:solidFill>
                    <a:srgbClr val="000080"/>
                  </a:solidFill>
                  <a:latin typeface="Courier" pitchFamily="2" charset="0"/>
                </a:rPr>
                <a:t>range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0000FF"/>
                  </a:solidFill>
                  <a:latin typeface="Courier" pitchFamily="2" charset="0"/>
                </a:rPr>
                <a:t>5</a:t>
              </a:r>
              <a:r>
                <a:rPr lang="en-US" altLang="zh-CN" sz="1050" dirty="0">
                  <a:latin typeface="Courier" pitchFamily="2" charset="0"/>
                </a:rPr>
                <a:t>):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sub_thread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=task)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sub_thread.start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获取当前的线程信息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E6AFD303-6663-1840-82D3-2F007F8FF737}"/>
              </a:ext>
            </a:extLst>
          </p:cNvPr>
          <p:cNvGrpSpPr/>
          <p:nvPr/>
        </p:nvGrpSpPr>
        <p:grpSpPr>
          <a:xfrm>
            <a:off x="941884" y="2055685"/>
            <a:ext cx="6610945" cy="1164137"/>
            <a:chOff x="941884" y="1911668"/>
            <a:chExt cx="6610945" cy="116413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FB13DBD-72D9-044C-8DC1-0001ED89978D}"/>
                </a:ext>
              </a:extLst>
            </p:cNvPr>
            <p:cNvSpPr/>
            <p:nvPr/>
          </p:nvSpPr>
          <p:spPr>
            <a:xfrm>
              <a:off x="941884" y="1911668"/>
              <a:ext cx="6610945" cy="1164137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xmlns="" id="{B4D25244-E9B9-D34B-9487-6DE899896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4968552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通过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current_thread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方法获取线程对象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 err="1">
                  <a:latin typeface="Courier" pitchFamily="2" charset="0"/>
                </a:rPr>
                <a:t>current_thread</a:t>
              </a:r>
              <a:r>
                <a:rPr lang="zh-CN" altLang="en-US" sz="1050" dirty="0">
                  <a:latin typeface="Courier" pitchFamily="2" charset="0"/>
                </a:rPr>
                <a:t> 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zh-CN" altLang="en-US" sz="1050" dirty="0">
                  <a:latin typeface="Courier" pitchFamily="2" charset="0"/>
                </a:rPr>
                <a:t> </a:t>
              </a:r>
              <a:r>
                <a:rPr lang="en-US" altLang="zh-CN" sz="1050" dirty="0" err="1">
                  <a:latin typeface="Courier" pitchFamily="2" charset="0"/>
                </a:rPr>
                <a:t>threading.current_thread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通过</a:t>
              </a:r>
              <a:r>
                <a:rPr lang="en-US" altLang="zh-CN" sz="1050" i="1" dirty="0" err="1">
                  <a:solidFill>
                    <a:srgbClr val="808080"/>
                  </a:solidFill>
                  <a:latin typeface="Courier" pitchFamily="2" charset="0"/>
                </a:rPr>
                <a:t>current_thread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对象可以知道线程的相关信息，例如被创建的顺序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dirty="0">
                  <a:latin typeface="Courier" pitchFamily="2" charset="0"/>
                </a:rPr>
                <a:t>print(</a:t>
              </a:r>
              <a:r>
                <a:rPr lang="en-US" altLang="zh-CN" sz="1050" dirty="0" err="1">
                  <a:latin typeface="Courier" pitchFamily="2" charset="0"/>
                </a:rPr>
                <a:t>current_thread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5.3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1813678"/>
            <a:ext cx="7538665" cy="3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线程之间执行是无序的，是由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CPU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调度决定某个线程先执行的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xmlns="" id="{0B26585C-82E5-A44D-9AB7-D44B2C838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5.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线程间的执行顺序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35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线程间的执行顺序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线程间共享全局变量 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互斥锁的使用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27584" y="1689512"/>
            <a:ext cx="6768752" cy="3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多个线程都是在同一个进程中 </a:t>
            </a:r>
            <a:r>
              <a:rPr lang="en-US" altLang="zh-CN" sz="1050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多个线程使用的资源都是</a:t>
            </a:r>
            <a:r>
              <a:rPr lang="zh-CN" altLang="en-US" sz="105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同一个进程中的资源</a:t>
            </a:r>
            <a:r>
              <a:rPr lang="zh-CN" altLang="en-US" sz="1050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因此多线程间是共享全局变量</a:t>
            </a:r>
          </a:p>
        </p:txBody>
      </p:sp>
      <p:sp>
        <p:nvSpPr>
          <p:cNvPr id="21" name="矩形 20"/>
          <p:cNvSpPr/>
          <p:nvPr/>
        </p:nvSpPr>
        <p:spPr>
          <a:xfrm>
            <a:off x="2483768" y="3290849"/>
            <a:ext cx="3960440" cy="1502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2" name="下箭头 21"/>
          <p:cNvSpPr/>
          <p:nvPr/>
        </p:nvSpPr>
        <p:spPr>
          <a:xfrm flipH="1">
            <a:off x="3271679" y="3670671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890766" y="2247714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25" name="直线箭头连接符 24"/>
          <p:cNvCxnSpPr>
            <a:cxnSpLocks/>
            <a:stCxn id="24" idx="2"/>
          </p:cNvCxnSpPr>
          <p:nvPr/>
        </p:nvCxnSpPr>
        <p:spPr>
          <a:xfrm>
            <a:off x="4363258" y="2571750"/>
            <a:ext cx="0" cy="719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41715" y="4381475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5FAC0B6-5DF8-D342-8E3D-7F16D537E0B9}"/>
              </a:ext>
            </a:extLst>
          </p:cNvPr>
          <p:cNvSpPr txBox="1"/>
          <p:nvPr/>
        </p:nvSpPr>
        <p:spPr>
          <a:xfrm>
            <a:off x="2424698" y="3301339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xmlns="" id="{0B2D2282-51A8-2944-B553-CBD444F9D717}"/>
              </a:ext>
            </a:extLst>
          </p:cNvPr>
          <p:cNvSpPr/>
          <p:nvPr/>
        </p:nvSpPr>
        <p:spPr>
          <a:xfrm flipH="1">
            <a:off x="5401483" y="3670671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CD5E07B-7BD5-EE43-AC96-C1CE45939A00}"/>
              </a:ext>
            </a:extLst>
          </p:cNvPr>
          <p:cNvSpPr txBox="1"/>
          <p:nvPr/>
        </p:nvSpPr>
        <p:spPr>
          <a:xfrm>
            <a:off x="5004048" y="4391402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F7A059F2-CF96-F443-AF1B-2B702CEB0872}"/>
              </a:ext>
            </a:extLst>
          </p:cNvPr>
          <p:cNvSpPr txBox="1"/>
          <p:nvPr/>
        </p:nvSpPr>
        <p:spPr>
          <a:xfrm>
            <a:off x="2847970" y="3396786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994BA4D8-C10D-8E46-8686-902DB808E305}"/>
              </a:ext>
            </a:extLst>
          </p:cNvPr>
          <p:cNvSpPr txBox="1"/>
          <p:nvPr/>
        </p:nvSpPr>
        <p:spPr>
          <a:xfrm>
            <a:off x="5004048" y="3396786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01621" y="38095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+mn-lt"/>
                <a:ea typeface="+mn-ea"/>
              </a:rPr>
              <a:t>全局变量</a:t>
            </a:r>
          </a:p>
        </p:txBody>
      </p:sp>
      <p:cxnSp>
        <p:nvCxnSpPr>
          <p:cNvPr id="8" name="直线箭头连接符 7"/>
          <p:cNvCxnSpPr/>
          <p:nvPr/>
        </p:nvCxnSpPr>
        <p:spPr>
          <a:xfrm flipV="1">
            <a:off x="3779912" y="4063503"/>
            <a:ext cx="472492" cy="444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 flipH="1" flipV="1">
            <a:off x="4463988" y="4063504"/>
            <a:ext cx="472639" cy="44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xmlns="" id="{EEC9E16E-23F5-B849-A1CD-B8C287A6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线程之间共享全局变量</a:t>
            </a:r>
          </a:p>
        </p:txBody>
      </p:sp>
    </p:spTree>
    <p:extLst>
      <p:ext uri="{BB962C8B-B14F-4D97-AF65-F5344CB8AC3E}">
        <p14:creationId xmlns:p14="http://schemas.microsoft.com/office/powerpoint/2010/main" val="8816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2" grpId="0" animBg="1"/>
      <p:bldP spid="22" grpId="1" animBg="1"/>
      <p:bldP spid="24" grpId="0" animBg="1"/>
      <p:bldP spid="26" grpId="0" animBg="1"/>
      <p:bldP spid="26" grpId="1" animBg="1"/>
      <p:bldP spid="28" grpId="0"/>
      <p:bldP spid="29" grpId="0" animBg="1"/>
      <p:bldP spid="29" grpId="1" animBg="1"/>
      <p:bldP spid="31" grpId="0" animBg="1"/>
      <p:bldP spid="31" grpId="1" animBg="1"/>
      <p:bldP spid="32" grpId="0"/>
      <p:bldP spid="3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6.2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线程之间共享全局变量</a:t>
            </a:r>
          </a:p>
        </p:txBody>
      </p:sp>
      <p:sp>
        <p:nvSpPr>
          <p:cNvPr id="8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F862F2BF-8E71-0C4D-BAE7-EC12043AD7EB}"/>
              </a:ext>
            </a:extLst>
          </p:cNvPr>
          <p:cNvGrpSpPr/>
          <p:nvPr/>
        </p:nvGrpSpPr>
        <p:grpSpPr>
          <a:xfrm>
            <a:off x="941884" y="1923678"/>
            <a:ext cx="6610945" cy="2952328"/>
            <a:chOff x="941884" y="1911668"/>
            <a:chExt cx="6610945" cy="295232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9097B1C-A153-0E42-B38D-EA02CEA11EDF}"/>
                </a:ext>
              </a:extLst>
            </p:cNvPr>
            <p:cNvSpPr/>
            <p:nvPr/>
          </p:nvSpPr>
          <p:spPr>
            <a:xfrm>
              <a:off x="941884" y="1911668"/>
              <a:ext cx="6610945" cy="2952328"/>
            </a:xfrm>
            <a:prstGeom prst="rect">
              <a:avLst/>
            </a:prstGeom>
            <a:solidFill>
              <a:srgbClr val="E6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TextBox 15">
              <a:extLst>
                <a:ext uri="{FF2B5EF4-FFF2-40B4-BE49-F238E27FC236}">
                  <a16:creationId xmlns:a16="http://schemas.microsoft.com/office/drawing/2014/main" xmlns="" id="{96AEB502-4B32-9449-99FE-4163676C1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624" y="1973543"/>
              <a:ext cx="5472608" cy="2737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68288" indent="-268288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mr-IN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mr-IN" sz="1050" i="1" dirty="0">
                  <a:solidFill>
                    <a:srgbClr val="808080"/>
                  </a:solidFill>
                  <a:latin typeface="Courier" pitchFamily="2" charset="0"/>
                </a:rPr>
                <a:t>定义全局变量</a:t>
              </a:r>
              <a:endParaRPr lang="en-US" altLang="zh-CN" sz="1050" i="1" dirty="0">
                <a:solidFill>
                  <a:srgbClr val="808080"/>
                </a:solidFill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mr-IN" altLang="zh-CN" sz="1050" dirty="0" err="1">
                  <a:latin typeface="Courier" pitchFamily="2" charset="0"/>
                </a:rPr>
                <a:t>my_list</a:t>
              </a:r>
              <a:r>
                <a:rPr lang="mr-IN" altLang="zh-CN" sz="1050" dirty="0">
                  <a:latin typeface="Courier" pitchFamily="2" charset="0"/>
                </a:rPr>
                <a:t> = </a:t>
              </a:r>
              <a:r>
                <a:rPr lang="mr-IN" altLang="zh-CN" sz="1050" dirty="0" err="1" smtClean="0">
                  <a:solidFill>
                    <a:srgbClr val="000080"/>
                  </a:solidFill>
                  <a:latin typeface="Courier" pitchFamily="2" charset="0"/>
                </a:rPr>
                <a:t>list</a:t>
              </a:r>
              <a:r>
                <a:rPr lang="en-US" altLang="zh-CN" sz="1050" dirty="0" smtClean="0">
                  <a:latin typeface="Courier" pitchFamily="2" charset="0"/>
                </a:rPr>
                <a:t>()</a:t>
              </a:r>
              <a:endParaRPr lang="en-US" altLang="zh-CN" sz="1050" dirty="0">
                <a:latin typeface="Courier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050" b="1" dirty="0">
                  <a:solidFill>
                    <a:srgbClr val="000080"/>
                  </a:solidFill>
                  <a:latin typeface="Courier" pitchFamily="2" charset="0"/>
                </a:rPr>
                <a:t>if </a:t>
              </a:r>
              <a:r>
                <a:rPr lang="en-US" altLang="zh-CN" sz="1050" dirty="0">
                  <a:latin typeface="Courier" pitchFamily="2" charset="0"/>
                </a:rPr>
                <a:t>__name__ == </a:t>
              </a:r>
              <a:r>
                <a:rPr lang="en-US" altLang="zh-CN" sz="1050" b="1" dirty="0">
                  <a:solidFill>
                    <a:srgbClr val="008080"/>
                  </a:solidFill>
                  <a:latin typeface="Courier" pitchFamily="2" charset="0"/>
                </a:rPr>
                <a:t>'__main__'</a:t>
              </a:r>
              <a:r>
                <a:rPr lang="en-US" altLang="zh-CN" sz="1050" dirty="0">
                  <a:latin typeface="Courier" pitchFamily="2" charset="0"/>
                </a:rPr>
                <a:t>: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创建写入数据的线程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write_thread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en-US" altLang="zh-CN" sz="1050" dirty="0" err="1">
                  <a:latin typeface="Courier" pitchFamily="2" charset="0"/>
                </a:rPr>
                <a:t>write_data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创建读取数据的线程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read_thread</a:t>
              </a:r>
              <a:r>
                <a:rPr lang="en-US" altLang="zh-CN" sz="1050" dirty="0">
                  <a:latin typeface="Courier" pitchFamily="2" charset="0"/>
                </a:rPr>
                <a:t> = </a:t>
              </a:r>
              <a:r>
                <a:rPr lang="en-US" altLang="zh-CN" sz="1050" dirty="0" err="1">
                  <a:latin typeface="Courier" pitchFamily="2" charset="0"/>
                </a:rPr>
                <a:t>threading.Thread</a:t>
              </a:r>
              <a:r>
                <a:rPr lang="en-US" altLang="zh-CN" sz="1050" dirty="0">
                  <a:latin typeface="Courier" pitchFamily="2" charset="0"/>
                </a:rPr>
                <a:t>(</a:t>
              </a:r>
              <a:r>
                <a:rPr lang="en-US" altLang="zh-CN" sz="1050" dirty="0">
                  <a:solidFill>
                    <a:srgbClr val="660099"/>
                  </a:solidFill>
                  <a:latin typeface="Courier" pitchFamily="2" charset="0"/>
                </a:rPr>
                <a:t>target</a:t>
              </a:r>
              <a:r>
                <a:rPr lang="en-US" altLang="zh-CN" sz="1050" dirty="0">
                  <a:latin typeface="Courier" pitchFamily="2" charset="0"/>
                </a:rPr>
                <a:t>=</a:t>
              </a:r>
              <a:r>
                <a:rPr lang="en-US" altLang="zh-CN" sz="1050" dirty="0" err="1">
                  <a:latin typeface="Courier" pitchFamily="2" charset="0"/>
                </a:rPr>
                <a:t>read_data</a:t>
              </a:r>
              <a:r>
                <a:rPr lang="en-US" altLang="zh-CN" sz="1050" dirty="0">
                  <a:latin typeface="Courier" pitchFamily="2" charset="0"/>
                </a:rPr>
                <a:t>)</a:t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write_thread.start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/>
              </a:r>
              <a:b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i="1" dirty="0">
                  <a:solidFill>
                    <a:srgbClr val="808080"/>
                  </a:solidFill>
                  <a:latin typeface="Courier" pitchFamily="2" charset="0"/>
                </a:rPr>
                <a:t># </a:t>
              </a:r>
              <a: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  <a:t>主线程等待写入线程执行完成以后代码在继续往下执行</a:t>
              </a:r>
              <a:br>
                <a:rPr lang="zh-CN" altLang="en-US" sz="1050" i="1" dirty="0">
                  <a:solidFill>
                    <a:srgbClr val="808080"/>
                  </a:solidFill>
                  <a:latin typeface="Courier" pitchFamily="2" charset="0"/>
                </a:rPr>
              </a:br>
              <a:r>
                <a:rPr lang="en-US" altLang="zh-CN" sz="1050" dirty="0" err="1" smtClean="0">
                  <a:latin typeface="Courier" pitchFamily="2" charset="0"/>
                </a:rPr>
                <a:t>time.sleep</a:t>
              </a:r>
              <a:r>
                <a:rPr lang="en-US" altLang="zh-CN" sz="1050" dirty="0" smtClean="0">
                  <a:latin typeface="Courier" pitchFamily="2" charset="0"/>
                </a:rPr>
                <a:t>(1)</a:t>
              </a:r>
              <a:r>
                <a:rPr lang="en-US" altLang="zh-CN" sz="1050" dirty="0">
                  <a:latin typeface="Courier" pitchFamily="2" charset="0"/>
                </a:rPr>
                <a:t/>
              </a:r>
              <a:br>
                <a:rPr lang="en-US" altLang="zh-CN" sz="1050" dirty="0">
                  <a:latin typeface="Courier" pitchFamily="2" charset="0"/>
                </a:rPr>
              </a:br>
              <a:r>
                <a:rPr lang="en-US" altLang="zh-CN" sz="1050" dirty="0" err="1">
                  <a:latin typeface="Courier" pitchFamily="2" charset="0"/>
                </a:rPr>
                <a:t>read_thread.start</a:t>
              </a:r>
              <a:r>
                <a:rPr lang="en-US" altLang="zh-CN" sz="1050" dirty="0">
                  <a:latin typeface="Courier" pitchFamily="2" charset="0"/>
                </a:rPr>
                <a:t>()</a:t>
              </a:r>
              <a:endParaRPr lang="zh-CN" altLang="en-US" sz="1050" dirty="0">
                <a:latin typeface="Courie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05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C7E91C8-CE50-254E-BEFF-6BD22C8D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xmlns="" id="{A99D3075-856B-0747-816F-97979A6D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实现多任务的另一种形式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xmlns="" id="{BC3DB5BB-052D-9642-B4C5-784B0126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981032"/>
            <a:ext cx="6826969" cy="306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中，想要实现多任务还可以使用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多线程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来完成。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26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9547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6.3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线程之间共享全局变量数据出现错误问题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975941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需求</a:t>
            </a: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376122"/>
            <a:ext cx="748982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定义两个函数，实现循环</a:t>
            </a:r>
            <a:r>
              <a:rPr lang="en-US" altLang="zh-CN" sz="10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100</a:t>
            </a:r>
            <a:r>
              <a:rPr lang="zh-CN" altLang="en-US" sz="10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万次，每循环一次给全局变量加</a:t>
            </a:r>
            <a:r>
              <a:rPr lang="en-US" altLang="zh-CN" sz="10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</a:t>
            </a:r>
          </a:p>
          <a:p>
            <a:pPr marL="228600" indent="-228600">
              <a:buAutoNum type="arabicPeriod"/>
            </a:pPr>
            <a:endParaRPr lang="en-US" altLang="zh-CN" sz="10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buAutoNum type="arabicPeriod"/>
            </a:pPr>
            <a:r>
              <a:rPr lang="zh-CN" altLang="en-US" sz="10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创建两个子线程执行对应的两个函数，查看计算后的结果</a:t>
            </a:r>
            <a:endParaRPr lang="en-US" altLang="zh-CN" sz="10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xmlns="" id="{AF9A6320-552C-AA4D-876D-C030213F6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29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9547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6.4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线程之间共享全局变量数据出现错误问题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3563860" y="2931790"/>
            <a:ext cx="1933678" cy="1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两个线程都可以操作同一个全局变量，可能会出现全局变量的值还没有加上，另外一个线程已经获取值了，这时的值是上一次的值，就会出现少加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次，数据就出现了错误。</a:t>
            </a:r>
          </a:p>
        </p:txBody>
      </p:sp>
      <p:sp>
        <p:nvSpPr>
          <p:cNvPr id="3" name="矩形 2"/>
          <p:cNvSpPr/>
          <p:nvPr/>
        </p:nvSpPr>
        <p:spPr>
          <a:xfrm>
            <a:off x="1043608" y="2499742"/>
            <a:ext cx="2386641" cy="198416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41742" y="2499742"/>
            <a:ext cx="2458650" cy="19841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线程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900748" y="2190757"/>
            <a:ext cx="1296144" cy="6179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全局变量</a:t>
            </a:r>
            <a:endParaRPr kumimoji="1" lang="en-US" altLang="zh-CN" dirty="0"/>
          </a:p>
          <a:p>
            <a:pPr algn="ctr"/>
            <a:r>
              <a:rPr kumimoji="1" lang="en-US" altLang="zh-CN" dirty="0" err="1"/>
              <a:t>g_num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63677" y="2886536"/>
            <a:ext cx="16081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 err="1">
                <a:solidFill>
                  <a:srgbClr val="000080"/>
                </a:solidFill>
              </a:rPr>
              <a:t>def</a:t>
            </a:r>
            <a:r>
              <a:rPr lang="en-US" altLang="zh-CN" sz="1050" b="1" dirty="0">
                <a:solidFill>
                  <a:srgbClr val="000080"/>
                </a:solidFill>
              </a:rPr>
              <a:t> </a:t>
            </a:r>
            <a:r>
              <a:rPr lang="en-US" altLang="zh-CN" sz="1050" dirty="0"/>
              <a:t>sum_num1():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b="1" dirty="0">
                <a:solidFill>
                  <a:srgbClr val="000080"/>
                </a:solidFill>
              </a:rPr>
              <a:t>for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</a:t>
            </a:r>
            <a:r>
              <a:rPr lang="en-US" altLang="zh-CN" sz="1050" b="1" dirty="0">
                <a:solidFill>
                  <a:srgbClr val="000080"/>
                </a:solidFill>
              </a:rPr>
              <a:t>in </a:t>
            </a:r>
            <a:r>
              <a:rPr lang="en-US" altLang="zh-CN" sz="1050" dirty="0">
                <a:solidFill>
                  <a:srgbClr val="000080"/>
                </a:solidFill>
              </a:rPr>
              <a:t>range</a:t>
            </a:r>
            <a:r>
              <a:rPr lang="en-US" altLang="zh-CN" sz="1050" dirty="0"/>
              <a:t>(</a:t>
            </a:r>
            <a:r>
              <a:rPr lang="en-US" altLang="zh-CN" sz="1050" dirty="0">
                <a:solidFill>
                  <a:srgbClr val="0000FF"/>
                </a:solidFill>
              </a:rPr>
              <a:t>1000000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b="1" dirty="0">
                <a:solidFill>
                  <a:srgbClr val="000080"/>
                </a:solidFill>
              </a:rPr>
              <a:t>global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 += </a:t>
            </a:r>
            <a:r>
              <a:rPr lang="en-US" altLang="zh-CN" sz="1050" dirty="0">
                <a:solidFill>
                  <a:srgbClr val="0000FF"/>
                </a:solidFill>
              </a:rPr>
              <a:t>1</a:t>
            </a:r>
            <a:br>
              <a:rPr lang="en-US" altLang="zh-CN" sz="1050" dirty="0">
                <a:solidFill>
                  <a:srgbClr val="0000FF"/>
                </a:solidFill>
              </a:rPr>
            </a:br>
            <a:r>
              <a:rPr lang="en-US" altLang="zh-CN" sz="1050" dirty="0">
                <a:solidFill>
                  <a:srgbClr val="0000FF"/>
                </a:solidFill>
              </a:rPr>
              <a:t>    </a:t>
            </a:r>
            <a:r>
              <a:rPr lang="en-US" altLang="zh-CN" sz="1050" dirty="0">
                <a:solidFill>
                  <a:srgbClr val="000080"/>
                </a:solidFill>
              </a:rPr>
              <a:t>print</a:t>
            </a:r>
            <a:r>
              <a:rPr lang="en-US" altLang="zh-CN" sz="1050" dirty="0"/>
              <a:t>(</a:t>
            </a:r>
            <a:r>
              <a:rPr lang="en-US" altLang="zh-CN" sz="1050" b="1" dirty="0">
                <a:solidFill>
                  <a:srgbClr val="008080"/>
                </a:solidFill>
              </a:rPr>
              <a:t>"sum1:"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)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11863" y="2886536"/>
            <a:ext cx="16081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 dirty="0" err="1">
                <a:solidFill>
                  <a:srgbClr val="000080"/>
                </a:solidFill>
              </a:rPr>
              <a:t>def</a:t>
            </a:r>
            <a:r>
              <a:rPr lang="en-US" altLang="zh-CN" sz="1050" b="1" dirty="0">
                <a:solidFill>
                  <a:srgbClr val="000080"/>
                </a:solidFill>
              </a:rPr>
              <a:t> </a:t>
            </a:r>
            <a:r>
              <a:rPr lang="en-US" altLang="zh-CN" sz="1050" dirty="0"/>
              <a:t>sum_num2():</a:t>
            </a:r>
            <a:br>
              <a:rPr lang="en-US" altLang="zh-CN" sz="1050" dirty="0"/>
            </a:br>
            <a:r>
              <a:rPr lang="en-US" altLang="zh-CN" sz="1050" dirty="0"/>
              <a:t>    </a:t>
            </a:r>
            <a:r>
              <a:rPr lang="en-US" altLang="zh-CN" sz="1050" b="1" dirty="0">
                <a:solidFill>
                  <a:srgbClr val="000080"/>
                </a:solidFill>
              </a:rPr>
              <a:t>for </a:t>
            </a:r>
            <a:r>
              <a:rPr lang="en-US" altLang="zh-CN" sz="1050" dirty="0" err="1"/>
              <a:t>i</a:t>
            </a:r>
            <a:r>
              <a:rPr lang="en-US" altLang="zh-CN" sz="1050" dirty="0"/>
              <a:t> </a:t>
            </a:r>
            <a:r>
              <a:rPr lang="en-US" altLang="zh-CN" sz="1050" b="1" dirty="0">
                <a:solidFill>
                  <a:srgbClr val="000080"/>
                </a:solidFill>
              </a:rPr>
              <a:t>in </a:t>
            </a:r>
            <a:r>
              <a:rPr lang="en-US" altLang="zh-CN" sz="1050" dirty="0">
                <a:solidFill>
                  <a:srgbClr val="000080"/>
                </a:solidFill>
              </a:rPr>
              <a:t>range</a:t>
            </a:r>
            <a:r>
              <a:rPr lang="en-US" altLang="zh-CN" sz="1050" dirty="0"/>
              <a:t>(</a:t>
            </a:r>
            <a:r>
              <a:rPr lang="en-US" altLang="zh-CN" sz="1050" dirty="0">
                <a:solidFill>
                  <a:srgbClr val="0000FF"/>
                </a:solidFill>
              </a:rPr>
              <a:t>1000000</a:t>
            </a:r>
            <a:r>
              <a:rPr lang="en-US" altLang="zh-CN" sz="1050" dirty="0"/>
              <a:t>):</a:t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b="1" dirty="0">
                <a:solidFill>
                  <a:srgbClr val="000080"/>
                </a:solidFill>
              </a:rPr>
              <a:t>global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/>
            </a:r>
            <a:br>
              <a:rPr lang="en-US" altLang="zh-CN" sz="1050" dirty="0"/>
            </a:br>
            <a:r>
              <a:rPr lang="en-US" altLang="zh-CN" sz="1050" dirty="0"/>
              <a:t>       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 += </a:t>
            </a:r>
            <a:r>
              <a:rPr lang="en-US" altLang="zh-CN" sz="1050" dirty="0">
                <a:solidFill>
                  <a:srgbClr val="0000FF"/>
                </a:solidFill>
              </a:rPr>
              <a:t>1</a:t>
            </a:r>
            <a:br>
              <a:rPr lang="en-US" altLang="zh-CN" sz="1050" dirty="0">
                <a:solidFill>
                  <a:srgbClr val="0000FF"/>
                </a:solidFill>
              </a:rPr>
            </a:br>
            <a:r>
              <a:rPr lang="en-US" altLang="zh-CN" sz="1050" dirty="0">
                <a:solidFill>
                  <a:srgbClr val="0000FF"/>
                </a:solidFill>
              </a:rPr>
              <a:t>    </a:t>
            </a:r>
            <a:r>
              <a:rPr lang="en-US" altLang="zh-CN" sz="1050" dirty="0">
                <a:solidFill>
                  <a:srgbClr val="000080"/>
                </a:solidFill>
              </a:rPr>
              <a:t>print</a:t>
            </a:r>
            <a:r>
              <a:rPr lang="en-US" altLang="zh-CN" sz="1050" dirty="0"/>
              <a:t>(</a:t>
            </a:r>
            <a:r>
              <a:rPr lang="en-US" altLang="zh-CN" sz="1050" b="1" dirty="0">
                <a:solidFill>
                  <a:srgbClr val="008080"/>
                </a:solidFill>
              </a:rPr>
              <a:t>"sum2:"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g_num</a:t>
            </a:r>
            <a:r>
              <a:rPr lang="en-US" altLang="zh-CN" sz="1050" dirty="0"/>
              <a:t>)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V="1">
            <a:off x="2569059" y="2843056"/>
            <a:ext cx="1296144" cy="5493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 flipV="1">
            <a:off x="5257015" y="2861051"/>
            <a:ext cx="971169" cy="621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763690" y="3435846"/>
            <a:ext cx="720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300272" y="3435846"/>
            <a:ext cx="720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标题占位符 1">
            <a:extLst>
              <a:ext uri="{FF2B5EF4-FFF2-40B4-BE49-F238E27FC236}">
                <a16:creationId xmlns:a16="http://schemas.microsoft.com/office/drawing/2014/main" xmlns="" id="{96601BA2-00E6-5F42-AB31-5169BA94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310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49547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6.5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线程之间共享全局变量数据出现错误问题</a:t>
            </a: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6" y="1827143"/>
            <a:ext cx="922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解决办法</a:t>
            </a: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1835696" y="2044174"/>
            <a:ext cx="5544614" cy="130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同步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就是协同步调，按预定的先后次序进行运行。好比现实生活中的对讲机，你说完后，我再说，不能大家一起说。</a:t>
            </a:r>
          </a:p>
          <a:p>
            <a:pPr>
              <a:lnSpc>
                <a:spcPct val="150000"/>
              </a:lnSpc>
              <a:defRPr/>
            </a:pPr>
            <a:endParaRPr lang="en-US" altLang="zh-CN" sz="1050" dirty="0" smtClean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050" dirty="0" smtClean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线程同步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保证同一时刻只能有一个线程去操作全局变量 </a:t>
            </a:r>
            <a:endParaRPr lang="en-US" altLang="zh-CN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841375" y="3363823"/>
            <a:ext cx="1354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线程同步方式</a:t>
            </a: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sp>
        <p:nvSpPr>
          <p:cNvPr id="20" name="TextBox 7"/>
          <p:cNvSpPr txBox="1">
            <a:spLocks noChangeArrowheads="1"/>
          </p:cNvSpPr>
          <p:nvPr/>
        </p:nvSpPr>
        <p:spPr bwMode="auto">
          <a:xfrm>
            <a:off x="1894986" y="3795886"/>
            <a:ext cx="414196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5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互斥锁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4DC773F7-C267-9044-9F30-CA89A31DA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2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6.6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知识要点</a:t>
            </a: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841375" y="1813678"/>
            <a:ext cx="753866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多线程同时操作全局变量可能会导致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数据出现错误问题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，可以使用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线程同步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方式来解决这个问题。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线程同步方式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  <a:p>
            <a:pPr marL="228600" indent="-228600">
              <a:buFont typeface="Wingdings" pitchFamily="2" charset="2"/>
              <a:buChar char="l"/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646112" lvl="1" indent="-171450">
              <a:buFont typeface="Wingdings" pitchFamily="2" charset="2"/>
              <a:buChar char="l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互斥锁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xmlns="" id="{9172C657-4085-0649-A388-22FD286D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6.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线程间共享全局变量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1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线程间的执行顺序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线程间共享全局变量 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3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7.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7.1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互斥锁的介绍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841375" y="1779662"/>
            <a:ext cx="4464494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互斥锁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对共享数据进行锁定，保证同一时刻只有一个线程去操作。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1375" y="4010024"/>
            <a:ext cx="922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注意</a:t>
            </a: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4327523"/>
            <a:ext cx="6826969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互斥锁是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多个线程一起去抢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，抢到锁的线程先执行，没有抢到锁的线程进行等待，等锁使用完释放后，其它等待的线程再去抢这个锁。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FA6B34B-78B2-5947-8E2D-0CC9C25502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0" r="-349" b="19078"/>
          <a:stretch/>
        </p:blipFill>
        <p:spPr>
          <a:xfrm>
            <a:off x="2719796" y="2173521"/>
            <a:ext cx="3292067" cy="203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7.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026769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7.2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互斥锁的使用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1375" y="1827143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互斥锁的创建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318193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mutex.acquire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822726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上锁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41375" y="221171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mutex = 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threading.Lock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41375" y="3837158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释放锁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819065" y="4227934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mutex.release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9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/>
      <p:bldP spid="9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7.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502676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7.3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41375" y="1827143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互斥锁的创建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5" y="318193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mutex.acquire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822726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上锁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41375" y="2211710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mutex = 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threading.Lock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41375" y="3837158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释放锁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819065" y="4227934"/>
            <a:ext cx="7835081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 err="1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mutex.release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()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15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/>
      <p:bldP spid="9" grpId="0"/>
      <p:bldP spid="11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线程间的执行顺序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线程间共享全局变量 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互斥锁的使用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死锁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0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死锁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死锁的介绍</a:t>
            </a: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841374" y="1981032"/>
            <a:ext cx="70429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一直等待对方释放锁的情景就是死锁。</a:t>
            </a:r>
          </a:p>
        </p:txBody>
      </p:sp>
      <p:sp>
        <p:nvSpPr>
          <p:cNvPr id="16" name="TextBox 7"/>
          <p:cNvSpPr txBox="1">
            <a:spLocks noChangeArrowheads="1"/>
          </p:cNvSpPr>
          <p:nvPr/>
        </p:nvSpPr>
        <p:spPr bwMode="auto">
          <a:xfrm>
            <a:off x="829726" y="2676287"/>
            <a:ext cx="1930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死锁的结果</a:t>
            </a:r>
            <a:r>
              <a:rPr lang="en-US" altLang="zh-CN" sz="140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</a:p>
        </p:txBody>
      </p:sp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829726" y="3078461"/>
            <a:ext cx="7042993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会造成应用程序的停止响应，不能再处理其它任务了。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12034"/>
            <a:ext cx="2333987" cy="1815323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20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为什么使用多线程</a:t>
            </a: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?</a:t>
            </a:r>
            <a:endParaRPr lang="zh-CN" altLang="en-US" b="1" dirty="0">
              <a:solidFill>
                <a:srgbClr val="40404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970985" cy="1517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charset="-122"/>
                <a:ea typeface="微软雅黑" charset="-122"/>
              </a:rPr>
              <a:t>进程是分配资源的最小单位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一旦创建一个进程就会分配一定的资源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就像跟两个人聊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QQ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就需要打开两个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QQ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软件一样是比较浪费资源的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dirty="0">
                <a:latin typeface="微软雅黑" charset="-122"/>
                <a:ea typeface="微软雅黑" charset="-122"/>
              </a:rPr>
              <a:t>线程是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程序执行的最小单位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实际上进程只负责分配资源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而利用这些资源执行程序的是线程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也就说进程是线程的容器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一个进程中最少有一个线程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来负责执行程序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 同时线程自己不拥有系统资源，只需要一点儿在运行中必不可少的资源，但它可与同属一个进程的其它线程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共享进程所拥有的全部资源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这就像通过一个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QQ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软件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(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一个进程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)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打开两个窗口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(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两个线程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)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跟两个人聊天一样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,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实现多任务的同时也节省了资源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33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死锁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产生死锁的原因</a:t>
            </a:r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841375" y="1975941"/>
            <a:ext cx="1571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Wingdings" charset="2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原因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:</a:t>
            </a:r>
            <a:endParaRPr lang="en-US" altLang="zh-CN" sz="140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CF5F97E3-0A23-994E-9144-3310CA5DE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9" y="2322344"/>
            <a:ext cx="420657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没有及时或者在正确的</a:t>
            </a:r>
            <a:r>
              <a:rPr lang="zh-CN" altLang="en-US" sz="1000" smtClean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位置释放锁</a:t>
            </a:r>
            <a:endParaRPr lang="en-US" altLang="zh-CN" sz="10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8.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死锁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59483" y="4118034"/>
            <a:ext cx="74898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xmlns="" id="{5AE7A70E-BE19-6F41-BBF2-B6E6A6F60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590" y="1923678"/>
            <a:ext cx="5904656" cy="5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使用互斥锁的时候需要注意死锁的问题，要在合适的地方注意释放锁。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死锁一旦产生就会造成应用程序的停止响应，应用程序无法再继续往下执行了。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xmlns="" id="{EB52CB8C-D361-7C40-876C-EE11DD61F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8.3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死锁的注意点</a:t>
            </a:r>
          </a:p>
        </p:txBody>
      </p:sp>
    </p:spTree>
    <p:extLst>
      <p:ext uri="{BB962C8B-B14F-4D97-AF65-F5344CB8AC3E}">
        <p14:creationId xmlns:p14="http://schemas.microsoft.com/office/powerpoint/2010/main" val="10612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33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多线程完成多任务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线程间的执行顺序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线程间共享全局变量 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互斥锁的使用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0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971600" y="1707654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关系对比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971600" y="2139702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区别对比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971600" y="2571750"/>
            <a:ext cx="5543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r>
              <a:rPr lang="en-US" altLang="zh-CN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优缺点对比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3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41375" y="177966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线程是依附在进程里面的，没有进程就没有线程。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41375" y="213970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一个进程默认提供一条线程，进程可以创建多个线程。</a:t>
            </a:r>
          </a:p>
        </p:txBody>
      </p:sp>
      <p:sp>
        <p:nvSpPr>
          <p:cNvPr id="2" name="矩形 1"/>
          <p:cNvSpPr/>
          <p:nvPr/>
        </p:nvSpPr>
        <p:spPr>
          <a:xfrm>
            <a:off x="2627784" y="2787774"/>
            <a:ext cx="2592288" cy="1800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进程</a:t>
            </a:r>
          </a:p>
        </p:txBody>
      </p:sp>
      <p:sp>
        <p:nvSpPr>
          <p:cNvPr id="9" name="下箭头 8"/>
          <p:cNvSpPr/>
          <p:nvPr/>
        </p:nvSpPr>
        <p:spPr>
          <a:xfrm flipH="1">
            <a:off x="3289243" y="311841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19198" y="3272889"/>
            <a:ext cx="6561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主线程</a:t>
            </a:r>
            <a:endParaRPr kumimoji="1" lang="zh-CN" altLang="en-US" sz="10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下箭头 10"/>
          <p:cNvSpPr/>
          <p:nvPr/>
        </p:nvSpPr>
        <p:spPr>
          <a:xfrm flipH="1">
            <a:off x="4226145" y="311841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56100" y="3272889"/>
            <a:ext cx="83597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子线程</a:t>
            </a:r>
            <a:r>
              <a:rPr lang="is-IS" altLang="zh-CN" sz="1050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…</a:t>
            </a:r>
            <a:endParaRPr kumimoji="1" lang="zh-CN" altLang="en-US" sz="10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xmlns="" id="{34054161-498B-8B4E-8A7F-8C18E5AC7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9.1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关系对比 </a:t>
            </a:r>
          </a:p>
        </p:txBody>
      </p:sp>
    </p:spTree>
    <p:extLst>
      <p:ext uri="{BB962C8B-B14F-4D97-AF65-F5344CB8AC3E}">
        <p14:creationId xmlns:p14="http://schemas.microsoft.com/office/powerpoint/2010/main" val="31230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 animBg="1"/>
      <p:bldP spid="9" grpId="0" animBg="1"/>
      <p:bldP spid="10" grpId="0"/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827585" y="1851670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进程之间不共享全局变量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27585" y="2211710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线程之间共享全局变量，但是要注意资源竞争的问题，解决办法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互斥锁或者线程同步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827584" y="257381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创建进程的资源开销要比创建线程的资源开销要大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27584" y="293385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4.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进程是操作系统资源分配的基本单位，线程是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调度的基本单位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827584" y="329389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5.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线程不能够独立执行，必须依存在进程中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xmlns="" id="{8B9A9AA0-A735-8A44-9113-B55BD1BA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9.2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区别对比 </a:t>
            </a:r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xmlns="" id="{A7AA32DD-5F63-F141-B441-BCB32F1C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34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841375" y="193328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进程优缺点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43608" y="2207064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优点：可以用多核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043607" y="2570937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缺点：资源开销大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852339" y="3208592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 线程优缺点</a:t>
            </a:r>
            <a:r>
              <a:rPr lang="en-US" altLang="zh-CN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:</a:t>
            </a:r>
            <a:endParaRPr lang="zh-CN" altLang="en-US" sz="1050" dirty="0">
              <a:solidFill>
                <a:srgbClr val="262626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1021407" y="3572465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优点：资源开销小</a:t>
            </a: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021406" y="3936338"/>
            <a:ext cx="64801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1050" dirty="0">
                <a:solidFill>
                  <a:srgbClr val="262626"/>
                </a:solidFill>
                <a:latin typeface="微软雅黑" charset="0"/>
                <a:ea typeface="微软雅黑" charset="0"/>
                <a:cs typeface="微软雅黑" charset="0"/>
              </a:rPr>
              <a:t>缺点：不能使用多核</a:t>
            </a:r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xmlns="" id="{FCEA40B8-4DDB-FF41-AB59-CF3319C4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9.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xmlns="" id="{28062B02-4334-1140-AE22-C12B9553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9.3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优缺点对比 </a:t>
            </a:r>
          </a:p>
        </p:txBody>
      </p:sp>
    </p:spTree>
    <p:extLst>
      <p:ext uri="{BB962C8B-B14F-4D97-AF65-F5344CB8AC3E}">
        <p14:creationId xmlns:p14="http://schemas.microsoft.com/office/powerpoint/2010/main" val="354837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4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C7E91C8-CE50-254E-BEFF-6BD22C8D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xmlns="" id="{A99D3075-856B-0747-816F-97979A6D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31888"/>
            <a:ext cx="445070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1.3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多线程的作用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8F2E357-4BF4-C648-B4DD-DA81C517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67694"/>
            <a:ext cx="2712425" cy="173813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1A77ED8-981E-2B41-8886-90980EA3443C}"/>
              </a:ext>
            </a:extLst>
          </p:cNvPr>
          <p:cNvSpPr txBox="1"/>
          <p:nvPr/>
        </p:nvSpPr>
        <p:spPr>
          <a:xfrm>
            <a:off x="4644008" y="2067694"/>
            <a:ext cx="17043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同样需求使用多线程完成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397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22184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1.4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b="1" dirty="0" smtClean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多线程的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作用</a:t>
            </a:r>
          </a:p>
        </p:txBody>
      </p:sp>
      <p:sp>
        <p:nvSpPr>
          <p:cNvPr id="10" name="矩形 9"/>
          <p:cNvSpPr/>
          <p:nvPr/>
        </p:nvSpPr>
        <p:spPr>
          <a:xfrm>
            <a:off x="829950" y="3275564"/>
            <a:ext cx="1869842" cy="15029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宋体" charset="0"/>
              </a:rPr>
              <a:t>         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宋体" charset="0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  <a:cs typeface="宋体" charset="0"/>
            </a:endParaRPr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r>
              <a:rPr kumimoji="1" lang="zh-CN" altLang="en-US" dirty="0"/>
              <a:t>             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" name="下箭头 13"/>
          <p:cNvSpPr/>
          <p:nvPr/>
        </p:nvSpPr>
        <p:spPr>
          <a:xfrm flipH="1">
            <a:off x="1697649" y="3387498"/>
            <a:ext cx="45719" cy="360622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70877" y="1887674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3" name="直线箭头连接符 2"/>
          <p:cNvCxnSpPr>
            <a:cxnSpLocks/>
          </p:cNvCxnSpPr>
          <p:nvPr/>
        </p:nvCxnSpPr>
        <p:spPr>
          <a:xfrm>
            <a:off x="1720509" y="2263640"/>
            <a:ext cx="0" cy="960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72166" y="3822233"/>
            <a:ext cx="682991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42769" y="2286504"/>
            <a:ext cx="1811491" cy="790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latin typeface="微软雅黑" charset="-122"/>
                <a:ea typeface="微软雅黑" charset="-122"/>
                <a:cs typeface="Microsoft YaHei" charset="-122"/>
              </a:rPr>
              <a:t>在进程中会默认有一个线程用来执行程序</a:t>
            </a:r>
            <a:r>
              <a:rPr kumimoji="1" lang="en-US" altLang="zh-CN" sz="1050" dirty="0">
                <a:latin typeface="微软雅黑" charset="-122"/>
                <a:ea typeface="微软雅黑" charset="-122"/>
                <a:cs typeface="Microsoft YaHei" charset="-122"/>
              </a:rPr>
              <a:t>,</a:t>
            </a:r>
            <a:r>
              <a:rPr kumimoji="1" lang="zh-CN" altLang="en-US" sz="1050" dirty="0">
                <a:latin typeface="微软雅黑" charset="-122"/>
                <a:ea typeface="微软雅黑" charset="-122"/>
                <a:cs typeface="Microsoft YaHei" charset="-122"/>
              </a:rPr>
              <a:t> 这个线程称之为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主线程</a:t>
            </a:r>
            <a:endParaRPr kumimoji="1" lang="zh-CN" altLang="en-US" sz="105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27984" y="3275564"/>
            <a:ext cx="3960440" cy="150294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</p:txBody>
      </p:sp>
      <p:sp>
        <p:nvSpPr>
          <p:cNvPr id="22" name="下箭头 21"/>
          <p:cNvSpPr/>
          <p:nvPr/>
        </p:nvSpPr>
        <p:spPr>
          <a:xfrm flipH="1">
            <a:off x="5364088" y="339678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772587" y="1887674"/>
            <a:ext cx="944984" cy="32403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hello.py</a:t>
            </a:r>
            <a:endParaRPr kumimoji="1" lang="en-US" altLang="zh-CN" dirty="0"/>
          </a:p>
        </p:txBody>
      </p:sp>
      <p:cxnSp>
        <p:nvCxnSpPr>
          <p:cNvPr id="25" name="直线箭头连接符 24"/>
          <p:cNvCxnSpPr>
            <a:cxnSpLocks/>
          </p:cNvCxnSpPr>
          <p:nvPr/>
        </p:nvCxnSpPr>
        <p:spPr>
          <a:xfrm>
            <a:off x="6241631" y="2317187"/>
            <a:ext cx="0" cy="902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956984" y="4181699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func_a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516216" y="2211710"/>
            <a:ext cx="2088232" cy="54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在进程创建一个新的线程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这个线程称之为</a:t>
            </a:r>
            <a:r>
              <a:rPr kumimoji="1"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  <a:cs typeface="Microsoft YaHei" charset="-122"/>
              </a:rPr>
              <a:t>子线程</a:t>
            </a:r>
            <a:endParaRPr kumimoji="1" lang="zh-CN" altLang="en-US" sz="105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0EC7702A-49C8-E74C-8B87-338B77C19B34}"/>
              </a:ext>
            </a:extLst>
          </p:cNvPr>
          <p:cNvSpPr txBox="1"/>
          <p:nvPr/>
        </p:nvSpPr>
        <p:spPr>
          <a:xfrm>
            <a:off x="829950" y="3333026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E0B5C917-D91B-1341-B6C9-28DF7C842191}"/>
              </a:ext>
            </a:extLst>
          </p:cNvPr>
          <p:cNvSpPr txBox="1"/>
          <p:nvPr/>
        </p:nvSpPr>
        <p:spPr>
          <a:xfrm>
            <a:off x="1372378" y="4495860"/>
            <a:ext cx="696259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  <a:cs typeface="Microsoft YaHei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下箭头 40">
            <a:extLst>
              <a:ext uri="{FF2B5EF4-FFF2-40B4-BE49-F238E27FC236}">
                <a16:creationId xmlns:a16="http://schemas.microsoft.com/office/drawing/2014/main" xmlns="" id="{62349474-2A74-1841-B278-F1977155C523}"/>
              </a:ext>
            </a:extLst>
          </p:cNvPr>
          <p:cNvSpPr/>
          <p:nvPr/>
        </p:nvSpPr>
        <p:spPr>
          <a:xfrm flipH="1">
            <a:off x="1690801" y="4181699"/>
            <a:ext cx="45720" cy="193647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65FAC0B6-5DF8-D342-8E3D-7F16D537E0B9}"/>
              </a:ext>
            </a:extLst>
          </p:cNvPr>
          <p:cNvSpPr txBox="1"/>
          <p:nvPr/>
        </p:nvSpPr>
        <p:spPr>
          <a:xfrm>
            <a:off x="4427943" y="3315186"/>
            <a:ext cx="3642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主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进</a:t>
            </a:r>
            <a:endParaRPr kumimoji="1" lang="en-US" altLang="zh-CN" sz="1400" b="1" dirty="0"/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b="1" dirty="0"/>
              <a:t>程</a:t>
            </a:r>
          </a:p>
        </p:txBody>
      </p:sp>
      <p:sp>
        <p:nvSpPr>
          <p:cNvPr id="29" name="下箭头 28">
            <a:extLst>
              <a:ext uri="{FF2B5EF4-FFF2-40B4-BE49-F238E27FC236}">
                <a16:creationId xmlns:a16="http://schemas.microsoft.com/office/drawing/2014/main" xmlns="" id="{0B2D2282-51A8-2944-B553-CBD444F9D717}"/>
              </a:ext>
            </a:extLst>
          </p:cNvPr>
          <p:cNvSpPr/>
          <p:nvPr/>
        </p:nvSpPr>
        <p:spPr>
          <a:xfrm flipH="1">
            <a:off x="7119951" y="3408316"/>
            <a:ext cx="45719" cy="552405"/>
          </a:xfrm>
          <a:prstGeom prst="downArrow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7CD5E07B-7BD5-EE43-AC96-C1CE45939A00}"/>
              </a:ext>
            </a:extLst>
          </p:cNvPr>
          <p:cNvSpPr txBox="1"/>
          <p:nvPr/>
        </p:nvSpPr>
        <p:spPr>
          <a:xfrm>
            <a:off x="6717571" y="4181699"/>
            <a:ext cx="905646" cy="25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执行</a:t>
            </a:r>
            <a:r>
              <a:rPr lang="en-US" altLang="zh-CN" sz="1050" dirty="0" err="1">
                <a:solidFill>
                  <a:srgbClr val="262626"/>
                </a:solidFill>
                <a:latin typeface="微软雅黑" charset="-122"/>
                <a:ea typeface="微软雅黑" charset="-122"/>
              </a:rPr>
              <a:t>func_b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F7A059F2-CF96-F443-AF1B-2B702CEB0872}"/>
              </a:ext>
            </a:extLst>
          </p:cNvPr>
          <p:cNvSpPr txBox="1"/>
          <p:nvPr/>
        </p:nvSpPr>
        <p:spPr>
          <a:xfrm>
            <a:off x="5415102" y="3494204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主线程执行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994BA4D8-C10D-8E46-8686-902DB808E305}"/>
              </a:ext>
            </a:extLst>
          </p:cNvPr>
          <p:cNvSpPr txBox="1"/>
          <p:nvPr/>
        </p:nvSpPr>
        <p:spPr>
          <a:xfrm>
            <a:off x="7164673" y="3494204"/>
            <a:ext cx="11037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子线程执行</a:t>
            </a:r>
            <a:endParaRPr lang="en-US" altLang="zh-CN" sz="1050" b="1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37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 animBg="1"/>
      <p:bldP spid="26" grpId="0" animBg="1"/>
      <p:bldP spid="27" grpId="0"/>
      <p:bldP spid="5" grpId="0"/>
      <p:bldP spid="39" grpId="0" animBg="1"/>
      <p:bldP spid="41" grpId="0" animBg="1"/>
      <p:bldP spid="28" grpId="0"/>
      <p:bldP spid="29" grpId="0" animBg="1"/>
      <p:bldP spid="31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1.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线程的介绍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1.5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知识要点</a:t>
            </a: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375" y="1981032"/>
            <a:ext cx="6970985" cy="79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多线程是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Python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程序中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实现多任务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的一种方式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线程是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程序执行的最小单位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latin typeface="微软雅黑" charset="-122"/>
                <a:ea typeface="微软雅黑" charset="-122"/>
              </a:rPr>
              <a:t>3.</a:t>
            </a:r>
            <a:r>
              <a:rPr lang="zh-CN" altLang="en-US" sz="1050" dirty="0">
                <a:latin typeface="微软雅黑" charset="-122"/>
                <a:ea typeface="微软雅黑" charset="-122"/>
              </a:rPr>
              <a:t> 同属一个进程的多个线程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共享进程所拥有的全部资源 </a:t>
            </a:r>
            <a:r>
              <a:rPr lang="en-US" altLang="zh-CN" sz="1050" dirty="0">
                <a:latin typeface="微软雅黑" charset="-122"/>
                <a:ea typeface="微软雅黑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3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MH_Others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Contents</a:t>
            </a:r>
          </a:p>
        </p:txBody>
      </p:sp>
      <p:sp>
        <p:nvSpPr>
          <p:cNvPr id="7" name="MH_Others_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  <a:extLst/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</a:p>
        </p:txBody>
      </p:sp>
      <p:sp>
        <p:nvSpPr>
          <p:cNvPr id="8" name="MH_Others_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sp>
        <p:nvSpPr>
          <p:cNvPr id="8196" name="TextBox 9"/>
          <p:cNvSpPr txBox="1">
            <a:spLocks noChangeArrowheads="1"/>
          </p:cNvSpPr>
          <p:nvPr/>
        </p:nvSpPr>
        <p:spPr bwMode="auto">
          <a:xfrm>
            <a:off x="3230835" y="508903"/>
            <a:ext cx="4319588" cy="4767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线程的介绍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en-US" altLang="zh-CN" sz="1400" dirty="0">
              <a:solidFill>
                <a:srgbClr val="FF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latin typeface="微软雅黑" charset="-122"/>
                <a:ea typeface="微软雅黑" charset="-122"/>
              </a:rPr>
              <a:t> 线程执行带有参数的任务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latin typeface="微软雅黑" charset="-122"/>
                <a:ea typeface="微软雅黑" charset="-122"/>
              </a:rPr>
              <a:t>主线程和子线程的结束顺序</a:t>
            </a:r>
            <a:endParaRPr lang="en-US" altLang="zh-TW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线程间的执行顺序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线程间共享</a:t>
            </a:r>
            <a:r>
              <a:rPr lang="zh-CN" altLang="en-US" sz="140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全局变量</a:t>
            </a:r>
            <a:endParaRPr lang="en-US" altLang="zh-CN" sz="140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线程间共享全局变量数据错误问题</a:t>
            </a:r>
            <a:endParaRPr lang="en-US" altLang="zh-CN" sz="140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互斥锁的使用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死锁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r>
              <a:rPr lang="zh-CN" altLang="en-US" sz="140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进程和线程对比</a:t>
            </a: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Clr>
                <a:srgbClr val="262626"/>
              </a:buClr>
              <a:buFont typeface="Wingdings" charset="2"/>
              <a:buChar char="u"/>
            </a:pPr>
            <a:endParaRPr lang="en-US" altLang="zh-CN" sz="140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90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占位符 1"/>
          <p:cNvSpPr txBox="1">
            <a:spLocks noChangeArrowheads="1"/>
          </p:cNvSpPr>
          <p:nvPr/>
        </p:nvSpPr>
        <p:spPr bwMode="auto">
          <a:xfrm>
            <a:off x="628650" y="-19050"/>
            <a:ext cx="538321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2. </a:t>
            </a:r>
            <a:r>
              <a:rPr lang="zh-CN" altLang="en-US" sz="2400" b="1" dirty="0">
                <a:solidFill>
                  <a:srgbClr val="595959"/>
                </a:solidFill>
                <a:latin typeface="微软雅黑" charset="-122"/>
                <a:ea typeface="微软雅黑" charset="-122"/>
              </a:rPr>
              <a:t>多线程完成多任务</a:t>
            </a:r>
            <a:endParaRPr lang="zh-TW" altLang="zh-CN" sz="2400" b="1" dirty="0">
              <a:solidFill>
                <a:srgbClr val="595959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41375" y="1131888"/>
            <a:ext cx="3514725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2.1</a:t>
            </a:r>
            <a:r>
              <a:rPr lang="zh-CN" altLang="en-US" b="1" dirty="0">
                <a:solidFill>
                  <a:srgbClr val="404040"/>
                </a:solidFill>
                <a:latin typeface="微软雅黑" charset="-122"/>
                <a:ea typeface="微软雅黑" charset="-122"/>
              </a:rPr>
              <a:t> 线程的创建步骤</a:t>
            </a:r>
          </a:p>
        </p:txBody>
      </p: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841252" y="1709874"/>
            <a:ext cx="3298577" cy="2245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8288" indent="-268288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导入线程模块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import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通过线程类创建线程对象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    线程对象 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=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r>
              <a:rPr lang="en-US" altLang="zh-CN" sz="1050" b="1" dirty="0" err="1">
                <a:solidFill>
                  <a:srgbClr val="FF0000"/>
                </a:solidFill>
                <a:latin typeface="微软雅黑" charset="-122"/>
                <a:ea typeface="微软雅黑" charset="-122"/>
              </a:rPr>
              <a:t>threading.Thread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(target=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任务名</a:t>
            </a: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)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1050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启动线程执行任务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r>
              <a:rPr lang="zh-CN" altLang="en-US" sz="1050" b="1" dirty="0">
                <a:solidFill>
                  <a:srgbClr val="262626"/>
                </a:solidFill>
                <a:latin typeface="微软雅黑" charset="-122"/>
                <a:ea typeface="微软雅黑" charset="-122"/>
              </a:rPr>
              <a:t>    </a:t>
            </a:r>
            <a:r>
              <a:rPr lang="zh-CN" altLang="en-US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线程对象</a:t>
            </a:r>
            <a:r>
              <a:rPr lang="en-US" altLang="zh-CN" sz="1050" b="1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.start()</a:t>
            </a: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  <a:p>
            <a:pPr marL="0" indent="0">
              <a:lnSpc>
                <a:spcPct val="150000"/>
              </a:lnSpc>
            </a:pPr>
            <a:endParaRPr lang="en-US" altLang="zh-CN" sz="1050" dirty="0">
              <a:solidFill>
                <a:srgbClr val="262626"/>
              </a:solidFill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91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889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30330</TotalTime>
  <Words>2164</Words>
  <Application>Microsoft Macintosh PowerPoint</Application>
  <PresentationFormat>全屏显示(16:9)</PresentationFormat>
  <Paragraphs>372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Calibri</vt:lpstr>
      <vt:lpstr>Courier</vt:lpstr>
      <vt:lpstr>Microsoft YaHei</vt:lpstr>
      <vt:lpstr>Segoe UI</vt:lpstr>
      <vt:lpstr>Times New Roman</vt:lpstr>
      <vt:lpstr>Wingdings</vt:lpstr>
      <vt:lpstr>黑体</vt:lpstr>
      <vt:lpstr>宋体</vt:lpstr>
      <vt:lpstr>微软雅黑</vt:lpstr>
      <vt:lpstr>Arial</vt:lpstr>
      <vt:lpstr>1_自定义设计方案</vt:lpstr>
      <vt:lpstr>自定义设计方案</vt:lpstr>
      <vt:lpstr>3_自定义设计方案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office2016mac02389</cp:lastModifiedBy>
  <cp:revision>1098</cp:revision>
  <dcterms:created xsi:type="dcterms:W3CDTF">2015-06-29T07:19:00Z</dcterms:created>
  <dcterms:modified xsi:type="dcterms:W3CDTF">2019-01-22T11:23:39Z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