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62"/>
  </p:notesMasterIdLst>
  <p:handoutMasterIdLst>
    <p:handoutMasterId r:id="rId63"/>
  </p:handoutMasterIdLst>
  <p:sldIdLst>
    <p:sldId id="599" r:id="rId5"/>
    <p:sldId id="600" r:id="rId6"/>
    <p:sldId id="680" r:id="rId7"/>
    <p:sldId id="687" r:id="rId8"/>
    <p:sldId id="688" r:id="rId9"/>
    <p:sldId id="638" r:id="rId10"/>
    <p:sldId id="689" r:id="rId11"/>
    <p:sldId id="640" r:id="rId12"/>
    <p:sldId id="641" r:id="rId13"/>
    <p:sldId id="690" r:id="rId14"/>
    <p:sldId id="675" r:id="rId15"/>
    <p:sldId id="601" r:id="rId16"/>
    <p:sldId id="691" r:id="rId17"/>
    <p:sldId id="631" r:id="rId18"/>
    <p:sldId id="676" r:id="rId19"/>
    <p:sldId id="635" r:id="rId20"/>
    <p:sldId id="663" r:id="rId21"/>
    <p:sldId id="665" r:id="rId22"/>
    <p:sldId id="667" r:id="rId23"/>
    <p:sldId id="669" r:id="rId24"/>
    <p:sldId id="670" r:id="rId25"/>
    <p:sldId id="671" r:id="rId26"/>
    <p:sldId id="672" r:id="rId27"/>
    <p:sldId id="673" r:id="rId28"/>
    <p:sldId id="636" r:id="rId29"/>
    <p:sldId id="624" r:id="rId30"/>
    <p:sldId id="692" r:id="rId31"/>
    <p:sldId id="637" r:id="rId32"/>
    <p:sldId id="639" r:id="rId33"/>
    <p:sldId id="693" r:id="rId34"/>
    <p:sldId id="660" r:id="rId35"/>
    <p:sldId id="643" r:id="rId36"/>
    <p:sldId id="627" r:id="rId37"/>
    <p:sldId id="644" r:id="rId38"/>
    <p:sldId id="679" r:id="rId39"/>
    <p:sldId id="677" r:id="rId40"/>
    <p:sldId id="645" r:id="rId41"/>
    <p:sldId id="646" r:id="rId42"/>
    <p:sldId id="647" r:id="rId43"/>
    <p:sldId id="678" r:id="rId44"/>
    <p:sldId id="648" r:id="rId45"/>
    <p:sldId id="628" r:id="rId46"/>
    <p:sldId id="649" r:id="rId47"/>
    <p:sldId id="650" r:id="rId48"/>
    <p:sldId id="651" r:id="rId49"/>
    <p:sldId id="652" r:id="rId50"/>
    <p:sldId id="674" r:id="rId51"/>
    <p:sldId id="653" r:id="rId52"/>
    <p:sldId id="629" r:id="rId53"/>
    <p:sldId id="662" r:id="rId54"/>
    <p:sldId id="654" r:id="rId55"/>
    <p:sldId id="630" r:id="rId56"/>
    <p:sldId id="655" r:id="rId57"/>
    <p:sldId id="656" r:id="rId58"/>
    <p:sldId id="657" r:id="rId59"/>
    <p:sldId id="658" r:id="rId60"/>
    <p:sldId id="621" r:id="rId6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49"/>
    <a:srgbClr val="B3D9FF"/>
    <a:srgbClr val="79AFFF"/>
    <a:srgbClr val="EBF5FF"/>
    <a:srgbClr val="EBD9FF"/>
    <a:srgbClr val="FBD5D5"/>
    <a:srgbClr val="17375E"/>
    <a:srgbClr val="EFF7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495"/>
  </p:normalViewPr>
  <p:slideViewPr>
    <p:cSldViewPr>
      <p:cViewPr varScale="1">
        <p:scale>
          <a:sx n="198" d="100"/>
          <a:sy n="198" d="100"/>
        </p:scale>
        <p:origin x="200" y="5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handoutMaster" Target="handoutMasters/handoutMaster1.xml"/><Relationship Id="rId64" Type="http://schemas.openxmlformats.org/officeDocument/2006/relationships/commentAuthors" Target="commentAuthors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  <a:pPr>
                <a:defRPr/>
              </a:pPr>
              <a:t>19/1/15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62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  <a:pPr>
                <a:defRPr/>
              </a:pPr>
              <a:t>19/1/15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22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46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45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98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20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02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26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>
            <a:grpSpLocks/>
          </p:cNvGrpSpPr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>
            <a:grpSpLocks/>
          </p:cNvGrpSpPr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>
            <a:grpSpLocks/>
          </p:cNvGrpSpPr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>
            <a:grpSpLocks/>
          </p:cNvGrpSpPr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>
            <a:grpSpLocks/>
          </p:cNvGrpSpPr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>
            <a:grpSpLocks/>
          </p:cNvGrpSpPr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>
            <a:grpSpLocks/>
          </p:cNvGrpSpPr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>
            <a:grpSpLocks/>
          </p:cNvGrpSpPr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>
            <a:grpSpLocks/>
          </p:cNvGrpSpPr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>
            <a:grpSpLocks/>
          </p:cNvGrpSpPr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052" name="圆角矩形 3"/>
          <p:cNvSpPr>
            <a:spLocks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075" name="圆角矩形 3"/>
          <p:cNvSpPr>
            <a:spLocks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3995778" y="2211279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11101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500" y="987574"/>
            <a:ext cx="4319588" cy="30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多任务的介绍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进程的介绍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获取进程编号</a:t>
            </a:r>
            <a:endParaRPr lang="en-US" altLang="zh-TW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进程的注意点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的使用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演练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65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C7E91C8-CE50-254E-BEFF-6BD22C8DD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进程的介绍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xmlns="" id="{A99D3075-856B-0747-816F-97979A6D8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31888"/>
            <a:ext cx="445070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2.1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程序中实现多任务的方式 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xmlns="" id="{BC3DB5BB-052D-9642-B4C5-784B0126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981032"/>
            <a:ext cx="6826969" cy="3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在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Python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中，想要实现多任务可以使用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多进程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来完成。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69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进程的介绍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987323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2.2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进程的概念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841375" y="1446231"/>
            <a:ext cx="7547049" cy="54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进程（</a:t>
            </a:r>
            <a:r>
              <a:rPr lang="en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Process</a:t>
            </a:r>
            <a:r>
              <a:rPr lang="zh-CN" altLang="e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）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是资源分配的最小单位，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它是操作系统进行资源分配和调度运行的基本单位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，通俗理解：一个正在运行的程序就是一个进程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例如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: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正在运行的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qq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微信等 他们都是一个进程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259632" y="4439733"/>
            <a:ext cx="7619057" cy="3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一个程序运行后至少有一个进程 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.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81237" y="4131956"/>
            <a:ext cx="1571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注意</a:t>
            </a:r>
            <a:r>
              <a:rPr lang="en-US" altLang="zh-CN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BB6B2EC-8F07-614C-94CD-393181329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4" y="1994714"/>
            <a:ext cx="5203720" cy="21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6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C7E91C8-CE50-254E-BEFF-6BD22C8DD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进程的介绍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xmlns="" id="{A99D3075-856B-0747-816F-97979A6D8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31888"/>
            <a:ext cx="445070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2.3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多进程的作用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8F2E357-4BF4-C648-B4DD-DA81C5171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1595613"/>
            <a:ext cx="3528392" cy="22610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1A77ED8-981E-2B41-8886-90980EA3443C}"/>
              </a:ext>
            </a:extLst>
          </p:cNvPr>
          <p:cNvSpPr txBox="1"/>
          <p:nvPr/>
        </p:nvSpPr>
        <p:spPr>
          <a:xfrm>
            <a:off x="4572000" y="1932109"/>
            <a:ext cx="46410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105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     图中是一个非常简单的程序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一旦运行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hello.py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这个程序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按照代码的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执行顺序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func_a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函数执行完毕后才能执行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func_b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函数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如果可以让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func_a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func_b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同时运行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显然执行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hello.py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这个程序的效率会大大提升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54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进程的介绍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2218457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2.4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多进程的作用</a:t>
            </a:r>
          </a:p>
        </p:txBody>
      </p:sp>
      <p:sp>
        <p:nvSpPr>
          <p:cNvPr id="10" name="矩形 9"/>
          <p:cNvSpPr/>
          <p:nvPr/>
        </p:nvSpPr>
        <p:spPr>
          <a:xfrm>
            <a:off x="827584" y="3291830"/>
            <a:ext cx="1797000" cy="14401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  <a:cs typeface="宋体" charset="0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14" name="下箭头 13"/>
          <p:cNvSpPr/>
          <p:nvPr/>
        </p:nvSpPr>
        <p:spPr>
          <a:xfrm flipH="1">
            <a:off x="1697649" y="3387498"/>
            <a:ext cx="45719" cy="360622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70877" y="1885296"/>
            <a:ext cx="944984" cy="3240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hello.py</a:t>
            </a:r>
            <a:endParaRPr kumimoji="1" lang="en-US" altLang="zh-CN" dirty="0"/>
          </a:p>
        </p:txBody>
      </p:sp>
      <p:cxnSp>
        <p:nvCxnSpPr>
          <p:cNvPr id="3" name="直线箭头连接符 2"/>
          <p:cNvCxnSpPr>
            <a:cxnSpLocks/>
          </p:cNvCxnSpPr>
          <p:nvPr/>
        </p:nvCxnSpPr>
        <p:spPr>
          <a:xfrm>
            <a:off x="1720509" y="2263640"/>
            <a:ext cx="0" cy="96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372166" y="3822233"/>
            <a:ext cx="895578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执行</a:t>
            </a:r>
            <a:r>
              <a:rPr kumimoji="1"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func_a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42769" y="2464609"/>
            <a:ext cx="18114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程序运行会默认创建一个进程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这个默认创建的进程我们称之为</a:t>
            </a:r>
            <a:r>
              <a:rPr kumimoji="1"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Microsoft YaHei" charset="-122"/>
              </a:rPr>
              <a:t>主进程</a:t>
            </a:r>
            <a:endParaRPr kumimoji="1" lang="zh-CN" altLang="en-US" sz="105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64181" y="3291830"/>
            <a:ext cx="1797000" cy="14401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  <a:cs typeface="宋体" charset="0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22" name="下箭头 21"/>
          <p:cNvSpPr/>
          <p:nvPr/>
        </p:nvSpPr>
        <p:spPr>
          <a:xfrm flipH="1">
            <a:off x="4725186" y="3320306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940152" y="1683571"/>
            <a:ext cx="944984" cy="3240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hello.py</a:t>
            </a:r>
            <a:endParaRPr kumimoji="1" lang="en-US" altLang="zh-CN" dirty="0"/>
          </a:p>
        </p:txBody>
      </p:sp>
      <p:cxnSp>
        <p:nvCxnSpPr>
          <p:cNvPr id="25" name="直线箭头连接符 24"/>
          <p:cNvCxnSpPr>
            <a:cxnSpLocks/>
          </p:cNvCxnSpPr>
          <p:nvPr/>
        </p:nvCxnSpPr>
        <p:spPr>
          <a:xfrm flipH="1">
            <a:off x="5004344" y="2098149"/>
            <a:ext cx="935808" cy="1025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86434" y="3978835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func_a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11304" y="2624411"/>
            <a:ext cx="20882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程序运行后又创建了一个进程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这个新创建的进程我们称之为</a:t>
            </a:r>
            <a:r>
              <a:rPr kumimoji="1"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Microsoft YaHei" charset="-122"/>
              </a:rPr>
              <a:t>子进程</a:t>
            </a:r>
            <a:endParaRPr kumimoji="1" lang="zh-CN" altLang="en-US" sz="105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0" name="直线箭头连接符 29"/>
          <p:cNvCxnSpPr>
            <a:cxnSpLocks/>
          </p:cNvCxnSpPr>
          <p:nvPr/>
        </p:nvCxnSpPr>
        <p:spPr>
          <a:xfrm>
            <a:off x="6865608" y="2097533"/>
            <a:ext cx="946752" cy="1026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089905" y="3291830"/>
            <a:ext cx="1797000" cy="14401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  <a:cs typeface="宋体" charset="0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36" name="下箭头 35"/>
          <p:cNvSpPr/>
          <p:nvPr/>
        </p:nvSpPr>
        <p:spPr>
          <a:xfrm flipH="1">
            <a:off x="7965546" y="3315489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626794" y="3974018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func_b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5785681" y="3748119"/>
            <a:ext cx="1253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多进程完成多任务</a:t>
            </a:r>
            <a:endParaRPr kumimoji="1" lang="zh-CN" altLang="en-US" sz="105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EC7702A-49C8-E74C-8B87-338B77C19B34}"/>
              </a:ext>
            </a:extLst>
          </p:cNvPr>
          <p:cNvSpPr txBox="1"/>
          <p:nvPr/>
        </p:nvSpPr>
        <p:spPr>
          <a:xfrm>
            <a:off x="829950" y="3404665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主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进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程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E0B5C917-D91B-1341-B6C9-28DF7C842191}"/>
              </a:ext>
            </a:extLst>
          </p:cNvPr>
          <p:cNvSpPr txBox="1"/>
          <p:nvPr/>
        </p:nvSpPr>
        <p:spPr>
          <a:xfrm>
            <a:off x="1358898" y="4404178"/>
            <a:ext cx="9088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执行</a:t>
            </a:r>
            <a:r>
              <a:rPr kumimoji="1"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func_b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1" name="下箭头 40">
            <a:extLst>
              <a:ext uri="{FF2B5EF4-FFF2-40B4-BE49-F238E27FC236}">
                <a16:creationId xmlns:a16="http://schemas.microsoft.com/office/drawing/2014/main" xmlns="" id="{62349474-2A74-1841-B278-F1977155C523}"/>
              </a:ext>
            </a:extLst>
          </p:cNvPr>
          <p:cNvSpPr/>
          <p:nvPr/>
        </p:nvSpPr>
        <p:spPr>
          <a:xfrm flipH="1">
            <a:off x="1697647" y="4143339"/>
            <a:ext cx="45720" cy="193647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65FAC0B6-5DF8-D342-8E3D-7F16D537E0B9}"/>
              </a:ext>
            </a:extLst>
          </p:cNvPr>
          <p:cNvSpPr txBox="1"/>
          <p:nvPr/>
        </p:nvSpPr>
        <p:spPr>
          <a:xfrm>
            <a:off x="3849546" y="3378787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主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进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D49D482A-A112-9940-A504-3CFA4A7595F3}"/>
              </a:ext>
            </a:extLst>
          </p:cNvPr>
          <p:cNvSpPr txBox="1"/>
          <p:nvPr/>
        </p:nvSpPr>
        <p:spPr>
          <a:xfrm>
            <a:off x="7089905" y="3296951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子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进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程</a:t>
            </a:r>
          </a:p>
        </p:txBody>
      </p:sp>
    </p:spTree>
    <p:extLst>
      <p:ext uri="{BB962C8B-B14F-4D97-AF65-F5344CB8AC3E}">
        <p14:creationId xmlns:p14="http://schemas.microsoft.com/office/powerpoint/2010/main" val="21626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4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 animBg="1"/>
      <p:bldP spid="26" grpId="0" animBg="1"/>
      <p:bldP spid="27" grpId="0"/>
      <p:bldP spid="35" grpId="0" animBg="1"/>
      <p:bldP spid="36" grpId="0" animBg="1"/>
      <p:bldP spid="38" grpId="0" animBg="1"/>
      <p:bldP spid="40" grpId="0"/>
      <p:bldP spid="39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2.5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知识要点</a:t>
            </a: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841375" y="1981032"/>
            <a:ext cx="6970985" cy="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进程（</a:t>
            </a:r>
            <a:r>
              <a:rPr lang="en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Process</a:t>
            </a:r>
            <a:r>
              <a:rPr lang="zh-CN" altLang="e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）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是资源分配的最小单位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latin typeface="微软雅黑" charset="-122"/>
                <a:ea typeface="微软雅黑" charset="-122"/>
              </a:rPr>
              <a:t>2.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 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多进程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是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Python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程序中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实现多任务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的一种方式，使用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多进程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可以大大提高程序的执行效率 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.</a:t>
            </a: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进程的介绍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9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771550"/>
            <a:ext cx="4319588" cy="347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多任务的介绍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进程的介绍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获取进程编号</a:t>
            </a:r>
            <a:endParaRPr lang="en-US" altLang="zh-TW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进程执行带有参数的任务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进程的注意点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的使用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演练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58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899592" y="1639719"/>
            <a:ext cx="5400600" cy="151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导入进程包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         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import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multiprocessing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通过进程类创建进程对象 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         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进程对象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=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multiprocessing.Process</a:t>
            </a:r>
            <a:r>
              <a:rPr lang="en-US" altLang="zh-CN" sz="105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()</a:t>
            </a:r>
            <a:r>
              <a:rPr lang="zh-CN" altLang="en-US" sz="105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endParaRPr lang="en-US" altLang="zh-CN" sz="105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启动进程执行任务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         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进程对象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.start()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3.1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进程的创建步骤</a:t>
            </a:r>
          </a:p>
        </p:txBody>
      </p:sp>
    </p:spTree>
    <p:extLst>
      <p:ext uri="{BB962C8B-B14F-4D97-AF65-F5344CB8AC3E}">
        <p14:creationId xmlns:p14="http://schemas.microsoft.com/office/powerpoint/2010/main" val="190506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3.2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通过进程类创建进程对象 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30488"/>
              </p:ext>
            </p:extLst>
          </p:nvPr>
        </p:nvGraphicFramePr>
        <p:xfrm>
          <a:off x="971600" y="2427734"/>
          <a:ext cx="4752528" cy="1410436"/>
        </p:xfrm>
        <a:graphic>
          <a:graphicData uri="http://schemas.openxmlformats.org/drawingml/2006/table">
            <a:tbl>
              <a:tblPr/>
              <a:tblGrid>
                <a:gridCol w="1381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708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89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参数名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9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target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执行的目标任务名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,</a:t>
                      </a: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这里指的是函数名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(</a:t>
                      </a: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方法名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)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name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charset="0"/>
                        <a:ea typeface="黑体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进程名，一般不用设置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黑体" charset="-122"/>
                        <a:ea typeface="黑体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group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进程组，目前只能使用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None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15">
            <a:extLst>
              <a:ext uri="{FF2B5EF4-FFF2-40B4-BE49-F238E27FC236}">
                <a16:creationId xmlns:a16="http://schemas.microsoft.com/office/drawing/2014/main" xmlns="" id="{FB0A4CB4-3439-A14C-AF15-EF252A1CE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52" y="1709874"/>
            <a:ext cx="4882876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进程对象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=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multiprocessing.Process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(target=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任务名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6C4E2D24-C22B-7946-A444-4C116797061D}"/>
              </a:ext>
            </a:extLst>
          </p:cNvPr>
          <p:cNvGrpSpPr/>
          <p:nvPr/>
        </p:nvGrpSpPr>
        <p:grpSpPr>
          <a:xfrm>
            <a:off x="941884" y="1911669"/>
            <a:ext cx="7230516" cy="2532289"/>
            <a:chOff x="941884" y="1839661"/>
            <a:chExt cx="6610945" cy="2532289"/>
          </a:xfrm>
        </p:grpSpPr>
        <p:sp>
          <p:nvSpPr>
            <p:cNvPr id="10" name="矩形 9"/>
            <p:cNvSpPr/>
            <p:nvPr/>
          </p:nvSpPr>
          <p:spPr>
            <a:xfrm>
              <a:off x="941884" y="1839661"/>
              <a:ext cx="6610945" cy="253228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1191692" y="2067694"/>
              <a:ext cx="6111329" cy="176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288" indent="-268288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  <a:t>创建子进程</a:t>
              </a:r>
              <a:endParaRPr lang="en-US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pPr marL="0" indent="0">
                <a:lnSpc>
                  <a:spcPct val="150000"/>
                </a:lnSpc>
              </a:pPr>
              <a:r>
                <a:rPr lang="en-US" altLang="zh-CN" sz="1050" dirty="0" err="1">
                  <a:latin typeface="Courier" charset="0"/>
                  <a:ea typeface="Courier" charset="0"/>
                  <a:cs typeface="Courier" charset="0"/>
                </a:rPr>
                <a:t>coding_process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altLang="zh-CN" sz="1050" dirty="0" err="1">
                  <a:latin typeface="Courier" charset="0"/>
                  <a:ea typeface="Courier" charset="0"/>
                  <a:cs typeface="Courier" charset="0"/>
                </a:rPr>
                <a:t>multiprocessing.Process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charset="0"/>
                  <a:ea typeface="Courier" charset="0"/>
                  <a:cs typeface="Courier" charset="0"/>
                </a:rPr>
                <a:t>target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=coding)</a:t>
              </a:r>
            </a:p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  <a:t>创建子进程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</a:br>
              <a:r>
                <a:rPr lang="en-US" altLang="zh-CN" sz="1050" dirty="0" err="1">
                  <a:latin typeface="Courier" charset="0"/>
                  <a:ea typeface="Courier" charset="0"/>
                  <a:cs typeface="Courier" charset="0"/>
                </a:rPr>
                <a:t>music_process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altLang="zh-CN" sz="1050" dirty="0" err="1">
                  <a:latin typeface="Courier" charset="0"/>
                  <a:ea typeface="Courier" charset="0"/>
                  <a:cs typeface="Courier" charset="0"/>
                </a:rPr>
                <a:t>multiprocessing.Process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charset="0"/>
                  <a:ea typeface="Courier" charset="0"/>
                  <a:cs typeface="Courier" charset="0"/>
                </a:rPr>
                <a:t>target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=music)</a:t>
              </a:r>
            </a:p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  <a:t>启动进程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charset="0"/>
                  <a:ea typeface="Courier" charset="0"/>
                  <a:cs typeface="Courier" charset="0"/>
                </a:rPr>
              </a:br>
              <a:r>
                <a:rPr lang="en-US" altLang="zh-CN" sz="1050" dirty="0" err="1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coding_process</a:t>
              </a:r>
              <a:r>
                <a:rPr lang="en-US" altLang="zh-CN" sz="1050" dirty="0" err="1">
                  <a:latin typeface="Courier" charset="0"/>
                  <a:ea typeface="Courier" charset="0"/>
                  <a:cs typeface="Courier" charset="0"/>
                </a:rPr>
                <a:t>.start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()</a:t>
              </a:r>
              <a:b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</a:br>
              <a:r>
                <a:rPr lang="en-US" altLang="zh-CN" sz="1050" dirty="0" err="1">
                  <a:latin typeface="Courier" charset="0"/>
                  <a:ea typeface="Courier" charset="0"/>
                  <a:cs typeface="Courier" charset="0"/>
                </a:rPr>
                <a:t>music_process.start</a:t>
              </a:r>
              <a:r>
                <a:rPr lang="en-US" altLang="zh-CN" sz="1050" dirty="0">
                  <a:latin typeface="Courier" charset="0"/>
                  <a:ea typeface="Courier" charset="0"/>
                  <a:cs typeface="Courier" charset="0"/>
                </a:rPr>
                <a:t>()</a:t>
              </a:r>
              <a:endParaRPr lang="en-US" altLang="zh-CN" sz="1050" dirty="0">
                <a:solidFill>
                  <a:srgbClr val="262626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8D6B8EF5-9C36-C546-A4AD-50CA40BC6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3.3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进程创建与启动的代码</a:t>
            </a: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0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500" y="987574"/>
            <a:ext cx="4319588" cy="30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多任务的介绍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进程的介绍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获取进程编号</a:t>
            </a:r>
            <a:endParaRPr lang="en-US" altLang="zh-TW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进程的注意点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的使用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演练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1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993775" y="1923678"/>
            <a:ext cx="329857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导入进程包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import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multiprocessing</a:t>
            </a: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993774" y="2599331"/>
            <a:ext cx="451433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创建子进程并指定执行的任务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sub_process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=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multiprocessing.Process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(target=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任务名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993774" y="3291830"/>
            <a:ext cx="329857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启动进程执行任务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sub_process.start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EDCE4F-C179-374C-B38C-CC824C226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31888"/>
            <a:ext cx="4738737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3.4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知识要点 </a:t>
            </a: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7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1763688" y="2283718"/>
          <a:ext cx="5700712" cy="1209676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433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参数名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dirty="0" err="1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args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charset="0"/>
                        <a:ea typeface="黑体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以元组的方式给执行任务传参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黑体" charset="-122"/>
                        <a:ea typeface="黑体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dirty="0" err="1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kwargs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charset="0"/>
                        <a:ea typeface="黑体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以字典方式给执行任务传参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黑体" charset="-122"/>
                        <a:ea typeface="黑体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3.5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进程执行带有参数的任务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1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19390080-7DB8-0240-8796-A9FCB56019E0}"/>
              </a:ext>
            </a:extLst>
          </p:cNvPr>
          <p:cNvGrpSpPr/>
          <p:nvPr/>
        </p:nvGrpSpPr>
        <p:grpSpPr>
          <a:xfrm>
            <a:off x="941884" y="1911669"/>
            <a:ext cx="6610945" cy="1452169"/>
            <a:chOff x="941884" y="1911669"/>
            <a:chExt cx="6610945" cy="145216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8A8779F-15C2-7F4D-9DB6-7AA347C783A3}"/>
                </a:ext>
              </a:extLst>
            </p:cNvPr>
            <p:cNvSpPr/>
            <p:nvPr/>
          </p:nvSpPr>
          <p:spPr>
            <a:xfrm>
              <a:off x="941884" y="1911669"/>
              <a:ext cx="6610945" cy="145216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1187624" y="2067694"/>
              <a:ext cx="5616624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288" indent="-268288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target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： 进程执行的函数名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en-US" altLang="zh-CN" sz="1050" i="1" dirty="0" err="1">
                  <a:solidFill>
                    <a:srgbClr val="808080"/>
                  </a:solidFill>
                  <a:latin typeface="Courier" pitchFamily="2" charset="0"/>
                </a:rPr>
                <a:t>args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： 表示以元组的方式给函数传参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sing_process</a:t>
              </a:r>
              <a:r>
                <a:rPr lang="en-US" altLang="zh-CN" sz="1050" dirty="0">
                  <a:latin typeface="Courier" pitchFamily="2" charset="0"/>
                </a:rPr>
                <a:t> = </a:t>
              </a:r>
              <a:r>
                <a:rPr lang="en-US" altLang="zh-CN" sz="1050" dirty="0" err="1">
                  <a:latin typeface="Courier" pitchFamily="2" charset="0"/>
                </a:rPr>
                <a:t>multiprocessing.Process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>
                  <a:latin typeface="Courier" pitchFamily="2" charset="0"/>
                </a:rPr>
                <a:t>=sing, </a:t>
              </a:r>
              <a:r>
                <a:rPr lang="en-US" altLang="zh-CN" sz="1050" dirty="0" err="1">
                  <a:solidFill>
                    <a:srgbClr val="660099"/>
                  </a:solidFill>
                  <a:latin typeface="Courier" pitchFamily="2" charset="0"/>
                </a:rPr>
                <a:t>args</a:t>
              </a:r>
              <a:r>
                <a:rPr lang="en-US" altLang="zh-CN" sz="1050" dirty="0">
                  <a:latin typeface="Courier" pitchFamily="2" charset="0"/>
                </a:rPr>
                <a:t>=(</a:t>
              </a:r>
              <a:r>
                <a:rPr lang="en-US" altLang="zh-CN" sz="1050" dirty="0">
                  <a:solidFill>
                    <a:srgbClr val="0000FF"/>
                  </a:solidFill>
                  <a:latin typeface="Courier" pitchFamily="2" charset="0"/>
                </a:rPr>
                <a:t>3</a:t>
              </a:r>
              <a:r>
                <a:rPr lang="en-US" altLang="zh-CN" sz="1050" dirty="0">
                  <a:latin typeface="Courier" pitchFamily="2" charset="0"/>
                </a:rPr>
                <a:t>,))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sing_process.start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endParaRPr lang="en-US" altLang="zh-CN" sz="1050" dirty="0">
                <a:solidFill>
                  <a:srgbClr val="262626"/>
                </a:solidFill>
                <a:latin typeface="Courier" pitchFamily="2" charset="0"/>
                <a:ea typeface="微软雅黑" charset="-122"/>
              </a:endParaRPr>
            </a:p>
          </p:txBody>
        </p:sp>
      </p:grp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3.6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charset="-122"/>
                <a:ea typeface="微软雅黑" charset="-122"/>
              </a:rPr>
              <a:t>args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参数的使用</a:t>
            </a: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1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3.7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charset="-122"/>
                <a:ea typeface="微软雅黑" charset="-122"/>
              </a:rPr>
              <a:t>kwargs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参数的使用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9D44124-667D-7842-921A-1A200E91508F}"/>
              </a:ext>
            </a:extLst>
          </p:cNvPr>
          <p:cNvGrpSpPr/>
          <p:nvPr/>
        </p:nvGrpSpPr>
        <p:grpSpPr>
          <a:xfrm>
            <a:off x="941884" y="1911668"/>
            <a:ext cx="6610945" cy="1812209"/>
            <a:chOff x="941884" y="1911668"/>
            <a:chExt cx="6610945" cy="18122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1923B9B4-3557-F14A-A4B9-D5EF18DD401E}"/>
                </a:ext>
              </a:extLst>
            </p:cNvPr>
            <p:cNvSpPr/>
            <p:nvPr/>
          </p:nvSpPr>
          <p:spPr>
            <a:xfrm>
              <a:off x="941884" y="1911668"/>
              <a:ext cx="6610945" cy="181220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TextBox 15">
              <a:extLst>
                <a:ext uri="{FF2B5EF4-FFF2-40B4-BE49-F238E27FC236}">
                  <a16:creationId xmlns:a16="http://schemas.microsoft.com/office/drawing/2014/main" xmlns="" id="{9B81E8B0-A010-2344-A6C9-DBE3BDF8D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624" y="2067694"/>
              <a:ext cx="6264696" cy="1304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288" indent="-268288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target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： 进程执行的函数名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en-US" altLang="zh-CN" sz="1050" i="1" dirty="0" err="1">
                  <a:solidFill>
                    <a:srgbClr val="808080"/>
                  </a:solidFill>
                  <a:latin typeface="Courier" pitchFamily="2" charset="0"/>
                </a:rPr>
                <a:t>kwargs</a:t>
              </a: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: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表示以字典的方式给函数传参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dance_process</a:t>
              </a:r>
              <a:r>
                <a:rPr lang="en-US" altLang="zh-CN" sz="1050" dirty="0">
                  <a:latin typeface="Courier" pitchFamily="2" charset="0"/>
                </a:rPr>
                <a:t> = </a:t>
              </a:r>
              <a:r>
                <a:rPr lang="en-US" altLang="zh-CN" sz="1050" dirty="0" err="1">
                  <a:latin typeface="Courier" pitchFamily="2" charset="0"/>
                </a:rPr>
                <a:t>multiprocessing.Process</a:t>
              </a:r>
              <a:r>
                <a:rPr lang="en-US" altLang="zh-CN" sz="1050" dirty="0">
                  <a:latin typeface="Courier" pitchFamily="2" charset="0"/>
                </a:rPr>
                <a:t> (</a:t>
              </a:r>
              <a:r>
                <a:rPr lang="en-US" altLang="zh-CN" sz="1050" dirty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>
                  <a:latin typeface="Courier" pitchFamily="2" charset="0"/>
                </a:rPr>
                <a:t>=dance, </a:t>
              </a:r>
              <a:r>
                <a:rPr lang="en-US" altLang="zh-CN" sz="1050" dirty="0" err="1">
                  <a:solidFill>
                    <a:srgbClr val="660099"/>
                  </a:solidFill>
                  <a:latin typeface="Courier" pitchFamily="2" charset="0"/>
                </a:rPr>
                <a:t>kwargs</a:t>
              </a:r>
              <a:r>
                <a:rPr lang="en-US" altLang="zh-CN" sz="1050" dirty="0">
                  <a:latin typeface="Courier" pitchFamily="2" charset="0"/>
                </a:rPr>
                <a:t>={</a:t>
              </a:r>
              <a:r>
                <a:rPr lang="en-US" altLang="zh-CN" sz="1050" b="1" dirty="0">
                  <a:solidFill>
                    <a:srgbClr val="008080"/>
                  </a:solidFill>
                  <a:latin typeface="Courier" pitchFamily="2" charset="0"/>
                </a:rPr>
                <a:t>"</a:t>
              </a:r>
              <a:r>
                <a:rPr lang="en-US" altLang="zh-CN" sz="1050" b="1" dirty="0" err="1">
                  <a:solidFill>
                    <a:srgbClr val="008080"/>
                  </a:solidFill>
                  <a:latin typeface="Courier" pitchFamily="2" charset="0"/>
                </a:rPr>
                <a:t>num</a:t>
              </a:r>
              <a:r>
                <a:rPr lang="en-US" altLang="zh-CN" sz="1050" b="1" dirty="0">
                  <a:solidFill>
                    <a:srgbClr val="008080"/>
                  </a:solidFill>
                  <a:latin typeface="Courier" pitchFamily="2" charset="0"/>
                </a:rPr>
                <a:t>"</a:t>
              </a:r>
              <a:r>
                <a:rPr lang="en-US" altLang="zh-CN" sz="1050" dirty="0">
                  <a:latin typeface="Courier" pitchFamily="2" charset="0"/>
                </a:rPr>
                <a:t>: </a:t>
              </a:r>
              <a:r>
                <a:rPr lang="en-US" altLang="zh-CN" sz="1050" dirty="0">
                  <a:solidFill>
                    <a:srgbClr val="0000FF"/>
                  </a:solidFill>
                  <a:latin typeface="Courier" pitchFamily="2" charset="0"/>
                </a:rPr>
                <a:t>3</a:t>
              </a:r>
              <a:r>
                <a:rPr lang="en-US" altLang="zh-CN" sz="1050" dirty="0">
                  <a:latin typeface="Courier" pitchFamily="2" charset="0"/>
                </a:rPr>
                <a:t>})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启动进程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dance_process.start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endParaRPr lang="en-US" altLang="zh-CN" sz="1050" dirty="0">
                <a:solidFill>
                  <a:srgbClr val="262626"/>
                </a:solidFill>
                <a:latin typeface="Courier" pitchFamily="2" charset="0"/>
                <a:ea typeface="微软雅黑" charset="-122"/>
              </a:endParaRPr>
            </a:p>
          </p:txBody>
        </p:sp>
      </p:grp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7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993775" y="1923678"/>
            <a:ext cx="5522441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进程执行带有参数的任务传参有两种方式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: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元组方式传参 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：元组方式传参一定要和参数的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顺序保持一致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字典方式传参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：字典方式传参字典中的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key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一定要和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参数名保持一致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3.8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知识要点</a:t>
            </a: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7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500" y="987574"/>
            <a:ext cx="4319588" cy="30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多任务的介绍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进程的介绍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获取进程编号</a:t>
            </a:r>
            <a:endParaRPr lang="en-US" altLang="zh-TW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进程的注意点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的使用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演练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32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获取进程编号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1024359" y="1635646"/>
            <a:ext cx="6643985" cy="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进程编号的作用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  <a:endParaRPr lang="en-US" altLang="zh-CN" sz="105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当程序中进程的数量越来越多时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如果没有办法区分主进程和子进程还有不同的子进程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那么就无法进行有效的进程管理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为了方便管理实际上每个进程都是有自己编号的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44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获取进程编号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1331640" y="1563638"/>
            <a:ext cx="329857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获取当前进程编号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331639" y="2016681"/>
            <a:ext cx="329857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获取当前父进程编号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7977200-77E2-EB44-9745-63ACC8AE3B52}"/>
              </a:ext>
            </a:extLst>
          </p:cNvPr>
          <p:cNvSpPr txBox="1"/>
          <p:nvPr/>
        </p:nvSpPr>
        <p:spPr>
          <a:xfrm>
            <a:off x="755576" y="1142973"/>
            <a:ext cx="1784463" cy="306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获取进程编号的两种方式 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20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获取进程编号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4.1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mr-IN" altLang="zh-CN" b="1" dirty="0" err="1">
                <a:solidFill>
                  <a:srgbClr val="404040"/>
                </a:solidFill>
                <a:latin typeface="微软雅黑" charset="-122"/>
                <a:ea typeface="微软雅黑" charset="-122"/>
              </a:rPr>
              <a:t>os.getpid</a:t>
            </a:r>
            <a:r>
              <a:rPr lang="mr-IN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()</a:t>
            </a:r>
            <a:r>
              <a:rPr lang="zh-CN" altLang="mr-I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的使用</a:t>
            </a:r>
            <a:endParaRPr lang="zh-CN" altLang="en-US" b="1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1711728"/>
            <a:ext cx="6408712" cy="287624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1399208" y="1950647"/>
            <a:ext cx="6933133" cy="17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lvl="0" indent="0">
              <a:lnSpc>
                <a:spcPct val="150000"/>
              </a:lnSpc>
            </a:pPr>
            <a:r>
              <a:rPr lang="en-US" altLang="zh-CN" sz="105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os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os.getpid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或者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multiprocessing</a:t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multiprocessing.current_process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50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5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altLang="zh-CN" sz="105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105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0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获取进程编号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4.2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mr-IN" altLang="zh-CN" b="1" dirty="0" err="1">
                <a:solidFill>
                  <a:srgbClr val="404040"/>
                </a:solidFill>
                <a:latin typeface="微软雅黑" charset="-122"/>
                <a:ea typeface="微软雅黑" charset="-122"/>
              </a:rPr>
              <a:t>os.getp</a:t>
            </a: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p</a:t>
            </a:r>
            <a:r>
              <a:rPr lang="mr-IN" altLang="zh-CN" b="1" dirty="0" err="1">
                <a:solidFill>
                  <a:srgbClr val="404040"/>
                </a:solidFill>
                <a:latin typeface="微软雅黑" charset="-122"/>
                <a:ea typeface="微软雅黑" charset="-122"/>
              </a:rPr>
              <a:t>id</a:t>
            </a:r>
            <a:r>
              <a:rPr lang="mr-IN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()</a:t>
            </a:r>
            <a:r>
              <a:rPr lang="zh-CN" altLang="mr-I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的使用</a:t>
            </a:r>
            <a:endParaRPr lang="zh-CN" altLang="en-US" b="1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1711728"/>
            <a:ext cx="6480720" cy="258821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1399208" y="1795505"/>
            <a:ext cx="6933133" cy="201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mr-IN" altLang="zh-CN" sz="105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altLang="zh-CN" sz="105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mr-IN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查看当前进程</a:t>
            </a:r>
            <a:b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current_process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multiprocessing.current_process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mr-IN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获取当前进程的编号</a:t>
            </a:r>
            <a:b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5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mr-IN" altLang="zh-CN" sz="105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zh-CN" altLang="mr-I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进程编号</a:t>
            </a:r>
            <a:r>
              <a:rPr lang="mr-IN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:”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current_process.pid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os.getpid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())</a:t>
            </a:r>
            <a:br>
              <a:rPr lang="mr-IN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获取父进程的编号</a:t>
            </a:r>
            <a:b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5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mr-IN" altLang="zh-CN" sz="105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zh-CN" altLang="mr-I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父进程的编号</a:t>
            </a:r>
            <a:r>
              <a:rPr lang="mr-IN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:”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os.getppid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())</a:t>
            </a:r>
            <a:br>
              <a:rPr lang="mr-IN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endParaRPr lang="en-US" altLang="zh-CN" sz="105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7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多任务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586439B1-8694-6840-BF38-645C20F1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27" y="811513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电脑中的多任务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xmlns="" id="{A152CD13-E957-9F44-9183-2BB24CE9C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867" y="1291359"/>
            <a:ext cx="3135098" cy="54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思考一下</a:t>
            </a:r>
            <a:endParaRPr lang="en-US" altLang="zh-CN" sz="105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latin typeface="微软雅黑" charset="-122"/>
                <a:ea typeface="微软雅黑" charset="-122"/>
              </a:rPr>
              <a:t>为什么在下载的时候要多个任务同时下载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165A26D-BFF7-C845-ACDD-E2E00860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7" y="1291359"/>
            <a:ext cx="5403392" cy="276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获取进程编号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4.3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mr-IN" altLang="zh-CN" b="1" dirty="0" err="1">
                <a:solidFill>
                  <a:srgbClr val="404040"/>
                </a:solidFill>
                <a:latin typeface="微软雅黑" charset="-122"/>
                <a:ea typeface="微软雅黑" charset="-122"/>
              </a:rPr>
              <a:t>os</a:t>
            </a:r>
            <a:r>
              <a:rPr lang="mr-IN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.</a:t>
            </a: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kill</a:t>
            </a:r>
            <a:r>
              <a:rPr lang="mr-IN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()</a:t>
            </a:r>
            <a:r>
              <a:rPr lang="zh-CN" altLang="mr-I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的使用</a:t>
            </a:r>
            <a:endParaRPr lang="zh-CN" altLang="en-US" b="1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1711728"/>
            <a:ext cx="6480720" cy="308459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1399208" y="1795505"/>
            <a:ext cx="693313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mr-IN" altLang="zh-CN" sz="105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altLang="zh-CN" sz="105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mr-IN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查看当前进程</a:t>
            </a:r>
            <a:b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current_process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multiprocessing.current_process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mr-IN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获取当前进程的编号</a:t>
            </a:r>
            <a:b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5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mr-IN" altLang="zh-CN" sz="105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zh-CN" altLang="mr-I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进程编号</a:t>
            </a:r>
            <a:r>
              <a:rPr lang="mr-IN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:”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current_process.pid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os.getpid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())</a:t>
            </a:r>
            <a:br>
              <a:rPr lang="mr-IN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获取父进程的编号</a:t>
            </a:r>
            <a:b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5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mr-IN" altLang="zh-CN" sz="105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zh-CN" altLang="mr-I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父进程的编号</a:t>
            </a:r>
            <a:r>
              <a:rPr lang="mr-IN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:”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os.getppid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())</a:t>
            </a:r>
            <a:br>
              <a:rPr lang="mr-IN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altLang="zh-CN" sz="105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altLang="zh-CN" sz="105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5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altLang="zh-CN" sz="105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5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5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mr-IN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altLang="zh-CN" sz="105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zh-CN" altLang="mr-I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工作中</a:t>
            </a:r>
            <a:r>
              <a:rPr lang="mr-IN" altLang="zh-CN" sz="105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....”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time.sleep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5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0.2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altLang="zh-CN" sz="105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zh-CN" altLang="en-US" sz="105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altLang="zh-C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根据进程编号杀死对应的进程</a:t>
            </a:r>
            <a:b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mr-IN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zh-CN" altLang="en-US" sz="105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os.kill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50" dirty="0" err="1">
                <a:latin typeface="Courier" charset="0"/>
                <a:ea typeface="Courier" charset="0"/>
                <a:cs typeface="Courier" charset="0"/>
              </a:rPr>
              <a:t>os.getpid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mr-IN" altLang="zh-CN" sz="105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9</a:t>
            </a:r>
            <a:r>
              <a:rPr lang="mr-IN" altLang="zh-CN" sz="105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105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获取进程编号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4.4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知识要点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970087" y="1883103"/>
            <a:ext cx="7547049" cy="200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获取当前进程编号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os.getpid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()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或者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multiprocessing.current_process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().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pid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获取当前父进程编号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os.getppid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()</a:t>
            </a:r>
          </a:p>
          <a:p>
            <a:pPr marL="0" indent="0">
              <a:lnSpc>
                <a:spcPct val="150000"/>
              </a:lnSpc>
            </a:pP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根据进程编号杀死指定进程。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mr-IN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os.kill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859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500" y="987574"/>
            <a:ext cx="4319588" cy="30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多任务的介绍 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进程的介绍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获取进程编号</a:t>
            </a:r>
            <a:endParaRPr lang="en-US" altLang="zh-TW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进程的注意点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的使用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演练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144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进程的注意点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971600" y="987574"/>
            <a:ext cx="753866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进程之间不共享全局变量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主进程会等待所有的子进程执行结束再结束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22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4.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进程的注意点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14316" y="972827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4.1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进程之间不共享全局变量</a:t>
            </a:r>
          </a:p>
        </p:txBody>
      </p:sp>
      <p:sp>
        <p:nvSpPr>
          <p:cNvPr id="5" name="矩形 4"/>
          <p:cNvSpPr/>
          <p:nvPr/>
        </p:nvSpPr>
        <p:spPr>
          <a:xfrm>
            <a:off x="1367631" y="1480658"/>
            <a:ext cx="6121400" cy="32766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4799" y="1661480"/>
            <a:ext cx="5707063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定义全局变量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my_list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00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list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__name__ == 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'__main__'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创建写入数据的进程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write_process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multiprocessing.Process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write_data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read_process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multiprocessing.Process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read_data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write_process.start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主进程等待写入进程执行完成以后代码 再继续往下执行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write_process.join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read_process.start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endParaRPr lang="zh-CN" altLang="en-US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45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4.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进程的注意点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4.1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进程之间不共享全局变量</a:t>
            </a:r>
          </a:p>
        </p:txBody>
      </p:sp>
      <p:sp>
        <p:nvSpPr>
          <p:cNvPr id="2" name="矩形 1"/>
          <p:cNvSpPr/>
          <p:nvPr/>
        </p:nvSpPr>
        <p:spPr>
          <a:xfrm>
            <a:off x="3887924" y="1937362"/>
            <a:ext cx="1656184" cy="11521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my_list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[]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主进程</a:t>
            </a:r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2848515" y="2824212"/>
            <a:ext cx="968970" cy="648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5614547" y="2797460"/>
            <a:ext cx="1022164" cy="69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15616" y="3507854"/>
            <a:ext cx="1656184" cy="11521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my_list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[]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写入数据进程</a:t>
            </a:r>
          </a:p>
        </p:txBody>
      </p:sp>
      <p:sp>
        <p:nvSpPr>
          <p:cNvPr id="17" name="矩形 16"/>
          <p:cNvSpPr/>
          <p:nvPr/>
        </p:nvSpPr>
        <p:spPr>
          <a:xfrm>
            <a:off x="6660232" y="3507854"/>
            <a:ext cx="1656184" cy="115212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my_list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[]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读取数据进程</a:t>
            </a: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2890899" y="3611282"/>
            <a:ext cx="365023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三个进程分别操作的都是自己进程里面的全局变量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my_list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不会对其它进程里面的全局变量产生影响，所以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进程之间不共享全局变量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，只不过进程之间的全局变量名字相同而已，但是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操作的不是同一个进程里面的全局变量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2510982" y="2836701"/>
            <a:ext cx="894482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创建子进程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3" name="TextBox 15"/>
          <p:cNvSpPr txBox="1">
            <a:spLocks noChangeArrowheads="1"/>
          </p:cNvSpPr>
          <p:nvPr/>
        </p:nvSpPr>
        <p:spPr bwMode="auto">
          <a:xfrm>
            <a:off x="6044729" y="2839459"/>
            <a:ext cx="894482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创建子进程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71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16" grpId="0" animBg="1"/>
      <p:bldP spid="17" grpId="0" animBg="1"/>
      <p:bldP spid="18" grpId="0"/>
      <p:bldP spid="22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993775" y="1923678"/>
            <a:ext cx="703460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创建子进程会对主进程资源进行拷贝，也就是说子进程是主进程的一个副本，好比是一对双胞胎，之所以进程之间不共享全局变量，是因为操作的不是同一个进程里面的全局变量，只不过不同进程里面的全局变量名字相同而已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5.2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知识要点</a:t>
            </a: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进程的注意点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71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进程的注意点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170488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5.3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主进程会等待所有的子进程执行结束再结束</a:t>
            </a:r>
          </a:p>
        </p:txBody>
      </p:sp>
      <p:sp>
        <p:nvSpPr>
          <p:cNvPr id="6" name="矩形 5"/>
          <p:cNvSpPr/>
          <p:nvPr/>
        </p:nvSpPr>
        <p:spPr>
          <a:xfrm>
            <a:off x="1295400" y="1657901"/>
            <a:ext cx="6121400" cy="32766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4800" y="1802363"/>
            <a:ext cx="5707063" cy="309315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mr-IN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zh-CN" altLang="mr-I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工作中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...”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time.sleep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0.2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__ == 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‘__</a:t>
            </a:r>
            <a:r>
              <a:rPr lang="mr-IN" altLang="zh-CN" sz="1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__’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创建子进程</a:t>
            </a:r>
            <a:b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work_process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multiprocessing.Process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dirty="0" err="1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work_process.start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让主进程等待</a:t>
            </a:r>
            <a:r>
              <a:rPr lang="mr-IN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秒钟</a:t>
            </a:r>
            <a:b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time.sleep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zh-CN" altLang="mr-I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主进程执行完成了啦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总结： 主进程会等待所有的子进程执行完成以后程序再退出</a:t>
            </a:r>
            <a:endParaRPr lang="zh-CN" altLang="en-US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1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进程的注意点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5.4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设置守护主进程</a:t>
            </a:r>
          </a:p>
        </p:txBody>
      </p:sp>
      <p:sp>
        <p:nvSpPr>
          <p:cNvPr id="5" name="矩形 4"/>
          <p:cNvSpPr/>
          <p:nvPr/>
        </p:nvSpPr>
        <p:spPr>
          <a:xfrm>
            <a:off x="1295400" y="1657901"/>
            <a:ext cx="6121400" cy="32766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4800" y="1802363"/>
            <a:ext cx="5707063" cy="309315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mr-IN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zh-CN" altLang="mr-I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工作中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...”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time.sleep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0.2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__ == 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‘__</a:t>
            </a:r>
            <a:r>
              <a:rPr lang="mr-IN" altLang="zh-CN" sz="1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__’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创建子进程</a:t>
            </a:r>
            <a:b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work_process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multiprocessing.Process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dirty="0" err="1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设置守护主进程，主进程退出后子进程直接销毁，不再执行子进程中的代码</a:t>
            </a:r>
            <a:b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work_process.daemon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work_process.start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让主进程等待</a:t>
            </a:r>
            <a:r>
              <a:rPr lang="mr-IN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秒钟</a:t>
            </a:r>
            <a:b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time.sleep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zh-CN" altLang="mr-I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主进程执行完成了啦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zh-CN" altLang="en-US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进程的注意点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5.5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销毁子进程</a:t>
            </a:r>
          </a:p>
        </p:txBody>
      </p:sp>
      <p:sp>
        <p:nvSpPr>
          <p:cNvPr id="5" name="矩形 4"/>
          <p:cNvSpPr/>
          <p:nvPr/>
        </p:nvSpPr>
        <p:spPr>
          <a:xfrm>
            <a:off x="1331640" y="1639719"/>
            <a:ext cx="6328072" cy="32766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1340" y="1781413"/>
            <a:ext cx="6116364" cy="30931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mr-IN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zh-CN" altLang="mr-I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工作中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...”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time.sleep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0.2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__ == 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‘__</a:t>
            </a:r>
            <a:r>
              <a:rPr lang="mr-IN" altLang="zh-CN" sz="1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mr-IN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__’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创建子进程</a:t>
            </a:r>
            <a:b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mr-I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work_process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multiprocessing.Process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1000" dirty="0" err="1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work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1000" dirty="0" err="1">
                <a:latin typeface="Courier" charset="0"/>
                <a:ea typeface="Courier" charset="0"/>
                <a:cs typeface="Courier" charset="0"/>
              </a:rPr>
              <a:t>work_process.start</a:t>
            </a: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mr-IN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让主进程等待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秒钟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time.sleep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让子进程直接销毁，表示终止执行， 主进程退出之前，把所有的子进程直接销毁就可以了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work_process.terminate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000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zh-CN" altLang="en-US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主进程执行完成了啦</a:t>
            </a:r>
            <a:r>
              <a:rPr lang="en-US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zh-CN" altLang="en-US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提问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2179331" y="2307779"/>
            <a:ext cx="5112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1600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那么利用现学知识能够让多个任务同时执行吗</a:t>
            </a:r>
            <a:r>
              <a:rPr lang="en-US" altLang="zh-CN" sz="1600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?</a:t>
            </a:r>
            <a:endParaRPr lang="zh-CN" altLang="en-US" sz="1600" b="1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2179331" y="2752353"/>
            <a:ext cx="475317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不能，因为之前所写的程序都是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单任务的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，也就是说一个函数或者方法执行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完成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, 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另外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一个函数或者方法才能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 </a:t>
            </a:r>
            <a:r>
              <a:rPr lang="en-US" altLang="zh-CN" sz="1050" dirty="0" smtClean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要想实现多个任务同时执行就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需要使用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多任务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多任务的最大好处是充分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资源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提高程序的执行效率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DBA18D99-25FC-294A-988E-4A627AEC3AEC}"/>
              </a:ext>
            </a:extLst>
          </p:cNvPr>
          <p:cNvSpPr txBox="1"/>
          <p:nvPr/>
        </p:nvSpPr>
        <p:spPr>
          <a:xfrm>
            <a:off x="2179331" y="1059940"/>
            <a:ext cx="5112642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1600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多任务的优势</a:t>
            </a:r>
            <a:endParaRPr lang="en-US" altLang="zh-CN" sz="1600" b="1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  <a:p>
            <a:endParaRPr lang="en-US" altLang="zh-CN" sz="1600" b="1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  <a:p>
            <a:r>
              <a:rPr lang="zh-CN" altLang="en-US" sz="1050" dirty="0">
                <a:latin typeface="微软雅黑" charset="-122"/>
                <a:ea typeface="微软雅黑" charset="-122"/>
              </a:rPr>
              <a:t>多个任务同时执行可以大大提高程序执行效率</a:t>
            </a:r>
          </a:p>
        </p:txBody>
      </p:sp>
    </p:spTree>
    <p:extLst>
      <p:ext uri="{BB962C8B-B14F-4D97-AF65-F5344CB8AC3E}">
        <p14:creationId xmlns:p14="http://schemas.microsoft.com/office/powerpoint/2010/main" val="2806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5.6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知识要点</a:t>
            </a: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进程的注意点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971600" y="1981032"/>
            <a:ext cx="7538665" cy="17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为了保证子进程能够正常的运行，主进程会等所有的子进程执行完成以后再销毁，设置守护主进程的目的是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主进程退出子进程销毁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，不让主进程再等待子进程去执行。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设置守护主进程方式：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子进程对象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.daemon = True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销毁子进程方式： 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子进程对象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.terminate()</a:t>
            </a:r>
          </a:p>
          <a:p>
            <a:pPr marL="0" indent="0">
              <a:lnSpc>
                <a:spcPct val="150000"/>
              </a:lnSpc>
            </a:pP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提示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以上两种方式都能保证主进程退出子进程销毁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4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500" y="987574"/>
            <a:ext cx="4319588" cy="30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多任务的介绍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进程的介绍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获取进程编号</a:t>
            </a:r>
            <a:endParaRPr lang="en-US" altLang="zh-TW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进程的注意点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的使用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演练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903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6. Queue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的使用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是什么</a:t>
            </a: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?</a:t>
            </a:r>
            <a:endParaRPr lang="zh-CN" altLang="en-US" b="1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27088" y="1851025"/>
            <a:ext cx="55435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是一个消息列队，具有先进先出的特点，它是可以实现多进程之间的数据传递。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0383" y="2859782"/>
            <a:ext cx="2736304" cy="158417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进程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08104" y="2859782"/>
            <a:ext cx="2736304" cy="158417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进程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3786311" y="3671540"/>
            <a:ext cx="1512168" cy="4571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889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3696630" y="3186648"/>
            <a:ext cx="1691531" cy="25391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使用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进行数据传递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61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" grpId="0" animBg="1"/>
      <p:bldP spid="14" grpId="0" animBg="1"/>
      <p:bldP spid="3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6. Queue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的使用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53735"/>
              </p:ext>
            </p:extLst>
          </p:nvPr>
        </p:nvGraphicFramePr>
        <p:xfrm>
          <a:off x="1124000" y="3214423"/>
          <a:ext cx="4752528" cy="1332678"/>
        </p:xfrm>
        <a:graphic>
          <a:graphicData uri="http://schemas.openxmlformats.org/drawingml/2006/table">
            <a:tbl>
              <a:tblPr/>
              <a:tblGrid>
                <a:gridCol w="1381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708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0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方法名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9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put(item)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将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item</a:t>
                      </a: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消息写入队列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9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get()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获取队列中的数据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dirty="0" err="1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qsize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()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charset="0"/>
                        <a:ea typeface="黑体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返回当前队列包含的消息个数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黑体" charset="-122"/>
                        <a:ea typeface="黑体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971600" y="1309638"/>
            <a:ext cx="55435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的创建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971600" y="2859782"/>
            <a:ext cx="55435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的实例方法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24000" y="1707654"/>
            <a:ext cx="4752528" cy="83296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1338213" y="1835595"/>
            <a:ext cx="2952328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fr-FR" altLang="zh-CN" sz="1050" b="1" dirty="0">
                <a:solidFill>
                  <a:srgbClr val="000080"/>
                </a:solidFill>
              </a:rPr>
              <a:t>import </a:t>
            </a:r>
            <a:r>
              <a:rPr lang="fr-FR" altLang="zh-CN" sz="1050" dirty="0" err="1"/>
              <a:t>multiprocessing</a:t>
            </a:r>
            <a:r>
              <a:rPr lang="fr-FR" altLang="zh-CN" sz="1050" dirty="0"/>
              <a:t/>
            </a:r>
            <a:br>
              <a:rPr lang="fr-FR" altLang="zh-CN" sz="1050" dirty="0"/>
            </a:br>
            <a:r>
              <a:rPr lang="fr-FR" altLang="zh-CN" sz="1050" i="1" dirty="0">
                <a:solidFill>
                  <a:srgbClr val="808080"/>
                </a:solidFill>
              </a:rPr>
              <a:t># </a:t>
            </a:r>
            <a:r>
              <a:rPr lang="zh-CN" altLang="fr-FR" sz="1050" i="1" dirty="0">
                <a:solidFill>
                  <a:srgbClr val="808080"/>
                </a:solidFill>
              </a:rPr>
              <a:t>创建消息队列</a:t>
            </a:r>
            <a:r>
              <a:rPr lang="fr-FR" altLang="zh-CN" sz="1050" i="1" dirty="0">
                <a:solidFill>
                  <a:srgbClr val="808080"/>
                </a:solidFill>
              </a:rPr>
              <a:t>, 3:</a:t>
            </a:r>
            <a:r>
              <a:rPr lang="zh-CN" altLang="fr-FR" sz="1050" i="1" dirty="0">
                <a:solidFill>
                  <a:srgbClr val="808080"/>
                </a:solidFill>
              </a:rPr>
              <a:t>表示队列中最大消息个数</a:t>
            </a:r>
            <a:br>
              <a:rPr lang="zh-CN" altLang="fr-FR" sz="1050" i="1" dirty="0">
                <a:solidFill>
                  <a:srgbClr val="808080"/>
                </a:solidFill>
              </a:rPr>
            </a:br>
            <a:r>
              <a:rPr lang="fr-FR" altLang="zh-CN" sz="1050" dirty="0"/>
              <a:t>queue = </a:t>
            </a:r>
            <a:r>
              <a:rPr lang="fr-FR" altLang="zh-CN" sz="1050" dirty="0" err="1"/>
              <a:t>multiprocessing.Queue</a:t>
            </a:r>
            <a:r>
              <a:rPr lang="fr-FR" altLang="zh-CN" sz="1050" dirty="0"/>
              <a:t>(</a:t>
            </a:r>
            <a:r>
              <a:rPr lang="fr-FR" altLang="zh-CN" sz="1050" dirty="0">
                <a:solidFill>
                  <a:srgbClr val="0000FF"/>
                </a:solidFill>
              </a:rPr>
              <a:t>3</a:t>
            </a:r>
            <a:r>
              <a:rPr lang="fr-FR" altLang="zh-CN" sz="1050" dirty="0"/>
              <a:t>)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04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animBg="1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6. Queue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的使用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6.1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mr-IN" altLang="zh-CN" b="1" dirty="0" err="1">
                <a:solidFill>
                  <a:srgbClr val="404040"/>
                </a:solidFill>
                <a:latin typeface="微软雅黑" charset="-122"/>
                <a:ea typeface="微软雅黑" charset="-122"/>
              </a:rPr>
              <a:t>put</a:t>
            </a:r>
            <a:r>
              <a:rPr lang="mr-IN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()</a:t>
            </a:r>
            <a:r>
              <a:rPr lang="zh-CN" altLang="mr-I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的使用</a:t>
            </a:r>
            <a:endParaRPr lang="zh-CN" altLang="en-US" b="1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3648" y="1641138"/>
            <a:ext cx="6121400" cy="32766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83048" y="1785600"/>
            <a:ext cx="5707063" cy="170816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fr-FR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创建消息队列</a:t>
            </a:r>
            <a:r>
              <a:rPr lang="fr-FR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, 3:</a:t>
            </a:r>
            <a: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表示队列中最大消息个数</a:t>
            </a:r>
            <a:b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queue = </a:t>
            </a:r>
            <a:r>
              <a:rPr lang="fr-FR" altLang="zh-CN" sz="1000" dirty="0" err="1">
                <a:latin typeface="Courier" charset="0"/>
                <a:ea typeface="Courier" charset="0"/>
                <a:cs typeface="Courier" charset="0"/>
              </a:rPr>
              <a:t>multiprocessing.Queue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fr-FR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放入数据</a:t>
            </a:r>
            <a:b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 err="1">
                <a:latin typeface="Courier" charset="0"/>
                <a:ea typeface="Courier" charset="0"/>
                <a:cs typeface="Courier" charset="0"/>
              </a:rPr>
              <a:t>queue.put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fr-FR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 err="1">
                <a:latin typeface="Courier" charset="0"/>
                <a:ea typeface="Courier" charset="0"/>
                <a:cs typeface="Courier" charset="0"/>
              </a:rPr>
              <a:t>queue.put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"hello"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fr-FR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 err="1">
                <a:latin typeface="Courier" charset="0"/>
                <a:ea typeface="Courier" charset="0"/>
                <a:cs typeface="Courier" charset="0"/>
              </a:rPr>
              <a:t>queue.put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([</a:t>
            </a:r>
            <a:r>
              <a:rPr lang="fr-FR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fr-FR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])</a:t>
            </a:r>
            <a:br>
              <a:rPr lang="fr-FR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总结</a:t>
            </a:r>
            <a:r>
              <a:rPr lang="fr-FR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队列可以放入任意数据类型</a:t>
            </a:r>
            <a:endParaRPr lang="zh-CN" altLang="en-US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48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6. Queue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的使用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6.2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get()</a:t>
            </a:r>
            <a:r>
              <a:rPr lang="zh-CN" altLang="mr-I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的使用</a:t>
            </a:r>
            <a:endParaRPr lang="zh-CN" altLang="en-US" b="1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3648" y="1635646"/>
            <a:ext cx="6121400" cy="32766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83048" y="1780108"/>
            <a:ext cx="5707063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fr-FR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创建消息队列</a:t>
            </a:r>
            <a:r>
              <a:rPr lang="fr-FR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, 3:</a:t>
            </a:r>
            <a: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表示队列中最大消息个数</a:t>
            </a:r>
            <a:b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queue = </a:t>
            </a:r>
            <a:r>
              <a:rPr lang="fr-FR" altLang="zh-CN" sz="1000" dirty="0" err="1">
                <a:latin typeface="Courier" charset="0"/>
                <a:ea typeface="Courier" charset="0"/>
                <a:cs typeface="Courier" charset="0"/>
              </a:rPr>
              <a:t>multiprocessing.Queue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fr-FR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放入数据</a:t>
            </a:r>
            <a:b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 err="1">
                <a:latin typeface="Courier" charset="0"/>
                <a:ea typeface="Courier" charset="0"/>
                <a:cs typeface="Courier" charset="0"/>
              </a:rPr>
              <a:t>queue.put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fr-FR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 err="1">
                <a:latin typeface="Courier" charset="0"/>
                <a:ea typeface="Courier" charset="0"/>
                <a:cs typeface="Courier" charset="0"/>
              </a:rPr>
              <a:t>queue.put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"hello"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fr-FR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 err="1">
                <a:latin typeface="Courier" charset="0"/>
                <a:ea typeface="Courier" charset="0"/>
                <a:cs typeface="Courier" charset="0"/>
              </a:rPr>
              <a:t>queue.put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([</a:t>
            </a:r>
            <a:r>
              <a:rPr lang="fr-FR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fr-FR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])</a:t>
            </a:r>
            <a:br>
              <a:rPr lang="fr-FR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fr-FR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获取数据</a:t>
            </a:r>
            <a:b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value = </a:t>
            </a:r>
            <a:r>
              <a:rPr lang="fr-FR" altLang="zh-CN" sz="1000" dirty="0" err="1">
                <a:latin typeface="Courier" charset="0"/>
                <a:ea typeface="Courier" charset="0"/>
                <a:cs typeface="Courier" charset="0"/>
              </a:rPr>
              <a:t>queue.get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fr-FR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(value)</a:t>
            </a:r>
            <a:endParaRPr lang="zh-CN" altLang="en-US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1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6. Queue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的使用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6.3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charset="-122"/>
                <a:ea typeface="微软雅黑" charset="-122"/>
              </a:rPr>
              <a:t>qsize</a:t>
            </a:r>
            <a:r>
              <a:rPr lang="mr-IN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()</a:t>
            </a:r>
            <a:r>
              <a:rPr lang="zh-CN" altLang="mr-I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的使用</a:t>
            </a:r>
            <a:endParaRPr lang="zh-CN" altLang="en-US" b="1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3648" y="1641138"/>
            <a:ext cx="6121400" cy="32766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83048" y="1785600"/>
            <a:ext cx="5707063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fr-FR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创建消息队列</a:t>
            </a:r>
            <a:r>
              <a:rPr lang="fr-FR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, 3:</a:t>
            </a:r>
            <a: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表示队列中最大消息个数</a:t>
            </a:r>
            <a:b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queue = </a:t>
            </a:r>
            <a:r>
              <a:rPr lang="fr-FR" altLang="zh-CN" sz="1000" dirty="0" err="1">
                <a:latin typeface="Courier" charset="0"/>
                <a:ea typeface="Courier" charset="0"/>
                <a:cs typeface="Courier" charset="0"/>
              </a:rPr>
              <a:t>multiprocessing.Queue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fr-FR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放入数据</a:t>
            </a:r>
            <a:b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 err="1">
                <a:latin typeface="Courier" charset="0"/>
                <a:ea typeface="Courier" charset="0"/>
                <a:cs typeface="Courier" charset="0"/>
              </a:rPr>
              <a:t>queue.put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fr-FR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 err="1">
                <a:latin typeface="Courier" charset="0"/>
                <a:ea typeface="Courier" charset="0"/>
                <a:cs typeface="Courier" charset="0"/>
              </a:rPr>
              <a:t>queue.put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fr-FR" altLang="zh-CN" sz="1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"hello"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fr-FR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 err="1">
                <a:latin typeface="Courier" charset="0"/>
                <a:ea typeface="Courier" charset="0"/>
                <a:cs typeface="Courier" charset="0"/>
              </a:rPr>
              <a:t>queue.put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([</a:t>
            </a:r>
            <a:r>
              <a:rPr lang="fr-FR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fr-FR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])</a:t>
            </a:r>
            <a:br>
              <a:rPr lang="fr-FR" altLang="zh-CN" sz="1000" dirty="0">
                <a:latin typeface="Courier" charset="0"/>
                <a:ea typeface="Courier" charset="0"/>
                <a:cs typeface="Courier" charset="0"/>
              </a:rPr>
            </a:br>
            <a:endParaRPr lang="fr-FR" altLang="zh-CN" sz="1000" i="1" dirty="0">
              <a:solidFill>
                <a:srgbClr val="80808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fr-FR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获取队列的个数</a:t>
            </a:r>
            <a:br>
              <a:rPr lang="zh-CN" altLang="fr-FR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size = </a:t>
            </a:r>
            <a:r>
              <a:rPr lang="fr-FR" altLang="zh-CN" sz="1000" dirty="0" err="1">
                <a:latin typeface="Courier" charset="0"/>
                <a:ea typeface="Courier" charset="0"/>
                <a:cs typeface="Courier" charset="0"/>
              </a:rPr>
              <a:t>queue.qsize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fr-FR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fr-FR" altLang="zh-CN" sz="1000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fr-FR" altLang="zh-CN" sz="1000" dirty="0">
                <a:latin typeface="Courier" charset="0"/>
                <a:ea typeface="Courier" charset="0"/>
                <a:cs typeface="Courier" charset="0"/>
              </a:rPr>
              <a:t>(size)</a:t>
            </a:r>
            <a:endParaRPr lang="zh-CN" altLang="en-US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6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6. Queue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的使用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6.4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知识要点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970087" y="1883103"/>
            <a:ext cx="7547049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是进程之间数据传递的一个工具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队列里面可以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放入任意类型数据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14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500" y="987574"/>
            <a:ext cx="4319588" cy="347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多任务的介绍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进程的介绍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获取进程编号</a:t>
            </a:r>
            <a:endParaRPr lang="en-US" altLang="zh-TW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进程执行带有参数的任务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进程的注意点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的使用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演练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19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7. Queue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演练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874641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需求</a:t>
            </a:r>
            <a:r>
              <a:rPr lang="en-US" altLang="zh-CN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  <a:endParaRPr lang="zh-CN" altLang="en-US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41375" y="2139702"/>
            <a:ext cx="740303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Queue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完成进程之间通信，一个进程负责往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Queue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对象中添加数据，另一个进程负责从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Queue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对象中读取数据。</a:t>
            </a:r>
          </a:p>
        </p:txBody>
      </p:sp>
    </p:spTree>
    <p:extLst>
      <p:ext uri="{BB962C8B-B14F-4D97-AF65-F5344CB8AC3E}">
        <p14:creationId xmlns:p14="http://schemas.microsoft.com/office/powerpoint/2010/main" val="184195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多任务的介绍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841375" y="1609645"/>
            <a:ext cx="7560840" cy="54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多任务是指在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同一时间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内执行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多个任务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例如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: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现在电脑安装的操作系统都是多任务操作系统，可以同时运行着多个软件。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004701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多任务的概念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8E3AFE-8D6A-274F-A062-4E940E907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58193"/>
            <a:ext cx="4104456" cy="26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7. Queue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演练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987574"/>
            <a:ext cx="3874641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7.1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使用</a:t>
            </a: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完成进程之间通信</a:t>
            </a:r>
          </a:p>
        </p:txBody>
      </p:sp>
      <p:sp>
        <p:nvSpPr>
          <p:cNvPr id="10" name="矩形 9"/>
          <p:cNvSpPr/>
          <p:nvPr/>
        </p:nvSpPr>
        <p:spPr>
          <a:xfrm>
            <a:off x="1403648" y="1446482"/>
            <a:ext cx="6336704" cy="330687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19672" y="1553343"/>
            <a:ext cx="6057304" cy="30931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创建消息队列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queue =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multiprocessing.Queue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创建写入数据的进程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write_process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multiprocessing.Process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write_data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1000" dirty="0" err="1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args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=(queue,))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创建读取数据的进程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read_process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multiprocessing.Process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000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target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read_data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1000" dirty="0" err="1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args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=(queue,))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启动进程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write_process.start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主进程等待写入进程执行完成以后代码再继续往下执行</a:t>
            </a:r>
            <a:br>
              <a:rPr lang="zh-CN" altLang="en-US" sz="10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write_process.join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10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000" dirty="0" err="1">
                <a:latin typeface="Courier" charset="0"/>
                <a:ea typeface="Courier" charset="0"/>
                <a:cs typeface="Courier" charset="0"/>
              </a:rPr>
              <a:t>read_process.start</a:t>
            </a:r>
            <a:r>
              <a:rPr lang="en-US" altLang="zh-CN" sz="1000" dirty="0">
                <a:latin typeface="Courier" charset="0"/>
                <a:ea typeface="Courier" charset="0"/>
                <a:cs typeface="Courier" charset="0"/>
              </a:rPr>
              <a:t>()</a:t>
            </a:r>
            <a:endParaRPr lang="zh-CN" altLang="en-US" sz="1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3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771550"/>
            <a:ext cx="4319588" cy="347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多任务的介绍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进程的介绍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多进程完成多任务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获取进程编号</a:t>
            </a:r>
            <a:endParaRPr lang="en-US" altLang="zh-TW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进程执行带有参数的任务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进程的注意点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的使用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Queue</a:t>
            </a: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演练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170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8.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进程和线程对比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971600" y="1707654"/>
            <a:ext cx="5543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关系对比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971600" y="2427734"/>
            <a:ext cx="5543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区别对比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971600" y="3129012"/>
            <a:ext cx="5543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优缺点对比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484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8.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进程和线程对比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41375" y="2139702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线程是依附在进程里面的，没有进程就没有线程。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8.1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关系对比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41375" y="2499742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一个进程默认提供一条线程，进程可以创建多个线程。</a:t>
            </a:r>
          </a:p>
        </p:txBody>
      </p:sp>
      <p:sp>
        <p:nvSpPr>
          <p:cNvPr id="2" name="矩形 1"/>
          <p:cNvSpPr/>
          <p:nvPr/>
        </p:nvSpPr>
        <p:spPr>
          <a:xfrm>
            <a:off x="2627784" y="3003798"/>
            <a:ext cx="2592288" cy="1800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进程</a:t>
            </a:r>
          </a:p>
        </p:txBody>
      </p:sp>
      <p:sp>
        <p:nvSpPr>
          <p:cNvPr id="9" name="下箭头 8"/>
          <p:cNvSpPr/>
          <p:nvPr/>
        </p:nvSpPr>
        <p:spPr>
          <a:xfrm flipH="1">
            <a:off x="3289243" y="3334440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19198" y="3488913"/>
            <a:ext cx="65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主线程</a:t>
            </a:r>
            <a:endParaRPr kumimoji="1" lang="zh-CN" altLang="en-US" sz="105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下箭头 10"/>
          <p:cNvSpPr/>
          <p:nvPr/>
        </p:nvSpPr>
        <p:spPr>
          <a:xfrm flipH="1">
            <a:off x="4226145" y="3334440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56100" y="3488913"/>
            <a:ext cx="8359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子线程</a:t>
            </a:r>
            <a:r>
              <a:rPr lang="is-IS" altLang="zh-CN" sz="105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…</a:t>
            </a:r>
            <a:endParaRPr kumimoji="1" lang="zh-CN" altLang="en-US" sz="105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423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 animBg="1"/>
      <p:bldP spid="9" grpId="0" animBg="1"/>
      <p:bldP spid="10" grpId="0"/>
      <p:bldP spid="11" grpId="0" animBg="1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8.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进程和线程对比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331641" y="2139702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进程之间不共享全局变量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8.2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区别对比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31641" y="2499742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线程之间共享全局变量，但是要注意资源竞争的问题，解决办法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互斥锁或者线程同步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331640" y="2861846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3.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创建进程的资源开销要比创建线程的资源开销要大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331640" y="3221886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4.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进程是操作系统资源分配的基本单位，线程是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调度的基本单位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1331640" y="3581926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5.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线程不能够独立执行，必须依存在进程中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335336" y="3934232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6.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多进程开发比单进程多线程开发稳定性要强</a:t>
            </a:r>
          </a:p>
        </p:txBody>
      </p:sp>
    </p:spTree>
    <p:extLst>
      <p:ext uri="{BB962C8B-B14F-4D97-AF65-F5344CB8AC3E}">
        <p14:creationId xmlns:p14="http://schemas.microsoft.com/office/powerpoint/2010/main" val="195216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8.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进程和线程对比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8.3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优缺点对比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41375" y="1933282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进程优缺点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:</a:t>
            </a:r>
            <a:endParaRPr lang="zh-CN" altLang="en-US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43608" y="2207064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优点：可以用多核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043607" y="2570937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缺点：资源开销大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52339" y="3208592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线程优缺点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:</a:t>
            </a:r>
            <a:endParaRPr lang="zh-CN" altLang="en-US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1021407" y="3572465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优点：资源开销小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021406" y="3936338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缺点：不能使用多核</a:t>
            </a:r>
          </a:p>
        </p:txBody>
      </p:sp>
    </p:spTree>
    <p:extLst>
      <p:ext uri="{BB962C8B-B14F-4D97-AF65-F5344CB8AC3E}">
        <p14:creationId xmlns:p14="http://schemas.microsoft.com/office/powerpoint/2010/main" val="110470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8.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进程和线程对比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8.4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知识要点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259632" y="1981032"/>
            <a:ext cx="7416824" cy="122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228600" indent="-228600">
              <a:buAutoNum type="arabicPeriod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进程和线程都是完成多任务的一种方式</a:t>
            </a:r>
            <a:endParaRPr lang="en-US" altLang="zh-CN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28600" indent="-228600">
              <a:buAutoNum type="arabicPeriod"/>
              <a:defRPr/>
            </a:pPr>
            <a:endParaRPr lang="en-US" altLang="zh-CN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28600" indent="-228600">
              <a:buAutoNum type="arabicPeriod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多进程要比多线程消耗的资源多，但是多进程开发比单进程多线程开发稳定性要强，某个进程挂掉不会影响其它进程。</a:t>
            </a:r>
            <a:endParaRPr lang="en-US" altLang="zh-CN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28600" indent="-228600">
              <a:buAutoNum type="arabicPeriod"/>
              <a:defRPr/>
            </a:pPr>
            <a:endParaRPr lang="en-US" altLang="zh-CN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28600" indent="-228600">
              <a:buAutoNum type="arabicPeriod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多进程可以使用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的多核运行，多线程可以共享全局变量。</a:t>
            </a:r>
            <a:endParaRPr lang="en-US" altLang="zh-CN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28600" indent="-228600">
              <a:buAutoNum type="arabicPeriod"/>
              <a:defRPr/>
            </a:pPr>
            <a:endParaRPr lang="en-US" altLang="zh-CN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28600" indent="-228600">
              <a:buAutoNum type="arabicPeriod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线程不能单独执行必须依附在进程里面</a:t>
            </a:r>
            <a:endParaRPr lang="en-US" altLang="zh-CN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5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29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多任务的介绍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827584" y="1949011"/>
            <a:ext cx="6913264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并发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1.2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多任务的两种表现形式</a:t>
            </a: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827584" y="2302520"/>
            <a:ext cx="6913264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并行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03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多任务的介绍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1.3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并发</a:t>
            </a: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826822" y="1694561"/>
            <a:ext cx="6913264" cy="3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在一段时间内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交替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去执行多个任务。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41375" y="2054531"/>
            <a:ext cx="607859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例子：</a:t>
            </a:r>
            <a:endParaRPr lang="zh-CN" altLang="zh-CN" sz="110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826822" y="2342511"/>
            <a:ext cx="7056908" cy="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对于单核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处理多任务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操作系统轮流让各个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任务交替执行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，假如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: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软件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0.01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秒，切换到软件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，软件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0.01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秒，再切换到软件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3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，执行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0.01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秒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……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这样反复执行下去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实际上每个软件都是交替执行的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但是，由于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的执行速度实在是太快了，表面上我们感觉就像这些软件都在同时执行一样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这里需要注意单核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是并发的执行多任务的。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411094C-F0B7-F044-88D1-8A0B65C92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33369"/>
            <a:ext cx="3130054" cy="18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多任务的介绍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1.4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并行 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xmlns="" id="{17ABA16B-4589-F14F-83DC-5B160E253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681503"/>
            <a:ext cx="6913264" cy="3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在一段时间内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真正的同时一起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执行多个任务。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CDC005E-6CF7-2842-9E4D-58539D1E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76" y="2016210"/>
            <a:ext cx="607859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例子：</a:t>
            </a:r>
            <a:endParaRPr lang="zh-CN" altLang="zh-CN" sz="110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xmlns="" id="{39E4A984-E2AF-DC45-9E0B-03170447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350917"/>
            <a:ext cx="7056908" cy="54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对于多核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处理多任务，操作系统会给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的每个内核安排一个执行的任务，多个内核是真正的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一起同时执行多个任务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。这里需要注意多核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是并行的执行多任务，始终有多个任务一起执行。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1630704-22B6-FA49-9482-422D491CF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25" y="2878540"/>
            <a:ext cx="2910626" cy="20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4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多任务的介绍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1.5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知识要点</a:t>
            </a: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841375" y="1983438"/>
            <a:ext cx="6250781" cy="3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使用多任务能充分利用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资源，提高程序的执行效率，让你的程序具备处理多个任务的能力。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841375" y="2464106"/>
            <a:ext cx="6250781" cy="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多任务执行方式有两种方式：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b="1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	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并发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在一段时间内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交替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去执行多个任务。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	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并行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在一段时间内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真正的同时一起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执行多个任务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24549</TotalTime>
  <Words>2339</Words>
  <Application>Microsoft Macintosh PowerPoint</Application>
  <PresentationFormat>全屏显示(16:9)</PresentationFormat>
  <Paragraphs>362</Paragraphs>
  <Slides>57</Slides>
  <Notes>0</Notes>
  <HiddenSlides>12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57</vt:i4>
      </vt:variant>
    </vt:vector>
  </HeadingPairs>
  <TitlesOfParts>
    <vt:vector size="71" baseType="lpstr">
      <vt:lpstr>Calibri</vt:lpstr>
      <vt:lpstr>Courier</vt:lpstr>
      <vt:lpstr>Microsoft YaHei</vt:lpstr>
      <vt:lpstr>Segoe UI</vt:lpstr>
      <vt:lpstr>Times New Roman</vt:lpstr>
      <vt:lpstr>Wingdings</vt:lpstr>
      <vt:lpstr>黑体</vt:lpstr>
      <vt:lpstr>宋体</vt:lpstr>
      <vt:lpstr>微软雅黑</vt:lpstr>
      <vt:lpstr>Arial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office2016mac02389</cp:lastModifiedBy>
  <cp:revision>825</cp:revision>
  <dcterms:created xsi:type="dcterms:W3CDTF">2015-06-29T07:19:00Z</dcterms:created>
  <dcterms:modified xsi:type="dcterms:W3CDTF">2019-01-15T05:57:37Z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