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20" r:id="rId4"/>
  </p:sldMasterIdLst>
  <p:sldIdLst>
    <p:sldId id="256" r:id="rId5"/>
    <p:sldId id="257" r:id="rId6"/>
    <p:sldId id="261" r:id="rId7"/>
    <p:sldId id="262" r:id="rId8"/>
    <p:sldId id="258" r:id="rId9"/>
    <p:sldId id="263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0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6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33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8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5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7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4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8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15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3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39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1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32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9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9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47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26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7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34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96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11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0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69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31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76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96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99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47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82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1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F8AB2F-42E5-43D3-AF95-D11E068945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832A52-217F-4F2E-9D7D-B99B006A78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nccl" TargetMode="External"/><Relationship Id="rId7" Type="http://schemas.openxmlformats.org/officeDocument/2006/relationships/hyperlink" Target="https://www.bilibili.com/video/BV1xB4y1m7Xi" TargetMode="External"/><Relationship Id="rId2" Type="http://schemas.openxmlformats.org/officeDocument/2006/relationships/hyperlink" Target="https://www.connectedpapers.com/main/8323c591e119eb09b28b29fd6c7bc76bd889df7a/graph?utm_source=share_popup&amp;utm_medium=copy_link&amp;utm_campaign=share_graph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www.bilibili.com/video/BV1v34y1E7zu" TargetMode="External"/><Relationship Id="rId5" Type="http://schemas.openxmlformats.org/officeDocument/2006/relationships/hyperlink" Target="https://www.bilibili.com/video/BV1nB4y1R7Yz" TargetMode="External"/><Relationship Id="rId4" Type="http://schemas.openxmlformats.org/officeDocument/2006/relationships/hyperlink" Target="https://www.bilibili.com/video/BV1YA4y197G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lm-project/vllm" TargetMode="External"/><Relationship Id="rId2" Type="http://schemas.openxmlformats.org/officeDocument/2006/relationships/hyperlink" Target="https://zhuanlan.zhihu.com/p/34587739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arxiv.org/abs/2205.14135" TargetMode="External"/><Relationship Id="rId4" Type="http://schemas.openxmlformats.org/officeDocument/2006/relationships/hyperlink" Target="https://github.com/NVIDIA/FasterTransform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edpapers.com/main/33d735c2f889b5b6a5851f01e741eae535a91127/graph?utm_source=share_popup&amp;utm_medium=copy_link&amp;utm_campaign=share_graph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51866435" TargetMode="Externa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98714869" TargetMode="External"/><Relationship Id="rId2" Type="http://schemas.openxmlformats.org/officeDocument/2006/relationships/hyperlink" Target="https://zhuanlan.zhihu.com/p/465967735" TargetMode="Externa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6AA3-732F-16FE-CF49-15D35A9F5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并行计算与加速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890CB3-3A60-82A3-770C-293AA3CA8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第一次组会</a:t>
            </a:r>
            <a:endParaRPr lang="en-US" altLang="zh-CN" dirty="0"/>
          </a:p>
          <a:p>
            <a:r>
              <a:rPr lang="en-US" altLang="zh-CN" dirty="0"/>
              <a:t>2023/12/29</a:t>
            </a:r>
          </a:p>
          <a:p>
            <a:r>
              <a:rPr lang="zh-CN" altLang="en-US" dirty="0"/>
              <a:t>吴立凡</a:t>
            </a:r>
          </a:p>
        </p:txBody>
      </p:sp>
    </p:spTree>
    <p:extLst>
      <p:ext uri="{BB962C8B-B14F-4D97-AF65-F5344CB8AC3E}">
        <p14:creationId xmlns:p14="http://schemas.microsoft.com/office/powerpoint/2010/main" val="297803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4F46-7634-9C2F-708C-73B9ED2E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计算加速的主要研究方向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2A63F-6B6B-528A-87BA-838931C6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分布式训练</a:t>
            </a:r>
            <a:endParaRPr lang="en-US" altLang="zh-CN" dirty="0"/>
          </a:p>
          <a:p>
            <a:pPr lvl="1"/>
            <a:r>
              <a:rPr lang="en-US" altLang="zh-CN" dirty="0" err="1"/>
              <a:t>Gpipe</a:t>
            </a:r>
            <a:endParaRPr lang="en-US" altLang="zh-CN" dirty="0"/>
          </a:p>
          <a:p>
            <a:pPr lvl="1"/>
            <a:r>
              <a:rPr lang="en-US" altLang="zh-CN" dirty="0"/>
              <a:t>Megatron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计算加速</a:t>
            </a:r>
            <a:endParaRPr lang="en-US" altLang="zh-CN" dirty="0"/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编译器与深度学习系统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zh-CN" altLang="en-US" dirty="0"/>
              <a:t>计算加速算法</a:t>
            </a:r>
            <a:endParaRPr lang="en-US" altLang="zh-CN" dirty="0"/>
          </a:p>
          <a:p>
            <a:pPr lvl="1"/>
            <a:r>
              <a:rPr lang="zh-CN" altLang="en-US" dirty="0"/>
              <a:t>模型量化，剪枝，蒸馏，投机推理</a:t>
            </a:r>
          </a:p>
        </p:txBody>
      </p:sp>
    </p:spTree>
    <p:extLst>
      <p:ext uri="{BB962C8B-B14F-4D97-AF65-F5344CB8AC3E}">
        <p14:creationId xmlns:p14="http://schemas.microsoft.com/office/powerpoint/2010/main" val="21003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84412-92AB-C4EF-149E-7CEDC5A2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E9758-176B-6F8A-E4C0-4B9577BE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https://www.connectedpapers.com/main/8323c591e119eb09b28b29fd6c7bc76bd889df7a/graph?utm_source=share_popup&amp;utm_medium=copy_link&amp;utm_campaign=share_graph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分布式系统通信库</a:t>
            </a:r>
          </a:p>
          <a:p>
            <a:pPr algn="l"/>
            <a:r>
              <a:rPr lang="en-US" altLang="zh-CN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https://docs.nvidia.com/deeplearning/nccl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参数服务器（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Parameter Server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）逐段精读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【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论文精读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】</a:t>
            </a:r>
          </a:p>
          <a:p>
            <a:pPr algn="l"/>
            <a:r>
              <a:rPr lang="en-US" altLang="zh-CN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https://www.bilibili.com/video/BV1YA4y197G8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Megatron LM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论文精读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【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论文精读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】</a:t>
            </a:r>
          </a:p>
          <a:p>
            <a:pPr algn="l"/>
            <a:r>
              <a:rPr lang="en-US" altLang="zh-CN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https://www.bilibili.com/video/BV1nB4y1R7Yz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GPipe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论文精读</a:t>
            </a:r>
          </a:p>
          <a:p>
            <a:pPr algn="l"/>
            <a:r>
              <a:rPr lang="en-US" altLang="zh-CN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https://www.bilibili.com/video/BV1v34y1E7zu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Pathways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论文精读</a:t>
            </a:r>
          </a:p>
          <a:p>
            <a:pPr algn="l"/>
            <a:r>
              <a:rPr lang="en-US" altLang="zh-CN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https://www.bilibili.com/video/BV1xB4y1m7Xi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734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B0FEE-7274-5EDF-482B-C9C9CE1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B67F0-EEEE-7ED9-2F3D-970DCF0D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 err="1"/>
              <a:t>Cublass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cutlass,</a:t>
            </a:r>
            <a:r>
              <a:rPr lang="zh-CN" altLang="en-US" dirty="0"/>
              <a:t> </a:t>
            </a:r>
            <a:r>
              <a:rPr lang="en-US" altLang="zh-CN" dirty="0" err="1"/>
              <a:t>Xformers</a:t>
            </a:r>
            <a:r>
              <a:rPr lang="en-US" altLang="zh-CN" dirty="0"/>
              <a:t>, </a:t>
            </a:r>
            <a:r>
              <a:rPr lang="en-US" altLang="zh-CN" dirty="0" err="1"/>
              <a:t>deepspeed</a:t>
            </a:r>
            <a:r>
              <a:rPr lang="en-US" altLang="zh-CN" dirty="0"/>
              <a:t>, </a:t>
            </a:r>
            <a:r>
              <a:rPr lang="en-US" altLang="zh-CN" dirty="0" err="1"/>
              <a:t>fasttransformer</a:t>
            </a:r>
            <a:r>
              <a:rPr lang="en-US" altLang="zh-CN" dirty="0"/>
              <a:t>, </a:t>
            </a:r>
            <a:r>
              <a:rPr lang="en-US" altLang="zh-CN" dirty="0" err="1"/>
              <a:t>vllm</a:t>
            </a:r>
            <a:r>
              <a:rPr lang="en-US" altLang="zh-CN" dirty="0"/>
              <a:t>, </a:t>
            </a:r>
            <a:r>
              <a:rPr lang="en-US" altLang="zh-CN" dirty="0" err="1"/>
              <a:t>flashattention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>
                <a:hlinkClick r:id="rId2"/>
              </a:rPr>
              <a:t>CUDA</a:t>
            </a:r>
            <a:r>
              <a:rPr lang="zh-CN" altLang="en-US" dirty="0">
                <a:hlinkClick r:id="rId2"/>
              </a:rPr>
              <a:t>编程入门极简教程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pPr lvl="1"/>
            <a:r>
              <a:rPr lang="en-US" altLang="zh-CN" dirty="0"/>
              <a:t>AMD</a:t>
            </a:r>
            <a:r>
              <a:rPr lang="zh-CN" altLang="en-US" dirty="0"/>
              <a:t>：</a:t>
            </a:r>
            <a:r>
              <a:rPr lang="en-US" altLang="zh-CN" dirty="0"/>
              <a:t>ROCM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FPGA</a:t>
            </a:r>
            <a:r>
              <a:rPr lang="zh-CN" altLang="en-US" dirty="0"/>
              <a:t>，国产芯片加速（开发者生态）</a:t>
            </a:r>
            <a:endParaRPr lang="en-US" altLang="zh-CN" dirty="0"/>
          </a:p>
          <a:p>
            <a:pPr lvl="1"/>
            <a:r>
              <a:rPr lang="zh-CN" altLang="en-US" dirty="0"/>
              <a:t>应用：科学计算，机器学习，大语言模型，自动驾驶</a:t>
            </a:r>
            <a:endParaRPr lang="en-US" altLang="zh-CN" dirty="0"/>
          </a:p>
          <a:p>
            <a:pPr lvl="1"/>
            <a:r>
              <a:rPr lang="en-US" altLang="zh-CN" sz="1500" b="1" i="0" dirty="0">
                <a:solidFill>
                  <a:srgbClr val="1F2328"/>
                </a:solidFill>
                <a:effectLst/>
                <a:latin typeface="-apple-system"/>
              </a:rPr>
              <a:t>Transformer</a:t>
            </a:r>
            <a:r>
              <a:rPr lang="zh-CN" altLang="en-US" sz="1500" b="1" i="0" dirty="0">
                <a:solidFill>
                  <a:srgbClr val="1F2328"/>
                </a:solidFill>
                <a:effectLst/>
                <a:latin typeface="-apple-system"/>
              </a:rPr>
              <a:t>推理加速论文</a:t>
            </a:r>
          </a:p>
          <a:p>
            <a:pPr lvl="2"/>
            <a:r>
              <a:rPr lang="en-US" altLang="zh-CN" sz="1500" b="0" i="0" dirty="0" err="1">
                <a:solidFill>
                  <a:srgbClr val="1F2328"/>
                </a:solidFill>
                <a:effectLst/>
                <a:latin typeface="-apple-system"/>
              </a:rPr>
              <a:t>vllm</a:t>
            </a:r>
            <a:r>
              <a:rPr lang="en-US" altLang="zh-CN" sz="1500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lvl="2"/>
            <a:r>
              <a:rPr lang="en-US" altLang="zh-CN" sz="15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https://github.com/vllm-project/vllm</a:t>
            </a:r>
            <a:endParaRPr lang="en-US" altLang="zh-CN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2"/>
            <a:r>
              <a:rPr lang="en-US" altLang="zh-CN" sz="1500" b="0" i="0" dirty="0" err="1">
                <a:solidFill>
                  <a:srgbClr val="1F2328"/>
                </a:solidFill>
                <a:effectLst/>
                <a:latin typeface="-apple-system"/>
              </a:rPr>
              <a:t>FasterTransformer</a:t>
            </a:r>
            <a:r>
              <a:rPr lang="zh-CN" altLang="en-US" sz="1500" b="0" i="0" dirty="0">
                <a:solidFill>
                  <a:srgbClr val="1F2328"/>
                </a:solidFill>
                <a:effectLst/>
                <a:latin typeface="-apple-system"/>
              </a:rPr>
              <a:t>：</a:t>
            </a:r>
          </a:p>
          <a:p>
            <a:pPr lvl="2"/>
            <a:r>
              <a:rPr lang="en-US" altLang="zh-CN" sz="15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https://github.com/NVIDIA/FasterTransformer</a:t>
            </a:r>
            <a:endParaRPr lang="en-US" altLang="zh-CN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2"/>
            <a:r>
              <a:rPr lang="en-US" altLang="zh-CN" sz="1500" b="0" i="0" dirty="0" err="1">
                <a:solidFill>
                  <a:srgbClr val="1F2328"/>
                </a:solidFill>
                <a:effectLst/>
                <a:latin typeface="-apple-system"/>
              </a:rPr>
              <a:t>flashattention</a:t>
            </a:r>
            <a:r>
              <a:rPr lang="en-US" altLang="zh-CN" sz="1500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lvl="2"/>
            <a:r>
              <a:rPr lang="en-US" altLang="zh-CN" sz="1500" b="0" i="0" dirty="0" err="1">
                <a:solidFill>
                  <a:srgbClr val="1F2328"/>
                </a:solidFill>
                <a:effectLst/>
                <a:latin typeface="-apple-system"/>
              </a:rPr>
              <a:t>FlashAttention</a:t>
            </a:r>
            <a:r>
              <a:rPr lang="en-US" altLang="zh-CN" sz="1500" b="0" i="0" dirty="0">
                <a:solidFill>
                  <a:srgbClr val="1F2328"/>
                </a:solidFill>
                <a:effectLst/>
                <a:latin typeface="-apple-system"/>
              </a:rPr>
              <a:t>: Fast and Memory-Efficient Exact Attention with IO-Awareness </a:t>
            </a:r>
            <a:r>
              <a:rPr lang="en-US" altLang="zh-CN" sz="15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https://arxiv.org/abs/2205.14135</a:t>
            </a:r>
            <a:endParaRPr lang="en-US" altLang="zh-CN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48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B887-9A46-D43A-2480-253BBAA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编译器领域的技术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1048-165C-1E40-F4C2-9120B12F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https://www.connectedpapers.com/main/33d735c2f889b5b6a5851f01e741eae535a91127/graph?utm_source=share_popup&amp;utm_medium=copy_link&amp;utm_campaign=share_graph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TensorIR</a:t>
            </a:r>
            <a:r>
              <a:rPr lang="zh-CN" altLang="en-US" dirty="0"/>
              <a:t>，</a:t>
            </a:r>
            <a:r>
              <a:rPr lang="en-US" altLang="zh-CN" dirty="0"/>
              <a:t>TVM</a:t>
            </a:r>
          </a:p>
          <a:p>
            <a:r>
              <a:rPr lang="zh-CN" altLang="en-US" dirty="0"/>
              <a:t>建议阅读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AMD GPU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源码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638A7-6265-40C1-136E-06AE1822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特定模型的加速算法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D2F3C-2A64-C667-5E78-5937052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zh-CN" dirty="0"/>
              <a:t>Transformer</a:t>
            </a:r>
            <a:r>
              <a:rPr lang="zh-CN" altLang="en-US" dirty="0"/>
              <a:t>模型的加速，</a:t>
            </a:r>
            <a:r>
              <a:rPr lang="en-US" altLang="zh-CN" dirty="0"/>
              <a:t>diffusion model</a:t>
            </a:r>
            <a:r>
              <a:rPr lang="zh-CN" altLang="en-US" dirty="0"/>
              <a:t>的加速</a:t>
            </a:r>
            <a:endParaRPr lang="en-US" altLang="zh-CN" dirty="0"/>
          </a:p>
          <a:p>
            <a:pPr lvl="1"/>
            <a:r>
              <a:rPr lang="en-US" altLang="zh-CN" dirty="0"/>
              <a:t>Transformer</a:t>
            </a:r>
            <a:r>
              <a:rPr lang="zh-CN" altLang="en-US" dirty="0"/>
              <a:t>加速量化，剪枝，模型蒸馏</a:t>
            </a:r>
            <a:r>
              <a:rPr lang="en-US" altLang="zh-CN" dirty="0"/>
              <a:t>, </a:t>
            </a:r>
            <a:r>
              <a:rPr lang="zh-CN" altLang="en-US"/>
              <a:t>投机推理</a:t>
            </a:r>
            <a:endParaRPr lang="zh-CN" altLang="en-US" dirty="0"/>
          </a:p>
          <a:p>
            <a:pPr lvl="1"/>
            <a:r>
              <a:rPr lang="zh-CN" altLang="en-US" dirty="0"/>
              <a:t>投机推理方向的一些论文：</a:t>
            </a:r>
          </a:p>
          <a:p>
            <a:pPr lvl="1"/>
            <a:endParaRPr lang="zh-CN" altLang="en-US" dirty="0"/>
          </a:p>
          <a:p>
            <a:pPr lvl="2"/>
            <a:r>
              <a:rPr lang="en-US" altLang="zh-CN" dirty="0"/>
              <a:t>Speculative Decoding</a:t>
            </a:r>
            <a:r>
              <a:rPr lang="zh-CN" altLang="en-US" dirty="0"/>
              <a:t>：</a:t>
            </a:r>
            <a:r>
              <a:rPr lang="en-US" altLang="zh-CN" dirty="0"/>
              <a:t>Google ICML'23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Speculative Sampling</a:t>
            </a:r>
            <a:r>
              <a:rPr lang="zh-CN" altLang="en-US" dirty="0"/>
              <a:t>：</a:t>
            </a:r>
            <a:r>
              <a:rPr lang="en-US" altLang="zh-CN" dirty="0"/>
              <a:t>DeepMind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arXiv:2302.01318 2023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SpecInfer</a:t>
            </a:r>
            <a:r>
              <a:rPr lang="zh-CN" altLang="en-US" dirty="0"/>
              <a:t>：</a:t>
            </a:r>
            <a:r>
              <a:rPr lang="en-US" altLang="zh-CN" dirty="0"/>
              <a:t>CMU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arXiv:2305.09781 2023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Medusa</a:t>
            </a:r>
            <a:r>
              <a:rPr lang="zh-CN" altLang="en-US" dirty="0"/>
              <a:t>：</a:t>
            </a:r>
            <a:r>
              <a:rPr lang="en-US" altLang="zh-CN" dirty="0"/>
              <a:t>Princeton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LLM Accelerator</a:t>
            </a:r>
            <a:r>
              <a:rPr lang="zh-CN" altLang="en-US" dirty="0"/>
              <a:t>：</a:t>
            </a:r>
            <a:r>
              <a:rPr lang="en-US" altLang="zh-CN" dirty="0"/>
              <a:t>Microsoft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arXiv:2304.04487 2023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REST: Retrieval-Based Speculative Decoding</a:t>
            </a:r>
            <a:r>
              <a:rPr lang="zh-CN" altLang="en-US" dirty="0"/>
              <a:t>：</a:t>
            </a:r>
            <a:r>
              <a:rPr lang="en-US" altLang="zh-CN" dirty="0"/>
              <a:t>Peking, Princeton </a:t>
            </a:r>
            <a:r>
              <a:rPr lang="en-US" altLang="zh-CN" dirty="0" err="1"/>
              <a:t>arXiv</a:t>
            </a:r>
            <a:r>
              <a:rPr lang="en-US" altLang="zh-CN" dirty="0"/>
              <a:t> </a:t>
            </a:r>
            <a:r>
              <a:rPr lang="en-US" altLang="zh-CN" dirty="0" err="1"/>
              <a:t>preprin</a:t>
            </a:r>
            <a:r>
              <a:rPr lang="en-US" altLang="zh-CN" dirty="0"/>
              <a:t> arXiv:2311.08252 2023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Prompt lookup decoding (PLD)</a:t>
            </a:r>
            <a:r>
              <a:rPr lang="zh-CN" altLang="en-US" dirty="0"/>
              <a:t>：</a:t>
            </a:r>
            <a:r>
              <a:rPr lang="en-US" altLang="zh-CN" dirty="0"/>
              <a:t>https://github.com/apoorvumang/prompt-lookup-decoding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Lookahead Decoding</a:t>
            </a:r>
            <a:r>
              <a:rPr lang="zh-CN" altLang="en-US" dirty="0"/>
              <a:t>：</a:t>
            </a:r>
            <a:r>
              <a:rPr lang="en-US" altLang="zh-CN" dirty="0"/>
              <a:t>https://lmsys.org/blog/2023-11-21-lookahead-decoding/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54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8B32B-FEB4-4C9D-8841-74370A21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计算加速领域的应用价值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9106F-34E1-05E0-B9D1-9733F2DF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  <a:endParaRPr lang="en-US" altLang="zh-CN" dirty="0"/>
          </a:p>
          <a:p>
            <a:r>
              <a:rPr lang="en-US" altLang="zh-CN" dirty="0"/>
              <a:t>Diffusion model</a:t>
            </a:r>
            <a:r>
              <a:rPr lang="zh-CN" altLang="en-US" dirty="0"/>
              <a:t>，</a:t>
            </a:r>
            <a:r>
              <a:rPr lang="en-US" altLang="zh-CN" dirty="0"/>
              <a:t>Transformer model</a:t>
            </a:r>
          </a:p>
          <a:p>
            <a:r>
              <a:rPr lang="zh-CN" altLang="en-US" dirty="0"/>
              <a:t>量化金融</a:t>
            </a:r>
            <a:endParaRPr lang="en-US" altLang="zh-CN" dirty="0"/>
          </a:p>
          <a:p>
            <a:r>
              <a:rPr lang="zh-CN" altLang="en-US" dirty="0"/>
              <a:t>科学计算，仿真模拟</a:t>
            </a:r>
            <a:endParaRPr lang="en-US" altLang="zh-CN" dirty="0"/>
          </a:p>
          <a:p>
            <a:r>
              <a:rPr lang="zh-CN" altLang="en-US" dirty="0"/>
              <a:t>图形学，电子游戏</a:t>
            </a:r>
            <a:endParaRPr lang="en-US" altLang="zh-CN" dirty="0"/>
          </a:p>
          <a:p>
            <a:r>
              <a:rPr lang="zh-CN" altLang="en-US" dirty="0"/>
              <a:t>服务器运维，</a:t>
            </a:r>
            <a:r>
              <a:rPr lang="en-US" altLang="zh-CN" dirty="0"/>
              <a:t>C++</a:t>
            </a:r>
            <a:r>
              <a:rPr lang="zh-CN" altLang="en-US" dirty="0"/>
              <a:t>开发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2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83DC9-D921-52EA-AA44-134BD074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4449F-0A8B-D2DA-5BFA-E267111C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组会：</a:t>
            </a:r>
            <a:endParaRPr lang="en-US" altLang="zh-CN" dirty="0"/>
          </a:p>
          <a:p>
            <a:pPr lvl="1"/>
            <a:r>
              <a:rPr lang="zh-CN" altLang="en-US" dirty="0"/>
              <a:t>每周五一次</a:t>
            </a:r>
            <a:endParaRPr lang="en-US" altLang="zh-CN" dirty="0"/>
          </a:p>
          <a:p>
            <a:r>
              <a:rPr lang="zh-CN" altLang="en-US" dirty="0"/>
              <a:t>成果：</a:t>
            </a:r>
            <a:endParaRPr lang="en-US" altLang="zh-CN" dirty="0"/>
          </a:p>
          <a:p>
            <a:pPr lvl="1"/>
            <a:r>
              <a:rPr lang="zh-CN" altLang="en-US" dirty="0"/>
              <a:t>论文：</a:t>
            </a:r>
            <a:endParaRPr lang="en-US" altLang="zh-CN" dirty="0"/>
          </a:p>
          <a:p>
            <a:pPr lvl="2"/>
            <a:r>
              <a:rPr lang="zh-CN" altLang="en-US" dirty="0"/>
              <a:t>加速领域的论文会议</a:t>
            </a:r>
            <a:endParaRPr lang="en-US" altLang="zh-CN" dirty="0"/>
          </a:p>
          <a:p>
            <a:pPr lvl="2"/>
            <a:r>
              <a:rPr lang="zh-CN" altLang="en-US" dirty="0">
                <a:hlinkClick r:id="rId2"/>
              </a:rPr>
              <a:t>计算机体系结构与系统领域顶级学术会议截止时间汇总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zh-CN" altLang="en-US" dirty="0"/>
          </a:p>
          <a:p>
            <a:pPr lvl="1"/>
            <a:r>
              <a:rPr lang="zh-CN" altLang="en-US" dirty="0"/>
              <a:t>开源代码社区</a:t>
            </a:r>
            <a:endParaRPr lang="en-US" altLang="zh-CN" dirty="0"/>
          </a:p>
          <a:p>
            <a:pPr lvl="2"/>
            <a:r>
              <a:rPr lang="en-US" altLang="zh-CN" dirty="0" err="1"/>
              <a:t>Github</a:t>
            </a:r>
            <a:r>
              <a:rPr lang="zh-CN" altLang="en-US" dirty="0"/>
              <a:t>上面的项目</a:t>
            </a:r>
          </a:p>
        </p:txBody>
      </p:sp>
    </p:spTree>
    <p:extLst>
      <p:ext uri="{BB962C8B-B14F-4D97-AF65-F5344CB8AC3E}">
        <p14:creationId xmlns:p14="http://schemas.microsoft.com/office/powerpoint/2010/main" val="34830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9793-261F-404A-9D32-E5A1BAA7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88C7-416A-432C-9421-A167FDD3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集合的通信原语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分布式训练硬核技术</a:t>
            </a:r>
            <a:r>
              <a:rPr lang="en-US" altLang="zh-CN" dirty="0">
                <a:hlinkClick r:id="rId2"/>
              </a:rPr>
              <a:t>——</a:t>
            </a:r>
            <a:r>
              <a:rPr lang="zh-CN" altLang="en-US" dirty="0">
                <a:hlinkClick r:id="rId2"/>
              </a:rPr>
              <a:t>通信原语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大模型分布式训练并行技术（一）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概述</a:t>
            </a:r>
          </a:p>
          <a:p>
            <a:r>
              <a:rPr lang="zh-CN" altLang="en-US" dirty="0">
                <a:hlinkClick r:id="rId3"/>
              </a:rPr>
              <a:t>大模型分布式训练并行技术（一）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概述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b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782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383</TotalTime>
  <Words>563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Calibri</vt:lpstr>
      <vt:lpstr>Calibri Light</vt:lpstr>
      <vt:lpstr>Wingdings 2</vt:lpstr>
      <vt:lpstr>HDOfficeLightV0</vt:lpstr>
      <vt:lpstr>1_HDOfficeLightV0</vt:lpstr>
      <vt:lpstr>2_HDOfficeLightV0</vt:lpstr>
      <vt:lpstr>回顾</vt:lpstr>
      <vt:lpstr>并行计算与加速</vt:lpstr>
      <vt:lpstr>计算加速的主要研究方向</vt:lpstr>
      <vt:lpstr>分布式计算</vt:lpstr>
      <vt:lpstr>GPU编程</vt:lpstr>
      <vt:lpstr>编译器领域的技术</vt:lpstr>
      <vt:lpstr>特定模型的加速算法</vt:lpstr>
      <vt:lpstr>计算加速领域的应用价值</vt:lpstr>
      <vt:lpstr>后续计划</vt:lpstr>
      <vt:lpstr>分布式训练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并行计算与加速</dc:title>
  <dc:creator>立凡 吴</dc:creator>
  <cp:lastModifiedBy>立凡 吴</cp:lastModifiedBy>
  <cp:revision>81</cp:revision>
  <dcterms:created xsi:type="dcterms:W3CDTF">2023-12-27T06:17:58Z</dcterms:created>
  <dcterms:modified xsi:type="dcterms:W3CDTF">2023-12-28T15:42:02Z</dcterms:modified>
</cp:coreProperties>
</file>