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257" r:id="rId2"/>
    <p:sldId id="757" r:id="rId3"/>
    <p:sldId id="758" r:id="rId4"/>
    <p:sldId id="761" r:id="rId5"/>
    <p:sldId id="762" r:id="rId6"/>
    <p:sldId id="763" r:id="rId7"/>
    <p:sldId id="764" r:id="rId8"/>
    <p:sldId id="765" r:id="rId9"/>
    <p:sldId id="766" r:id="rId10"/>
    <p:sldId id="767" r:id="rId11"/>
    <p:sldId id="768" r:id="rId12"/>
    <p:sldId id="769" r:id="rId13"/>
    <p:sldId id="770" r:id="rId14"/>
    <p:sldId id="771" r:id="rId15"/>
    <p:sldId id="772" r:id="rId16"/>
    <p:sldId id="773" r:id="rId17"/>
    <p:sldId id="774" r:id="rId18"/>
    <p:sldId id="775" r:id="rId19"/>
    <p:sldId id="776" r:id="rId20"/>
    <p:sldId id="777" r:id="rId21"/>
    <p:sldId id="778" r:id="rId22"/>
    <p:sldId id="779" r:id="rId23"/>
    <p:sldId id="780" r:id="rId24"/>
    <p:sldId id="781" r:id="rId25"/>
    <p:sldId id="782" r:id="rId26"/>
    <p:sldId id="783" r:id="rId27"/>
    <p:sldId id="784" r:id="rId28"/>
    <p:sldId id="785" r:id="rId29"/>
    <p:sldId id="786" r:id="rId30"/>
    <p:sldId id="787" r:id="rId31"/>
    <p:sldId id="788" r:id="rId32"/>
    <p:sldId id="789" r:id="rId33"/>
    <p:sldId id="790" r:id="rId34"/>
    <p:sldId id="791" r:id="rId35"/>
    <p:sldId id="792" r:id="rId36"/>
    <p:sldId id="793" r:id="rId37"/>
    <p:sldId id="794" r:id="rId38"/>
    <p:sldId id="795" r:id="rId39"/>
    <p:sldId id="796" r:id="rId40"/>
    <p:sldId id="797" r:id="rId41"/>
    <p:sldId id="798" r:id="rId42"/>
    <p:sldId id="799" r:id="rId43"/>
    <p:sldId id="800" r:id="rId44"/>
    <p:sldId id="801" r:id="rId45"/>
    <p:sldId id="802" r:id="rId46"/>
    <p:sldId id="803" r:id="rId47"/>
    <p:sldId id="804" r:id="rId48"/>
    <p:sldId id="805" r:id="rId49"/>
    <p:sldId id="806" r:id="rId50"/>
    <p:sldId id="807" r:id="rId51"/>
    <p:sldId id="808" r:id="rId52"/>
    <p:sldId id="809" r:id="rId53"/>
    <p:sldId id="810" r:id="rId54"/>
    <p:sldId id="811" r:id="rId55"/>
    <p:sldId id="812" r:id="rId56"/>
    <p:sldId id="813" r:id="rId57"/>
    <p:sldId id="814" r:id="rId58"/>
    <p:sldId id="815" r:id="rId59"/>
    <p:sldId id="816" r:id="rId60"/>
    <p:sldId id="817" r:id="rId61"/>
    <p:sldId id="818" r:id="rId62"/>
    <p:sldId id="819" r:id="rId63"/>
    <p:sldId id="820" r:id="rId64"/>
    <p:sldId id="821" r:id="rId65"/>
    <p:sldId id="822" r:id="rId66"/>
    <p:sldId id="823" r:id="rId67"/>
    <p:sldId id="824" r:id="rId68"/>
    <p:sldId id="825" r:id="rId69"/>
    <p:sldId id="826" r:id="rId70"/>
    <p:sldId id="827" r:id="rId71"/>
    <p:sldId id="828" r:id="rId72"/>
    <p:sldId id="829" r:id="rId73"/>
    <p:sldId id="830" r:id="rId74"/>
    <p:sldId id="831" r:id="rId75"/>
    <p:sldId id="832" r:id="rId76"/>
    <p:sldId id="833" r:id="rId77"/>
    <p:sldId id="834" r:id="rId78"/>
    <p:sldId id="835" r:id="rId79"/>
    <p:sldId id="836" r:id="rId80"/>
    <p:sldId id="837" r:id="rId8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D0BF3"/>
    <a:srgbClr val="7030A0"/>
    <a:srgbClr val="FE0000"/>
    <a:srgbClr val="F57B17"/>
    <a:srgbClr val="F4740A"/>
    <a:srgbClr val="E06B0A"/>
    <a:srgbClr val="000000"/>
    <a:srgbClr val="E4E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autoAdjust="0"/>
    <p:restoredTop sz="72114" autoAdjust="0"/>
  </p:normalViewPr>
  <p:slideViewPr>
    <p:cSldViewPr>
      <p:cViewPr varScale="1">
        <p:scale>
          <a:sx n="113" d="100"/>
          <a:sy n="113" d="100"/>
        </p:scale>
        <p:origin x="16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5394"/>
    </p:cViewPr>
  </p:sorterViewPr>
  <p:notesViewPr>
    <p:cSldViewPr>
      <p:cViewPr varScale="1">
        <p:scale>
          <a:sx n="68" d="100"/>
          <a:sy n="68" d="100"/>
        </p:scale>
        <p:origin x="-285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3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3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4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3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DE167-B388-5B48-8733-3C2F48689057}" type="doc">
      <dgm:prSet loTypeId="urn:microsoft.com/office/officeart/2005/8/layout/chevron1" loCatId="process" qsTypeId="urn:microsoft.com/office/officeart/2005/8/quickstyle/simple4" qsCatId="simple" csTypeId="urn:microsoft.com/office/officeart/2005/8/colors/accent1_2" csCatId="accent1" phldr="1"/>
      <dgm:spPr/>
    </dgm:pt>
    <dgm:pt modelId="{18582A06-4597-F94A-A96F-A0DB88A41119}">
      <dgm:prSet phldrT="[Text]"/>
      <dgm:spPr>
        <a:effectLst/>
      </dgm:spPr>
      <dgm:t>
        <a:bodyPr/>
        <a:lstStyle/>
        <a:p>
          <a:r>
            <a:rPr lang="en-NZ" dirty="0" err="1"/>
            <a:t>长程</a:t>
          </a:r>
          <a:endParaRPr lang="en-NZ" dirty="0"/>
        </a:p>
        <a:p>
          <a:r>
            <a:rPr lang="en-NZ" dirty="0" err="1"/>
            <a:t>调度</a:t>
          </a:r>
          <a:endParaRPr lang="en-US" dirty="0"/>
        </a:p>
      </dgm:t>
    </dgm:pt>
    <dgm:pt modelId="{07C49605-9092-1340-8E13-4FCE1C70E829}" type="parTrans" cxnId="{A06C933B-CA9A-0A4E-B6D8-3BA876978C1D}">
      <dgm:prSet/>
      <dgm:spPr/>
      <dgm:t>
        <a:bodyPr/>
        <a:lstStyle/>
        <a:p>
          <a:endParaRPr lang="en-US"/>
        </a:p>
      </dgm:t>
    </dgm:pt>
    <dgm:pt modelId="{AB6097E5-5393-4449-BCFE-B0AE600FA83E}" type="sibTrans" cxnId="{A06C933B-CA9A-0A4E-B6D8-3BA876978C1D}">
      <dgm:prSet/>
      <dgm:spPr/>
      <dgm:t>
        <a:bodyPr/>
        <a:lstStyle/>
        <a:p>
          <a:endParaRPr lang="en-US"/>
        </a:p>
      </dgm:t>
    </dgm:pt>
    <dgm:pt modelId="{FCF8077D-84AD-554A-B11C-D74FA362D76D}">
      <dgm:prSet/>
      <dgm:spPr>
        <a:effectLst/>
      </dgm:spPr>
      <dgm:t>
        <a:bodyPr/>
        <a:lstStyle/>
        <a:p>
          <a:r>
            <a:rPr lang="en-NZ" dirty="0" err="1"/>
            <a:t>中程</a:t>
          </a:r>
          <a:endParaRPr lang="en-NZ" dirty="0"/>
        </a:p>
        <a:p>
          <a:r>
            <a:rPr lang="en-NZ" dirty="0" err="1"/>
            <a:t>调度</a:t>
          </a:r>
          <a:endParaRPr lang="en-NZ" dirty="0"/>
        </a:p>
      </dgm:t>
    </dgm:pt>
    <dgm:pt modelId="{C9AB015E-6767-CF47-BBF9-A6713CE07B98}" type="parTrans" cxnId="{B1FB1387-434A-E34A-BFCF-7E6BACF3E30B}">
      <dgm:prSet/>
      <dgm:spPr/>
      <dgm:t>
        <a:bodyPr/>
        <a:lstStyle/>
        <a:p>
          <a:endParaRPr lang="en-US"/>
        </a:p>
      </dgm:t>
    </dgm:pt>
    <dgm:pt modelId="{9E7217D2-03EC-3D4C-9070-5BD30F646863}" type="sibTrans" cxnId="{B1FB1387-434A-E34A-BFCF-7E6BACF3E30B}">
      <dgm:prSet/>
      <dgm:spPr/>
      <dgm:t>
        <a:bodyPr/>
        <a:lstStyle/>
        <a:p>
          <a:endParaRPr lang="en-US"/>
        </a:p>
      </dgm:t>
    </dgm:pt>
    <dgm:pt modelId="{786E057A-07C6-8343-8CB9-C94DEC19B0BB}">
      <dgm:prSet/>
      <dgm:spPr>
        <a:effectLst/>
      </dgm:spPr>
      <dgm:t>
        <a:bodyPr/>
        <a:lstStyle/>
        <a:p>
          <a:r>
            <a:rPr lang="en-NZ" dirty="0" err="1"/>
            <a:t>短程</a:t>
          </a:r>
          <a:endParaRPr lang="en-NZ" dirty="0"/>
        </a:p>
        <a:p>
          <a:r>
            <a:rPr lang="en-NZ" dirty="0" err="1"/>
            <a:t>调度</a:t>
          </a:r>
          <a:endParaRPr lang="en-NZ" dirty="0"/>
        </a:p>
      </dgm:t>
    </dgm:pt>
    <dgm:pt modelId="{70D3975C-F522-2E4B-8BE6-DB0B1D7921E4}" type="parTrans" cxnId="{ACB76DB7-D147-2140-AA8E-5CC8F089CF45}">
      <dgm:prSet/>
      <dgm:spPr/>
      <dgm:t>
        <a:bodyPr/>
        <a:lstStyle/>
        <a:p>
          <a:endParaRPr lang="en-US"/>
        </a:p>
      </dgm:t>
    </dgm:pt>
    <dgm:pt modelId="{F853FA99-B390-F241-A55D-9C7A16D90EC8}" type="sibTrans" cxnId="{ACB76DB7-D147-2140-AA8E-5CC8F089CF45}">
      <dgm:prSet/>
      <dgm:spPr/>
      <dgm:t>
        <a:bodyPr/>
        <a:lstStyle/>
        <a:p>
          <a:endParaRPr lang="en-US"/>
        </a:p>
      </dgm:t>
    </dgm:pt>
    <dgm:pt modelId="{4D3B04C8-4CD6-C441-A562-951DABC0B27F}" type="pres">
      <dgm:prSet presAssocID="{8F1DE167-B388-5B48-8733-3C2F48689057}" presName="Name0" presStyleCnt="0">
        <dgm:presLayoutVars>
          <dgm:dir/>
          <dgm:animLvl val="lvl"/>
          <dgm:resizeHandles val="exact"/>
        </dgm:presLayoutVars>
      </dgm:prSet>
      <dgm:spPr/>
    </dgm:pt>
    <dgm:pt modelId="{666AA844-3720-4245-A2DA-613ABC9CCD30}" type="pres">
      <dgm:prSet presAssocID="{18582A06-4597-F94A-A96F-A0DB88A41119}" presName="parTxOnly" presStyleLbl="node1" presStyleIdx="0" presStyleCnt="3">
        <dgm:presLayoutVars>
          <dgm:chMax val="0"/>
          <dgm:chPref val="0"/>
          <dgm:bulletEnabled val="1"/>
        </dgm:presLayoutVars>
      </dgm:prSet>
      <dgm:spPr/>
    </dgm:pt>
    <dgm:pt modelId="{8AB8F692-5BD5-8648-B961-BE6FB0582140}" type="pres">
      <dgm:prSet presAssocID="{AB6097E5-5393-4449-BCFE-B0AE600FA83E}" presName="parTxOnlySpace" presStyleCnt="0"/>
      <dgm:spPr/>
    </dgm:pt>
    <dgm:pt modelId="{4DE30D96-52DA-F045-88D6-746455960E86}" type="pres">
      <dgm:prSet presAssocID="{FCF8077D-84AD-554A-B11C-D74FA362D76D}" presName="parTxOnly" presStyleLbl="node1" presStyleIdx="1" presStyleCnt="3" custScaleX="107105" custScaleY="105697">
        <dgm:presLayoutVars>
          <dgm:chMax val="0"/>
          <dgm:chPref val="0"/>
          <dgm:bulletEnabled val="1"/>
        </dgm:presLayoutVars>
      </dgm:prSet>
      <dgm:spPr/>
    </dgm:pt>
    <dgm:pt modelId="{DCBA1724-0B09-934F-8DCB-B741C1D8713E}" type="pres">
      <dgm:prSet presAssocID="{9E7217D2-03EC-3D4C-9070-5BD30F646863}" presName="parTxOnlySpace" presStyleCnt="0"/>
      <dgm:spPr/>
    </dgm:pt>
    <dgm:pt modelId="{A6C26BAB-A284-0B43-906D-751377F5446C}" type="pres">
      <dgm:prSet presAssocID="{786E057A-07C6-8343-8CB9-C94DEC19B0BB}" presName="parTxOnly" presStyleLbl="node1" presStyleIdx="2" presStyleCnt="3">
        <dgm:presLayoutVars>
          <dgm:chMax val="0"/>
          <dgm:chPref val="0"/>
          <dgm:bulletEnabled val="1"/>
        </dgm:presLayoutVars>
      </dgm:prSet>
      <dgm:spPr/>
    </dgm:pt>
  </dgm:ptLst>
  <dgm:cxnLst>
    <dgm:cxn modelId="{7EA7FB0D-507B-45A8-9261-B9688F63B4E1}" type="presOf" srcId="{8F1DE167-B388-5B48-8733-3C2F48689057}" destId="{4D3B04C8-4CD6-C441-A562-951DABC0B27F}" srcOrd="0" destOrd="0" presId="urn:microsoft.com/office/officeart/2005/8/layout/chevron1"/>
    <dgm:cxn modelId="{A06C933B-CA9A-0A4E-B6D8-3BA876978C1D}" srcId="{8F1DE167-B388-5B48-8733-3C2F48689057}" destId="{18582A06-4597-F94A-A96F-A0DB88A41119}" srcOrd="0" destOrd="0" parTransId="{07C49605-9092-1340-8E13-4FCE1C70E829}" sibTransId="{AB6097E5-5393-4449-BCFE-B0AE600FA83E}"/>
    <dgm:cxn modelId="{B1FB1387-434A-E34A-BFCF-7E6BACF3E30B}" srcId="{8F1DE167-B388-5B48-8733-3C2F48689057}" destId="{FCF8077D-84AD-554A-B11C-D74FA362D76D}" srcOrd="1" destOrd="0" parTransId="{C9AB015E-6767-CF47-BBF9-A6713CE07B98}" sibTransId="{9E7217D2-03EC-3D4C-9070-5BD30F646863}"/>
    <dgm:cxn modelId="{ACB76DB7-D147-2140-AA8E-5CC8F089CF45}" srcId="{8F1DE167-B388-5B48-8733-3C2F48689057}" destId="{786E057A-07C6-8343-8CB9-C94DEC19B0BB}" srcOrd="2" destOrd="0" parTransId="{70D3975C-F522-2E4B-8BE6-DB0B1D7921E4}" sibTransId="{F853FA99-B390-F241-A55D-9C7A16D90EC8}"/>
    <dgm:cxn modelId="{9C46DCD0-E054-46B8-8D19-5195FBAB7A69}" type="presOf" srcId="{786E057A-07C6-8343-8CB9-C94DEC19B0BB}" destId="{A6C26BAB-A284-0B43-906D-751377F5446C}" srcOrd="0" destOrd="0" presId="urn:microsoft.com/office/officeart/2005/8/layout/chevron1"/>
    <dgm:cxn modelId="{216567D3-8FA9-4D09-8A5B-61113429E9A4}" type="presOf" srcId="{FCF8077D-84AD-554A-B11C-D74FA362D76D}" destId="{4DE30D96-52DA-F045-88D6-746455960E86}" srcOrd="0" destOrd="0" presId="urn:microsoft.com/office/officeart/2005/8/layout/chevron1"/>
    <dgm:cxn modelId="{F2C4EEE6-9963-4385-8D4B-F8BFEF3F3E05}" type="presOf" srcId="{18582A06-4597-F94A-A96F-A0DB88A41119}" destId="{666AA844-3720-4245-A2DA-613ABC9CCD30}" srcOrd="0" destOrd="0" presId="urn:microsoft.com/office/officeart/2005/8/layout/chevron1"/>
    <dgm:cxn modelId="{C6CAB93E-1632-42F3-AC4D-39956E92F8C3}" type="presParOf" srcId="{4D3B04C8-4CD6-C441-A562-951DABC0B27F}" destId="{666AA844-3720-4245-A2DA-613ABC9CCD30}" srcOrd="0" destOrd="0" presId="urn:microsoft.com/office/officeart/2005/8/layout/chevron1"/>
    <dgm:cxn modelId="{6174C60D-0CE0-498F-8F5B-CED7D12E1E26}" type="presParOf" srcId="{4D3B04C8-4CD6-C441-A562-951DABC0B27F}" destId="{8AB8F692-5BD5-8648-B961-BE6FB0582140}" srcOrd="1" destOrd="0" presId="urn:microsoft.com/office/officeart/2005/8/layout/chevron1"/>
    <dgm:cxn modelId="{E34EFC5B-4FD7-4B79-B0E8-0F60CA065674}" type="presParOf" srcId="{4D3B04C8-4CD6-C441-A562-951DABC0B27F}" destId="{4DE30D96-52DA-F045-88D6-746455960E86}" srcOrd="2" destOrd="0" presId="urn:microsoft.com/office/officeart/2005/8/layout/chevron1"/>
    <dgm:cxn modelId="{1401398D-035D-433F-83CC-56A2246D6178}" type="presParOf" srcId="{4D3B04C8-4CD6-C441-A562-951DABC0B27F}" destId="{DCBA1724-0B09-934F-8DCB-B741C1D8713E}" srcOrd="3" destOrd="0" presId="urn:microsoft.com/office/officeart/2005/8/layout/chevron1"/>
    <dgm:cxn modelId="{7172E66F-01AF-48D5-883F-257850BCD17E}" type="presParOf" srcId="{4D3B04C8-4CD6-C441-A562-951DABC0B27F}" destId="{A6C26BAB-A284-0B43-906D-751377F5446C}" srcOrd="4" destOrd="0" presId="urn:microsoft.com/office/officeart/2005/8/layout/chevron1"/>
  </dgm:cxnLst>
  <dgm:bg>
    <a:effectLst>
      <a:softEdge rad="1524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DEE448-4BC4-4C27-B668-0A248EBAAB35}" type="doc">
      <dgm:prSet loTypeId="urn:microsoft.com/office/officeart/2005/8/layout/hList6" loCatId="list" qsTypeId="urn:microsoft.com/office/officeart/2005/8/quickstyle/simple4" qsCatId="simple" csTypeId="urn:microsoft.com/office/officeart/2005/8/colors/colorful1#35" csCatId="colorful" phldr="1"/>
      <dgm:spPr/>
    </dgm:pt>
    <dgm:pt modelId="{D8C38965-721B-44B3-B4ED-8BBCFB8B41B9}">
      <dgm:prSet phldrT="[文本]" custT="1"/>
      <dgm:spPr/>
      <dgm:t>
        <a:bodyPr/>
        <a:lstStyle/>
        <a:p>
          <a:r>
            <a:rPr lang="zh-CN" altLang="en-US" sz="2400" dirty="0"/>
            <a:t>先来先服务</a:t>
          </a:r>
        </a:p>
      </dgm:t>
    </dgm:pt>
    <dgm:pt modelId="{8DE3233E-1552-4F92-B726-7BBE2A681745}" type="parTrans" cxnId="{99B46B85-A0E7-4919-9944-03F8C6B45EEC}">
      <dgm:prSet/>
      <dgm:spPr/>
      <dgm:t>
        <a:bodyPr/>
        <a:lstStyle/>
        <a:p>
          <a:endParaRPr lang="zh-CN" altLang="en-US" sz="4800"/>
        </a:p>
      </dgm:t>
    </dgm:pt>
    <dgm:pt modelId="{FF555FDB-9364-4B26-BC59-195A390D26F5}" type="sibTrans" cxnId="{99B46B85-A0E7-4919-9944-03F8C6B45EEC}">
      <dgm:prSet/>
      <dgm:spPr/>
      <dgm:t>
        <a:bodyPr/>
        <a:lstStyle/>
        <a:p>
          <a:endParaRPr lang="zh-CN" altLang="en-US" sz="4800"/>
        </a:p>
      </dgm:t>
    </dgm:pt>
    <dgm:pt modelId="{0CA570F4-1D0B-441B-BB31-2879D64D1934}">
      <dgm:prSet phldrT="[文本]" custT="1"/>
      <dgm:spPr>
        <a:solidFill>
          <a:schemeClr val="tx2">
            <a:lumMod val="60000"/>
            <a:lumOff val="40000"/>
          </a:schemeClr>
        </a:solidFill>
      </dgm:spPr>
      <dgm:t>
        <a:bodyPr/>
        <a:lstStyle/>
        <a:p>
          <a:r>
            <a:rPr lang="zh-CN" altLang="en-US" sz="2400" dirty="0"/>
            <a:t>短作业优先</a:t>
          </a:r>
        </a:p>
      </dgm:t>
    </dgm:pt>
    <dgm:pt modelId="{9E364EE2-893B-4EC9-98FB-A86B608CB640}" type="parTrans" cxnId="{7AD0057F-80D5-4CEA-9806-889F384C34A2}">
      <dgm:prSet/>
      <dgm:spPr/>
      <dgm:t>
        <a:bodyPr/>
        <a:lstStyle/>
        <a:p>
          <a:endParaRPr lang="zh-CN" altLang="en-US" sz="4800"/>
        </a:p>
      </dgm:t>
    </dgm:pt>
    <dgm:pt modelId="{452B3C2A-FBAD-4C92-99C8-292C1BFD8457}" type="sibTrans" cxnId="{7AD0057F-80D5-4CEA-9806-889F384C34A2}">
      <dgm:prSet/>
      <dgm:spPr/>
      <dgm:t>
        <a:bodyPr/>
        <a:lstStyle/>
        <a:p>
          <a:endParaRPr lang="zh-CN" altLang="en-US" sz="4800"/>
        </a:p>
      </dgm:t>
    </dgm:pt>
    <dgm:pt modelId="{E333208D-3FBD-448D-9E4B-8DF0C90991FB}">
      <dgm:prSet phldrT="[文本]" custT="1"/>
      <dgm:spPr>
        <a:solidFill>
          <a:srgbClr val="F4740A"/>
        </a:solidFill>
      </dgm:spPr>
      <dgm:t>
        <a:bodyPr/>
        <a:lstStyle/>
        <a:p>
          <a:r>
            <a:rPr lang="zh-CN" altLang="en-US" sz="2000" dirty="0"/>
            <a:t>剩余时间最短优先</a:t>
          </a:r>
        </a:p>
      </dgm:t>
    </dgm:pt>
    <dgm:pt modelId="{83BDF2E9-7950-4ACD-BE3A-856A1B49FA6C}" type="parTrans" cxnId="{9827EE06-13E5-4C00-84E0-31EF10A9678F}">
      <dgm:prSet/>
      <dgm:spPr/>
      <dgm:t>
        <a:bodyPr/>
        <a:lstStyle/>
        <a:p>
          <a:endParaRPr lang="zh-CN" altLang="en-US" sz="4800"/>
        </a:p>
      </dgm:t>
    </dgm:pt>
    <dgm:pt modelId="{B43A2837-7ECB-42E3-AD31-CC99A8E91628}" type="sibTrans" cxnId="{9827EE06-13E5-4C00-84E0-31EF10A9678F}">
      <dgm:prSet/>
      <dgm:spPr/>
      <dgm:t>
        <a:bodyPr/>
        <a:lstStyle/>
        <a:p>
          <a:endParaRPr lang="zh-CN" altLang="en-US" sz="4800"/>
        </a:p>
      </dgm:t>
    </dgm:pt>
    <dgm:pt modelId="{9BB5A96F-684A-40E8-8114-0AC3DC32EA7E}">
      <dgm:prSet phldrT="[文本]" custT="1"/>
      <dgm:spPr/>
      <dgm:t>
        <a:bodyPr/>
        <a:lstStyle/>
        <a:p>
          <a:r>
            <a:rPr lang="zh-CN" altLang="en-US" sz="2400" dirty="0"/>
            <a:t>时间片轮转</a:t>
          </a:r>
        </a:p>
      </dgm:t>
    </dgm:pt>
    <dgm:pt modelId="{91EC1FAC-7943-4221-AEC5-592E2F29FEC5}" type="parTrans" cxnId="{6BAB7FBB-DB97-4450-A4CC-8677F08F9A7F}">
      <dgm:prSet/>
      <dgm:spPr/>
      <dgm:t>
        <a:bodyPr/>
        <a:lstStyle/>
        <a:p>
          <a:endParaRPr lang="zh-CN" altLang="en-US" sz="4800"/>
        </a:p>
      </dgm:t>
    </dgm:pt>
    <dgm:pt modelId="{E6CDC973-9D19-47B1-BF9E-86C5D4BA7B93}" type="sibTrans" cxnId="{6BAB7FBB-DB97-4450-A4CC-8677F08F9A7F}">
      <dgm:prSet/>
      <dgm:spPr/>
      <dgm:t>
        <a:bodyPr/>
        <a:lstStyle/>
        <a:p>
          <a:endParaRPr lang="zh-CN" altLang="en-US" sz="4800"/>
        </a:p>
      </dgm:t>
    </dgm:pt>
    <dgm:pt modelId="{CACEF768-27FF-4D17-8C88-2DA9C04E8623}">
      <dgm:prSet phldrT="[文本]" custT="1"/>
      <dgm:spPr>
        <a:solidFill>
          <a:srgbClr val="FF0000"/>
        </a:solidFill>
      </dgm:spPr>
      <dgm:t>
        <a:bodyPr/>
        <a:lstStyle/>
        <a:p>
          <a:r>
            <a:rPr lang="zh-CN" altLang="en-US" sz="2400" dirty="0"/>
            <a:t>响应比高者优先</a:t>
          </a:r>
        </a:p>
      </dgm:t>
    </dgm:pt>
    <dgm:pt modelId="{B7957CDA-6602-4644-B26B-5683D815D208}" type="parTrans" cxnId="{4F382B8B-A374-452E-BB41-100C609A79FD}">
      <dgm:prSet/>
      <dgm:spPr/>
      <dgm:t>
        <a:bodyPr/>
        <a:lstStyle/>
        <a:p>
          <a:endParaRPr lang="zh-CN" altLang="en-US" sz="4800"/>
        </a:p>
      </dgm:t>
    </dgm:pt>
    <dgm:pt modelId="{385BD7F4-948B-4F65-BFFB-858FBB5E4AF2}" type="sibTrans" cxnId="{4F382B8B-A374-452E-BB41-100C609A79FD}">
      <dgm:prSet/>
      <dgm:spPr/>
      <dgm:t>
        <a:bodyPr/>
        <a:lstStyle/>
        <a:p>
          <a:endParaRPr lang="zh-CN" altLang="en-US" sz="4800"/>
        </a:p>
      </dgm:t>
    </dgm:pt>
    <dgm:pt modelId="{0B45BD13-6035-46C4-ADEC-8A9F2007E5C3}">
      <dgm:prSet phldrT="[文本]" custT="1"/>
      <dgm:spPr>
        <a:solidFill>
          <a:srgbClr val="7030A0"/>
        </a:solidFill>
      </dgm:spPr>
      <dgm:t>
        <a:bodyPr/>
        <a:lstStyle/>
        <a:p>
          <a:r>
            <a:rPr lang="zh-CN" altLang="en-US" sz="2400" dirty="0"/>
            <a:t>反馈</a:t>
          </a:r>
        </a:p>
      </dgm:t>
    </dgm:pt>
    <dgm:pt modelId="{73B28DA3-9075-491B-84BE-5D1BC95B1A46}" type="parTrans" cxnId="{BF2E55AE-EFCE-4F63-B7A5-AA42032C186D}">
      <dgm:prSet/>
      <dgm:spPr/>
      <dgm:t>
        <a:bodyPr/>
        <a:lstStyle/>
        <a:p>
          <a:endParaRPr lang="zh-CN" altLang="en-US" sz="4800"/>
        </a:p>
      </dgm:t>
    </dgm:pt>
    <dgm:pt modelId="{9B954FBD-F81F-477B-91EE-94609E8DF57D}" type="sibTrans" cxnId="{BF2E55AE-EFCE-4F63-B7A5-AA42032C186D}">
      <dgm:prSet/>
      <dgm:spPr/>
      <dgm:t>
        <a:bodyPr/>
        <a:lstStyle/>
        <a:p>
          <a:endParaRPr lang="zh-CN" altLang="en-US" sz="4800"/>
        </a:p>
      </dgm:t>
    </dgm:pt>
    <dgm:pt modelId="{9C26C566-ED3B-4C31-8AE2-3E970F05ED08}">
      <dgm:prSet phldrT="[文本]" custT="1"/>
      <dgm:spPr/>
      <dgm:t>
        <a:bodyPr/>
        <a:lstStyle/>
        <a:p>
          <a:r>
            <a:rPr lang="en-US" altLang="zh-CN" sz="2400" dirty="0"/>
            <a:t>……</a:t>
          </a:r>
          <a:endParaRPr lang="zh-CN" altLang="en-US" sz="2400" dirty="0"/>
        </a:p>
      </dgm:t>
    </dgm:pt>
    <dgm:pt modelId="{86C53D1B-B325-4BBC-A29B-2B4631726FC3}" type="sibTrans" cxnId="{656EB510-F238-4CA1-9E20-2ED058DF1EDB}">
      <dgm:prSet/>
      <dgm:spPr/>
      <dgm:t>
        <a:bodyPr/>
        <a:lstStyle/>
        <a:p>
          <a:endParaRPr lang="zh-CN" altLang="en-US"/>
        </a:p>
      </dgm:t>
    </dgm:pt>
    <dgm:pt modelId="{561657C9-C763-4B26-B4E5-1CB6115154A7}" type="parTrans" cxnId="{656EB510-F238-4CA1-9E20-2ED058DF1EDB}">
      <dgm:prSet/>
      <dgm:spPr/>
      <dgm:t>
        <a:bodyPr/>
        <a:lstStyle/>
        <a:p>
          <a:endParaRPr lang="zh-CN" altLang="en-US"/>
        </a:p>
      </dgm:t>
    </dgm:pt>
    <dgm:pt modelId="{EAC67A98-B8C1-43D1-B642-45EDEBF7E97F}" type="pres">
      <dgm:prSet presAssocID="{D5DEE448-4BC4-4C27-B668-0A248EBAAB35}" presName="Name0" presStyleCnt="0">
        <dgm:presLayoutVars>
          <dgm:dir/>
          <dgm:resizeHandles val="exact"/>
        </dgm:presLayoutVars>
      </dgm:prSet>
      <dgm:spPr/>
    </dgm:pt>
    <dgm:pt modelId="{D60C2B26-8B22-4D8E-BC88-7278125C4AFC}" type="pres">
      <dgm:prSet presAssocID="{D8C38965-721B-44B3-B4ED-8BBCFB8B41B9}" presName="node" presStyleLbl="node1" presStyleIdx="0" presStyleCnt="7">
        <dgm:presLayoutVars>
          <dgm:bulletEnabled val="1"/>
        </dgm:presLayoutVars>
      </dgm:prSet>
      <dgm:spPr/>
    </dgm:pt>
    <dgm:pt modelId="{D24FDA07-CCBA-4B18-A73A-FCB983383C07}" type="pres">
      <dgm:prSet presAssocID="{FF555FDB-9364-4B26-BC59-195A390D26F5}" presName="sibTrans" presStyleCnt="0"/>
      <dgm:spPr/>
    </dgm:pt>
    <dgm:pt modelId="{64CCEE1B-E94C-44A7-9EBE-161F3A73386A}" type="pres">
      <dgm:prSet presAssocID="{0CA570F4-1D0B-441B-BB31-2879D64D1934}" presName="node" presStyleLbl="node1" presStyleIdx="1" presStyleCnt="7" custLinFactX="96414" custLinFactNeighborX="100000" custLinFactNeighborY="993">
        <dgm:presLayoutVars>
          <dgm:bulletEnabled val="1"/>
        </dgm:presLayoutVars>
      </dgm:prSet>
      <dgm:spPr/>
    </dgm:pt>
    <dgm:pt modelId="{824B4702-8DE0-4CC4-BDF2-E54AEF116F8A}" type="pres">
      <dgm:prSet presAssocID="{452B3C2A-FBAD-4C92-99C8-292C1BFD8457}" presName="sibTrans" presStyleCnt="0"/>
      <dgm:spPr/>
    </dgm:pt>
    <dgm:pt modelId="{427E001C-D0ED-4687-81E5-189C3F3C492B}" type="pres">
      <dgm:prSet presAssocID="{9BB5A96F-684A-40E8-8114-0AC3DC32EA7E}" presName="node" presStyleLbl="node1" presStyleIdx="2" presStyleCnt="7" custLinFactX="-100000" custLinFactNeighborX="-116666" custLinFactNeighborY="1257">
        <dgm:presLayoutVars>
          <dgm:bulletEnabled val="1"/>
        </dgm:presLayoutVars>
      </dgm:prSet>
      <dgm:spPr/>
    </dgm:pt>
    <dgm:pt modelId="{38C8D98E-9539-4CE0-A101-80CAE5BE5179}" type="pres">
      <dgm:prSet presAssocID="{E6CDC973-9D19-47B1-BF9E-86C5D4BA7B93}" presName="sibTrans" presStyleCnt="0"/>
      <dgm:spPr/>
    </dgm:pt>
    <dgm:pt modelId="{73F74069-C648-448B-A622-3C1CF4DD06F5}" type="pres">
      <dgm:prSet presAssocID="{E333208D-3FBD-448D-9E4B-8DF0C90991FB}" presName="node" presStyleLbl="node1" presStyleIdx="3" presStyleCnt="7" custLinFactNeighborX="11593">
        <dgm:presLayoutVars>
          <dgm:bulletEnabled val="1"/>
        </dgm:presLayoutVars>
      </dgm:prSet>
      <dgm:spPr/>
    </dgm:pt>
    <dgm:pt modelId="{9399B046-D6D4-4BB3-AA83-533A599F772D}" type="pres">
      <dgm:prSet presAssocID="{B43A2837-7ECB-42E3-AD31-CC99A8E91628}" presName="sibTrans" presStyleCnt="0"/>
      <dgm:spPr/>
    </dgm:pt>
    <dgm:pt modelId="{3973C35D-0941-4331-862A-D2C0C09CA697}" type="pres">
      <dgm:prSet presAssocID="{CACEF768-27FF-4D17-8C88-2DA9C04E8623}" presName="node" presStyleLbl="node1" presStyleIdx="4" presStyleCnt="7">
        <dgm:presLayoutVars>
          <dgm:bulletEnabled val="1"/>
        </dgm:presLayoutVars>
      </dgm:prSet>
      <dgm:spPr/>
    </dgm:pt>
    <dgm:pt modelId="{391796D6-07E1-4AC6-BF5B-28D8C0E728C8}" type="pres">
      <dgm:prSet presAssocID="{385BD7F4-948B-4F65-BFFB-858FBB5E4AF2}" presName="sibTrans" presStyleCnt="0"/>
      <dgm:spPr/>
    </dgm:pt>
    <dgm:pt modelId="{7587CB3A-8934-48F6-B6F9-49C693F735D4}" type="pres">
      <dgm:prSet presAssocID="{0B45BD13-6035-46C4-ADEC-8A9F2007E5C3}" presName="node" presStyleLbl="node1" presStyleIdx="5" presStyleCnt="7">
        <dgm:presLayoutVars>
          <dgm:bulletEnabled val="1"/>
        </dgm:presLayoutVars>
      </dgm:prSet>
      <dgm:spPr/>
    </dgm:pt>
    <dgm:pt modelId="{A72DD5C6-AAB4-4035-9A08-F143C18D2293}" type="pres">
      <dgm:prSet presAssocID="{9B954FBD-F81F-477B-91EE-94609E8DF57D}" presName="sibTrans" presStyleCnt="0"/>
      <dgm:spPr/>
    </dgm:pt>
    <dgm:pt modelId="{05A84702-690B-41D2-BE02-41794D4DA760}" type="pres">
      <dgm:prSet presAssocID="{9C26C566-ED3B-4C31-8AE2-3E970F05ED08}" presName="node" presStyleLbl="node1" presStyleIdx="6" presStyleCnt="7">
        <dgm:presLayoutVars>
          <dgm:bulletEnabled val="1"/>
        </dgm:presLayoutVars>
      </dgm:prSet>
      <dgm:spPr/>
    </dgm:pt>
  </dgm:ptLst>
  <dgm:cxnLst>
    <dgm:cxn modelId="{9827EE06-13E5-4C00-84E0-31EF10A9678F}" srcId="{D5DEE448-4BC4-4C27-B668-0A248EBAAB35}" destId="{E333208D-3FBD-448D-9E4B-8DF0C90991FB}" srcOrd="3" destOrd="0" parTransId="{83BDF2E9-7950-4ACD-BE3A-856A1B49FA6C}" sibTransId="{B43A2837-7ECB-42E3-AD31-CC99A8E91628}"/>
    <dgm:cxn modelId="{8116DB0E-6C05-49B6-AD0C-041EA33B7F2D}" type="presOf" srcId="{E333208D-3FBD-448D-9E4B-8DF0C90991FB}" destId="{73F74069-C648-448B-A622-3C1CF4DD06F5}" srcOrd="0" destOrd="0" presId="urn:microsoft.com/office/officeart/2005/8/layout/hList6"/>
    <dgm:cxn modelId="{656EB510-F238-4CA1-9E20-2ED058DF1EDB}" srcId="{D5DEE448-4BC4-4C27-B668-0A248EBAAB35}" destId="{9C26C566-ED3B-4C31-8AE2-3E970F05ED08}" srcOrd="6" destOrd="0" parTransId="{561657C9-C763-4B26-B4E5-1CB6115154A7}" sibTransId="{86C53D1B-B325-4BBC-A29B-2B4631726FC3}"/>
    <dgm:cxn modelId="{9688CC34-7723-4306-BE6F-AA6182995CE8}" type="presOf" srcId="{CACEF768-27FF-4D17-8C88-2DA9C04E8623}" destId="{3973C35D-0941-4331-862A-D2C0C09CA697}" srcOrd="0" destOrd="0" presId="urn:microsoft.com/office/officeart/2005/8/layout/hList6"/>
    <dgm:cxn modelId="{B10B7638-745E-4A33-B66B-513E7CA93990}" type="presOf" srcId="{D8C38965-721B-44B3-B4ED-8BBCFB8B41B9}" destId="{D60C2B26-8B22-4D8E-BC88-7278125C4AFC}" srcOrd="0" destOrd="0" presId="urn:microsoft.com/office/officeart/2005/8/layout/hList6"/>
    <dgm:cxn modelId="{22690040-3F2B-4E26-B297-004EF8674598}" type="presOf" srcId="{0B45BD13-6035-46C4-ADEC-8A9F2007E5C3}" destId="{7587CB3A-8934-48F6-B6F9-49C693F735D4}" srcOrd="0" destOrd="0" presId="urn:microsoft.com/office/officeart/2005/8/layout/hList6"/>
    <dgm:cxn modelId="{7AD0057F-80D5-4CEA-9806-889F384C34A2}" srcId="{D5DEE448-4BC4-4C27-B668-0A248EBAAB35}" destId="{0CA570F4-1D0B-441B-BB31-2879D64D1934}" srcOrd="1" destOrd="0" parTransId="{9E364EE2-893B-4EC9-98FB-A86B608CB640}" sibTransId="{452B3C2A-FBAD-4C92-99C8-292C1BFD8457}"/>
    <dgm:cxn modelId="{99B46B85-A0E7-4919-9944-03F8C6B45EEC}" srcId="{D5DEE448-4BC4-4C27-B668-0A248EBAAB35}" destId="{D8C38965-721B-44B3-B4ED-8BBCFB8B41B9}" srcOrd="0" destOrd="0" parTransId="{8DE3233E-1552-4F92-B726-7BBE2A681745}" sibTransId="{FF555FDB-9364-4B26-BC59-195A390D26F5}"/>
    <dgm:cxn modelId="{4F382B8B-A374-452E-BB41-100C609A79FD}" srcId="{D5DEE448-4BC4-4C27-B668-0A248EBAAB35}" destId="{CACEF768-27FF-4D17-8C88-2DA9C04E8623}" srcOrd="4" destOrd="0" parTransId="{B7957CDA-6602-4644-B26B-5683D815D208}" sibTransId="{385BD7F4-948B-4F65-BFFB-858FBB5E4AF2}"/>
    <dgm:cxn modelId="{BF2E55AE-EFCE-4F63-B7A5-AA42032C186D}" srcId="{D5DEE448-4BC4-4C27-B668-0A248EBAAB35}" destId="{0B45BD13-6035-46C4-ADEC-8A9F2007E5C3}" srcOrd="5" destOrd="0" parTransId="{73B28DA3-9075-491B-84BE-5D1BC95B1A46}" sibTransId="{9B954FBD-F81F-477B-91EE-94609E8DF57D}"/>
    <dgm:cxn modelId="{26B296B0-543F-4CAF-A273-192943B2A773}" type="presOf" srcId="{D5DEE448-4BC4-4C27-B668-0A248EBAAB35}" destId="{EAC67A98-B8C1-43D1-B642-45EDEBF7E97F}" srcOrd="0" destOrd="0" presId="urn:microsoft.com/office/officeart/2005/8/layout/hList6"/>
    <dgm:cxn modelId="{7B36ECB9-2807-4D60-8E18-3C0B19D2628A}" type="presOf" srcId="{9BB5A96F-684A-40E8-8114-0AC3DC32EA7E}" destId="{427E001C-D0ED-4687-81E5-189C3F3C492B}" srcOrd="0" destOrd="0" presId="urn:microsoft.com/office/officeart/2005/8/layout/hList6"/>
    <dgm:cxn modelId="{6BAB7FBB-DB97-4450-A4CC-8677F08F9A7F}" srcId="{D5DEE448-4BC4-4C27-B668-0A248EBAAB35}" destId="{9BB5A96F-684A-40E8-8114-0AC3DC32EA7E}" srcOrd="2" destOrd="0" parTransId="{91EC1FAC-7943-4221-AEC5-592E2F29FEC5}" sibTransId="{E6CDC973-9D19-47B1-BF9E-86C5D4BA7B93}"/>
    <dgm:cxn modelId="{240302C9-2EE5-42A6-8D2B-2FB72CDDA0BA}" type="presOf" srcId="{0CA570F4-1D0B-441B-BB31-2879D64D1934}" destId="{64CCEE1B-E94C-44A7-9EBE-161F3A73386A}" srcOrd="0" destOrd="0" presId="urn:microsoft.com/office/officeart/2005/8/layout/hList6"/>
    <dgm:cxn modelId="{6481EFDE-425D-4BC4-A1B3-8DBC379E880B}" type="presOf" srcId="{9C26C566-ED3B-4C31-8AE2-3E970F05ED08}" destId="{05A84702-690B-41D2-BE02-41794D4DA760}" srcOrd="0" destOrd="0" presId="urn:microsoft.com/office/officeart/2005/8/layout/hList6"/>
    <dgm:cxn modelId="{C79F0F08-D21F-4F3C-A2F8-5F056A551685}" type="presParOf" srcId="{EAC67A98-B8C1-43D1-B642-45EDEBF7E97F}" destId="{D60C2B26-8B22-4D8E-BC88-7278125C4AFC}" srcOrd="0" destOrd="0" presId="urn:microsoft.com/office/officeart/2005/8/layout/hList6"/>
    <dgm:cxn modelId="{3485B7F1-21D0-4F95-80D8-0C8809384C6A}" type="presParOf" srcId="{EAC67A98-B8C1-43D1-B642-45EDEBF7E97F}" destId="{D24FDA07-CCBA-4B18-A73A-FCB983383C07}" srcOrd="1" destOrd="0" presId="urn:microsoft.com/office/officeart/2005/8/layout/hList6"/>
    <dgm:cxn modelId="{61DD8B86-E7E3-4EB3-AA56-B7F63FA77CDB}" type="presParOf" srcId="{EAC67A98-B8C1-43D1-B642-45EDEBF7E97F}" destId="{64CCEE1B-E94C-44A7-9EBE-161F3A73386A}" srcOrd="2" destOrd="0" presId="urn:microsoft.com/office/officeart/2005/8/layout/hList6"/>
    <dgm:cxn modelId="{8FEC88A6-B539-4415-B6DF-A008B55AE586}" type="presParOf" srcId="{EAC67A98-B8C1-43D1-B642-45EDEBF7E97F}" destId="{824B4702-8DE0-4CC4-BDF2-E54AEF116F8A}" srcOrd="3" destOrd="0" presId="urn:microsoft.com/office/officeart/2005/8/layout/hList6"/>
    <dgm:cxn modelId="{44A3A8D8-FF22-4AF4-9932-B89EF4AC083B}" type="presParOf" srcId="{EAC67A98-B8C1-43D1-B642-45EDEBF7E97F}" destId="{427E001C-D0ED-4687-81E5-189C3F3C492B}" srcOrd="4" destOrd="0" presId="urn:microsoft.com/office/officeart/2005/8/layout/hList6"/>
    <dgm:cxn modelId="{96CE4684-11EA-4AB5-980F-AF3EFC40F3CA}" type="presParOf" srcId="{EAC67A98-B8C1-43D1-B642-45EDEBF7E97F}" destId="{38C8D98E-9539-4CE0-A101-80CAE5BE5179}" srcOrd="5" destOrd="0" presId="urn:microsoft.com/office/officeart/2005/8/layout/hList6"/>
    <dgm:cxn modelId="{64F95ACF-9221-458B-AE67-09651EF4C954}" type="presParOf" srcId="{EAC67A98-B8C1-43D1-B642-45EDEBF7E97F}" destId="{73F74069-C648-448B-A622-3C1CF4DD06F5}" srcOrd="6" destOrd="0" presId="urn:microsoft.com/office/officeart/2005/8/layout/hList6"/>
    <dgm:cxn modelId="{E571648F-89D1-488D-AF40-54308CA538AF}" type="presParOf" srcId="{EAC67A98-B8C1-43D1-B642-45EDEBF7E97F}" destId="{9399B046-D6D4-4BB3-AA83-533A599F772D}" srcOrd="7" destOrd="0" presId="urn:microsoft.com/office/officeart/2005/8/layout/hList6"/>
    <dgm:cxn modelId="{74D9F266-BEA9-44C9-8A62-ABA77DB380C5}" type="presParOf" srcId="{EAC67A98-B8C1-43D1-B642-45EDEBF7E97F}" destId="{3973C35D-0941-4331-862A-D2C0C09CA697}" srcOrd="8" destOrd="0" presId="urn:microsoft.com/office/officeart/2005/8/layout/hList6"/>
    <dgm:cxn modelId="{DB088F30-EDB0-4BA8-B771-19FD48F08407}" type="presParOf" srcId="{EAC67A98-B8C1-43D1-B642-45EDEBF7E97F}" destId="{391796D6-07E1-4AC6-BF5B-28D8C0E728C8}" srcOrd="9" destOrd="0" presId="urn:microsoft.com/office/officeart/2005/8/layout/hList6"/>
    <dgm:cxn modelId="{31CEB5D0-E644-4856-BEB7-575B9B004F52}" type="presParOf" srcId="{EAC67A98-B8C1-43D1-B642-45EDEBF7E97F}" destId="{7587CB3A-8934-48F6-B6F9-49C693F735D4}" srcOrd="10" destOrd="0" presId="urn:microsoft.com/office/officeart/2005/8/layout/hList6"/>
    <dgm:cxn modelId="{431C918B-47AD-489D-ACE5-3AE98CF8CF39}" type="presParOf" srcId="{EAC67A98-B8C1-43D1-B642-45EDEBF7E97F}" destId="{A72DD5C6-AAB4-4035-9A08-F143C18D2293}" srcOrd="11" destOrd="0" presId="urn:microsoft.com/office/officeart/2005/8/layout/hList6"/>
    <dgm:cxn modelId="{5F6542A7-800B-41A0-8892-3A968A15BE32}" type="presParOf" srcId="{EAC67A98-B8C1-43D1-B642-45EDEBF7E97F}" destId="{05A84702-690B-41D2-BE02-41794D4DA760}" srcOrd="1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552080-55E8-4CCF-98A1-3E571918FA1A}" type="doc">
      <dgm:prSet loTypeId="urn:microsoft.com/office/officeart/2005/8/layout/equation1" loCatId="process" qsTypeId="urn:microsoft.com/office/officeart/2005/8/quickstyle/simple1" qsCatId="simple" csTypeId="urn:microsoft.com/office/officeart/2005/8/colors/colorful1#38" csCatId="colorful" phldr="1"/>
      <dgm:spPr/>
    </dgm:pt>
    <dgm:pt modelId="{231C1D01-74B4-495A-BD1D-B526C20D7327}">
      <dgm:prSet phldrT="[文本]"/>
      <dgm:spPr/>
      <dgm:t>
        <a:bodyPr/>
        <a:lstStyle/>
        <a:p>
          <a:r>
            <a:rPr lang="zh-CN" altLang="en-US" dirty="0"/>
            <a:t>实时控制系统</a:t>
          </a:r>
        </a:p>
      </dgm:t>
    </dgm:pt>
    <dgm:pt modelId="{C9F3B69A-7633-46FC-9D2D-C5E5387A4AF3}" type="parTrans" cxnId="{6D27BCFE-3726-4BD3-95FB-DBCF5135C831}">
      <dgm:prSet/>
      <dgm:spPr/>
      <dgm:t>
        <a:bodyPr/>
        <a:lstStyle/>
        <a:p>
          <a:endParaRPr lang="zh-CN" altLang="en-US"/>
        </a:p>
      </dgm:t>
    </dgm:pt>
    <dgm:pt modelId="{C1A58511-2AE2-4D49-B6A9-D6A483D8A3EB}" type="sibTrans" cxnId="{6D27BCFE-3726-4BD3-95FB-DBCF5135C831}">
      <dgm:prSet/>
      <dgm:spPr/>
      <dgm:t>
        <a:bodyPr/>
        <a:lstStyle/>
        <a:p>
          <a:endParaRPr lang="zh-CN" altLang="en-US"/>
        </a:p>
      </dgm:t>
    </dgm:pt>
    <dgm:pt modelId="{87690EBA-280E-4EA9-B61E-E7E69FD664B6}">
      <dgm:prSet phldrT="[文本]"/>
      <dgm:spPr>
        <a:solidFill>
          <a:schemeClr val="tx2">
            <a:lumMod val="60000"/>
            <a:lumOff val="40000"/>
          </a:schemeClr>
        </a:solidFill>
      </dgm:spPr>
      <dgm:t>
        <a:bodyPr/>
        <a:lstStyle/>
        <a:p>
          <a:r>
            <a:rPr lang="zh-CN" altLang="en-US" dirty="0"/>
            <a:t>实时信息处理系统</a:t>
          </a:r>
        </a:p>
      </dgm:t>
    </dgm:pt>
    <dgm:pt modelId="{5A2F9130-7F28-45C2-AD54-FC6D3EDB32DE}" type="parTrans" cxnId="{A3378213-A0B6-4ECE-830D-A46346493444}">
      <dgm:prSet/>
      <dgm:spPr/>
      <dgm:t>
        <a:bodyPr/>
        <a:lstStyle/>
        <a:p>
          <a:endParaRPr lang="zh-CN" altLang="en-US"/>
        </a:p>
      </dgm:t>
    </dgm:pt>
    <dgm:pt modelId="{04C9D93C-1005-474B-99F0-09612AA7D821}" type="sibTrans" cxnId="{A3378213-A0B6-4ECE-830D-A46346493444}">
      <dgm:prSet/>
      <dgm:spPr/>
      <dgm:t>
        <a:bodyPr/>
        <a:lstStyle/>
        <a:p>
          <a:endParaRPr lang="zh-CN" altLang="en-US"/>
        </a:p>
      </dgm:t>
    </dgm:pt>
    <dgm:pt modelId="{354FF4B1-FB99-4314-94A5-5E6A1A64C1D5}" type="pres">
      <dgm:prSet presAssocID="{EC552080-55E8-4CCF-98A1-3E571918FA1A}" presName="linearFlow" presStyleCnt="0">
        <dgm:presLayoutVars>
          <dgm:dir/>
          <dgm:resizeHandles val="exact"/>
        </dgm:presLayoutVars>
      </dgm:prSet>
      <dgm:spPr/>
    </dgm:pt>
    <dgm:pt modelId="{FFFF5B51-91E8-4D8C-A96E-E951309E4AFB}" type="pres">
      <dgm:prSet presAssocID="{231C1D01-74B4-495A-BD1D-B526C20D7327}" presName="node" presStyleLbl="node1" presStyleIdx="0" presStyleCnt="2">
        <dgm:presLayoutVars>
          <dgm:bulletEnabled val="1"/>
        </dgm:presLayoutVars>
      </dgm:prSet>
      <dgm:spPr/>
    </dgm:pt>
    <dgm:pt modelId="{E2440048-8EDE-4EF3-A5EA-31C27D9C675C}" type="pres">
      <dgm:prSet presAssocID="{C1A58511-2AE2-4D49-B6A9-D6A483D8A3EB}" presName="spacerL" presStyleCnt="0"/>
      <dgm:spPr/>
    </dgm:pt>
    <dgm:pt modelId="{CFE26D71-22DC-415A-B3A6-8179162E1CD3}" type="pres">
      <dgm:prSet presAssocID="{C1A58511-2AE2-4D49-B6A9-D6A483D8A3EB}" presName="sibTrans" presStyleLbl="sibTrans2D1" presStyleIdx="0" presStyleCnt="1"/>
      <dgm:spPr>
        <a:prstGeom prst="mathPlus">
          <a:avLst/>
        </a:prstGeom>
      </dgm:spPr>
    </dgm:pt>
    <dgm:pt modelId="{56027AEE-FA57-48D5-A5C0-59622AA0C425}" type="pres">
      <dgm:prSet presAssocID="{C1A58511-2AE2-4D49-B6A9-D6A483D8A3EB}" presName="spacerR" presStyleCnt="0"/>
      <dgm:spPr/>
    </dgm:pt>
    <dgm:pt modelId="{8789FD1F-639F-464A-ACB6-435ACD926108}" type="pres">
      <dgm:prSet presAssocID="{87690EBA-280E-4EA9-B61E-E7E69FD664B6}" presName="node" presStyleLbl="node1" presStyleIdx="1" presStyleCnt="2">
        <dgm:presLayoutVars>
          <dgm:bulletEnabled val="1"/>
        </dgm:presLayoutVars>
      </dgm:prSet>
      <dgm:spPr/>
    </dgm:pt>
  </dgm:ptLst>
  <dgm:cxnLst>
    <dgm:cxn modelId="{A3378213-A0B6-4ECE-830D-A46346493444}" srcId="{EC552080-55E8-4CCF-98A1-3E571918FA1A}" destId="{87690EBA-280E-4EA9-B61E-E7E69FD664B6}" srcOrd="1" destOrd="0" parTransId="{5A2F9130-7F28-45C2-AD54-FC6D3EDB32DE}" sibTransId="{04C9D93C-1005-474B-99F0-09612AA7D821}"/>
    <dgm:cxn modelId="{8229C041-7C21-453D-ADB7-5820813EA738}" type="presOf" srcId="{87690EBA-280E-4EA9-B61E-E7E69FD664B6}" destId="{8789FD1F-639F-464A-ACB6-435ACD926108}" srcOrd="0" destOrd="0" presId="urn:microsoft.com/office/officeart/2005/8/layout/equation1"/>
    <dgm:cxn modelId="{9A28C067-F1D6-4AA1-A2C8-5251303C31A1}" type="presOf" srcId="{EC552080-55E8-4CCF-98A1-3E571918FA1A}" destId="{354FF4B1-FB99-4314-94A5-5E6A1A64C1D5}" srcOrd="0" destOrd="0" presId="urn:microsoft.com/office/officeart/2005/8/layout/equation1"/>
    <dgm:cxn modelId="{ADA54C6D-0A4F-4744-B370-7D07666FABB6}" type="presOf" srcId="{C1A58511-2AE2-4D49-B6A9-D6A483D8A3EB}" destId="{CFE26D71-22DC-415A-B3A6-8179162E1CD3}" srcOrd="0" destOrd="0" presId="urn:microsoft.com/office/officeart/2005/8/layout/equation1"/>
    <dgm:cxn modelId="{12E4D9DA-70C0-4A8D-8692-781DE7395DB6}" type="presOf" srcId="{231C1D01-74B4-495A-BD1D-B526C20D7327}" destId="{FFFF5B51-91E8-4D8C-A96E-E951309E4AFB}" srcOrd="0" destOrd="0" presId="urn:microsoft.com/office/officeart/2005/8/layout/equation1"/>
    <dgm:cxn modelId="{6D27BCFE-3726-4BD3-95FB-DBCF5135C831}" srcId="{EC552080-55E8-4CCF-98A1-3E571918FA1A}" destId="{231C1D01-74B4-495A-BD1D-B526C20D7327}" srcOrd="0" destOrd="0" parTransId="{C9F3B69A-7633-46FC-9D2D-C5E5387A4AF3}" sibTransId="{C1A58511-2AE2-4D49-B6A9-D6A483D8A3EB}"/>
    <dgm:cxn modelId="{3991FAA1-064A-4957-83AD-3F29017BE8BC}" type="presParOf" srcId="{354FF4B1-FB99-4314-94A5-5E6A1A64C1D5}" destId="{FFFF5B51-91E8-4D8C-A96E-E951309E4AFB}" srcOrd="0" destOrd="0" presId="urn:microsoft.com/office/officeart/2005/8/layout/equation1"/>
    <dgm:cxn modelId="{4F1EF9DD-F37D-4CD4-BE31-EF36290F6915}" type="presParOf" srcId="{354FF4B1-FB99-4314-94A5-5E6A1A64C1D5}" destId="{E2440048-8EDE-4EF3-A5EA-31C27D9C675C}" srcOrd="1" destOrd="0" presId="urn:microsoft.com/office/officeart/2005/8/layout/equation1"/>
    <dgm:cxn modelId="{2EA2F5FF-C072-4D44-BFC0-CF36E786587A}" type="presParOf" srcId="{354FF4B1-FB99-4314-94A5-5E6A1A64C1D5}" destId="{CFE26D71-22DC-415A-B3A6-8179162E1CD3}" srcOrd="2" destOrd="0" presId="urn:microsoft.com/office/officeart/2005/8/layout/equation1"/>
    <dgm:cxn modelId="{21D53472-1FA8-4182-B3B2-EB3553D114E2}" type="presParOf" srcId="{354FF4B1-FB99-4314-94A5-5E6A1A64C1D5}" destId="{56027AEE-FA57-48D5-A5C0-59622AA0C425}" srcOrd="3" destOrd="0" presId="urn:microsoft.com/office/officeart/2005/8/layout/equation1"/>
    <dgm:cxn modelId="{606EE377-98D8-48F1-BAF4-DD62B5601326}" type="presParOf" srcId="{354FF4B1-FB99-4314-94A5-5E6A1A64C1D5}" destId="{8789FD1F-639F-464A-ACB6-435ACD926108}" srcOrd="4"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203390-EB22-4058-B192-486009E0DC6C}" type="doc">
      <dgm:prSet loTypeId="urn:microsoft.com/office/officeart/2005/8/layout/hierarchy2" loCatId="hierarchy" qsTypeId="urn:microsoft.com/office/officeart/2005/8/quickstyle/simple1" qsCatId="simple" csTypeId="urn:microsoft.com/office/officeart/2005/8/colors/colorful1#40" csCatId="colorful" phldr="1"/>
      <dgm:spPr/>
      <dgm:t>
        <a:bodyPr/>
        <a:lstStyle/>
        <a:p>
          <a:endParaRPr lang="zh-CN" altLang="en-US"/>
        </a:p>
      </dgm:t>
    </dgm:pt>
    <dgm:pt modelId="{743FB104-0C9D-48B2-8C53-8C8BCB64F149}">
      <dgm:prSet phldrT="[文本]" custT="1"/>
      <dgm:spPr>
        <a:solidFill>
          <a:srgbClr val="7030A0"/>
        </a:solidFill>
      </dgm:spPr>
      <dgm:t>
        <a:bodyPr/>
        <a:lstStyle/>
        <a:p>
          <a:r>
            <a:rPr lang="zh-CN" altLang="en-US" sz="2400" dirty="0"/>
            <a:t>实时任务</a:t>
          </a:r>
        </a:p>
      </dgm:t>
    </dgm:pt>
    <dgm:pt modelId="{985A2707-0600-466C-A1B7-CA98AA43D01C}" type="parTrans" cxnId="{5DE4159F-BB1D-4F9C-B725-1B36126EC844}">
      <dgm:prSet/>
      <dgm:spPr/>
      <dgm:t>
        <a:bodyPr/>
        <a:lstStyle/>
        <a:p>
          <a:endParaRPr lang="zh-CN" altLang="en-US" sz="2400"/>
        </a:p>
      </dgm:t>
    </dgm:pt>
    <dgm:pt modelId="{4755919D-38C9-42EC-822F-99B7FA3CD223}" type="sibTrans" cxnId="{5DE4159F-BB1D-4F9C-B725-1B36126EC844}">
      <dgm:prSet/>
      <dgm:spPr/>
      <dgm:t>
        <a:bodyPr/>
        <a:lstStyle/>
        <a:p>
          <a:endParaRPr lang="zh-CN" altLang="en-US" sz="2400"/>
        </a:p>
      </dgm:t>
    </dgm:pt>
    <dgm:pt modelId="{F172FB29-EA66-4547-91E5-69ED5A597BC1}">
      <dgm:prSet phldrT="[文本]" custT="1"/>
      <dgm:spPr/>
      <dgm:t>
        <a:bodyPr/>
        <a:lstStyle/>
        <a:p>
          <a:r>
            <a:rPr lang="zh-CN" altLang="en-US" sz="2400" dirty="0"/>
            <a:t>截止时间</a:t>
          </a:r>
        </a:p>
      </dgm:t>
    </dgm:pt>
    <dgm:pt modelId="{DF5DAB84-0D1C-4A17-9A54-B7F67236CEFC}" type="parTrans" cxnId="{E3B0431D-DE9F-4BB5-953D-587FA21D4891}">
      <dgm:prSet custT="1"/>
      <dgm:spPr/>
      <dgm:t>
        <a:bodyPr/>
        <a:lstStyle/>
        <a:p>
          <a:endParaRPr lang="zh-CN" altLang="en-US" sz="2400"/>
        </a:p>
      </dgm:t>
    </dgm:pt>
    <dgm:pt modelId="{C7395363-23B2-46A5-92D0-E0169A171B1B}" type="sibTrans" cxnId="{E3B0431D-DE9F-4BB5-953D-587FA21D4891}">
      <dgm:prSet/>
      <dgm:spPr/>
      <dgm:t>
        <a:bodyPr/>
        <a:lstStyle/>
        <a:p>
          <a:endParaRPr lang="zh-CN" altLang="en-US" sz="2400"/>
        </a:p>
      </dgm:t>
    </dgm:pt>
    <dgm:pt modelId="{0E236E8C-F6F5-441A-B3BB-F09CE70F3935}">
      <dgm:prSet phldrT="[文本]" custT="1"/>
      <dgm:spPr>
        <a:solidFill>
          <a:schemeClr val="tx2"/>
        </a:solidFill>
      </dgm:spPr>
      <dgm:t>
        <a:bodyPr/>
        <a:lstStyle/>
        <a:p>
          <a:r>
            <a:rPr lang="zh-CN" altLang="en-US" sz="2400" dirty="0">
              <a:ea typeface="宋体" pitchFamily="2" charset="-122"/>
            </a:rPr>
            <a:t>硬实时任务</a:t>
          </a:r>
          <a:endParaRPr lang="zh-CN" altLang="en-US" sz="2400" dirty="0"/>
        </a:p>
      </dgm:t>
    </dgm:pt>
    <dgm:pt modelId="{8041DCCC-C24F-4EB3-9E42-14AC2C940E71}" type="parTrans" cxnId="{964C588E-837A-4C58-A039-7372476730C6}">
      <dgm:prSet custT="1"/>
      <dgm:spPr>
        <a:ln>
          <a:solidFill>
            <a:schemeClr val="accent2">
              <a:lumMod val="75000"/>
            </a:schemeClr>
          </a:solidFill>
        </a:ln>
      </dgm:spPr>
      <dgm:t>
        <a:bodyPr/>
        <a:lstStyle/>
        <a:p>
          <a:endParaRPr lang="zh-CN" altLang="en-US" sz="2400"/>
        </a:p>
      </dgm:t>
    </dgm:pt>
    <dgm:pt modelId="{B32739D6-600A-456E-A434-2F43CAEE56FE}" type="sibTrans" cxnId="{964C588E-837A-4C58-A039-7372476730C6}">
      <dgm:prSet/>
      <dgm:spPr/>
      <dgm:t>
        <a:bodyPr/>
        <a:lstStyle/>
        <a:p>
          <a:endParaRPr lang="zh-CN" altLang="en-US" sz="2400"/>
        </a:p>
      </dgm:t>
    </dgm:pt>
    <dgm:pt modelId="{50B54AE2-A9E7-4CAE-9B76-33B803A418B6}">
      <dgm:prSet phldrT="[文本]" custT="1"/>
      <dgm:spPr>
        <a:solidFill>
          <a:schemeClr val="tx2"/>
        </a:solidFill>
      </dgm:spPr>
      <dgm:t>
        <a:bodyPr/>
        <a:lstStyle/>
        <a:p>
          <a:r>
            <a:rPr lang="zh-CN" altLang="en-US" sz="2400" dirty="0">
              <a:ea typeface="宋体" pitchFamily="2" charset="-122"/>
            </a:rPr>
            <a:t>软实时任务</a:t>
          </a:r>
          <a:endParaRPr lang="zh-CN" altLang="en-US" sz="2400" dirty="0"/>
        </a:p>
      </dgm:t>
    </dgm:pt>
    <dgm:pt modelId="{7A1BD356-A148-4CD1-98C9-BB526E1DB5EA}" type="parTrans" cxnId="{F2D10795-EEE5-4315-8EF1-414C7C856105}">
      <dgm:prSet custT="1"/>
      <dgm:spPr>
        <a:ln>
          <a:solidFill>
            <a:schemeClr val="accent2">
              <a:lumMod val="75000"/>
            </a:schemeClr>
          </a:solidFill>
        </a:ln>
      </dgm:spPr>
      <dgm:t>
        <a:bodyPr/>
        <a:lstStyle/>
        <a:p>
          <a:endParaRPr lang="zh-CN" altLang="en-US" sz="2400"/>
        </a:p>
      </dgm:t>
    </dgm:pt>
    <dgm:pt modelId="{4612D3F0-EB02-4EFF-9FBE-C259FB357368}" type="sibTrans" cxnId="{F2D10795-EEE5-4315-8EF1-414C7C856105}">
      <dgm:prSet/>
      <dgm:spPr/>
      <dgm:t>
        <a:bodyPr/>
        <a:lstStyle/>
        <a:p>
          <a:endParaRPr lang="zh-CN" altLang="en-US" sz="2400"/>
        </a:p>
      </dgm:t>
    </dgm:pt>
    <dgm:pt modelId="{F4591A41-D5F8-474C-BB42-994502B20439}">
      <dgm:prSet phldrT="[文本]" custT="1"/>
      <dgm:spPr/>
      <dgm:t>
        <a:bodyPr/>
        <a:lstStyle/>
        <a:p>
          <a:r>
            <a:rPr lang="zh-CN" altLang="en-US" sz="2400" b="0" dirty="0"/>
            <a:t>周期性</a:t>
          </a:r>
          <a:endParaRPr lang="zh-CN" altLang="en-US" sz="2400" dirty="0"/>
        </a:p>
      </dgm:t>
    </dgm:pt>
    <dgm:pt modelId="{934315B8-B5A0-49A2-8F20-772FBB89A537}" type="parTrans" cxnId="{C7EFFF5A-67A2-42C8-A9AE-5D1DDEAF700E}">
      <dgm:prSet custT="1"/>
      <dgm:spPr/>
      <dgm:t>
        <a:bodyPr/>
        <a:lstStyle/>
        <a:p>
          <a:endParaRPr lang="zh-CN" altLang="en-US" sz="2400"/>
        </a:p>
      </dgm:t>
    </dgm:pt>
    <dgm:pt modelId="{8CEBF3B2-2FB6-44FF-ADCB-DB17BBCE152D}" type="sibTrans" cxnId="{C7EFFF5A-67A2-42C8-A9AE-5D1DDEAF700E}">
      <dgm:prSet/>
      <dgm:spPr/>
      <dgm:t>
        <a:bodyPr/>
        <a:lstStyle/>
        <a:p>
          <a:endParaRPr lang="zh-CN" altLang="en-US" sz="2400"/>
        </a:p>
      </dgm:t>
    </dgm:pt>
    <dgm:pt modelId="{73008CB5-8A9A-4C1F-8934-A8D2E5677BC1}">
      <dgm:prSet phldrT="[文本]" custT="1"/>
      <dgm:spPr>
        <a:solidFill>
          <a:schemeClr val="accent5">
            <a:lumMod val="50000"/>
          </a:schemeClr>
        </a:solidFill>
      </dgm:spPr>
      <dgm:t>
        <a:bodyPr/>
        <a:lstStyle/>
        <a:p>
          <a:r>
            <a:rPr lang="zh-CN" altLang="en-US" sz="2400" dirty="0">
              <a:ea typeface="宋体" pitchFamily="2" charset="-122"/>
            </a:rPr>
            <a:t>周期性实时</a:t>
          </a:r>
          <a:endParaRPr lang="en-US" altLang="zh-CN" sz="2400" dirty="0">
            <a:ea typeface="宋体" pitchFamily="2" charset="-122"/>
          </a:endParaRPr>
        </a:p>
        <a:p>
          <a:r>
            <a:rPr lang="zh-CN" altLang="en-US" sz="2400" dirty="0">
              <a:ea typeface="宋体" pitchFamily="2" charset="-122"/>
            </a:rPr>
            <a:t>任务</a:t>
          </a:r>
          <a:endParaRPr lang="zh-CN" altLang="en-US" sz="2400" dirty="0"/>
        </a:p>
      </dgm:t>
    </dgm:pt>
    <dgm:pt modelId="{3367B2F7-F099-49B5-927A-AC1A298C4D64}" type="parTrans" cxnId="{12C19D3D-C2FA-44E1-A23C-29C0E9E6936A}">
      <dgm:prSet custT="1"/>
      <dgm:spPr>
        <a:ln>
          <a:solidFill>
            <a:schemeClr val="accent2">
              <a:lumMod val="75000"/>
            </a:schemeClr>
          </a:solidFill>
        </a:ln>
      </dgm:spPr>
      <dgm:t>
        <a:bodyPr/>
        <a:lstStyle/>
        <a:p>
          <a:endParaRPr lang="zh-CN" altLang="en-US" sz="2400"/>
        </a:p>
      </dgm:t>
    </dgm:pt>
    <dgm:pt modelId="{440F2CA5-9360-48F9-8DE0-9751EB98304B}" type="sibTrans" cxnId="{12C19D3D-C2FA-44E1-A23C-29C0E9E6936A}">
      <dgm:prSet/>
      <dgm:spPr/>
      <dgm:t>
        <a:bodyPr/>
        <a:lstStyle/>
        <a:p>
          <a:endParaRPr lang="zh-CN" altLang="en-US" sz="2400"/>
        </a:p>
      </dgm:t>
    </dgm:pt>
    <dgm:pt modelId="{C3D5735E-E150-4988-AF62-02702893F4D7}">
      <dgm:prSet phldrT="[文本]" custT="1"/>
      <dgm:spPr>
        <a:solidFill>
          <a:schemeClr val="accent5">
            <a:lumMod val="50000"/>
          </a:schemeClr>
        </a:solidFill>
      </dgm:spPr>
      <dgm:t>
        <a:bodyPr/>
        <a:lstStyle/>
        <a:p>
          <a:r>
            <a:rPr lang="zh-CN" altLang="en-US" sz="2400" dirty="0">
              <a:ea typeface="宋体" pitchFamily="2" charset="-122"/>
            </a:rPr>
            <a:t>非周期性实时任务</a:t>
          </a:r>
          <a:endParaRPr lang="zh-CN" altLang="en-US" sz="2400" dirty="0"/>
        </a:p>
      </dgm:t>
    </dgm:pt>
    <dgm:pt modelId="{81C09774-9E38-4754-A26B-4B21C0CC555C}" type="parTrans" cxnId="{E06089A3-D946-49C4-B8CB-0AD0D409C516}">
      <dgm:prSet custT="1"/>
      <dgm:spPr>
        <a:ln>
          <a:solidFill>
            <a:schemeClr val="accent2">
              <a:lumMod val="75000"/>
            </a:schemeClr>
          </a:solidFill>
        </a:ln>
      </dgm:spPr>
      <dgm:t>
        <a:bodyPr/>
        <a:lstStyle/>
        <a:p>
          <a:endParaRPr lang="zh-CN" altLang="en-US" sz="2400"/>
        </a:p>
      </dgm:t>
    </dgm:pt>
    <dgm:pt modelId="{5A7907D2-E144-4F4F-98BC-994A2F81E820}" type="sibTrans" cxnId="{E06089A3-D946-49C4-B8CB-0AD0D409C516}">
      <dgm:prSet/>
      <dgm:spPr/>
      <dgm:t>
        <a:bodyPr/>
        <a:lstStyle/>
        <a:p>
          <a:endParaRPr lang="zh-CN" altLang="en-US" sz="2400"/>
        </a:p>
      </dgm:t>
    </dgm:pt>
    <dgm:pt modelId="{A4D71457-F644-484B-BA28-99495EAF0047}" type="pres">
      <dgm:prSet presAssocID="{6F203390-EB22-4058-B192-486009E0DC6C}" presName="diagram" presStyleCnt="0">
        <dgm:presLayoutVars>
          <dgm:chPref val="1"/>
          <dgm:dir/>
          <dgm:animOne val="branch"/>
          <dgm:animLvl val="lvl"/>
          <dgm:resizeHandles val="exact"/>
        </dgm:presLayoutVars>
      </dgm:prSet>
      <dgm:spPr/>
    </dgm:pt>
    <dgm:pt modelId="{3D65E813-3764-469C-A507-D0007F3EB8B7}" type="pres">
      <dgm:prSet presAssocID="{743FB104-0C9D-48B2-8C53-8C8BCB64F149}" presName="root1" presStyleCnt="0"/>
      <dgm:spPr/>
    </dgm:pt>
    <dgm:pt modelId="{333C96CE-F224-4A07-8992-B6985CEE68B3}" type="pres">
      <dgm:prSet presAssocID="{743FB104-0C9D-48B2-8C53-8C8BCB64F149}" presName="LevelOneTextNode" presStyleLbl="node0" presStyleIdx="0" presStyleCnt="1">
        <dgm:presLayoutVars>
          <dgm:chPref val="3"/>
        </dgm:presLayoutVars>
      </dgm:prSet>
      <dgm:spPr/>
    </dgm:pt>
    <dgm:pt modelId="{E34B86FE-B441-46AA-8A44-664B5FB9C548}" type="pres">
      <dgm:prSet presAssocID="{743FB104-0C9D-48B2-8C53-8C8BCB64F149}" presName="level2hierChild" presStyleCnt="0"/>
      <dgm:spPr/>
    </dgm:pt>
    <dgm:pt modelId="{F6DB8D6E-0BE8-4861-84E1-D5424231CD34}" type="pres">
      <dgm:prSet presAssocID="{DF5DAB84-0D1C-4A17-9A54-B7F67236CEFC}" presName="conn2-1" presStyleLbl="parChTrans1D2" presStyleIdx="0" presStyleCnt="2"/>
      <dgm:spPr/>
    </dgm:pt>
    <dgm:pt modelId="{72C80CD6-8E55-41F7-991F-C109DA9CC2BE}" type="pres">
      <dgm:prSet presAssocID="{DF5DAB84-0D1C-4A17-9A54-B7F67236CEFC}" presName="connTx" presStyleLbl="parChTrans1D2" presStyleIdx="0" presStyleCnt="2"/>
      <dgm:spPr/>
    </dgm:pt>
    <dgm:pt modelId="{29054178-B917-4083-B978-5A8704B5038D}" type="pres">
      <dgm:prSet presAssocID="{F172FB29-EA66-4547-91E5-69ED5A597BC1}" presName="root2" presStyleCnt="0"/>
      <dgm:spPr/>
    </dgm:pt>
    <dgm:pt modelId="{120B1836-DAF9-45B5-8F88-75F15693A334}" type="pres">
      <dgm:prSet presAssocID="{F172FB29-EA66-4547-91E5-69ED5A597BC1}" presName="LevelTwoTextNode" presStyleLbl="node2" presStyleIdx="0" presStyleCnt="2">
        <dgm:presLayoutVars>
          <dgm:chPref val="3"/>
        </dgm:presLayoutVars>
      </dgm:prSet>
      <dgm:spPr/>
    </dgm:pt>
    <dgm:pt modelId="{070F3049-B196-43C1-9C19-93688CB73058}" type="pres">
      <dgm:prSet presAssocID="{F172FB29-EA66-4547-91E5-69ED5A597BC1}" presName="level3hierChild" presStyleCnt="0"/>
      <dgm:spPr/>
    </dgm:pt>
    <dgm:pt modelId="{962D93A5-D4EC-41C5-AEC9-6C56D44D9EBB}" type="pres">
      <dgm:prSet presAssocID="{8041DCCC-C24F-4EB3-9E42-14AC2C940E71}" presName="conn2-1" presStyleLbl="parChTrans1D3" presStyleIdx="0" presStyleCnt="4"/>
      <dgm:spPr/>
    </dgm:pt>
    <dgm:pt modelId="{D2C29DB5-13C3-4F82-92A3-6F204AD04E4F}" type="pres">
      <dgm:prSet presAssocID="{8041DCCC-C24F-4EB3-9E42-14AC2C940E71}" presName="connTx" presStyleLbl="parChTrans1D3" presStyleIdx="0" presStyleCnt="4"/>
      <dgm:spPr/>
    </dgm:pt>
    <dgm:pt modelId="{D2068287-A919-49F3-A706-EC56D7ACCB7E}" type="pres">
      <dgm:prSet presAssocID="{0E236E8C-F6F5-441A-B3BB-F09CE70F3935}" presName="root2" presStyleCnt="0"/>
      <dgm:spPr/>
    </dgm:pt>
    <dgm:pt modelId="{69DC20E5-0D77-4CCB-B632-4AB174F31498}" type="pres">
      <dgm:prSet presAssocID="{0E236E8C-F6F5-441A-B3BB-F09CE70F3935}" presName="LevelTwoTextNode" presStyleLbl="node3" presStyleIdx="0" presStyleCnt="4">
        <dgm:presLayoutVars>
          <dgm:chPref val="3"/>
        </dgm:presLayoutVars>
      </dgm:prSet>
      <dgm:spPr/>
    </dgm:pt>
    <dgm:pt modelId="{45EA02F3-5032-44E4-8D66-C25004632FC5}" type="pres">
      <dgm:prSet presAssocID="{0E236E8C-F6F5-441A-B3BB-F09CE70F3935}" presName="level3hierChild" presStyleCnt="0"/>
      <dgm:spPr/>
    </dgm:pt>
    <dgm:pt modelId="{DC9BE926-B509-4A93-9700-AF1A2C3B3FD9}" type="pres">
      <dgm:prSet presAssocID="{7A1BD356-A148-4CD1-98C9-BB526E1DB5EA}" presName="conn2-1" presStyleLbl="parChTrans1D3" presStyleIdx="1" presStyleCnt="4"/>
      <dgm:spPr/>
    </dgm:pt>
    <dgm:pt modelId="{60134AC9-9D7B-4D12-9BB8-924EE34E7ECB}" type="pres">
      <dgm:prSet presAssocID="{7A1BD356-A148-4CD1-98C9-BB526E1DB5EA}" presName="connTx" presStyleLbl="parChTrans1D3" presStyleIdx="1" presStyleCnt="4"/>
      <dgm:spPr/>
    </dgm:pt>
    <dgm:pt modelId="{EC43E06A-CF43-4302-AF84-A10D8856DA62}" type="pres">
      <dgm:prSet presAssocID="{50B54AE2-A9E7-4CAE-9B76-33B803A418B6}" presName="root2" presStyleCnt="0"/>
      <dgm:spPr/>
    </dgm:pt>
    <dgm:pt modelId="{4DA06992-A428-4FA4-BA67-A77F11977D9B}" type="pres">
      <dgm:prSet presAssocID="{50B54AE2-A9E7-4CAE-9B76-33B803A418B6}" presName="LevelTwoTextNode" presStyleLbl="node3" presStyleIdx="1" presStyleCnt="4">
        <dgm:presLayoutVars>
          <dgm:chPref val="3"/>
        </dgm:presLayoutVars>
      </dgm:prSet>
      <dgm:spPr/>
    </dgm:pt>
    <dgm:pt modelId="{FBB292A6-2E81-4E33-AC58-85E626B3EED7}" type="pres">
      <dgm:prSet presAssocID="{50B54AE2-A9E7-4CAE-9B76-33B803A418B6}" presName="level3hierChild" presStyleCnt="0"/>
      <dgm:spPr/>
    </dgm:pt>
    <dgm:pt modelId="{685D0074-48D7-4808-B7FD-A1FFBF003FE3}" type="pres">
      <dgm:prSet presAssocID="{934315B8-B5A0-49A2-8F20-772FBB89A537}" presName="conn2-1" presStyleLbl="parChTrans1D2" presStyleIdx="1" presStyleCnt="2"/>
      <dgm:spPr/>
    </dgm:pt>
    <dgm:pt modelId="{BF1DCC24-A3BE-4570-8116-127C8F02F276}" type="pres">
      <dgm:prSet presAssocID="{934315B8-B5A0-49A2-8F20-772FBB89A537}" presName="connTx" presStyleLbl="parChTrans1D2" presStyleIdx="1" presStyleCnt="2"/>
      <dgm:spPr/>
    </dgm:pt>
    <dgm:pt modelId="{EA947156-EB44-4202-A7E5-3A30B6868A95}" type="pres">
      <dgm:prSet presAssocID="{F4591A41-D5F8-474C-BB42-994502B20439}" presName="root2" presStyleCnt="0"/>
      <dgm:spPr/>
    </dgm:pt>
    <dgm:pt modelId="{D863E92A-6DB6-4C4A-B03D-034E61D89AEA}" type="pres">
      <dgm:prSet presAssocID="{F4591A41-D5F8-474C-BB42-994502B20439}" presName="LevelTwoTextNode" presStyleLbl="node2" presStyleIdx="1" presStyleCnt="2">
        <dgm:presLayoutVars>
          <dgm:chPref val="3"/>
        </dgm:presLayoutVars>
      </dgm:prSet>
      <dgm:spPr/>
    </dgm:pt>
    <dgm:pt modelId="{DACC753F-B8D7-43A3-AAEE-F5AE974A1C1A}" type="pres">
      <dgm:prSet presAssocID="{F4591A41-D5F8-474C-BB42-994502B20439}" presName="level3hierChild" presStyleCnt="0"/>
      <dgm:spPr/>
    </dgm:pt>
    <dgm:pt modelId="{7442F653-EAA5-4826-A6A5-CEF30E3B211D}" type="pres">
      <dgm:prSet presAssocID="{3367B2F7-F099-49B5-927A-AC1A298C4D64}" presName="conn2-1" presStyleLbl="parChTrans1D3" presStyleIdx="2" presStyleCnt="4"/>
      <dgm:spPr/>
    </dgm:pt>
    <dgm:pt modelId="{C4BE99CE-B7E0-4A93-9312-A224D9F7EC8B}" type="pres">
      <dgm:prSet presAssocID="{3367B2F7-F099-49B5-927A-AC1A298C4D64}" presName="connTx" presStyleLbl="parChTrans1D3" presStyleIdx="2" presStyleCnt="4"/>
      <dgm:spPr/>
    </dgm:pt>
    <dgm:pt modelId="{51006955-2574-474D-822E-2EAB7594379A}" type="pres">
      <dgm:prSet presAssocID="{73008CB5-8A9A-4C1F-8934-A8D2E5677BC1}" presName="root2" presStyleCnt="0"/>
      <dgm:spPr/>
    </dgm:pt>
    <dgm:pt modelId="{137FEC5B-C566-4017-831F-079EB41F40F2}" type="pres">
      <dgm:prSet presAssocID="{73008CB5-8A9A-4C1F-8934-A8D2E5677BC1}" presName="LevelTwoTextNode" presStyleLbl="node3" presStyleIdx="2" presStyleCnt="4">
        <dgm:presLayoutVars>
          <dgm:chPref val="3"/>
        </dgm:presLayoutVars>
      </dgm:prSet>
      <dgm:spPr/>
    </dgm:pt>
    <dgm:pt modelId="{82E0BB09-84C4-422C-96AD-87A18CC1EA63}" type="pres">
      <dgm:prSet presAssocID="{73008CB5-8A9A-4C1F-8934-A8D2E5677BC1}" presName="level3hierChild" presStyleCnt="0"/>
      <dgm:spPr/>
    </dgm:pt>
    <dgm:pt modelId="{8BCE9474-1D00-4844-900B-5060424633AA}" type="pres">
      <dgm:prSet presAssocID="{81C09774-9E38-4754-A26B-4B21C0CC555C}" presName="conn2-1" presStyleLbl="parChTrans1D3" presStyleIdx="3" presStyleCnt="4"/>
      <dgm:spPr/>
    </dgm:pt>
    <dgm:pt modelId="{26602001-B244-4E41-8A85-44B8380A4D29}" type="pres">
      <dgm:prSet presAssocID="{81C09774-9E38-4754-A26B-4B21C0CC555C}" presName="connTx" presStyleLbl="parChTrans1D3" presStyleIdx="3" presStyleCnt="4"/>
      <dgm:spPr/>
    </dgm:pt>
    <dgm:pt modelId="{CDEAF6F4-6225-4F74-97EE-8262ED70DCD0}" type="pres">
      <dgm:prSet presAssocID="{C3D5735E-E150-4988-AF62-02702893F4D7}" presName="root2" presStyleCnt="0"/>
      <dgm:spPr/>
    </dgm:pt>
    <dgm:pt modelId="{220A4675-8175-4097-8209-94E494E6B5B9}" type="pres">
      <dgm:prSet presAssocID="{C3D5735E-E150-4988-AF62-02702893F4D7}" presName="LevelTwoTextNode" presStyleLbl="node3" presStyleIdx="3" presStyleCnt="4">
        <dgm:presLayoutVars>
          <dgm:chPref val="3"/>
        </dgm:presLayoutVars>
      </dgm:prSet>
      <dgm:spPr/>
    </dgm:pt>
    <dgm:pt modelId="{BCEF6457-DA1B-4E0A-9FE3-2C9B12AE9D83}" type="pres">
      <dgm:prSet presAssocID="{C3D5735E-E150-4988-AF62-02702893F4D7}" presName="level3hierChild" presStyleCnt="0"/>
      <dgm:spPr/>
    </dgm:pt>
  </dgm:ptLst>
  <dgm:cxnLst>
    <dgm:cxn modelId="{9F676417-EA96-4595-8A79-B71E4DB1D6D4}" type="presOf" srcId="{934315B8-B5A0-49A2-8F20-772FBB89A537}" destId="{BF1DCC24-A3BE-4570-8116-127C8F02F276}" srcOrd="1" destOrd="0" presId="urn:microsoft.com/office/officeart/2005/8/layout/hierarchy2"/>
    <dgm:cxn modelId="{E3B0431D-DE9F-4BB5-953D-587FA21D4891}" srcId="{743FB104-0C9D-48B2-8C53-8C8BCB64F149}" destId="{F172FB29-EA66-4547-91E5-69ED5A597BC1}" srcOrd="0" destOrd="0" parTransId="{DF5DAB84-0D1C-4A17-9A54-B7F67236CEFC}" sibTransId="{C7395363-23B2-46A5-92D0-E0169A171B1B}"/>
    <dgm:cxn modelId="{F5E54025-4414-453F-9D69-DAFA8EFA37FA}" type="presOf" srcId="{81C09774-9E38-4754-A26B-4B21C0CC555C}" destId="{8BCE9474-1D00-4844-900B-5060424633AA}" srcOrd="0" destOrd="0" presId="urn:microsoft.com/office/officeart/2005/8/layout/hierarchy2"/>
    <dgm:cxn modelId="{14010C3C-48F1-413A-B2BC-017846EA0009}" type="presOf" srcId="{8041DCCC-C24F-4EB3-9E42-14AC2C940E71}" destId="{D2C29DB5-13C3-4F82-92A3-6F204AD04E4F}" srcOrd="1" destOrd="0" presId="urn:microsoft.com/office/officeart/2005/8/layout/hierarchy2"/>
    <dgm:cxn modelId="{AED92B3D-01CC-45E7-84D0-562A29E1BA7E}" type="presOf" srcId="{3367B2F7-F099-49B5-927A-AC1A298C4D64}" destId="{C4BE99CE-B7E0-4A93-9312-A224D9F7EC8B}" srcOrd="1" destOrd="0" presId="urn:microsoft.com/office/officeart/2005/8/layout/hierarchy2"/>
    <dgm:cxn modelId="{12C19D3D-C2FA-44E1-A23C-29C0E9E6936A}" srcId="{F4591A41-D5F8-474C-BB42-994502B20439}" destId="{73008CB5-8A9A-4C1F-8934-A8D2E5677BC1}" srcOrd="0" destOrd="0" parTransId="{3367B2F7-F099-49B5-927A-AC1A298C4D64}" sibTransId="{440F2CA5-9360-48F9-8DE0-9751EB98304B}"/>
    <dgm:cxn modelId="{C3023B49-B0FE-4569-A8F2-35FE92898318}" type="presOf" srcId="{8041DCCC-C24F-4EB3-9E42-14AC2C940E71}" destId="{962D93A5-D4EC-41C5-AEC9-6C56D44D9EBB}" srcOrd="0" destOrd="0" presId="urn:microsoft.com/office/officeart/2005/8/layout/hierarchy2"/>
    <dgm:cxn modelId="{E8B44C4C-1FF0-4BFD-B4B8-F939CE643B7D}" type="presOf" srcId="{743FB104-0C9D-48B2-8C53-8C8BCB64F149}" destId="{333C96CE-F224-4A07-8992-B6985CEE68B3}" srcOrd="0" destOrd="0" presId="urn:microsoft.com/office/officeart/2005/8/layout/hierarchy2"/>
    <dgm:cxn modelId="{19C3784F-C9E4-47BF-B03B-043648540C1C}" type="presOf" srcId="{F4591A41-D5F8-474C-BB42-994502B20439}" destId="{D863E92A-6DB6-4C4A-B03D-034E61D89AEA}" srcOrd="0" destOrd="0" presId="urn:microsoft.com/office/officeart/2005/8/layout/hierarchy2"/>
    <dgm:cxn modelId="{5D1ED554-464D-4B1F-9FD0-605A430E666E}" type="presOf" srcId="{DF5DAB84-0D1C-4A17-9A54-B7F67236CEFC}" destId="{F6DB8D6E-0BE8-4861-84E1-D5424231CD34}" srcOrd="0" destOrd="0" presId="urn:microsoft.com/office/officeart/2005/8/layout/hierarchy2"/>
    <dgm:cxn modelId="{C7EFFF5A-67A2-42C8-A9AE-5D1DDEAF700E}" srcId="{743FB104-0C9D-48B2-8C53-8C8BCB64F149}" destId="{F4591A41-D5F8-474C-BB42-994502B20439}" srcOrd="1" destOrd="0" parTransId="{934315B8-B5A0-49A2-8F20-772FBB89A537}" sibTransId="{8CEBF3B2-2FB6-44FF-ADCB-DB17BBCE152D}"/>
    <dgm:cxn modelId="{29340960-5444-4F50-96A7-91EE9DF41BDE}" type="presOf" srcId="{F172FB29-EA66-4547-91E5-69ED5A597BC1}" destId="{120B1836-DAF9-45B5-8F88-75F15693A334}" srcOrd="0" destOrd="0" presId="urn:microsoft.com/office/officeart/2005/8/layout/hierarchy2"/>
    <dgm:cxn modelId="{4EDA5B78-C014-4A8F-B383-FFE326ADA86B}" type="presOf" srcId="{DF5DAB84-0D1C-4A17-9A54-B7F67236CEFC}" destId="{72C80CD6-8E55-41F7-991F-C109DA9CC2BE}" srcOrd="1" destOrd="0" presId="urn:microsoft.com/office/officeart/2005/8/layout/hierarchy2"/>
    <dgm:cxn modelId="{6E806681-6773-4ECF-A96A-F43DB2E61F6A}" type="presOf" srcId="{50B54AE2-A9E7-4CAE-9B76-33B803A418B6}" destId="{4DA06992-A428-4FA4-BA67-A77F11977D9B}" srcOrd="0" destOrd="0" presId="urn:microsoft.com/office/officeart/2005/8/layout/hierarchy2"/>
    <dgm:cxn modelId="{964C588E-837A-4C58-A039-7372476730C6}" srcId="{F172FB29-EA66-4547-91E5-69ED5A597BC1}" destId="{0E236E8C-F6F5-441A-B3BB-F09CE70F3935}" srcOrd="0" destOrd="0" parTransId="{8041DCCC-C24F-4EB3-9E42-14AC2C940E71}" sibTransId="{B32739D6-600A-456E-A434-2F43CAEE56FE}"/>
    <dgm:cxn modelId="{EF96A890-0114-4AB6-A332-7252A0ACD042}" type="presOf" srcId="{934315B8-B5A0-49A2-8F20-772FBB89A537}" destId="{685D0074-48D7-4808-B7FD-A1FFBF003FE3}" srcOrd="0" destOrd="0" presId="urn:microsoft.com/office/officeart/2005/8/layout/hierarchy2"/>
    <dgm:cxn modelId="{64026792-0ED9-4042-A84C-43C5D995BB07}" type="presOf" srcId="{7A1BD356-A148-4CD1-98C9-BB526E1DB5EA}" destId="{60134AC9-9D7B-4D12-9BB8-924EE34E7ECB}" srcOrd="1" destOrd="0" presId="urn:microsoft.com/office/officeart/2005/8/layout/hierarchy2"/>
    <dgm:cxn modelId="{F2D10795-EEE5-4315-8EF1-414C7C856105}" srcId="{F172FB29-EA66-4547-91E5-69ED5A597BC1}" destId="{50B54AE2-A9E7-4CAE-9B76-33B803A418B6}" srcOrd="1" destOrd="0" parTransId="{7A1BD356-A148-4CD1-98C9-BB526E1DB5EA}" sibTransId="{4612D3F0-EB02-4EFF-9FBE-C259FB357368}"/>
    <dgm:cxn modelId="{5DE4159F-BB1D-4F9C-B725-1B36126EC844}" srcId="{6F203390-EB22-4058-B192-486009E0DC6C}" destId="{743FB104-0C9D-48B2-8C53-8C8BCB64F149}" srcOrd="0" destOrd="0" parTransId="{985A2707-0600-466C-A1B7-CA98AA43D01C}" sibTransId="{4755919D-38C9-42EC-822F-99B7FA3CD223}"/>
    <dgm:cxn modelId="{6700E1A1-CB82-4662-80A0-D25AAD7A46C6}" type="presOf" srcId="{7A1BD356-A148-4CD1-98C9-BB526E1DB5EA}" destId="{DC9BE926-B509-4A93-9700-AF1A2C3B3FD9}" srcOrd="0" destOrd="0" presId="urn:microsoft.com/office/officeart/2005/8/layout/hierarchy2"/>
    <dgm:cxn modelId="{E06089A3-D946-49C4-B8CB-0AD0D409C516}" srcId="{F4591A41-D5F8-474C-BB42-994502B20439}" destId="{C3D5735E-E150-4988-AF62-02702893F4D7}" srcOrd="1" destOrd="0" parTransId="{81C09774-9E38-4754-A26B-4B21C0CC555C}" sibTransId="{5A7907D2-E144-4F4F-98BC-994A2F81E820}"/>
    <dgm:cxn modelId="{CCCD0BAF-06D2-401E-B8C7-3FF17AD249F3}" type="presOf" srcId="{6F203390-EB22-4058-B192-486009E0DC6C}" destId="{A4D71457-F644-484B-BA28-99495EAF0047}" srcOrd="0" destOrd="0" presId="urn:microsoft.com/office/officeart/2005/8/layout/hierarchy2"/>
    <dgm:cxn modelId="{662E21B5-AB54-4A18-A374-84309228E8B5}" type="presOf" srcId="{73008CB5-8A9A-4C1F-8934-A8D2E5677BC1}" destId="{137FEC5B-C566-4017-831F-079EB41F40F2}" srcOrd="0" destOrd="0" presId="urn:microsoft.com/office/officeart/2005/8/layout/hierarchy2"/>
    <dgm:cxn modelId="{E17D1CCF-36DB-4AEA-9633-065DEF650A2F}" type="presOf" srcId="{81C09774-9E38-4754-A26B-4B21C0CC555C}" destId="{26602001-B244-4E41-8A85-44B8380A4D29}" srcOrd="1" destOrd="0" presId="urn:microsoft.com/office/officeart/2005/8/layout/hierarchy2"/>
    <dgm:cxn modelId="{44BA96F5-F764-4D8C-8F79-28FBA9C03238}" type="presOf" srcId="{3367B2F7-F099-49B5-927A-AC1A298C4D64}" destId="{7442F653-EAA5-4826-A6A5-CEF30E3B211D}" srcOrd="0" destOrd="0" presId="urn:microsoft.com/office/officeart/2005/8/layout/hierarchy2"/>
    <dgm:cxn modelId="{5FFEF3FA-180E-4311-A91E-36E636D162C6}" type="presOf" srcId="{C3D5735E-E150-4988-AF62-02702893F4D7}" destId="{220A4675-8175-4097-8209-94E494E6B5B9}" srcOrd="0" destOrd="0" presId="urn:microsoft.com/office/officeart/2005/8/layout/hierarchy2"/>
    <dgm:cxn modelId="{EBD98AFC-E003-490C-BD3D-26C182C534EB}" type="presOf" srcId="{0E236E8C-F6F5-441A-B3BB-F09CE70F3935}" destId="{69DC20E5-0D77-4CCB-B632-4AB174F31498}" srcOrd="0" destOrd="0" presId="urn:microsoft.com/office/officeart/2005/8/layout/hierarchy2"/>
    <dgm:cxn modelId="{26F43BEC-77B3-4DC2-BB12-383310AB2D90}" type="presParOf" srcId="{A4D71457-F644-484B-BA28-99495EAF0047}" destId="{3D65E813-3764-469C-A507-D0007F3EB8B7}" srcOrd="0" destOrd="0" presId="urn:microsoft.com/office/officeart/2005/8/layout/hierarchy2"/>
    <dgm:cxn modelId="{7926D3FD-036E-44C7-B6F8-6D34757540BF}" type="presParOf" srcId="{3D65E813-3764-469C-A507-D0007F3EB8B7}" destId="{333C96CE-F224-4A07-8992-B6985CEE68B3}" srcOrd="0" destOrd="0" presId="urn:microsoft.com/office/officeart/2005/8/layout/hierarchy2"/>
    <dgm:cxn modelId="{7685ECCB-0326-4D44-8271-920A054813EE}" type="presParOf" srcId="{3D65E813-3764-469C-A507-D0007F3EB8B7}" destId="{E34B86FE-B441-46AA-8A44-664B5FB9C548}" srcOrd="1" destOrd="0" presId="urn:microsoft.com/office/officeart/2005/8/layout/hierarchy2"/>
    <dgm:cxn modelId="{CB1885A6-70E5-48A2-BB5A-E262147C6796}" type="presParOf" srcId="{E34B86FE-B441-46AA-8A44-664B5FB9C548}" destId="{F6DB8D6E-0BE8-4861-84E1-D5424231CD34}" srcOrd="0" destOrd="0" presId="urn:microsoft.com/office/officeart/2005/8/layout/hierarchy2"/>
    <dgm:cxn modelId="{A7A9F15D-0395-4599-B8CB-128DD9997E80}" type="presParOf" srcId="{F6DB8D6E-0BE8-4861-84E1-D5424231CD34}" destId="{72C80CD6-8E55-41F7-991F-C109DA9CC2BE}" srcOrd="0" destOrd="0" presId="urn:microsoft.com/office/officeart/2005/8/layout/hierarchy2"/>
    <dgm:cxn modelId="{EA1DF3CB-E6E2-4D11-89FC-2424A09FEEBA}" type="presParOf" srcId="{E34B86FE-B441-46AA-8A44-664B5FB9C548}" destId="{29054178-B917-4083-B978-5A8704B5038D}" srcOrd="1" destOrd="0" presId="urn:microsoft.com/office/officeart/2005/8/layout/hierarchy2"/>
    <dgm:cxn modelId="{F1455CFE-8AC3-4286-90EC-A96D7ABCC28F}" type="presParOf" srcId="{29054178-B917-4083-B978-5A8704B5038D}" destId="{120B1836-DAF9-45B5-8F88-75F15693A334}" srcOrd="0" destOrd="0" presId="urn:microsoft.com/office/officeart/2005/8/layout/hierarchy2"/>
    <dgm:cxn modelId="{896EE826-EE9A-441F-B08B-AB7E728E8764}" type="presParOf" srcId="{29054178-B917-4083-B978-5A8704B5038D}" destId="{070F3049-B196-43C1-9C19-93688CB73058}" srcOrd="1" destOrd="0" presId="urn:microsoft.com/office/officeart/2005/8/layout/hierarchy2"/>
    <dgm:cxn modelId="{05934E9B-6001-4475-BF34-2F02929DB77E}" type="presParOf" srcId="{070F3049-B196-43C1-9C19-93688CB73058}" destId="{962D93A5-D4EC-41C5-AEC9-6C56D44D9EBB}" srcOrd="0" destOrd="0" presId="urn:microsoft.com/office/officeart/2005/8/layout/hierarchy2"/>
    <dgm:cxn modelId="{2E349B12-C515-44EE-B20D-7B6DB74A88EA}" type="presParOf" srcId="{962D93A5-D4EC-41C5-AEC9-6C56D44D9EBB}" destId="{D2C29DB5-13C3-4F82-92A3-6F204AD04E4F}" srcOrd="0" destOrd="0" presId="urn:microsoft.com/office/officeart/2005/8/layout/hierarchy2"/>
    <dgm:cxn modelId="{16E15D29-4852-437D-9214-0D457037F02F}" type="presParOf" srcId="{070F3049-B196-43C1-9C19-93688CB73058}" destId="{D2068287-A919-49F3-A706-EC56D7ACCB7E}" srcOrd="1" destOrd="0" presId="urn:microsoft.com/office/officeart/2005/8/layout/hierarchy2"/>
    <dgm:cxn modelId="{DBD24A79-CE96-4AF0-958A-FEC64CA67042}" type="presParOf" srcId="{D2068287-A919-49F3-A706-EC56D7ACCB7E}" destId="{69DC20E5-0D77-4CCB-B632-4AB174F31498}" srcOrd="0" destOrd="0" presId="urn:microsoft.com/office/officeart/2005/8/layout/hierarchy2"/>
    <dgm:cxn modelId="{C42287BF-3DE0-4C6A-89EE-9E659743DEED}" type="presParOf" srcId="{D2068287-A919-49F3-A706-EC56D7ACCB7E}" destId="{45EA02F3-5032-44E4-8D66-C25004632FC5}" srcOrd="1" destOrd="0" presId="urn:microsoft.com/office/officeart/2005/8/layout/hierarchy2"/>
    <dgm:cxn modelId="{EB98006C-AC2A-4DB4-ADBC-78312B96BFB0}" type="presParOf" srcId="{070F3049-B196-43C1-9C19-93688CB73058}" destId="{DC9BE926-B509-4A93-9700-AF1A2C3B3FD9}" srcOrd="2" destOrd="0" presId="urn:microsoft.com/office/officeart/2005/8/layout/hierarchy2"/>
    <dgm:cxn modelId="{0A22C90F-8DBB-499B-9E3D-22A6321896FB}" type="presParOf" srcId="{DC9BE926-B509-4A93-9700-AF1A2C3B3FD9}" destId="{60134AC9-9D7B-4D12-9BB8-924EE34E7ECB}" srcOrd="0" destOrd="0" presId="urn:microsoft.com/office/officeart/2005/8/layout/hierarchy2"/>
    <dgm:cxn modelId="{B3AF588D-AE8B-4E23-957C-45DC18EA4714}" type="presParOf" srcId="{070F3049-B196-43C1-9C19-93688CB73058}" destId="{EC43E06A-CF43-4302-AF84-A10D8856DA62}" srcOrd="3" destOrd="0" presId="urn:microsoft.com/office/officeart/2005/8/layout/hierarchy2"/>
    <dgm:cxn modelId="{948CBF49-A314-4A2D-89C7-BE59C93CC275}" type="presParOf" srcId="{EC43E06A-CF43-4302-AF84-A10D8856DA62}" destId="{4DA06992-A428-4FA4-BA67-A77F11977D9B}" srcOrd="0" destOrd="0" presId="urn:microsoft.com/office/officeart/2005/8/layout/hierarchy2"/>
    <dgm:cxn modelId="{35547275-0338-4FD5-B9B5-4BDD14D40548}" type="presParOf" srcId="{EC43E06A-CF43-4302-AF84-A10D8856DA62}" destId="{FBB292A6-2E81-4E33-AC58-85E626B3EED7}" srcOrd="1" destOrd="0" presId="urn:microsoft.com/office/officeart/2005/8/layout/hierarchy2"/>
    <dgm:cxn modelId="{405F8C60-A01F-42AD-8FB2-2BE553C2FDBD}" type="presParOf" srcId="{E34B86FE-B441-46AA-8A44-664B5FB9C548}" destId="{685D0074-48D7-4808-B7FD-A1FFBF003FE3}" srcOrd="2" destOrd="0" presId="urn:microsoft.com/office/officeart/2005/8/layout/hierarchy2"/>
    <dgm:cxn modelId="{6E99440C-B826-49D7-90B9-3860C999AB2F}" type="presParOf" srcId="{685D0074-48D7-4808-B7FD-A1FFBF003FE3}" destId="{BF1DCC24-A3BE-4570-8116-127C8F02F276}" srcOrd="0" destOrd="0" presId="urn:microsoft.com/office/officeart/2005/8/layout/hierarchy2"/>
    <dgm:cxn modelId="{093BE728-E09B-48C6-B2F3-C4CDA4236D30}" type="presParOf" srcId="{E34B86FE-B441-46AA-8A44-664B5FB9C548}" destId="{EA947156-EB44-4202-A7E5-3A30B6868A95}" srcOrd="3" destOrd="0" presId="urn:microsoft.com/office/officeart/2005/8/layout/hierarchy2"/>
    <dgm:cxn modelId="{7C7D1555-7380-466C-8F11-E295695A5D6C}" type="presParOf" srcId="{EA947156-EB44-4202-A7E5-3A30B6868A95}" destId="{D863E92A-6DB6-4C4A-B03D-034E61D89AEA}" srcOrd="0" destOrd="0" presId="urn:microsoft.com/office/officeart/2005/8/layout/hierarchy2"/>
    <dgm:cxn modelId="{15E86A7A-9722-447C-A722-CABACF3A2652}" type="presParOf" srcId="{EA947156-EB44-4202-A7E5-3A30B6868A95}" destId="{DACC753F-B8D7-43A3-AAEE-F5AE974A1C1A}" srcOrd="1" destOrd="0" presId="urn:microsoft.com/office/officeart/2005/8/layout/hierarchy2"/>
    <dgm:cxn modelId="{9835D52C-41A6-48EF-B8FF-EC3C8E59CC8E}" type="presParOf" srcId="{DACC753F-B8D7-43A3-AAEE-F5AE974A1C1A}" destId="{7442F653-EAA5-4826-A6A5-CEF30E3B211D}" srcOrd="0" destOrd="0" presId="urn:microsoft.com/office/officeart/2005/8/layout/hierarchy2"/>
    <dgm:cxn modelId="{D8380F40-137B-4795-B2B7-F75F63FDDEE4}" type="presParOf" srcId="{7442F653-EAA5-4826-A6A5-CEF30E3B211D}" destId="{C4BE99CE-B7E0-4A93-9312-A224D9F7EC8B}" srcOrd="0" destOrd="0" presId="urn:microsoft.com/office/officeart/2005/8/layout/hierarchy2"/>
    <dgm:cxn modelId="{DDB40EF3-A6FB-49E2-B0C7-41A6F12F8320}" type="presParOf" srcId="{DACC753F-B8D7-43A3-AAEE-F5AE974A1C1A}" destId="{51006955-2574-474D-822E-2EAB7594379A}" srcOrd="1" destOrd="0" presId="urn:microsoft.com/office/officeart/2005/8/layout/hierarchy2"/>
    <dgm:cxn modelId="{2B683AFD-B647-428C-B838-618185CF7DF4}" type="presParOf" srcId="{51006955-2574-474D-822E-2EAB7594379A}" destId="{137FEC5B-C566-4017-831F-079EB41F40F2}" srcOrd="0" destOrd="0" presId="urn:microsoft.com/office/officeart/2005/8/layout/hierarchy2"/>
    <dgm:cxn modelId="{07B29543-8B05-4CD6-A8AD-887BAFE2DF30}" type="presParOf" srcId="{51006955-2574-474D-822E-2EAB7594379A}" destId="{82E0BB09-84C4-422C-96AD-87A18CC1EA63}" srcOrd="1" destOrd="0" presId="urn:microsoft.com/office/officeart/2005/8/layout/hierarchy2"/>
    <dgm:cxn modelId="{AD6E5B64-CD7C-47F2-9F57-B290884193F9}" type="presParOf" srcId="{DACC753F-B8D7-43A3-AAEE-F5AE974A1C1A}" destId="{8BCE9474-1D00-4844-900B-5060424633AA}" srcOrd="2" destOrd="0" presId="urn:microsoft.com/office/officeart/2005/8/layout/hierarchy2"/>
    <dgm:cxn modelId="{BCE752C7-8905-4C83-A257-DCEB3AB116B9}" type="presParOf" srcId="{8BCE9474-1D00-4844-900B-5060424633AA}" destId="{26602001-B244-4E41-8A85-44B8380A4D29}" srcOrd="0" destOrd="0" presId="urn:microsoft.com/office/officeart/2005/8/layout/hierarchy2"/>
    <dgm:cxn modelId="{231CB9EF-9A6C-4CE5-9447-B2913361CD1B}" type="presParOf" srcId="{DACC753F-B8D7-43A3-AAEE-F5AE974A1C1A}" destId="{CDEAF6F4-6225-4F74-97EE-8262ED70DCD0}" srcOrd="3" destOrd="0" presId="urn:microsoft.com/office/officeart/2005/8/layout/hierarchy2"/>
    <dgm:cxn modelId="{4E0CB504-695A-452A-8769-03B06FA074C2}" type="presParOf" srcId="{CDEAF6F4-6225-4F74-97EE-8262ED70DCD0}" destId="{220A4675-8175-4097-8209-94E494E6B5B9}" srcOrd="0" destOrd="0" presId="urn:microsoft.com/office/officeart/2005/8/layout/hierarchy2"/>
    <dgm:cxn modelId="{0420DC15-619C-4605-9937-4DAFECB23A33}" type="presParOf" srcId="{CDEAF6F4-6225-4F74-97EE-8262ED70DCD0}" destId="{BCEF6457-DA1B-4E0A-9FE3-2C9B12AE9D8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5ECFDF-990A-7149-B63A-28705777540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7E55061F-A8D5-1A46-9FD3-893854A38A90}">
      <dgm:prSet phldrT="[Text]" custT="1"/>
      <dgm:spPr/>
      <dgm:t>
        <a:bodyPr/>
        <a:lstStyle/>
        <a:p>
          <a:r>
            <a:rPr lang="en-US" sz="2000" dirty="0" err="1">
              <a:latin typeface="+mn-ea"/>
              <a:ea typeface="+mn-ea"/>
            </a:rPr>
            <a:t>从作业队列中选择作业来创建进程</a:t>
          </a:r>
          <a:r>
            <a:rPr lang="zh-CN" altLang="en-US" sz="2000" dirty="0">
              <a:latin typeface="+mn-ea"/>
              <a:ea typeface="+mn-ea"/>
            </a:rPr>
            <a:t>， 为此，需考虑：</a:t>
          </a:r>
          <a:endParaRPr lang="en-US" sz="2000" dirty="0">
            <a:latin typeface="+mn-ea"/>
            <a:ea typeface="+mn-ea"/>
          </a:endParaRPr>
        </a:p>
      </dgm:t>
    </dgm:pt>
    <dgm:pt modelId="{78A5209A-C329-5A4F-AF1B-8F1A687F4B6B}" type="parTrans" cxnId="{003233E3-3FEB-B747-9FA7-DDEB5844E595}">
      <dgm:prSet/>
      <dgm:spPr/>
      <dgm:t>
        <a:bodyPr/>
        <a:lstStyle/>
        <a:p>
          <a:endParaRPr lang="en-US" sz="1600">
            <a:latin typeface="+mn-ea"/>
            <a:ea typeface="+mn-ea"/>
          </a:endParaRPr>
        </a:p>
      </dgm:t>
    </dgm:pt>
    <dgm:pt modelId="{C2BD42A6-DAEE-E84D-AE14-A4ED7227B160}" type="sibTrans" cxnId="{003233E3-3FEB-B747-9FA7-DDEB5844E595}">
      <dgm:prSet/>
      <dgm:spPr/>
      <dgm:t>
        <a:bodyPr/>
        <a:lstStyle/>
        <a:p>
          <a:endParaRPr lang="en-US" sz="1600">
            <a:latin typeface="+mn-ea"/>
            <a:ea typeface="+mn-ea"/>
          </a:endParaRPr>
        </a:p>
      </dgm:t>
    </dgm:pt>
    <dgm:pt modelId="{B452A0BC-BD07-EB44-995E-4F40B0C5BE92}">
      <dgm:prSet custT="1"/>
      <dgm:spPr/>
      <dgm:t>
        <a:bodyPr/>
        <a:lstStyle/>
        <a:p>
          <a:r>
            <a:rPr lang="en-US" sz="2000" dirty="0" err="1">
              <a:latin typeface="+mn-ea"/>
              <a:ea typeface="+mn-ea"/>
            </a:rPr>
            <a:t>接纳哪个作业为之创建进程</a:t>
          </a:r>
          <a:endParaRPr lang="en-US" sz="2000" dirty="0">
            <a:latin typeface="+mn-ea"/>
            <a:ea typeface="+mn-ea"/>
          </a:endParaRPr>
        </a:p>
      </dgm:t>
    </dgm:pt>
    <dgm:pt modelId="{43166368-C5DE-0C47-8499-A61BEBB1E08A}" type="parTrans" cxnId="{4DD9712D-E80A-5346-9CB2-DA495447E3C9}">
      <dgm:prSet/>
      <dgm:spPr>
        <a:ln>
          <a:solidFill>
            <a:schemeClr val="accent6"/>
          </a:solidFill>
        </a:ln>
      </dgm:spPr>
      <dgm:t>
        <a:bodyPr/>
        <a:lstStyle/>
        <a:p>
          <a:endParaRPr lang="en-US" sz="1600">
            <a:latin typeface="+mn-ea"/>
            <a:ea typeface="+mn-ea"/>
          </a:endParaRPr>
        </a:p>
      </dgm:t>
    </dgm:pt>
    <dgm:pt modelId="{83DCA43B-6D2F-4442-AE6E-865396CD1D76}" type="sibTrans" cxnId="{4DD9712D-E80A-5346-9CB2-DA495447E3C9}">
      <dgm:prSet/>
      <dgm:spPr/>
      <dgm:t>
        <a:bodyPr/>
        <a:lstStyle/>
        <a:p>
          <a:endParaRPr lang="en-US" sz="1600">
            <a:latin typeface="+mn-ea"/>
            <a:ea typeface="+mn-ea"/>
          </a:endParaRPr>
        </a:p>
      </dgm:t>
    </dgm:pt>
    <dgm:pt modelId="{9788D3D0-6C72-1949-A6CB-0450453AE3F2}">
      <dgm:prSet custT="1"/>
      <dgm:spPr/>
      <dgm:t>
        <a:bodyPr/>
        <a:lstStyle/>
        <a:p>
          <a:r>
            <a:rPr lang="en-US" sz="2000" dirty="0" err="1">
              <a:latin typeface="+mn-ea"/>
              <a:ea typeface="+mn-ea"/>
            </a:rPr>
            <a:t>先来先服务</a:t>
          </a:r>
          <a:endParaRPr lang="en-US" sz="2000" dirty="0">
            <a:latin typeface="+mn-ea"/>
            <a:ea typeface="+mn-ea"/>
          </a:endParaRPr>
        </a:p>
      </dgm:t>
    </dgm:pt>
    <dgm:pt modelId="{3E27A45D-ADD7-1A47-A1CD-A588CD9493A6}" type="parTrans" cxnId="{313AC54D-14EC-ED41-84AE-4532E37D0BC6}">
      <dgm:prSet/>
      <dgm:spPr>
        <a:ln>
          <a:solidFill>
            <a:schemeClr val="accent6"/>
          </a:solidFill>
        </a:ln>
      </dgm:spPr>
      <dgm:t>
        <a:bodyPr/>
        <a:lstStyle/>
        <a:p>
          <a:endParaRPr lang="en-US" sz="1600">
            <a:latin typeface="+mn-ea"/>
            <a:ea typeface="+mn-ea"/>
          </a:endParaRPr>
        </a:p>
      </dgm:t>
    </dgm:pt>
    <dgm:pt modelId="{D6AB37B0-248B-7D48-8BFD-23368651349E}" type="sibTrans" cxnId="{313AC54D-14EC-ED41-84AE-4532E37D0BC6}">
      <dgm:prSet/>
      <dgm:spPr/>
      <dgm:t>
        <a:bodyPr/>
        <a:lstStyle/>
        <a:p>
          <a:endParaRPr lang="en-US" sz="1600">
            <a:latin typeface="+mn-ea"/>
            <a:ea typeface="+mn-ea"/>
          </a:endParaRPr>
        </a:p>
      </dgm:t>
    </dgm:pt>
    <dgm:pt modelId="{EFED3A02-92E5-7B4F-B439-13D02CBDBC35}">
      <dgm:prSet custT="1"/>
      <dgm:spPr/>
      <dgm:t>
        <a:bodyPr/>
        <a:lstStyle/>
        <a:p>
          <a:r>
            <a:rPr lang="en-US" sz="2000" dirty="0" err="1">
              <a:latin typeface="+mn-ea"/>
              <a:ea typeface="+mn-ea"/>
            </a:rPr>
            <a:t>优先级</a:t>
          </a:r>
          <a:r>
            <a:rPr lang="zh-CN" altLang="en-US" sz="2000" dirty="0">
              <a:latin typeface="+mn-ea"/>
              <a:ea typeface="+mn-ea"/>
            </a:rPr>
            <a:t>、期望的执行时间、</a:t>
          </a:r>
          <a:r>
            <a:rPr lang="en-US" altLang="zh-CN" sz="2000" dirty="0">
              <a:latin typeface="+mn-ea"/>
              <a:ea typeface="+mn-ea"/>
            </a:rPr>
            <a:t>I/O</a:t>
          </a:r>
          <a:r>
            <a:rPr lang="zh-CN" altLang="en-US" sz="2000" dirty="0">
              <a:latin typeface="+mn-ea"/>
              <a:ea typeface="+mn-ea"/>
            </a:rPr>
            <a:t>需求</a:t>
          </a:r>
          <a:endParaRPr lang="en-US" sz="2000" dirty="0">
            <a:latin typeface="+mn-ea"/>
            <a:ea typeface="+mn-ea"/>
          </a:endParaRPr>
        </a:p>
      </dgm:t>
    </dgm:pt>
    <dgm:pt modelId="{900FC365-CC4F-244C-8BB2-E0DE2EDB2C92}" type="parTrans" cxnId="{479DEE9C-1DF2-564D-A6B0-FECBBD97B603}">
      <dgm:prSet/>
      <dgm:spPr>
        <a:ln>
          <a:solidFill>
            <a:schemeClr val="accent6"/>
          </a:solidFill>
        </a:ln>
      </dgm:spPr>
      <dgm:t>
        <a:bodyPr/>
        <a:lstStyle/>
        <a:p>
          <a:endParaRPr lang="en-US" sz="1600">
            <a:latin typeface="+mn-ea"/>
            <a:ea typeface="+mn-ea"/>
          </a:endParaRPr>
        </a:p>
      </dgm:t>
    </dgm:pt>
    <dgm:pt modelId="{E0B37AE9-D6E2-234C-8ABC-3934D99299FD}" type="sibTrans" cxnId="{479DEE9C-1DF2-564D-A6B0-FECBBD97B603}">
      <dgm:prSet/>
      <dgm:spPr/>
      <dgm:t>
        <a:bodyPr/>
        <a:lstStyle/>
        <a:p>
          <a:endParaRPr lang="en-US" sz="1600">
            <a:latin typeface="+mn-ea"/>
            <a:ea typeface="+mn-ea"/>
          </a:endParaRPr>
        </a:p>
      </dgm:t>
    </dgm:pt>
    <dgm:pt modelId="{B2E19B59-8C49-5F4A-B522-FB427F24EFF0}">
      <dgm:prSet custT="1"/>
      <dgm:spPr/>
      <dgm:t>
        <a:bodyPr/>
        <a:lstStyle/>
        <a:p>
          <a:r>
            <a:rPr lang="en-US" sz="2000" dirty="0" err="1">
              <a:latin typeface="+mn-ea"/>
              <a:ea typeface="+mn-ea"/>
            </a:rPr>
            <a:t>何时操作系统能够接纳一个和多个进程</a:t>
          </a:r>
          <a:endParaRPr lang="en-US" sz="2000" dirty="0">
            <a:latin typeface="+mn-ea"/>
            <a:ea typeface="+mn-ea"/>
          </a:endParaRPr>
        </a:p>
      </dgm:t>
    </dgm:pt>
    <dgm:pt modelId="{E516EACE-6D46-0C4B-A5D4-AF3B00ED0ED3}" type="sibTrans" cxnId="{D47814B9-4341-7547-8A2B-AED4CBDCCA0C}">
      <dgm:prSet/>
      <dgm:spPr/>
      <dgm:t>
        <a:bodyPr/>
        <a:lstStyle/>
        <a:p>
          <a:endParaRPr lang="en-US" sz="1600">
            <a:latin typeface="+mn-ea"/>
            <a:ea typeface="+mn-ea"/>
          </a:endParaRPr>
        </a:p>
      </dgm:t>
    </dgm:pt>
    <dgm:pt modelId="{B40672A2-EF57-EF45-BEEF-3CC7B4092CEA}" type="parTrans" cxnId="{D47814B9-4341-7547-8A2B-AED4CBDCCA0C}">
      <dgm:prSet/>
      <dgm:spPr>
        <a:ln>
          <a:solidFill>
            <a:schemeClr val="accent6"/>
          </a:solidFill>
        </a:ln>
      </dgm:spPr>
      <dgm:t>
        <a:bodyPr/>
        <a:lstStyle/>
        <a:p>
          <a:endParaRPr lang="en-US" sz="1600">
            <a:latin typeface="+mn-ea"/>
            <a:ea typeface="+mn-ea"/>
          </a:endParaRPr>
        </a:p>
      </dgm:t>
    </dgm:pt>
    <dgm:pt modelId="{99DC4FCA-9D24-E540-A8C3-6E0FE26B20DF}" type="pres">
      <dgm:prSet presAssocID="{2F5ECFDF-990A-7149-B63A-287057775409}" presName="hierChild1" presStyleCnt="0">
        <dgm:presLayoutVars>
          <dgm:chPref val="1"/>
          <dgm:dir/>
          <dgm:animOne val="branch"/>
          <dgm:animLvl val="lvl"/>
          <dgm:resizeHandles/>
        </dgm:presLayoutVars>
      </dgm:prSet>
      <dgm:spPr/>
    </dgm:pt>
    <dgm:pt modelId="{0DE35A2B-A3E6-BB47-AD8F-B457D037F397}" type="pres">
      <dgm:prSet presAssocID="{7E55061F-A8D5-1A46-9FD3-893854A38A90}" presName="hierRoot1" presStyleCnt="0"/>
      <dgm:spPr/>
    </dgm:pt>
    <dgm:pt modelId="{23B9B35B-8437-3D40-8522-9D231FA6BE7A}" type="pres">
      <dgm:prSet presAssocID="{7E55061F-A8D5-1A46-9FD3-893854A38A90}" presName="composite" presStyleCnt="0"/>
      <dgm:spPr/>
    </dgm:pt>
    <dgm:pt modelId="{F6376796-3CFA-354D-BC47-8C9F869C43B1}" type="pres">
      <dgm:prSet presAssocID="{7E55061F-A8D5-1A46-9FD3-893854A38A90}" presName="background" presStyleLbl="node0" presStyleIdx="0" presStyleCnt="1"/>
      <dgm:spPr/>
    </dgm:pt>
    <dgm:pt modelId="{79838C3E-0F52-1744-A7D4-B12983AB3808}" type="pres">
      <dgm:prSet presAssocID="{7E55061F-A8D5-1A46-9FD3-893854A38A90}" presName="text" presStyleLbl="fgAcc0" presStyleIdx="0" presStyleCnt="1" custScaleX="132798">
        <dgm:presLayoutVars>
          <dgm:chPref val="3"/>
        </dgm:presLayoutVars>
      </dgm:prSet>
      <dgm:spPr/>
    </dgm:pt>
    <dgm:pt modelId="{2E331F31-566D-B348-AC5A-8BE28BC2370D}" type="pres">
      <dgm:prSet presAssocID="{7E55061F-A8D5-1A46-9FD3-893854A38A90}" presName="hierChild2" presStyleCnt="0"/>
      <dgm:spPr/>
    </dgm:pt>
    <dgm:pt modelId="{71DE5901-86A6-E748-8249-05D86E92148C}" type="pres">
      <dgm:prSet presAssocID="{B40672A2-EF57-EF45-BEEF-3CC7B4092CEA}" presName="Name10" presStyleLbl="parChTrans1D2" presStyleIdx="0" presStyleCnt="2"/>
      <dgm:spPr/>
    </dgm:pt>
    <dgm:pt modelId="{90C50ADF-70C5-C44E-91B1-4C86E95317AC}" type="pres">
      <dgm:prSet presAssocID="{B2E19B59-8C49-5F4A-B522-FB427F24EFF0}" presName="hierRoot2" presStyleCnt="0"/>
      <dgm:spPr/>
    </dgm:pt>
    <dgm:pt modelId="{2396F592-EC0F-C845-A582-B8F0B95397AD}" type="pres">
      <dgm:prSet presAssocID="{B2E19B59-8C49-5F4A-B522-FB427F24EFF0}" presName="composite2" presStyleCnt="0"/>
      <dgm:spPr/>
    </dgm:pt>
    <dgm:pt modelId="{CF6E069B-1E99-394F-BA77-0D760FFAAAEA}" type="pres">
      <dgm:prSet presAssocID="{B2E19B59-8C49-5F4A-B522-FB427F24EFF0}" presName="background2" presStyleLbl="node2" presStyleIdx="0" presStyleCnt="2"/>
      <dgm:spPr/>
    </dgm:pt>
    <dgm:pt modelId="{BEDB5996-E132-B845-A228-66156520BA95}" type="pres">
      <dgm:prSet presAssocID="{B2E19B59-8C49-5F4A-B522-FB427F24EFF0}" presName="text2" presStyleLbl="fgAcc2" presStyleIdx="0" presStyleCnt="2">
        <dgm:presLayoutVars>
          <dgm:chPref val="3"/>
        </dgm:presLayoutVars>
      </dgm:prSet>
      <dgm:spPr/>
    </dgm:pt>
    <dgm:pt modelId="{EAD4687F-826E-9042-B190-2ED5123D0765}" type="pres">
      <dgm:prSet presAssocID="{B2E19B59-8C49-5F4A-B522-FB427F24EFF0}" presName="hierChild3" presStyleCnt="0"/>
      <dgm:spPr/>
    </dgm:pt>
    <dgm:pt modelId="{67E2418F-D285-5342-AF8A-A0A8C948F10E}" type="pres">
      <dgm:prSet presAssocID="{43166368-C5DE-0C47-8499-A61BEBB1E08A}" presName="Name10" presStyleLbl="parChTrans1D2" presStyleIdx="1" presStyleCnt="2"/>
      <dgm:spPr/>
    </dgm:pt>
    <dgm:pt modelId="{0627B2B5-EFE6-BA44-B795-3142269CC838}" type="pres">
      <dgm:prSet presAssocID="{B452A0BC-BD07-EB44-995E-4F40B0C5BE92}" presName="hierRoot2" presStyleCnt="0"/>
      <dgm:spPr/>
    </dgm:pt>
    <dgm:pt modelId="{5FAD5358-7E8E-9B46-A19E-B4F1445DF0E5}" type="pres">
      <dgm:prSet presAssocID="{B452A0BC-BD07-EB44-995E-4F40B0C5BE92}" presName="composite2" presStyleCnt="0"/>
      <dgm:spPr/>
    </dgm:pt>
    <dgm:pt modelId="{06808704-274A-234C-85C4-DB13DB953985}" type="pres">
      <dgm:prSet presAssocID="{B452A0BC-BD07-EB44-995E-4F40B0C5BE92}" presName="background2" presStyleLbl="node2" presStyleIdx="1" presStyleCnt="2"/>
      <dgm:spPr/>
    </dgm:pt>
    <dgm:pt modelId="{1C44A815-88D4-394C-A851-C13D49CE4F12}" type="pres">
      <dgm:prSet presAssocID="{B452A0BC-BD07-EB44-995E-4F40B0C5BE92}" presName="text2" presStyleLbl="fgAcc2" presStyleIdx="1" presStyleCnt="2">
        <dgm:presLayoutVars>
          <dgm:chPref val="3"/>
        </dgm:presLayoutVars>
      </dgm:prSet>
      <dgm:spPr/>
    </dgm:pt>
    <dgm:pt modelId="{44A6B09D-B321-7D42-B6B8-26E537240F58}" type="pres">
      <dgm:prSet presAssocID="{B452A0BC-BD07-EB44-995E-4F40B0C5BE92}" presName="hierChild3" presStyleCnt="0"/>
      <dgm:spPr/>
    </dgm:pt>
    <dgm:pt modelId="{217868F8-B114-BB46-AAC0-B54F8019AD3B}" type="pres">
      <dgm:prSet presAssocID="{3E27A45D-ADD7-1A47-A1CD-A588CD9493A6}" presName="Name17" presStyleLbl="parChTrans1D3" presStyleIdx="0" presStyleCnt="2"/>
      <dgm:spPr/>
    </dgm:pt>
    <dgm:pt modelId="{B53488E2-AD68-A44D-ACF3-6B55F92C92B0}" type="pres">
      <dgm:prSet presAssocID="{9788D3D0-6C72-1949-A6CB-0450453AE3F2}" presName="hierRoot3" presStyleCnt="0"/>
      <dgm:spPr/>
    </dgm:pt>
    <dgm:pt modelId="{DF9650BB-9C19-6247-BF91-58504051D2B8}" type="pres">
      <dgm:prSet presAssocID="{9788D3D0-6C72-1949-A6CB-0450453AE3F2}" presName="composite3" presStyleCnt="0"/>
      <dgm:spPr/>
    </dgm:pt>
    <dgm:pt modelId="{39FDF545-C35D-F24B-A60B-814B5603FCAC}" type="pres">
      <dgm:prSet presAssocID="{9788D3D0-6C72-1949-A6CB-0450453AE3F2}" presName="background3" presStyleLbl="node3" presStyleIdx="0" presStyleCnt="2"/>
      <dgm:spPr/>
    </dgm:pt>
    <dgm:pt modelId="{5D6C4153-73D0-1046-9674-E0ECB450E3E4}" type="pres">
      <dgm:prSet presAssocID="{9788D3D0-6C72-1949-A6CB-0450453AE3F2}" presName="text3" presStyleLbl="fgAcc3" presStyleIdx="0" presStyleCnt="2">
        <dgm:presLayoutVars>
          <dgm:chPref val="3"/>
        </dgm:presLayoutVars>
      </dgm:prSet>
      <dgm:spPr/>
    </dgm:pt>
    <dgm:pt modelId="{919F3B1A-23FB-D64D-9F57-4C8B42AEC7EA}" type="pres">
      <dgm:prSet presAssocID="{9788D3D0-6C72-1949-A6CB-0450453AE3F2}" presName="hierChild4" presStyleCnt="0"/>
      <dgm:spPr/>
    </dgm:pt>
    <dgm:pt modelId="{E81E2D14-B4BC-5348-97BD-836810024AB3}" type="pres">
      <dgm:prSet presAssocID="{900FC365-CC4F-244C-8BB2-E0DE2EDB2C92}" presName="Name17" presStyleLbl="parChTrans1D3" presStyleIdx="1" presStyleCnt="2"/>
      <dgm:spPr/>
    </dgm:pt>
    <dgm:pt modelId="{0960DAC7-AA81-EB43-8138-1C7461C66F17}" type="pres">
      <dgm:prSet presAssocID="{EFED3A02-92E5-7B4F-B439-13D02CBDBC35}" presName="hierRoot3" presStyleCnt="0"/>
      <dgm:spPr/>
    </dgm:pt>
    <dgm:pt modelId="{6EF94FE0-887C-744B-8D02-07AF2D29BBEA}" type="pres">
      <dgm:prSet presAssocID="{EFED3A02-92E5-7B4F-B439-13D02CBDBC35}" presName="composite3" presStyleCnt="0"/>
      <dgm:spPr/>
    </dgm:pt>
    <dgm:pt modelId="{4D9E2E77-9ACA-A94C-A75C-ADE49650887D}" type="pres">
      <dgm:prSet presAssocID="{EFED3A02-92E5-7B4F-B439-13D02CBDBC35}" presName="background3" presStyleLbl="node3" presStyleIdx="1" presStyleCnt="2"/>
      <dgm:spPr/>
    </dgm:pt>
    <dgm:pt modelId="{5FFAAE37-5510-F141-9902-D4F6BE89FAED}" type="pres">
      <dgm:prSet presAssocID="{EFED3A02-92E5-7B4F-B439-13D02CBDBC35}" presName="text3" presStyleLbl="fgAcc3" presStyleIdx="1" presStyleCnt="2">
        <dgm:presLayoutVars>
          <dgm:chPref val="3"/>
        </dgm:presLayoutVars>
      </dgm:prSet>
      <dgm:spPr/>
    </dgm:pt>
    <dgm:pt modelId="{318AD854-2508-3F4E-B638-FB8449A567CF}" type="pres">
      <dgm:prSet presAssocID="{EFED3A02-92E5-7B4F-B439-13D02CBDBC35}" presName="hierChild4" presStyleCnt="0"/>
      <dgm:spPr/>
    </dgm:pt>
  </dgm:ptLst>
  <dgm:cxnLst>
    <dgm:cxn modelId="{4DD9712D-E80A-5346-9CB2-DA495447E3C9}" srcId="{7E55061F-A8D5-1A46-9FD3-893854A38A90}" destId="{B452A0BC-BD07-EB44-995E-4F40B0C5BE92}" srcOrd="1" destOrd="0" parTransId="{43166368-C5DE-0C47-8499-A61BEBB1E08A}" sibTransId="{83DCA43B-6D2F-4442-AE6E-865396CD1D76}"/>
    <dgm:cxn modelId="{313AC54D-14EC-ED41-84AE-4532E37D0BC6}" srcId="{B452A0BC-BD07-EB44-995E-4F40B0C5BE92}" destId="{9788D3D0-6C72-1949-A6CB-0450453AE3F2}" srcOrd="0" destOrd="0" parTransId="{3E27A45D-ADD7-1A47-A1CD-A588CD9493A6}" sibTransId="{D6AB37B0-248B-7D48-8BFD-23368651349E}"/>
    <dgm:cxn modelId="{0EE22751-0E83-48C9-83B4-02FBFD896971}" type="presOf" srcId="{2F5ECFDF-990A-7149-B63A-287057775409}" destId="{99DC4FCA-9D24-E540-A8C3-6E0FE26B20DF}" srcOrd="0" destOrd="0" presId="urn:microsoft.com/office/officeart/2005/8/layout/hierarchy1"/>
    <dgm:cxn modelId="{1FEC1472-D1DF-4395-838F-746DD50DE4B8}" type="presOf" srcId="{9788D3D0-6C72-1949-A6CB-0450453AE3F2}" destId="{5D6C4153-73D0-1046-9674-E0ECB450E3E4}" srcOrd="0" destOrd="0" presId="urn:microsoft.com/office/officeart/2005/8/layout/hierarchy1"/>
    <dgm:cxn modelId="{D3FD737B-EE1E-42B4-999C-99CD37616598}" type="presOf" srcId="{EFED3A02-92E5-7B4F-B439-13D02CBDBC35}" destId="{5FFAAE37-5510-F141-9902-D4F6BE89FAED}" srcOrd="0" destOrd="0" presId="urn:microsoft.com/office/officeart/2005/8/layout/hierarchy1"/>
    <dgm:cxn modelId="{479DEE9C-1DF2-564D-A6B0-FECBBD97B603}" srcId="{B452A0BC-BD07-EB44-995E-4F40B0C5BE92}" destId="{EFED3A02-92E5-7B4F-B439-13D02CBDBC35}" srcOrd="1" destOrd="0" parTransId="{900FC365-CC4F-244C-8BB2-E0DE2EDB2C92}" sibTransId="{E0B37AE9-D6E2-234C-8ABC-3934D99299FD}"/>
    <dgm:cxn modelId="{632FDAA7-4D16-461D-9AD3-D25CB814DFCB}" type="presOf" srcId="{B452A0BC-BD07-EB44-995E-4F40B0C5BE92}" destId="{1C44A815-88D4-394C-A851-C13D49CE4F12}" srcOrd="0" destOrd="0" presId="urn:microsoft.com/office/officeart/2005/8/layout/hierarchy1"/>
    <dgm:cxn modelId="{D47814B9-4341-7547-8A2B-AED4CBDCCA0C}" srcId="{7E55061F-A8D5-1A46-9FD3-893854A38A90}" destId="{B2E19B59-8C49-5F4A-B522-FB427F24EFF0}" srcOrd="0" destOrd="0" parTransId="{B40672A2-EF57-EF45-BEEF-3CC7B4092CEA}" sibTransId="{E516EACE-6D46-0C4B-A5D4-AF3B00ED0ED3}"/>
    <dgm:cxn modelId="{7CE81EBD-D21A-4111-BC9D-26C259E3795E}" type="presOf" srcId="{7E55061F-A8D5-1A46-9FD3-893854A38A90}" destId="{79838C3E-0F52-1744-A7D4-B12983AB3808}" srcOrd="0" destOrd="0" presId="urn:microsoft.com/office/officeart/2005/8/layout/hierarchy1"/>
    <dgm:cxn modelId="{C8147BD3-717B-486A-B07E-A32D9EF6B748}" type="presOf" srcId="{3E27A45D-ADD7-1A47-A1CD-A588CD9493A6}" destId="{217868F8-B114-BB46-AAC0-B54F8019AD3B}" srcOrd="0" destOrd="0" presId="urn:microsoft.com/office/officeart/2005/8/layout/hierarchy1"/>
    <dgm:cxn modelId="{543A91D4-AAC9-4285-918B-8B7A8EEA999B}" type="presOf" srcId="{900FC365-CC4F-244C-8BB2-E0DE2EDB2C92}" destId="{E81E2D14-B4BC-5348-97BD-836810024AB3}" srcOrd="0" destOrd="0" presId="urn:microsoft.com/office/officeart/2005/8/layout/hierarchy1"/>
    <dgm:cxn modelId="{003233E3-3FEB-B747-9FA7-DDEB5844E595}" srcId="{2F5ECFDF-990A-7149-B63A-287057775409}" destId="{7E55061F-A8D5-1A46-9FD3-893854A38A90}" srcOrd="0" destOrd="0" parTransId="{78A5209A-C329-5A4F-AF1B-8F1A687F4B6B}" sibTransId="{C2BD42A6-DAEE-E84D-AE14-A4ED7227B160}"/>
    <dgm:cxn modelId="{869AF6F5-8E71-47C8-8078-4EBF1AA581C1}" type="presOf" srcId="{B2E19B59-8C49-5F4A-B522-FB427F24EFF0}" destId="{BEDB5996-E132-B845-A228-66156520BA95}" srcOrd="0" destOrd="0" presId="urn:microsoft.com/office/officeart/2005/8/layout/hierarchy1"/>
    <dgm:cxn modelId="{0CEC5BF9-3DBD-4C65-8885-C899D208A7BE}" type="presOf" srcId="{43166368-C5DE-0C47-8499-A61BEBB1E08A}" destId="{67E2418F-D285-5342-AF8A-A0A8C948F10E}" srcOrd="0" destOrd="0" presId="urn:microsoft.com/office/officeart/2005/8/layout/hierarchy1"/>
    <dgm:cxn modelId="{5BEC94FE-4E51-4FAC-BBCF-5E26173FB973}" type="presOf" srcId="{B40672A2-EF57-EF45-BEEF-3CC7B4092CEA}" destId="{71DE5901-86A6-E748-8249-05D86E92148C}" srcOrd="0" destOrd="0" presId="urn:microsoft.com/office/officeart/2005/8/layout/hierarchy1"/>
    <dgm:cxn modelId="{783E3335-6B4A-4209-BA2F-531CCFF086C7}" type="presParOf" srcId="{99DC4FCA-9D24-E540-A8C3-6E0FE26B20DF}" destId="{0DE35A2B-A3E6-BB47-AD8F-B457D037F397}" srcOrd="0" destOrd="0" presId="urn:microsoft.com/office/officeart/2005/8/layout/hierarchy1"/>
    <dgm:cxn modelId="{C0FCBD67-A99C-47A5-B038-83AFACEAD308}" type="presParOf" srcId="{0DE35A2B-A3E6-BB47-AD8F-B457D037F397}" destId="{23B9B35B-8437-3D40-8522-9D231FA6BE7A}" srcOrd="0" destOrd="0" presId="urn:microsoft.com/office/officeart/2005/8/layout/hierarchy1"/>
    <dgm:cxn modelId="{FFB3B602-92A3-4955-A7D8-6F9D247EC55B}" type="presParOf" srcId="{23B9B35B-8437-3D40-8522-9D231FA6BE7A}" destId="{F6376796-3CFA-354D-BC47-8C9F869C43B1}" srcOrd="0" destOrd="0" presId="urn:microsoft.com/office/officeart/2005/8/layout/hierarchy1"/>
    <dgm:cxn modelId="{802E2107-9E71-4AE4-B6D5-95CA535DC20A}" type="presParOf" srcId="{23B9B35B-8437-3D40-8522-9D231FA6BE7A}" destId="{79838C3E-0F52-1744-A7D4-B12983AB3808}" srcOrd="1" destOrd="0" presId="urn:microsoft.com/office/officeart/2005/8/layout/hierarchy1"/>
    <dgm:cxn modelId="{CCC49A08-569F-4059-B069-58FFD4724290}" type="presParOf" srcId="{0DE35A2B-A3E6-BB47-AD8F-B457D037F397}" destId="{2E331F31-566D-B348-AC5A-8BE28BC2370D}" srcOrd="1" destOrd="0" presId="urn:microsoft.com/office/officeart/2005/8/layout/hierarchy1"/>
    <dgm:cxn modelId="{5C6C361A-40DB-4307-BABC-8503E4E0A01D}" type="presParOf" srcId="{2E331F31-566D-B348-AC5A-8BE28BC2370D}" destId="{71DE5901-86A6-E748-8249-05D86E92148C}" srcOrd="0" destOrd="0" presId="urn:microsoft.com/office/officeart/2005/8/layout/hierarchy1"/>
    <dgm:cxn modelId="{4D7DC1F3-A3CB-47D7-9FBE-AFE628823907}" type="presParOf" srcId="{2E331F31-566D-B348-AC5A-8BE28BC2370D}" destId="{90C50ADF-70C5-C44E-91B1-4C86E95317AC}" srcOrd="1" destOrd="0" presId="urn:microsoft.com/office/officeart/2005/8/layout/hierarchy1"/>
    <dgm:cxn modelId="{FFE87FA2-084D-40F6-BD92-D75FF8A5337A}" type="presParOf" srcId="{90C50ADF-70C5-C44E-91B1-4C86E95317AC}" destId="{2396F592-EC0F-C845-A582-B8F0B95397AD}" srcOrd="0" destOrd="0" presId="urn:microsoft.com/office/officeart/2005/8/layout/hierarchy1"/>
    <dgm:cxn modelId="{FEE1EE93-8A82-4271-888A-D68F7150810C}" type="presParOf" srcId="{2396F592-EC0F-C845-A582-B8F0B95397AD}" destId="{CF6E069B-1E99-394F-BA77-0D760FFAAAEA}" srcOrd="0" destOrd="0" presId="urn:microsoft.com/office/officeart/2005/8/layout/hierarchy1"/>
    <dgm:cxn modelId="{5F328371-980E-4394-B5F7-30BB4F34667E}" type="presParOf" srcId="{2396F592-EC0F-C845-A582-B8F0B95397AD}" destId="{BEDB5996-E132-B845-A228-66156520BA95}" srcOrd="1" destOrd="0" presId="urn:microsoft.com/office/officeart/2005/8/layout/hierarchy1"/>
    <dgm:cxn modelId="{3364EAD4-D890-4C71-B09C-8680F7BF2DF6}" type="presParOf" srcId="{90C50ADF-70C5-C44E-91B1-4C86E95317AC}" destId="{EAD4687F-826E-9042-B190-2ED5123D0765}" srcOrd="1" destOrd="0" presId="urn:microsoft.com/office/officeart/2005/8/layout/hierarchy1"/>
    <dgm:cxn modelId="{38EF8266-5FDA-4A15-A824-5F777F902D2A}" type="presParOf" srcId="{2E331F31-566D-B348-AC5A-8BE28BC2370D}" destId="{67E2418F-D285-5342-AF8A-A0A8C948F10E}" srcOrd="2" destOrd="0" presId="urn:microsoft.com/office/officeart/2005/8/layout/hierarchy1"/>
    <dgm:cxn modelId="{8696F77B-171C-4481-BD7D-AEC310E93F2E}" type="presParOf" srcId="{2E331F31-566D-B348-AC5A-8BE28BC2370D}" destId="{0627B2B5-EFE6-BA44-B795-3142269CC838}" srcOrd="3" destOrd="0" presId="urn:microsoft.com/office/officeart/2005/8/layout/hierarchy1"/>
    <dgm:cxn modelId="{59DD958A-4D16-42E8-B93B-B2BD87729FB4}" type="presParOf" srcId="{0627B2B5-EFE6-BA44-B795-3142269CC838}" destId="{5FAD5358-7E8E-9B46-A19E-B4F1445DF0E5}" srcOrd="0" destOrd="0" presId="urn:microsoft.com/office/officeart/2005/8/layout/hierarchy1"/>
    <dgm:cxn modelId="{E92B23D6-DEA5-41B5-BCB6-EE5031B6805C}" type="presParOf" srcId="{5FAD5358-7E8E-9B46-A19E-B4F1445DF0E5}" destId="{06808704-274A-234C-85C4-DB13DB953985}" srcOrd="0" destOrd="0" presId="urn:microsoft.com/office/officeart/2005/8/layout/hierarchy1"/>
    <dgm:cxn modelId="{92377A3C-A252-48C8-A449-22DCD080228D}" type="presParOf" srcId="{5FAD5358-7E8E-9B46-A19E-B4F1445DF0E5}" destId="{1C44A815-88D4-394C-A851-C13D49CE4F12}" srcOrd="1" destOrd="0" presId="urn:microsoft.com/office/officeart/2005/8/layout/hierarchy1"/>
    <dgm:cxn modelId="{29754355-6946-42CF-AD7F-48EB3C6D27E7}" type="presParOf" srcId="{0627B2B5-EFE6-BA44-B795-3142269CC838}" destId="{44A6B09D-B321-7D42-B6B8-26E537240F58}" srcOrd="1" destOrd="0" presId="urn:microsoft.com/office/officeart/2005/8/layout/hierarchy1"/>
    <dgm:cxn modelId="{76605E2B-14CA-4718-95D6-FE84FF9EC9B4}" type="presParOf" srcId="{44A6B09D-B321-7D42-B6B8-26E537240F58}" destId="{217868F8-B114-BB46-AAC0-B54F8019AD3B}" srcOrd="0" destOrd="0" presId="urn:microsoft.com/office/officeart/2005/8/layout/hierarchy1"/>
    <dgm:cxn modelId="{5E75A5BA-D7C9-4D81-9E76-1EA6E936ADF0}" type="presParOf" srcId="{44A6B09D-B321-7D42-B6B8-26E537240F58}" destId="{B53488E2-AD68-A44D-ACF3-6B55F92C92B0}" srcOrd="1" destOrd="0" presId="urn:microsoft.com/office/officeart/2005/8/layout/hierarchy1"/>
    <dgm:cxn modelId="{DAD751B1-5200-4CC4-A008-B46B15B36B25}" type="presParOf" srcId="{B53488E2-AD68-A44D-ACF3-6B55F92C92B0}" destId="{DF9650BB-9C19-6247-BF91-58504051D2B8}" srcOrd="0" destOrd="0" presId="urn:microsoft.com/office/officeart/2005/8/layout/hierarchy1"/>
    <dgm:cxn modelId="{8978CEA6-9C40-486C-AF1D-5F282736E0C2}" type="presParOf" srcId="{DF9650BB-9C19-6247-BF91-58504051D2B8}" destId="{39FDF545-C35D-F24B-A60B-814B5603FCAC}" srcOrd="0" destOrd="0" presId="urn:microsoft.com/office/officeart/2005/8/layout/hierarchy1"/>
    <dgm:cxn modelId="{49CDB317-B08A-4C88-8CD7-329890E0A4B0}" type="presParOf" srcId="{DF9650BB-9C19-6247-BF91-58504051D2B8}" destId="{5D6C4153-73D0-1046-9674-E0ECB450E3E4}" srcOrd="1" destOrd="0" presId="urn:microsoft.com/office/officeart/2005/8/layout/hierarchy1"/>
    <dgm:cxn modelId="{B762F298-54D0-4C35-A4AE-BA2D3634495C}" type="presParOf" srcId="{B53488E2-AD68-A44D-ACF3-6B55F92C92B0}" destId="{919F3B1A-23FB-D64D-9F57-4C8B42AEC7EA}" srcOrd="1" destOrd="0" presId="urn:microsoft.com/office/officeart/2005/8/layout/hierarchy1"/>
    <dgm:cxn modelId="{CAA66CFD-6681-438F-9FA9-06F2DBB02AB2}" type="presParOf" srcId="{44A6B09D-B321-7D42-B6B8-26E537240F58}" destId="{E81E2D14-B4BC-5348-97BD-836810024AB3}" srcOrd="2" destOrd="0" presId="urn:microsoft.com/office/officeart/2005/8/layout/hierarchy1"/>
    <dgm:cxn modelId="{C0A370A8-E844-4486-8023-30F8FAB3D011}" type="presParOf" srcId="{44A6B09D-B321-7D42-B6B8-26E537240F58}" destId="{0960DAC7-AA81-EB43-8138-1C7461C66F17}" srcOrd="3" destOrd="0" presId="urn:microsoft.com/office/officeart/2005/8/layout/hierarchy1"/>
    <dgm:cxn modelId="{0D23B842-0857-480F-A5E0-08C82DDECE80}" type="presParOf" srcId="{0960DAC7-AA81-EB43-8138-1C7461C66F17}" destId="{6EF94FE0-887C-744B-8D02-07AF2D29BBEA}" srcOrd="0" destOrd="0" presId="urn:microsoft.com/office/officeart/2005/8/layout/hierarchy1"/>
    <dgm:cxn modelId="{EC0E3838-B734-43C7-94D2-D41737A6B3DD}" type="presParOf" srcId="{6EF94FE0-887C-744B-8D02-07AF2D29BBEA}" destId="{4D9E2E77-9ACA-A94C-A75C-ADE49650887D}" srcOrd="0" destOrd="0" presId="urn:microsoft.com/office/officeart/2005/8/layout/hierarchy1"/>
    <dgm:cxn modelId="{6A239DAC-5CE8-472C-BDD6-20D8C476A520}" type="presParOf" srcId="{6EF94FE0-887C-744B-8D02-07AF2D29BBEA}" destId="{5FFAAE37-5510-F141-9902-D4F6BE89FAED}" srcOrd="1" destOrd="0" presId="urn:microsoft.com/office/officeart/2005/8/layout/hierarchy1"/>
    <dgm:cxn modelId="{8E945535-2F91-4364-90AD-483313BC5114}" type="presParOf" srcId="{0960DAC7-AA81-EB43-8138-1C7461C66F17}" destId="{318AD854-2508-3F4E-B638-FB8449A567C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F23C6F-BDB0-CD40-B1A7-17A7C364109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DCB2FE-D6FC-134C-8FC6-DBF800F1B202}">
      <dgm:prSet phldrT="[Text]" custT="1"/>
      <dgm:spPr/>
      <dgm:t>
        <a:bodyPr/>
        <a:lstStyle/>
        <a:p>
          <a:r>
            <a:rPr lang="en-US" sz="1800" dirty="0" err="1">
              <a:latin typeface="+mn-ea"/>
              <a:ea typeface="+mn-ea"/>
            </a:rPr>
            <a:t>事件</a:t>
          </a:r>
          <a:endParaRPr lang="en-US" sz="1800" dirty="0">
            <a:latin typeface="+mn-ea"/>
            <a:ea typeface="+mn-ea"/>
          </a:endParaRPr>
        </a:p>
      </dgm:t>
    </dgm:pt>
    <dgm:pt modelId="{1CB1F206-46E9-EF4B-902D-DE0F90CF32B8}" type="parTrans" cxnId="{ECC8F696-DD46-A143-80C8-0D677214617C}">
      <dgm:prSet/>
      <dgm:spPr/>
      <dgm:t>
        <a:bodyPr/>
        <a:lstStyle/>
        <a:p>
          <a:endParaRPr lang="en-US">
            <a:latin typeface="+mn-ea"/>
            <a:ea typeface="+mn-ea"/>
          </a:endParaRPr>
        </a:p>
      </dgm:t>
    </dgm:pt>
    <dgm:pt modelId="{BE2F29A1-9F34-0245-BD2F-AE13BB4EB2BF}" type="sibTrans" cxnId="{ECC8F696-DD46-A143-80C8-0D677214617C}">
      <dgm:prSet/>
      <dgm:spPr/>
      <dgm:t>
        <a:bodyPr/>
        <a:lstStyle/>
        <a:p>
          <a:endParaRPr lang="en-US">
            <a:latin typeface="+mn-ea"/>
            <a:ea typeface="+mn-ea"/>
          </a:endParaRPr>
        </a:p>
      </dgm:t>
    </dgm:pt>
    <dgm:pt modelId="{EBB81CCD-F629-2449-BAB8-9EBE7DB8372B}">
      <dgm:prSet custT="1"/>
      <dgm:spPr>
        <a:ln>
          <a:solidFill>
            <a:schemeClr val="accent2"/>
          </a:solidFill>
        </a:ln>
      </dgm:spPr>
      <dgm:t>
        <a:bodyPr/>
        <a:lstStyle/>
        <a:p>
          <a:r>
            <a:rPr kumimoji="1" lang="zh-CN" altLang="en-US" sz="1800" dirty="0">
              <a:latin typeface="+mn-ea"/>
              <a:ea typeface="+mn-ea"/>
            </a:rPr>
            <a:t>时钟中断</a:t>
          </a:r>
          <a:endParaRPr lang="en-US" sz="1800" dirty="0">
            <a:latin typeface="+mn-ea"/>
            <a:ea typeface="+mn-ea"/>
          </a:endParaRPr>
        </a:p>
      </dgm:t>
    </dgm:pt>
    <dgm:pt modelId="{A2B60BE9-1EAD-8C44-A0C8-BF25857D4DC3}" type="parTrans" cxnId="{2284EEBA-740D-014A-8B06-62CF6F06D25B}">
      <dgm:prSet/>
      <dgm:spPr/>
      <dgm:t>
        <a:bodyPr/>
        <a:lstStyle/>
        <a:p>
          <a:endParaRPr lang="en-US">
            <a:latin typeface="+mn-ea"/>
            <a:ea typeface="+mn-ea"/>
          </a:endParaRPr>
        </a:p>
      </dgm:t>
    </dgm:pt>
    <dgm:pt modelId="{85A694BF-EB44-774F-B503-001C8749A6C9}" type="sibTrans" cxnId="{2284EEBA-740D-014A-8B06-62CF6F06D25B}">
      <dgm:prSet/>
      <dgm:spPr/>
      <dgm:t>
        <a:bodyPr/>
        <a:lstStyle/>
        <a:p>
          <a:endParaRPr lang="en-US">
            <a:latin typeface="+mn-ea"/>
            <a:ea typeface="+mn-ea"/>
          </a:endParaRPr>
        </a:p>
      </dgm:t>
    </dgm:pt>
    <dgm:pt modelId="{67966E28-9E40-FB43-ABC7-344E8B707619}">
      <dgm:prSet custT="1"/>
      <dgm:spPr/>
      <dgm:t>
        <a:bodyPr/>
        <a:lstStyle/>
        <a:p>
          <a:r>
            <a:rPr kumimoji="1" lang="en-US" altLang="zh-CN" sz="1800" dirty="0">
              <a:latin typeface="+mn-ea"/>
              <a:ea typeface="+mn-ea"/>
            </a:rPr>
            <a:t>I/O</a:t>
          </a:r>
          <a:r>
            <a:rPr kumimoji="1" lang="zh-CN" altLang="en-US" sz="1800" dirty="0">
              <a:latin typeface="+mn-ea"/>
              <a:ea typeface="+mn-ea"/>
            </a:rPr>
            <a:t>中断</a:t>
          </a:r>
          <a:endParaRPr kumimoji="1" lang="en-US" altLang="zh-CN" sz="1800" dirty="0">
            <a:latin typeface="+mn-ea"/>
            <a:ea typeface="+mn-ea"/>
          </a:endParaRPr>
        </a:p>
      </dgm:t>
    </dgm:pt>
    <dgm:pt modelId="{67D676CC-58B1-104B-9BF4-21A9BF99EEA7}" type="parTrans" cxnId="{E5CD9FAB-C8C9-6E45-9015-FC9261D59089}">
      <dgm:prSet/>
      <dgm:spPr/>
      <dgm:t>
        <a:bodyPr/>
        <a:lstStyle/>
        <a:p>
          <a:endParaRPr lang="zh-CN" altLang="en-US">
            <a:latin typeface="+mn-ea"/>
            <a:ea typeface="+mn-ea"/>
          </a:endParaRPr>
        </a:p>
      </dgm:t>
    </dgm:pt>
    <dgm:pt modelId="{0ED3CBAB-1546-F840-971B-0FF1E505D3AB}" type="sibTrans" cxnId="{E5CD9FAB-C8C9-6E45-9015-FC9261D59089}">
      <dgm:prSet/>
      <dgm:spPr/>
      <dgm:t>
        <a:bodyPr/>
        <a:lstStyle/>
        <a:p>
          <a:endParaRPr lang="zh-CN" altLang="en-US">
            <a:latin typeface="+mn-ea"/>
            <a:ea typeface="+mn-ea"/>
          </a:endParaRPr>
        </a:p>
      </dgm:t>
    </dgm:pt>
    <dgm:pt modelId="{5E4A6DCF-5E22-D04E-AD3D-D76463C0639E}">
      <dgm:prSet custT="1"/>
      <dgm:spPr/>
      <dgm:t>
        <a:bodyPr/>
        <a:lstStyle/>
        <a:p>
          <a:r>
            <a:rPr kumimoji="1" lang="zh-CN" altLang="en-US" sz="1800" dirty="0">
              <a:latin typeface="+mn-ea"/>
              <a:ea typeface="+mn-ea"/>
            </a:rPr>
            <a:t>系统调用</a:t>
          </a:r>
          <a:endParaRPr kumimoji="1" lang="en-US" altLang="zh-CN" sz="1800" dirty="0">
            <a:latin typeface="+mn-ea"/>
            <a:ea typeface="+mn-ea"/>
          </a:endParaRPr>
        </a:p>
      </dgm:t>
    </dgm:pt>
    <dgm:pt modelId="{71041035-E25D-8A45-BA7B-C4BCC0653190}" type="parTrans" cxnId="{85C9F11E-7D8C-8247-B905-30DB15BBBB89}">
      <dgm:prSet/>
      <dgm:spPr/>
      <dgm:t>
        <a:bodyPr/>
        <a:lstStyle/>
        <a:p>
          <a:endParaRPr lang="zh-CN" altLang="en-US">
            <a:latin typeface="+mn-ea"/>
            <a:ea typeface="+mn-ea"/>
          </a:endParaRPr>
        </a:p>
      </dgm:t>
    </dgm:pt>
    <dgm:pt modelId="{793A53EE-AB7B-2446-AA2A-57164B7D945F}" type="sibTrans" cxnId="{85C9F11E-7D8C-8247-B905-30DB15BBBB89}">
      <dgm:prSet/>
      <dgm:spPr/>
      <dgm:t>
        <a:bodyPr/>
        <a:lstStyle/>
        <a:p>
          <a:endParaRPr lang="zh-CN" altLang="en-US">
            <a:latin typeface="+mn-ea"/>
            <a:ea typeface="+mn-ea"/>
          </a:endParaRPr>
        </a:p>
      </dgm:t>
    </dgm:pt>
    <dgm:pt modelId="{F2949266-8C37-354D-8E52-B240B7CBDBA4}">
      <dgm:prSet custT="1"/>
      <dgm:spPr/>
      <dgm:t>
        <a:bodyPr/>
        <a:lstStyle/>
        <a:p>
          <a:r>
            <a:rPr kumimoji="1" lang="zh-CN" altLang="en-US" sz="1800" dirty="0">
              <a:latin typeface="+mn-ea"/>
              <a:ea typeface="+mn-ea"/>
            </a:rPr>
            <a:t>信号（如信号量）</a:t>
          </a:r>
          <a:endParaRPr kumimoji="1" lang="zh-CN" altLang="en-US" sz="1600" dirty="0">
            <a:latin typeface="+mn-ea"/>
            <a:ea typeface="+mn-ea"/>
          </a:endParaRPr>
        </a:p>
      </dgm:t>
    </dgm:pt>
    <dgm:pt modelId="{913D8391-9857-4447-93EB-A4A8F4D4C572}" type="parTrans" cxnId="{01B6C4CC-F9A7-EE42-BBF8-9BF5BF7703E8}">
      <dgm:prSet/>
      <dgm:spPr/>
      <dgm:t>
        <a:bodyPr/>
        <a:lstStyle/>
        <a:p>
          <a:endParaRPr lang="zh-CN" altLang="en-US">
            <a:latin typeface="+mn-ea"/>
            <a:ea typeface="+mn-ea"/>
          </a:endParaRPr>
        </a:p>
      </dgm:t>
    </dgm:pt>
    <dgm:pt modelId="{B811A9C6-4D4E-CF4C-A4A1-988361241643}" type="sibTrans" cxnId="{01B6C4CC-F9A7-EE42-BBF8-9BF5BF7703E8}">
      <dgm:prSet/>
      <dgm:spPr/>
      <dgm:t>
        <a:bodyPr/>
        <a:lstStyle/>
        <a:p>
          <a:endParaRPr lang="zh-CN" altLang="en-US">
            <a:latin typeface="+mn-ea"/>
            <a:ea typeface="+mn-ea"/>
          </a:endParaRPr>
        </a:p>
      </dgm:t>
    </dgm:pt>
    <dgm:pt modelId="{477E597F-8C1F-F94F-B7C1-EB0F499357D0}" type="pres">
      <dgm:prSet presAssocID="{D1F23C6F-BDB0-CD40-B1A7-17A7C364109A}" presName="Name0" presStyleCnt="0">
        <dgm:presLayoutVars>
          <dgm:dir/>
          <dgm:animLvl val="lvl"/>
          <dgm:resizeHandles val="exact"/>
        </dgm:presLayoutVars>
      </dgm:prSet>
      <dgm:spPr/>
    </dgm:pt>
    <dgm:pt modelId="{D9A9101C-92EC-0D4B-8A0E-40698675B38A}" type="pres">
      <dgm:prSet presAssocID="{64DCB2FE-D6FC-134C-8FC6-DBF800F1B202}" presName="composite" presStyleCnt="0"/>
      <dgm:spPr/>
    </dgm:pt>
    <dgm:pt modelId="{7235BF7B-B38C-6E49-BB6F-4C61D1E15250}" type="pres">
      <dgm:prSet presAssocID="{64DCB2FE-D6FC-134C-8FC6-DBF800F1B202}" presName="parTx" presStyleLbl="alignNode1" presStyleIdx="0" presStyleCnt="1" custLinFactNeighborY="-6879">
        <dgm:presLayoutVars>
          <dgm:chMax val="0"/>
          <dgm:chPref val="0"/>
          <dgm:bulletEnabled val="1"/>
        </dgm:presLayoutVars>
      </dgm:prSet>
      <dgm:spPr/>
    </dgm:pt>
    <dgm:pt modelId="{9160FCE7-741B-E04F-B525-3D28C907C2D4}" type="pres">
      <dgm:prSet presAssocID="{64DCB2FE-D6FC-134C-8FC6-DBF800F1B202}" presName="desTx" presStyleLbl="alignAccFollowNode1" presStyleIdx="0" presStyleCnt="1">
        <dgm:presLayoutVars>
          <dgm:bulletEnabled val="1"/>
        </dgm:presLayoutVars>
      </dgm:prSet>
      <dgm:spPr/>
    </dgm:pt>
  </dgm:ptLst>
  <dgm:cxnLst>
    <dgm:cxn modelId="{85C9F11E-7D8C-8247-B905-30DB15BBBB89}" srcId="{64DCB2FE-D6FC-134C-8FC6-DBF800F1B202}" destId="{5E4A6DCF-5E22-D04E-AD3D-D76463C0639E}" srcOrd="2" destOrd="0" parTransId="{71041035-E25D-8A45-BA7B-C4BCC0653190}" sibTransId="{793A53EE-AB7B-2446-AA2A-57164B7D945F}"/>
    <dgm:cxn modelId="{2F432339-146B-4876-8874-DA047B64789B}" type="presOf" srcId="{EBB81CCD-F629-2449-BAB8-9EBE7DB8372B}" destId="{9160FCE7-741B-E04F-B525-3D28C907C2D4}" srcOrd="0" destOrd="0" presId="urn:microsoft.com/office/officeart/2005/8/layout/hList1"/>
    <dgm:cxn modelId="{43BCCF7F-866A-4518-BCBF-3007F94FD8AB}" type="presOf" srcId="{67966E28-9E40-FB43-ABC7-344E8B707619}" destId="{9160FCE7-741B-E04F-B525-3D28C907C2D4}" srcOrd="0" destOrd="1" presId="urn:microsoft.com/office/officeart/2005/8/layout/hList1"/>
    <dgm:cxn modelId="{BECF538D-CEFC-4558-8D98-9E64EC3B76EA}" type="presOf" srcId="{F2949266-8C37-354D-8E52-B240B7CBDBA4}" destId="{9160FCE7-741B-E04F-B525-3D28C907C2D4}" srcOrd="0" destOrd="3" presId="urn:microsoft.com/office/officeart/2005/8/layout/hList1"/>
    <dgm:cxn modelId="{ECC8F696-DD46-A143-80C8-0D677214617C}" srcId="{D1F23C6F-BDB0-CD40-B1A7-17A7C364109A}" destId="{64DCB2FE-D6FC-134C-8FC6-DBF800F1B202}" srcOrd="0" destOrd="0" parTransId="{1CB1F206-46E9-EF4B-902D-DE0F90CF32B8}" sibTransId="{BE2F29A1-9F34-0245-BD2F-AE13BB4EB2BF}"/>
    <dgm:cxn modelId="{E5CD9FAB-C8C9-6E45-9015-FC9261D59089}" srcId="{64DCB2FE-D6FC-134C-8FC6-DBF800F1B202}" destId="{67966E28-9E40-FB43-ABC7-344E8B707619}" srcOrd="1" destOrd="0" parTransId="{67D676CC-58B1-104B-9BF4-21A9BF99EEA7}" sibTransId="{0ED3CBAB-1546-F840-971B-0FF1E505D3AB}"/>
    <dgm:cxn modelId="{2284EEBA-740D-014A-8B06-62CF6F06D25B}" srcId="{64DCB2FE-D6FC-134C-8FC6-DBF800F1B202}" destId="{EBB81CCD-F629-2449-BAB8-9EBE7DB8372B}" srcOrd="0" destOrd="0" parTransId="{A2B60BE9-1EAD-8C44-A0C8-BF25857D4DC3}" sibTransId="{85A694BF-EB44-774F-B503-001C8749A6C9}"/>
    <dgm:cxn modelId="{603BA9C9-EC4D-4E76-BC0D-B4E8FFD01880}" type="presOf" srcId="{D1F23C6F-BDB0-CD40-B1A7-17A7C364109A}" destId="{477E597F-8C1F-F94F-B7C1-EB0F499357D0}" srcOrd="0" destOrd="0" presId="urn:microsoft.com/office/officeart/2005/8/layout/hList1"/>
    <dgm:cxn modelId="{01B6C4CC-F9A7-EE42-BBF8-9BF5BF7703E8}" srcId="{64DCB2FE-D6FC-134C-8FC6-DBF800F1B202}" destId="{F2949266-8C37-354D-8E52-B240B7CBDBA4}" srcOrd="3" destOrd="0" parTransId="{913D8391-9857-4447-93EB-A4A8F4D4C572}" sibTransId="{B811A9C6-4D4E-CF4C-A4A1-988361241643}"/>
    <dgm:cxn modelId="{AAA67DDA-3089-4905-B1CC-3D293A142BD2}" type="presOf" srcId="{5E4A6DCF-5E22-D04E-AD3D-D76463C0639E}" destId="{9160FCE7-741B-E04F-B525-3D28C907C2D4}" srcOrd="0" destOrd="2" presId="urn:microsoft.com/office/officeart/2005/8/layout/hList1"/>
    <dgm:cxn modelId="{0E08E5F2-BD35-4396-AA8E-13271F8204F9}" type="presOf" srcId="{64DCB2FE-D6FC-134C-8FC6-DBF800F1B202}" destId="{7235BF7B-B38C-6E49-BB6F-4C61D1E15250}" srcOrd="0" destOrd="0" presId="urn:microsoft.com/office/officeart/2005/8/layout/hList1"/>
    <dgm:cxn modelId="{E6036D1A-38D2-4775-8FDA-9C2334D547F2}" type="presParOf" srcId="{477E597F-8C1F-F94F-B7C1-EB0F499357D0}" destId="{D9A9101C-92EC-0D4B-8A0E-40698675B38A}" srcOrd="0" destOrd="0" presId="urn:microsoft.com/office/officeart/2005/8/layout/hList1"/>
    <dgm:cxn modelId="{E99C221E-6609-4B6C-A93E-BAC8E2375796}" type="presParOf" srcId="{D9A9101C-92EC-0D4B-8A0E-40698675B38A}" destId="{7235BF7B-B38C-6E49-BB6F-4C61D1E15250}" srcOrd="0" destOrd="0" presId="urn:microsoft.com/office/officeart/2005/8/layout/hList1"/>
    <dgm:cxn modelId="{5FA1635F-152C-459C-B75B-5E02FCEF0FAF}" type="presParOf" srcId="{D9A9101C-92EC-0D4B-8A0E-40698675B38A}" destId="{9160FCE7-741B-E04F-B525-3D28C907C2D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FB62DD-4AD6-4D27-9850-648D3058D212}" type="doc">
      <dgm:prSet loTypeId="urn:microsoft.com/office/officeart/2005/8/layout/process1" loCatId="process" qsTypeId="urn:microsoft.com/office/officeart/2005/8/quickstyle/simple4" qsCatId="simple" csTypeId="urn:microsoft.com/office/officeart/2005/8/colors/colorful1#30" csCatId="colorful" phldr="1"/>
      <dgm:spPr/>
      <dgm:t>
        <a:bodyPr/>
        <a:lstStyle/>
        <a:p>
          <a:endParaRPr lang="zh-CN" altLang="en-US"/>
        </a:p>
      </dgm:t>
    </dgm:pt>
    <dgm:pt modelId="{2C34DF84-CBAD-427A-A033-0C5A08CF1F4E}">
      <dgm:prSet custT="1"/>
      <dgm:spPr/>
      <dgm:t>
        <a:bodyPr/>
        <a:lstStyle/>
        <a:p>
          <a:pPr rtl="0"/>
          <a:r>
            <a:rPr lang="zh-CN" altLang="en-US" sz="2400" baseline="0" dirty="0"/>
            <a:t>输入</a:t>
          </a:r>
          <a:endParaRPr lang="en-US" altLang="zh-CN" sz="2400" baseline="0" dirty="0"/>
        </a:p>
        <a:p>
          <a:pPr rtl="0"/>
          <a:r>
            <a:rPr lang="zh-CN" altLang="en-US" sz="2400" baseline="0" dirty="0"/>
            <a:t>传送时间</a:t>
          </a:r>
          <a:endParaRPr lang="zh-CN" altLang="en-US" sz="2400" dirty="0"/>
        </a:p>
      </dgm:t>
    </dgm:pt>
    <dgm:pt modelId="{AA11DE59-CB78-4071-9181-3B7C251E93F5}" type="parTrans" cxnId="{DABBF4D2-EFEE-4D68-88E4-97911F595C0F}">
      <dgm:prSet/>
      <dgm:spPr/>
      <dgm:t>
        <a:bodyPr/>
        <a:lstStyle/>
        <a:p>
          <a:endParaRPr lang="zh-CN" altLang="en-US" sz="2400"/>
        </a:p>
      </dgm:t>
    </dgm:pt>
    <dgm:pt modelId="{4288A7E2-AA72-4844-8637-FDE49E43D13D}" type="sibTrans" cxnId="{DABBF4D2-EFEE-4D68-88E4-97911F595C0F}">
      <dgm:prSet custT="1"/>
      <dgm:spPr/>
      <dgm:t>
        <a:bodyPr/>
        <a:lstStyle/>
        <a:p>
          <a:endParaRPr lang="zh-CN" altLang="en-US" sz="2400"/>
        </a:p>
      </dgm:t>
    </dgm:pt>
    <dgm:pt modelId="{41B6DBEB-D059-4FB1-A813-543C546C0238}">
      <dgm:prSet custT="1"/>
      <dgm:spPr>
        <a:solidFill>
          <a:schemeClr val="tx2">
            <a:lumMod val="60000"/>
            <a:lumOff val="40000"/>
          </a:schemeClr>
        </a:solidFill>
      </dgm:spPr>
      <dgm:t>
        <a:bodyPr/>
        <a:lstStyle/>
        <a:p>
          <a:pPr rtl="0"/>
          <a:r>
            <a:rPr lang="zh-CN" altLang="en-US" sz="2400" baseline="0"/>
            <a:t>处理时间</a:t>
          </a:r>
          <a:endParaRPr lang="zh-CN" altLang="en-US" sz="2400"/>
        </a:p>
      </dgm:t>
    </dgm:pt>
    <dgm:pt modelId="{9ED6DA60-876D-4623-9920-B0D3B3A5C5BC}" type="parTrans" cxnId="{D3D298F9-890C-4AC1-B60A-02B14AE07492}">
      <dgm:prSet/>
      <dgm:spPr/>
      <dgm:t>
        <a:bodyPr/>
        <a:lstStyle/>
        <a:p>
          <a:endParaRPr lang="zh-CN" altLang="en-US" sz="2400"/>
        </a:p>
      </dgm:t>
    </dgm:pt>
    <dgm:pt modelId="{A004901D-2634-47C3-B652-845B5888290C}" type="sibTrans" cxnId="{D3D298F9-890C-4AC1-B60A-02B14AE07492}">
      <dgm:prSet custT="1"/>
      <dgm:spPr>
        <a:solidFill>
          <a:schemeClr val="tx2">
            <a:lumMod val="60000"/>
            <a:lumOff val="40000"/>
          </a:schemeClr>
        </a:solidFill>
      </dgm:spPr>
      <dgm:t>
        <a:bodyPr/>
        <a:lstStyle/>
        <a:p>
          <a:endParaRPr lang="zh-CN" altLang="en-US" sz="2400"/>
        </a:p>
      </dgm:t>
    </dgm:pt>
    <dgm:pt modelId="{1CE322C5-0FB0-40ED-B935-D564105F1194}">
      <dgm:prSet custT="1"/>
      <dgm:spPr>
        <a:solidFill>
          <a:srgbClr val="F4740A"/>
        </a:solidFill>
      </dgm:spPr>
      <dgm:t>
        <a:bodyPr/>
        <a:lstStyle/>
        <a:p>
          <a:pPr rtl="0"/>
          <a:r>
            <a:rPr lang="zh-CN" altLang="en-US" sz="2400" baseline="0" dirty="0"/>
            <a:t>响应</a:t>
          </a:r>
          <a:endParaRPr lang="en-US" altLang="zh-CN" sz="2400" baseline="0" dirty="0"/>
        </a:p>
        <a:p>
          <a:pPr rtl="0"/>
          <a:r>
            <a:rPr lang="zh-CN" altLang="en-US" sz="2400" baseline="0" dirty="0"/>
            <a:t>传送时间</a:t>
          </a:r>
          <a:endParaRPr lang="zh-CN" altLang="en-US" sz="2400" dirty="0"/>
        </a:p>
      </dgm:t>
    </dgm:pt>
    <dgm:pt modelId="{FF30FEF4-49DC-4A0B-B0F8-42A03720D6E0}" type="parTrans" cxnId="{9A6A74CF-CD0E-4997-A21F-24431ED9AA1A}">
      <dgm:prSet/>
      <dgm:spPr/>
      <dgm:t>
        <a:bodyPr/>
        <a:lstStyle/>
        <a:p>
          <a:endParaRPr lang="zh-CN" altLang="en-US" sz="2400"/>
        </a:p>
      </dgm:t>
    </dgm:pt>
    <dgm:pt modelId="{5E34B532-2F90-4E63-BEF4-F6927C2DE8FE}" type="sibTrans" cxnId="{9A6A74CF-CD0E-4997-A21F-24431ED9AA1A}">
      <dgm:prSet/>
      <dgm:spPr/>
      <dgm:t>
        <a:bodyPr/>
        <a:lstStyle/>
        <a:p>
          <a:endParaRPr lang="zh-CN" altLang="en-US" sz="2400"/>
        </a:p>
      </dgm:t>
    </dgm:pt>
    <dgm:pt modelId="{D30BEED8-255B-46E8-BAE9-F592F41F5924}" type="pres">
      <dgm:prSet presAssocID="{E6FB62DD-4AD6-4D27-9850-648D3058D212}" presName="Name0" presStyleCnt="0">
        <dgm:presLayoutVars>
          <dgm:dir/>
          <dgm:resizeHandles val="exact"/>
        </dgm:presLayoutVars>
      </dgm:prSet>
      <dgm:spPr/>
    </dgm:pt>
    <dgm:pt modelId="{01272AF3-E9C7-46D4-B7D7-24B847BA18F5}" type="pres">
      <dgm:prSet presAssocID="{2C34DF84-CBAD-427A-A033-0C5A08CF1F4E}" presName="node" presStyleLbl="node1" presStyleIdx="0" presStyleCnt="3">
        <dgm:presLayoutVars>
          <dgm:bulletEnabled val="1"/>
        </dgm:presLayoutVars>
      </dgm:prSet>
      <dgm:spPr/>
    </dgm:pt>
    <dgm:pt modelId="{54AA5262-0F80-428B-81F1-3BC4F6175878}" type="pres">
      <dgm:prSet presAssocID="{4288A7E2-AA72-4844-8637-FDE49E43D13D}" presName="sibTrans" presStyleLbl="sibTrans2D1" presStyleIdx="0" presStyleCnt="2"/>
      <dgm:spPr>
        <a:prstGeom prst="mathPlus">
          <a:avLst/>
        </a:prstGeom>
      </dgm:spPr>
    </dgm:pt>
    <dgm:pt modelId="{844C6040-FE88-4ADA-BE42-3E81CAE92BB4}" type="pres">
      <dgm:prSet presAssocID="{4288A7E2-AA72-4844-8637-FDE49E43D13D}" presName="connectorText" presStyleLbl="sibTrans2D1" presStyleIdx="0" presStyleCnt="2"/>
      <dgm:spPr/>
    </dgm:pt>
    <dgm:pt modelId="{FCE8DDD3-A5BD-4EDB-8099-F7436D91B0A7}" type="pres">
      <dgm:prSet presAssocID="{41B6DBEB-D059-4FB1-A813-543C546C0238}" presName="node" presStyleLbl="node1" presStyleIdx="1" presStyleCnt="3">
        <dgm:presLayoutVars>
          <dgm:bulletEnabled val="1"/>
        </dgm:presLayoutVars>
      </dgm:prSet>
      <dgm:spPr/>
    </dgm:pt>
    <dgm:pt modelId="{79DE49AE-1A52-4550-9EE7-AF511A160079}" type="pres">
      <dgm:prSet presAssocID="{A004901D-2634-47C3-B652-845B5888290C}" presName="sibTrans" presStyleLbl="sibTrans2D1" presStyleIdx="1" presStyleCnt="2"/>
      <dgm:spPr>
        <a:prstGeom prst="mathPlus">
          <a:avLst/>
        </a:prstGeom>
      </dgm:spPr>
    </dgm:pt>
    <dgm:pt modelId="{599BA161-A1CB-4629-9BF3-5B497231389A}" type="pres">
      <dgm:prSet presAssocID="{A004901D-2634-47C3-B652-845B5888290C}" presName="connectorText" presStyleLbl="sibTrans2D1" presStyleIdx="1" presStyleCnt="2"/>
      <dgm:spPr/>
    </dgm:pt>
    <dgm:pt modelId="{20D9A0FC-5ECB-4487-8618-9825C2397E17}" type="pres">
      <dgm:prSet presAssocID="{1CE322C5-0FB0-40ED-B935-D564105F1194}" presName="node" presStyleLbl="node1" presStyleIdx="2" presStyleCnt="3">
        <dgm:presLayoutVars>
          <dgm:bulletEnabled val="1"/>
        </dgm:presLayoutVars>
      </dgm:prSet>
      <dgm:spPr/>
    </dgm:pt>
  </dgm:ptLst>
  <dgm:cxnLst>
    <dgm:cxn modelId="{5E8C2E0F-1BA1-4AE8-BE11-5E5948D9D687}" type="presOf" srcId="{4288A7E2-AA72-4844-8637-FDE49E43D13D}" destId="{844C6040-FE88-4ADA-BE42-3E81CAE92BB4}" srcOrd="1" destOrd="0" presId="urn:microsoft.com/office/officeart/2005/8/layout/process1"/>
    <dgm:cxn modelId="{8F0C9A24-6EEA-4AAE-923E-793DEC5EE777}" type="presOf" srcId="{1CE322C5-0FB0-40ED-B935-D564105F1194}" destId="{20D9A0FC-5ECB-4487-8618-9825C2397E17}" srcOrd="0" destOrd="0" presId="urn:microsoft.com/office/officeart/2005/8/layout/process1"/>
    <dgm:cxn modelId="{3AD74E3D-A637-4355-82A5-6FAA5D870F93}" type="presOf" srcId="{E6FB62DD-4AD6-4D27-9850-648D3058D212}" destId="{D30BEED8-255B-46E8-BAE9-F592F41F5924}" srcOrd="0" destOrd="0" presId="urn:microsoft.com/office/officeart/2005/8/layout/process1"/>
    <dgm:cxn modelId="{496D0774-01E9-4A39-9139-F1A8927EF7C7}" type="presOf" srcId="{2C34DF84-CBAD-427A-A033-0C5A08CF1F4E}" destId="{01272AF3-E9C7-46D4-B7D7-24B847BA18F5}" srcOrd="0" destOrd="0" presId="urn:microsoft.com/office/officeart/2005/8/layout/process1"/>
    <dgm:cxn modelId="{71A4D684-B4B5-400E-9728-0ABE6B21DBE7}" type="presOf" srcId="{A004901D-2634-47C3-B652-845B5888290C}" destId="{599BA161-A1CB-4629-9BF3-5B497231389A}" srcOrd="1" destOrd="0" presId="urn:microsoft.com/office/officeart/2005/8/layout/process1"/>
    <dgm:cxn modelId="{0C9050AA-838E-4CAE-AEBB-1F84DB75C91D}" type="presOf" srcId="{A004901D-2634-47C3-B652-845B5888290C}" destId="{79DE49AE-1A52-4550-9EE7-AF511A160079}" srcOrd="0" destOrd="0" presId="urn:microsoft.com/office/officeart/2005/8/layout/process1"/>
    <dgm:cxn modelId="{11C29EC7-9C7D-4DDB-9476-CDA877A8505C}" type="presOf" srcId="{4288A7E2-AA72-4844-8637-FDE49E43D13D}" destId="{54AA5262-0F80-428B-81F1-3BC4F6175878}" srcOrd="0" destOrd="0" presId="urn:microsoft.com/office/officeart/2005/8/layout/process1"/>
    <dgm:cxn modelId="{9A6A74CF-CD0E-4997-A21F-24431ED9AA1A}" srcId="{E6FB62DD-4AD6-4D27-9850-648D3058D212}" destId="{1CE322C5-0FB0-40ED-B935-D564105F1194}" srcOrd="2" destOrd="0" parTransId="{FF30FEF4-49DC-4A0B-B0F8-42A03720D6E0}" sibTransId="{5E34B532-2F90-4E63-BEF4-F6927C2DE8FE}"/>
    <dgm:cxn modelId="{DABBF4D2-EFEE-4D68-88E4-97911F595C0F}" srcId="{E6FB62DD-4AD6-4D27-9850-648D3058D212}" destId="{2C34DF84-CBAD-427A-A033-0C5A08CF1F4E}" srcOrd="0" destOrd="0" parTransId="{AA11DE59-CB78-4071-9181-3B7C251E93F5}" sibTransId="{4288A7E2-AA72-4844-8637-FDE49E43D13D}"/>
    <dgm:cxn modelId="{805A3FD9-755A-42AD-838D-8B7E52E09B96}" type="presOf" srcId="{41B6DBEB-D059-4FB1-A813-543C546C0238}" destId="{FCE8DDD3-A5BD-4EDB-8099-F7436D91B0A7}" srcOrd="0" destOrd="0" presId="urn:microsoft.com/office/officeart/2005/8/layout/process1"/>
    <dgm:cxn modelId="{D3D298F9-890C-4AC1-B60A-02B14AE07492}" srcId="{E6FB62DD-4AD6-4D27-9850-648D3058D212}" destId="{41B6DBEB-D059-4FB1-A813-543C546C0238}" srcOrd="1" destOrd="0" parTransId="{9ED6DA60-876D-4623-9920-B0D3B3A5C5BC}" sibTransId="{A004901D-2634-47C3-B652-845B5888290C}"/>
    <dgm:cxn modelId="{39D846BD-8506-4A2E-90F1-9658B0283965}" type="presParOf" srcId="{D30BEED8-255B-46E8-BAE9-F592F41F5924}" destId="{01272AF3-E9C7-46D4-B7D7-24B847BA18F5}" srcOrd="0" destOrd="0" presId="urn:microsoft.com/office/officeart/2005/8/layout/process1"/>
    <dgm:cxn modelId="{BC7CD93D-600D-47C4-A6A0-22CE4EB97430}" type="presParOf" srcId="{D30BEED8-255B-46E8-BAE9-F592F41F5924}" destId="{54AA5262-0F80-428B-81F1-3BC4F6175878}" srcOrd="1" destOrd="0" presId="urn:microsoft.com/office/officeart/2005/8/layout/process1"/>
    <dgm:cxn modelId="{6A4A3D0A-FA19-4630-8503-CB18726CC7E7}" type="presParOf" srcId="{54AA5262-0F80-428B-81F1-3BC4F6175878}" destId="{844C6040-FE88-4ADA-BE42-3E81CAE92BB4}" srcOrd="0" destOrd="0" presId="urn:microsoft.com/office/officeart/2005/8/layout/process1"/>
    <dgm:cxn modelId="{BBD43851-AD2D-4EF2-8615-93AB66567158}" type="presParOf" srcId="{D30BEED8-255B-46E8-BAE9-F592F41F5924}" destId="{FCE8DDD3-A5BD-4EDB-8099-F7436D91B0A7}" srcOrd="2" destOrd="0" presId="urn:microsoft.com/office/officeart/2005/8/layout/process1"/>
    <dgm:cxn modelId="{CAF612C2-BB1D-474D-BB7F-63F8B79BCFBF}" type="presParOf" srcId="{D30BEED8-255B-46E8-BAE9-F592F41F5924}" destId="{79DE49AE-1A52-4550-9EE7-AF511A160079}" srcOrd="3" destOrd="0" presId="urn:microsoft.com/office/officeart/2005/8/layout/process1"/>
    <dgm:cxn modelId="{7E4B7A0D-57F2-4D4C-82A3-5488884F0731}" type="presParOf" srcId="{79DE49AE-1A52-4550-9EE7-AF511A160079}" destId="{599BA161-A1CB-4629-9BF3-5B497231389A}" srcOrd="0" destOrd="0" presId="urn:microsoft.com/office/officeart/2005/8/layout/process1"/>
    <dgm:cxn modelId="{DBBDB32D-9B2F-4326-BEE5-D2C839E4BC07}" type="presParOf" srcId="{D30BEED8-255B-46E8-BAE9-F592F41F5924}" destId="{20D9A0FC-5ECB-4487-8618-9825C2397E1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FB62DD-4AD6-4D27-9850-648D3058D212}" type="doc">
      <dgm:prSet loTypeId="urn:microsoft.com/office/officeart/2005/8/layout/process1" loCatId="process" qsTypeId="urn:microsoft.com/office/officeart/2005/8/quickstyle/simple4" qsCatId="simple" csTypeId="urn:microsoft.com/office/officeart/2005/8/colors/colorful1#31" csCatId="colorful" phldr="1"/>
      <dgm:spPr/>
      <dgm:t>
        <a:bodyPr/>
        <a:lstStyle/>
        <a:p>
          <a:endParaRPr lang="zh-CN" altLang="en-US"/>
        </a:p>
      </dgm:t>
    </dgm:pt>
    <dgm:pt modelId="{2C34DF84-CBAD-427A-A033-0C5A08CF1F4E}">
      <dgm:prSet custT="1"/>
      <dgm:spPr/>
      <dgm:t>
        <a:bodyPr/>
        <a:lstStyle/>
        <a:p>
          <a:pPr rtl="0"/>
          <a:r>
            <a:rPr lang="zh-CN" sz="2400" baseline="0" dirty="0"/>
            <a:t>驻外</a:t>
          </a:r>
          <a:r>
            <a:rPr lang="zh-CN" altLang="en-US" sz="2400" baseline="0" dirty="0"/>
            <a:t>存</a:t>
          </a:r>
          <a:r>
            <a:rPr lang="zh-CN" sz="2400" baseline="0" dirty="0"/>
            <a:t>等待调度时间</a:t>
          </a:r>
          <a:endParaRPr lang="zh-CN" altLang="en-US" sz="2400" dirty="0"/>
        </a:p>
      </dgm:t>
    </dgm:pt>
    <dgm:pt modelId="{AA11DE59-CB78-4071-9181-3B7C251E93F5}" type="parTrans" cxnId="{DABBF4D2-EFEE-4D68-88E4-97911F595C0F}">
      <dgm:prSet/>
      <dgm:spPr/>
      <dgm:t>
        <a:bodyPr/>
        <a:lstStyle/>
        <a:p>
          <a:endParaRPr lang="zh-CN" altLang="en-US" sz="2400"/>
        </a:p>
      </dgm:t>
    </dgm:pt>
    <dgm:pt modelId="{4288A7E2-AA72-4844-8637-FDE49E43D13D}" type="sibTrans" cxnId="{DABBF4D2-EFEE-4D68-88E4-97911F595C0F}">
      <dgm:prSet custT="1"/>
      <dgm:spPr/>
      <dgm:t>
        <a:bodyPr/>
        <a:lstStyle/>
        <a:p>
          <a:endParaRPr lang="zh-CN" altLang="en-US" sz="2400" dirty="0"/>
        </a:p>
      </dgm:t>
    </dgm:pt>
    <dgm:pt modelId="{41B6DBEB-D059-4FB1-A813-543C546C0238}">
      <dgm:prSet custT="1"/>
      <dgm:spPr>
        <a:solidFill>
          <a:schemeClr val="tx2">
            <a:lumMod val="60000"/>
            <a:lumOff val="40000"/>
          </a:schemeClr>
        </a:solidFill>
      </dgm:spPr>
      <dgm:t>
        <a:bodyPr/>
        <a:lstStyle/>
        <a:p>
          <a:pPr rtl="0"/>
          <a:r>
            <a:rPr lang="zh-CN" sz="2400" baseline="0" dirty="0"/>
            <a:t>驻内</a:t>
          </a:r>
          <a:r>
            <a:rPr lang="zh-CN" altLang="en-US" sz="2400" baseline="0" dirty="0"/>
            <a:t>存</a:t>
          </a:r>
          <a:r>
            <a:rPr lang="zh-CN" sz="2400" baseline="0" dirty="0"/>
            <a:t>等待调度时间</a:t>
          </a:r>
          <a:endParaRPr lang="zh-CN" altLang="en-US" sz="2400" dirty="0"/>
        </a:p>
      </dgm:t>
    </dgm:pt>
    <dgm:pt modelId="{9ED6DA60-876D-4623-9920-B0D3B3A5C5BC}" type="parTrans" cxnId="{D3D298F9-890C-4AC1-B60A-02B14AE07492}">
      <dgm:prSet/>
      <dgm:spPr/>
      <dgm:t>
        <a:bodyPr/>
        <a:lstStyle/>
        <a:p>
          <a:endParaRPr lang="zh-CN" altLang="en-US" sz="2400"/>
        </a:p>
      </dgm:t>
    </dgm:pt>
    <dgm:pt modelId="{A004901D-2634-47C3-B652-845B5888290C}" type="sibTrans" cxnId="{D3D298F9-890C-4AC1-B60A-02B14AE07492}">
      <dgm:prSet custT="1"/>
      <dgm:spPr>
        <a:solidFill>
          <a:schemeClr val="tx2">
            <a:lumMod val="60000"/>
            <a:lumOff val="40000"/>
          </a:schemeClr>
        </a:solidFill>
      </dgm:spPr>
      <dgm:t>
        <a:bodyPr/>
        <a:lstStyle/>
        <a:p>
          <a:endParaRPr lang="zh-CN" altLang="en-US" sz="2400" dirty="0"/>
        </a:p>
      </dgm:t>
    </dgm:pt>
    <dgm:pt modelId="{1CE322C5-0FB0-40ED-B935-D564105F1194}">
      <dgm:prSet custT="1"/>
      <dgm:spPr>
        <a:solidFill>
          <a:srgbClr val="F4740A"/>
        </a:solidFill>
        <a:ln>
          <a:solidFill>
            <a:srgbClr val="F4740A"/>
          </a:solidFill>
        </a:ln>
      </dgm:spPr>
      <dgm:t>
        <a:bodyPr/>
        <a:lstStyle/>
        <a:p>
          <a:pPr rtl="0"/>
          <a:r>
            <a:rPr lang="zh-CN" sz="2400" baseline="0" dirty="0"/>
            <a:t>执行</a:t>
          </a:r>
          <a:endParaRPr lang="en-US" altLang="zh-CN" sz="2400" baseline="0" dirty="0"/>
        </a:p>
        <a:p>
          <a:pPr rtl="0"/>
          <a:r>
            <a:rPr lang="zh-CN" sz="2400" baseline="0" dirty="0"/>
            <a:t>时间</a:t>
          </a:r>
          <a:endParaRPr lang="zh-CN" altLang="en-US" sz="2400" dirty="0"/>
        </a:p>
      </dgm:t>
    </dgm:pt>
    <dgm:pt modelId="{FF30FEF4-49DC-4A0B-B0F8-42A03720D6E0}" type="parTrans" cxnId="{9A6A74CF-CD0E-4997-A21F-24431ED9AA1A}">
      <dgm:prSet/>
      <dgm:spPr/>
      <dgm:t>
        <a:bodyPr/>
        <a:lstStyle/>
        <a:p>
          <a:endParaRPr lang="zh-CN" altLang="en-US" sz="2400"/>
        </a:p>
      </dgm:t>
    </dgm:pt>
    <dgm:pt modelId="{5E34B532-2F90-4E63-BEF4-F6927C2DE8FE}" type="sibTrans" cxnId="{9A6A74CF-CD0E-4997-A21F-24431ED9AA1A}">
      <dgm:prSet/>
      <dgm:spPr/>
      <dgm:t>
        <a:bodyPr/>
        <a:lstStyle/>
        <a:p>
          <a:endParaRPr lang="zh-CN" altLang="en-US" sz="2400" dirty="0"/>
        </a:p>
      </dgm:t>
    </dgm:pt>
    <dgm:pt modelId="{A7C9D5A0-34B5-4371-B910-7CAF17A1DF02}">
      <dgm:prSet custT="1"/>
      <dgm:spPr>
        <a:solidFill>
          <a:srgbClr val="7030A0"/>
        </a:solidFill>
      </dgm:spPr>
      <dgm:t>
        <a:bodyPr/>
        <a:lstStyle/>
        <a:p>
          <a:pPr rtl="0"/>
          <a:r>
            <a:rPr lang="zh-CN" altLang="en-US" sz="2400" baseline="0" dirty="0"/>
            <a:t>阻塞</a:t>
          </a:r>
          <a:endParaRPr lang="en-US" altLang="zh-CN" sz="2400" baseline="0" dirty="0"/>
        </a:p>
        <a:p>
          <a:pPr rtl="0"/>
          <a:r>
            <a:rPr lang="zh-CN" altLang="en-US" sz="2400" baseline="0" dirty="0"/>
            <a:t>时间</a:t>
          </a:r>
        </a:p>
      </dgm:t>
    </dgm:pt>
    <dgm:pt modelId="{A795301E-2B78-4444-A3BB-E224F59A37B3}" type="parTrans" cxnId="{B223F2D0-16A4-4BFA-9D97-935B17FA6706}">
      <dgm:prSet/>
      <dgm:spPr/>
      <dgm:t>
        <a:bodyPr/>
        <a:lstStyle/>
        <a:p>
          <a:endParaRPr lang="zh-CN" altLang="en-US"/>
        </a:p>
      </dgm:t>
    </dgm:pt>
    <dgm:pt modelId="{CED12D51-BE63-4CE8-844F-CB36F57A12A3}" type="sibTrans" cxnId="{B223F2D0-16A4-4BFA-9D97-935B17FA6706}">
      <dgm:prSet/>
      <dgm:spPr/>
      <dgm:t>
        <a:bodyPr/>
        <a:lstStyle/>
        <a:p>
          <a:endParaRPr lang="zh-CN" altLang="en-US"/>
        </a:p>
      </dgm:t>
    </dgm:pt>
    <dgm:pt modelId="{D30BEED8-255B-46E8-BAE9-F592F41F5924}" type="pres">
      <dgm:prSet presAssocID="{E6FB62DD-4AD6-4D27-9850-648D3058D212}" presName="Name0" presStyleCnt="0">
        <dgm:presLayoutVars>
          <dgm:dir/>
          <dgm:resizeHandles val="exact"/>
        </dgm:presLayoutVars>
      </dgm:prSet>
      <dgm:spPr/>
    </dgm:pt>
    <dgm:pt modelId="{01272AF3-E9C7-46D4-B7D7-24B847BA18F5}" type="pres">
      <dgm:prSet presAssocID="{2C34DF84-CBAD-427A-A033-0C5A08CF1F4E}" presName="node" presStyleLbl="node1" presStyleIdx="0" presStyleCnt="4">
        <dgm:presLayoutVars>
          <dgm:bulletEnabled val="1"/>
        </dgm:presLayoutVars>
      </dgm:prSet>
      <dgm:spPr/>
    </dgm:pt>
    <dgm:pt modelId="{54AA5262-0F80-428B-81F1-3BC4F6175878}" type="pres">
      <dgm:prSet presAssocID="{4288A7E2-AA72-4844-8637-FDE49E43D13D}" presName="sibTrans" presStyleLbl="sibTrans2D1" presStyleIdx="0" presStyleCnt="3"/>
      <dgm:spPr>
        <a:prstGeom prst="mathPlus">
          <a:avLst/>
        </a:prstGeom>
      </dgm:spPr>
    </dgm:pt>
    <dgm:pt modelId="{844C6040-FE88-4ADA-BE42-3E81CAE92BB4}" type="pres">
      <dgm:prSet presAssocID="{4288A7E2-AA72-4844-8637-FDE49E43D13D}" presName="connectorText" presStyleLbl="sibTrans2D1" presStyleIdx="0" presStyleCnt="3"/>
      <dgm:spPr>
        <a:prstGeom prst="mathPlus">
          <a:avLst/>
        </a:prstGeom>
      </dgm:spPr>
    </dgm:pt>
    <dgm:pt modelId="{FCE8DDD3-A5BD-4EDB-8099-F7436D91B0A7}" type="pres">
      <dgm:prSet presAssocID="{41B6DBEB-D059-4FB1-A813-543C546C0238}" presName="node" presStyleLbl="node1" presStyleIdx="1" presStyleCnt="4">
        <dgm:presLayoutVars>
          <dgm:bulletEnabled val="1"/>
        </dgm:presLayoutVars>
      </dgm:prSet>
      <dgm:spPr/>
    </dgm:pt>
    <dgm:pt modelId="{79DE49AE-1A52-4550-9EE7-AF511A160079}" type="pres">
      <dgm:prSet presAssocID="{A004901D-2634-47C3-B652-845B5888290C}" presName="sibTrans" presStyleLbl="sibTrans2D1" presStyleIdx="1" presStyleCnt="3"/>
      <dgm:spPr>
        <a:prstGeom prst="mathPlus">
          <a:avLst/>
        </a:prstGeom>
      </dgm:spPr>
    </dgm:pt>
    <dgm:pt modelId="{599BA161-A1CB-4629-9BF3-5B497231389A}" type="pres">
      <dgm:prSet presAssocID="{A004901D-2634-47C3-B652-845B5888290C}" presName="connectorText" presStyleLbl="sibTrans2D1" presStyleIdx="1" presStyleCnt="3"/>
      <dgm:spPr/>
    </dgm:pt>
    <dgm:pt modelId="{20D9A0FC-5ECB-4487-8618-9825C2397E17}" type="pres">
      <dgm:prSet presAssocID="{1CE322C5-0FB0-40ED-B935-D564105F1194}" presName="node" presStyleLbl="node1" presStyleIdx="2" presStyleCnt="4">
        <dgm:presLayoutVars>
          <dgm:bulletEnabled val="1"/>
        </dgm:presLayoutVars>
      </dgm:prSet>
      <dgm:spPr/>
    </dgm:pt>
    <dgm:pt modelId="{BFDD8C87-F4BF-45FB-9E98-254D2C968E17}" type="pres">
      <dgm:prSet presAssocID="{5E34B532-2F90-4E63-BEF4-F6927C2DE8FE}" presName="sibTrans" presStyleLbl="sibTrans2D1" presStyleIdx="2" presStyleCnt="3"/>
      <dgm:spPr>
        <a:prstGeom prst="mathPlus">
          <a:avLst/>
        </a:prstGeom>
      </dgm:spPr>
    </dgm:pt>
    <dgm:pt modelId="{E255A1E4-92F5-42F0-996C-108B97CADF33}" type="pres">
      <dgm:prSet presAssocID="{5E34B532-2F90-4E63-BEF4-F6927C2DE8FE}" presName="connectorText" presStyleLbl="sibTrans2D1" presStyleIdx="2" presStyleCnt="3"/>
      <dgm:spPr/>
    </dgm:pt>
    <dgm:pt modelId="{96BA8CE0-C91B-45A4-BB29-9760E6358DA4}" type="pres">
      <dgm:prSet presAssocID="{A7C9D5A0-34B5-4371-B910-7CAF17A1DF02}" presName="node" presStyleLbl="node1" presStyleIdx="3" presStyleCnt="4">
        <dgm:presLayoutVars>
          <dgm:bulletEnabled val="1"/>
        </dgm:presLayoutVars>
      </dgm:prSet>
      <dgm:spPr/>
    </dgm:pt>
  </dgm:ptLst>
  <dgm:cxnLst>
    <dgm:cxn modelId="{94458D01-9B9E-4259-A79E-59D211ED0B56}" type="presOf" srcId="{A7C9D5A0-34B5-4371-B910-7CAF17A1DF02}" destId="{96BA8CE0-C91B-45A4-BB29-9760E6358DA4}" srcOrd="0" destOrd="0" presId="urn:microsoft.com/office/officeart/2005/8/layout/process1"/>
    <dgm:cxn modelId="{164EA927-F324-4DB9-9ADA-DA84891A24A8}" type="presOf" srcId="{41B6DBEB-D059-4FB1-A813-543C546C0238}" destId="{FCE8DDD3-A5BD-4EDB-8099-F7436D91B0A7}" srcOrd="0" destOrd="0" presId="urn:microsoft.com/office/officeart/2005/8/layout/process1"/>
    <dgm:cxn modelId="{61E82537-606C-428C-A541-3E33B280BC77}" type="presOf" srcId="{1CE322C5-0FB0-40ED-B935-D564105F1194}" destId="{20D9A0FC-5ECB-4487-8618-9825C2397E17}" srcOrd="0" destOrd="0" presId="urn:microsoft.com/office/officeart/2005/8/layout/process1"/>
    <dgm:cxn modelId="{D7EF843F-32AC-4D4E-83DC-7F0D160C1438}" type="presOf" srcId="{4288A7E2-AA72-4844-8637-FDE49E43D13D}" destId="{844C6040-FE88-4ADA-BE42-3E81CAE92BB4}" srcOrd="1" destOrd="0" presId="urn:microsoft.com/office/officeart/2005/8/layout/process1"/>
    <dgm:cxn modelId="{1BF7E94D-1A81-4DB9-B605-B6C5F9C5AFD5}" type="presOf" srcId="{4288A7E2-AA72-4844-8637-FDE49E43D13D}" destId="{54AA5262-0F80-428B-81F1-3BC4F6175878}" srcOrd="0" destOrd="0" presId="urn:microsoft.com/office/officeart/2005/8/layout/process1"/>
    <dgm:cxn modelId="{A9AA0D67-5619-434D-9209-4386DB54BFEF}" type="presOf" srcId="{5E34B532-2F90-4E63-BEF4-F6927C2DE8FE}" destId="{BFDD8C87-F4BF-45FB-9E98-254D2C968E17}" srcOrd="0" destOrd="0" presId="urn:microsoft.com/office/officeart/2005/8/layout/process1"/>
    <dgm:cxn modelId="{CFC55E6E-3F1F-49F6-9F44-1E265218A866}" type="presOf" srcId="{2C34DF84-CBAD-427A-A033-0C5A08CF1F4E}" destId="{01272AF3-E9C7-46D4-B7D7-24B847BA18F5}" srcOrd="0" destOrd="0" presId="urn:microsoft.com/office/officeart/2005/8/layout/process1"/>
    <dgm:cxn modelId="{8E0D2382-6209-4357-88A6-02A25E36F121}" type="presOf" srcId="{5E34B532-2F90-4E63-BEF4-F6927C2DE8FE}" destId="{E255A1E4-92F5-42F0-996C-108B97CADF33}" srcOrd="1" destOrd="0" presId="urn:microsoft.com/office/officeart/2005/8/layout/process1"/>
    <dgm:cxn modelId="{234085AD-A1D9-4468-9661-5989BEE467DD}" type="presOf" srcId="{A004901D-2634-47C3-B652-845B5888290C}" destId="{599BA161-A1CB-4629-9BF3-5B497231389A}" srcOrd="1" destOrd="0" presId="urn:microsoft.com/office/officeart/2005/8/layout/process1"/>
    <dgm:cxn modelId="{9A6A74CF-CD0E-4997-A21F-24431ED9AA1A}" srcId="{E6FB62DD-4AD6-4D27-9850-648D3058D212}" destId="{1CE322C5-0FB0-40ED-B935-D564105F1194}" srcOrd="2" destOrd="0" parTransId="{FF30FEF4-49DC-4A0B-B0F8-42A03720D6E0}" sibTransId="{5E34B532-2F90-4E63-BEF4-F6927C2DE8FE}"/>
    <dgm:cxn modelId="{B223F2D0-16A4-4BFA-9D97-935B17FA6706}" srcId="{E6FB62DD-4AD6-4D27-9850-648D3058D212}" destId="{A7C9D5A0-34B5-4371-B910-7CAF17A1DF02}" srcOrd="3" destOrd="0" parTransId="{A795301E-2B78-4444-A3BB-E224F59A37B3}" sibTransId="{CED12D51-BE63-4CE8-844F-CB36F57A12A3}"/>
    <dgm:cxn modelId="{DABBF4D2-EFEE-4D68-88E4-97911F595C0F}" srcId="{E6FB62DD-4AD6-4D27-9850-648D3058D212}" destId="{2C34DF84-CBAD-427A-A033-0C5A08CF1F4E}" srcOrd="0" destOrd="0" parTransId="{AA11DE59-CB78-4071-9181-3B7C251E93F5}" sibTransId="{4288A7E2-AA72-4844-8637-FDE49E43D13D}"/>
    <dgm:cxn modelId="{AC8684DF-855F-4FBF-8705-80434BC23030}" type="presOf" srcId="{A004901D-2634-47C3-B652-845B5888290C}" destId="{79DE49AE-1A52-4550-9EE7-AF511A160079}" srcOrd="0" destOrd="0" presId="urn:microsoft.com/office/officeart/2005/8/layout/process1"/>
    <dgm:cxn modelId="{43FD7DEB-111E-4DFD-92B5-F813874F5905}" type="presOf" srcId="{E6FB62DD-4AD6-4D27-9850-648D3058D212}" destId="{D30BEED8-255B-46E8-BAE9-F592F41F5924}" srcOrd="0" destOrd="0" presId="urn:microsoft.com/office/officeart/2005/8/layout/process1"/>
    <dgm:cxn modelId="{D3D298F9-890C-4AC1-B60A-02B14AE07492}" srcId="{E6FB62DD-4AD6-4D27-9850-648D3058D212}" destId="{41B6DBEB-D059-4FB1-A813-543C546C0238}" srcOrd="1" destOrd="0" parTransId="{9ED6DA60-876D-4623-9920-B0D3B3A5C5BC}" sibTransId="{A004901D-2634-47C3-B652-845B5888290C}"/>
    <dgm:cxn modelId="{FB275C87-17E3-4498-8636-C9D97AEA892E}" type="presParOf" srcId="{D30BEED8-255B-46E8-BAE9-F592F41F5924}" destId="{01272AF3-E9C7-46D4-B7D7-24B847BA18F5}" srcOrd="0" destOrd="0" presId="urn:microsoft.com/office/officeart/2005/8/layout/process1"/>
    <dgm:cxn modelId="{CB3385E8-27EA-4AD7-930D-46A78DE81538}" type="presParOf" srcId="{D30BEED8-255B-46E8-BAE9-F592F41F5924}" destId="{54AA5262-0F80-428B-81F1-3BC4F6175878}" srcOrd="1" destOrd="0" presId="urn:microsoft.com/office/officeart/2005/8/layout/process1"/>
    <dgm:cxn modelId="{148CEC61-52DD-4F68-8E58-9AA3FFDFEE02}" type="presParOf" srcId="{54AA5262-0F80-428B-81F1-3BC4F6175878}" destId="{844C6040-FE88-4ADA-BE42-3E81CAE92BB4}" srcOrd="0" destOrd="0" presId="urn:microsoft.com/office/officeart/2005/8/layout/process1"/>
    <dgm:cxn modelId="{F719DCF2-2EB4-494D-86B1-DA90F5E67138}" type="presParOf" srcId="{D30BEED8-255B-46E8-BAE9-F592F41F5924}" destId="{FCE8DDD3-A5BD-4EDB-8099-F7436D91B0A7}" srcOrd="2" destOrd="0" presId="urn:microsoft.com/office/officeart/2005/8/layout/process1"/>
    <dgm:cxn modelId="{D444C2E0-CF34-406A-AAC9-C97D1BF253C8}" type="presParOf" srcId="{D30BEED8-255B-46E8-BAE9-F592F41F5924}" destId="{79DE49AE-1A52-4550-9EE7-AF511A160079}" srcOrd="3" destOrd="0" presId="urn:microsoft.com/office/officeart/2005/8/layout/process1"/>
    <dgm:cxn modelId="{5D491E88-0B9C-453D-A9D9-A9C708392C19}" type="presParOf" srcId="{79DE49AE-1A52-4550-9EE7-AF511A160079}" destId="{599BA161-A1CB-4629-9BF3-5B497231389A}" srcOrd="0" destOrd="0" presId="urn:microsoft.com/office/officeart/2005/8/layout/process1"/>
    <dgm:cxn modelId="{74982E79-4FE9-4861-88FD-E7D345418D03}" type="presParOf" srcId="{D30BEED8-255B-46E8-BAE9-F592F41F5924}" destId="{20D9A0FC-5ECB-4487-8618-9825C2397E17}" srcOrd="4" destOrd="0" presId="urn:microsoft.com/office/officeart/2005/8/layout/process1"/>
    <dgm:cxn modelId="{CC932323-C0DC-4EF7-85C7-330770D42EC7}" type="presParOf" srcId="{D30BEED8-255B-46E8-BAE9-F592F41F5924}" destId="{BFDD8C87-F4BF-45FB-9E98-254D2C968E17}" srcOrd="5" destOrd="0" presId="urn:microsoft.com/office/officeart/2005/8/layout/process1"/>
    <dgm:cxn modelId="{7E83F327-0CBF-421B-9C79-CB338FC10782}" type="presParOf" srcId="{BFDD8C87-F4BF-45FB-9E98-254D2C968E17}" destId="{E255A1E4-92F5-42F0-996C-108B97CADF33}" srcOrd="0" destOrd="0" presId="urn:microsoft.com/office/officeart/2005/8/layout/process1"/>
    <dgm:cxn modelId="{6B744E31-EAF7-41A5-B9BD-06B17426A645}" type="presParOf" srcId="{D30BEED8-255B-46E8-BAE9-F592F41F5924}" destId="{96BA8CE0-C91B-45A4-BB29-9760E6358DA4}"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6D9185-E31C-BF41-860D-73CFFEEDDD37}" type="doc">
      <dgm:prSet loTypeId="urn:microsoft.com/office/officeart/2005/8/layout/hList6" loCatId="list" qsTypeId="urn:microsoft.com/office/officeart/2005/8/quickstyle/3D3" qsCatId="3D" csTypeId="urn:microsoft.com/office/officeart/2005/8/colors/accent1_2" csCatId="accent1" phldr="1"/>
      <dgm:spPr/>
      <dgm:t>
        <a:bodyPr/>
        <a:lstStyle/>
        <a:p>
          <a:endParaRPr lang="en-US"/>
        </a:p>
      </dgm:t>
    </dgm:pt>
    <dgm:pt modelId="{AECBD492-B0BF-D74D-941C-54DE2E92FF6F}">
      <dgm:prSet phldrT="[Text]"/>
      <dgm:spPr>
        <a:solidFill>
          <a:schemeClr val="accent2">
            <a:lumMod val="75000"/>
          </a:schemeClr>
        </a:solidFill>
      </dgm:spPr>
      <dgm:t>
        <a:bodyPr/>
        <a:lstStyle/>
        <a:p>
          <a:r>
            <a:rPr kumimoji="1" lang="zh-CN" altLang="en-US" sz="2200" dirty="0"/>
            <a:t>面向用户的规则</a:t>
          </a:r>
          <a:endParaRPr lang="en-US" sz="2200" dirty="0"/>
        </a:p>
      </dgm:t>
    </dgm:pt>
    <dgm:pt modelId="{1C238C92-4CDF-4A49-85F1-447ECBACCEF7}" type="parTrans" cxnId="{07D3D3BC-3627-FF45-BB5E-523D72F9F667}">
      <dgm:prSet/>
      <dgm:spPr/>
      <dgm:t>
        <a:bodyPr/>
        <a:lstStyle/>
        <a:p>
          <a:endParaRPr lang="en-US"/>
        </a:p>
      </dgm:t>
    </dgm:pt>
    <dgm:pt modelId="{34FC8691-98F4-8346-9BC8-DB57A2C49723}" type="sibTrans" cxnId="{07D3D3BC-3627-FF45-BB5E-523D72F9F667}">
      <dgm:prSet/>
      <dgm:spPr/>
      <dgm:t>
        <a:bodyPr/>
        <a:lstStyle/>
        <a:p>
          <a:endParaRPr lang="en-US"/>
        </a:p>
      </dgm:t>
    </dgm:pt>
    <dgm:pt modelId="{6128A3CA-8933-8742-AA51-015ECCB0F8E7}">
      <dgm:prSet/>
      <dgm:spPr>
        <a:solidFill>
          <a:srgbClr val="7030A0"/>
        </a:solidFill>
      </dgm:spPr>
      <dgm:t>
        <a:bodyPr/>
        <a:lstStyle/>
        <a:p>
          <a:r>
            <a:rPr kumimoji="1" lang="zh-CN" altLang="en-US" dirty="0"/>
            <a:t>面向系统的规则</a:t>
          </a:r>
          <a:endParaRPr lang="en-NZ" dirty="0"/>
        </a:p>
      </dgm:t>
    </dgm:pt>
    <dgm:pt modelId="{E9F7A343-27DD-774C-AFFD-B8DCD4B051DE}" type="parTrans" cxnId="{DD2D417A-A83C-E24A-AF3C-3C747F35A373}">
      <dgm:prSet/>
      <dgm:spPr/>
      <dgm:t>
        <a:bodyPr/>
        <a:lstStyle/>
        <a:p>
          <a:endParaRPr lang="en-US"/>
        </a:p>
      </dgm:t>
    </dgm:pt>
    <dgm:pt modelId="{30E6730A-A0A2-3444-A3C4-A5743EF6C41C}" type="sibTrans" cxnId="{DD2D417A-A83C-E24A-AF3C-3C747F35A373}">
      <dgm:prSet/>
      <dgm:spPr/>
      <dgm:t>
        <a:bodyPr/>
        <a:lstStyle/>
        <a:p>
          <a:endParaRPr lang="en-US"/>
        </a:p>
      </dgm:t>
    </dgm:pt>
    <dgm:pt modelId="{D76718C3-EAA0-4841-9991-554E292F9745}">
      <dgm:prSet/>
      <dgm:spPr>
        <a:solidFill>
          <a:srgbClr val="7030A0"/>
        </a:solidFill>
      </dgm:spPr>
      <dgm:t>
        <a:bodyPr/>
        <a:lstStyle/>
        <a:p>
          <a:r>
            <a:rPr kumimoji="1" lang="zh-CN" altLang="en-US" dirty="0"/>
            <a:t>关注处理器的利用率（如进程的完成速度）</a:t>
          </a:r>
          <a:endParaRPr lang="en-NZ" dirty="0"/>
        </a:p>
      </dgm:t>
    </dgm:pt>
    <dgm:pt modelId="{A230EE99-791B-2142-93CA-F10D10D108AD}" type="parTrans" cxnId="{DCA85E82-E7E8-0148-907D-58C734F3555B}">
      <dgm:prSet/>
      <dgm:spPr/>
      <dgm:t>
        <a:bodyPr/>
        <a:lstStyle/>
        <a:p>
          <a:endParaRPr lang="en-US"/>
        </a:p>
      </dgm:t>
    </dgm:pt>
    <dgm:pt modelId="{42A53FAA-EC7F-A34B-BCFF-DC35C84C27B8}" type="sibTrans" cxnId="{DCA85E82-E7E8-0148-907D-58C734F3555B}">
      <dgm:prSet/>
      <dgm:spPr/>
      <dgm:t>
        <a:bodyPr/>
        <a:lstStyle/>
        <a:p>
          <a:endParaRPr lang="en-US"/>
        </a:p>
      </dgm:t>
    </dgm:pt>
    <dgm:pt modelId="{EF312C48-4E05-3947-94DA-360D2B57D3BD}">
      <dgm:prSet/>
      <dgm:spPr>
        <a:solidFill>
          <a:srgbClr val="7030A0"/>
        </a:solidFill>
      </dgm:spPr>
      <dgm:t>
        <a:bodyPr/>
        <a:lstStyle/>
        <a:p>
          <a:r>
            <a:rPr kumimoji="1" lang="zh-CN" altLang="en-US" dirty="0"/>
            <a:t>通常在单用户系统里重要性要低一些</a:t>
          </a:r>
          <a:endParaRPr lang="en-NZ" dirty="0"/>
        </a:p>
      </dgm:t>
    </dgm:pt>
    <dgm:pt modelId="{1B894B82-D05C-4C49-9EEE-BC3442EB4656}" type="parTrans" cxnId="{A7C8D431-060D-5341-9E3B-406BE2D2A36D}">
      <dgm:prSet/>
      <dgm:spPr/>
      <dgm:t>
        <a:bodyPr/>
        <a:lstStyle/>
        <a:p>
          <a:endParaRPr lang="en-US"/>
        </a:p>
      </dgm:t>
    </dgm:pt>
    <dgm:pt modelId="{3A93BD03-1BD8-9C41-BFF0-456568D18C07}" type="sibTrans" cxnId="{A7C8D431-060D-5341-9E3B-406BE2D2A36D}">
      <dgm:prSet/>
      <dgm:spPr/>
      <dgm:t>
        <a:bodyPr/>
        <a:lstStyle/>
        <a:p>
          <a:endParaRPr lang="en-US"/>
        </a:p>
      </dgm:t>
    </dgm:pt>
    <dgm:pt modelId="{3BB5DB36-5761-0D45-A8BB-5626D3916C6C}">
      <dgm:prSet/>
      <dgm:spPr>
        <a:solidFill>
          <a:schemeClr val="accent2">
            <a:lumMod val="75000"/>
          </a:schemeClr>
        </a:solidFill>
      </dgm:spPr>
      <dgm:t>
        <a:bodyPr/>
        <a:lstStyle/>
        <a:p>
          <a:r>
            <a:rPr kumimoji="1" lang="zh-CN" altLang="en-US" sz="1700" dirty="0"/>
            <a:t>与单个用户或进程感知到的进程行为有关，如交互系统的响应时间</a:t>
          </a:r>
          <a:endParaRPr lang="en-NZ" sz="1700" dirty="0"/>
        </a:p>
      </dgm:t>
    </dgm:pt>
    <dgm:pt modelId="{9DAD301F-4A6C-D045-9A86-09DF3E9A3D70}" type="sibTrans" cxnId="{593C73D5-D175-4E40-9545-4537F28B481C}">
      <dgm:prSet/>
      <dgm:spPr/>
      <dgm:t>
        <a:bodyPr/>
        <a:lstStyle/>
        <a:p>
          <a:endParaRPr lang="en-US"/>
        </a:p>
      </dgm:t>
    </dgm:pt>
    <dgm:pt modelId="{15CA2D78-FDC7-9446-97E2-61C1461D60C0}" type="parTrans" cxnId="{593C73D5-D175-4E40-9545-4537F28B481C}">
      <dgm:prSet/>
      <dgm:spPr/>
      <dgm:t>
        <a:bodyPr/>
        <a:lstStyle/>
        <a:p>
          <a:endParaRPr lang="en-US"/>
        </a:p>
      </dgm:t>
    </dgm:pt>
    <dgm:pt modelId="{476D8F27-B116-4EF3-95B0-77F827C5F156}">
      <dgm:prSet custT="1"/>
      <dgm:spPr>
        <a:solidFill>
          <a:schemeClr val="accent2">
            <a:lumMod val="75000"/>
          </a:schemeClr>
        </a:solidFill>
      </dgm:spPr>
      <dgm:t>
        <a:bodyPr/>
        <a:lstStyle/>
        <a:p>
          <a:r>
            <a:rPr kumimoji="1" lang="zh-CN" altLang="en-US" sz="1700" dirty="0"/>
            <a:t>在所有系统中都很重要</a:t>
          </a:r>
          <a:endParaRPr lang="en-NZ" sz="1700" dirty="0">
            <a:latin typeface="+mn-ea"/>
            <a:ea typeface="+mn-ea"/>
          </a:endParaRPr>
        </a:p>
      </dgm:t>
    </dgm:pt>
    <dgm:pt modelId="{7926D788-FFE2-4A12-9172-E23BF89D411A}" type="parTrans" cxnId="{33DA8EA7-8025-4DCB-8397-13248CE81AF0}">
      <dgm:prSet/>
      <dgm:spPr/>
      <dgm:t>
        <a:bodyPr/>
        <a:lstStyle/>
        <a:p>
          <a:endParaRPr lang="zh-CN" altLang="en-US"/>
        </a:p>
      </dgm:t>
    </dgm:pt>
    <dgm:pt modelId="{BEF84186-4512-41C2-A47F-321DAB950A9A}" type="sibTrans" cxnId="{33DA8EA7-8025-4DCB-8397-13248CE81AF0}">
      <dgm:prSet/>
      <dgm:spPr/>
      <dgm:t>
        <a:bodyPr/>
        <a:lstStyle/>
        <a:p>
          <a:endParaRPr lang="zh-CN" altLang="en-US"/>
        </a:p>
      </dgm:t>
    </dgm:pt>
    <dgm:pt modelId="{829FFF54-A8CB-794F-99FB-5F9A6D9CD732}" type="pres">
      <dgm:prSet presAssocID="{316D9185-E31C-BF41-860D-73CFFEEDDD37}" presName="Name0" presStyleCnt="0">
        <dgm:presLayoutVars>
          <dgm:dir/>
          <dgm:resizeHandles val="exact"/>
        </dgm:presLayoutVars>
      </dgm:prSet>
      <dgm:spPr/>
    </dgm:pt>
    <dgm:pt modelId="{AEB52CB1-99E8-214F-AEDA-4A438DC39BC1}" type="pres">
      <dgm:prSet presAssocID="{AECBD492-B0BF-D74D-941C-54DE2E92FF6F}" presName="node" presStyleLbl="node1" presStyleIdx="0" presStyleCnt="2">
        <dgm:presLayoutVars>
          <dgm:bulletEnabled val="1"/>
        </dgm:presLayoutVars>
      </dgm:prSet>
      <dgm:spPr/>
    </dgm:pt>
    <dgm:pt modelId="{9A73BF02-DDB5-0342-9F02-C48A103CE893}" type="pres">
      <dgm:prSet presAssocID="{34FC8691-98F4-8346-9BC8-DB57A2C49723}" presName="sibTrans" presStyleCnt="0"/>
      <dgm:spPr/>
    </dgm:pt>
    <dgm:pt modelId="{CE74B7F3-BA64-6C4A-8A7A-FF9201D28FD3}" type="pres">
      <dgm:prSet presAssocID="{6128A3CA-8933-8742-AA51-015ECCB0F8E7}" presName="node" presStyleLbl="node1" presStyleIdx="1" presStyleCnt="2">
        <dgm:presLayoutVars>
          <dgm:bulletEnabled val="1"/>
        </dgm:presLayoutVars>
      </dgm:prSet>
      <dgm:spPr/>
    </dgm:pt>
  </dgm:ptLst>
  <dgm:cxnLst>
    <dgm:cxn modelId="{A7C8D431-060D-5341-9E3B-406BE2D2A36D}" srcId="{6128A3CA-8933-8742-AA51-015ECCB0F8E7}" destId="{EF312C48-4E05-3947-94DA-360D2B57D3BD}" srcOrd="1" destOrd="0" parTransId="{1B894B82-D05C-4C49-9EEE-BC3442EB4656}" sibTransId="{3A93BD03-1BD8-9C41-BFF0-456568D18C07}"/>
    <dgm:cxn modelId="{242D8E60-6530-4ED2-B7AE-C0A701699325}" type="presOf" srcId="{6128A3CA-8933-8742-AA51-015ECCB0F8E7}" destId="{CE74B7F3-BA64-6C4A-8A7A-FF9201D28FD3}" srcOrd="0" destOrd="0" presId="urn:microsoft.com/office/officeart/2005/8/layout/hList6"/>
    <dgm:cxn modelId="{EED5CD67-C85A-4BBC-860F-1854DE456F66}" type="presOf" srcId="{D76718C3-EAA0-4841-9991-554E292F9745}" destId="{CE74B7F3-BA64-6C4A-8A7A-FF9201D28FD3}" srcOrd="0" destOrd="1" presId="urn:microsoft.com/office/officeart/2005/8/layout/hList6"/>
    <dgm:cxn modelId="{DD2D417A-A83C-E24A-AF3C-3C747F35A373}" srcId="{316D9185-E31C-BF41-860D-73CFFEEDDD37}" destId="{6128A3CA-8933-8742-AA51-015ECCB0F8E7}" srcOrd="1" destOrd="0" parTransId="{E9F7A343-27DD-774C-AFFD-B8DCD4B051DE}" sibTransId="{30E6730A-A0A2-3444-A3C4-A5743EF6C41C}"/>
    <dgm:cxn modelId="{DCA85E82-E7E8-0148-907D-58C734F3555B}" srcId="{6128A3CA-8933-8742-AA51-015ECCB0F8E7}" destId="{D76718C3-EAA0-4841-9991-554E292F9745}" srcOrd="0" destOrd="0" parTransId="{A230EE99-791B-2142-93CA-F10D10D108AD}" sibTransId="{42A53FAA-EC7F-A34B-BCFF-DC35C84C27B8}"/>
    <dgm:cxn modelId="{6687A891-35B5-4B00-9C5B-FA28455126D9}" type="presOf" srcId="{316D9185-E31C-BF41-860D-73CFFEEDDD37}" destId="{829FFF54-A8CB-794F-99FB-5F9A6D9CD732}" srcOrd="0" destOrd="0" presId="urn:microsoft.com/office/officeart/2005/8/layout/hList6"/>
    <dgm:cxn modelId="{C9E8E397-6E54-4A7B-A1F8-7C842D53C4B4}" type="presOf" srcId="{476D8F27-B116-4EF3-95B0-77F827C5F156}" destId="{AEB52CB1-99E8-214F-AEDA-4A438DC39BC1}" srcOrd="0" destOrd="2" presId="urn:microsoft.com/office/officeart/2005/8/layout/hList6"/>
    <dgm:cxn modelId="{33DA8EA7-8025-4DCB-8397-13248CE81AF0}" srcId="{AECBD492-B0BF-D74D-941C-54DE2E92FF6F}" destId="{476D8F27-B116-4EF3-95B0-77F827C5F156}" srcOrd="1" destOrd="0" parTransId="{7926D788-FFE2-4A12-9172-E23BF89D411A}" sibTransId="{BEF84186-4512-41C2-A47F-321DAB950A9A}"/>
    <dgm:cxn modelId="{1CB69AAA-7999-48A6-908D-6CDE65C2C9FB}" type="presOf" srcId="{3BB5DB36-5761-0D45-A8BB-5626D3916C6C}" destId="{AEB52CB1-99E8-214F-AEDA-4A438DC39BC1}" srcOrd="0" destOrd="1" presId="urn:microsoft.com/office/officeart/2005/8/layout/hList6"/>
    <dgm:cxn modelId="{07D3D3BC-3627-FF45-BB5E-523D72F9F667}" srcId="{316D9185-E31C-BF41-860D-73CFFEEDDD37}" destId="{AECBD492-B0BF-D74D-941C-54DE2E92FF6F}" srcOrd="0" destOrd="0" parTransId="{1C238C92-4CDF-4A49-85F1-447ECBACCEF7}" sibTransId="{34FC8691-98F4-8346-9BC8-DB57A2C49723}"/>
    <dgm:cxn modelId="{C05DDAC4-CA5D-4DC7-8D5B-A65CDE8EDFB5}" type="presOf" srcId="{EF312C48-4E05-3947-94DA-360D2B57D3BD}" destId="{CE74B7F3-BA64-6C4A-8A7A-FF9201D28FD3}" srcOrd="0" destOrd="2" presId="urn:microsoft.com/office/officeart/2005/8/layout/hList6"/>
    <dgm:cxn modelId="{FBAFF9CD-C6F4-4F01-B488-6CA9642E533F}" type="presOf" srcId="{AECBD492-B0BF-D74D-941C-54DE2E92FF6F}" destId="{AEB52CB1-99E8-214F-AEDA-4A438DC39BC1}" srcOrd="0" destOrd="0" presId="urn:microsoft.com/office/officeart/2005/8/layout/hList6"/>
    <dgm:cxn modelId="{593C73D5-D175-4E40-9545-4537F28B481C}" srcId="{AECBD492-B0BF-D74D-941C-54DE2E92FF6F}" destId="{3BB5DB36-5761-0D45-A8BB-5626D3916C6C}" srcOrd="0" destOrd="0" parTransId="{15CA2D78-FDC7-9446-97E2-61C1461D60C0}" sibTransId="{9DAD301F-4A6C-D045-9A86-09DF3E9A3D70}"/>
    <dgm:cxn modelId="{BDE22D45-AB63-42A3-BC3B-93C35BC7E433}" type="presParOf" srcId="{829FFF54-A8CB-794F-99FB-5F9A6D9CD732}" destId="{AEB52CB1-99E8-214F-AEDA-4A438DC39BC1}" srcOrd="0" destOrd="0" presId="urn:microsoft.com/office/officeart/2005/8/layout/hList6"/>
    <dgm:cxn modelId="{AE8B6891-379A-4A8C-911C-BA045C5E2E04}" type="presParOf" srcId="{829FFF54-A8CB-794F-99FB-5F9A6D9CD732}" destId="{9A73BF02-DDB5-0342-9F02-C48A103CE893}" srcOrd="1" destOrd="0" presId="urn:microsoft.com/office/officeart/2005/8/layout/hList6"/>
    <dgm:cxn modelId="{3F4B57B0-FF22-4EAA-BCDF-8942A87416F1}" type="presParOf" srcId="{829FFF54-A8CB-794F-99FB-5F9A6D9CD732}" destId="{CE74B7F3-BA64-6C4A-8A7A-FF9201D28FD3}" srcOrd="2" destOrd="0" presId="urn:microsoft.com/office/officeart/2005/8/layout/hList6"/>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49ADD03-CF28-4D42-B716-D02570F17010}"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C89737A3-A669-164D-B89F-C2D1F9B925FD}">
      <dgm:prSet phldrT="[Text]" custT="1"/>
      <dgm:spPr/>
      <dgm:t>
        <a:bodyPr/>
        <a:lstStyle/>
        <a:p>
          <a:r>
            <a:rPr lang="en-US" sz="1800" dirty="0" err="1">
              <a:latin typeface="+mn-ea"/>
              <a:ea typeface="+mn-ea"/>
            </a:rPr>
            <a:t>根据是否与性能相关划分规则</a:t>
          </a:r>
          <a:endParaRPr lang="en-US" sz="1800" dirty="0">
            <a:latin typeface="+mn-ea"/>
            <a:ea typeface="+mn-ea"/>
          </a:endParaRPr>
        </a:p>
      </dgm:t>
    </dgm:pt>
    <dgm:pt modelId="{29BDAA69-80F0-6F4B-9D6F-2AB8E11FFBBE}" type="parTrans" cxnId="{501B010E-2B06-6044-92D5-79A7AA7B84B2}">
      <dgm:prSet/>
      <dgm:spPr/>
      <dgm:t>
        <a:bodyPr/>
        <a:lstStyle/>
        <a:p>
          <a:endParaRPr lang="en-US" sz="2400">
            <a:latin typeface="+mn-ea"/>
            <a:ea typeface="+mn-ea"/>
          </a:endParaRPr>
        </a:p>
      </dgm:t>
    </dgm:pt>
    <dgm:pt modelId="{41CD046D-A3FA-644A-B69E-E23685407466}" type="sibTrans" cxnId="{501B010E-2B06-6044-92D5-79A7AA7B84B2}">
      <dgm:prSet/>
      <dgm:spPr/>
      <dgm:t>
        <a:bodyPr/>
        <a:lstStyle/>
        <a:p>
          <a:endParaRPr lang="en-US" sz="2400">
            <a:latin typeface="+mn-ea"/>
            <a:ea typeface="+mn-ea"/>
          </a:endParaRPr>
        </a:p>
      </dgm:t>
    </dgm:pt>
    <dgm:pt modelId="{7FFE5A6B-E193-8D48-A4A7-7D2D2332B8F7}">
      <dgm:prSet custT="1"/>
      <dgm:spPr/>
      <dgm:t>
        <a:bodyPr/>
        <a:lstStyle/>
        <a:p>
          <a:r>
            <a:rPr kumimoji="1" lang="zh-CN" altLang="en-US" sz="1800" dirty="0">
              <a:latin typeface="+mn-ea"/>
              <a:ea typeface="+mn-ea"/>
            </a:rPr>
            <a:t>与性能相关的 </a:t>
          </a:r>
          <a:endParaRPr lang="en-US" sz="1800" dirty="0">
            <a:latin typeface="+mn-ea"/>
            <a:ea typeface="+mn-ea"/>
          </a:endParaRPr>
        </a:p>
      </dgm:t>
    </dgm:pt>
    <dgm:pt modelId="{1E419DEE-3991-D549-91FA-DB17020A9242}" type="parTrans" cxnId="{3C4C7B54-9BFC-9245-BE17-A35B75BACA96}">
      <dgm:prSet/>
      <dgm:spPr>
        <a:ln>
          <a:solidFill>
            <a:schemeClr val="accent6"/>
          </a:solidFill>
        </a:ln>
      </dgm:spPr>
      <dgm:t>
        <a:bodyPr/>
        <a:lstStyle/>
        <a:p>
          <a:endParaRPr lang="en-US" sz="2400">
            <a:latin typeface="+mn-ea"/>
            <a:ea typeface="+mn-ea"/>
          </a:endParaRPr>
        </a:p>
      </dgm:t>
    </dgm:pt>
    <dgm:pt modelId="{E92B3E93-58C5-2947-A940-6DD394281A10}" type="sibTrans" cxnId="{3C4C7B54-9BFC-9245-BE17-A35B75BACA96}">
      <dgm:prSet/>
      <dgm:spPr/>
      <dgm:t>
        <a:bodyPr/>
        <a:lstStyle/>
        <a:p>
          <a:endParaRPr lang="en-US" sz="2400">
            <a:latin typeface="+mn-ea"/>
            <a:ea typeface="+mn-ea"/>
          </a:endParaRPr>
        </a:p>
      </dgm:t>
    </dgm:pt>
    <dgm:pt modelId="{4627CC2D-E830-8941-A9CA-6CC9D3ED3540}">
      <dgm:prSet custT="1"/>
      <dgm:spPr/>
      <dgm:t>
        <a:bodyPr/>
        <a:lstStyle/>
        <a:p>
          <a:r>
            <a:rPr kumimoji="1" lang="zh-CN" altLang="en-US" sz="1800" dirty="0">
              <a:latin typeface="+mn-ea"/>
              <a:ea typeface="+mn-ea"/>
            </a:rPr>
            <a:t>可量化 </a:t>
          </a:r>
          <a:endParaRPr lang="en-US" sz="1800" dirty="0">
            <a:latin typeface="+mn-ea"/>
            <a:ea typeface="+mn-ea"/>
          </a:endParaRPr>
        </a:p>
      </dgm:t>
    </dgm:pt>
    <dgm:pt modelId="{244C79BC-75FF-6E4C-B44D-DF61C829BAC0}" type="parTrans" cxnId="{8A52CA41-42EF-0E48-9173-3DC9776F2E53}">
      <dgm:prSet/>
      <dgm:spPr>
        <a:ln>
          <a:solidFill>
            <a:schemeClr val="accent6"/>
          </a:solidFill>
        </a:ln>
      </dgm:spPr>
      <dgm:t>
        <a:bodyPr/>
        <a:lstStyle/>
        <a:p>
          <a:endParaRPr lang="en-US" sz="2400">
            <a:latin typeface="+mn-ea"/>
            <a:ea typeface="+mn-ea"/>
          </a:endParaRPr>
        </a:p>
      </dgm:t>
    </dgm:pt>
    <dgm:pt modelId="{E83147FE-BEBD-5840-8CA7-D308DB494BA8}" type="sibTrans" cxnId="{8A52CA41-42EF-0E48-9173-3DC9776F2E53}">
      <dgm:prSet/>
      <dgm:spPr/>
      <dgm:t>
        <a:bodyPr/>
        <a:lstStyle/>
        <a:p>
          <a:endParaRPr lang="en-US" sz="2400">
            <a:latin typeface="+mn-ea"/>
            <a:ea typeface="+mn-ea"/>
          </a:endParaRPr>
        </a:p>
      </dgm:t>
    </dgm:pt>
    <dgm:pt modelId="{A27E3963-FC5B-394E-9399-D88985B2932F}">
      <dgm:prSet custT="1"/>
      <dgm:spPr/>
      <dgm:t>
        <a:bodyPr/>
        <a:lstStyle/>
        <a:p>
          <a:r>
            <a:rPr kumimoji="1" lang="zh-CN" altLang="en-US" sz="1800" dirty="0">
              <a:latin typeface="+mn-ea"/>
              <a:ea typeface="+mn-ea"/>
            </a:rPr>
            <a:t>易测量</a:t>
          </a:r>
          <a:endParaRPr lang="en-US" sz="1800" dirty="0">
            <a:latin typeface="+mn-ea"/>
            <a:ea typeface="+mn-ea"/>
          </a:endParaRPr>
        </a:p>
      </dgm:t>
    </dgm:pt>
    <dgm:pt modelId="{37FB7A77-AEA7-AD46-A0E6-C9A8333E0BD9}" type="parTrans" cxnId="{0C29799E-AA63-E546-BEBA-E6168386F10E}">
      <dgm:prSet/>
      <dgm:spPr>
        <a:ln>
          <a:solidFill>
            <a:schemeClr val="accent6"/>
          </a:solidFill>
        </a:ln>
      </dgm:spPr>
      <dgm:t>
        <a:bodyPr/>
        <a:lstStyle/>
        <a:p>
          <a:endParaRPr lang="en-US" sz="2400">
            <a:latin typeface="+mn-ea"/>
            <a:ea typeface="+mn-ea"/>
          </a:endParaRPr>
        </a:p>
      </dgm:t>
    </dgm:pt>
    <dgm:pt modelId="{D778FFB7-A839-6C40-BC7E-19024E629116}" type="sibTrans" cxnId="{0C29799E-AA63-E546-BEBA-E6168386F10E}">
      <dgm:prSet/>
      <dgm:spPr/>
      <dgm:t>
        <a:bodyPr/>
        <a:lstStyle/>
        <a:p>
          <a:endParaRPr lang="en-US" sz="2400">
            <a:latin typeface="+mn-ea"/>
            <a:ea typeface="+mn-ea"/>
          </a:endParaRPr>
        </a:p>
      </dgm:t>
    </dgm:pt>
    <dgm:pt modelId="{47862039-3BA1-164C-85D3-82B3ACAB9ABC}">
      <dgm:prSet custT="1"/>
      <dgm:spPr/>
      <dgm:t>
        <a:bodyPr/>
        <a:lstStyle/>
        <a:p>
          <a:r>
            <a:rPr kumimoji="1" lang="zh-CN" altLang="en-US" sz="1800" dirty="0">
              <a:latin typeface="+mn-ea"/>
              <a:ea typeface="+mn-ea"/>
            </a:rPr>
            <a:t>与性能无关的 </a:t>
          </a:r>
          <a:endParaRPr lang="en-US" sz="1800" dirty="0">
            <a:latin typeface="+mn-ea"/>
            <a:ea typeface="+mn-ea"/>
          </a:endParaRPr>
        </a:p>
      </dgm:t>
    </dgm:pt>
    <dgm:pt modelId="{D0EF65DB-995F-0149-BEA9-68065D98DE0E}" type="parTrans" cxnId="{77BA37A4-ABE0-C448-9957-F6BEB5F179D7}">
      <dgm:prSet/>
      <dgm:spPr>
        <a:ln>
          <a:solidFill>
            <a:schemeClr val="accent6"/>
          </a:solidFill>
        </a:ln>
      </dgm:spPr>
      <dgm:t>
        <a:bodyPr/>
        <a:lstStyle/>
        <a:p>
          <a:endParaRPr lang="en-US" sz="2400">
            <a:latin typeface="+mn-ea"/>
            <a:ea typeface="+mn-ea"/>
          </a:endParaRPr>
        </a:p>
      </dgm:t>
    </dgm:pt>
    <dgm:pt modelId="{8B986C98-E167-B141-9D87-F3620EB5BA0A}" type="sibTrans" cxnId="{77BA37A4-ABE0-C448-9957-F6BEB5F179D7}">
      <dgm:prSet/>
      <dgm:spPr/>
      <dgm:t>
        <a:bodyPr/>
        <a:lstStyle/>
        <a:p>
          <a:endParaRPr lang="en-US" sz="2400">
            <a:latin typeface="+mn-ea"/>
            <a:ea typeface="+mn-ea"/>
          </a:endParaRPr>
        </a:p>
      </dgm:t>
    </dgm:pt>
    <dgm:pt modelId="{75DC0DF0-239B-D54A-A378-75701404FF29}">
      <dgm:prSet custT="1"/>
      <dgm:spPr/>
      <dgm:t>
        <a:bodyPr/>
        <a:lstStyle/>
        <a:p>
          <a:r>
            <a:rPr kumimoji="1" lang="zh-CN" altLang="en-US" sz="1800" dirty="0">
              <a:latin typeface="+mn-ea"/>
              <a:ea typeface="+mn-ea"/>
            </a:rPr>
            <a:t>可定性的 </a:t>
          </a:r>
          <a:endParaRPr lang="en-US" sz="1800" dirty="0">
            <a:latin typeface="+mn-ea"/>
            <a:ea typeface="+mn-ea"/>
          </a:endParaRPr>
        </a:p>
      </dgm:t>
    </dgm:pt>
    <dgm:pt modelId="{40490A03-FB31-5D4E-BBB5-AB615DD9A181}" type="parTrans" cxnId="{56D66BAC-C154-B546-927F-1E5F96F90F84}">
      <dgm:prSet/>
      <dgm:spPr>
        <a:ln>
          <a:solidFill>
            <a:schemeClr val="accent6"/>
          </a:solidFill>
        </a:ln>
      </dgm:spPr>
      <dgm:t>
        <a:bodyPr/>
        <a:lstStyle/>
        <a:p>
          <a:endParaRPr lang="en-US" sz="2400">
            <a:latin typeface="+mn-ea"/>
            <a:ea typeface="+mn-ea"/>
          </a:endParaRPr>
        </a:p>
      </dgm:t>
    </dgm:pt>
    <dgm:pt modelId="{65F56368-DD65-AA45-9857-709AC46D119F}" type="sibTrans" cxnId="{56D66BAC-C154-B546-927F-1E5F96F90F84}">
      <dgm:prSet/>
      <dgm:spPr/>
      <dgm:t>
        <a:bodyPr/>
        <a:lstStyle/>
        <a:p>
          <a:endParaRPr lang="en-US" sz="2400">
            <a:latin typeface="+mn-ea"/>
            <a:ea typeface="+mn-ea"/>
          </a:endParaRPr>
        </a:p>
      </dgm:t>
    </dgm:pt>
    <dgm:pt modelId="{B2D96ABD-2ED4-6642-94B4-DE16BF8EF5DC}">
      <dgm:prSet custT="1"/>
      <dgm:spPr/>
      <dgm:t>
        <a:bodyPr/>
        <a:lstStyle/>
        <a:p>
          <a:r>
            <a:rPr kumimoji="1" lang="zh-CN" altLang="en-US" sz="1800" dirty="0">
              <a:latin typeface="+mn-ea"/>
              <a:ea typeface="+mn-ea"/>
            </a:rPr>
            <a:t>不易测量</a:t>
          </a:r>
          <a:endParaRPr lang="en-US" sz="1800" dirty="0">
            <a:latin typeface="+mn-ea"/>
            <a:ea typeface="+mn-ea"/>
          </a:endParaRPr>
        </a:p>
      </dgm:t>
    </dgm:pt>
    <dgm:pt modelId="{1D69965A-A1BE-214C-A0F2-B8E85A64E9D7}" type="parTrans" cxnId="{679C0830-7152-6B4C-B938-583B938B2D9B}">
      <dgm:prSet/>
      <dgm:spPr>
        <a:ln>
          <a:solidFill>
            <a:schemeClr val="accent6"/>
          </a:solidFill>
        </a:ln>
      </dgm:spPr>
      <dgm:t>
        <a:bodyPr/>
        <a:lstStyle/>
        <a:p>
          <a:endParaRPr lang="en-US" sz="2400">
            <a:latin typeface="+mn-ea"/>
            <a:ea typeface="+mn-ea"/>
          </a:endParaRPr>
        </a:p>
      </dgm:t>
    </dgm:pt>
    <dgm:pt modelId="{571AD6BB-DE95-1846-9186-3371BC3B78EE}" type="sibTrans" cxnId="{679C0830-7152-6B4C-B938-583B938B2D9B}">
      <dgm:prSet/>
      <dgm:spPr/>
      <dgm:t>
        <a:bodyPr/>
        <a:lstStyle/>
        <a:p>
          <a:endParaRPr lang="en-US" sz="2400">
            <a:latin typeface="+mn-ea"/>
            <a:ea typeface="+mn-ea"/>
          </a:endParaRPr>
        </a:p>
      </dgm:t>
    </dgm:pt>
    <dgm:pt modelId="{196CB068-6783-D649-A4AF-F02EA51285E3}" type="pres">
      <dgm:prSet presAssocID="{249ADD03-CF28-4D42-B716-D02570F17010}" presName="hierChild1" presStyleCnt="0">
        <dgm:presLayoutVars>
          <dgm:chPref val="1"/>
          <dgm:dir/>
          <dgm:animOne val="branch"/>
          <dgm:animLvl val="lvl"/>
          <dgm:resizeHandles/>
        </dgm:presLayoutVars>
      </dgm:prSet>
      <dgm:spPr/>
    </dgm:pt>
    <dgm:pt modelId="{28C1AD5F-4998-B54D-81B8-A790DC586BF6}" type="pres">
      <dgm:prSet presAssocID="{C89737A3-A669-164D-B89F-C2D1F9B925FD}" presName="hierRoot1" presStyleCnt="0"/>
      <dgm:spPr/>
    </dgm:pt>
    <dgm:pt modelId="{B2287179-FCE1-5048-ABC9-2E4E97011E11}" type="pres">
      <dgm:prSet presAssocID="{C89737A3-A669-164D-B89F-C2D1F9B925FD}" presName="composite" presStyleCnt="0"/>
      <dgm:spPr/>
    </dgm:pt>
    <dgm:pt modelId="{9EB50CE1-088C-684E-B1F5-1BDB342321F1}" type="pres">
      <dgm:prSet presAssocID="{C89737A3-A669-164D-B89F-C2D1F9B925FD}" presName="background" presStyleLbl="node0" presStyleIdx="0" presStyleCnt="1"/>
      <dgm:spPr/>
    </dgm:pt>
    <dgm:pt modelId="{4693DA4B-B99E-B64F-B5C9-AF6FE5480C73}" type="pres">
      <dgm:prSet presAssocID="{C89737A3-A669-164D-B89F-C2D1F9B925FD}" presName="text" presStyleLbl="fgAcc0" presStyleIdx="0" presStyleCnt="1" custScaleX="139956">
        <dgm:presLayoutVars>
          <dgm:chPref val="3"/>
        </dgm:presLayoutVars>
      </dgm:prSet>
      <dgm:spPr/>
    </dgm:pt>
    <dgm:pt modelId="{96B2C977-E89A-3643-8D65-F9525F5FF117}" type="pres">
      <dgm:prSet presAssocID="{C89737A3-A669-164D-B89F-C2D1F9B925FD}" presName="hierChild2" presStyleCnt="0"/>
      <dgm:spPr/>
    </dgm:pt>
    <dgm:pt modelId="{532FE228-F493-4041-8FD9-25F2D05BF23F}" type="pres">
      <dgm:prSet presAssocID="{1E419DEE-3991-D549-91FA-DB17020A9242}" presName="Name10" presStyleLbl="parChTrans1D2" presStyleIdx="0" presStyleCnt="2"/>
      <dgm:spPr/>
    </dgm:pt>
    <dgm:pt modelId="{F70159CD-AC04-434C-AEA7-9A4537E19993}" type="pres">
      <dgm:prSet presAssocID="{7FFE5A6B-E193-8D48-A4A7-7D2D2332B8F7}" presName="hierRoot2" presStyleCnt="0"/>
      <dgm:spPr/>
    </dgm:pt>
    <dgm:pt modelId="{3CB49F2F-4752-2148-8C6A-8D66446EB6E3}" type="pres">
      <dgm:prSet presAssocID="{7FFE5A6B-E193-8D48-A4A7-7D2D2332B8F7}" presName="composite2" presStyleCnt="0"/>
      <dgm:spPr/>
    </dgm:pt>
    <dgm:pt modelId="{C27BA367-92FE-F047-A643-F22FD292C223}" type="pres">
      <dgm:prSet presAssocID="{7FFE5A6B-E193-8D48-A4A7-7D2D2332B8F7}" presName="background2" presStyleLbl="node2" presStyleIdx="0" presStyleCnt="2"/>
      <dgm:spPr/>
    </dgm:pt>
    <dgm:pt modelId="{91F3BB07-984F-5C4A-B3DB-9D5C935CA639}" type="pres">
      <dgm:prSet presAssocID="{7FFE5A6B-E193-8D48-A4A7-7D2D2332B8F7}" presName="text2" presStyleLbl="fgAcc2" presStyleIdx="0" presStyleCnt="2" custScaleX="191607">
        <dgm:presLayoutVars>
          <dgm:chPref val="3"/>
        </dgm:presLayoutVars>
      </dgm:prSet>
      <dgm:spPr/>
    </dgm:pt>
    <dgm:pt modelId="{6F2F6957-F3F0-E541-833E-88D8FF491A3F}" type="pres">
      <dgm:prSet presAssocID="{7FFE5A6B-E193-8D48-A4A7-7D2D2332B8F7}" presName="hierChild3" presStyleCnt="0"/>
      <dgm:spPr/>
    </dgm:pt>
    <dgm:pt modelId="{E1FAB45A-3A3E-354A-AEB6-1A4FD81F66BE}" type="pres">
      <dgm:prSet presAssocID="{244C79BC-75FF-6E4C-B44D-DF61C829BAC0}" presName="Name17" presStyleLbl="parChTrans1D3" presStyleIdx="0" presStyleCnt="4"/>
      <dgm:spPr/>
    </dgm:pt>
    <dgm:pt modelId="{59D936F0-C903-174B-A089-E7DB7E9759CF}" type="pres">
      <dgm:prSet presAssocID="{4627CC2D-E830-8941-A9CA-6CC9D3ED3540}" presName="hierRoot3" presStyleCnt="0"/>
      <dgm:spPr/>
    </dgm:pt>
    <dgm:pt modelId="{550735CD-C30C-2F4E-B217-CBD6CA48EA0E}" type="pres">
      <dgm:prSet presAssocID="{4627CC2D-E830-8941-A9CA-6CC9D3ED3540}" presName="composite3" presStyleCnt="0"/>
      <dgm:spPr/>
    </dgm:pt>
    <dgm:pt modelId="{5729489C-8499-B549-A7AB-1D9E6D188049}" type="pres">
      <dgm:prSet presAssocID="{4627CC2D-E830-8941-A9CA-6CC9D3ED3540}" presName="background3" presStyleLbl="node3" presStyleIdx="0" presStyleCnt="4"/>
      <dgm:spPr/>
    </dgm:pt>
    <dgm:pt modelId="{EEF7B55A-F44A-C04E-878B-509894A3B254}" type="pres">
      <dgm:prSet presAssocID="{4627CC2D-E830-8941-A9CA-6CC9D3ED3540}" presName="text3" presStyleLbl="fgAcc3" presStyleIdx="0" presStyleCnt="4">
        <dgm:presLayoutVars>
          <dgm:chPref val="3"/>
        </dgm:presLayoutVars>
      </dgm:prSet>
      <dgm:spPr/>
    </dgm:pt>
    <dgm:pt modelId="{947AD948-347C-E448-A6C9-9691945A666F}" type="pres">
      <dgm:prSet presAssocID="{4627CC2D-E830-8941-A9CA-6CC9D3ED3540}" presName="hierChild4" presStyleCnt="0"/>
      <dgm:spPr/>
    </dgm:pt>
    <dgm:pt modelId="{ACA31F55-4FAB-6849-87CC-F4B4975148FE}" type="pres">
      <dgm:prSet presAssocID="{37FB7A77-AEA7-AD46-A0E6-C9A8333E0BD9}" presName="Name17" presStyleLbl="parChTrans1D3" presStyleIdx="1" presStyleCnt="4"/>
      <dgm:spPr/>
    </dgm:pt>
    <dgm:pt modelId="{51F2D546-1573-4649-A8AD-0D1A7914FCC7}" type="pres">
      <dgm:prSet presAssocID="{A27E3963-FC5B-394E-9399-D88985B2932F}" presName="hierRoot3" presStyleCnt="0"/>
      <dgm:spPr/>
    </dgm:pt>
    <dgm:pt modelId="{F6756088-524E-5F42-8134-EAA3757B7920}" type="pres">
      <dgm:prSet presAssocID="{A27E3963-FC5B-394E-9399-D88985B2932F}" presName="composite3" presStyleCnt="0"/>
      <dgm:spPr/>
    </dgm:pt>
    <dgm:pt modelId="{A842DFCB-14B6-3845-B54E-FC0634B026C0}" type="pres">
      <dgm:prSet presAssocID="{A27E3963-FC5B-394E-9399-D88985B2932F}" presName="background3" presStyleLbl="node3" presStyleIdx="1" presStyleCnt="4"/>
      <dgm:spPr/>
    </dgm:pt>
    <dgm:pt modelId="{429FADA5-6796-114A-A660-A3934C1C1B94}" type="pres">
      <dgm:prSet presAssocID="{A27E3963-FC5B-394E-9399-D88985B2932F}" presName="text3" presStyleLbl="fgAcc3" presStyleIdx="1" presStyleCnt="4">
        <dgm:presLayoutVars>
          <dgm:chPref val="3"/>
        </dgm:presLayoutVars>
      </dgm:prSet>
      <dgm:spPr/>
    </dgm:pt>
    <dgm:pt modelId="{12F18BDF-912C-EE48-869F-F435CBC9B3BF}" type="pres">
      <dgm:prSet presAssocID="{A27E3963-FC5B-394E-9399-D88985B2932F}" presName="hierChild4" presStyleCnt="0"/>
      <dgm:spPr/>
    </dgm:pt>
    <dgm:pt modelId="{9E1C7EB2-94B3-C349-AD95-C3AB367E4B7A}" type="pres">
      <dgm:prSet presAssocID="{D0EF65DB-995F-0149-BEA9-68065D98DE0E}" presName="Name10" presStyleLbl="parChTrans1D2" presStyleIdx="1" presStyleCnt="2"/>
      <dgm:spPr/>
    </dgm:pt>
    <dgm:pt modelId="{230569B1-FEDB-7F41-8D37-7A5A560CD6E1}" type="pres">
      <dgm:prSet presAssocID="{47862039-3BA1-164C-85D3-82B3ACAB9ABC}" presName="hierRoot2" presStyleCnt="0"/>
      <dgm:spPr/>
    </dgm:pt>
    <dgm:pt modelId="{4C2F2DD1-62AE-DC49-968F-FDF312C52974}" type="pres">
      <dgm:prSet presAssocID="{47862039-3BA1-164C-85D3-82B3ACAB9ABC}" presName="composite2" presStyleCnt="0"/>
      <dgm:spPr/>
    </dgm:pt>
    <dgm:pt modelId="{742444C6-C9F1-774B-8C05-41FC48E915ED}" type="pres">
      <dgm:prSet presAssocID="{47862039-3BA1-164C-85D3-82B3ACAB9ABC}" presName="background2" presStyleLbl="node2" presStyleIdx="1" presStyleCnt="2"/>
      <dgm:spPr/>
    </dgm:pt>
    <dgm:pt modelId="{AF0E3303-E12F-304C-9EE5-63D631C35B6B}" type="pres">
      <dgm:prSet presAssocID="{47862039-3BA1-164C-85D3-82B3ACAB9ABC}" presName="text2" presStyleLbl="fgAcc2" presStyleIdx="1" presStyleCnt="2" custScaleX="170567">
        <dgm:presLayoutVars>
          <dgm:chPref val="3"/>
        </dgm:presLayoutVars>
      </dgm:prSet>
      <dgm:spPr/>
    </dgm:pt>
    <dgm:pt modelId="{48322838-B14F-F34D-8702-F9E13214DDF8}" type="pres">
      <dgm:prSet presAssocID="{47862039-3BA1-164C-85D3-82B3ACAB9ABC}" presName="hierChild3" presStyleCnt="0"/>
      <dgm:spPr/>
    </dgm:pt>
    <dgm:pt modelId="{FBB58091-7F3C-6643-934B-D47EBD468A62}" type="pres">
      <dgm:prSet presAssocID="{40490A03-FB31-5D4E-BBB5-AB615DD9A181}" presName="Name17" presStyleLbl="parChTrans1D3" presStyleIdx="2" presStyleCnt="4"/>
      <dgm:spPr/>
    </dgm:pt>
    <dgm:pt modelId="{C8F905EE-EF08-184D-BB71-674E41A0152E}" type="pres">
      <dgm:prSet presAssocID="{75DC0DF0-239B-D54A-A378-75701404FF29}" presName="hierRoot3" presStyleCnt="0"/>
      <dgm:spPr/>
    </dgm:pt>
    <dgm:pt modelId="{EBE38DF6-BBD8-D246-93EA-C537A00167DA}" type="pres">
      <dgm:prSet presAssocID="{75DC0DF0-239B-D54A-A378-75701404FF29}" presName="composite3" presStyleCnt="0"/>
      <dgm:spPr/>
    </dgm:pt>
    <dgm:pt modelId="{5C1E0D6E-21AB-134A-B443-0A5F99EF9A0C}" type="pres">
      <dgm:prSet presAssocID="{75DC0DF0-239B-D54A-A378-75701404FF29}" presName="background3" presStyleLbl="node3" presStyleIdx="2" presStyleCnt="4"/>
      <dgm:spPr/>
    </dgm:pt>
    <dgm:pt modelId="{3537DBD8-DDD0-5D42-B89A-90AD8C28A900}" type="pres">
      <dgm:prSet presAssocID="{75DC0DF0-239B-D54A-A378-75701404FF29}" presName="text3" presStyleLbl="fgAcc3" presStyleIdx="2" presStyleCnt="4">
        <dgm:presLayoutVars>
          <dgm:chPref val="3"/>
        </dgm:presLayoutVars>
      </dgm:prSet>
      <dgm:spPr/>
    </dgm:pt>
    <dgm:pt modelId="{F4A7FB79-0933-6D4A-86D4-11855EB44786}" type="pres">
      <dgm:prSet presAssocID="{75DC0DF0-239B-D54A-A378-75701404FF29}" presName="hierChild4" presStyleCnt="0"/>
      <dgm:spPr/>
    </dgm:pt>
    <dgm:pt modelId="{B6D7AD82-6020-7443-9ADA-8FBE90976EFE}" type="pres">
      <dgm:prSet presAssocID="{1D69965A-A1BE-214C-A0F2-B8E85A64E9D7}" presName="Name17" presStyleLbl="parChTrans1D3" presStyleIdx="3" presStyleCnt="4"/>
      <dgm:spPr/>
    </dgm:pt>
    <dgm:pt modelId="{02FD4213-409B-9146-874E-7A0333F7CFA8}" type="pres">
      <dgm:prSet presAssocID="{B2D96ABD-2ED4-6642-94B4-DE16BF8EF5DC}" presName="hierRoot3" presStyleCnt="0"/>
      <dgm:spPr/>
    </dgm:pt>
    <dgm:pt modelId="{10EAA6F1-C4F2-2B46-9547-3DAB07955136}" type="pres">
      <dgm:prSet presAssocID="{B2D96ABD-2ED4-6642-94B4-DE16BF8EF5DC}" presName="composite3" presStyleCnt="0"/>
      <dgm:spPr/>
    </dgm:pt>
    <dgm:pt modelId="{4F8DA242-FD46-DD41-816F-0663C9FE9BDE}" type="pres">
      <dgm:prSet presAssocID="{B2D96ABD-2ED4-6642-94B4-DE16BF8EF5DC}" presName="background3" presStyleLbl="node3" presStyleIdx="3" presStyleCnt="4"/>
      <dgm:spPr/>
    </dgm:pt>
    <dgm:pt modelId="{78949ABC-4921-D24E-8101-77ADD1F39A52}" type="pres">
      <dgm:prSet presAssocID="{B2D96ABD-2ED4-6642-94B4-DE16BF8EF5DC}" presName="text3" presStyleLbl="fgAcc3" presStyleIdx="3" presStyleCnt="4">
        <dgm:presLayoutVars>
          <dgm:chPref val="3"/>
        </dgm:presLayoutVars>
      </dgm:prSet>
      <dgm:spPr/>
    </dgm:pt>
    <dgm:pt modelId="{2CFBB377-E6AE-2640-BA1B-E40F5F4C4718}" type="pres">
      <dgm:prSet presAssocID="{B2D96ABD-2ED4-6642-94B4-DE16BF8EF5DC}" presName="hierChild4" presStyleCnt="0"/>
      <dgm:spPr/>
    </dgm:pt>
  </dgm:ptLst>
  <dgm:cxnLst>
    <dgm:cxn modelId="{501B010E-2B06-6044-92D5-79A7AA7B84B2}" srcId="{249ADD03-CF28-4D42-B716-D02570F17010}" destId="{C89737A3-A669-164D-B89F-C2D1F9B925FD}" srcOrd="0" destOrd="0" parTransId="{29BDAA69-80F0-6F4B-9D6F-2AB8E11FFBBE}" sibTransId="{41CD046D-A3FA-644A-B69E-E23685407466}"/>
    <dgm:cxn modelId="{679C0830-7152-6B4C-B938-583B938B2D9B}" srcId="{47862039-3BA1-164C-85D3-82B3ACAB9ABC}" destId="{B2D96ABD-2ED4-6642-94B4-DE16BF8EF5DC}" srcOrd="1" destOrd="0" parTransId="{1D69965A-A1BE-214C-A0F2-B8E85A64E9D7}" sibTransId="{571AD6BB-DE95-1846-9186-3371BC3B78EE}"/>
    <dgm:cxn modelId="{FD7D0634-D542-442A-964B-E3A1262AA36C}" type="presOf" srcId="{1D69965A-A1BE-214C-A0F2-B8E85A64E9D7}" destId="{B6D7AD82-6020-7443-9ADA-8FBE90976EFE}" srcOrd="0" destOrd="0" presId="urn:microsoft.com/office/officeart/2005/8/layout/hierarchy1"/>
    <dgm:cxn modelId="{8A52CA41-42EF-0E48-9173-3DC9776F2E53}" srcId="{7FFE5A6B-E193-8D48-A4A7-7D2D2332B8F7}" destId="{4627CC2D-E830-8941-A9CA-6CC9D3ED3540}" srcOrd="0" destOrd="0" parTransId="{244C79BC-75FF-6E4C-B44D-DF61C829BAC0}" sibTransId="{E83147FE-BEBD-5840-8CA7-D308DB494BA8}"/>
    <dgm:cxn modelId="{9915A24F-B6D7-4212-B479-272861463107}" type="presOf" srcId="{7FFE5A6B-E193-8D48-A4A7-7D2D2332B8F7}" destId="{91F3BB07-984F-5C4A-B3DB-9D5C935CA639}" srcOrd="0" destOrd="0" presId="urn:microsoft.com/office/officeart/2005/8/layout/hierarchy1"/>
    <dgm:cxn modelId="{57363D52-CAA0-466D-A1FA-FA40E71EEEB2}" type="presOf" srcId="{75DC0DF0-239B-D54A-A378-75701404FF29}" destId="{3537DBD8-DDD0-5D42-B89A-90AD8C28A900}" srcOrd="0" destOrd="0" presId="urn:microsoft.com/office/officeart/2005/8/layout/hierarchy1"/>
    <dgm:cxn modelId="{3C4C7B54-9BFC-9245-BE17-A35B75BACA96}" srcId="{C89737A3-A669-164D-B89F-C2D1F9B925FD}" destId="{7FFE5A6B-E193-8D48-A4A7-7D2D2332B8F7}" srcOrd="0" destOrd="0" parTransId="{1E419DEE-3991-D549-91FA-DB17020A9242}" sibTransId="{E92B3E93-58C5-2947-A940-6DD394281A10}"/>
    <dgm:cxn modelId="{D4753B58-5840-4991-923C-729460E7A254}" type="presOf" srcId="{37FB7A77-AEA7-AD46-A0E6-C9A8333E0BD9}" destId="{ACA31F55-4FAB-6849-87CC-F4B4975148FE}" srcOrd="0" destOrd="0" presId="urn:microsoft.com/office/officeart/2005/8/layout/hierarchy1"/>
    <dgm:cxn modelId="{A68ADA60-6950-4F99-9520-3A944F26F19C}" type="presOf" srcId="{D0EF65DB-995F-0149-BEA9-68065D98DE0E}" destId="{9E1C7EB2-94B3-C349-AD95-C3AB367E4B7A}" srcOrd="0" destOrd="0" presId="urn:microsoft.com/office/officeart/2005/8/layout/hierarchy1"/>
    <dgm:cxn modelId="{1478D663-A0BC-4D2F-BD6C-AE7DF0C5D7F4}" type="presOf" srcId="{B2D96ABD-2ED4-6642-94B4-DE16BF8EF5DC}" destId="{78949ABC-4921-D24E-8101-77ADD1F39A52}" srcOrd="0" destOrd="0" presId="urn:microsoft.com/office/officeart/2005/8/layout/hierarchy1"/>
    <dgm:cxn modelId="{ECC4BA75-5B80-4C0B-A753-A81A8AB461F3}" type="presOf" srcId="{A27E3963-FC5B-394E-9399-D88985B2932F}" destId="{429FADA5-6796-114A-A660-A3934C1C1B94}" srcOrd="0" destOrd="0" presId="urn:microsoft.com/office/officeart/2005/8/layout/hierarchy1"/>
    <dgm:cxn modelId="{E53C3886-159F-489E-A3B6-CE5AE3B31A3D}" type="presOf" srcId="{249ADD03-CF28-4D42-B716-D02570F17010}" destId="{196CB068-6783-D649-A4AF-F02EA51285E3}" srcOrd="0" destOrd="0" presId="urn:microsoft.com/office/officeart/2005/8/layout/hierarchy1"/>
    <dgm:cxn modelId="{0C29799E-AA63-E546-BEBA-E6168386F10E}" srcId="{7FFE5A6B-E193-8D48-A4A7-7D2D2332B8F7}" destId="{A27E3963-FC5B-394E-9399-D88985B2932F}" srcOrd="1" destOrd="0" parTransId="{37FB7A77-AEA7-AD46-A0E6-C9A8333E0BD9}" sibTransId="{D778FFB7-A839-6C40-BC7E-19024E629116}"/>
    <dgm:cxn modelId="{77BA37A4-ABE0-C448-9957-F6BEB5F179D7}" srcId="{C89737A3-A669-164D-B89F-C2D1F9B925FD}" destId="{47862039-3BA1-164C-85D3-82B3ACAB9ABC}" srcOrd="1" destOrd="0" parTransId="{D0EF65DB-995F-0149-BEA9-68065D98DE0E}" sibTransId="{8B986C98-E167-B141-9D87-F3620EB5BA0A}"/>
    <dgm:cxn modelId="{171FB4A4-D190-40BD-AA78-56DE3CF3C8E5}" type="presOf" srcId="{1E419DEE-3991-D549-91FA-DB17020A9242}" destId="{532FE228-F493-4041-8FD9-25F2D05BF23F}" srcOrd="0" destOrd="0" presId="urn:microsoft.com/office/officeart/2005/8/layout/hierarchy1"/>
    <dgm:cxn modelId="{56D66BAC-C154-B546-927F-1E5F96F90F84}" srcId="{47862039-3BA1-164C-85D3-82B3ACAB9ABC}" destId="{75DC0DF0-239B-D54A-A378-75701404FF29}" srcOrd="0" destOrd="0" parTransId="{40490A03-FB31-5D4E-BBB5-AB615DD9A181}" sibTransId="{65F56368-DD65-AA45-9857-709AC46D119F}"/>
    <dgm:cxn modelId="{61CC00CD-84E2-4EBF-A217-7B6B682D687B}" type="presOf" srcId="{47862039-3BA1-164C-85D3-82B3ACAB9ABC}" destId="{AF0E3303-E12F-304C-9EE5-63D631C35B6B}" srcOrd="0" destOrd="0" presId="urn:microsoft.com/office/officeart/2005/8/layout/hierarchy1"/>
    <dgm:cxn modelId="{17850ED7-464C-4006-BDF6-83A72CBF9D7B}" type="presOf" srcId="{C89737A3-A669-164D-B89F-C2D1F9B925FD}" destId="{4693DA4B-B99E-B64F-B5C9-AF6FE5480C73}" srcOrd="0" destOrd="0" presId="urn:microsoft.com/office/officeart/2005/8/layout/hierarchy1"/>
    <dgm:cxn modelId="{55FD06DD-9D13-4598-8B4D-D1AE4A564F5F}" type="presOf" srcId="{40490A03-FB31-5D4E-BBB5-AB615DD9A181}" destId="{FBB58091-7F3C-6643-934B-D47EBD468A62}" srcOrd="0" destOrd="0" presId="urn:microsoft.com/office/officeart/2005/8/layout/hierarchy1"/>
    <dgm:cxn modelId="{CDB657F3-4724-478B-BB38-85EAD071364E}" type="presOf" srcId="{4627CC2D-E830-8941-A9CA-6CC9D3ED3540}" destId="{EEF7B55A-F44A-C04E-878B-509894A3B254}" srcOrd="0" destOrd="0" presId="urn:microsoft.com/office/officeart/2005/8/layout/hierarchy1"/>
    <dgm:cxn modelId="{45AF46FA-4BD0-4D24-BF2F-0B1388D2D462}" type="presOf" srcId="{244C79BC-75FF-6E4C-B44D-DF61C829BAC0}" destId="{E1FAB45A-3A3E-354A-AEB6-1A4FD81F66BE}" srcOrd="0" destOrd="0" presId="urn:microsoft.com/office/officeart/2005/8/layout/hierarchy1"/>
    <dgm:cxn modelId="{57FD1EC4-6027-4B0B-B9B9-4D69DCF7E36D}" type="presParOf" srcId="{196CB068-6783-D649-A4AF-F02EA51285E3}" destId="{28C1AD5F-4998-B54D-81B8-A790DC586BF6}" srcOrd="0" destOrd="0" presId="urn:microsoft.com/office/officeart/2005/8/layout/hierarchy1"/>
    <dgm:cxn modelId="{D5A64F1B-16D3-47F1-B2FC-09CBE533AF90}" type="presParOf" srcId="{28C1AD5F-4998-B54D-81B8-A790DC586BF6}" destId="{B2287179-FCE1-5048-ABC9-2E4E97011E11}" srcOrd="0" destOrd="0" presId="urn:microsoft.com/office/officeart/2005/8/layout/hierarchy1"/>
    <dgm:cxn modelId="{0D78F91B-F359-442C-A4C6-883BD0E6C70B}" type="presParOf" srcId="{B2287179-FCE1-5048-ABC9-2E4E97011E11}" destId="{9EB50CE1-088C-684E-B1F5-1BDB342321F1}" srcOrd="0" destOrd="0" presId="urn:microsoft.com/office/officeart/2005/8/layout/hierarchy1"/>
    <dgm:cxn modelId="{512B58FB-4916-4436-8553-954154374C6A}" type="presParOf" srcId="{B2287179-FCE1-5048-ABC9-2E4E97011E11}" destId="{4693DA4B-B99E-B64F-B5C9-AF6FE5480C73}" srcOrd="1" destOrd="0" presId="urn:microsoft.com/office/officeart/2005/8/layout/hierarchy1"/>
    <dgm:cxn modelId="{1E93F1D5-E744-4532-947F-F1F9B146AEA4}" type="presParOf" srcId="{28C1AD5F-4998-B54D-81B8-A790DC586BF6}" destId="{96B2C977-E89A-3643-8D65-F9525F5FF117}" srcOrd="1" destOrd="0" presId="urn:microsoft.com/office/officeart/2005/8/layout/hierarchy1"/>
    <dgm:cxn modelId="{C4FE94F1-C27A-4BB4-8557-65ED87F5AD62}" type="presParOf" srcId="{96B2C977-E89A-3643-8D65-F9525F5FF117}" destId="{532FE228-F493-4041-8FD9-25F2D05BF23F}" srcOrd="0" destOrd="0" presId="urn:microsoft.com/office/officeart/2005/8/layout/hierarchy1"/>
    <dgm:cxn modelId="{7E6CE277-AE4B-45CA-A65F-F6310F37670F}" type="presParOf" srcId="{96B2C977-E89A-3643-8D65-F9525F5FF117}" destId="{F70159CD-AC04-434C-AEA7-9A4537E19993}" srcOrd="1" destOrd="0" presId="urn:microsoft.com/office/officeart/2005/8/layout/hierarchy1"/>
    <dgm:cxn modelId="{6ECA1C6E-450A-4E99-B0D4-EFCC3E73D9F4}" type="presParOf" srcId="{F70159CD-AC04-434C-AEA7-9A4537E19993}" destId="{3CB49F2F-4752-2148-8C6A-8D66446EB6E3}" srcOrd="0" destOrd="0" presId="urn:microsoft.com/office/officeart/2005/8/layout/hierarchy1"/>
    <dgm:cxn modelId="{40E53E29-DAC6-49E0-9851-A9218B83F314}" type="presParOf" srcId="{3CB49F2F-4752-2148-8C6A-8D66446EB6E3}" destId="{C27BA367-92FE-F047-A643-F22FD292C223}" srcOrd="0" destOrd="0" presId="urn:microsoft.com/office/officeart/2005/8/layout/hierarchy1"/>
    <dgm:cxn modelId="{C0024C0E-7BD5-4192-822B-620666D756D2}" type="presParOf" srcId="{3CB49F2F-4752-2148-8C6A-8D66446EB6E3}" destId="{91F3BB07-984F-5C4A-B3DB-9D5C935CA639}" srcOrd="1" destOrd="0" presId="urn:microsoft.com/office/officeart/2005/8/layout/hierarchy1"/>
    <dgm:cxn modelId="{0BAB3036-6D19-4CBC-9369-8805E92AE995}" type="presParOf" srcId="{F70159CD-AC04-434C-AEA7-9A4537E19993}" destId="{6F2F6957-F3F0-E541-833E-88D8FF491A3F}" srcOrd="1" destOrd="0" presId="urn:microsoft.com/office/officeart/2005/8/layout/hierarchy1"/>
    <dgm:cxn modelId="{C4FB4593-6B35-40CF-81BA-6557708AD264}" type="presParOf" srcId="{6F2F6957-F3F0-E541-833E-88D8FF491A3F}" destId="{E1FAB45A-3A3E-354A-AEB6-1A4FD81F66BE}" srcOrd="0" destOrd="0" presId="urn:microsoft.com/office/officeart/2005/8/layout/hierarchy1"/>
    <dgm:cxn modelId="{A5E7B72B-5E21-48BF-8835-516D0F981BB8}" type="presParOf" srcId="{6F2F6957-F3F0-E541-833E-88D8FF491A3F}" destId="{59D936F0-C903-174B-A089-E7DB7E9759CF}" srcOrd="1" destOrd="0" presId="urn:microsoft.com/office/officeart/2005/8/layout/hierarchy1"/>
    <dgm:cxn modelId="{69CFCE26-F7C6-4AD8-849C-252A9D470CB6}" type="presParOf" srcId="{59D936F0-C903-174B-A089-E7DB7E9759CF}" destId="{550735CD-C30C-2F4E-B217-CBD6CA48EA0E}" srcOrd="0" destOrd="0" presId="urn:microsoft.com/office/officeart/2005/8/layout/hierarchy1"/>
    <dgm:cxn modelId="{B931F5DA-5BF9-4FC8-ADD5-5451F48103F3}" type="presParOf" srcId="{550735CD-C30C-2F4E-B217-CBD6CA48EA0E}" destId="{5729489C-8499-B549-A7AB-1D9E6D188049}" srcOrd="0" destOrd="0" presId="urn:microsoft.com/office/officeart/2005/8/layout/hierarchy1"/>
    <dgm:cxn modelId="{18C14CEB-0FC2-4415-97A4-6503CB7509D4}" type="presParOf" srcId="{550735CD-C30C-2F4E-B217-CBD6CA48EA0E}" destId="{EEF7B55A-F44A-C04E-878B-509894A3B254}" srcOrd="1" destOrd="0" presId="urn:microsoft.com/office/officeart/2005/8/layout/hierarchy1"/>
    <dgm:cxn modelId="{75443B0C-210D-46BD-AB16-B2C3C2C21F1A}" type="presParOf" srcId="{59D936F0-C903-174B-A089-E7DB7E9759CF}" destId="{947AD948-347C-E448-A6C9-9691945A666F}" srcOrd="1" destOrd="0" presId="urn:microsoft.com/office/officeart/2005/8/layout/hierarchy1"/>
    <dgm:cxn modelId="{14D52F1F-4E15-4EB3-861A-D59634A3432A}" type="presParOf" srcId="{6F2F6957-F3F0-E541-833E-88D8FF491A3F}" destId="{ACA31F55-4FAB-6849-87CC-F4B4975148FE}" srcOrd="2" destOrd="0" presId="urn:microsoft.com/office/officeart/2005/8/layout/hierarchy1"/>
    <dgm:cxn modelId="{1B833C35-7BD0-45CD-BC04-636C54975839}" type="presParOf" srcId="{6F2F6957-F3F0-E541-833E-88D8FF491A3F}" destId="{51F2D546-1573-4649-A8AD-0D1A7914FCC7}" srcOrd="3" destOrd="0" presId="urn:microsoft.com/office/officeart/2005/8/layout/hierarchy1"/>
    <dgm:cxn modelId="{FEDD4BC3-0DA3-4E5F-A97C-EC731973039E}" type="presParOf" srcId="{51F2D546-1573-4649-A8AD-0D1A7914FCC7}" destId="{F6756088-524E-5F42-8134-EAA3757B7920}" srcOrd="0" destOrd="0" presId="urn:microsoft.com/office/officeart/2005/8/layout/hierarchy1"/>
    <dgm:cxn modelId="{2D6888EF-38CB-4591-9EB0-67AB6647F09E}" type="presParOf" srcId="{F6756088-524E-5F42-8134-EAA3757B7920}" destId="{A842DFCB-14B6-3845-B54E-FC0634B026C0}" srcOrd="0" destOrd="0" presId="urn:microsoft.com/office/officeart/2005/8/layout/hierarchy1"/>
    <dgm:cxn modelId="{E84457BE-9D80-4412-81D4-D7A4A800E66F}" type="presParOf" srcId="{F6756088-524E-5F42-8134-EAA3757B7920}" destId="{429FADA5-6796-114A-A660-A3934C1C1B94}" srcOrd="1" destOrd="0" presId="urn:microsoft.com/office/officeart/2005/8/layout/hierarchy1"/>
    <dgm:cxn modelId="{3FEAB168-5E5A-4E3E-86E3-C5067BB3456F}" type="presParOf" srcId="{51F2D546-1573-4649-A8AD-0D1A7914FCC7}" destId="{12F18BDF-912C-EE48-869F-F435CBC9B3BF}" srcOrd="1" destOrd="0" presId="urn:microsoft.com/office/officeart/2005/8/layout/hierarchy1"/>
    <dgm:cxn modelId="{4E9E26DD-6DD9-47F2-A5FC-22090CE8833E}" type="presParOf" srcId="{96B2C977-E89A-3643-8D65-F9525F5FF117}" destId="{9E1C7EB2-94B3-C349-AD95-C3AB367E4B7A}" srcOrd="2" destOrd="0" presId="urn:microsoft.com/office/officeart/2005/8/layout/hierarchy1"/>
    <dgm:cxn modelId="{0C84560E-6521-493C-8B81-AFD28A84902B}" type="presParOf" srcId="{96B2C977-E89A-3643-8D65-F9525F5FF117}" destId="{230569B1-FEDB-7F41-8D37-7A5A560CD6E1}" srcOrd="3" destOrd="0" presId="urn:microsoft.com/office/officeart/2005/8/layout/hierarchy1"/>
    <dgm:cxn modelId="{A2EEFA04-B087-4D98-B097-3BBA2D7E31F1}" type="presParOf" srcId="{230569B1-FEDB-7F41-8D37-7A5A560CD6E1}" destId="{4C2F2DD1-62AE-DC49-968F-FDF312C52974}" srcOrd="0" destOrd="0" presId="urn:microsoft.com/office/officeart/2005/8/layout/hierarchy1"/>
    <dgm:cxn modelId="{6D255BD8-A54E-4660-A4F9-568F385D3F32}" type="presParOf" srcId="{4C2F2DD1-62AE-DC49-968F-FDF312C52974}" destId="{742444C6-C9F1-774B-8C05-41FC48E915ED}" srcOrd="0" destOrd="0" presId="urn:microsoft.com/office/officeart/2005/8/layout/hierarchy1"/>
    <dgm:cxn modelId="{B00922A2-1196-41BD-84A5-CDD010B8E8B3}" type="presParOf" srcId="{4C2F2DD1-62AE-DC49-968F-FDF312C52974}" destId="{AF0E3303-E12F-304C-9EE5-63D631C35B6B}" srcOrd="1" destOrd="0" presId="urn:microsoft.com/office/officeart/2005/8/layout/hierarchy1"/>
    <dgm:cxn modelId="{04814CCA-A17C-4387-AB51-4F9D770F2D78}" type="presParOf" srcId="{230569B1-FEDB-7F41-8D37-7A5A560CD6E1}" destId="{48322838-B14F-F34D-8702-F9E13214DDF8}" srcOrd="1" destOrd="0" presId="urn:microsoft.com/office/officeart/2005/8/layout/hierarchy1"/>
    <dgm:cxn modelId="{77A74272-26C8-4805-84DE-3E48C6AE8A93}" type="presParOf" srcId="{48322838-B14F-F34D-8702-F9E13214DDF8}" destId="{FBB58091-7F3C-6643-934B-D47EBD468A62}" srcOrd="0" destOrd="0" presId="urn:microsoft.com/office/officeart/2005/8/layout/hierarchy1"/>
    <dgm:cxn modelId="{6C2220E0-BE36-4D21-A57C-E4CB897116EC}" type="presParOf" srcId="{48322838-B14F-F34D-8702-F9E13214DDF8}" destId="{C8F905EE-EF08-184D-BB71-674E41A0152E}" srcOrd="1" destOrd="0" presId="urn:microsoft.com/office/officeart/2005/8/layout/hierarchy1"/>
    <dgm:cxn modelId="{FAC456F8-AE0B-4A32-BED5-33673D75BD37}" type="presParOf" srcId="{C8F905EE-EF08-184D-BB71-674E41A0152E}" destId="{EBE38DF6-BBD8-D246-93EA-C537A00167DA}" srcOrd="0" destOrd="0" presId="urn:microsoft.com/office/officeart/2005/8/layout/hierarchy1"/>
    <dgm:cxn modelId="{C65DC489-3445-4896-9B32-8A51903E8C10}" type="presParOf" srcId="{EBE38DF6-BBD8-D246-93EA-C537A00167DA}" destId="{5C1E0D6E-21AB-134A-B443-0A5F99EF9A0C}" srcOrd="0" destOrd="0" presId="urn:microsoft.com/office/officeart/2005/8/layout/hierarchy1"/>
    <dgm:cxn modelId="{02962F82-6F85-41D1-9641-6E0108A87CD1}" type="presParOf" srcId="{EBE38DF6-BBD8-D246-93EA-C537A00167DA}" destId="{3537DBD8-DDD0-5D42-B89A-90AD8C28A900}" srcOrd="1" destOrd="0" presId="urn:microsoft.com/office/officeart/2005/8/layout/hierarchy1"/>
    <dgm:cxn modelId="{DE78CCEC-082E-40E9-85D6-4963D94CC761}" type="presParOf" srcId="{C8F905EE-EF08-184D-BB71-674E41A0152E}" destId="{F4A7FB79-0933-6D4A-86D4-11855EB44786}" srcOrd="1" destOrd="0" presId="urn:microsoft.com/office/officeart/2005/8/layout/hierarchy1"/>
    <dgm:cxn modelId="{8B1756F2-D24C-4DD6-8E3A-3F4888B9E4C6}" type="presParOf" srcId="{48322838-B14F-F34D-8702-F9E13214DDF8}" destId="{B6D7AD82-6020-7443-9ADA-8FBE90976EFE}" srcOrd="2" destOrd="0" presId="urn:microsoft.com/office/officeart/2005/8/layout/hierarchy1"/>
    <dgm:cxn modelId="{A3DAE615-9D82-4A93-BCEE-F1D5053DA129}" type="presParOf" srcId="{48322838-B14F-F34D-8702-F9E13214DDF8}" destId="{02FD4213-409B-9146-874E-7A0333F7CFA8}" srcOrd="3" destOrd="0" presId="urn:microsoft.com/office/officeart/2005/8/layout/hierarchy1"/>
    <dgm:cxn modelId="{10D2E466-A4DC-4F7D-8842-9E33B529DE5F}" type="presParOf" srcId="{02FD4213-409B-9146-874E-7A0333F7CFA8}" destId="{10EAA6F1-C4F2-2B46-9547-3DAB07955136}" srcOrd="0" destOrd="0" presId="urn:microsoft.com/office/officeart/2005/8/layout/hierarchy1"/>
    <dgm:cxn modelId="{FF7C90B0-CC91-43FD-B57C-73959684CA31}" type="presParOf" srcId="{10EAA6F1-C4F2-2B46-9547-3DAB07955136}" destId="{4F8DA242-FD46-DD41-816F-0663C9FE9BDE}" srcOrd="0" destOrd="0" presId="urn:microsoft.com/office/officeart/2005/8/layout/hierarchy1"/>
    <dgm:cxn modelId="{EA67E643-7756-4B76-9C59-1AD1F87D91E2}" type="presParOf" srcId="{10EAA6F1-C4F2-2B46-9547-3DAB07955136}" destId="{78949ABC-4921-D24E-8101-77ADD1F39A52}" srcOrd="1" destOrd="0" presId="urn:microsoft.com/office/officeart/2005/8/layout/hierarchy1"/>
    <dgm:cxn modelId="{E1BBBF2F-D43D-4784-A91A-1FDBB6A5CA80}" type="presParOf" srcId="{02FD4213-409B-9146-874E-7A0333F7CFA8}" destId="{2CFBB377-E6AE-2640-BA1B-E40F5F4C471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CF71B25-D0C5-7E47-AEA7-24EA8C764EBF}"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21C773CE-6FD3-6A40-8CC4-8DF77CDA47A2}">
      <dgm:prSet phldrT="[Text]" custT="1"/>
      <dgm:spPr>
        <a:solidFill>
          <a:schemeClr val="accent6"/>
        </a:solidFill>
        <a:effectLst/>
      </dgm:spPr>
      <dgm:t>
        <a:bodyPr/>
        <a:lstStyle/>
        <a:p>
          <a:r>
            <a:rPr lang="en-US" sz="2000" dirty="0" err="1"/>
            <a:t>例子</a:t>
          </a:r>
          <a:r>
            <a:rPr lang="en-US" sz="2000" dirty="0"/>
            <a:t>:</a:t>
          </a:r>
        </a:p>
      </dgm:t>
    </dgm:pt>
    <dgm:pt modelId="{5B7F1197-718D-DA40-9843-C0B7FBC4D22F}" type="parTrans" cxnId="{B0C4DF23-05B3-9C47-B3F2-B012FB5BCE91}">
      <dgm:prSet/>
      <dgm:spPr/>
      <dgm:t>
        <a:bodyPr/>
        <a:lstStyle/>
        <a:p>
          <a:endParaRPr lang="en-US" sz="2400"/>
        </a:p>
      </dgm:t>
    </dgm:pt>
    <dgm:pt modelId="{170B9B5D-0FAB-2142-86FE-40BB5D178B20}" type="sibTrans" cxnId="{B0C4DF23-05B3-9C47-B3F2-B012FB5BCE91}">
      <dgm:prSet/>
      <dgm:spPr/>
      <dgm:t>
        <a:bodyPr/>
        <a:lstStyle/>
        <a:p>
          <a:endParaRPr lang="en-US" sz="2400"/>
        </a:p>
      </dgm:t>
    </dgm:pt>
    <dgm:pt modelId="{D57158F9-7E1D-824D-BDEC-A1A8E4D2F125}">
      <dgm:prSet phldrT="[Text]" custT="1"/>
      <dgm:spPr>
        <a:solidFill>
          <a:schemeClr val="accent6"/>
        </a:solidFill>
        <a:effectLst/>
      </dgm:spPr>
      <dgm:t>
        <a:bodyPr/>
        <a:lstStyle/>
        <a:p>
          <a:r>
            <a:rPr lang="en-US" sz="1800" dirty="0" err="1"/>
            <a:t>响应时间</a:t>
          </a:r>
          <a:endParaRPr lang="en-US" sz="1800" dirty="0"/>
        </a:p>
      </dgm:t>
    </dgm:pt>
    <dgm:pt modelId="{77ED7564-0077-0840-89DB-198E5E1ACE07}" type="parTrans" cxnId="{96A39EC0-2A58-DB44-B961-2B0D6E4DB029}">
      <dgm:prSet/>
      <dgm:spPr/>
      <dgm:t>
        <a:bodyPr/>
        <a:lstStyle/>
        <a:p>
          <a:endParaRPr lang="en-US" sz="2400"/>
        </a:p>
      </dgm:t>
    </dgm:pt>
    <dgm:pt modelId="{77553247-E015-CA4B-AEB1-1797CD4522DA}" type="sibTrans" cxnId="{96A39EC0-2A58-DB44-B961-2B0D6E4DB029}">
      <dgm:prSet/>
      <dgm:spPr/>
      <dgm:t>
        <a:bodyPr/>
        <a:lstStyle/>
        <a:p>
          <a:endParaRPr lang="en-US" sz="2400"/>
        </a:p>
      </dgm:t>
    </dgm:pt>
    <dgm:pt modelId="{C8674566-CFF6-454F-8059-F3A7CD369B15}">
      <dgm:prSet phldrT="[Text]" custT="1"/>
      <dgm:spPr>
        <a:solidFill>
          <a:schemeClr val="accent6"/>
        </a:solidFill>
        <a:effectLst/>
      </dgm:spPr>
      <dgm:t>
        <a:bodyPr/>
        <a:lstStyle/>
        <a:p>
          <a:r>
            <a:rPr lang="en-US" sz="1800" dirty="0" err="1"/>
            <a:t>吞吐量</a:t>
          </a:r>
          <a:endParaRPr lang="en-US" sz="1800" dirty="0"/>
        </a:p>
      </dgm:t>
    </dgm:pt>
    <dgm:pt modelId="{9B32C9FD-0A0E-FD41-8213-5E8283A59AC5}" type="parTrans" cxnId="{D492C460-92B0-9C4F-A0D8-21A51F8C1883}">
      <dgm:prSet/>
      <dgm:spPr/>
      <dgm:t>
        <a:bodyPr/>
        <a:lstStyle/>
        <a:p>
          <a:endParaRPr lang="en-US" sz="2400"/>
        </a:p>
      </dgm:t>
    </dgm:pt>
    <dgm:pt modelId="{40552E78-21A4-AD41-8C11-FA9FE77DD4BD}" type="sibTrans" cxnId="{D492C460-92B0-9C4F-A0D8-21A51F8C1883}">
      <dgm:prSet/>
      <dgm:spPr/>
      <dgm:t>
        <a:bodyPr/>
        <a:lstStyle/>
        <a:p>
          <a:endParaRPr lang="en-US" sz="2400"/>
        </a:p>
      </dgm:t>
    </dgm:pt>
    <dgm:pt modelId="{B9F56094-8553-564E-9C71-42E0A35FFEAA}" type="pres">
      <dgm:prSet presAssocID="{3CF71B25-D0C5-7E47-AEA7-24EA8C764EBF}" presName="diagram" presStyleCnt="0">
        <dgm:presLayoutVars>
          <dgm:dir/>
          <dgm:resizeHandles val="exact"/>
        </dgm:presLayoutVars>
      </dgm:prSet>
      <dgm:spPr/>
    </dgm:pt>
    <dgm:pt modelId="{2E63C1C7-45F8-FD47-960D-150276A6B7FE}" type="pres">
      <dgm:prSet presAssocID="{21C773CE-6FD3-6A40-8CC4-8DF77CDA47A2}" presName="node" presStyleLbl="node1" presStyleIdx="0" presStyleCnt="1" custLinFactNeighborX="-49" custLinFactNeighborY="-4367">
        <dgm:presLayoutVars>
          <dgm:bulletEnabled val="1"/>
        </dgm:presLayoutVars>
      </dgm:prSet>
      <dgm:spPr/>
    </dgm:pt>
  </dgm:ptLst>
  <dgm:cxnLst>
    <dgm:cxn modelId="{B0C4DF23-05B3-9C47-B3F2-B012FB5BCE91}" srcId="{3CF71B25-D0C5-7E47-AEA7-24EA8C764EBF}" destId="{21C773CE-6FD3-6A40-8CC4-8DF77CDA47A2}" srcOrd="0" destOrd="0" parTransId="{5B7F1197-718D-DA40-9843-C0B7FBC4D22F}" sibTransId="{170B9B5D-0FAB-2142-86FE-40BB5D178B20}"/>
    <dgm:cxn modelId="{94C73E5F-66A9-4033-A80F-7FE018ED5D05}" type="presOf" srcId="{D57158F9-7E1D-824D-BDEC-A1A8E4D2F125}" destId="{2E63C1C7-45F8-FD47-960D-150276A6B7FE}" srcOrd="0" destOrd="1" presId="urn:microsoft.com/office/officeart/2005/8/layout/default#1"/>
    <dgm:cxn modelId="{D492C460-92B0-9C4F-A0D8-21A51F8C1883}" srcId="{21C773CE-6FD3-6A40-8CC4-8DF77CDA47A2}" destId="{C8674566-CFF6-454F-8059-F3A7CD369B15}" srcOrd="1" destOrd="0" parTransId="{9B32C9FD-0A0E-FD41-8213-5E8283A59AC5}" sibTransId="{40552E78-21A4-AD41-8C11-FA9FE77DD4BD}"/>
    <dgm:cxn modelId="{590C5A86-79E9-43DB-9A26-1D95F1FE6EF1}" type="presOf" srcId="{C8674566-CFF6-454F-8059-F3A7CD369B15}" destId="{2E63C1C7-45F8-FD47-960D-150276A6B7FE}" srcOrd="0" destOrd="2" presId="urn:microsoft.com/office/officeart/2005/8/layout/default#1"/>
    <dgm:cxn modelId="{E65D5F8D-BEAC-4424-8D0D-72333C4D8DB9}" type="presOf" srcId="{21C773CE-6FD3-6A40-8CC4-8DF77CDA47A2}" destId="{2E63C1C7-45F8-FD47-960D-150276A6B7FE}" srcOrd="0" destOrd="0" presId="urn:microsoft.com/office/officeart/2005/8/layout/default#1"/>
    <dgm:cxn modelId="{96A39EC0-2A58-DB44-B961-2B0D6E4DB029}" srcId="{21C773CE-6FD3-6A40-8CC4-8DF77CDA47A2}" destId="{D57158F9-7E1D-824D-BDEC-A1A8E4D2F125}" srcOrd="0" destOrd="0" parTransId="{77ED7564-0077-0840-89DB-198E5E1ACE07}" sibTransId="{77553247-E015-CA4B-AEB1-1797CD4522DA}"/>
    <dgm:cxn modelId="{C2CA6CD8-D855-4AF9-A522-5F7081EB02E8}" type="presOf" srcId="{3CF71B25-D0C5-7E47-AEA7-24EA8C764EBF}" destId="{B9F56094-8553-564E-9C71-42E0A35FFEAA}" srcOrd="0" destOrd="0" presId="urn:microsoft.com/office/officeart/2005/8/layout/default#1"/>
    <dgm:cxn modelId="{5092EEC4-639B-45E7-82EE-EB23B6191271}" type="presParOf" srcId="{B9F56094-8553-564E-9C71-42E0A35FFEAA}" destId="{2E63C1C7-45F8-FD47-960D-150276A6B7FE}" srcOrd="0" destOrd="0" presId="urn:microsoft.com/office/officeart/2005/8/layout/defaul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CF71B25-D0C5-7E47-AEA7-24EA8C764EBF}"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21C773CE-6FD3-6A40-8CC4-8DF77CDA47A2}">
      <dgm:prSet phldrT="[Text]" custT="1"/>
      <dgm:spPr>
        <a:solidFill>
          <a:schemeClr val="accent6"/>
        </a:solidFill>
        <a:effectLst/>
      </dgm:spPr>
      <dgm:t>
        <a:bodyPr/>
        <a:lstStyle/>
        <a:p>
          <a:r>
            <a:rPr lang="en-US" sz="2000" dirty="0" err="1"/>
            <a:t>例子</a:t>
          </a:r>
          <a:r>
            <a:rPr lang="en-US" sz="2000" dirty="0"/>
            <a:t>:</a:t>
          </a:r>
        </a:p>
      </dgm:t>
    </dgm:pt>
    <dgm:pt modelId="{5B7F1197-718D-DA40-9843-C0B7FBC4D22F}" type="parTrans" cxnId="{B0C4DF23-05B3-9C47-B3F2-B012FB5BCE91}">
      <dgm:prSet/>
      <dgm:spPr/>
      <dgm:t>
        <a:bodyPr/>
        <a:lstStyle/>
        <a:p>
          <a:endParaRPr lang="en-US" sz="2400"/>
        </a:p>
      </dgm:t>
    </dgm:pt>
    <dgm:pt modelId="{170B9B5D-0FAB-2142-86FE-40BB5D178B20}" type="sibTrans" cxnId="{B0C4DF23-05B3-9C47-B3F2-B012FB5BCE91}">
      <dgm:prSet/>
      <dgm:spPr/>
      <dgm:t>
        <a:bodyPr/>
        <a:lstStyle/>
        <a:p>
          <a:endParaRPr lang="en-US" sz="2400"/>
        </a:p>
      </dgm:t>
    </dgm:pt>
    <dgm:pt modelId="{D57158F9-7E1D-824D-BDEC-A1A8E4D2F125}">
      <dgm:prSet phldrT="[Text]" custT="1"/>
      <dgm:spPr>
        <a:solidFill>
          <a:schemeClr val="accent6"/>
        </a:solidFill>
        <a:effectLst/>
      </dgm:spPr>
      <dgm:t>
        <a:bodyPr/>
        <a:lstStyle/>
        <a:p>
          <a:r>
            <a:rPr lang="en-US" sz="1800" dirty="0" err="1"/>
            <a:t>可预测性</a:t>
          </a:r>
          <a:endParaRPr lang="en-US" sz="1800" dirty="0"/>
        </a:p>
      </dgm:t>
    </dgm:pt>
    <dgm:pt modelId="{77ED7564-0077-0840-89DB-198E5E1ACE07}" type="parTrans" cxnId="{96A39EC0-2A58-DB44-B961-2B0D6E4DB029}">
      <dgm:prSet/>
      <dgm:spPr/>
      <dgm:t>
        <a:bodyPr/>
        <a:lstStyle/>
        <a:p>
          <a:endParaRPr lang="en-US" sz="2400"/>
        </a:p>
      </dgm:t>
    </dgm:pt>
    <dgm:pt modelId="{77553247-E015-CA4B-AEB1-1797CD4522DA}" type="sibTrans" cxnId="{96A39EC0-2A58-DB44-B961-2B0D6E4DB029}">
      <dgm:prSet/>
      <dgm:spPr/>
      <dgm:t>
        <a:bodyPr/>
        <a:lstStyle/>
        <a:p>
          <a:endParaRPr lang="en-US" sz="2400"/>
        </a:p>
      </dgm:t>
    </dgm:pt>
    <dgm:pt modelId="{C8674566-CFF6-454F-8059-F3A7CD369B15}">
      <dgm:prSet phldrT="[Text]" custT="1"/>
      <dgm:spPr>
        <a:solidFill>
          <a:schemeClr val="accent6"/>
        </a:solidFill>
        <a:effectLst/>
      </dgm:spPr>
      <dgm:t>
        <a:bodyPr/>
        <a:lstStyle/>
        <a:p>
          <a:r>
            <a:rPr lang="en-US" sz="1800" dirty="0" err="1"/>
            <a:t>公平性</a:t>
          </a:r>
          <a:endParaRPr lang="en-US" sz="1800" dirty="0"/>
        </a:p>
      </dgm:t>
    </dgm:pt>
    <dgm:pt modelId="{9B32C9FD-0A0E-FD41-8213-5E8283A59AC5}" type="parTrans" cxnId="{D492C460-92B0-9C4F-A0D8-21A51F8C1883}">
      <dgm:prSet/>
      <dgm:spPr/>
      <dgm:t>
        <a:bodyPr/>
        <a:lstStyle/>
        <a:p>
          <a:endParaRPr lang="en-US" sz="2400"/>
        </a:p>
      </dgm:t>
    </dgm:pt>
    <dgm:pt modelId="{40552E78-21A4-AD41-8C11-FA9FE77DD4BD}" type="sibTrans" cxnId="{D492C460-92B0-9C4F-A0D8-21A51F8C1883}">
      <dgm:prSet/>
      <dgm:spPr/>
      <dgm:t>
        <a:bodyPr/>
        <a:lstStyle/>
        <a:p>
          <a:endParaRPr lang="en-US" sz="2400"/>
        </a:p>
      </dgm:t>
    </dgm:pt>
    <dgm:pt modelId="{B9F56094-8553-564E-9C71-42E0A35FFEAA}" type="pres">
      <dgm:prSet presAssocID="{3CF71B25-D0C5-7E47-AEA7-24EA8C764EBF}" presName="diagram" presStyleCnt="0">
        <dgm:presLayoutVars>
          <dgm:dir/>
          <dgm:resizeHandles val="exact"/>
        </dgm:presLayoutVars>
      </dgm:prSet>
      <dgm:spPr/>
    </dgm:pt>
    <dgm:pt modelId="{2E63C1C7-45F8-FD47-960D-150276A6B7FE}" type="pres">
      <dgm:prSet presAssocID="{21C773CE-6FD3-6A40-8CC4-8DF77CDA47A2}" presName="node" presStyleLbl="node1" presStyleIdx="0" presStyleCnt="1">
        <dgm:presLayoutVars>
          <dgm:bulletEnabled val="1"/>
        </dgm:presLayoutVars>
      </dgm:prSet>
      <dgm:spPr/>
    </dgm:pt>
  </dgm:ptLst>
  <dgm:cxnLst>
    <dgm:cxn modelId="{835DAC16-7967-4A91-9D7A-BA5868D8BDB3}" type="presOf" srcId="{D57158F9-7E1D-824D-BDEC-A1A8E4D2F125}" destId="{2E63C1C7-45F8-FD47-960D-150276A6B7FE}" srcOrd="0" destOrd="1" presId="urn:microsoft.com/office/officeart/2005/8/layout/default#1"/>
    <dgm:cxn modelId="{B0C4DF23-05B3-9C47-B3F2-B012FB5BCE91}" srcId="{3CF71B25-D0C5-7E47-AEA7-24EA8C764EBF}" destId="{21C773CE-6FD3-6A40-8CC4-8DF77CDA47A2}" srcOrd="0" destOrd="0" parTransId="{5B7F1197-718D-DA40-9843-C0B7FBC4D22F}" sibTransId="{170B9B5D-0FAB-2142-86FE-40BB5D178B20}"/>
    <dgm:cxn modelId="{DE7BAC32-E8D4-4907-B061-8361513382EA}" type="presOf" srcId="{3CF71B25-D0C5-7E47-AEA7-24EA8C764EBF}" destId="{B9F56094-8553-564E-9C71-42E0A35FFEAA}" srcOrd="0" destOrd="0" presId="urn:microsoft.com/office/officeart/2005/8/layout/default#1"/>
    <dgm:cxn modelId="{D492C460-92B0-9C4F-A0D8-21A51F8C1883}" srcId="{21C773CE-6FD3-6A40-8CC4-8DF77CDA47A2}" destId="{C8674566-CFF6-454F-8059-F3A7CD369B15}" srcOrd="1" destOrd="0" parTransId="{9B32C9FD-0A0E-FD41-8213-5E8283A59AC5}" sibTransId="{40552E78-21A4-AD41-8C11-FA9FE77DD4BD}"/>
    <dgm:cxn modelId="{3D94BAAC-45C3-43DF-8E04-B3285A77FBE8}" type="presOf" srcId="{21C773CE-6FD3-6A40-8CC4-8DF77CDA47A2}" destId="{2E63C1C7-45F8-FD47-960D-150276A6B7FE}" srcOrd="0" destOrd="0" presId="urn:microsoft.com/office/officeart/2005/8/layout/default#1"/>
    <dgm:cxn modelId="{96A39EC0-2A58-DB44-B961-2B0D6E4DB029}" srcId="{21C773CE-6FD3-6A40-8CC4-8DF77CDA47A2}" destId="{D57158F9-7E1D-824D-BDEC-A1A8E4D2F125}" srcOrd="0" destOrd="0" parTransId="{77ED7564-0077-0840-89DB-198E5E1ACE07}" sibTransId="{77553247-E015-CA4B-AEB1-1797CD4522DA}"/>
    <dgm:cxn modelId="{9F3500C5-709F-49AE-8E98-E7EB7567F4EE}" type="presOf" srcId="{C8674566-CFF6-454F-8059-F3A7CD369B15}" destId="{2E63C1C7-45F8-FD47-960D-150276A6B7FE}" srcOrd="0" destOrd="2" presId="urn:microsoft.com/office/officeart/2005/8/layout/default#1"/>
    <dgm:cxn modelId="{9D1AA137-F98B-4732-B9F1-19EA4030ACDF}" type="presParOf" srcId="{B9F56094-8553-564E-9C71-42E0A35FFEAA}" destId="{2E63C1C7-45F8-FD47-960D-150276A6B7FE}" srcOrd="0" destOrd="0" presId="urn:microsoft.com/office/officeart/2005/8/layout/defaul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AA844-3720-4245-A2DA-613ABC9CCD30}">
      <dsp:nvSpPr>
        <dsp:cNvPr id="0" name=""/>
        <dsp:cNvSpPr/>
      </dsp:nvSpPr>
      <dsp:spPr>
        <a:xfrm>
          <a:off x="1903" y="755557"/>
          <a:ext cx="2882957" cy="1153182"/>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NZ" sz="2300" kern="1200" dirty="0" err="1"/>
            <a:t>长程</a:t>
          </a:r>
          <a:endParaRPr lang="en-NZ" sz="2300" kern="1200" dirty="0"/>
        </a:p>
        <a:p>
          <a:pPr marL="0" lvl="0" indent="0" algn="ctr" defTabSz="1022350">
            <a:lnSpc>
              <a:spcPct val="90000"/>
            </a:lnSpc>
            <a:spcBef>
              <a:spcPct val="0"/>
            </a:spcBef>
            <a:spcAft>
              <a:spcPct val="35000"/>
            </a:spcAft>
            <a:buNone/>
          </a:pPr>
          <a:r>
            <a:rPr lang="en-NZ" sz="2300" kern="1200" dirty="0" err="1"/>
            <a:t>调度</a:t>
          </a:r>
          <a:endParaRPr lang="en-US" sz="2300" kern="1200" dirty="0"/>
        </a:p>
      </dsp:txBody>
      <dsp:txXfrm>
        <a:off x="578494" y="755557"/>
        <a:ext cx="1729775" cy="1153182"/>
      </dsp:txXfrm>
    </dsp:sp>
    <dsp:sp modelId="{4DE30D96-52DA-F045-88D6-746455960E86}">
      <dsp:nvSpPr>
        <dsp:cNvPr id="0" name=""/>
        <dsp:cNvSpPr/>
      </dsp:nvSpPr>
      <dsp:spPr>
        <a:xfrm>
          <a:off x="2596564" y="722708"/>
          <a:ext cx="3087791" cy="1218879"/>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NZ" sz="2300" kern="1200" dirty="0" err="1"/>
            <a:t>中程</a:t>
          </a:r>
          <a:endParaRPr lang="en-NZ" sz="2300" kern="1200" dirty="0"/>
        </a:p>
        <a:p>
          <a:pPr marL="0" lvl="0" indent="0" algn="ctr" defTabSz="1022350">
            <a:lnSpc>
              <a:spcPct val="90000"/>
            </a:lnSpc>
            <a:spcBef>
              <a:spcPct val="0"/>
            </a:spcBef>
            <a:spcAft>
              <a:spcPct val="35000"/>
            </a:spcAft>
            <a:buNone/>
          </a:pPr>
          <a:r>
            <a:rPr lang="en-NZ" sz="2300" kern="1200" dirty="0" err="1"/>
            <a:t>调度</a:t>
          </a:r>
          <a:endParaRPr lang="en-NZ" sz="2300" kern="1200" dirty="0"/>
        </a:p>
      </dsp:txBody>
      <dsp:txXfrm>
        <a:off x="3206004" y="722708"/>
        <a:ext cx="1868912" cy="1218879"/>
      </dsp:txXfrm>
    </dsp:sp>
    <dsp:sp modelId="{A6C26BAB-A284-0B43-906D-751377F5446C}">
      <dsp:nvSpPr>
        <dsp:cNvPr id="0" name=""/>
        <dsp:cNvSpPr/>
      </dsp:nvSpPr>
      <dsp:spPr>
        <a:xfrm>
          <a:off x="5396059" y="755557"/>
          <a:ext cx="2882957" cy="1153182"/>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NZ" sz="2300" kern="1200" dirty="0" err="1"/>
            <a:t>短程</a:t>
          </a:r>
          <a:endParaRPr lang="en-NZ" sz="2300" kern="1200" dirty="0"/>
        </a:p>
        <a:p>
          <a:pPr marL="0" lvl="0" indent="0" algn="ctr" defTabSz="1022350">
            <a:lnSpc>
              <a:spcPct val="90000"/>
            </a:lnSpc>
            <a:spcBef>
              <a:spcPct val="0"/>
            </a:spcBef>
            <a:spcAft>
              <a:spcPct val="35000"/>
            </a:spcAft>
            <a:buNone/>
          </a:pPr>
          <a:r>
            <a:rPr lang="en-NZ" sz="2300" kern="1200" dirty="0" err="1"/>
            <a:t>调度</a:t>
          </a:r>
          <a:endParaRPr lang="en-NZ" sz="2300" kern="1200" dirty="0"/>
        </a:p>
      </dsp:txBody>
      <dsp:txXfrm>
        <a:off x="5972650" y="755557"/>
        <a:ext cx="1729775" cy="11531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0C2B26-8B22-4D8E-BC88-7278125C4AFC}">
      <dsp:nvSpPr>
        <dsp:cNvPr id="0" name=""/>
        <dsp:cNvSpPr/>
      </dsp:nvSpPr>
      <dsp:spPr>
        <a:xfrm rot="16200000">
          <a:off x="-1118905" y="1123507"/>
          <a:ext cx="3096344" cy="849328"/>
        </a:xfrm>
        <a:prstGeom prst="flowChartManualOperati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先来先服务</a:t>
          </a:r>
        </a:p>
      </dsp:txBody>
      <dsp:txXfrm rot="5400000">
        <a:off x="4603" y="619268"/>
        <a:ext cx="849328" cy="1857806"/>
      </dsp:txXfrm>
    </dsp:sp>
    <dsp:sp modelId="{64CCEE1B-E94C-44A7-9EBE-161F3A73386A}">
      <dsp:nvSpPr>
        <dsp:cNvPr id="0" name=""/>
        <dsp:cNvSpPr/>
      </dsp:nvSpPr>
      <dsp:spPr>
        <a:xfrm rot="16200000">
          <a:off x="676694" y="1123507"/>
          <a:ext cx="3096344" cy="849328"/>
        </a:xfrm>
        <a:prstGeom prst="flowChartManualOperation">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短作业优先</a:t>
          </a:r>
        </a:p>
      </dsp:txBody>
      <dsp:txXfrm rot="5400000">
        <a:off x="1800202" y="619268"/>
        <a:ext cx="849328" cy="1857806"/>
      </dsp:txXfrm>
    </dsp:sp>
    <dsp:sp modelId="{427E001C-D0ED-4687-81E5-189C3F3C492B}">
      <dsp:nvSpPr>
        <dsp:cNvPr id="0" name=""/>
        <dsp:cNvSpPr/>
      </dsp:nvSpPr>
      <dsp:spPr>
        <a:xfrm rot="16200000">
          <a:off x="-216492" y="1123507"/>
          <a:ext cx="3096344" cy="849328"/>
        </a:xfrm>
        <a:prstGeom prst="flowChartManualOperati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时间片轮转</a:t>
          </a:r>
        </a:p>
      </dsp:txBody>
      <dsp:txXfrm rot="5400000">
        <a:off x="907016" y="619268"/>
        <a:ext cx="849328" cy="1857806"/>
      </dsp:txXfrm>
    </dsp:sp>
    <dsp:sp modelId="{73F74069-C648-448B-A622-3C1CF4DD06F5}">
      <dsp:nvSpPr>
        <dsp:cNvPr id="0" name=""/>
        <dsp:cNvSpPr/>
      </dsp:nvSpPr>
      <dsp:spPr>
        <a:xfrm rot="16200000">
          <a:off x="1627564" y="1123507"/>
          <a:ext cx="3096344" cy="849328"/>
        </a:xfrm>
        <a:prstGeom prst="flowChartManualOperation">
          <a:avLst/>
        </a:prstGeom>
        <a:solidFill>
          <a:srgbClr val="F4740A"/>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剩余时间最短优先</a:t>
          </a:r>
        </a:p>
      </dsp:txBody>
      <dsp:txXfrm rot="5400000">
        <a:off x="2751072" y="619268"/>
        <a:ext cx="849328" cy="1857806"/>
      </dsp:txXfrm>
    </dsp:sp>
    <dsp:sp modelId="{3973C35D-0941-4331-862A-D2C0C09CA697}">
      <dsp:nvSpPr>
        <dsp:cNvPr id="0" name=""/>
        <dsp:cNvSpPr/>
      </dsp:nvSpPr>
      <dsp:spPr>
        <a:xfrm rot="16200000">
          <a:off x="2533208" y="1123507"/>
          <a:ext cx="3096344" cy="849328"/>
        </a:xfrm>
        <a:prstGeom prst="flowChartManualOperation">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响应比高者优先</a:t>
          </a:r>
        </a:p>
      </dsp:txBody>
      <dsp:txXfrm rot="5400000">
        <a:off x="3656716" y="619268"/>
        <a:ext cx="849328" cy="1857806"/>
      </dsp:txXfrm>
    </dsp:sp>
    <dsp:sp modelId="{7587CB3A-8934-48F6-B6F9-49C693F735D4}">
      <dsp:nvSpPr>
        <dsp:cNvPr id="0" name=""/>
        <dsp:cNvSpPr/>
      </dsp:nvSpPr>
      <dsp:spPr>
        <a:xfrm rot="16200000">
          <a:off x="3446236" y="1123507"/>
          <a:ext cx="3096344" cy="849328"/>
        </a:xfrm>
        <a:prstGeom prst="flowChartManualOperation">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反馈</a:t>
          </a:r>
        </a:p>
      </dsp:txBody>
      <dsp:txXfrm rot="5400000">
        <a:off x="4569744" y="619268"/>
        <a:ext cx="849328" cy="1857806"/>
      </dsp:txXfrm>
    </dsp:sp>
    <dsp:sp modelId="{05A84702-690B-41D2-BE02-41794D4DA760}">
      <dsp:nvSpPr>
        <dsp:cNvPr id="0" name=""/>
        <dsp:cNvSpPr/>
      </dsp:nvSpPr>
      <dsp:spPr>
        <a:xfrm rot="16200000">
          <a:off x="4359265" y="1123507"/>
          <a:ext cx="3096344" cy="849328"/>
        </a:xfrm>
        <a:prstGeom prst="flowChartManualOperati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a:t>
          </a:r>
          <a:endParaRPr lang="zh-CN" altLang="en-US" sz="2400" kern="1200" dirty="0"/>
        </a:p>
      </dsp:txBody>
      <dsp:txXfrm rot="5400000">
        <a:off x="5482773" y="619268"/>
        <a:ext cx="849328" cy="18578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F5B51-91E8-4D8C-A96E-E951309E4AFB}">
      <dsp:nvSpPr>
        <dsp:cNvPr id="0" name=""/>
        <dsp:cNvSpPr/>
      </dsp:nvSpPr>
      <dsp:spPr>
        <a:xfrm>
          <a:off x="2135" y="458500"/>
          <a:ext cx="1468850" cy="146885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实时控制系统</a:t>
          </a:r>
        </a:p>
      </dsp:txBody>
      <dsp:txXfrm>
        <a:off x="217243" y="673608"/>
        <a:ext cx="1038634" cy="1038634"/>
      </dsp:txXfrm>
    </dsp:sp>
    <dsp:sp modelId="{CFE26D71-22DC-415A-B3A6-8179162E1CD3}">
      <dsp:nvSpPr>
        <dsp:cNvPr id="0" name=""/>
        <dsp:cNvSpPr/>
      </dsp:nvSpPr>
      <dsp:spPr>
        <a:xfrm>
          <a:off x="1590257" y="766958"/>
          <a:ext cx="851933" cy="851933"/>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703181" y="1092737"/>
        <a:ext cx="626085" cy="200375"/>
      </dsp:txXfrm>
    </dsp:sp>
    <dsp:sp modelId="{8789FD1F-639F-464A-ACB6-435ACD926108}">
      <dsp:nvSpPr>
        <dsp:cNvPr id="0" name=""/>
        <dsp:cNvSpPr/>
      </dsp:nvSpPr>
      <dsp:spPr>
        <a:xfrm>
          <a:off x="2561461" y="458500"/>
          <a:ext cx="1468850" cy="1468850"/>
        </a:xfrm>
        <a:prstGeom prst="ellipse">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实时信息处理系统</a:t>
          </a:r>
        </a:p>
      </dsp:txBody>
      <dsp:txXfrm>
        <a:off x="2776569" y="673608"/>
        <a:ext cx="1038634" cy="10386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C96CE-F224-4A07-8992-B6985CEE68B3}">
      <dsp:nvSpPr>
        <dsp:cNvPr id="0" name=""/>
        <dsp:cNvSpPr/>
      </dsp:nvSpPr>
      <dsp:spPr>
        <a:xfrm>
          <a:off x="29729" y="1709063"/>
          <a:ext cx="1980274" cy="990137"/>
        </a:xfrm>
        <a:prstGeom prst="roundRect">
          <a:avLst>
            <a:gd name="adj" fmla="val 10000"/>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实时任务</a:t>
          </a:r>
        </a:p>
      </dsp:txBody>
      <dsp:txXfrm>
        <a:off x="58729" y="1738063"/>
        <a:ext cx="1922274" cy="932137"/>
      </dsp:txXfrm>
    </dsp:sp>
    <dsp:sp modelId="{F6DB8D6E-0BE8-4861-84E1-D5424231CD34}">
      <dsp:nvSpPr>
        <dsp:cNvPr id="0" name=""/>
        <dsp:cNvSpPr/>
      </dsp:nvSpPr>
      <dsp:spPr>
        <a:xfrm rot="18289469">
          <a:off x="1712521" y="1614588"/>
          <a:ext cx="1387076" cy="40429"/>
        </a:xfrm>
        <a:custGeom>
          <a:avLst/>
          <a:gdLst/>
          <a:ahLst/>
          <a:cxnLst/>
          <a:rect l="0" t="0" r="0" b="0"/>
          <a:pathLst>
            <a:path>
              <a:moveTo>
                <a:pt x="0" y="20214"/>
              </a:moveTo>
              <a:lnTo>
                <a:pt x="138707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2371382" y="1600126"/>
        <a:ext cx="69353" cy="69353"/>
      </dsp:txXfrm>
    </dsp:sp>
    <dsp:sp modelId="{120B1836-DAF9-45B5-8F88-75F15693A334}">
      <dsp:nvSpPr>
        <dsp:cNvPr id="0" name=""/>
        <dsp:cNvSpPr/>
      </dsp:nvSpPr>
      <dsp:spPr>
        <a:xfrm>
          <a:off x="2802114" y="570405"/>
          <a:ext cx="1980274" cy="99013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截止时间</a:t>
          </a:r>
        </a:p>
      </dsp:txBody>
      <dsp:txXfrm>
        <a:off x="2831114" y="599405"/>
        <a:ext cx="1922274" cy="932137"/>
      </dsp:txXfrm>
    </dsp:sp>
    <dsp:sp modelId="{962D93A5-D4EC-41C5-AEC9-6C56D44D9EBB}">
      <dsp:nvSpPr>
        <dsp:cNvPr id="0" name=""/>
        <dsp:cNvSpPr/>
      </dsp:nvSpPr>
      <dsp:spPr>
        <a:xfrm rot="19457599">
          <a:off x="4690701" y="760594"/>
          <a:ext cx="975486" cy="40429"/>
        </a:xfrm>
        <a:custGeom>
          <a:avLst/>
          <a:gdLst/>
          <a:ahLst/>
          <a:cxnLst/>
          <a:rect l="0" t="0" r="0" b="0"/>
          <a:pathLst>
            <a:path>
              <a:moveTo>
                <a:pt x="0" y="20214"/>
              </a:moveTo>
              <a:lnTo>
                <a:pt x="975486" y="20214"/>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5154057" y="756422"/>
        <a:ext cx="48774" cy="48774"/>
      </dsp:txXfrm>
    </dsp:sp>
    <dsp:sp modelId="{69DC20E5-0D77-4CCB-B632-4AB174F31498}">
      <dsp:nvSpPr>
        <dsp:cNvPr id="0" name=""/>
        <dsp:cNvSpPr/>
      </dsp:nvSpPr>
      <dsp:spPr>
        <a:xfrm>
          <a:off x="5574499" y="1076"/>
          <a:ext cx="1980274" cy="990137"/>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a typeface="宋体" pitchFamily="2" charset="-122"/>
            </a:rPr>
            <a:t>硬实时任务</a:t>
          </a:r>
          <a:endParaRPr lang="zh-CN" altLang="en-US" sz="2400" kern="1200" dirty="0"/>
        </a:p>
      </dsp:txBody>
      <dsp:txXfrm>
        <a:off x="5603499" y="30076"/>
        <a:ext cx="1922274" cy="932137"/>
      </dsp:txXfrm>
    </dsp:sp>
    <dsp:sp modelId="{DC9BE926-B509-4A93-9700-AF1A2C3B3FD9}">
      <dsp:nvSpPr>
        <dsp:cNvPr id="0" name=""/>
        <dsp:cNvSpPr/>
      </dsp:nvSpPr>
      <dsp:spPr>
        <a:xfrm rot="2142401">
          <a:off x="4690701" y="1329923"/>
          <a:ext cx="975486" cy="40429"/>
        </a:xfrm>
        <a:custGeom>
          <a:avLst/>
          <a:gdLst/>
          <a:ahLst/>
          <a:cxnLst/>
          <a:rect l="0" t="0" r="0" b="0"/>
          <a:pathLst>
            <a:path>
              <a:moveTo>
                <a:pt x="0" y="20214"/>
              </a:moveTo>
              <a:lnTo>
                <a:pt x="975486" y="20214"/>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5154057" y="1325751"/>
        <a:ext cx="48774" cy="48774"/>
      </dsp:txXfrm>
    </dsp:sp>
    <dsp:sp modelId="{4DA06992-A428-4FA4-BA67-A77F11977D9B}">
      <dsp:nvSpPr>
        <dsp:cNvPr id="0" name=""/>
        <dsp:cNvSpPr/>
      </dsp:nvSpPr>
      <dsp:spPr>
        <a:xfrm>
          <a:off x="5574499" y="1139734"/>
          <a:ext cx="1980274" cy="990137"/>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a typeface="宋体" pitchFamily="2" charset="-122"/>
            </a:rPr>
            <a:t>软实时任务</a:t>
          </a:r>
          <a:endParaRPr lang="zh-CN" altLang="en-US" sz="2400" kern="1200" dirty="0"/>
        </a:p>
      </dsp:txBody>
      <dsp:txXfrm>
        <a:off x="5603499" y="1168734"/>
        <a:ext cx="1922274" cy="932137"/>
      </dsp:txXfrm>
    </dsp:sp>
    <dsp:sp modelId="{685D0074-48D7-4808-B7FD-A1FFBF003FE3}">
      <dsp:nvSpPr>
        <dsp:cNvPr id="0" name=""/>
        <dsp:cNvSpPr/>
      </dsp:nvSpPr>
      <dsp:spPr>
        <a:xfrm rot="3310531">
          <a:off x="1712521" y="2753246"/>
          <a:ext cx="1387076" cy="40429"/>
        </a:xfrm>
        <a:custGeom>
          <a:avLst/>
          <a:gdLst/>
          <a:ahLst/>
          <a:cxnLst/>
          <a:rect l="0" t="0" r="0" b="0"/>
          <a:pathLst>
            <a:path>
              <a:moveTo>
                <a:pt x="0" y="20214"/>
              </a:moveTo>
              <a:lnTo>
                <a:pt x="1387076" y="2021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2371382" y="2738784"/>
        <a:ext cx="69353" cy="69353"/>
      </dsp:txXfrm>
    </dsp:sp>
    <dsp:sp modelId="{D863E92A-6DB6-4C4A-B03D-034E61D89AEA}">
      <dsp:nvSpPr>
        <dsp:cNvPr id="0" name=""/>
        <dsp:cNvSpPr/>
      </dsp:nvSpPr>
      <dsp:spPr>
        <a:xfrm>
          <a:off x="2802114" y="2847721"/>
          <a:ext cx="1980274" cy="99013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t>周期性</a:t>
          </a:r>
          <a:endParaRPr lang="zh-CN" altLang="en-US" sz="2400" kern="1200" dirty="0"/>
        </a:p>
      </dsp:txBody>
      <dsp:txXfrm>
        <a:off x="2831114" y="2876721"/>
        <a:ext cx="1922274" cy="932137"/>
      </dsp:txXfrm>
    </dsp:sp>
    <dsp:sp modelId="{7442F653-EAA5-4826-A6A5-CEF30E3B211D}">
      <dsp:nvSpPr>
        <dsp:cNvPr id="0" name=""/>
        <dsp:cNvSpPr/>
      </dsp:nvSpPr>
      <dsp:spPr>
        <a:xfrm rot="19457599">
          <a:off x="4690701" y="3037910"/>
          <a:ext cx="975486" cy="40429"/>
        </a:xfrm>
        <a:custGeom>
          <a:avLst/>
          <a:gdLst/>
          <a:ahLst/>
          <a:cxnLst/>
          <a:rect l="0" t="0" r="0" b="0"/>
          <a:pathLst>
            <a:path>
              <a:moveTo>
                <a:pt x="0" y="20214"/>
              </a:moveTo>
              <a:lnTo>
                <a:pt x="975486" y="20214"/>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5154057" y="3033738"/>
        <a:ext cx="48774" cy="48774"/>
      </dsp:txXfrm>
    </dsp:sp>
    <dsp:sp modelId="{137FEC5B-C566-4017-831F-079EB41F40F2}">
      <dsp:nvSpPr>
        <dsp:cNvPr id="0" name=""/>
        <dsp:cNvSpPr/>
      </dsp:nvSpPr>
      <dsp:spPr>
        <a:xfrm>
          <a:off x="5574499" y="2278392"/>
          <a:ext cx="1980274" cy="990137"/>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a typeface="宋体" pitchFamily="2" charset="-122"/>
            </a:rPr>
            <a:t>周期性实时</a:t>
          </a:r>
          <a:endParaRPr lang="en-US" altLang="zh-CN" sz="2400" kern="1200" dirty="0">
            <a:ea typeface="宋体" pitchFamily="2" charset="-122"/>
          </a:endParaRPr>
        </a:p>
        <a:p>
          <a:pPr marL="0" lvl="0" indent="0" algn="ctr" defTabSz="1066800">
            <a:lnSpc>
              <a:spcPct val="90000"/>
            </a:lnSpc>
            <a:spcBef>
              <a:spcPct val="0"/>
            </a:spcBef>
            <a:spcAft>
              <a:spcPct val="35000"/>
            </a:spcAft>
            <a:buNone/>
          </a:pPr>
          <a:r>
            <a:rPr lang="zh-CN" altLang="en-US" sz="2400" kern="1200" dirty="0">
              <a:ea typeface="宋体" pitchFamily="2" charset="-122"/>
            </a:rPr>
            <a:t>任务</a:t>
          </a:r>
          <a:endParaRPr lang="zh-CN" altLang="en-US" sz="2400" kern="1200" dirty="0"/>
        </a:p>
      </dsp:txBody>
      <dsp:txXfrm>
        <a:off x="5603499" y="2307392"/>
        <a:ext cx="1922274" cy="932137"/>
      </dsp:txXfrm>
    </dsp:sp>
    <dsp:sp modelId="{8BCE9474-1D00-4844-900B-5060424633AA}">
      <dsp:nvSpPr>
        <dsp:cNvPr id="0" name=""/>
        <dsp:cNvSpPr/>
      </dsp:nvSpPr>
      <dsp:spPr>
        <a:xfrm rot="2142401">
          <a:off x="4690701" y="3607239"/>
          <a:ext cx="975486" cy="40429"/>
        </a:xfrm>
        <a:custGeom>
          <a:avLst/>
          <a:gdLst/>
          <a:ahLst/>
          <a:cxnLst/>
          <a:rect l="0" t="0" r="0" b="0"/>
          <a:pathLst>
            <a:path>
              <a:moveTo>
                <a:pt x="0" y="20214"/>
              </a:moveTo>
              <a:lnTo>
                <a:pt x="975486" y="20214"/>
              </a:lnTo>
            </a:path>
          </a:pathLst>
        </a:custGeom>
        <a:noFill/>
        <a:ln w="25400" cap="flat" cmpd="sng" algn="ctr">
          <a:solidFill>
            <a:schemeClr val="accent2">
              <a:lumMod val="75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5154057" y="3603067"/>
        <a:ext cx="48774" cy="48774"/>
      </dsp:txXfrm>
    </dsp:sp>
    <dsp:sp modelId="{220A4675-8175-4097-8209-94E494E6B5B9}">
      <dsp:nvSpPr>
        <dsp:cNvPr id="0" name=""/>
        <dsp:cNvSpPr/>
      </dsp:nvSpPr>
      <dsp:spPr>
        <a:xfrm>
          <a:off x="5574499" y="3417050"/>
          <a:ext cx="1980274" cy="990137"/>
        </a:xfrm>
        <a:prstGeom prst="roundRect">
          <a:avLst>
            <a:gd name="adj" fmla="val 10000"/>
          </a:avLst>
        </a:prstGeom>
        <a:solidFill>
          <a:schemeClr val="accent5">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ea typeface="宋体" pitchFamily="2" charset="-122"/>
            </a:rPr>
            <a:t>非周期性实时任务</a:t>
          </a:r>
          <a:endParaRPr lang="zh-CN" altLang="en-US" sz="2400" kern="1200" dirty="0"/>
        </a:p>
      </dsp:txBody>
      <dsp:txXfrm>
        <a:off x="5603499" y="3446050"/>
        <a:ext cx="1922274" cy="9321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E2D14-B4BC-5348-97BD-836810024AB3}">
      <dsp:nvSpPr>
        <dsp:cNvPr id="0" name=""/>
        <dsp:cNvSpPr/>
      </dsp:nvSpPr>
      <dsp:spPr>
        <a:xfrm>
          <a:off x="3246307" y="3162826"/>
          <a:ext cx="1150857" cy="547703"/>
        </a:xfrm>
        <a:custGeom>
          <a:avLst/>
          <a:gdLst/>
          <a:ahLst/>
          <a:cxnLst/>
          <a:rect l="0" t="0" r="0" b="0"/>
          <a:pathLst>
            <a:path>
              <a:moveTo>
                <a:pt x="0" y="0"/>
              </a:moveTo>
              <a:lnTo>
                <a:pt x="0" y="373244"/>
              </a:lnTo>
              <a:lnTo>
                <a:pt x="1150857" y="373244"/>
              </a:lnTo>
              <a:lnTo>
                <a:pt x="1150857" y="547703"/>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17868F8-B114-BB46-AAC0-B54F8019AD3B}">
      <dsp:nvSpPr>
        <dsp:cNvPr id="0" name=""/>
        <dsp:cNvSpPr/>
      </dsp:nvSpPr>
      <dsp:spPr>
        <a:xfrm>
          <a:off x="2095449" y="3162826"/>
          <a:ext cx="1150857" cy="547703"/>
        </a:xfrm>
        <a:custGeom>
          <a:avLst/>
          <a:gdLst/>
          <a:ahLst/>
          <a:cxnLst/>
          <a:rect l="0" t="0" r="0" b="0"/>
          <a:pathLst>
            <a:path>
              <a:moveTo>
                <a:pt x="1150857" y="0"/>
              </a:moveTo>
              <a:lnTo>
                <a:pt x="1150857" y="373244"/>
              </a:lnTo>
              <a:lnTo>
                <a:pt x="0" y="373244"/>
              </a:lnTo>
              <a:lnTo>
                <a:pt x="0" y="547703"/>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67E2418F-D285-5342-AF8A-A0A8C948F10E}">
      <dsp:nvSpPr>
        <dsp:cNvPr id="0" name=""/>
        <dsp:cNvSpPr/>
      </dsp:nvSpPr>
      <dsp:spPr>
        <a:xfrm>
          <a:off x="2095449" y="1419277"/>
          <a:ext cx="1150857" cy="547703"/>
        </a:xfrm>
        <a:custGeom>
          <a:avLst/>
          <a:gdLst/>
          <a:ahLst/>
          <a:cxnLst/>
          <a:rect l="0" t="0" r="0" b="0"/>
          <a:pathLst>
            <a:path>
              <a:moveTo>
                <a:pt x="0" y="0"/>
              </a:moveTo>
              <a:lnTo>
                <a:pt x="0" y="373244"/>
              </a:lnTo>
              <a:lnTo>
                <a:pt x="1150857" y="373244"/>
              </a:lnTo>
              <a:lnTo>
                <a:pt x="1150857" y="547703"/>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71DE5901-86A6-E748-8249-05D86E92148C}">
      <dsp:nvSpPr>
        <dsp:cNvPr id="0" name=""/>
        <dsp:cNvSpPr/>
      </dsp:nvSpPr>
      <dsp:spPr>
        <a:xfrm>
          <a:off x="944592" y="1419277"/>
          <a:ext cx="1150857" cy="547703"/>
        </a:xfrm>
        <a:custGeom>
          <a:avLst/>
          <a:gdLst/>
          <a:ahLst/>
          <a:cxnLst/>
          <a:rect l="0" t="0" r="0" b="0"/>
          <a:pathLst>
            <a:path>
              <a:moveTo>
                <a:pt x="1150857" y="0"/>
              </a:moveTo>
              <a:lnTo>
                <a:pt x="1150857" y="373244"/>
              </a:lnTo>
              <a:lnTo>
                <a:pt x="0" y="373244"/>
              </a:lnTo>
              <a:lnTo>
                <a:pt x="0" y="547703"/>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6376796-3CFA-354D-BC47-8C9F869C43B1}">
      <dsp:nvSpPr>
        <dsp:cNvPr id="0" name=""/>
        <dsp:cNvSpPr/>
      </dsp:nvSpPr>
      <dsp:spPr>
        <a:xfrm>
          <a:off x="845009" y="223431"/>
          <a:ext cx="2500880" cy="119584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9838C3E-0F52-1744-A7D4-B12983AB3808}">
      <dsp:nvSpPr>
        <dsp:cNvPr id="0" name=""/>
        <dsp:cNvSpPr/>
      </dsp:nvSpPr>
      <dsp:spPr>
        <a:xfrm>
          <a:off x="1054256" y="422216"/>
          <a:ext cx="2500880" cy="1195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mn-ea"/>
              <a:ea typeface="+mn-ea"/>
            </a:rPr>
            <a:t>从作业队列中选择作业来创建进程</a:t>
          </a:r>
          <a:r>
            <a:rPr lang="zh-CN" altLang="en-US" sz="2000" kern="1200" dirty="0">
              <a:latin typeface="+mn-ea"/>
              <a:ea typeface="+mn-ea"/>
            </a:rPr>
            <a:t>， 为此，需考虑：</a:t>
          </a:r>
          <a:endParaRPr lang="en-US" sz="2000" kern="1200" dirty="0">
            <a:latin typeface="+mn-ea"/>
            <a:ea typeface="+mn-ea"/>
          </a:endParaRPr>
        </a:p>
      </dsp:txBody>
      <dsp:txXfrm>
        <a:off x="1089281" y="457241"/>
        <a:ext cx="2430830" cy="1125795"/>
      </dsp:txXfrm>
    </dsp:sp>
    <dsp:sp modelId="{CF6E069B-1E99-394F-BA77-0D760FFAAAEA}">
      <dsp:nvSpPr>
        <dsp:cNvPr id="0" name=""/>
        <dsp:cNvSpPr/>
      </dsp:nvSpPr>
      <dsp:spPr>
        <a:xfrm>
          <a:off x="2981" y="1966980"/>
          <a:ext cx="1883221" cy="119584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EDB5996-E132-B845-A228-66156520BA95}">
      <dsp:nvSpPr>
        <dsp:cNvPr id="0" name=""/>
        <dsp:cNvSpPr/>
      </dsp:nvSpPr>
      <dsp:spPr>
        <a:xfrm>
          <a:off x="212228" y="2165765"/>
          <a:ext cx="1883221" cy="1195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mn-ea"/>
              <a:ea typeface="+mn-ea"/>
            </a:rPr>
            <a:t>何时操作系统能够接纳一个和多个进程</a:t>
          </a:r>
          <a:endParaRPr lang="en-US" sz="2000" kern="1200" dirty="0">
            <a:latin typeface="+mn-ea"/>
            <a:ea typeface="+mn-ea"/>
          </a:endParaRPr>
        </a:p>
      </dsp:txBody>
      <dsp:txXfrm>
        <a:off x="247253" y="2200790"/>
        <a:ext cx="1813171" cy="1125795"/>
      </dsp:txXfrm>
    </dsp:sp>
    <dsp:sp modelId="{06808704-274A-234C-85C4-DB13DB953985}">
      <dsp:nvSpPr>
        <dsp:cNvPr id="0" name=""/>
        <dsp:cNvSpPr/>
      </dsp:nvSpPr>
      <dsp:spPr>
        <a:xfrm>
          <a:off x="2304696" y="1966980"/>
          <a:ext cx="1883221" cy="119584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C44A815-88D4-394C-A851-C13D49CE4F12}">
      <dsp:nvSpPr>
        <dsp:cNvPr id="0" name=""/>
        <dsp:cNvSpPr/>
      </dsp:nvSpPr>
      <dsp:spPr>
        <a:xfrm>
          <a:off x="2513943" y="2165765"/>
          <a:ext cx="1883221" cy="1195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mn-ea"/>
              <a:ea typeface="+mn-ea"/>
            </a:rPr>
            <a:t>接纳哪个作业为之创建进程</a:t>
          </a:r>
          <a:endParaRPr lang="en-US" sz="2000" kern="1200" dirty="0">
            <a:latin typeface="+mn-ea"/>
            <a:ea typeface="+mn-ea"/>
          </a:endParaRPr>
        </a:p>
      </dsp:txBody>
      <dsp:txXfrm>
        <a:off x="2548968" y="2200790"/>
        <a:ext cx="1813171" cy="1125795"/>
      </dsp:txXfrm>
    </dsp:sp>
    <dsp:sp modelId="{39FDF545-C35D-F24B-A60B-814B5603FCAC}">
      <dsp:nvSpPr>
        <dsp:cNvPr id="0" name=""/>
        <dsp:cNvSpPr/>
      </dsp:nvSpPr>
      <dsp:spPr>
        <a:xfrm>
          <a:off x="1153839" y="3710530"/>
          <a:ext cx="1883221" cy="119584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D6C4153-73D0-1046-9674-E0ECB450E3E4}">
      <dsp:nvSpPr>
        <dsp:cNvPr id="0" name=""/>
        <dsp:cNvSpPr/>
      </dsp:nvSpPr>
      <dsp:spPr>
        <a:xfrm>
          <a:off x="1363085" y="3909314"/>
          <a:ext cx="1883221" cy="1195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mn-ea"/>
              <a:ea typeface="+mn-ea"/>
            </a:rPr>
            <a:t>先来先服务</a:t>
          </a:r>
          <a:endParaRPr lang="en-US" sz="2000" kern="1200" dirty="0">
            <a:latin typeface="+mn-ea"/>
            <a:ea typeface="+mn-ea"/>
          </a:endParaRPr>
        </a:p>
      </dsp:txBody>
      <dsp:txXfrm>
        <a:off x="1398110" y="3944339"/>
        <a:ext cx="1813171" cy="1125795"/>
      </dsp:txXfrm>
    </dsp:sp>
    <dsp:sp modelId="{4D9E2E77-9ACA-A94C-A75C-ADE49650887D}">
      <dsp:nvSpPr>
        <dsp:cNvPr id="0" name=""/>
        <dsp:cNvSpPr/>
      </dsp:nvSpPr>
      <dsp:spPr>
        <a:xfrm>
          <a:off x="3455554" y="3710530"/>
          <a:ext cx="1883221" cy="119584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FFAAE37-5510-F141-9902-D4F6BE89FAED}">
      <dsp:nvSpPr>
        <dsp:cNvPr id="0" name=""/>
        <dsp:cNvSpPr/>
      </dsp:nvSpPr>
      <dsp:spPr>
        <a:xfrm>
          <a:off x="3664801" y="3909314"/>
          <a:ext cx="1883221" cy="119584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err="1">
              <a:latin typeface="+mn-ea"/>
              <a:ea typeface="+mn-ea"/>
            </a:rPr>
            <a:t>优先级</a:t>
          </a:r>
          <a:r>
            <a:rPr lang="zh-CN" altLang="en-US" sz="2000" kern="1200" dirty="0">
              <a:latin typeface="+mn-ea"/>
              <a:ea typeface="+mn-ea"/>
            </a:rPr>
            <a:t>、期望的执行时间、</a:t>
          </a:r>
          <a:r>
            <a:rPr lang="en-US" altLang="zh-CN" sz="2000" kern="1200" dirty="0">
              <a:latin typeface="+mn-ea"/>
              <a:ea typeface="+mn-ea"/>
            </a:rPr>
            <a:t>I/O</a:t>
          </a:r>
          <a:r>
            <a:rPr lang="zh-CN" altLang="en-US" sz="2000" kern="1200" dirty="0">
              <a:latin typeface="+mn-ea"/>
              <a:ea typeface="+mn-ea"/>
            </a:rPr>
            <a:t>需求</a:t>
          </a:r>
          <a:endParaRPr lang="en-US" sz="2000" kern="1200" dirty="0">
            <a:latin typeface="+mn-ea"/>
            <a:ea typeface="+mn-ea"/>
          </a:endParaRPr>
        </a:p>
      </dsp:txBody>
      <dsp:txXfrm>
        <a:off x="3699826" y="3944339"/>
        <a:ext cx="1813171" cy="1125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5BF7B-B38C-6E49-BB6F-4C61D1E15250}">
      <dsp:nvSpPr>
        <dsp:cNvPr id="0" name=""/>
        <dsp:cNvSpPr/>
      </dsp:nvSpPr>
      <dsp:spPr>
        <a:xfrm>
          <a:off x="0" y="0"/>
          <a:ext cx="6165304" cy="5760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mn-ea"/>
              <a:ea typeface="+mn-ea"/>
            </a:rPr>
            <a:t>事件</a:t>
          </a:r>
          <a:endParaRPr lang="en-US" sz="1800" kern="1200" dirty="0">
            <a:latin typeface="+mn-ea"/>
            <a:ea typeface="+mn-ea"/>
          </a:endParaRPr>
        </a:p>
      </dsp:txBody>
      <dsp:txXfrm>
        <a:off x="0" y="0"/>
        <a:ext cx="6165304" cy="576000"/>
      </dsp:txXfrm>
    </dsp:sp>
    <dsp:sp modelId="{9160FCE7-741B-E04F-B525-3D28C907C2D4}">
      <dsp:nvSpPr>
        <dsp:cNvPr id="0" name=""/>
        <dsp:cNvSpPr/>
      </dsp:nvSpPr>
      <dsp:spPr>
        <a:xfrm>
          <a:off x="0" y="593756"/>
          <a:ext cx="6165304" cy="1454849"/>
        </a:xfrm>
        <a:prstGeom prst="rect">
          <a:avLst/>
        </a:prstGeom>
        <a:solidFill>
          <a:schemeClr val="accent1">
            <a:alpha val="90000"/>
            <a:tint val="40000"/>
            <a:hueOff val="0"/>
            <a:satOff val="0"/>
            <a:lumOff val="0"/>
            <a:alphaOff val="0"/>
          </a:schemeClr>
        </a:solidFill>
        <a:ln w="9525" cap="flat" cmpd="sng" algn="ctr">
          <a:solidFill>
            <a:schemeClr val="accent2"/>
          </a:solidFill>
          <a:prstDash val="solid"/>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kumimoji="1" lang="zh-CN" altLang="en-US" sz="1800" kern="1200" dirty="0">
              <a:latin typeface="+mn-ea"/>
              <a:ea typeface="+mn-ea"/>
            </a:rPr>
            <a:t>时钟中断</a:t>
          </a:r>
          <a:endParaRPr lang="en-US" sz="1800" kern="1200" dirty="0">
            <a:latin typeface="+mn-ea"/>
            <a:ea typeface="+mn-ea"/>
          </a:endParaRPr>
        </a:p>
        <a:p>
          <a:pPr marL="171450" lvl="1" indent="-171450" algn="l" defTabSz="800100">
            <a:lnSpc>
              <a:spcPct val="90000"/>
            </a:lnSpc>
            <a:spcBef>
              <a:spcPct val="0"/>
            </a:spcBef>
            <a:spcAft>
              <a:spcPct val="15000"/>
            </a:spcAft>
            <a:buChar char="•"/>
          </a:pPr>
          <a:r>
            <a:rPr kumimoji="1" lang="en-US" altLang="zh-CN" sz="1800" kern="1200" dirty="0">
              <a:latin typeface="+mn-ea"/>
              <a:ea typeface="+mn-ea"/>
            </a:rPr>
            <a:t>I/O</a:t>
          </a:r>
          <a:r>
            <a:rPr kumimoji="1" lang="zh-CN" altLang="en-US" sz="1800" kern="1200" dirty="0">
              <a:latin typeface="+mn-ea"/>
              <a:ea typeface="+mn-ea"/>
            </a:rPr>
            <a:t>中断</a:t>
          </a:r>
          <a:endParaRPr kumimoji="1" lang="en-US" altLang="zh-CN" sz="1800" kern="1200" dirty="0">
            <a:latin typeface="+mn-ea"/>
            <a:ea typeface="+mn-ea"/>
          </a:endParaRPr>
        </a:p>
        <a:p>
          <a:pPr marL="171450" lvl="1" indent="-171450" algn="l" defTabSz="800100">
            <a:lnSpc>
              <a:spcPct val="90000"/>
            </a:lnSpc>
            <a:spcBef>
              <a:spcPct val="0"/>
            </a:spcBef>
            <a:spcAft>
              <a:spcPct val="15000"/>
            </a:spcAft>
            <a:buChar char="•"/>
          </a:pPr>
          <a:r>
            <a:rPr kumimoji="1" lang="zh-CN" altLang="en-US" sz="1800" kern="1200" dirty="0">
              <a:latin typeface="+mn-ea"/>
              <a:ea typeface="+mn-ea"/>
            </a:rPr>
            <a:t>系统调用</a:t>
          </a:r>
          <a:endParaRPr kumimoji="1" lang="en-US" altLang="zh-CN" sz="1800" kern="1200" dirty="0">
            <a:latin typeface="+mn-ea"/>
            <a:ea typeface="+mn-ea"/>
          </a:endParaRPr>
        </a:p>
        <a:p>
          <a:pPr marL="171450" lvl="1" indent="-171450" algn="l" defTabSz="800100">
            <a:lnSpc>
              <a:spcPct val="90000"/>
            </a:lnSpc>
            <a:spcBef>
              <a:spcPct val="0"/>
            </a:spcBef>
            <a:spcAft>
              <a:spcPct val="15000"/>
            </a:spcAft>
            <a:buChar char="•"/>
          </a:pPr>
          <a:r>
            <a:rPr kumimoji="1" lang="zh-CN" altLang="en-US" sz="1800" kern="1200" dirty="0">
              <a:latin typeface="+mn-ea"/>
              <a:ea typeface="+mn-ea"/>
            </a:rPr>
            <a:t>信号（如信号量）</a:t>
          </a:r>
          <a:endParaRPr kumimoji="1" lang="zh-CN" altLang="en-US" sz="1600" kern="1200" dirty="0">
            <a:latin typeface="+mn-ea"/>
            <a:ea typeface="+mn-ea"/>
          </a:endParaRPr>
        </a:p>
      </dsp:txBody>
      <dsp:txXfrm>
        <a:off x="0" y="593756"/>
        <a:ext cx="6165304" cy="14548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72AF3-E9C7-46D4-B7D7-24B847BA18F5}">
      <dsp:nvSpPr>
        <dsp:cNvPr id="0" name=""/>
        <dsp:cNvSpPr/>
      </dsp:nvSpPr>
      <dsp:spPr>
        <a:xfrm>
          <a:off x="6518" y="675173"/>
          <a:ext cx="1948358" cy="1169015"/>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dirty="0"/>
            <a:t>输入</a:t>
          </a:r>
          <a:endParaRPr lang="en-US" altLang="zh-CN" sz="2400" kern="1200" baseline="0" dirty="0"/>
        </a:p>
        <a:p>
          <a:pPr marL="0" lvl="0" indent="0" algn="ctr" defTabSz="1066800" rtl="0">
            <a:lnSpc>
              <a:spcPct val="90000"/>
            </a:lnSpc>
            <a:spcBef>
              <a:spcPct val="0"/>
            </a:spcBef>
            <a:spcAft>
              <a:spcPct val="35000"/>
            </a:spcAft>
            <a:buNone/>
          </a:pPr>
          <a:r>
            <a:rPr lang="zh-CN" altLang="en-US" sz="2400" kern="1200" baseline="0" dirty="0"/>
            <a:t>传送时间</a:t>
          </a:r>
          <a:endParaRPr lang="zh-CN" altLang="en-US" sz="2400" kern="1200" dirty="0"/>
        </a:p>
      </dsp:txBody>
      <dsp:txXfrm>
        <a:off x="40757" y="709412"/>
        <a:ext cx="1879880" cy="1100537"/>
      </dsp:txXfrm>
    </dsp:sp>
    <dsp:sp modelId="{54AA5262-0F80-428B-81F1-3BC4F6175878}">
      <dsp:nvSpPr>
        <dsp:cNvPr id="0" name=""/>
        <dsp:cNvSpPr/>
      </dsp:nvSpPr>
      <dsp:spPr>
        <a:xfrm>
          <a:off x="2149713" y="1018084"/>
          <a:ext cx="413052" cy="483192"/>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2149713" y="1114722"/>
        <a:ext cx="289136" cy="289916"/>
      </dsp:txXfrm>
    </dsp:sp>
    <dsp:sp modelId="{FCE8DDD3-A5BD-4EDB-8099-F7436D91B0A7}">
      <dsp:nvSpPr>
        <dsp:cNvPr id="0" name=""/>
        <dsp:cNvSpPr/>
      </dsp:nvSpPr>
      <dsp:spPr>
        <a:xfrm>
          <a:off x="2734220" y="675173"/>
          <a:ext cx="1948358" cy="1169015"/>
        </a:xfrm>
        <a:prstGeom prst="roundRect">
          <a:avLst>
            <a:gd name="adj" fmla="val 10000"/>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a:t>处理时间</a:t>
          </a:r>
          <a:endParaRPr lang="zh-CN" altLang="en-US" sz="2400" kern="1200"/>
        </a:p>
      </dsp:txBody>
      <dsp:txXfrm>
        <a:off x="2768459" y="709412"/>
        <a:ext cx="1879880" cy="1100537"/>
      </dsp:txXfrm>
    </dsp:sp>
    <dsp:sp modelId="{79DE49AE-1A52-4550-9EE7-AF511A160079}">
      <dsp:nvSpPr>
        <dsp:cNvPr id="0" name=""/>
        <dsp:cNvSpPr/>
      </dsp:nvSpPr>
      <dsp:spPr>
        <a:xfrm>
          <a:off x="4877415" y="1018084"/>
          <a:ext cx="413052" cy="483192"/>
        </a:xfrm>
        <a:prstGeom prst="mathPlus">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4877415" y="1114722"/>
        <a:ext cx="289136" cy="289916"/>
      </dsp:txXfrm>
    </dsp:sp>
    <dsp:sp modelId="{20D9A0FC-5ECB-4487-8618-9825C2397E17}">
      <dsp:nvSpPr>
        <dsp:cNvPr id="0" name=""/>
        <dsp:cNvSpPr/>
      </dsp:nvSpPr>
      <dsp:spPr>
        <a:xfrm>
          <a:off x="5461922" y="675173"/>
          <a:ext cx="1948358" cy="1169015"/>
        </a:xfrm>
        <a:prstGeom prst="roundRect">
          <a:avLst>
            <a:gd name="adj" fmla="val 10000"/>
          </a:avLst>
        </a:prstGeom>
        <a:solidFill>
          <a:srgbClr val="F4740A"/>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dirty="0"/>
            <a:t>响应</a:t>
          </a:r>
          <a:endParaRPr lang="en-US" altLang="zh-CN" sz="2400" kern="1200" baseline="0" dirty="0"/>
        </a:p>
        <a:p>
          <a:pPr marL="0" lvl="0" indent="0" algn="ctr" defTabSz="1066800" rtl="0">
            <a:lnSpc>
              <a:spcPct val="90000"/>
            </a:lnSpc>
            <a:spcBef>
              <a:spcPct val="0"/>
            </a:spcBef>
            <a:spcAft>
              <a:spcPct val="35000"/>
            </a:spcAft>
            <a:buNone/>
          </a:pPr>
          <a:r>
            <a:rPr lang="zh-CN" altLang="en-US" sz="2400" kern="1200" baseline="0" dirty="0"/>
            <a:t>传送时间</a:t>
          </a:r>
          <a:endParaRPr lang="zh-CN" altLang="en-US" sz="2400" kern="1200" dirty="0"/>
        </a:p>
      </dsp:txBody>
      <dsp:txXfrm>
        <a:off x="5496161" y="709412"/>
        <a:ext cx="1879880" cy="11005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72AF3-E9C7-46D4-B7D7-24B847BA18F5}">
      <dsp:nvSpPr>
        <dsp:cNvPr id="0" name=""/>
        <dsp:cNvSpPr/>
      </dsp:nvSpPr>
      <dsp:spPr>
        <a:xfrm>
          <a:off x="3259" y="592480"/>
          <a:ext cx="1425054" cy="1335988"/>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sz="2400" kern="1200" baseline="0" dirty="0"/>
            <a:t>驻外</a:t>
          </a:r>
          <a:r>
            <a:rPr lang="zh-CN" altLang="en-US" sz="2400" kern="1200" baseline="0" dirty="0"/>
            <a:t>存</a:t>
          </a:r>
          <a:r>
            <a:rPr lang="zh-CN" sz="2400" kern="1200" baseline="0" dirty="0"/>
            <a:t>等待调度时间</a:t>
          </a:r>
          <a:endParaRPr lang="zh-CN" altLang="en-US" sz="2400" kern="1200" dirty="0"/>
        </a:p>
      </dsp:txBody>
      <dsp:txXfrm>
        <a:off x="42389" y="631610"/>
        <a:ext cx="1346794" cy="1257728"/>
      </dsp:txXfrm>
    </dsp:sp>
    <dsp:sp modelId="{54AA5262-0F80-428B-81F1-3BC4F6175878}">
      <dsp:nvSpPr>
        <dsp:cNvPr id="0" name=""/>
        <dsp:cNvSpPr/>
      </dsp:nvSpPr>
      <dsp:spPr>
        <a:xfrm>
          <a:off x="1570818" y="1083768"/>
          <a:ext cx="302111" cy="353413"/>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dirty="0"/>
        </a:p>
      </dsp:txBody>
      <dsp:txXfrm>
        <a:off x="1610863" y="1224946"/>
        <a:ext cx="222021" cy="71057"/>
      </dsp:txXfrm>
    </dsp:sp>
    <dsp:sp modelId="{FCE8DDD3-A5BD-4EDB-8099-F7436D91B0A7}">
      <dsp:nvSpPr>
        <dsp:cNvPr id="0" name=""/>
        <dsp:cNvSpPr/>
      </dsp:nvSpPr>
      <dsp:spPr>
        <a:xfrm>
          <a:off x="1998335" y="592480"/>
          <a:ext cx="1425054" cy="1335988"/>
        </a:xfrm>
        <a:prstGeom prst="roundRect">
          <a:avLst>
            <a:gd name="adj" fmla="val 10000"/>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sz="2400" kern="1200" baseline="0" dirty="0"/>
            <a:t>驻内</a:t>
          </a:r>
          <a:r>
            <a:rPr lang="zh-CN" altLang="en-US" sz="2400" kern="1200" baseline="0" dirty="0"/>
            <a:t>存</a:t>
          </a:r>
          <a:r>
            <a:rPr lang="zh-CN" sz="2400" kern="1200" baseline="0" dirty="0"/>
            <a:t>等待调度时间</a:t>
          </a:r>
          <a:endParaRPr lang="zh-CN" altLang="en-US" sz="2400" kern="1200" dirty="0"/>
        </a:p>
      </dsp:txBody>
      <dsp:txXfrm>
        <a:off x="2037465" y="631610"/>
        <a:ext cx="1346794" cy="1257728"/>
      </dsp:txXfrm>
    </dsp:sp>
    <dsp:sp modelId="{79DE49AE-1A52-4550-9EE7-AF511A160079}">
      <dsp:nvSpPr>
        <dsp:cNvPr id="0" name=""/>
        <dsp:cNvSpPr/>
      </dsp:nvSpPr>
      <dsp:spPr>
        <a:xfrm>
          <a:off x="3565894" y="1083768"/>
          <a:ext cx="302111" cy="353413"/>
        </a:xfrm>
        <a:prstGeom prst="mathPlus">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dirty="0"/>
        </a:p>
      </dsp:txBody>
      <dsp:txXfrm>
        <a:off x="3565894" y="1154451"/>
        <a:ext cx="211478" cy="212047"/>
      </dsp:txXfrm>
    </dsp:sp>
    <dsp:sp modelId="{20D9A0FC-5ECB-4487-8618-9825C2397E17}">
      <dsp:nvSpPr>
        <dsp:cNvPr id="0" name=""/>
        <dsp:cNvSpPr/>
      </dsp:nvSpPr>
      <dsp:spPr>
        <a:xfrm>
          <a:off x="3993410" y="592480"/>
          <a:ext cx="1425054" cy="1335988"/>
        </a:xfrm>
        <a:prstGeom prst="roundRect">
          <a:avLst>
            <a:gd name="adj" fmla="val 10000"/>
          </a:avLst>
        </a:prstGeom>
        <a:solidFill>
          <a:srgbClr val="F4740A"/>
        </a:solidFill>
        <a:ln>
          <a:solidFill>
            <a:srgbClr val="F4740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sz="2400" kern="1200" baseline="0" dirty="0"/>
            <a:t>执行</a:t>
          </a:r>
          <a:endParaRPr lang="en-US" altLang="zh-CN" sz="2400" kern="1200" baseline="0" dirty="0"/>
        </a:p>
        <a:p>
          <a:pPr marL="0" lvl="0" indent="0" algn="ctr" defTabSz="1066800" rtl="0">
            <a:lnSpc>
              <a:spcPct val="90000"/>
            </a:lnSpc>
            <a:spcBef>
              <a:spcPct val="0"/>
            </a:spcBef>
            <a:spcAft>
              <a:spcPct val="35000"/>
            </a:spcAft>
            <a:buNone/>
          </a:pPr>
          <a:r>
            <a:rPr lang="zh-CN" sz="2400" kern="1200" baseline="0" dirty="0"/>
            <a:t>时间</a:t>
          </a:r>
          <a:endParaRPr lang="zh-CN" altLang="en-US" sz="2400" kern="1200" dirty="0"/>
        </a:p>
      </dsp:txBody>
      <dsp:txXfrm>
        <a:off x="4032540" y="631610"/>
        <a:ext cx="1346794" cy="1257728"/>
      </dsp:txXfrm>
    </dsp:sp>
    <dsp:sp modelId="{BFDD8C87-F4BF-45FB-9E98-254D2C968E17}">
      <dsp:nvSpPr>
        <dsp:cNvPr id="0" name=""/>
        <dsp:cNvSpPr/>
      </dsp:nvSpPr>
      <dsp:spPr>
        <a:xfrm>
          <a:off x="5560970" y="1083768"/>
          <a:ext cx="302111" cy="353413"/>
        </a:xfrm>
        <a:prstGeom prst="mathPlus">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dirty="0"/>
        </a:p>
      </dsp:txBody>
      <dsp:txXfrm>
        <a:off x="5560970" y="1154451"/>
        <a:ext cx="211478" cy="212047"/>
      </dsp:txXfrm>
    </dsp:sp>
    <dsp:sp modelId="{96BA8CE0-C91B-45A4-BB29-9760E6358DA4}">
      <dsp:nvSpPr>
        <dsp:cNvPr id="0" name=""/>
        <dsp:cNvSpPr/>
      </dsp:nvSpPr>
      <dsp:spPr>
        <a:xfrm>
          <a:off x="5988486" y="592480"/>
          <a:ext cx="1425054" cy="1335988"/>
        </a:xfrm>
        <a:prstGeom prst="roundRect">
          <a:avLst>
            <a:gd name="adj" fmla="val 10000"/>
          </a:avLst>
        </a:prstGeom>
        <a:solidFill>
          <a:srgbClr val="7030A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dirty="0"/>
            <a:t>阻塞</a:t>
          </a:r>
          <a:endParaRPr lang="en-US" altLang="zh-CN" sz="2400" kern="1200" baseline="0" dirty="0"/>
        </a:p>
        <a:p>
          <a:pPr marL="0" lvl="0" indent="0" algn="ctr" defTabSz="1066800" rtl="0">
            <a:lnSpc>
              <a:spcPct val="90000"/>
            </a:lnSpc>
            <a:spcBef>
              <a:spcPct val="0"/>
            </a:spcBef>
            <a:spcAft>
              <a:spcPct val="35000"/>
            </a:spcAft>
            <a:buNone/>
          </a:pPr>
          <a:r>
            <a:rPr lang="zh-CN" altLang="en-US" sz="2400" kern="1200" baseline="0" dirty="0"/>
            <a:t>时间</a:t>
          </a:r>
        </a:p>
      </dsp:txBody>
      <dsp:txXfrm>
        <a:off x="6027616" y="631610"/>
        <a:ext cx="1346794" cy="12577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52CB1-99E8-214F-AEDA-4A438DC39BC1}">
      <dsp:nvSpPr>
        <dsp:cNvPr id="0" name=""/>
        <dsp:cNvSpPr/>
      </dsp:nvSpPr>
      <dsp:spPr>
        <a:xfrm rot="16200000">
          <a:off x="614555" y="-610591"/>
          <a:ext cx="2592288" cy="3813470"/>
        </a:xfrm>
        <a:prstGeom prst="flowChartManualOperation">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7950" tIns="0" rIns="107950" bIns="0" numCol="1" spcCol="1270" anchor="t" anchorCtr="0">
          <a:noAutofit/>
        </a:bodyPr>
        <a:lstStyle/>
        <a:p>
          <a:pPr marL="0" lvl="0" indent="0" algn="l" defTabSz="977900">
            <a:lnSpc>
              <a:spcPct val="90000"/>
            </a:lnSpc>
            <a:spcBef>
              <a:spcPct val="0"/>
            </a:spcBef>
            <a:spcAft>
              <a:spcPct val="35000"/>
            </a:spcAft>
            <a:buNone/>
          </a:pPr>
          <a:r>
            <a:rPr kumimoji="1" lang="zh-CN" altLang="en-US" sz="2200" kern="1200" dirty="0"/>
            <a:t>面向用户的规则</a:t>
          </a:r>
          <a:endParaRPr lang="en-US" sz="2200" kern="1200" dirty="0"/>
        </a:p>
        <a:p>
          <a:pPr marL="171450" lvl="1" indent="-171450" algn="l" defTabSz="755650">
            <a:lnSpc>
              <a:spcPct val="90000"/>
            </a:lnSpc>
            <a:spcBef>
              <a:spcPct val="0"/>
            </a:spcBef>
            <a:spcAft>
              <a:spcPct val="15000"/>
            </a:spcAft>
            <a:buChar char="•"/>
          </a:pPr>
          <a:r>
            <a:rPr kumimoji="1" lang="zh-CN" altLang="en-US" sz="1700" kern="1200" dirty="0"/>
            <a:t>与单个用户或进程感知到的进程行为有关，如交互系统的响应时间</a:t>
          </a:r>
          <a:endParaRPr lang="en-NZ" sz="1700" kern="1200" dirty="0"/>
        </a:p>
        <a:p>
          <a:pPr marL="171450" lvl="1" indent="-171450" algn="l" defTabSz="755650">
            <a:lnSpc>
              <a:spcPct val="90000"/>
            </a:lnSpc>
            <a:spcBef>
              <a:spcPct val="0"/>
            </a:spcBef>
            <a:spcAft>
              <a:spcPct val="15000"/>
            </a:spcAft>
            <a:buChar char="•"/>
          </a:pPr>
          <a:r>
            <a:rPr kumimoji="1" lang="zh-CN" altLang="en-US" sz="1700" kern="1200" dirty="0"/>
            <a:t>在所有系统中都很重要</a:t>
          </a:r>
          <a:endParaRPr lang="en-NZ" sz="1700" kern="1200" dirty="0">
            <a:latin typeface="+mn-ea"/>
            <a:ea typeface="+mn-ea"/>
          </a:endParaRPr>
        </a:p>
      </dsp:txBody>
      <dsp:txXfrm rot="5400000">
        <a:off x="3964" y="518458"/>
        <a:ext cx="3813470" cy="1555372"/>
      </dsp:txXfrm>
    </dsp:sp>
    <dsp:sp modelId="{CE74B7F3-BA64-6C4A-8A7A-FF9201D28FD3}">
      <dsp:nvSpPr>
        <dsp:cNvPr id="0" name=""/>
        <dsp:cNvSpPr/>
      </dsp:nvSpPr>
      <dsp:spPr>
        <a:xfrm rot="16200000">
          <a:off x="4714035" y="-610591"/>
          <a:ext cx="2592288" cy="3813470"/>
        </a:xfrm>
        <a:prstGeom prst="flowChartManualOperation">
          <a:avLst/>
        </a:prstGeom>
        <a:solidFill>
          <a:srgbClr val="7030A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0" tIns="0" rIns="137790" bIns="0" numCol="1" spcCol="1270" anchor="t" anchorCtr="0">
          <a:noAutofit/>
        </a:bodyPr>
        <a:lstStyle/>
        <a:p>
          <a:pPr marL="0" lvl="0" indent="0" algn="l" defTabSz="977900">
            <a:lnSpc>
              <a:spcPct val="90000"/>
            </a:lnSpc>
            <a:spcBef>
              <a:spcPct val="0"/>
            </a:spcBef>
            <a:spcAft>
              <a:spcPct val="35000"/>
            </a:spcAft>
            <a:buNone/>
          </a:pPr>
          <a:r>
            <a:rPr kumimoji="1" lang="zh-CN" altLang="en-US" sz="2200" kern="1200" dirty="0"/>
            <a:t>面向系统的规则</a:t>
          </a:r>
          <a:endParaRPr lang="en-NZ" sz="2200" kern="1200" dirty="0"/>
        </a:p>
        <a:p>
          <a:pPr marL="171450" lvl="1" indent="-171450" algn="l" defTabSz="755650">
            <a:lnSpc>
              <a:spcPct val="90000"/>
            </a:lnSpc>
            <a:spcBef>
              <a:spcPct val="0"/>
            </a:spcBef>
            <a:spcAft>
              <a:spcPct val="15000"/>
            </a:spcAft>
            <a:buChar char="•"/>
          </a:pPr>
          <a:r>
            <a:rPr kumimoji="1" lang="zh-CN" altLang="en-US" sz="1700" kern="1200" dirty="0"/>
            <a:t>关注处理器的利用率（如进程的完成速度）</a:t>
          </a:r>
          <a:endParaRPr lang="en-NZ" sz="1700" kern="1200" dirty="0"/>
        </a:p>
        <a:p>
          <a:pPr marL="171450" lvl="1" indent="-171450" algn="l" defTabSz="755650">
            <a:lnSpc>
              <a:spcPct val="90000"/>
            </a:lnSpc>
            <a:spcBef>
              <a:spcPct val="0"/>
            </a:spcBef>
            <a:spcAft>
              <a:spcPct val="15000"/>
            </a:spcAft>
            <a:buChar char="•"/>
          </a:pPr>
          <a:r>
            <a:rPr kumimoji="1" lang="zh-CN" altLang="en-US" sz="1700" kern="1200" dirty="0"/>
            <a:t>通常在单用户系统里重要性要低一些</a:t>
          </a:r>
          <a:endParaRPr lang="en-NZ" sz="1700" kern="1200" dirty="0"/>
        </a:p>
      </dsp:txBody>
      <dsp:txXfrm rot="5400000">
        <a:off x="4103444" y="518458"/>
        <a:ext cx="3813470" cy="15553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7AD82-6020-7443-9ADA-8FBE90976EFE}">
      <dsp:nvSpPr>
        <dsp:cNvPr id="0" name=""/>
        <dsp:cNvSpPr/>
      </dsp:nvSpPr>
      <dsp:spPr>
        <a:xfrm>
          <a:off x="5885576" y="2956943"/>
          <a:ext cx="1011185" cy="481232"/>
        </a:xfrm>
        <a:custGeom>
          <a:avLst/>
          <a:gdLst/>
          <a:ahLst/>
          <a:cxnLst/>
          <a:rect l="0" t="0" r="0" b="0"/>
          <a:pathLst>
            <a:path>
              <a:moveTo>
                <a:pt x="0" y="0"/>
              </a:moveTo>
              <a:lnTo>
                <a:pt x="0" y="327945"/>
              </a:lnTo>
              <a:lnTo>
                <a:pt x="1011185" y="327945"/>
              </a:lnTo>
              <a:lnTo>
                <a:pt x="1011185" y="481232"/>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BB58091-7F3C-6643-934B-D47EBD468A62}">
      <dsp:nvSpPr>
        <dsp:cNvPr id="0" name=""/>
        <dsp:cNvSpPr/>
      </dsp:nvSpPr>
      <dsp:spPr>
        <a:xfrm>
          <a:off x="4874391" y="2956943"/>
          <a:ext cx="1011185" cy="481232"/>
        </a:xfrm>
        <a:custGeom>
          <a:avLst/>
          <a:gdLst/>
          <a:ahLst/>
          <a:cxnLst/>
          <a:rect l="0" t="0" r="0" b="0"/>
          <a:pathLst>
            <a:path>
              <a:moveTo>
                <a:pt x="1011185" y="0"/>
              </a:moveTo>
              <a:lnTo>
                <a:pt x="1011185" y="327945"/>
              </a:lnTo>
              <a:lnTo>
                <a:pt x="0" y="327945"/>
              </a:lnTo>
              <a:lnTo>
                <a:pt x="0" y="481232"/>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1C7EB2-94B3-C349-AD95-C3AB367E4B7A}">
      <dsp:nvSpPr>
        <dsp:cNvPr id="0" name=""/>
        <dsp:cNvSpPr/>
      </dsp:nvSpPr>
      <dsp:spPr>
        <a:xfrm>
          <a:off x="3776170" y="1424997"/>
          <a:ext cx="2109405" cy="481232"/>
        </a:xfrm>
        <a:custGeom>
          <a:avLst/>
          <a:gdLst/>
          <a:ahLst/>
          <a:cxnLst/>
          <a:rect l="0" t="0" r="0" b="0"/>
          <a:pathLst>
            <a:path>
              <a:moveTo>
                <a:pt x="0" y="0"/>
              </a:moveTo>
              <a:lnTo>
                <a:pt x="0" y="327945"/>
              </a:lnTo>
              <a:lnTo>
                <a:pt x="2109405" y="327945"/>
              </a:lnTo>
              <a:lnTo>
                <a:pt x="2109405" y="481232"/>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ACA31F55-4FAB-6849-87CC-F4B4975148FE}">
      <dsp:nvSpPr>
        <dsp:cNvPr id="0" name=""/>
        <dsp:cNvSpPr/>
      </dsp:nvSpPr>
      <dsp:spPr>
        <a:xfrm>
          <a:off x="1840835" y="2956943"/>
          <a:ext cx="1011185" cy="481232"/>
        </a:xfrm>
        <a:custGeom>
          <a:avLst/>
          <a:gdLst/>
          <a:ahLst/>
          <a:cxnLst/>
          <a:rect l="0" t="0" r="0" b="0"/>
          <a:pathLst>
            <a:path>
              <a:moveTo>
                <a:pt x="0" y="0"/>
              </a:moveTo>
              <a:lnTo>
                <a:pt x="0" y="327945"/>
              </a:lnTo>
              <a:lnTo>
                <a:pt x="1011185" y="327945"/>
              </a:lnTo>
              <a:lnTo>
                <a:pt x="1011185" y="481232"/>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E1FAB45A-3A3E-354A-AEB6-1A4FD81F66BE}">
      <dsp:nvSpPr>
        <dsp:cNvPr id="0" name=""/>
        <dsp:cNvSpPr/>
      </dsp:nvSpPr>
      <dsp:spPr>
        <a:xfrm>
          <a:off x="829650" y="2956943"/>
          <a:ext cx="1011185" cy="481232"/>
        </a:xfrm>
        <a:custGeom>
          <a:avLst/>
          <a:gdLst/>
          <a:ahLst/>
          <a:cxnLst/>
          <a:rect l="0" t="0" r="0" b="0"/>
          <a:pathLst>
            <a:path>
              <a:moveTo>
                <a:pt x="1011185" y="0"/>
              </a:moveTo>
              <a:lnTo>
                <a:pt x="1011185" y="327945"/>
              </a:lnTo>
              <a:lnTo>
                <a:pt x="0" y="327945"/>
              </a:lnTo>
              <a:lnTo>
                <a:pt x="0" y="481232"/>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532FE228-F493-4041-8FD9-25F2D05BF23F}">
      <dsp:nvSpPr>
        <dsp:cNvPr id="0" name=""/>
        <dsp:cNvSpPr/>
      </dsp:nvSpPr>
      <dsp:spPr>
        <a:xfrm>
          <a:off x="1840835" y="1424997"/>
          <a:ext cx="1935334" cy="481232"/>
        </a:xfrm>
        <a:custGeom>
          <a:avLst/>
          <a:gdLst/>
          <a:ahLst/>
          <a:cxnLst/>
          <a:rect l="0" t="0" r="0" b="0"/>
          <a:pathLst>
            <a:path>
              <a:moveTo>
                <a:pt x="1935334" y="0"/>
              </a:moveTo>
              <a:lnTo>
                <a:pt x="1935334" y="327945"/>
              </a:lnTo>
              <a:lnTo>
                <a:pt x="0" y="327945"/>
              </a:lnTo>
              <a:lnTo>
                <a:pt x="0" y="481232"/>
              </a:lnTo>
            </a:path>
          </a:pathLst>
        </a:custGeom>
        <a:noFill/>
        <a:ln w="952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B50CE1-088C-684E-B1F5-1BDB342321F1}">
      <dsp:nvSpPr>
        <dsp:cNvPr id="0" name=""/>
        <dsp:cNvSpPr/>
      </dsp:nvSpPr>
      <dsp:spPr>
        <a:xfrm>
          <a:off x="2618268" y="374284"/>
          <a:ext cx="2315805" cy="10507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693DA4B-B99E-B64F-B5C9-AF6FE5480C73}">
      <dsp:nvSpPr>
        <dsp:cNvPr id="0" name=""/>
        <dsp:cNvSpPr/>
      </dsp:nvSpPr>
      <dsp:spPr>
        <a:xfrm>
          <a:off x="2802119" y="548943"/>
          <a:ext cx="2315805" cy="10507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err="1">
              <a:latin typeface="+mn-ea"/>
              <a:ea typeface="+mn-ea"/>
            </a:rPr>
            <a:t>根据是否与性能相关划分规则</a:t>
          </a:r>
          <a:endParaRPr lang="en-US" sz="1800" kern="1200" dirty="0">
            <a:latin typeface="+mn-ea"/>
            <a:ea typeface="+mn-ea"/>
          </a:endParaRPr>
        </a:p>
      </dsp:txBody>
      <dsp:txXfrm>
        <a:off x="2832893" y="579717"/>
        <a:ext cx="2254257" cy="989165"/>
      </dsp:txXfrm>
    </dsp:sp>
    <dsp:sp modelId="{C27BA367-92FE-F047-A643-F22FD292C223}">
      <dsp:nvSpPr>
        <dsp:cNvPr id="0" name=""/>
        <dsp:cNvSpPr/>
      </dsp:nvSpPr>
      <dsp:spPr>
        <a:xfrm>
          <a:off x="255607" y="1906229"/>
          <a:ext cx="3170456" cy="10507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1F3BB07-984F-5C4A-B3DB-9D5C935CA639}">
      <dsp:nvSpPr>
        <dsp:cNvPr id="0" name=""/>
        <dsp:cNvSpPr/>
      </dsp:nvSpPr>
      <dsp:spPr>
        <a:xfrm>
          <a:off x="439459" y="2080888"/>
          <a:ext cx="3170456" cy="10507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zh-CN" altLang="en-US" sz="1800" kern="1200" dirty="0">
              <a:latin typeface="+mn-ea"/>
              <a:ea typeface="+mn-ea"/>
            </a:rPr>
            <a:t>与性能相关的 </a:t>
          </a:r>
          <a:endParaRPr lang="en-US" sz="1800" kern="1200" dirty="0">
            <a:latin typeface="+mn-ea"/>
            <a:ea typeface="+mn-ea"/>
          </a:endParaRPr>
        </a:p>
      </dsp:txBody>
      <dsp:txXfrm>
        <a:off x="470233" y="2111662"/>
        <a:ext cx="3108908" cy="989165"/>
      </dsp:txXfrm>
    </dsp:sp>
    <dsp:sp modelId="{5729489C-8499-B549-A7AB-1D9E6D188049}">
      <dsp:nvSpPr>
        <dsp:cNvPr id="0" name=""/>
        <dsp:cNvSpPr/>
      </dsp:nvSpPr>
      <dsp:spPr>
        <a:xfrm>
          <a:off x="2317" y="3438175"/>
          <a:ext cx="1654666" cy="10507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EF7B55A-F44A-C04E-878B-509894A3B254}">
      <dsp:nvSpPr>
        <dsp:cNvPr id="0" name=""/>
        <dsp:cNvSpPr/>
      </dsp:nvSpPr>
      <dsp:spPr>
        <a:xfrm>
          <a:off x="186169" y="3612834"/>
          <a:ext cx="1654666" cy="10507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zh-CN" altLang="en-US" sz="1800" kern="1200" dirty="0">
              <a:latin typeface="+mn-ea"/>
              <a:ea typeface="+mn-ea"/>
            </a:rPr>
            <a:t>可量化 </a:t>
          </a:r>
          <a:endParaRPr lang="en-US" sz="1800" kern="1200" dirty="0">
            <a:latin typeface="+mn-ea"/>
            <a:ea typeface="+mn-ea"/>
          </a:endParaRPr>
        </a:p>
      </dsp:txBody>
      <dsp:txXfrm>
        <a:off x="216943" y="3643608"/>
        <a:ext cx="1593118" cy="989165"/>
      </dsp:txXfrm>
    </dsp:sp>
    <dsp:sp modelId="{A842DFCB-14B6-3845-B54E-FC0634B026C0}">
      <dsp:nvSpPr>
        <dsp:cNvPr id="0" name=""/>
        <dsp:cNvSpPr/>
      </dsp:nvSpPr>
      <dsp:spPr>
        <a:xfrm>
          <a:off x="2024687" y="3438175"/>
          <a:ext cx="1654666" cy="10507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29FADA5-6796-114A-A660-A3934C1C1B94}">
      <dsp:nvSpPr>
        <dsp:cNvPr id="0" name=""/>
        <dsp:cNvSpPr/>
      </dsp:nvSpPr>
      <dsp:spPr>
        <a:xfrm>
          <a:off x="2208539" y="3612834"/>
          <a:ext cx="1654666" cy="10507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zh-CN" altLang="en-US" sz="1800" kern="1200" dirty="0">
              <a:latin typeface="+mn-ea"/>
              <a:ea typeface="+mn-ea"/>
            </a:rPr>
            <a:t>易测量</a:t>
          </a:r>
          <a:endParaRPr lang="en-US" sz="1800" kern="1200" dirty="0">
            <a:latin typeface="+mn-ea"/>
            <a:ea typeface="+mn-ea"/>
          </a:endParaRPr>
        </a:p>
      </dsp:txBody>
      <dsp:txXfrm>
        <a:off x="2239313" y="3643608"/>
        <a:ext cx="1593118" cy="989165"/>
      </dsp:txXfrm>
    </dsp:sp>
    <dsp:sp modelId="{742444C6-C9F1-774B-8C05-41FC48E915ED}">
      <dsp:nvSpPr>
        <dsp:cNvPr id="0" name=""/>
        <dsp:cNvSpPr/>
      </dsp:nvSpPr>
      <dsp:spPr>
        <a:xfrm>
          <a:off x="4474418" y="1906229"/>
          <a:ext cx="2822315" cy="10507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F0E3303-E12F-304C-9EE5-63D631C35B6B}">
      <dsp:nvSpPr>
        <dsp:cNvPr id="0" name=""/>
        <dsp:cNvSpPr/>
      </dsp:nvSpPr>
      <dsp:spPr>
        <a:xfrm>
          <a:off x="4658270" y="2080888"/>
          <a:ext cx="2822315" cy="10507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zh-CN" altLang="en-US" sz="1800" kern="1200" dirty="0">
              <a:latin typeface="+mn-ea"/>
              <a:ea typeface="+mn-ea"/>
            </a:rPr>
            <a:t>与性能无关的 </a:t>
          </a:r>
          <a:endParaRPr lang="en-US" sz="1800" kern="1200" dirty="0">
            <a:latin typeface="+mn-ea"/>
            <a:ea typeface="+mn-ea"/>
          </a:endParaRPr>
        </a:p>
      </dsp:txBody>
      <dsp:txXfrm>
        <a:off x="4689044" y="2111662"/>
        <a:ext cx="2760767" cy="989165"/>
      </dsp:txXfrm>
    </dsp:sp>
    <dsp:sp modelId="{5C1E0D6E-21AB-134A-B443-0A5F99EF9A0C}">
      <dsp:nvSpPr>
        <dsp:cNvPr id="0" name=""/>
        <dsp:cNvSpPr/>
      </dsp:nvSpPr>
      <dsp:spPr>
        <a:xfrm>
          <a:off x="4047057" y="3438175"/>
          <a:ext cx="1654666" cy="10507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537DBD8-DDD0-5D42-B89A-90AD8C28A900}">
      <dsp:nvSpPr>
        <dsp:cNvPr id="0" name=""/>
        <dsp:cNvSpPr/>
      </dsp:nvSpPr>
      <dsp:spPr>
        <a:xfrm>
          <a:off x="4230909" y="3612834"/>
          <a:ext cx="1654666" cy="10507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zh-CN" altLang="en-US" sz="1800" kern="1200" dirty="0">
              <a:latin typeface="+mn-ea"/>
              <a:ea typeface="+mn-ea"/>
            </a:rPr>
            <a:t>可定性的 </a:t>
          </a:r>
          <a:endParaRPr lang="en-US" sz="1800" kern="1200" dirty="0">
            <a:latin typeface="+mn-ea"/>
            <a:ea typeface="+mn-ea"/>
          </a:endParaRPr>
        </a:p>
      </dsp:txBody>
      <dsp:txXfrm>
        <a:off x="4261683" y="3643608"/>
        <a:ext cx="1593118" cy="989165"/>
      </dsp:txXfrm>
    </dsp:sp>
    <dsp:sp modelId="{4F8DA242-FD46-DD41-816F-0663C9FE9BDE}">
      <dsp:nvSpPr>
        <dsp:cNvPr id="0" name=""/>
        <dsp:cNvSpPr/>
      </dsp:nvSpPr>
      <dsp:spPr>
        <a:xfrm>
          <a:off x="6069428" y="3438175"/>
          <a:ext cx="1654666" cy="10507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8949ABC-4921-D24E-8101-77ADD1F39A52}">
      <dsp:nvSpPr>
        <dsp:cNvPr id="0" name=""/>
        <dsp:cNvSpPr/>
      </dsp:nvSpPr>
      <dsp:spPr>
        <a:xfrm>
          <a:off x="6253279" y="3612834"/>
          <a:ext cx="1654666" cy="105071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zh-CN" altLang="en-US" sz="1800" kern="1200" dirty="0">
              <a:latin typeface="+mn-ea"/>
              <a:ea typeface="+mn-ea"/>
            </a:rPr>
            <a:t>不易测量</a:t>
          </a:r>
          <a:endParaRPr lang="en-US" sz="1800" kern="1200" dirty="0">
            <a:latin typeface="+mn-ea"/>
            <a:ea typeface="+mn-ea"/>
          </a:endParaRPr>
        </a:p>
      </dsp:txBody>
      <dsp:txXfrm>
        <a:off x="6284053" y="3643608"/>
        <a:ext cx="1593118" cy="9891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C1C7-45F8-FD47-960D-150276A6B7FE}">
      <dsp:nvSpPr>
        <dsp:cNvPr id="0" name=""/>
        <dsp:cNvSpPr/>
      </dsp:nvSpPr>
      <dsp:spPr>
        <a:xfrm>
          <a:off x="0" y="5"/>
          <a:ext cx="2428195" cy="1456917"/>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例子</a:t>
          </a:r>
          <a:r>
            <a:rPr lang="en-US" sz="2000" kern="1200" dirty="0"/>
            <a:t>:</a:t>
          </a:r>
        </a:p>
        <a:p>
          <a:pPr marL="171450" lvl="1" indent="-171450" algn="l" defTabSz="800100">
            <a:lnSpc>
              <a:spcPct val="90000"/>
            </a:lnSpc>
            <a:spcBef>
              <a:spcPct val="0"/>
            </a:spcBef>
            <a:spcAft>
              <a:spcPct val="15000"/>
            </a:spcAft>
            <a:buChar char="•"/>
          </a:pPr>
          <a:r>
            <a:rPr lang="en-US" sz="1800" kern="1200" dirty="0" err="1"/>
            <a:t>响应时间</a:t>
          </a:r>
          <a:endParaRPr lang="en-US" sz="1800" kern="1200" dirty="0"/>
        </a:p>
        <a:p>
          <a:pPr marL="171450" lvl="1" indent="-171450" algn="l" defTabSz="800100">
            <a:lnSpc>
              <a:spcPct val="90000"/>
            </a:lnSpc>
            <a:spcBef>
              <a:spcPct val="0"/>
            </a:spcBef>
            <a:spcAft>
              <a:spcPct val="15000"/>
            </a:spcAft>
            <a:buChar char="•"/>
          </a:pPr>
          <a:r>
            <a:rPr lang="en-US" sz="1800" kern="1200" dirty="0" err="1"/>
            <a:t>吞吐量</a:t>
          </a:r>
          <a:endParaRPr lang="en-US" sz="1800" kern="1200" dirty="0"/>
        </a:p>
      </dsp:txBody>
      <dsp:txXfrm>
        <a:off x="0" y="5"/>
        <a:ext cx="2428195" cy="14569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C1C7-45F8-FD47-960D-150276A6B7FE}">
      <dsp:nvSpPr>
        <dsp:cNvPr id="0" name=""/>
        <dsp:cNvSpPr/>
      </dsp:nvSpPr>
      <dsp:spPr>
        <a:xfrm>
          <a:off x="1112" y="109470"/>
          <a:ext cx="2275391" cy="1365235"/>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例子</a:t>
          </a:r>
          <a:r>
            <a:rPr lang="en-US" sz="2000" kern="1200" dirty="0"/>
            <a:t>:</a:t>
          </a:r>
        </a:p>
        <a:p>
          <a:pPr marL="171450" lvl="1" indent="-171450" algn="l" defTabSz="800100">
            <a:lnSpc>
              <a:spcPct val="90000"/>
            </a:lnSpc>
            <a:spcBef>
              <a:spcPct val="0"/>
            </a:spcBef>
            <a:spcAft>
              <a:spcPct val="15000"/>
            </a:spcAft>
            <a:buChar char="•"/>
          </a:pPr>
          <a:r>
            <a:rPr lang="en-US" sz="1800" kern="1200" dirty="0" err="1"/>
            <a:t>可预测性</a:t>
          </a:r>
          <a:endParaRPr lang="en-US" sz="1800" kern="1200" dirty="0"/>
        </a:p>
        <a:p>
          <a:pPr marL="171450" lvl="1" indent="-171450" algn="l" defTabSz="800100">
            <a:lnSpc>
              <a:spcPct val="90000"/>
            </a:lnSpc>
            <a:spcBef>
              <a:spcPct val="0"/>
            </a:spcBef>
            <a:spcAft>
              <a:spcPct val="15000"/>
            </a:spcAft>
            <a:buChar char="•"/>
          </a:pPr>
          <a:r>
            <a:rPr lang="en-US" sz="1800" kern="1200" dirty="0" err="1"/>
            <a:t>公平性</a:t>
          </a:r>
          <a:endParaRPr lang="en-US" sz="1800" kern="1200" dirty="0"/>
        </a:p>
      </dsp:txBody>
      <dsp:txXfrm>
        <a:off x="1112" y="109470"/>
        <a:ext cx="2275391" cy="13652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7ACCA799-83E7-4376-95C7-FD4BE6455CF3}" type="datetimeFigureOut">
              <a:rPr lang="zh-CN" altLang="en-US"/>
              <a:pPr>
                <a:defRPr/>
              </a:pPr>
              <a:t>2021/9/29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charset="-122"/>
              </a:defRPr>
            </a:lvl1pPr>
          </a:lstStyle>
          <a:p>
            <a:pPr>
              <a:defRPr/>
            </a:pPr>
            <a:fld id="{D1BC17E2-7552-485C-8590-808A140D7AC4}" type="slidenum">
              <a:rPr lang="zh-CN" altLang="en-US"/>
              <a:pPr>
                <a:defRPr/>
              </a:pPr>
              <a:t>‹#›</a:t>
            </a:fld>
            <a:endParaRPr lang="zh-CN" altLang="en-US"/>
          </a:p>
        </p:txBody>
      </p:sp>
    </p:spTree>
    <p:extLst>
      <p:ext uri="{BB962C8B-B14F-4D97-AF65-F5344CB8AC3E}">
        <p14:creationId xmlns:p14="http://schemas.microsoft.com/office/powerpoint/2010/main" val="824350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32528A1-A555-4BBD-9442-749C8F4F5238}" type="datetimeFigureOut">
              <a:rPr lang="zh-CN" altLang="en-US"/>
              <a:pPr>
                <a:defRPr/>
              </a:pPr>
              <a:t>2021/9/29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6EF087F-31CB-4ABA-A9C8-F51D02C0D5FF}" type="slidenum">
              <a:rPr lang="zh-CN" altLang="en-US"/>
              <a:pPr>
                <a:defRPr/>
              </a:pPr>
              <a:t>‹#›</a:t>
            </a:fld>
            <a:endParaRPr lang="zh-CN" altLang="en-US"/>
          </a:p>
        </p:txBody>
      </p:sp>
    </p:spTree>
    <p:extLst>
      <p:ext uri="{BB962C8B-B14F-4D97-AF65-F5344CB8AC3E}">
        <p14:creationId xmlns:p14="http://schemas.microsoft.com/office/powerpoint/2010/main" val="2094956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1E0259ED-3EEB-42AA-985D-FC982AE4F496}" type="slidenum">
              <a:rPr lang="zh-CN" altLang="en-US" smtClean="0"/>
              <a:pPr>
                <a:defRPr/>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a:defRPr/>
            </a:pPr>
            <a:fld id="{A6EF087F-31CB-4ABA-A9C8-F51D02C0D5FF}" type="slidenum">
              <a:rPr lang="zh-CN" altLang="en-US" smtClean="0"/>
              <a:pPr>
                <a:defRPr/>
              </a:pPr>
              <a:t>16</a:t>
            </a:fld>
            <a:endParaRPr lang="zh-CN" altLang="en-US"/>
          </a:p>
        </p:txBody>
      </p:sp>
    </p:spTree>
    <p:extLst>
      <p:ext uri="{BB962C8B-B14F-4D97-AF65-F5344CB8AC3E}">
        <p14:creationId xmlns:p14="http://schemas.microsoft.com/office/powerpoint/2010/main" val="312394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a:defRPr/>
            </a:pPr>
            <a:fld id="{A6EF087F-31CB-4ABA-A9C8-F51D02C0D5FF}" type="slidenum">
              <a:rPr lang="zh-CN" altLang="en-US" smtClean="0"/>
              <a:pPr>
                <a:defRPr/>
              </a:pPr>
              <a:t>67</a:t>
            </a:fld>
            <a:endParaRPr lang="zh-CN" altLang="en-US"/>
          </a:p>
        </p:txBody>
      </p:sp>
    </p:spTree>
    <p:extLst>
      <p:ext uri="{BB962C8B-B14F-4D97-AF65-F5344CB8AC3E}">
        <p14:creationId xmlns:p14="http://schemas.microsoft.com/office/powerpoint/2010/main" val="2228850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10"/>
          </p:nvPr>
        </p:nvSpPr>
        <p:spPr/>
        <p:txBody>
          <a:bodyPr/>
          <a:lstStyle/>
          <a:p>
            <a:pPr>
              <a:defRPr/>
            </a:pPr>
            <a:fld id="{A6EF087F-31CB-4ABA-A9C8-F51D02C0D5FF}" type="slidenum">
              <a:rPr lang="zh-CN" altLang="en-US" smtClean="0"/>
              <a:pPr>
                <a:defRPr/>
              </a:pPr>
              <a:t>71</a:t>
            </a:fld>
            <a:endParaRPr lang="zh-CN" altLang="en-US"/>
          </a:p>
        </p:txBody>
      </p:sp>
    </p:spTree>
    <p:extLst>
      <p:ext uri="{BB962C8B-B14F-4D97-AF65-F5344CB8AC3E}">
        <p14:creationId xmlns:p14="http://schemas.microsoft.com/office/powerpoint/2010/main" val="4124954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8ACB9DC1-B911-496C-94E7-188C2C66908D}" type="datetimeFigureOut">
              <a:rPr lang="zh-CN" altLang="en-US"/>
              <a:pPr>
                <a:defRPr/>
              </a:pPr>
              <a:t>2021/9/29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516C844-2615-4EF6-B5F3-9A3A9013EF88}" type="slidenum">
              <a:rPr lang="zh-CN" altLang="en-US"/>
              <a:pPr>
                <a:defRPr/>
              </a:pPr>
              <a:t>‹#›</a:t>
            </a:fld>
            <a:endParaRPr lang="zh-CN" altLang="en-US" dirty="0"/>
          </a:p>
        </p:txBody>
      </p:sp>
    </p:spTree>
    <p:extLst>
      <p:ext uri="{BB962C8B-B14F-4D97-AF65-F5344CB8AC3E}">
        <p14:creationId xmlns:p14="http://schemas.microsoft.com/office/powerpoint/2010/main" val="373468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A808A95-EA33-4EA8-A631-D18276ACA759}" type="datetimeFigureOut">
              <a:rPr lang="zh-CN" altLang="en-US"/>
              <a:pPr>
                <a:defRPr/>
              </a:pPr>
              <a:t>2021/9/29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43D6CCD-8334-4807-B459-67910A6BA03E}" type="slidenum">
              <a:rPr lang="zh-CN" altLang="en-US"/>
              <a:pPr>
                <a:defRPr/>
              </a:pPr>
              <a:t>‹#›</a:t>
            </a:fld>
            <a:endParaRPr lang="zh-CN" altLang="en-US" dirty="0"/>
          </a:p>
        </p:txBody>
      </p:sp>
    </p:spTree>
    <p:extLst>
      <p:ext uri="{BB962C8B-B14F-4D97-AF65-F5344CB8AC3E}">
        <p14:creationId xmlns:p14="http://schemas.microsoft.com/office/powerpoint/2010/main" val="362278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BF286639-83E4-4DB0-A8FC-26DD58E37870}" type="datetimeFigureOut">
              <a:rPr lang="zh-CN" altLang="en-US"/>
              <a:pPr>
                <a:defRPr/>
              </a:pPr>
              <a:t>2021/9/29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B847B4-1050-47DC-A78F-FFE141B3CB66}" type="slidenum">
              <a:rPr lang="zh-CN" altLang="en-US"/>
              <a:pPr>
                <a:defRPr/>
              </a:pPr>
              <a:t>‹#›</a:t>
            </a:fld>
            <a:endParaRPr lang="zh-CN" altLang="en-US" dirty="0"/>
          </a:p>
        </p:txBody>
      </p:sp>
    </p:spTree>
    <p:extLst>
      <p:ext uri="{BB962C8B-B14F-4D97-AF65-F5344CB8AC3E}">
        <p14:creationId xmlns:p14="http://schemas.microsoft.com/office/powerpoint/2010/main" val="338148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936104"/>
          </a:xfrm>
        </p:spPr>
        <p:txBody>
          <a:bodyPr/>
          <a:lstStyle>
            <a:lvl1pPr>
              <a:defRPr sz="4000" b="1">
                <a:solidFill>
                  <a:srgbClr val="FF0000"/>
                </a:solidFill>
                <a:effectLst/>
                <a:latin typeface="Times New Roman" pitchFamily="18" charset="0"/>
                <a:ea typeface="黑体" pitchFamily="49" charset="-122"/>
                <a:cs typeface="Times New Roman" pitchFamily="18" charset="0"/>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0"/>
            </a:lvl1pPr>
            <a:lvl2pPr>
              <a:defRPr b="0"/>
            </a:lvl2pPr>
            <a:lvl3pPr>
              <a:defRPr b="0"/>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D44CF1-62C2-4106-8C06-0F26830595D1}" type="datetimeFigureOut">
              <a:rPr lang="zh-CN" altLang="en-US"/>
              <a:pPr>
                <a:defRPr/>
              </a:pPr>
              <a:t>2021/9/29</a:t>
            </a:fld>
            <a:endParaRPr lang="zh-CN" altLang="en-US"/>
          </a:p>
        </p:txBody>
      </p:sp>
      <p:sp>
        <p:nvSpPr>
          <p:cNvPr id="5" name="页脚占位符 4"/>
          <p:cNvSpPr>
            <a:spLocks noGrp="1"/>
          </p:cNvSpPr>
          <p:nvPr>
            <p:ph type="ftr" sz="quarter" idx="11"/>
          </p:nvPr>
        </p:nvSpPr>
        <p:spPr/>
        <p:txBody>
          <a:bodyPr/>
          <a:lstStyle>
            <a:lvl1pPr>
              <a:defRPr>
                <a:solidFill>
                  <a:srgbClr val="00B050"/>
                </a:solidFill>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r>
              <a:rPr lang="zh-CN" altLang="en-US"/>
              <a:t>操作系统系统原理</a:t>
            </a:r>
          </a:p>
        </p:txBody>
      </p:sp>
    </p:spTree>
    <p:extLst>
      <p:ext uri="{BB962C8B-B14F-4D97-AF65-F5344CB8AC3E}">
        <p14:creationId xmlns:p14="http://schemas.microsoft.com/office/powerpoint/2010/main" val="2663923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321DD62-DA67-4326-A9D3-C854A42AFCB7}" type="datetimeFigureOut">
              <a:rPr lang="zh-CN" altLang="en-US"/>
              <a:pPr>
                <a:defRPr/>
              </a:pPr>
              <a:t>2021/9/29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9225206-A41B-42DD-B963-1F02E154A936}" type="slidenum">
              <a:rPr lang="zh-CN" altLang="en-US"/>
              <a:pPr>
                <a:defRPr/>
              </a:pPr>
              <a:t>‹#›</a:t>
            </a:fld>
            <a:endParaRPr lang="zh-CN" altLang="en-US" dirty="0"/>
          </a:p>
        </p:txBody>
      </p:sp>
    </p:spTree>
    <p:extLst>
      <p:ext uri="{BB962C8B-B14F-4D97-AF65-F5344CB8AC3E}">
        <p14:creationId xmlns:p14="http://schemas.microsoft.com/office/powerpoint/2010/main" val="172856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F407FFC-3B02-4A7C-97FE-6BDD378A5942}" type="datetimeFigureOut">
              <a:rPr lang="zh-CN" altLang="en-US"/>
              <a:pPr>
                <a:defRPr/>
              </a:pPr>
              <a:t>2021/9/29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8A1E46B-14F8-4E99-B2C8-E9FA5F56DEED}" type="slidenum">
              <a:rPr lang="zh-CN" altLang="en-US"/>
              <a:pPr>
                <a:defRPr/>
              </a:pPr>
              <a:t>‹#›</a:t>
            </a:fld>
            <a:endParaRPr lang="zh-CN" altLang="en-US" dirty="0"/>
          </a:p>
        </p:txBody>
      </p:sp>
    </p:spTree>
    <p:extLst>
      <p:ext uri="{BB962C8B-B14F-4D97-AF65-F5344CB8AC3E}">
        <p14:creationId xmlns:p14="http://schemas.microsoft.com/office/powerpoint/2010/main" val="313221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290FAA3-4C64-41CD-A038-6ECE7E078E19}" type="datetimeFigureOut">
              <a:rPr lang="zh-CN" altLang="en-US"/>
              <a:pPr>
                <a:defRPr/>
              </a:pPr>
              <a:t>2021/9/29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9BAEDF-7687-44B0-8433-8DDD5DF61B72}" type="slidenum">
              <a:rPr lang="zh-CN" altLang="en-US"/>
              <a:pPr>
                <a:defRPr/>
              </a:pPr>
              <a:t>‹#›</a:t>
            </a:fld>
            <a:endParaRPr lang="zh-CN" altLang="en-US" dirty="0"/>
          </a:p>
        </p:txBody>
      </p:sp>
    </p:spTree>
    <p:extLst>
      <p:ext uri="{BB962C8B-B14F-4D97-AF65-F5344CB8AC3E}">
        <p14:creationId xmlns:p14="http://schemas.microsoft.com/office/powerpoint/2010/main" val="241363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2E67676-7439-42CE-BF34-B1F3CDEE5C13}" type="datetimeFigureOut">
              <a:rPr lang="zh-CN" altLang="en-US"/>
              <a:pPr>
                <a:defRPr/>
              </a:pPr>
              <a:t>2021/9/29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476C396-6159-4C55-9B55-3503F2095603}" type="slidenum">
              <a:rPr lang="zh-CN" altLang="en-US"/>
              <a:pPr>
                <a:defRPr/>
              </a:pPr>
              <a:t>‹#›</a:t>
            </a:fld>
            <a:endParaRPr lang="zh-CN" altLang="en-US" dirty="0"/>
          </a:p>
        </p:txBody>
      </p:sp>
    </p:spTree>
    <p:extLst>
      <p:ext uri="{BB962C8B-B14F-4D97-AF65-F5344CB8AC3E}">
        <p14:creationId xmlns:p14="http://schemas.microsoft.com/office/powerpoint/2010/main" val="2102158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9895C97-C394-4D9C-8DC2-F9D93A414AD1}" type="datetimeFigureOut">
              <a:rPr lang="zh-CN" altLang="en-US"/>
              <a:pPr>
                <a:defRPr/>
              </a:pPr>
              <a:t>2021/9/29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737181A-FA5B-485F-9064-CC7C142B9D89}" type="slidenum">
              <a:rPr lang="zh-CN" altLang="en-US"/>
              <a:pPr>
                <a:defRPr/>
              </a:pPr>
              <a:t>‹#›</a:t>
            </a:fld>
            <a:endParaRPr lang="zh-CN" altLang="en-US" dirty="0"/>
          </a:p>
        </p:txBody>
      </p:sp>
    </p:spTree>
    <p:extLst>
      <p:ext uri="{BB962C8B-B14F-4D97-AF65-F5344CB8AC3E}">
        <p14:creationId xmlns:p14="http://schemas.microsoft.com/office/powerpoint/2010/main" val="271388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AC7A52C-3222-411D-8FCE-286A70C2B5C1}" type="datetimeFigureOut">
              <a:rPr lang="zh-CN" altLang="en-US"/>
              <a:pPr>
                <a:defRPr/>
              </a:pPr>
              <a:t>2021/9/29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2ABB727-A0B0-48DD-9173-759BE69A65C9}" type="slidenum">
              <a:rPr lang="zh-CN" altLang="en-US"/>
              <a:pPr>
                <a:defRPr/>
              </a:pPr>
              <a:t>‹#›</a:t>
            </a:fld>
            <a:endParaRPr lang="zh-CN" altLang="en-US" dirty="0"/>
          </a:p>
        </p:txBody>
      </p:sp>
    </p:spTree>
    <p:extLst>
      <p:ext uri="{BB962C8B-B14F-4D97-AF65-F5344CB8AC3E}">
        <p14:creationId xmlns:p14="http://schemas.microsoft.com/office/powerpoint/2010/main" val="348556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BF28267-EC12-494A-A502-DB4A3E340D5B}" type="datetimeFigureOut">
              <a:rPr lang="zh-CN" altLang="en-US"/>
              <a:pPr>
                <a:defRPr/>
              </a:pPr>
              <a:t>2021/9/29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A13580C-2663-476C-B9FB-DC9D75F80A47}" type="slidenum">
              <a:rPr lang="zh-CN" altLang="en-US"/>
              <a:pPr>
                <a:defRPr/>
              </a:pPr>
              <a:t>‹#›</a:t>
            </a:fld>
            <a:endParaRPr lang="zh-CN" altLang="en-US" dirty="0"/>
          </a:p>
        </p:txBody>
      </p:sp>
    </p:spTree>
    <p:extLst>
      <p:ext uri="{BB962C8B-B14F-4D97-AF65-F5344CB8AC3E}">
        <p14:creationId xmlns:p14="http://schemas.microsoft.com/office/powerpoint/2010/main" val="398275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A1E5F09-F224-4086-BECD-394C9304B620}" type="datetimeFigureOut">
              <a:rPr lang="zh-CN" altLang="en-US"/>
              <a:pPr>
                <a:defRPr/>
              </a:pPr>
              <a:t>2021/9/29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0F8C05F-13F5-42F9-B889-E0C62AE4EF35}"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939" r:id="rId1"/>
    <p:sldLayoutId id="2147483995" r:id="rId2"/>
    <p:sldLayoutId id="2147483938" r:id="rId3"/>
    <p:sldLayoutId id="2147483937" r:id="rId4"/>
    <p:sldLayoutId id="2147483936" r:id="rId5"/>
    <p:sldLayoutId id="2147483935" r:id="rId6"/>
    <p:sldLayoutId id="2147483934" r:id="rId7"/>
    <p:sldLayoutId id="2147483933" r:id="rId8"/>
    <p:sldLayoutId id="2147483932" r:id="rId9"/>
    <p:sldLayoutId id="2147483931" r:id="rId10"/>
    <p:sldLayoutId id="214748393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800" b="1"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1"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diagramData" Target="../diagrams/data7.xml"/><Relationship Id="rId16" Type="http://schemas.microsoft.com/office/2007/relationships/diagramDrawing" Target="../diagrams/drawing9.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jpeg"/><Relationship Id="rId5" Type="http://schemas.openxmlformats.org/officeDocument/2006/relationships/image" Target="../media/image24.wmf"/><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9.wmf"/></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1979712" y="1124744"/>
            <a:ext cx="55446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6000" dirty="0">
                <a:solidFill>
                  <a:srgbClr val="CB4E35"/>
                </a:solidFill>
                <a:latin typeface="华文琥珀" pitchFamily="2" charset="-122"/>
                <a:ea typeface="华文琥珀" pitchFamily="2" charset="-122"/>
              </a:rPr>
              <a:t>计算机操作系统</a:t>
            </a:r>
          </a:p>
        </p:txBody>
      </p:sp>
      <p:sp>
        <p:nvSpPr>
          <p:cNvPr id="6" name="Text Box 9"/>
          <p:cNvSpPr txBox="1">
            <a:spLocks noChangeArrowheads="1"/>
          </p:cNvSpPr>
          <p:nvPr/>
        </p:nvSpPr>
        <p:spPr bwMode="auto">
          <a:xfrm>
            <a:off x="2483768" y="2924944"/>
            <a:ext cx="439293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3200" b="1" dirty="0">
                <a:solidFill>
                  <a:srgbClr val="1F497D"/>
                </a:solidFill>
                <a:ea typeface="华文琥珀" pitchFamily="2" charset="-122"/>
              </a:rPr>
              <a:t>电子科技大学</a:t>
            </a:r>
            <a:endParaRPr lang="en-US" altLang="zh-CN" sz="3200" b="1" dirty="0">
              <a:solidFill>
                <a:srgbClr val="1F497D"/>
              </a:solidFill>
              <a:ea typeface="华文琥珀" pitchFamily="2" charset="-122"/>
            </a:endParaRPr>
          </a:p>
          <a:p>
            <a:pPr algn="ctr">
              <a:spcBef>
                <a:spcPct val="50000"/>
              </a:spcBef>
            </a:pPr>
            <a:r>
              <a:rPr lang="zh-CN" altLang="en-US" sz="3200" b="1" dirty="0">
                <a:solidFill>
                  <a:srgbClr val="1F497D"/>
                </a:solidFill>
                <a:ea typeface="华文琥珀" pitchFamily="2" charset="-122"/>
              </a:rPr>
              <a:t>计算机科学与工程学院</a:t>
            </a:r>
          </a:p>
        </p:txBody>
      </p:sp>
      <p:sp>
        <p:nvSpPr>
          <p:cNvPr id="7" name="Text Box 12"/>
          <p:cNvSpPr txBox="1">
            <a:spLocks noChangeArrowheads="1"/>
          </p:cNvSpPr>
          <p:nvPr/>
        </p:nvSpPr>
        <p:spPr bwMode="auto">
          <a:xfrm>
            <a:off x="3635896" y="4941888"/>
            <a:ext cx="1944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400" b="1" dirty="0">
                <a:solidFill>
                  <a:srgbClr val="CC6600"/>
                </a:solidFill>
                <a:ea typeface="华文行楷" pitchFamily="2" charset="-122"/>
              </a:rPr>
              <a:t>李玉军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F2EA8-2306-EF41-A516-43EB8330A13E}"/>
              </a:ext>
            </a:extLst>
          </p:cNvPr>
          <p:cNvSpPr>
            <a:spLocks noGrp="1"/>
          </p:cNvSpPr>
          <p:nvPr>
            <p:ph type="title"/>
          </p:nvPr>
        </p:nvSpPr>
        <p:spPr/>
        <p:txBody>
          <a:bodyPr/>
          <a:lstStyle/>
          <a:p>
            <a:r>
              <a:rPr lang="en-US" altLang="zh-CN" dirty="0">
                <a:effectLst/>
                <a:latin typeface="Times New Roman" pitchFamily="18" charset="0"/>
                <a:cs typeface="Times New Roman" pitchFamily="18" charset="0"/>
              </a:rPr>
              <a:t>2.8.2</a:t>
            </a:r>
            <a:r>
              <a:rPr lang="zh-CN" altLang="en-US" dirty="0">
                <a:effectLst/>
              </a:rPr>
              <a:t> 中程调度</a:t>
            </a:r>
            <a:endParaRPr kumimoji="1" lang="zh-CN" altLang="en-US" dirty="0">
              <a:effectLst/>
            </a:endParaRPr>
          </a:p>
        </p:txBody>
      </p:sp>
      <p:sp>
        <p:nvSpPr>
          <p:cNvPr id="3" name="内容占位符 2">
            <a:extLst>
              <a:ext uri="{FF2B5EF4-FFF2-40B4-BE49-F238E27FC236}">
                <a16:creationId xmlns:a16="http://schemas.microsoft.com/office/drawing/2014/main" id="{91151F6E-AB65-6B4E-8122-3C56033BC867}"/>
              </a:ext>
            </a:extLst>
          </p:cNvPr>
          <p:cNvSpPr>
            <a:spLocks noGrp="1"/>
          </p:cNvSpPr>
          <p:nvPr>
            <p:ph idx="1"/>
          </p:nvPr>
        </p:nvSpPr>
        <p:spPr>
          <a:xfrm>
            <a:off x="333561" y="1191866"/>
            <a:ext cx="8229600" cy="4207602"/>
          </a:xfrm>
        </p:spPr>
        <p:txBody>
          <a:bodyPr/>
          <a:lstStyle/>
          <a:p>
            <a:pPr marL="0" indent="0">
              <a:lnSpc>
                <a:spcPct val="125000"/>
              </a:lnSpc>
              <a:buNone/>
            </a:pPr>
            <a:r>
              <a:rPr kumimoji="1" lang="zh-CN" altLang="en-US" dirty="0"/>
              <a:t>中程调度</a:t>
            </a:r>
            <a:endParaRPr kumimoji="1" lang="en-US" altLang="zh-CN" dirty="0"/>
          </a:p>
          <a:p>
            <a:pPr>
              <a:lnSpc>
                <a:spcPct val="125000"/>
              </a:lnSpc>
            </a:pPr>
            <a:r>
              <a:rPr kumimoji="1" lang="zh-CN" altLang="en-US" sz="2400" dirty="0">
                <a:latin typeface="+mn-ea"/>
                <a:ea typeface="+mn-ea"/>
              </a:rPr>
              <a:t>交换功能的一部分</a:t>
            </a:r>
            <a:endParaRPr kumimoji="1" lang="en-US" altLang="zh-CN" sz="2400" dirty="0">
              <a:latin typeface="+mn-ea"/>
              <a:ea typeface="+mn-ea"/>
            </a:endParaRPr>
          </a:p>
          <a:p>
            <a:pPr>
              <a:lnSpc>
                <a:spcPct val="125000"/>
              </a:lnSpc>
            </a:pPr>
            <a:r>
              <a:rPr kumimoji="1" lang="zh-CN" altLang="en-US" sz="2400" dirty="0">
                <a:latin typeface="+mn-ea"/>
                <a:ea typeface="+mn-ea"/>
              </a:rPr>
              <a:t>换入决定取决于系统并发度的需求</a:t>
            </a:r>
            <a:endParaRPr kumimoji="1" lang="en-US" altLang="zh-CN" sz="2400" dirty="0">
              <a:latin typeface="+mn-ea"/>
              <a:ea typeface="+mn-ea"/>
            </a:endParaRPr>
          </a:p>
          <a:p>
            <a:pPr>
              <a:lnSpc>
                <a:spcPct val="125000"/>
              </a:lnSpc>
            </a:pPr>
            <a:r>
              <a:rPr kumimoji="1" lang="zh-CN" altLang="en-US" sz="2400" dirty="0">
                <a:latin typeface="+mn-ea"/>
                <a:ea typeface="+mn-ea"/>
              </a:rPr>
              <a:t>在不使用虚存的系统中，换入决策还需考虑换出进程的存储需求</a:t>
            </a:r>
            <a:endParaRPr kumimoji="1" lang="en-US" altLang="zh-CN" sz="2400" dirty="0">
              <a:latin typeface="+mn-ea"/>
              <a:ea typeface="+mn-ea"/>
            </a:endParaRPr>
          </a:p>
        </p:txBody>
      </p:sp>
      <p:pic>
        <p:nvPicPr>
          <p:cNvPr id="5" name="Picture 6">
            <a:extLst>
              <a:ext uri="{FF2B5EF4-FFF2-40B4-BE49-F238E27FC236}">
                <a16:creationId xmlns:a16="http://schemas.microsoft.com/office/drawing/2014/main" id="{27FBF1F2-B324-DD48-A60E-8151EB4A4907}"/>
              </a:ext>
            </a:extLst>
          </p:cNvPr>
          <p:cNvPicPr>
            <a:picLocks noChangeAspect="1"/>
          </p:cNvPicPr>
          <p:nvPr/>
        </p:nvPicPr>
        <p:blipFill>
          <a:blip r:embed="rId2"/>
          <a:stretch>
            <a:fillRect/>
          </a:stretch>
        </p:blipFill>
        <p:spPr>
          <a:xfrm rot="1371857">
            <a:off x="6020358" y="4575762"/>
            <a:ext cx="2313646" cy="1647413"/>
          </a:xfrm>
          <a:prstGeom prst="rect">
            <a:avLst/>
          </a:prstGeom>
        </p:spPr>
      </p:pic>
    </p:spTree>
    <p:extLst>
      <p:ext uri="{BB962C8B-B14F-4D97-AF65-F5344CB8AC3E}">
        <p14:creationId xmlns:p14="http://schemas.microsoft.com/office/powerpoint/2010/main" val="3175464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4113A-7CA6-D64C-8B5E-432928EE66C3}"/>
              </a:ext>
            </a:extLst>
          </p:cNvPr>
          <p:cNvSpPr>
            <a:spLocks noGrp="1"/>
          </p:cNvSpPr>
          <p:nvPr>
            <p:ph type="title"/>
          </p:nvPr>
        </p:nvSpPr>
        <p:spPr/>
        <p:txBody>
          <a:bodyPr/>
          <a:lstStyle/>
          <a:p>
            <a:r>
              <a:rPr lang="en-US" altLang="zh-CN" dirty="0">
                <a:latin typeface="Times New Roman" pitchFamily="18" charset="0"/>
                <a:cs typeface="Times New Roman" pitchFamily="18" charset="0"/>
              </a:rPr>
              <a:t>2.8.3</a:t>
            </a:r>
            <a:r>
              <a:rPr lang="zh-CN" altLang="en-US" dirty="0">
                <a:latin typeface="Times New Roman" pitchFamily="18" charset="0"/>
                <a:cs typeface="Times New Roman" pitchFamily="18" charset="0"/>
              </a:rPr>
              <a:t> 短程调度</a:t>
            </a:r>
            <a:endParaRPr kumimoji="1" lang="zh-CN" altLang="en-US" dirty="0"/>
          </a:p>
        </p:txBody>
      </p:sp>
      <p:sp>
        <p:nvSpPr>
          <p:cNvPr id="3" name="内容占位符 2">
            <a:extLst>
              <a:ext uri="{FF2B5EF4-FFF2-40B4-BE49-F238E27FC236}">
                <a16:creationId xmlns:a16="http://schemas.microsoft.com/office/drawing/2014/main" id="{58DE2538-35E3-A64F-AC0A-06644288A710}"/>
              </a:ext>
            </a:extLst>
          </p:cNvPr>
          <p:cNvSpPr>
            <a:spLocks noGrp="1"/>
          </p:cNvSpPr>
          <p:nvPr>
            <p:ph idx="1"/>
          </p:nvPr>
        </p:nvSpPr>
        <p:spPr>
          <a:xfrm>
            <a:off x="86816" y="1003176"/>
            <a:ext cx="8229600" cy="3433936"/>
          </a:xfrm>
        </p:spPr>
        <p:txBody>
          <a:bodyPr/>
          <a:lstStyle/>
          <a:p>
            <a:pPr marL="0" indent="0">
              <a:buNone/>
            </a:pPr>
            <a:r>
              <a:rPr kumimoji="1" lang="zh-CN" altLang="en-US" dirty="0"/>
              <a:t>短程调度</a:t>
            </a:r>
            <a:endParaRPr kumimoji="1" lang="en-US" altLang="zh-CN" dirty="0"/>
          </a:p>
          <a:p>
            <a:pPr>
              <a:lnSpc>
                <a:spcPct val="125000"/>
              </a:lnSpc>
            </a:pPr>
            <a:r>
              <a:rPr kumimoji="1" lang="zh-CN" altLang="en-US" sz="2400" dirty="0">
                <a:latin typeface="+mn-ea"/>
                <a:ea typeface="+mn-ea"/>
              </a:rPr>
              <a:t>称为分派程序</a:t>
            </a:r>
            <a:endParaRPr kumimoji="1" lang="en-US" altLang="zh-CN" sz="2400" dirty="0">
              <a:latin typeface="+mn-ea"/>
              <a:ea typeface="+mn-ea"/>
            </a:endParaRPr>
          </a:p>
          <a:p>
            <a:pPr>
              <a:lnSpc>
                <a:spcPct val="125000"/>
              </a:lnSpc>
            </a:pPr>
            <a:r>
              <a:rPr kumimoji="1" lang="zh-CN" altLang="en-US" sz="2400" dirty="0">
                <a:latin typeface="+mn-ea"/>
                <a:ea typeface="+mn-ea"/>
              </a:rPr>
              <a:t>执行最频繁</a:t>
            </a:r>
            <a:endParaRPr kumimoji="1" lang="en-US" altLang="zh-CN" sz="2400" dirty="0">
              <a:latin typeface="+mn-ea"/>
              <a:ea typeface="+mn-ea"/>
            </a:endParaRPr>
          </a:p>
          <a:p>
            <a:pPr>
              <a:lnSpc>
                <a:spcPct val="125000"/>
              </a:lnSpc>
            </a:pPr>
            <a:r>
              <a:rPr kumimoji="1" lang="zh-CN" altLang="en-US" sz="2400" dirty="0">
                <a:latin typeface="+mn-ea"/>
                <a:ea typeface="+mn-ea"/>
              </a:rPr>
              <a:t>精确决定下次执行哪个进程</a:t>
            </a:r>
            <a:endParaRPr kumimoji="1" lang="en-US" altLang="zh-CN" sz="2400" dirty="0">
              <a:latin typeface="+mn-ea"/>
              <a:ea typeface="+mn-ea"/>
            </a:endParaRPr>
          </a:p>
          <a:p>
            <a:pPr>
              <a:lnSpc>
                <a:spcPct val="125000"/>
              </a:lnSpc>
            </a:pPr>
            <a:r>
              <a:rPr kumimoji="1" lang="zh-CN" altLang="en-US" sz="2400" dirty="0">
                <a:latin typeface="+mn-ea"/>
                <a:ea typeface="+mn-ea"/>
              </a:rPr>
              <a:t>导致当前进程阻塞或抢占当前运行进程的</a:t>
            </a:r>
            <a:r>
              <a:rPr kumimoji="1" lang="zh-CN" altLang="en-US" sz="2400" dirty="0">
                <a:solidFill>
                  <a:srgbClr val="FF0000"/>
                </a:solidFill>
                <a:latin typeface="+mn-ea"/>
                <a:ea typeface="+mn-ea"/>
              </a:rPr>
              <a:t>事件</a:t>
            </a:r>
            <a:r>
              <a:rPr kumimoji="1" lang="zh-CN" altLang="en-US" sz="2400" dirty="0">
                <a:latin typeface="+mn-ea"/>
                <a:ea typeface="+mn-ea"/>
              </a:rPr>
              <a:t>发生时，调用短程调度程序。</a:t>
            </a:r>
            <a:endParaRPr kumimoji="1" lang="en-US" altLang="zh-CN" sz="2400" dirty="0">
              <a:latin typeface="+mn-ea"/>
              <a:ea typeface="+mn-ea"/>
            </a:endParaRPr>
          </a:p>
        </p:txBody>
      </p:sp>
      <p:graphicFrame>
        <p:nvGraphicFramePr>
          <p:cNvPr id="4" name="Diagram 3">
            <a:extLst>
              <a:ext uri="{FF2B5EF4-FFF2-40B4-BE49-F238E27FC236}">
                <a16:creationId xmlns:a16="http://schemas.microsoft.com/office/drawing/2014/main" id="{DCE95231-2967-2246-B7AB-70CAD919B01B}"/>
              </a:ext>
            </a:extLst>
          </p:cNvPr>
          <p:cNvGraphicFramePr/>
          <p:nvPr>
            <p:extLst>
              <p:ext uri="{D42A27DB-BD31-4B8C-83A1-F6EECF244321}">
                <p14:modId xmlns:p14="http://schemas.microsoft.com/office/powerpoint/2010/main" val="4263818449"/>
              </p:ext>
            </p:extLst>
          </p:nvPr>
        </p:nvGraphicFramePr>
        <p:xfrm>
          <a:off x="1763688" y="4098941"/>
          <a:ext cx="6165304" cy="2066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102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2.9</a:t>
            </a:r>
            <a:r>
              <a:rPr lang="zh-CN" altLang="en-US" b="1" dirty="0">
                <a:latin typeface="Times New Roman" pitchFamily="18" charset="0"/>
                <a:ea typeface="黑体" pitchFamily="49" charset="-122"/>
                <a:cs typeface="Times New Roman" pitchFamily="18" charset="0"/>
              </a:rPr>
              <a:t> </a:t>
            </a:r>
            <a:r>
              <a:rPr lang="zh-CN" altLang="en-US" dirty="0">
                <a:latin typeface="Times New Roman" pitchFamily="18" charset="0"/>
                <a:ea typeface="黑体" pitchFamily="49" charset="-122"/>
                <a:cs typeface="Times New Roman" pitchFamily="18" charset="0"/>
              </a:rPr>
              <a:t>调度的规则</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23528" y="1124744"/>
            <a:ext cx="8229600" cy="4525963"/>
          </a:xfrm>
        </p:spPr>
        <p:txBody>
          <a:bodyPr/>
          <a:lstStyle/>
          <a:p>
            <a:pPr eaLnBrk="1" hangingPunct="1">
              <a:spcAft>
                <a:spcPct val="20000"/>
              </a:spcAft>
            </a:pPr>
            <a:r>
              <a:rPr lang="zh-CN" altLang="en-US" b="0" dirty="0"/>
              <a:t>与调度规则相关的一些基本概念</a:t>
            </a:r>
          </a:p>
        </p:txBody>
      </p:sp>
      <p:grpSp>
        <p:nvGrpSpPr>
          <p:cNvPr id="8" name="组合 7">
            <a:extLst>
              <a:ext uri="{FF2B5EF4-FFF2-40B4-BE49-F238E27FC236}">
                <a16:creationId xmlns:a16="http://schemas.microsoft.com/office/drawing/2014/main" id="{7541EC81-57A6-864E-8375-D422C94786F9}"/>
              </a:ext>
            </a:extLst>
          </p:cNvPr>
          <p:cNvGrpSpPr/>
          <p:nvPr/>
        </p:nvGrpSpPr>
        <p:grpSpPr>
          <a:xfrm>
            <a:off x="1259632" y="1844824"/>
            <a:ext cx="2417766" cy="503812"/>
            <a:chOff x="2309283" y="121"/>
            <a:chExt cx="1934161" cy="503812"/>
          </a:xfrm>
        </p:grpSpPr>
        <p:sp>
          <p:nvSpPr>
            <p:cNvPr id="9" name="同侧圆角矩形 8">
              <a:extLst>
                <a:ext uri="{FF2B5EF4-FFF2-40B4-BE49-F238E27FC236}">
                  <a16:creationId xmlns:a16="http://schemas.microsoft.com/office/drawing/2014/main" id="{C2C767E0-3B02-A740-8C78-B2B85E627134}"/>
                </a:ext>
              </a:extLst>
            </p:cNvPr>
            <p:cNvSpPr/>
            <p:nvPr/>
          </p:nvSpPr>
          <p:spPr>
            <a:xfrm>
              <a:off x="2309283" y="121"/>
              <a:ext cx="1934161" cy="503812"/>
            </a:xfrm>
            <a:prstGeom prst="round2Same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0" name="同侧圆角矩形 4">
              <a:extLst>
                <a:ext uri="{FF2B5EF4-FFF2-40B4-BE49-F238E27FC236}">
                  <a16:creationId xmlns:a16="http://schemas.microsoft.com/office/drawing/2014/main" id="{D4A10D2A-CFBC-D54F-AA25-36144A70CA4A}"/>
                </a:ext>
              </a:extLst>
            </p:cNvPr>
            <p:cNvSpPr txBox="1"/>
            <p:nvPr/>
          </p:nvSpPr>
          <p:spPr>
            <a:xfrm>
              <a:off x="2333877" y="24715"/>
              <a:ext cx="1884973" cy="47921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2870" tIns="34290" rIns="10287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响应时间</a:t>
              </a:r>
            </a:p>
          </p:txBody>
        </p:sp>
      </p:grpSp>
      <p:grpSp>
        <p:nvGrpSpPr>
          <p:cNvPr id="11" name="组合 10">
            <a:extLst>
              <a:ext uri="{FF2B5EF4-FFF2-40B4-BE49-F238E27FC236}">
                <a16:creationId xmlns:a16="http://schemas.microsoft.com/office/drawing/2014/main" id="{518DA9B7-2DF0-AF4A-8108-B4E53D7F5174}"/>
              </a:ext>
            </a:extLst>
          </p:cNvPr>
          <p:cNvGrpSpPr/>
          <p:nvPr/>
        </p:nvGrpSpPr>
        <p:grpSpPr>
          <a:xfrm>
            <a:off x="1284226" y="2639115"/>
            <a:ext cx="2393172" cy="503812"/>
            <a:chOff x="2309283" y="121"/>
            <a:chExt cx="1934161" cy="503812"/>
          </a:xfrm>
          <a:solidFill>
            <a:schemeClr val="tx2">
              <a:lumMod val="60000"/>
              <a:lumOff val="40000"/>
            </a:schemeClr>
          </a:solidFill>
        </p:grpSpPr>
        <p:sp>
          <p:nvSpPr>
            <p:cNvPr id="12" name="同侧圆角矩形 11">
              <a:extLst>
                <a:ext uri="{FF2B5EF4-FFF2-40B4-BE49-F238E27FC236}">
                  <a16:creationId xmlns:a16="http://schemas.microsoft.com/office/drawing/2014/main" id="{207AC7B3-CE54-0C47-8C78-A0B74BAE9EA6}"/>
                </a:ext>
              </a:extLst>
            </p:cNvPr>
            <p:cNvSpPr/>
            <p:nvPr/>
          </p:nvSpPr>
          <p:spPr>
            <a:xfrm>
              <a:off x="2309283" y="121"/>
              <a:ext cx="1934161" cy="503812"/>
            </a:xfrm>
            <a:prstGeom prst="round2Same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同侧圆角矩形 4">
              <a:extLst>
                <a:ext uri="{FF2B5EF4-FFF2-40B4-BE49-F238E27FC236}">
                  <a16:creationId xmlns:a16="http://schemas.microsoft.com/office/drawing/2014/main" id="{2EB8895F-FCFD-094A-9E83-5BB51F785E0F}"/>
                </a:ext>
              </a:extLst>
            </p:cNvPr>
            <p:cNvSpPr txBox="1"/>
            <p:nvPr/>
          </p:nvSpPr>
          <p:spPr>
            <a:xfrm>
              <a:off x="2333877" y="24715"/>
              <a:ext cx="1884973" cy="4792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34290" rIns="10287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周转时间</a:t>
              </a:r>
            </a:p>
          </p:txBody>
        </p:sp>
      </p:grpSp>
      <p:grpSp>
        <p:nvGrpSpPr>
          <p:cNvPr id="14" name="组合 13">
            <a:extLst>
              <a:ext uri="{FF2B5EF4-FFF2-40B4-BE49-F238E27FC236}">
                <a16:creationId xmlns:a16="http://schemas.microsoft.com/office/drawing/2014/main" id="{C9B178E0-E674-0645-83EF-D45D7AC8432C}"/>
              </a:ext>
            </a:extLst>
          </p:cNvPr>
          <p:cNvGrpSpPr/>
          <p:nvPr/>
        </p:nvGrpSpPr>
        <p:grpSpPr>
          <a:xfrm>
            <a:off x="1308820" y="3445476"/>
            <a:ext cx="2399084" cy="503812"/>
            <a:chOff x="2309283" y="121"/>
            <a:chExt cx="1934161" cy="503812"/>
          </a:xfrm>
          <a:solidFill>
            <a:srgbClr val="F4740A"/>
          </a:solidFill>
        </p:grpSpPr>
        <p:sp>
          <p:nvSpPr>
            <p:cNvPr id="15" name="同侧圆角矩形 14">
              <a:extLst>
                <a:ext uri="{FF2B5EF4-FFF2-40B4-BE49-F238E27FC236}">
                  <a16:creationId xmlns:a16="http://schemas.microsoft.com/office/drawing/2014/main" id="{69DFF418-47A6-F945-ACCD-CD8A5C0DCC8A}"/>
                </a:ext>
              </a:extLst>
            </p:cNvPr>
            <p:cNvSpPr/>
            <p:nvPr/>
          </p:nvSpPr>
          <p:spPr>
            <a:xfrm>
              <a:off x="2309283" y="121"/>
              <a:ext cx="1934161" cy="503812"/>
            </a:xfrm>
            <a:prstGeom prst="round2Same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同侧圆角矩形 4">
              <a:extLst>
                <a:ext uri="{FF2B5EF4-FFF2-40B4-BE49-F238E27FC236}">
                  <a16:creationId xmlns:a16="http://schemas.microsoft.com/office/drawing/2014/main" id="{DDF912F5-BF5B-EF4A-B511-841581C91758}"/>
                </a:ext>
              </a:extLst>
            </p:cNvPr>
            <p:cNvSpPr txBox="1"/>
            <p:nvPr/>
          </p:nvSpPr>
          <p:spPr>
            <a:xfrm>
              <a:off x="2333877" y="24715"/>
              <a:ext cx="1884973" cy="4792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34290" rIns="10287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截止时间</a:t>
              </a:r>
            </a:p>
          </p:txBody>
        </p:sp>
      </p:grpSp>
      <p:grpSp>
        <p:nvGrpSpPr>
          <p:cNvPr id="17" name="组合 16">
            <a:extLst>
              <a:ext uri="{FF2B5EF4-FFF2-40B4-BE49-F238E27FC236}">
                <a16:creationId xmlns:a16="http://schemas.microsoft.com/office/drawing/2014/main" id="{9BAB9037-A3A7-2D42-B962-81EB37BC500A}"/>
              </a:ext>
            </a:extLst>
          </p:cNvPr>
          <p:cNvGrpSpPr/>
          <p:nvPr/>
        </p:nvGrpSpPr>
        <p:grpSpPr>
          <a:xfrm>
            <a:off x="1312226" y="4268656"/>
            <a:ext cx="2395678" cy="503812"/>
            <a:chOff x="2309283" y="121"/>
            <a:chExt cx="1934161" cy="503812"/>
          </a:xfrm>
          <a:solidFill>
            <a:srgbClr val="7030A0"/>
          </a:solidFill>
        </p:grpSpPr>
        <p:sp>
          <p:nvSpPr>
            <p:cNvPr id="18" name="同侧圆角矩形 17">
              <a:extLst>
                <a:ext uri="{FF2B5EF4-FFF2-40B4-BE49-F238E27FC236}">
                  <a16:creationId xmlns:a16="http://schemas.microsoft.com/office/drawing/2014/main" id="{A5FB24CD-5FE3-0641-A55C-448E13D324DC}"/>
                </a:ext>
              </a:extLst>
            </p:cNvPr>
            <p:cNvSpPr/>
            <p:nvPr/>
          </p:nvSpPr>
          <p:spPr>
            <a:xfrm>
              <a:off x="2309283" y="121"/>
              <a:ext cx="1934161" cy="503812"/>
            </a:xfrm>
            <a:prstGeom prst="round2Same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9" name="同侧圆角矩形 4">
              <a:extLst>
                <a:ext uri="{FF2B5EF4-FFF2-40B4-BE49-F238E27FC236}">
                  <a16:creationId xmlns:a16="http://schemas.microsoft.com/office/drawing/2014/main" id="{CB989666-6564-0B40-9803-8305C8C09717}"/>
                </a:ext>
              </a:extLst>
            </p:cNvPr>
            <p:cNvSpPr txBox="1"/>
            <p:nvPr/>
          </p:nvSpPr>
          <p:spPr>
            <a:xfrm>
              <a:off x="2333877" y="24715"/>
              <a:ext cx="1884973" cy="47921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2870" tIns="34290" rIns="10287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吞吐量</a:t>
              </a:r>
            </a:p>
          </p:txBody>
        </p:sp>
      </p:grpSp>
      <p:grpSp>
        <p:nvGrpSpPr>
          <p:cNvPr id="20" name="组合 19">
            <a:extLst>
              <a:ext uri="{FF2B5EF4-FFF2-40B4-BE49-F238E27FC236}">
                <a16:creationId xmlns:a16="http://schemas.microsoft.com/office/drawing/2014/main" id="{9D720350-DCB9-8A4C-976F-FF355F645B72}"/>
              </a:ext>
            </a:extLst>
          </p:cNvPr>
          <p:cNvGrpSpPr/>
          <p:nvPr/>
        </p:nvGrpSpPr>
        <p:grpSpPr>
          <a:xfrm>
            <a:off x="1308820" y="5008612"/>
            <a:ext cx="2399084" cy="503812"/>
            <a:chOff x="2309283" y="121"/>
            <a:chExt cx="1934161" cy="503812"/>
          </a:xfrm>
        </p:grpSpPr>
        <p:sp>
          <p:nvSpPr>
            <p:cNvPr id="21" name="同侧圆角矩形 20">
              <a:extLst>
                <a:ext uri="{FF2B5EF4-FFF2-40B4-BE49-F238E27FC236}">
                  <a16:creationId xmlns:a16="http://schemas.microsoft.com/office/drawing/2014/main" id="{92CCBE06-C040-9D48-B8AA-DA08685F879D}"/>
                </a:ext>
              </a:extLst>
            </p:cNvPr>
            <p:cNvSpPr/>
            <p:nvPr/>
          </p:nvSpPr>
          <p:spPr>
            <a:xfrm>
              <a:off x="2309283" y="121"/>
              <a:ext cx="1934161" cy="503812"/>
            </a:xfrm>
            <a:prstGeom prst="round2Same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同侧圆角矩形 4">
              <a:extLst>
                <a:ext uri="{FF2B5EF4-FFF2-40B4-BE49-F238E27FC236}">
                  <a16:creationId xmlns:a16="http://schemas.microsoft.com/office/drawing/2014/main" id="{53D67173-DF8C-C148-85AA-0D82853A7931}"/>
                </a:ext>
              </a:extLst>
            </p:cNvPr>
            <p:cNvSpPr txBox="1"/>
            <p:nvPr/>
          </p:nvSpPr>
          <p:spPr>
            <a:xfrm>
              <a:off x="2333877" y="24715"/>
              <a:ext cx="1884973" cy="479218"/>
            </a:xfrm>
            <a:prstGeom prst="rect">
              <a:avLst/>
            </a:prstGeom>
            <a:solidFill>
              <a:srgbClr val="FE0000"/>
            </a:solidFill>
          </p:spPr>
          <p:style>
            <a:lnRef idx="0">
              <a:scrgbClr r="0" g="0" b="0"/>
            </a:lnRef>
            <a:fillRef idx="0">
              <a:scrgbClr r="0" g="0" b="0"/>
            </a:fillRef>
            <a:effectRef idx="0">
              <a:scrgbClr r="0" g="0" b="0"/>
            </a:effectRef>
            <a:fontRef idx="minor">
              <a:schemeClr val="lt1"/>
            </a:fontRef>
          </p:style>
          <p:txBody>
            <a:bodyPr spcFirstLastPara="0" vert="horz" wrap="square" lIns="102870" tIns="34290" rIns="102870" bIns="34290"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处理器利用率</a:t>
              </a:r>
            </a:p>
          </p:txBody>
        </p:sp>
      </p:grpSp>
      <p:pic>
        <p:nvPicPr>
          <p:cNvPr id="24" name="Picture 4">
            <a:extLst>
              <a:ext uri="{FF2B5EF4-FFF2-40B4-BE49-F238E27FC236}">
                <a16:creationId xmlns:a16="http://schemas.microsoft.com/office/drawing/2014/main" id="{AAA487B7-E14D-8F43-8A94-6B6CEEC6DA00}"/>
              </a:ext>
            </a:extLst>
          </p:cNvPr>
          <p:cNvPicPr>
            <a:picLocks noChangeAspect="1"/>
          </p:cNvPicPr>
          <p:nvPr/>
        </p:nvPicPr>
        <p:blipFill>
          <a:blip r:embed="rId2"/>
          <a:stretch>
            <a:fillRect/>
          </a:stretch>
        </p:blipFill>
        <p:spPr>
          <a:xfrm>
            <a:off x="6372200" y="4243100"/>
            <a:ext cx="1625600" cy="1828800"/>
          </a:xfrm>
          <a:prstGeom prst="rect">
            <a:avLst/>
          </a:prstGeom>
        </p:spPr>
      </p:pic>
    </p:spTree>
    <p:extLst>
      <p:ext uri="{BB962C8B-B14F-4D97-AF65-F5344CB8AC3E}">
        <p14:creationId xmlns:p14="http://schemas.microsoft.com/office/powerpoint/2010/main" val="80040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2.9</a:t>
            </a:r>
            <a:r>
              <a:rPr lang="zh-CN" altLang="en-US" dirty="0">
                <a:latin typeface="Times New Roman" pitchFamily="18" charset="0"/>
                <a:cs typeface="Times New Roman" pitchFamily="18" charset="0"/>
              </a:rPr>
              <a:t> 调度的规则</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23528" y="1207293"/>
            <a:ext cx="8496944" cy="4525963"/>
          </a:xfrm>
        </p:spPr>
        <p:txBody>
          <a:bodyPr/>
          <a:lstStyle/>
          <a:p>
            <a:pPr eaLnBrk="1" hangingPunct="1">
              <a:lnSpc>
                <a:spcPct val="125000"/>
              </a:lnSpc>
              <a:spcAft>
                <a:spcPct val="20000"/>
              </a:spcAft>
            </a:pPr>
            <a:r>
              <a:rPr lang="zh-CN" altLang="en-US" dirty="0"/>
              <a:t>响应时间</a:t>
            </a:r>
            <a:endParaRPr lang="en-US" altLang="zh-CN" dirty="0"/>
          </a:p>
          <a:p>
            <a:pPr lvl="1">
              <a:lnSpc>
                <a:spcPct val="125000"/>
              </a:lnSpc>
              <a:spcAft>
                <a:spcPct val="20000"/>
              </a:spcAft>
            </a:pPr>
            <a:r>
              <a:rPr lang="zh-CN" altLang="en-US" b="0" dirty="0">
                <a:latin typeface="+mn-ea"/>
              </a:rPr>
              <a:t>从用户提交一个请求开始，到接收响应之间的时间间隔</a:t>
            </a:r>
            <a:endParaRPr lang="en-US" altLang="zh-CN" dirty="0">
              <a:latin typeface="+mn-ea"/>
            </a:endParaRPr>
          </a:p>
          <a:p>
            <a:pPr lvl="1">
              <a:lnSpc>
                <a:spcPct val="125000"/>
              </a:lnSpc>
              <a:spcAft>
                <a:spcPct val="20000"/>
              </a:spcAft>
            </a:pPr>
            <a:r>
              <a:rPr lang="zh-CN" altLang="en-US" dirty="0">
                <a:latin typeface="+mn-lt"/>
                <a:ea typeface="+mn-ea"/>
                <a:cs typeface="+mn-cs"/>
              </a:rPr>
              <a:t>响应时间的构成</a:t>
            </a:r>
          </a:p>
          <a:p>
            <a:pPr lvl="1" eaLnBrk="1" hangingPunct="1">
              <a:spcAft>
                <a:spcPct val="20000"/>
              </a:spcAft>
              <a:buFont typeface="Arial" pitchFamily="34" charset="0"/>
              <a:buNone/>
            </a:pPr>
            <a:r>
              <a:rPr lang="zh-CN" altLang="en-US" b="0" dirty="0">
                <a:ea typeface="宋体" pitchFamily="2" charset="-122"/>
              </a:rPr>
              <a:t>     </a:t>
            </a:r>
          </a:p>
        </p:txBody>
      </p:sp>
      <p:graphicFrame>
        <p:nvGraphicFramePr>
          <p:cNvPr id="4" name="内容占位符 2"/>
          <p:cNvGraphicFramePr>
            <a:graphicFrameLocks noGrp="1"/>
          </p:cNvGraphicFramePr>
          <p:nvPr>
            <p:ph sz="half" idx="4294967295"/>
            <p:extLst>
              <p:ext uri="{D42A27DB-BD31-4B8C-83A1-F6EECF244321}">
                <p14:modId xmlns:p14="http://schemas.microsoft.com/office/powerpoint/2010/main" val="3080952056"/>
              </p:ext>
            </p:extLst>
          </p:nvPr>
        </p:nvGraphicFramePr>
        <p:xfrm>
          <a:off x="899592" y="3429000"/>
          <a:ext cx="7416800" cy="251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1430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2.9</a:t>
            </a:r>
            <a:r>
              <a:rPr lang="zh-CN" altLang="en-US" dirty="0">
                <a:latin typeface="Times New Roman" pitchFamily="18" charset="0"/>
                <a:cs typeface="Times New Roman" pitchFamily="18" charset="0"/>
              </a:rPr>
              <a:t> 调度的规则</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57200" y="1412776"/>
            <a:ext cx="8229600" cy="4525963"/>
          </a:xfrm>
        </p:spPr>
        <p:txBody>
          <a:bodyPr/>
          <a:lstStyle/>
          <a:p>
            <a:pPr eaLnBrk="1" hangingPunct="1">
              <a:lnSpc>
                <a:spcPct val="125000"/>
              </a:lnSpc>
              <a:spcAft>
                <a:spcPct val="20000"/>
              </a:spcAft>
            </a:pPr>
            <a:r>
              <a:rPr lang="zh-CN" altLang="en-US" dirty="0">
                <a:latin typeface="+mn-ea"/>
              </a:rPr>
              <a:t>截止时间</a:t>
            </a:r>
            <a:endParaRPr lang="en-US" altLang="zh-CN" dirty="0">
              <a:latin typeface="+mn-ea"/>
            </a:endParaRPr>
          </a:p>
          <a:p>
            <a:pPr lvl="1">
              <a:lnSpc>
                <a:spcPct val="125000"/>
              </a:lnSpc>
              <a:spcAft>
                <a:spcPct val="20000"/>
              </a:spcAft>
            </a:pPr>
            <a:r>
              <a:rPr lang="zh-CN" altLang="en-US" dirty="0">
                <a:latin typeface="+mn-ea"/>
                <a:ea typeface="+mn-ea"/>
              </a:rPr>
              <a:t>某任务必须开始执行的最迟时间，或必须完成的最迟时间。</a:t>
            </a:r>
            <a:endParaRPr lang="en-US" altLang="zh-CN" b="0" dirty="0">
              <a:latin typeface="+mn-ea"/>
              <a:ea typeface="+mn-ea"/>
            </a:endParaRPr>
          </a:p>
          <a:p>
            <a:pPr marL="342900" lvl="1" indent="-342900" eaLnBrk="1" hangingPunct="1">
              <a:lnSpc>
                <a:spcPct val="125000"/>
              </a:lnSpc>
              <a:spcAft>
                <a:spcPct val="20000"/>
              </a:spcAft>
              <a:buFont typeface="Arial" pitchFamily="34" charset="0"/>
              <a:buChar char="•"/>
            </a:pPr>
            <a:r>
              <a:rPr lang="zh-CN" altLang="en-US" sz="2800" dirty="0">
                <a:latin typeface="+mn-ea"/>
              </a:rPr>
              <a:t>系统吞吐量</a:t>
            </a:r>
          </a:p>
          <a:p>
            <a:pPr lvl="1">
              <a:lnSpc>
                <a:spcPct val="125000"/>
              </a:lnSpc>
              <a:spcAft>
                <a:spcPct val="20000"/>
              </a:spcAft>
              <a:buClr>
                <a:schemeClr val="tx1"/>
              </a:buClr>
              <a:buSzPct val="100000"/>
            </a:pPr>
            <a:r>
              <a:rPr lang="zh-CN" altLang="en-US" dirty="0">
                <a:latin typeface="+mn-ea"/>
                <a:ea typeface="+mn-ea"/>
              </a:rPr>
              <a:t>在单位时间内，系统所完成的进程数。</a:t>
            </a:r>
            <a:endParaRPr lang="en-US" altLang="zh-CN" dirty="0">
              <a:latin typeface="+mn-ea"/>
              <a:ea typeface="+mn-ea"/>
            </a:endParaRPr>
          </a:p>
          <a:p>
            <a:pPr marL="342900" lvl="1" indent="-342900" eaLnBrk="1" hangingPunct="1">
              <a:lnSpc>
                <a:spcPct val="125000"/>
              </a:lnSpc>
              <a:spcAft>
                <a:spcPct val="20000"/>
              </a:spcAft>
              <a:buFont typeface="Arial" pitchFamily="34" charset="0"/>
              <a:buChar char="•"/>
            </a:pPr>
            <a:r>
              <a:rPr lang="zh-CN" altLang="en-US" sz="2800" dirty="0">
                <a:latin typeface="+mn-ea"/>
              </a:rPr>
              <a:t>处理器利用率</a:t>
            </a:r>
            <a:endParaRPr lang="en-US" altLang="zh-CN" sz="2800" dirty="0">
              <a:latin typeface="+mn-ea"/>
            </a:endParaRPr>
          </a:p>
          <a:p>
            <a:pPr lvl="1">
              <a:lnSpc>
                <a:spcPct val="125000"/>
              </a:lnSpc>
              <a:spcAft>
                <a:spcPct val="20000"/>
              </a:spcAft>
              <a:buClr>
                <a:schemeClr val="tx1"/>
              </a:buClr>
              <a:buSzPct val="100000"/>
            </a:pPr>
            <a:r>
              <a:rPr lang="zh-CN" altLang="en-US" dirty="0">
                <a:latin typeface="+mn-ea"/>
                <a:ea typeface="+mn-ea"/>
              </a:rPr>
              <a:t>处理器处于忙状态的时间百分比。</a:t>
            </a:r>
            <a:endParaRPr lang="en-US" altLang="zh-CN" dirty="0">
              <a:latin typeface="+mn-ea"/>
              <a:ea typeface="+mn-ea"/>
            </a:endParaRPr>
          </a:p>
          <a:p>
            <a:pPr marL="742950" lvl="2" indent="-342900">
              <a:spcAft>
                <a:spcPct val="20000"/>
              </a:spcAft>
              <a:buFont typeface="Arial" pitchFamily="34" charset="0"/>
              <a:buChar char="•"/>
            </a:pPr>
            <a:endParaRPr lang="zh-CN" altLang="en-US" sz="2400" b="0" dirty="0">
              <a:latin typeface="+mn-ea"/>
              <a:ea typeface="+mn-ea"/>
            </a:endParaRPr>
          </a:p>
          <a:p>
            <a:pPr lvl="1" eaLnBrk="1" hangingPunct="1">
              <a:buFont typeface="Arial" pitchFamily="34" charset="0"/>
              <a:buNone/>
            </a:pPr>
            <a:endParaRPr lang="zh-CN" altLang="en-US" b="0" dirty="0">
              <a:latin typeface="+mn-ea"/>
              <a:ea typeface="+mn-ea"/>
            </a:endParaRPr>
          </a:p>
          <a:p>
            <a:pPr lvl="1" eaLnBrk="1" hangingPunct="1">
              <a:buFont typeface="Arial" pitchFamily="34" charset="0"/>
              <a:buNone/>
            </a:pPr>
            <a:endParaRPr lang="zh-CN" altLang="en-US" b="0" dirty="0">
              <a:latin typeface="+mn-ea"/>
              <a:ea typeface="+mn-ea"/>
            </a:endParaRPr>
          </a:p>
        </p:txBody>
      </p:sp>
    </p:spTree>
    <p:extLst>
      <p:ext uri="{BB962C8B-B14F-4D97-AF65-F5344CB8AC3E}">
        <p14:creationId xmlns:p14="http://schemas.microsoft.com/office/powerpoint/2010/main" val="3368266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circle(i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circle(in)">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2.9</a:t>
            </a:r>
            <a:r>
              <a:rPr lang="zh-CN" altLang="en-US" dirty="0">
                <a:latin typeface="Times New Roman" pitchFamily="18" charset="0"/>
                <a:cs typeface="Times New Roman" pitchFamily="18" charset="0"/>
              </a:rPr>
              <a:t> 调度的规则</a:t>
            </a:r>
            <a:endParaRPr lang="zh-CN" altLang="en-US" b="1" dirty="0">
              <a:latin typeface="Times New Roman" pitchFamily="18" charset="0"/>
              <a:ea typeface="黑体" pitchFamily="49" charset="-122"/>
              <a:cs typeface="Times New Roman" pitchFamily="18" charset="0"/>
            </a:endParaRPr>
          </a:p>
        </p:txBody>
      </p:sp>
      <p:graphicFrame>
        <p:nvGraphicFramePr>
          <p:cNvPr id="8" name="内容占位符 2"/>
          <p:cNvGraphicFramePr>
            <a:graphicFrameLocks noGrp="1"/>
          </p:cNvGraphicFramePr>
          <p:nvPr>
            <p:ph sz="half" idx="4294967295"/>
            <p:extLst>
              <p:ext uri="{D42A27DB-BD31-4B8C-83A1-F6EECF244321}">
                <p14:modId xmlns:p14="http://schemas.microsoft.com/office/powerpoint/2010/main" val="2205986640"/>
              </p:ext>
            </p:extLst>
          </p:nvPr>
        </p:nvGraphicFramePr>
        <p:xfrm>
          <a:off x="683568" y="3284984"/>
          <a:ext cx="7416800" cy="2520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 Box 7"/>
          <p:cNvSpPr txBox="1">
            <a:spLocks noChangeArrowheads="1"/>
          </p:cNvSpPr>
          <p:nvPr/>
        </p:nvSpPr>
        <p:spPr bwMode="auto">
          <a:xfrm>
            <a:off x="4716016" y="5769074"/>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rPr>
              <a:t>需累计</a:t>
            </a:r>
          </a:p>
        </p:txBody>
      </p:sp>
      <p:cxnSp>
        <p:nvCxnSpPr>
          <p:cNvPr id="21" name="肘形连接符 20"/>
          <p:cNvCxnSpPr/>
          <p:nvPr/>
        </p:nvCxnSpPr>
        <p:spPr>
          <a:xfrm rot="10800000" flipV="1">
            <a:off x="3348000" y="5025033"/>
            <a:ext cx="4104456" cy="647402"/>
          </a:xfrm>
          <a:prstGeom prst="bentConnector3">
            <a:avLst>
              <a:gd name="adj1" fmla="val -349"/>
            </a:avLst>
          </a:prstGeom>
          <a:ln w="76200"/>
        </p:spPr>
        <p:style>
          <a:lnRef idx="1">
            <a:schemeClr val="accent1"/>
          </a:lnRef>
          <a:fillRef idx="0">
            <a:schemeClr val="accent1"/>
          </a:fillRef>
          <a:effectRef idx="0">
            <a:schemeClr val="accent1"/>
          </a:effectRef>
          <a:fontRef idx="minor">
            <a:schemeClr val="tx1"/>
          </a:fontRef>
        </p:style>
      </p:cxnSp>
      <p:cxnSp>
        <p:nvCxnSpPr>
          <p:cNvPr id="26" name="直线箭头连接符 25"/>
          <p:cNvCxnSpPr/>
          <p:nvPr/>
        </p:nvCxnSpPr>
        <p:spPr>
          <a:xfrm flipV="1">
            <a:off x="3348332" y="4952356"/>
            <a:ext cx="0" cy="72008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内容占位符 2">
            <a:extLst>
              <a:ext uri="{FF2B5EF4-FFF2-40B4-BE49-F238E27FC236}">
                <a16:creationId xmlns:a16="http://schemas.microsoft.com/office/drawing/2014/main" id="{266E2E7D-9C6A-A64B-8B0F-CF54E90DC707}"/>
              </a:ext>
            </a:extLst>
          </p:cNvPr>
          <p:cNvSpPr txBox="1">
            <a:spLocks/>
          </p:cNvSpPr>
          <p:nvPr/>
        </p:nvSpPr>
        <p:spPr bwMode="auto">
          <a:xfrm>
            <a:off x="53752" y="1053083"/>
            <a:ext cx="9036496" cy="25919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lnSpc>
                <a:spcPct val="125000"/>
              </a:lnSpc>
              <a:spcAft>
                <a:spcPct val="20000"/>
              </a:spcAft>
              <a:buClrTx/>
              <a:buFont typeface="Arial" pitchFamily="34" charset="0"/>
              <a:buChar char="•"/>
            </a:pPr>
            <a:r>
              <a:rPr lang="zh-CN" altLang="en-US" b="0" dirty="0">
                <a:solidFill>
                  <a:schemeClr val="tx1"/>
                </a:solidFill>
                <a:latin typeface="+mn-ea"/>
                <a:ea typeface="黑体" pitchFamily="49" charset="-122"/>
                <a:cs typeface="Times New Roman" pitchFamily="18" charset="0"/>
              </a:rPr>
              <a:t>周转时间（驻留时间） </a:t>
            </a:r>
            <a:endParaRPr lang="en-US" altLang="zh-CN" b="0" dirty="0">
              <a:solidFill>
                <a:schemeClr val="tx1"/>
              </a:solidFill>
              <a:latin typeface="+mn-ea"/>
              <a:ea typeface="黑体" pitchFamily="49" charset="-122"/>
              <a:cs typeface="Times New Roman" pitchFamily="18" charset="0"/>
            </a:endParaRPr>
          </a:p>
          <a:p>
            <a:pPr lvl="1" eaLnBrk="0" hangingPunct="0">
              <a:lnSpc>
                <a:spcPct val="125000"/>
              </a:lnSpc>
              <a:spcAft>
                <a:spcPct val="20000"/>
              </a:spcAft>
              <a:buClr>
                <a:schemeClr val="tx1"/>
              </a:buClr>
              <a:buSzPct val="100000"/>
              <a:buFont typeface="Arial" pitchFamily="34" charset="0"/>
              <a:buChar char="–"/>
            </a:pPr>
            <a:r>
              <a:rPr lang="zh-CN" altLang="en-US" dirty="0">
                <a:latin typeface="+mn-ea"/>
                <a:ea typeface="+mn-ea"/>
                <a:cs typeface="Times New Roman" pitchFamily="18" charset="0"/>
              </a:rPr>
              <a:t>一个进程从提交到完成之间的时间间隔。</a:t>
            </a:r>
            <a:endParaRPr lang="en-US" altLang="zh-CN" dirty="0">
              <a:latin typeface="+mn-ea"/>
              <a:ea typeface="+mn-ea"/>
              <a:cs typeface="Times New Roman" pitchFamily="18" charset="0"/>
            </a:endParaRPr>
          </a:p>
          <a:p>
            <a:pPr lvl="1" eaLnBrk="0" hangingPunct="0">
              <a:lnSpc>
                <a:spcPct val="125000"/>
              </a:lnSpc>
              <a:spcAft>
                <a:spcPct val="20000"/>
              </a:spcAft>
              <a:buClr>
                <a:schemeClr val="tx1"/>
              </a:buClr>
              <a:buSzPct val="100000"/>
              <a:buFont typeface="Arial" pitchFamily="34" charset="0"/>
              <a:buChar char="–"/>
            </a:pPr>
            <a:r>
              <a:rPr lang="zh-CN" altLang="en-US" dirty="0">
                <a:latin typeface="+mn-ea"/>
                <a:ea typeface="+mn-ea"/>
                <a:cs typeface="Times New Roman" pitchFamily="18" charset="0"/>
              </a:rPr>
              <a:t>周转时间的构成：等待资源的时间</a:t>
            </a:r>
            <a:r>
              <a:rPr lang="en-US" altLang="zh-CN" dirty="0">
                <a:latin typeface="+mn-ea"/>
                <a:ea typeface="+mn-ea"/>
                <a:cs typeface="Times New Roman" pitchFamily="18" charset="0"/>
              </a:rPr>
              <a:t>+</a:t>
            </a:r>
            <a:r>
              <a:rPr lang="zh-CN" altLang="en-US" dirty="0">
                <a:latin typeface="+mn-ea"/>
                <a:ea typeface="+mn-ea"/>
                <a:cs typeface="Times New Roman" pitchFamily="18" charset="0"/>
              </a:rPr>
              <a:t>执行时间</a:t>
            </a:r>
            <a:endParaRPr lang="en-US" altLang="zh-CN" dirty="0">
              <a:latin typeface="+mn-ea"/>
              <a:ea typeface="+mn-ea"/>
              <a:cs typeface="Times New Roman" pitchFamily="18" charset="0"/>
            </a:endParaRPr>
          </a:p>
          <a:p>
            <a:pPr lvl="2">
              <a:spcAft>
                <a:spcPct val="20000"/>
              </a:spcAft>
            </a:pPr>
            <a:r>
              <a:rPr lang="zh-CN" altLang="en-US" kern="0" dirty="0">
                <a:latin typeface="+mn-ea"/>
                <a:ea typeface="+mn-ea"/>
              </a:rPr>
              <a:t>等待资源包括处理器资源     </a:t>
            </a:r>
          </a:p>
        </p:txBody>
      </p:sp>
    </p:spTree>
    <p:extLst>
      <p:ext uri="{BB962C8B-B14F-4D97-AF65-F5344CB8AC3E}">
        <p14:creationId xmlns:p14="http://schemas.microsoft.com/office/powerpoint/2010/main" val="407880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dissolve">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dissolve">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circle(in)">
                                      <p:cBhvr>
                                        <p:cTn id="28" dur="20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linds(horizontal)">
                                      <p:cBhvr>
                                        <p:cTn id="33" dur="500"/>
                                        <p:tgtEl>
                                          <p:spTgt spid="21"/>
                                        </p:tgtEl>
                                      </p:cBhvr>
                                    </p:animEffect>
                                  </p:childTnLst>
                                </p:cTn>
                              </p:par>
                              <p:par>
                                <p:cTn id="34" presetID="3" presetClass="entr" presetSubtype="1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linds(horizontal)">
                                      <p:cBhvr>
                                        <p:cTn id="36" dur="500"/>
                                        <p:tgtEl>
                                          <p:spTgt spid="26"/>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circle(in)">
                                      <p:cBhvr>
                                        <p:cTn id="3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2.9</a:t>
            </a:r>
            <a:r>
              <a:rPr lang="zh-CN" altLang="en-US" dirty="0">
                <a:latin typeface="Times New Roman" pitchFamily="18" charset="0"/>
                <a:cs typeface="Times New Roman" pitchFamily="18" charset="0"/>
              </a:rPr>
              <a:t> 调度的规则</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79512" y="1012906"/>
            <a:ext cx="8784976" cy="4929411"/>
          </a:xfrm>
        </p:spPr>
        <p:txBody>
          <a:bodyPr/>
          <a:lstStyle/>
          <a:p>
            <a:pPr eaLnBrk="1" hangingPunct="1"/>
            <a:r>
              <a:rPr lang="zh-CN" altLang="en-US" b="0" dirty="0">
                <a:latin typeface="+mn-ea"/>
              </a:rPr>
              <a:t>平均周转时间：多个进程周转时间的平均值</a:t>
            </a:r>
            <a:endParaRPr lang="en-US" altLang="zh-CN" b="0" dirty="0">
              <a:latin typeface="+mn-ea"/>
            </a:endParaRPr>
          </a:p>
          <a:p>
            <a:pPr marL="342900" lvl="1" indent="-342900">
              <a:buClr>
                <a:schemeClr val="hlink"/>
              </a:buClr>
              <a:buFont typeface="Wingdings" pitchFamily="2" charset="2"/>
              <a:buChar char="v"/>
            </a:pPr>
            <a:endParaRPr lang="en-US" altLang="zh-CN" sz="2800" dirty="0">
              <a:latin typeface="+mn-ea"/>
              <a:ea typeface="+mn-ea"/>
            </a:endParaRPr>
          </a:p>
          <a:p>
            <a:pPr marL="342900" lvl="1" indent="-342900">
              <a:buClr>
                <a:schemeClr val="hlink"/>
              </a:buClr>
              <a:buFont typeface="Wingdings" pitchFamily="2" charset="2"/>
              <a:buChar char="v"/>
            </a:pPr>
            <a:endParaRPr lang="en-US" altLang="zh-CN" sz="2800" dirty="0">
              <a:latin typeface="+mn-ea"/>
              <a:ea typeface="+mn-ea"/>
            </a:endParaRPr>
          </a:p>
          <a:p>
            <a:pPr marL="342900" lvl="1" indent="-342900" eaLnBrk="1" hangingPunct="1">
              <a:buFont typeface="Arial" pitchFamily="34" charset="0"/>
              <a:buChar char="•"/>
            </a:pPr>
            <a:r>
              <a:rPr lang="zh-CN" altLang="en-US" sz="2800" dirty="0">
                <a:latin typeface="+mn-ea"/>
              </a:rPr>
              <a:t>带权周转时间（归一化周转时间）：进程的周转时间与系统为它提供的服务时间之比</a:t>
            </a:r>
            <a:endParaRPr lang="en-US" altLang="zh-CN" sz="2800" dirty="0">
              <a:latin typeface="+mn-ea"/>
            </a:endParaRPr>
          </a:p>
          <a:p>
            <a:pPr marL="342900" lvl="1" indent="-342900">
              <a:buClr>
                <a:schemeClr val="hlink"/>
              </a:buClr>
              <a:buFont typeface="Wingdings" pitchFamily="2" charset="2"/>
              <a:buChar char="v"/>
            </a:pPr>
            <a:endParaRPr lang="en-US" altLang="zh-CN" sz="2800" dirty="0">
              <a:solidFill>
                <a:schemeClr val="tx2"/>
              </a:solidFill>
              <a:latin typeface="+mn-ea"/>
              <a:ea typeface="+mn-ea"/>
            </a:endParaRPr>
          </a:p>
          <a:p>
            <a:pPr marL="342900" lvl="1" indent="-342900" eaLnBrk="1" hangingPunct="1">
              <a:buFont typeface="Arial" pitchFamily="34" charset="0"/>
              <a:buChar char="•"/>
            </a:pPr>
            <a:endParaRPr lang="en-US" altLang="zh-CN" dirty="0">
              <a:latin typeface="+mn-ea"/>
            </a:endParaRPr>
          </a:p>
          <a:p>
            <a:pPr marL="342900" lvl="1" indent="-342900" eaLnBrk="1" hangingPunct="1">
              <a:buFont typeface="Arial" pitchFamily="34" charset="0"/>
              <a:buChar char="•"/>
            </a:pPr>
            <a:r>
              <a:rPr lang="zh-CN" altLang="en-US" sz="2800" dirty="0">
                <a:latin typeface="+mn-ea"/>
              </a:rPr>
              <a:t>平均带权周转时间：多个进程带权周转时间的平均值</a:t>
            </a:r>
          </a:p>
          <a:p>
            <a:pPr lvl="1" eaLnBrk="1" hangingPunct="1">
              <a:buFont typeface="Arial" pitchFamily="34" charset="0"/>
              <a:buNone/>
            </a:pPr>
            <a:endParaRPr lang="zh-CN" altLang="en-US" dirty="0">
              <a:latin typeface="+mn-ea"/>
              <a:ea typeface="+mn-ea"/>
            </a:endParaRPr>
          </a:p>
          <a:p>
            <a:pPr lvl="1" eaLnBrk="1" hangingPunct="1">
              <a:buFont typeface="Arial" pitchFamily="34" charset="0"/>
              <a:buNone/>
            </a:pPr>
            <a:r>
              <a:rPr lang="zh-CN" altLang="en-US" dirty="0">
                <a:latin typeface="+mn-ea"/>
                <a:ea typeface="+mn-ea"/>
              </a:rPr>
              <a:t>    </a:t>
            </a:r>
          </a:p>
        </p:txBody>
      </p:sp>
      <p:graphicFrame>
        <p:nvGraphicFramePr>
          <p:cNvPr id="323590" name="Object 6"/>
          <p:cNvGraphicFramePr>
            <a:graphicFrameLocks noChangeAspect="1"/>
          </p:cNvGraphicFramePr>
          <p:nvPr>
            <p:extLst>
              <p:ext uri="{D42A27DB-BD31-4B8C-83A1-F6EECF244321}">
                <p14:modId xmlns:p14="http://schemas.microsoft.com/office/powerpoint/2010/main" val="1310344482"/>
              </p:ext>
            </p:extLst>
          </p:nvPr>
        </p:nvGraphicFramePr>
        <p:xfrm>
          <a:off x="2699792" y="1628800"/>
          <a:ext cx="2735262" cy="952500"/>
        </p:xfrm>
        <a:graphic>
          <a:graphicData uri="http://schemas.openxmlformats.org/presentationml/2006/ole">
            <mc:AlternateContent xmlns:mc="http://schemas.openxmlformats.org/markup-compatibility/2006">
              <mc:Choice xmlns:v="urn:schemas-microsoft-com:vml" Requires="v">
                <p:oleObj spid="_x0000_s327808" name="公式" r:id="rId4" imgW="838200" imgH="457200" progId="Equation.3">
                  <p:embed/>
                </p:oleObj>
              </mc:Choice>
              <mc:Fallback>
                <p:oleObj name="公式" r:id="rId4" imgW="8382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1628800"/>
                        <a:ext cx="2735262"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591" name="Object 7"/>
          <p:cNvGraphicFramePr>
            <a:graphicFrameLocks noChangeAspect="1"/>
          </p:cNvGraphicFramePr>
          <p:nvPr>
            <p:extLst>
              <p:ext uri="{D42A27DB-BD31-4B8C-83A1-F6EECF244321}">
                <p14:modId xmlns:p14="http://schemas.microsoft.com/office/powerpoint/2010/main" val="3798188989"/>
              </p:ext>
            </p:extLst>
          </p:nvPr>
        </p:nvGraphicFramePr>
        <p:xfrm>
          <a:off x="2627784" y="5064026"/>
          <a:ext cx="2665412" cy="957262"/>
        </p:xfrm>
        <a:graphic>
          <a:graphicData uri="http://schemas.openxmlformats.org/presentationml/2006/ole">
            <mc:AlternateContent xmlns:mc="http://schemas.openxmlformats.org/markup-compatibility/2006">
              <mc:Choice xmlns:v="urn:schemas-microsoft-com:vml" Requires="v">
                <p:oleObj spid="_x0000_s327809" name="公式" r:id="rId6" imgW="889000" imgH="457200" progId="Equation.3">
                  <p:embed/>
                </p:oleObj>
              </mc:Choice>
              <mc:Fallback>
                <p:oleObj name="公式" r:id="rId6" imgW="8890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064026"/>
                        <a:ext cx="2665412" cy="95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3592" name="Object 8"/>
          <p:cNvGraphicFramePr>
            <a:graphicFrameLocks noChangeAspect="1"/>
          </p:cNvGraphicFramePr>
          <p:nvPr>
            <p:extLst>
              <p:ext uri="{D42A27DB-BD31-4B8C-83A1-F6EECF244321}">
                <p14:modId xmlns:p14="http://schemas.microsoft.com/office/powerpoint/2010/main" val="3179957050"/>
              </p:ext>
            </p:extLst>
          </p:nvPr>
        </p:nvGraphicFramePr>
        <p:xfrm>
          <a:off x="3059832" y="3444925"/>
          <a:ext cx="1871663" cy="992187"/>
        </p:xfrm>
        <a:graphic>
          <a:graphicData uri="http://schemas.openxmlformats.org/presentationml/2006/ole">
            <mc:AlternateContent xmlns:mc="http://schemas.openxmlformats.org/markup-compatibility/2006">
              <mc:Choice xmlns:v="urn:schemas-microsoft-com:vml" Requires="v">
                <p:oleObj spid="_x0000_s327810" name="公式" r:id="rId8" imgW="520474" imgH="431613" progId="Equation.3">
                  <p:embed/>
                </p:oleObj>
              </mc:Choice>
              <mc:Fallback>
                <p:oleObj name="公式" r:id="rId8" imgW="520474" imgH="43161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3444925"/>
                        <a:ext cx="1871663" cy="992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7473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23590"/>
                                        </p:tgtEl>
                                        <p:attrNameLst>
                                          <p:attrName>style.visibility</p:attrName>
                                        </p:attrNameLst>
                                      </p:cBhvr>
                                      <p:to>
                                        <p:strVal val="visible"/>
                                      </p:to>
                                    </p:set>
                                    <p:animEffect transition="in" filter="circle(in)">
                                      <p:cBhvr>
                                        <p:cTn id="12" dur="500"/>
                                        <p:tgtEl>
                                          <p:spTgt spid="32359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23592"/>
                                        </p:tgtEl>
                                        <p:attrNameLst>
                                          <p:attrName>style.visibility</p:attrName>
                                        </p:attrNameLst>
                                      </p:cBhvr>
                                      <p:to>
                                        <p:strVal val="visible"/>
                                      </p:to>
                                    </p:set>
                                    <p:animEffect transition="in" filter="circle(in)">
                                      <p:cBhvr>
                                        <p:cTn id="22" dur="500"/>
                                        <p:tgtEl>
                                          <p:spTgt spid="32359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23591"/>
                                        </p:tgtEl>
                                        <p:attrNameLst>
                                          <p:attrName>style.visibility</p:attrName>
                                        </p:attrNameLst>
                                      </p:cBhvr>
                                      <p:to>
                                        <p:strVal val="visible"/>
                                      </p:to>
                                    </p:set>
                                    <p:animEffect transition="in" filter="circle(in)">
                                      <p:cBhvr>
                                        <p:cTn id="32" dur="500"/>
                                        <p:tgtEl>
                                          <p:spTgt spid="323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93C25-F8AF-274B-85F8-1E880760EF7F}"/>
              </a:ext>
            </a:extLst>
          </p:cNvPr>
          <p:cNvSpPr>
            <a:spLocks noGrp="1"/>
          </p:cNvSpPr>
          <p:nvPr>
            <p:ph type="title"/>
          </p:nvPr>
        </p:nvSpPr>
        <p:spPr/>
        <p:txBody>
          <a:bodyPr/>
          <a:lstStyle/>
          <a:p>
            <a:r>
              <a:rPr kumimoji="1" lang="en-US" altLang="zh-CN" dirty="0"/>
              <a:t>2.9</a:t>
            </a:r>
            <a:r>
              <a:rPr kumimoji="1" lang="zh-CN" altLang="en-US" dirty="0"/>
              <a:t> 调度的规则</a:t>
            </a:r>
          </a:p>
        </p:txBody>
      </p:sp>
      <p:sp>
        <p:nvSpPr>
          <p:cNvPr id="3" name="内容占位符 2">
            <a:extLst>
              <a:ext uri="{FF2B5EF4-FFF2-40B4-BE49-F238E27FC236}">
                <a16:creationId xmlns:a16="http://schemas.microsoft.com/office/drawing/2014/main" id="{93D0B47A-B5C6-DB45-B671-C93D9046B840}"/>
              </a:ext>
            </a:extLst>
          </p:cNvPr>
          <p:cNvSpPr>
            <a:spLocks noGrp="1"/>
          </p:cNvSpPr>
          <p:nvPr>
            <p:ph idx="1"/>
          </p:nvPr>
        </p:nvSpPr>
        <p:spPr>
          <a:xfrm>
            <a:off x="0" y="1008187"/>
            <a:ext cx="9144000" cy="1700733"/>
          </a:xfrm>
        </p:spPr>
        <p:txBody>
          <a:bodyPr/>
          <a:lstStyle/>
          <a:p>
            <a:pPr>
              <a:lnSpc>
                <a:spcPct val="125000"/>
              </a:lnSpc>
            </a:pPr>
            <a:r>
              <a:rPr kumimoji="1" lang="zh-CN" altLang="en-US" dirty="0"/>
              <a:t>短程调度的主要目标：按照优化系统某些方面的方式，来分配处理器时间</a:t>
            </a:r>
            <a:endParaRPr kumimoji="1" lang="en-US" altLang="zh-CN" dirty="0"/>
          </a:p>
          <a:p>
            <a:pPr>
              <a:lnSpc>
                <a:spcPct val="125000"/>
              </a:lnSpc>
            </a:pPr>
            <a:r>
              <a:rPr kumimoji="1" lang="zh-CN" altLang="en-US" dirty="0"/>
              <a:t>由一系列的规则来衡量调度策略</a:t>
            </a:r>
            <a:endParaRPr kumimoji="1" lang="en-US" altLang="zh-CN" dirty="0"/>
          </a:p>
          <a:p>
            <a:pPr>
              <a:lnSpc>
                <a:spcPct val="125000"/>
              </a:lnSpc>
            </a:pPr>
            <a:r>
              <a:rPr kumimoji="1" lang="zh-CN" altLang="en-US" dirty="0"/>
              <a:t>从用户与系统的角度划分</a:t>
            </a:r>
            <a:endParaRPr kumimoji="1" lang="en-US" altLang="zh-CN" dirty="0"/>
          </a:p>
        </p:txBody>
      </p:sp>
      <p:graphicFrame>
        <p:nvGraphicFramePr>
          <p:cNvPr id="5" name="Diagram 3">
            <a:extLst>
              <a:ext uri="{FF2B5EF4-FFF2-40B4-BE49-F238E27FC236}">
                <a16:creationId xmlns:a16="http://schemas.microsoft.com/office/drawing/2014/main" id="{E2746BD1-867B-8F4A-874E-16F3A1D55C6B}"/>
              </a:ext>
            </a:extLst>
          </p:cNvPr>
          <p:cNvGraphicFramePr/>
          <p:nvPr>
            <p:extLst>
              <p:ext uri="{D42A27DB-BD31-4B8C-83A1-F6EECF244321}">
                <p14:modId xmlns:p14="http://schemas.microsoft.com/office/powerpoint/2010/main" val="1129125032"/>
              </p:ext>
            </p:extLst>
          </p:nvPr>
        </p:nvGraphicFramePr>
        <p:xfrm>
          <a:off x="755576" y="3501008"/>
          <a:ext cx="7920879"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820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9D09B-C6FB-9842-A5E1-FEF74DE8CD82}"/>
              </a:ext>
            </a:extLst>
          </p:cNvPr>
          <p:cNvSpPr>
            <a:spLocks noGrp="1"/>
          </p:cNvSpPr>
          <p:nvPr>
            <p:ph type="title"/>
          </p:nvPr>
        </p:nvSpPr>
        <p:spPr/>
        <p:txBody>
          <a:bodyPr/>
          <a:lstStyle/>
          <a:p>
            <a:r>
              <a:rPr kumimoji="1" lang="en-US" altLang="zh-CN" dirty="0"/>
              <a:t>2.9</a:t>
            </a:r>
            <a:r>
              <a:rPr kumimoji="1" lang="zh-CN" altLang="en-US" dirty="0"/>
              <a:t> 调度的规则</a:t>
            </a:r>
          </a:p>
        </p:txBody>
      </p:sp>
      <p:sp>
        <p:nvSpPr>
          <p:cNvPr id="3" name="内容占位符 2">
            <a:extLst>
              <a:ext uri="{FF2B5EF4-FFF2-40B4-BE49-F238E27FC236}">
                <a16:creationId xmlns:a16="http://schemas.microsoft.com/office/drawing/2014/main" id="{1AB524FA-BD3A-2E49-B684-372618CFE8FD}"/>
              </a:ext>
            </a:extLst>
          </p:cNvPr>
          <p:cNvSpPr>
            <a:spLocks noGrp="1"/>
          </p:cNvSpPr>
          <p:nvPr>
            <p:ph idx="1"/>
          </p:nvPr>
        </p:nvSpPr>
        <p:spPr>
          <a:xfrm>
            <a:off x="-36512" y="1111826"/>
            <a:ext cx="8229600" cy="732998"/>
          </a:xfrm>
        </p:spPr>
        <p:txBody>
          <a:bodyPr/>
          <a:lstStyle/>
          <a:p>
            <a:r>
              <a:rPr kumimoji="1" lang="zh-CN" altLang="en-US" dirty="0"/>
              <a:t>调度规则的另一划分方式</a:t>
            </a:r>
          </a:p>
        </p:txBody>
      </p:sp>
      <p:graphicFrame>
        <p:nvGraphicFramePr>
          <p:cNvPr id="4" name="Diagram 6">
            <a:extLst>
              <a:ext uri="{FF2B5EF4-FFF2-40B4-BE49-F238E27FC236}">
                <a16:creationId xmlns:a16="http://schemas.microsoft.com/office/drawing/2014/main" id="{0915E2FB-025E-B044-9553-CE88C0B1534F}"/>
              </a:ext>
            </a:extLst>
          </p:cNvPr>
          <p:cNvGraphicFramePr/>
          <p:nvPr>
            <p:extLst>
              <p:ext uri="{D42A27DB-BD31-4B8C-83A1-F6EECF244321}">
                <p14:modId xmlns:p14="http://schemas.microsoft.com/office/powerpoint/2010/main" val="1840438603"/>
              </p:ext>
            </p:extLst>
          </p:nvPr>
        </p:nvGraphicFramePr>
        <p:xfrm>
          <a:off x="752033" y="1412776"/>
          <a:ext cx="7910264" cy="5037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14">
            <a:extLst>
              <a:ext uri="{FF2B5EF4-FFF2-40B4-BE49-F238E27FC236}">
                <a16:creationId xmlns:a16="http://schemas.microsoft.com/office/drawing/2014/main" id="{E4C20B93-E035-F640-8F73-13ECCD9F9D33}"/>
              </a:ext>
            </a:extLst>
          </p:cNvPr>
          <p:cNvGraphicFramePr>
            <a:graphicFrameLocks/>
          </p:cNvGraphicFramePr>
          <p:nvPr>
            <p:extLst>
              <p:ext uri="{D42A27DB-BD31-4B8C-83A1-F6EECF244321}">
                <p14:modId xmlns:p14="http://schemas.microsoft.com/office/powerpoint/2010/main" val="3253113465"/>
              </p:ext>
            </p:extLst>
          </p:nvPr>
        </p:nvGraphicFramePr>
        <p:xfrm>
          <a:off x="35496" y="1772816"/>
          <a:ext cx="2430569" cy="15841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Content Placeholder 14">
            <a:extLst>
              <a:ext uri="{FF2B5EF4-FFF2-40B4-BE49-F238E27FC236}">
                <a16:creationId xmlns:a16="http://schemas.microsoft.com/office/drawing/2014/main" id="{2FB2E42A-4E0C-0E4B-9EEF-8472F529CFBB}"/>
              </a:ext>
            </a:extLst>
          </p:cNvPr>
          <p:cNvGraphicFramePr>
            <a:graphicFrameLocks/>
          </p:cNvGraphicFramePr>
          <p:nvPr>
            <p:extLst>
              <p:ext uri="{D42A27DB-BD31-4B8C-83A1-F6EECF244321}">
                <p14:modId xmlns:p14="http://schemas.microsoft.com/office/powerpoint/2010/main" val="4228904530"/>
              </p:ext>
            </p:extLst>
          </p:nvPr>
        </p:nvGraphicFramePr>
        <p:xfrm>
          <a:off x="6804248" y="1700808"/>
          <a:ext cx="2277616" cy="15841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906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Graphic spid="8"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4A8D3B-ED98-3D4C-BC21-05E78BF8A103}"/>
              </a:ext>
            </a:extLst>
          </p:cNvPr>
          <p:cNvSpPr>
            <a:spLocks noGrp="1"/>
          </p:cNvSpPr>
          <p:nvPr>
            <p:ph type="title"/>
          </p:nvPr>
        </p:nvSpPr>
        <p:spPr/>
        <p:txBody>
          <a:bodyPr/>
          <a:lstStyle/>
          <a:p>
            <a:r>
              <a:rPr kumimoji="1" lang="en-US" altLang="zh-CN" dirty="0"/>
              <a:t>2.9</a:t>
            </a:r>
            <a:r>
              <a:rPr kumimoji="1" lang="zh-CN" altLang="en-US" dirty="0"/>
              <a:t> 调度的规则</a:t>
            </a:r>
          </a:p>
        </p:txBody>
      </p:sp>
      <p:sp>
        <p:nvSpPr>
          <p:cNvPr id="3" name="内容占位符 2">
            <a:extLst>
              <a:ext uri="{FF2B5EF4-FFF2-40B4-BE49-F238E27FC236}">
                <a16:creationId xmlns:a16="http://schemas.microsoft.com/office/drawing/2014/main" id="{75A0E011-B990-AA41-B5EF-5A29C83F472B}"/>
              </a:ext>
            </a:extLst>
          </p:cNvPr>
          <p:cNvSpPr>
            <a:spLocks noGrp="1"/>
          </p:cNvSpPr>
          <p:nvPr>
            <p:ph idx="1"/>
          </p:nvPr>
        </p:nvSpPr>
        <p:spPr>
          <a:xfrm>
            <a:off x="304800" y="980728"/>
            <a:ext cx="8229600" cy="5234136"/>
          </a:xfrm>
        </p:spPr>
        <p:txBody>
          <a:bodyPr/>
          <a:lstStyle/>
          <a:p>
            <a:pPr marL="0" indent="0">
              <a:lnSpc>
                <a:spcPct val="125000"/>
              </a:lnSpc>
              <a:buNone/>
            </a:pPr>
            <a:r>
              <a:rPr kumimoji="1" lang="zh-CN" altLang="en-US" dirty="0"/>
              <a:t>调度规则总结</a:t>
            </a:r>
            <a:endParaRPr kumimoji="1" lang="en-US" altLang="zh-CN" dirty="0"/>
          </a:p>
          <a:p>
            <a:pPr>
              <a:lnSpc>
                <a:spcPct val="125000"/>
              </a:lnSpc>
            </a:pPr>
            <a:r>
              <a:rPr kumimoji="1" lang="zh-CN" altLang="en-US" dirty="0"/>
              <a:t>面向用户，与性能相关</a:t>
            </a:r>
            <a:endParaRPr kumimoji="1" lang="en-US" altLang="zh-CN" dirty="0"/>
          </a:p>
          <a:p>
            <a:pPr lvl="1">
              <a:lnSpc>
                <a:spcPct val="125000"/>
              </a:lnSpc>
            </a:pPr>
            <a:r>
              <a:rPr kumimoji="1" lang="zh-CN" altLang="en-US" dirty="0">
                <a:latin typeface="+mn-ea"/>
                <a:ea typeface="+mn-ea"/>
              </a:rPr>
              <a:t>周转时间、响应时间、 最后期限（截止时间）</a:t>
            </a:r>
            <a:endParaRPr kumimoji="1" lang="en-US" altLang="zh-CN" dirty="0">
              <a:latin typeface="+mn-ea"/>
              <a:ea typeface="+mn-ea"/>
            </a:endParaRPr>
          </a:p>
          <a:p>
            <a:pPr>
              <a:lnSpc>
                <a:spcPct val="125000"/>
              </a:lnSpc>
            </a:pPr>
            <a:r>
              <a:rPr kumimoji="1" lang="zh-CN" altLang="en-US" dirty="0"/>
              <a:t>面向用户，与性能无关</a:t>
            </a:r>
            <a:endParaRPr kumimoji="1" lang="en-US" altLang="zh-CN" dirty="0"/>
          </a:p>
          <a:p>
            <a:pPr lvl="1">
              <a:lnSpc>
                <a:spcPct val="125000"/>
              </a:lnSpc>
            </a:pPr>
            <a:r>
              <a:rPr kumimoji="1" lang="zh-CN" altLang="en-US" dirty="0">
                <a:latin typeface="+mn-ea"/>
                <a:ea typeface="+mn-ea"/>
              </a:rPr>
              <a:t>可预测性</a:t>
            </a:r>
            <a:endParaRPr kumimoji="1" lang="en-US" altLang="zh-CN" dirty="0">
              <a:latin typeface="+mn-ea"/>
              <a:ea typeface="+mn-ea"/>
            </a:endParaRPr>
          </a:p>
          <a:p>
            <a:pPr>
              <a:lnSpc>
                <a:spcPct val="125000"/>
              </a:lnSpc>
            </a:pPr>
            <a:r>
              <a:rPr kumimoji="1" lang="zh-CN" altLang="en-US" dirty="0"/>
              <a:t>面向系统，与性能相关</a:t>
            </a:r>
            <a:endParaRPr kumimoji="1" lang="en-US" altLang="zh-CN" dirty="0"/>
          </a:p>
          <a:p>
            <a:pPr lvl="1">
              <a:lnSpc>
                <a:spcPct val="125000"/>
              </a:lnSpc>
            </a:pPr>
            <a:r>
              <a:rPr kumimoji="1" lang="zh-CN" altLang="en-US" dirty="0">
                <a:latin typeface="+mn-ea"/>
                <a:ea typeface="+mn-ea"/>
              </a:rPr>
              <a:t>吞吐量、 处理器利用率</a:t>
            </a:r>
            <a:endParaRPr kumimoji="1" lang="en-US" altLang="zh-CN" dirty="0">
              <a:latin typeface="+mn-ea"/>
              <a:ea typeface="+mn-ea"/>
            </a:endParaRPr>
          </a:p>
          <a:p>
            <a:pPr>
              <a:lnSpc>
                <a:spcPct val="125000"/>
              </a:lnSpc>
            </a:pPr>
            <a:r>
              <a:rPr kumimoji="1" lang="zh-CN" altLang="en-US" dirty="0"/>
              <a:t>面向系统，与性能无关</a:t>
            </a:r>
            <a:endParaRPr kumimoji="1" lang="en-US" altLang="zh-CN" dirty="0"/>
          </a:p>
          <a:p>
            <a:pPr lvl="1">
              <a:lnSpc>
                <a:spcPct val="125000"/>
              </a:lnSpc>
            </a:pPr>
            <a:r>
              <a:rPr kumimoji="1" lang="zh-CN" altLang="en-US" dirty="0">
                <a:latin typeface="+mn-ea"/>
                <a:ea typeface="+mn-ea"/>
              </a:rPr>
              <a:t>公平性、强制优先级、平衡资源</a:t>
            </a:r>
          </a:p>
        </p:txBody>
      </p:sp>
    </p:spTree>
    <p:extLst>
      <p:ext uri="{BB962C8B-B14F-4D97-AF65-F5344CB8AC3E}">
        <p14:creationId xmlns:p14="http://schemas.microsoft.com/office/powerpoint/2010/main" val="312620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heckerboard(across)">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checkerboard(across)">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heckerboard(across)">
                                      <p:cBhvr>
                                        <p:cTn id="31" dur="500"/>
                                        <p:tgtEl>
                                          <p:spTgt spid="3">
                                            <p:txEl>
                                              <p:pRg st="7" end="7"/>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checkerboard(across)">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1"/>
          <p:cNvSpPr>
            <a:spLocks noGrp="1"/>
          </p:cNvSpPr>
          <p:nvPr>
            <p:ph type="title" idx="4294967295"/>
          </p:nvPr>
        </p:nvSpPr>
        <p:spPr>
          <a:xfrm>
            <a:off x="457200" y="44450"/>
            <a:ext cx="8229600" cy="936625"/>
          </a:xfrm>
        </p:spPr>
        <p:txBody>
          <a:bodyPr/>
          <a:lstStyle/>
          <a:p>
            <a:pPr eaLnBrk="1" hangingPunct="1"/>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进程调度</a:t>
            </a:r>
          </a:p>
        </p:txBody>
      </p:sp>
      <p:grpSp>
        <p:nvGrpSpPr>
          <p:cNvPr id="82" name="Group 54"/>
          <p:cNvGrpSpPr>
            <a:grpSpLocks/>
          </p:cNvGrpSpPr>
          <p:nvPr/>
        </p:nvGrpSpPr>
        <p:grpSpPr bwMode="auto">
          <a:xfrm>
            <a:off x="1907704" y="1530003"/>
            <a:ext cx="5410200" cy="665162"/>
            <a:chOff x="1152" y="1131"/>
            <a:chExt cx="3408" cy="419"/>
          </a:xfrm>
        </p:grpSpPr>
        <p:grpSp>
          <p:nvGrpSpPr>
            <p:cNvPr id="83" name="Group 3"/>
            <p:cNvGrpSpPr>
              <a:grpSpLocks/>
            </p:cNvGrpSpPr>
            <p:nvPr/>
          </p:nvGrpSpPr>
          <p:grpSpPr bwMode="auto">
            <a:xfrm>
              <a:off x="1152" y="1131"/>
              <a:ext cx="480" cy="419"/>
              <a:chOff x="1110" y="2656"/>
              <a:chExt cx="1549" cy="1351"/>
            </a:xfrm>
          </p:grpSpPr>
          <p:sp>
            <p:nvSpPr>
              <p:cNvPr id="8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8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89"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charset="0"/>
                  <a:ea typeface="+mn-ea"/>
                </a:endParaRPr>
              </a:p>
            </p:txBody>
          </p:sp>
        </p:grpSp>
        <p:sp>
          <p:nvSpPr>
            <p:cNvPr id="84" name="Line 11"/>
            <p:cNvSpPr>
              <a:spLocks noChangeShapeType="1"/>
            </p:cNvSpPr>
            <p:nvPr/>
          </p:nvSpPr>
          <p:spPr bwMode="auto">
            <a:xfrm>
              <a:off x="1536" y="1515"/>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85" name="Text Box 12"/>
            <p:cNvSpPr txBox="1">
              <a:spLocks noChangeArrowheads="1"/>
            </p:cNvSpPr>
            <p:nvPr/>
          </p:nvSpPr>
          <p:spPr bwMode="auto">
            <a:xfrm>
              <a:off x="2112" y="1179"/>
              <a:ext cx="126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调度的类型</a:t>
              </a:r>
            </a:p>
          </p:txBody>
        </p:sp>
        <p:sp>
          <p:nvSpPr>
            <p:cNvPr id="86" name="Text Box 13"/>
            <p:cNvSpPr txBox="1">
              <a:spLocks noChangeArrowheads="1"/>
            </p:cNvSpPr>
            <p:nvPr/>
          </p:nvSpPr>
          <p:spPr bwMode="gray">
            <a:xfrm>
              <a:off x="1276" y="1193"/>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1</a:t>
              </a:r>
            </a:p>
          </p:txBody>
        </p:sp>
      </p:grpSp>
      <p:grpSp>
        <p:nvGrpSpPr>
          <p:cNvPr id="90" name="Group 55"/>
          <p:cNvGrpSpPr>
            <a:grpSpLocks/>
          </p:cNvGrpSpPr>
          <p:nvPr/>
        </p:nvGrpSpPr>
        <p:grpSpPr bwMode="auto">
          <a:xfrm>
            <a:off x="1907704" y="2444403"/>
            <a:ext cx="5410200" cy="665162"/>
            <a:chOff x="1152" y="1707"/>
            <a:chExt cx="3408" cy="419"/>
          </a:xfrm>
        </p:grpSpPr>
        <p:grpSp>
          <p:nvGrpSpPr>
            <p:cNvPr id="91" name="Group 7"/>
            <p:cNvGrpSpPr>
              <a:grpSpLocks/>
            </p:cNvGrpSpPr>
            <p:nvPr/>
          </p:nvGrpSpPr>
          <p:grpSpPr bwMode="auto">
            <a:xfrm>
              <a:off x="1152" y="1707"/>
              <a:ext cx="480" cy="419"/>
              <a:chOff x="3174" y="2656"/>
              <a:chExt cx="1549" cy="1351"/>
            </a:xfrm>
          </p:grpSpPr>
          <p:sp>
            <p:nvSpPr>
              <p:cNvPr id="9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9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96" name="AutoShape 10"/>
              <p:cNvSpPr>
                <a:spLocks noChangeArrowheads="1"/>
              </p:cNvSpPr>
              <p:nvPr/>
            </p:nvSpPr>
            <p:spPr bwMode="gray">
              <a:xfrm>
                <a:off x="3264" y="2737"/>
                <a:ext cx="1349" cy="1167"/>
              </a:xfrm>
              <a:prstGeom prst="hexagon">
                <a:avLst>
                  <a:gd name="adj" fmla="val 28896"/>
                  <a:gd name="vf" fmla="val 115470"/>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defRPr/>
                </a:pPr>
                <a:endParaRPr lang="zh-CN" altLang="en-US">
                  <a:latin typeface="Arial" charset="0"/>
                  <a:ea typeface="+mn-ea"/>
                </a:endParaRPr>
              </a:p>
            </p:txBody>
          </p:sp>
        </p:grpSp>
        <p:sp>
          <p:nvSpPr>
            <p:cNvPr id="92" name="Line 14"/>
            <p:cNvSpPr>
              <a:spLocks noChangeShapeType="1"/>
            </p:cNvSpPr>
            <p:nvPr/>
          </p:nvSpPr>
          <p:spPr bwMode="auto">
            <a:xfrm>
              <a:off x="1536" y="2091"/>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93" name="Text Box 16"/>
            <p:cNvSpPr txBox="1">
              <a:spLocks noChangeArrowheads="1"/>
            </p:cNvSpPr>
            <p:nvPr/>
          </p:nvSpPr>
          <p:spPr bwMode="gray">
            <a:xfrm>
              <a:off x="1276" y="1769"/>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2</a:t>
              </a:r>
            </a:p>
          </p:txBody>
        </p:sp>
      </p:grpSp>
      <p:grpSp>
        <p:nvGrpSpPr>
          <p:cNvPr id="97" name="Group 56"/>
          <p:cNvGrpSpPr>
            <a:grpSpLocks/>
          </p:cNvGrpSpPr>
          <p:nvPr/>
        </p:nvGrpSpPr>
        <p:grpSpPr bwMode="auto">
          <a:xfrm>
            <a:off x="1907704" y="3336578"/>
            <a:ext cx="5410200" cy="665162"/>
            <a:chOff x="1152" y="2269"/>
            <a:chExt cx="3408" cy="419"/>
          </a:xfrm>
        </p:grpSpPr>
        <p:grpSp>
          <p:nvGrpSpPr>
            <p:cNvPr id="98" name="Group 17"/>
            <p:cNvGrpSpPr>
              <a:grpSpLocks/>
            </p:cNvGrpSpPr>
            <p:nvPr/>
          </p:nvGrpSpPr>
          <p:grpSpPr bwMode="auto">
            <a:xfrm>
              <a:off x="1152" y="2269"/>
              <a:ext cx="480" cy="419"/>
              <a:chOff x="1110" y="2656"/>
              <a:chExt cx="1549" cy="1351"/>
            </a:xfrm>
          </p:grpSpPr>
          <p:sp>
            <p:nvSpPr>
              <p:cNvPr id="101"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2"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03" name="AutoShape 20"/>
              <p:cNvSpPr>
                <a:spLocks noChangeArrowheads="1"/>
              </p:cNvSpPr>
              <p:nvPr/>
            </p:nvSpPr>
            <p:spPr bwMode="gray">
              <a:xfrm>
                <a:off x="1200" y="2737"/>
                <a:ext cx="1349" cy="1167"/>
              </a:xfrm>
              <a:prstGeom prst="hexagon">
                <a:avLst>
                  <a:gd name="adj" fmla="val 28896"/>
                  <a:gd name="vf" fmla="val 115470"/>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pPr>
                  <a:defRPr/>
                </a:pPr>
                <a:endParaRPr lang="zh-CN" altLang="en-US">
                  <a:latin typeface="Arial" charset="0"/>
                  <a:ea typeface="+mn-ea"/>
                </a:endParaRPr>
              </a:p>
            </p:txBody>
          </p:sp>
        </p:grpSp>
        <p:sp>
          <p:nvSpPr>
            <p:cNvPr id="99" name="Line 25"/>
            <p:cNvSpPr>
              <a:spLocks noChangeShapeType="1"/>
            </p:cNvSpPr>
            <p:nvPr/>
          </p:nvSpPr>
          <p:spPr bwMode="auto">
            <a:xfrm>
              <a:off x="1536" y="2653"/>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0" name="Text Box 27"/>
            <p:cNvSpPr txBox="1">
              <a:spLocks noChangeArrowheads="1"/>
            </p:cNvSpPr>
            <p:nvPr/>
          </p:nvSpPr>
          <p:spPr bwMode="gray">
            <a:xfrm>
              <a:off x="1276" y="2331"/>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3</a:t>
              </a:r>
            </a:p>
          </p:txBody>
        </p:sp>
      </p:grpSp>
      <p:grpSp>
        <p:nvGrpSpPr>
          <p:cNvPr id="104" name="Group 57"/>
          <p:cNvGrpSpPr>
            <a:grpSpLocks/>
          </p:cNvGrpSpPr>
          <p:nvPr/>
        </p:nvGrpSpPr>
        <p:grpSpPr bwMode="auto">
          <a:xfrm>
            <a:off x="1907704" y="4250978"/>
            <a:ext cx="5410200" cy="665162"/>
            <a:chOff x="1152" y="2845"/>
            <a:chExt cx="3408" cy="419"/>
          </a:xfrm>
        </p:grpSpPr>
        <p:grpSp>
          <p:nvGrpSpPr>
            <p:cNvPr id="105" name="Group 21"/>
            <p:cNvGrpSpPr>
              <a:grpSpLocks/>
            </p:cNvGrpSpPr>
            <p:nvPr/>
          </p:nvGrpSpPr>
          <p:grpSpPr bwMode="auto">
            <a:xfrm>
              <a:off x="1152" y="2845"/>
              <a:ext cx="480" cy="419"/>
              <a:chOff x="3174" y="2656"/>
              <a:chExt cx="1549" cy="1351"/>
            </a:xfrm>
          </p:grpSpPr>
          <p:sp>
            <p:nvSpPr>
              <p:cNvPr id="108"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09"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10" name="AutoShape 24"/>
              <p:cNvSpPr>
                <a:spLocks noChangeArrowheads="1"/>
              </p:cNvSpPr>
              <p:nvPr/>
            </p:nvSpPr>
            <p:spPr bwMode="gray">
              <a:xfrm>
                <a:off x="3264" y="2737"/>
                <a:ext cx="1349" cy="1167"/>
              </a:xfrm>
              <a:prstGeom prst="hexagon">
                <a:avLst>
                  <a:gd name="adj" fmla="val 28896"/>
                  <a:gd name="vf" fmla="val 115470"/>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defRPr/>
                </a:pPr>
                <a:endParaRPr lang="zh-CN" altLang="en-US">
                  <a:latin typeface="Arial" charset="0"/>
                  <a:ea typeface="+mn-ea"/>
                </a:endParaRPr>
              </a:p>
            </p:txBody>
          </p:sp>
        </p:grpSp>
        <p:sp>
          <p:nvSpPr>
            <p:cNvPr id="106" name="Line 28"/>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07" name="Text Box 30"/>
            <p:cNvSpPr txBox="1">
              <a:spLocks noChangeArrowheads="1"/>
            </p:cNvSpPr>
            <p:nvPr/>
          </p:nvSpPr>
          <p:spPr bwMode="gray">
            <a:xfrm>
              <a:off x="1276" y="2907"/>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4</a:t>
              </a:r>
            </a:p>
          </p:txBody>
        </p:sp>
      </p:grpSp>
      <p:sp>
        <p:nvSpPr>
          <p:cNvPr id="111" name="Text Box 12"/>
          <p:cNvSpPr txBox="1">
            <a:spLocks noChangeArrowheads="1"/>
          </p:cNvSpPr>
          <p:nvPr/>
        </p:nvSpPr>
        <p:spPr bwMode="auto">
          <a:xfrm>
            <a:off x="3426942" y="2484090"/>
            <a:ext cx="28732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调度的规则</a:t>
            </a:r>
          </a:p>
        </p:txBody>
      </p:sp>
      <p:sp>
        <p:nvSpPr>
          <p:cNvPr id="112" name="Text Box 12"/>
          <p:cNvSpPr txBox="1">
            <a:spLocks noChangeArrowheads="1"/>
          </p:cNvSpPr>
          <p:nvPr/>
        </p:nvSpPr>
        <p:spPr bwMode="auto">
          <a:xfrm>
            <a:off x="3419872" y="3336578"/>
            <a:ext cx="41074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调度的决策模式</a:t>
            </a:r>
          </a:p>
        </p:txBody>
      </p:sp>
      <p:sp>
        <p:nvSpPr>
          <p:cNvPr id="113" name="Text Box 12"/>
          <p:cNvSpPr txBox="1">
            <a:spLocks noChangeArrowheads="1"/>
          </p:cNvSpPr>
          <p:nvPr/>
        </p:nvSpPr>
        <p:spPr bwMode="auto">
          <a:xfrm>
            <a:off x="3426942" y="4243040"/>
            <a:ext cx="20113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调度算法</a:t>
            </a:r>
          </a:p>
        </p:txBody>
      </p:sp>
      <p:grpSp>
        <p:nvGrpSpPr>
          <p:cNvPr id="114" name="Group 57"/>
          <p:cNvGrpSpPr>
            <a:grpSpLocks/>
          </p:cNvGrpSpPr>
          <p:nvPr/>
        </p:nvGrpSpPr>
        <p:grpSpPr bwMode="auto">
          <a:xfrm>
            <a:off x="1907704" y="5140102"/>
            <a:ext cx="5410200" cy="665162"/>
            <a:chOff x="1152" y="2845"/>
            <a:chExt cx="3408" cy="419"/>
          </a:xfrm>
        </p:grpSpPr>
        <p:grpSp>
          <p:nvGrpSpPr>
            <p:cNvPr id="115" name="Group 21"/>
            <p:cNvGrpSpPr>
              <a:grpSpLocks/>
            </p:cNvGrpSpPr>
            <p:nvPr/>
          </p:nvGrpSpPr>
          <p:grpSpPr bwMode="auto">
            <a:xfrm>
              <a:off x="1152" y="2845"/>
              <a:ext cx="480" cy="419"/>
              <a:chOff x="3174" y="2656"/>
              <a:chExt cx="1549" cy="1351"/>
            </a:xfrm>
          </p:grpSpPr>
          <p:sp>
            <p:nvSpPr>
              <p:cNvPr id="118"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endParaRPr lang="zh-CN" altLang="en-US"/>
              </a:p>
            </p:txBody>
          </p:sp>
          <p:sp>
            <p:nvSpPr>
              <p:cNvPr id="119"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endParaRPr lang="zh-CN" altLang="en-US"/>
              </a:p>
            </p:txBody>
          </p:sp>
          <p:sp>
            <p:nvSpPr>
              <p:cNvPr id="120" name="AutoShape 24"/>
              <p:cNvSpPr>
                <a:spLocks noChangeArrowheads="1"/>
              </p:cNvSpPr>
              <p:nvPr/>
            </p:nvSpPr>
            <p:spPr bwMode="gray">
              <a:xfrm>
                <a:off x="3264" y="2737"/>
                <a:ext cx="1349" cy="1167"/>
              </a:xfrm>
              <a:prstGeom prst="hexagon">
                <a:avLst>
                  <a:gd name="adj" fmla="val 28896"/>
                  <a:gd name="vf" fmla="val 115470"/>
                </a:avLst>
              </a:prstGeom>
              <a:ln>
                <a:headEnd/>
                <a:tailEnd/>
              </a:ln>
            </p:spPr>
            <p:style>
              <a:lnRef idx="0">
                <a:schemeClr val="accent6"/>
              </a:lnRef>
              <a:fillRef idx="3">
                <a:schemeClr val="accent6"/>
              </a:fillRef>
              <a:effectRef idx="3">
                <a:schemeClr val="accent6"/>
              </a:effectRef>
              <a:fontRef idx="minor">
                <a:schemeClr val="lt1"/>
              </a:fontRef>
            </p:style>
            <p:txBody>
              <a:bodyPr wrap="none" anchor="ctr"/>
              <a:lstStyle/>
              <a:p>
                <a:pPr>
                  <a:defRPr/>
                </a:pPr>
                <a:endParaRPr lang="zh-CN" altLang="en-US">
                  <a:latin typeface="Arial" charset="0"/>
                  <a:ea typeface="+mn-ea"/>
                </a:endParaRPr>
              </a:p>
            </p:txBody>
          </p:sp>
        </p:grpSp>
        <p:sp>
          <p:nvSpPr>
            <p:cNvPr id="116" name="Line 28"/>
            <p:cNvSpPr>
              <a:spLocks noChangeShapeType="1"/>
            </p:cNvSpPr>
            <p:nvPr/>
          </p:nvSpPr>
          <p:spPr bwMode="auto">
            <a:xfrm>
              <a:off x="1536" y="3229"/>
              <a:ext cx="3024" cy="0"/>
            </a:xfrm>
            <a:prstGeom prst="line">
              <a:avLst/>
            </a:prstGeom>
            <a:noFill/>
            <a:ln w="25400">
              <a:solidFill>
                <a:srgbClr val="C0C0C0"/>
              </a:solidFill>
              <a:prstDash val="sysDot"/>
              <a:round/>
              <a:headEnd/>
              <a:tailEnd type="oval" w="med" len="med"/>
            </a:ln>
            <a:effectLst/>
          </p:spPr>
          <p:txBody>
            <a:bodyPr wrap="none" anchor="ctr"/>
            <a:lstStyle/>
            <a:p>
              <a:endParaRPr lang="zh-CN" altLang="en-US"/>
            </a:p>
          </p:txBody>
        </p:sp>
        <p:sp>
          <p:nvSpPr>
            <p:cNvPr id="117" name="Text Box 30"/>
            <p:cNvSpPr txBox="1">
              <a:spLocks noChangeArrowheads="1"/>
            </p:cNvSpPr>
            <p:nvPr/>
          </p:nvSpPr>
          <p:spPr bwMode="gray">
            <a:xfrm>
              <a:off x="1276" y="2907"/>
              <a:ext cx="223" cy="288"/>
            </a:xfrm>
            <a:prstGeom prst="rect">
              <a:avLst/>
            </a:prstGeom>
            <a:noFill/>
            <a:ln w="9525" algn="ctr">
              <a:noFill/>
              <a:miter lim="800000"/>
              <a:headEnd/>
              <a:tailEnd/>
            </a:ln>
            <a:effectLst/>
          </p:spPr>
          <p:txBody>
            <a:bodyPr wrap="none">
              <a:spAutoFit/>
            </a:bodyPr>
            <a:lstStyle/>
            <a:p>
              <a:pPr algn="ctr" eaLnBrk="0" hangingPunct="0"/>
              <a:r>
                <a:rPr lang="en-US" altLang="zh-CN" sz="2400" b="1" dirty="0">
                  <a:solidFill>
                    <a:schemeClr val="bg1"/>
                  </a:solidFill>
                  <a:ea typeface="宋体" pitchFamily="2" charset="-122"/>
                </a:rPr>
                <a:t>5</a:t>
              </a:r>
            </a:p>
          </p:txBody>
        </p:sp>
      </p:grpSp>
      <p:sp>
        <p:nvSpPr>
          <p:cNvPr id="121" name="Text Box 12"/>
          <p:cNvSpPr txBox="1">
            <a:spLocks noChangeArrowheads="1"/>
          </p:cNvSpPr>
          <p:nvPr/>
        </p:nvSpPr>
        <p:spPr bwMode="auto">
          <a:xfrm>
            <a:off x="3426942" y="5132164"/>
            <a:ext cx="3890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ea typeface="黑体" pitchFamily="49" charset="-122"/>
              </a:defRPr>
            </a:lvl1pPr>
            <a:lvl2pPr marL="742950" indent="-285750" eaLnBrk="0" hangingPunct="0">
              <a:defRPr>
                <a:solidFill>
                  <a:schemeClr val="tx1"/>
                </a:solidFill>
                <a:latin typeface="Arial" charset="0"/>
                <a:ea typeface="黑体" pitchFamily="49" charset="-122"/>
              </a:defRPr>
            </a:lvl2pPr>
            <a:lvl3pPr marL="1143000" indent="-228600" eaLnBrk="0" hangingPunct="0">
              <a:defRPr>
                <a:solidFill>
                  <a:schemeClr val="tx1"/>
                </a:solidFill>
                <a:latin typeface="Arial" charset="0"/>
                <a:ea typeface="黑体" pitchFamily="49" charset="-122"/>
              </a:defRPr>
            </a:lvl3pPr>
            <a:lvl4pPr marL="1600200" indent="-228600" eaLnBrk="0" hangingPunct="0">
              <a:defRPr>
                <a:solidFill>
                  <a:schemeClr val="tx1"/>
                </a:solidFill>
                <a:latin typeface="Arial" charset="0"/>
                <a:ea typeface="黑体" pitchFamily="49" charset="-122"/>
              </a:defRPr>
            </a:lvl4pPr>
            <a:lvl5pPr marL="2057400" indent="-228600" eaLnBrk="0" hangingPunct="0">
              <a:defRPr>
                <a:solidFill>
                  <a:schemeClr val="tx1"/>
                </a:solidFill>
                <a:latin typeface="Arial" charset="0"/>
                <a:ea typeface="黑体" pitchFamily="49" charset="-122"/>
              </a:defRPr>
            </a:lvl5pPr>
            <a:lvl6pPr marL="2514600" indent="-228600" eaLnBrk="0" fontAlgn="base" hangingPunct="0">
              <a:spcBef>
                <a:spcPct val="0"/>
              </a:spcBef>
              <a:spcAft>
                <a:spcPct val="0"/>
              </a:spcAft>
              <a:defRPr>
                <a:solidFill>
                  <a:schemeClr val="tx1"/>
                </a:solidFill>
                <a:latin typeface="Arial" charset="0"/>
                <a:ea typeface="黑体" pitchFamily="49" charset="-122"/>
              </a:defRPr>
            </a:lvl6pPr>
            <a:lvl7pPr marL="2971800" indent="-228600" eaLnBrk="0" fontAlgn="base" hangingPunct="0">
              <a:spcBef>
                <a:spcPct val="0"/>
              </a:spcBef>
              <a:spcAft>
                <a:spcPct val="0"/>
              </a:spcAft>
              <a:defRPr>
                <a:solidFill>
                  <a:schemeClr val="tx1"/>
                </a:solidFill>
                <a:latin typeface="Arial" charset="0"/>
                <a:ea typeface="黑体" pitchFamily="49" charset="-122"/>
              </a:defRPr>
            </a:lvl7pPr>
            <a:lvl8pPr marL="3429000" indent="-228600" eaLnBrk="0" fontAlgn="base" hangingPunct="0">
              <a:spcBef>
                <a:spcPct val="0"/>
              </a:spcBef>
              <a:spcAft>
                <a:spcPct val="0"/>
              </a:spcAft>
              <a:defRPr>
                <a:solidFill>
                  <a:schemeClr val="tx1"/>
                </a:solidFill>
                <a:latin typeface="Arial" charset="0"/>
                <a:ea typeface="黑体" pitchFamily="49" charset="-122"/>
              </a:defRPr>
            </a:lvl8pPr>
            <a:lvl9pPr marL="3886200" indent="-228600" eaLnBrk="0" fontAlgn="base" hangingPunct="0">
              <a:spcBef>
                <a:spcPct val="0"/>
              </a:spcBef>
              <a:spcAft>
                <a:spcPct val="0"/>
              </a:spcAft>
              <a:defRPr>
                <a:solidFill>
                  <a:schemeClr val="tx1"/>
                </a:solidFill>
                <a:latin typeface="Arial" charset="0"/>
                <a:ea typeface="黑体" pitchFamily="49" charset="-122"/>
              </a:defRPr>
            </a:lvl9pPr>
          </a:lstStyle>
          <a:p>
            <a:pPr>
              <a:defRPr/>
            </a:pPr>
            <a:r>
              <a:rPr lang="zh-CN" altLang="en-US" sz="2800" dirty="0">
                <a:latin typeface="+mn-ea"/>
                <a:ea typeface="+mn-ea"/>
              </a:rPr>
              <a:t>实时系统和实时调度</a:t>
            </a:r>
          </a:p>
        </p:txBody>
      </p:sp>
    </p:spTree>
    <p:extLst>
      <p:ext uri="{BB962C8B-B14F-4D97-AF65-F5344CB8AC3E}">
        <p14:creationId xmlns:p14="http://schemas.microsoft.com/office/powerpoint/2010/main" val="173613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2B3DD-260C-5F41-AE16-9D925176F2C1}"/>
              </a:ext>
            </a:extLst>
          </p:cNvPr>
          <p:cNvSpPr>
            <a:spLocks noGrp="1"/>
          </p:cNvSpPr>
          <p:nvPr>
            <p:ph type="title"/>
          </p:nvPr>
        </p:nvSpPr>
        <p:spPr/>
        <p:txBody>
          <a:bodyPr/>
          <a:lstStyle/>
          <a:p>
            <a:r>
              <a:rPr kumimoji="1" lang="en-US" altLang="zh-CN" dirty="0"/>
              <a:t>2.9</a:t>
            </a:r>
            <a:r>
              <a:rPr kumimoji="1" lang="zh-CN" altLang="en-US" dirty="0"/>
              <a:t> 调度的规则</a:t>
            </a:r>
          </a:p>
        </p:txBody>
      </p:sp>
      <p:sp>
        <p:nvSpPr>
          <p:cNvPr id="3" name="内容占位符 2">
            <a:extLst>
              <a:ext uri="{FF2B5EF4-FFF2-40B4-BE49-F238E27FC236}">
                <a16:creationId xmlns:a16="http://schemas.microsoft.com/office/drawing/2014/main" id="{07CA20AC-F45F-004D-AB58-90455E8A46F3}"/>
              </a:ext>
            </a:extLst>
          </p:cNvPr>
          <p:cNvSpPr>
            <a:spLocks noGrp="1"/>
          </p:cNvSpPr>
          <p:nvPr>
            <p:ph idx="1"/>
          </p:nvPr>
        </p:nvSpPr>
        <p:spPr>
          <a:xfrm>
            <a:off x="0" y="1075184"/>
            <a:ext cx="8229600" cy="625624"/>
          </a:xfrm>
        </p:spPr>
        <p:txBody>
          <a:bodyPr/>
          <a:lstStyle/>
          <a:p>
            <a:r>
              <a:rPr kumimoji="1" lang="zh-CN" altLang="en-US" dirty="0"/>
              <a:t>优先级的使用</a:t>
            </a:r>
          </a:p>
        </p:txBody>
      </p:sp>
      <p:pic>
        <p:nvPicPr>
          <p:cNvPr id="4" name="Picture 5" descr="f4.pdf">
            <a:extLst>
              <a:ext uri="{FF2B5EF4-FFF2-40B4-BE49-F238E27FC236}">
                <a16:creationId xmlns:a16="http://schemas.microsoft.com/office/drawing/2014/main" id="{A3122921-83DA-444D-811C-DA6166096864}"/>
              </a:ext>
            </a:extLst>
          </p:cNvPr>
          <p:cNvPicPr>
            <a:picLocks noChangeAspect="1"/>
          </p:cNvPicPr>
          <p:nvPr/>
        </p:nvPicPr>
        <p:blipFill rotWithShape="1">
          <a:blip r:embed="rId2"/>
          <a:srcRect l="10262" r="14261" b="21166"/>
          <a:stretch/>
        </p:blipFill>
        <p:spPr>
          <a:xfrm>
            <a:off x="0" y="1215528"/>
            <a:ext cx="6885384" cy="5309816"/>
          </a:xfrm>
          <a:prstGeom prst="rect">
            <a:avLst/>
          </a:prstGeom>
        </p:spPr>
      </p:pic>
      <p:sp>
        <p:nvSpPr>
          <p:cNvPr id="8" name="文本框 7">
            <a:extLst>
              <a:ext uri="{FF2B5EF4-FFF2-40B4-BE49-F238E27FC236}">
                <a16:creationId xmlns:a16="http://schemas.microsoft.com/office/drawing/2014/main" id="{92C9E8CC-69E6-C349-8535-6083880E9F95}"/>
              </a:ext>
            </a:extLst>
          </p:cNvPr>
          <p:cNvSpPr txBox="1"/>
          <p:nvPr/>
        </p:nvSpPr>
        <p:spPr>
          <a:xfrm>
            <a:off x="6300192" y="2924944"/>
            <a:ext cx="2736304" cy="1938992"/>
          </a:xfrm>
          <a:prstGeom prst="rect">
            <a:avLst/>
          </a:prstGeom>
          <a:solidFill>
            <a:schemeClr val="accent2">
              <a:lumMod val="60000"/>
              <a:lumOff val="40000"/>
            </a:schemeClr>
          </a:solidFill>
        </p:spPr>
        <p:txBody>
          <a:bodyPr wrap="square" rtlCol="0">
            <a:spAutoFit/>
          </a:bodyPr>
          <a:lstStyle/>
          <a:p>
            <a:pPr marL="285750" indent="-285750">
              <a:buFont typeface="Wingdings" pitchFamily="2" charset="2"/>
              <a:buChar char="Ø"/>
            </a:pPr>
            <a:r>
              <a:rPr kumimoji="1" lang="zh-CN" altLang="en-US" sz="2400" dirty="0">
                <a:latin typeface="+mn-ea"/>
                <a:ea typeface="+mn-ea"/>
              </a:rPr>
              <a:t>考虑进程优先级可能导致饥饿</a:t>
            </a:r>
            <a:endParaRPr kumimoji="1" lang="en-US" altLang="zh-CN" sz="2400" dirty="0">
              <a:latin typeface="+mn-ea"/>
              <a:ea typeface="+mn-ea"/>
            </a:endParaRPr>
          </a:p>
          <a:p>
            <a:pPr marL="285750" indent="-285750">
              <a:buFont typeface="Wingdings" pitchFamily="2" charset="2"/>
              <a:buChar char="Ø"/>
            </a:pPr>
            <a:endParaRPr kumimoji="1" lang="en-US" altLang="zh-CN" sz="2400" dirty="0">
              <a:latin typeface="+mn-ea"/>
              <a:ea typeface="+mn-ea"/>
            </a:endParaRPr>
          </a:p>
          <a:p>
            <a:pPr marL="285750" indent="-285750">
              <a:buFont typeface="Wingdings" pitchFamily="2" charset="2"/>
              <a:buChar char="Ø"/>
            </a:pPr>
            <a:r>
              <a:rPr kumimoji="1" lang="zh-CN" altLang="en-US" sz="2400" dirty="0">
                <a:latin typeface="+mn-ea"/>
                <a:ea typeface="+mn-ea"/>
              </a:rPr>
              <a:t>可以采用动态优先级方案</a:t>
            </a:r>
          </a:p>
        </p:txBody>
      </p:sp>
    </p:spTree>
    <p:extLst>
      <p:ext uri="{BB962C8B-B14F-4D97-AF65-F5344CB8AC3E}">
        <p14:creationId xmlns:p14="http://schemas.microsoft.com/office/powerpoint/2010/main" val="118281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BBDB0-B54E-A54E-B8BE-A63617A6A0BA}"/>
              </a:ext>
            </a:extLst>
          </p:cNvPr>
          <p:cNvSpPr>
            <a:spLocks noGrp="1"/>
          </p:cNvSpPr>
          <p:nvPr>
            <p:ph type="title"/>
          </p:nvPr>
        </p:nvSpPr>
        <p:spPr/>
        <p:txBody>
          <a:bodyPr/>
          <a:lstStyle/>
          <a:p>
            <a:r>
              <a:rPr kumimoji="1" lang="en-US" altLang="zh-CN" dirty="0"/>
              <a:t>2.10</a:t>
            </a:r>
            <a:r>
              <a:rPr kumimoji="1" lang="zh-CN" altLang="en-US" dirty="0"/>
              <a:t> 调度的决策模式</a:t>
            </a:r>
          </a:p>
        </p:txBody>
      </p:sp>
      <p:sp>
        <p:nvSpPr>
          <p:cNvPr id="3" name="内容占位符 2">
            <a:extLst>
              <a:ext uri="{FF2B5EF4-FFF2-40B4-BE49-F238E27FC236}">
                <a16:creationId xmlns:a16="http://schemas.microsoft.com/office/drawing/2014/main" id="{055D4F7E-3BBB-F949-BE12-01543165D22C}"/>
              </a:ext>
            </a:extLst>
          </p:cNvPr>
          <p:cNvSpPr>
            <a:spLocks noGrp="1"/>
          </p:cNvSpPr>
          <p:nvPr>
            <p:ph idx="1"/>
          </p:nvPr>
        </p:nvSpPr>
        <p:spPr>
          <a:xfrm>
            <a:off x="111809" y="1124744"/>
            <a:ext cx="8229600" cy="432048"/>
          </a:xfrm>
        </p:spPr>
        <p:txBody>
          <a:bodyPr/>
          <a:lstStyle/>
          <a:p>
            <a:pPr marL="0" indent="0">
              <a:buNone/>
            </a:pPr>
            <a:r>
              <a:rPr kumimoji="1" lang="zh-CN" altLang="en-US" dirty="0"/>
              <a:t>调度的决策模式</a:t>
            </a:r>
            <a:endParaRPr kumimoji="1" lang="en-US" altLang="zh-CN" dirty="0"/>
          </a:p>
        </p:txBody>
      </p:sp>
      <p:sp>
        <p:nvSpPr>
          <p:cNvPr id="5" name="内容占位符 2">
            <a:extLst>
              <a:ext uri="{FF2B5EF4-FFF2-40B4-BE49-F238E27FC236}">
                <a16:creationId xmlns:a16="http://schemas.microsoft.com/office/drawing/2014/main" id="{25BCCA08-E14B-2A42-9CD6-D30DB8D3E776}"/>
              </a:ext>
            </a:extLst>
          </p:cNvPr>
          <p:cNvSpPr txBox="1">
            <a:spLocks/>
          </p:cNvSpPr>
          <p:nvPr/>
        </p:nvSpPr>
        <p:spPr bwMode="auto">
          <a:xfrm>
            <a:off x="313495" y="1885551"/>
            <a:ext cx="3951139" cy="4063729"/>
          </a:xfrm>
          <a:prstGeom prst="rect">
            <a:avLst/>
          </a:prstGeom>
          <a:solidFill>
            <a:schemeClr val="accent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ClrTx/>
              <a:buSzPct val="80000"/>
              <a:buFont typeface="Wingdings" panose="05000000000000000000" pitchFamily="2" charset="2"/>
              <a:buChar char="l"/>
            </a:pPr>
            <a:r>
              <a:rPr kumimoji="1" lang="zh-CN" altLang="en-US" kern="0" dirty="0">
                <a:latin typeface="+mn-ea"/>
              </a:rPr>
              <a:t>非抢占（非剥夺）</a:t>
            </a:r>
            <a:endParaRPr kumimoji="1" lang="en-US" altLang="zh-CN" kern="0" dirty="0">
              <a:latin typeface="+mn-ea"/>
            </a:endParaRPr>
          </a:p>
          <a:p>
            <a:pPr lvl="1"/>
            <a:r>
              <a:rPr lang="zh-CN" altLang="en-US" kern="0" dirty="0">
                <a:latin typeface="+mn-ea"/>
                <a:ea typeface="+mn-ea"/>
              </a:rPr>
              <a:t>执行进程只有在执行完毕，或因申请</a:t>
            </a:r>
            <a:r>
              <a:rPr lang="en-US" altLang="zh-CN" kern="0" dirty="0">
                <a:latin typeface="+mn-ea"/>
                <a:ea typeface="+mn-ea"/>
              </a:rPr>
              <a:t>I/O</a:t>
            </a:r>
            <a:r>
              <a:rPr lang="zh-CN" altLang="en-US" kern="0" dirty="0">
                <a:latin typeface="+mn-ea"/>
                <a:ea typeface="+mn-ea"/>
              </a:rPr>
              <a:t>或请求某些操作系统服务而阻塞自己时，才释放处理机。</a:t>
            </a:r>
            <a:endParaRPr kumimoji="1" lang="en-US" altLang="zh-CN" kern="0" dirty="0">
              <a:latin typeface="+mn-ea"/>
              <a:ea typeface="+mn-ea"/>
            </a:endParaRPr>
          </a:p>
        </p:txBody>
      </p:sp>
      <p:sp>
        <p:nvSpPr>
          <p:cNvPr id="6" name="内容占位符 2">
            <a:extLst>
              <a:ext uri="{FF2B5EF4-FFF2-40B4-BE49-F238E27FC236}">
                <a16:creationId xmlns:a16="http://schemas.microsoft.com/office/drawing/2014/main" id="{943C87A9-2C6D-AF4E-991A-2A4B8C2C7AFD}"/>
              </a:ext>
            </a:extLst>
          </p:cNvPr>
          <p:cNvSpPr txBox="1">
            <a:spLocks/>
          </p:cNvSpPr>
          <p:nvPr/>
        </p:nvSpPr>
        <p:spPr bwMode="auto">
          <a:xfrm>
            <a:off x="4860032" y="1885551"/>
            <a:ext cx="4103916" cy="4063729"/>
          </a:xfrm>
          <a:prstGeom prst="rect">
            <a:avLst/>
          </a:prstGeom>
          <a:solidFill>
            <a:schemeClr val="tx2">
              <a:lumMod val="40000"/>
              <a:lumOff val="6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a:buClrTx/>
              <a:buSzPct val="80000"/>
              <a:buFont typeface="Wingdings" panose="05000000000000000000" pitchFamily="2" charset="2"/>
              <a:buChar char="l"/>
            </a:pPr>
            <a:r>
              <a:rPr kumimoji="1" lang="zh-CN" altLang="en-US" kern="0" dirty="0">
                <a:latin typeface="+mn-ea"/>
              </a:rPr>
              <a:t>抢占（剥夺）</a:t>
            </a:r>
            <a:endParaRPr kumimoji="1" lang="en-US" altLang="zh-CN" kern="0" dirty="0">
              <a:latin typeface="+mn-ea"/>
            </a:endParaRPr>
          </a:p>
          <a:p>
            <a:pPr lvl="1"/>
            <a:r>
              <a:rPr kumimoji="1" lang="zh-CN" altLang="en-US" kern="0" dirty="0">
                <a:latin typeface="+mn-ea"/>
                <a:ea typeface="+mn-ea"/>
              </a:rPr>
              <a:t>执行进程可能被操作系统中断，并转换为就绪态。</a:t>
            </a:r>
            <a:endParaRPr kumimoji="1" lang="en-US" altLang="zh-CN" kern="0" dirty="0">
              <a:latin typeface="+mn-ea"/>
              <a:ea typeface="+mn-ea"/>
            </a:endParaRPr>
          </a:p>
          <a:p>
            <a:pPr lvl="1"/>
            <a:r>
              <a:rPr kumimoji="1" lang="zh-CN" altLang="en-US" kern="0" dirty="0">
                <a:latin typeface="+mn-ea"/>
                <a:ea typeface="+mn-ea"/>
              </a:rPr>
              <a:t>抢占可能发生在</a:t>
            </a:r>
            <a:endParaRPr kumimoji="1" lang="en-US" altLang="zh-CN" kern="0" dirty="0">
              <a:latin typeface="+mn-ea"/>
              <a:ea typeface="+mn-ea"/>
            </a:endParaRPr>
          </a:p>
          <a:p>
            <a:pPr lvl="2"/>
            <a:r>
              <a:rPr kumimoji="1" lang="zh-CN" altLang="en-US" kern="0" dirty="0">
                <a:latin typeface="+mn-ea"/>
                <a:ea typeface="+mn-ea"/>
              </a:rPr>
              <a:t>新进程到达时</a:t>
            </a:r>
            <a:endParaRPr kumimoji="1" lang="en-US" altLang="zh-CN" kern="0" dirty="0">
              <a:latin typeface="+mn-ea"/>
              <a:ea typeface="+mn-ea"/>
            </a:endParaRPr>
          </a:p>
          <a:p>
            <a:pPr lvl="2"/>
            <a:r>
              <a:rPr kumimoji="1" lang="zh-CN" altLang="en-US" kern="0" dirty="0">
                <a:latin typeface="+mn-ea"/>
                <a:ea typeface="+mn-ea"/>
              </a:rPr>
              <a:t>中断发生后把一个阻塞进程置为就绪态</a:t>
            </a:r>
            <a:endParaRPr kumimoji="1" lang="en-US" altLang="zh-CN" kern="0" dirty="0">
              <a:latin typeface="+mn-ea"/>
              <a:ea typeface="+mn-ea"/>
            </a:endParaRPr>
          </a:p>
          <a:p>
            <a:pPr lvl="2"/>
            <a:r>
              <a:rPr kumimoji="1" lang="zh-CN" altLang="en-US" kern="0" dirty="0">
                <a:latin typeface="+mn-ea"/>
                <a:ea typeface="+mn-ea"/>
              </a:rPr>
              <a:t>周期性的时钟中断</a:t>
            </a:r>
          </a:p>
        </p:txBody>
      </p:sp>
    </p:spTree>
    <p:extLst>
      <p:ext uri="{BB962C8B-B14F-4D97-AF65-F5344CB8AC3E}">
        <p14:creationId xmlns:p14="http://schemas.microsoft.com/office/powerpoint/2010/main" val="247941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FE13E-AF61-234F-BD7C-8697D2E206B9}"/>
              </a:ext>
            </a:extLst>
          </p:cNvPr>
          <p:cNvSpPr>
            <a:spLocks noGrp="1"/>
          </p:cNvSpPr>
          <p:nvPr>
            <p:ph type="title"/>
          </p:nvPr>
        </p:nvSpPr>
        <p:spPr/>
        <p:txBody>
          <a:bodyPr/>
          <a:lstStyle/>
          <a:p>
            <a:r>
              <a:rPr kumimoji="1" lang="en-US" altLang="zh-CN" dirty="0"/>
              <a:t>2.10</a:t>
            </a:r>
            <a:r>
              <a:rPr kumimoji="1" lang="zh-CN" altLang="en-US" dirty="0"/>
              <a:t> 调度的决策模式</a:t>
            </a:r>
          </a:p>
        </p:txBody>
      </p:sp>
      <p:sp>
        <p:nvSpPr>
          <p:cNvPr id="3" name="内容占位符 2">
            <a:extLst>
              <a:ext uri="{FF2B5EF4-FFF2-40B4-BE49-F238E27FC236}">
                <a16:creationId xmlns:a16="http://schemas.microsoft.com/office/drawing/2014/main" id="{8E1DE267-E1AC-B94A-AB9C-D62B7467E98D}"/>
              </a:ext>
            </a:extLst>
          </p:cNvPr>
          <p:cNvSpPr>
            <a:spLocks noGrp="1"/>
          </p:cNvSpPr>
          <p:nvPr>
            <p:ph idx="1"/>
          </p:nvPr>
        </p:nvSpPr>
        <p:spPr>
          <a:xfrm>
            <a:off x="86816" y="1068288"/>
            <a:ext cx="8229600" cy="4953000"/>
          </a:xfrm>
        </p:spPr>
        <p:txBody>
          <a:bodyPr/>
          <a:lstStyle/>
          <a:p>
            <a:pPr marL="0" indent="0">
              <a:lnSpc>
                <a:spcPct val="125000"/>
              </a:lnSpc>
              <a:buNone/>
            </a:pPr>
            <a:r>
              <a:rPr kumimoji="1" lang="zh-CN" altLang="en-US" b="1" dirty="0">
                <a:ea typeface="+mn-ea"/>
              </a:rPr>
              <a:t>调度的选择函数（</a:t>
            </a:r>
            <a:r>
              <a:rPr kumimoji="1" lang="en-US" altLang="zh-CN" b="1" dirty="0">
                <a:ea typeface="+mn-ea"/>
              </a:rPr>
              <a:t>selection</a:t>
            </a:r>
            <a:r>
              <a:rPr kumimoji="1" lang="zh-CN" altLang="en-US" b="1" dirty="0">
                <a:ea typeface="+mn-ea"/>
              </a:rPr>
              <a:t> </a:t>
            </a:r>
            <a:r>
              <a:rPr kumimoji="1" lang="en-US" altLang="zh-CN" b="1" dirty="0">
                <a:ea typeface="+mn-ea"/>
              </a:rPr>
              <a:t>function</a:t>
            </a:r>
            <a:r>
              <a:rPr kumimoji="1" lang="zh-CN" altLang="en-US" b="1" dirty="0">
                <a:ea typeface="+mn-ea"/>
              </a:rPr>
              <a:t>）</a:t>
            </a:r>
            <a:endParaRPr kumimoji="1" lang="en-US" altLang="zh-CN" b="1" dirty="0">
              <a:ea typeface="+mn-ea"/>
            </a:endParaRPr>
          </a:p>
          <a:p>
            <a:pPr>
              <a:lnSpc>
                <a:spcPct val="125000"/>
              </a:lnSpc>
            </a:pPr>
            <a:r>
              <a:rPr kumimoji="1" lang="zh-CN" altLang="en-US" dirty="0">
                <a:ea typeface="+mn-ea"/>
              </a:rPr>
              <a:t>决定下次选择哪个就绪进程执行</a:t>
            </a:r>
            <a:endParaRPr kumimoji="1" lang="en-US" altLang="zh-CN" dirty="0">
              <a:ea typeface="+mn-ea"/>
            </a:endParaRPr>
          </a:p>
          <a:p>
            <a:pPr>
              <a:lnSpc>
                <a:spcPct val="125000"/>
              </a:lnSpc>
            </a:pPr>
            <a:r>
              <a:rPr kumimoji="1" lang="zh-CN" altLang="en-US" dirty="0">
                <a:ea typeface="+mn-ea"/>
              </a:rPr>
              <a:t>可以基于优先级、资源需求或进程的执行特性</a:t>
            </a:r>
            <a:endParaRPr kumimoji="1" lang="en-US" altLang="zh-CN" dirty="0">
              <a:ea typeface="+mn-ea"/>
            </a:endParaRPr>
          </a:p>
          <a:p>
            <a:pPr>
              <a:lnSpc>
                <a:spcPct val="125000"/>
              </a:lnSpc>
            </a:pPr>
            <a:r>
              <a:rPr kumimoji="1" lang="zh-CN" altLang="en-US" dirty="0">
                <a:ea typeface="+mn-ea"/>
              </a:rPr>
              <a:t>基于执行特性时的关键参数</a:t>
            </a:r>
            <a:endParaRPr kumimoji="1" lang="en-US" altLang="zh-CN" dirty="0">
              <a:ea typeface="+mn-ea"/>
            </a:endParaRPr>
          </a:p>
          <a:p>
            <a:pPr lvl="1">
              <a:lnSpc>
                <a:spcPct val="125000"/>
              </a:lnSpc>
            </a:pPr>
            <a:r>
              <a:rPr kumimoji="1" lang="en-US" altLang="zh-CN" dirty="0">
                <a:ea typeface="+mn-ea"/>
              </a:rPr>
              <a:t>w = </a:t>
            </a:r>
            <a:r>
              <a:rPr kumimoji="1" lang="zh-CN" altLang="en-US" dirty="0">
                <a:ea typeface="+mn-ea"/>
              </a:rPr>
              <a:t>目前为止在系统里的等待时间</a:t>
            </a:r>
            <a:endParaRPr kumimoji="1" lang="en-US" altLang="zh-CN" dirty="0">
              <a:ea typeface="+mn-ea"/>
            </a:endParaRPr>
          </a:p>
          <a:p>
            <a:pPr lvl="1">
              <a:lnSpc>
                <a:spcPct val="125000"/>
              </a:lnSpc>
            </a:pPr>
            <a:r>
              <a:rPr kumimoji="1" lang="en-US" altLang="zh-CN" dirty="0">
                <a:ea typeface="+mn-ea"/>
              </a:rPr>
              <a:t>e = </a:t>
            </a:r>
            <a:r>
              <a:rPr kumimoji="1" lang="zh-CN" altLang="en-US" dirty="0">
                <a:ea typeface="+mn-ea"/>
              </a:rPr>
              <a:t>目前为止花费的执行时间</a:t>
            </a:r>
            <a:endParaRPr kumimoji="1" lang="en-US" altLang="zh-CN" dirty="0">
              <a:ea typeface="+mn-ea"/>
            </a:endParaRPr>
          </a:p>
          <a:p>
            <a:pPr lvl="1">
              <a:lnSpc>
                <a:spcPct val="125000"/>
              </a:lnSpc>
            </a:pPr>
            <a:r>
              <a:rPr kumimoji="1" lang="en-US" altLang="zh-CN" dirty="0">
                <a:ea typeface="+mn-ea"/>
              </a:rPr>
              <a:t>s = </a:t>
            </a:r>
            <a:r>
              <a:rPr kumimoji="1" lang="zh-CN" altLang="en-US" dirty="0">
                <a:ea typeface="+mn-ea"/>
              </a:rPr>
              <a:t>进程所需的总服务时间，包括</a:t>
            </a:r>
            <a:r>
              <a:rPr kumimoji="1" lang="en-US" altLang="zh-CN" dirty="0">
                <a:ea typeface="+mn-ea"/>
              </a:rPr>
              <a:t>e</a:t>
            </a:r>
            <a:r>
              <a:rPr kumimoji="1" lang="zh-CN" altLang="en-US" dirty="0">
                <a:ea typeface="+mn-ea"/>
              </a:rPr>
              <a:t>；</a:t>
            </a:r>
            <a:r>
              <a:rPr kumimoji="1" lang="en-US" altLang="zh-CN" dirty="0">
                <a:ea typeface="+mn-ea"/>
              </a:rPr>
              <a:t> </a:t>
            </a:r>
            <a:r>
              <a:rPr kumimoji="1" lang="zh-CN" altLang="en-US" dirty="0">
                <a:ea typeface="+mn-ea"/>
              </a:rPr>
              <a:t>这个参数需要估计或者由用户提供</a:t>
            </a:r>
          </a:p>
        </p:txBody>
      </p:sp>
    </p:spTree>
    <p:extLst>
      <p:ext uri="{BB962C8B-B14F-4D97-AF65-F5344CB8AC3E}">
        <p14:creationId xmlns:p14="http://schemas.microsoft.com/office/powerpoint/2010/main" val="157784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 </a:t>
            </a:r>
            <a:r>
              <a:rPr lang="zh-CN" altLang="en-US" b="1" dirty="0">
                <a:latin typeface="Times New Roman" pitchFamily="18" charset="0"/>
                <a:ea typeface="黑体" pitchFamily="49" charset="-122"/>
                <a:cs typeface="Times New Roman" pitchFamily="18" charset="0"/>
              </a:rPr>
              <a:t>调度算法</a:t>
            </a:r>
          </a:p>
        </p:txBody>
      </p:sp>
      <p:sp>
        <p:nvSpPr>
          <p:cNvPr id="3" name="内容占位符 2"/>
          <p:cNvSpPr>
            <a:spLocks noGrp="1"/>
          </p:cNvSpPr>
          <p:nvPr>
            <p:ph idx="1"/>
          </p:nvPr>
        </p:nvSpPr>
        <p:spPr>
          <a:xfrm>
            <a:off x="35496" y="991269"/>
            <a:ext cx="8229600" cy="4525963"/>
          </a:xfrm>
        </p:spPr>
        <p:txBody>
          <a:bodyPr/>
          <a:lstStyle/>
          <a:p>
            <a:pPr eaLnBrk="1" hangingPunct="1">
              <a:spcAft>
                <a:spcPct val="5000"/>
              </a:spcAft>
            </a:pPr>
            <a:r>
              <a:rPr lang="zh-CN" altLang="zh-CN" b="0" dirty="0">
                <a:latin typeface="+mn-ea"/>
              </a:rPr>
              <a:t>调度算法</a:t>
            </a:r>
            <a:endParaRPr lang="zh-CN" altLang="en-US" b="0" dirty="0">
              <a:latin typeface="+mn-ea"/>
            </a:endParaRPr>
          </a:p>
          <a:p>
            <a:pPr lvl="1" eaLnBrk="1" hangingPunct="1">
              <a:spcAft>
                <a:spcPct val="5000"/>
              </a:spcAft>
            </a:pPr>
            <a:r>
              <a:rPr lang="zh-CN" altLang="en-US" b="0" dirty="0">
                <a:latin typeface="+mn-ea"/>
                <a:ea typeface="+mn-ea"/>
              </a:rPr>
              <a:t>根据系统的资源分配策略所规定的资源分配算法</a:t>
            </a:r>
          </a:p>
          <a:p>
            <a:pPr lvl="1" eaLnBrk="1" hangingPunct="1">
              <a:spcAft>
                <a:spcPct val="5000"/>
              </a:spcAft>
            </a:pPr>
            <a:r>
              <a:rPr lang="zh-CN" altLang="en-US" b="0" dirty="0">
                <a:latin typeface="+mn-ea"/>
                <a:ea typeface="+mn-ea"/>
              </a:rPr>
              <a:t>对于不同的系统目标，通常采用不同的调度算法</a:t>
            </a:r>
            <a:endParaRPr lang="en-US" altLang="zh-CN" sz="2000" b="0" dirty="0">
              <a:latin typeface="+mn-ea"/>
              <a:ea typeface="+mn-ea"/>
            </a:endParaRPr>
          </a:p>
          <a:p>
            <a:pPr algn="just">
              <a:spcAft>
                <a:spcPct val="5000"/>
              </a:spcAft>
            </a:pPr>
            <a:r>
              <a:rPr lang="zh-CN" altLang="en-US" b="0" dirty="0">
                <a:latin typeface="+mn-ea"/>
              </a:rPr>
              <a:t>常见的调度算法</a:t>
            </a:r>
          </a:p>
          <a:p>
            <a:pPr marL="457200" lvl="1" indent="0" eaLnBrk="1" hangingPunct="1">
              <a:spcAft>
                <a:spcPct val="5000"/>
              </a:spcAft>
              <a:buNone/>
            </a:pPr>
            <a:endParaRPr lang="zh-CN" altLang="en-US" b="0" dirty="0">
              <a:latin typeface="+mn-ea"/>
              <a:ea typeface="+mn-ea"/>
            </a:endParaRPr>
          </a:p>
        </p:txBody>
      </p:sp>
      <p:graphicFrame>
        <p:nvGraphicFramePr>
          <p:cNvPr id="4" name="图示 3"/>
          <p:cNvGraphicFramePr/>
          <p:nvPr>
            <p:extLst>
              <p:ext uri="{D42A27DB-BD31-4B8C-83A1-F6EECF244321}">
                <p14:modId xmlns:p14="http://schemas.microsoft.com/office/powerpoint/2010/main" val="2690303853"/>
              </p:ext>
            </p:extLst>
          </p:nvPr>
        </p:nvGraphicFramePr>
        <p:xfrm>
          <a:off x="1547664" y="3058593"/>
          <a:ext cx="6336704"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690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2AB49-225C-C946-A72C-44ED89FC3D22}"/>
              </a:ext>
            </a:extLst>
          </p:cNvPr>
          <p:cNvSpPr>
            <a:spLocks noGrp="1"/>
          </p:cNvSpPr>
          <p:nvPr>
            <p:ph type="title"/>
          </p:nvPr>
        </p:nvSpPr>
        <p:spPr/>
        <p:txBody>
          <a:bodyPr/>
          <a:lstStyle/>
          <a:p>
            <a:r>
              <a:rPr kumimoji="1" lang="en-US" altLang="zh-CN" dirty="0"/>
              <a:t>2.11</a:t>
            </a:r>
            <a:r>
              <a:rPr kumimoji="1" lang="zh-CN" altLang="en-US" dirty="0"/>
              <a:t> 调度算法</a:t>
            </a:r>
          </a:p>
        </p:txBody>
      </p:sp>
      <p:sp>
        <p:nvSpPr>
          <p:cNvPr id="3" name="内容占位符 2">
            <a:extLst>
              <a:ext uri="{FF2B5EF4-FFF2-40B4-BE49-F238E27FC236}">
                <a16:creationId xmlns:a16="http://schemas.microsoft.com/office/drawing/2014/main" id="{56E4CF3A-CB3E-344E-9EC9-94F8E41544E6}"/>
              </a:ext>
            </a:extLst>
          </p:cNvPr>
          <p:cNvSpPr>
            <a:spLocks noGrp="1"/>
          </p:cNvSpPr>
          <p:nvPr>
            <p:ph idx="1"/>
          </p:nvPr>
        </p:nvSpPr>
        <p:spPr>
          <a:xfrm>
            <a:off x="13832" y="980728"/>
            <a:ext cx="8229600" cy="337592"/>
          </a:xfrm>
        </p:spPr>
        <p:txBody>
          <a:bodyPr/>
          <a:lstStyle/>
          <a:p>
            <a:r>
              <a:rPr kumimoji="1" lang="zh-CN" altLang="en-US" dirty="0"/>
              <a:t>各种调度策略的特点</a:t>
            </a:r>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356C389E-9763-2D42-A072-DD70B299867A}"/>
                  </a:ext>
                </a:extLst>
              </p:cNvPr>
              <p:cNvGraphicFramePr>
                <a:graphicFrameLocks noGrp="1"/>
              </p:cNvGraphicFramePr>
              <p:nvPr>
                <p:extLst>
                  <p:ext uri="{D42A27DB-BD31-4B8C-83A1-F6EECF244321}">
                    <p14:modId xmlns:p14="http://schemas.microsoft.com/office/powerpoint/2010/main" val="3783811318"/>
                  </p:ext>
                </p:extLst>
              </p:nvPr>
            </p:nvGraphicFramePr>
            <p:xfrm>
              <a:off x="13837" y="1505989"/>
              <a:ext cx="9130163" cy="4931959"/>
            </p:xfrm>
            <a:graphic>
              <a:graphicData uri="http://schemas.openxmlformats.org/drawingml/2006/table">
                <a:tbl>
                  <a:tblPr firstRow="1" bandRow="1">
                    <a:tableStyleId>{21E4AEA4-8DFA-4A89-87EB-49C32662AFE0}</a:tableStyleId>
                  </a:tblPr>
                  <a:tblGrid>
                    <a:gridCol w="1029771">
                      <a:extLst>
                        <a:ext uri="{9D8B030D-6E8A-4147-A177-3AD203B41FA5}">
                          <a16:colId xmlns:a16="http://schemas.microsoft.com/office/drawing/2014/main" val="2085279581"/>
                        </a:ext>
                      </a:extLst>
                    </a:gridCol>
                    <a:gridCol w="1512168">
                      <a:extLst>
                        <a:ext uri="{9D8B030D-6E8A-4147-A177-3AD203B41FA5}">
                          <a16:colId xmlns:a16="http://schemas.microsoft.com/office/drawing/2014/main" val="3734638649"/>
                        </a:ext>
                      </a:extLst>
                    </a:gridCol>
                    <a:gridCol w="1512168">
                      <a:extLst>
                        <a:ext uri="{9D8B030D-6E8A-4147-A177-3AD203B41FA5}">
                          <a16:colId xmlns:a16="http://schemas.microsoft.com/office/drawing/2014/main" val="2250607569"/>
                        </a:ext>
                      </a:extLst>
                    </a:gridCol>
                    <a:gridCol w="1368152">
                      <a:extLst>
                        <a:ext uri="{9D8B030D-6E8A-4147-A177-3AD203B41FA5}">
                          <a16:colId xmlns:a16="http://schemas.microsoft.com/office/drawing/2014/main" val="3136340781"/>
                        </a:ext>
                      </a:extLst>
                    </a:gridCol>
                    <a:gridCol w="1008112">
                      <a:extLst>
                        <a:ext uri="{9D8B030D-6E8A-4147-A177-3AD203B41FA5}">
                          <a16:colId xmlns:a16="http://schemas.microsoft.com/office/drawing/2014/main" val="2607437087"/>
                        </a:ext>
                      </a:extLst>
                    </a:gridCol>
                    <a:gridCol w="1512168">
                      <a:extLst>
                        <a:ext uri="{9D8B030D-6E8A-4147-A177-3AD203B41FA5}">
                          <a16:colId xmlns:a16="http://schemas.microsoft.com/office/drawing/2014/main" val="3422223209"/>
                        </a:ext>
                      </a:extLst>
                    </a:gridCol>
                    <a:gridCol w="1187624">
                      <a:extLst>
                        <a:ext uri="{9D8B030D-6E8A-4147-A177-3AD203B41FA5}">
                          <a16:colId xmlns:a16="http://schemas.microsoft.com/office/drawing/2014/main" val="3708008443"/>
                        </a:ext>
                      </a:extLst>
                    </a:gridCol>
                  </a:tblGrid>
                  <a:tr h="499046">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CN" sz="1600" dirty="0"/>
                            <a:t>FCFS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Round robin</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SPN</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SRT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HRRN</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err="1"/>
                            <a:t>Feedbadk</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203145"/>
                      </a:ext>
                    </a:extLst>
                  </a:tr>
                  <a:tr h="461459">
                    <a:tc>
                      <a:txBody>
                        <a:bodyPr/>
                        <a:lstStyle/>
                        <a:p>
                          <a:r>
                            <a:rPr lang="zh-CN" altLang="en-US" sz="1600" dirty="0"/>
                            <a:t>选择函数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CN" sz="1600" dirty="0"/>
                            <a:t>max[w]</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常数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min[s]</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min[s-e]</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max[</a:t>
                          </a:r>
                          <a14:m>
                            <m:oMath xmlns:m="http://schemas.openxmlformats.org/officeDocument/2006/math">
                              <m:f>
                                <m:fPr>
                                  <m:ctrlPr>
                                    <a:rPr lang="en-US" altLang="zh-CN" sz="1600" i="1" smtClean="0">
                                      <a:latin typeface="Cambria Math" panose="02040503050406030204" pitchFamily="18" charset="0"/>
                                    </a:rPr>
                                  </m:ctrlPr>
                                </m:fPr>
                                <m:num>
                                  <m:r>
                                    <a:rPr lang="en-US" altLang="zh-CN" sz="1600" b="0" i="1" smtClean="0">
                                      <a:latin typeface="Cambria Math" panose="02040503050406030204" pitchFamily="18" charset="0"/>
                                    </a:rPr>
                                    <m:t>𝑤</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𝑠</m:t>
                                  </m:r>
                                </m:num>
                                <m:den>
                                  <m:r>
                                    <a:rPr lang="en-US" altLang="zh-CN" sz="1600" b="0" i="1" smtClean="0">
                                      <a:latin typeface="Cambria Math" panose="02040503050406030204" pitchFamily="18" charset="0"/>
                                    </a:rPr>
                                    <m:t>𝑠</m:t>
                                  </m:r>
                                </m:den>
                              </m:f>
                            </m:oMath>
                          </a14:m>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参后描述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374411"/>
                      </a:ext>
                    </a:extLst>
                  </a:tr>
                  <a:tr h="650553">
                    <a:tc>
                      <a:txBody>
                        <a:bodyPr/>
                        <a:lstStyle/>
                        <a:p>
                          <a:r>
                            <a:rPr lang="zh-CN" altLang="en-US" sz="1600" dirty="0"/>
                            <a:t>决策模式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非抢占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抢占</a:t>
                          </a:r>
                          <a:r>
                            <a:rPr lang="en-US" altLang="zh-CN" sz="1600" dirty="0"/>
                            <a:t>(</a:t>
                          </a:r>
                          <a:r>
                            <a:rPr lang="zh-CN" altLang="en-US" sz="1600" dirty="0"/>
                            <a:t>时间片完</a:t>
                          </a: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非抢占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抢占（到达时）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非抢占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抢占</a:t>
                          </a:r>
                          <a:r>
                            <a:rPr lang="en-US" altLang="zh-CN" sz="1600" dirty="0"/>
                            <a:t>(</a:t>
                          </a:r>
                          <a:r>
                            <a:rPr lang="zh-CN" altLang="en-US" sz="1600" dirty="0"/>
                            <a:t>时间片完</a:t>
                          </a: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224889"/>
                      </a:ext>
                    </a:extLst>
                  </a:tr>
                  <a:tr h="650553">
                    <a:tc>
                      <a:txBody>
                        <a:bodyPr/>
                        <a:lstStyle/>
                        <a:p>
                          <a:r>
                            <a:rPr lang="zh-CN" altLang="en-US" sz="1600" dirty="0"/>
                            <a:t>吞吐量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不强调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时间片小时，吞吐量低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不强调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90776"/>
                      </a:ext>
                    </a:extLst>
                  </a:tr>
                  <a:tr h="632264">
                    <a:tc>
                      <a:txBody>
                        <a:bodyPr/>
                        <a:lstStyle/>
                        <a:p>
                          <a:r>
                            <a:rPr lang="zh-CN" altLang="en-US" sz="1600" dirty="0"/>
                            <a:t>响应时间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可能很高，尤其在进程执行时间差别大时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为短进程提供较好的响应时间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为短进程提供较好的响应时间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提供较好的响应时间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提供较好的响应时间</a:t>
                          </a:r>
                        </a:p>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不强调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3468200"/>
                      </a:ext>
                    </a:extLst>
                  </a:tr>
                  <a:tr h="461459">
                    <a:tc>
                      <a:txBody>
                        <a:bodyPr/>
                        <a:lstStyle/>
                        <a:p>
                          <a:r>
                            <a:rPr lang="zh-CN" altLang="en-US" sz="1600" dirty="0"/>
                            <a:t>开销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最小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最小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可能较大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可能较大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可能较大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可能较大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27704"/>
                      </a:ext>
                    </a:extLst>
                  </a:tr>
                  <a:tr h="924470">
                    <a:tc>
                      <a:txBody>
                        <a:bodyPr/>
                        <a:lstStyle/>
                        <a:p>
                          <a:r>
                            <a:rPr lang="zh-CN" altLang="en-US" sz="1600" dirty="0"/>
                            <a:t>对进程影响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对短进程不利；对</a:t>
                          </a:r>
                          <a:r>
                            <a:rPr lang="en-US" altLang="zh-CN" sz="1600" dirty="0"/>
                            <a:t>I/O</a:t>
                          </a:r>
                          <a:r>
                            <a:rPr lang="zh-CN" altLang="en-US" sz="1600" dirty="0"/>
                            <a:t>密集型进程不利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公平对待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对长进程不利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对长进程不利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平衡性好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对</a:t>
                          </a:r>
                          <a:r>
                            <a:rPr lang="en-US" altLang="zh-CN" sz="1600" dirty="0"/>
                            <a:t>I/O</a:t>
                          </a:r>
                          <a:r>
                            <a:rPr lang="zh-CN" altLang="en-US" sz="1600" dirty="0"/>
                            <a:t>密集型进程可能有利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381300"/>
                      </a:ext>
                    </a:extLst>
                  </a:tr>
                  <a:tr h="461459">
                    <a:tc>
                      <a:txBody>
                        <a:bodyPr/>
                        <a:lstStyle/>
                        <a:p>
                          <a:r>
                            <a:rPr lang="zh-CN" altLang="en-US" sz="1600" dirty="0"/>
                            <a:t>饥饿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15679"/>
                      </a:ext>
                    </a:extLst>
                  </a:tr>
                </a:tbl>
              </a:graphicData>
            </a:graphic>
          </p:graphicFrame>
        </mc:Choice>
        <mc:Fallback xmlns="">
          <p:graphicFrame>
            <p:nvGraphicFramePr>
              <p:cNvPr id="5" name="表格 4">
                <a:extLst>
                  <a:ext uri="{FF2B5EF4-FFF2-40B4-BE49-F238E27FC236}">
                    <a16:creationId xmlns:a16="http://schemas.microsoft.com/office/drawing/2014/main" id="{356C389E-9763-2D42-A072-DD70B299867A}"/>
                  </a:ext>
                </a:extLst>
              </p:cNvPr>
              <p:cNvGraphicFramePr>
                <a:graphicFrameLocks noGrp="1"/>
              </p:cNvGraphicFramePr>
              <p:nvPr>
                <p:extLst>
                  <p:ext uri="{D42A27DB-BD31-4B8C-83A1-F6EECF244321}">
                    <p14:modId xmlns:p14="http://schemas.microsoft.com/office/powerpoint/2010/main" val="552189882"/>
                  </p:ext>
                </p:extLst>
              </p:nvPr>
            </p:nvGraphicFramePr>
            <p:xfrm>
              <a:off x="13837" y="1505989"/>
              <a:ext cx="9130163" cy="4931959"/>
            </p:xfrm>
            <a:graphic>
              <a:graphicData uri="http://schemas.openxmlformats.org/drawingml/2006/table">
                <a:tbl>
                  <a:tblPr firstRow="1" bandRow="1">
                    <a:tableStyleId>{21E4AEA4-8DFA-4A89-87EB-49C32662AFE0}</a:tableStyleId>
                  </a:tblPr>
                  <a:tblGrid>
                    <a:gridCol w="1029771">
                      <a:extLst>
                        <a:ext uri="{9D8B030D-6E8A-4147-A177-3AD203B41FA5}">
                          <a16:colId xmlns:a16="http://schemas.microsoft.com/office/drawing/2014/main" val="2085279581"/>
                        </a:ext>
                      </a:extLst>
                    </a:gridCol>
                    <a:gridCol w="1512168">
                      <a:extLst>
                        <a:ext uri="{9D8B030D-6E8A-4147-A177-3AD203B41FA5}">
                          <a16:colId xmlns:a16="http://schemas.microsoft.com/office/drawing/2014/main" val="3734638649"/>
                        </a:ext>
                      </a:extLst>
                    </a:gridCol>
                    <a:gridCol w="1512168">
                      <a:extLst>
                        <a:ext uri="{9D8B030D-6E8A-4147-A177-3AD203B41FA5}">
                          <a16:colId xmlns:a16="http://schemas.microsoft.com/office/drawing/2014/main" val="2250607569"/>
                        </a:ext>
                      </a:extLst>
                    </a:gridCol>
                    <a:gridCol w="1368152">
                      <a:extLst>
                        <a:ext uri="{9D8B030D-6E8A-4147-A177-3AD203B41FA5}">
                          <a16:colId xmlns:a16="http://schemas.microsoft.com/office/drawing/2014/main" val="3136340781"/>
                        </a:ext>
                      </a:extLst>
                    </a:gridCol>
                    <a:gridCol w="1008112">
                      <a:extLst>
                        <a:ext uri="{9D8B030D-6E8A-4147-A177-3AD203B41FA5}">
                          <a16:colId xmlns:a16="http://schemas.microsoft.com/office/drawing/2014/main" val="2607437087"/>
                        </a:ext>
                      </a:extLst>
                    </a:gridCol>
                    <a:gridCol w="1512168">
                      <a:extLst>
                        <a:ext uri="{9D8B030D-6E8A-4147-A177-3AD203B41FA5}">
                          <a16:colId xmlns:a16="http://schemas.microsoft.com/office/drawing/2014/main" val="3422223209"/>
                        </a:ext>
                      </a:extLst>
                    </a:gridCol>
                    <a:gridCol w="1187624">
                      <a:extLst>
                        <a:ext uri="{9D8B030D-6E8A-4147-A177-3AD203B41FA5}">
                          <a16:colId xmlns:a16="http://schemas.microsoft.com/office/drawing/2014/main" val="3708008443"/>
                        </a:ext>
                      </a:extLst>
                    </a:gridCol>
                  </a:tblGrid>
                  <a:tr h="499046">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CN" sz="1600" dirty="0"/>
                            <a:t>FCFS </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Round robin</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SPN</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SRT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a:t>HRRN</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dirty="0" err="1"/>
                            <a:t>Feedbadk</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203145"/>
                      </a:ext>
                    </a:extLst>
                  </a:tr>
                  <a:tr h="461459">
                    <a:tc>
                      <a:txBody>
                        <a:bodyPr/>
                        <a:lstStyle/>
                        <a:p>
                          <a:r>
                            <a:rPr lang="zh-CN" altLang="en-US" sz="1600" dirty="0"/>
                            <a:t>选择函数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US" altLang="zh-CN" sz="1600" dirty="0"/>
                            <a:t>max[w]</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常数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min[s]</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min[s-e]</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6050" t="-108108" r="-79832" b="-848649"/>
                          </a:stretch>
                        </a:blipFill>
                      </a:tcPr>
                    </a:tc>
                    <a:tc>
                      <a:txBody>
                        <a:bodyPr/>
                        <a:lstStyle/>
                        <a:p>
                          <a:r>
                            <a:rPr lang="zh-CN" altLang="en-US" sz="1600" dirty="0"/>
                            <a:t>参后描述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4374411"/>
                      </a:ext>
                    </a:extLst>
                  </a:tr>
                  <a:tr h="650553">
                    <a:tc>
                      <a:txBody>
                        <a:bodyPr/>
                        <a:lstStyle/>
                        <a:p>
                          <a:r>
                            <a:rPr lang="zh-CN" altLang="en-US" sz="1600" dirty="0"/>
                            <a:t>决策模式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非抢占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抢占</a:t>
                          </a:r>
                          <a:r>
                            <a:rPr lang="en-US" altLang="zh-CN" sz="1600" dirty="0"/>
                            <a:t>(</a:t>
                          </a:r>
                          <a:r>
                            <a:rPr lang="zh-CN" altLang="en-US" sz="1600" dirty="0"/>
                            <a:t>时间片完</a:t>
                          </a: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非抢占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抢占（到达时）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非抢占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抢占</a:t>
                          </a:r>
                          <a:r>
                            <a:rPr lang="en-US" altLang="zh-CN" sz="1600" dirty="0"/>
                            <a:t>(</a:t>
                          </a:r>
                          <a:r>
                            <a:rPr lang="zh-CN" altLang="en-US" sz="1600" dirty="0"/>
                            <a:t>时间片完</a:t>
                          </a: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224889"/>
                      </a:ext>
                    </a:extLst>
                  </a:tr>
                  <a:tr h="650553">
                    <a:tc>
                      <a:txBody>
                        <a:bodyPr/>
                        <a:lstStyle/>
                        <a:p>
                          <a:r>
                            <a:rPr lang="zh-CN" altLang="en-US" sz="1600" dirty="0"/>
                            <a:t>吞吐量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不强调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时间片小时，吞吐量低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不强调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0090776"/>
                      </a:ext>
                    </a:extLst>
                  </a:tr>
                  <a:tr h="822960">
                    <a:tc>
                      <a:txBody>
                        <a:bodyPr/>
                        <a:lstStyle/>
                        <a:p>
                          <a:r>
                            <a:rPr lang="zh-CN" altLang="en-US" sz="1600" dirty="0"/>
                            <a:t>响应时间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可能很高，尤其在进程执行时间差别大时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为短进程提供较好的响应时间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为短进程提供较好的响应时间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提供较好的响应时间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提供较好的响应时间</a:t>
                          </a:r>
                        </a:p>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不强调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3468200"/>
                      </a:ext>
                    </a:extLst>
                  </a:tr>
                  <a:tr h="461459">
                    <a:tc>
                      <a:txBody>
                        <a:bodyPr/>
                        <a:lstStyle/>
                        <a:p>
                          <a:r>
                            <a:rPr lang="zh-CN" altLang="en-US" sz="1600" dirty="0"/>
                            <a:t>开销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最小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最小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可能较大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可能较大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可能较大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可能较大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27704"/>
                      </a:ext>
                    </a:extLst>
                  </a:tr>
                  <a:tr h="924470">
                    <a:tc>
                      <a:txBody>
                        <a:bodyPr/>
                        <a:lstStyle/>
                        <a:p>
                          <a:r>
                            <a:rPr lang="zh-CN" altLang="en-US" sz="1600" dirty="0"/>
                            <a:t>对进程影响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对短进程不利；对</a:t>
                          </a:r>
                          <a:r>
                            <a:rPr lang="en-US" altLang="zh-CN" sz="1600" dirty="0"/>
                            <a:t>I/O</a:t>
                          </a:r>
                          <a:r>
                            <a:rPr lang="zh-CN" altLang="en-US" sz="1600" dirty="0"/>
                            <a:t>密集型进程不利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公平对待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对长进程不利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对长进程不利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平衡性好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对</a:t>
                          </a:r>
                          <a:r>
                            <a:rPr lang="en-US" altLang="zh-CN" sz="1600" dirty="0"/>
                            <a:t>I/O</a:t>
                          </a:r>
                          <a:r>
                            <a:rPr lang="zh-CN" altLang="en-US" sz="1600" dirty="0"/>
                            <a:t>密集型进程可能有利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381300"/>
                      </a:ext>
                    </a:extLst>
                  </a:tr>
                  <a:tr h="461459">
                    <a:tc>
                      <a:txBody>
                        <a:bodyPr/>
                        <a:lstStyle/>
                        <a:p>
                          <a:r>
                            <a:rPr lang="zh-CN" altLang="en-US" sz="1600" dirty="0"/>
                            <a:t>饥饿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zh-CN" altLang="en-US" sz="1600" dirty="0"/>
                            <a:t>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t>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7415679"/>
                      </a:ext>
                    </a:extLst>
                  </a:tr>
                </a:tbl>
              </a:graphicData>
            </a:graphic>
          </p:graphicFrame>
        </mc:Fallback>
      </mc:AlternateContent>
    </p:spTree>
    <p:extLst>
      <p:ext uri="{BB962C8B-B14F-4D97-AF65-F5344CB8AC3E}">
        <p14:creationId xmlns:p14="http://schemas.microsoft.com/office/powerpoint/2010/main" val="3184759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2.11.1 </a:t>
            </a:r>
            <a:r>
              <a:rPr lang="zh-CN" altLang="en-US" dirty="0">
                <a:latin typeface="Times New Roman" pitchFamily="18" charset="0"/>
                <a:cs typeface="Times New Roman" pitchFamily="18" charset="0"/>
              </a:rPr>
              <a:t>先</a:t>
            </a:r>
            <a:r>
              <a:rPr lang="zh-CN" altLang="en-US" b="1" dirty="0">
                <a:latin typeface="Times New Roman" pitchFamily="18" charset="0"/>
                <a:ea typeface="黑体" pitchFamily="49" charset="-122"/>
                <a:cs typeface="Times New Roman" pitchFamily="18" charset="0"/>
              </a:rPr>
              <a:t>来先服务（</a:t>
            </a:r>
            <a:r>
              <a:rPr lang="en-US" altLang="zh-CN" b="1" dirty="0">
                <a:latin typeface="Times New Roman" pitchFamily="18" charset="0"/>
                <a:ea typeface="黑体" pitchFamily="49" charset="-122"/>
                <a:cs typeface="Times New Roman" pitchFamily="18" charset="0"/>
              </a:rPr>
              <a:t>FCFS</a:t>
            </a:r>
            <a:r>
              <a:rPr lang="zh-CN" altLang="en-US" b="1" dirty="0">
                <a:latin typeface="Times New Roman" pitchFamily="18" charset="0"/>
                <a:ea typeface="黑体" pitchFamily="49" charset="-122"/>
                <a:cs typeface="Times New Roman" pitchFamily="18" charset="0"/>
              </a:rPr>
              <a:t>）</a:t>
            </a:r>
          </a:p>
        </p:txBody>
      </p:sp>
      <p:sp>
        <p:nvSpPr>
          <p:cNvPr id="3" name="内容占位符 2"/>
          <p:cNvSpPr>
            <a:spLocks noGrp="1"/>
          </p:cNvSpPr>
          <p:nvPr>
            <p:ph idx="1"/>
          </p:nvPr>
        </p:nvSpPr>
        <p:spPr>
          <a:xfrm>
            <a:off x="229416" y="1207863"/>
            <a:ext cx="8435280" cy="3024336"/>
          </a:xfrm>
        </p:spPr>
        <p:txBody>
          <a:bodyPr/>
          <a:lstStyle/>
          <a:p>
            <a:pPr eaLnBrk="1" hangingPunct="1"/>
            <a:r>
              <a:rPr lang="zh-CN" altLang="zh-CN" b="0" dirty="0"/>
              <a:t>算法</a:t>
            </a:r>
            <a:r>
              <a:rPr lang="zh-CN" altLang="en-US" b="0" dirty="0"/>
              <a:t>：</a:t>
            </a:r>
            <a:r>
              <a:rPr lang="en-US" altLang="zh-CN" b="0" dirty="0"/>
              <a:t>First-Come-First-Served</a:t>
            </a:r>
          </a:p>
          <a:p>
            <a:pPr lvl="1"/>
            <a:r>
              <a:rPr lang="zh-CN" altLang="en-US" b="0" dirty="0">
                <a:solidFill>
                  <a:schemeClr val="tx1"/>
                </a:solidFill>
                <a:latin typeface="+mn-ea"/>
                <a:ea typeface="+mn-ea"/>
              </a:rPr>
              <a:t>也称为</a:t>
            </a:r>
            <a:r>
              <a:rPr lang="en-US" altLang="zh-CN" b="0" dirty="0">
                <a:solidFill>
                  <a:schemeClr val="tx1"/>
                </a:solidFill>
                <a:latin typeface="+mn-ea"/>
                <a:ea typeface="+mn-ea"/>
              </a:rPr>
              <a:t>FIFO</a:t>
            </a:r>
          </a:p>
          <a:p>
            <a:pPr lvl="1"/>
            <a:r>
              <a:rPr lang="zh-CN" altLang="en-US" dirty="0">
                <a:latin typeface="+mn-ea"/>
                <a:ea typeface="+mn-ea"/>
              </a:rPr>
              <a:t>选择就绪队列中存在时间最长的进程运行，即按</a:t>
            </a:r>
            <a:r>
              <a:rPr lang="zh-CN" altLang="en-US" dirty="0">
                <a:solidFill>
                  <a:srgbClr val="FE0000"/>
                </a:solidFill>
                <a:latin typeface="+mn-ea"/>
                <a:ea typeface="+mn-ea"/>
              </a:rPr>
              <a:t>请求</a:t>
            </a:r>
            <a:r>
              <a:rPr lang="en-US" altLang="zh-CN" dirty="0">
                <a:solidFill>
                  <a:srgbClr val="FE0000"/>
                </a:solidFill>
                <a:latin typeface="+mn-ea"/>
                <a:ea typeface="+mn-ea"/>
              </a:rPr>
              <a:t>CPU</a:t>
            </a:r>
            <a:r>
              <a:rPr lang="zh-CN" altLang="en-US" dirty="0">
                <a:solidFill>
                  <a:srgbClr val="FE0000"/>
                </a:solidFill>
                <a:latin typeface="+mn-ea"/>
                <a:ea typeface="+mn-ea"/>
              </a:rPr>
              <a:t>的顺序使用</a:t>
            </a:r>
            <a:r>
              <a:rPr lang="en-US" altLang="zh-CN" dirty="0">
                <a:solidFill>
                  <a:srgbClr val="FE0000"/>
                </a:solidFill>
                <a:latin typeface="+mn-ea"/>
                <a:ea typeface="+mn-ea"/>
              </a:rPr>
              <a:t>CPU</a:t>
            </a:r>
            <a:r>
              <a:rPr lang="zh-CN" altLang="en-US" b="0" dirty="0">
                <a:latin typeface="+mn-ea"/>
                <a:ea typeface="+mn-ea"/>
              </a:rPr>
              <a:t>。</a:t>
            </a:r>
            <a:endParaRPr lang="en-US" altLang="zh-CN" b="0" dirty="0">
              <a:latin typeface="+mn-ea"/>
              <a:ea typeface="+mn-ea"/>
            </a:endParaRPr>
          </a:p>
          <a:p>
            <a:pPr marL="457200" lvl="1" indent="0">
              <a:buNone/>
            </a:pPr>
            <a:endParaRPr lang="zh-CN" altLang="en-US" dirty="0"/>
          </a:p>
          <a:p>
            <a:pPr eaLnBrk="1" hangingPunct="1">
              <a:buFont typeface="Arial" pitchFamily="34" charset="0"/>
              <a:buNone/>
            </a:pPr>
            <a:endParaRPr lang="zh-CN" altLang="en-US" sz="2400" b="0" dirty="0">
              <a:latin typeface="宋体" pitchFamily="2" charset="-122"/>
              <a:ea typeface="宋体" pitchFamily="2" charset="-122"/>
            </a:endParaRPr>
          </a:p>
        </p:txBody>
      </p:sp>
      <p:pic>
        <p:nvPicPr>
          <p:cNvPr id="4" name="Picture 5">
            <a:extLst>
              <a:ext uri="{FF2B5EF4-FFF2-40B4-BE49-F238E27FC236}">
                <a16:creationId xmlns:a16="http://schemas.microsoft.com/office/drawing/2014/main" id="{E6CC3449-8D3E-1742-B301-001EA96DFF87}"/>
              </a:ext>
            </a:extLst>
          </p:cNvPr>
          <p:cNvPicPr>
            <a:picLocks noChangeAspect="1"/>
          </p:cNvPicPr>
          <p:nvPr/>
        </p:nvPicPr>
        <p:blipFill>
          <a:blip r:embed="rId2"/>
          <a:stretch>
            <a:fillRect/>
          </a:stretch>
        </p:blipFill>
        <p:spPr>
          <a:xfrm>
            <a:off x="6258216" y="4222438"/>
            <a:ext cx="2393754" cy="1844330"/>
          </a:xfrm>
          <a:prstGeom prst="rect">
            <a:avLst/>
          </a:prstGeom>
        </p:spPr>
      </p:pic>
    </p:spTree>
    <p:extLst>
      <p:ext uri="{BB962C8B-B14F-4D97-AF65-F5344CB8AC3E}">
        <p14:creationId xmlns:p14="http://schemas.microsoft.com/office/powerpoint/2010/main" val="875551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2.11.1 </a:t>
            </a:r>
            <a:r>
              <a:rPr lang="zh-CN" altLang="en-US" dirty="0">
                <a:latin typeface="Times New Roman" pitchFamily="18" charset="0"/>
                <a:cs typeface="Times New Roman" pitchFamily="18" charset="0"/>
              </a:rPr>
              <a:t>先来先服务（</a:t>
            </a:r>
            <a:r>
              <a:rPr lang="en-US" altLang="zh-CN" dirty="0">
                <a:latin typeface="Times New Roman" pitchFamily="18" charset="0"/>
                <a:cs typeface="Times New Roman" pitchFamily="18" charset="0"/>
              </a:rPr>
              <a:t>FCFS</a:t>
            </a:r>
            <a:r>
              <a:rPr lang="zh-CN" altLang="en-US" dirty="0">
                <a:latin typeface="Times New Roman" pitchFamily="18" charset="0"/>
                <a:cs typeface="Times New Roman" pitchFamily="18" charset="0"/>
              </a:rPr>
              <a:t>）</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21740" y="1124744"/>
            <a:ext cx="8856984" cy="4896544"/>
          </a:xfrm>
        </p:spPr>
        <p:txBody>
          <a:bodyPr/>
          <a:lstStyle/>
          <a:p>
            <a:pPr eaLnBrk="1" hangingPunct="1"/>
            <a:r>
              <a:rPr lang="zh-CN" altLang="en-US" b="0" dirty="0"/>
              <a:t>示例</a:t>
            </a:r>
          </a:p>
          <a:p>
            <a:pPr eaLnBrk="1" hangingPunct="1">
              <a:buFont typeface="Arial" pitchFamily="34" charset="0"/>
              <a:buNone/>
            </a:pPr>
            <a:r>
              <a:rPr lang="zh-CN" altLang="en-US" sz="2400" b="0" dirty="0">
                <a:latin typeface="宋体" pitchFamily="2" charset="-122"/>
                <a:ea typeface="宋体" pitchFamily="2" charset="-122"/>
              </a:rPr>
              <a:t>      </a:t>
            </a:r>
            <a:endParaRPr lang="zh-CN" altLang="en-US" sz="3200" b="0" dirty="0">
              <a:latin typeface="宋体" pitchFamily="2" charset="-122"/>
              <a:ea typeface="宋体" pitchFamily="2" charset="-122"/>
            </a:endParaRPr>
          </a:p>
        </p:txBody>
      </p:sp>
      <p:graphicFrame>
        <p:nvGraphicFramePr>
          <p:cNvPr id="58" name="表格 57">
            <a:extLst>
              <a:ext uri="{FF2B5EF4-FFF2-40B4-BE49-F238E27FC236}">
                <a16:creationId xmlns:a16="http://schemas.microsoft.com/office/drawing/2014/main" id="{2479962D-549F-D24A-AFA7-0CF95B9106FE}"/>
              </a:ext>
            </a:extLst>
          </p:cNvPr>
          <p:cNvGraphicFramePr>
            <a:graphicFrameLocks noGrp="1"/>
          </p:cNvGraphicFramePr>
          <p:nvPr>
            <p:extLst>
              <p:ext uri="{D42A27DB-BD31-4B8C-83A1-F6EECF244321}">
                <p14:modId xmlns:p14="http://schemas.microsoft.com/office/powerpoint/2010/main" val="3474388670"/>
              </p:ext>
            </p:extLst>
          </p:nvPr>
        </p:nvGraphicFramePr>
        <p:xfrm>
          <a:off x="2012082" y="1268760"/>
          <a:ext cx="5656262" cy="1645920"/>
        </p:xfrm>
        <a:graphic>
          <a:graphicData uri="http://schemas.openxmlformats.org/drawingml/2006/table">
            <a:tbl>
              <a:tblPr firstRow="1" firstCol="1" bandRow="1">
                <a:tableStyleId>{21E4AEA4-8DFA-4A89-87EB-49C32662AFE0}</a:tableStyleId>
              </a:tblPr>
              <a:tblGrid>
                <a:gridCol w="1441790">
                  <a:extLst>
                    <a:ext uri="{9D8B030D-6E8A-4147-A177-3AD203B41FA5}">
                      <a16:colId xmlns:a16="http://schemas.microsoft.com/office/drawing/2014/main" val="20000"/>
                    </a:ext>
                  </a:extLst>
                </a:gridCol>
                <a:gridCol w="2107236">
                  <a:extLst>
                    <a:ext uri="{9D8B030D-6E8A-4147-A177-3AD203B41FA5}">
                      <a16:colId xmlns:a16="http://schemas.microsoft.com/office/drawing/2014/main" val="20001"/>
                    </a:ext>
                  </a:extLst>
                </a:gridCol>
                <a:gridCol w="2107236">
                  <a:extLst>
                    <a:ext uri="{9D8B030D-6E8A-4147-A177-3AD203B41FA5}">
                      <a16:colId xmlns:a16="http://schemas.microsoft.com/office/drawing/2014/main" val="20002"/>
                    </a:ext>
                  </a:extLst>
                </a:gridCol>
              </a:tblGrid>
              <a:tr h="269903">
                <a:tc>
                  <a:txBody>
                    <a:bodyPr/>
                    <a:lstStyle/>
                    <a:p>
                      <a:pPr algn="ctr">
                        <a:spcAft>
                          <a:spcPts val="0"/>
                        </a:spcAft>
                      </a:pPr>
                      <a:r>
                        <a:rPr lang="zh-CN" sz="1800" kern="100" dirty="0">
                          <a:effectLst/>
                        </a:rPr>
                        <a:t>进程名</a:t>
                      </a:r>
                      <a:endParaRPr lang="zh-CN" sz="1800" kern="100" dirty="0">
                        <a:effectLst/>
                        <a:latin typeface="Times New Roman"/>
                        <a:ea typeface="宋体"/>
                      </a:endParaRPr>
                    </a:p>
                  </a:txBody>
                  <a:tcPr marL="68580" marR="68580" marT="0" marB="0" anchor="ctr"/>
                </a:tc>
                <a:tc>
                  <a:txBody>
                    <a:bodyPr/>
                    <a:lstStyle/>
                    <a:p>
                      <a:pPr algn="ctr">
                        <a:spcAft>
                          <a:spcPts val="0"/>
                        </a:spcAft>
                      </a:pPr>
                      <a:r>
                        <a:rPr lang="zh-CN" sz="1800" kern="100" dirty="0">
                          <a:effectLst/>
                        </a:rPr>
                        <a:t>产生时间</a:t>
                      </a:r>
                      <a:endParaRPr lang="zh-CN" sz="1800" kern="100" dirty="0">
                        <a:effectLst/>
                        <a:latin typeface="Times New Roman"/>
                        <a:ea typeface="宋体"/>
                      </a:endParaRPr>
                    </a:p>
                  </a:txBody>
                  <a:tcPr marL="68580" marR="68580" marT="0" marB="0" anchor="ctr"/>
                </a:tc>
                <a:tc>
                  <a:txBody>
                    <a:bodyPr/>
                    <a:lstStyle/>
                    <a:p>
                      <a:pPr algn="ctr">
                        <a:spcAft>
                          <a:spcPts val="0"/>
                        </a:spcAft>
                      </a:pPr>
                      <a:r>
                        <a:rPr lang="zh-CN" sz="1800" kern="100" dirty="0">
                          <a:effectLst/>
                        </a:rPr>
                        <a:t>服务时间</a:t>
                      </a:r>
                      <a:endParaRPr lang="zh-CN" sz="18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69903">
                <a:tc>
                  <a:txBody>
                    <a:bodyPr/>
                    <a:lstStyle/>
                    <a:p>
                      <a:pPr algn="ctr">
                        <a:spcAft>
                          <a:spcPts val="0"/>
                        </a:spcAft>
                      </a:pPr>
                      <a:r>
                        <a:rPr lang="en-US" sz="1800" kern="100" dirty="0">
                          <a:effectLst/>
                        </a:rPr>
                        <a:t>A</a:t>
                      </a:r>
                      <a:endParaRPr lang="zh-CN" sz="1800" kern="100" dirty="0">
                        <a:effectLst/>
                        <a:latin typeface="Times New Roman"/>
                        <a:ea typeface="宋体"/>
                      </a:endParaRPr>
                    </a:p>
                  </a:txBody>
                  <a:tcPr marL="68580" marR="68580" marT="0" marB="0" anchor="ctr"/>
                </a:tc>
                <a:tc>
                  <a:txBody>
                    <a:bodyPr/>
                    <a:lstStyle/>
                    <a:p>
                      <a:pPr algn="ctr">
                        <a:spcAft>
                          <a:spcPts val="0"/>
                        </a:spcAft>
                      </a:pPr>
                      <a:r>
                        <a:rPr lang="en-US" sz="1800" kern="100" dirty="0">
                          <a:effectLst/>
                          <a:latin typeface="+mn-lt"/>
                        </a:rPr>
                        <a:t>0</a:t>
                      </a:r>
                      <a:endParaRPr lang="zh-CN" sz="1800" kern="100" dirty="0">
                        <a:effectLst/>
                        <a:latin typeface="+mn-lt"/>
                        <a:ea typeface="宋体"/>
                      </a:endParaRPr>
                    </a:p>
                  </a:txBody>
                  <a:tcPr marL="68580" marR="68580" marT="0" marB="0" anchor="ctr"/>
                </a:tc>
                <a:tc>
                  <a:txBody>
                    <a:bodyPr/>
                    <a:lstStyle/>
                    <a:p>
                      <a:pPr algn="ctr">
                        <a:spcAft>
                          <a:spcPts val="0"/>
                        </a:spcAft>
                      </a:pPr>
                      <a:r>
                        <a:rPr lang="en-US" altLang="zh-CN" sz="1800" kern="100" dirty="0">
                          <a:effectLst/>
                          <a:latin typeface="+mn-lt"/>
                        </a:rPr>
                        <a:t>3</a:t>
                      </a:r>
                      <a:endParaRPr lang="zh-CN" sz="1800" kern="100" dirty="0">
                        <a:effectLst/>
                        <a:latin typeface="+mn-lt"/>
                        <a:ea typeface="宋体"/>
                      </a:endParaRPr>
                    </a:p>
                  </a:txBody>
                  <a:tcPr marL="68580" marR="68580" marT="0" marB="0" anchor="ctr"/>
                </a:tc>
                <a:extLst>
                  <a:ext uri="{0D108BD9-81ED-4DB2-BD59-A6C34878D82A}">
                    <a16:rowId xmlns:a16="http://schemas.microsoft.com/office/drawing/2014/main" val="10001"/>
                  </a:ext>
                </a:extLst>
              </a:tr>
              <a:tr h="269903">
                <a:tc>
                  <a:txBody>
                    <a:bodyPr/>
                    <a:lstStyle/>
                    <a:p>
                      <a:pPr algn="ctr">
                        <a:spcAft>
                          <a:spcPts val="0"/>
                        </a:spcAft>
                      </a:pPr>
                      <a:r>
                        <a:rPr lang="en-US" sz="1800" kern="100" dirty="0">
                          <a:effectLst/>
                        </a:rPr>
                        <a:t>B</a:t>
                      </a:r>
                      <a:endParaRPr lang="zh-CN" sz="1800" kern="100" dirty="0">
                        <a:effectLst/>
                        <a:latin typeface="Times New Roman"/>
                        <a:ea typeface="宋体"/>
                      </a:endParaRPr>
                    </a:p>
                  </a:txBody>
                  <a:tcPr marL="68580" marR="68580" marT="0" marB="0" anchor="ctr"/>
                </a:tc>
                <a:tc>
                  <a:txBody>
                    <a:bodyPr/>
                    <a:lstStyle/>
                    <a:p>
                      <a:pPr algn="ctr">
                        <a:spcAft>
                          <a:spcPts val="0"/>
                        </a:spcAft>
                      </a:pPr>
                      <a:r>
                        <a:rPr lang="en-US" altLang="zh-CN" sz="1800" kern="100" dirty="0">
                          <a:effectLst/>
                          <a:latin typeface="+mn-lt"/>
                        </a:rPr>
                        <a:t>2</a:t>
                      </a:r>
                      <a:endParaRPr lang="zh-CN" sz="1800" kern="100" dirty="0">
                        <a:effectLst/>
                        <a:latin typeface="+mn-lt"/>
                        <a:ea typeface="宋体"/>
                      </a:endParaRPr>
                    </a:p>
                  </a:txBody>
                  <a:tcPr marL="68580" marR="68580" marT="0" marB="0" anchor="ctr"/>
                </a:tc>
                <a:tc>
                  <a:txBody>
                    <a:bodyPr/>
                    <a:lstStyle/>
                    <a:p>
                      <a:pPr algn="ctr">
                        <a:spcAft>
                          <a:spcPts val="0"/>
                        </a:spcAft>
                      </a:pPr>
                      <a:r>
                        <a:rPr lang="en-US" sz="1800" kern="100" dirty="0">
                          <a:effectLst/>
                          <a:latin typeface="+mn-lt"/>
                        </a:rPr>
                        <a:t>6</a:t>
                      </a:r>
                      <a:endParaRPr lang="zh-CN" sz="1800" kern="100" dirty="0">
                        <a:effectLst/>
                        <a:latin typeface="+mn-lt"/>
                        <a:ea typeface="宋体"/>
                      </a:endParaRPr>
                    </a:p>
                  </a:txBody>
                  <a:tcPr marL="68580" marR="68580" marT="0" marB="0" anchor="ctr"/>
                </a:tc>
                <a:extLst>
                  <a:ext uri="{0D108BD9-81ED-4DB2-BD59-A6C34878D82A}">
                    <a16:rowId xmlns:a16="http://schemas.microsoft.com/office/drawing/2014/main" val="10002"/>
                  </a:ext>
                </a:extLst>
              </a:tr>
              <a:tr h="269903">
                <a:tc>
                  <a:txBody>
                    <a:bodyPr/>
                    <a:lstStyle/>
                    <a:p>
                      <a:pPr algn="ctr">
                        <a:spcAft>
                          <a:spcPts val="0"/>
                        </a:spcAft>
                      </a:pPr>
                      <a:r>
                        <a:rPr lang="en-US" sz="1800" kern="100" dirty="0">
                          <a:effectLst/>
                        </a:rPr>
                        <a:t>C</a:t>
                      </a:r>
                      <a:endParaRPr lang="zh-CN" sz="1800" kern="100" dirty="0">
                        <a:effectLst/>
                        <a:latin typeface="Times New Roman"/>
                        <a:ea typeface="宋体"/>
                      </a:endParaRPr>
                    </a:p>
                  </a:txBody>
                  <a:tcPr marL="68580" marR="68580" marT="0" marB="0" anchor="ctr"/>
                </a:tc>
                <a:tc>
                  <a:txBody>
                    <a:bodyPr/>
                    <a:lstStyle/>
                    <a:p>
                      <a:pPr algn="ctr">
                        <a:spcAft>
                          <a:spcPts val="0"/>
                        </a:spcAft>
                      </a:pPr>
                      <a:r>
                        <a:rPr lang="en-US" altLang="zh-CN" sz="1800" kern="100" dirty="0">
                          <a:effectLst/>
                          <a:latin typeface="+mn-lt"/>
                        </a:rPr>
                        <a:t>4</a:t>
                      </a:r>
                      <a:endParaRPr lang="zh-CN" sz="1800" kern="100" dirty="0">
                        <a:effectLst/>
                        <a:latin typeface="+mn-lt"/>
                        <a:ea typeface="宋体"/>
                      </a:endParaRPr>
                    </a:p>
                  </a:txBody>
                  <a:tcPr marL="68580" marR="68580" marT="0" marB="0" anchor="ctr"/>
                </a:tc>
                <a:tc>
                  <a:txBody>
                    <a:bodyPr/>
                    <a:lstStyle/>
                    <a:p>
                      <a:pPr algn="ctr">
                        <a:spcAft>
                          <a:spcPts val="0"/>
                        </a:spcAft>
                      </a:pPr>
                      <a:r>
                        <a:rPr lang="en-US" altLang="zh-CN" sz="1800" kern="100" dirty="0">
                          <a:effectLst/>
                          <a:latin typeface="+mn-lt"/>
                        </a:rPr>
                        <a:t>4</a:t>
                      </a:r>
                      <a:endParaRPr lang="zh-CN" sz="1800" kern="100" dirty="0">
                        <a:effectLst/>
                        <a:latin typeface="+mn-lt"/>
                        <a:ea typeface="宋体"/>
                      </a:endParaRPr>
                    </a:p>
                  </a:txBody>
                  <a:tcPr marL="68580" marR="68580" marT="0" marB="0" anchor="ctr"/>
                </a:tc>
                <a:extLst>
                  <a:ext uri="{0D108BD9-81ED-4DB2-BD59-A6C34878D82A}">
                    <a16:rowId xmlns:a16="http://schemas.microsoft.com/office/drawing/2014/main" val="10003"/>
                  </a:ext>
                </a:extLst>
              </a:tr>
              <a:tr h="269903">
                <a:tc>
                  <a:txBody>
                    <a:bodyPr/>
                    <a:lstStyle/>
                    <a:p>
                      <a:pPr algn="ctr">
                        <a:spcAft>
                          <a:spcPts val="0"/>
                        </a:spcAft>
                      </a:pPr>
                      <a:r>
                        <a:rPr lang="en-US" altLang="zh-CN" sz="1800" kern="100" dirty="0">
                          <a:effectLst/>
                          <a:latin typeface="Times New Roman"/>
                          <a:ea typeface="宋体"/>
                        </a:rPr>
                        <a:t>D</a:t>
                      </a:r>
                      <a:endParaRPr lang="zh-CN" sz="1800" kern="100" dirty="0">
                        <a:effectLst/>
                        <a:latin typeface="Times New Roman"/>
                        <a:ea typeface="宋体"/>
                      </a:endParaRPr>
                    </a:p>
                  </a:txBody>
                  <a:tcPr marL="68580" marR="68580" marT="0" marB="0" anchor="ctr"/>
                </a:tc>
                <a:tc>
                  <a:txBody>
                    <a:bodyPr/>
                    <a:lstStyle/>
                    <a:p>
                      <a:pPr algn="ctr">
                        <a:spcAft>
                          <a:spcPts val="0"/>
                        </a:spcAft>
                      </a:pPr>
                      <a:r>
                        <a:rPr lang="en-US" altLang="zh-CN" sz="1800" kern="100" dirty="0">
                          <a:effectLst/>
                          <a:latin typeface="+mn-lt"/>
                          <a:ea typeface="宋体"/>
                        </a:rPr>
                        <a:t>6</a:t>
                      </a:r>
                      <a:endParaRPr lang="zh-CN" sz="1800" kern="100" dirty="0">
                        <a:effectLst/>
                        <a:latin typeface="+mn-lt"/>
                        <a:ea typeface="宋体"/>
                      </a:endParaRPr>
                    </a:p>
                  </a:txBody>
                  <a:tcPr marL="68580" marR="68580" marT="0" marB="0" anchor="ctr"/>
                </a:tc>
                <a:tc>
                  <a:txBody>
                    <a:bodyPr/>
                    <a:lstStyle/>
                    <a:p>
                      <a:pPr algn="ctr">
                        <a:spcAft>
                          <a:spcPts val="0"/>
                        </a:spcAft>
                      </a:pPr>
                      <a:r>
                        <a:rPr lang="en-US" altLang="zh-CN" sz="1800" kern="100" dirty="0">
                          <a:effectLst/>
                          <a:latin typeface="+mn-lt"/>
                          <a:ea typeface="宋体"/>
                        </a:rPr>
                        <a:t>5</a:t>
                      </a:r>
                      <a:endParaRPr lang="zh-CN" sz="1800" kern="100" dirty="0">
                        <a:effectLst/>
                        <a:latin typeface="+mn-lt"/>
                        <a:ea typeface="宋体"/>
                      </a:endParaRPr>
                    </a:p>
                  </a:txBody>
                  <a:tcPr marL="68580" marR="68580" marT="0" marB="0" anchor="ctr"/>
                </a:tc>
                <a:extLst>
                  <a:ext uri="{0D108BD9-81ED-4DB2-BD59-A6C34878D82A}">
                    <a16:rowId xmlns:a16="http://schemas.microsoft.com/office/drawing/2014/main" val="2048953584"/>
                  </a:ext>
                </a:extLst>
              </a:tr>
              <a:tr h="269903">
                <a:tc>
                  <a:txBody>
                    <a:bodyPr/>
                    <a:lstStyle/>
                    <a:p>
                      <a:pPr algn="ctr">
                        <a:spcAft>
                          <a:spcPts val="0"/>
                        </a:spcAft>
                      </a:pPr>
                      <a:r>
                        <a:rPr lang="en-US" sz="1800" kern="100" dirty="0">
                          <a:effectLst/>
                        </a:rPr>
                        <a:t>E</a:t>
                      </a:r>
                      <a:endParaRPr lang="zh-CN" sz="1800" kern="100" dirty="0">
                        <a:effectLst/>
                        <a:latin typeface="Times New Roman"/>
                        <a:ea typeface="宋体"/>
                      </a:endParaRPr>
                    </a:p>
                  </a:txBody>
                  <a:tcPr marL="68580" marR="68580" marT="0" marB="0" anchor="ctr"/>
                </a:tc>
                <a:tc>
                  <a:txBody>
                    <a:bodyPr/>
                    <a:lstStyle/>
                    <a:p>
                      <a:pPr algn="ctr">
                        <a:spcAft>
                          <a:spcPts val="0"/>
                        </a:spcAft>
                      </a:pPr>
                      <a:r>
                        <a:rPr lang="en-US" altLang="zh-CN" sz="1800" kern="100" dirty="0">
                          <a:effectLst/>
                          <a:latin typeface="+mn-lt"/>
                        </a:rPr>
                        <a:t>8</a:t>
                      </a:r>
                      <a:endParaRPr lang="zh-CN" sz="1800" kern="100" dirty="0">
                        <a:effectLst/>
                        <a:latin typeface="+mn-lt"/>
                        <a:ea typeface="宋体"/>
                      </a:endParaRPr>
                    </a:p>
                  </a:txBody>
                  <a:tcPr marL="68580" marR="68580" marT="0" marB="0" anchor="ctr"/>
                </a:tc>
                <a:tc>
                  <a:txBody>
                    <a:bodyPr/>
                    <a:lstStyle/>
                    <a:p>
                      <a:pPr algn="ctr">
                        <a:spcAft>
                          <a:spcPts val="0"/>
                        </a:spcAft>
                      </a:pPr>
                      <a:r>
                        <a:rPr lang="en-US" altLang="zh-CN" sz="1800" kern="100" dirty="0">
                          <a:effectLst/>
                          <a:latin typeface="+mn-lt"/>
                        </a:rPr>
                        <a:t>2</a:t>
                      </a:r>
                      <a:endParaRPr lang="zh-CN" sz="1800" kern="100" dirty="0">
                        <a:effectLst/>
                        <a:latin typeface="+mn-lt"/>
                        <a:ea typeface="宋体"/>
                      </a:endParaRPr>
                    </a:p>
                  </a:txBody>
                  <a:tcPr marL="68580" marR="68580" marT="0" marB="0" anchor="ct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60" name="TextBox 51">
                <a:extLst>
                  <a:ext uri="{FF2B5EF4-FFF2-40B4-BE49-F238E27FC236}">
                    <a16:creationId xmlns:a16="http://schemas.microsoft.com/office/drawing/2014/main" id="{908C5298-888B-624B-BDC5-B9D90E5CA099}"/>
                  </a:ext>
                </a:extLst>
              </p:cNvPr>
              <p:cNvSpPr txBox="1"/>
              <p:nvPr/>
            </p:nvSpPr>
            <p:spPr>
              <a:xfrm>
                <a:off x="1673538" y="5544104"/>
                <a:ext cx="2677271"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𝟑</m:t>
                          </m:r>
                          <m:r>
                            <a:rPr lang="en-US" altLang="zh-CN" sz="1600" b="1" i="1" smtClean="0">
                              <a:latin typeface="Cambria Math"/>
                            </a:rPr>
                            <m:t>+</m:t>
                          </m:r>
                          <m:r>
                            <a:rPr lang="en-US" altLang="zh-CN" sz="1600" b="1" i="1" smtClean="0">
                              <a:latin typeface="Cambria Math"/>
                            </a:rPr>
                            <m:t>𝟕</m:t>
                          </m:r>
                          <m:r>
                            <a:rPr lang="en-US" altLang="zh-CN" sz="1600" b="1" i="1" smtClean="0">
                              <a:latin typeface="Cambria Math"/>
                            </a:rPr>
                            <m:t>+</m:t>
                          </m:r>
                          <m:r>
                            <a:rPr lang="en-US" altLang="zh-CN" sz="1600" b="1" i="1" smtClean="0">
                              <a:latin typeface="Cambria Math" panose="02040503050406030204" pitchFamily="18" charset="0"/>
                            </a:rPr>
                            <m:t>𝟗</m:t>
                          </m:r>
                          <m:r>
                            <a:rPr lang="en-US" altLang="zh-CN" sz="1600" b="1" i="1" smtClean="0">
                              <a:latin typeface="Cambria Math"/>
                            </a:rPr>
                            <m:t>+</m:t>
                          </m:r>
                          <m:r>
                            <a:rPr lang="en-US" altLang="zh-CN" sz="1600" b="1" i="1" smtClean="0">
                              <a:latin typeface="Cambria Math"/>
                            </a:rPr>
                            <m:t>𝟏𝟐</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𝟏𝟐</m:t>
                          </m:r>
                        </m:num>
                        <m:den>
                          <m:r>
                            <a:rPr lang="en-US" altLang="zh-CN" sz="1600" b="1" i="1" smtClean="0">
                              <a:latin typeface="Cambria Math" panose="02040503050406030204" pitchFamily="18" charset="0"/>
                            </a:rPr>
                            <m:t>𝟓</m:t>
                          </m:r>
                        </m:den>
                      </m:f>
                      <m:r>
                        <a:rPr lang="en-US" altLang="zh-CN" sz="1600" b="1" i="1" smtClean="0">
                          <a:latin typeface="Cambria Math"/>
                        </a:rPr>
                        <m:t>=</m:t>
                      </m:r>
                      <m:r>
                        <a:rPr lang="en-US" altLang="zh-CN" sz="1600" b="1" i="1" smtClean="0">
                          <a:latin typeface="Cambria Math" panose="02040503050406030204" pitchFamily="18" charset="0"/>
                        </a:rPr>
                        <m:t>𝟖</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𝟔</m:t>
                      </m:r>
                    </m:oMath>
                  </m:oMathPara>
                </a14:m>
                <a:endParaRPr lang="zh-CN" altLang="en-US" sz="1600" b="1" dirty="0"/>
              </a:p>
            </p:txBody>
          </p:sp>
        </mc:Choice>
        <mc:Fallback xmlns="">
          <p:sp>
            <p:nvSpPr>
              <p:cNvPr id="60" name="TextBox 51">
                <a:extLst>
                  <a:ext uri="{FF2B5EF4-FFF2-40B4-BE49-F238E27FC236}">
                    <a16:creationId xmlns:a16="http://schemas.microsoft.com/office/drawing/2014/main" id="{908C5298-888B-624B-BDC5-B9D90E5CA099}"/>
                  </a:ext>
                </a:extLst>
              </p:cNvPr>
              <p:cNvSpPr txBox="1">
                <a:spLocks noRot="1" noChangeAspect="1" noMove="1" noResize="1" noEditPoints="1" noAdjustHandles="1" noChangeArrowheads="1" noChangeShapeType="1" noTextEdit="1"/>
              </p:cNvSpPr>
              <p:nvPr/>
            </p:nvSpPr>
            <p:spPr>
              <a:xfrm>
                <a:off x="1673538" y="5544104"/>
                <a:ext cx="2677271" cy="554960"/>
              </a:xfrm>
              <a:prstGeom prst="rect">
                <a:avLst/>
              </a:prstGeom>
              <a:blipFill>
                <a:blip r:embed="rId2"/>
                <a:stretch>
                  <a:fillRect b="-2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TextBox 65">
                <a:extLst>
                  <a:ext uri="{FF2B5EF4-FFF2-40B4-BE49-F238E27FC236}">
                    <a16:creationId xmlns:a16="http://schemas.microsoft.com/office/drawing/2014/main" id="{E1D263BE-9238-8C43-9A6A-1AFC19B2BE51}"/>
                  </a:ext>
                </a:extLst>
              </p:cNvPr>
              <p:cNvSpPr txBox="1"/>
              <p:nvPr/>
            </p:nvSpPr>
            <p:spPr>
              <a:xfrm>
                <a:off x="6312310" y="5544104"/>
                <a:ext cx="2800703" cy="71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𝟑</m:t>
                              </m:r>
                            </m:num>
                            <m:den>
                              <m:r>
                                <a:rPr lang="en-US" altLang="zh-CN" sz="1600" b="1" i="1" smtClean="0">
                                  <a:latin typeface="Cambria Math" panose="02040503050406030204" pitchFamily="18" charset="0"/>
                                </a:rPr>
                                <m:t>𝟑</m:t>
                              </m:r>
                            </m:den>
                          </m:f>
                          <m:r>
                            <a:rPr lang="en-US" altLang="zh-CN" sz="1600" b="1" i="1" smtClean="0">
                              <a:latin typeface="Cambria Math"/>
                            </a:rPr>
                            <m:t>+</m:t>
                          </m:r>
                          <m:f>
                            <m:fPr>
                              <m:ctrlPr>
                                <a:rPr lang="en-US" altLang="zh-CN" sz="1600" b="1" i="1" smtClean="0">
                                  <a:latin typeface="Cambria Math" panose="02040503050406030204" pitchFamily="18" charset="0"/>
                                </a:rPr>
                              </m:ctrlPr>
                            </m:fPr>
                            <m:num>
                              <m:r>
                                <a:rPr lang="en-US" altLang="zh-CN" sz="1600" b="1" i="1" smtClean="0">
                                  <a:latin typeface="Cambria Math"/>
                                </a:rPr>
                                <m:t>𝟕</m:t>
                              </m:r>
                            </m:num>
                            <m:den>
                              <m:r>
                                <a:rPr lang="en-US" altLang="zh-CN" sz="1600" b="1" i="1" smtClean="0">
                                  <a:latin typeface="Cambria Math"/>
                                </a:rPr>
                                <m:t>𝟔</m:t>
                              </m:r>
                            </m:den>
                          </m:f>
                          <m:r>
                            <a:rPr lang="en-US" altLang="zh-CN" sz="1600" b="1" i="1" smtClean="0">
                              <a:latin typeface="Cambria Math"/>
                            </a:rPr>
                            <m:t>+</m:t>
                          </m:r>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𝟗</m:t>
                              </m:r>
                            </m:num>
                            <m:den>
                              <m:r>
                                <a:rPr lang="en-US" altLang="zh-CN" sz="1600" b="1" i="1" smtClean="0">
                                  <a:latin typeface="Cambria Math" panose="02040503050406030204" pitchFamily="18" charset="0"/>
                                </a:rPr>
                                <m:t>𝟒</m:t>
                              </m:r>
                            </m:den>
                          </m:f>
                          <m:r>
                            <a:rPr lang="en-US" altLang="zh-CN" sz="1600" b="1" i="1" smtClean="0">
                              <a:latin typeface="Cambria Math"/>
                            </a:rPr>
                            <m:t>+</m:t>
                          </m:r>
                          <m:f>
                            <m:fPr>
                              <m:ctrlPr>
                                <a:rPr lang="en-US" altLang="zh-CN" sz="1600" b="1" i="1" smtClean="0">
                                  <a:latin typeface="Cambria Math" panose="02040503050406030204" pitchFamily="18" charset="0"/>
                                </a:rPr>
                              </m:ctrlPr>
                            </m:fPr>
                            <m:num>
                              <m:r>
                                <a:rPr lang="en-US" altLang="zh-CN" sz="1600" b="1" i="1" smtClean="0">
                                  <a:latin typeface="Cambria Math"/>
                                </a:rPr>
                                <m:t>𝟏</m:t>
                              </m:r>
                              <m:r>
                                <a:rPr lang="en-US" altLang="zh-CN" sz="1600" b="1" i="1" smtClean="0">
                                  <a:latin typeface="Cambria Math" panose="02040503050406030204" pitchFamily="18" charset="0"/>
                                </a:rPr>
                                <m:t>𝟐</m:t>
                              </m:r>
                            </m:num>
                            <m:den>
                              <m:r>
                                <a:rPr lang="en-US" altLang="zh-CN" sz="1600" b="1" i="1" smtClean="0">
                                  <a:latin typeface="Cambria Math"/>
                                </a:rPr>
                                <m:t>𝟓</m:t>
                              </m:r>
                            </m:den>
                          </m:f>
                          <m:r>
                            <a:rPr lang="en-US" altLang="zh-CN" sz="1600" b="1" i="1" smtClean="0">
                              <a:latin typeface="Cambria Math" panose="02040503050406030204" pitchFamily="18" charset="0"/>
                            </a:rPr>
                            <m:t>+</m:t>
                          </m:r>
                          <m:f>
                            <m:fPr>
                              <m:ctrlPr>
                                <a:rPr lang="en-US" altLang="zh-CN" sz="1600" b="1" i="1" smtClean="0">
                                  <a:latin typeface="Cambria Math" panose="02040503050406030204" pitchFamily="18" charset="0"/>
                                </a:rPr>
                              </m:ctrlPr>
                            </m:fPr>
                            <m:num>
                              <m:r>
                                <a:rPr lang="en-US" altLang="zh-CN" sz="1600" b="1" i="1">
                                  <a:latin typeface="Cambria Math"/>
                                </a:rPr>
                                <m:t>𝟏</m:t>
                              </m:r>
                              <m:r>
                                <a:rPr lang="en-US" altLang="zh-CN" sz="1600" b="1" i="1">
                                  <a:latin typeface="Cambria Math" panose="02040503050406030204" pitchFamily="18" charset="0"/>
                                </a:rPr>
                                <m:t>𝟐</m:t>
                              </m:r>
                            </m:num>
                            <m:den>
                              <m:r>
                                <a:rPr lang="en-US" altLang="zh-CN" sz="1600" b="1" i="1" smtClean="0">
                                  <a:latin typeface="Cambria Math" panose="02040503050406030204" pitchFamily="18" charset="0"/>
                                </a:rPr>
                                <m:t>𝟐</m:t>
                              </m:r>
                            </m:den>
                          </m:f>
                        </m:num>
                        <m:den>
                          <m:r>
                            <a:rPr lang="en-US" altLang="zh-CN" sz="1600" b="0" i="1" smtClean="0">
                              <a:latin typeface="Cambria Math" panose="02040503050406030204" pitchFamily="18" charset="0"/>
                            </a:rPr>
                            <m:t>5</m:t>
                          </m:r>
                        </m:den>
                      </m:f>
                      <m:r>
                        <a:rPr lang="en-US" altLang="zh-CN" sz="1600" b="0"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panose="02040503050406030204" pitchFamily="18" charset="0"/>
                        </a:rPr>
                        <m:t>𝟓𝟔</m:t>
                      </m:r>
                    </m:oMath>
                  </m:oMathPara>
                </a14:m>
                <a:endParaRPr lang="zh-CN" altLang="en-US" sz="1600" b="1" dirty="0"/>
              </a:p>
            </p:txBody>
          </p:sp>
        </mc:Choice>
        <mc:Fallback xmlns="">
          <p:sp>
            <p:nvSpPr>
              <p:cNvPr id="62" name="TextBox 65">
                <a:extLst>
                  <a:ext uri="{FF2B5EF4-FFF2-40B4-BE49-F238E27FC236}">
                    <a16:creationId xmlns:a16="http://schemas.microsoft.com/office/drawing/2014/main" id="{E1D263BE-9238-8C43-9A6A-1AFC19B2BE51}"/>
                  </a:ext>
                </a:extLst>
              </p:cNvPr>
              <p:cNvSpPr txBox="1">
                <a:spLocks noRot="1" noChangeAspect="1" noMove="1" noResize="1" noEditPoints="1" noAdjustHandles="1" noChangeArrowheads="1" noChangeShapeType="1" noTextEdit="1"/>
              </p:cNvSpPr>
              <p:nvPr/>
            </p:nvSpPr>
            <p:spPr>
              <a:xfrm>
                <a:off x="6312310" y="5544104"/>
                <a:ext cx="2800703" cy="717569"/>
              </a:xfrm>
              <a:prstGeom prst="rect">
                <a:avLst/>
              </a:prstGeom>
              <a:blipFill>
                <a:blip r:embed="rId3"/>
                <a:stretch>
                  <a:fillRect b="-1754"/>
                </a:stretch>
              </a:blipFill>
            </p:spPr>
            <p:txBody>
              <a:bodyPr/>
              <a:lstStyle/>
              <a:p>
                <a:r>
                  <a:rPr lang="zh-CN" altLang="en-US">
                    <a:noFill/>
                  </a:rPr>
                  <a:t> </a:t>
                </a:r>
              </a:p>
            </p:txBody>
          </p:sp>
        </mc:Fallback>
      </mc:AlternateContent>
      <p:pic>
        <p:nvPicPr>
          <p:cNvPr id="64" name="Picture 3" descr="Fig09_05a.gif">
            <a:extLst>
              <a:ext uri="{FF2B5EF4-FFF2-40B4-BE49-F238E27FC236}">
                <a16:creationId xmlns:a16="http://schemas.microsoft.com/office/drawing/2014/main" id="{D9A16B25-5533-C24D-90FC-5AD8CF5C7A3D}"/>
              </a:ext>
            </a:extLst>
          </p:cNvPr>
          <p:cNvPicPr>
            <a:picLocks noChangeAspect="1"/>
          </p:cNvPicPr>
          <p:nvPr/>
        </p:nvPicPr>
        <p:blipFill>
          <a:blip r:embed="rId4"/>
          <a:stretch>
            <a:fillRect/>
          </a:stretch>
        </p:blipFill>
        <p:spPr>
          <a:xfrm>
            <a:off x="77821" y="3132481"/>
            <a:ext cx="8608979" cy="1993212"/>
          </a:xfrm>
          <a:prstGeom prst="rect">
            <a:avLst/>
          </a:prstGeom>
        </p:spPr>
      </p:pic>
      <p:sp>
        <p:nvSpPr>
          <p:cNvPr id="4" name="文本框 3">
            <a:extLst>
              <a:ext uri="{FF2B5EF4-FFF2-40B4-BE49-F238E27FC236}">
                <a16:creationId xmlns:a16="http://schemas.microsoft.com/office/drawing/2014/main" id="{A8EE233D-BA27-0044-9FE1-8EFAB630BA8A}"/>
              </a:ext>
            </a:extLst>
          </p:cNvPr>
          <p:cNvSpPr txBox="1"/>
          <p:nvPr/>
        </p:nvSpPr>
        <p:spPr>
          <a:xfrm>
            <a:off x="77821" y="5604607"/>
            <a:ext cx="2189923" cy="400110"/>
          </a:xfrm>
          <a:prstGeom prst="rect">
            <a:avLst/>
          </a:prstGeom>
          <a:noFill/>
        </p:spPr>
        <p:txBody>
          <a:bodyPr wrap="square" rtlCol="0">
            <a:spAutoFit/>
          </a:bodyPr>
          <a:lstStyle/>
          <a:p>
            <a:r>
              <a:rPr kumimoji="1" lang="zh-CN" altLang="en-US" sz="2000" dirty="0">
                <a:solidFill>
                  <a:schemeClr val="tx2"/>
                </a:solidFill>
                <a:latin typeface="+mn-ea"/>
                <a:ea typeface="+mn-ea"/>
              </a:rPr>
              <a:t>平均周转时间</a:t>
            </a:r>
          </a:p>
        </p:txBody>
      </p:sp>
      <p:sp>
        <p:nvSpPr>
          <p:cNvPr id="11" name="文本框 10">
            <a:extLst>
              <a:ext uri="{FF2B5EF4-FFF2-40B4-BE49-F238E27FC236}">
                <a16:creationId xmlns:a16="http://schemas.microsoft.com/office/drawing/2014/main" id="{26B62ED2-D091-8543-A3E5-EF64CBD4AFFA}"/>
              </a:ext>
            </a:extLst>
          </p:cNvPr>
          <p:cNvSpPr txBox="1"/>
          <p:nvPr/>
        </p:nvSpPr>
        <p:spPr>
          <a:xfrm>
            <a:off x="4229245" y="5634467"/>
            <a:ext cx="2427469" cy="400110"/>
          </a:xfrm>
          <a:prstGeom prst="rect">
            <a:avLst/>
          </a:prstGeom>
          <a:noFill/>
        </p:spPr>
        <p:txBody>
          <a:bodyPr wrap="square" rtlCol="0">
            <a:spAutoFit/>
          </a:bodyPr>
          <a:lstStyle/>
          <a:p>
            <a:r>
              <a:rPr kumimoji="1" lang="zh-CN" altLang="en-US" sz="2000" dirty="0">
                <a:solidFill>
                  <a:schemeClr val="tx2"/>
                </a:solidFill>
                <a:latin typeface="+mn-ea"/>
                <a:ea typeface="+mn-ea"/>
              </a:rPr>
              <a:t>平均带权周转时间</a:t>
            </a:r>
          </a:p>
        </p:txBody>
      </p:sp>
    </p:spTree>
    <p:extLst>
      <p:ext uri="{BB962C8B-B14F-4D97-AF65-F5344CB8AC3E}">
        <p14:creationId xmlns:p14="http://schemas.microsoft.com/office/powerpoint/2010/main" val="142285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circle(in)">
                                      <p:cBhvr>
                                        <p:cTn id="12" dur="20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blinds(horizontal)">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heckerboard(across)">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fade">
                                      <p:cBhvr>
                                        <p:cTn id="3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2" grpId="0" animBg="1"/>
      <p:bldP spid="4"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2.11.1 </a:t>
            </a:r>
            <a:r>
              <a:rPr lang="zh-CN" altLang="en-US" dirty="0">
                <a:latin typeface="Times New Roman" pitchFamily="18" charset="0"/>
                <a:cs typeface="Times New Roman" pitchFamily="18" charset="0"/>
              </a:rPr>
              <a:t>先来先服务（</a:t>
            </a:r>
            <a:r>
              <a:rPr lang="en-US" altLang="zh-CN" dirty="0">
                <a:latin typeface="Times New Roman" pitchFamily="18" charset="0"/>
                <a:cs typeface="Times New Roman" pitchFamily="18" charset="0"/>
              </a:rPr>
              <a:t>FCFS</a:t>
            </a:r>
            <a:r>
              <a:rPr lang="zh-CN" altLang="en-US" dirty="0">
                <a:latin typeface="Times New Roman" pitchFamily="18" charset="0"/>
                <a:cs typeface="Times New Roman" pitchFamily="18" charset="0"/>
              </a:rPr>
              <a:t>）</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457448" y="1412776"/>
            <a:ext cx="8229600" cy="2448272"/>
          </a:xfrm>
        </p:spPr>
        <p:txBody>
          <a:bodyPr/>
          <a:lstStyle/>
          <a:p>
            <a:pPr eaLnBrk="1" hangingPunct="1">
              <a:lnSpc>
                <a:spcPct val="125000"/>
              </a:lnSpc>
            </a:pPr>
            <a:r>
              <a:rPr lang="en-US" altLang="zh-CN" b="0" dirty="0"/>
              <a:t>FCFS</a:t>
            </a:r>
            <a:r>
              <a:rPr lang="zh-CN" altLang="en-US" b="0" dirty="0"/>
              <a:t>算法评价</a:t>
            </a:r>
            <a:endParaRPr lang="en-US" altLang="zh-CN" b="0" dirty="0"/>
          </a:p>
          <a:p>
            <a:pPr lvl="1">
              <a:lnSpc>
                <a:spcPct val="125000"/>
              </a:lnSpc>
            </a:pPr>
            <a:r>
              <a:rPr lang="zh-CN" altLang="en-US" dirty="0"/>
              <a:t>属于非抢占调度方式</a:t>
            </a:r>
            <a:endParaRPr lang="en-US" altLang="zh-CN" dirty="0"/>
          </a:p>
          <a:p>
            <a:pPr lvl="1">
              <a:lnSpc>
                <a:spcPct val="125000"/>
              </a:lnSpc>
            </a:pPr>
            <a:r>
              <a:rPr lang="zh-CN" altLang="en-US" dirty="0"/>
              <a:t>有利于</a:t>
            </a:r>
            <a:r>
              <a:rPr lang="en-US" altLang="zh-CN" dirty="0"/>
              <a:t>CPU</a:t>
            </a:r>
            <a:r>
              <a:rPr lang="zh-CN" altLang="en-US" dirty="0"/>
              <a:t>繁忙型的进程，而不利于</a:t>
            </a:r>
            <a:r>
              <a:rPr lang="en-US" altLang="zh-CN" dirty="0"/>
              <a:t>I/O</a:t>
            </a:r>
            <a:r>
              <a:rPr lang="zh-CN" altLang="en-US" dirty="0"/>
              <a:t>繁忙型的进程</a:t>
            </a:r>
            <a:endParaRPr lang="en-US" altLang="zh-CN" dirty="0"/>
          </a:p>
          <a:p>
            <a:pPr lvl="1">
              <a:lnSpc>
                <a:spcPct val="125000"/>
              </a:lnSpc>
            </a:pPr>
            <a:r>
              <a:rPr lang="zh-CN" altLang="en-US" dirty="0"/>
              <a:t>不适合直接用于单处理器系统，通常与其它调度算法混合使用</a:t>
            </a:r>
            <a:endParaRPr lang="en-US" altLang="zh-CN" dirty="0"/>
          </a:p>
          <a:p>
            <a:pPr lvl="1">
              <a:lnSpc>
                <a:spcPct val="125000"/>
              </a:lnSpc>
            </a:pPr>
            <a:r>
              <a:rPr lang="zh-CN" altLang="en-US" dirty="0"/>
              <a:t>平均周转时间长</a:t>
            </a:r>
            <a:endParaRPr lang="en-US" altLang="zh-CN" dirty="0"/>
          </a:p>
          <a:p>
            <a:pPr lvl="1">
              <a:lnSpc>
                <a:spcPct val="125000"/>
              </a:lnSpc>
            </a:pPr>
            <a:r>
              <a:rPr lang="zh-CN" altLang="en-US" dirty="0"/>
              <a:t>对长进程有利，不利于短进程，</a:t>
            </a:r>
            <a:r>
              <a:rPr lang="en-US" altLang="zh-CN" dirty="0"/>
              <a:t>why?</a:t>
            </a:r>
          </a:p>
          <a:p>
            <a:pPr marL="457200" lvl="1" indent="0">
              <a:buNone/>
            </a:pPr>
            <a:endParaRPr lang="zh-CN" altLang="en-US" dirty="0"/>
          </a:p>
          <a:p>
            <a:pPr eaLnBrk="1" hangingPunct="1">
              <a:buFont typeface="Arial" pitchFamily="34" charset="0"/>
              <a:buNone/>
            </a:pPr>
            <a:endParaRPr lang="zh-CN" altLang="en-US" sz="2400" b="0" dirty="0">
              <a:latin typeface="宋体" pitchFamily="2" charset="-122"/>
              <a:ea typeface="宋体" pitchFamily="2" charset="-122"/>
            </a:endParaRPr>
          </a:p>
        </p:txBody>
      </p:sp>
    </p:spTree>
    <p:extLst>
      <p:ext uri="{BB962C8B-B14F-4D97-AF65-F5344CB8AC3E}">
        <p14:creationId xmlns:p14="http://schemas.microsoft.com/office/powerpoint/2010/main" val="155991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BFCDF-1D2C-C44C-BE97-B48185C0B477}"/>
              </a:ext>
            </a:extLst>
          </p:cNvPr>
          <p:cNvSpPr>
            <a:spLocks noGrp="1"/>
          </p:cNvSpPr>
          <p:nvPr>
            <p:ph type="title"/>
          </p:nvPr>
        </p:nvSpPr>
        <p:spPr/>
        <p:txBody>
          <a:bodyPr/>
          <a:lstStyle/>
          <a:p>
            <a:r>
              <a:rPr lang="en-US" altLang="zh-CN" dirty="0">
                <a:latin typeface="Times New Roman" pitchFamily="18" charset="0"/>
                <a:cs typeface="Times New Roman" pitchFamily="18" charset="0"/>
              </a:rPr>
              <a:t>2.11.1 </a:t>
            </a:r>
            <a:r>
              <a:rPr lang="zh-CN" altLang="en-US" dirty="0">
                <a:latin typeface="Times New Roman" pitchFamily="18" charset="0"/>
                <a:cs typeface="Times New Roman" pitchFamily="18" charset="0"/>
              </a:rPr>
              <a:t>先来先服务（</a:t>
            </a:r>
            <a:r>
              <a:rPr lang="en-US" altLang="zh-CN" dirty="0">
                <a:latin typeface="Times New Roman" pitchFamily="18" charset="0"/>
                <a:cs typeface="Times New Roman" pitchFamily="18" charset="0"/>
              </a:rPr>
              <a:t>FCFS</a:t>
            </a:r>
            <a:r>
              <a:rPr lang="zh-CN" altLang="en-US" dirty="0">
                <a:latin typeface="Times New Roman" pitchFamily="18" charset="0"/>
                <a:cs typeface="Times New Roman" pitchFamily="18" charset="0"/>
              </a:rPr>
              <a:t>）</a:t>
            </a:r>
            <a:endParaRPr kumimoji="1" lang="zh-CN" altLang="en-US" dirty="0"/>
          </a:p>
        </p:txBody>
      </p:sp>
      <p:sp>
        <p:nvSpPr>
          <p:cNvPr id="5" name="内容占位符 4">
            <a:extLst>
              <a:ext uri="{FF2B5EF4-FFF2-40B4-BE49-F238E27FC236}">
                <a16:creationId xmlns:a16="http://schemas.microsoft.com/office/drawing/2014/main" id="{6C859F3E-2E6B-7443-8C3F-937AC2411C4D}"/>
              </a:ext>
            </a:extLst>
          </p:cNvPr>
          <p:cNvSpPr>
            <a:spLocks noGrp="1"/>
          </p:cNvSpPr>
          <p:nvPr>
            <p:ph idx="1"/>
          </p:nvPr>
        </p:nvSpPr>
        <p:spPr/>
        <p:txBody>
          <a:bodyPr/>
          <a:lstStyle/>
          <a:p>
            <a:r>
              <a:rPr kumimoji="1" lang="en-US" altLang="zh-CN" dirty="0"/>
              <a:t>FCFS</a:t>
            </a:r>
            <a:r>
              <a:rPr kumimoji="1" lang="zh-CN" altLang="en-US" dirty="0"/>
              <a:t>算法</a:t>
            </a:r>
            <a:r>
              <a:rPr lang="zh-CN" altLang="en-US" dirty="0"/>
              <a:t>对长进程有利，不利于短进程示例</a:t>
            </a:r>
            <a:endParaRPr lang="en-US" altLang="zh-CN" dirty="0"/>
          </a:p>
          <a:p>
            <a:endParaRPr kumimoji="1" lang="en-US" altLang="zh-CN" dirty="0"/>
          </a:p>
          <a:p>
            <a:endParaRPr kumimoji="1" lang="zh-CN" altLang="en-US" dirty="0"/>
          </a:p>
        </p:txBody>
      </p:sp>
      <p:pic>
        <p:nvPicPr>
          <p:cNvPr id="6" name="Picture 4" descr="figp391">
            <a:extLst>
              <a:ext uri="{FF2B5EF4-FFF2-40B4-BE49-F238E27FC236}">
                <a16:creationId xmlns:a16="http://schemas.microsoft.com/office/drawing/2014/main" id="{A495AD91-70E5-C843-93E7-00F5D5564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9" y="2121226"/>
            <a:ext cx="9166039" cy="4263644"/>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771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2.11.2 </a:t>
            </a:r>
            <a:r>
              <a:rPr lang="zh-CN" altLang="en-US" b="1" dirty="0">
                <a:latin typeface="Times New Roman" pitchFamily="18" charset="0"/>
                <a:ea typeface="黑体" pitchFamily="49" charset="-122"/>
                <a:cs typeface="Times New Roman" pitchFamily="18" charset="0"/>
              </a:rPr>
              <a:t>时间片轮转调度算法（</a:t>
            </a:r>
            <a:r>
              <a:rPr lang="en-US" altLang="zh-CN" b="1" dirty="0">
                <a:latin typeface="Times New Roman" pitchFamily="18" charset="0"/>
                <a:ea typeface="黑体" pitchFamily="49" charset="-122"/>
                <a:cs typeface="Times New Roman" pitchFamily="18" charset="0"/>
              </a:rPr>
              <a:t>RR</a:t>
            </a:r>
            <a:r>
              <a:rPr lang="zh-CN" altLang="en-US" b="1" dirty="0">
                <a:latin typeface="Times New Roman" pitchFamily="18" charset="0"/>
                <a:ea typeface="黑体" pitchFamily="49" charset="-122"/>
                <a:cs typeface="Times New Roman" pitchFamily="18" charset="0"/>
              </a:rPr>
              <a:t>）</a:t>
            </a:r>
          </a:p>
        </p:txBody>
      </p:sp>
      <p:sp>
        <p:nvSpPr>
          <p:cNvPr id="3" name="内容占位符 2"/>
          <p:cNvSpPr>
            <a:spLocks noGrp="1"/>
          </p:cNvSpPr>
          <p:nvPr>
            <p:ph idx="1"/>
          </p:nvPr>
        </p:nvSpPr>
        <p:spPr>
          <a:xfrm>
            <a:off x="323528" y="1268760"/>
            <a:ext cx="8229600" cy="4104456"/>
          </a:xfrm>
        </p:spPr>
        <p:txBody>
          <a:bodyPr/>
          <a:lstStyle/>
          <a:p>
            <a:pPr eaLnBrk="1" hangingPunct="1">
              <a:lnSpc>
                <a:spcPct val="125000"/>
              </a:lnSpc>
            </a:pPr>
            <a:r>
              <a:rPr lang="zh-CN" altLang="zh-CN" b="0" dirty="0"/>
              <a:t>算法</a:t>
            </a:r>
            <a:r>
              <a:rPr lang="zh-CN" altLang="en-US" b="0" dirty="0"/>
              <a:t>：</a:t>
            </a:r>
            <a:r>
              <a:rPr lang="en-US" altLang="zh-CN" b="0" dirty="0"/>
              <a:t>Round Robin</a:t>
            </a:r>
          </a:p>
          <a:p>
            <a:pPr lvl="1">
              <a:lnSpc>
                <a:spcPct val="125000"/>
              </a:lnSpc>
            </a:pPr>
            <a:r>
              <a:rPr lang="zh-CN" altLang="en-US" sz="2000" b="0" dirty="0">
                <a:solidFill>
                  <a:schemeClr val="tx1"/>
                </a:solidFill>
                <a:latin typeface="+mn-ea"/>
                <a:ea typeface="+mn-ea"/>
              </a:rPr>
              <a:t>每个进程被分配一个时间片，</a:t>
            </a:r>
            <a:r>
              <a:rPr lang="zh-CN" altLang="en-US" sz="2000" dirty="0">
                <a:latin typeface="+mn-ea"/>
                <a:ea typeface="+mn-ea"/>
              </a:rPr>
              <a:t>周期性产生时钟中断，中断时当前进程进入</a:t>
            </a:r>
            <a:r>
              <a:rPr lang="zh-CN" altLang="en-US" sz="2000" b="0" dirty="0">
                <a:solidFill>
                  <a:schemeClr val="tx1"/>
                </a:solidFill>
                <a:latin typeface="+mn-ea"/>
                <a:ea typeface="+mn-ea"/>
              </a:rPr>
              <a:t>就绪队列末尾，基于</a:t>
            </a:r>
            <a:r>
              <a:rPr lang="en-US" altLang="zh-CN" sz="2000" b="0" dirty="0">
                <a:solidFill>
                  <a:schemeClr val="tx1"/>
                </a:solidFill>
                <a:latin typeface="+mn-ea"/>
                <a:ea typeface="+mn-ea"/>
              </a:rPr>
              <a:t>FCFS</a:t>
            </a:r>
            <a:r>
              <a:rPr lang="zh-CN" altLang="en-US" sz="2000" b="0" dirty="0">
                <a:solidFill>
                  <a:schemeClr val="tx1"/>
                </a:solidFill>
                <a:latin typeface="+mn-ea"/>
                <a:ea typeface="+mn-ea"/>
              </a:rPr>
              <a:t>选择下一个作业运行</a:t>
            </a:r>
            <a:endParaRPr lang="en-US" altLang="zh-CN" sz="2000" b="0" dirty="0">
              <a:solidFill>
                <a:schemeClr val="tx1"/>
              </a:solidFill>
              <a:latin typeface="+mn-ea"/>
              <a:ea typeface="+mn-ea"/>
            </a:endParaRPr>
          </a:p>
          <a:p>
            <a:pPr lvl="1">
              <a:lnSpc>
                <a:spcPct val="125000"/>
              </a:lnSpc>
            </a:pPr>
            <a:r>
              <a:rPr lang="zh-CN" altLang="en-US" sz="2000" b="0" dirty="0">
                <a:solidFill>
                  <a:schemeClr val="tx1"/>
                </a:solidFill>
                <a:latin typeface="+mn-ea"/>
                <a:ea typeface="+mn-ea"/>
              </a:rPr>
              <a:t>如果进程在时间片内</a:t>
            </a:r>
            <a:r>
              <a:rPr lang="zh-CN" altLang="en-US" sz="2000" dirty="0">
                <a:solidFill>
                  <a:srgbClr val="FF0000"/>
                </a:solidFill>
                <a:latin typeface="+mn-ea"/>
                <a:ea typeface="+mn-ea"/>
              </a:rPr>
              <a:t>阻塞</a:t>
            </a:r>
            <a:r>
              <a:rPr lang="zh-CN" altLang="en-US" sz="2000" b="0" dirty="0">
                <a:solidFill>
                  <a:schemeClr val="tx1"/>
                </a:solidFill>
                <a:latin typeface="+mn-ea"/>
                <a:ea typeface="+mn-ea"/>
              </a:rPr>
              <a:t>或</a:t>
            </a:r>
            <a:r>
              <a:rPr lang="zh-CN" altLang="en-US" sz="2000" dirty="0">
                <a:solidFill>
                  <a:srgbClr val="FF0000"/>
                </a:solidFill>
                <a:latin typeface="+mn-ea"/>
                <a:ea typeface="+mn-ea"/>
              </a:rPr>
              <a:t>结束</a:t>
            </a:r>
            <a:r>
              <a:rPr lang="zh-CN" altLang="en-US" sz="2000" b="0" dirty="0">
                <a:solidFill>
                  <a:schemeClr val="tx1"/>
                </a:solidFill>
                <a:latin typeface="+mn-ea"/>
                <a:ea typeface="+mn-ea"/>
              </a:rPr>
              <a:t>，则立即切换</a:t>
            </a:r>
            <a:r>
              <a:rPr lang="en-US" altLang="zh-CN" sz="2000" b="0" dirty="0">
                <a:solidFill>
                  <a:schemeClr val="tx1"/>
                </a:solidFill>
                <a:latin typeface="+mn-ea"/>
                <a:ea typeface="+mn-ea"/>
              </a:rPr>
              <a:t>CPU</a:t>
            </a:r>
            <a:endParaRPr lang="zh-CN" altLang="en-US" b="0" dirty="0">
              <a:solidFill>
                <a:schemeClr val="tx1"/>
              </a:solidFill>
              <a:latin typeface="+mn-ea"/>
              <a:ea typeface="+mn-ea"/>
            </a:endParaRPr>
          </a:p>
          <a:p>
            <a:pPr algn="just">
              <a:lnSpc>
                <a:spcPct val="125000"/>
              </a:lnSpc>
            </a:pPr>
            <a:r>
              <a:rPr lang="en-US" altLang="zh-CN" b="0" dirty="0">
                <a:latin typeface="+mn-ea"/>
              </a:rPr>
              <a:t>RR</a:t>
            </a:r>
            <a:r>
              <a:rPr lang="zh-CN" altLang="en-US" b="0" dirty="0">
                <a:latin typeface="+mn-ea"/>
              </a:rPr>
              <a:t>算法在通用的分时系统或事务处理系统中特别有效。</a:t>
            </a:r>
          </a:p>
          <a:p>
            <a:pPr eaLnBrk="1" hangingPunct="1">
              <a:buFont typeface="Arial" pitchFamily="34" charset="0"/>
              <a:buNone/>
            </a:pPr>
            <a:endParaRPr lang="zh-CN" altLang="en-US" b="0" dirty="0"/>
          </a:p>
        </p:txBody>
      </p:sp>
      <p:pic>
        <p:nvPicPr>
          <p:cNvPr id="23" name="Picture 5">
            <a:extLst>
              <a:ext uri="{FF2B5EF4-FFF2-40B4-BE49-F238E27FC236}">
                <a16:creationId xmlns:a16="http://schemas.microsoft.com/office/drawing/2014/main" id="{BE452930-4137-114A-9DB7-ADD7F314026F}"/>
              </a:ext>
            </a:extLst>
          </p:cNvPr>
          <p:cNvPicPr>
            <a:picLocks noChangeAspect="1"/>
          </p:cNvPicPr>
          <p:nvPr/>
        </p:nvPicPr>
        <p:blipFill>
          <a:blip r:embed="rId2"/>
          <a:stretch>
            <a:fillRect/>
          </a:stretch>
        </p:blipFill>
        <p:spPr>
          <a:xfrm>
            <a:off x="6705600" y="4437112"/>
            <a:ext cx="2133600" cy="1712495"/>
          </a:xfrm>
          <a:prstGeom prst="rect">
            <a:avLst/>
          </a:prstGeom>
        </p:spPr>
      </p:pic>
    </p:spTree>
    <p:extLst>
      <p:ext uri="{BB962C8B-B14F-4D97-AF65-F5344CB8AC3E}">
        <p14:creationId xmlns:p14="http://schemas.microsoft.com/office/powerpoint/2010/main" val="697022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57200" y="44450"/>
            <a:ext cx="8229600" cy="936625"/>
          </a:xfrm>
        </p:spPr>
        <p:txBody>
          <a:bodyPr/>
          <a:lstStyle/>
          <a:p>
            <a:r>
              <a:rPr lang="zh-CN" altLang="en-US" sz="4000" b="1" dirty="0">
                <a:solidFill>
                  <a:srgbClr val="FF0000"/>
                </a:solidFill>
                <a:effectLst>
                  <a:outerShdw blurRad="38100" dist="38100" dir="2700000" algn="tl">
                    <a:srgbClr val="C0C0C0"/>
                  </a:outerShdw>
                </a:effectLst>
                <a:latin typeface="Times New Roman" pitchFamily="18" charset="0"/>
                <a:ea typeface="黑体" pitchFamily="49" charset="-122"/>
                <a:cs typeface="Times New Roman" pitchFamily="18" charset="0"/>
              </a:rPr>
              <a:t>进程调度算法引入</a:t>
            </a:r>
          </a:p>
        </p:txBody>
      </p:sp>
      <p:sp>
        <p:nvSpPr>
          <p:cNvPr id="388099" name="内容占位符 2"/>
          <p:cNvSpPr>
            <a:spLocks noGrp="1"/>
          </p:cNvSpPr>
          <p:nvPr>
            <p:ph idx="4294967295"/>
          </p:nvPr>
        </p:nvSpPr>
        <p:spPr>
          <a:xfrm>
            <a:off x="395288" y="1341438"/>
            <a:ext cx="8353425" cy="3168650"/>
          </a:xfrm>
        </p:spPr>
        <p:txBody>
          <a:bodyPr/>
          <a:lstStyle/>
          <a:p>
            <a:r>
              <a:rPr lang="zh-CN" altLang="en-US" b="0" dirty="0"/>
              <a:t>调度的生活实例</a:t>
            </a:r>
          </a:p>
        </p:txBody>
      </p:sp>
      <p:grpSp>
        <p:nvGrpSpPr>
          <p:cNvPr id="388129" name="Group 33"/>
          <p:cNvGrpSpPr>
            <a:grpSpLocks/>
          </p:cNvGrpSpPr>
          <p:nvPr/>
        </p:nvGrpSpPr>
        <p:grpSpPr bwMode="auto">
          <a:xfrm>
            <a:off x="2265363" y="2224088"/>
            <a:ext cx="3962400" cy="3581400"/>
            <a:chOff x="1440" y="1488"/>
            <a:chExt cx="2496" cy="2256"/>
          </a:xfrm>
        </p:grpSpPr>
        <p:sp>
          <p:nvSpPr>
            <p:cNvPr id="388102" name="AutoShape 6"/>
            <p:cNvSpPr>
              <a:spLocks noChangeArrowheads="1"/>
            </p:cNvSpPr>
            <p:nvPr/>
          </p:nvSpPr>
          <p:spPr bwMode="auto">
            <a:xfrm>
              <a:off x="1632" y="1488"/>
              <a:ext cx="2304" cy="2256"/>
            </a:xfrm>
            <a:prstGeom prst="sun">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8103" name="AutoShape 7"/>
            <p:cNvSpPr>
              <a:spLocks noChangeArrowheads="1"/>
            </p:cNvSpPr>
            <p:nvPr/>
          </p:nvSpPr>
          <p:spPr bwMode="auto">
            <a:xfrm>
              <a:off x="1776" y="3120"/>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04" name="AutoShape 8"/>
            <p:cNvSpPr>
              <a:spLocks noChangeArrowheads="1"/>
            </p:cNvSpPr>
            <p:nvPr/>
          </p:nvSpPr>
          <p:spPr bwMode="auto">
            <a:xfrm>
              <a:off x="2064" y="2976"/>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05" name="AutoShape 9"/>
            <p:cNvSpPr>
              <a:spLocks noChangeArrowheads="1"/>
            </p:cNvSpPr>
            <p:nvPr/>
          </p:nvSpPr>
          <p:spPr bwMode="auto">
            <a:xfrm>
              <a:off x="2256" y="3168"/>
              <a:ext cx="144" cy="96"/>
            </a:xfrm>
            <a:prstGeom prst="wedgeEllipseCallout">
              <a:avLst>
                <a:gd name="adj1" fmla="val -201389"/>
                <a:gd name="adj2" fmla="val 108333"/>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grpSp>
          <p:nvGrpSpPr>
            <p:cNvPr id="388106" name="Group 10"/>
            <p:cNvGrpSpPr>
              <a:grpSpLocks/>
            </p:cNvGrpSpPr>
            <p:nvPr/>
          </p:nvGrpSpPr>
          <p:grpSpPr bwMode="auto">
            <a:xfrm>
              <a:off x="1440" y="2352"/>
              <a:ext cx="672" cy="384"/>
              <a:chOff x="1440" y="2352"/>
              <a:chExt cx="672" cy="384"/>
            </a:xfrm>
          </p:grpSpPr>
          <p:sp>
            <p:nvSpPr>
              <p:cNvPr id="388107" name="AutoShape 11"/>
              <p:cNvSpPr>
                <a:spLocks noChangeArrowheads="1"/>
              </p:cNvSpPr>
              <p:nvPr/>
            </p:nvSpPr>
            <p:spPr bwMode="auto">
              <a:xfrm>
                <a:off x="1440" y="2352"/>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08" name="AutoShape 12"/>
              <p:cNvSpPr>
                <a:spLocks noChangeArrowheads="1"/>
              </p:cNvSpPr>
              <p:nvPr/>
            </p:nvSpPr>
            <p:spPr bwMode="auto">
              <a:xfrm>
                <a:off x="1872" y="2400"/>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09" name="AutoShape 13"/>
              <p:cNvSpPr>
                <a:spLocks noChangeArrowheads="1"/>
              </p:cNvSpPr>
              <p:nvPr/>
            </p:nvSpPr>
            <p:spPr bwMode="auto">
              <a:xfrm>
                <a:off x="1920" y="2640"/>
                <a:ext cx="144" cy="96"/>
              </a:xfrm>
              <a:prstGeom prst="wedgeEllipseCallout">
                <a:avLst>
                  <a:gd name="adj1" fmla="val -188889"/>
                  <a:gd name="adj2" fmla="val -82292"/>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grpSp>
        <p:sp>
          <p:nvSpPr>
            <p:cNvPr id="388110" name="AutoShape 14"/>
            <p:cNvSpPr>
              <a:spLocks noChangeArrowheads="1"/>
            </p:cNvSpPr>
            <p:nvPr/>
          </p:nvSpPr>
          <p:spPr bwMode="auto">
            <a:xfrm>
              <a:off x="2496" y="3504"/>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1" name="AutoShape 15"/>
            <p:cNvSpPr>
              <a:spLocks noChangeArrowheads="1"/>
            </p:cNvSpPr>
            <p:nvPr/>
          </p:nvSpPr>
          <p:spPr bwMode="auto">
            <a:xfrm>
              <a:off x="2592" y="3216"/>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2" name="AutoShape 16"/>
            <p:cNvSpPr>
              <a:spLocks noChangeArrowheads="1"/>
            </p:cNvSpPr>
            <p:nvPr/>
          </p:nvSpPr>
          <p:spPr bwMode="auto">
            <a:xfrm>
              <a:off x="2784" y="3360"/>
              <a:ext cx="144" cy="96"/>
            </a:xfrm>
            <a:prstGeom prst="wedgeEllipseCallout">
              <a:avLst>
                <a:gd name="adj1" fmla="val -61806"/>
                <a:gd name="adj2" fmla="val 26041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13" name="AutoShape 17"/>
            <p:cNvSpPr>
              <a:spLocks noChangeArrowheads="1"/>
            </p:cNvSpPr>
            <p:nvPr/>
          </p:nvSpPr>
          <p:spPr bwMode="auto">
            <a:xfrm>
              <a:off x="3312" y="3360"/>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4" name="AutoShape 18"/>
            <p:cNvSpPr>
              <a:spLocks noChangeArrowheads="1"/>
            </p:cNvSpPr>
            <p:nvPr/>
          </p:nvSpPr>
          <p:spPr bwMode="auto">
            <a:xfrm>
              <a:off x="3408" y="2592"/>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5" name="AutoShape 19"/>
            <p:cNvSpPr>
              <a:spLocks noChangeArrowheads="1"/>
            </p:cNvSpPr>
            <p:nvPr/>
          </p:nvSpPr>
          <p:spPr bwMode="auto">
            <a:xfrm>
              <a:off x="3360" y="3072"/>
              <a:ext cx="144" cy="96"/>
            </a:xfrm>
            <a:prstGeom prst="wedgeEllipseCallout">
              <a:avLst>
                <a:gd name="adj1" fmla="val 77778"/>
                <a:gd name="adj2" fmla="val 231250"/>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16" name="AutoShape 20"/>
            <p:cNvSpPr>
              <a:spLocks noChangeArrowheads="1"/>
            </p:cNvSpPr>
            <p:nvPr/>
          </p:nvSpPr>
          <p:spPr bwMode="auto">
            <a:xfrm>
              <a:off x="3696" y="2688"/>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7" name="AutoShape 21"/>
            <p:cNvSpPr>
              <a:spLocks noChangeArrowheads="1"/>
            </p:cNvSpPr>
            <p:nvPr/>
          </p:nvSpPr>
          <p:spPr bwMode="auto">
            <a:xfrm>
              <a:off x="3120" y="3072"/>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18" name="AutoShape 22"/>
            <p:cNvSpPr>
              <a:spLocks noChangeArrowheads="1"/>
            </p:cNvSpPr>
            <p:nvPr/>
          </p:nvSpPr>
          <p:spPr bwMode="auto">
            <a:xfrm>
              <a:off x="3504" y="2496"/>
              <a:ext cx="144" cy="96"/>
            </a:xfrm>
            <a:prstGeom prst="wedgeEllipseCallout">
              <a:avLst>
                <a:gd name="adj1" fmla="val 172917"/>
                <a:gd name="adj2" fmla="val 6041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19" name="AutoShape 23"/>
            <p:cNvSpPr>
              <a:spLocks noChangeArrowheads="1"/>
            </p:cNvSpPr>
            <p:nvPr/>
          </p:nvSpPr>
          <p:spPr bwMode="auto">
            <a:xfrm>
              <a:off x="3552" y="1872"/>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0" name="AutoShape 24"/>
            <p:cNvSpPr>
              <a:spLocks noChangeArrowheads="1"/>
            </p:cNvSpPr>
            <p:nvPr/>
          </p:nvSpPr>
          <p:spPr bwMode="auto">
            <a:xfrm>
              <a:off x="3120" y="1920"/>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1" name="AutoShape 25"/>
            <p:cNvSpPr>
              <a:spLocks noChangeArrowheads="1"/>
            </p:cNvSpPr>
            <p:nvPr/>
          </p:nvSpPr>
          <p:spPr bwMode="auto">
            <a:xfrm>
              <a:off x="3312" y="2112"/>
              <a:ext cx="144" cy="96"/>
            </a:xfrm>
            <a:prstGeom prst="wedgeEllipseCallout">
              <a:avLst>
                <a:gd name="adj1" fmla="val 81944"/>
                <a:gd name="adj2" fmla="val -2791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22" name="AutoShape 26"/>
            <p:cNvSpPr>
              <a:spLocks noChangeArrowheads="1"/>
            </p:cNvSpPr>
            <p:nvPr/>
          </p:nvSpPr>
          <p:spPr bwMode="auto">
            <a:xfrm>
              <a:off x="2832" y="1488"/>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3" name="AutoShape 27"/>
            <p:cNvSpPr>
              <a:spLocks noChangeArrowheads="1"/>
            </p:cNvSpPr>
            <p:nvPr/>
          </p:nvSpPr>
          <p:spPr bwMode="auto">
            <a:xfrm>
              <a:off x="2544" y="1776"/>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4" name="AutoShape 28"/>
            <p:cNvSpPr>
              <a:spLocks noChangeArrowheads="1"/>
            </p:cNvSpPr>
            <p:nvPr/>
          </p:nvSpPr>
          <p:spPr bwMode="auto">
            <a:xfrm>
              <a:off x="2784" y="1824"/>
              <a:ext cx="144" cy="96"/>
            </a:xfrm>
            <a:prstGeom prst="wedgeEllipseCallout">
              <a:avLst>
                <a:gd name="adj1" fmla="val -62500"/>
                <a:gd name="adj2" fmla="val -302083"/>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25" name="AutoShape 29"/>
            <p:cNvSpPr>
              <a:spLocks noChangeArrowheads="1"/>
            </p:cNvSpPr>
            <p:nvPr/>
          </p:nvSpPr>
          <p:spPr bwMode="auto">
            <a:xfrm>
              <a:off x="2064" y="1632"/>
              <a:ext cx="240" cy="240"/>
            </a:xfrm>
            <a:prstGeom prst="smileyFace">
              <a:avLst>
                <a:gd name="adj" fmla="val 4653"/>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6" name="AutoShape 30"/>
            <p:cNvSpPr>
              <a:spLocks noChangeArrowheads="1"/>
            </p:cNvSpPr>
            <p:nvPr/>
          </p:nvSpPr>
          <p:spPr bwMode="auto">
            <a:xfrm>
              <a:off x="2112" y="2064"/>
              <a:ext cx="240" cy="192"/>
            </a:xfrm>
            <a:prstGeom prst="pentagon">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8127" name="AutoShape 31"/>
            <p:cNvSpPr>
              <a:spLocks noChangeArrowheads="1"/>
            </p:cNvSpPr>
            <p:nvPr/>
          </p:nvSpPr>
          <p:spPr bwMode="auto">
            <a:xfrm>
              <a:off x="2256" y="1968"/>
              <a:ext cx="144" cy="96"/>
            </a:xfrm>
            <a:prstGeom prst="wedgeEllipseCallout">
              <a:avLst>
                <a:gd name="adj1" fmla="val -214583"/>
                <a:gd name="adj2" fmla="val -12916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en-US" sz="2400">
                <a:latin typeface="Times New Roman" pitchFamily="18" charset="0"/>
              </a:endParaRPr>
            </a:p>
          </p:txBody>
        </p:sp>
        <p:sp>
          <p:nvSpPr>
            <p:cNvPr id="388128" name="Freeform 32"/>
            <p:cNvSpPr>
              <a:spLocks/>
            </p:cNvSpPr>
            <p:nvPr/>
          </p:nvSpPr>
          <p:spPr bwMode="auto">
            <a:xfrm>
              <a:off x="2400" y="2392"/>
              <a:ext cx="688" cy="448"/>
            </a:xfrm>
            <a:custGeom>
              <a:avLst/>
              <a:gdLst>
                <a:gd name="T0" fmla="*/ 0 w 688"/>
                <a:gd name="T1" fmla="*/ 296 h 448"/>
                <a:gd name="T2" fmla="*/ 288 w 688"/>
                <a:gd name="T3" fmla="*/ 440 h 448"/>
                <a:gd name="T4" fmla="*/ 624 w 688"/>
                <a:gd name="T5" fmla="*/ 344 h 448"/>
                <a:gd name="T6" fmla="*/ 624 w 688"/>
                <a:gd name="T7" fmla="*/ 56 h 448"/>
                <a:gd name="T8" fmla="*/ 240 w 688"/>
                <a:gd name="T9" fmla="*/ 8 h 448"/>
              </a:gdLst>
              <a:ahLst/>
              <a:cxnLst>
                <a:cxn ang="0">
                  <a:pos x="T0" y="T1"/>
                </a:cxn>
                <a:cxn ang="0">
                  <a:pos x="T2" y="T3"/>
                </a:cxn>
                <a:cxn ang="0">
                  <a:pos x="T4" y="T5"/>
                </a:cxn>
                <a:cxn ang="0">
                  <a:pos x="T6" y="T7"/>
                </a:cxn>
                <a:cxn ang="0">
                  <a:pos x="T8" y="T9"/>
                </a:cxn>
              </a:cxnLst>
              <a:rect l="0" t="0" r="r" b="b"/>
              <a:pathLst>
                <a:path w="688" h="448">
                  <a:moveTo>
                    <a:pt x="0" y="296"/>
                  </a:moveTo>
                  <a:cubicBezTo>
                    <a:pt x="92" y="364"/>
                    <a:pt x="184" y="432"/>
                    <a:pt x="288" y="440"/>
                  </a:cubicBezTo>
                  <a:cubicBezTo>
                    <a:pt x="392" y="448"/>
                    <a:pt x="568" y="408"/>
                    <a:pt x="624" y="344"/>
                  </a:cubicBezTo>
                  <a:cubicBezTo>
                    <a:pt x="680" y="280"/>
                    <a:pt x="688" y="112"/>
                    <a:pt x="624" y="56"/>
                  </a:cubicBezTo>
                  <a:cubicBezTo>
                    <a:pt x="560" y="0"/>
                    <a:pt x="400" y="4"/>
                    <a:pt x="24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57820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 calcmode="lin" valueType="num">
                                      <p:cBhvr additive="base">
                                        <p:cTn id="7" dur="500" fill="hold"/>
                                        <p:tgtEl>
                                          <p:spTgt spid="388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8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88129"/>
                                        </p:tgtEl>
                                        <p:attrNameLst>
                                          <p:attrName>style.visibility</p:attrName>
                                        </p:attrNameLst>
                                      </p:cBhvr>
                                      <p:to>
                                        <p:strVal val="visible"/>
                                      </p:to>
                                    </p:set>
                                    <p:animEffect transition="in" filter="circle(in)">
                                      <p:cBhvr>
                                        <p:cTn id="13" dur="2000"/>
                                        <p:tgtEl>
                                          <p:spTgt spid="388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标题 1"/>
          <p:cNvSpPr>
            <a:spLocks noGrp="1"/>
          </p:cNvSpPr>
          <p:nvPr>
            <p:ph type="title"/>
          </p:nvPr>
        </p:nvSpPr>
        <p:spPr>
          <a:xfrm>
            <a:off x="468313" y="0"/>
            <a:ext cx="8229600" cy="936625"/>
          </a:xfrm>
        </p:spPr>
        <p:txBody>
          <a:bodyPr/>
          <a:lstStyle/>
          <a:p>
            <a:r>
              <a:rPr lang="en-US" altLang="zh-CN" dirty="0">
                <a:latin typeface="Times New Roman" pitchFamily="18" charset="0"/>
                <a:cs typeface="Times New Roman" pitchFamily="18" charset="0"/>
              </a:rPr>
              <a:t>2.11.2 </a:t>
            </a:r>
            <a:r>
              <a:rPr lang="zh-CN" altLang="en-US" dirty="0">
                <a:latin typeface="Times New Roman" pitchFamily="18" charset="0"/>
                <a:cs typeface="Times New Roman" pitchFamily="18" charset="0"/>
              </a:rPr>
              <a:t>时间片轮转调度算法（</a:t>
            </a:r>
            <a:r>
              <a:rPr lang="en-US" altLang="zh-CN" dirty="0">
                <a:latin typeface="Times New Roman" pitchFamily="18" charset="0"/>
                <a:cs typeface="Times New Roman" pitchFamily="18" charset="0"/>
              </a:rPr>
              <a:t>RR</a:t>
            </a:r>
            <a:r>
              <a:rPr lang="zh-CN" altLang="en-US" dirty="0">
                <a:latin typeface="Times New Roman" pitchFamily="18" charset="0"/>
                <a:cs typeface="Times New Roman" pitchFamily="18" charset="0"/>
              </a:rPr>
              <a:t>）</a:t>
            </a:r>
            <a:endParaRPr lang="zh-CN" altLang="en-US" b="1" dirty="0">
              <a:latin typeface="Times New Roman" pitchFamily="18" charset="0"/>
              <a:ea typeface="黑体" pitchFamily="49" charset="-122"/>
              <a:cs typeface="Times New Roman" pitchFamily="18" charset="0"/>
            </a:endParaRPr>
          </a:p>
        </p:txBody>
      </p:sp>
      <p:graphicFrame>
        <p:nvGraphicFramePr>
          <p:cNvPr id="213" name="表格 212">
            <a:extLst>
              <a:ext uri="{FF2B5EF4-FFF2-40B4-BE49-F238E27FC236}">
                <a16:creationId xmlns:a16="http://schemas.microsoft.com/office/drawing/2014/main" id="{A9821BC2-71DF-DA4E-B7A5-C914B7DE3704}"/>
              </a:ext>
            </a:extLst>
          </p:cNvPr>
          <p:cNvGraphicFramePr>
            <a:graphicFrameLocks noGrp="1"/>
          </p:cNvGraphicFramePr>
          <p:nvPr>
            <p:extLst>
              <p:ext uri="{D42A27DB-BD31-4B8C-83A1-F6EECF244321}">
                <p14:modId xmlns:p14="http://schemas.microsoft.com/office/powerpoint/2010/main" val="3585303614"/>
              </p:ext>
            </p:extLst>
          </p:nvPr>
        </p:nvGraphicFramePr>
        <p:xfrm>
          <a:off x="1835696" y="1052736"/>
          <a:ext cx="5701076" cy="1872209"/>
        </p:xfrm>
        <a:graphic>
          <a:graphicData uri="http://schemas.openxmlformats.org/drawingml/2006/table">
            <a:tbl>
              <a:tblPr firstRow="1" firstCol="1" bandRow="1">
                <a:tableStyleId>{21E4AEA4-8DFA-4A89-87EB-49C32662AFE0}</a:tableStyleId>
              </a:tblPr>
              <a:tblGrid>
                <a:gridCol w="1116647">
                  <a:extLst>
                    <a:ext uri="{9D8B030D-6E8A-4147-A177-3AD203B41FA5}">
                      <a16:colId xmlns:a16="http://schemas.microsoft.com/office/drawing/2014/main" val="20000"/>
                    </a:ext>
                  </a:extLst>
                </a:gridCol>
                <a:gridCol w="1632026">
                  <a:extLst>
                    <a:ext uri="{9D8B030D-6E8A-4147-A177-3AD203B41FA5}">
                      <a16:colId xmlns:a16="http://schemas.microsoft.com/office/drawing/2014/main" val="20001"/>
                    </a:ext>
                  </a:extLst>
                </a:gridCol>
                <a:gridCol w="1632026">
                  <a:extLst>
                    <a:ext uri="{9D8B030D-6E8A-4147-A177-3AD203B41FA5}">
                      <a16:colId xmlns:a16="http://schemas.microsoft.com/office/drawing/2014/main" val="20002"/>
                    </a:ext>
                  </a:extLst>
                </a:gridCol>
                <a:gridCol w="1320377">
                  <a:extLst>
                    <a:ext uri="{9D8B030D-6E8A-4147-A177-3AD203B41FA5}">
                      <a16:colId xmlns:a16="http://schemas.microsoft.com/office/drawing/2014/main" val="20004"/>
                    </a:ext>
                  </a:extLst>
                </a:gridCol>
              </a:tblGrid>
              <a:tr h="338514">
                <a:tc>
                  <a:txBody>
                    <a:bodyPr/>
                    <a:lstStyle/>
                    <a:p>
                      <a:pPr algn="ctr">
                        <a:spcAft>
                          <a:spcPts val="0"/>
                        </a:spcAft>
                      </a:pPr>
                      <a:r>
                        <a:rPr lang="zh-CN" sz="2000" kern="100" dirty="0">
                          <a:effectLst/>
                        </a:rPr>
                        <a:t>进程名</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产生时间</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服务时间</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时间片</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06739">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sz="2000" kern="100" dirty="0">
                          <a:effectLst/>
                          <a:latin typeface="+mn-lt"/>
                        </a:rPr>
                        <a:t>0</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3</a:t>
                      </a:r>
                      <a:endParaRPr lang="zh-CN" sz="2000" kern="100" dirty="0">
                        <a:effectLst/>
                        <a:latin typeface="+mn-lt"/>
                        <a:ea typeface="宋体"/>
                      </a:endParaRPr>
                    </a:p>
                  </a:txBody>
                  <a:tcPr marL="68580" marR="68580" marT="0" marB="0" anchor="ctr"/>
                </a:tc>
                <a:tc rowSpan="5">
                  <a:txBody>
                    <a:bodyPr/>
                    <a:lstStyle/>
                    <a:p>
                      <a:pPr algn="ctr">
                        <a:spcAft>
                          <a:spcPts val="0"/>
                        </a:spcAft>
                      </a:pPr>
                      <a:r>
                        <a:rPr lang="en-US" sz="2000" kern="100" dirty="0">
                          <a:effectLst/>
                          <a:latin typeface="+mn-lt"/>
                        </a:rPr>
                        <a:t>1</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1"/>
                  </a:ext>
                </a:extLst>
              </a:tr>
              <a:tr h="306739">
                <a:tc>
                  <a:txBody>
                    <a:bodyPr/>
                    <a:lstStyle/>
                    <a:p>
                      <a:pPr algn="ctr">
                        <a:spcAft>
                          <a:spcPts val="0"/>
                        </a:spcAft>
                      </a:pPr>
                      <a:r>
                        <a:rPr lang="en-US" sz="2000" kern="100" dirty="0">
                          <a:effectLst/>
                        </a:rPr>
                        <a:t>B</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tc>
                  <a:txBody>
                    <a:bodyPr/>
                    <a:lstStyle/>
                    <a:p>
                      <a:pPr algn="ctr">
                        <a:spcAft>
                          <a:spcPts val="0"/>
                        </a:spcAft>
                      </a:pPr>
                      <a:r>
                        <a:rPr lang="en-US" sz="2000" kern="100" dirty="0">
                          <a:effectLst/>
                          <a:latin typeface="+mn-lt"/>
                        </a:rPr>
                        <a:t>6</a:t>
                      </a:r>
                      <a:endParaRPr lang="zh-CN" sz="2000" kern="100" dirty="0">
                        <a:effectLst/>
                        <a:latin typeface="+mn-lt"/>
                        <a:ea typeface="宋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2"/>
                  </a:ext>
                </a:extLst>
              </a:tr>
              <a:tr h="306739">
                <a:tc>
                  <a:txBody>
                    <a:bodyPr/>
                    <a:lstStyle/>
                    <a:p>
                      <a:pPr algn="ctr">
                        <a:spcAft>
                          <a:spcPts val="0"/>
                        </a:spcAft>
                      </a:pPr>
                      <a:r>
                        <a:rPr lang="en-US" sz="2000" kern="100" dirty="0">
                          <a:effectLst/>
                        </a:rPr>
                        <a:t>C</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3"/>
                  </a:ext>
                </a:extLst>
              </a:tr>
              <a:tr h="306739">
                <a:tc>
                  <a:txBody>
                    <a:bodyPr/>
                    <a:lstStyle/>
                    <a:p>
                      <a:pPr algn="ctr">
                        <a:spcAft>
                          <a:spcPts val="0"/>
                        </a:spcAft>
                      </a:pPr>
                      <a:r>
                        <a:rPr lang="en-US" altLang="zh-CN" sz="2000" kern="100" dirty="0">
                          <a:effectLst/>
                          <a:latin typeface="Times New Roman"/>
                          <a:ea typeface="宋体"/>
                        </a:rPr>
                        <a:t>D</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6</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5</a:t>
                      </a:r>
                      <a:endParaRPr lang="zh-CN" sz="2000" kern="100" dirty="0">
                        <a:effectLst/>
                        <a:latin typeface="+mn-lt"/>
                        <a:ea typeface="宋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2048953584"/>
                  </a:ext>
                </a:extLst>
              </a:tr>
              <a:tr h="306739">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8</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tc vMerge="1">
                  <a:txBody>
                    <a:bodyPr/>
                    <a:lstStyle/>
                    <a:p>
                      <a:endParaRPr lang="zh-CN" altLang="en-US"/>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215" name="TextBox 51">
                <a:extLst>
                  <a:ext uri="{FF2B5EF4-FFF2-40B4-BE49-F238E27FC236}">
                    <a16:creationId xmlns:a16="http://schemas.microsoft.com/office/drawing/2014/main" id="{C28F86F3-8729-0847-A956-8BC759046337}"/>
                  </a:ext>
                </a:extLst>
              </p:cNvPr>
              <p:cNvSpPr txBox="1"/>
              <p:nvPr/>
            </p:nvSpPr>
            <p:spPr>
              <a:xfrm>
                <a:off x="1475656" y="5544104"/>
                <a:ext cx="2924134" cy="5549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𝟒</m:t>
                          </m:r>
                          <m:r>
                            <a:rPr lang="en-US" altLang="zh-CN" sz="1600" b="1" i="1" smtClean="0">
                              <a:latin typeface="Cambria Math"/>
                            </a:rPr>
                            <m:t>+</m:t>
                          </m:r>
                          <m:r>
                            <a:rPr lang="en-US" altLang="zh-CN" sz="1600" b="1" i="1" smtClean="0">
                              <a:latin typeface="Cambria Math" panose="02040503050406030204" pitchFamily="18" charset="0"/>
                            </a:rPr>
                            <m:t>𝟏𝟔</m:t>
                          </m:r>
                          <m:r>
                            <a:rPr lang="en-US" altLang="zh-CN" sz="1600" b="1" i="1" smtClean="0">
                              <a:latin typeface="Cambria Math"/>
                            </a:rPr>
                            <m:t>+</m:t>
                          </m:r>
                          <m:r>
                            <a:rPr lang="en-US" altLang="zh-CN" sz="1600" b="1" i="1" smtClean="0">
                              <a:latin typeface="Cambria Math" panose="02040503050406030204" pitchFamily="18" charset="0"/>
                            </a:rPr>
                            <m:t>𝟏𝟑</m:t>
                          </m:r>
                          <m:r>
                            <a:rPr lang="en-US" altLang="zh-CN" sz="1600" b="1" i="1" smtClean="0">
                              <a:latin typeface="Cambria Math"/>
                            </a:rPr>
                            <m:t>+</m:t>
                          </m:r>
                          <m:r>
                            <a:rPr lang="en-US" altLang="zh-CN" sz="1600" b="1" i="1" smtClean="0">
                              <a:latin typeface="Cambria Math"/>
                            </a:rPr>
                            <m:t>𝟏𝟒</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𝟕</m:t>
                          </m:r>
                        </m:num>
                        <m:den>
                          <m:r>
                            <a:rPr lang="en-US" altLang="zh-CN" sz="1600" b="1" i="1" smtClean="0">
                              <a:latin typeface="Cambria Math" panose="02040503050406030204" pitchFamily="18" charset="0"/>
                            </a:rPr>
                            <m:t>𝟓</m:t>
                          </m:r>
                        </m:den>
                      </m:f>
                      <m:r>
                        <a:rPr lang="en-US" altLang="zh-CN" sz="1600" b="1" i="1" smtClean="0">
                          <a:latin typeface="Cambria Math"/>
                        </a:rPr>
                        <m:t>=</m:t>
                      </m:r>
                      <m:r>
                        <a:rPr lang="en-US" altLang="zh-CN" sz="1600" b="1" i="1" smtClean="0">
                          <a:latin typeface="Cambria Math" panose="02040503050406030204" pitchFamily="18" charset="0"/>
                        </a:rPr>
                        <m:t>𝟏𝟎</m:t>
                      </m:r>
                      <m:r>
                        <a:rPr lang="en-US" altLang="zh-CN" sz="1600" b="1" i="1" smtClean="0">
                          <a:latin typeface="Cambria Math" panose="02040503050406030204" pitchFamily="18" charset="0"/>
                        </a:rPr>
                        <m:t>.</m:t>
                      </m:r>
                      <m:r>
                        <a:rPr lang="en-US" altLang="zh-CN" sz="1600" b="1" i="1" smtClean="0">
                          <a:latin typeface="Cambria Math" panose="02040503050406030204" pitchFamily="18" charset="0"/>
                        </a:rPr>
                        <m:t>𝟖</m:t>
                      </m:r>
                    </m:oMath>
                  </m:oMathPara>
                </a14:m>
                <a:endParaRPr lang="zh-CN" altLang="en-US" sz="1600" b="1" dirty="0"/>
              </a:p>
            </p:txBody>
          </p:sp>
        </mc:Choice>
        <mc:Fallback xmlns="">
          <p:sp>
            <p:nvSpPr>
              <p:cNvPr id="215" name="TextBox 51">
                <a:extLst>
                  <a:ext uri="{FF2B5EF4-FFF2-40B4-BE49-F238E27FC236}">
                    <a16:creationId xmlns:a16="http://schemas.microsoft.com/office/drawing/2014/main" id="{C28F86F3-8729-0847-A956-8BC759046337}"/>
                  </a:ext>
                </a:extLst>
              </p:cNvPr>
              <p:cNvSpPr txBox="1">
                <a:spLocks noRot="1" noChangeAspect="1" noMove="1" noResize="1" noEditPoints="1" noAdjustHandles="1" noChangeArrowheads="1" noChangeShapeType="1" noTextEdit="1"/>
              </p:cNvSpPr>
              <p:nvPr/>
            </p:nvSpPr>
            <p:spPr>
              <a:xfrm>
                <a:off x="1475656" y="5544104"/>
                <a:ext cx="2924134" cy="554960"/>
              </a:xfrm>
              <a:prstGeom prst="rect">
                <a:avLst/>
              </a:prstGeom>
              <a:blipFill>
                <a:blip r:embed="rId2"/>
                <a:stretch>
                  <a:fillRect b="-2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7" name="TextBox 65">
                <a:extLst>
                  <a:ext uri="{FF2B5EF4-FFF2-40B4-BE49-F238E27FC236}">
                    <a16:creationId xmlns:a16="http://schemas.microsoft.com/office/drawing/2014/main" id="{3EE27356-E97A-1841-8E96-234FDF306C8F}"/>
                  </a:ext>
                </a:extLst>
              </p:cNvPr>
              <p:cNvSpPr txBox="1"/>
              <p:nvPr/>
            </p:nvSpPr>
            <p:spPr>
              <a:xfrm>
                <a:off x="6312310" y="5544104"/>
                <a:ext cx="2924134" cy="71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1600" b="0" i="1" smtClean="0">
                              <a:latin typeface="Cambria Math" panose="02040503050406030204" pitchFamily="18" charset="0"/>
                            </a:rPr>
                          </m:ctrlPr>
                        </m:fPr>
                        <m:num>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𝟒</m:t>
                              </m:r>
                            </m:num>
                            <m:den>
                              <m:r>
                                <a:rPr lang="en-US" altLang="zh-CN" sz="1600" b="1" i="1" smtClean="0">
                                  <a:latin typeface="Cambria Math" panose="02040503050406030204" pitchFamily="18" charset="0"/>
                                </a:rPr>
                                <m:t>𝟑</m:t>
                              </m:r>
                            </m:den>
                          </m:f>
                          <m:r>
                            <a:rPr lang="en-US" altLang="zh-CN" sz="1600" b="1" i="1" smtClean="0">
                              <a:latin typeface="Cambria Math"/>
                            </a:rPr>
                            <m:t>+</m:t>
                          </m:r>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𝟏𝟔</m:t>
                              </m:r>
                            </m:num>
                            <m:den>
                              <m:r>
                                <a:rPr lang="en-US" altLang="zh-CN" sz="1600" b="1" i="1" smtClean="0">
                                  <a:latin typeface="Cambria Math"/>
                                </a:rPr>
                                <m:t>𝟔</m:t>
                              </m:r>
                            </m:den>
                          </m:f>
                          <m:r>
                            <a:rPr lang="en-US" altLang="zh-CN" sz="1600" b="1" i="1" smtClean="0">
                              <a:latin typeface="Cambria Math"/>
                            </a:rPr>
                            <m:t>+</m:t>
                          </m:r>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𝟏𝟑</m:t>
                              </m:r>
                            </m:num>
                            <m:den>
                              <m:r>
                                <a:rPr lang="en-US" altLang="zh-CN" sz="1600" b="1" i="1" smtClean="0">
                                  <a:latin typeface="Cambria Math" panose="02040503050406030204" pitchFamily="18" charset="0"/>
                                </a:rPr>
                                <m:t>𝟒</m:t>
                              </m:r>
                            </m:den>
                          </m:f>
                          <m:r>
                            <a:rPr lang="en-US" altLang="zh-CN" sz="1600" b="1" i="1" smtClean="0">
                              <a:latin typeface="Cambria Math"/>
                            </a:rPr>
                            <m:t>+</m:t>
                          </m:r>
                          <m:f>
                            <m:fPr>
                              <m:ctrlPr>
                                <a:rPr lang="en-US" altLang="zh-CN" sz="1600" b="1" i="1" smtClean="0">
                                  <a:latin typeface="Cambria Math" panose="02040503050406030204" pitchFamily="18" charset="0"/>
                                </a:rPr>
                              </m:ctrlPr>
                            </m:fPr>
                            <m:num>
                              <m:r>
                                <a:rPr lang="en-US" altLang="zh-CN" sz="1600" b="1" i="1" smtClean="0">
                                  <a:latin typeface="Cambria Math"/>
                                </a:rPr>
                                <m:t>𝟏</m:t>
                              </m:r>
                              <m:r>
                                <a:rPr lang="en-US" altLang="zh-CN" sz="1600" b="1" i="1" smtClean="0">
                                  <a:latin typeface="Cambria Math" panose="02040503050406030204" pitchFamily="18" charset="0"/>
                                </a:rPr>
                                <m:t>𝟒</m:t>
                              </m:r>
                            </m:num>
                            <m:den>
                              <m:r>
                                <a:rPr lang="en-US" altLang="zh-CN" sz="1600" b="1" i="1" smtClean="0">
                                  <a:latin typeface="Cambria Math"/>
                                </a:rPr>
                                <m:t>𝟓</m:t>
                              </m:r>
                            </m:den>
                          </m:f>
                          <m:r>
                            <a:rPr lang="en-US" altLang="zh-CN" sz="1600" b="1" i="1" smtClean="0">
                              <a:latin typeface="Cambria Math" panose="02040503050406030204" pitchFamily="18" charset="0"/>
                            </a:rPr>
                            <m:t>+</m:t>
                          </m:r>
                          <m:f>
                            <m:fPr>
                              <m:ctrlPr>
                                <a:rPr lang="en-US" altLang="zh-CN" sz="1600" b="1" i="1" smtClean="0">
                                  <a:latin typeface="Cambria Math" panose="02040503050406030204" pitchFamily="18" charset="0"/>
                                </a:rPr>
                              </m:ctrlPr>
                            </m:fPr>
                            <m:num>
                              <m:r>
                                <a:rPr lang="en-US" altLang="zh-CN" sz="1600" b="1" i="1" smtClean="0">
                                  <a:latin typeface="Cambria Math" panose="02040503050406030204" pitchFamily="18" charset="0"/>
                                </a:rPr>
                                <m:t>𝟕</m:t>
                              </m:r>
                            </m:num>
                            <m:den>
                              <m:r>
                                <a:rPr lang="en-US" altLang="zh-CN" sz="1600" b="1" i="1" smtClean="0">
                                  <a:latin typeface="Cambria Math" panose="02040503050406030204" pitchFamily="18" charset="0"/>
                                </a:rPr>
                                <m:t>𝟐</m:t>
                              </m:r>
                            </m:den>
                          </m:f>
                        </m:num>
                        <m:den>
                          <m:r>
                            <a:rPr lang="en-US" altLang="zh-CN" sz="1600" b="0" i="1" smtClean="0">
                              <a:latin typeface="Cambria Math" panose="02040503050406030204" pitchFamily="18" charset="0"/>
                            </a:rPr>
                            <m:t>5</m:t>
                          </m:r>
                        </m:den>
                      </m:f>
                      <m:r>
                        <a:rPr lang="en-US" altLang="zh-CN" sz="1600" b="0" i="1" smtClean="0">
                          <a:latin typeface="Cambria Math"/>
                        </a:rPr>
                        <m:t>=</m:t>
                      </m:r>
                      <m:r>
                        <a:rPr lang="en-US" altLang="zh-CN" sz="1600" b="1" i="1" smtClean="0">
                          <a:latin typeface="Cambria Math"/>
                        </a:rPr>
                        <m:t>𝟐</m:t>
                      </m:r>
                      <m:r>
                        <a:rPr lang="en-US" altLang="zh-CN" sz="1600" b="1" i="1" smtClean="0">
                          <a:latin typeface="Cambria Math"/>
                        </a:rPr>
                        <m:t>.</m:t>
                      </m:r>
                      <m:r>
                        <a:rPr lang="en-US" altLang="zh-CN" sz="1600" b="1" i="1" smtClean="0">
                          <a:latin typeface="Cambria Math" panose="02040503050406030204" pitchFamily="18" charset="0"/>
                        </a:rPr>
                        <m:t>𝟕𝟏</m:t>
                      </m:r>
                    </m:oMath>
                  </m:oMathPara>
                </a14:m>
                <a:endParaRPr lang="zh-CN" altLang="en-US" sz="1600" b="1" dirty="0"/>
              </a:p>
            </p:txBody>
          </p:sp>
        </mc:Choice>
        <mc:Fallback xmlns="">
          <p:sp>
            <p:nvSpPr>
              <p:cNvPr id="217" name="TextBox 65">
                <a:extLst>
                  <a:ext uri="{FF2B5EF4-FFF2-40B4-BE49-F238E27FC236}">
                    <a16:creationId xmlns:a16="http://schemas.microsoft.com/office/drawing/2014/main" id="{3EE27356-E97A-1841-8E96-234FDF306C8F}"/>
                  </a:ext>
                </a:extLst>
              </p:cNvPr>
              <p:cNvSpPr txBox="1">
                <a:spLocks noRot="1" noChangeAspect="1" noMove="1" noResize="1" noEditPoints="1" noAdjustHandles="1" noChangeArrowheads="1" noChangeShapeType="1" noTextEdit="1"/>
              </p:cNvSpPr>
              <p:nvPr/>
            </p:nvSpPr>
            <p:spPr>
              <a:xfrm>
                <a:off x="6312310" y="5544104"/>
                <a:ext cx="2924134" cy="717569"/>
              </a:xfrm>
              <a:prstGeom prst="rect">
                <a:avLst/>
              </a:prstGeom>
              <a:blipFill>
                <a:blip r:embed="rId3"/>
                <a:stretch>
                  <a:fillRect b="-1754"/>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3A220FA8-8311-C84A-BD9E-FEBFC611200A}"/>
              </a:ext>
            </a:extLst>
          </p:cNvPr>
          <p:cNvSpPr txBox="1"/>
          <p:nvPr/>
        </p:nvSpPr>
        <p:spPr>
          <a:xfrm>
            <a:off x="-36512" y="5604607"/>
            <a:ext cx="2189923" cy="400110"/>
          </a:xfrm>
          <a:prstGeom prst="rect">
            <a:avLst/>
          </a:prstGeom>
          <a:noFill/>
        </p:spPr>
        <p:txBody>
          <a:bodyPr wrap="square" rtlCol="0">
            <a:spAutoFit/>
          </a:bodyPr>
          <a:lstStyle/>
          <a:p>
            <a:r>
              <a:rPr kumimoji="1" lang="zh-CN" altLang="en-US" sz="2000" dirty="0">
                <a:solidFill>
                  <a:schemeClr val="tx2"/>
                </a:solidFill>
                <a:latin typeface="+mn-ea"/>
                <a:ea typeface="+mn-ea"/>
              </a:rPr>
              <a:t>平均周转时间</a:t>
            </a:r>
          </a:p>
        </p:txBody>
      </p:sp>
      <p:sp>
        <p:nvSpPr>
          <p:cNvPr id="10" name="文本框 9">
            <a:extLst>
              <a:ext uri="{FF2B5EF4-FFF2-40B4-BE49-F238E27FC236}">
                <a16:creationId xmlns:a16="http://schemas.microsoft.com/office/drawing/2014/main" id="{6511C684-4609-3145-9B9F-D947FE49DF08}"/>
              </a:ext>
            </a:extLst>
          </p:cNvPr>
          <p:cNvSpPr txBox="1"/>
          <p:nvPr/>
        </p:nvSpPr>
        <p:spPr>
          <a:xfrm>
            <a:off x="4229245" y="5634467"/>
            <a:ext cx="2427469" cy="400110"/>
          </a:xfrm>
          <a:prstGeom prst="rect">
            <a:avLst/>
          </a:prstGeom>
          <a:noFill/>
        </p:spPr>
        <p:txBody>
          <a:bodyPr wrap="square" rtlCol="0">
            <a:spAutoFit/>
          </a:bodyPr>
          <a:lstStyle/>
          <a:p>
            <a:r>
              <a:rPr kumimoji="1" lang="zh-CN" altLang="en-US" sz="2000" dirty="0">
                <a:solidFill>
                  <a:schemeClr val="tx2"/>
                </a:solidFill>
                <a:latin typeface="+mn-ea"/>
                <a:ea typeface="+mn-ea"/>
              </a:rPr>
              <a:t>平均带权周转时间</a:t>
            </a:r>
          </a:p>
        </p:txBody>
      </p:sp>
      <p:grpSp>
        <p:nvGrpSpPr>
          <p:cNvPr id="3" name="组合 2">
            <a:extLst>
              <a:ext uri="{FF2B5EF4-FFF2-40B4-BE49-F238E27FC236}">
                <a16:creationId xmlns:a16="http://schemas.microsoft.com/office/drawing/2014/main" id="{E7404030-82C8-EB4F-838E-195F4B6B7C7A}"/>
              </a:ext>
            </a:extLst>
          </p:cNvPr>
          <p:cNvGrpSpPr/>
          <p:nvPr/>
        </p:nvGrpSpPr>
        <p:grpSpPr>
          <a:xfrm>
            <a:off x="168494" y="3068960"/>
            <a:ext cx="8975506" cy="2307967"/>
            <a:chOff x="168494" y="3068960"/>
            <a:chExt cx="8975506" cy="2307967"/>
          </a:xfrm>
        </p:grpSpPr>
        <p:pic>
          <p:nvPicPr>
            <p:cNvPr id="218" name="Picture 3" descr="Fig09_05b.gif">
              <a:extLst>
                <a:ext uri="{FF2B5EF4-FFF2-40B4-BE49-F238E27FC236}">
                  <a16:creationId xmlns:a16="http://schemas.microsoft.com/office/drawing/2014/main" id="{CD2864E2-F1EE-054C-AEA8-1ED1E59F21A3}"/>
                </a:ext>
              </a:extLst>
            </p:cNvPr>
            <p:cNvPicPr>
              <a:picLocks noChangeAspect="1"/>
            </p:cNvPicPr>
            <p:nvPr/>
          </p:nvPicPr>
          <p:blipFill>
            <a:blip r:embed="rId4"/>
            <a:stretch>
              <a:fillRect/>
            </a:stretch>
          </p:blipFill>
          <p:spPr>
            <a:xfrm>
              <a:off x="168494" y="3686223"/>
              <a:ext cx="8959187" cy="1690704"/>
            </a:xfrm>
            <a:prstGeom prst="rect">
              <a:avLst/>
            </a:prstGeom>
          </p:spPr>
        </p:pic>
        <p:pic>
          <p:nvPicPr>
            <p:cNvPr id="2" name="图片 1">
              <a:extLst>
                <a:ext uri="{FF2B5EF4-FFF2-40B4-BE49-F238E27FC236}">
                  <a16:creationId xmlns:a16="http://schemas.microsoft.com/office/drawing/2014/main" id="{3503A1EE-EEFA-AA43-8599-566065781DA2}"/>
                </a:ext>
              </a:extLst>
            </p:cNvPr>
            <p:cNvPicPr>
              <a:picLocks noChangeAspect="1"/>
            </p:cNvPicPr>
            <p:nvPr/>
          </p:nvPicPr>
          <p:blipFill>
            <a:blip r:embed="rId5"/>
            <a:stretch>
              <a:fillRect/>
            </a:stretch>
          </p:blipFill>
          <p:spPr>
            <a:xfrm>
              <a:off x="2699792" y="3068960"/>
              <a:ext cx="6444208" cy="558815"/>
            </a:xfrm>
            <a:prstGeom prst="rect">
              <a:avLst/>
            </a:prstGeom>
          </p:spPr>
        </p:pic>
      </p:grpSp>
    </p:spTree>
    <p:extLst>
      <p:ext uri="{BB962C8B-B14F-4D97-AF65-F5344CB8AC3E}">
        <p14:creationId xmlns:p14="http://schemas.microsoft.com/office/powerpoint/2010/main" val="62095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circle(in)">
                                      <p:cBhvr>
                                        <p:cTn id="7" dur="20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
                                        </p:tgtEl>
                                        <p:attrNameLst>
                                          <p:attrName>style.visibility</p:attrName>
                                        </p:attrNameLst>
                                      </p:cBhvr>
                                      <p:to>
                                        <p:strVal val="visible"/>
                                      </p:to>
                                    </p:set>
                                    <p:animEffect transition="in" filter="fade">
                                      <p:cBhvr>
                                        <p:cTn id="22" dur="500"/>
                                        <p:tgtEl>
                                          <p:spTgt spid="215"/>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heckerboard(across)">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7"/>
                                        </p:tgtEl>
                                        <p:attrNameLst>
                                          <p:attrName>style.visibility</p:attrName>
                                        </p:attrNameLst>
                                      </p:cBhvr>
                                      <p:to>
                                        <p:strVal val="visible"/>
                                      </p:to>
                                    </p:set>
                                    <p:animEffect transition="in" filter="fade">
                                      <p:cBhvr>
                                        <p:cTn id="32" dur="5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7" grpId="0" animBg="1"/>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0"/>
            <a:ext cx="8229600" cy="936625"/>
          </a:xfrm>
        </p:spPr>
        <p:txBody>
          <a:bodyPr/>
          <a:lstStyle/>
          <a:p>
            <a:r>
              <a:rPr lang="en-US" altLang="zh-CN" dirty="0">
                <a:latin typeface="Times New Roman" pitchFamily="18" charset="0"/>
                <a:cs typeface="Times New Roman" pitchFamily="18" charset="0"/>
              </a:rPr>
              <a:t>2.11.2 </a:t>
            </a:r>
            <a:r>
              <a:rPr lang="zh-CN" altLang="en-US" dirty="0">
                <a:latin typeface="Times New Roman" pitchFamily="18" charset="0"/>
                <a:cs typeface="Times New Roman" pitchFamily="18" charset="0"/>
              </a:rPr>
              <a:t>时间片轮转调度算法（</a:t>
            </a:r>
            <a:r>
              <a:rPr lang="en-US" altLang="zh-CN" dirty="0">
                <a:latin typeface="Times New Roman" pitchFamily="18" charset="0"/>
                <a:cs typeface="Times New Roman" pitchFamily="18" charset="0"/>
              </a:rPr>
              <a:t>RR</a:t>
            </a:r>
            <a:r>
              <a:rPr lang="zh-CN" altLang="en-US" dirty="0">
                <a:latin typeface="Times New Roman" pitchFamily="18" charset="0"/>
                <a:cs typeface="Times New Roman" pitchFamily="18" charset="0"/>
              </a:rPr>
              <a:t>）</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95536" y="1052736"/>
            <a:ext cx="8373616" cy="4525963"/>
          </a:xfrm>
        </p:spPr>
        <p:txBody>
          <a:bodyPr/>
          <a:lstStyle/>
          <a:p>
            <a:pPr eaLnBrk="1" hangingPunct="1">
              <a:lnSpc>
                <a:spcPct val="125000"/>
              </a:lnSpc>
            </a:pPr>
            <a:r>
              <a:rPr lang="zh-CN" altLang="en-US" b="0" dirty="0">
                <a:latin typeface="+mn-ea"/>
              </a:rPr>
              <a:t>评价</a:t>
            </a:r>
          </a:p>
          <a:p>
            <a:pPr lvl="1" eaLnBrk="1" hangingPunct="1">
              <a:lnSpc>
                <a:spcPct val="125000"/>
              </a:lnSpc>
            </a:pPr>
            <a:r>
              <a:rPr lang="zh-CN" altLang="en-US" b="0" dirty="0">
                <a:latin typeface="+mn-ea"/>
                <a:ea typeface="+mn-ea"/>
              </a:rPr>
              <a:t>属于抢占调度方式</a:t>
            </a:r>
            <a:endParaRPr lang="en-US" altLang="zh-CN" b="0" dirty="0">
              <a:latin typeface="+mn-ea"/>
              <a:ea typeface="+mn-ea"/>
            </a:endParaRPr>
          </a:p>
          <a:p>
            <a:pPr lvl="1" eaLnBrk="1" hangingPunct="1">
              <a:lnSpc>
                <a:spcPct val="125000"/>
              </a:lnSpc>
            </a:pPr>
            <a:r>
              <a:rPr lang="zh-CN" altLang="en-US" b="0" dirty="0">
                <a:latin typeface="+mn-ea"/>
                <a:ea typeface="+mn-ea"/>
              </a:rPr>
              <a:t>常用于分时系统或事务处理系统</a:t>
            </a:r>
            <a:endParaRPr lang="en-US" altLang="zh-CN" b="0" dirty="0">
              <a:latin typeface="+mn-ea"/>
              <a:ea typeface="+mn-ea"/>
            </a:endParaRPr>
          </a:p>
          <a:p>
            <a:pPr lvl="1" eaLnBrk="1" hangingPunct="1">
              <a:lnSpc>
                <a:spcPct val="125000"/>
              </a:lnSpc>
            </a:pPr>
            <a:r>
              <a:rPr lang="zh-CN" altLang="en-US" b="0" dirty="0">
                <a:latin typeface="+mn-ea"/>
                <a:ea typeface="+mn-ea"/>
              </a:rPr>
              <a:t>时间片的设置与系统性能、响应时间密切相关</a:t>
            </a:r>
            <a:endParaRPr lang="en-US" altLang="zh-CN" b="0" dirty="0">
              <a:latin typeface="+mn-ea"/>
              <a:ea typeface="+mn-ea"/>
            </a:endParaRPr>
          </a:p>
          <a:p>
            <a:pPr lvl="2">
              <a:lnSpc>
                <a:spcPct val="125000"/>
              </a:lnSpc>
            </a:pPr>
            <a:r>
              <a:rPr lang="zh-CN" altLang="en-US" dirty="0">
                <a:solidFill>
                  <a:schemeClr val="tx2"/>
                </a:solidFill>
                <a:latin typeface="+mn-ea"/>
                <a:ea typeface="+mn-ea"/>
              </a:rPr>
              <a:t>时间片太短</a:t>
            </a:r>
            <a:r>
              <a:rPr lang="en-US" altLang="zh-CN" dirty="0">
                <a:solidFill>
                  <a:schemeClr val="tx2"/>
                </a:solidFill>
                <a:latin typeface="+mn-ea"/>
                <a:ea typeface="+mn-ea"/>
              </a:rPr>
              <a:t>——</a:t>
            </a:r>
            <a:r>
              <a:rPr lang="zh-CN" altLang="en-US" dirty="0">
                <a:solidFill>
                  <a:schemeClr val="tx2"/>
                </a:solidFill>
                <a:latin typeface="+mn-ea"/>
                <a:ea typeface="+mn-ea"/>
              </a:rPr>
              <a:t>进程切换频繁，降低</a:t>
            </a:r>
            <a:r>
              <a:rPr lang="en-US" altLang="zh-CN" dirty="0">
                <a:solidFill>
                  <a:schemeClr val="tx2"/>
                </a:solidFill>
                <a:latin typeface="+mn-ea"/>
                <a:ea typeface="+mn-ea"/>
              </a:rPr>
              <a:t>CPU</a:t>
            </a:r>
            <a:r>
              <a:rPr lang="zh-CN" altLang="en-US" dirty="0">
                <a:solidFill>
                  <a:schemeClr val="tx2"/>
                </a:solidFill>
                <a:latin typeface="+mn-ea"/>
                <a:ea typeface="+mn-ea"/>
              </a:rPr>
              <a:t>效率；</a:t>
            </a:r>
            <a:endParaRPr lang="en-US" altLang="zh-CN" dirty="0">
              <a:solidFill>
                <a:schemeClr val="tx2"/>
              </a:solidFill>
              <a:latin typeface="+mn-ea"/>
              <a:ea typeface="+mn-ea"/>
            </a:endParaRPr>
          </a:p>
          <a:p>
            <a:pPr lvl="2">
              <a:lnSpc>
                <a:spcPct val="125000"/>
              </a:lnSpc>
            </a:pPr>
            <a:r>
              <a:rPr lang="zh-CN" altLang="en-US" dirty="0">
                <a:solidFill>
                  <a:schemeClr val="tx2"/>
                </a:solidFill>
                <a:latin typeface="+mn-ea"/>
                <a:ea typeface="+mn-ea"/>
              </a:rPr>
              <a:t>时间片太长</a:t>
            </a:r>
            <a:r>
              <a:rPr lang="en-US" altLang="zh-CN" dirty="0">
                <a:solidFill>
                  <a:schemeClr val="tx2"/>
                </a:solidFill>
                <a:latin typeface="+mn-ea"/>
                <a:ea typeface="+mn-ea"/>
              </a:rPr>
              <a:t>——</a:t>
            </a:r>
            <a:r>
              <a:rPr lang="zh-CN" altLang="en-US" dirty="0">
                <a:solidFill>
                  <a:schemeClr val="tx2"/>
                </a:solidFill>
                <a:latin typeface="+mn-ea"/>
                <a:ea typeface="+mn-ea"/>
              </a:rPr>
              <a:t>引起对短的交互请求的响应时间变长。</a:t>
            </a:r>
            <a:endParaRPr lang="en-US" altLang="zh-CN" dirty="0">
              <a:solidFill>
                <a:schemeClr val="tx2"/>
              </a:solidFill>
              <a:latin typeface="+mn-ea"/>
              <a:ea typeface="+mn-ea"/>
            </a:endParaRPr>
          </a:p>
          <a:p>
            <a:pPr lvl="2">
              <a:lnSpc>
                <a:spcPct val="125000"/>
              </a:lnSpc>
            </a:pPr>
            <a:r>
              <a:rPr lang="zh-CN" altLang="en-US" dirty="0">
                <a:solidFill>
                  <a:schemeClr val="tx2"/>
                </a:solidFill>
                <a:latin typeface="+mn-ea"/>
                <a:ea typeface="+mn-ea"/>
              </a:rPr>
              <a:t>时间片最好略大于一次典型交互的时间</a:t>
            </a:r>
            <a:endParaRPr lang="en-US" altLang="zh-CN" b="0" dirty="0">
              <a:latin typeface="+mn-ea"/>
              <a:ea typeface="+mn-ea"/>
            </a:endParaRPr>
          </a:p>
          <a:p>
            <a:pPr lvl="1">
              <a:lnSpc>
                <a:spcPct val="125000"/>
              </a:lnSpc>
            </a:pPr>
            <a:r>
              <a:rPr lang="zh-CN" altLang="en-US" dirty="0">
                <a:latin typeface="+mn-ea"/>
                <a:ea typeface="+mn-ea"/>
              </a:rPr>
              <a:t>对</a:t>
            </a:r>
            <a:r>
              <a:rPr lang="en-US" altLang="zh-CN" dirty="0">
                <a:latin typeface="+mn-ea"/>
                <a:ea typeface="+mn-ea"/>
              </a:rPr>
              <a:t>CPU</a:t>
            </a:r>
            <a:r>
              <a:rPr lang="zh-CN" altLang="en-US" dirty="0">
                <a:latin typeface="+mn-ea"/>
                <a:ea typeface="+mn-ea"/>
              </a:rPr>
              <a:t>密集型（繁忙型）进程有利，对</a:t>
            </a:r>
            <a:r>
              <a:rPr lang="en-US" altLang="zh-CN" dirty="0">
                <a:latin typeface="+mn-ea"/>
                <a:ea typeface="+mn-ea"/>
              </a:rPr>
              <a:t>I/O</a:t>
            </a:r>
            <a:r>
              <a:rPr lang="zh-CN" altLang="en-US" dirty="0">
                <a:latin typeface="+mn-ea"/>
                <a:ea typeface="+mn-ea"/>
              </a:rPr>
              <a:t>型密集型（繁忙型）进程不利，</a:t>
            </a:r>
            <a:r>
              <a:rPr lang="en-US" altLang="zh-CN" dirty="0">
                <a:latin typeface="+mn-ea"/>
                <a:ea typeface="+mn-ea"/>
              </a:rPr>
              <a:t>why?</a:t>
            </a:r>
          </a:p>
          <a:p>
            <a:pPr lvl="1" eaLnBrk="1" hangingPunct="1"/>
            <a:endParaRPr lang="en-US" altLang="zh-CN" b="0" dirty="0">
              <a:latin typeface="+mn-ea"/>
              <a:ea typeface="+mn-ea"/>
            </a:endParaRPr>
          </a:p>
        </p:txBody>
      </p:sp>
    </p:spTree>
    <p:extLst>
      <p:ext uri="{BB962C8B-B14F-4D97-AF65-F5344CB8AC3E}">
        <p14:creationId xmlns:p14="http://schemas.microsoft.com/office/powerpoint/2010/main" val="51765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5ACF6-5D44-404E-AC39-01EEF44F44D5}"/>
              </a:ext>
            </a:extLst>
          </p:cNvPr>
          <p:cNvSpPr>
            <a:spLocks noGrp="1"/>
          </p:cNvSpPr>
          <p:nvPr>
            <p:ph type="title"/>
          </p:nvPr>
        </p:nvSpPr>
        <p:spPr/>
        <p:txBody>
          <a:bodyPr/>
          <a:lstStyle/>
          <a:p>
            <a:r>
              <a:rPr lang="en-US" altLang="zh-CN" dirty="0">
                <a:latin typeface="Times New Roman" pitchFamily="18" charset="0"/>
                <a:cs typeface="Times New Roman" pitchFamily="18" charset="0"/>
              </a:rPr>
              <a:t>2.11.2 </a:t>
            </a:r>
            <a:r>
              <a:rPr lang="zh-CN" altLang="en-US" dirty="0">
                <a:latin typeface="Times New Roman" pitchFamily="18" charset="0"/>
                <a:cs typeface="Times New Roman" pitchFamily="18" charset="0"/>
              </a:rPr>
              <a:t>时间片轮转调度算法（</a:t>
            </a:r>
            <a:r>
              <a:rPr lang="en-US" altLang="zh-CN" dirty="0">
                <a:latin typeface="Times New Roman" pitchFamily="18" charset="0"/>
                <a:cs typeface="Times New Roman" pitchFamily="18" charset="0"/>
              </a:rPr>
              <a:t>RR</a:t>
            </a:r>
            <a:r>
              <a:rPr lang="zh-CN" altLang="en-US" dirty="0">
                <a:latin typeface="Times New Roman" pitchFamily="18" charset="0"/>
                <a:cs typeface="Times New Roman" pitchFamily="18" charset="0"/>
              </a:rPr>
              <a:t>）</a:t>
            </a:r>
            <a:endParaRPr kumimoji="1" lang="zh-CN" altLang="en-US" dirty="0"/>
          </a:p>
        </p:txBody>
      </p:sp>
      <p:sp>
        <p:nvSpPr>
          <p:cNvPr id="3" name="内容占位符 2">
            <a:extLst>
              <a:ext uri="{FF2B5EF4-FFF2-40B4-BE49-F238E27FC236}">
                <a16:creationId xmlns:a16="http://schemas.microsoft.com/office/drawing/2014/main" id="{230972B2-58A0-3A43-8F53-A70E1985FE21}"/>
              </a:ext>
            </a:extLst>
          </p:cNvPr>
          <p:cNvSpPr>
            <a:spLocks noGrp="1"/>
          </p:cNvSpPr>
          <p:nvPr>
            <p:ph idx="1"/>
          </p:nvPr>
        </p:nvSpPr>
        <p:spPr>
          <a:xfrm>
            <a:off x="304800" y="1052736"/>
            <a:ext cx="8229600" cy="4953000"/>
          </a:xfrm>
        </p:spPr>
        <p:txBody>
          <a:bodyPr/>
          <a:lstStyle/>
          <a:p>
            <a:pPr>
              <a:lnSpc>
                <a:spcPct val="125000"/>
              </a:lnSpc>
            </a:pPr>
            <a:r>
              <a:rPr kumimoji="1" lang="en-US" altLang="zh-CN" dirty="0"/>
              <a:t>RR </a:t>
            </a:r>
            <a:r>
              <a:rPr kumimoji="1" lang="zh-CN" altLang="en-US" dirty="0"/>
              <a:t>算法为什么对</a:t>
            </a:r>
            <a:r>
              <a:rPr kumimoji="1" lang="en-US" altLang="zh-CN" dirty="0"/>
              <a:t>CPU</a:t>
            </a:r>
            <a:r>
              <a:rPr kumimoji="1" lang="zh-CN" altLang="en-US" dirty="0"/>
              <a:t>密集型进程有利，对</a:t>
            </a:r>
            <a:r>
              <a:rPr kumimoji="1" lang="en-US" altLang="zh-CN" dirty="0"/>
              <a:t>I/O</a:t>
            </a:r>
            <a:r>
              <a:rPr kumimoji="1" lang="zh-CN" altLang="en-US" dirty="0"/>
              <a:t>密集型进程不利？</a:t>
            </a:r>
            <a:endParaRPr kumimoji="1" lang="en-US" altLang="zh-CN" dirty="0"/>
          </a:p>
          <a:p>
            <a:pPr lvl="1">
              <a:lnSpc>
                <a:spcPct val="125000"/>
              </a:lnSpc>
            </a:pPr>
            <a:r>
              <a:rPr lang="en-US" altLang="zh-CN" dirty="0">
                <a:latin typeface="+mn-ea"/>
                <a:ea typeface="+mn-ea"/>
              </a:rPr>
              <a:t>CPU</a:t>
            </a:r>
            <a:r>
              <a:rPr lang="zh-CN" altLang="en-US" dirty="0">
                <a:latin typeface="+mn-ea"/>
                <a:ea typeface="+mn-ea"/>
              </a:rPr>
              <a:t>密集型进程可充分利用时间片</a:t>
            </a:r>
            <a:endParaRPr lang="en-US" altLang="zh-CN" dirty="0">
              <a:latin typeface="+mn-ea"/>
              <a:ea typeface="+mn-ea"/>
            </a:endParaRPr>
          </a:p>
          <a:p>
            <a:pPr lvl="1">
              <a:lnSpc>
                <a:spcPct val="125000"/>
              </a:lnSpc>
            </a:pPr>
            <a:r>
              <a:rPr lang="zh-CN" altLang="en-US" dirty="0">
                <a:latin typeface="+mn-ea"/>
                <a:ea typeface="+mn-ea"/>
              </a:rPr>
              <a:t>而</a:t>
            </a:r>
            <a:r>
              <a:rPr lang="en-US" altLang="zh-CN" dirty="0">
                <a:latin typeface="+mn-ea"/>
                <a:ea typeface="+mn-ea"/>
              </a:rPr>
              <a:t>I/O</a:t>
            </a:r>
            <a:r>
              <a:rPr lang="zh-CN" altLang="en-US" dirty="0">
                <a:latin typeface="+mn-ea"/>
                <a:ea typeface="+mn-ea"/>
              </a:rPr>
              <a:t>密集型进程每次短时间使用</a:t>
            </a:r>
            <a:r>
              <a:rPr lang="en-US" altLang="zh-CN" dirty="0">
                <a:latin typeface="+mn-ea"/>
                <a:ea typeface="+mn-ea"/>
              </a:rPr>
              <a:t>CPU</a:t>
            </a:r>
            <a:r>
              <a:rPr lang="zh-CN" altLang="en-US" dirty="0">
                <a:latin typeface="+mn-ea"/>
                <a:ea typeface="+mn-ea"/>
              </a:rPr>
              <a:t>，之后</a:t>
            </a:r>
            <a:r>
              <a:rPr lang="en-US" altLang="zh-CN" dirty="0">
                <a:latin typeface="+mn-ea"/>
                <a:ea typeface="+mn-ea"/>
              </a:rPr>
              <a:t>I/O</a:t>
            </a:r>
            <a:r>
              <a:rPr lang="zh-CN" altLang="en-US" dirty="0">
                <a:latin typeface="+mn-ea"/>
                <a:ea typeface="+mn-ea"/>
              </a:rPr>
              <a:t>阻塞，</a:t>
            </a:r>
            <a:r>
              <a:rPr lang="en-US" altLang="zh-CN" dirty="0">
                <a:latin typeface="+mn-ea"/>
                <a:ea typeface="+mn-ea"/>
              </a:rPr>
              <a:t>I/O</a:t>
            </a:r>
            <a:r>
              <a:rPr lang="zh-CN" altLang="en-US" dirty="0">
                <a:latin typeface="+mn-ea"/>
                <a:ea typeface="+mn-ea"/>
              </a:rPr>
              <a:t>操作完成加入就绪队列后，若有</a:t>
            </a:r>
            <a:r>
              <a:rPr lang="en-US" altLang="zh-CN" dirty="0">
                <a:latin typeface="+mn-ea"/>
                <a:ea typeface="+mn-ea"/>
              </a:rPr>
              <a:t>CPU</a:t>
            </a:r>
            <a:r>
              <a:rPr lang="zh-CN" altLang="en-US" dirty="0">
                <a:latin typeface="+mn-ea"/>
                <a:ea typeface="+mn-ea"/>
              </a:rPr>
              <a:t>密集型进程占用</a:t>
            </a:r>
            <a:r>
              <a:rPr lang="en-US" altLang="zh-CN" dirty="0">
                <a:latin typeface="+mn-ea"/>
                <a:ea typeface="+mn-ea"/>
              </a:rPr>
              <a:t>CPU</a:t>
            </a:r>
            <a:r>
              <a:rPr lang="zh-CN" altLang="en-US" dirty="0">
                <a:latin typeface="+mn-ea"/>
                <a:ea typeface="+mn-ea"/>
              </a:rPr>
              <a:t>，或就绪队列里已经有</a:t>
            </a:r>
            <a:r>
              <a:rPr lang="en-US" altLang="zh-CN" dirty="0">
                <a:latin typeface="+mn-ea"/>
                <a:ea typeface="+mn-ea"/>
              </a:rPr>
              <a:t>CPU</a:t>
            </a:r>
            <a:r>
              <a:rPr lang="zh-CN" altLang="en-US" dirty="0">
                <a:latin typeface="+mn-ea"/>
                <a:ea typeface="+mn-ea"/>
              </a:rPr>
              <a:t>密集型进程，则需要长时间等待</a:t>
            </a:r>
            <a:endParaRPr lang="en-US" altLang="zh-CN" dirty="0">
              <a:latin typeface="+mn-ea"/>
              <a:ea typeface="+mn-ea"/>
            </a:endParaRPr>
          </a:p>
          <a:p>
            <a:pPr lvl="1">
              <a:lnSpc>
                <a:spcPct val="125000"/>
              </a:lnSpc>
            </a:pPr>
            <a:r>
              <a:rPr lang="en-US" altLang="zh-CN" dirty="0">
                <a:latin typeface="+mn-ea"/>
                <a:ea typeface="+mn-ea"/>
              </a:rPr>
              <a:t>CPU</a:t>
            </a:r>
            <a:r>
              <a:rPr lang="zh-CN" altLang="en-US" dirty="0">
                <a:latin typeface="+mn-ea"/>
                <a:ea typeface="+mn-ea"/>
              </a:rPr>
              <a:t>密集型进程不公平的使用了大部分</a:t>
            </a:r>
            <a:r>
              <a:rPr lang="en-US" altLang="zh-CN" dirty="0">
                <a:latin typeface="+mn-ea"/>
                <a:ea typeface="+mn-ea"/>
              </a:rPr>
              <a:t>CPU</a:t>
            </a:r>
            <a:r>
              <a:rPr lang="zh-CN" altLang="en-US" dirty="0">
                <a:latin typeface="+mn-ea"/>
                <a:ea typeface="+mn-ea"/>
              </a:rPr>
              <a:t>时间，导致</a:t>
            </a:r>
            <a:r>
              <a:rPr lang="en-US" altLang="zh-CN" dirty="0">
                <a:latin typeface="+mn-ea"/>
                <a:ea typeface="+mn-ea"/>
              </a:rPr>
              <a:t>I/O</a:t>
            </a:r>
            <a:r>
              <a:rPr lang="zh-CN" altLang="en-US" dirty="0">
                <a:latin typeface="+mn-ea"/>
                <a:ea typeface="+mn-ea"/>
              </a:rPr>
              <a:t>密集型进程性能下降</a:t>
            </a:r>
            <a:endParaRPr kumimoji="1" lang="zh-CN" altLang="en-US" dirty="0">
              <a:latin typeface="+mn-ea"/>
              <a:ea typeface="+mn-ea"/>
            </a:endParaRPr>
          </a:p>
        </p:txBody>
      </p:sp>
    </p:spTree>
    <p:extLst>
      <p:ext uri="{BB962C8B-B14F-4D97-AF65-F5344CB8AC3E}">
        <p14:creationId xmlns:p14="http://schemas.microsoft.com/office/powerpoint/2010/main" val="42937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CB9EC-8623-8A4D-96E2-0C658AA7AF21}"/>
              </a:ext>
            </a:extLst>
          </p:cNvPr>
          <p:cNvSpPr>
            <a:spLocks noGrp="1"/>
          </p:cNvSpPr>
          <p:nvPr>
            <p:ph type="title"/>
          </p:nvPr>
        </p:nvSpPr>
        <p:spPr/>
        <p:txBody>
          <a:bodyPr/>
          <a:lstStyle/>
          <a:p>
            <a:r>
              <a:rPr lang="en-US" altLang="zh-CN" dirty="0">
                <a:latin typeface="Times New Roman" pitchFamily="18" charset="0"/>
                <a:cs typeface="Times New Roman" pitchFamily="18" charset="0"/>
              </a:rPr>
              <a:t>2.11.2 </a:t>
            </a:r>
            <a:r>
              <a:rPr lang="zh-CN" altLang="en-US" dirty="0">
                <a:latin typeface="Times New Roman" pitchFamily="18" charset="0"/>
                <a:cs typeface="Times New Roman" pitchFamily="18" charset="0"/>
              </a:rPr>
              <a:t>时间片轮转调度算法（</a:t>
            </a:r>
            <a:r>
              <a:rPr lang="en-US" altLang="zh-CN" dirty="0">
                <a:latin typeface="Times New Roman" pitchFamily="18" charset="0"/>
                <a:cs typeface="Times New Roman" pitchFamily="18" charset="0"/>
              </a:rPr>
              <a:t>RR</a:t>
            </a:r>
            <a:r>
              <a:rPr lang="zh-CN" altLang="en-US" dirty="0">
                <a:latin typeface="Times New Roman" pitchFamily="18" charset="0"/>
                <a:cs typeface="Times New Roman" pitchFamily="18" charset="0"/>
              </a:rPr>
              <a:t>）</a:t>
            </a:r>
            <a:endParaRPr kumimoji="1" lang="zh-CN" altLang="en-US" dirty="0"/>
          </a:p>
        </p:txBody>
      </p:sp>
      <p:sp>
        <p:nvSpPr>
          <p:cNvPr id="3" name="内容占位符 2">
            <a:extLst>
              <a:ext uri="{FF2B5EF4-FFF2-40B4-BE49-F238E27FC236}">
                <a16:creationId xmlns:a16="http://schemas.microsoft.com/office/drawing/2014/main" id="{B59646F4-F68B-F542-98B9-B190EA0BD9B6}"/>
              </a:ext>
            </a:extLst>
          </p:cNvPr>
          <p:cNvSpPr>
            <a:spLocks noGrp="1"/>
          </p:cNvSpPr>
          <p:nvPr>
            <p:ph idx="1"/>
          </p:nvPr>
        </p:nvSpPr>
        <p:spPr/>
        <p:txBody>
          <a:bodyPr/>
          <a:lstStyle/>
          <a:p>
            <a:pPr>
              <a:lnSpc>
                <a:spcPct val="125000"/>
              </a:lnSpc>
            </a:pPr>
            <a:r>
              <a:rPr lang="en-US" altLang="zh-CN" dirty="0">
                <a:latin typeface="+mn-ea"/>
              </a:rPr>
              <a:t>RR</a:t>
            </a:r>
            <a:r>
              <a:rPr lang="zh-CN" altLang="en-US" dirty="0">
                <a:latin typeface="+mn-ea"/>
              </a:rPr>
              <a:t>算法的改进：</a:t>
            </a:r>
            <a:r>
              <a:rPr lang="en-US" altLang="zh-CN" dirty="0">
                <a:latin typeface="+mn-ea"/>
              </a:rPr>
              <a:t>VRR</a:t>
            </a:r>
            <a:r>
              <a:rPr lang="zh-CN" altLang="en-US" dirty="0">
                <a:latin typeface="+mn-ea"/>
              </a:rPr>
              <a:t>算法</a:t>
            </a:r>
            <a:endParaRPr lang="en-US" altLang="zh-CN" dirty="0">
              <a:latin typeface="+mn-ea"/>
            </a:endParaRPr>
          </a:p>
          <a:p>
            <a:pPr lvl="1">
              <a:lnSpc>
                <a:spcPct val="125000"/>
              </a:lnSpc>
            </a:pPr>
            <a:r>
              <a:rPr lang="zh-CN" altLang="en-US" dirty="0">
                <a:latin typeface="+mn-ea"/>
                <a:ea typeface="+mn-ea"/>
              </a:rPr>
              <a:t>增加一个辅助队列，接收</a:t>
            </a:r>
            <a:r>
              <a:rPr lang="en-US" altLang="zh-CN" dirty="0">
                <a:latin typeface="+mn-ea"/>
                <a:ea typeface="+mn-ea"/>
              </a:rPr>
              <a:t>I/O</a:t>
            </a:r>
            <a:r>
              <a:rPr lang="zh-CN" altLang="en-US" dirty="0">
                <a:latin typeface="+mn-ea"/>
                <a:ea typeface="+mn-ea"/>
              </a:rPr>
              <a:t>阻塞完成的进程，调度优先于就绪队列，但占用的处理机时间小于就绪队列的时间片。</a:t>
            </a:r>
          </a:p>
          <a:p>
            <a:pPr>
              <a:lnSpc>
                <a:spcPct val="125000"/>
              </a:lnSpc>
            </a:pPr>
            <a:r>
              <a:rPr lang="zh-CN" altLang="en-US" dirty="0">
                <a:latin typeface="+mn-ea"/>
              </a:rPr>
              <a:t>算法分析：</a:t>
            </a:r>
            <a:r>
              <a:rPr lang="en-US" altLang="zh-CN" dirty="0">
                <a:latin typeface="+mn-ea"/>
              </a:rPr>
              <a:t>VRR</a:t>
            </a:r>
            <a:r>
              <a:rPr lang="zh-CN" altLang="en-US" dirty="0">
                <a:latin typeface="+mn-ea"/>
              </a:rPr>
              <a:t>算法比</a:t>
            </a:r>
            <a:r>
              <a:rPr lang="en-US" altLang="zh-CN" dirty="0">
                <a:latin typeface="+mn-ea"/>
              </a:rPr>
              <a:t>RR</a:t>
            </a:r>
            <a:r>
              <a:rPr lang="zh-CN" altLang="en-US" dirty="0">
                <a:latin typeface="+mn-ea"/>
              </a:rPr>
              <a:t>算法公平。</a:t>
            </a:r>
          </a:p>
          <a:p>
            <a:pPr marL="0" indent="0">
              <a:buNone/>
            </a:pPr>
            <a:endParaRPr kumimoji="1" lang="zh-CN" altLang="en-US" dirty="0">
              <a:latin typeface="+mn-ea"/>
            </a:endParaRPr>
          </a:p>
        </p:txBody>
      </p:sp>
    </p:spTree>
    <p:extLst>
      <p:ext uri="{BB962C8B-B14F-4D97-AF65-F5344CB8AC3E}">
        <p14:creationId xmlns:p14="http://schemas.microsoft.com/office/powerpoint/2010/main" val="257127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936625"/>
          </a:xfrm>
        </p:spPr>
        <p:txBody>
          <a:bodyPr/>
          <a:lstStyle/>
          <a:p>
            <a:pPr eaLnBrk="1" hangingPunct="1"/>
            <a:r>
              <a:rPr lang="en-US" altLang="zh-CN" b="1" dirty="0">
                <a:latin typeface="Times New Roman" pitchFamily="18" charset="0"/>
                <a:ea typeface="黑体" pitchFamily="49" charset="-122"/>
                <a:cs typeface="Times New Roman" pitchFamily="18" charset="0"/>
              </a:rPr>
              <a:t>2.11.3 </a:t>
            </a:r>
            <a:r>
              <a:rPr lang="zh-CN" altLang="en-US" b="1" dirty="0">
                <a:latin typeface="Times New Roman" pitchFamily="18" charset="0"/>
                <a:ea typeface="黑体" pitchFamily="49" charset="-122"/>
                <a:cs typeface="Times New Roman" pitchFamily="18" charset="0"/>
              </a:rPr>
              <a:t>短进程（作业）优先（</a:t>
            </a:r>
            <a:r>
              <a:rPr lang="en-US" altLang="zh-CN" b="1" dirty="0">
                <a:latin typeface="Times New Roman" pitchFamily="18" charset="0"/>
                <a:ea typeface="黑体" pitchFamily="49" charset="-122"/>
                <a:cs typeface="Times New Roman" pitchFamily="18" charset="0"/>
              </a:rPr>
              <a:t>SPF/SJF</a:t>
            </a:r>
            <a:r>
              <a:rPr lang="zh-CN" altLang="en-US" b="1" dirty="0">
                <a:latin typeface="Times New Roman" pitchFamily="18" charset="0"/>
                <a:ea typeface="黑体" pitchFamily="49" charset="-122"/>
                <a:cs typeface="Times New Roman" pitchFamily="18" charset="0"/>
              </a:rPr>
              <a:t>）</a:t>
            </a:r>
          </a:p>
        </p:txBody>
      </p:sp>
      <p:sp>
        <p:nvSpPr>
          <p:cNvPr id="3" name="内容占位符 2"/>
          <p:cNvSpPr>
            <a:spLocks noGrp="1"/>
          </p:cNvSpPr>
          <p:nvPr>
            <p:ph idx="1"/>
          </p:nvPr>
        </p:nvSpPr>
        <p:spPr>
          <a:xfrm>
            <a:off x="0" y="980728"/>
            <a:ext cx="8229600" cy="1080120"/>
          </a:xfrm>
        </p:spPr>
        <p:txBody>
          <a:bodyPr/>
          <a:lstStyle/>
          <a:p>
            <a:pPr eaLnBrk="1" hangingPunct="1"/>
            <a:r>
              <a:rPr lang="zh-CN" altLang="zh-CN" b="0" dirty="0">
                <a:latin typeface="+mn-ea"/>
              </a:rPr>
              <a:t>算法</a:t>
            </a:r>
            <a:r>
              <a:rPr lang="en-US" altLang="zh-CN" b="0" dirty="0">
                <a:latin typeface="+mn-ea"/>
              </a:rPr>
              <a:t>: </a:t>
            </a:r>
            <a:r>
              <a:rPr lang="en-US" altLang="zh-CN" b="0" dirty="0"/>
              <a:t>Shortest Job/Process First, SJF/SPF</a:t>
            </a:r>
          </a:p>
          <a:p>
            <a:pPr lvl="1" eaLnBrk="1" hangingPunct="1">
              <a:buFont typeface="Arial" pitchFamily="34" charset="0"/>
              <a:buNone/>
            </a:pPr>
            <a:r>
              <a:rPr lang="zh-CN" altLang="en-US" b="0" dirty="0">
                <a:latin typeface="+mn-ea"/>
                <a:ea typeface="+mn-ea"/>
              </a:rPr>
              <a:t>    短进程或短作业优先调度，前提为</a:t>
            </a:r>
            <a:r>
              <a:rPr lang="zh-CN" altLang="en-US" dirty="0">
                <a:solidFill>
                  <a:srgbClr val="FE0000"/>
                </a:solidFill>
                <a:latin typeface="+mn-ea"/>
                <a:ea typeface="+mn-ea"/>
              </a:rPr>
              <a:t>执行时间预知</a:t>
            </a:r>
            <a:r>
              <a:rPr lang="zh-CN" altLang="en-US" b="0" dirty="0">
                <a:latin typeface="+mn-ea"/>
                <a:ea typeface="+mn-ea"/>
              </a:rPr>
              <a:t>。</a:t>
            </a:r>
          </a:p>
        </p:txBody>
      </p:sp>
      <p:graphicFrame>
        <p:nvGraphicFramePr>
          <p:cNvPr id="58" name="表格 57">
            <a:extLst>
              <a:ext uri="{FF2B5EF4-FFF2-40B4-BE49-F238E27FC236}">
                <a16:creationId xmlns:a16="http://schemas.microsoft.com/office/drawing/2014/main" id="{5516612D-D1A6-6748-9811-444D8F3B7C31}"/>
              </a:ext>
            </a:extLst>
          </p:cNvPr>
          <p:cNvGraphicFramePr>
            <a:graphicFrameLocks noGrp="1"/>
          </p:cNvGraphicFramePr>
          <p:nvPr>
            <p:extLst>
              <p:ext uri="{D42A27DB-BD31-4B8C-83A1-F6EECF244321}">
                <p14:modId xmlns:p14="http://schemas.microsoft.com/office/powerpoint/2010/main" val="823440170"/>
              </p:ext>
            </p:extLst>
          </p:nvPr>
        </p:nvGraphicFramePr>
        <p:xfrm>
          <a:off x="917956" y="1916832"/>
          <a:ext cx="6152677" cy="1872209"/>
        </p:xfrm>
        <a:graphic>
          <a:graphicData uri="http://schemas.openxmlformats.org/drawingml/2006/table">
            <a:tbl>
              <a:tblPr firstRow="1" firstCol="1" bandRow="1">
                <a:tableStyleId>{21E4AEA4-8DFA-4A89-87EB-49C32662AFE0}</a:tableStyleId>
              </a:tblPr>
              <a:tblGrid>
                <a:gridCol w="1568327">
                  <a:extLst>
                    <a:ext uri="{9D8B030D-6E8A-4147-A177-3AD203B41FA5}">
                      <a16:colId xmlns:a16="http://schemas.microsoft.com/office/drawing/2014/main" val="20000"/>
                    </a:ext>
                  </a:extLst>
                </a:gridCol>
                <a:gridCol w="2292175">
                  <a:extLst>
                    <a:ext uri="{9D8B030D-6E8A-4147-A177-3AD203B41FA5}">
                      <a16:colId xmlns:a16="http://schemas.microsoft.com/office/drawing/2014/main" val="20001"/>
                    </a:ext>
                  </a:extLst>
                </a:gridCol>
                <a:gridCol w="2292175">
                  <a:extLst>
                    <a:ext uri="{9D8B030D-6E8A-4147-A177-3AD203B41FA5}">
                      <a16:colId xmlns:a16="http://schemas.microsoft.com/office/drawing/2014/main" val="20002"/>
                    </a:ext>
                  </a:extLst>
                </a:gridCol>
              </a:tblGrid>
              <a:tr h="338514">
                <a:tc>
                  <a:txBody>
                    <a:bodyPr/>
                    <a:lstStyle/>
                    <a:p>
                      <a:pPr algn="ctr">
                        <a:spcAft>
                          <a:spcPts val="0"/>
                        </a:spcAft>
                      </a:pPr>
                      <a:r>
                        <a:rPr lang="zh-CN" sz="2000" kern="100" dirty="0">
                          <a:effectLst/>
                        </a:rPr>
                        <a:t>进程名</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产生时间</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服务时间</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06739">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sz="2000" kern="100" dirty="0">
                          <a:effectLst/>
                          <a:latin typeface="+mn-lt"/>
                        </a:rPr>
                        <a:t>0</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3</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1"/>
                  </a:ext>
                </a:extLst>
              </a:tr>
              <a:tr h="306739">
                <a:tc>
                  <a:txBody>
                    <a:bodyPr/>
                    <a:lstStyle/>
                    <a:p>
                      <a:pPr algn="ctr">
                        <a:spcAft>
                          <a:spcPts val="0"/>
                        </a:spcAft>
                      </a:pPr>
                      <a:r>
                        <a:rPr lang="en-US" sz="2000" kern="100" dirty="0">
                          <a:effectLst/>
                        </a:rPr>
                        <a:t>B</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tc>
                  <a:txBody>
                    <a:bodyPr/>
                    <a:lstStyle/>
                    <a:p>
                      <a:pPr algn="ctr">
                        <a:spcAft>
                          <a:spcPts val="0"/>
                        </a:spcAft>
                      </a:pPr>
                      <a:r>
                        <a:rPr lang="en-US" sz="2000" kern="100" dirty="0">
                          <a:effectLst/>
                          <a:latin typeface="+mn-lt"/>
                        </a:rPr>
                        <a:t>6</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2"/>
                  </a:ext>
                </a:extLst>
              </a:tr>
              <a:tr h="306739">
                <a:tc>
                  <a:txBody>
                    <a:bodyPr/>
                    <a:lstStyle/>
                    <a:p>
                      <a:pPr algn="ctr">
                        <a:spcAft>
                          <a:spcPts val="0"/>
                        </a:spcAft>
                      </a:pPr>
                      <a:r>
                        <a:rPr lang="en-US" sz="2000" kern="100" dirty="0">
                          <a:effectLst/>
                        </a:rPr>
                        <a:t>C</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3"/>
                  </a:ext>
                </a:extLst>
              </a:tr>
              <a:tr h="306739">
                <a:tc>
                  <a:txBody>
                    <a:bodyPr/>
                    <a:lstStyle/>
                    <a:p>
                      <a:pPr algn="ctr">
                        <a:spcAft>
                          <a:spcPts val="0"/>
                        </a:spcAft>
                      </a:pPr>
                      <a:r>
                        <a:rPr lang="en-US" altLang="zh-CN" sz="2000" kern="100" dirty="0">
                          <a:effectLst/>
                          <a:latin typeface="Times New Roman"/>
                          <a:ea typeface="宋体"/>
                        </a:rPr>
                        <a:t>D</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6</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5</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2048953584"/>
                  </a:ext>
                </a:extLst>
              </a:tr>
              <a:tr h="306739">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8</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4"/>
                  </a:ext>
                </a:extLst>
              </a:tr>
            </a:tbl>
          </a:graphicData>
        </a:graphic>
      </p:graphicFrame>
      <p:sp>
        <p:nvSpPr>
          <p:cNvPr id="59" name="矩形 58">
            <a:extLst>
              <a:ext uri="{FF2B5EF4-FFF2-40B4-BE49-F238E27FC236}">
                <a16:creationId xmlns:a16="http://schemas.microsoft.com/office/drawing/2014/main" id="{794D00B0-4EF0-5748-BA8E-750F5FC85178}"/>
              </a:ext>
            </a:extLst>
          </p:cNvPr>
          <p:cNvSpPr/>
          <p:nvPr/>
        </p:nvSpPr>
        <p:spPr>
          <a:xfrm>
            <a:off x="1688975" y="6330819"/>
            <a:ext cx="7451171" cy="461665"/>
          </a:xfrm>
          <a:prstGeom prst="rect">
            <a:avLst/>
          </a:prstGeom>
          <a:solidFill>
            <a:schemeClr val="accent2">
              <a:lumMod val="20000"/>
              <a:lumOff val="80000"/>
            </a:schemeClr>
          </a:solidFill>
        </p:spPr>
        <p:txBody>
          <a:bodyPr wrap="square">
            <a:spAutoFit/>
          </a:bodyPr>
          <a:lstStyle/>
          <a:p>
            <a:r>
              <a:rPr lang="zh-CN" altLang="en-US" sz="2400" dirty="0"/>
              <a:t>请计算平均周转时间和平均带权周转时间。</a:t>
            </a:r>
          </a:p>
        </p:txBody>
      </p:sp>
      <p:grpSp>
        <p:nvGrpSpPr>
          <p:cNvPr id="4" name="组合 3">
            <a:extLst>
              <a:ext uri="{FF2B5EF4-FFF2-40B4-BE49-F238E27FC236}">
                <a16:creationId xmlns:a16="http://schemas.microsoft.com/office/drawing/2014/main" id="{888C0652-061E-0E45-9181-459340F3A41B}"/>
              </a:ext>
            </a:extLst>
          </p:cNvPr>
          <p:cNvGrpSpPr/>
          <p:nvPr/>
        </p:nvGrpSpPr>
        <p:grpSpPr>
          <a:xfrm>
            <a:off x="0" y="3872072"/>
            <a:ext cx="9140146" cy="2365240"/>
            <a:chOff x="0" y="3872072"/>
            <a:chExt cx="9140146" cy="2365240"/>
          </a:xfrm>
        </p:grpSpPr>
        <p:pic>
          <p:nvPicPr>
            <p:cNvPr id="60" name="Picture 8" descr="Fig09_05s.gif">
              <a:extLst>
                <a:ext uri="{FF2B5EF4-FFF2-40B4-BE49-F238E27FC236}">
                  <a16:creationId xmlns:a16="http://schemas.microsoft.com/office/drawing/2014/main" id="{A39F764C-2A4F-AA48-B788-4F3BB0178BD8}"/>
                </a:ext>
              </a:extLst>
            </p:cNvPr>
            <p:cNvPicPr>
              <a:picLocks noChangeAspect="1"/>
            </p:cNvPicPr>
            <p:nvPr/>
          </p:nvPicPr>
          <p:blipFill>
            <a:blip r:embed="rId2"/>
            <a:stretch>
              <a:fillRect/>
            </a:stretch>
          </p:blipFill>
          <p:spPr>
            <a:xfrm>
              <a:off x="0" y="4291557"/>
              <a:ext cx="9036496" cy="1945755"/>
            </a:xfrm>
            <a:prstGeom prst="rect">
              <a:avLst/>
            </a:prstGeom>
          </p:spPr>
        </p:pic>
        <p:pic>
          <p:nvPicPr>
            <p:cNvPr id="7" name="图片 6">
              <a:extLst>
                <a:ext uri="{FF2B5EF4-FFF2-40B4-BE49-F238E27FC236}">
                  <a16:creationId xmlns:a16="http://schemas.microsoft.com/office/drawing/2014/main" id="{86694ACA-A8EC-F24C-BB83-CD0A015EC589}"/>
                </a:ext>
              </a:extLst>
            </p:cNvPr>
            <p:cNvPicPr>
              <a:picLocks noChangeAspect="1"/>
            </p:cNvPicPr>
            <p:nvPr/>
          </p:nvPicPr>
          <p:blipFill>
            <a:blip r:embed="rId3"/>
            <a:stretch>
              <a:fillRect/>
            </a:stretch>
          </p:blipFill>
          <p:spPr>
            <a:xfrm>
              <a:off x="2624146" y="3872072"/>
              <a:ext cx="6516000" cy="565040"/>
            </a:xfrm>
            <a:prstGeom prst="rect">
              <a:avLst/>
            </a:prstGeom>
          </p:spPr>
        </p:pic>
      </p:grpSp>
    </p:spTree>
    <p:extLst>
      <p:ext uri="{BB962C8B-B14F-4D97-AF65-F5344CB8AC3E}">
        <p14:creationId xmlns:p14="http://schemas.microsoft.com/office/powerpoint/2010/main" val="259204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circle(in)">
                                      <p:cBhvr>
                                        <p:cTn id="13" dur="2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circle(in)">
                                      <p:cBhvr>
                                        <p:cTn id="18" dur="20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20FE8-F320-534F-8C4F-6CA844835FFA}"/>
              </a:ext>
            </a:extLst>
          </p:cNvPr>
          <p:cNvSpPr>
            <a:spLocks noGrp="1"/>
          </p:cNvSpPr>
          <p:nvPr>
            <p:ph type="title"/>
          </p:nvPr>
        </p:nvSpPr>
        <p:spPr>
          <a:xfrm>
            <a:off x="0" y="44624"/>
            <a:ext cx="9144000" cy="936104"/>
          </a:xfrm>
        </p:spPr>
        <p:txBody>
          <a:bodyPr/>
          <a:lstStyle/>
          <a:p>
            <a:r>
              <a:rPr lang="en-US" altLang="zh-CN" dirty="0">
                <a:latin typeface="Times New Roman" pitchFamily="18" charset="0"/>
                <a:cs typeface="Times New Roman" pitchFamily="18" charset="0"/>
              </a:rPr>
              <a:t>2.11.3 </a:t>
            </a:r>
            <a:r>
              <a:rPr lang="zh-CN" altLang="en-US" dirty="0">
                <a:latin typeface="Times New Roman" pitchFamily="18" charset="0"/>
                <a:cs typeface="Times New Roman" pitchFamily="18" charset="0"/>
              </a:rPr>
              <a:t>短进程（作业）优先（</a:t>
            </a:r>
            <a:r>
              <a:rPr lang="en-US" altLang="zh-CN" dirty="0">
                <a:latin typeface="Times New Roman" pitchFamily="18" charset="0"/>
                <a:cs typeface="Times New Roman" pitchFamily="18" charset="0"/>
              </a:rPr>
              <a:t>SPF/SJF</a:t>
            </a:r>
            <a:r>
              <a:rPr lang="zh-CN" altLang="en-US" dirty="0">
                <a:latin typeface="Times New Roman" pitchFamily="18" charset="0"/>
                <a:cs typeface="Times New Roman" pitchFamily="18" charset="0"/>
              </a:rPr>
              <a:t>）</a:t>
            </a:r>
            <a:endParaRPr kumimoji="1" lang="zh-CN" altLang="en-US" dirty="0"/>
          </a:p>
        </p:txBody>
      </p:sp>
      <p:sp>
        <p:nvSpPr>
          <p:cNvPr id="4" name="内容占位符 2">
            <a:extLst>
              <a:ext uri="{FF2B5EF4-FFF2-40B4-BE49-F238E27FC236}">
                <a16:creationId xmlns:a16="http://schemas.microsoft.com/office/drawing/2014/main" id="{D28ADA4C-2B30-7545-A49B-E01ACEEEE2CD}"/>
              </a:ext>
            </a:extLst>
          </p:cNvPr>
          <p:cNvSpPr>
            <a:spLocks noGrp="1"/>
          </p:cNvSpPr>
          <p:nvPr>
            <p:ph idx="1"/>
          </p:nvPr>
        </p:nvSpPr>
        <p:spPr>
          <a:xfrm>
            <a:off x="395536" y="1196752"/>
            <a:ext cx="8229600" cy="5400600"/>
          </a:xfrm>
        </p:spPr>
        <p:txBody>
          <a:bodyPr/>
          <a:lstStyle/>
          <a:p>
            <a:pPr algn="just">
              <a:lnSpc>
                <a:spcPct val="125000"/>
              </a:lnSpc>
            </a:pPr>
            <a:r>
              <a:rPr lang="en-US" altLang="zh-CN" b="0" dirty="0">
                <a:latin typeface="+mn-ea"/>
              </a:rPr>
              <a:t>SPF</a:t>
            </a:r>
            <a:r>
              <a:rPr lang="zh-CN" altLang="en-US" b="0" dirty="0">
                <a:latin typeface="+mn-ea"/>
              </a:rPr>
              <a:t>评价</a:t>
            </a:r>
          </a:p>
          <a:p>
            <a:pPr lvl="1" eaLnBrk="1" hangingPunct="1">
              <a:lnSpc>
                <a:spcPct val="125000"/>
              </a:lnSpc>
            </a:pPr>
            <a:r>
              <a:rPr lang="zh-CN" altLang="en-US" b="0" dirty="0">
                <a:latin typeface="+mn-ea"/>
                <a:ea typeface="+mn-ea"/>
              </a:rPr>
              <a:t>非抢占调度方式</a:t>
            </a:r>
            <a:endParaRPr lang="en-US" altLang="zh-CN" b="0" dirty="0">
              <a:latin typeface="+mn-ea"/>
              <a:ea typeface="+mn-ea"/>
            </a:endParaRPr>
          </a:p>
          <a:p>
            <a:pPr lvl="1" eaLnBrk="1" hangingPunct="1">
              <a:lnSpc>
                <a:spcPct val="125000"/>
              </a:lnSpc>
            </a:pPr>
            <a:r>
              <a:rPr lang="zh-CN" altLang="en-US" b="0" dirty="0">
                <a:latin typeface="+mn-ea"/>
                <a:ea typeface="+mn-ea"/>
              </a:rPr>
              <a:t>短进程跳到队列头，可能导致长进程饥饿。</a:t>
            </a:r>
            <a:endParaRPr lang="en-US" altLang="zh-CN" b="0" dirty="0">
              <a:latin typeface="+mn-ea"/>
              <a:ea typeface="+mn-ea"/>
            </a:endParaRPr>
          </a:p>
          <a:p>
            <a:pPr lvl="1" eaLnBrk="1" hangingPunct="1">
              <a:lnSpc>
                <a:spcPct val="125000"/>
              </a:lnSpc>
            </a:pPr>
            <a:r>
              <a:rPr lang="zh-CN" altLang="en-US" b="0" dirty="0">
                <a:latin typeface="+mn-ea"/>
                <a:ea typeface="+mn-ea"/>
              </a:rPr>
              <a:t>有利于短进程，减小了平均周转时间。</a:t>
            </a:r>
            <a:endParaRPr lang="en-US" altLang="zh-CN" b="0" dirty="0">
              <a:latin typeface="+mn-ea"/>
              <a:ea typeface="+mn-ea"/>
            </a:endParaRPr>
          </a:p>
          <a:p>
            <a:pPr lvl="1" eaLnBrk="1" hangingPunct="1">
              <a:lnSpc>
                <a:spcPct val="125000"/>
              </a:lnSpc>
            </a:pPr>
            <a:r>
              <a:rPr lang="zh-CN" altLang="en-US" b="0" dirty="0">
                <a:latin typeface="+mn-ea"/>
                <a:ea typeface="+mn-ea"/>
              </a:rPr>
              <a:t>缺少剥夺机制，不适用于分时系统或事务处理环境。</a:t>
            </a:r>
            <a:endParaRPr lang="en-US" altLang="zh-CN" b="0" dirty="0">
              <a:latin typeface="+mn-ea"/>
              <a:ea typeface="+mn-ea"/>
            </a:endParaRPr>
          </a:p>
          <a:p>
            <a:pPr lvl="1" eaLnBrk="1" hangingPunct="1">
              <a:lnSpc>
                <a:spcPct val="125000"/>
              </a:lnSpc>
            </a:pPr>
            <a:r>
              <a:rPr lang="zh-CN" altLang="en-US" b="0" dirty="0">
                <a:latin typeface="+mn-ea"/>
                <a:ea typeface="+mn-ea"/>
              </a:rPr>
              <a:t>进程的长短根据用户所提供的</a:t>
            </a:r>
            <a:r>
              <a:rPr lang="zh-CN" altLang="en-US" dirty="0">
                <a:solidFill>
                  <a:srgbClr val="FE0000"/>
                </a:solidFill>
                <a:latin typeface="+mn-ea"/>
                <a:ea typeface="+mn-ea"/>
              </a:rPr>
              <a:t>估计执行时间</a:t>
            </a:r>
            <a:r>
              <a:rPr lang="zh-CN" altLang="en-US" b="0" dirty="0">
                <a:latin typeface="+mn-ea"/>
                <a:ea typeface="+mn-ea"/>
              </a:rPr>
              <a:t>而定，用户估计不准时，导致该算法不一定能真正做到短作业优先调度。</a:t>
            </a:r>
            <a:endParaRPr lang="en-US" altLang="zh-CN" b="0" dirty="0">
              <a:latin typeface="+mn-ea"/>
              <a:ea typeface="+mn-ea"/>
            </a:endParaRPr>
          </a:p>
        </p:txBody>
      </p:sp>
    </p:spTree>
    <p:extLst>
      <p:ext uri="{BB962C8B-B14F-4D97-AF65-F5344CB8AC3E}">
        <p14:creationId xmlns:p14="http://schemas.microsoft.com/office/powerpoint/2010/main" val="99957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trips(down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450"/>
            <a:ext cx="9144000" cy="936625"/>
          </a:xfrm>
        </p:spPr>
        <p:txBody>
          <a:bodyPr/>
          <a:lstStyle/>
          <a:p>
            <a:pPr eaLnBrk="1" hangingPunct="1"/>
            <a:r>
              <a:rPr lang="en-US" altLang="zh-CN" b="1" dirty="0">
                <a:latin typeface="Times New Roman" pitchFamily="18" charset="0"/>
                <a:ea typeface="黑体" pitchFamily="49" charset="-122"/>
                <a:cs typeface="Times New Roman" pitchFamily="18" charset="0"/>
              </a:rPr>
              <a:t>2.11.4 </a:t>
            </a:r>
            <a:r>
              <a:rPr lang="zh-CN" altLang="en-US" b="1" dirty="0">
                <a:latin typeface="Times New Roman" pitchFamily="18" charset="0"/>
                <a:ea typeface="黑体" pitchFamily="49" charset="-122"/>
                <a:cs typeface="Times New Roman" pitchFamily="18" charset="0"/>
              </a:rPr>
              <a:t>剩余时间最短者优先算法</a:t>
            </a:r>
          </a:p>
        </p:txBody>
      </p:sp>
      <p:sp>
        <p:nvSpPr>
          <p:cNvPr id="3" name="内容占位符 2"/>
          <p:cNvSpPr>
            <a:spLocks noGrp="1"/>
          </p:cNvSpPr>
          <p:nvPr>
            <p:ph idx="1"/>
          </p:nvPr>
        </p:nvSpPr>
        <p:spPr>
          <a:xfrm>
            <a:off x="467544" y="1135285"/>
            <a:ext cx="8229600" cy="4525963"/>
          </a:xfrm>
        </p:spPr>
        <p:txBody>
          <a:bodyPr/>
          <a:lstStyle/>
          <a:p>
            <a:pPr eaLnBrk="1" hangingPunct="1">
              <a:lnSpc>
                <a:spcPct val="125000"/>
              </a:lnSpc>
            </a:pPr>
            <a:r>
              <a:rPr lang="zh-CN" altLang="zh-CN" b="0" dirty="0"/>
              <a:t>算法</a:t>
            </a:r>
            <a:r>
              <a:rPr lang="en-US" altLang="zh-CN" b="0" dirty="0"/>
              <a:t>: </a:t>
            </a:r>
            <a:r>
              <a:rPr lang="en-US" altLang="zh-CN" dirty="0"/>
              <a:t>Shortest Remaining Time, SRT</a:t>
            </a:r>
            <a:endParaRPr lang="en-US" altLang="zh-CN" b="0" dirty="0"/>
          </a:p>
          <a:p>
            <a:pPr lvl="1">
              <a:lnSpc>
                <a:spcPct val="125000"/>
              </a:lnSpc>
            </a:pPr>
            <a:r>
              <a:rPr lang="zh-CN" altLang="en-US" sz="2800" dirty="0">
                <a:latin typeface="+mn-lt"/>
                <a:ea typeface="+mn-ea"/>
              </a:rPr>
              <a:t>调度程序总是选择预期剩余时间最短的进程</a:t>
            </a:r>
            <a:endParaRPr lang="en-US" altLang="zh-CN" sz="2800" dirty="0">
              <a:latin typeface="+mn-lt"/>
              <a:ea typeface="+mn-ea"/>
            </a:endParaRPr>
          </a:p>
          <a:p>
            <a:pPr lvl="2">
              <a:lnSpc>
                <a:spcPct val="125000"/>
              </a:lnSpc>
            </a:pPr>
            <a:r>
              <a:rPr lang="zh-CN" altLang="en-US" sz="2400" dirty="0">
                <a:solidFill>
                  <a:schemeClr val="tx2"/>
                </a:solidFill>
                <a:latin typeface="+mn-lt"/>
                <a:ea typeface="+mn-ea"/>
              </a:rPr>
              <a:t>当一个新进程加入就绪队列时，如果它比当前运行的进程具有更短的剩余时间，就可能抢占当前正在运行的进程。</a:t>
            </a:r>
            <a:endParaRPr lang="en-US" altLang="zh-CN" sz="2400" b="0" dirty="0">
              <a:solidFill>
                <a:schemeClr val="tx2"/>
              </a:solidFill>
              <a:latin typeface="+mn-lt"/>
              <a:ea typeface="+mn-ea"/>
            </a:endParaRPr>
          </a:p>
          <a:p>
            <a:pPr lvl="1" eaLnBrk="1" hangingPunct="1">
              <a:lnSpc>
                <a:spcPct val="125000"/>
              </a:lnSpc>
            </a:pPr>
            <a:r>
              <a:rPr lang="zh-CN" altLang="en-US" sz="2800" b="0" dirty="0">
                <a:latin typeface="+mn-lt"/>
                <a:ea typeface="+mn-ea"/>
              </a:rPr>
              <a:t>在</a:t>
            </a:r>
            <a:r>
              <a:rPr lang="en-US" altLang="zh-CN" sz="2800" b="0" dirty="0">
                <a:latin typeface="+mn-lt"/>
                <a:ea typeface="+mn-ea"/>
              </a:rPr>
              <a:t>SJF</a:t>
            </a:r>
            <a:r>
              <a:rPr lang="zh-CN" altLang="en-US" sz="2800" b="0" dirty="0">
                <a:latin typeface="+mn-lt"/>
                <a:ea typeface="+mn-ea"/>
              </a:rPr>
              <a:t>的基础上增加了</a:t>
            </a:r>
            <a:r>
              <a:rPr lang="zh-CN" altLang="en-US" sz="2800" b="0" dirty="0">
                <a:solidFill>
                  <a:srgbClr val="FF0000"/>
                </a:solidFill>
                <a:latin typeface="+mn-lt"/>
                <a:ea typeface="+mn-ea"/>
              </a:rPr>
              <a:t>剥夺机制</a:t>
            </a:r>
          </a:p>
          <a:p>
            <a:pPr lvl="1" eaLnBrk="1" hangingPunct="1"/>
            <a:endParaRPr lang="zh-CN" altLang="en-US" b="0" dirty="0">
              <a:latin typeface="+mn-lt"/>
              <a:ea typeface="+mn-ea"/>
            </a:endParaRPr>
          </a:p>
        </p:txBody>
      </p:sp>
    </p:spTree>
    <p:extLst>
      <p:ext uri="{BB962C8B-B14F-4D97-AF65-F5344CB8AC3E}">
        <p14:creationId xmlns:p14="http://schemas.microsoft.com/office/powerpoint/2010/main" val="112405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标题 1"/>
          <p:cNvSpPr>
            <a:spLocks noGrp="1"/>
          </p:cNvSpPr>
          <p:nvPr>
            <p:ph type="title"/>
          </p:nvPr>
        </p:nvSpPr>
        <p:spPr>
          <a:xfrm>
            <a:off x="0" y="44450"/>
            <a:ext cx="9144000" cy="936625"/>
          </a:xfrm>
        </p:spPr>
        <p:txBody>
          <a:bodyPr/>
          <a:lstStyle/>
          <a:p>
            <a:r>
              <a:rPr lang="en-US" altLang="zh-CN" dirty="0">
                <a:latin typeface="Times New Roman" pitchFamily="18" charset="0"/>
                <a:cs typeface="Times New Roman" pitchFamily="18" charset="0"/>
              </a:rPr>
              <a:t>2.11.4 </a:t>
            </a:r>
            <a:r>
              <a:rPr lang="zh-CN" altLang="en-US" dirty="0">
                <a:latin typeface="Times New Roman" pitchFamily="18" charset="0"/>
                <a:cs typeface="Times New Roman" pitchFamily="18" charset="0"/>
              </a:rPr>
              <a:t>剩余时间最短者优先算法</a:t>
            </a:r>
            <a:endParaRPr lang="zh-CN" altLang="en-US" b="1" dirty="0">
              <a:latin typeface="Times New Roman" pitchFamily="18" charset="0"/>
              <a:ea typeface="黑体" pitchFamily="49" charset="-122"/>
              <a:cs typeface="Times New Roman" pitchFamily="18" charset="0"/>
            </a:endParaRPr>
          </a:p>
        </p:txBody>
      </p:sp>
      <p:graphicFrame>
        <p:nvGraphicFramePr>
          <p:cNvPr id="131" name="表格 130">
            <a:extLst>
              <a:ext uri="{FF2B5EF4-FFF2-40B4-BE49-F238E27FC236}">
                <a16:creationId xmlns:a16="http://schemas.microsoft.com/office/drawing/2014/main" id="{4128DF4C-194F-D64C-A621-9657851DF994}"/>
              </a:ext>
            </a:extLst>
          </p:cNvPr>
          <p:cNvGraphicFramePr>
            <a:graphicFrameLocks noGrp="1"/>
          </p:cNvGraphicFramePr>
          <p:nvPr/>
        </p:nvGraphicFramePr>
        <p:xfrm>
          <a:off x="734692" y="1101054"/>
          <a:ext cx="6152677" cy="1872209"/>
        </p:xfrm>
        <a:graphic>
          <a:graphicData uri="http://schemas.openxmlformats.org/drawingml/2006/table">
            <a:tbl>
              <a:tblPr firstRow="1" firstCol="1" bandRow="1">
                <a:tableStyleId>{21E4AEA4-8DFA-4A89-87EB-49C32662AFE0}</a:tableStyleId>
              </a:tblPr>
              <a:tblGrid>
                <a:gridCol w="1568327">
                  <a:extLst>
                    <a:ext uri="{9D8B030D-6E8A-4147-A177-3AD203B41FA5}">
                      <a16:colId xmlns:a16="http://schemas.microsoft.com/office/drawing/2014/main" val="20000"/>
                    </a:ext>
                  </a:extLst>
                </a:gridCol>
                <a:gridCol w="2292175">
                  <a:extLst>
                    <a:ext uri="{9D8B030D-6E8A-4147-A177-3AD203B41FA5}">
                      <a16:colId xmlns:a16="http://schemas.microsoft.com/office/drawing/2014/main" val="20001"/>
                    </a:ext>
                  </a:extLst>
                </a:gridCol>
                <a:gridCol w="2292175">
                  <a:extLst>
                    <a:ext uri="{9D8B030D-6E8A-4147-A177-3AD203B41FA5}">
                      <a16:colId xmlns:a16="http://schemas.microsoft.com/office/drawing/2014/main" val="20002"/>
                    </a:ext>
                  </a:extLst>
                </a:gridCol>
              </a:tblGrid>
              <a:tr h="338514">
                <a:tc>
                  <a:txBody>
                    <a:bodyPr/>
                    <a:lstStyle/>
                    <a:p>
                      <a:pPr algn="ctr">
                        <a:spcAft>
                          <a:spcPts val="0"/>
                        </a:spcAft>
                      </a:pPr>
                      <a:r>
                        <a:rPr lang="zh-CN" sz="2000" kern="100" dirty="0">
                          <a:effectLst/>
                        </a:rPr>
                        <a:t>进程名</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产生时间</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服务时间</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06739">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sz="2000" kern="100" dirty="0">
                          <a:effectLst/>
                          <a:latin typeface="+mn-lt"/>
                        </a:rPr>
                        <a:t>0</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3</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1"/>
                  </a:ext>
                </a:extLst>
              </a:tr>
              <a:tr h="306739">
                <a:tc>
                  <a:txBody>
                    <a:bodyPr/>
                    <a:lstStyle/>
                    <a:p>
                      <a:pPr algn="ctr">
                        <a:spcAft>
                          <a:spcPts val="0"/>
                        </a:spcAft>
                      </a:pPr>
                      <a:r>
                        <a:rPr lang="en-US" sz="2000" kern="100" dirty="0">
                          <a:effectLst/>
                        </a:rPr>
                        <a:t>B</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tc>
                  <a:txBody>
                    <a:bodyPr/>
                    <a:lstStyle/>
                    <a:p>
                      <a:pPr algn="ctr">
                        <a:spcAft>
                          <a:spcPts val="0"/>
                        </a:spcAft>
                      </a:pPr>
                      <a:r>
                        <a:rPr lang="en-US" sz="2000" kern="100" dirty="0">
                          <a:effectLst/>
                          <a:latin typeface="+mn-lt"/>
                        </a:rPr>
                        <a:t>6</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2"/>
                  </a:ext>
                </a:extLst>
              </a:tr>
              <a:tr h="306739">
                <a:tc>
                  <a:txBody>
                    <a:bodyPr/>
                    <a:lstStyle/>
                    <a:p>
                      <a:pPr algn="ctr">
                        <a:spcAft>
                          <a:spcPts val="0"/>
                        </a:spcAft>
                      </a:pPr>
                      <a:r>
                        <a:rPr lang="en-US" sz="2000" kern="100" dirty="0">
                          <a:effectLst/>
                        </a:rPr>
                        <a:t>C</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3"/>
                  </a:ext>
                </a:extLst>
              </a:tr>
              <a:tr h="306739">
                <a:tc>
                  <a:txBody>
                    <a:bodyPr/>
                    <a:lstStyle/>
                    <a:p>
                      <a:pPr algn="ctr">
                        <a:spcAft>
                          <a:spcPts val="0"/>
                        </a:spcAft>
                      </a:pPr>
                      <a:r>
                        <a:rPr lang="en-US" altLang="zh-CN" sz="2000" kern="100" dirty="0">
                          <a:effectLst/>
                          <a:latin typeface="Times New Roman"/>
                          <a:ea typeface="宋体"/>
                        </a:rPr>
                        <a:t>D</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6</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5</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2048953584"/>
                  </a:ext>
                </a:extLst>
              </a:tr>
              <a:tr h="306739">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8</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4"/>
                  </a:ext>
                </a:extLst>
              </a:tr>
            </a:tbl>
          </a:graphicData>
        </a:graphic>
      </p:graphicFrame>
      <p:sp>
        <p:nvSpPr>
          <p:cNvPr id="132" name="矩形 131">
            <a:extLst>
              <a:ext uri="{FF2B5EF4-FFF2-40B4-BE49-F238E27FC236}">
                <a16:creationId xmlns:a16="http://schemas.microsoft.com/office/drawing/2014/main" id="{1F4A3B5F-9B1B-4448-B26C-4BC6B3785E96}"/>
              </a:ext>
            </a:extLst>
          </p:cNvPr>
          <p:cNvSpPr/>
          <p:nvPr/>
        </p:nvSpPr>
        <p:spPr>
          <a:xfrm>
            <a:off x="1869360" y="5631631"/>
            <a:ext cx="7036747" cy="461665"/>
          </a:xfrm>
          <a:prstGeom prst="rect">
            <a:avLst/>
          </a:prstGeom>
          <a:solidFill>
            <a:schemeClr val="accent2">
              <a:lumMod val="20000"/>
              <a:lumOff val="80000"/>
            </a:schemeClr>
          </a:solidFill>
        </p:spPr>
        <p:txBody>
          <a:bodyPr wrap="square">
            <a:spAutoFit/>
          </a:bodyPr>
          <a:lstStyle/>
          <a:p>
            <a:r>
              <a:rPr lang="zh-CN" altLang="en-US" sz="2400" dirty="0"/>
              <a:t>请计算平均周转时间和平均带权周转时间。</a:t>
            </a:r>
          </a:p>
        </p:txBody>
      </p:sp>
      <p:grpSp>
        <p:nvGrpSpPr>
          <p:cNvPr id="2" name="组合 1">
            <a:extLst>
              <a:ext uri="{FF2B5EF4-FFF2-40B4-BE49-F238E27FC236}">
                <a16:creationId xmlns:a16="http://schemas.microsoft.com/office/drawing/2014/main" id="{DE69F1A7-551F-8D4B-88F4-50DD4BE61A2C}"/>
              </a:ext>
            </a:extLst>
          </p:cNvPr>
          <p:cNvGrpSpPr/>
          <p:nvPr/>
        </p:nvGrpSpPr>
        <p:grpSpPr>
          <a:xfrm>
            <a:off x="0" y="3230225"/>
            <a:ext cx="9180512" cy="2142991"/>
            <a:chOff x="0" y="3230225"/>
            <a:chExt cx="9180512" cy="2142991"/>
          </a:xfrm>
        </p:grpSpPr>
        <p:pic>
          <p:nvPicPr>
            <p:cNvPr id="133" name="Picture 4" descr="Fig09_05d.gif">
              <a:extLst>
                <a:ext uri="{FF2B5EF4-FFF2-40B4-BE49-F238E27FC236}">
                  <a16:creationId xmlns:a16="http://schemas.microsoft.com/office/drawing/2014/main" id="{2020F3BF-9672-7B49-977B-C4159EA4A9E7}"/>
                </a:ext>
              </a:extLst>
            </p:cNvPr>
            <p:cNvPicPr>
              <a:picLocks noChangeAspect="1"/>
            </p:cNvPicPr>
            <p:nvPr/>
          </p:nvPicPr>
          <p:blipFill>
            <a:blip r:embed="rId2"/>
            <a:stretch>
              <a:fillRect/>
            </a:stretch>
          </p:blipFill>
          <p:spPr>
            <a:xfrm>
              <a:off x="0" y="3789040"/>
              <a:ext cx="9107488" cy="1584176"/>
            </a:xfrm>
            <a:prstGeom prst="rect">
              <a:avLst/>
            </a:prstGeom>
          </p:spPr>
        </p:pic>
        <p:pic>
          <p:nvPicPr>
            <p:cNvPr id="6" name="图片 5">
              <a:extLst>
                <a:ext uri="{FF2B5EF4-FFF2-40B4-BE49-F238E27FC236}">
                  <a16:creationId xmlns:a16="http://schemas.microsoft.com/office/drawing/2014/main" id="{F77F5B63-B5A9-384C-8907-B863730C5908}"/>
                </a:ext>
              </a:extLst>
            </p:cNvPr>
            <p:cNvPicPr>
              <a:picLocks noChangeAspect="1"/>
            </p:cNvPicPr>
            <p:nvPr/>
          </p:nvPicPr>
          <p:blipFill>
            <a:blip r:embed="rId3"/>
            <a:stretch>
              <a:fillRect/>
            </a:stretch>
          </p:blipFill>
          <p:spPr>
            <a:xfrm>
              <a:off x="2555776" y="3230225"/>
              <a:ext cx="6624736" cy="561849"/>
            </a:xfrm>
            <a:prstGeom prst="rect">
              <a:avLst/>
            </a:prstGeom>
          </p:spPr>
        </p:pic>
      </p:grpSp>
    </p:spTree>
    <p:extLst>
      <p:ext uri="{BB962C8B-B14F-4D97-AF65-F5344CB8AC3E}">
        <p14:creationId xmlns:p14="http://schemas.microsoft.com/office/powerpoint/2010/main" val="314223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circle(in)">
                                      <p:cBhvr>
                                        <p:cTn id="7" dur="2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450"/>
            <a:ext cx="9144000" cy="936625"/>
          </a:xfrm>
        </p:spPr>
        <p:txBody>
          <a:bodyPr/>
          <a:lstStyle/>
          <a:p>
            <a:r>
              <a:rPr lang="en-US" altLang="zh-CN" dirty="0">
                <a:latin typeface="Times New Roman" pitchFamily="18" charset="0"/>
                <a:cs typeface="Times New Roman" pitchFamily="18" charset="0"/>
              </a:rPr>
              <a:t>2.11.4 </a:t>
            </a:r>
            <a:r>
              <a:rPr lang="zh-CN" altLang="en-US" dirty="0">
                <a:latin typeface="Times New Roman" pitchFamily="18" charset="0"/>
                <a:cs typeface="Times New Roman" pitchFamily="18" charset="0"/>
              </a:rPr>
              <a:t>剩余时间最短者优先算法</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0" y="1063277"/>
            <a:ext cx="9144000" cy="4525963"/>
          </a:xfrm>
        </p:spPr>
        <p:txBody>
          <a:bodyPr/>
          <a:lstStyle/>
          <a:p>
            <a:pPr marL="0" indent="0" algn="just">
              <a:lnSpc>
                <a:spcPct val="110000"/>
              </a:lnSpc>
              <a:buNone/>
            </a:pPr>
            <a:r>
              <a:rPr lang="en-US" altLang="zh-CN" b="0" dirty="0">
                <a:latin typeface="+mn-ea"/>
              </a:rPr>
              <a:t>SRT</a:t>
            </a:r>
            <a:r>
              <a:rPr lang="zh-CN" altLang="en-US" b="0" dirty="0">
                <a:latin typeface="+mn-ea"/>
              </a:rPr>
              <a:t>算法评价：</a:t>
            </a:r>
            <a:endParaRPr lang="en-US" altLang="zh-CN" b="0" dirty="0">
              <a:latin typeface="+mn-ea"/>
            </a:endParaRPr>
          </a:p>
          <a:p>
            <a:pPr algn="just">
              <a:lnSpc>
                <a:spcPct val="110000"/>
              </a:lnSpc>
            </a:pPr>
            <a:r>
              <a:rPr lang="zh-CN" altLang="en-US" b="0" dirty="0">
                <a:latin typeface="+mn-ea"/>
              </a:rPr>
              <a:t>优点</a:t>
            </a:r>
          </a:p>
          <a:p>
            <a:pPr lvl="1">
              <a:lnSpc>
                <a:spcPct val="110000"/>
              </a:lnSpc>
            </a:pPr>
            <a:r>
              <a:rPr lang="zh-CN" altLang="en-US" dirty="0">
                <a:latin typeface="+mn-ea"/>
                <a:ea typeface="+mn-ea"/>
              </a:rPr>
              <a:t>既不像</a:t>
            </a:r>
            <a:r>
              <a:rPr lang="en-US" altLang="zh-CN" dirty="0">
                <a:latin typeface="+mn-ea"/>
                <a:ea typeface="+mn-ea"/>
              </a:rPr>
              <a:t>FCFS</a:t>
            </a:r>
            <a:r>
              <a:rPr lang="zh-CN" altLang="en-US" dirty="0">
                <a:latin typeface="+mn-ea"/>
                <a:ea typeface="+mn-ea"/>
              </a:rPr>
              <a:t>那样偏爱长进程，也不像</a:t>
            </a:r>
            <a:r>
              <a:rPr lang="en-US" altLang="zh-CN" dirty="0">
                <a:latin typeface="+mn-ea"/>
                <a:ea typeface="+mn-ea"/>
              </a:rPr>
              <a:t>RR</a:t>
            </a:r>
            <a:r>
              <a:rPr lang="zh-CN" altLang="en-US" dirty="0">
                <a:latin typeface="+mn-ea"/>
                <a:ea typeface="+mn-ea"/>
              </a:rPr>
              <a:t>算法那样会产生很多额外的中断（因时间片而产生），从而减少了开销。</a:t>
            </a:r>
          </a:p>
          <a:p>
            <a:pPr lvl="1">
              <a:lnSpc>
                <a:spcPct val="110000"/>
              </a:lnSpc>
            </a:pPr>
            <a:r>
              <a:rPr lang="zh-CN" altLang="en-US" dirty="0">
                <a:latin typeface="+mn-ea"/>
                <a:ea typeface="+mn-ea"/>
              </a:rPr>
              <a:t>周转时间方面，</a:t>
            </a:r>
            <a:r>
              <a:rPr lang="en-US" altLang="zh-CN" dirty="0">
                <a:latin typeface="+mn-ea"/>
                <a:ea typeface="+mn-ea"/>
              </a:rPr>
              <a:t>SRT</a:t>
            </a:r>
            <a:r>
              <a:rPr lang="zh-CN" altLang="en-US" dirty="0">
                <a:latin typeface="+mn-ea"/>
                <a:ea typeface="+mn-ea"/>
              </a:rPr>
              <a:t>比</a:t>
            </a:r>
            <a:r>
              <a:rPr lang="en-US" altLang="zh-CN" dirty="0">
                <a:latin typeface="+mn-ea"/>
                <a:ea typeface="+mn-ea"/>
              </a:rPr>
              <a:t>SJF</a:t>
            </a:r>
            <a:r>
              <a:rPr lang="zh-CN" altLang="en-US" dirty="0">
                <a:latin typeface="+mn-ea"/>
                <a:ea typeface="+mn-ea"/>
              </a:rPr>
              <a:t>性能要好，只要就绪，短作业可以立即被选择执行。</a:t>
            </a:r>
          </a:p>
          <a:p>
            <a:pPr eaLnBrk="1" hangingPunct="1">
              <a:lnSpc>
                <a:spcPct val="110000"/>
              </a:lnSpc>
            </a:pPr>
            <a:r>
              <a:rPr lang="zh-CN" altLang="en-US" b="0" dirty="0">
                <a:latin typeface="+mn-ea"/>
              </a:rPr>
              <a:t>问题</a:t>
            </a:r>
            <a:endParaRPr lang="en-US" altLang="zh-CN" b="0" dirty="0">
              <a:latin typeface="+mn-ea"/>
            </a:endParaRPr>
          </a:p>
          <a:p>
            <a:pPr lvl="1" eaLnBrk="1" hangingPunct="1">
              <a:lnSpc>
                <a:spcPct val="110000"/>
              </a:lnSpc>
            </a:pPr>
            <a:r>
              <a:rPr lang="zh-CN" altLang="en-US" b="0" dirty="0">
                <a:latin typeface="+mn-ea"/>
                <a:ea typeface="+mn-ea"/>
              </a:rPr>
              <a:t>需要估计预期的服务时间</a:t>
            </a:r>
            <a:endParaRPr lang="en-US" altLang="zh-CN" b="0" dirty="0">
              <a:latin typeface="+mn-ea"/>
              <a:ea typeface="+mn-ea"/>
            </a:endParaRPr>
          </a:p>
          <a:p>
            <a:pPr lvl="1" eaLnBrk="1" hangingPunct="1">
              <a:lnSpc>
                <a:spcPct val="110000"/>
              </a:lnSpc>
            </a:pPr>
            <a:r>
              <a:rPr lang="zh-CN" altLang="en-US" b="0" dirty="0">
                <a:latin typeface="+mn-ea"/>
                <a:ea typeface="+mn-ea"/>
              </a:rPr>
              <a:t>存在长进程饥饿现象</a:t>
            </a:r>
            <a:endParaRPr lang="en-US" altLang="zh-CN" b="0" dirty="0">
              <a:latin typeface="+mn-ea"/>
              <a:ea typeface="+mn-ea"/>
            </a:endParaRPr>
          </a:p>
          <a:p>
            <a:pPr lvl="1" eaLnBrk="1" hangingPunct="1">
              <a:lnSpc>
                <a:spcPct val="110000"/>
              </a:lnSpc>
            </a:pPr>
            <a:r>
              <a:rPr lang="zh-CN" altLang="en-US" b="0" dirty="0">
                <a:latin typeface="+mn-ea"/>
                <a:ea typeface="+mn-ea"/>
              </a:rPr>
              <a:t>必须记录进程的已服务时间</a:t>
            </a:r>
          </a:p>
        </p:txBody>
      </p:sp>
    </p:spTree>
    <p:extLst>
      <p:ext uri="{BB962C8B-B14F-4D97-AF65-F5344CB8AC3E}">
        <p14:creationId xmlns:p14="http://schemas.microsoft.com/office/powerpoint/2010/main" val="244453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2.11.5 </a:t>
            </a:r>
            <a:r>
              <a:rPr lang="zh-CN" altLang="en-US" b="1" dirty="0">
                <a:latin typeface="Times New Roman" pitchFamily="18" charset="0"/>
                <a:ea typeface="黑体" pitchFamily="49" charset="-122"/>
                <a:cs typeface="Times New Roman" pitchFamily="18" charset="0"/>
              </a:rPr>
              <a:t>响应比高者优先</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9532" y="1058068"/>
                <a:ext cx="8424936" cy="4525963"/>
              </a:xfrm>
            </p:spPr>
            <p:txBody>
              <a:bodyPr/>
              <a:lstStyle/>
              <a:p>
                <a:pPr eaLnBrk="1" hangingPunct="1">
                  <a:lnSpc>
                    <a:spcPct val="125000"/>
                  </a:lnSpc>
                </a:pPr>
                <a:r>
                  <a:rPr lang="zh-CN" altLang="zh-CN" b="1" dirty="0">
                    <a:ea typeface="+mn-ea"/>
                  </a:rPr>
                  <a:t>算法</a:t>
                </a:r>
                <a:r>
                  <a:rPr lang="en-US" altLang="zh-CN" b="1" dirty="0">
                    <a:ea typeface="+mn-ea"/>
                  </a:rPr>
                  <a:t>: Highest Response Ratio Next, HRRN</a:t>
                </a:r>
              </a:p>
              <a:p>
                <a:pPr eaLnBrk="1" hangingPunct="1">
                  <a:lnSpc>
                    <a:spcPct val="125000"/>
                  </a:lnSpc>
                  <a:buFont typeface="Arial" pitchFamily="34" charset="0"/>
                  <a:buNone/>
                </a:pPr>
                <a:r>
                  <a:rPr lang="zh-CN" altLang="en-US" sz="2400" b="0" dirty="0">
                    <a:ea typeface="+mn-ea"/>
                  </a:rPr>
                  <a:t>            当前进程</a:t>
                </a:r>
                <a:r>
                  <a:rPr lang="zh-CN" altLang="en-US" sz="2400" b="1" dirty="0">
                    <a:solidFill>
                      <a:srgbClr val="FF0000"/>
                    </a:solidFill>
                    <a:ea typeface="+mn-ea"/>
                  </a:rPr>
                  <a:t>执行完毕</a:t>
                </a:r>
                <a:r>
                  <a:rPr lang="zh-CN" altLang="en-US" sz="2400" b="0" dirty="0">
                    <a:ea typeface="+mn-ea"/>
                  </a:rPr>
                  <a:t>或</a:t>
                </a:r>
                <a:r>
                  <a:rPr lang="zh-CN" altLang="en-US" sz="2400" b="1" dirty="0">
                    <a:solidFill>
                      <a:srgbClr val="FF0000"/>
                    </a:solidFill>
                    <a:ea typeface="+mn-ea"/>
                  </a:rPr>
                  <a:t>需要阻塞</a:t>
                </a:r>
                <a:r>
                  <a:rPr lang="zh-CN" altLang="en-US" sz="2400" b="0" dirty="0">
                    <a:ea typeface="+mn-ea"/>
                  </a:rPr>
                  <a:t>时，选择就绪队列中响应比最高的进程投入执行。</a:t>
                </a:r>
                <a:endParaRPr lang="en-US" altLang="zh-CN" sz="2400" b="0" dirty="0">
                  <a:ea typeface="+mn-ea"/>
                </a:endParaRPr>
              </a:p>
              <a:p>
                <a:pPr>
                  <a:buNone/>
                </a:pPr>
                <a:r>
                  <a:rPr lang="en-US" altLang="zh-CN" sz="2400" b="0" dirty="0">
                    <a:latin typeface="+mn-ea"/>
                  </a:rPr>
                  <a:t>		</a:t>
                </a:r>
              </a:p>
              <a:p>
                <a:pPr>
                  <a:buNone/>
                </a:pPr>
                <a:r>
                  <a:rPr lang="en-US" altLang="zh-CN" sz="2400" i="1" dirty="0">
                    <a:solidFill>
                      <a:schemeClr val="tx1"/>
                    </a:solidFill>
                    <a:latin typeface="+mn-ea"/>
                    <a:ea typeface="+mn-ea"/>
                  </a:rPr>
                  <a:t>         </a:t>
                </a:r>
                <a:r>
                  <a:rPr lang="en-US" altLang="zh-CN" sz="2400" b="1" i="1" dirty="0" err="1">
                    <a:solidFill>
                      <a:schemeClr val="tx1"/>
                    </a:solidFill>
                    <a:ea typeface="+mn-ea"/>
                  </a:rPr>
                  <a:t>R</a:t>
                </a:r>
                <a:r>
                  <a:rPr lang="en-US" altLang="zh-CN" sz="2400" b="1" i="1" baseline="-25000" dirty="0" err="1">
                    <a:solidFill>
                      <a:schemeClr val="tx1"/>
                    </a:solidFill>
                    <a:ea typeface="+mn-ea"/>
                  </a:rPr>
                  <a:t>p</a:t>
                </a:r>
                <a:r>
                  <a:rPr lang="en-US" altLang="zh-CN" b="1" dirty="0">
                    <a:solidFill>
                      <a:schemeClr val="tx1"/>
                    </a:solidFill>
                    <a:ea typeface="+mn-ea"/>
                  </a:rPr>
                  <a:t>= </a:t>
                </a:r>
                <a14:m>
                  <m:oMath xmlns:m="http://schemas.openxmlformats.org/officeDocument/2006/math">
                    <m:f>
                      <m:fPr>
                        <m:ctrlPr>
                          <a:rPr lang="en-US" altLang="zh-CN" sz="2400" b="1" i="1" smtClean="0">
                            <a:solidFill>
                              <a:schemeClr val="tx1"/>
                            </a:solidFill>
                            <a:latin typeface="Cambria Math" panose="02040503050406030204" pitchFamily="18" charset="0"/>
                            <a:ea typeface="+mn-ea"/>
                          </a:rPr>
                        </m:ctrlPr>
                      </m:fPr>
                      <m:num>
                        <m:r>
                          <a:rPr lang="zh-CN" altLang="en-US" sz="2400" b="1" i="1">
                            <a:solidFill>
                              <a:schemeClr val="tx1"/>
                            </a:solidFill>
                            <a:latin typeface="Cambria Math" panose="02040503050406030204" pitchFamily="18" charset="0"/>
                            <a:ea typeface="+mn-ea"/>
                          </a:rPr>
                          <m:t>等待</m:t>
                        </m:r>
                        <m:r>
                          <a:rPr lang="zh-CN" altLang="en-US" sz="2400" b="1" i="1" smtClean="0">
                            <a:solidFill>
                              <a:schemeClr val="tx1"/>
                            </a:solidFill>
                            <a:latin typeface="Cambria Math" panose="02040503050406030204" pitchFamily="18" charset="0"/>
                            <a:ea typeface="+mn-ea"/>
                          </a:rPr>
                          <m:t>时间</m:t>
                        </m:r>
                        <m:r>
                          <a:rPr lang="en-US" altLang="zh-CN" sz="2400" b="1" i="1" smtClean="0">
                            <a:solidFill>
                              <a:schemeClr val="tx1"/>
                            </a:solidFill>
                            <a:latin typeface="Cambria Math" panose="02040503050406030204" pitchFamily="18" charset="0"/>
                            <a:ea typeface="+mn-ea"/>
                          </a:rPr>
                          <m:t>+</m:t>
                        </m:r>
                        <m:r>
                          <a:rPr lang="zh-CN" altLang="en-US" sz="2400" b="1" i="1" smtClean="0">
                            <a:solidFill>
                              <a:schemeClr val="tx1"/>
                            </a:solidFill>
                            <a:latin typeface="Cambria Math" panose="02040503050406030204" pitchFamily="18" charset="0"/>
                            <a:ea typeface="+mn-ea"/>
                          </a:rPr>
                          <m:t>要求服务</m:t>
                        </m:r>
                        <m:r>
                          <a:rPr lang="zh-CN" altLang="en-US" sz="2400" b="1" i="1">
                            <a:solidFill>
                              <a:schemeClr val="tx1"/>
                            </a:solidFill>
                            <a:latin typeface="Cambria Math" panose="02040503050406030204" pitchFamily="18" charset="0"/>
                            <a:ea typeface="+mn-ea"/>
                          </a:rPr>
                          <m:t>时间</m:t>
                        </m:r>
                      </m:num>
                      <m:den>
                        <m:r>
                          <a:rPr lang="zh-CN" altLang="en-US" sz="2400" b="1" i="1" smtClean="0">
                            <a:solidFill>
                              <a:schemeClr val="tx1"/>
                            </a:solidFill>
                            <a:latin typeface="Cambria Math" panose="02040503050406030204" pitchFamily="18" charset="0"/>
                            <a:ea typeface="+mn-ea"/>
                          </a:rPr>
                          <m:t>要求服务</m:t>
                        </m:r>
                        <m:r>
                          <a:rPr lang="zh-CN" altLang="en-US" sz="2400" b="1" i="1">
                            <a:solidFill>
                              <a:schemeClr val="tx1"/>
                            </a:solidFill>
                            <a:latin typeface="Cambria Math" panose="02040503050406030204" pitchFamily="18" charset="0"/>
                            <a:ea typeface="+mn-ea"/>
                          </a:rPr>
                          <m:t>时间</m:t>
                        </m:r>
                      </m:den>
                    </m:f>
                  </m:oMath>
                </a14:m>
                <a:r>
                  <a:rPr lang="en-US" altLang="zh-CN" b="1" dirty="0">
                    <a:ea typeface="+mn-ea"/>
                  </a:rPr>
                  <a:t> =</a:t>
                </a:r>
                <a:r>
                  <a:rPr lang="en-US" altLang="zh-CN" b="1" dirty="0">
                    <a:solidFill>
                      <a:schemeClr val="tx1"/>
                    </a:solidFill>
                    <a:ea typeface="+mn-ea"/>
                  </a:rPr>
                  <a:t> </a:t>
                </a:r>
                <a14:m>
                  <m:oMath xmlns:m="http://schemas.openxmlformats.org/officeDocument/2006/math">
                    <m:f>
                      <m:fPr>
                        <m:ctrlPr>
                          <a:rPr lang="en-US" altLang="zh-CN" b="1" i="1">
                            <a:solidFill>
                              <a:schemeClr val="tx1"/>
                            </a:solidFill>
                            <a:latin typeface="Cambria Math" panose="02040503050406030204" pitchFamily="18" charset="0"/>
                            <a:ea typeface="+mn-ea"/>
                          </a:rPr>
                        </m:ctrlPr>
                      </m:fPr>
                      <m:num>
                        <m:r>
                          <a:rPr lang="en-US" altLang="zh-CN" b="1" i="1" smtClean="0">
                            <a:solidFill>
                              <a:schemeClr val="tx1"/>
                            </a:solidFill>
                            <a:latin typeface="Cambria Math" panose="02040503050406030204" pitchFamily="18" charset="0"/>
                            <a:ea typeface="+mn-ea"/>
                          </a:rPr>
                          <m:t>𝒘</m:t>
                        </m:r>
                        <m:r>
                          <a:rPr lang="en-US" altLang="zh-CN" b="1" i="1">
                            <a:solidFill>
                              <a:schemeClr val="tx1"/>
                            </a:solidFill>
                            <a:latin typeface="Cambria Math" panose="02040503050406030204" pitchFamily="18" charset="0"/>
                            <a:ea typeface="+mn-ea"/>
                          </a:rPr>
                          <m:t>+</m:t>
                        </m:r>
                        <m:r>
                          <a:rPr lang="en-US" altLang="zh-CN" b="1" i="1" smtClean="0">
                            <a:solidFill>
                              <a:schemeClr val="tx1"/>
                            </a:solidFill>
                            <a:latin typeface="Cambria Math" panose="02040503050406030204" pitchFamily="18" charset="0"/>
                            <a:ea typeface="+mn-ea"/>
                          </a:rPr>
                          <m:t>𝒔</m:t>
                        </m:r>
                      </m:num>
                      <m:den>
                        <m:r>
                          <a:rPr lang="en-US" altLang="zh-CN" b="1" i="1" smtClean="0">
                            <a:solidFill>
                              <a:schemeClr val="tx1"/>
                            </a:solidFill>
                            <a:latin typeface="Cambria Math" panose="02040503050406030204" pitchFamily="18" charset="0"/>
                            <a:ea typeface="+mn-ea"/>
                          </a:rPr>
                          <m:t>𝒔</m:t>
                        </m:r>
                      </m:den>
                    </m:f>
                  </m:oMath>
                </a14:m>
                <a:endParaRPr lang="zh-CN" altLang="en-US" b="1" dirty="0">
                  <a:ea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9532" y="1058068"/>
                <a:ext cx="8424936" cy="4525963"/>
              </a:xfrm>
              <a:blipFill>
                <a:blip r:embed="rId3"/>
                <a:stretch>
                  <a:fillRect l="-1302" t="-674"/>
                </a:stretch>
              </a:blipFill>
            </p:spPr>
            <p:txBody>
              <a:bodyPr/>
              <a:lstStyle/>
              <a:p>
                <a:r>
                  <a:rPr lang="zh-CN" altLang="en-US">
                    <a:noFill/>
                  </a:rPr>
                  <a:t> </a:t>
                </a:r>
              </a:p>
            </p:txBody>
          </p:sp>
        </mc:Fallback>
      </mc:AlternateContent>
      <p:graphicFrame>
        <p:nvGraphicFramePr>
          <p:cNvPr id="193543" name="Object 7"/>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28748" name="公式" r:id="rId4" imgW="391303" imgH="739129" progId="Equation.3">
                  <p:embed/>
                </p:oleObj>
              </mc:Choice>
              <mc:Fallback>
                <p:oleObj name="公式" r:id="rId4" imgW="391303" imgH="7391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3">
            <a:extLst>
              <a:ext uri="{FF2B5EF4-FFF2-40B4-BE49-F238E27FC236}">
                <a16:creationId xmlns:a16="http://schemas.microsoft.com/office/drawing/2014/main" id="{21CF2004-C9F5-C645-A466-C5FD86BA3858}"/>
              </a:ext>
            </a:extLst>
          </p:cNvPr>
          <p:cNvPicPr>
            <a:picLocks noChangeAspect="1"/>
          </p:cNvPicPr>
          <p:nvPr/>
        </p:nvPicPr>
        <p:blipFill>
          <a:blip r:embed="rId6"/>
          <a:stretch>
            <a:fillRect/>
          </a:stretch>
        </p:blipFill>
        <p:spPr>
          <a:xfrm>
            <a:off x="7275512" y="3429000"/>
            <a:ext cx="1905000" cy="2856106"/>
          </a:xfrm>
          <a:prstGeom prst="rect">
            <a:avLst/>
          </a:prstGeom>
          <a:effectLst>
            <a:softEdge rad="101600"/>
          </a:effectLst>
        </p:spPr>
      </p:pic>
    </p:spTree>
    <p:extLst>
      <p:ext uri="{BB962C8B-B14F-4D97-AF65-F5344CB8AC3E}">
        <p14:creationId xmlns:p14="http://schemas.microsoft.com/office/powerpoint/2010/main" val="205880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zh-CN" altLang="en-US" dirty="0">
                <a:effectLst/>
                <a:latin typeface="Times New Roman" pitchFamily="18" charset="0"/>
                <a:cs typeface="Times New Roman" pitchFamily="18" charset="0"/>
              </a:rPr>
              <a:t>进程调度引入</a:t>
            </a:r>
            <a:endParaRPr lang="zh-CN" altLang="en-US" b="1" dirty="0">
              <a:effectLst/>
              <a:latin typeface="Times New Roman" pitchFamily="18" charset="0"/>
              <a:cs typeface="Times New Roman" pitchFamily="18" charset="0"/>
            </a:endParaRPr>
          </a:p>
        </p:txBody>
      </p:sp>
      <p:sp>
        <p:nvSpPr>
          <p:cNvPr id="320515" name="内容占位符 2"/>
          <p:cNvSpPr>
            <a:spLocks noGrp="1"/>
          </p:cNvSpPr>
          <p:nvPr>
            <p:ph idx="1"/>
          </p:nvPr>
        </p:nvSpPr>
        <p:spPr>
          <a:xfrm>
            <a:off x="0" y="1052736"/>
            <a:ext cx="9144000" cy="5045082"/>
          </a:xfrm>
        </p:spPr>
        <p:txBody>
          <a:bodyPr/>
          <a:lstStyle/>
          <a:p>
            <a:pPr>
              <a:lnSpc>
                <a:spcPct val="125000"/>
              </a:lnSpc>
              <a:spcAft>
                <a:spcPct val="20000"/>
              </a:spcAft>
            </a:pPr>
            <a:r>
              <a:rPr lang="zh-CN" altLang="en-US" b="0" dirty="0"/>
              <a:t>如果有多个进程（线程）</a:t>
            </a:r>
            <a:r>
              <a:rPr lang="zh-CN" altLang="en-US" dirty="0">
                <a:solidFill>
                  <a:srgbClr val="FF0000"/>
                </a:solidFill>
              </a:rPr>
              <a:t>竞争</a:t>
            </a:r>
            <a:r>
              <a:rPr lang="en-US" altLang="zh-CN" b="0" dirty="0"/>
              <a:t>CPU</a:t>
            </a:r>
          </a:p>
          <a:p>
            <a:pPr lvl="1">
              <a:lnSpc>
                <a:spcPct val="125000"/>
              </a:lnSpc>
              <a:spcAft>
                <a:spcPct val="20000"/>
              </a:spcAft>
            </a:pPr>
            <a:r>
              <a:rPr lang="zh-CN" altLang="en-US" b="0" dirty="0"/>
              <a:t>需要选择下一个要运行的进程（线程）</a:t>
            </a:r>
            <a:endParaRPr lang="en-US" altLang="zh-CN" b="0" dirty="0"/>
          </a:p>
          <a:p>
            <a:pPr lvl="1">
              <a:lnSpc>
                <a:spcPct val="125000"/>
              </a:lnSpc>
              <a:spcAft>
                <a:spcPct val="20000"/>
              </a:spcAft>
            </a:pPr>
            <a:r>
              <a:rPr lang="en-US" altLang="zh-CN" b="0" dirty="0"/>
              <a:t>OS</a:t>
            </a:r>
            <a:r>
              <a:rPr lang="zh-CN" altLang="en-US" b="0" dirty="0"/>
              <a:t>中完成这部分工作的程序称为</a:t>
            </a:r>
            <a:r>
              <a:rPr lang="zh-CN" altLang="en-US" dirty="0">
                <a:solidFill>
                  <a:srgbClr val="FF0000"/>
                </a:solidFill>
              </a:rPr>
              <a:t>调度程序</a:t>
            </a:r>
            <a:r>
              <a:rPr lang="zh-CN" altLang="en-US" b="0" dirty="0"/>
              <a:t>（</a:t>
            </a:r>
            <a:r>
              <a:rPr lang="en-US" altLang="zh-CN" b="0" dirty="0"/>
              <a:t>scheduler</a:t>
            </a:r>
            <a:r>
              <a:rPr lang="zh-CN" altLang="en-US" b="0" dirty="0"/>
              <a:t>）</a:t>
            </a:r>
            <a:endParaRPr lang="en-US" altLang="zh-CN" b="0" dirty="0"/>
          </a:p>
          <a:p>
            <a:pPr lvl="1">
              <a:lnSpc>
                <a:spcPct val="125000"/>
              </a:lnSpc>
              <a:spcAft>
                <a:spcPct val="20000"/>
              </a:spcAft>
            </a:pPr>
            <a:r>
              <a:rPr lang="zh-CN" altLang="en-US" dirty="0">
                <a:solidFill>
                  <a:srgbClr val="FF0000"/>
                </a:solidFill>
              </a:rPr>
              <a:t>调度程序</a:t>
            </a:r>
            <a:r>
              <a:rPr lang="zh-CN" altLang="en-US" b="0" dirty="0"/>
              <a:t>使用的算法称为</a:t>
            </a:r>
            <a:r>
              <a:rPr lang="zh-CN" altLang="en-US" dirty="0">
                <a:solidFill>
                  <a:srgbClr val="FF0000"/>
                </a:solidFill>
              </a:rPr>
              <a:t>调度算法</a:t>
            </a:r>
            <a:r>
              <a:rPr lang="zh-CN" altLang="en-US" b="0" dirty="0"/>
              <a:t>（</a:t>
            </a:r>
            <a:r>
              <a:rPr lang="en-US" altLang="zh-CN" b="0" dirty="0"/>
              <a:t>scheduling algorithm</a:t>
            </a:r>
            <a:r>
              <a:rPr lang="zh-CN" altLang="en-US" b="0" dirty="0"/>
              <a:t>）</a:t>
            </a:r>
            <a:endParaRPr lang="en-US" altLang="zh-CN" b="0" dirty="0"/>
          </a:p>
        </p:txBody>
      </p:sp>
    </p:spTree>
    <p:extLst>
      <p:ext uri="{BB962C8B-B14F-4D97-AF65-F5344CB8AC3E}">
        <p14:creationId xmlns:p14="http://schemas.microsoft.com/office/powerpoint/2010/main" val="280083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0515">
                                            <p:txEl>
                                              <p:pRg st="0" end="0"/>
                                            </p:txEl>
                                          </p:spTgt>
                                        </p:tgtEl>
                                        <p:attrNameLst>
                                          <p:attrName>style.visibility</p:attrName>
                                        </p:attrNameLst>
                                      </p:cBhvr>
                                      <p:to>
                                        <p:strVal val="visible"/>
                                      </p:to>
                                    </p:set>
                                    <p:anim calcmode="lin" valueType="num">
                                      <p:cBhvr additive="base">
                                        <p:cTn id="7" dur="500" fill="hold"/>
                                        <p:tgtEl>
                                          <p:spTgt spid="320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0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0515">
                                            <p:txEl>
                                              <p:pRg st="1" end="1"/>
                                            </p:txEl>
                                          </p:spTgt>
                                        </p:tgtEl>
                                        <p:attrNameLst>
                                          <p:attrName>style.visibility</p:attrName>
                                        </p:attrNameLst>
                                      </p:cBhvr>
                                      <p:to>
                                        <p:strVal val="visible"/>
                                      </p:to>
                                    </p:set>
                                    <p:anim calcmode="lin" valueType="num">
                                      <p:cBhvr additive="base">
                                        <p:cTn id="13" dur="500" fill="hold"/>
                                        <p:tgtEl>
                                          <p:spTgt spid="3205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0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0515">
                                            <p:txEl>
                                              <p:pRg st="2" end="2"/>
                                            </p:txEl>
                                          </p:spTgt>
                                        </p:tgtEl>
                                        <p:attrNameLst>
                                          <p:attrName>style.visibility</p:attrName>
                                        </p:attrNameLst>
                                      </p:cBhvr>
                                      <p:to>
                                        <p:strVal val="visible"/>
                                      </p:to>
                                    </p:set>
                                    <p:anim calcmode="lin" valueType="num">
                                      <p:cBhvr additive="base">
                                        <p:cTn id="19" dur="500" fill="hold"/>
                                        <p:tgtEl>
                                          <p:spTgt spid="3205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0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20515">
                                            <p:txEl>
                                              <p:pRg st="3" end="3"/>
                                            </p:txEl>
                                          </p:spTgt>
                                        </p:tgtEl>
                                        <p:attrNameLst>
                                          <p:attrName>style.visibility</p:attrName>
                                        </p:attrNameLst>
                                      </p:cBhvr>
                                      <p:to>
                                        <p:strVal val="visible"/>
                                      </p:to>
                                    </p:set>
                                    <p:anim calcmode="lin" valueType="num">
                                      <p:cBhvr additive="base">
                                        <p:cTn id="25" dur="500" fill="hold"/>
                                        <p:tgtEl>
                                          <p:spTgt spid="3205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05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2.11.5 </a:t>
            </a:r>
            <a:r>
              <a:rPr lang="zh-CN" altLang="en-US" b="1" dirty="0">
                <a:latin typeface="Times New Roman" pitchFamily="18" charset="0"/>
                <a:ea typeface="黑体" pitchFamily="49" charset="-122"/>
                <a:cs typeface="Times New Roman" pitchFamily="18" charset="0"/>
              </a:rPr>
              <a:t>响应比高者优先</a:t>
            </a:r>
          </a:p>
        </p:txBody>
      </p:sp>
      <p:graphicFrame>
        <p:nvGraphicFramePr>
          <p:cNvPr id="128" name="表格 127">
            <a:extLst>
              <a:ext uri="{FF2B5EF4-FFF2-40B4-BE49-F238E27FC236}">
                <a16:creationId xmlns:a16="http://schemas.microsoft.com/office/drawing/2014/main" id="{825F4DD1-D2F4-084B-BE98-C54731BA3D33}"/>
              </a:ext>
            </a:extLst>
          </p:cNvPr>
          <p:cNvGraphicFramePr>
            <a:graphicFrameLocks noGrp="1"/>
          </p:cNvGraphicFramePr>
          <p:nvPr>
            <p:extLst>
              <p:ext uri="{D42A27DB-BD31-4B8C-83A1-F6EECF244321}">
                <p14:modId xmlns:p14="http://schemas.microsoft.com/office/powerpoint/2010/main" val="4043389925"/>
              </p:ext>
            </p:extLst>
          </p:nvPr>
        </p:nvGraphicFramePr>
        <p:xfrm>
          <a:off x="1371651" y="1340767"/>
          <a:ext cx="6152677" cy="1909623"/>
        </p:xfrm>
        <a:graphic>
          <a:graphicData uri="http://schemas.openxmlformats.org/drawingml/2006/table">
            <a:tbl>
              <a:tblPr firstRow="1" firstCol="1" bandRow="1">
                <a:tableStyleId>{21E4AEA4-8DFA-4A89-87EB-49C32662AFE0}</a:tableStyleId>
              </a:tblPr>
              <a:tblGrid>
                <a:gridCol w="1568327">
                  <a:extLst>
                    <a:ext uri="{9D8B030D-6E8A-4147-A177-3AD203B41FA5}">
                      <a16:colId xmlns:a16="http://schemas.microsoft.com/office/drawing/2014/main" val="20000"/>
                    </a:ext>
                  </a:extLst>
                </a:gridCol>
                <a:gridCol w="2292175">
                  <a:extLst>
                    <a:ext uri="{9D8B030D-6E8A-4147-A177-3AD203B41FA5}">
                      <a16:colId xmlns:a16="http://schemas.microsoft.com/office/drawing/2014/main" val="20001"/>
                    </a:ext>
                  </a:extLst>
                </a:gridCol>
                <a:gridCol w="2292175">
                  <a:extLst>
                    <a:ext uri="{9D8B030D-6E8A-4147-A177-3AD203B41FA5}">
                      <a16:colId xmlns:a16="http://schemas.microsoft.com/office/drawing/2014/main" val="20002"/>
                    </a:ext>
                  </a:extLst>
                </a:gridCol>
              </a:tblGrid>
              <a:tr h="338514">
                <a:tc>
                  <a:txBody>
                    <a:bodyPr/>
                    <a:lstStyle/>
                    <a:p>
                      <a:pPr algn="ctr">
                        <a:spcAft>
                          <a:spcPts val="0"/>
                        </a:spcAft>
                      </a:pPr>
                      <a:r>
                        <a:rPr lang="zh-CN" sz="2000" kern="100" dirty="0">
                          <a:effectLst/>
                        </a:rPr>
                        <a:t>进程名</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产生时间</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服务时间</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06739">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sz="2000" kern="100" dirty="0">
                          <a:effectLst/>
                          <a:latin typeface="+mn-lt"/>
                        </a:rPr>
                        <a:t>0</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3</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1"/>
                  </a:ext>
                </a:extLst>
              </a:tr>
              <a:tr h="306739">
                <a:tc>
                  <a:txBody>
                    <a:bodyPr/>
                    <a:lstStyle/>
                    <a:p>
                      <a:pPr algn="ctr">
                        <a:spcAft>
                          <a:spcPts val="0"/>
                        </a:spcAft>
                      </a:pPr>
                      <a:r>
                        <a:rPr lang="en-US" sz="2000" kern="100" dirty="0">
                          <a:effectLst/>
                        </a:rPr>
                        <a:t>B</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tc>
                  <a:txBody>
                    <a:bodyPr/>
                    <a:lstStyle/>
                    <a:p>
                      <a:pPr algn="ctr">
                        <a:spcAft>
                          <a:spcPts val="0"/>
                        </a:spcAft>
                      </a:pPr>
                      <a:r>
                        <a:rPr lang="en-US" sz="2000" kern="100" dirty="0">
                          <a:effectLst/>
                          <a:latin typeface="+mn-lt"/>
                        </a:rPr>
                        <a:t>6</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2"/>
                  </a:ext>
                </a:extLst>
              </a:tr>
              <a:tr h="344153">
                <a:tc>
                  <a:txBody>
                    <a:bodyPr/>
                    <a:lstStyle/>
                    <a:p>
                      <a:pPr algn="ctr">
                        <a:spcAft>
                          <a:spcPts val="0"/>
                        </a:spcAft>
                      </a:pPr>
                      <a:r>
                        <a:rPr lang="en-US" sz="2000" kern="100" dirty="0">
                          <a:effectLst/>
                        </a:rPr>
                        <a:t>C</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3"/>
                  </a:ext>
                </a:extLst>
              </a:tr>
              <a:tr h="306739">
                <a:tc>
                  <a:txBody>
                    <a:bodyPr/>
                    <a:lstStyle/>
                    <a:p>
                      <a:pPr algn="ctr">
                        <a:spcAft>
                          <a:spcPts val="0"/>
                        </a:spcAft>
                      </a:pPr>
                      <a:r>
                        <a:rPr lang="en-US" altLang="zh-CN" sz="2000" kern="100" dirty="0">
                          <a:effectLst/>
                          <a:latin typeface="Times New Roman"/>
                          <a:ea typeface="宋体"/>
                        </a:rPr>
                        <a:t>D</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6</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5</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2048953584"/>
                  </a:ext>
                </a:extLst>
              </a:tr>
              <a:tr h="306739">
                <a:tc>
                  <a:txBody>
                    <a:bodyPr/>
                    <a:lstStyle/>
                    <a:p>
                      <a:pPr marL="0" algn="ctr" defTabSz="914400" rtl="0" eaLnBrk="1" latinLnBrk="0" hangingPunct="1">
                        <a:spcAft>
                          <a:spcPts val="0"/>
                        </a:spcAft>
                      </a:pPr>
                      <a:r>
                        <a:rPr lang="en-US" sz="2000" b="1" kern="100" dirty="0">
                          <a:solidFill>
                            <a:schemeClr val="lt1"/>
                          </a:solidFill>
                          <a:effectLst/>
                          <a:latin typeface="Times New Roman"/>
                          <a:ea typeface="宋体"/>
                          <a:cs typeface="+mn-cs"/>
                        </a:rPr>
                        <a:t>E</a:t>
                      </a:r>
                      <a:endParaRPr lang="zh-CN" sz="2000" b="1" kern="100" dirty="0">
                        <a:solidFill>
                          <a:schemeClr val="lt1"/>
                        </a:solidFill>
                        <a:effectLst/>
                        <a:latin typeface="Times New Roman"/>
                        <a:ea typeface="宋体"/>
                        <a:cs typeface="+mn-cs"/>
                      </a:endParaRPr>
                    </a:p>
                  </a:txBody>
                  <a:tcPr marL="68580" marR="68580" marT="0" marB="0" anchor="ctr"/>
                </a:tc>
                <a:tc>
                  <a:txBody>
                    <a:bodyPr/>
                    <a:lstStyle/>
                    <a:p>
                      <a:pPr algn="ctr">
                        <a:spcAft>
                          <a:spcPts val="0"/>
                        </a:spcAft>
                      </a:pPr>
                      <a:r>
                        <a:rPr lang="en-US" altLang="zh-CN" sz="2000" kern="100" dirty="0">
                          <a:effectLst/>
                          <a:latin typeface="+mn-lt"/>
                        </a:rPr>
                        <a:t>8</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4"/>
                  </a:ext>
                </a:extLst>
              </a:tr>
            </a:tbl>
          </a:graphicData>
        </a:graphic>
      </p:graphicFrame>
      <p:grpSp>
        <p:nvGrpSpPr>
          <p:cNvPr id="2" name="组合 1">
            <a:extLst>
              <a:ext uri="{FF2B5EF4-FFF2-40B4-BE49-F238E27FC236}">
                <a16:creationId xmlns:a16="http://schemas.microsoft.com/office/drawing/2014/main" id="{D2E4CE00-C16F-A643-ACA9-64BFB95AD775}"/>
              </a:ext>
            </a:extLst>
          </p:cNvPr>
          <p:cNvGrpSpPr/>
          <p:nvPr/>
        </p:nvGrpSpPr>
        <p:grpSpPr>
          <a:xfrm>
            <a:off x="73327" y="3440502"/>
            <a:ext cx="8891160" cy="2364762"/>
            <a:chOff x="73327" y="3440502"/>
            <a:chExt cx="8891160" cy="2364762"/>
          </a:xfrm>
        </p:grpSpPr>
        <p:pic>
          <p:nvPicPr>
            <p:cNvPr id="129" name="Picture 4" descr="Fig09_05e.gif">
              <a:extLst>
                <a:ext uri="{FF2B5EF4-FFF2-40B4-BE49-F238E27FC236}">
                  <a16:creationId xmlns:a16="http://schemas.microsoft.com/office/drawing/2014/main" id="{E7E231F2-550A-5C46-BC6A-9BA52889D1E3}"/>
                </a:ext>
              </a:extLst>
            </p:cNvPr>
            <p:cNvPicPr>
              <a:picLocks noChangeAspect="1"/>
            </p:cNvPicPr>
            <p:nvPr/>
          </p:nvPicPr>
          <p:blipFill>
            <a:blip r:embed="rId2"/>
            <a:stretch>
              <a:fillRect/>
            </a:stretch>
          </p:blipFill>
          <p:spPr>
            <a:xfrm>
              <a:off x="73327" y="3949824"/>
              <a:ext cx="8856984" cy="1855440"/>
            </a:xfrm>
            <a:prstGeom prst="rect">
              <a:avLst/>
            </a:prstGeom>
          </p:spPr>
        </p:pic>
        <p:pic>
          <p:nvPicPr>
            <p:cNvPr id="5" name="图片 4">
              <a:extLst>
                <a:ext uri="{FF2B5EF4-FFF2-40B4-BE49-F238E27FC236}">
                  <a16:creationId xmlns:a16="http://schemas.microsoft.com/office/drawing/2014/main" id="{5B4445AB-5849-F641-A94B-A2F18F720F3A}"/>
                </a:ext>
              </a:extLst>
            </p:cNvPr>
            <p:cNvPicPr>
              <a:picLocks noChangeAspect="1"/>
            </p:cNvPicPr>
            <p:nvPr/>
          </p:nvPicPr>
          <p:blipFill>
            <a:blip r:embed="rId3"/>
            <a:stretch>
              <a:fillRect/>
            </a:stretch>
          </p:blipFill>
          <p:spPr>
            <a:xfrm>
              <a:off x="2595788" y="3440502"/>
              <a:ext cx="6368699" cy="509322"/>
            </a:xfrm>
            <a:prstGeom prst="rect">
              <a:avLst/>
            </a:prstGeom>
          </p:spPr>
        </p:pic>
      </p:grpSp>
      <p:sp>
        <p:nvSpPr>
          <p:cNvPr id="8" name="矩形 7">
            <a:extLst>
              <a:ext uri="{FF2B5EF4-FFF2-40B4-BE49-F238E27FC236}">
                <a16:creationId xmlns:a16="http://schemas.microsoft.com/office/drawing/2014/main" id="{FB0B3A15-A5AD-A948-9446-319B5BA46892}"/>
              </a:ext>
            </a:extLst>
          </p:cNvPr>
          <p:cNvSpPr/>
          <p:nvPr/>
        </p:nvSpPr>
        <p:spPr>
          <a:xfrm>
            <a:off x="1688975" y="6330819"/>
            <a:ext cx="7451171" cy="461665"/>
          </a:xfrm>
          <a:prstGeom prst="rect">
            <a:avLst/>
          </a:prstGeom>
          <a:solidFill>
            <a:schemeClr val="accent2">
              <a:lumMod val="20000"/>
              <a:lumOff val="80000"/>
            </a:schemeClr>
          </a:solidFill>
        </p:spPr>
        <p:txBody>
          <a:bodyPr wrap="square">
            <a:spAutoFit/>
          </a:bodyPr>
          <a:lstStyle/>
          <a:p>
            <a:r>
              <a:rPr lang="zh-CN" altLang="en-US" sz="2400" dirty="0"/>
              <a:t>请计算平均周转时间和平均带权周转时间。</a:t>
            </a:r>
          </a:p>
        </p:txBody>
      </p:sp>
    </p:spTree>
    <p:extLst>
      <p:ext uri="{BB962C8B-B14F-4D97-AF65-F5344CB8AC3E}">
        <p14:creationId xmlns:p14="http://schemas.microsoft.com/office/powerpoint/2010/main" val="336053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circle(in)">
                                      <p:cBhvr>
                                        <p:cTn id="7" dur="2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8159A-C5E1-9A4B-B913-CAD04E3A80FA}"/>
              </a:ext>
            </a:extLst>
          </p:cNvPr>
          <p:cNvSpPr>
            <a:spLocks noGrp="1"/>
          </p:cNvSpPr>
          <p:nvPr>
            <p:ph type="title"/>
          </p:nvPr>
        </p:nvSpPr>
        <p:spPr/>
        <p:txBody>
          <a:bodyPr/>
          <a:lstStyle/>
          <a:p>
            <a:r>
              <a:rPr lang="en-US" altLang="zh-CN" dirty="0">
                <a:latin typeface="Times New Roman" pitchFamily="18" charset="0"/>
                <a:cs typeface="Times New Roman" pitchFamily="18" charset="0"/>
              </a:rPr>
              <a:t>2.11.5 </a:t>
            </a:r>
            <a:r>
              <a:rPr lang="zh-CN" altLang="en-US" dirty="0">
                <a:latin typeface="Times New Roman" pitchFamily="18" charset="0"/>
                <a:cs typeface="Times New Roman" pitchFamily="18" charset="0"/>
              </a:rPr>
              <a:t>响应比高者优先</a:t>
            </a:r>
            <a:endParaRPr kumimoji="1" lang="zh-CN" altLang="en-US" dirty="0"/>
          </a:p>
        </p:txBody>
      </p:sp>
      <p:sp>
        <p:nvSpPr>
          <p:cNvPr id="4" name="内容占位符 2">
            <a:extLst>
              <a:ext uri="{FF2B5EF4-FFF2-40B4-BE49-F238E27FC236}">
                <a16:creationId xmlns:a16="http://schemas.microsoft.com/office/drawing/2014/main" id="{87230959-DD90-7F4E-B5C3-C3AA4A198557}"/>
              </a:ext>
            </a:extLst>
          </p:cNvPr>
          <p:cNvSpPr>
            <a:spLocks noGrp="1"/>
          </p:cNvSpPr>
          <p:nvPr>
            <p:ph idx="1"/>
          </p:nvPr>
        </p:nvSpPr>
        <p:spPr>
          <a:xfrm>
            <a:off x="304800" y="805808"/>
            <a:ext cx="8229600" cy="4953000"/>
          </a:xfrm>
        </p:spPr>
        <p:txBody>
          <a:bodyPr/>
          <a:lstStyle/>
          <a:p>
            <a:pPr eaLnBrk="1" hangingPunct="1"/>
            <a:endParaRPr lang="zh-CN" altLang="en-US" b="0" dirty="0">
              <a:latin typeface="+mn-ea"/>
            </a:endParaRPr>
          </a:p>
          <a:p>
            <a:pPr algn="just"/>
            <a:r>
              <a:rPr lang="en-US" altLang="zh-CN" sz="3200" b="0" dirty="0">
                <a:latin typeface="+mn-ea"/>
              </a:rPr>
              <a:t>HRRN</a:t>
            </a:r>
            <a:r>
              <a:rPr lang="zh-CN" altLang="en-US" sz="3200" b="0" dirty="0">
                <a:latin typeface="+mn-ea"/>
              </a:rPr>
              <a:t>算法评价</a:t>
            </a:r>
          </a:p>
          <a:p>
            <a:pPr lvl="1" eaLnBrk="1" hangingPunct="1">
              <a:lnSpc>
                <a:spcPct val="150000"/>
              </a:lnSpc>
            </a:pPr>
            <a:r>
              <a:rPr lang="zh-CN" altLang="en-US" b="0" dirty="0">
                <a:latin typeface="+mn-ea"/>
                <a:ea typeface="+mn-ea"/>
              </a:rPr>
              <a:t>实质上是一种动态优先权调度算法</a:t>
            </a:r>
            <a:endParaRPr lang="en-US" altLang="zh-CN" b="0" dirty="0">
              <a:latin typeface="+mn-ea"/>
              <a:ea typeface="+mn-ea"/>
            </a:endParaRPr>
          </a:p>
          <a:p>
            <a:pPr lvl="1" eaLnBrk="1" hangingPunct="1">
              <a:lnSpc>
                <a:spcPct val="150000"/>
              </a:lnSpc>
            </a:pPr>
            <a:r>
              <a:rPr lang="zh-CN" altLang="en-US" dirty="0">
                <a:latin typeface="+mn-ea"/>
                <a:ea typeface="+mn-ea"/>
              </a:rPr>
              <a:t>这种算法说明了进程的年龄，具有吸引力</a:t>
            </a:r>
            <a:endParaRPr lang="en-US" altLang="zh-CN" b="0" dirty="0">
              <a:latin typeface="+mn-ea"/>
              <a:ea typeface="+mn-ea"/>
            </a:endParaRPr>
          </a:p>
          <a:p>
            <a:pPr lvl="1" eaLnBrk="1" hangingPunct="1">
              <a:lnSpc>
                <a:spcPct val="150000"/>
              </a:lnSpc>
            </a:pPr>
            <a:r>
              <a:rPr lang="zh-CN" altLang="en-US" b="0" dirty="0">
                <a:latin typeface="+mn-ea"/>
                <a:ea typeface="+mn-ea"/>
              </a:rPr>
              <a:t>是</a:t>
            </a:r>
            <a:r>
              <a:rPr lang="en-US" altLang="zh-CN" b="0" dirty="0">
                <a:latin typeface="+mn-ea"/>
                <a:ea typeface="+mn-ea"/>
              </a:rPr>
              <a:t>FCFS</a:t>
            </a:r>
            <a:r>
              <a:rPr lang="zh-CN" altLang="en-US" b="0" dirty="0">
                <a:latin typeface="+mn-ea"/>
                <a:ea typeface="+mn-ea"/>
              </a:rPr>
              <a:t>和</a:t>
            </a:r>
            <a:r>
              <a:rPr lang="en-US" altLang="zh-CN" b="0" dirty="0">
                <a:latin typeface="+mn-ea"/>
                <a:ea typeface="+mn-ea"/>
              </a:rPr>
              <a:t>SJF</a:t>
            </a:r>
            <a:r>
              <a:rPr lang="zh-CN" altLang="en-US" b="0" dirty="0">
                <a:latin typeface="+mn-ea"/>
                <a:ea typeface="+mn-ea"/>
              </a:rPr>
              <a:t>的结合，既照顾了</a:t>
            </a:r>
            <a:r>
              <a:rPr lang="zh-CN" altLang="en-US" b="0" dirty="0">
                <a:solidFill>
                  <a:srgbClr val="FF0000"/>
                </a:solidFill>
                <a:latin typeface="+mn-ea"/>
                <a:ea typeface="+mn-ea"/>
              </a:rPr>
              <a:t>短进程</a:t>
            </a:r>
            <a:r>
              <a:rPr lang="zh-CN" altLang="en-US" b="0" dirty="0">
                <a:latin typeface="+mn-ea"/>
                <a:ea typeface="+mn-ea"/>
              </a:rPr>
              <a:t>，又考虑了作业到达的</a:t>
            </a:r>
            <a:r>
              <a:rPr lang="zh-CN" altLang="en-US" b="0" dirty="0">
                <a:solidFill>
                  <a:srgbClr val="FF0000"/>
                </a:solidFill>
                <a:latin typeface="+mn-ea"/>
                <a:ea typeface="+mn-ea"/>
              </a:rPr>
              <a:t>先后次序</a:t>
            </a:r>
            <a:r>
              <a:rPr lang="zh-CN" altLang="en-US" b="0" dirty="0">
                <a:latin typeface="+mn-ea"/>
                <a:ea typeface="+mn-ea"/>
              </a:rPr>
              <a:t>，不会使</a:t>
            </a:r>
            <a:r>
              <a:rPr lang="zh-CN" altLang="en-US" b="0" dirty="0">
                <a:solidFill>
                  <a:srgbClr val="FF0000"/>
                </a:solidFill>
                <a:latin typeface="+mn-ea"/>
                <a:ea typeface="+mn-ea"/>
              </a:rPr>
              <a:t>长进程</a:t>
            </a:r>
            <a:r>
              <a:rPr lang="zh-CN" altLang="en-US" b="0" dirty="0">
                <a:latin typeface="+mn-ea"/>
                <a:ea typeface="+mn-ea"/>
              </a:rPr>
              <a:t>长期得不到服务</a:t>
            </a:r>
            <a:endParaRPr lang="en-US" altLang="zh-CN" b="0" dirty="0">
              <a:latin typeface="+mn-ea"/>
              <a:ea typeface="+mn-ea"/>
            </a:endParaRPr>
          </a:p>
          <a:p>
            <a:pPr lvl="1" eaLnBrk="1" hangingPunct="1">
              <a:lnSpc>
                <a:spcPct val="150000"/>
              </a:lnSpc>
            </a:pPr>
            <a:r>
              <a:rPr lang="zh-CN" altLang="en-US" b="0" dirty="0">
                <a:latin typeface="+mn-ea"/>
                <a:ea typeface="+mn-ea"/>
              </a:rPr>
              <a:t>利用该算法时，</a:t>
            </a:r>
            <a:r>
              <a:rPr lang="zh-CN" altLang="en-US" b="0" dirty="0">
                <a:solidFill>
                  <a:srgbClr val="FF0000"/>
                </a:solidFill>
                <a:latin typeface="+mn-ea"/>
                <a:ea typeface="+mn-ea"/>
              </a:rPr>
              <a:t>每次调度</a:t>
            </a:r>
            <a:r>
              <a:rPr lang="zh-CN" altLang="en-US" b="0" dirty="0">
                <a:latin typeface="+mn-ea"/>
                <a:ea typeface="+mn-ea"/>
              </a:rPr>
              <a:t>之前，都须先做</a:t>
            </a:r>
            <a:r>
              <a:rPr lang="zh-CN" altLang="en-US" dirty="0">
                <a:solidFill>
                  <a:srgbClr val="FE0000"/>
                </a:solidFill>
                <a:latin typeface="+mn-ea"/>
                <a:ea typeface="+mn-ea"/>
              </a:rPr>
              <a:t>响应比的计算</a:t>
            </a:r>
            <a:r>
              <a:rPr lang="zh-CN" altLang="en-US" b="0" dirty="0">
                <a:latin typeface="+mn-ea"/>
                <a:ea typeface="+mn-ea"/>
              </a:rPr>
              <a:t>，会增加系统开销，且难以准确计算。</a:t>
            </a:r>
          </a:p>
        </p:txBody>
      </p:sp>
    </p:spTree>
    <p:extLst>
      <p:ext uri="{BB962C8B-B14F-4D97-AF65-F5344CB8AC3E}">
        <p14:creationId xmlns:p14="http://schemas.microsoft.com/office/powerpoint/2010/main" val="364047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heckerboard(across)">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checkerboard(across)">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2.11.6 </a:t>
            </a:r>
            <a:r>
              <a:rPr lang="zh-CN" altLang="en-US" b="1" dirty="0">
                <a:latin typeface="Times New Roman" pitchFamily="18" charset="0"/>
                <a:ea typeface="黑体" pitchFamily="49" charset="-122"/>
                <a:cs typeface="Times New Roman" pitchFamily="18" charset="0"/>
              </a:rPr>
              <a:t>反馈调度法</a:t>
            </a:r>
          </a:p>
        </p:txBody>
      </p:sp>
      <p:sp>
        <p:nvSpPr>
          <p:cNvPr id="3" name="内容占位符 2"/>
          <p:cNvSpPr>
            <a:spLocks noGrp="1"/>
          </p:cNvSpPr>
          <p:nvPr>
            <p:ph idx="1"/>
          </p:nvPr>
        </p:nvSpPr>
        <p:spPr>
          <a:xfrm>
            <a:off x="457200" y="1124744"/>
            <a:ext cx="8229600" cy="4525963"/>
          </a:xfrm>
        </p:spPr>
        <p:txBody>
          <a:bodyPr/>
          <a:lstStyle/>
          <a:p>
            <a:pPr eaLnBrk="1" hangingPunct="1">
              <a:lnSpc>
                <a:spcPct val="125000"/>
              </a:lnSpc>
            </a:pPr>
            <a:r>
              <a:rPr lang="zh-CN" altLang="en-US" sz="2400" b="0" dirty="0">
                <a:latin typeface="+mn-ea"/>
              </a:rPr>
              <a:t>短进程优先、剩余时间最短者优先、响应比高者优先调度算法</a:t>
            </a:r>
            <a:endParaRPr lang="en-US" altLang="zh-CN" sz="2400" b="0" dirty="0">
              <a:latin typeface="+mn-ea"/>
            </a:endParaRPr>
          </a:p>
          <a:p>
            <a:pPr lvl="1">
              <a:lnSpc>
                <a:spcPct val="125000"/>
              </a:lnSpc>
            </a:pPr>
            <a:r>
              <a:rPr lang="zh-CN" altLang="en-US" b="0" dirty="0">
                <a:latin typeface="+mn-ea"/>
                <a:ea typeface="+mn-ea"/>
              </a:rPr>
              <a:t>采用了</a:t>
            </a:r>
            <a:r>
              <a:rPr lang="zh-CN" altLang="en-US" dirty="0">
                <a:solidFill>
                  <a:srgbClr val="FF0000"/>
                </a:solidFill>
                <a:latin typeface="+mn-ea"/>
                <a:ea typeface="+mn-ea"/>
              </a:rPr>
              <a:t>“奖励短进程”</a:t>
            </a:r>
            <a:r>
              <a:rPr lang="zh-CN" altLang="en-US" b="0" dirty="0">
                <a:latin typeface="+mn-ea"/>
                <a:ea typeface="+mn-ea"/>
              </a:rPr>
              <a:t>的思想。虽然性能较好，但均基于进程的预期执行时间</a:t>
            </a:r>
            <a:r>
              <a:rPr lang="en-US" altLang="zh-CN" b="0" dirty="0">
                <a:latin typeface="+mn-ea"/>
                <a:ea typeface="+mn-ea"/>
              </a:rPr>
              <a:t>——</a:t>
            </a:r>
            <a:r>
              <a:rPr lang="zh-CN" altLang="en-US" dirty="0">
                <a:solidFill>
                  <a:srgbClr val="FE0000"/>
                </a:solidFill>
                <a:latin typeface="+mn-ea"/>
                <a:ea typeface="+mn-ea"/>
              </a:rPr>
              <a:t>未来</a:t>
            </a:r>
            <a:r>
              <a:rPr lang="zh-CN" altLang="en-US" b="0" dirty="0">
                <a:latin typeface="+mn-ea"/>
                <a:ea typeface="+mn-ea"/>
              </a:rPr>
              <a:t>。</a:t>
            </a:r>
            <a:endParaRPr lang="zh-CN" altLang="en-US" sz="2400" b="0" dirty="0">
              <a:latin typeface="+mn-ea"/>
            </a:endParaRPr>
          </a:p>
          <a:p>
            <a:pPr eaLnBrk="1" hangingPunct="1">
              <a:lnSpc>
                <a:spcPct val="125000"/>
              </a:lnSpc>
            </a:pPr>
            <a:r>
              <a:rPr lang="zh-CN" altLang="en-US" sz="2400" b="0" dirty="0">
                <a:latin typeface="+mn-ea"/>
              </a:rPr>
              <a:t>反馈调度法</a:t>
            </a:r>
            <a:r>
              <a:rPr lang="en-US" altLang="zh-CN" sz="2400" dirty="0">
                <a:latin typeface="+mn-ea"/>
              </a:rPr>
              <a:t>(Feedback, FB)</a:t>
            </a:r>
            <a:endParaRPr lang="en-US" altLang="zh-CN" sz="2400" b="0" dirty="0">
              <a:latin typeface="+mn-ea"/>
            </a:endParaRPr>
          </a:p>
          <a:p>
            <a:pPr lvl="1">
              <a:lnSpc>
                <a:spcPct val="125000"/>
              </a:lnSpc>
            </a:pPr>
            <a:r>
              <a:rPr lang="zh-CN" altLang="en-US" b="0" dirty="0">
                <a:latin typeface="+mn-ea"/>
                <a:ea typeface="+mn-ea"/>
              </a:rPr>
              <a:t>采用了</a:t>
            </a:r>
            <a:r>
              <a:rPr lang="zh-CN" altLang="en-US" dirty="0">
                <a:solidFill>
                  <a:srgbClr val="FF0000"/>
                </a:solidFill>
                <a:latin typeface="+mn-ea"/>
                <a:ea typeface="+mn-ea"/>
              </a:rPr>
              <a:t>“惩罚运行时间较久的进程”</a:t>
            </a:r>
            <a:r>
              <a:rPr lang="zh-CN" altLang="en-US" b="0" dirty="0">
                <a:latin typeface="+mn-ea"/>
                <a:ea typeface="+mn-ea"/>
              </a:rPr>
              <a:t>的思想。</a:t>
            </a:r>
            <a:endParaRPr lang="en-US" altLang="zh-CN" b="0" dirty="0">
              <a:latin typeface="+mn-ea"/>
              <a:ea typeface="+mn-ea"/>
            </a:endParaRPr>
          </a:p>
          <a:p>
            <a:pPr lvl="1">
              <a:lnSpc>
                <a:spcPct val="125000"/>
              </a:lnSpc>
            </a:pPr>
            <a:r>
              <a:rPr lang="zh-CN" altLang="en-US" dirty="0">
                <a:latin typeface="+mn-ea"/>
                <a:ea typeface="+mn-ea"/>
              </a:rPr>
              <a:t>关注的是</a:t>
            </a:r>
            <a:r>
              <a:rPr lang="zh-CN" altLang="en-US" dirty="0">
                <a:solidFill>
                  <a:srgbClr val="FF0000"/>
                </a:solidFill>
                <a:latin typeface="+mn-ea"/>
                <a:ea typeface="+mn-ea"/>
              </a:rPr>
              <a:t>“已经执行”</a:t>
            </a:r>
            <a:r>
              <a:rPr lang="zh-CN" altLang="en-US" dirty="0">
                <a:latin typeface="+mn-ea"/>
                <a:ea typeface="+mn-ea"/>
              </a:rPr>
              <a:t>的时间</a:t>
            </a:r>
            <a:endParaRPr lang="en-US" altLang="zh-CN" b="0" dirty="0">
              <a:latin typeface="+mn-ea"/>
              <a:ea typeface="+mn-ea"/>
            </a:endParaRPr>
          </a:p>
          <a:p>
            <a:pPr lvl="1">
              <a:lnSpc>
                <a:spcPct val="125000"/>
              </a:lnSpc>
            </a:pPr>
            <a:r>
              <a:rPr lang="zh-CN" altLang="en-US" b="0" dirty="0">
                <a:latin typeface="+mn-ea"/>
                <a:ea typeface="+mn-ea"/>
              </a:rPr>
              <a:t>根据进程执行</a:t>
            </a:r>
            <a:r>
              <a:rPr lang="zh-CN" altLang="en-US" dirty="0">
                <a:solidFill>
                  <a:srgbClr val="FF0000"/>
                </a:solidFill>
                <a:latin typeface="+mn-ea"/>
                <a:ea typeface="+mn-ea"/>
              </a:rPr>
              <a:t>历史</a:t>
            </a:r>
            <a:r>
              <a:rPr lang="zh-CN" altLang="en-US" b="0" dirty="0">
                <a:latin typeface="+mn-ea"/>
                <a:ea typeface="+mn-ea"/>
              </a:rPr>
              <a:t>，调度基于抢占原则（按时间片）</a:t>
            </a:r>
            <a:endParaRPr lang="en-US" altLang="zh-CN" b="0" dirty="0">
              <a:latin typeface="+mn-ea"/>
              <a:ea typeface="+mn-ea"/>
            </a:endParaRPr>
          </a:p>
          <a:p>
            <a:pPr lvl="1">
              <a:lnSpc>
                <a:spcPct val="125000"/>
              </a:lnSpc>
            </a:pPr>
            <a:r>
              <a:rPr lang="zh-CN" altLang="en-US" b="0" dirty="0">
                <a:latin typeface="+mn-ea"/>
                <a:ea typeface="+mn-ea"/>
              </a:rPr>
              <a:t>采用动态优先级机制，可以获得较好的性能。</a:t>
            </a:r>
          </a:p>
        </p:txBody>
      </p:sp>
    </p:spTree>
    <p:extLst>
      <p:ext uri="{BB962C8B-B14F-4D97-AF65-F5344CB8AC3E}">
        <p14:creationId xmlns:p14="http://schemas.microsoft.com/office/powerpoint/2010/main" val="340354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2.11.6 </a:t>
            </a:r>
            <a:r>
              <a:rPr lang="zh-CN" altLang="en-US" b="1" dirty="0">
                <a:latin typeface="Times New Roman" pitchFamily="18" charset="0"/>
                <a:ea typeface="黑体" pitchFamily="49" charset="-122"/>
                <a:cs typeface="Times New Roman" pitchFamily="18" charset="0"/>
              </a:rPr>
              <a:t>反馈调度法</a:t>
            </a:r>
          </a:p>
        </p:txBody>
      </p:sp>
      <p:sp>
        <p:nvSpPr>
          <p:cNvPr id="4" name="Rectangle 3"/>
          <p:cNvSpPr txBox="1">
            <a:spLocks noChangeArrowheads="1"/>
          </p:cNvSpPr>
          <p:nvPr/>
        </p:nvSpPr>
        <p:spPr bwMode="auto">
          <a:xfrm>
            <a:off x="457200" y="1351127"/>
            <a:ext cx="8435280" cy="487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itchFamily="34" charset="0"/>
              <a:buChar char="•"/>
              <a:defRPr sz="2800" b="0" kern="1200">
                <a:solidFill>
                  <a:schemeClr val="tx1"/>
                </a:solidFill>
                <a:latin typeface="Times New Roman" pitchFamily="18" charset="0"/>
                <a:ea typeface="黑体" pitchFamily="49" charset="-122"/>
                <a:cs typeface="Times New Roman" pitchFamily="18" charset="0"/>
              </a:defRPr>
            </a:lvl1pPr>
            <a:lvl2pPr marL="742950" indent="-285750" algn="l" rtl="0" eaLnBrk="0" fontAlgn="base" hangingPunct="0">
              <a:spcBef>
                <a:spcPct val="20000"/>
              </a:spcBef>
              <a:spcAft>
                <a:spcPct val="0"/>
              </a:spcAft>
              <a:buFont typeface="Arial" pitchFamily="34" charset="0"/>
              <a:buChar char="–"/>
              <a:defRPr sz="2400" b="0" kern="1200">
                <a:solidFill>
                  <a:schemeClr val="tx1"/>
                </a:solidFill>
                <a:latin typeface="Times New Roman" pitchFamily="18" charset="0"/>
                <a:ea typeface="黑体" pitchFamily="49" charset="-122"/>
                <a:cs typeface="Times New Roman" pitchFamily="18" charset="0"/>
              </a:defRPr>
            </a:lvl2pPr>
            <a:lvl3pPr marL="1143000" indent="-228600" algn="l" rtl="0" eaLnBrk="0" fontAlgn="base" hangingPunct="0">
              <a:spcBef>
                <a:spcPct val="20000"/>
              </a:spcBef>
              <a:spcAft>
                <a:spcPct val="0"/>
              </a:spcAft>
              <a:buFont typeface="Arial" pitchFamily="34" charset="0"/>
              <a:buChar char="•"/>
              <a:defRPr sz="2000" b="0" kern="1200">
                <a:solidFill>
                  <a:schemeClr val="tx1"/>
                </a:solidFill>
                <a:latin typeface="Times New Roman" pitchFamily="18" charset="0"/>
                <a:ea typeface="黑体" pitchFamily="49" charset="-122"/>
                <a:cs typeface="Times New Roman" pitchFamily="18" charset="0"/>
              </a:defRPr>
            </a:lvl3pPr>
            <a:lvl4pPr marL="16002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4pPr>
            <a:lvl5pPr marL="2057400" indent="-228600" algn="l" rtl="0" eaLnBrk="0" fontAlgn="base" hangingPunct="0">
              <a:spcBef>
                <a:spcPct val="20000"/>
              </a:spcBef>
              <a:spcAft>
                <a:spcPct val="0"/>
              </a:spcAft>
              <a:buFont typeface="Arial" pitchFamily="34" charset="0"/>
              <a:buChar char="»"/>
              <a:defRPr sz="2000" b="1" kern="1200">
                <a:solidFill>
                  <a:schemeClr val="tx1"/>
                </a:solidFill>
                <a:latin typeface="Times New Roman" pitchFamily="18" charset="0"/>
                <a:ea typeface="黑体" pitchFamily="49" charset="-122"/>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altLang="zh-CN" dirty="0">
                <a:solidFill>
                  <a:schemeClr val="tx2"/>
                </a:solidFill>
                <a:latin typeface="+mn-ea"/>
                <a:ea typeface="+mn-ea"/>
              </a:rPr>
              <a:t>FB</a:t>
            </a:r>
            <a:r>
              <a:rPr lang="zh-CN" altLang="en-US" dirty="0">
                <a:solidFill>
                  <a:schemeClr val="tx2"/>
                </a:solidFill>
                <a:latin typeface="+mn-ea"/>
                <a:ea typeface="+mn-ea"/>
              </a:rPr>
              <a:t>算法：</a:t>
            </a:r>
            <a:r>
              <a:rPr lang="en-US" altLang="zh-CN" dirty="0">
                <a:solidFill>
                  <a:schemeClr val="tx2"/>
                </a:solidFill>
                <a:latin typeface="+mn-lt"/>
                <a:ea typeface="+mn-ea"/>
              </a:rPr>
              <a:t>Multilevel Queues</a:t>
            </a:r>
            <a:r>
              <a:rPr lang="zh-CN" altLang="en-US" dirty="0">
                <a:solidFill>
                  <a:schemeClr val="tx2"/>
                </a:solidFill>
                <a:latin typeface="+mn-ea"/>
                <a:ea typeface="+mn-ea"/>
              </a:rPr>
              <a:t>，采用多级队列区别对待的方法“惩罚长进程”</a:t>
            </a:r>
            <a:endParaRPr lang="en-US" altLang="zh-CN" dirty="0">
              <a:solidFill>
                <a:schemeClr val="tx2"/>
              </a:solidFill>
              <a:latin typeface="+mn-ea"/>
              <a:ea typeface="+mn-ea"/>
            </a:endParaRPr>
          </a:p>
          <a:p>
            <a:pPr lvl="1">
              <a:lnSpc>
                <a:spcPct val="120000"/>
              </a:lnSpc>
            </a:pPr>
            <a:r>
              <a:rPr lang="zh-CN" altLang="en-US" dirty="0">
                <a:latin typeface="+mn-ea"/>
                <a:ea typeface="+mn-ea"/>
              </a:rPr>
              <a:t>多个独立的、优先级不同的就绪队列</a:t>
            </a:r>
            <a:endParaRPr lang="en-US" altLang="zh-CN" dirty="0">
              <a:latin typeface="+mn-ea"/>
              <a:ea typeface="+mn-ea"/>
            </a:endParaRPr>
          </a:p>
          <a:p>
            <a:pPr lvl="1">
              <a:lnSpc>
                <a:spcPct val="120000"/>
              </a:lnSpc>
            </a:pPr>
            <a:r>
              <a:rPr lang="zh-CN" altLang="en-US" dirty="0">
                <a:latin typeface="+mn-ea"/>
                <a:ea typeface="+mn-ea"/>
              </a:rPr>
              <a:t>各队列区别对待，即优先调度优先级高的队列</a:t>
            </a:r>
            <a:endParaRPr lang="en-US" altLang="zh-CN" dirty="0">
              <a:latin typeface="+mn-ea"/>
              <a:ea typeface="+mn-ea"/>
            </a:endParaRPr>
          </a:p>
          <a:p>
            <a:pPr lvl="1">
              <a:lnSpc>
                <a:spcPct val="120000"/>
              </a:lnSpc>
            </a:pPr>
            <a:r>
              <a:rPr lang="zh-CN" altLang="en-US" dirty="0">
                <a:latin typeface="+mn-ea"/>
                <a:ea typeface="+mn-ea"/>
              </a:rPr>
              <a:t>进程执行过程中可降级，即在整个生命周期内可能位于不同队列。</a:t>
            </a:r>
            <a:endParaRPr lang="en-US" altLang="zh-CN" dirty="0">
              <a:latin typeface="+mn-ea"/>
              <a:ea typeface="+mn-ea"/>
            </a:endParaRPr>
          </a:p>
          <a:p>
            <a:pPr>
              <a:lnSpc>
                <a:spcPct val="120000"/>
              </a:lnSpc>
            </a:pPr>
            <a:r>
              <a:rPr lang="zh-CN" altLang="en-US" dirty="0">
                <a:solidFill>
                  <a:schemeClr val="tx2"/>
                </a:solidFill>
                <a:latin typeface="+mn-ea"/>
                <a:ea typeface="+mn-ea"/>
              </a:rPr>
              <a:t>该算法有多个变种</a:t>
            </a:r>
            <a:endParaRPr lang="en-US" altLang="zh-CN" dirty="0">
              <a:solidFill>
                <a:schemeClr val="tx2"/>
              </a:solidFill>
              <a:latin typeface="+mn-ea"/>
              <a:ea typeface="+mn-ea"/>
            </a:endParaRPr>
          </a:p>
          <a:p>
            <a:pPr marL="0" indent="0">
              <a:lnSpc>
                <a:spcPct val="120000"/>
              </a:lnSpc>
              <a:buNone/>
            </a:pPr>
            <a:r>
              <a:rPr lang="en-US" altLang="zh-CN" dirty="0">
                <a:latin typeface="+mn-ea"/>
                <a:ea typeface="+mn-ea"/>
              </a:rPr>
              <a:t>     </a:t>
            </a:r>
            <a:r>
              <a:rPr lang="zh-CN" altLang="en-US" sz="2400" dirty="0">
                <a:latin typeface="+mn-ea"/>
                <a:ea typeface="+mn-ea"/>
              </a:rPr>
              <a:t>主要区别在于抢占机制不同</a:t>
            </a:r>
          </a:p>
        </p:txBody>
      </p:sp>
    </p:spTree>
    <p:extLst>
      <p:ext uri="{BB962C8B-B14F-4D97-AF65-F5344CB8AC3E}">
        <p14:creationId xmlns:p14="http://schemas.microsoft.com/office/powerpoint/2010/main" val="55089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checkerboard(across)">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heckerboard(across)">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checkerboard(across)">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2.11.6 </a:t>
            </a:r>
            <a:r>
              <a:rPr lang="zh-CN" altLang="en-US" b="1" dirty="0">
                <a:latin typeface="Times New Roman" pitchFamily="18" charset="0"/>
                <a:ea typeface="黑体" pitchFamily="49" charset="-122"/>
                <a:cs typeface="Times New Roman" pitchFamily="18" charset="0"/>
              </a:rPr>
              <a:t>反馈调度法</a:t>
            </a:r>
          </a:p>
        </p:txBody>
      </p:sp>
      <p:pic>
        <p:nvPicPr>
          <p:cNvPr id="5" name="Content Placeholder 3" descr="Fig09_10.gif"/>
          <p:cNvPicPr>
            <a:picLocks noGrp="1" noChangeAspect="1"/>
          </p:cNvPicPr>
          <p:nvPr>
            <p:ph idx="1"/>
          </p:nvPr>
        </p:nvPicPr>
        <p:blipFill>
          <a:blip r:embed="rId2" cstate="print"/>
          <a:stretch>
            <a:fillRect/>
          </a:stretch>
        </p:blipFill>
        <p:spPr>
          <a:xfrm>
            <a:off x="1979712" y="1196752"/>
            <a:ext cx="5333305" cy="4824536"/>
          </a:xfrm>
        </p:spPr>
      </p:pic>
    </p:spTree>
    <p:extLst>
      <p:ext uri="{BB962C8B-B14F-4D97-AF65-F5344CB8AC3E}">
        <p14:creationId xmlns:p14="http://schemas.microsoft.com/office/powerpoint/2010/main" val="150940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2.11.6 </a:t>
            </a:r>
            <a:r>
              <a:rPr lang="zh-CN" altLang="en-US" b="1" dirty="0">
                <a:latin typeface="Times New Roman" pitchFamily="18" charset="0"/>
                <a:ea typeface="黑体" pitchFamily="49" charset="-122"/>
                <a:cs typeface="Times New Roman" pitchFamily="18" charset="0"/>
              </a:rPr>
              <a:t>反馈调度法</a:t>
            </a:r>
          </a:p>
        </p:txBody>
      </p:sp>
      <p:sp>
        <p:nvSpPr>
          <p:cNvPr id="3" name="内容占位符 2"/>
          <p:cNvSpPr>
            <a:spLocks noGrp="1"/>
          </p:cNvSpPr>
          <p:nvPr>
            <p:ph idx="1"/>
          </p:nvPr>
        </p:nvSpPr>
        <p:spPr>
          <a:xfrm>
            <a:off x="6187" y="1124744"/>
            <a:ext cx="9144000" cy="5112568"/>
          </a:xfrm>
        </p:spPr>
        <p:txBody>
          <a:bodyPr/>
          <a:lstStyle/>
          <a:p>
            <a:pPr marL="533400" indent="-533400" algn="just">
              <a:lnSpc>
                <a:spcPct val="110000"/>
              </a:lnSpc>
            </a:pPr>
            <a:r>
              <a:rPr lang="zh-CN" altLang="en-US" b="0" dirty="0"/>
              <a:t>基于时间片轮转的反馈调度算法</a:t>
            </a:r>
          </a:p>
          <a:p>
            <a:pPr marL="914400" lvl="1" indent="-457200" eaLnBrk="1" hangingPunct="1">
              <a:lnSpc>
                <a:spcPct val="110000"/>
              </a:lnSpc>
              <a:buFont typeface="Arial" pitchFamily="34" charset="0"/>
              <a:buAutoNum type="arabicPeriod"/>
            </a:pPr>
            <a:r>
              <a:rPr lang="zh-CN" altLang="en-US" b="0" dirty="0">
                <a:latin typeface="+mn-lt"/>
                <a:ea typeface="+mn-ea"/>
              </a:rPr>
              <a:t>设置</a:t>
            </a:r>
            <a:r>
              <a:rPr lang="zh-CN" altLang="en-US" dirty="0">
                <a:solidFill>
                  <a:srgbClr val="FE0000"/>
                </a:solidFill>
                <a:latin typeface="+mn-lt"/>
                <a:ea typeface="+mn-ea"/>
              </a:rPr>
              <a:t>多个就绪队列</a:t>
            </a:r>
            <a:r>
              <a:rPr lang="zh-CN" altLang="en-US" b="0" dirty="0">
                <a:latin typeface="+mn-lt"/>
                <a:ea typeface="+mn-ea"/>
              </a:rPr>
              <a:t>，每个队列赋予</a:t>
            </a:r>
            <a:r>
              <a:rPr lang="zh-CN" altLang="en-US" dirty="0">
                <a:solidFill>
                  <a:srgbClr val="FE0000"/>
                </a:solidFill>
                <a:latin typeface="+mn-lt"/>
                <a:ea typeface="+mn-ea"/>
              </a:rPr>
              <a:t>不同优先级。</a:t>
            </a:r>
            <a:endParaRPr lang="en-US" altLang="zh-CN" b="0" dirty="0">
              <a:latin typeface="+mn-lt"/>
              <a:ea typeface="+mn-ea"/>
            </a:endParaRPr>
          </a:p>
          <a:p>
            <a:pPr marL="1314450" lvl="2" indent="-360000">
              <a:lnSpc>
                <a:spcPct val="110000"/>
              </a:lnSpc>
              <a:buClr>
                <a:schemeClr val="tx2"/>
              </a:buClr>
              <a:buFont typeface="Arial" pitchFamily="34" charset="0"/>
              <a:buChar char="•"/>
            </a:pPr>
            <a:r>
              <a:rPr lang="zh-CN" altLang="en-US" b="0" dirty="0">
                <a:solidFill>
                  <a:schemeClr val="tx2"/>
                </a:solidFill>
                <a:latin typeface="+mn-lt"/>
                <a:ea typeface="+mn-ea"/>
              </a:rPr>
              <a:t>第一队列优先级最高，依次递减；</a:t>
            </a:r>
            <a:endParaRPr lang="en-US" altLang="zh-CN" b="0" dirty="0">
              <a:solidFill>
                <a:schemeClr val="tx2"/>
              </a:solidFill>
              <a:latin typeface="+mn-lt"/>
              <a:ea typeface="+mn-ea"/>
            </a:endParaRPr>
          </a:p>
          <a:p>
            <a:pPr marL="1314450" lvl="2" indent="-360000">
              <a:lnSpc>
                <a:spcPct val="110000"/>
              </a:lnSpc>
              <a:buClr>
                <a:schemeClr val="tx2"/>
              </a:buClr>
              <a:buFont typeface="Arial" pitchFamily="34" charset="0"/>
              <a:buChar char="•"/>
            </a:pPr>
            <a:r>
              <a:rPr lang="zh-CN" altLang="en-US" b="0" dirty="0">
                <a:solidFill>
                  <a:schemeClr val="tx2"/>
                </a:solidFill>
                <a:latin typeface="+mn-lt"/>
                <a:ea typeface="+mn-ea"/>
              </a:rPr>
              <a:t>各队列中进程执行</a:t>
            </a:r>
            <a:r>
              <a:rPr lang="zh-CN" altLang="en-US" dirty="0">
                <a:solidFill>
                  <a:schemeClr val="tx2"/>
                </a:solidFill>
                <a:latin typeface="+mn-lt"/>
                <a:ea typeface="+mn-ea"/>
              </a:rPr>
              <a:t>时间片不相同</a:t>
            </a:r>
            <a:r>
              <a:rPr lang="zh-CN" altLang="en-US" b="0" dirty="0">
                <a:solidFill>
                  <a:schemeClr val="tx2"/>
                </a:solidFill>
                <a:latin typeface="+mn-lt"/>
                <a:ea typeface="+mn-ea"/>
              </a:rPr>
              <a:t>，优先级越高的队列，时间片越小。</a:t>
            </a:r>
          </a:p>
          <a:p>
            <a:pPr marL="914400" lvl="1" indent="-457200" eaLnBrk="1" hangingPunct="1">
              <a:lnSpc>
                <a:spcPct val="110000"/>
              </a:lnSpc>
              <a:buFont typeface="Arial" pitchFamily="34" charset="0"/>
              <a:buAutoNum type="arabicPeriod"/>
            </a:pPr>
            <a:r>
              <a:rPr lang="zh-CN" altLang="en-US" b="0" dirty="0">
                <a:latin typeface="+mn-lt"/>
                <a:ea typeface="+mn-ea"/>
              </a:rPr>
              <a:t>新进程进入时，首先放入第一个队列尾，按</a:t>
            </a:r>
            <a:r>
              <a:rPr lang="en-US" altLang="zh-CN" dirty="0">
                <a:solidFill>
                  <a:srgbClr val="FE0000"/>
                </a:solidFill>
                <a:latin typeface="+mn-lt"/>
                <a:ea typeface="+mn-ea"/>
              </a:rPr>
              <a:t>FCFS</a:t>
            </a:r>
            <a:r>
              <a:rPr lang="zh-CN" altLang="en-US" b="0" dirty="0">
                <a:latin typeface="+mn-lt"/>
                <a:ea typeface="+mn-ea"/>
              </a:rPr>
              <a:t>原则排队。</a:t>
            </a:r>
            <a:endParaRPr lang="en-US" altLang="zh-CN" dirty="0">
              <a:latin typeface="+mn-lt"/>
              <a:ea typeface="+mn-ea"/>
            </a:endParaRPr>
          </a:p>
          <a:p>
            <a:pPr marL="914400" lvl="1" indent="-457200">
              <a:lnSpc>
                <a:spcPct val="110000"/>
              </a:lnSpc>
              <a:buFont typeface="Arial" pitchFamily="34" charset="0"/>
              <a:buAutoNum type="arabicPeriod"/>
            </a:pPr>
            <a:r>
              <a:rPr lang="zh-CN" altLang="en-US" b="0" dirty="0">
                <a:latin typeface="+mn-lt"/>
                <a:ea typeface="+mn-ea"/>
              </a:rPr>
              <a:t>如果进程在当前队列规定的时间片内完成则退出，</a:t>
            </a:r>
            <a:r>
              <a:rPr lang="zh-CN" altLang="en-US" dirty="0">
                <a:latin typeface="+mn-lt"/>
                <a:ea typeface="+mn-ea"/>
              </a:rPr>
              <a:t>一般而言，从队列</a:t>
            </a:r>
            <a:r>
              <a:rPr lang="en-US" altLang="zh-CN" dirty="0" err="1">
                <a:latin typeface="+mn-lt"/>
                <a:ea typeface="+mn-ea"/>
              </a:rPr>
              <a:t>i</a:t>
            </a:r>
            <a:r>
              <a:rPr lang="zh-CN" altLang="en-US" dirty="0">
                <a:latin typeface="+mn-lt"/>
                <a:ea typeface="+mn-ea"/>
              </a:rPr>
              <a:t>中调度的进程允许执行</a:t>
            </a:r>
            <a:r>
              <a:rPr lang="en-US" altLang="zh-CN" dirty="0">
                <a:latin typeface="+mn-lt"/>
                <a:ea typeface="+mn-ea"/>
              </a:rPr>
              <a:t>2</a:t>
            </a:r>
            <a:r>
              <a:rPr lang="en-US" altLang="zh-CN" baseline="30000" dirty="0">
                <a:latin typeface="+mn-lt"/>
                <a:ea typeface="+mn-ea"/>
              </a:rPr>
              <a:t>i</a:t>
            </a:r>
            <a:r>
              <a:rPr lang="zh-CN" altLang="en-US" dirty="0">
                <a:latin typeface="+mn-lt"/>
                <a:ea typeface="+mn-ea"/>
              </a:rPr>
              <a:t>的时间，然后才被抢占，降级到下一个优先级队列（</a:t>
            </a:r>
            <a:r>
              <a:rPr lang="zh-CN" altLang="en-US" b="0" dirty="0">
                <a:latin typeface="+mn-lt"/>
                <a:ea typeface="+mn-ea"/>
              </a:rPr>
              <a:t>如果没有被抢占，则当前进程不降级</a:t>
            </a:r>
            <a:r>
              <a:rPr lang="zh-CN" altLang="en-US" dirty="0">
                <a:latin typeface="+mn-lt"/>
                <a:ea typeface="+mn-ea"/>
              </a:rPr>
              <a:t>）。</a:t>
            </a:r>
            <a:endParaRPr lang="en-US" altLang="zh-CN" dirty="0">
              <a:latin typeface="+mn-lt"/>
              <a:ea typeface="+mn-ea"/>
            </a:endParaRPr>
          </a:p>
          <a:p>
            <a:pPr marL="914400" lvl="1" indent="-457200">
              <a:lnSpc>
                <a:spcPct val="110000"/>
              </a:lnSpc>
              <a:buFont typeface="Arial" pitchFamily="34" charset="0"/>
              <a:buAutoNum type="arabicPeriod"/>
            </a:pPr>
            <a:r>
              <a:rPr lang="zh-CN" altLang="en-US" b="0" dirty="0">
                <a:latin typeface="+mn-lt"/>
                <a:ea typeface="+mn-ea"/>
              </a:rPr>
              <a:t>到达最低优先级队列后，不再降级。</a:t>
            </a:r>
          </a:p>
          <a:p>
            <a:pPr marL="914400" lvl="1" indent="-457200" eaLnBrk="1" hangingPunct="1">
              <a:lnSpc>
                <a:spcPct val="110000"/>
              </a:lnSpc>
              <a:buFont typeface="Arial" pitchFamily="34" charset="0"/>
              <a:buAutoNum type="arabicPeriod"/>
            </a:pPr>
            <a:r>
              <a:rPr lang="zh-CN" altLang="en-US" b="0" dirty="0">
                <a:latin typeface="+mn-lt"/>
                <a:ea typeface="+mn-ea"/>
              </a:rPr>
              <a:t>仅当第一队列</a:t>
            </a:r>
            <a:r>
              <a:rPr lang="zh-CN" altLang="en-US" dirty="0">
                <a:solidFill>
                  <a:srgbClr val="FE0000"/>
                </a:solidFill>
                <a:latin typeface="+mn-lt"/>
                <a:ea typeface="+mn-ea"/>
              </a:rPr>
              <a:t>空闲</a:t>
            </a:r>
            <a:r>
              <a:rPr lang="zh-CN" altLang="en-US" b="0" dirty="0">
                <a:latin typeface="+mn-lt"/>
                <a:ea typeface="+mn-ea"/>
              </a:rPr>
              <a:t>时，才调度第二队列中的进程，依次类推</a:t>
            </a:r>
            <a:endParaRPr lang="en-US" altLang="zh-CN" dirty="0">
              <a:latin typeface="+mn-lt"/>
              <a:ea typeface="+mn-ea"/>
            </a:endParaRPr>
          </a:p>
        </p:txBody>
      </p:sp>
    </p:spTree>
    <p:extLst>
      <p:ext uri="{BB962C8B-B14F-4D97-AF65-F5344CB8AC3E}">
        <p14:creationId xmlns:p14="http://schemas.microsoft.com/office/powerpoint/2010/main" val="219727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2.11.6 </a:t>
            </a:r>
            <a:r>
              <a:rPr lang="zh-CN" altLang="en-US" b="1" dirty="0">
                <a:latin typeface="Times New Roman" pitchFamily="18" charset="0"/>
                <a:ea typeface="黑体" pitchFamily="49" charset="-122"/>
                <a:cs typeface="Times New Roman" pitchFamily="18" charset="0"/>
              </a:rPr>
              <a:t>反馈调度法</a:t>
            </a:r>
          </a:p>
        </p:txBody>
      </p:sp>
      <p:graphicFrame>
        <p:nvGraphicFramePr>
          <p:cNvPr id="212" name="表格 211">
            <a:extLst>
              <a:ext uri="{FF2B5EF4-FFF2-40B4-BE49-F238E27FC236}">
                <a16:creationId xmlns:a16="http://schemas.microsoft.com/office/drawing/2014/main" id="{7E480E75-050A-3E49-B6A6-B5BCDEAB403F}"/>
              </a:ext>
            </a:extLst>
          </p:cNvPr>
          <p:cNvGraphicFramePr>
            <a:graphicFrameLocks noGrp="1"/>
          </p:cNvGraphicFramePr>
          <p:nvPr>
            <p:extLst>
              <p:ext uri="{D42A27DB-BD31-4B8C-83A1-F6EECF244321}">
                <p14:modId xmlns:p14="http://schemas.microsoft.com/office/powerpoint/2010/main" val="2444949781"/>
              </p:ext>
            </p:extLst>
          </p:nvPr>
        </p:nvGraphicFramePr>
        <p:xfrm>
          <a:off x="805148" y="1096144"/>
          <a:ext cx="6647170" cy="1828800"/>
        </p:xfrm>
        <a:graphic>
          <a:graphicData uri="http://schemas.openxmlformats.org/drawingml/2006/table">
            <a:tbl>
              <a:tblPr firstRow="1" firstCol="1" bandRow="1">
                <a:tableStyleId>{21E4AEA4-8DFA-4A89-87EB-49C32662AFE0}</a:tableStyleId>
              </a:tblPr>
              <a:tblGrid>
                <a:gridCol w="1694374">
                  <a:extLst>
                    <a:ext uri="{9D8B030D-6E8A-4147-A177-3AD203B41FA5}">
                      <a16:colId xmlns:a16="http://schemas.microsoft.com/office/drawing/2014/main" val="20000"/>
                    </a:ext>
                  </a:extLst>
                </a:gridCol>
                <a:gridCol w="2476398">
                  <a:extLst>
                    <a:ext uri="{9D8B030D-6E8A-4147-A177-3AD203B41FA5}">
                      <a16:colId xmlns:a16="http://schemas.microsoft.com/office/drawing/2014/main" val="20001"/>
                    </a:ext>
                  </a:extLst>
                </a:gridCol>
                <a:gridCol w="2476398">
                  <a:extLst>
                    <a:ext uri="{9D8B030D-6E8A-4147-A177-3AD203B41FA5}">
                      <a16:colId xmlns:a16="http://schemas.microsoft.com/office/drawing/2014/main" val="20002"/>
                    </a:ext>
                  </a:extLst>
                </a:gridCol>
              </a:tblGrid>
              <a:tr h="272204">
                <a:tc>
                  <a:txBody>
                    <a:bodyPr/>
                    <a:lstStyle/>
                    <a:p>
                      <a:pPr algn="ctr">
                        <a:spcAft>
                          <a:spcPts val="0"/>
                        </a:spcAft>
                      </a:pPr>
                      <a:r>
                        <a:rPr lang="zh-CN" sz="2000" kern="100" dirty="0">
                          <a:effectLst/>
                        </a:rPr>
                        <a:t>进程名</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产生时间</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100" dirty="0">
                          <a:effectLst/>
                        </a:rPr>
                        <a:t>服务时间</a:t>
                      </a:r>
                      <a:endParaRPr lang="zh-CN" sz="2000" kern="100" dirty="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46654">
                <a:tc>
                  <a:txBody>
                    <a:bodyPr/>
                    <a:lstStyle/>
                    <a:p>
                      <a:pPr algn="ctr">
                        <a:spcAft>
                          <a:spcPts val="0"/>
                        </a:spcAft>
                      </a:pPr>
                      <a:r>
                        <a:rPr lang="en-US" sz="2000" kern="100" dirty="0">
                          <a:effectLst/>
                        </a:rPr>
                        <a:t>A</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sz="2000" kern="100" dirty="0">
                          <a:effectLst/>
                          <a:latin typeface="+mn-lt"/>
                        </a:rPr>
                        <a:t>0</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3</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1"/>
                  </a:ext>
                </a:extLst>
              </a:tr>
              <a:tr h="246654">
                <a:tc>
                  <a:txBody>
                    <a:bodyPr/>
                    <a:lstStyle/>
                    <a:p>
                      <a:pPr algn="ctr">
                        <a:spcAft>
                          <a:spcPts val="0"/>
                        </a:spcAft>
                      </a:pPr>
                      <a:r>
                        <a:rPr lang="en-US" sz="2000" kern="100" dirty="0">
                          <a:effectLst/>
                        </a:rPr>
                        <a:t>B</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tc>
                  <a:txBody>
                    <a:bodyPr/>
                    <a:lstStyle/>
                    <a:p>
                      <a:pPr algn="ctr">
                        <a:spcAft>
                          <a:spcPts val="0"/>
                        </a:spcAft>
                      </a:pPr>
                      <a:r>
                        <a:rPr lang="en-US" sz="2000" kern="100" dirty="0">
                          <a:effectLst/>
                          <a:latin typeface="+mn-lt"/>
                        </a:rPr>
                        <a:t>6</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2"/>
                  </a:ext>
                </a:extLst>
              </a:tr>
              <a:tr h="246654">
                <a:tc>
                  <a:txBody>
                    <a:bodyPr/>
                    <a:lstStyle/>
                    <a:p>
                      <a:pPr algn="ctr">
                        <a:spcAft>
                          <a:spcPts val="0"/>
                        </a:spcAft>
                      </a:pPr>
                      <a:r>
                        <a:rPr lang="en-US" sz="2000" kern="100" dirty="0">
                          <a:effectLst/>
                        </a:rPr>
                        <a:t>C</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4</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3"/>
                  </a:ext>
                </a:extLst>
              </a:tr>
              <a:tr h="246654">
                <a:tc>
                  <a:txBody>
                    <a:bodyPr/>
                    <a:lstStyle/>
                    <a:p>
                      <a:pPr algn="ctr">
                        <a:spcAft>
                          <a:spcPts val="0"/>
                        </a:spcAft>
                      </a:pPr>
                      <a:r>
                        <a:rPr lang="en-US" altLang="zh-CN" sz="2000" kern="100" dirty="0">
                          <a:effectLst/>
                          <a:latin typeface="Times New Roman"/>
                          <a:ea typeface="宋体"/>
                        </a:rPr>
                        <a:t>D</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6</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ea typeface="宋体"/>
                        </a:rPr>
                        <a:t>5</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2048953584"/>
                  </a:ext>
                </a:extLst>
              </a:tr>
              <a:tr h="246654">
                <a:tc>
                  <a:txBody>
                    <a:bodyPr/>
                    <a:lstStyle/>
                    <a:p>
                      <a:pPr algn="ctr">
                        <a:spcAft>
                          <a:spcPts val="0"/>
                        </a:spcAft>
                      </a:pPr>
                      <a:r>
                        <a:rPr lang="en-US" sz="2000" kern="100" dirty="0">
                          <a:effectLst/>
                        </a:rPr>
                        <a:t>E</a:t>
                      </a:r>
                      <a:endParaRPr lang="zh-CN" sz="2000" kern="100" dirty="0">
                        <a:effectLst/>
                        <a:latin typeface="Times New Roman"/>
                        <a:ea typeface="宋体"/>
                      </a:endParaRPr>
                    </a:p>
                  </a:txBody>
                  <a:tcPr marL="68580" marR="68580" marT="0" marB="0" anchor="ctr"/>
                </a:tc>
                <a:tc>
                  <a:txBody>
                    <a:bodyPr/>
                    <a:lstStyle/>
                    <a:p>
                      <a:pPr algn="ctr">
                        <a:spcAft>
                          <a:spcPts val="0"/>
                        </a:spcAft>
                      </a:pPr>
                      <a:r>
                        <a:rPr lang="en-US" altLang="zh-CN" sz="2000" kern="100" dirty="0">
                          <a:effectLst/>
                          <a:latin typeface="+mn-lt"/>
                        </a:rPr>
                        <a:t>8</a:t>
                      </a:r>
                      <a:endParaRPr lang="zh-CN" sz="2000" kern="100" dirty="0">
                        <a:effectLst/>
                        <a:latin typeface="+mn-lt"/>
                        <a:ea typeface="宋体"/>
                      </a:endParaRPr>
                    </a:p>
                  </a:txBody>
                  <a:tcPr marL="68580" marR="68580" marT="0" marB="0" anchor="ctr"/>
                </a:tc>
                <a:tc>
                  <a:txBody>
                    <a:bodyPr/>
                    <a:lstStyle/>
                    <a:p>
                      <a:pPr algn="ctr">
                        <a:spcAft>
                          <a:spcPts val="0"/>
                        </a:spcAft>
                      </a:pPr>
                      <a:r>
                        <a:rPr lang="en-US" altLang="zh-CN" sz="2000" kern="100" dirty="0">
                          <a:effectLst/>
                          <a:latin typeface="+mn-lt"/>
                        </a:rPr>
                        <a:t>2</a:t>
                      </a:r>
                      <a:endParaRPr lang="zh-CN" sz="2000" kern="100" dirty="0">
                        <a:effectLst/>
                        <a:latin typeface="+mn-lt"/>
                        <a:ea typeface="宋体"/>
                      </a:endParaRPr>
                    </a:p>
                  </a:txBody>
                  <a:tcPr marL="68580" marR="68580" marT="0" marB="0" anchor="ctr"/>
                </a:tc>
                <a:extLst>
                  <a:ext uri="{0D108BD9-81ED-4DB2-BD59-A6C34878D82A}">
                    <a16:rowId xmlns:a16="http://schemas.microsoft.com/office/drawing/2014/main" val="10004"/>
                  </a:ext>
                </a:extLst>
              </a:tr>
            </a:tbl>
          </a:graphicData>
        </a:graphic>
      </p:graphicFrame>
      <p:pic>
        <p:nvPicPr>
          <p:cNvPr id="213" name="Picture 3" descr="Fig09_05f.gif">
            <a:extLst>
              <a:ext uri="{FF2B5EF4-FFF2-40B4-BE49-F238E27FC236}">
                <a16:creationId xmlns:a16="http://schemas.microsoft.com/office/drawing/2014/main" id="{A3E981F3-C238-4844-A915-76DABF100354}"/>
              </a:ext>
            </a:extLst>
          </p:cNvPr>
          <p:cNvPicPr>
            <a:picLocks noChangeAspect="1"/>
          </p:cNvPicPr>
          <p:nvPr/>
        </p:nvPicPr>
        <p:blipFill>
          <a:blip r:embed="rId2"/>
          <a:stretch>
            <a:fillRect/>
          </a:stretch>
        </p:blipFill>
        <p:spPr>
          <a:xfrm>
            <a:off x="0" y="3140968"/>
            <a:ext cx="9144000" cy="3717032"/>
          </a:xfrm>
          <a:prstGeom prst="rect">
            <a:avLst/>
          </a:prstGeom>
        </p:spPr>
      </p:pic>
    </p:spTree>
    <p:extLst>
      <p:ext uri="{BB962C8B-B14F-4D97-AF65-F5344CB8AC3E}">
        <p14:creationId xmlns:p14="http://schemas.microsoft.com/office/powerpoint/2010/main" val="2582793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circle(in)">
                                      <p:cBhvr>
                                        <p:cTn id="7" dur="2000"/>
                                        <p:tgtEl>
                                          <p:spTgt spid="2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blinds(horizontal)">
                                      <p:cBhvr>
                                        <p:cTn id="12"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2.11.6 </a:t>
            </a:r>
            <a:r>
              <a:rPr lang="zh-CN" altLang="en-US" b="1" dirty="0">
                <a:latin typeface="Times New Roman" pitchFamily="18" charset="0"/>
                <a:ea typeface="黑体" pitchFamily="49" charset="-122"/>
                <a:cs typeface="Times New Roman" pitchFamily="18" charset="0"/>
              </a:rPr>
              <a:t>反馈调度法</a:t>
            </a:r>
          </a:p>
        </p:txBody>
      </p:sp>
      <p:sp>
        <p:nvSpPr>
          <p:cNvPr id="3" name="内容占位符 2"/>
          <p:cNvSpPr>
            <a:spLocks noGrp="1"/>
          </p:cNvSpPr>
          <p:nvPr>
            <p:ph idx="1"/>
          </p:nvPr>
        </p:nvSpPr>
        <p:spPr>
          <a:xfrm>
            <a:off x="467544" y="1063277"/>
            <a:ext cx="8496944" cy="4525963"/>
          </a:xfrm>
        </p:spPr>
        <p:txBody>
          <a:bodyPr/>
          <a:lstStyle/>
          <a:p>
            <a:pPr eaLnBrk="1" hangingPunct="1">
              <a:spcAft>
                <a:spcPct val="20000"/>
              </a:spcAft>
            </a:pPr>
            <a:r>
              <a:rPr lang="zh-CN" altLang="en-US" b="0" dirty="0">
                <a:latin typeface="+mn-ea"/>
              </a:rPr>
              <a:t>评价：</a:t>
            </a:r>
            <a:r>
              <a:rPr lang="zh-CN" altLang="en-US" sz="2400" b="0" dirty="0">
                <a:latin typeface="+mn-ea"/>
              </a:rPr>
              <a:t>多级反馈队列调度算法具有较好的性能，能较好地满足</a:t>
            </a:r>
            <a:r>
              <a:rPr lang="zh-CN" altLang="en-US" sz="2400" dirty="0">
                <a:latin typeface="+mn-ea"/>
              </a:rPr>
              <a:t>各种类型</a:t>
            </a:r>
            <a:r>
              <a:rPr lang="zh-CN" altLang="en-US" sz="2400" b="0" dirty="0">
                <a:latin typeface="+mn-ea"/>
              </a:rPr>
              <a:t>用户的需要。</a:t>
            </a:r>
          </a:p>
          <a:p>
            <a:pPr lvl="1" eaLnBrk="1" hangingPunct="1">
              <a:spcAft>
                <a:spcPct val="20000"/>
              </a:spcAft>
            </a:pPr>
            <a:r>
              <a:rPr lang="zh-CN" altLang="en-US" b="0" dirty="0">
                <a:solidFill>
                  <a:srgbClr val="FF0000"/>
                </a:solidFill>
                <a:latin typeface="+mn-ea"/>
                <a:ea typeface="+mn-ea"/>
              </a:rPr>
              <a:t>有利于终端型作业用户</a:t>
            </a:r>
            <a:endParaRPr lang="en-US" altLang="zh-CN" dirty="0">
              <a:solidFill>
                <a:srgbClr val="FF0000"/>
              </a:solidFill>
              <a:latin typeface="+mn-ea"/>
              <a:ea typeface="+mn-ea"/>
            </a:endParaRPr>
          </a:p>
          <a:p>
            <a:pPr lvl="2">
              <a:spcAft>
                <a:spcPct val="20000"/>
              </a:spcAft>
            </a:pPr>
            <a:r>
              <a:rPr lang="zh-CN" altLang="en-US" dirty="0">
                <a:latin typeface="+mn-ea"/>
              </a:rPr>
              <a:t>常为短作业，能在第一队列所规定的时间片内完</a:t>
            </a:r>
            <a:endParaRPr lang="en-US" altLang="zh-CN" dirty="0">
              <a:solidFill>
                <a:srgbClr val="FF0000"/>
              </a:solidFill>
              <a:latin typeface="+mn-ea"/>
              <a:ea typeface="+mn-ea"/>
            </a:endParaRPr>
          </a:p>
          <a:p>
            <a:pPr lvl="1" eaLnBrk="1" hangingPunct="1">
              <a:spcAft>
                <a:spcPct val="20000"/>
              </a:spcAft>
            </a:pPr>
            <a:r>
              <a:rPr lang="zh-CN" altLang="en-US" b="0" dirty="0">
                <a:solidFill>
                  <a:srgbClr val="FF0000"/>
                </a:solidFill>
                <a:latin typeface="+mn-ea"/>
                <a:ea typeface="+mn-ea"/>
              </a:rPr>
              <a:t>对短作业用户有利</a:t>
            </a:r>
            <a:endParaRPr lang="en-US" altLang="zh-CN" sz="2000" dirty="0">
              <a:latin typeface="+mn-ea"/>
              <a:ea typeface="+mn-ea"/>
            </a:endParaRPr>
          </a:p>
          <a:p>
            <a:pPr lvl="2">
              <a:spcAft>
                <a:spcPct val="20000"/>
              </a:spcAft>
            </a:pPr>
            <a:r>
              <a:rPr lang="zh-CN" altLang="en-US" b="0" dirty="0">
                <a:latin typeface="+mn-ea"/>
                <a:ea typeface="+mn-ea"/>
              </a:rPr>
              <a:t>能在前几个队列所规定的时间片内完成。</a:t>
            </a:r>
            <a:endParaRPr lang="en-US" altLang="zh-CN" b="0" dirty="0">
              <a:latin typeface="+mn-ea"/>
              <a:ea typeface="+mn-ea"/>
            </a:endParaRPr>
          </a:p>
          <a:p>
            <a:pPr lvl="1" eaLnBrk="1" hangingPunct="1">
              <a:spcAft>
                <a:spcPct val="20000"/>
              </a:spcAft>
            </a:pPr>
            <a:r>
              <a:rPr lang="zh-CN" altLang="en-US" b="0" dirty="0">
                <a:solidFill>
                  <a:srgbClr val="FF0000"/>
                </a:solidFill>
                <a:latin typeface="+mn-ea"/>
                <a:ea typeface="+mn-ea"/>
              </a:rPr>
              <a:t>长进程</a:t>
            </a:r>
            <a:endParaRPr lang="en-US" altLang="zh-CN" b="0" dirty="0">
              <a:solidFill>
                <a:srgbClr val="FF0000"/>
              </a:solidFill>
              <a:latin typeface="+mn-ea"/>
              <a:ea typeface="+mn-ea"/>
            </a:endParaRPr>
          </a:p>
          <a:p>
            <a:pPr lvl="1" eaLnBrk="1" hangingPunct="1">
              <a:spcAft>
                <a:spcPct val="20000"/>
              </a:spcAft>
              <a:buNone/>
            </a:pPr>
            <a:r>
              <a:rPr lang="en-US" altLang="zh-CN" sz="2400" dirty="0">
                <a:solidFill>
                  <a:srgbClr val="FF0000"/>
                </a:solidFill>
                <a:latin typeface="+mn-ea"/>
                <a:ea typeface="+mn-ea"/>
              </a:rPr>
              <a:t>	</a:t>
            </a:r>
            <a:r>
              <a:rPr lang="zh-CN" altLang="en-US" sz="2400" b="0" dirty="0">
                <a:solidFill>
                  <a:schemeClr val="tx1"/>
                </a:solidFill>
                <a:latin typeface="+mn-ea"/>
                <a:ea typeface="+mn-ea"/>
              </a:rPr>
              <a:t>将依次在第</a:t>
            </a:r>
            <a:r>
              <a:rPr lang="en-US" altLang="zh-CN" sz="2400" b="0" dirty="0">
                <a:solidFill>
                  <a:schemeClr val="tx1"/>
                </a:solidFill>
                <a:latin typeface="+mn-ea"/>
                <a:ea typeface="+mn-ea"/>
              </a:rPr>
              <a:t>1</a:t>
            </a:r>
            <a:r>
              <a:rPr lang="zh-CN" altLang="en-US" sz="2400" b="0" dirty="0">
                <a:solidFill>
                  <a:schemeClr val="tx1"/>
                </a:solidFill>
                <a:latin typeface="+mn-ea"/>
                <a:ea typeface="+mn-ea"/>
              </a:rPr>
              <a:t>，</a:t>
            </a:r>
            <a:r>
              <a:rPr lang="en-US" altLang="zh-CN" sz="2400" b="0" dirty="0">
                <a:solidFill>
                  <a:schemeClr val="tx1"/>
                </a:solidFill>
                <a:latin typeface="+mn-ea"/>
                <a:ea typeface="+mn-ea"/>
              </a:rPr>
              <a:t>2,…</a:t>
            </a:r>
            <a:r>
              <a:rPr lang="zh-CN" altLang="en-US" sz="2400" b="0" dirty="0">
                <a:solidFill>
                  <a:schemeClr val="tx1"/>
                </a:solidFill>
                <a:latin typeface="+mn-ea"/>
                <a:ea typeface="+mn-ea"/>
              </a:rPr>
              <a:t>，</a:t>
            </a:r>
            <a:r>
              <a:rPr lang="en-US" altLang="zh-CN" sz="2400" b="0" dirty="0">
                <a:solidFill>
                  <a:schemeClr val="tx1"/>
                </a:solidFill>
                <a:latin typeface="+mn-ea"/>
                <a:ea typeface="+mn-ea"/>
              </a:rPr>
              <a:t>n</a:t>
            </a:r>
            <a:r>
              <a:rPr lang="zh-CN" altLang="en-US" sz="2400" b="0" dirty="0">
                <a:solidFill>
                  <a:schemeClr val="tx1"/>
                </a:solidFill>
                <a:latin typeface="+mn-ea"/>
                <a:ea typeface="+mn-ea"/>
              </a:rPr>
              <a:t>个队列中运行，随着优先级下降，分配的时间片增加，</a:t>
            </a:r>
            <a:r>
              <a:rPr lang="zh-CN" altLang="en-US" dirty="0">
                <a:latin typeface="+mn-ea"/>
                <a:ea typeface="+mn-ea"/>
              </a:rPr>
              <a:t>减少了抢占次数。</a:t>
            </a:r>
            <a:endParaRPr lang="en-US" altLang="zh-CN" dirty="0">
              <a:latin typeface="+mn-ea"/>
              <a:ea typeface="+mn-ea"/>
            </a:endParaRPr>
          </a:p>
          <a:p>
            <a:pPr lvl="1" eaLnBrk="1" hangingPunct="1">
              <a:spcAft>
                <a:spcPct val="20000"/>
              </a:spcAft>
              <a:buNone/>
            </a:pPr>
            <a:r>
              <a:rPr lang="zh-CN" altLang="en-US" sz="2800" b="1" dirty="0">
                <a:solidFill>
                  <a:schemeClr val="tx2"/>
                </a:solidFill>
                <a:latin typeface="+mn-ea"/>
                <a:ea typeface="+mn-ea"/>
              </a:rPr>
              <a:t>问题</a:t>
            </a:r>
            <a:r>
              <a:rPr lang="zh-CN" altLang="en-US" dirty="0">
                <a:latin typeface="+mn-ea"/>
                <a:ea typeface="+mn-ea"/>
              </a:rPr>
              <a:t>：</a:t>
            </a:r>
            <a:r>
              <a:rPr lang="zh-CN" altLang="en-US" sz="2800" dirty="0">
                <a:latin typeface="+mn-ea"/>
                <a:ea typeface="+mn-ea"/>
              </a:rPr>
              <a:t>当不断有新进程到来时，长进程仍可能饥饿</a:t>
            </a:r>
            <a:endParaRPr lang="zh-CN" altLang="en-US" sz="2400" b="0" dirty="0">
              <a:solidFill>
                <a:schemeClr val="tx1"/>
              </a:solidFill>
              <a:latin typeface="+mn-ea"/>
              <a:ea typeface="+mn-ea"/>
            </a:endParaRPr>
          </a:p>
        </p:txBody>
      </p:sp>
    </p:spTree>
    <p:extLst>
      <p:ext uri="{BB962C8B-B14F-4D97-AF65-F5344CB8AC3E}">
        <p14:creationId xmlns:p14="http://schemas.microsoft.com/office/powerpoint/2010/main" val="333990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2.12 </a:t>
            </a:r>
            <a:r>
              <a:rPr lang="zh-CN" altLang="en-US" b="1" dirty="0">
                <a:latin typeface="Times New Roman" pitchFamily="18" charset="0"/>
                <a:ea typeface="黑体" pitchFamily="49" charset="-122"/>
                <a:cs typeface="Times New Roman" pitchFamily="18" charset="0"/>
              </a:rPr>
              <a:t>实时系统与实时调度</a:t>
            </a:r>
          </a:p>
        </p:txBody>
      </p:sp>
      <p:sp>
        <p:nvSpPr>
          <p:cNvPr id="3" name="内容占位符 2"/>
          <p:cNvSpPr>
            <a:spLocks noGrp="1"/>
          </p:cNvSpPr>
          <p:nvPr>
            <p:ph idx="1"/>
          </p:nvPr>
        </p:nvSpPr>
        <p:spPr>
          <a:xfrm>
            <a:off x="518864" y="1124744"/>
            <a:ext cx="8229600" cy="4525963"/>
          </a:xfrm>
        </p:spPr>
        <p:txBody>
          <a:bodyPr/>
          <a:lstStyle/>
          <a:p>
            <a:pPr eaLnBrk="1" hangingPunct="1">
              <a:spcAft>
                <a:spcPct val="20000"/>
              </a:spcAft>
            </a:pPr>
            <a:r>
              <a:rPr lang="zh-CN" altLang="en-US" b="0" dirty="0"/>
              <a:t>实时系统</a:t>
            </a:r>
            <a:endParaRPr lang="en-US" altLang="zh-CN" b="0" dirty="0"/>
          </a:p>
          <a:p>
            <a:pPr lvl="1">
              <a:spcAft>
                <a:spcPct val="20000"/>
              </a:spcAft>
            </a:pPr>
            <a:r>
              <a:rPr lang="zh-CN" altLang="en-US" b="0" dirty="0">
                <a:ea typeface="宋体" pitchFamily="2" charset="-122"/>
              </a:rPr>
              <a:t>系统能够</a:t>
            </a:r>
            <a:r>
              <a:rPr lang="zh-CN" altLang="en-US" dirty="0">
                <a:solidFill>
                  <a:srgbClr val="FE0000"/>
                </a:solidFill>
                <a:ea typeface="宋体" pitchFamily="2" charset="-122"/>
              </a:rPr>
              <a:t>及时</a:t>
            </a:r>
            <a:r>
              <a:rPr lang="zh-CN" altLang="en-US" b="0" dirty="0">
                <a:ea typeface="宋体" pitchFamily="2" charset="-122"/>
              </a:rPr>
              <a:t>（</a:t>
            </a:r>
            <a:r>
              <a:rPr lang="zh-CN" altLang="en-US" dirty="0">
                <a:solidFill>
                  <a:srgbClr val="FE0000"/>
                </a:solidFill>
                <a:ea typeface="宋体" pitchFamily="2" charset="-122"/>
              </a:rPr>
              <a:t>即时</a:t>
            </a:r>
            <a:r>
              <a:rPr lang="zh-CN" altLang="en-US" b="0" dirty="0">
                <a:ea typeface="宋体" pitchFamily="2" charset="-122"/>
              </a:rPr>
              <a:t>）响应外部事件的请求，在规定的时间内完成对该事件的处理，并控制所有实时任务协调一致地运行。</a:t>
            </a:r>
          </a:p>
          <a:p>
            <a:pPr eaLnBrk="1" hangingPunct="1"/>
            <a:endParaRPr lang="zh-CN" altLang="en-US" b="0" dirty="0"/>
          </a:p>
        </p:txBody>
      </p:sp>
      <p:sp>
        <p:nvSpPr>
          <p:cNvPr id="4" name="TextBox 3"/>
          <p:cNvSpPr txBox="1"/>
          <p:nvPr/>
        </p:nvSpPr>
        <p:spPr>
          <a:xfrm>
            <a:off x="1115616" y="5046275"/>
            <a:ext cx="7128792" cy="830997"/>
          </a:xfrm>
          <a:prstGeom prst="rect">
            <a:avLst/>
          </a:prstGeom>
          <a:noFill/>
        </p:spPr>
        <p:txBody>
          <a:bodyPr wrap="square" rtlCol="0">
            <a:spAutoFit/>
          </a:bodyPr>
          <a:lstStyle/>
          <a:p>
            <a:r>
              <a:rPr lang="zh-CN" altLang="en-US" sz="2400" b="1" dirty="0"/>
              <a:t>  </a:t>
            </a:r>
            <a:r>
              <a:rPr lang="zh-CN" altLang="en-US" sz="2400" b="1" i="1" dirty="0"/>
              <a:t>对于实时系统而言，系统的正确性不仅取决于计算的</a:t>
            </a:r>
            <a:r>
              <a:rPr lang="zh-CN" altLang="en-US" sz="2400" b="1" i="1" dirty="0">
                <a:solidFill>
                  <a:srgbClr val="FF0000"/>
                </a:solidFill>
              </a:rPr>
              <a:t>逻辑结果</a:t>
            </a:r>
            <a:r>
              <a:rPr lang="zh-CN" altLang="en-US" sz="2400" b="1" i="1" dirty="0"/>
              <a:t>，而且取决于产生结果的</a:t>
            </a:r>
            <a:r>
              <a:rPr lang="zh-CN" altLang="en-US" sz="2400" b="1" i="1" dirty="0">
                <a:solidFill>
                  <a:srgbClr val="FF0000"/>
                </a:solidFill>
              </a:rPr>
              <a:t>时间</a:t>
            </a:r>
            <a:r>
              <a:rPr lang="zh-CN" altLang="en-US" sz="2400" b="1" i="1" dirty="0"/>
              <a:t>。</a:t>
            </a:r>
          </a:p>
        </p:txBody>
      </p:sp>
      <p:graphicFrame>
        <p:nvGraphicFramePr>
          <p:cNvPr id="6" name="图示 5"/>
          <p:cNvGraphicFramePr/>
          <p:nvPr>
            <p:extLst>
              <p:ext uri="{D42A27DB-BD31-4B8C-83A1-F6EECF244321}">
                <p14:modId xmlns:p14="http://schemas.microsoft.com/office/powerpoint/2010/main" val="1402046591"/>
              </p:ext>
            </p:extLst>
          </p:nvPr>
        </p:nvGraphicFramePr>
        <p:xfrm>
          <a:off x="2339752" y="2852936"/>
          <a:ext cx="4032448" cy="2385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56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circle(in)">
                                      <p:cBhvr>
                                        <p:cTn id="1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2.12 </a:t>
            </a:r>
            <a:r>
              <a:rPr lang="zh-CN" altLang="en-US" b="1" dirty="0">
                <a:latin typeface="Times New Roman" pitchFamily="18" charset="0"/>
                <a:ea typeface="黑体" pitchFamily="49" charset="-122"/>
                <a:cs typeface="Times New Roman" pitchFamily="18" charset="0"/>
              </a:rPr>
              <a:t>实时系统与实时调度</a:t>
            </a:r>
          </a:p>
        </p:txBody>
      </p:sp>
      <p:sp>
        <p:nvSpPr>
          <p:cNvPr id="3" name="内容占位符 2"/>
          <p:cNvSpPr>
            <a:spLocks noGrp="1"/>
          </p:cNvSpPr>
          <p:nvPr>
            <p:ph idx="1"/>
          </p:nvPr>
        </p:nvSpPr>
        <p:spPr>
          <a:xfrm>
            <a:off x="395536" y="1268760"/>
            <a:ext cx="8229600" cy="4525963"/>
          </a:xfrm>
        </p:spPr>
        <p:txBody>
          <a:bodyPr/>
          <a:lstStyle/>
          <a:p>
            <a:pPr eaLnBrk="1" hangingPunct="1">
              <a:lnSpc>
                <a:spcPct val="125000"/>
              </a:lnSpc>
              <a:spcAft>
                <a:spcPct val="20000"/>
              </a:spcAft>
            </a:pPr>
            <a:r>
              <a:rPr lang="zh-CN" altLang="en-US" b="0" dirty="0"/>
              <a:t>实时任务</a:t>
            </a:r>
            <a:endParaRPr lang="en-US" altLang="zh-CN" b="0" dirty="0"/>
          </a:p>
          <a:p>
            <a:pPr lvl="1">
              <a:lnSpc>
                <a:spcPct val="125000"/>
              </a:lnSpc>
              <a:spcAft>
                <a:spcPct val="20000"/>
              </a:spcAft>
            </a:pPr>
            <a:r>
              <a:rPr lang="zh-CN" altLang="en-US" b="0" dirty="0">
                <a:ea typeface="宋体" pitchFamily="2" charset="-122"/>
              </a:rPr>
              <a:t>具有及时性要求的、常常被重复执行的特定进程，在实时系统中习惯称为</a:t>
            </a:r>
            <a:r>
              <a:rPr lang="zh-CN" altLang="en-US" dirty="0">
                <a:solidFill>
                  <a:srgbClr val="FE0000"/>
                </a:solidFill>
                <a:ea typeface="宋体" pitchFamily="2" charset="-122"/>
              </a:rPr>
              <a:t>任务</a:t>
            </a:r>
            <a:r>
              <a:rPr lang="zh-CN" altLang="en-US" b="0" dirty="0">
                <a:ea typeface="宋体" pitchFamily="2" charset="-122"/>
              </a:rPr>
              <a:t>。</a:t>
            </a:r>
          </a:p>
          <a:p>
            <a:pPr eaLnBrk="1" hangingPunct="1">
              <a:lnSpc>
                <a:spcPct val="125000"/>
              </a:lnSpc>
              <a:spcAft>
                <a:spcPct val="20000"/>
              </a:spcAft>
            </a:pPr>
            <a:r>
              <a:rPr lang="zh-CN" altLang="en-US" b="0" dirty="0"/>
              <a:t>截止时间</a:t>
            </a:r>
          </a:p>
          <a:p>
            <a:pPr lvl="1" eaLnBrk="1" hangingPunct="1">
              <a:lnSpc>
                <a:spcPct val="125000"/>
              </a:lnSpc>
              <a:spcAft>
                <a:spcPct val="20000"/>
              </a:spcAft>
            </a:pPr>
            <a:r>
              <a:rPr lang="zh-CN" altLang="en-US" b="1" dirty="0">
                <a:ea typeface="宋体" pitchFamily="2" charset="-122"/>
              </a:rPr>
              <a:t>开始截止时间</a:t>
            </a:r>
            <a:r>
              <a:rPr lang="zh-CN" altLang="en-US" dirty="0">
                <a:ea typeface="宋体" pitchFamily="2" charset="-122"/>
              </a:rPr>
              <a:t>：</a:t>
            </a:r>
            <a:r>
              <a:rPr lang="zh-CN" altLang="en-US" b="0" dirty="0">
                <a:ea typeface="宋体" pitchFamily="2" charset="-122"/>
              </a:rPr>
              <a:t>任务在某时间以前，必须开始执行。</a:t>
            </a:r>
          </a:p>
          <a:p>
            <a:pPr lvl="1" eaLnBrk="1" hangingPunct="1">
              <a:lnSpc>
                <a:spcPct val="125000"/>
              </a:lnSpc>
              <a:spcAft>
                <a:spcPct val="20000"/>
              </a:spcAft>
            </a:pPr>
            <a:r>
              <a:rPr lang="zh-CN" altLang="en-US" b="1" dirty="0">
                <a:ea typeface="宋体" pitchFamily="2" charset="-122"/>
              </a:rPr>
              <a:t>完成截止时间</a:t>
            </a:r>
            <a:r>
              <a:rPr lang="zh-CN" altLang="en-US" dirty="0">
                <a:ea typeface="宋体" pitchFamily="2" charset="-122"/>
              </a:rPr>
              <a:t>：</a:t>
            </a:r>
            <a:r>
              <a:rPr lang="zh-CN" altLang="en-US" b="0" dirty="0">
                <a:ea typeface="宋体" pitchFamily="2" charset="-122"/>
              </a:rPr>
              <a:t> 任务在某时间以前必须完成。</a:t>
            </a:r>
            <a:endParaRPr lang="zh-CN" altLang="en-US" b="0" dirty="0"/>
          </a:p>
        </p:txBody>
      </p:sp>
    </p:spTree>
    <p:extLst>
      <p:ext uri="{BB962C8B-B14F-4D97-AF65-F5344CB8AC3E}">
        <p14:creationId xmlns:p14="http://schemas.microsoft.com/office/powerpoint/2010/main" val="340925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latin typeface="Times New Roman" pitchFamily="18" charset="0"/>
                <a:cs typeface="Times New Roman" pitchFamily="18" charset="0"/>
              </a:rPr>
              <a:t>2.8</a:t>
            </a:r>
            <a:r>
              <a:rPr lang="zh-CN" altLang="en-US" dirty="0">
                <a:effectLst/>
              </a:rPr>
              <a:t> 调度的类型</a:t>
            </a:r>
          </a:p>
        </p:txBody>
      </p:sp>
      <p:sp>
        <p:nvSpPr>
          <p:cNvPr id="3" name="内容占位符 2">
            <a:extLst>
              <a:ext uri="{FF2B5EF4-FFF2-40B4-BE49-F238E27FC236}">
                <a16:creationId xmlns:a16="http://schemas.microsoft.com/office/drawing/2014/main" id="{E974D7D6-BC51-EB42-8F7C-FEFAC7623CB4}"/>
              </a:ext>
            </a:extLst>
          </p:cNvPr>
          <p:cNvSpPr>
            <a:spLocks noGrp="1"/>
          </p:cNvSpPr>
          <p:nvPr>
            <p:ph idx="1"/>
          </p:nvPr>
        </p:nvSpPr>
        <p:spPr>
          <a:xfrm>
            <a:off x="457200" y="1219200"/>
            <a:ext cx="8229600" cy="841648"/>
          </a:xfrm>
        </p:spPr>
        <p:txBody>
          <a:bodyPr/>
          <a:lstStyle/>
          <a:p>
            <a:pPr>
              <a:lnSpc>
                <a:spcPct val="125000"/>
              </a:lnSpc>
            </a:pPr>
            <a:r>
              <a:rPr kumimoji="1" lang="zh-CN" altLang="en-US" dirty="0"/>
              <a:t>处理器调度的类型</a:t>
            </a:r>
            <a:endParaRPr kumimoji="1" lang="en-US" altLang="zh-CN" dirty="0"/>
          </a:p>
          <a:p>
            <a:pPr lvl="1">
              <a:lnSpc>
                <a:spcPct val="125000"/>
              </a:lnSpc>
            </a:pPr>
            <a:r>
              <a:rPr kumimoji="1" lang="zh-CN" altLang="en-US" dirty="0"/>
              <a:t>处理器调度的目的：满足系统目标（响应时间、吞吐量、处理器效率）的方式，把进程分配到一个或多个处理器上执行。</a:t>
            </a:r>
            <a:endParaRPr kumimoji="1" lang="en-US" altLang="zh-CN" dirty="0"/>
          </a:p>
          <a:p>
            <a:pPr lvl="1">
              <a:lnSpc>
                <a:spcPct val="125000"/>
              </a:lnSpc>
            </a:pPr>
            <a:r>
              <a:rPr kumimoji="1" lang="zh-CN" altLang="en-US" dirty="0"/>
              <a:t>处理器调度分为三类：</a:t>
            </a:r>
            <a:endParaRPr kumimoji="1" lang="en-US" altLang="zh-CN" dirty="0"/>
          </a:p>
          <a:p>
            <a:endParaRPr kumimoji="1" lang="zh-CN" altLang="en-US" dirty="0"/>
          </a:p>
        </p:txBody>
      </p:sp>
      <p:graphicFrame>
        <p:nvGraphicFramePr>
          <p:cNvPr id="6" name="Diagram 3">
            <a:extLst>
              <a:ext uri="{FF2B5EF4-FFF2-40B4-BE49-F238E27FC236}">
                <a16:creationId xmlns:a16="http://schemas.microsoft.com/office/drawing/2014/main" id="{D6143A35-5305-F94D-A729-66363351E09E}"/>
              </a:ext>
            </a:extLst>
          </p:cNvPr>
          <p:cNvGraphicFramePr/>
          <p:nvPr>
            <p:extLst>
              <p:ext uri="{D42A27DB-BD31-4B8C-83A1-F6EECF244321}">
                <p14:modId xmlns:p14="http://schemas.microsoft.com/office/powerpoint/2010/main" val="261833223"/>
              </p:ext>
            </p:extLst>
          </p:nvPr>
        </p:nvGraphicFramePr>
        <p:xfrm>
          <a:off x="467544" y="3645023"/>
          <a:ext cx="8280920" cy="2664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2.12.1 </a:t>
            </a:r>
            <a:r>
              <a:rPr lang="zh-CN" altLang="en-US" b="1" dirty="0">
                <a:latin typeface="Times New Roman" pitchFamily="18" charset="0"/>
                <a:ea typeface="黑体" pitchFamily="49" charset="-122"/>
                <a:cs typeface="Times New Roman" pitchFamily="18" charset="0"/>
              </a:rPr>
              <a:t>实时</a:t>
            </a:r>
            <a:r>
              <a:rPr lang="zh-CN" altLang="en-US" dirty="0">
                <a:latin typeface="Times New Roman" pitchFamily="18" charset="0"/>
                <a:ea typeface="黑体" pitchFamily="49" charset="-122"/>
                <a:cs typeface="Times New Roman" pitchFamily="18" charset="0"/>
              </a:rPr>
              <a:t>任务分类</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5496" y="1052736"/>
            <a:ext cx="8229600" cy="4525963"/>
          </a:xfrm>
        </p:spPr>
        <p:txBody>
          <a:bodyPr/>
          <a:lstStyle/>
          <a:p>
            <a:pPr eaLnBrk="1" hangingPunct="1">
              <a:spcAft>
                <a:spcPct val="20000"/>
              </a:spcAft>
            </a:pPr>
            <a:endParaRPr lang="zh-CN" altLang="en-US" b="0" dirty="0"/>
          </a:p>
        </p:txBody>
      </p:sp>
      <p:graphicFrame>
        <p:nvGraphicFramePr>
          <p:cNvPr id="5" name="图示 4"/>
          <p:cNvGraphicFramePr/>
          <p:nvPr>
            <p:extLst>
              <p:ext uri="{D42A27DB-BD31-4B8C-83A1-F6EECF244321}">
                <p14:modId xmlns:p14="http://schemas.microsoft.com/office/powerpoint/2010/main" val="3655441606"/>
              </p:ext>
            </p:extLst>
          </p:nvPr>
        </p:nvGraphicFramePr>
        <p:xfrm>
          <a:off x="875928" y="1541016"/>
          <a:ext cx="7584504" cy="440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095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2.12.2 </a:t>
            </a:r>
            <a:r>
              <a:rPr lang="zh-CN" altLang="en-US" b="1" dirty="0">
                <a:latin typeface="Times New Roman" pitchFamily="18" charset="0"/>
                <a:ea typeface="黑体" pitchFamily="49" charset="-122"/>
                <a:cs typeface="Times New Roman" pitchFamily="18" charset="0"/>
              </a:rPr>
              <a:t>实时操作系统特点</a:t>
            </a:r>
          </a:p>
        </p:txBody>
      </p:sp>
      <p:sp>
        <p:nvSpPr>
          <p:cNvPr id="3" name="内容占位符 2"/>
          <p:cNvSpPr>
            <a:spLocks noGrp="1"/>
          </p:cNvSpPr>
          <p:nvPr>
            <p:ph idx="4294967295"/>
          </p:nvPr>
        </p:nvSpPr>
        <p:spPr>
          <a:xfrm>
            <a:off x="-36512" y="1052736"/>
            <a:ext cx="9145588" cy="5256584"/>
          </a:xfrm>
        </p:spPr>
        <p:txBody>
          <a:bodyPr/>
          <a:lstStyle/>
          <a:p>
            <a:pPr lvl="1">
              <a:lnSpc>
                <a:spcPct val="125000"/>
              </a:lnSpc>
              <a:spcAft>
                <a:spcPct val="20000"/>
              </a:spcAft>
            </a:pPr>
            <a:r>
              <a:rPr lang="zh-CN" altLang="en-US" b="1" dirty="0">
                <a:solidFill>
                  <a:schemeClr val="tx2"/>
                </a:solidFill>
                <a:latin typeface="+mn-ea"/>
                <a:ea typeface="+mn-ea"/>
              </a:rPr>
              <a:t>可确定性</a:t>
            </a:r>
            <a:r>
              <a:rPr lang="en-US" altLang="zh-CN" b="1" dirty="0">
                <a:solidFill>
                  <a:schemeClr val="tx2"/>
                </a:solidFill>
                <a:latin typeface="+mn-ea"/>
                <a:ea typeface="+mn-ea"/>
              </a:rPr>
              <a:t>(</a:t>
            </a:r>
            <a:r>
              <a:rPr lang="en-US" altLang="zh-CN" b="1" dirty="0">
                <a:solidFill>
                  <a:schemeClr val="tx2"/>
                </a:solidFill>
                <a:ea typeface="+mn-ea"/>
              </a:rPr>
              <a:t>determinism</a:t>
            </a:r>
            <a:r>
              <a:rPr lang="en-US" altLang="zh-CN" b="1" dirty="0">
                <a:solidFill>
                  <a:schemeClr val="tx2"/>
                </a:solidFill>
                <a:latin typeface="+mn-ea"/>
                <a:ea typeface="+mn-ea"/>
              </a:rPr>
              <a:t>):</a:t>
            </a:r>
            <a:r>
              <a:rPr lang="zh-CN" altLang="en-US" dirty="0">
                <a:latin typeface="+mn-ea"/>
                <a:ea typeface="+mn-ea"/>
              </a:rPr>
              <a:t>任务按照固定的、预先确定的时间或时间间隔进行</a:t>
            </a:r>
            <a:endParaRPr lang="en-US" altLang="zh-CN" b="0" dirty="0">
              <a:latin typeface="+mn-ea"/>
              <a:ea typeface="+mn-ea"/>
            </a:endParaRPr>
          </a:p>
          <a:p>
            <a:pPr lvl="1">
              <a:lnSpc>
                <a:spcPct val="125000"/>
              </a:lnSpc>
              <a:spcAft>
                <a:spcPct val="20000"/>
              </a:spcAft>
            </a:pPr>
            <a:r>
              <a:rPr lang="zh-CN" altLang="en-US" b="1" dirty="0">
                <a:solidFill>
                  <a:schemeClr val="tx2"/>
                </a:solidFill>
                <a:latin typeface="+mn-ea"/>
                <a:ea typeface="+mn-ea"/>
              </a:rPr>
              <a:t>可响应性</a:t>
            </a:r>
            <a:r>
              <a:rPr lang="en-US" altLang="zh-CN" b="1" dirty="0">
                <a:solidFill>
                  <a:schemeClr val="tx2"/>
                </a:solidFill>
                <a:latin typeface="+mn-ea"/>
                <a:ea typeface="+mn-ea"/>
              </a:rPr>
              <a:t>(</a:t>
            </a:r>
            <a:r>
              <a:rPr lang="en-US" altLang="zh-CN" dirty="0">
                <a:solidFill>
                  <a:schemeClr val="tx2"/>
                </a:solidFill>
                <a:ea typeface="+mn-ea"/>
              </a:rPr>
              <a:t>responsiveness</a:t>
            </a:r>
            <a:r>
              <a:rPr lang="en-US" altLang="zh-CN" b="1" dirty="0">
                <a:solidFill>
                  <a:schemeClr val="tx2"/>
                </a:solidFill>
                <a:latin typeface="+mn-ea"/>
                <a:ea typeface="+mn-ea"/>
              </a:rPr>
              <a:t>):</a:t>
            </a:r>
            <a:r>
              <a:rPr lang="zh-CN" altLang="en-US" dirty="0">
                <a:latin typeface="+mn-ea"/>
                <a:ea typeface="+mn-ea"/>
              </a:rPr>
              <a:t>关注系统在知道中断后为中断</a:t>
            </a:r>
            <a:r>
              <a:rPr lang="zh-CN" altLang="en-US">
                <a:latin typeface="+mn-ea"/>
                <a:ea typeface="+mn-ea"/>
              </a:rPr>
              <a:t>提供服务的</a:t>
            </a:r>
            <a:r>
              <a:rPr lang="zh-CN" altLang="en-US" dirty="0">
                <a:latin typeface="+mn-ea"/>
                <a:ea typeface="+mn-ea"/>
              </a:rPr>
              <a:t>时间</a:t>
            </a:r>
            <a:endParaRPr lang="en-US" altLang="zh-CN" b="0" dirty="0">
              <a:latin typeface="+mn-ea"/>
              <a:ea typeface="+mn-ea"/>
            </a:endParaRPr>
          </a:p>
          <a:p>
            <a:pPr lvl="1">
              <a:lnSpc>
                <a:spcPct val="125000"/>
              </a:lnSpc>
              <a:spcAft>
                <a:spcPct val="20000"/>
              </a:spcAft>
            </a:pPr>
            <a:r>
              <a:rPr lang="zh-CN" altLang="en-US" b="1" dirty="0">
                <a:solidFill>
                  <a:schemeClr val="tx2"/>
                </a:solidFill>
                <a:latin typeface="+mn-ea"/>
                <a:ea typeface="+mn-ea"/>
              </a:rPr>
              <a:t>用户控制</a:t>
            </a:r>
            <a:r>
              <a:rPr lang="en-US" altLang="zh-CN" b="1" dirty="0">
                <a:solidFill>
                  <a:schemeClr val="tx2"/>
                </a:solidFill>
                <a:latin typeface="+mn-ea"/>
                <a:ea typeface="+mn-ea"/>
              </a:rPr>
              <a:t>(</a:t>
            </a:r>
            <a:r>
              <a:rPr lang="en-US" altLang="zh-CN" dirty="0">
                <a:solidFill>
                  <a:schemeClr val="tx2"/>
                </a:solidFill>
                <a:ea typeface="+mn-ea"/>
              </a:rPr>
              <a:t>user control</a:t>
            </a:r>
            <a:r>
              <a:rPr lang="en-US" altLang="zh-CN" b="1" dirty="0">
                <a:solidFill>
                  <a:schemeClr val="tx2"/>
                </a:solidFill>
                <a:latin typeface="+mn-ea"/>
                <a:ea typeface="+mn-ea"/>
              </a:rPr>
              <a:t>):</a:t>
            </a:r>
            <a:r>
              <a:rPr lang="zh-CN" altLang="en-US" dirty="0">
                <a:latin typeface="+mn-ea"/>
                <a:ea typeface="+mn-ea"/>
              </a:rPr>
              <a:t>用户能够区分软、硬实时任务，并控制任务优先级</a:t>
            </a:r>
            <a:endParaRPr lang="en-US" altLang="zh-CN" dirty="0">
              <a:latin typeface="+mn-ea"/>
              <a:ea typeface="+mn-ea"/>
            </a:endParaRPr>
          </a:p>
          <a:p>
            <a:pPr lvl="1">
              <a:lnSpc>
                <a:spcPct val="125000"/>
              </a:lnSpc>
              <a:spcAft>
                <a:spcPct val="20000"/>
              </a:spcAft>
            </a:pPr>
            <a:r>
              <a:rPr lang="zh-CN" altLang="en-US" b="1" dirty="0">
                <a:solidFill>
                  <a:schemeClr val="tx2"/>
                </a:solidFill>
                <a:latin typeface="+mn-ea"/>
                <a:ea typeface="+mn-ea"/>
              </a:rPr>
              <a:t>可靠性</a:t>
            </a:r>
            <a:r>
              <a:rPr lang="en-US" altLang="zh-CN" b="1" dirty="0">
                <a:solidFill>
                  <a:schemeClr val="tx2"/>
                </a:solidFill>
                <a:latin typeface="+mn-ea"/>
                <a:ea typeface="+mn-ea"/>
              </a:rPr>
              <a:t>(</a:t>
            </a:r>
            <a:r>
              <a:rPr lang="en-US" altLang="zh-CN" dirty="0">
                <a:solidFill>
                  <a:schemeClr val="tx2"/>
                </a:solidFill>
                <a:ea typeface="+mn-ea"/>
              </a:rPr>
              <a:t>reliability</a:t>
            </a:r>
            <a:r>
              <a:rPr lang="en-US" altLang="zh-CN" b="1" dirty="0">
                <a:solidFill>
                  <a:schemeClr val="tx2"/>
                </a:solidFill>
                <a:latin typeface="+mn-ea"/>
                <a:ea typeface="+mn-ea"/>
              </a:rPr>
              <a:t>)</a:t>
            </a:r>
            <a:r>
              <a:rPr lang="zh-CN" altLang="en-US" b="1" dirty="0">
                <a:solidFill>
                  <a:schemeClr val="tx2"/>
                </a:solidFill>
                <a:latin typeface="+mn-ea"/>
                <a:ea typeface="+mn-ea"/>
              </a:rPr>
              <a:t>：</a:t>
            </a:r>
            <a:r>
              <a:rPr lang="zh-CN" altLang="en-US" dirty="0">
                <a:latin typeface="+mn-ea"/>
                <a:ea typeface="+mn-ea"/>
              </a:rPr>
              <a:t>实时响应和控制事件，保障性能</a:t>
            </a:r>
            <a:endParaRPr lang="en-US" altLang="zh-CN" dirty="0">
              <a:latin typeface="+mn-ea"/>
              <a:ea typeface="+mn-ea"/>
            </a:endParaRPr>
          </a:p>
          <a:p>
            <a:pPr lvl="1">
              <a:lnSpc>
                <a:spcPct val="125000"/>
              </a:lnSpc>
              <a:spcAft>
                <a:spcPct val="20000"/>
              </a:spcAft>
            </a:pPr>
            <a:r>
              <a:rPr lang="zh-CN" altLang="en-US" b="1" dirty="0">
                <a:solidFill>
                  <a:schemeClr val="tx2"/>
                </a:solidFill>
                <a:latin typeface="+mn-ea"/>
                <a:ea typeface="+mn-ea"/>
              </a:rPr>
              <a:t>失效弱化</a:t>
            </a:r>
            <a:r>
              <a:rPr lang="en-US" altLang="zh-CN" b="1" dirty="0">
                <a:solidFill>
                  <a:schemeClr val="tx2"/>
                </a:solidFill>
                <a:latin typeface="+mn-ea"/>
                <a:ea typeface="+mn-ea"/>
              </a:rPr>
              <a:t>(</a:t>
            </a:r>
            <a:r>
              <a:rPr lang="en-US" altLang="zh-CN" dirty="0">
                <a:solidFill>
                  <a:schemeClr val="tx2"/>
                </a:solidFill>
                <a:ea typeface="+mn-ea"/>
              </a:rPr>
              <a:t>fail-soft operation</a:t>
            </a:r>
            <a:r>
              <a:rPr lang="en-US" altLang="zh-CN" b="1" dirty="0">
                <a:solidFill>
                  <a:schemeClr val="tx2"/>
                </a:solidFill>
                <a:latin typeface="+mn-ea"/>
                <a:ea typeface="+mn-ea"/>
              </a:rPr>
              <a:t>)</a:t>
            </a:r>
            <a:r>
              <a:rPr lang="zh-CN" altLang="en-US" b="1" dirty="0">
                <a:solidFill>
                  <a:schemeClr val="tx2"/>
                </a:solidFill>
                <a:latin typeface="+mn-ea"/>
                <a:ea typeface="+mn-ea"/>
              </a:rPr>
              <a:t>：</a:t>
            </a:r>
            <a:r>
              <a:rPr lang="zh-CN" altLang="en-US" dirty="0">
                <a:latin typeface="+mn-ea"/>
                <a:ea typeface="+mn-ea"/>
              </a:rPr>
              <a:t>系统具有稳定性，当不能满足所有任务的实时性时，首先满足重要的、优先级高的任务的期限，减少系统故障</a:t>
            </a:r>
            <a:endParaRPr lang="en-US" altLang="zh-CN" b="0" dirty="0">
              <a:latin typeface="+mn-ea"/>
              <a:ea typeface="+mn-ea"/>
            </a:endParaRPr>
          </a:p>
          <a:p>
            <a:pPr lvl="1">
              <a:spcAft>
                <a:spcPct val="20000"/>
              </a:spcAft>
              <a:buNone/>
            </a:pPr>
            <a:endParaRPr lang="en-US" altLang="zh-CN" dirty="0">
              <a:solidFill>
                <a:schemeClr val="tx2"/>
              </a:solidFill>
              <a:ea typeface="+mn-ea"/>
            </a:endParaRPr>
          </a:p>
        </p:txBody>
      </p:sp>
    </p:spTree>
    <p:extLst>
      <p:ext uri="{BB962C8B-B14F-4D97-AF65-F5344CB8AC3E}">
        <p14:creationId xmlns:p14="http://schemas.microsoft.com/office/powerpoint/2010/main" val="307678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latin typeface="Times New Roman" pitchFamily="18" charset="0"/>
                <a:ea typeface="黑体" pitchFamily="49" charset="-122"/>
                <a:cs typeface="Times New Roman" pitchFamily="18" charset="0"/>
              </a:rPr>
              <a:t>2.12.3 </a:t>
            </a:r>
            <a:r>
              <a:rPr lang="zh-CN" altLang="en-US" b="1" dirty="0">
                <a:latin typeface="Times New Roman" pitchFamily="18" charset="0"/>
                <a:ea typeface="黑体" pitchFamily="49" charset="-122"/>
                <a:cs typeface="Times New Roman" pitchFamily="18" charset="0"/>
              </a:rPr>
              <a:t>实时进程的调度方式</a:t>
            </a:r>
          </a:p>
        </p:txBody>
      </p:sp>
      <p:sp>
        <p:nvSpPr>
          <p:cNvPr id="6" name="TextBox 5"/>
          <p:cNvSpPr txBox="1"/>
          <p:nvPr/>
        </p:nvSpPr>
        <p:spPr>
          <a:xfrm>
            <a:off x="755576" y="1268760"/>
            <a:ext cx="7931224" cy="4832092"/>
          </a:xfrm>
          <a:prstGeom prst="rect">
            <a:avLst/>
          </a:prstGeom>
          <a:noFill/>
        </p:spPr>
        <p:txBody>
          <a:bodyPr wrap="square" rtlCol="0">
            <a:spAutoFit/>
          </a:bodyPr>
          <a:lstStyle/>
          <a:p>
            <a:r>
              <a:rPr lang="zh-CN" altLang="en-US" sz="2800" b="1" dirty="0">
                <a:solidFill>
                  <a:schemeClr val="tx2"/>
                </a:solidFill>
                <a:latin typeface="+mn-ea"/>
                <a:ea typeface="+mn-ea"/>
              </a:rPr>
              <a:t>实时进程的调度方式（基于抢占的实施方式分类）</a:t>
            </a:r>
            <a:endParaRPr lang="en-US" altLang="zh-CN" sz="2800" b="1" dirty="0">
              <a:solidFill>
                <a:schemeClr val="tx2"/>
              </a:solidFill>
              <a:latin typeface="+mn-ea"/>
              <a:ea typeface="+mn-ea"/>
            </a:endParaRPr>
          </a:p>
          <a:p>
            <a:endParaRPr lang="en-US" altLang="zh-CN" sz="2800" b="1" dirty="0">
              <a:solidFill>
                <a:schemeClr val="tx2"/>
              </a:solidFill>
              <a:latin typeface="+mn-ea"/>
              <a:ea typeface="+mn-ea"/>
            </a:endParaRPr>
          </a:p>
          <a:p>
            <a:pPr marL="914400" lvl="1" indent="-457200">
              <a:lnSpc>
                <a:spcPct val="200000"/>
              </a:lnSpc>
              <a:buFont typeface="+mj-lt"/>
              <a:buAutoNum type="arabicPeriod"/>
            </a:pPr>
            <a:r>
              <a:rPr lang="zh-CN" altLang="en-US" sz="2800" b="1" dirty="0">
                <a:latin typeface="+mn-ea"/>
                <a:ea typeface="+mn-ea"/>
              </a:rPr>
              <a:t>基于时间片的轮转抢占</a:t>
            </a:r>
            <a:r>
              <a:rPr lang="en-US" altLang="zh-CN" sz="2800" b="1" dirty="0">
                <a:latin typeface="+mn-ea"/>
                <a:ea typeface="+mn-ea"/>
              </a:rPr>
              <a:t>(</a:t>
            </a:r>
            <a:r>
              <a:rPr lang="zh-CN" altLang="en-US" sz="2800" b="1" dirty="0">
                <a:latin typeface="+mn-ea"/>
                <a:ea typeface="+mn-ea"/>
              </a:rPr>
              <a:t>剥夺</a:t>
            </a:r>
            <a:r>
              <a:rPr lang="en-US" altLang="zh-CN" sz="2800" b="1" dirty="0">
                <a:latin typeface="+mn-ea"/>
                <a:ea typeface="+mn-ea"/>
              </a:rPr>
              <a:t>)</a:t>
            </a:r>
            <a:r>
              <a:rPr lang="zh-CN" altLang="en-US" sz="2800" b="1" dirty="0">
                <a:latin typeface="+mn-ea"/>
                <a:ea typeface="+mn-ea"/>
              </a:rPr>
              <a:t>式调度</a:t>
            </a:r>
            <a:endParaRPr lang="en-US" altLang="zh-CN" sz="2800" b="1" dirty="0">
              <a:latin typeface="+mn-ea"/>
              <a:ea typeface="+mn-ea"/>
            </a:endParaRPr>
          </a:p>
          <a:p>
            <a:pPr marL="914400" lvl="1" indent="-457200">
              <a:lnSpc>
                <a:spcPct val="200000"/>
              </a:lnSpc>
              <a:buFont typeface="+mj-lt"/>
              <a:buAutoNum type="arabicPeriod"/>
            </a:pPr>
            <a:r>
              <a:rPr lang="zh-CN" altLang="en-US" sz="2800" b="1" dirty="0">
                <a:latin typeface="+mn-ea"/>
                <a:ea typeface="+mn-ea"/>
              </a:rPr>
              <a:t>基于优先级的非抢占式调度</a:t>
            </a:r>
            <a:endParaRPr lang="en-US" altLang="zh-CN" sz="2800" b="1" dirty="0">
              <a:latin typeface="+mn-ea"/>
              <a:ea typeface="+mn-ea"/>
            </a:endParaRPr>
          </a:p>
          <a:p>
            <a:pPr marL="914400" lvl="1" indent="-457200">
              <a:lnSpc>
                <a:spcPct val="200000"/>
              </a:lnSpc>
              <a:buFont typeface="+mj-lt"/>
              <a:buAutoNum type="arabicPeriod"/>
            </a:pPr>
            <a:r>
              <a:rPr lang="zh-CN" altLang="en-US" sz="2800" b="1" dirty="0">
                <a:latin typeface="+mn-ea"/>
                <a:ea typeface="+mn-ea"/>
              </a:rPr>
              <a:t>基于优先级的抢占点抢占调度</a:t>
            </a:r>
            <a:endParaRPr lang="en-US" altLang="zh-CN" sz="2800" b="1" dirty="0">
              <a:latin typeface="+mn-ea"/>
              <a:ea typeface="+mn-ea"/>
            </a:endParaRPr>
          </a:p>
          <a:p>
            <a:pPr marL="914400" lvl="1" indent="-457200">
              <a:lnSpc>
                <a:spcPct val="200000"/>
              </a:lnSpc>
              <a:buFont typeface="+mj-lt"/>
              <a:buAutoNum type="arabicPeriod"/>
            </a:pPr>
            <a:r>
              <a:rPr lang="zh-CN" altLang="en-US" sz="2800" b="1" dirty="0">
                <a:latin typeface="+mn-ea"/>
                <a:ea typeface="+mn-ea"/>
              </a:rPr>
              <a:t>立即抢占式调度</a:t>
            </a:r>
            <a:endParaRPr lang="en-US" altLang="zh-CN" sz="2800" b="1" dirty="0">
              <a:latin typeface="+mn-ea"/>
              <a:ea typeface="+mn-ea"/>
            </a:endParaRPr>
          </a:p>
          <a:p>
            <a:endParaRPr lang="zh-CN" altLang="en-US" sz="2800" b="1" dirty="0">
              <a:solidFill>
                <a:schemeClr val="tx2"/>
              </a:solidFill>
              <a:latin typeface="+mn-ea"/>
              <a:ea typeface="+mn-ea"/>
            </a:endParaRPr>
          </a:p>
        </p:txBody>
      </p:sp>
    </p:spTree>
    <p:extLst>
      <p:ext uri="{BB962C8B-B14F-4D97-AF65-F5344CB8AC3E}">
        <p14:creationId xmlns:p14="http://schemas.microsoft.com/office/powerpoint/2010/main" val="33925040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2.12.3 </a:t>
            </a:r>
            <a:r>
              <a:rPr lang="zh-CN" altLang="en-US" dirty="0">
                <a:latin typeface="Times New Roman" pitchFamily="18" charset="0"/>
                <a:cs typeface="Times New Roman" pitchFamily="18" charset="0"/>
              </a:rPr>
              <a:t>实时进程的调度方式</a:t>
            </a:r>
            <a:endParaRPr lang="zh-CN" altLang="en-US" b="1" dirty="0">
              <a:latin typeface="Times New Roman" pitchFamily="18" charset="0"/>
              <a:ea typeface="黑体" pitchFamily="49" charset="-122"/>
              <a:cs typeface="Times New Roman" pitchFamily="18" charset="0"/>
            </a:endParaRPr>
          </a:p>
        </p:txBody>
      </p:sp>
      <p:pic>
        <p:nvPicPr>
          <p:cNvPr id="36" name="Content Placeholder 3" descr="Fig10_05a.gif"/>
          <p:cNvPicPr>
            <a:picLocks noGrp="1" noChangeAspect="1"/>
          </p:cNvPicPr>
          <p:nvPr>
            <p:ph idx="1"/>
          </p:nvPr>
        </p:nvPicPr>
        <p:blipFill>
          <a:blip r:embed="rId2" cstate="print"/>
          <a:stretch>
            <a:fillRect/>
          </a:stretch>
        </p:blipFill>
        <p:spPr>
          <a:xfrm>
            <a:off x="1115616" y="3933056"/>
            <a:ext cx="6858000" cy="2628900"/>
          </a:xfrm>
        </p:spPr>
      </p:pic>
      <p:sp>
        <p:nvSpPr>
          <p:cNvPr id="3" name="内容占位符 2"/>
          <p:cNvSpPr>
            <a:spLocks noGrp="1"/>
          </p:cNvSpPr>
          <p:nvPr>
            <p:ph idx="4294967295"/>
          </p:nvPr>
        </p:nvSpPr>
        <p:spPr>
          <a:xfrm>
            <a:off x="-108520" y="980728"/>
            <a:ext cx="9252520" cy="4525962"/>
          </a:xfrm>
        </p:spPr>
        <p:txBody>
          <a:bodyPr/>
          <a:lstStyle/>
          <a:p>
            <a:pPr eaLnBrk="1" hangingPunct="1">
              <a:spcAft>
                <a:spcPct val="20000"/>
              </a:spcAft>
            </a:pPr>
            <a:r>
              <a:rPr lang="zh-CN" altLang="en-US" b="0" dirty="0"/>
              <a:t>实时调度方式之一：</a:t>
            </a:r>
            <a:r>
              <a:rPr lang="zh-CN" altLang="en-US" dirty="0">
                <a:ea typeface="宋体" pitchFamily="2" charset="-122"/>
              </a:rPr>
              <a:t>基于时间片的轮转调度 </a:t>
            </a:r>
            <a:r>
              <a:rPr lang="en-US" altLang="zh-CN" dirty="0">
                <a:ea typeface="宋体" pitchFamily="2" charset="-122"/>
              </a:rPr>
              <a:t>(</a:t>
            </a:r>
            <a:r>
              <a:rPr lang="zh-CN" altLang="en-US" dirty="0">
                <a:ea typeface="宋体" pitchFamily="2" charset="-122"/>
              </a:rPr>
              <a:t>属于</a:t>
            </a:r>
            <a:r>
              <a:rPr lang="zh-CN" altLang="en-US" dirty="0">
                <a:solidFill>
                  <a:srgbClr val="FF0000"/>
                </a:solidFill>
                <a:ea typeface="宋体" pitchFamily="2" charset="-122"/>
              </a:rPr>
              <a:t>抢占</a:t>
            </a:r>
            <a:r>
              <a:rPr lang="en-US" altLang="zh-CN" dirty="0">
                <a:solidFill>
                  <a:srgbClr val="FF0000"/>
                </a:solidFill>
                <a:ea typeface="宋体" pitchFamily="2" charset="-122"/>
              </a:rPr>
              <a:t>/</a:t>
            </a:r>
            <a:r>
              <a:rPr lang="zh-CN" altLang="en-US" dirty="0">
                <a:solidFill>
                  <a:srgbClr val="FF0000"/>
                </a:solidFill>
                <a:ea typeface="宋体" pitchFamily="2" charset="-122"/>
              </a:rPr>
              <a:t>剥夺</a:t>
            </a:r>
            <a:r>
              <a:rPr lang="zh-CN" altLang="en-US" dirty="0">
                <a:ea typeface="宋体" pitchFamily="2" charset="-122"/>
              </a:rPr>
              <a:t>方式</a:t>
            </a:r>
            <a:r>
              <a:rPr lang="en-US" altLang="zh-CN" dirty="0">
                <a:ea typeface="宋体" pitchFamily="2" charset="-122"/>
              </a:rPr>
              <a:t>)</a:t>
            </a:r>
          </a:p>
          <a:p>
            <a:pPr lvl="1" eaLnBrk="1" hangingPunct="1">
              <a:spcAft>
                <a:spcPct val="20000"/>
              </a:spcAft>
            </a:pPr>
            <a:r>
              <a:rPr lang="zh-CN" altLang="en-US" sz="2200" b="0" dirty="0">
                <a:ea typeface="宋体" pitchFamily="2" charset="-122"/>
              </a:rPr>
              <a:t>实时进程按</a:t>
            </a:r>
            <a:r>
              <a:rPr lang="zh-CN" altLang="en-US" sz="2200" dirty="0">
                <a:solidFill>
                  <a:srgbClr val="FE0000"/>
                </a:solidFill>
                <a:ea typeface="宋体" pitchFamily="2" charset="-122"/>
              </a:rPr>
              <a:t>时间片轮转</a:t>
            </a:r>
            <a:r>
              <a:rPr lang="zh-CN" altLang="en-US" sz="2200" b="0" dirty="0">
                <a:ea typeface="宋体" pitchFamily="2" charset="-122"/>
              </a:rPr>
              <a:t>方式执行，到达的实时进程放在就绪队列尾</a:t>
            </a:r>
            <a:endParaRPr lang="en-US" altLang="zh-CN" sz="2200" b="0" dirty="0">
              <a:ea typeface="宋体" pitchFamily="2" charset="-122"/>
            </a:endParaRPr>
          </a:p>
          <a:p>
            <a:pPr lvl="1" eaLnBrk="1" hangingPunct="1">
              <a:spcAft>
                <a:spcPct val="20000"/>
              </a:spcAft>
            </a:pPr>
            <a:r>
              <a:rPr lang="zh-CN" altLang="en-US" sz="2200" dirty="0">
                <a:ea typeface="宋体" pitchFamily="2" charset="-122"/>
              </a:rPr>
              <a:t>新到进程的时间片到时，调度</a:t>
            </a:r>
            <a:endParaRPr lang="en-US" altLang="zh-CN" sz="2200" b="0" dirty="0">
              <a:ea typeface="宋体" pitchFamily="2" charset="-122"/>
            </a:endParaRPr>
          </a:p>
          <a:p>
            <a:pPr lvl="1" eaLnBrk="1" hangingPunct="1">
              <a:spcAft>
                <a:spcPct val="20000"/>
              </a:spcAft>
            </a:pPr>
            <a:r>
              <a:rPr lang="zh-CN" altLang="en-US" sz="2200" b="0" dirty="0">
                <a:ea typeface="宋体" pitchFamily="2" charset="-122"/>
              </a:rPr>
              <a:t>响应时间一般为</a:t>
            </a:r>
            <a:r>
              <a:rPr lang="zh-CN" altLang="en-US" sz="2200" b="0" dirty="0">
                <a:solidFill>
                  <a:srgbClr val="FF0000"/>
                </a:solidFill>
                <a:ea typeface="宋体" pitchFamily="2" charset="-122"/>
              </a:rPr>
              <a:t>秒级</a:t>
            </a:r>
            <a:endParaRPr lang="en-US" altLang="zh-CN" sz="2200" b="0" dirty="0">
              <a:solidFill>
                <a:srgbClr val="FF0000"/>
              </a:solidFill>
              <a:ea typeface="宋体" pitchFamily="2" charset="-122"/>
            </a:endParaRPr>
          </a:p>
          <a:p>
            <a:pPr lvl="1" eaLnBrk="1" hangingPunct="1">
              <a:spcAft>
                <a:spcPct val="20000"/>
              </a:spcAft>
            </a:pPr>
            <a:r>
              <a:rPr lang="zh-CN" altLang="en-US" sz="2200" b="0" dirty="0">
                <a:ea typeface="宋体" pitchFamily="2" charset="-122"/>
              </a:rPr>
              <a:t>广泛用于分时系统及一般实时处理系统</a:t>
            </a:r>
          </a:p>
        </p:txBody>
      </p:sp>
    </p:spTree>
    <p:extLst>
      <p:ext uri="{BB962C8B-B14F-4D97-AF65-F5344CB8AC3E}">
        <p14:creationId xmlns:p14="http://schemas.microsoft.com/office/powerpoint/2010/main" val="178533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circle(in)">
                                      <p:cBhvr>
                                        <p:cTn id="31"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2.12.3 </a:t>
            </a:r>
            <a:r>
              <a:rPr lang="zh-CN" altLang="en-US" dirty="0">
                <a:latin typeface="Times New Roman" pitchFamily="18" charset="0"/>
                <a:cs typeface="Times New Roman" pitchFamily="18" charset="0"/>
              </a:rPr>
              <a:t>实时进程的调度方式</a:t>
            </a:r>
            <a:endParaRPr lang="zh-CN" altLang="en-US" b="1" dirty="0">
              <a:latin typeface="Times New Roman" pitchFamily="18" charset="0"/>
              <a:ea typeface="黑体" pitchFamily="49" charset="-122"/>
              <a:cs typeface="Times New Roman" pitchFamily="18" charset="0"/>
            </a:endParaRPr>
          </a:p>
        </p:txBody>
      </p:sp>
      <p:pic>
        <p:nvPicPr>
          <p:cNvPr id="4" name="Content Placeholder 3" descr="Fig10_05b.gif"/>
          <p:cNvPicPr>
            <a:picLocks noGrp="1" noChangeAspect="1"/>
          </p:cNvPicPr>
          <p:nvPr>
            <p:ph idx="1"/>
          </p:nvPr>
        </p:nvPicPr>
        <p:blipFill>
          <a:blip r:embed="rId2" cstate="print"/>
          <a:stretch>
            <a:fillRect/>
          </a:stretch>
        </p:blipFill>
        <p:spPr>
          <a:xfrm>
            <a:off x="1403648" y="3356992"/>
            <a:ext cx="6090368" cy="3180209"/>
          </a:xfrm>
        </p:spPr>
      </p:pic>
      <p:sp>
        <p:nvSpPr>
          <p:cNvPr id="3" name="内容占位符 2"/>
          <p:cNvSpPr>
            <a:spLocks noGrp="1"/>
          </p:cNvSpPr>
          <p:nvPr>
            <p:ph idx="4294967295"/>
          </p:nvPr>
        </p:nvSpPr>
        <p:spPr>
          <a:xfrm>
            <a:off x="0" y="1063278"/>
            <a:ext cx="8676456" cy="4525962"/>
          </a:xfrm>
        </p:spPr>
        <p:txBody>
          <a:bodyPr/>
          <a:lstStyle/>
          <a:p>
            <a:pPr eaLnBrk="1" hangingPunct="1">
              <a:lnSpc>
                <a:spcPct val="110000"/>
              </a:lnSpc>
              <a:spcBef>
                <a:spcPts val="0"/>
              </a:spcBef>
              <a:spcAft>
                <a:spcPts val="0"/>
              </a:spcAft>
            </a:pPr>
            <a:r>
              <a:rPr lang="zh-CN" altLang="en-US" b="0" dirty="0"/>
              <a:t>实时调度方式之二：</a:t>
            </a:r>
            <a:r>
              <a:rPr lang="zh-CN" altLang="en-US" dirty="0">
                <a:ea typeface="宋体" pitchFamily="2" charset="-122"/>
              </a:rPr>
              <a:t>基于优先级的</a:t>
            </a:r>
            <a:r>
              <a:rPr lang="zh-CN" altLang="en-US" dirty="0">
                <a:solidFill>
                  <a:srgbClr val="FF0000"/>
                </a:solidFill>
                <a:ea typeface="宋体" pitchFamily="2" charset="-122"/>
              </a:rPr>
              <a:t>非抢占</a:t>
            </a:r>
            <a:r>
              <a:rPr lang="zh-CN" altLang="en-US" dirty="0">
                <a:ea typeface="宋体" pitchFamily="2" charset="-122"/>
              </a:rPr>
              <a:t>调度</a:t>
            </a:r>
            <a:endParaRPr lang="en-US" altLang="zh-CN" dirty="0">
              <a:ea typeface="宋体" pitchFamily="2" charset="-122"/>
            </a:endParaRPr>
          </a:p>
          <a:p>
            <a:pPr lvl="1" eaLnBrk="1" hangingPunct="1">
              <a:lnSpc>
                <a:spcPct val="110000"/>
              </a:lnSpc>
              <a:spcBef>
                <a:spcPts val="0"/>
              </a:spcBef>
              <a:spcAft>
                <a:spcPts val="0"/>
              </a:spcAft>
            </a:pPr>
            <a:r>
              <a:rPr lang="zh-CN" altLang="en-US" sz="2200" b="0" dirty="0">
                <a:ea typeface="宋体" pitchFamily="2" charset="-122"/>
              </a:rPr>
              <a:t>实时进程按</a:t>
            </a:r>
            <a:r>
              <a:rPr lang="zh-CN" altLang="en-US" sz="2200" dirty="0">
                <a:solidFill>
                  <a:srgbClr val="FE0000"/>
                </a:solidFill>
                <a:ea typeface="宋体" pitchFamily="2" charset="-122"/>
              </a:rPr>
              <a:t>优先级</a:t>
            </a:r>
            <a:r>
              <a:rPr lang="zh-CN" altLang="en-US" sz="2200" b="0" dirty="0">
                <a:ea typeface="宋体" pitchFamily="2" charset="-122"/>
              </a:rPr>
              <a:t>、</a:t>
            </a:r>
            <a:r>
              <a:rPr lang="zh-CN" altLang="en-US" sz="2200" dirty="0">
                <a:solidFill>
                  <a:srgbClr val="FE0000"/>
                </a:solidFill>
                <a:ea typeface="宋体" pitchFamily="2" charset="-122"/>
              </a:rPr>
              <a:t>非抢占</a:t>
            </a:r>
            <a:r>
              <a:rPr lang="zh-CN" altLang="en-US" sz="2200" b="0" dirty="0">
                <a:ea typeface="宋体" pitchFamily="2" charset="-122"/>
              </a:rPr>
              <a:t>方式执行，新到的</a:t>
            </a:r>
            <a:r>
              <a:rPr lang="zh-CN" altLang="en-US" sz="2200" dirty="0">
                <a:ea typeface="宋体" pitchFamily="2" charset="-122"/>
              </a:rPr>
              <a:t>实时</a:t>
            </a:r>
            <a:r>
              <a:rPr lang="zh-CN" altLang="en-US" sz="2200" b="0" dirty="0">
                <a:ea typeface="宋体" pitchFamily="2" charset="-122"/>
              </a:rPr>
              <a:t>进程放在就绪队列首部</a:t>
            </a:r>
            <a:endParaRPr lang="en-US" altLang="zh-CN" sz="2200" b="0" dirty="0">
              <a:ea typeface="宋体" pitchFamily="2" charset="-122"/>
            </a:endParaRPr>
          </a:p>
          <a:p>
            <a:pPr lvl="1" eaLnBrk="1" hangingPunct="1">
              <a:lnSpc>
                <a:spcPct val="110000"/>
              </a:lnSpc>
              <a:spcBef>
                <a:spcPts val="0"/>
              </a:spcBef>
              <a:spcAft>
                <a:spcPts val="0"/>
              </a:spcAft>
            </a:pPr>
            <a:r>
              <a:rPr lang="zh-CN" altLang="en-US" sz="2200" dirty="0">
                <a:ea typeface="宋体" pitchFamily="2" charset="-122"/>
              </a:rPr>
              <a:t>当前进程</a:t>
            </a:r>
            <a:r>
              <a:rPr lang="zh-CN" altLang="en-US" sz="2200" dirty="0">
                <a:solidFill>
                  <a:srgbClr val="FF0000"/>
                </a:solidFill>
                <a:ea typeface="宋体" pitchFamily="2" charset="-122"/>
              </a:rPr>
              <a:t>阻塞或完成</a:t>
            </a:r>
            <a:r>
              <a:rPr lang="zh-CN" altLang="en-US" sz="2200" dirty="0">
                <a:ea typeface="宋体" pitchFamily="2" charset="-122"/>
              </a:rPr>
              <a:t>时，立即调度新到进程</a:t>
            </a:r>
            <a:endParaRPr lang="en-US" altLang="zh-CN" sz="2200" b="0" dirty="0">
              <a:ea typeface="宋体" pitchFamily="2" charset="-122"/>
            </a:endParaRPr>
          </a:p>
          <a:p>
            <a:pPr lvl="1" eaLnBrk="1" hangingPunct="1">
              <a:lnSpc>
                <a:spcPct val="110000"/>
              </a:lnSpc>
              <a:spcBef>
                <a:spcPts val="0"/>
              </a:spcBef>
              <a:spcAft>
                <a:spcPts val="0"/>
              </a:spcAft>
            </a:pPr>
            <a:r>
              <a:rPr lang="zh-CN" altLang="en-US" sz="2200" b="0" dirty="0">
                <a:ea typeface="宋体" pitchFamily="2" charset="-122"/>
              </a:rPr>
              <a:t>响应时间一般在</a:t>
            </a:r>
            <a:r>
              <a:rPr lang="zh-CN" altLang="en-US" sz="2200" b="0" dirty="0">
                <a:solidFill>
                  <a:srgbClr val="FF0000"/>
                </a:solidFill>
                <a:ea typeface="宋体" pitchFamily="2" charset="-122"/>
              </a:rPr>
              <a:t>数百毫秒至数秒</a:t>
            </a:r>
            <a:r>
              <a:rPr lang="zh-CN" altLang="en-US" sz="2200" b="0" dirty="0">
                <a:ea typeface="宋体" pitchFamily="2" charset="-122"/>
              </a:rPr>
              <a:t>范围</a:t>
            </a:r>
            <a:endParaRPr lang="en-US" altLang="zh-CN" sz="2200" b="0" dirty="0">
              <a:ea typeface="宋体" pitchFamily="2" charset="-122"/>
            </a:endParaRPr>
          </a:p>
          <a:p>
            <a:pPr lvl="1" eaLnBrk="1" hangingPunct="1">
              <a:lnSpc>
                <a:spcPct val="110000"/>
              </a:lnSpc>
              <a:spcBef>
                <a:spcPts val="0"/>
              </a:spcBef>
              <a:spcAft>
                <a:spcPts val="0"/>
              </a:spcAft>
            </a:pPr>
            <a:r>
              <a:rPr lang="zh-CN" altLang="en-US" sz="2200" b="0" dirty="0">
                <a:ea typeface="宋体" pitchFamily="2" charset="-122"/>
              </a:rPr>
              <a:t>多用于多道批处理系统及不太严格的实时系统</a:t>
            </a:r>
          </a:p>
          <a:p>
            <a:pPr lvl="2">
              <a:buFont typeface="Wingdings" pitchFamily="2" charset="2"/>
              <a:buChar char="Ø"/>
            </a:pPr>
            <a:endParaRPr lang="zh-CN" altLang="en-US" sz="2400" b="0" dirty="0">
              <a:ea typeface="宋体" pitchFamily="2" charset="-122"/>
            </a:endParaRPr>
          </a:p>
        </p:txBody>
      </p:sp>
    </p:spTree>
    <p:extLst>
      <p:ext uri="{BB962C8B-B14F-4D97-AF65-F5344CB8AC3E}">
        <p14:creationId xmlns:p14="http://schemas.microsoft.com/office/powerpoint/2010/main" val="151320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2.12.3 </a:t>
            </a:r>
            <a:r>
              <a:rPr lang="zh-CN" altLang="en-US" dirty="0">
                <a:latin typeface="Times New Roman" pitchFamily="18" charset="0"/>
                <a:cs typeface="Times New Roman" pitchFamily="18" charset="0"/>
              </a:rPr>
              <a:t>实时进程的调度方式</a:t>
            </a:r>
            <a:endParaRPr lang="zh-CN" altLang="en-US" b="1" dirty="0">
              <a:latin typeface="Times New Roman" pitchFamily="18" charset="0"/>
              <a:ea typeface="黑体" pitchFamily="49" charset="-122"/>
              <a:cs typeface="Times New Roman" pitchFamily="18" charset="0"/>
            </a:endParaRPr>
          </a:p>
        </p:txBody>
      </p:sp>
      <p:pic>
        <p:nvPicPr>
          <p:cNvPr id="4" name="Content Placeholder 3" descr="Fig10_05c.gif"/>
          <p:cNvPicPr>
            <a:picLocks noGrp="1" noChangeAspect="1"/>
          </p:cNvPicPr>
          <p:nvPr>
            <p:ph idx="1"/>
          </p:nvPr>
        </p:nvPicPr>
        <p:blipFill>
          <a:blip r:embed="rId2" cstate="print"/>
          <a:stretch>
            <a:fillRect/>
          </a:stretch>
        </p:blipFill>
        <p:spPr>
          <a:xfrm>
            <a:off x="971600" y="3068960"/>
            <a:ext cx="6969968" cy="3202729"/>
          </a:xfrm>
        </p:spPr>
      </p:pic>
      <p:sp>
        <p:nvSpPr>
          <p:cNvPr id="3" name="内容占位符 2"/>
          <p:cNvSpPr>
            <a:spLocks noGrp="1"/>
          </p:cNvSpPr>
          <p:nvPr>
            <p:ph idx="4294967295"/>
          </p:nvPr>
        </p:nvSpPr>
        <p:spPr>
          <a:xfrm>
            <a:off x="0" y="991270"/>
            <a:ext cx="8676456" cy="4525962"/>
          </a:xfrm>
        </p:spPr>
        <p:txBody>
          <a:bodyPr/>
          <a:lstStyle/>
          <a:p>
            <a:pPr marL="342900" lvl="1" indent="-342900" eaLnBrk="1" hangingPunct="1">
              <a:lnSpc>
                <a:spcPct val="110000"/>
              </a:lnSpc>
              <a:spcBef>
                <a:spcPts val="0"/>
              </a:spcBef>
              <a:spcAft>
                <a:spcPts val="0"/>
              </a:spcAft>
              <a:buNone/>
            </a:pPr>
            <a:r>
              <a:rPr lang="zh-CN" altLang="en-US" sz="2800" b="1" dirty="0">
                <a:solidFill>
                  <a:schemeClr val="tx2"/>
                </a:solidFill>
                <a:latin typeface="+mn-ea"/>
                <a:ea typeface="+mn-ea"/>
              </a:rPr>
              <a:t>实时调度方式之三：基于优先级的</a:t>
            </a:r>
            <a:r>
              <a:rPr lang="zh-CN" altLang="en-US" sz="2800" b="1" dirty="0">
                <a:solidFill>
                  <a:srgbClr val="FF0000"/>
                </a:solidFill>
                <a:latin typeface="+mn-ea"/>
                <a:ea typeface="+mn-ea"/>
              </a:rPr>
              <a:t>抢占点抢占</a:t>
            </a:r>
            <a:r>
              <a:rPr lang="zh-CN" altLang="en-US" sz="2800" b="1" dirty="0">
                <a:solidFill>
                  <a:schemeClr val="tx2"/>
                </a:solidFill>
                <a:latin typeface="+mn-ea"/>
                <a:ea typeface="+mn-ea"/>
              </a:rPr>
              <a:t>调度</a:t>
            </a:r>
            <a:endParaRPr lang="en-US" altLang="zh-CN" sz="2800" b="1" dirty="0">
              <a:solidFill>
                <a:schemeClr val="tx2"/>
              </a:solidFill>
              <a:latin typeface="+mn-ea"/>
              <a:ea typeface="+mn-ea"/>
            </a:endParaRPr>
          </a:p>
          <a:p>
            <a:pPr lvl="1" eaLnBrk="1" hangingPunct="1">
              <a:lnSpc>
                <a:spcPct val="110000"/>
              </a:lnSpc>
              <a:spcBef>
                <a:spcPts val="0"/>
              </a:spcBef>
              <a:spcAft>
                <a:spcPts val="0"/>
              </a:spcAft>
            </a:pPr>
            <a:r>
              <a:rPr lang="zh-CN" altLang="en-US" sz="2400" b="0" dirty="0">
                <a:ea typeface="宋体" pitchFamily="2" charset="-122"/>
              </a:rPr>
              <a:t>实时进程按</a:t>
            </a:r>
            <a:r>
              <a:rPr lang="zh-CN" altLang="en-US" sz="2400" dirty="0">
                <a:solidFill>
                  <a:srgbClr val="FE0000"/>
                </a:solidFill>
                <a:ea typeface="宋体" pitchFamily="2" charset="-122"/>
              </a:rPr>
              <a:t>优先级</a:t>
            </a:r>
            <a:r>
              <a:rPr lang="zh-CN" altLang="en-US" sz="2400" b="0" dirty="0">
                <a:ea typeface="宋体" pitchFamily="2" charset="-122"/>
              </a:rPr>
              <a:t>、</a:t>
            </a:r>
            <a:r>
              <a:rPr lang="zh-CN" altLang="en-US" sz="2400" dirty="0">
                <a:solidFill>
                  <a:srgbClr val="FE0000"/>
                </a:solidFill>
                <a:ea typeface="宋体" pitchFamily="2" charset="-122"/>
              </a:rPr>
              <a:t>抢占</a:t>
            </a:r>
            <a:r>
              <a:rPr lang="zh-CN" altLang="en-US" sz="2400" b="0" dirty="0">
                <a:ea typeface="宋体" pitchFamily="2" charset="-122"/>
              </a:rPr>
              <a:t>方式执行</a:t>
            </a:r>
            <a:endParaRPr lang="en-US" altLang="zh-CN" sz="2400" b="0" dirty="0">
              <a:ea typeface="宋体" pitchFamily="2" charset="-122"/>
            </a:endParaRPr>
          </a:p>
          <a:p>
            <a:pPr lvl="1" eaLnBrk="1" hangingPunct="1">
              <a:lnSpc>
                <a:spcPct val="110000"/>
              </a:lnSpc>
              <a:spcBef>
                <a:spcPts val="0"/>
              </a:spcBef>
              <a:spcAft>
                <a:spcPts val="0"/>
              </a:spcAft>
            </a:pPr>
            <a:r>
              <a:rPr lang="zh-CN" altLang="en-US" dirty="0">
                <a:ea typeface="宋体" pitchFamily="2" charset="-122"/>
              </a:rPr>
              <a:t>当下一个剥夺点</a:t>
            </a:r>
            <a:r>
              <a:rPr lang="en-US" altLang="zh-CN" dirty="0">
                <a:ea typeface="宋体" pitchFamily="2" charset="-122"/>
              </a:rPr>
              <a:t>(</a:t>
            </a:r>
            <a:r>
              <a:rPr lang="zh-CN" altLang="en-US" dirty="0">
                <a:ea typeface="宋体" pitchFamily="2" charset="-122"/>
              </a:rPr>
              <a:t>时钟中断</a:t>
            </a:r>
            <a:r>
              <a:rPr lang="en-US" altLang="zh-CN" dirty="0">
                <a:ea typeface="宋体" pitchFamily="2" charset="-122"/>
              </a:rPr>
              <a:t>)</a:t>
            </a:r>
            <a:r>
              <a:rPr lang="zh-CN" altLang="en-US" dirty="0">
                <a:ea typeface="宋体" pitchFamily="2" charset="-122"/>
              </a:rPr>
              <a:t>到来时，立即占用</a:t>
            </a:r>
            <a:r>
              <a:rPr lang="en-US" altLang="zh-CN" dirty="0">
                <a:ea typeface="宋体" pitchFamily="2" charset="-122"/>
              </a:rPr>
              <a:t>CPU</a:t>
            </a:r>
            <a:endParaRPr lang="en-US" altLang="zh-CN" sz="2400" b="0" dirty="0">
              <a:ea typeface="宋体" pitchFamily="2" charset="-122"/>
            </a:endParaRPr>
          </a:p>
          <a:p>
            <a:pPr lvl="1" eaLnBrk="1" hangingPunct="1">
              <a:lnSpc>
                <a:spcPct val="110000"/>
              </a:lnSpc>
              <a:spcBef>
                <a:spcPts val="0"/>
              </a:spcBef>
              <a:spcAft>
                <a:spcPts val="0"/>
              </a:spcAft>
            </a:pPr>
            <a:r>
              <a:rPr lang="zh-CN" altLang="en-US" b="0" dirty="0">
                <a:ea typeface="宋体" pitchFamily="2" charset="-122"/>
              </a:rPr>
              <a:t>响应时间一般在</a:t>
            </a:r>
            <a:r>
              <a:rPr lang="zh-CN" altLang="en-US" b="0" dirty="0">
                <a:solidFill>
                  <a:srgbClr val="FF0000"/>
                </a:solidFill>
                <a:ea typeface="宋体" pitchFamily="2" charset="-122"/>
              </a:rPr>
              <a:t>几毫秒至几十毫秒</a:t>
            </a:r>
          </a:p>
          <a:p>
            <a:pPr lvl="1" eaLnBrk="1" hangingPunct="1">
              <a:lnSpc>
                <a:spcPct val="110000"/>
              </a:lnSpc>
              <a:spcBef>
                <a:spcPts val="0"/>
              </a:spcBef>
              <a:spcAft>
                <a:spcPts val="0"/>
              </a:spcAft>
            </a:pPr>
            <a:r>
              <a:rPr lang="zh-CN" altLang="en-US" b="0" dirty="0">
                <a:ea typeface="宋体" pitchFamily="2" charset="-122"/>
              </a:rPr>
              <a:t>用于一般实时系统</a:t>
            </a:r>
          </a:p>
        </p:txBody>
      </p:sp>
    </p:spTree>
    <p:extLst>
      <p:ext uri="{BB962C8B-B14F-4D97-AF65-F5344CB8AC3E}">
        <p14:creationId xmlns:p14="http://schemas.microsoft.com/office/powerpoint/2010/main" val="214657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lang="en-US" altLang="zh-CN" dirty="0">
                <a:latin typeface="Times New Roman" pitchFamily="18" charset="0"/>
                <a:cs typeface="Times New Roman" pitchFamily="18" charset="0"/>
              </a:rPr>
              <a:t>2.12.3 </a:t>
            </a:r>
            <a:r>
              <a:rPr lang="zh-CN" altLang="en-US" dirty="0">
                <a:latin typeface="Times New Roman" pitchFamily="18" charset="0"/>
                <a:cs typeface="Times New Roman" pitchFamily="18" charset="0"/>
              </a:rPr>
              <a:t>实时进程的调度方式</a:t>
            </a:r>
            <a:endParaRPr lang="zh-CN" altLang="en-US" b="1" dirty="0">
              <a:latin typeface="Times New Roman" pitchFamily="18" charset="0"/>
              <a:ea typeface="黑体" pitchFamily="49" charset="-122"/>
              <a:cs typeface="Times New Roman" pitchFamily="18" charset="0"/>
            </a:endParaRPr>
          </a:p>
        </p:txBody>
      </p:sp>
      <p:pic>
        <p:nvPicPr>
          <p:cNvPr id="6" name="Content Placeholder 3" descr="Fig10_05d.gif"/>
          <p:cNvPicPr>
            <a:picLocks noGrp="1" noChangeAspect="1"/>
          </p:cNvPicPr>
          <p:nvPr>
            <p:ph idx="1"/>
          </p:nvPr>
        </p:nvPicPr>
        <p:blipFill>
          <a:blip r:embed="rId2" cstate="print"/>
          <a:stretch>
            <a:fillRect/>
          </a:stretch>
        </p:blipFill>
        <p:spPr>
          <a:xfrm>
            <a:off x="838200" y="3068960"/>
            <a:ext cx="7075582" cy="3219450"/>
          </a:xfrm>
        </p:spPr>
      </p:pic>
      <p:sp>
        <p:nvSpPr>
          <p:cNvPr id="3" name="内容占位符 2"/>
          <p:cNvSpPr>
            <a:spLocks noGrp="1"/>
          </p:cNvSpPr>
          <p:nvPr>
            <p:ph idx="4294967295"/>
          </p:nvPr>
        </p:nvSpPr>
        <p:spPr>
          <a:xfrm>
            <a:off x="0" y="1052513"/>
            <a:ext cx="8229600" cy="4525962"/>
          </a:xfrm>
        </p:spPr>
        <p:txBody>
          <a:bodyPr/>
          <a:lstStyle/>
          <a:p>
            <a:pPr marL="342900" lvl="1" indent="-342900" eaLnBrk="1" hangingPunct="1">
              <a:lnSpc>
                <a:spcPct val="110000"/>
              </a:lnSpc>
              <a:spcBef>
                <a:spcPts val="0"/>
              </a:spcBef>
              <a:spcAft>
                <a:spcPts val="0"/>
              </a:spcAft>
              <a:buNone/>
            </a:pPr>
            <a:r>
              <a:rPr lang="zh-CN" altLang="en-US" sz="2800" b="1" dirty="0">
                <a:solidFill>
                  <a:schemeClr val="tx2"/>
                </a:solidFill>
              </a:rPr>
              <a:t>实时调度方式之四：立即</a:t>
            </a:r>
            <a:r>
              <a:rPr lang="zh-CN" altLang="en-US" sz="2800" b="1" dirty="0">
                <a:solidFill>
                  <a:schemeClr val="tx2"/>
                </a:solidFill>
                <a:ea typeface="宋体" pitchFamily="2" charset="-122"/>
              </a:rPr>
              <a:t>抢占式调度</a:t>
            </a:r>
            <a:endParaRPr lang="en-US" altLang="zh-CN" sz="2800" b="1" dirty="0">
              <a:solidFill>
                <a:schemeClr val="tx2"/>
              </a:solidFill>
            </a:endParaRPr>
          </a:p>
          <a:p>
            <a:pPr lvl="1" eaLnBrk="1" hangingPunct="1">
              <a:lnSpc>
                <a:spcPct val="110000"/>
              </a:lnSpc>
              <a:spcBef>
                <a:spcPts val="0"/>
              </a:spcBef>
              <a:spcAft>
                <a:spcPts val="0"/>
              </a:spcAft>
            </a:pPr>
            <a:r>
              <a:rPr lang="zh-CN" altLang="en-US" sz="2400" b="0" dirty="0">
                <a:ea typeface="宋体" pitchFamily="2" charset="-122"/>
              </a:rPr>
              <a:t>实时进程按</a:t>
            </a:r>
            <a:r>
              <a:rPr lang="zh-CN" altLang="en-US" sz="2400" dirty="0">
                <a:solidFill>
                  <a:srgbClr val="FE0000"/>
                </a:solidFill>
                <a:ea typeface="宋体" pitchFamily="2" charset="-122"/>
              </a:rPr>
              <a:t>优先级</a:t>
            </a:r>
            <a:r>
              <a:rPr lang="zh-CN" altLang="en-US" sz="2400" b="0" dirty="0">
                <a:ea typeface="宋体" pitchFamily="2" charset="-122"/>
              </a:rPr>
              <a:t>、</a:t>
            </a:r>
            <a:r>
              <a:rPr lang="zh-CN" altLang="en-US" sz="2400" dirty="0">
                <a:solidFill>
                  <a:srgbClr val="FE0000"/>
                </a:solidFill>
                <a:ea typeface="宋体" pitchFamily="2" charset="-122"/>
              </a:rPr>
              <a:t>抢占</a:t>
            </a:r>
            <a:r>
              <a:rPr lang="zh-CN" altLang="en-US" sz="2400" b="0" dirty="0">
                <a:ea typeface="宋体" pitchFamily="2" charset="-122"/>
              </a:rPr>
              <a:t>方式执行</a:t>
            </a:r>
            <a:endParaRPr lang="en-US" altLang="zh-CN" sz="2400" b="0" dirty="0">
              <a:ea typeface="宋体" pitchFamily="2" charset="-122"/>
            </a:endParaRPr>
          </a:p>
          <a:p>
            <a:pPr lvl="1" eaLnBrk="1" hangingPunct="1">
              <a:lnSpc>
                <a:spcPct val="110000"/>
              </a:lnSpc>
              <a:spcBef>
                <a:spcPts val="0"/>
              </a:spcBef>
              <a:spcAft>
                <a:spcPts val="0"/>
              </a:spcAft>
            </a:pPr>
            <a:r>
              <a:rPr lang="zh-CN" altLang="en-US" b="0" dirty="0">
                <a:ea typeface="宋体" pitchFamily="2" charset="-122"/>
              </a:rPr>
              <a:t>响应时间为</a:t>
            </a:r>
            <a:r>
              <a:rPr lang="zh-CN" altLang="en-US" b="0" dirty="0">
                <a:solidFill>
                  <a:srgbClr val="FF0000"/>
                </a:solidFill>
                <a:ea typeface="宋体" pitchFamily="2" charset="-122"/>
              </a:rPr>
              <a:t>微秒至毫秒级</a:t>
            </a:r>
          </a:p>
          <a:p>
            <a:pPr lvl="1" eaLnBrk="1" hangingPunct="1">
              <a:lnSpc>
                <a:spcPct val="110000"/>
              </a:lnSpc>
              <a:spcBef>
                <a:spcPts val="0"/>
              </a:spcBef>
              <a:spcAft>
                <a:spcPts val="0"/>
              </a:spcAft>
            </a:pPr>
            <a:r>
              <a:rPr lang="zh-CN" altLang="en-US" b="0" dirty="0">
                <a:ea typeface="宋体" pitchFamily="2" charset="-122"/>
              </a:rPr>
              <a:t>可用于苛刻的实时系统</a:t>
            </a:r>
          </a:p>
        </p:txBody>
      </p:sp>
    </p:spTree>
    <p:extLst>
      <p:ext uri="{BB962C8B-B14F-4D97-AF65-F5344CB8AC3E}">
        <p14:creationId xmlns:p14="http://schemas.microsoft.com/office/powerpoint/2010/main" val="3273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89672B-8D93-5648-BAA5-337BCB77F78A}"/>
              </a:ext>
            </a:extLst>
          </p:cNvPr>
          <p:cNvSpPr>
            <a:spLocks noGrp="1"/>
          </p:cNvSpPr>
          <p:nvPr>
            <p:ph type="title"/>
          </p:nvPr>
        </p:nvSpPr>
        <p:spPr/>
        <p:txBody>
          <a:bodyPr/>
          <a:lstStyle/>
          <a:p>
            <a:r>
              <a:rPr kumimoji="1" lang="en-US" altLang="zh-CN" dirty="0"/>
              <a:t>2.12.4 </a:t>
            </a:r>
            <a:r>
              <a:rPr kumimoji="1" lang="zh-CN" altLang="en-US" dirty="0"/>
              <a:t>实时调度的方法分类</a:t>
            </a:r>
          </a:p>
        </p:txBody>
      </p:sp>
      <p:sp>
        <p:nvSpPr>
          <p:cNvPr id="3" name="内容占位符 2">
            <a:extLst>
              <a:ext uri="{FF2B5EF4-FFF2-40B4-BE49-F238E27FC236}">
                <a16:creationId xmlns:a16="http://schemas.microsoft.com/office/drawing/2014/main" id="{C0F2DC6E-9CB5-6F40-AA74-8EE9079A5E6F}"/>
              </a:ext>
            </a:extLst>
          </p:cNvPr>
          <p:cNvSpPr>
            <a:spLocks noGrp="1"/>
          </p:cNvSpPr>
          <p:nvPr>
            <p:ph idx="1"/>
          </p:nvPr>
        </p:nvSpPr>
        <p:spPr/>
        <p:txBody>
          <a:bodyPr/>
          <a:lstStyle/>
          <a:p>
            <a:pPr>
              <a:lnSpc>
                <a:spcPct val="170000"/>
              </a:lnSpc>
            </a:pPr>
            <a:r>
              <a:rPr lang="zh-CN" altLang="en-US" dirty="0">
                <a:latin typeface="+mn-ea"/>
              </a:rPr>
              <a:t>静态表驱动调度法</a:t>
            </a:r>
            <a:endParaRPr lang="en-US" altLang="zh-CN" dirty="0">
              <a:latin typeface="+mn-ea"/>
            </a:endParaRPr>
          </a:p>
          <a:p>
            <a:pPr>
              <a:lnSpc>
                <a:spcPct val="170000"/>
              </a:lnSpc>
            </a:pPr>
            <a:r>
              <a:rPr lang="zh-CN" altLang="en-US" dirty="0">
                <a:latin typeface="+mn-ea"/>
              </a:rPr>
              <a:t>静态优先级抢占调度法</a:t>
            </a:r>
            <a:endParaRPr lang="en-US" altLang="zh-CN" dirty="0">
              <a:latin typeface="+mn-ea"/>
            </a:endParaRPr>
          </a:p>
          <a:p>
            <a:pPr>
              <a:lnSpc>
                <a:spcPct val="170000"/>
              </a:lnSpc>
            </a:pPr>
            <a:r>
              <a:rPr lang="zh-CN" altLang="en-US" dirty="0">
                <a:latin typeface="+mn-ea"/>
              </a:rPr>
              <a:t>基于动态规划的调度法</a:t>
            </a:r>
            <a:endParaRPr lang="en-US" altLang="zh-CN" dirty="0">
              <a:latin typeface="+mn-ea"/>
            </a:endParaRPr>
          </a:p>
          <a:p>
            <a:pPr>
              <a:lnSpc>
                <a:spcPct val="170000"/>
              </a:lnSpc>
            </a:pPr>
            <a:r>
              <a:rPr lang="zh-CN" altLang="en-US" dirty="0">
                <a:latin typeface="+mn-ea"/>
              </a:rPr>
              <a:t>动态尽力调度法</a:t>
            </a:r>
          </a:p>
          <a:p>
            <a:endParaRPr kumimoji="1" lang="zh-CN" altLang="en-US" dirty="0"/>
          </a:p>
        </p:txBody>
      </p:sp>
    </p:spTree>
    <p:extLst>
      <p:ext uri="{BB962C8B-B14F-4D97-AF65-F5344CB8AC3E}">
        <p14:creationId xmlns:p14="http://schemas.microsoft.com/office/powerpoint/2010/main" val="30558122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922F3-3F45-BB47-9ED4-BBD2348674B9}"/>
              </a:ext>
            </a:extLst>
          </p:cNvPr>
          <p:cNvSpPr>
            <a:spLocks noGrp="1"/>
          </p:cNvSpPr>
          <p:nvPr>
            <p:ph type="title"/>
          </p:nvPr>
        </p:nvSpPr>
        <p:spPr/>
        <p:txBody>
          <a:bodyPr/>
          <a:lstStyle/>
          <a:p>
            <a:r>
              <a:rPr kumimoji="1" lang="en-US" altLang="zh-CN" dirty="0"/>
              <a:t>2.12.4 </a:t>
            </a:r>
            <a:r>
              <a:rPr kumimoji="1" lang="zh-CN" altLang="en-US" dirty="0"/>
              <a:t>实时调度的方法分类</a:t>
            </a:r>
          </a:p>
        </p:txBody>
      </p:sp>
      <p:sp>
        <p:nvSpPr>
          <p:cNvPr id="3" name="内容占位符 2">
            <a:extLst>
              <a:ext uri="{FF2B5EF4-FFF2-40B4-BE49-F238E27FC236}">
                <a16:creationId xmlns:a16="http://schemas.microsoft.com/office/drawing/2014/main" id="{3746584F-A6E8-194F-84E9-2BB73298192E}"/>
              </a:ext>
            </a:extLst>
          </p:cNvPr>
          <p:cNvSpPr>
            <a:spLocks noGrp="1"/>
          </p:cNvSpPr>
          <p:nvPr>
            <p:ph idx="1"/>
          </p:nvPr>
        </p:nvSpPr>
        <p:spPr>
          <a:xfrm>
            <a:off x="457200" y="1484784"/>
            <a:ext cx="8229600" cy="4525963"/>
          </a:xfrm>
        </p:spPr>
        <p:txBody>
          <a:bodyPr/>
          <a:lstStyle/>
          <a:p>
            <a:pPr>
              <a:lnSpc>
                <a:spcPct val="125000"/>
              </a:lnSpc>
            </a:pPr>
            <a:r>
              <a:rPr lang="zh-CN" altLang="en-US" dirty="0">
                <a:latin typeface="+mn-ea"/>
              </a:rPr>
              <a:t>静态表驱动调度法</a:t>
            </a:r>
            <a:endParaRPr lang="en-US" altLang="zh-CN" dirty="0">
              <a:latin typeface="+mn-ea"/>
            </a:endParaRPr>
          </a:p>
          <a:p>
            <a:pPr lvl="1" algn="just">
              <a:lnSpc>
                <a:spcPct val="125000"/>
              </a:lnSpc>
            </a:pPr>
            <a:r>
              <a:rPr lang="zh-CN" altLang="en-US" dirty="0">
                <a:ea typeface="+mn-ea"/>
              </a:rPr>
              <a:t>用于调度</a:t>
            </a:r>
            <a:r>
              <a:rPr lang="zh-CN" altLang="en-US" i="1" u="sng" dirty="0">
                <a:solidFill>
                  <a:schemeClr val="accent2"/>
                </a:solidFill>
                <a:ea typeface="+mn-ea"/>
              </a:rPr>
              <a:t>周期性实时任务</a:t>
            </a:r>
            <a:r>
              <a:rPr lang="zh-CN" altLang="en-US" dirty="0">
                <a:ea typeface="+mn-ea"/>
              </a:rPr>
              <a:t>。</a:t>
            </a:r>
          </a:p>
          <a:p>
            <a:pPr lvl="1" algn="just">
              <a:lnSpc>
                <a:spcPct val="125000"/>
              </a:lnSpc>
            </a:pPr>
            <a:r>
              <a:rPr lang="zh-CN" altLang="en-US" dirty="0">
                <a:ea typeface="+mn-ea"/>
              </a:rPr>
              <a:t>按照任务周期到达的时间、执行时间、完成截止时间（</a:t>
            </a:r>
            <a:r>
              <a:rPr lang="en-US" altLang="zh-CN" dirty="0">
                <a:ea typeface="+mn-ea"/>
              </a:rPr>
              <a:t>ending deadline</a:t>
            </a:r>
            <a:r>
              <a:rPr lang="zh-CN" altLang="en-US" dirty="0">
                <a:ea typeface="+mn-ea"/>
              </a:rPr>
              <a:t>）以及任务的优先级，</a:t>
            </a:r>
            <a:r>
              <a:rPr lang="zh-CN" altLang="en-US" i="1" u="sng" dirty="0">
                <a:solidFill>
                  <a:schemeClr val="accent2"/>
                </a:solidFill>
                <a:ea typeface="+mn-ea"/>
              </a:rPr>
              <a:t>制订调度表</a:t>
            </a:r>
            <a:r>
              <a:rPr lang="zh-CN" altLang="en-US" dirty="0">
                <a:ea typeface="+mn-ea"/>
              </a:rPr>
              <a:t>，调度实时任务。</a:t>
            </a:r>
          </a:p>
          <a:p>
            <a:pPr lvl="1" algn="just">
              <a:lnSpc>
                <a:spcPct val="125000"/>
              </a:lnSpc>
            </a:pPr>
            <a:r>
              <a:rPr lang="zh-CN" altLang="en-US" dirty="0">
                <a:ea typeface="+mn-ea"/>
              </a:rPr>
              <a:t>最早截止时间优先（</a:t>
            </a:r>
            <a:r>
              <a:rPr lang="en-US" altLang="zh-CN" dirty="0">
                <a:ea typeface="+mn-ea"/>
              </a:rPr>
              <a:t>EDF</a:t>
            </a:r>
            <a:r>
              <a:rPr lang="zh-CN" altLang="en-US" dirty="0">
                <a:ea typeface="+mn-ea"/>
              </a:rPr>
              <a:t>）调度算法即属于此类。 </a:t>
            </a:r>
          </a:p>
          <a:p>
            <a:pPr lvl="1" algn="just">
              <a:lnSpc>
                <a:spcPct val="125000"/>
              </a:lnSpc>
            </a:pPr>
            <a:r>
              <a:rPr lang="zh-CN" altLang="en-US" dirty="0">
                <a:ea typeface="+mn-ea"/>
              </a:rPr>
              <a:t>此类算法不灵活，任何任务的调度申请改动都会引起调度表的修改。 </a:t>
            </a:r>
          </a:p>
          <a:p>
            <a:endParaRPr kumimoji="1" lang="zh-CN" altLang="en-US" dirty="0"/>
          </a:p>
        </p:txBody>
      </p:sp>
    </p:spTree>
    <p:extLst>
      <p:ext uri="{BB962C8B-B14F-4D97-AF65-F5344CB8AC3E}">
        <p14:creationId xmlns:p14="http://schemas.microsoft.com/office/powerpoint/2010/main" val="777711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7DE763-07A8-8740-B4D9-DFAC110547AC}"/>
              </a:ext>
            </a:extLst>
          </p:cNvPr>
          <p:cNvSpPr>
            <a:spLocks noGrp="1"/>
          </p:cNvSpPr>
          <p:nvPr>
            <p:ph type="title"/>
          </p:nvPr>
        </p:nvSpPr>
        <p:spPr/>
        <p:txBody>
          <a:bodyPr/>
          <a:lstStyle/>
          <a:p>
            <a:r>
              <a:rPr kumimoji="1" lang="en-US" altLang="zh-CN" dirty="0"/>
              <a:t>2.12.4 </a:t>
            </a:r>
            <a:r>
              <a:rPr kumimoji="1" lang="zh-CN" altLang="en-US" dirty="0"/>
              <a:t>实时调度的方法分类</a:t>
            </a:r>
          </a:p>
        </p:txBody>
      </p:sp>
      <p:sp>
        <p:nvSpPr>
          <p:cNvPr id="3" name="内容占位符 2">
            <a:extLst>
              <a:ext uri="{FF2B5EF4-FFF2-40B4-BE49-F238E27FC236}">
                <a16:creationId xmlns:a16="http://schemas.microsoft.com/office/drawing/2014/main" id="{44BE4147-3009-6147-B9A9-3506B648DA05}"/>
              </a:ext>
            </a:extLst>
          </p:cNvPr>
          <p:cNvSpPr>
            <a:spLocks noGrp="1"/>
          </p:cNvSpPr>
          <p:nvPr>
            <p:ph idx="1"/>
          </p:nvPr>
        </p:nvSpPr>
        <p:spPr/>
        <p:txBody>
          <a:bodyPr/>
          <a:lstStyle/>
          <a:p>
            <a:pPr>
              <a:lnSpc>
                <a:spcPct val="125000"/>
              </a:lnSpc>
            </a:pPr>
            <a:r>
              <a:rPr kumimoji="1" lang="zh-CN" altLang="en-US" b="1" dirty="0">
                <a:ea typeface="+mn-ea"/>
              </a:rPr>
              <a:t>静态优先级抢占调度法</a:t>
            </a:r>
            <a:endParaRPr kumimoji="1" lang="en-US" altLang="zh-CN" b="1" dirty="0">
              <a:ea typeface="+mn-ea"/>
            </a:endParaRPr>
          </a:p>
          <a:p>
            <a:pPr lvl="1" algn="just">
              <a:lnSpc>
                <a:spcPct val="125000"/>
              </a:lnSpc>
            </a:pPr>
            <a:r>
              <a:rPr lang="zh-CN" altLang="en-US" dirty="0">
                <a:ea typeface="+mn-ea"/>
              </a:rPr>
              <a:t>此类算法</a:t>
            </a:r>
            <a:r>
              <a:rPr lang="zh-CN" altLang="en-US" i="1" u="sng" dirty="0">
                <a:solidFill>
                  <a:schemeClr val="accent2"/>
                </a:solidFill>
                <a:ea typeface="+mn-ea"/>
              </a:rPr>
              <a:t>多用于非实时多道程序系统</a:t>
            </a:r>
            <a:r>
              <a:rPr lang="zh-CN" altLang="en-US" dirty="0">
                <a:ea typeface="+mn-ea"/>
              </a:rPr>
              <a:t>。</a:t>
            </a:r>
          </a:p>
          <a:p>
            <a:pPr lvl="1" algn="just">
              <a:lnSpc>
                <a:spcPct val="125000"/>
              </a:lnSpc>
            </a:pPr>
            <a:r>
              <a:rPr lang="zh-CN" altLang="en-US" dirty="0">
                <a:ea typeface="+mn-ea"/>
              </a:rPr>
              <a:t>优先级的确定方法很多，例如在分时系统中，可以对</a:t>
            </a:r>
            <a:r>
              <a:rPr lang="en-US" altLang="zh-CN" dirty="0">
                <a:ea typeface="+mn-ea"/>
              </a:rPr>
              <a:t>I/O </a:t>
            </a:r>
            <a:r>
              <a:rPr lang="zh-CN" altLang="en-US" dirty="0">
                <a:ea typeface="+mn-ea"/>
              </a:rPr>
              <a:t>密集型和</a:t>
            </a:r>
            <a:r>
              <a:rPr lang="en-US" altLang="zh-CN" dirty="0">
                <a:ea typeface="+mn-ea"/>
              </a:rPr>
              <a:t>CPU</a:t>
            </a:r>
            <a:r>
              <a:rPr lang="zh-CN" altLang="en-US" dirty="0">
                <a:ea typeface="+mn-ea"/>
              </a:rPr>
              <a:t>密集型的进程赋予不同的优先级。</a:t>
            </a:r>
          </a:p>
          <a:p>
            <a:pPr lvl="1" algn="just">
              <a:lnSpc>
                <a:spcPct val="125000"/>
              </a:lnSpc>
            </a:pPr>
            <a:r>
              <a:rPr lang="zh-CN" altLang="en-US" dirty="0">
                <a:ea typeface="+mn-ea"/>
              </a:rPr>
              <a:t>实时系统中一般根据对</a:t>
            </a:r>
            <a:r>
              <a:rPr lang="zh-CN" altLang="en-US" i="1" u="sng" dirty="0">
                <a:solidFill>
                  <a:schemeClr val="accent2"/>
                </a:solidFill>
                <a:ea typeface="+mn-ea"/>
              </a:rPr>
              <a:t>任务的限定时间</a:t>
            </a:r>
            <a:r>
              <a:rPr lang="zh-CN" altLang="en-US" dirty="0">
                <a:ea typeface="+mn-ea"/>
              </a:rPr>
              <a:t>赋予优先级，例如速度单调算法（</a:t>
            </a:r>
            <a:r>
              <a:rPr lang="en-US" altLang="zh-CN" dirty="0">
                <a:ea typeface="+mn-ea"/>
              </a:rPr>
              <a:t>RM</a:t>
            </a:r>
            <a:r>
              <a:rPr lang="zh-CN" altLang="en-US" dirty="0">
                <a:ea typeface="+mn-ea"/>
              </a:rPr>
              <a:t>）即是为实时任务赋予静态优先级。 </a:t>
            </a:r>
          </a:p>
          <a:p>
            <a:endParaRPr kumimoji="1" lang="zh-CN" altLang="en-US" dirty="0"/>
          </a:p>
        </p:txBody>
      </p:sp>
    </p:spTree>
    <p:extLst>
      <p:ext uri="{BB962C8B-B14F-4D97-AF65-F5344CB8AC3E}">
        <p14:creationId xmlns:p14="http://schemas.microsoft.com/office/powerpoint/2010/main" val="70726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780F610-E58A-434F-9B09-7F3C54A02A47}"/>
              </a:ext>
            </a:extLst>
          </p:cNvPr>
          <p:cNvSpPr>
            <a:spLocks noGrp="1"/>
          </p:cNvSpPr>
          <p:nvPr>
            <p:ph type="title"/>
          </p:nvPr>
        </p:nvSpPr>
        <p:spPr>
          <a:xfrm>
            <a:off x="838200" y="228600"/>
            <a:ext cx="7162800" cy="563563"/>
          </a:xfrm>
        </p:spPr>
        <p:txBody>
          <a:bodyPr/>
          <a:lstStyle/>
          <a:p>
            <a:r>
              <a:rPr lang="en-US" altLang="zh-CN" dirty="0">
                <a:effectLst/>
                <a:latin typeface="Times New Roman" pitchFamily="18" charset="0"/>
                <a:cs typeface="Times New Roman" pitchFamily="18" charset="0"/>
              </a:rPr>
              <a:t>2.8</a:t>
            </a:r>
            <a:r>
              <a:rPr lang="zh-CN" altLang="en-US" dirty="0">
                <a:effectLst/>
              </a:rPr>
              <a:t> 调度的类型</a:t>
            </a:r>
          </a:p>
        </p:txBody>
      </p:sp>
      <p:sp>
        <p:nvSpPr>
          <p:cNvPr id="2" name="内容占位符 1"/>
          <p:cNvSpPr>
            <a:spLocks noGrp="1"/>
          </p:cNvSpPr>
          <p:nvPr>
            <p:ph idx="1"/>
          </p:nvPr>
        </p:nvSpPr>
        <p:spPr/>
        <p:txBody>
          <a:bodyPr/>
          <a:lstStyle/>
          <a:p>
            <a:endParaRPr lang="zh-CN" altLang="en-US"/>
          </a:p>
        </p:txBody>
      </p:sp>
      <p:pic>
        <p:nvPicPr>
          <p:cNvPr id="325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8328223" cy="5078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8619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E6CE7-3432-224B-8324-06BA71827A46}"/>
              </a:ext>
            </a:extLst>
          </p:cNvPr>
          <p:cNvSpPr>
            <a:spLocks noGrp="1"/>
          </p:cNvSpPr>
          <p:nvPr>
            <p:ph type="title"/>
          </p:nvPr>
        </p:nvSpPr>
        <p:spPr/>
        <p:txBody>
          <a:bodyPr/>
          <a:lstStyle/>
          <a:p>
            <a:r>
              <a:rPr kumimoji="1" lang="en-US" altLang="zh-CN" dirty="0"/>
              <a:t>2.12.4 </a:t>
            </a:r>
            <a:r>
              <a:rPr kumimoji="1" lang="zh-CN" altLang="en-US" dirty="0"/>
              <a:t>实时调度的方法分类</a:t>
            </a:r>
          </a:p>
        </p:txBody>
      </p:sp>
      <p:sp>
        <p:nvSpPr>
          <p:cNvPr id="3" name="内容占位符 2">
            <a:extLst>
              <a:ext uri="{FF2B5EF4-FFF2-40B4-BE49-F238E27FC236}">
                <a16:creationId xmlns:a16="http://schemas.microsoft.com/office/drawing/2014/main" id="{B315867F-4BAC-3146-91DE-A2AECA009574}"/>
              </a:ext>
            </a:extLst>
          </p:cNvPr>
          <p:cNvSpPr>
            <a:spLocks noGrp="1"/>
          </p:cNvSpPr>
          <p:nvPr>
            <p:ph idx="1"/>
          </p:nvPr>
        </p:nvSpPr>
        <p:spPr>
          <a:xfrm>
            <a:off x="323528" y="1639341"/>
            <a:ext cx="8229600" cy="4525963"/>
          </a:xfrm>
        </p:spPr>
        <p:txBody>
          <a:bodyPr/>
          <a:lstStyle/>
          <a:p>
            <a:pPr>
              <a:lnSpc>
                <a:spcPct val="125000"/>
              </a:lnSpc>
            </a:pPr>
            <a:r>
              <a:rPr kumimoji="1" lang="zh-CN" altLang="en-US" b="1" dirty="0">
                <a:latin typeface="+mn-ea"/>
                <a:ea typeface="+mn-ea"/>
              </a:rPr>
              <a:t>基于动态规划的调度法</a:t>
            </a:r>
            <a:endParaRPr kumimoji="1" lang="en-US" altLang="zh-CN" b="1" dirty="0">
              <a:latin typeface="+mn-ea"/>
              <a:ea typeface="+mn-ea"/>
            </a:endParaRPr>
          </a:p>
          <a:p>
            <a:pPr lvl="1" algn="just">
              <a:lnSpc>
                <a:spcPct val="125000"/>
              </a:lnSpc>
            </a:pPr>
            <a:r>
              <a:rPr lang="zh-CN" altLang="en-US" dirty="0">
                <a:latin typeface="+mn-ea"/>
                <a:ea typeface="+mn-ea"/>
              </a:rPr>
              <a:t>当实时任务到达以后，系统为新到达的任务和正在执行的任务</a:t>
            </a:r>
            <a:r>
              <a:rPr lang="zh-CN" altLang="en-US" i="1" u="sng" dirty="0">
                <a:solidFill>
                  <a:schemeClr val="accent2"/>
                </a:solidFill>
                <a:latin typeface="+mn-ea"/>
                <a:ea typeface="+mn-ea"/>
              </a:rPr>
              <a:t>动态创建一张调度表</a:t>
            </a:r>
            <a:r>
              <a:rPr lang="zh-CN" altLang="en-US" dirty="0">
                <a:latin typeface="+mn-ea"/>
                <a:ea typeface="+mn-ea"/>
              </a:rPr>
              <a:t>。</a:t>
            </a:r>
          </a:p>
          <a:p>
            <a:pPr lvl="1" algn="just">
              <a:lnSpc>
                <a:spcPct val="125000"/>
              </a:lnSpc>
            </a:pPr>
            <a:r>
              <a:rPr lang="zh-CN" altLang="en-US" dirty="0">
                <a:latin typeface="+mn-ea"/>
                <a:ea typeface="+mn-ea"/>
              </a:rPr>
              <a:t>在当前执行进程不会错过其截止时间的条件下，如果也能使新到达任务在截止时间内完成，则立即调度执行新任务。</a:t>
            </a:r>
          </a:p>
          <a:p>
            <a:endParaRPr kumimoji="1" lang="zh-CN" altLang="en-US" dirty="0"/>
          </a:p>
        </p:txBody>
      </p:sp>
    </p:spTree>
    <p:extLst>
      <p:ext uri="{BB962C8B-B14F-4D97-AF65-F5344CB8AC3E}">
        <p14:creationId xmlns:p14="http://schemas.microsoft.com/office/powerpoint/2010/main" val="14489548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BA916-0CD5-284E-AA74-66E9A305E572}"/>
              </a:ext>
            </a:extLst>
          </p:cNvPr>
          <p:cNvSpPr>
            <a:spLocks noGrp="1"/>
          </p:cNvSpPr>
          <p:nvPr>
            <p:ph type="title"/>
          </p:nvPr>
        </p:nvSpPr>
        <p:spPr/>
        <p:txBody>
          <a:bodyPr/>
          <a:lstStyle/>
          <a:p>
            <a:r>
              <a:rPr kumimoji="1" lang="en-US" altLang="zh-CN" dirty="0"/>
              <a:t>2.12.4 </a:t>
            </a:r>
            <a:r>
              <a:rPr kumimoji="1" lang="zh-CN" altLang="en-US" dirty="0"/>
              <a:t>实时调度的方法分类</a:t>
            </a:r>
          </a:p>
        </p:txBody>
      </p:sp>
      <p:sp>
        <p:nvSpPr>
          <p:cNvPr id="3" name="内容占位符 2">
            <a:extLst>
              <a:ext uri="{FF2B5EF4-FFF2-40B4-BE49-F238E27FC236}">
                <a16:creationId xmlns:a16="http://schemas.microsoft.com/office/drawing/2014/main" id="{E0E0C5C3-7F56-D44D-8E34-F67555AF9C74}"/>
              </a:ext>
            </a:extLst>
          </p:cNvPr>
          <p:cNvSpPr>
            <a:spLocks noGrp="1"/>
          </p:cNvSpPr>
          <p:nvPr>
            <p:ph idx="1"/>
          </p:nvPr>
        </p:nvSpPr>
        <p:spPr>
          <a:xfrm>
            <a:off x="457200" y="1484784"/>
            <a:ext cx="8229600" cy="4525963"/>
          </a:xfrm>
        </p:spPr>
        <p:txBody>
          <a:bodyPr/>
          <a:lstStyle/>
          <a:p>
            <a:pPr>
              <a:lnSpc>
                <a:spcPct val="125000"/>
              </a:lnSpc>
            </a:pPr>
            <a:r>
              <a:rPr kumimoji="1" lang="zh-CN" altLang="en-US" b="1" dirty="0">
                <a:latin typeface="+mn-ea"/>
                <a:ea typeface="+mn-ea"/>
              </a:rPr>
              <a:t>动态尽力调度法</a:t>
            </a:r>
            <a:endParaRPr kumimoji="1" lang="en-US" altLang="zh-CN" b="1" dirty="0">
              <a:latin typeface="+mn-ea"/>
              <a:ea typeface="+mn-ea"/>
            </a:endParaRPr>
          </a:p>
          <a:p>
            <a:pPr marL="933450" lvl="1" indent="-533400" algn="just">
              <a:lnSpc>
                <a:spcPct val="125000"/>
              </a:lnSpc>
            </a:pPr>
            <a:r>
              <a:rPr lang="zh-CN" altLang="en-US" dirty="0">
                <a:latin typeface="+mn-ea"/>
                <a:ea typeface="+mn-ea"/>
              </a:rPr>
              <a:t>实现简单，广泛用于</a:t>
            </a:r>
            <a:r>
              <a:rPr lang="zh-CN" altLang="en-US" i="1" u="sng" dirty="0">
                <a:solidFill>
                  <a:schemeClr val="accent2"/>
                </a:solidFill>
                <a:latin typeface="+mn-ea"/>
                <a:ea typeface="+mn-ea"/>
              </a:rPr>
              <a:t>非周期性实时任务调度</a:t>
            </a:r>
            <a:r>
              <a:rPr lang="zh-CN" altLang="en-US" dirty="0">
                <a:latin typeface="+mn-ea"/>
                <a:ea typeface="+mn-ea"/>
              </a:rPr>
              <a:t>。    </a:t>
            </a:r>
            <a:endParaRPr lang="en-US" altLang="zh-CN" dirty="0">
              <a:latin typeface="+mn-ea"/>
              <a:ea typeface="+mn-ea"/>
            </a:endParaRPr>
          </a:p>
          <a:p>
            <a:pPr marL="933450" lvl="1" indent="-533400" algn="just">
              <a:lnSpc>
                <a:spcPct val="125000"/>
              </a:lnSpc>
            </a:pPr>
            <a:r>
              <a:rPr lang="zh-CN" altLang="en-US" dirty="0">
                <a:latin typeface="+mn-ea"/>
                <a:ea typeface="+mn-ea"/>
              </a:rPr>
              <a:t>当任务到达时，系统根据其属性赋予优先级，优先级高的先调度。例如最早截止时间优先</a:t>
            </a:r>
            <a:r>
              <a:rPr lang="en-US" altLang="zh-CN" dirty="0">
                <a:latin typeface="+mn-ea"/>
                <a:ea typeface="+mn-ea"/>
              </a:rPr>
              <a:t>EDF</a:t>
            </a:r>
            <a:r>
              <a:rPr lang="zh-CN" altLang="en-US" dirty="0">
                <a:latin typeface="+mn-ea"/>
                <a:ea typeface="+mn-ea"/>
              </a:rPr>
              <a:t>调度算法就采用了这种方法。这种算法总是</a:t>
            </a:r>
            <a:r>
              <a:rPr lang="zh-CN" altLang="en-US" i="1" u="sng" dirty="0">
                <a:solidFill>
                  <a:schemeClr val="accent2"/>
                </a:solidFill>
                <a:latin typeface="+mn-ea"/>
                <a:ea typeface="+mn-ea"/>
              </a:rPr>
              <a:t>尽最大努力尽早调度紧迫任务</a:t>
            </a:r>
            <a:r>
              <a:rPr lang="zh-CN" altLang="en-US" dirty="0">
                <a:latin typeface="+mn-ea"/>
                <a:ea typeface="+mn-ea"/>
              </a:rPr>
              <a:t>，因此称为“最大努力调度算法”。</a:t>
            </a:r>
            <a:endParaRPr lang="en-US" altLang="zh-CN" dirty="0">
              <a:latin typeface="+mn-ea"/>
              <a:ea typeface="+mn-ea"/>
            </a:endParaRPr>
          </a:p>
          <a:p>
            <a:pPr marL="933450" lvl="1" indent="-533400" algn="just">
              <a:lnSpc>
                <a:spcPct val="125000"/>
              </a:lnSpc>
            </a:pPr>
            <a:r>
              <a:rPr lang="zh-CN" altLang="en-US" dirty="0">
                <a:latin typeface="+mn-ea"/>
                <a:ea typeface="+mn-ea"/>
              </a:rPr>
              <a:t>缺点在于，当任务完成，或截止时间到达时，很难知道该任务是否满足其约束时间</a:t>
            </a:r>
            <a:endParaRPr kumimoji="1" lang="zh-CN" altLang="en-US" dirty="0">
              <a:latin typeface="+mn-ea"/>
              <a:ea typeface="+mn-ea"/>
            </a:endParaRPr>
          </a:p>
        </p:txBody>
      </p:sp>
    </p:spTree>
    <p:extLst>
      <p:ext uri="{BB962C8B-B14F-4D97-AF65-F5344CB8AC3E}">
        <p14:creationId xmlns:p14="http://schemas.microsoft.com/office/powerpoint/2010/main" val="35091566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24E07-2C8E-8C49-8CEC-A51FA0B26557}"/>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3" name="内容占位符 2">
            <a:extLst>
              <a:ext uri="{FF2B5EF4-FFF2-40B4-BE49-F238E27FC236}">
                <a16:creationId xmlns:a16="http://schemas.microsoft.com/office/drawing/2014/main" id="{9306D891-7252-B143-ACC1-92BA6622A0BE}"/>
              </a:ext>
            </a:extLst>
          </p:cNvPr>
          <p:cNvSpPr>
            <a:spLocks noGrp="1"/>
          </p:cNvSpPr>
          <p:nvPr>
            <p:ph idx="1"/>
          </p:nvPr>
        </p:nvSpPr>
        <p:spPr>
          <a:xfrm>
            <a:off x="304800" y="1140296"/>
            <a:ext cx="8229600" cy="4953000"/>
          </a:xfrm>
        </p:spPr>
        <p:txBody>
          <a:bodyPr/>
          <a:lstStyle/>
          <a:p>
            <a:r>
              <a:rPr kumimoji="1" lang="zh-CN" altLang="en-US" dirty="0">
                <a:latin typeface="+mn-ea"/>
                <a:ea typeface="+mn-ea"/>
              </a:rPr>
              <a:t>限期：</a:t>
            </a:r>
            <a:r>
              <a:rPr kumimoji="1" lang="en-US" altLang="zh-CN" dirty="0">
                <a:latin typeface="+mn-ea"/>
                <a:ea typeface="+mn-ea"/>
              </a:rPr>
              <a:t> </a:t>
            </a:r>
            <a:r>
              <a:rPr kumimoji="1" lang="en-US" altLang="zh-CN" dirty="0">
                <a:ea typeface="+mn-ea"/>
              </a:rPr>
              <a:t>deadline</a:t>
            </a:r>
            <a:r>
              <a:rPr kumimoji="1" lang="en-US" altLang="zh-CN" dirty="0">
                <a:latin typeface="+mn-ea"/>
                <a:ea typeface="+mn-ea"/>
              </a:rPr>
              <a:t>, </a:t>
            </a:r>
            <a:r>
              <a:rPr kumimoji="1" lang="zh-CN" altLang="en-US" dirty="0">
                <a:latin typeface="+mn-ea"/>
                <a:ea typeface="+mn-ea"/>
              </a:rPr>
              <a:t>即任务开始或结束的截止时间</a:t>
            </a:r>
            <a:endParaRPr kumimoji="1" lang="en-US" altLang="zh-CN" dirty="0">
              <a:latin typeface="+mn-ea"/>
              <a:ea typeface="+mn-ea"/>
            </a:endParaRPr>
          </a:p>
          <a:p>
            <a:r>
              <a:rPr kumimoji="1" lang="zh-CN" altLang="en-US" dirty="0">
                <a:latin typeface="+mn-ea"/>
                <a:ea typeface="+mn-ea"/>
              </a:rPr>
              <a:t>调度所需的信息</a:t>
            </a:r>
            <a:endParaRPr kumimoji="1" lang="en-US" altLang="zh-CN" dirty="0">
              <a:latin typeface="+mn-ea"/>
              <a:ea typeface="+mn-ea"/>
            </a:endParaRPr>
          </a:p>
          <a:p>
            <a:pPr lvl="1"/>
            <a:r>
              <a:rPr kumimoji="1" lang="zh-CN" altLang="en-US" dirty="0">
                <a:latin typeface="+mn-ea"/>
                <a:ea typeface="+mn-ea"/>
              </a:rPr>
              <a:t>就绪时间</a:t>
            </a:r>
            <a:endParaRPr kumimoji="1" lang="en-US" altLang="zh-CN" dirty="0">
              <a:latin typeface="+mn-ea"/>
              <a:ea typeface="+mn-ea"/>
            </a:endParaRPr>
          </a:p>
          <a:p>
            <a:pPr lvl="1"/>
            <a:r>
              <a:rPr kumimoji="1" lang="zh-CN" altLang="en-US" dirty="0">
                <a:latin typeface="+mn-ea"/>
                <a:ea typeface="+mn-ea"/>
              </a:rPr>
              <a:t>启动的限期（</a:t>
            </a:r>
            <a:r>
              <a:rPr kumimoji="1" lang="en-US" altLang="zh-CN" dirty="0">
                <a:ea typeface="+mn-ea"/>
              </a:rPr>
              <a:t>starting deadline</a:t>
            </a:r>
            <a:r>
              <a:rPr kumimoji="1" lang="zh-CN" altLang="en-US" dirty="0">
                <a:latin typeface="+mn-ea"/>
                <a:ea typeface="+mn-ea"/>
              </a:rPr>
              <a:t>）</a:t>
            </a:r>
            <a:endParaRPr kumimoji="1" lang="en-US" altLang="zh-CN" dirty="0">
              <a:latin typeface="+mn-ea"/>
              <a:ea typeface="+mn-ea"/>
            </a:endParaRPr>
          </a:p>
          <a:p>
            <a:pPr lvl="1"/>
            <a:r>
              <a:rPr kumimoji="1" lang="zh-CN" altLang="en-US" dirty="0">
                <a:latin typeface="+mn-ea"/>
                <a:ea typeface="+mn-ea"/>
              </a:rPr>
              <a:t>完成的限期（</a:t>
            </a:r>
            <a:r>
              <a:rPr kumimoji="1" lang="en-US" altLang="zh-CN" dirty="0">
                <a:ea typeface="+mn-ea"/>
              </a:rPr>
              <a:t>completion deadline</a:t>
            </a:r>
            <a:r>
              <a:rPr kumimoji="1" lang="zh-CN" altLang="en-US" dirty="0">
                <a:latin typeface="+mn-ea"/>
                <a:ea typeface="+mn-ea"/>
              </a:rPr>
              <a:t>）</a:t>
            </a:r>
            <a:endParaRPr kumimoji="1" lang="en-US" altLang="zh-CN" dirty="0">
              <a:latin typeface="+mn-ea"/>
              <a:ea typeface="+mn-ea"/>
            </a:endParaRPr>
          </a:p>
          <a:p>
            <a:pPr lvl="1"/>
            <a:r>
              <a:rPr kumimoji="1" lang="zh-CN" altLang="en-US" dirty="0">
                <a:latin typeface="+mn-ea"/>
                <a:ea typeface="+mn-ea"/>
              </a:rPr>
              <a:t>处理的时间：任务执行到完成的时间</a:t>
            </a:r>
            <a:endParaRPr kumimoji="1" lang="en-US" altLang="zh-CN" dirty="0">
              <a:latin typeface="+mn-ea"/>
              <a:ea typeface="+mn-ea"/>
            </a:endParaRPr>
          </a:p>
          <a:p>
            <a:pPr lvl="1"/>
            <a:r>
              <a:rPr kumimoji="1" lang="zh-CN" altLang="en-US" dirty="0">
                <a:latin typeface="+mn-ea"/>
                <a:ea typeface="+mn-ea"/>
              </a:rPr>
              <a:t>资源需求：任务执行过程中所需的资源集</a:t>
            </a:r>
            <a:endParaRPr kumimoji="1" lang="en-US" altLang="zh-CN" dirty="0">
              <a:latin typeface="+mn-ea"/>
              <a:ea typeface="+mn-ea"/>
            </a:endParaRPr>
          </a:p>
          <a:p>
            <a:pPr lvl="1"/>
            <a:r>
              <a:rPr kumimoji="1" lang="zh-CN" altLang="en-US" dirty="0">
                <a:latin typeface="+mn-ea"/>
                <a:ea typeface="+mn-ea"/>
              </a:rPr>
              <a:t>优先级：度量任务的相对重要性</a:t>
            </a:r>
            <a:endParaRPr kumimoji="1" lang="en-US" altLang="zh-CN" dirty="0">
              <a:latin typeface="+mn-ea"/>
              <a:ea typeface="+mn-ea"/>
            </a:endParaRPr>
          </a:p>
          <a:p>
            <a:pPr lvl="1"/>
            <a:r>
              <a:rPr kumimoji="1" lang="zh-CN" altLang="en-US" dirty="0">
                <a:latin typeface="+mn-ea"/>
                <a:ea typeface="+mn-ea"/>
              </a:rPr>
              <a:t>子任务结构：一个任务可分解为一个</a:t>
            </a:r>
            <a:r>
              <a:rPr kumimoji="1" lang="zh-CN" altLang="en-US" dirty="0">
                <a:solidFill>
                  <a:srgbClr val="FF0000"/>
                </a:solidFill>
                <a:latin typeface="+mn-ea"/>
                <a:ea typeface="+mn-ea"/>
              </a:rPr>
              <a:t>必须执行的子任务</a:t>
            </a:r>
            <a:r>
              <a:rPr kumimoji="1" lang="zh-CN" altLang="en-US" dirty="0">
                <a:latin typeface="+mn-ea"/>
                <a:ea typeface="+mn-ea"/>
              </a:rPr>
              <a:t>和一个</a:t>
            </a:r>
            <a:r>
              <a:rPr kumimoji="1" lang="zh-CN" altLang="en-US" dirty="0">
                <a:solidFill>
                  <a:srgbClr val="FF0000"/>
                </a:solidFill>
                <a:latin typeface="+mn-ea"/>
                <a:ea typeface="+mn-ea"/>
              </a:rPr>
              <a:t>可选执行子任务</a:t>
            </a:r>
            <a:r>
              <a:rPr kumimoji="1" lang="zh-CN" altLang="en-US" dirty="0">
                <a:latin typeface="+mn-ea"/>
                <a:ea typeface="+mn-ea"/>
              </a:rPr>
              <a:t>，</a:t>
            </a:r>
            <a:r>
              <a:rPr kumimoji="1" lang="zh-CN" altLang="en-US" dirty="0">
                <a:solidFill>
                  <a:srgbClr val="FF0000"/>
                </a:solidFill>
                <a:latin typeface="+mn-ea"/>
                <a:ea typeface="+mn-ea"/>
              </a:rPr>
              <a:t>前者</a:t>
            </a:r>
            <a:r>
              <a:rPr kumimoji="1" lang="zh-CN" altLang="en-US" dirty="0">
                <a:latin typeface="+mn-ea"/>
                <a:ea typeface="+mn-ea"/>
              </a:rPr>
              <a:t>有</a:t>
            </a:r>
            <a:r>
              <a:rPr kumimoji="1" lang="zh-CN" altLang="en-US" dirty="0">
                <a:solidFill>
                  <a:schemeClr val="tx2"/>
                </a:solidFill>
                <a:latin typeface="+mn-ea"/>
                <a:ea typeface="+mn-ea"/>
              </a:rPr>
              <a:t>硬截止时间</a:t>
            </a:r>
            <a:r>
              <a:rPr kumimoji="1" lang="zh-CN" altLang="en-US" dirty="0">
                <a:latin typeface="+mn-ea"/>
                <a:ea typeface="+mn-ea"/>
              </a:rPr>
              <a:t>（</a:t>
            </a:r>
            <a:r>
              <a:rPr kumimoji="1" lang="en-US" altLang="zh-CN" dirty="0">
                <a:ea typeface="+mn-ea"/>
              </a:rPr>
              <a:t>hard</a:t>
            </a:r>
            <a:r>
              <a:rPr kumimoji="1" lang="zh-CN" altLang="en-US" dirty="0">
                <a:ea typeface="+mn-ea"/>
              </a:rPr>
              <a:t> </a:t>
            </a:r>
            <a:r>
              <a:rPr kumimoji="1" lang="en-US" altLang="zh-CN" dirty="0">
                <a:ea typeface="+mn-ea"/>
              </a:rPr>
              <a:t>deadline</a:t>
            </a:r>
            <a:r>
              <a:rPr kumimoji="1" lang="zh-CN" altLang="en-US" dirty="0">
                <a:latin typeface="+mn-ea"/>
                <a:ea typeface="+mn-ea"/>
              </a:rPr>
              <a:t>）</a:t>
            </a:r>
          </a:p>
        </p:txBody>
      </p:sp>
    </p:spTree>
    <p:extLst>
      <p:ext uri="{BB962C8B-B14F-4D97-AF65-F5344CB8AC3E}">
        <p14:creationId xmlns:p14="http://schemas.microsoft.com/office/powerpoint/2010/main" val="16612557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DB4A6-4E2A-A84B-B6B2-AC2F5FAC9A81}"/>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3" name="内容占位符 2">
            <a:extLst>
              <a:ext uri="{FF2B5EF4-FFF2-40B4-BE49-F238E27FC236}">
                <a16:creationId xmlns:a16="http://schemas.microsoft.com/office/drawing/2014/main" id="{70ECE484-DD1A-4D42-B13C-A8A312221516}"/>
              </a:ext>
            </a:extLst>
          </p:cNvPr>
          <p:cNvSpPr>
            <a:spLocks noGrp="1"/>
          </p:cNvSpPr>
          <p:nvPr>
            <p:ph idx="1"/>
          </p:nvPr>
        </p:nvSpPr>
        <p:spPr/>
        <p:txBody>
          <a:bodyPr/>
          <a:lstStyle/>
          <a:p>
            <a:pPr>
              <a:lnSpc>
                <a:spcPct val="125000"/>
              </a:lnSpc>
            </a:pPr>
            <a:r>
              <a:rPr kumimoji="1" lang="zh-CN" altLang="en-US" b="1" dirty="0">
                <a:latin typeface="+mn-ea"/>
                <a:ea typeface="+mn-ea"/>
              </a:rPr>
              <a:t>限期调度需要考虑的两个问题：</a:t>
            </a:r>
            <a:endParaRPr kumimoji="1" lang="en-US" altLang="zh-CN" b="1" dirty="0">
              <a:latin typeface="+mn-ea"/>
              <a:ea typeface="+mn-ea"/>
            </a:endParaRPr>
          </a:p>
          <a:p>
            <a:pPr>
              <a:lnSpc>
                <a:spcPct val="125000"/>
              </a:lnSpc>
            </a:pPr>
            <a:endParaRPr kumimoji="1" lang="en-US" altLang="zh-CN" dirty="0">
              <a:latin typeface="+mn-ea"/>
              <a:ea typeface="+mn-ea"/>
            </a:endParaRPr>
          </a:p>
          <a:p>
            <a:pPr>
              <a:lnSpc>
                <a:spcPct val="125000"/>
              </a:lnSpc>
            </a:pPr>
            <a:r>
              <a:rPr kumimoji="1" lang="zh-CN" altLang="en-US" b="1" dirty="0">
                <a:latin typeface="+mn-ea"/>
                <a:ea typeface="+mn-ea"/>
              </a:rPr>
              <a:t>问题一：下次调度哪个任务？</a:t>
            </a:r>
            <a:endParaRPr kumimoji="1" lang="en-US" altLang="zh-CN" b="1" dirty="0">
              <a:latin typeface="+mn-ea"/>
              <a:ea typeface="+mn-ea"/>
            </a:endParaRPr>
          </a:p>
          <a:p>
            <a:pPr lvl="1">
              <a:lnSpc>
                <a:spcPct val="125000"/>
              </a:lnSpc>
            </a:pPr>
            <a:r>
              <a:rPr kumimoji="1" lang="zh-CN" altLang="en-US" dirty="0">
                <a:latin typeface="+mn-ea"/>
                <a:ea typeface="+mn-ea"/>
              </a:rPr>
              <a:t>根据任务的</a:t>
            </a:r>
            <a:r>
              <a:rPr kumimoji="1" lang="en-US" altLang="zh-CN" dirty="0">
                <a:latin typeface="+mn-ea"/>
                <a:ea typeface="+mn-ea"/>
              </a:rPr>
              <a:t>deadline, </a:t>
            </a:r>
            <a:r>
              <a:rPr kumimoji="1" lang="zh-CN" altLang="en-US" dirty="0">
                <a:latin typeface="+mn-ea"/>
                <a:ea typeface="+mn-ea"/>
              </a:rPr>
              <a:t>选择</a:t>
            </a:r>
            <a:r>
              <a:rPr kumimoji="1" lang="en-US" altLang="zh-CN" dirty="0">
                <a:latin typeface="+mn-ea"/>
                <a:ea typeface="+mn-ea"/>
              </a:rPr>
              <a:t>deadline</a:t>
            </a:r>
            <a:r>
              <a:rPr kumimoji="1" lang="zh-CN" altLang="en-US" dirty="0">
                <a:latin typeface="+mn-ea"/>
                <a:ea typeface="+mn-ea"/>
              </a:rPr>
              <a:t>最早的任务调度，这样可使超过</a:t>
            </a:r>
            <a:r>
              <a:rPr kumimoji="1" lang="en-US" altLang="zh-CN" dirty="0">
                <a:latin typeface="+mn-ea"/>
                <a:ea typeface="+mn-ea"/>
              </a:rPr>
              <a:t>deadline</a:t>
            </a:r>
            <a:r>
              <a:rPr kumimoji="1" lang="zh-CN" altLang="en-US" dirty="0">
                <a:latin typeface="+mn-ea"/>
                <a:ea typeface="+mn-ea"/>
              </a:rPr>
              <a:t>的任务数最少。</a:t>
            </a:r>
            <a:endParaRPr kumimoji="1" lang="en-US" altLang="zh-CN" dirty="0">
              <a:latin typeface="+mn-ea"/>
              <a:ea typeface="+mn-ea"/>
            </a:endParaRPr>
          </a:p>
          <a:p>
            <a:endParaRPr kumimoji="1" lang="en-US" altLang="zh-CN" dirty="0"/>
          </a:p>
          <a:p>
            <a:pPr marL="457200" lvl="1" indent="0">
              <a:buNone/>
            </a:pPr>
            <a:endParaRPr kumimoji="1" lang="zh-CN" altLang="en-US" dirty="0"/>
          </a:p>
        </p:txBody>
      </p:sp>
    </p:spTree>
    <p:extLst>
      <p:ext uri="{BB962C8B-B14F-4D97-AF65-F5344CB8AC3E}">
        <p14:creationId xmlns:p14="http://schemas.microsoft.com/office/powerpoint/2010/main" val="35682905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DB4A6-4E2A-A84B-B6B2-AC2F5FAC9A81}"/>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3" name="内容占位符 2">
            <a:extLst>
              <a:ext uri="{FF2B5EF4-FFF2-40B4-BE49-F238E27FC236}">
                <a16:creationId xmlns:a16="http://schemas.microsoft.com/office/drawing/2014/main" id="{70ECE484-DD1A-4D42-B13C-A8A312221516}"/>
              </a:ext>
            </a:extLst>
          </p:cNvPr>
          <p:cNvSpPr>
            <a:spLocks noGrp="1"/>
          </p:cNvSpPr>
          <p:nvPr>
            <p:ph idx="1"/>
          </p:nvPr>
        </p:nvSpPr>
        <p:spPr>
          <a:xfrm>
            <a:off x="0" y="1140296"/>
            <a:ext cx="9144000" cy="4953000"/>
          </a:xfrm>
        </p:spPr>
        <p:txBody>
          <a:bodyPr/>
          <a:lstStyle/>
          <a:p>
            <a:pPr>
              <a:lnSpc>
                <a:spcPct val="125000"/>
              </a:lnSpc>
            </a:pPr>
            <a:r>
              <a:rPr kumimoji="1" lang="zh-CN" altLang="en-US" b="1" dirty="0">
                <a:latin typeface="+mn-ea"/>
                <a:ea typeface="+mn-ea"/>
              </a:rPr>
              <a:t>限期调度需要考虑的两个问题：</a:t>
            </a:r>
            <a:endParaRPr kumimoji="1" lang="en-US" altLang="zh-CN" b="1" dirty="0">
              <a:latin typeface="+mn-ea"/>
              <a:ea typeface="+mn-ea"/>
            </a:endParaRPr>
          </a:p>
          <a:p>
            <a:pPr marL="0" indent="0">
              <a:lnSpc>
                <a:spcPct val="125000"/>
              </a:lnSpc>
              <a:buNone/>
            </a:pPr>
            <a:endParaRPr kumimoji="1" lang="en-US" altLang="zh-CN" dirty="0">
              <a:latin typeface="+mn-ea"/>
              <a:ea typeface="+mn-ea"/>
            </a:endParaRPr>
          </a:p>
          <a:p>
            <a:pPr>
              <a:lnSpc>
                <a:spcPct val="125000"/>
              </a:lnSpc>
            </a:pPr>
            <a:r>
              <a:rPr kumimoji="1" lang="zh-CN" altLang="en-US" b="1" dirty="0">
                <a:latin typeface="+mn-ea"/>
                <a:ea typeface="+mn-ea"/>
              </a:rPr>
              <a:t>问题二：采用什么抢占方式？</a:t>
            </a:r>
            <a:endParaRPr kumimoji="1" lang="en-US" altLang="zh-CN" b="1" dirty="0">
              <a:latin typeface="+mn-ea"/>
              <a:ea typeface="+mn-ea"/>
            </a:endParaRPr>
          </a:p>
          <a:p>
            <a:pPr lvl="1">
              <a:lnSpc>
                <a:spcPct val="125000"/>
              </a:lnSpc>
            </a:pPr>
            <a:r>
              <a:rPr kumimoji="1" lang="zh-CN" altLang="en-US" dirty="0">
                <a:latin typeface="+mn-ea"/>
                <a:ea typeface="+mn-ea"/>
              </a:rPr>
              <a:t>对于</a:t>
            </a:r>
            <a:r>
              <a:rPr kumimoji="1" lang="zh-CN" altLang="en-US" dirty="0">
                <a:solidFill>
                  <a:srgbClr val="FF0000"/>
                </a:solidFill>
                <a:latin typeface="+mn-ea"/>
                <a:ea typeface="+mn-ea"/>
              </a:rPr>
              <a:t>启动限期明确</a:t>
            </a:r>
            <a:r>
              <a:rPr kumimoji="1" lang="zh-CN" altLang="en-US" dirty="0">
                <a:latin typeface="+mn-ea"/>
                <a:ea typeface="+mn-ea"/>
              </a:rPr>
              <a:t>的任务，采用</a:t>
            </a:r>
            <a:r>
              <a:rPr kumimoji="1" lang="zh-CN" altLang="en-US" dirty="0">
                <a:solidFill>
                  <a:srgbClr val="FF0000"/>
                </a:solidFill>
                <a:latin typeface="+mn-ea"/>
                <a:ea typeface="+mn-ea"/>
              </a:rPr>
              <a:t>非抢占方式</a:t>
            </a:r>
            <a:r>
              <a:rPr kumimoji="1" lang="zh-CN" altLang="en-US" dirty="0">
                <a:latin typeface="+mn-ea"/>
                <a:ea typeface="+mn-ea"/>
              </a:rPr>
              <a:t>，如前述抢占</a:t>
            </a:r>
            <a:r>
              <a:rPr kumimoji="1" lang="zh-CN" altLang="en-US" dirty="0">
                <a:solidFill>
                  <a:srgbClr val="FF0000"/>
                </a:solidFill>
                <a:latin typeface="+mn-ea"/>
                <a:ea typeface="+mn-ea"/>
              </a:rPr>
              <a:t>方式二</a:t>
            </a:r>
            <a:r>
              <a:rPr kumimoji="1" lang="zh-CN" altLang="en-US" dirty="0">
                <a:latin typeface="+mn-ea"/>
                <a:ea typeface="+mn-ea"/>
              </a:rPr>
              <a:t>。当前实时任务在完成必须部分或关键任务后，阻塞自己，使其他实时任务得以启动，满足启动限期。</a:t>
            </a:r>
            <a:endParaRPr kumimoji="1" lang="en-US" altLang="zh-CN" dirty="0">
              <a:latin typeface="+mn-ea"/>
              <a:ea typeface="+mn-ea"/>
            </a:endParaRPr>
          </a:p>
          <a:p>
            <a:pPr lvl="1">
              <a:lnSpc>
                <a:spcPct val="125000"/>
              </a:lnSpc>
            </a:pPr>
            <a:endParaRPr kumimoji="1" lang="en-US" altLang="zh-CN" dirty="0">
              <a:latin typeface="+mn-ea"/>
              <a:ea typeface="+mn-ea"/>
            </a:endParaRPr>
          </a:p>
          <a:p>
            <a:pPr lvl="1">
              <a:lnSpc>
                <a:spcPct val="125000"/>
              </a:lnSpc>
            </a:pPr>
            <a:r>
              <a:rPr kumimoji="1" lang="zh-CN" altLang="en-US" dirty="0">
                <a:latin typeface="+mn-ea"/>
                <a:ea typeface="+mn-ea"/>
              </a:rPr>
              <a:t>对于</a:t>
            </a:r>
            <a:r>
              <a:rPr kumimoji="1" lang="zh-CN" altLang="en-US" dirty="0">
                <a:solidFill>
                  <a:srgbClr val="FF0000"/>
                </a:solidFill>
                <a:latin typeface="+mn-ea"/>
                <a:ea typeface="+mn-ea"/>
              </a:rPr>
              <a:t>具有完成限期</a:t>
            </a:r>
            <a:r>
              <a:rPr kumimoji="1" lang="zh-CN" altLang="en-US" dirty="0">
                <a:latin typeface="+mn-ea"/>
                <a:ea typeface="+mn-ea"/>
              </a:rPr>
              <a:t>的实时系统，采用</a:t>
            </a:r>
            <a:r>
              <a:rPr kumimoji="1" lang="zh-CN" altLang="en-US" dirty="0">
                <a:solidFill>
                  <a:srgbClr val="FF0000"/>
                </a:solidFill>
                <a:latin typeface="+mn-ea"/>
                <a:ea typeface="+mn-ea"/>
              </a:rPr>
              <a:t>抢占策略</a:t>
            </a:r>
            <a:r>
              <a:rPr kumimoji="1" lang="zh-CN" altLang="en-US" dirty="0">
                <a:latin typeface="+mn-ea"/>
                <a:ea typeface="+mn-ea"/>
              </a:rPr>
              <a:t>，如前述抢占</a:t>
            </a:r>
            <a:r>
              <a:rPr kumimoji="1" lang="zh-CN" altLang="en-US" dirty="0">
                <a:solidFill>
                  <a:srgbClr val="FF0000"/>
                </a:solidFill>
                <a:latin typeface="+mn-ea"/>
                <a:ea typeface="+mn-ea"/>
              </a:rPr>
              <a:t>方式三或方式四</a:t>
            </a:r>
            <a:r>
              <a:rPr kumimoji="1" lang="zh-CN" altLang="en-US" dirty="0">
                <a:latin typeface="+mn-ea"/>
                <a:ea typeface="+mn-ea"/>
              </a:rPr>
              <a:t>。</a:t>
            </a:r>
            <a:endParaRPr kumimoji="1" lang="en-US" altLang="zh-CN" dirty="0">
              <a:latin typeface="+mn-ea"/>
              <a:ea typeface="+mn-ea"/>
            </a:endParaRPr>
          </a:p>
          <a:p>
            <a:pPr marL="457200" lvl="1" indent="0">
              <a:buNone/>
            </a:pPr>
            <a:endParaRPr kumimoji="1" lang="zh-CN" altLang="en-US" dirty="0"/>
          </a:p>
        </p:txBody>
      </p:sp>
    </p:spTree>
    <p:extLst>
      <p:ext uri="{BB962C8B-B14F-4D97-AF65-F5344CB8AC3E}">
        <p14:creationId xmlns:p14="http://schemas.microsoft.com/office/powerpoint/2010/main" val="15011274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C36B2-E0CF-AD4B-8FA7-6036431F0379}"/>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3" name="内容占位符 2">
            <a:extLst>
              <a:ext uri="{FF2B5EF4-FFF2-40B4-BE49-F238E27FC236}">
                <a16:creationId xmlns:a16="http://schemas.microsoft.com/office/drawing/2014/main" id="{21BFA781-1036-1B4E-9D7D-24807EE14DD3}"/>
              </a:ext>
            </a:extLst>
          </p:cNvPr>
          <p:cNvSpPr>
            <a:spLocks noGrp="1"/>
          </p:cNvSpPr>
          <p:nvPr>
            <p:ph idx="1"/>
          </p:nvPr>
        </p:nvSpPr>
        <p:spPr/>
        <p:txBody>
          <a:bodyPr/>
          <a:lstStyle/>
          <a:p>
            <a:pPr>
              <a:lnSpc>
                <a:spcPct val="140000"/>
              </a:lnSpc>
              <a:spcBef>
                <a:spcPts val="0"/>
              </a:spcBef>
              <a:spcAft>
                <a:spcPts val="0"/>
              </a:spcAft>
            </a:pPr>
            <a:r>
              <a:rPr kumimoji="1" lang="zh-CN" altLang="en-US" b="1" dirty="0">
                <a:latin typeface="+mn-ea"/>
                <a:ea typeface="+mn-ea"/>
              </a:rPr>
              <a:t>针对具有完成限期的周期性实时任务</a:t>
            </a:r>
          </a:p>
          <a:p>
            <a:pPr lvl="1">
              <a:lnSpc>
                <a:spcPct val="140000"/>
              </a:lnSpc>
              <a:spcBef>
                <a:spcPts val="0"/>
              </a:spcBef>
              <a:spcAft>
                <a:spcPts val="0"/>
              </a:spcAft>
            </a:pPr>
            <a:r>
              <a:rPr lang="zh-CN" altLang="en-US" b="0" dirty="0">
                <a:latin typeface="+mn-ea"/>
                <a:ea typeface="+mn-ea"/>
              </a:rPr>
              <a:t>此类任务是</a:t>
            </a:r>
            <a:r>
              <a:rPr lang="zh-CN" altLang="en-US" dirty="0">
                <a:latin typeface="+mn-ea"/>
                <a:ea typeface="+mn-ea"/>
              </a:rPr>
              <a:t>周期性的，可预测的</a:t>
            </a:r>
            <a:endParaRPr lang="en-US" altLang="zh-CN" dirty="0">
              <a:latin typeface="+mn-ea"/>
              <a:ea typeface="+mn-ea"/>
            </a:endParaRPr>
          </a:p>
          <a:p>
            <a:pPr lvl="1">
              <a:lnSpc>
                <a:spcPct val="140000"/>
              </a:lnSpc>
              <a:spcBef>
                <a:spcPts val="0"/>
              </a:spcBef>
              <a:spcAft>
                <a:spcPts val="0"/>
              </a:spcAft>
            </a:pPr>
            <a:r>
              <a:rPr lang="zh-CN" altLang="en-US" dirty="0">
                <a:latin typeface="+mn-ea"/>
                <a:ea typeface="+mn-ea"/>
              </a:rPr>
              <a:t>采用最早截止时间优先调度算法</a:t>
            </a:r>
          </a:p>
          <a:p>
            <a:pPr lvl="1">
              <a:lnSpc>
                <a:spcPct val="140000"/>
              </a:lnSpc>
              <a:spcBef>
                <a:spcPts val="0"/>
              </a:spcBef>
              <a:spcAft>
                <a:spcPts val="0"/>
              </a:spcAft>
            </a:pPr>
            <a:r>
              <a:rPr lang="en-US" altLang="zh-CN" dirty="0">
                <a:latin typeface="+mn-ea"/>
                <a:ea typeface="+mn-ea"/>
              </a:rPr>
              <a:t>Earliest Deadline First</a:t>
            </a:r>
            <a:r>
              <a:rPr lang="zh-CN" altLang="en-US" dirty="0">
                <a:latin typeface="+mn-ea"/>
                <a:ea typeface="+mn-ea"/>
              </a:rPr>
              <a:t>，</a:t>
            </a:r>
            <a:r>
              <a:rPr lang="en-US" altLang="zh-CN" dirty="0">
                <a:latin typeface="+mn-ea"/>
                <a:ea typeface="+mn-ea"/>
              </a:rPr>
              <a:t>EDF</a:t>
            </a:r>
          </a:p>
          <a:p>
            <a:pPr lvl="1">
              <a:lnSpc>
                <a:spcPct val="140000"/>
              </a:lnSpc>
              <a:spcBef>
                <a:spcPts val="0"/>
              </a:spcBef>
              <a:spcAft>
                <a:spcPts val="0"/>
              </a:spcAft>
            </a:pPr>
            <a:r>
              <a:rPr lang="zh-CN" altLang="en-US" dirty="0">
                <a:latin typeface="+mn-ea"/>
                <a:ea typeface="+mn-ea"/>
              </a:rPr>
              <a:t>根据任务的截止时间来确定任务的优先级</a:t>
            </a:r>
            <a:endParaRPr lang="en-US" altLang="zh-CN" dirty="0">
              <a:latin typeface="+mn-ea"/>
              <a:ea typeface="+mn-ea"/>
            </a:endParaRPr>
          </a:p>
          <a:p>
            <a:pPr lvl="1">
              <a:lnSpc>
                <a:spcPct val="140000"/>
              </a:lnSpc>
              <a:spcBef>
                <a:spcPts val="0"/>
              </a:spcBef>
              <a:spcAft>
                <a:spcPts val="0"/>
              </a:spcAft>
            </a:pPr>
            <a:r>
              <a:rPr lang="zh-CN" altLang="en-US" dirty="0">
                <a:latin typeface="+mn-ea"/>
                <a:ea typeface="+mn-ea"/>
              </a:rPr>
              <a:t>例子：见下</a:t>
            </a:r>
            <a:endParaRPr lang="en-US" altLang="zh-CN" dirty="0">
              <a:latin typeface="+mn-ea"/>
              <a:ea typeface="+mn-ea"/>
            </a:endParaRPr>
          </a:p>
          <a:p>
            <a:pPr lvl="1">
              <a:lnSpc>
                <a:spcPct val="140000"/>
              </a:lnSpc>
              <a:spcBef>
                <a:spcPts val="0"/>
              </a:spcBef>
              <a:spcAft>
                <a:spcPts val="0"/>
              </a:spcAft>
            </a:pPr>
            <a:endParaRPr lang="en-US" altLang="zh-CN" dirty="0">
              <a:ea typeface="宋体" pitchFamily="2" charset="-122"/>
            </a:endParaRPr>
          </a:p>
        </p:txBody>
      </p:sp>
    </p:spTree>
    <p:extLst>
      <p:ext uri="{BB962C8B-B14F-4D97-AF65-F5344CB8AC3E}">
        <p14:creationId xmlns:p14="http://schemas.microsoft.com/office/powerpoint/2010/main" val="28332373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8414C-C0D7-B142-9DBC-67DEEE59881E}"/>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6" name="内容占位符 2">
            <a:extLst>
              <a:ext uri="{FF2B5EF4-FFF2-40B4-BE49-F238E27FC236}">
                <a16:creationId xmlns:a16="http://schemas.microsoft.com/office/drawing/2014/main" id="{82A1FCA7-AD78-554D-9EB9-76440FB26CD5}"/>
              </a:ext>
            </a:extLst>
          </p:cNvPr>
          <p:cNvSpPr txBox="1">
            <a:spLocks/>
          </p:cNvSpPr>
          <p:nvPr/>
        </p:nvSpPr>
        <p:spPr bwMode="auto">
          <a:xfrm>
            <a:off x="0" y="980728"/>
            <a:ext cx="8229600" cy="20377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eaLnBrk="0" hangingPunct="0">
              <a:lnSpc>
                <a:spcPct val="125000"/>
              </a:lnSpc>
              <a:buClr>
                <a:schemeClr val="tx1"/>
              </a:buClr>
              <a:buFont typeface="Arial" pitchFamily="34" charset="0"/>
              <a:buChar char="•"/>
            </a:pPr>
            <a:r>
              <a:rPr kumimoji="1" lang="zh-CN" altLang="en-US" dirty="0">
                <a:solidFill>
                  <a:schemeClr val="tx1"/>
                </a:solidFill>
                <a:latin typeface="+mn-ea"/>
                <a:cs typeface="Times New Roman" pitchFamily="18" charset="0"/>
              </a:rPr>
              <a:t>针对具有完成限期的周期性实时任务</a:t>
            </a:r>
          </a:p>
          <a:p>
            <a:pPr lvl="1">
              <a:lnSpc>
                <a:spcPct val="140000"/>
              </a:lnSpc>
              <a:spcBef>
                <a:spcPts val="0"/>
              </a:spcBef>
              <a:spcAft>
                <a:spcPts val="0"/>
              </a:spcAft>
            </a:pPr>
            <a:r>
              <a:rPr lang="zh-CN" altLang="en-US" sz="2000" b="1" dirty="0"/>
              <a:t>例：在一个实时系统中，有两个周期性实时任务</a:t>
            </a:r>
            <a:r>
              <a:rPr lang="en-US" altLang="zh-CN" sz="2000" b="1" dirty="0"/>
              <a:t>A</a:t>
            </a:r>
            <a:r>
              <a:rPr lang="zh-CN" altLang="en-US" sz="2000" b="1" dirty="0"/>
              <a:t>和</a:t>
            </a:r>
            <a:r>
              <a:rPr lang="en-US" altLang="zh-CN" sz="2000" b="1" dirty="0"/>
              <a:t>B</a:t>
            </a:r>
          </a:p>
          <a:p>
            <a:pPr marL="0" lvl="1" indent="0">
              <a:spcAft>
                <a:spcPct val="20000"/>
              </a:spcAft>
              <a:buNone/>
            </a:pPr>
            <a:r>
              <a:rPr lang="en-US" altLang="zh-CN" sz="2000" b="1" dirty="0"/>
              <a:t>               A</a:t>
            </a:r>
            <a:r>
              <a:rPr lang="zh-CN" altLang="en-US" sz="2000" b="1" dirty="0"/>
              <a:t>：周期：</a:t>
            </a:r>
            <a:r>
              <a:rPr lang="en-US" altLang="zh-CN" sz="2000" b="1" dirty="0"/>
              <a:t>20ms</a:t>
            </a:r>
            <a:r>
              <a:rPr lang="zh-CN" altLang="en-US" sz="2000" b="1" dirty="0"/>
              <a:t>，执行时间：</a:t>
            </a:r>
            <a:r>
              <a:rPr lang="en-US" altLang="zh-CN" sz="2000" b="1" dirty="0"/>
              <a:t>10ms</a:t>
            </a:r>
            <a:endParaRPr lang="zh-CN" altLang="en-US" sz="2000" b="1" dirty="0"/>
          </a:p>
          <a:p>
            <a:pPr marL="0" lvl="1" indent="0">
              <a:spcAft>
                <a:spcPct val="20000"/>
              </a:spcAft>
              <a:buNone/>
            </a:pPr>
            <a:r>
              <a:rPr lang="en-US" altLang="zh-CN" sz="2000" b="1" dirty="0"/>
              <a:t>               B</a:t>
            </a:r>
            <a:r>
              <a:rPr lang="zh-CN" altLang="en-US" sz="2000" b="1" dirty="0"/>
              <a:t>：周期：</a:t>
            </a:r>
            <a:r>
              <a:rPr lang="en-US" altLang="zh-CN" sz="2000" b="1" dirty="0"/>
              <a:t>50ms</a:t>
            </a:r>
            <a:r>
              <a:rPr lang="zh-CN" altLang="en-US" sz="2000" b="1" dirty="0"/>
              <a:t>，执行时间：</a:t>
            </a:r>
            <a:r>
              <a:rPr lang="en-US" altLang="zh-CN" sz="2000" b="1" dirty="0"/>
              <a:t>25ms</a:t>
            </a:r>
            <a:endParaRPr lang="en-US" altLang="zh-CN" sz="2000" kern="0" dirty="0">
              <a:ea typeface="宋体" pitchFamily="2" charset="-122"/>
            </a:endParaRPr>
          </a:p>
        </p:txBody>
      </p:sp>
      <p:pic>
        <p:nvPicPr>
          <p:cNvPr id="330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2940521"/>
            <a:ext cx="7534275"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94696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D5FCE9C1-5867-4748-B7D1-A4716CFC3393}"/>
              </a:ext>
            </a:extLst>
          </p:cNvPr>
          <p:cNvGrpSpPr/>
          <p:nvPr/>
        </p:nvGrpSpPr>
        <p:grpSpPr>
          <a:xfrm>
            <a:off x="0" y="792163"/>
            <a:ext cx="9144000" cy="6065837"/>
            <a:chOff x="0" y="792163"/>
            <a:chExt cx="9144000" cy="6065837"/>
          </a:xfrm>
        </p:grpSpPr>
        <p:pic>
          <p:nvPicPr>
            <p:cNvPr id="5" name="Content Placeholder 3" descr="Fig10_06.gif">
              <a:extLst>
                <a:ext uri="{FF2B5EF4-FFF2-40B4-BE49-F238E27FC236}">
                  <a16:creationId xmlns:a16="http://schemas.microsoft.com/office/drawing/2014/main" id="{060DC683-A38C-3F4D-AA55-0461CA6F3298}"/>
                </a:ext>
              </a:extLst>
            </p:cNvPr>
            <p:cNvPicPr>
              <a:picLocks noChangeAspect="1"/>
            </p:cNvPicPr>
            <p:nvPr/>
          </p:nvPicPr>
          <p:blipFill>
            <a:blip r:embed="rId3"/>
            <a:stretch>
              <a:fillRect/>
            </a:stretch>
          </p:blipFill>
          <p:spPr bwMode="auto">
            <a:xfrm>
              <a:off x="0" y="792163"/>
              <a:ext cx="9144000" cy="6065837"/>
            </a:xfrm>
            <a:prstGeom prst="rect">
              <a:avLst/>
            </a:prstGeom>
            <a:noFill/>
            <a:ln w="9525">
              <a:noFill/>
              <a:miter lim="800000"/>
              <a:headEnd/>
              <a:tailEnd/>
            </a:ln>
            <a:effectLst/>
          </p:spPr>
        </p:pic>
        <p:sp>
          <p:nvSpPr>
            <p:cNvPr id="8" name="内容占位符 6">
              <a:extLst>
                <a:ext uri="{FF2B5EF4-FFF2-40B4-BE49-F238E27FC236}">
                  <a16:creationId xmlns:a16="http://schemas.microsoft.com/office/drawing/2014/main" id="{2C645826-41DD-B14D-A464-6E77E01FFBBD}"/>
                </a:ext>
              </a:extLst>
            </p:cNvPr>
            <p:cNvSpPr txBox="1">
              <a:spLocks/>
            </p:cNvSpPr>
            <p:nvPr/>
          </p:nvSpPr>
          <p:spPr bwMode="auto">
            <a:xfrm>
              <a:off x="179512" y="3153044"/>
              <a:ext cx="2664296" cy="576064"/>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sz="1800" kern="0" dirty="0"/>
                <a:t>固定优先级调度：</a:t>
              </a:r>
              <a:r>
                <a:rPr lang="en-US" altLang="zh-CN" sz="1800" kern="0" dirty="0"/>
                <a:t>A</a:t>
              </a:r>
              <a:r>
                <a:rPr lang="zh-CN" altLang="en-US" sz="1800" kern="0" dirty="0"/>
                <a:t>优先</a:t>
              </a:r>
            </a:p>
          </p:txBody>
        </p:sp>
        <p:sp>
          <p:nvSpPr>
            <p:cNvPr id="9" name="内容占位符 6">
              <a:extLst>
                <a:ext uri="{FF2B5EF4-FFF2-40B4-BE49-F238E27FC236}">
                  <a16:creationId xmlns:a16="http://schemas.microsoft.com/office/drawing/2014/main" id="{994B42E4-C271-6248-AEA1-018658F163DB}"/>
                </a:ext>
              </a:extLst>
            </p:cNvPr>
            <p:cNvSpPr txBox="1">
              <a:spLocks/>
            </p:cNvSpPr>
            <p:nvPr/>
          </p:nvSpPr>
          <p:spPr bwMode="auto">
            <a:xfrm>
              <a:off x="179512" y="4427903"/>
              <a:ext cx="2664296" cy="576064"/>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sz="1800" kern="0" dirty="0"/>
                <a:t>固定优先级调度：</a:t>
              </a:r>
              <a:r>
                <a:rPr lang="en-US" altLang="zh-CN" sz="1800" kern="0" dirty="0"/>
                <a:t>B</a:t>
              </a:r>
              <a:r>
                <a:rPr lang="zh-CN" altLang="en-US" sz="1800" kern="0" dirty="0"/>
                <a:t>优先</a:t>
              </a:r>
            </a:p>
          </p:txBody>
        </p:sp>
        <p:sp>
          <p:nvSpPr>
            <p:cNvPr id="10" name="内容占位符 6">
              <a:extLst>
                <a:ext uri="{FF2B5EF4-FFF2-40B4-BE49-F238E27FC236}">
                  <a16:creationId xmlns:a16="http://schemas.microsoft.com/office/drawing/2014/main" id="{5830B8FA-41E2-A94F-8708-6218836C7DDE}"/>
                </a:ext>
              </a:extLst>
            </p:cNvPr>
            <p:cNvSpPr txBox="1">
              <a:spLocks/>
            </p:cNvSpPr>
            <p:nvPr/>
          </p:nvSpPr>
          <p:spPr bwMode="auto">
            <a:xfrm>
              <a:off x="304800" y="5513925"/>
              <a:ext cx="2539008" cy="576064"/>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sz="1800" kern="0" dirty="0"/>
                <a:t>最早完成截止时间优先</a:t>
              </a:r>
            </a:p>
          </p:txBody>
        </p:sp>
        <p:sp>
          <p:nvSpPr>
            <p:cNvPr id="11" name="内容占位符 6">
              <a:extLst>
                <a:ext uri="{FF2B5EF4-FFF2-40B4-BE49-F238E27FC236}">
                  <a16:creationId xmlns:a16="http://schemas.microsoft.com/office/drawing/2014/main" id="{AF14BA8F-48A0-5C43-9F19-5EDF875CAFD4}"/>
                </a:ext>
              </a:extLst>
            </p:cNvPr>
            <p:cNvSpPr txBox="1">
              <a:spLocks/>
            </p:cNvSpPr>
            <p:nvPr/>
          </p:nvSpPr>
          <p:spPr bwMode="auto">
            <a:xfrm>
              <a:off x="395536" y="1978853"/>
              <a:ext cx="2448272" cy="576064"/>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lang="zh-CN" altLang="en-US" sz="1800" kern="0" dirty="0"/>
                <a:t>到达时间、执行时间和完成截止时间</a:t>
              </a:r>
            </a:p>
          </p:txBody>
        </p:sp>
      </p:grpSp>
      <p:sp>
        <p:nvSpPr>
          <p:cNvPr id="2" name="标题 1">
            <a:extLst>
              <a:ext uri="{FF2B5EF4-FFF2-40B4-BE49-F238E27FC236}">
                <a16:creationId xmlns:a16="http://schemas.microsoft.com/office/drawing/2014/main" id="{E3C3D5C6-3CB2-3843-86CA-A4CB513283EA}"/>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Tree>
    <p:extLst>
      <p:ext uri="{BB962C8B-B14F-4D97-AF65-F5344CB8AC3E}">
        <p14:creationId xmlns:p14="http://schemas.microsoft.com/office/powerpoint/2010/main" val="41461165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93BED-A58E-E24E-B630-A62F48AE852F}"/>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3" name="内容占位符 2">
            <a:extLst>
              <a:ext uri="{FF2B5EF4-FFF2-40B4-BE49-F238E27FC236}">
                <a16:creationId xmlns:a16="http://schemas.microsoft.com/office/drawing/2014/main" id="{04EBDEFB-030E-F546-8645-F521E6AD14C7}"/>
              </a:ext>
            </a:extLst>
          </p:cNvPr>
          <p:cNvSpPr>
            <a:spLocks noGrp="1"/>
          </p:cNvSpPr>
          <p:nvPr>
            <p:ph idx="1"/>
          </p:nvPr>
        </p:nvSpPr>
        <p:spPr>
          <a:xfrm>
            <a:off x="304800" y="980728"/>
            <a:ext cx="8229600" cy="4953000"/>
          </a:xfrm>
        </p:spPr>
        <p:txBody>
          <a:bodyPr/>
          <a:lstStyle/>
          <a:p>
            <a:pPr>
              <a:lnSpc>
                <a:spcPct val="140000"/>
              </a:lnSpc>
              <a:spcBef>
                <a:spcPts val="0"/>
              </a:spcBef>
              <a:spcAft>
                <a:spcPts val="0"/>
              </a:spcAft>
            </a:pPr>
            <a:r>
              <a:rPr kumimoji="1" lang="zh-CN" altLang="en-US" b="1" dirty="0">
                <a:latin typeface="+mn-ea"/>
                <a:ea typeface="+mn-ea"/>
              </a:rPr>
              <a:t>针对具有开始限期的非周期性实时任务</a:t>
            </a:r>
          </a:p>
          <a:p>
            <a:pPr lvl="1">
              <a:lnSpc>
                <a:spcPct val="140000"/>
              </a:lnSpc>
              <a:spcBef>
                <a:spcPts val="0"/>
              </a:spcBef>
              <a:spcAft>
                <a:spcPts val="0"/>
              </a:spcAft>
            </a:pPr>
            <a:r>
              <a:rPr lang="zh-CN" altLang="en-US" dirty="0">
                <a:latin typeface="+mn-ea"/>
                <a:ea typeface="+mn-ea"/>
              </a:rPr>
              <a:t>此类任务是非周期性的，不可预测的，若采用</a:t>
            </a:r>
            <a:r>
              <a:rPr lang="en-US" altLang="zh-CN" dirty="0">
                <a:latin typeface="+mn-ea"/>
                <a:ea typeface="+mn-ea"/>
              </a:rPr>
              <a:t>EDF</a:t>
            </a:r>
            <a:r>
              <a:rPr lang="zh-CN" altLang="en-US" dirty="0">
                <a:latin typeface="+mn-ea"/>
                <a:ea typeface="+mn-ea"/>
              </a:rPr>
              <a:t>算法，存在危险性。</a:t>
            </a:r>
            <a:endParaRPr lang="en-US" altLang="zh-CN" dirty="0">
              <a:latin typeface="+mn-ea"/>
              <a:ea typeface="+mn-ea"/>
            </a:endParaRPr>
          </a:p>
          <a:p>
            <a:pPr lvl="1">
              <a:lnSpc>
                <a:spcPct val="140000"/>
              </a:lnSpc>
              <a:spcBef>
                <a:spcPts val="0"/>
              </a:spcBef>
              <a:spcAft>
                <a:spcPts val="0"/>
              </a:spcAft>
            </a:pPr>
            <a:r>
              <a:rPr lang="zh-CN" altLang="en-US" dirty="0">
                <a:latin typeface="+mn-ea"/>
                <a:ea typeface="+mn-ea"/>
              </a:rPr>
              <a:t>若在任务就绪前，预先知道任务的开始截止时间，则可以采用</a:t>
            </a:r>
            <a:r>
              <a:rPr lang="zh-CN" altLang="en-US" b="1" dirty="0">
                <a:solidFill>
                  <a:srgbClr val="FF0000"/>
                </a:solidFill>
                <a:latin typeface="+mn-ea"/>
                <a:ea typeface="+mn-ea"/>
              </a:rPr>
              <a:t>允许</a:t>
            </a:r>
            <a:r>
              <a:rPr lang="en-US" altLang="zh-CN" b="1" dirty="0">
                <a:solidFill>
                  <a:srgbClr val="FF0000"/>
                </a:solidFill>
                <a:latin typeface="+mn-ea"/>
                <a:ea typeface="+mn-ea"/>
              </a:rPr>
              <a:t>CPU</a:t>
            </a:r>
            <a:r>
              <a:rPr lang="zh-CN" altLang="en-US" b="1" dirty="0">
                <a:solidFill>
                  <a:srgbClr val="FF0000"/>
                </a:solidFill>
                <a:latin typeface="+mn-ea"/>
                <a:ea typeface="+mn-ea"/>
              </a:rPr>
              <a:t>空闲的</a:t>
            </a:r>
            <a:r>
              <a:rPr lang="en-US" altLang="zh-CN" b="1" dirty="0">
                <a:solidFill>
                  <a:srgbClr val="FF0000"/>
                </a:solidFill>
                <a:latin typeface="+mn-ea"/>
                <a:ea typeface="+mn-ea"/>
              </a:rPr>
              <a:t>EDF</a:t>
            </a:r>
            <a:r>
              <a:rPr lang="zh-CN" altLang="en-US" b="1" dirty="0">
                <a:solidFill>
                  <a:srgbClr val="FF0000"/>
                </a:solidFill>
                <a:latin typeface="+mn-ea"/>
                <a:ea typeface="+mn-ea"/>
              </a:rPr>
              <a:t>调度算法</a:t>
            </a:r>
            <a:r>
              <a:rPr lang="en-US" altLang="zh-CN" b="1" dirty="0">
                <a:latin typeface="+mn-ea"/>
                <a:ea typeface="+mn-ea"/>
              </a:rPr>
              <a:t>(Earliest Deadline with Unforced Idle Times)</a:t>
            </a:r>
          </a:p>
          <a:p>
            <a:endParaRPr kumimoji="1" lang="zh-CN" altLang="en-US" dirty="0"/>
          </a:p>
        </p:txBody>
      </p:sp>
    </p:spTree>
    <p:extLst>
      <p:ext uri="{BB962C8B-B14F-4D97-AF65-F5344CB8AC3E}">
        <p14:creationId xmlns:p14="http://schemas.microsoft.com/office/powerpoint/2010/main" val="2550778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E08CC-23B1-A647-85B5-D1732413432D}"/>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6" name="内容占位符 5">
            <a:extLst>
              <a:ext uri="{FF2B5EF4-FFF2-40B4-BE49-F238E27FC236}">
                <a16:creationId xmlns:a16="http://schemas.microsoft.com/office/drawing/2014/main" id="{413B7FBD-BC63-B64A-9EDC-838EE0B3E30E}"/>
              </a:ext>
            </a:extLst>
          </p:cNvPr>
          <p:cNvSpPr>
            <a:spLocks noGrp="1"/>
          </p:cNvSpPr>
          <p:nvPr>
            <p:ph idx="1"/>
          </p:nvPr>
        </p:nvSpPr>
        <p:spPr>
          <a:xfrm>
            <a:off x="467544" y="1124744"/>
            <a:ext cx="8229600" cy="4953000"/>
          </a:xfrm>
        </p:spPr>
        <p:txBody>
          <a:bodyPr/>
          <a:lstStyle/>
          <a:p>
            <a:r>
              <a:rPr lang="zh-CN" altLang="en-US" b="1" dirty="0">
                <a:latin typeface="+mn-ea"/>
                <a:ea typeface="+mn-ea"/>
              </a:rPr>
              <a:t>允许</a:t>
            </a:r>
            <a:r>
              <a:rPr lang="en-US" altLang="zh-CN" b="1" dirty="0">
                <a:latin typeface="+mn-ea"/>
                <a:ea typeface="+mn-ea"/>
              </a:rPr>
              <a:t>CPU</a:t>
            </a:r>
            <a:r>
              <a:rPr lang="zh-CN" altLang="en-US" b="1" dirty="0">
                <a:latin typeface="+mn-ea"/>
                <a:ea typeface="+mn-ea"/>
              </a:rPr>
              <a:t>空闲的</a:t>
            </a:r>
            <a:r>
              <a:rPr lang="en-US" altLang="zh-CN" b="1" dirty="0">
                <a:latin typeface="+mn-ea"/>
                <a:ea typeface="+mn-ea"/>
              </a:rPr>
              <a:t>EDF</a:t>
            </a:r>
            <a:r>
              <a:rPr lang="zh-CN" altLang="en-US" b="1" dirty="0">
                <a:latin typeface="+mn-ea"/>
                <a:ea typeface="+mn-ea"/>
              </a:rPr>
              <a:t>调度算法</a:t>
            </a:r>
            <a:endParaRPr lang="en-US" altLang="zh-CN" b="1" dirty="0">
              <a:latin typeface="+mn-ea"/>
              <a:ea typeface="+mn-ea"/>
            </a:endParaRPr>
          </a:p>
          <a:p>
            <a:pPr lvl="1">
              <a:lnSpc>
                <a:spcPct val="140000"/>
              </a:lnSpc>
              <a:spcBef>
                <a:spcPts val="0"/>
              </a:spcBef>
              <a:spcAft>
                <a:spcPts val="0"/>
              </a:spcAft>
            </a:pPr>
            <a:r>
              <a:rPr lang="zh-CN" altLang="en-US" dirty="0">
                <a:latin typeface="+mn-ea"/>
                <a:ea typeface="+mn-ea"/>
              </a:rPr>
              <a:t>优先调度截止时间最早的</a:t>
            </a:r>
            <a:r>
              <a:rPr lang="zh-CN" altLang="en-US" dirty="0">
                <a:solidFill>
                  <a:srgbClr val="FF0000"/>
                </a:solidFill>
                <a:latin typeface="+mn-ea"/>
                <a:ea typeface="+mn-ea"/>
              </a:rPr>
              <a:t>合格任务</a:t>
            </a:r>
            <a:r>
              <a:rPr lang="zh-CN" altLang="en-US" dirty="0">
                <a:latin typeface="+mn-ea"/>
                <a:ea typeface="+mn-ea"/>
              </a:rPr>
              <a:t>，并让该任务运行完毕。</a:t>
            </a:r>
            <a:endParaRPr lang="en-US" altLang="zh-CN" dirty="0">
              <a:latin typeface="+mn-ea"/>
              <a:ea typeface="+mn-ea"/>
            </a:endParaRPr>
          </a:p>
          <a:p>
            <a:pPr lvl="1">
              <a:lnSpc>
                <a:spcPct val="140000"/>
              </a:lnSpc>
              <a:spcBef>
                <a:spcPts val="0"/>
              </a:spcBef>
              <a:spcAft>
                <a:spcPts val="0"/>
              </a:spcAft>
            </a:pPr>
            <a:r>
              <a:rPr lang="zh-CN" altLang="en-US" dirty="0">
                <a:solidFill>
                  <a:srgbClr val="FF0000"/>
                </a:solidFill>
                <a:latin typeface="+mn-ea"/>
                <a:ea typeface="+mn-ea"/>
              </a:rPr>
              <a:t>合格任务</a:t>
            </a:r>
            <a:r>
              <a:rPr lang="zh-CN" altLang="en-US" dirty="0">
                <a:latin typeface="+mn-ea"/>
                <a:ea typeface="+mn-ea"/>
              </a:rPr>
              <a:t>可以是还未就绪，但是事先知道其开始截止时间任务。</a:t>
            </a:r>
            <a:endParaRPr lang="en-US" altLang="zh-CN" dirty="0">
              <a:latin typeface="+mn-ea"/>
              <a:ea typeface="+mn-ea"/>
            </a:endParaRPr>
          </a:p>
          <a:p>
            <a:pPr lvl="1">
              <a:lnSpc>
                <a:spcPct val="140000"/>
              </a:lnSpc>
              <a:spcBef>
                <a:spcPts val="0"/>
              </a:spcBef>
              <a:spcAft>
                <a:spcPts val="0"/>
              </a:spcAft>
            </a:pPr>
            <a:r>
              <a:rPr lang="zh-CN" altLang="en-US" dirty="0">
                <a:latin typeface="+mn-ea"/>
                <a:ea typeface="+mn-ea"/>
              </a:rPr>
              <a:t>尽管</a:t>
            </a:r>
            <a:r>
              <a:rPr lang="en-US" altLang="zh-CN" dirty="0">
                <a:latin typeface="+mn-ea"/>
                <a:ea typeface="+mn-ea"/>
              </a:rPr>
              <a:t>CPU</a:t>
            </a:r>
            <a:r>
              <a:rPr lang="zh-CN" altLang="en-US" dirty="0">
                <a:latin typeface="+mn-ea"/>
                <a:ea typeface="+mn-ea"/>
              </a:rPr>
              <a:t>的利用率不高，但这种调度算法可以保证系统中的任务都能按要求完成。 </a:t>
            </a:r>
            <a:endParaRPr lang="en-US" altLang="zh-CN" dirty="0">
              <a:latin typeface="+mn-ea"/>
              <a:ea typeface="+mn-ea"/>
            </a:endParaRPr>
          </a:p>
          <a:p>
            <a:pPr lvl="1">
              <a:lnSpc>
                <a:spcPct val="140000"/>
              </a:lnSpc>
              <a:spcBef>
                <a:spcPts val="0"/>
              </a:spcBef>
              <a:spcAft>
                <a:spcPts val="0"/>
              </a:spcAft>
            </a:pPr>
            <a:r>
              <a:rPr lang="zh-CN" altLang="en-US" dirty="0">
                <a:latin typeface="+mn-ea"/>
                <a:ea typeface="+mn-ea"/>
              </a:rPr>
              <a:t>例子见下</a:t>
            </a:r>
          </a:p>
          <a:p>
            <a:endParaRPr lang="zh-CN" altLang="en-US" dirty="0"/>
          </a:p>
        </p:txBody>
      </p:sp>
    </p:spTree>
    <p:extLst>
      <p:ext uri="{BB962C8B-B14F-4D97-AF65-F5344CB8AC3E}">
        <p14:creationId xmlns:p14="http://schemas.microsoft.com/office/powerpoint/2010/main" val="21238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pPr eaLnBrk="1" hangingPunct="1"/>
            <a:r>
              <a:rPr lang="en-US" altLang="zh-CN" b="1" dirty="0">
                <a:effectLst/>
                <a:latin typeface="Times New Roman" pitchFamily="18" charset="0"/>
                <a:ea typeface="黑体" pitchFamily="49" charset="-122"/>
                <a:cs typeface="Times New Roman" pitchFamily="18" charset="0"/>
              </a:rPr>
              <a:t>2.8 </a:t>
            </a:r>
            <a:r>
              <a:rPr lang="zh-CN" altLang="en-US" b="1" dirty="0">
                <a:effectLst/>
                <a:latin typeface="Times New Roman" pitchFamily="18" charset="0"/>
                <a:ea typeface="黑体" pitchFamily="49" charset="-122"/>
                <a:cs typeface="Times New Roman" pitchFamily="18" charset="0"/>
              </a:rPr>
              <a:t>调度的类型</a:t>
            </a:r>
          </a:p>
        </p:txBody>
      </p:sp>
      <p:sp>
        <p:nvSpPr>
          <p:cNvPr id="3" name="内容占位符 2"/>
          <p:cNvSpPr>
            <a:spLocks noGrp="1"/>
          </p:cNvSpPr>
          <p:nvPr>
            <p:ph idx="1"/>
          </p:nvPr>
        </p:nvSpPr>
        <p:spPr>
          <a:xfrm>
            <a:off x="251520" y="1370329"/>
            <a:ext cx="8229600" cy="4525963"/>
          </a:xfrm>
        </p:spPr>
        <p:txBody>
          <a:bodyPr/>
          <a:lstStyle/>
          <a:p>
            <a:pPr eaLnBrk="1" hangingPunct="1"/>
            <a:r>
              <a:rPr lang="zh-CN" altLang="en-US" b="0" dirty="0"/>
              <a:t>调度的层次</a:t>
            </a:r>
          </a:p>
        </p:txBody>
      </p:sp>
      <p:pic>
        <p:nvPicPr>
          <p:cNvPr id="5" name="Content Placeholder 3" descr="Fig09_02.gif">
            <a:extLst>
              <a:ext uri="{FF2B5EF4-FFF2-40B4-BE49-F238E27FC236}">
                <a16:creationId xmlns:a16="http://schemas.microsoft.com/office/drawing/2014/main" id="{CD076ACF-75EE-CF46-BB5B-73B254BA01D6}"/>
              </a:ext>
            </a:extLst>
          </p:cNvPr>
          <p:cNvPicPr>
            <a:picLocks noChangeAspect="1"/>
          </p:cNvPicPr>
          <p:nvPr/>
        </p:nvPicPr>
        <p:blipFill>
          <a:blip r:embed="rId2"/>
          <a:stretch>
            <a:fillRect/>
          </a:stretch>
        </p:blipFill>
        <p:spPr bwMode="auto">
          <a:xfrm>
            <a:off x="4095410" y="1029311"/>
            <a:ext cx="4076990" cy="5135993"/>
          </a:xfrm>
          <a:prstGeom prst="rect">
            <a:avLst/>
          </a:prstGeom>
          <a:noFill/>
          <a:ln w="9525">
            <a:noFill/>
            <a:miter lim="800000"/>
            <a:headEnd/>
            <a:tailEnd/>
          </a:ln>
          <a:effectLst/>
        </p:spPr>
      </p:pic>
    </p:spTree>
    <p:extLst>
      <p:ext uri="{BB962C8B-B14F-4D97-AF65-F5344CB8AC3E}">
        <p14:creationId xmlns:p14="http://schemas.microsoft.com/office/powerpoint/2010/main" val="25276262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4AF4F-9733-9241-A80E-0B9EE56F051B}"/>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3" name="内容占位符 2">
            <a:extLst>
              <a:ext uri="{FF2B5EF4-FFF2-40B4-BE49-F238E27FC236}">
                <a16:creationId xmlns:a16="http://schemas.microsoft.com/office/drawing/2014/main" id="{1390C1FE-A7AB-3F4C-B567-A752EE02CB2D}"/>
              </a:ext>
            </a:extLst>
          </p:cNvPr>
          <p:cNvSpPr>
            <a:spLocks noGrp="1"/>
          </p:cNvSpPr>
          <p:nvPr>
            <p:ph idx="1"/>
          </p:nvPr>
        </p:nvSpPr>
        <p:spPr/>
        <p:txBody>
          <a:bodyPr/>
          <a:lstStyle/>
          <a:p>
            <a:pPr>
              <a:lnSpc>
                <a:spcPct val="125000"/>
              </a:lnSpc>
            </a:pPr>
            <a:r>
              <a:rPr lang="zh-CN" altLang="en-US" b="1" dirty="0">
                <a:latin typeface="+mn-ea"/>
                <a:ea typeface="+mn-ea"/>
              </a:rPr>
              <a:t>允许</a:t>
            </a:r>
            <a:r>
              <a:rPr lang="en-US" altLang="zh-CN" b="1" dirty="0">
                <a:latin typeface="+mn-ea"/>
                <a:ea typeface="+mn-ea"/>
              </a:rPr>
              <a:t>CPU</a:t>
            </a:r>
            <a:r>
              <a:rPr lang="zh-CN" altLang="en-US" b="1" dirty="0">
                <a:latin typeface="+mn-ea"/>
                <a:ea typeface="+mn-ea"/>
              </a:rPr>
              <a:t>空闲的</a:t>
            </a:r>
            <a:r>
              <a:rPr lang="en-US" altLang="zh-CN" b="1" dirty="0">
                <a:latin typeface="+mn-ea"/>
                <a:ea typeface="+mn-ea"/>
              </a:rPr>
              <a:t>EDF</a:t>
            </a:r>
            <a:r>
              <a:rPr lang="zh-CN" altLang="en-US" b="1" dirty="0">
                <a:latin typeface="+mn-ea"/>
                <a:ea typeface="+mn-ea"/>
              </a:rPr>
              <a:t>调度算法</a:t>
            </a:r>
            <a:r>
              <a:rPr kumimoji="1" lang="zh-CN" altLang="en-US" b="1" dirty="0">
                <a:latin typeface="+mn-ea"/>
                <a:ea typeface="+mn-ea"/>
              </a:rPr>
              <a:t>例子</a:t>
            </a:r>
            <a:endParaRPr kumimoji="1" lang="en-US" altLang="zh-CN" b="1" dirty="0">
              <a:latin typeface="+mn-ea"/>
              <a:ea typeface="+mn-ea"/>
            </a:endParaRPr>
          </a:p>
          <a:p>
            <a:pPr lvl="1">
              <a:lnSpc>
                <a:spcPct val="125000"/>
              </a:lnSpc>
            </a:pPr>
            <a:r>
              <a:rPr kumimoji="1" lang="en-US" altLang="zh-CN" dirty="0">
                <a:latin typeface="+mn-ea"/>
                <a:ea typeface="+mn-ea"/>
              </a:rPr>
              <a:t>A</a:t>
            </a:r>
            <a:r>
              <a:rPr kumimoji="1" lang="zh-CN" altLang="en-US" dirty="0">
                <a:latin typeface="+mn-ea"/>
                <a:ea typeface="+mn-ea"/>
              </a:rPr>
              <a:t>、</a:t>
            </a:r>
            <a:r>
              <a:rPr kumimoji="1" lang="en-US" altLang="zh-CN" dirty="0">
                <a:latin typeface="+mn-ea"/>
                <a:ea typeface="+mn-ea"/>
              </a:rPr>
              <a:t>B</a:t>
            </a:r>
            <a:r>
              <a:rPr kumimoji="1" lang="zh-CN" altLang="en-US" dirty="0">
                <a:latin typeface="+mn-ea"/>
                <a:ea typeface="+mn-ea"/>
              </a:rPr>
              <a:t>、</a:t>
            </a:r>
            <a:r>
              <a:rPr kumimoji="1" lang="en-US" altLang="zh-CN" dirty="0">
                <a:latin typeface="+mn-ea"/>
                <a:ea typeface="+mn-ea"/>
              </a:rPr>
              <a:t>C</a:t>
            </a:r>
            <a:r>
              <a:rPr kumimoji="1" lang="zh-CN" altLang="en-US" dirty="0">
                <a:latin typeface="+mn-ea"/>
                <a:ea typeface="+mn-ea"/>
              </a:rPr>
              <a:t>、</a:t>
            </a:r>
            <a:r>
              <a:rPr kumimoji="1" lang="en-US" altLang="zh-CN" dirty="0">
                <a:latin typeface="+mn-ea"/>
                <a:ea typeface="+mn-ea"/>
              </a:rPr>
              <a:t>D</a:t>
            </a:r>
            <a:r>
              <a:rPr kumimoji="1" lang="zh-CN" altLang="en-US" dirty="0">
                <a:latin typeface="+mn-ea"/>
                <a:ea typeface="+mn-ea"/>
              </a:rPr>
              <a:t>、</a:t>
            </a:r>
            <a:r>
              <a:rPr kumimoji="1" lang="en-US" altLang="zh-CN" dirty="0">
                <a:latin typeface="+mn-ea"/>
                <a:ea typeface="+mn-ea"/>
              </a:rPr>
              <a:t>E</a:t>
            </a:r>
            <a:r>
              <a:rPr kumimoji="1" lang="zh-CN" altLang="en-US" dirty="0">
                <a:latin typeface="+mn-ea"/>
                <a:ea typeface="+mn-ea"/>
              </a:rPr>
              <a:t>五个非周期性进程，到达时间、执行时间和开始截止时间如下</a:t>
            </a:r>
          </a:p>
        </p:txBody>
      </p:sp>
      <p:pic>
        <p:nvPicPr>
          <p:cNvPr id="331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19475"/>
            <a:ext cx="7772400"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03374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C478C-2C72-8C4C-88CD-8E5AC0252763}"/>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3" name="内容占位符 2">
            <a:extLst>
              <a:ext uri="{FF2B5EF4-FFF2-40B4-BE49-F238E27FC236}">
                <a16:creationId xmlns:a16="http://schemas.microsoft.com/office/drawing/2014/main" id="{16D2F39D-59E8-C642-81CC-A0470B37C203}"/>
              </a:ext>
            </a:extLst>
          </p:cNvPr>
          <p:cNvSpPr>
            <a:spLocks noGrp="1"/>
          </p:cNvSpPr>
          <p:nvPr>
            <p:ph idx="1"/>
          </p:nvPr>
        </p:nvSpPr>
        <p:spPr>
          <a:xfrm>
            <a:off x="611560" y="805574"/>
            <a:ext cx="1944216" cy="550152"/>
          </a:xfrm>
        </p:spPr>
        <p:txBody>
          <a:bodyPr/>
          <a:lstStyle/>
          <a:p>
            <a:r>
              <a:rPr kumimoji="1" lang="zh-CN" altLang="en-US" dirty="0"/>
              <a:t>调度</a:t>
            </a:r>
          </a:p>
        </p:txBody>
      </p:sp>
      <p:grpSp>
        <p:nvGrpSpPr>
          <p:cNvPr id="9" name="组合 8">
            <a:extLst>
              <a:ext uri="{FF2B5EF4-FFF2-40B4-BE49-F238E27FC236}">
                <a16:creationId xmlns:a16="http://schemas.microsoft.com/office/drawing/2014/main" id="{16927E97-FAF2-ED47-8296-C3058E39CA42}"/>
              </a:ext>
            </a:extLst>
          </p:cNvPr>
          <p:cNvGrpSpPr/>
          <p:nvPr/>
        </p:nvGrpSpPr>
        <p:grpSpPr>
          <a:xfrm>
            <a:off x="0" y="792163"/>
            <a:ext cx="9144000" cy="6065837"/>
            <a:chOff x="0" y="792163"/>
            <a:chExt cx="9144000" cy="6065837"/>
          </a:xfrm>
        </p:grpSpPr>
        <p:pic>
          <p:nvPicPr>
            <p:cNvPr id="4" name="Content Placeholder 3" descr="Fig10_07.gif">
              <a:extLst>
                <a:ext uri="{FF2B5EF4-FFF2-40B4-BE49-F238E27FC236}">
                  <a16:creationId xmlns:a16="http://schemas.microsoft.com/office/drawing/2014/main" id="{D281ABB1-B4C3-6346-8AA2-9BB50E55E78A}"/>
                </a:ext>
              </a:extLst>
            </p:cNvPr>
            <p:cNvPicPr>
              <a:picLocks noChangeAspect="1"/>
            </p:cNvPicPr>
            <p:nvPr/>
          </p:nvPicPr>
          <p:blipFill>
            <a:blip r:embed="rId3"/>
            <a:stretch>
              <a:fillRect/>
            </a:stretch>
          </p:blipFill>
          <p:spPr bwMode="auto">
            <a:xfrm>
              <a:off x="0" y="792163"/>
              <a:ext cx="9144000" cy="6065837"/>
            </a:xfrm>
            <a:prstGeom prst="rect">
              <a:avLst/>
            </a:prstGeom>
            <a:noFill/>
            <a:ln w="9525">
              <a:noFill/>
              <a:miter lim="800000"/>
              <a:headEnd/>
              <a:tailEnd/>
            </a:ln>
            <a:effectLst/>
          </p:spPr>
        </p:pic>
        <p:sp>
          <p:nvSpPr>
            <p:cNvPr id="5" name="内容占位符 2">
              <a:extLst>
                <a:ext uri="{FF2B5EF4-FFF2-40B4-BE49-F238E27FC236}">
                  <a16:creationId xmlns:a16="http://schemas.microsoft.com/office/drawing/2014/main" id="{A42D6165-C019-1C4E-82A9-CCED4185AA44}"/>
                </a:ext>
              </a:extLst>
            </p:cNvPr>
            <p:cNvSpPr txBox="1">
              <a:spLocks/>
            </p:cNvSpPr>
            <p:nvPr/>
          </p:nvSpPr>
          <p:spPr bwMode="auto">
            <a:xfrm>
              <a:off x="25987" y="1919289"/>
              <a:ext cx="1233645" cy="550152"/>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lgn="ctr">
                <a:buNone/>
              </a:pPr>
              <a:r>
                <a:rPr kumimoji="1" lang="zh-CN" altLang="en-US" sz="1800" kern="0" dirty="0"/>
                <a:t>要求</a:t>
              </a:r>
            </a:p>
          </p:txBody>
        </p:sp>
        <p:sp>
          <p:nvSpPr>
            <p:cNvPr id="6" name="内容占位符 2">
              <a:extLst>
                <a:ext uri="{FF2B5EF4-FFF2-40B4-BE49-F238E27FC236}">
                  <a16:creationId xmlns:a16="http://schemas.microsoft.com/office/drawing/2014/main" id="{E2D52E24-4D48-FD4B-A1B9-F0ABD0E6259B}"/>
                </a:ext>
              </a:extLst>
            </p:cNvPr>
            <p:cNvSpPr txBox="1">
              <a:spLocks/>
            </p:cNvSpPr>
            <p:nvPr/>
          </p:nvSpPr>
          <p:spPr bwMode="auto">
            <a:xfrm>
              <a:off x="49178" y="2757928"/>
              <a:ext cx="1233645" cy="1031112"/>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kumimoji="1" lang="zh-CN" altLang="en-US" sz="1600" kern="0" dirty="0"/>
                <a:t>最早截止时间优先（非剥夺）</a:t>
              </a:r>
            </a:p>
          </p:txBody>
        </p:sp>
        <p:sp>
          <p:nvSpPr>
            <p:cNvPr id="7" name="内容占位符 2">
              <a:extLst>
                <a:ext uri="{FF2B5EF4-FFF2-40B4-BE49-F238E27FC236}">
                  <a16:creationId xmlns:a16="http://schemas.microsoft.com/office/drawing/2014/main" id="{08DE4975-BEB3-7A44-BCE2-3FB6E1C41873}"/>
                </a:ext>
              </a:extLst>
            </p:cNvPr>
            <p:cNvSpPr txBox="1">
              <a:spLocks/>
            </p:cNvSpPr>
            <p:nvPr/>
          </p:nvSpPr>
          <p:spPr bwMode="auto">
            <a:xfrm>
              <a:off x="49178" y="4015876"/>
              <a:ext cx="1233645" cy="1295689"/>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kumimoji="1" lang="zh-CN" altLang="en-US" sz="1600" kern="0" dirty="0"/>
                <a:t>允许</a:t>
              </a:r>
              <a:r>
                <a:rPr kumimoji="1" lang="en-US" altLang="zh-CN" sz="1600" kern="0" dirty="0"/>
                <a:t>CPU</a:t>
              </a:r>
              <a:r>
                <a:rPr kumimoji="1" lang="zh-CN" altLang="en-US" sz="1600" kern="0" dirty="0"/>
                <a:t>空闲的最早截止时间优先</a:t>
              </a:r>
            </a:p>
          </p:txBody>
        </p:sp>
        <p:sp>
          <p:nvSpPr>
            <p:cNvPr id="8" name="内容占位符 2">
              <a:extLst>
                <a:ext uri="{FF2B5EF4-FFF2-40B4-BE49-F238E27FC236}">
                  <a16:creationId xmlns:a16="http://schemas.microsoft.com/office/drawing/2014/main" id="{F2CB6A21-7580-7E4C-AE28-A12A8A8BACD6}"/>
                </a:ext>
              </a:extLst>
            </p:cNvPr>
            <p:cNvSpPr txBox="1">
              <a:spLocks/>
            </p:cNvSpPr>
            <p:nvPr/>
          </p:nvSpPr>
          <p:spPr bwMode="auto">
            <a:xfrm>
              <a:off x="49178" y="5535844"/>
              <a:ext cx="1233645" cy="540845"/>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kumimoji="1" lang="zh-CN" altLang="en-US" sz="1600" kern="0" dirty="0"/>
                <a:t>先来先服务</a:t>
              </a:r>
            </a:p>
          </p:txBody>
        </p:sp>
      </p:grpSp>
    </p:spTree>
    <p:extLst>
      <p:ext uri="{BB962C8B-B14F-4D97-AF65-F5344CB8AC3E}">
        <p14:creationId xmlns:p14="http://schemas.microsoft.com/office/powerpoint/2010/main" val="20483903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936625"/>
          </a:xfrm>
        </p:spPr>
        <p:txBody>
          <a:bodyPr/>
          <a:lstStyle/>
          <a:p>
            <a:r>
              <a:rPr kumimoji="1" lang="en-US" altLang="zh-CN" dirty="0"/>
              <a:t>2.12.5 </a:t>
            </a:r>
            <a:r>
              <a:rPr kumimoji="1" lang="zh-CN" altLang="en-US" dirty="0"/>
              <a:t>限期（</a:t>
            </a:r>
            <a:r>
              <a:rPr kumimoji="1" lang="en-US" altLang="zh-CN" dirty="0"/>
              <a:t>deadline</a:t>
            </a:r>
            <a:r>
              <a:rPr kumimoji="1" lang="zh-CN" altLang="en-US" dirty="0"/>
              <a:t>）调度</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89316" y="980728"/>
            <a:ext cx="9036496" cy="4525963"/>
          </a:xfrm>
        </p:spPr>
        <p:txBody>
          <a:bodyPr/>
          <a:lstStyle/>
          <a:p>
            <a:pPr marL="342900" lvl="1" indent="-342900" eaLnBrk="1" hangingPunct="1">
              <a:buNone/>
            </a:pPr>
            <a:r>
              <a:rPr lang="zh-CN" altLang="en-US" sz="2800" b="1" dirty="0">
                <a:solidFill>
                  <a:schemeClr val="tx2"/>
                </a:solidFill>
                <a:latin typeface="+mn-lt"/>
                <a:ea typeface="+mn-ea"/>
                <a:cs typeface="+mn-cs"/>
              </a:rPr>
              <a:t>速率单调调度算法</a:t>
            </a:r>
            <a:endParaRPr lang="en-US" altLang="zh-CN" sz="2800" b="1" dirty="0">
              <a:solidFill>
                <a:schemeClr val="tx2"/>
              </a:solidFill>
              <a:latin typeface="+mn-lt"/>
              <a:ea typeface="+mn-ea"/>
              <a:cs typeface="+mn-cs"/>
            </a:endParaRPr>
          </a:p>
          <a:p>
            <a:pPr lvl="1" eaLnBrk="1" hangingPunct="1"/>
            <a:r>
              <a:rPr lang="en-US" altLang="zh-CN" b="0" dirty="0">
                <a:latin typeface="+mn-ea"/>
                <a:ea typeface="+mn-ea"/>
              </a:rPr>
              <a:t>Rate Monotonic Scheduling, RMS</a:t>
            </a:r>
          </a:p>
          <a:p>
            <a:pPr lvl="1" eaLnBrk="1" hangingPunct="1"/>
            <a:r>
              <a:rPr lang="zh-CN" altLang="en-US" dirty="0">
                <a:latin typeface="+mn-ea"/>
                <a:ea typeface="+mn-ea"/>
              </a:rPr>
              <a:t>周期性任务</a:t>
            </a:r>
            <a:endParaRPr lang="en-US" altLang="zh-CN" dirty="0">
              <a:latin typeface="+mn-ea"/>
              <a:ea typeface="+mn-ea"/>
            </a:endParaRPr>
          </a:p>
          <a:p>
            <a:pPr lvl="1" eaLnBrk="1" hangingPunct="1"/>
            <a:endParaRPr lang="en-US" altLang="zh-CN" dirty="0">
              <a:latin typeface="+mn-ea"/>
              <a:ea typeface="+mn-ea"/>
            </a:endParaRPr>
          </a:p>
          <a:p>
            <a:pPr lvl="1" eaLnBrk="1" hangingPunct="1"/>
            <a:endParaRPr lang="en-US" altLang="zh-CN" dirty="0">
              <a:latin typeface="+mn-ea"/>
              <a:ea typeface="+mn-ea"/>
            </a:endParaRPr>
          </a:p>
          <a:p>
            <a:pPr lvl="1" eaLnBrk="1" hangingPunct="1"/>
            <a:endParaRPr lang="en-US" altLang="zh-CN" b="0" dirty="0">
              <a:latin typeface="+mn-ea"/>
              <a:ea typeface="+mn-ea"/>
            </a:endParaRPr>
          </a:p>
          <a:p>
            <a:pPr lvl="1" eaLnBrk="1" hangingPunct="1"/>
            <a:endParaRPr lang="en-US" altLang="zh-CN" b="0" dirty="0">
              <a:latin typeface="+mn-ea"/>
              <a:ea typeface="+mn-ea"/>
            </a:endParaRPr>
          </a:p>
          <a:p>
            <a:pPr lvl="1" eaLnBrk="1" hangingPunct="1"/>
            <a:r>
              <a:rPr lang="zh-CN" altLang="en-US" b="0" dirty="0">
                <a:latin typeface="+mn-ea"/>
                <a:ea typeface="+mn-ea"/>
              </a:rPr>
              <a:t>任务速率</a:t>
            </a:r>
            <a:r>
              <a:rPr lang="zh-CN" altLang="en-US" dirty="0">
                <a:latin typeface="+mn-ea"/>
                <a:ea typeface="+mn-ea"/>
              </a:rPr>
              <a:t>：</a:t>
            </a:r>
            <a:r>
              <a:rPr lang="zh-CN" altLang="en-US" sz="2400" b="0" dirty="0">
                <a:latin typeface="+mn-ea"/>
                <a:ea typeface="+mn-ea"/>
              </a:rPr>
              <a:t>任务周期（以秒计）的倒数，以赫兹为单位</a:t>
            </a:r>
          </a:p>
          <a:p>
            <a:pPr lvl="1" eaLnBrk="1" hangingPunct="1"/>
            <a:r>
              <a:rPr lang="zh-CN" altLang="en-US" b="0" dirty="0">
                <a:latin typeface="+mn-ea"/>
                <a:ea typeface="+mn-ea"/>
              </a:rPr>
              <a:t>优先级的确定</a:t>
            </a:r>
            <a:endParaRPr lang="en-US" altLang="zh-CN" b="0" dirty="0">
              <a:latin typeface="+mn-ea"/>
              <a:ea typeface="+mn-ea"/>
            </a:endParaRPr>
          </a:p>
          <a:p>
            <a:pPr lvl="2"/>
            <a:r>
              <a:rPr lang="zh-CN" altLang="en-US" sz="2400" b="0" dirty="0">
                <a:solidFill>
                  <a:schemeClr val="tx2"/>
                </a:solidFill>
                <a:latin typeface="+mn-ea"/>
                <a:ea typeface="+mn-ea"/>
              </a:rPr>
              <a:t>任务周期越短，优先级</a:t>
            </a:r>
            <a:r>
              <a:rPr lang="zh-CN" altLang="en-US" sz="2400" dirty="0">
                <a:solidFill>
                  <a:schemeClr val="tx2"/>
                </a:solidFill>
                <a:latin typeface="+mn-ea"/>
                <a:ea typeface="+mn-ea"/>
              </a:rPr>
              <a:t>越高</a:t>
            </a:r>
            <a:endParaRPr lang="en-US" altLang="zh-CN" sz="2400" dirty="0">
              <a:solidFill>
                <a:schemeClr val="tx2"/>
              </a:solidFill>
              <a:latin typeface="+mn-ea"/>
              <a:ea typeface="+mn-ea"/>
            </a:endParaRPr>
          </a:p>
          <a:p>
            <a:pPr lvl="2"/>
            <a:r>
              <a:rPr lang="zh-CN" altLang="en-US" sz="2400" dirty="0">
                <a:solidFill>
                  <a:schemeClr val="tx2"/>
                </a:solidFill>
                <a:latin typeface="+mn-ea"/>
                <a:ea typeface="+mn-ea"/>
              </a:rPr>
              <a:t>优先级函数是任务速度的单调递增的函数</a:t>
            </a:r>
          </a:p>
          <a:p>
            <a:pPr lvl="1" eaLnBrk="1" hangingPunct="1"/>
            <a:r>
              <a:rPr lang="zh-CN" altLang="en-US" b="0" dirty="0">
                <a:latin typeface="+mn-ea"/>
                <a:ea typeface="+mn-ea"/>
              </a:rPr>
              <a:t>系统按任务优先级的高低进行调度</a:t>
            </a:r>
          </a:p>
        </p:txBody>
      </p:sp>
      <p:pic>
        <p:nvPicPr>
          <p:cNvPr id="5" name="Content Placeholder 3" descr="Fig10_09.gif">
            <a:extLst>
              <a:ext uri="{FF2B5EF4-FFF2-40B4-BE49-F238E27FC236}">
                <a16:creationId xmlns:a16="http://schemas.microsoft.com/office/drawing/2014/main" id="{29215CE0-7D2E-6846-BBDE-0496E714211C}"/>
              </a:ext>
            </a:extLst>
          </p:cNvPr>
          <p:cNvPicPr>
            <a:picLocks noChangeAspect="1"/>
          </p:cNvPicPr>
          <p:nvPr/>
        </p:nvPicPr>
        <p:blipFill rotWithShape="1">
          <a:blip r:embed="rId2"/>
          <a:srcRect r="1106" b="43396"/>
          <a:stretch/>
        </p:blipFill>
        <p:spPr bwMode="auto">
          <a:xfrm>
            <a:off x="416564" y="2492896"/>
            <a:ext cx="8381999" cy="1512168"/>
          </a:xfrm>
          <a:prstGeom prst="rect">
            <a:avLst/>
          </a:prstGeom>
          <a:noFill/>
          <a:ln w="9525">
            <a:noFill/>
            <a:miter lim="800000"/>
            <a:headEnd/>
            <a:tailEnd/>
          </a:ln>
          <a:effectLst/>
        </p:spPr>
      </p:pic>
    </p:spTree>
    <p:extLst>
      <p:ext uri="{BB962C8B-B14F-4D97-AF65-F5344CB8AC3E}">
        <p14:creationId xmlns:p14="http://schemas.microsoft.com/office/powerpoint/2010/main" val="89661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 calcmode="lin" valueType="num">
                                      <p:cBhvr additive="base">
                                        <p:cTn id="30"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 calcmode="lin" valueType="num">
                                      <p:cBhvr additive="base">
                                        <p:cTn id="36"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 calcmode="lin" valueType="num">
                                      <p:cBhvr additive="base">
                                        <p:cTn id="42"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 calcmode="lin" valueType="num">
                                      <p:cBhvr additive="base">
                                        <p:cTn id="48" dur="500" fill="hold"/>
                                        <p:tgtEl>
                                          <p:spTgt spid="3">
                                            <p:txEl>
                                              <p:pRg st="11" end="1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8E1C8-3FFC-1245-BAF4-966C257EAD2C}"/>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3" name="内容占位符 2">
            <a:extLst>
              <a:ext uri="{FF2B5EF4-FFF2-40B4-BE49-F238E27FC236}">
                <a16:creationId xmlns:a16="http://schemas.microsoft.com/office/drawing/2014/main" id="{4F979B35-9513-A540-B867-4B8D295A6FE0}"/>
              </a:ext>
            </a:extLst>
          </p:cNvPr>
          <p:cNvSpPr>
            <a:spLocks noGrp="1"/>
          </p:cNvSpPr>
          <p:nvPr>
            <p:ph idx="1"/>
          </p:nvPr>
        </p:nvSpPr>
        <p:spPr>
          <a:xfrm>
            <a:off x="304800" y="1003176"/>
            <a:ext cx="8229600" cy="841648"/>
          </a:xfrm>
        </p:spPr>
        <p:txBody>
          <a:bodyPr/>
          <a:lstStyle/>
          <a:p>
            <a:r>
              <a:rPr kumimoji="1" lang="zh-CN" altLang="en-US" dirty="0"/>
              <a:t>速率单调调度算法</a:t>
            </a:r>
          </a:p>
        </p:txBody>
      </p:sp>
      <p:pic>
        <p:nvPicPr>
          <p:cNvPr id="332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707604"/>
            <a:ext cx="8856984" cy="4344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86458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2.12.5 </a:t>
            </a:r>
            <a:r>
              <a:rPr kumimoji="1" lang="zh-CN" altLang="en-US" dirty="0"/>
              <a:t>限期（</a:t>
            </a:r>
            <a:r>
              <a:rPr kumimoji="1" lang="en-US" altLang="zh-CN" dirty="0"/>
              <a:t>deadline</a:t>
            </a:r>
            <a:r>
              <a:rPr kumimoji="1" lang="zh-CN" altLang="en-US" dirty="0"/>
              <a:t>）调度</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323528" y="1124745"/>
            <a:ext cx="8229600" cy="3816424"/>
          </a:xfrm>
        </p:spPr>
        <p:txBody>
          <a:bodyPr/>
          <a:lstStyle/>
          <a:p>
            <a:pPr eaLnBrk="1" hangingPunct="1">
              <a:spcAft>
                <a:spcPct val="5000"/>
              </a:spcAft>
            </a:pPr>
            <a:r>
              <a:rPr lang="zh-CN" altLang="en-US" b="1" dirty="0">
                <a:latin typeface="+mn-ea"/>
                <a:ea typeface="+mn-ea"/>
              </a:rPr>
              <a:t>实时系统处理能力限制</a:t>
            </a:r>
          </a:p>
          <a:p>
            <a:pPr>
              <a:spcAft>
                <a:spcPct val="5000"/>
              </a:spcAft>
              <a:buNone/>
            </a:pPr>
            <a:r>
              <a:rPr lang="zh-CN" altLang="en-US" sz="2400" b="0" dirty="0">
                <a:ea typeface="+mn-ea"/>
              </a:rPr>
              <a:t>    假定系统中有</a:t>
            </a:r>
            <a:r>
              <a:rPr lang="en-US" altLang="zh-CN" sz="2400" dirty="0">
                <a:solidFill>
                  <a:srgbClr val="FF0000"/>
                </a:solidFill>
                <a:ea typeface="+mn-ea"/>
              </a:rPr>
              <a:t>m</a:t>
            </a:r>
            <a:r>
              <a:rPr lang="zh-CN" altLang="en-US" sz="2400" b="0" dirty="0">
                <a:ea typeface="+mn-ea"/>
              </a:rPr>
              <a:t>个周期性的硬实时任务，任务</a:t>
            </a:r>
            <a:r>
              <a:rPr lang="en-US" altLang="zh-CN" sz="2400" b="0" dirty="0" err="1">
                <a:solidFill>
                  <a:srgbClr val="FF0000"/>
                </a:solidFill>
                <a:ea typeface="+mn-ea"/>
              </a:rPr>
              <a:t>i</a:t>
            </a:r>
            <a:r>
              <a:rPr lang="zh-CN" altLang="en-US" sz="2400" b="0" dirty="0">
                <a:ea typeface="+mn-ea"/>
              </a:rPr>
              <a:t>的处理时间为</a:t>
            </a:r>
            <a:r>
              <a:rPr lang="en-US" altLang="zh-CN" sz="2400" dirty="0" err="1">
                <a:solidFill>
                  <a:srgbClr val="FF0000"/>
                </a:solidFill>
                <a:ea typeface="+mn-ea"/>
              </a:rPr>
              <a:t>C</a:t>
            </a:r>
            <a:r>
              <a:rPr lang="en-US" altLang="zh-CN" sz="2400" baseline="-25000" dirty="0" err="1">
                <a:solidFill>
                  <a:srgbClr val="FF0000"/>
                </a:solidFill>
                <a:ea typeface="+mn-ea"/>
              </a:rPr>
              <a:t>i</a:t>
            </a:r>
            <a:r>
              <a:rPr lang="zh-CN" altLang="en-US" sz="2400" b="0" dirty="0">
                <a:ea typeface="+mn-ea"/>
              </a:rPr>
              <a:t>，周期为</a:t>
            </a:r>
            <a:r>
              <a:rPr lang="en-US" altLang="zh-CN" sz="2400" dirty="0">
                <a:solidFill>
                  <a:srgbClr val="FF0000"/>
                </a:solidFill>
                <a:ea typeface="+mn-ea"/>
              </a:rPr>
              <a:t>P</a:t>
            </a:r>
            <a:r>
              <a:rPr lang="en-US" altLang="zh-CN" sz="2400" baseline="-25000" dirty="0">
                <a:solidFill>
                  <a:srgbClr val="FF0000"/>
                </a:solidFill>
                <a:ea typeface="+mn-ea"/>
              </a:rPr>
              <a:t>i</a:t>
            </a:r>
            <a:r>
              <a:rPr lang="zh-CN" altLang="en-US" sz="2400" b="0" dirty="0">
                <a:ea typeface="+mn-ea"/>
              </a:rPr>
              <a:t>，则在单处理机情况下，必须满足下面的限制条件： </a:t>
            </a:r>
            <a:endParaRPr lang="en-US" altLang="zh-CN" sz="2400" b="0" dirty="0">
              <a:ea typeface="+mn-ea"/>
            </a:endParaRPr>
          </a:p>
          <a:p>
            <a:pPr eaLnBrk="1" hangingPunct="1">
              <a:spcAft>
                <a:spcPct val="5000"/>
              </a:spcAft>
              <a:buNone/>
            </a:pPr>
            <a:endParaRPr lang="en-US" altLang="zh-CN" sz="2400" b="0" dirty="0">
              <a:ea typeface="宋体" pitchFamily="2" charset="-122"/>
            </a:endParaRPr>
          </a:p>
          <a:p>
            <a:pPr eaLnBrk="1" hangingPunct="1">
              <a:spcAft>
                <a:spcPct val="5000"/>
              </a:spcAft>
              <a:buNone/>
            </a:pPr>
            <a:endParaRPr lang="en-US" altLang="zh-CN" sz="2400" b="0" dirty="0">
              <a:ea typeface="宋体" pitchFamily="2" charset="-122"/>
            </a:endParaRPr>
          </a:p>
          <a:p>
            <a:pPr eaLnBrk="1" hangingPunct="1">
              <a:spcAft>
                <a:spcPct val="5000"/>
              </a:spcAft>
              <a:buNone/>
            </a:pPr>
            <a:endParaRPr lang="en-US" altLang="zh-CN" sz="2400" b="0" dirty="0">
              <a:ea typeface="宋体" pitchFamily="2" charset="-122"/>
            </a:endParaRPr>
          </a:p>
          <a:p>
            <a:pPr eaLnBrk="1" hangingPunct="1">
              <a:spcAft>
                <a:spcPct val="5000"/>
              </a:spcAft>
              <a:buNone/>
            </a:pPr>
            <a:endParaRPr lang="en-US" altLang="zh-CN" sz="2400" b="0" dirty="0">
              <a:ea typeface="宋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036628551"/>
              </p:ext>
            </p:extLst>
          </p:nvPr>
        </p:nvGraphicFramePr>
        <p:xfrm>
          <a:off x="3275856" y="3429001"/>
          <a:ext cx="1656184" cy="1135882"/>
        </p:xfrm>
        <a:graphic>
          <a:graphicData uri="http://schemas.openxmlformats.org/presentationml/2006/ole">
            <mc:AlternateContent xmlns:mc="http://schemas.openxmlformats.org/markup-compatibility/2006">
              <mc:Choice xmlns:v="urn:schemas-microsoft-com:vml" Requires="v">
                <p:oleObj spid="_x0000_s329771" name="公式" r:id="rId3" imgW="647419" imgH="444307" progId="Equation.3">
                  <p:embed/>
                </p:oleObj>
              </mc:Choice>
              <mc:Fallback>
                <p:oleObj name="公式" r:id="rId3" imgW="647419" imgH="44430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429001"/>
                        <a:ext cx="1656184" cy="1135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txBox="1">
            <a:spLocks/>
          </p:cNvSpPr>
          <p:nvPr/>
        </p:nvSpPr>
        <p:spPr bwMode="auto">
          <a:xfrm>
            <a:off x="185528" y="5043191"/>
            <a:ext cx="8778959" cy="11435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nSpc>
                <a:spcPct val="120000"/>
              </a:lnSpc>
              <a:spcBef>
                <a:spcPct val="20000"/>
              </a:spcBef>
              <a:spcAft>
                <a:spcPct val="5000"/>
              </a:spcAft>
              <a:buClr>
                <a:schemeClr val="hlink"/>
              </a:buClr>
              <a:defRPr/>
            </a:pPr>
            <a:r>
              <a:rPr lang="en-US" altLang="zh-CN" sz="2400" b="1" dirty="0">
                <a:latin typeface="Times New Roman" panose="02020603050405020304" pitchFamily="18" charset="0"/>
                <a:ea typeface="+mn-ea"/>
                <a:cs typeface="Times New Roman" panose="02020603050405020304" pitchFamily="18" charset="0"/>
              </a:rPr>
              <a:t>	CPU</a:t>
            </a:r>
            <a:r>
              <a:rPr lang="zh-CN" altLang="en-US" sz="2400" b="1" dirty="0">
                <a:latin typeface="Times New Roman" panose="02020603050405020304" pitchFamily="18" charset="0"/>
                <a:ea typeface="+mn-ea"/>
                <a:cs typeface="Times New Roman" panose="02020603050405020304" pitchFamily="18" charset="0"/>
              </a:rPr>
              <a:t>的利用率 </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任务执行时间 </a:t>
            </a:r>
            <a:r>
              <a:rPr lang="en-US" altLang="zh-CN" sz="2400" b="1" dirty="0">
                <a:latin typeface="Times New Roman" panose="02020603050405020304" pitchFamily="18" charset="0"/>
                <a:ea typeface="+mn-ea"/>
                <a:cs typeface="Times New Roman" panose="02020603050405020304" pitchFamily="18" charset="0"/>
              </a:rPr>
              <a:t>/ </a:t>
            </a:r>
            <a:r>
              <a:rPr lang="zh-CN" altLang="en-US" sz="2400" b="1" dirty="0">
                <a:latin typeface="Times New Roman" panose="02020603050405020304" pitchFamily="18" charset="0"/>
                <a:ea typeface="+mn-ea"/>
                <a:cs typeface="Times New Roman" panose="02020603050405020304" pitchFamily="18" charset="0"/>
              </a:rPr>
              <a:t>任务周期，上式表示系统中各个任务的处理器利用率总和不能超过</a:t>
            </a:r>
            <a:r>
              <a:rPr lang="en-US" altLang="zh-CN" sz="2400" b="1" dirty="0">
                <a:latin typeface="Times New Roman" panose="02020603050405020304" pitchFamily="18" charset="0"/>
                <a:ea typeface="+mn-ea"/>
                <a:cs typeface="Times New Roman" panose="02020603050405020304" pitchFamily="18" charset="0"/>
              </a:rPr>
              <a:t>1</a:t>
            </a:r>
            <a:endParaRPr lang="zh-CN" altLang="en-US" sz="24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4754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circle(in)">
                                      <p:cBhvr>
                                        <p:cTn id="1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450"/>
            <a:ext cx="8229600" cy="936625"/>
          </a:xfrm>
        </p:spPr>
        <p:txBody>
          <a:bodyPr/>
          <a:lstStyle/>
          <a:p>
            <a:r>
              <a:rPr kumimoji="1" lang="en-US" altLang="zh-CN" dirty="0"/>
              <a:t>2.12.5 </a:t>
            </a:r>
            <a:r>
              <a:rPr kumimoji="1" lang="zh-CN" altLang="en-US" dirty="0"/>
              <a:t>限期（</a:t>
            </a:r>
            <a:r>
              <a:rPr kumimoji="1" lang="en-US" altLang="zh-CN" dirty="0"/>
              <a:t>deadline</a:t>
            </a:r>
            <a:r>
              <a:rPr kumimoji="1" lang="zh-CN" altLang="en-US" dirty="0"/>
              <a:t>）调度</a:t>
            </a:r>
            <a:endParaRPr lang="zh-CN" altLang="en-US" b="1" dirty="0">
              <a:latin typeface="Times New Roman" pitchFamily="18" charset="0"/>
              <a:ea typeface="黑体" pitchFamily="49" charset="-122"/>
              <a:cs typeface="Times New Roman" pitchFamily="18" charset="0"/>
            </a:endParaRPr>
          </a:p>
        </p:txBody>
      </p:sp>
      <p:sp>
        <p:nvSpPr>
          <p:cNvPr id="3" name="内容占位符 2"/>
          <p:cNvSpPr>
            <a:spLocks noGrp="1"/>
          </p:cNvSpPr>
          <p:nvPr>
            <p:ph idx="1"/>
          </p:nvPr>
        </p:nvSpPr>
        <p:spPr>
          <a:xfrm>
            <a:off x="179512" y="1052736"/>
            <a:ext cx="8784976" cy="4525963"/>
          </a:xfrm>
        </p:spPr>
        <p:txBody>
          <a:bodyPr/>
          <a:lstStyle/>
          <a:p>
            <a:pPr eaLnBrk="1" hangingPunct="1">
              <a:lnSpc>
                <a:spcPct val="140000"/>
              </a:lnSpc>
              <a:spcBef>
                <a:spcPts val="0"/>
              </a:spcBef>
              <a:spcAft>
                <a:spcPts val="0"/>
              </a:spcAft>
            </a:pPr>
            <a:r>
              <a:rPr lang="zh-CN" altLang="en-US" b="1" dirty="0">
                <a:ea typeface="+mn-ea"/>
              </a:rPr>
              <a:t>优先级反转（优先级倒置、优先级逆转、优先级翻转）</a:t>
            </a:r>
            <a:endParaRPr lang="zh-CN" altLang="en-US" sz="2800" b="1" dirty="0">
              <a:ea typeface="+mn-ea"/>
            </a:endParaRPr>
          </a:p>
          <a:p>
            <a:pPr lvl="1" eaLnBrk="1" hangingPunct="1">
              <a:lnSpc>
                <a:spcPct val="140000"/>
              </a:lnSpc>
              <a:spcBef>
                <a:spcPts val="0"/>
              </a:spcBef>
              <a:spcAft>
                <a:spcPts val="0"/>
              </a:spcAft>
            </a:pPr>
            <a:r>
              <a:rPr lang="zh-CN" altLang="en-US" b="0" dirty="0">
                <a:ea typeface="+mn-ea"/>
              </a:rPr>
              <a:t>是一种不希望发生的任务调度状态。在该种状态下，一个高优先级任务间接被一个低优先级任务所抢先</a:t>
            </a:r>
            <a:r>
              <a:rPr lang="en-US" altLang="zh-CN" b="0" dirty="0">
                <a:ea typeface="+mn-ea"/>
              </a:rPr>
              <a:t>(preempted)</a:t>
            </a:r>
            <a:r>
              <a:rPr lang="zh-CN" altLang="en-US" b="0" dirty="0">
                <a:ea typeface="+mn-ea"/>
              </a:rPr>
              <a:t>，使得两个任务的相对优先级被倒置。</a:t>
            </a:r>
            <a:endParaRPr lang="en-US" altLang="zh-CN" b="0" dirty="0">
              <a:ea typeface="+mn-ea"/>
            </a:endParaRPr>
          </a:p>
          <a:p>
            <a:pPr lvl="1" eaLnBrk="1" hangingPunct="1">
              <a:lnSpc>
                <a:spcPct val="140000"/>
              </a:lnSpc>
              <a:spcBef>
                <a:spcPts val="0"/>
              </a:spcBef>
              <a:spcAft>
                <a:spcPts val="0"/>
              </a:spcAft>
            </a:pPr>
            <a:r>
              <a:rPr lang="zh-CN" altLang="en-US" b="0" dirty="0">
                <a:ea typeface="+mn-ea"/>
              </a:rPr>
              <a:t>可发生于任何基于优先级的可抢占的调度方案中。</a:t>
            </a:r>
            <a:endParaRPr lang="en-US" altLang="zh-CN" b="0" dirty="0">
              <a:ea typeface="+mn-ea"/>
            </a:endParaRPr>
          </a:p>
          <a:p>
            <a:pPr lvl="1" eaLnBrk="1" hangingPunct="1">
              <a:lnSpc>
                <a:spcPct val="140000"/>
              </a:lnSpc>
              <a:spcBef>
                <a:spcPts val="0"/>
              </a:spcBef>
              <a:spcAft>
                <a:spcPts val="0"/>
              </a:spcAft>
            </a:pPr>
            <a:r>
              <a:rPr lang="zh-CN" altLang="en-US" b="0" dirty="0">
                <a:ea typeface="+mn-ea"/>
              </a:rPr>
              <a:t>已在火星探路者中发生。</a:t>
            </a:r>
            <a:endParaRPr lang="en-US" altLang="zh-CN" b="0" dirty="0">
              <a:ea typeface="+mn-ea"/>
            </a:endParaRPr>
          </a:p>
          <a:p>
            <a:pPr marL="457200" lvl="1" indent="0" eaLnBrk="1" hangingPunct="1">
              <a:lnSpc>
                <a:spcPct val="110000"/>
              </a:lnSpc>
              <a:spcBef>
                <a:spcPts val="0"/>
              </a:spcBef>
              <a:spcAft>
                <a:spcPts val="0"/>
              </a:spcAft>
              <a:buNone/>
            </a:pPr>
            <a:endParaRPr lang="zh-CN" altLang="en-US" sz="2400" b="0" dirty="0">
              <a:ea typeface="宋体" pitchFamily="2" charset="-122"/>
            </a:endParaRPr>
          </a:p>
        </p:txBody>
      </p:sp>
      <p:pic>
        <p:nvPicPr>
          <p:cNvPr id="3256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3789040"/>
            <a:ext cx="28575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559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25634"/>
                                        </p:tgtEl>
                                        <p:attrNameLst>
                                          <p:attrName>style.visibility</p:attrName>
                                        </p:attrNameLst>
                                      </p:cBhvr>
                                      <p:to>
                                        <p:strVal val="visible"/>
                                      </p:to>
                                    </p:set>
                                    <p:animEffect transition="in" filter="circle(in)">
                                      <p:cBhvr>
                                        <p:cTn id="19" dur="2000"/>
                                        <p:tgtEl>
                                          <p:spTgt spid="32563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2B33-798F-DA40-8507-D4B4557DF00A}"/>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6" name="内容占位符 2">
            <a:extLst>
              <a:ext uri="{FF2B5EF4-FFF2-40B4-BE49-F238E27FC236}">
                <a16:creationId xmlns:a16="http://schemas.microsoft.com/office/drawing/2014/main" id="{9BDE9EE9-3DA0-D341-9C38-6ED0B907E35D}"/>
              </a:ext>
            </a:extLst>
          </p:cNvPr>
          <p:cNvSpPr txBox="1">
            <a:spLocks/>
          </p:cNvSpPr>
          <p:nvPr/>
        </p:nvSpPr>
        <p:spPr bwMode="auto">
          <a:xfrm>
            <a:off x="35632" y="843361"/>
            <a:ext cx="9142378" cy="1228619"/>
          </a:xfrm>
          <a:prstGeom prst="rect">
            <a:avLst/>
          </a:prstGeom>
          <a:solidFill>
            <a:schemeClr val="accent2">
              <a:lumMod val="20000"/>
              <a:lumOff val="8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kumimoji="1" lang="zh-CN" altLang="en-US" sz="2000" kern="0" dirty="0">
                <a:latin typeface="+mn-ea"/>
              </a:rPr>
              <a:t>优先级反转例子：</a:t>
            </a:r>
            <a:endParaRPr kumimoji="1" lang="en-US" altLang="zh-CN" sz="2000" kern="0" dirty="0">
              <a:latin typeface="+mn-ea"/>
            </a:endParaRPr>
          </a:p>
          <a:p>
            <a:pPr marL="0" indent="0">
              <a:buNone/>
            </a:pPr>
            <a:r>
              <a:rPr kumimoji="1" lang="en-US" altLang="zh-CN" sz="2000" kern="0" dirty="0">
                <a:latin typeface="+mn-ea"/>
              </a:rPr>
              <a:t>T</a:t>
            </a:r>
            <a:r>
              <a:rPr kumimoji="1" lang="en-US" altLang="zh-CN" sz="2000" kern="0" baseline="-25000" dirty="0">
                <a:latin typeface="+mn-ea"/>
              </a:rPr>
              <a:t>1</a:t>
            </a:r>
            <a:r>
              <a:rPr kumimoji="1" lang="zh-CN" altLang="en-US" sz="2000" kern="0" baseline="-25000" dirty="0">
                <a:latin typeface="+mn-ea"/>
              </a:rPr>
              <a:t>：</a:t>
            </a:r>
            <a:r>
              <a:rPr kumimoji="1" lang="zh-CN" altLang="en-US" sz="2000" kern="0" dirty="0">
                <a:latin typeface="+mn-ea"/>
              </a:rPr>
              <a:t>周期性检查太空船和软件状况；</a:t>
            </a:r>
            <a:r>
              <a:rPr kumimoji="1" lang="en-US" altLang="zh-CN" sz="2000" kern="0" dirty="0">
                <a:latin typeface="+mn-ea"/>
              </a:rPr>
              <a:t> T</a:t>
            </a:r>
            <a:r>
              <a:rPr kumimoji="1" lang="en-US" altLang="zh-CN" sz="2000" kern="0" baseline="-25000" dirty="0">
                <a:latin typeface="+mn-ea"/>
              </a:rPr>
              <a:t>2</a:t>
            </a:r>
            <a:r>
              <a:rPr kumimoji="1" lang="zh-CN" altLang="en-US" sz="2000" kern="0" baseline="-25000" dirty="0">
                <a:latin typeface="+mn-ea"/>
              </a:rPr>
              <a:t>：</a:t>
            </a:r>
            <a:r>
              <a:rPr kumimoji="1" lang="zh-CN" altLang="en-US" sz="2000" kern="0" dirty="0">
                <a:latin typeface="+mn-ea"/>
              </a:rPr>
              <a:t>处理图片数据；</a:t>
            </a:r>
            <a:r>
              <a:rPr kumimoji="1" lang="en-US" altLang="zh-CN" sz="2000" kern="0" dirty="0">
                <a:latin typeface="+mn-ea"/>
              </a:rPr>
              <a:t> T</a:t>
            </a:r>
            <a:r>
              <a:rPr kumimoji="1" lang="en-US" altLang="zh-CN" sz="2000" kern="0" baseline="-25000" dirty="0">
                <a:latin typeface="+mn-ea"/>
              </a:rPr>
              <a:t>3</a:t>
            </a:r>
            <a:r>
              <a:rPr kumimoji="1" lang="zh-CN" altLang="en-US" sz="2000" kern="0" baseline="-25000" dirty="0">
                <a:latin typeface="+mn-ea"/>
              </a:rPr>
              <a:t>：</a:t>
            </a:r>
            <a:r>
              <a:rPr kumimoji="1" lang="zh-CN" altLang="en-US" sz="2000" kern="0" dirty="0">
                <a:latin typeface="+mn-ea"/>
              </a:rPr>
              <a:t>随机检查设备状态</a:t>
            </a:r>
            <a:endParaRPr kumimoji="1" lang="en-US" altLang="zh-CN" sz="2000" kern="0" dirty="0">
              <a:latin typeface="+mn-ea"/>
            </a:endParaRPr>
          </a:p>
          <a:p>
            <a:pPr marL="0" indent="0">
              <a:buNone/>
            </a:pPr>
            <a:r>
              <a:rPr kumimoji="1" lang="zh-CN" altLang="en-US" sz="2000" kern="0" dirty="0">
                <a:latin typeface="+mn-ea"/>
              </a:rPr>
              <a:t>优先级：</a:t>
            </a:r>
            <a:r>
              <a:rPr kumimoji="1" lang="en-US" altLang="zh-CN" sz="2000" kern="0" dirty="0">
                <a:latin typeface="+mn-ea"/>
              </a:rPr>
              <a:t>T</a:t>
            </a:r>
            <a:r>
              <a:rPr kumimoji="1" lang="en-US" altLang="zh-CN" sz="2000" kern="0" baseline="-25000" dirty="0">
                <a:latin typeface="+mn-ea"/>
              </a:rPr>
              <a:t>3</a:t>
            </a:r>
            <a:r>
              <a:rPr kumimoji="1" lang="en-US" altLang="zh-CN" sz="2000" kern="0" dirty="0">
                <a:latin typeface="+mn-ea"/>
              </a:rPr>
              <a:t>&lt; T</a:t>
            </a:r>
            <a:r>
              <a:rPr kumimoji="1" lang="en-US" altLang="zh-CN" sz="2000" kern="0" baseline="-25000" dirty="0">
                <a:latin typeface="+mn-ea"/>
              </a:rPr>
              <a:t>2</a:t>
            </a:r>
            <a:r>
              <a:rPr kumimoji="1" lang="en-US" altLang="zh-CN" sz="2000" kern="0" dirty="0">
                <a:latin typeface="+mn-ea"/>
              </a:rPr>
              <a:t> &lt;T</a:t>
            </a:r>
            <a:r>
              <a:rPr kumimoji="1" lang="en-US" altLang="zh-CN" sz="2000" kern="0" baseline="-25000" dirty="0">
                <a:latin typeface="+mn-ea"/>
              </a:rPr>
              <a:t>1</a:t>
            </a:r>
            <a:r>
              <a:rPr kumimoji="1" lang="en-US" altLang="zh-CN" sz="2000" kern="0" dirty="0">
                <a:latin typeface="+mn-ea"/>
              </a:rPr>
              <a:t>, </a:t>
            </a:r>
            <a:r>
              <a:rPr kumimoji="1" lang="zh-CN" altLang="en-US" sz="2000" kern="0" dirty="0">
                <a:latin typeface="+mn-ea"/>
              </a:rPr>
              <a:t>  </a:t>
            </a:r>
            <a:r>
              <a:rPr kumimoji="1" lang="en-US" altLang="zh-CN" sz="2000" kern="0" dirty="0">
                <a:latin typeface="+mn-ea"/>
              </a:rPr>
              <a:t>s: </a:t>
            </a:r>
            <a:r>
              <a:rPr kumimoji="1" lang="zh-CN" altLang="en-US" sz="2000" kern="0" dirty="0">
                <a:latin typeface="+mn-ea"/>
              </a:rPr>
              <a:t>二元信号量</a:t>
            </a:r>
            <a:r>
              <a:rPr kumimoji="1" lang="en-US" altLang="zh-CN" sz="2000" kern="0" baseline="-25000" dirty="0">
                <a:latin typeface="+mn-ea"/>
              </a:rPr>
              <a:t> </a:t>
            </a:r>
            <a:r>
              <a:rPr kumimoji="1" lang="en-US" altLang="zh-CN" sz="2000" kern="0" dirty="0">
                <a:latin typeface="+mn-ea"/>
              </a:rPr>
              <a:t>, </a:t>
            </a:r>
            <a:r>
              <a:rPr kumimoji="1" lang="zh-CN" altLang="en-US" sz="2000" kern="0" dirty="0">
                <a:latin typeface="+mn-ea"/>
              </a:rPr>
              <a:t>用以访问临界区</a:t>
            </a:r>
            <a:endParaRPr kumimoji="1" lang="en-US" altLang="zh-CN" sz="2000" kern="0" baseline="-25000" dirty="0">
              <a:latin typeface="+mn-ea"/>
            </a:endParaRPr>
          </a:p>
          <a:p>
            <a:pPr marL="0" indent="0">
              <a:buNone/>
            </a:pPr>
            <a:endParaRPr kumimoji="1" lang="en-US" altLang="zh-CN" sz="2000" kern="0" dirty="0"/>
          </a:p>
          <a:p>
            <a:endParaRPr kumimoji="1" lang="zh-CN" altLang="en-US" sz="2000" kern="0" dirty="0"/>
          </a:p>
        </p:txBody>
      </p:sp>
      <p:sp>
        <p:nvSpPr>
          <p:cNvPr id="3" name="内容占位符 2">
            <a:extLst>
              <a:ext uri="{FF2B5EF4-FFF2-40B4-BE49-F238E27FC236}">
                <a16:creationId xmlns:a16="http://schemas.microsoft.com/office/drawing/2014/main" id="{9AB6DCCE-7916-344D-89D1-16843A13072E}"/>
              </a:ext>
            </a:extLst>
          </p:cNvPr>
          <p:cNvSpPr>
            <a:spLocks noGrp="1"/>
          </p:cNvSpPr>
          <p:nvPr>
            <p:ph idx="1"/>
          </p:nvPr>
        </p:nvSpPr>
        <p:spPr>
          <a:xfrm>
            <a:off x="35632" y="2305061"/>
            <a:ext cx="4032448" cy="4299013"/>
          </a:xfrm>
        </p:spPr>
        <p:txBody>
          <a:bodyPr/>
          <a:lstStyle/>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1</a:t>
            </a:r>
            <a:r>
              <a:rPr kumimoji="1" lang="en-US" altLang="zh-CN" sz="2000" b="0" dirty="0">
                <a:ea typeface="+mn-ea"/>
              </a:rPr>
              <a:t>: T</a:t>
            </a:r>
            <a:r>
              <a:rPr kumimoji="1" lang="en-US" altLang="zh-CN" sz="2000" b="0" baseline="-25000" dirty="0">
                <a:ea typeface="+mn-ea"/>
              </a:rPr>
              <a:t>3</a:t>
            </a:r>
            <a:r>
              <a:rPr kumimoji="1" lang="zh-CN" altLang="en-US" sz="2000" b="0" dirty="0">
                <a:ea typeface="+mn-ea"/>
              </a:rPr>
              <a:t>开始</a:t>
            </a:r>
            <a:endParaRPr kumimoji="1" lang="en-US" altLang="zh-CN" sz="240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2</a:t>
            </a:r>
            <a:r>
              <a:rPr kumimoji="1" lang="en-US" altLang="zh-CN" sz="2000" b="0" dirty="0">
                <a:ea typeface="+mn-ea"/>
              </a:rPr>
              <a:t>: T</a:t>
            </a:r>
            <a:r>
              <a:rPr kumimoji="1" lang="en-US" altLang="zh-CN" sz="2000" b="0" baseline="-25000" dirty="0">
                <a:ea typeface="+mn-ea"/>
              </a:rPr>
              <a:t>3</a:t>
            </a:r>
            <a:r>
              <a:rPr kumimoji="1" lang="zh-CN" altLang="en-US" sz="2000" b="0" dirty="0">
                <a:ea typeface="+mn-ea"/>
              </a:rPr>
              <a:t>锁住</a:t>
            </a:r>
            <a:r>
              <a:rPr kumimoji="1" lang="en-US" altLang="zh-CN" sz="2000" b="0" dirty="0">
                <a:ea typeface="+mn-ea"/>
              </a:rPr>
              <a:t>s</a:t>
            </a:r>
            <a:r>
              <a:rPr kumimoji="1" lang="zh-CN" altLang="en-US" sz="2000" b="0" dirty="0">
                <a:ea typeface="+mn-ea"/>
              </a:rPr>
              <a:t>并进入临界区</a:t>
            </a:r>
            <a:endParaRPr kumimoji="1" lang="en-US" altLang="zh-CN" sz="2000" b="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3</a:t>
            </a:r>
            <a:r>
              <a:rPr kumimoji="1" lang="en-US" altLang="zh-CN" sz="2000" b="0" dirty="0">
                <a:ea typeface="+mn-ea"/>
              </a:rPr>
              <a:t>: T</a:t>
            </a:r>
            <a:r>
              <a:rPr kumimoji="1" lang="en-US" altLang="zh-CN" sz="2000" b="0" baseline="-25000" dirty="0">
                <a:ea typeface="+mn-ea"/>
              </a:rPr>
              <a:t>1</a:t>
            </a:r>
            <a:r>
              <a:rPr kumimoji="1" lang="zh-CN" altLang="en-US" sz="2000" b="0" dirty="0">
                <a:ea typeface="+mn-ea"/>
              </a:rPr>
              <a:t>抢占</a:t>
            </a:r>
            <a:r>
              <a:rPr kumimoji="1" lang="en-US" altLang="zh-CN" sz="2000" b="0" dirty="0">
                <a:ea typeface="+mn-ea"/>
              </a:rPr>
              <a:t>T</a:t>
            </a:r>
            <a:r>
              <a:rPr kumimoji="1" lang="en-US" altLang="zh-CN" sz="2000" b="0" baseline="-25000" dirty="0">
                <a:ea typeface="+mn-ea"/>
              </a:rPr>
              <a:t>3</a:t>
            </a:r>
            <a:r>
              <a:rPr kumimoji="1" lang="zh-CN" altLang="en-US" sz="2000" b="0" dirty="0">
                <a:ea typeface="+mn-ea"/>
              </a:rPr>
              <a:t>并开始执行</a:t>
            </a:r>
            <a:endParaRPr kumimoji="1" lang="en-US" altLang="zh-CN" sz="2000" b="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4</a:t>
            </a:r>
            <a:r>
              <a:rPr kumimoji="1" lang="en-US" altLang="zh-CN" sz="2000" b="0" dirty="0">
                <a:ea typeface="+mn-ea"/>
              </a:rPr>
              <a:t>: T</a:t>
            </a:r>
            <a:r>
              <a:rPr kumimoji="1" lang="en-US" altLang="zh-CN" sz="2000" b="0" baseline="-25000" dirty="0">
                <a:ea typeface="+mn-ea"/>
              </a:rPr>
              <a:t>1</a:t>
            </a:r>
            <a:r>
              <a:rPr kumimoji="1" lang="zh-CN" altLang="en-US" sz="2000" b="0" dirty="0">
                <a:ea typeface="+mn-ea"/>
              </a:rPr>
              <a:t>准备进入临界区但是被阻塞，</a:t>
            </a:r>
            <a:r>
              <a:rPr kumimoji="1" lang="en-US" altLang="zh-CN" sz="2000" b="0" dirty="0">
                <a:ea typeface="+mn-ea"/>
              </a:rPr>
              <a:t> T</a:t>
            </a:r>
            <a:r>
              <a:rPr kumimoji="1" lang="en-US" altLang="zh-CN" sz="2000" b="0" baseline="-25000" dirty="0">
                <a:ea typeface="+mn-ea"/>
              </a:rPr>
              <a:t>3</a:t>
            </a:r>
            <a:r>
              <a:rPr kumimoji="1" lang="zh-CN" altLang="en-US" sz="2000" b="0" dirty="0">
                <a:ea typeface="+mn-ea"/>
              </a:rPr>
              <a:t>重新在自己临界区执行</a:t>
            </a:r>
            <a:endParaRPr kumimoji="1" lang="en-US" altLang="zh-CN" sz="2000" b="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5</a:t>
            </a:r>
            <a:r>
              <a:rPr kumimoji="1" lang="en-US" altLang="zh-CN" sz="2000" b="0" dirty="0">
                <a:ea typeface="+mn-ea"/>
              </a:rPr>
              <a:t>: </a:t>
            </a:r>
            <a:r>
              <a:rPr kumimoji="1" lang="en-US" altLang="zh-CN" sz="2000" b="1" dirty="0">
                <a:solidFill>
                  <a:srgbClr val="3D0BF3"/>
                </a:solidFill>
                <a:ea typeface="+mn-ea"/>
              </a:rPr>
              <a:t>T</a:t>
            </a:r>
            <a:r>
              <a:rPr kumimoji="1" lang="en-US" altLang="zh-CN" sz="2000" b="1" baseline="-25000" dirty="0">
                <a:solidFill>
                  <a:srgbClr val="3D0BF3"/>
                </a:solidFill>
                <a:ea typeface="+mn-ea"/>
              </a:rPr>
              <a:t>2 </a:t>
            </a:r>
            <a:r>
              <a:rPr kumimoji="1" lang="zh-CN" altLang="en-US" sz="2000" b="1" dirty="0">
                <a:solidFill>
                  <a:srgbClr val="3D0BF3"/>
                </a:solidFill>
                <a:ea typeface="+mn-ea"/>
              </a:rPr>
              <a:t>抢占</a:t>
            </a:r>
            <a:r>
              <a:rPr kumimoji="1" lang="en-US" altLang="zh-CN" sz="2000" b="1" dirty="0">
                <a:solidFill>
                  <a:srgbClr val="3D0BF3"/>
                </a:solidFill>
                <a:ea typeface="+mn-ea"/>
              </a:rPr>
              <a:t>T</a:t>
            </a:r>
            <a:r>
              <a:rPr kumimoji="1" lang="en-US" altLang="zh-CN" sz="2000" b="1" baseline="-25000" dirty="0">
                <a:solidFill>
                  <a:srgbClr val="3D0BF3"/>
                </a:solidFill>
                <a:ea typeface="+mn-ea"/>
              </a:rPr>
              <a:t>3</a:t>
            </a:r>
            <a:endParaRPr kumimoji="1" lang="en-US" altLang="zh-CN" sz="2000" b="1" dirty="0">
              <a:solidFill>
                <a:srgbClr val="3D0BF3"/>
              </a:solidFill>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6</a:t>
            </a:r>
            <a:r>
              <a:rPr kumimoji="1" lang="en-US" altLang="zh-CN" sz="2000" b="0" dirty="0">
                <a:ea typeface="+mn-ea"/>
              </a:rPr>
              <a:t>: T</a:t>
            </a:r>
            <a:r>
              <a:rPr kumimoji="1" lang="en-US" altLang="zh-CN" sz="2000" b="0" baseline="-25000" dirty="0">
                <a:ea typeface="+mn-ea"/>
              </a:rPr>
              <a:t>2</a:t>
            </a:r>
            <a:r>
              <a:rPr kumimoji="1" lang="zh-CN" altLang="en-US" sz="2000" b="0" dirty="0">
                <a:ea typeface="+mn-ea"/>
              </a:rPr>
              <a:t>挂起，</a:t>
            </a:r>
            <a:r>
              <a:rPr kumimoji="1" lang="en-US" altLang="zh-CN" sz="2000" b="0" dirty="0">
                <a:ea typeface="+mn-ea"/>
              </a:rPr>
              <a:t> T</a:t>
            </a:r>
            <a:r>
              <a:rPr kumimoji="1" lang="en-US" altLang="zh-CN" sz="2000" b="0" baseline="-25000" dirty="0">
                <a:ea typeface="+mn-ea"/>
              </a:rPr>
              <a:t>3</a:t>
            </a:r>
            <a:r>
              <a:rPr kumimoji="1" lang="zh-CN" altLang="en-US" sz="2000" b="0" dirty="0">
                <a:ea typeface="+mn-ea"/>
              </a:rPr>
              <a:t>继续执行</a:t>
            </a:r>
            <a:endParaRPr kumimoji="1" lang="en-US" altLang="zh-CN" sz="2000" b="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7</a:t>
            </a:r>
            <a:r>
              <a:rPr kumimoji="1" lang="en-US" altLang="zh-CN" sz="2000" b="0" dirty="0">
                <a:ea typeface="+mn-ea"/>
              </a:rPr>
              <a:t>: T</a:t>
            </a:r>
            <a:r>
              <a:rPr kumimoji="1" lang="en-US" altLang="zh-CN" sz="2000" b="0" baseline="-25000" dirty="0">
                <a:ea typeface="+mn-ea"/>
              </a:rPr>
              <a:t>3</a:t>
            </a:r>
            <a:r>
              <a:rPr kumimoji="1" lang="zh-CN" altLang="en-US" sz="2000" b="0" dirty="0">
                <a:ea typeface="+mn-ea"/>
              </a:rPr>
              <a:t>离开临界区，解锁</a:t>
            </a:r>
            <a:r>
              <a:rPr kumimoji="1" lang="en-US" altLang="zh-CN" sz="2000" b="0" dirty="0">
                <a:ea typeface="+mn-ea"/>
              </a:rPr>
              <a:t>s, T</a:t>
            </a:r>
            <a:r>
              <a:rPr kumimoji="1" lang="en-US" altLang="zh-CN" sz="2000" b="0" baseline="-25000" dirty="0">
                <a:ea typeface="+mn-ea"/>
              </a:rPr>
              <a:t>1</a:t>
            </a:r>
            <a:r>
              <a:rPr kumimoji="1" lang="zh-CN" altLang="en-US" sz="2000" b="0" dirty="0">
                <a:ea typeface="+mn-ea"/>
              </a:rPr>
              <a:t>抢占</a:t>
            </a:r>
            <a:r>
              <a:rPr kumimoji="1" lang="en-US" altLang="zh-CN" sz="2000" b="0" dirty="0">
                <a:ea typeface="+mn-ea"/>
              </a:rPr>
              <a:t>T</a:t>
            </a:r>
            <a:r>
              <a:rPr kumimoji="1" lang="en-US" altLang="zh-CN" sz="2000" b="0" baseline="-25000" dirty="0">
                <a:ea typeface="+mn-ea"/>
              </a:rPr>
              <a:t>3</a:t>
            </a:r>
            <a:endParaRPr kumimoji="1" lang="en-US" altLang="zh-CN" sz="2000" b="0" dirty="0">
              <a:ea typeface="+mn-ea"/>
            </a:endParaRPr>
          </a:p>
          <a:p>
            <a:pPr marL="0" indent="0">
              <a:buNone/>
            </a:pPr>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zh-CN" altLang="en-US" sz="2400" dirty="0"/>
          </a:p>
        </p:txBody>
      </p:sp>
      <p:pic>
        <p:nvPicPr>
          <p:cNvPr id="333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088403"/>
            <a:ext cx="5040560" cy="414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7408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2B33-798F-DA40-8507-D4B4557DF00A}"/>
              </a:ext>
            </a:extLst>
          </p:cNvPr>
          <p:cNvSpPr>
            <a:spLocks noGrp="1"/>
          </p:cNvSpPr>
          <p:nvPr>
            <p:ph type="title"/>
          </p:nvPr>
        </p:nvSpPr>
        <p:spPr/>
        <p:txBody>
          <a:bodyPr/>
          <a:lstStyle/>
          <a:p>
            <a:r>
              <a:rPr kumimoji="1" lang="en-US" altLang="zh-CN" dirty="0"/>
              <a:t>2.12.5 </a:t>
            </a:r>
            <a:r>
              <a:rPr kumimoji="1" lang="zh-CN" altLang="en-US" dirty="0"/>
              <a:t>限期（</a:t>
            </a:r>
            <a:r>
              <a:rPr kumimoji="1" lang="en-US" altLang="zh-CN" dirty="0"/>
              <a:t>deadline</a:t>
            </a:r>
            <a:r>
              <a:rPr kumimoji="1" lang="zh-CN" altLang="en-US" dirty="0"/>
              <a:t>）调度</a:t>
            </a:r>
          </a:p>
        </p:txBody>
      </p:sp>
      <p:sp>
        <p:nvSpPr>
          <p:cNvPr id="6" name="内容占位符 2">
            <a:extLst>
              <a:ext uri="{FF2B5EF4-FFF2-40B4-BE49-F238E27FC236}">
                <a16:creationId xmlns:a16="http://schemas.microsoft.com/office/drawing/2014/main" id="{9BDE9EE9-3DA0-D341-9C38-6ED0B907E35D}"/>
              </a:ext>
            </a:extLst>
          </p:cNvPr>
          <p:cNvSpPr txBox="1">
            <a:spLocks/>
          </p:cNvSpPr>
          <p:nvPr/>
        </p:nvSpPr>
        <p:spPr bwMode="auto">
          <a:xfrm>
            <a:off x="35632" y="843361"/>
            <a:ext cx="9142378" cy="1228619"/>
          </a:xfrm>
          <a:prstGeom prst="rect">
            <a:avLst/>
          </a:prstGeom>
          <a:solidFill>
            <a:schemeClr val="accent2">
              <a:lumMod val="20000"/>
              <a:lumOff val="80000"/>
            </a:schemeClr>
          </a:solid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20000"/>
              </a:lnSpc>
              <a:spcBef>
                <a:spcPct val="20000"/>
              </a:spcBef>
              <a:spcAft>
                <a:spcPct val="0"/>
              </a:spcAft>
              <a:buClr>
                <a:schemeClr val="hlink"/>
              </a:buClr>
              <a:buFont typeface="Wingdings" pitchFamily="2" charset="2"/>
              <a:buChar char="v"/>
              <a:defRPr sz="2800" b="1">
                <a:solidFill>
                  <a:schemeClr val="tx2"/>
                </a:solidFill>
                <a:latin typeface="+mn-lt"/>
                <a:ea typeface="+mn-ea"/>
                <a:cs typeface="+mn-cs"/>
              </a:defRPr>
            </a:lvl1pPr>
            <a:lvl2pPr marL="742950" indent="-285750" algn="l" rtl="0" eaLnBrk="1" fontAlgn="base" hangingPunct="1">
              <a:lnSpc>
                <a:spcPct val="120000"/>
              </a:lnSpc>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2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0" indent="0">
              <a:buNone/>
            </a:pPr>
            <a:r>
              <a:rPr kumimoji="1" lang="zh-CN" altLang="en-US" sz="2000" kern="0" dirty="0">
                <a:latin typeface="+mn-ea"/>
              </a:rPr>
              <a:t>优先级反转解决：</a:t>
            </a:r>
            <a:endParaRPr kumimoji="1" lang="en-US" altLang="zh-CN" sz="2000" kern="0" dirty="0">
              <a:latin typeface="+mn-ea"/>
            </a:endParaRPr>
          </a:p>
          <a:p>
            <a:pPr marL="0" indent="0">
              <a:buNone/>
            </a:pPr>
            <a:r>
              <a:rPr kumimoji="1" lang="zh-CN" altLang="en-US" sz="2000" kern="0" dirty="0">
                <a:latin typeface="+mn-ea"/>
              </a:rPr>
              <a:t>优先级继承：优先级较低的任务继承任何与其共享同一资源的优先级较高的任务的优先级</a:t>
            </a:r>
            <a:endParaRPr kumimoji="1" lang="en-US" altLang="zh-CN" sz="2000" kern="0" dirty="0">
              <a:latin typeface="+mn-ea"/>
            </a:endParaRPr>
          </a:p>
        </p:txBody>
      </p:sp>
      <p:sp>
        <p:nvSpPr>
          <p:cNvPr id="3" name="内容占位符 2">
            <a:extLst>
              <a:ext uri="{FF2B5EF4-FFF2-40B4-BE49-F238E27FC236}">
                <a16:creationId xmlns:a16="http://schemas.microsoft.com/office/drawing/2014/main" id="{9AB6DCCE-7916-344D-89D1-16843A13072E}"/>
              </a:ext>
            </a:extLst>
          </p:cNvPr>
          <p:cNvSpPr>
            <a:spLocks noGrp="1"/>
          </p:cNvSpPr>
          <p:nvPr>
            <p:ph idx="1"/>
          </p:nvPr>
        </p:nvSpPr>
        <p:spPr>
          <a:xfrm>
            <a:off x="35632" y="2123178"/>
            <a:ext cx="3888296" cy="4464225"/>
          </a:xfrm>
        </p:spPr>
        <p:txBody>
          <a:bodyPr/>
          <a:lstStyle/>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1</a:t>
            </a:r>
            <a:r>
              <a:rPr kumimoji="1" lang="en-US" altLang="zh-CN" sz="2000" b="0" dirty="0">
                <a:ea typeface="+mn-ea"/>
              </a:rPr>
              <a:t>: T</a:t>
            </a:r>
            <a:r>
              <a:rPr kumimoji="1" lang="en-US" altLang="zh-CN" sz="2000" b="0" baseline="-25000" dirty="0">
                <a:ea typeface="+mn-ea"/>
              </a:rPr>
              <a:t>3</a:t>
            </a:r>
            <a:r>
              <a:rPr kumimoji="1" lang="zh-CN" altLang="en-US" sz="2000" b="0" dirty="0">
                <a:ea typeface="+mn-ea"/>
              </a:rPr>
              <a:t>开始</a:t>
            </a:r>
            <a:endParaRPr kumimoji="1" lang="en-US" altLang="zh-CN" sz="2000" b="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2</a:t>
            </a:r>
            <a:r>
              <a:rPr kumimoji="1" lang="en-US" altLang="zh-CN" sz="2000" b="0" dirty="0">
                <a:ea typeface="+mn-ea"/>
              </a:rPr>
              <a:t>: T</a:t>
            </a:r>
            <a:r>
              <a:rPr kumimoji="1" lang="en-US" altLang="zh-CN" sz="2000" b="0" baseline="-25000" dirty="0">
                <a:ea typeface="+mn-ea"/>
              </a:rPr>
              <a:t>3</a:t>
            </a:r>
            <a:r>
              <a:rPr kumimoji="1" lang="zh-CN" altLang="en-US" sz="2000" b="0" dirty="0">
                <a:ea typeface="+mn-ea"/>
              </a:rPr>
              <a:t>锁住</a:t>
            </a:r>
            <a:r>
              <a:rPr kumimoji="1" lang="en-US" altLang="zh-CN" sz="2000" b="0" dirty="0">
                <a:ea typeface="+mn-ea"/>
              </a:rPr>
              <a:t>s</a:t>
            </a:r>
            <a:r>
              <a:rPr kumimoji="1" lang="zh-CN" altLang="en-US" sz="2000" b="0" dirty="0">
                <a:ea typeface="+mn-ea"/>
              </a:rPr>
              <a:t>并进入临界区</a:t>
            </a:r>
            <a:endParaRPr kumimoji="1" lang="en-US" altLang="zh-CN" sz="2000" b="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3</a:t>
            </a:r>
            <a:r>
              <a:rPr kumimoji="1" lang="en-US" altLang="zh-CN" sz="2000" b="0" dirty="0">
                <a:ea typeface="+mn-ea"/>
              </a:rPr>
              <a:t>: T</a:t>
            </a:r>
            <a:r>
              <a:rPr kumimoji="1" lang="en-US" altLang="zh-CN" sz="2000" b="0" baseline="-25000" dirty="0">
                <a:ea typeface="+mn-ea"/>
              </a:rPr>
              <a:t>1</a:t>
            </a:r>
            <a:r>
              <a:rPr kumimoji="1" lang="zh-CN" altLang="en-US" sz="2000" b="0" dirty="0">
                <a:ea typeface="+mn-ea"/>
              </a:rPr>
              <a:t>抢占</a:t>
            </a:r>
            <a:r>
              <a:rPr kumimoji="1" lang="en-US" altLang="zh-CN" sz="2000" b="0" dirty="0">
                <a:ea typeface="+mn-ea"/>
              </a:rPr>
              <a:t>T</a:t>
            </a:r>
            <a:r>
              <a:rPr kumimoji="1" lang="en-US" altLang="zh-CN" sz="2000" b="0" baseline="-25000" dirty="0">
                <a:ea typeface="+mn-ea"/>
              </a:rPr>
              <a:t>3</a:t>
            </a:r>
            <a:r>
              <a:rPr kumimoji="1" lang="zh-CN" altLang="en-US" sz="2000" b="0" dirty="0">
                <a:ea typeface="+mn-ea"/>
              </a:rPr>
              <a:t>并开始执行</a:t>
            </a:r>
            <a:endParaRPr kumimoji="1" lang="en-US" altLang="zh-CN" sz="2000" b="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4</a:t>
            </a:r>
            <a:r>
              <a:rPr kumimoji="1" lang="en-US" altLang="zh-CN" sz="2000" b="0" dirty="0">
                <a:ea typeface="+mn-ea"/>
              </a:rPr>
              <a:t>: T</a:t>
            </a:r>
            <a:r>
              <a:rPr kumimoji="1" lang="en-US" altLang="zh-CN" sz="2000" b="0" baseline="-25000" dirty="0">
                <a:ea typeface="+mn-ea"/>
              </a:rPr>
              <a:t>1</a:t>
            </a:r>
            <a:r>
              <a:rPr kumimoji="1" lang="zh-CN" altLang="en-US" sz="2000" b="0" dirty="0">
                <a:ea typeface="+mn-ea"/>
              </a:rPr>
              <a:t>准备进入临界区但是被阻塞，</a:t>
            </a:r>
            <a:r>
              <a:rPr kumimoji="1" lang="en-US" altLang="zh-CN" sz="2000" b="0" dirty="0">
                <a:ea typeface="+mn-ea"/>
              </a:rPr>
              <a:t> T</a:t>
            </a:r>
            <a:r>
              <a:rPr kumimoji="1" lang="en-US" altLang="zh-CN" sz="2000" b="0" baseline="-25000" dirty="0">
                <a:ea typeface="+mn-ea"/>
              </a:rPr>
              <a:t>3</a:t>
            </a:r>
            <a:r>
              <a:rPr kumimoji="1" lang="zh-CN" altLang="en-US" sz="2000" b="0" dirty="0">
                <a:ea typeface="+mn-ea"/>
              </a:rPr>
              <a:t>临时被赋予与</a:t>
            </a:r>
            <a:r>
              <a:rPr kumimoji="1" lang="en-US" altLang="zh-CN" sz="2000" b="0" dirty="0">
                <a:ea typeface="+mn-ea"/>
              </a:rPr>
              <a:t>T</a:t>
            </a:r>
            <a:r>
              <a:rPr kumimoji="1" lang="en-US" altLang="zh-CN" sz="2000" b="0" baseline="-25000" dirty="0">
                <a:ea typeface="+mn-ea"/>
              </a:rPr>
              <a:t>1</a:t>
            </a:r>
            <a:r>
              <a:rPr kumimoji="1" lang="zh-CN" altLang="en-US" sz="2000" b="0" dirty="0">
                <a:ea typeface="+mn-ea"/>
              </a:rPr>
              <a:t>相同的优先级，重新在自己临界区执行</a:t>
            </a:r>
            <a:endParaRPr kumimoji="1" lang="en-US" altLang="zh-CN" sz="2000" b="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5</a:t>
            </a:r>
            <a:r>
              <a:rPr kumimoji="1" lang="en-US" altLang="zh-CN" sz="2000" b="0" dirty="0">
                <a:ea typeface="+mn-ea"/>
              </a:rPr>
              <a:t>: </a:t>
            </a:r>
            <a:r>
              <a:rPr kumimoji="1" lang="en-US" altLang="zh-CN" sz="2000" b="1" dirty="0">
                <a:solidFill>
                  <a:srgbClr val="3D0BF3"/>
                </a:solidFill>
                <a:ea typeface="+mn-ea"/>
              </a:rPr>
              <a:t>T2 </a:t>
            </a:r>
            <a:r>
              <a:rPr kumimoji="1" lang="zh-CN" altLang="en-US" sz="2000" b="1" dirty="0">
                <a:solidFill>
                  <a:srgbClr val="3D0BF3"/>
                </a:solidFill>
                <a:ea typeface="+mn-ea"/>
              </a:rPr>
              <a:t>不能抢占</a:t>
            </a:r>
            <a:r>
              <a:rPr kumimoji="1" lang="en-US" altLang="zh-CN" sz="2000" b="1" dirty="0">
                <a:solidFill>
                  <a:srgbClr val="3D0BF3"/>
                </a:solidFill>
                <a:ea typeface="+mn-ea"/>
              </a:rPr>
              <a:t>T3</a:t>
            </a: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6</a:t>
            </a:r>
            <a:r>
              <a:rPr kumimoji="1" lang="en-US" altLang="zh-CN" sz="2000" b="0" dirty="0">
                <a:ea typeface="+mn-ea"/>
              </a:rPr>
              <a:t>: T</a:t>
            </a:r>
            <a:r>
              <a:rPr kumimoji="1" lang="en-US" altLang="zh-CN" sz="2000" b="0" baseline="-25000" dirty="0">
                <a:ea typeface="+mn-ea"/>
              </a:rPr>
              <a:t>3</a:t>
            </a:r>
            <a:r>
              <a:rPr kumimoji="1" lang="zh-CN" altLang="en-US" sz="2000" b="0" dirty="0">
                <a:ea typeface="+mn-ea"/>
              </a:rPr>
              <a:t>离开临界区，恢复原来优先级，</a:t>
            </a:r>
            <a:r>
              <a:rPr kumimoji="1" lang="en-US" altLang="zh-CN" sz="2000" b="0" dirty="0">
                <a:ea typeface="+mn-ea"/>
              </a:rPr>
              <a:t>T</a:t>
            </a:r>
            <a:r>
              <a:rPr kumimoji="1" lang="en-US" altLang="zh-CN" sz="2000" b="0" baseline="-25000" dirty="0">
                <a:ea typeface="+mn-ea"/>
              </a:rPr>
              <a:t>1</a:t>
            </a:r>
            <a:r>
              <a:rPr kumimoji="1" lang="zh-CN" altLang="en-US" sz="2000" b="0" dirty="0">
                <a:ea typeface="+mn-ea"/>
              </a:rPr>
              <a:t>抢占</a:t>
            </a:r>
            <a:r>
              <a:rPr kumimoji="1" lang="en-US" altLang="zh-CN" sz="2000" b="0" dirty="0">
                <a:ea typeface="+mn-ea"/>
              </a:rPr>
              <a:t>T</a:t>
            </a:r>
            <a:r>
              <a:rPr kumimoji="1" lang="en-US" altLang="zh-CN" sz="2000" b="0" baseline="-25000" dirty="0">
                <a:ea typeface="+mn-ea"/>
              </a:rPr>
              <a:t>3</a:t>
            </a:r>
            <a:r>
              <a:rPr kumimoji="1" lang="zh-CN" altLang="en-US" sz="2000" b="0" dirty="0">
                <a:ea typeface="+mn-ea"/>
              </a:rPr>
              <a:t>，进入临界区</a:t>
            </a:r>
            <a:endParaRPr kumimoji="1" lang="en-US" altLang="zh-CN" sz="2000" b="0" dirty="0">
              <a:ea typeface="+mn-ea"/>
            </a:endParaRPr>
          </a:p>
          <a:p>
            <a:pPr>
              <a:buFont typeface="Wingdings" pitchFamily="2" charset="2"/>
              <a:buChar char="l"/>
            </a:pPr>
            <a:r>
              <a:rPr kumimoji="1" lang="en-US" altLang="zh-CN" sz="2000" b="0" dirty="0">
                <a:solidFill>
                  <a:srgbClr val="FF0000"/>
                </a:solidFill>
                <a:ea typeface="+mn-ea"/>
              </a:rPr>
              <a:t>t</a:t>
            </a:r>
            <a:r>
              <a:rPr kumimoji="1" lang="en-US" altLang="zh-CN" sz="2000" b="0" baseline="-25000" dirty="0">
                <a:solidFill>
                  <a:srgbClr val="FF0000"/>
                </a:solidFill>
                <a:ea typeface="+mn-ea"/>
              </a:rPr>
              <a:t>7</a:t>
            </a:r>
            <a:r>
              <a:rPr kumimoji="1" lang="en-US" altLang="zh-CN" sz="2000" b="0" dirty="0">
                <a:ea typeface="+mn-ea"/>
              </a:rPr>
              <a:t>: T</a:t>
            </a:r>
            <a:r>
              <a:rPr kumimoji="1" lang="en-US" altLang="zh-CN" sz="2000" b="0" baseline="-25000" dirty="0">
                <a:ea typeface="+mn-ea"/>
              </a:rPr>
              <a:t>1</a:t>
            </a:r>
            <a:r>
              <a:rPr kumimoji="1" lang="zh-CN" altLang="en-US" sz="2000" b="0" dirty="0">
                <a:ea typeface="+mn-ea"/>
              </a:rPr>
              <a:t>挂起，</a:t>
            </a:r>
            <a:r>
              <a:rPr kumimoji="1" lang="en-US" altLang="zh-CN" sz="2000" b="0" dirty="0">
                <a:ea typeface="+mn-ea"/>
              </a:rPr>
              <a:t>T</a:t>
            </a:r>
            <a:r>
              <a:rPr kumimoji="1" lang="en-US" altLang="zh-CN" sz="2000" b="0" baseline="-25000" dirty="0">
                <a:ea typeface="+mn-ea"/>
              </a:rPr>
              <a:t>2</a:t>
            </a:r>
            <a:r>
              <a:rPr kumimoji="1" lang="zh-CN" altLang="en-US" sz="2000" b="0" dirty="0">
                <a:ea typeface="+mn-ea"/>
              </a:rPr>
              <a:t>执行</a:t>
            </a:r>
            <a:endParaRPr kumimoji="1" lang="en-US" altLang="zh-CN" sz="2000" b="0" dirty="0">
              <a:ea typeface="+mn-ea"/>
            </a:endParaRPr>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en-US" altLang="zh-CN" sz="2400" dirty="0"/>
          </a:p>
          <a:p>
            <a:endParaRPr kumimoji="1" lang="zh-CN" altLang="en-US" sz="2400" dirty="0"/>
          </a:p>
        </p:txBody>
      </p:sp>
      <p:pic>
        <p:nvPicPr>
          <p:cNvPr id="334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675" y="1718270"/>
            <a:ext cx="5212837" cy="4519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1012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itchFamily="18" charset="0"/>
                <a:ea typeface="黑体" pitchFamily="49" charset="-122"/>
                <a:cs typeface="Times New Roman" pitchFamily="18" charset="0"/>
              </a:rPr>
              <a:t>作业</a:t>
            </a:r>
          </a:p>
        </p:txBody>
      </p:sp>
      <p:sp>
        <p:nvSpPr>
          <p:cNvPr id="142339" name="内容占位符 2"/>
          <p:cNvSpPr>
            <a:spLocks noGrp="1"/>
          </p:cNvSpPr>
          <p:nvPr>
            <p:ph idx="1"/>
          </p:nvPr>
        </p:nvSpPr>
        <p:spPr>
          <a:xfrm>
            <a:off x="35496" y="1052736"/>
            <a:ext cx="9001000" cy="5184576"/>
          </a:xfrm>
        </p:spPr>
        <p:txBody>
          <a:bodyPr/>
          <a:lstStyle/>
          <a:p>
            <a:r>
              <a:rPr lang="zh-CN" altLang="zh-CN" b="0" dirty="0"/>
              <a:t>作业</a:t>
            </a:r>
            <a:r>
              <a:rPr lang="en-US" altLang="zh-CN" b="0" dirty="0"/>
              <a:t>3</a:t>
            </a:r>
            <a:endParaRPr lang="zh-CN" altLang="en-US" b="0" dirty="0"/>
          </a:p>
          <a:p>
            <a:pPr>
              <a:buFont typeface="Arial" charset="0"/>
              <a:buNone/>
            </a:pPr>
            <a:r>
              <a:rPr lang="en-US" altLang="zh-CN" dirty="0"/>
              <a:t>  </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进程</a:t>
            </a:r>
            <a:r>
              <a:rPr lang="en-US" altLang="zh-CN" sz="2400" dirty="0">
                <a:latin typeface="宋体" pitchFamily="2" charset="-122"/>
                <a:ea typeface="宋体" pitchFamily="2" charset="-122"/>
              </a:rPr>
              <a:t>A</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B</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D</a:t>
            </a:r>
            <a:r>
              <a:rPr lang="zh-CN" altLang="en-US" sz="2400" dirty="0">
                <a:latin typeface="宋体" pitchFamily="2" charset="-122"/>
                <a:ea typeface="宋体" pitchFamily="2" charset="-122"/>
              </a:rPr>
              <a:t>和</a:t>
            </a:r>
            <a:r>
              <a:rPr lang="en-US" altLang="zh-CN" sz="2400" dirty="0">
                <a:latin typeface="宋体" pitchFamily="2" charset="-122"/>
                <a:ea typeface="宋体" pitchFamily="2" charset="-122"/>
              </a:rPr>
              <a:t>E</a:t>
            </a:r>
            <a:r>
              <a:rPr lang="zh-CN" altLang="en-US" sz="2400" dirty="0">
                <a:latin typeface="宋体" pitchFamily="2" charset="-122"/>
                <a:ea typeface="宋体" pitchFamily="2" charset="-122"/>
              </a:rPr>
              <a:t>到达时间、服务时间如下表所示，试计算分别采用</a:t>
            </a:r>
            <a:r>
              <a:rPr lang="en-US" altLang="zh-CN" sz="2400" dirty="0">
                <a:latin typeface="宋体" pitchFamily="2" charset="-122"/>
                <a:ea typeface="宋体" pitchFamily="2" charset="-122"/>
              </a:rPr>
              <a:t>FCFS</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RR(q=1)</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RR(q=4)</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SPN</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SRT</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HRRN</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FB(q=1)</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FB(q=2</a:t>
            </a:r>
            <a:r>
              <a:rPr lang="en-US" altLang="zh-CN" sz="2400" baseline="30000" dirty="0">
                <a:latin typeface="宋体" pitchFamily="2" charset="-122"/>
                <a:ea typeface="宋体" pitchFamily="2" charset="-122"/>
              </a:rPr>
              <a:t>i</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调度算法时</a:t>
            </a:r>
            <a:r>
              <a:rPr lang="en-US" altLang="zh-CN" sz="2400" dirty="0">
                <a:latin typeface="宋体" pitchFamily="2" charset="-122"/>
                <a:ea typeface="宋体" pitchFamily="2" charset="-122"/>
              </a:rPr>
              <a:t>(</a:t>
            </a:r>
            <a:r>
              <a:rPr lang="en-US" altLang="zh-CN" sz="2400" dirty="0" err="1">
                <a:latin typeface="宋体" pitchFamily="2" charset="-122"/>
                <a:ea typeface="宋体" pitchFamily="2" charset="-122"/>
              </a:rPr>
              <a:t>i</a:t>
            </a:r>
            <a:r>
              <a:rPr lang="en-US" altLang="zh-CN" sz="2400" dirty="0">
                <a:latin typeface="宋体" pitchFamily="2" charset="-122"/>
                <a:ea typeface="宋体" pitchFamily="2" charset="-122"/>
              </a:rPr>
              <a:t>=0</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a:t>
            </a:r>
            <a:r>
              <a:rPr lang="zh-CN" altLang="en-US" sz="2400" dirty="0">
                <a:latin typeface="宋体" pitchFamily="2" charset="-122"/>
                <a:ea typeface="宋体" pitchFamily="2" charset="-122"/>
              </a:rPr>
              <a:t>，进程</a:t>
            </a:r>
            <a:r>
              <a:rPr lang="en-US" altLang="zh-CN" sz="2400" dirty="0">
                <a:latin typeface="宋体" pitchFamily="2" charset="-122"/>
                <a:ea typeface="宋体" pitchFamily="2" charset="-122"/>
              </a:rPr>
              <a:t>A</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B</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C</a:t>
            </a:r>
            <a:r>
              <a:rPr lang="zh-CN" altLang="en-US" sz="2400" dirty="0">
                <a:latin typeface="宋体" pitchFamily="2" charset="-122"/>
                <a:ea typeface="宋体" pitchFamily="2" charset="-122"/>
              </a:rPr>
              <a:t>、</a:t>
            </a:r>
            <a:r>
              <a:rPr lang="en-US" altLang="zh-CN" sz="2400" dirty="0">
                <a:latin typeface="宋体" pitchFamily="2" charset="-122"/>
                <a:ea typeface="宋体" pitchFamily="2" charset="-122"/>
              </a:rPr>
              <a:t>D</a:t>
            </a:r>
            <a:r>
              <a:rPr lang="zh-CN" altLang="en-US" sz="2400" dirty="0">
                <a:latin typeface="宋体" pitchFamily="2" charset="-122"/>
                <a:ea typeface="宋体" pitchFamily="2" charset="-122"/>
              </a:rPr>
              <a:t>和</a:t>
            </a:r>
            <a:r>
              <a:rPr lang="en-US" altLang="zh-CN" sz="2400" dirty="0">
                <a:latin typeface="宋体" pitchFamily="2" charset="-122"/>
                <a:ea typeface="宋体" pitchFamily="2" charset="-122"/>
              </a:rPr>
              <a:t>E</a:t>
            </a:r>
            <a:r>
              <a:rPr lang="zh-CN" altLang="en-US" sz="2400" dirty="0">
                <a:latin typeface="宋体" pitchFamily="2" charset="-122"/>
                <a:ea typeface="宋体" pitchFamily="2" charset="-122"/>
              </a:rPr>
              <a:t>的周转时间、带权周转时间（归一化周转时间），以及平均周转时间、平均带权周转时间，并对结果进行简要分析。</a:t>
            </a:r>
            <a:endParaRPr lang="en-US" altLang="zh-CN" sz="2400" dirty="0">
              <a:latin typeface="宋体" pitchFamily="2" charset="-122"/>
              <a:ea typeface="宋体" pitchFamily="2" charset="-122"/>
            </a:endParaRPr>
          </a:p>
          <a:p>
            <a:pPr>
              <a:buFont typeface="Arial" charset="0"/>
              <a:buNone/>
            </a:pPr>
            <a:endParaRPr lang="en-US" altLang="zh-CN" sz="2400" dirty="0">
              <a:latin typeface="宋体" pitchFamily="2" charset="-122"/>
              <a:ea typeface="宋体" pitchFamily="2" charset="-122"/>
            </a:endParaRPr>
          </a:p>
          <a:p>
            <a:endParaRPr lang="en-US" altLang="zh-CN" dirty="0"/>
          </a:p>
          <a:p>
            <a:endParaRPr lang="en-US" altLang="zh-CN" dirty="0"/>
          </a:p>
        </p:txBody>
      </p:sp>
      <p:graphicFrame>
        <p:nvGraphicFramePr>
          <p:cNvPr id="3" name="表格 2"/>
          <p:cNvGraphicFramePr>
            <a:graphicFrameLocks noGrp="1"/>
          </p:cNvGraphicFramePr>
          <p:nvPr/>
        </p:nvGraphicFramePr>
        <p:xfrm>
          <a:off x="1547664" y="3789040"/>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zh-CN" altLang="en-US" dirty="0"/>
                        <a:t>进程</a:t>
                      </a:r>
                    </a:p>
                  </a:txBody>
                  <a:tcPr/>
                </a:tc>
                <a:tc>
                  <a:txBody>
                    <a:bodyPr/>
                    <a:lstStyle/>
                    <a:p>
                      <a:r>
                        <a:rPr lang="zh-CN" altLang="en-US" dirty="0"/>
                        <a:t>到达时间</a:t>
                      </a:r>
                    </a:p>
                  </a:txBody>
                  <a:tcPr/>
                </a:tc>
                <a:tc>
                  <a:txBody>
                    <a:bodyPr/>
                    <a:lstStyle/>
                    <a:p>
                      <a:r>
                        <a:rPr lang="zh-CN" altLang="en-US" dirty="0"/>
                        <a:t>服务时间</a:t>
                      </a:r>
                    </a:p>
                  </a:txBody>
                  <a:tcPr/>
                </a:tc>
                <a:extLst>
                  <a:ext uri="{0D108BD9-81ED-4DB2-BD59-A6C34878D82A}">
                    <a16:rowId xmlns:a16="http://schemas.microsoft.com/office/drawing/2014/main" val="10000"/>
                  </a:ext>
                </a:extLst>
              </a:tr>
              <a:tr h="370840">
                <a:tc>
                  <a:txBody>
                    <a:bodyPr/>
                    <a:lstStyle/>
                    <a:p>
                      <a:r>
                        <a:rPr lang="en-US" altLang="zh-CN" dirty="0"/>
                        <a:t>A</a:t>
                      </a:r>
                      <a:endParaRPr lang="zh-CN" altLang="en-US" dirty="0"/>
                    </a:p>
                  </a:txBody>
                  <a:tcPr/>
                </a:tc>
                <a:tc>
                  <a:txBody>
                    <a:bodyPr/>
                    <a:lstStyle/>
                    <a:p>
                      <a:r>
                        <a:rPr lang="en-US" altLang="zh-CN" dirty="0"/>
                        <a:t>0</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B</a:t>
                      </a:r>
                      <a:endParaRPr lang="zh-CN" altLang="en-US" dirty="0"/>
                    </a:p>
                  </a:txBody>
                  <a:tcPr/>
                </a:tc>
                <a:tc>
                  <a:txBody>
                    <a:bodyPr/>
                    <a:lstStyle/>
                    <a:p>
                      <a:r>
                        <a:rPr lang="en-US" altLang="zh-CN" dirty="0"/>
                        <a:t>2</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C</a:t>
                      </a:r>
                      <a:endParaRPr lang="zh-CN" altLang="en-US" dirty="0"/>
                    </a:p>
                  </a:txBody>
                  <a:tcPr/>
                </a:tc>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D</a:t>
                      </a:r>
                      <a:endParaRPr lang="zh-CN" altLang="en-US" dirty="0"/>
                    </a:p>
                  </a:txBody>
                  <a:tcPr/>
                </a:tc>
                <a:tc>
                  <a:txBody>
                    <a:bodyPr/>
                    <a:lstStyle/>
                    <a:p>
                      <a:r>
                        <a:rPr lang="en-US" altLang="zh-CN" dirty="0"/>
                        <a:t>6</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E</a:t>
                      </a:r>
                      <a:endParaRPr lang="zh-CN" altLang="en-US" dirty="0"/>
                    </a:p>
                  </a:txBody>
                  <a:tcPr/>
                </a:tc>
                <a:tc>
                  <a:txBody>
                    <a:bodyPr/>
                    <a:lstStyle/>
                    <a:p>
                      <a:r>
                        <a:rPr lang="en-US" altLang="zh-CN" dirty="0"/>
                        <a:t>8</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372864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itchFamily="18" charset="0"/>
                <a:ea typeface="黑体" pitchFamily="49" charset="-122"/>
                <a:cs typeface="Times New Roman" pitchFamily="18" charset="0"/>
              </a:rPr>
              <a:t>作业</a:t>
            </a:r>
          </a:p>
        </p:txBody>
      </p:sp>
      <p:sp>
        <p:nvSpPr>
          <p:cNvPr id="142339" name="内容占位符 2"/>
          <p:cNvSpPr>
            <a:spLocks noGrp="1"/>
          </p:cNvSpPr>
          <p:nvPr>
            <p:ph idx="1"/>
          </p:nvPr>
        </p:nvSpPr>
        <p:spPr>
          <a:xfrm>
            <a:off x="0" y="980728"/>
            <a:ext cx="9073008" cy="2927868"/>
          </a:xfrm>
        </p:spPr>
        <p:txBody>
          <a:bodyPr/>
          <a:lstStyle/>
          <a:p>
            <a:pPr>
              <a:spcBef>
                <a:spcPts val="372"/>
              </a:spcBef>
            </a:pPr>
            <a:r>
              <a:rPr lang="zh-CN" altLang="zh-CN" b="0" dirty="0"/>
              <a:t>作业</a:t>
            </a:r>
            <a:r>
              <a:rPr lang="en-US" altLang="zh-CN" b="0" dirty="0"/>
              <a:t>3</a:t>
            </a:r>
            <a:r>
              <a:rPr lang="zh-CN" altLang="en-US" b="0" dirty="0"/>
              <a:t>（续）</a:t>
            </a:r>
          </a:p>
          <a:p>
            <a:pPr>
              <a:spcBef>
                <a:spcPts val="372"/>
              </a:spcBef>
              <a:buFont typeface="Arial" charset="0"/>
              <a:buNone/>
            </a:pPr>
            <a:r>
              <a:rPr lang="en-US" altLang="zh-CN" dirty="0"/>
              <a:t>     </a:t>
            </a:r>
            <a:r>
              <a:rPr lang="en-US" altLang="zh-CN" sz="2400" dirty="0">
                <a:latin typeface="宋体" pitchFamily="2" charset="-122"/>
                <a:ea typeface="宋体" pitchFamily="2" charset="-122"/>
              </a:rPr>
              <a:t>2.</a:t>
            </a:r>
            <a:r>
              <a:rPr lang="zh-CN" altLang="en-US" sz="2400" dirty="0">
                <a:latin typeface="宋体" pitchFamily="2" charset="-122"/>
                <a:ea typeface="宋体" pitchFamily="2" charset="-122"/>
              </a:rPr>
              <a:t>高响应比优先调度算法的主要优点是什么？</a:t>
            </a:r>
            <a:endParaRPr lang="en-US" altLang="zh-CN" sz="2400" dirty="0">
              <a:latin typeface="宋体" pitchFamily="2" charset="-122"/>
              <a:ea typeface="宋体" pitchFamily="2" charset="-122"/>
            </a:endParaRPr>
          </a:p>
          <a:p>
            <a:pPr>
              <a:spcBef>
                <a:spcPts val="372"/>
              </a:spcBef>
              <a:buFont typeface="Arial" charset="0"/>
              <a:buNone/>
            </a:pPr>
            <a:r>
              <a:rPr lang="en-US" altLang="zh-CN" sz="2400" dirty="0">
                <a:latin typeface="宋体" pitchFamily="2" charset="-122"/>
                <a:ea typeface="宋体" pitchFamily="2" charset="-122"/>
              </a:rPr>
              <a:t>   3.</a:t>
            </a:r>
            <a:r>
              <a:rPr lang="zh-CN" altLang="en-US" sz="2400" dirty="0">
                <a:latin typeface="宋体" pitchFamily="2" charset="-122"/>
                <a:ea typeface="宋体" pitchFamily="2" charset="-122"/>
              </a:rPr>
              <a:t>为什么说多级反馈队列调度算法能较好地各种用户需求？</a:t>
            </a:r>
            <a:endParaRPr lang="en-US" altLang="zh-CN" sz="2400" dirty="0">
              <a:latin typeface="宋体" pitchFamily="2" charset="-122"/>
              <a:ea typeface="宋体" pitchFamily="2" charset="-122"/>
            </a:endParaRPr>
          </a:p>
          <a:p>
            <a:pPr>
              <a:spcBef>
                <a:spcPts val="372"/>
              </a:spcBef>
              <a:buFont typeface="Arial" charset="0"/>
              <a:buNone/>
            </a:pPr>
            <a:r>
              <a:rPr lang="en-US" altLang="zh-CN" sz="2400" dirty="0">
                <a:latin typeface="宋体" pitchFamily="2" charset="-122"/>
                <a:ea typeface="宋体" pitchFamily="2" charset="-122"/>
              </a:rPr>
              <a:t>   4.</a:t>
            </a:r>
            <a:r>
              <a:rPr lang="zh-CN" altLang="en-US" sz="2400" dirty="0">
                <a:latin typeface="宋体" pitchFamily="2" charset="-122"/>
                <a:ea typeface="宋体" pitchFamily="2" charset="-122"/>
              </a:rPr>
              <a:t>假设有以下进程，每个进程的到达时间和执行时间如下：</a:t>
            </a:r>
            <a:endParaRPr lang="en-US" altLang="zh-CN" sz="2400" dirty="0">
              <a:latin typeface="宋体" pitchFamily="2" charset="-122"/>
              <a:ea typeface="宋体" pitchFamily="2" charset="-122"/>
            </a:endParaRPr>
          </a:p>
          <a:p>
            <a:pPr>
              <a:spcBef>
                <a:spcPts val="372"/>
              </a:spcBef>
              <a:buFont typeface="Arial" charset="0"/>
              <a:buNone/>
            </a:pPr>
            <a:endParaRPr lang="en-US" altLang="zh-CN" sz="2400" dirty="0">
              <a:latin typeface="宋体" pitchFamily="2" charset="-122"/>
              <a:ea typeface="宋体" pitchFamily="2" charset="-122"/>
            </a:endParaRPr>
          </a:p>
          <a:p>
            <a:pPr>
              <a:spcBef>
                <a:spcPts val="372"/>
              </a:spcBef>
              <a:buFont typeface="Arial" charset="0"/>
              <a:buNone/>
            </a:pPr>
            <a:endParaRPr lang="en-US" altLang="zh-CN" sz="2400" dirty="0">
              <a:latin typeface="宋体" pitchFamily="2" charset="-122"/>
              <a:ea typeface="宋体" pitchFamily="2" charset="-122"/>
            </a:endParaRPr>
          </a:p>
          <a:p>
            <a:pPr>
              <a:spcBef>
                <a:spcPts val="372"/>
              </a:spcBef>
              <a:buFont typeface="Arial" charset="0"/>
              <a:buNone/>
            </a:pPr>
            <a:endParaRPr lang="en-US" altLang="zh-CN" sz="2400" dirty="0">
              <a:latin typeface="宋体" pitchFamily="2" charset="-122"/>
              <a:ea typeface="宋体" pitchFamily="2" charset="-122"/>
            </a:endParaRPr>
          </a:p>
          <a:p>
            <a:pPr>
              <a:spcBef>
                <a:spcPts val="372"/>
              </a:spcBef>
              <a:buFont typeface="Arial" charset="0"/>
              <a:buNone/>
            </a:pPr>
            <a:endParaRPr lang="en-US" altLang="zh-CN" sz="2400" dirty="0">
              <a:latin typeface="宋体" pitchFamily="2" charset="-122"/>
              <a:ea typeface="宋体" pitchFamily="2" charset="-122"/>
            </a:endParaRPr>
          </a:p>
          <a:p>
            <a:pPr>
              <a:spcBef>
                <a:spcPts val="372"/>
              </a:spcBef>
              <a:buFont typeface="Arial" charset="0"/>
              <a:buNone/>
            </a:pPr>
            <a:endParaRPr lang="en-US" altLang="zh-CN" sz="2400" dirty="0">
              <a:latin typeface="宋体" pitchFamily="2" charset="-122"/>
              <a:ea typeface="宋体" pitchFamily="2" charset="-122"/>
            </a:endParaRPr>
          </a:p>
          <a:p>
            <a:pPr>
              <a:spcBef>
                <a:spcPts val="372"/>
              </a:spcBef>
              <a:buFont typeface="Arial" charset="0"/>
              <a:buNone/>
            </a:pPr>
            <a:endParaRPr lang="en-US" altLang="zh-CN" sz="2400" dirty="0">
              <a:latin typeface="宋体" pitchFamily="2" charset="-122"/>
              <a:ea typeface="宋体" pitchFamily="2" charset="-122"/>
            </a:endParaRPr>
          </a:p>
          <a:p>
            <a:pPr>
              <a:spcBef>
                <a:spcPts val="372"/>
              </a:spcBef>
              <a:buFont typeface="Arial" charset="0"/>
              <a:buNone/>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采用</a:t>
            </a:r>
            <a:r>
              <a:rPr lang="en-US" altLang="zh-CN" sz="2400" dirty="0">
                <a:latin typeface="宋体" pitchFamily="2" charset="-122"/>
                <a:ea typeface="宋体" pitchFamily="2" charset="-122"/>
              </a:rPr>
              <a:t>Round Robin</a:t>
            </a:r>
            <a:r>
              <a:rPr lang="zh-CN" altLang="en-US" sz="2400" dirty="0">
                <a:latin typeface="宋体" pitchFamily="2" charset="-122"/>
                <a:ea typeface="宋体" pitchFamily="2" charset="-122"/>
              </a:rPr>
              <a:t>调度算法，时间片大小为</a:t>
            </a:r>
            <a:r>
              <a:rPr lang="en-US" altLang="zh-CN" sz="2400" dirty="0">
                <a:latin typeface="宋体" pitchFamily="2" charset="-122"/>
                <a:ea typeface="宋体" pitchFamily="2" charset="-122"/>
              </a:rPr>
              <a:t>1</a:t>
            </a:r>
            <a:r>
              <a:rPr lang="zh-CN" altLang="en-US" sz="2400" dirty="0">
                <a:latin typeface="宋体" pitchFamily="2" charset="-122"/>
                <a:ea typeface="宋体" pitchFamily="2" charset="-122"/>
              </a:rPr>
              <a:t>，请计算进程的平均等待时间。</a:t>
            </a:r>
            <a:endParaRPr lang="en-US" altLang="zh-CN" sz="2400" dirty="0">
              <a:latin typeface="宋体" pitchFamily="2" charset="-122"/>
              <a:ea typeface="宋体" pitchFamily="2" charset="-122"/>
            </a:endParaRPr>
          </a:p>
          <a:p>
            <a:pPr>
              <a:spcBef>
                <a:spcPts val="372"/>
              </a:spcBef>
              <a:buFont typeface="Arial" charset="0"/>
              <a:buNone/>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 </a:t>
            </a:r>
            <a:endParaRPr lang="en-US" altLang="zh-CN" dirty="0"/>
          </a:p>
        </p:txBody>
      </p:sp>
      <p:graphicFrame>
        <p:nvGraphicFramePr>
          <p:cNvPr id="3" name="表格 4">
            <a:extLst>
              <a:ext uri="{FF2B5EF4-FFF2-40B4-BE49-F238E27FC236}">
                <a16:creationId xmlns:a16="http://schemas.microsoft.com/office/drawing/2014/main" id="{BA7A6B65-B927-4479-AA11-428FA72FCFCF}"/>
              </a:ext>
            </a:extLst>
          </p:cNvPr>
          <p:cNvGraphicFramePr>
            <a:graphicFrameLocks noGrp="1"/>
          </p:cNvGraphicFramePr>
          <p:nvPr>
            <p:extLst>
              <p:ext uri="{D42A27DB-BD31-4B8C-83A1-F6EECF244321}">
                <p14:modId xmlns:p14="http://schemas.microsoft.com/office/powerpoint/2010/main" val="3983672835"/>
              </p:ext>
            </p:extLst>
          </p:nvPr>
        </p:nvGraphicFramePr>
        <p:xfrm>
          <a:off x="1043608" y="2896064"/>
          <a:ext cx="6096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26010603"/>
                    </a:ext>
                  </a:extLst>
                </a:gridCol>
                <a:gridCol w="2032000">
                  <a:extLst>
                    <a:ext uri="{9D8B030D-6E8A-4147-A177-3AD203B41FA5}">
                      <a16:colId xmlns:a16="http://schemas.microsoft.com/office/drawing/2014/main" val="1996020573"/>
                    </a:ext>
                  </a:extLst>
                </a:gridCol>
                <a:gridCol w="2032000">
                  <a:extLst>
                    <a:ext uri="{9D8B030D-6E8A-4147-A177-3AD203B41FA5}">
                      <a16:colId xmlns:a16="http://schemas.microsoft.com/office/drawing/2014/main" val="2201677773"/>
                    </a:ext>
                  </a:extLst>
                </a:gridCol>
              </a:tblGrid>
              <a:tr h="370840">
                <a:tc>
                  <a:txBody>
                    <a:bodyPr/>
                    <a:lstStyle/>
                    <a:p>
                      <a:r>
                        <a:rPr lang="zh-CN" altLang="en-US" dirty="0"/>
                        <a:t>进程</a:t>
                      </a:r>
                    </a:p>
                  </a:txBody>
                  <a:tcPr/>
                </a:tc>
                <a:tc>
                  <a:txBody>
                    <a:bodyPr/>
                    <a:lstStyle/>
                    <a:p>
                      <a:r>
                        <a:rPr lang="zh-CN" altLang="en-US" dirty="0"/>
                        <a:t>到达时间</a:t>
                      </a:r>
                    </a:p>
                  </a:txBody>
                  <a:tcPr/>
                </a:tc>
                <a:tc>
                  <a:txBody>
                    <a:bodyPr/>
                    <a:lstStyle/>
                    <a:p>
                      <a:r>
                        <a:rPr lang="zh-CN" altLang="en-US" dirty="0"/>
                        <a:t>执行时间</a:t>
                      </a:r>
                    </a:p>
                  </a:txBody>
                  <a:tcPr/>
                </a:tc>
                <a:extLst>
                  <a:ext uri="{0D108BD9-81ED-4DB2-BD59-A6C34878D82A}">
                    <a16:rowId xmlns:a16="http://schemas.microsoft.com/office/drawing/2014/main" val="3298789173"/>
                  </a:ext>
                </a:extLst>
              </a:tr>
              <a:tr h="370840">
                <a:tc>
                  <a:txBody>
                    <a:bodyPr/>
                    <a:lstStyle/>
                    <a:p>
                      <a:r>
                        <a:rPr lang="en-US" altLang="zh-CN" dirty="0"/>
                        <a:t>P1</a:t>
                      </a:r>
                      <a:endParaRPr lang="zh-CN" altLang="en-US" dirty="0"/>
                    </a:p>
                  </a:txBody>
                  <a:tcPr/>
                </a:tc>
                <a:tc>
                  <a:txBody>
                    <a:bodyPr/>
                    <a:lstStyle/>
                    <a:p>
                      <a:r>
                        <a:rPr lang="en-US" altLang="zh-CN" dirty="0"/>
                        <a:t>0</a:t>
                      </a:r>
                      <a:endParaRPr lang="zh-CN" altLang="en-US" dirty="0"/>
                    </a:p>
                  </a:txBody>
                  <a:tcPr/>
                </a:tc>
                <a:tc>
                  <a:txBody>
                    <a:bodyPr/>
                    <a:lstStyle/>
                    <a:p>
                      <a:r>
                        <a:rPr lang="en-US" altLang="zh-CN" dirty="0"/>
                        <a:t>6</a:t>
                      </a:r>
                      <a:endParaRPr lang="zh-CN" altLang="en-US" dirty="0"/>
                    </a:p>
                  </a:txBody>
                  <a:tcPr/>
                </a:tc>
                <a:extLst>
                  <a:ext uri="{0D108BD9-81ED-4DB2-BD59-A6C34878D82A}">
                    <a16:rowId xmlns:a16="http://schemas.microsoft.com/office/drawing/2014/main" val="1965253042"/>
                  </a:ext>
                </a:extLst>
              </a:tr>
              <a:tr h="370840">
                <a:tc>
                  <a:txBody>
                    <a:bodyPr/>
                    <a:lstStyle/>
                    <a:p>
                      <a:r>
                        <a:rPr lang="en-US" altLang="zh-CN" dirty="0"/>
                        <a:t>P2</a:t>
                      </a:r>
                      <a:endParaRPr lang="zh-CN" altLang="en-US" dirty="0"/>
                    </a:p>
                  </a:txBody>
                  <a:tcPr/>
                </a:tc>
                <a:tc>
                  <a:txBody>
                    <a:bodyPr/>
                    <a:lstStyle/>
                    <a:p>
                      <a:r>
                        <a:rPr lang="en-US" altLang="zh-CN" dirty="0"/>
                        <a:t>2</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1200922375"/>
                  </a:ext>
                </a:extLst>
              </a:tr>
              <a:tr h="370840">
                <a:tc>
                  <a:txBody>
                    <a:bodyPr/>
                    <a:lstStyle/>
                    <a:p>
                      <a:r>
                        <a:rPr lang="en-US" altLang="zh-CN" dirty="0"/>
                        <a:t>P3</a:t>
                      </a:r>
                      <a:endParaRPr lang="zh-CN" altLang="en-US" dirty="0"/>
                    </a:p>
                  </a:txBody>
                  <a:tcPr/>
                </a:tc>
                <a:tc>
                  <a:txBody>
                    <a:bodyPr/>
                    <a:lstStyle/>
                    <a:p>
                      <a:r>
                        <a:rPr lang="en-US" altLang="zh-CN" dirty="0"/>
                        <a:t>4</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586466296"/>
                  </a:ext>
                </a:extLst>
              </a:tr>
              <a:tr h="370840">
                <a:tc>
                  <a:txBody>
                    <a:bodyPr/>
                    <a:lstStyle/>
                    <a:p>
                      <a:r>
                        <a:rPr lang="en-US" altLang="zh-CN" dirty="0"/>
                        <a:t>P4</a:t>
                      </a:r>
                      <a:endParaRPr lang="zh-CN" altLang="en-US" dirty="0"/>
                    </a:p>
                  </a:txBody>
                  <a:tcPr/>
                </a:tc>
                <a:tc>
                  <a:txBody>
                    <a:bodyPr/>
                    <a:lstStyle/>
                    <a:p>
                      <a:r>
                        <a:rPr lang="en-US" altLang="zh-CN" dirty="0"/>
                        <a:t>6</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4018646483"/>
                  </a:ext>
                </a:extLst>
              </a:tr>
              <a:tr h="370840">
                <a:tc>
                  <a:txBody>
                    <a:bodyPr/>
                    <a:lstStyle/>
                    <a:p>
                      <a:r>
                        <a:rPr lang="en-US" altLang="zh-CN" dirty="0"/>
                        <a:t>P5</a:t>
                      </a:r>
                      <a:endParaRPr lang="zh-CN" altLang="en-US" dirty="0"/>
                    </a:p>
                  </a:txBody>
                  <a:tcPr/>
                </a:tc>
                <a:tc>
                  <a:txBody>
                    <a:bodyPr/>
                    <a:lstStyle/>
                    <a:p>
                      <a:r>
                        <a:rPr lang="en-US" altLang="zh-CN" dirty="0"/>
                        <a:t>7</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1425073890"/>
                  </a:ext>
                </a:extLst>
              </a:tr>
            </a:tbl>
          </a:graphicData>
        </a:graphic>
      </p:graphicFrame>
    </p:spTree>
    <p:extLst>
      <p:ext uri="{BB962C8B-B14F-4D97-AF65-F5344CB8AC3E}">
        <p14:creationId xmlns:p14="http://schemas.microsoft.com/office/powerpoint/2010/main" val="25794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E8DCC7-2CD7-FB41-8825-E8A786216AA2}"/>
              </a:ext>
            </a:extLst>
          </p:cNvPr>
          <p:cNvSpPr>
            <a:spLocks noGrp="1"/>
          </p:cNvSpPr>
          <p:nvPr>
            <p:ph type="title"/>
          </p:nvPr>
        </p:nvSpPr>
        <p:spPr/>
        <p:txBody>
          <a:bodyPr/>
          <a:lstStyle/>
          <a:p>
            <a:r>
              <a:rPr lang="en-US" altLang="zh-CN" dirty="0">
                <a:effectLst/>
                <a:latin typeface="Times New Roman" pitchFamily="18" charset="0"/>
                <a:cs typeface="Times New Roman" pitchFamily="18" charset="0"/>
              </a:rPr>
              <a:t>2.8</a:t>
            </a:r>
            <a:r>
              <a:rPr lang="zh-CN" altLang="en-US" dirty="0">
                <a:effectLst/>
              </a:rPr>
              <a:t> 调度的类型</a:t>
            </a:r>
            <a:endParaRPr kumimoji="1" lang="zh-CN" altLang="en-US" dirty="0">
              <a:effectLst/>
            </a:endParaRPr>
          </a:p>
        </p:txBody>
      </p:sp>
      <p:sp>
        <p:nvSpPr>
          <p:cNvPr id="3" name="内容占位符 2">
            <a:extLst>
              <a:ext uri="{FF2B5EF4-FFF2-40B4-BE49-F238E27FC236}">
                <a16:creationId xmlns:a16="http://schemas.microsoft.com/office/drawing/2014/main" id="{1985FCB4-EF2A-5E40-8604-CECB695C5575}"/>
              </a:ext>
            </a:extLst>
          </p:cNvPr>
          <p:cNvSpPr>
            <a:spLocks noGrp="1"/>
          </p:cNvSpPr>
          <p:nvPr>
            <p:ph idx="1"/>
          </p:nvPr>
        </p:nvSpPr>
        <p:spPr>
          <a:xfrm>
            <a:off x="14808" y="1003176"/>
            <a:ext cx="8229600" cy="625624"/>
          </a:xfrm>
        </p:spPr>
        <p:txBody>
          <a:bodyPr/>
          <a:lstStyle/>
          <a:p>
            <a:r>
              <a:rPr kumimoji="1" lang="zh-CN" altLang="en-US" dirty="0"/>
              <a:t>具有三种调度的调度队列模型</a:t>
            </a:r>
          </a:p>
        </p:txBody>
      </p:sp>
      <p:pic>
        <p:nvPicPr>
          <p:cNvPr id="326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632" y="1622949"/>
            <a:ext cx="8015808" cy="4614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5701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Times New Roman" pitchFamily="18" charset="0"/>
                <a:ea typeface="黑体" pitchFamily="49" charset="-122"/>
                <a:cs typeface="Times New Roman" pitchFamily="18" charset="0"/>
              </a:rPr>
              <a:t>作业</a:t>
            </a:r>
          </a:p>
        </p:txBody>
      </p:sp>
      <p:sp>
        <p:nvSpPr>
          <p:cNvPr id="142339" name="内容占位符 2"/>
          <p:cNvSpPr>
            <a:spLocks noGrp="1"/>
          </p:cNvSpPr>
          <p:nvPr>
            <p:ph idx="1"/>
          </p:nvPr>
        </p:nvSpPr>
        <p:spPr>
          <a:xfrm>
            <a:off x="0" y="980728"/>
            <a:ext cx="9073008" cy="2927868"/>
          </a:xfrm>
        </p:spPr>
        <p:txBody>
          <a:bodyPr/>
          <a:lstStyle/>
          <a:p>
            <a:pPr>
              <a:spcBef>
                <a:spcPts val="372"/>
              </a:spcBef>
            </a:pPr>
            <a:r>
              <a:rPr lang="zh-CN" altLang="zh-CN" b="0" dirty="0"/>
              <a:t>作业</a:t>
            </a:r>
            <a:r>
              <a:rPr lang="en-US" altLang="zh-CN" b="0" dirty="0"/>
              <a:t>3</a:t>
            </a:r>
            <a:r>
              <a:rPr lang="zh-CN" altLang="en-US" b="0" dirty="0"/>
              <a:t>（续）</a:t>
            </a:r>
          </a:p>
          <a:p>
            <a:pPr>
              <a:spcBef>
                <a:spcPts val="372"/>
              </a:spcBef>
              <a:buFont typeface="Arial" charset="0"/>
              <a:buNone/>
            </a:pPr>
            <a:r>
              <a:rPr lang="en-US" altLang="zh-CN" dirty="0"/>
              <a:t>     </a:t>
            </a:r>
            <a:r>
              <a:rPr lang="en-US" altLang="zh-CN" sz="2400" dirty="0">
                <a:latin typeface="宋体" pitchFamily="2" charset="-122"/>
                <a:ea typeface="宋体" pitchFamily="2" charset="-122"/>
              </a:rPr>
              <a:t>5.</a:t>
            </a:r>
            <a:r>
              <a:rPr lang="zh-CN" altLang="en-US" sz="2400" dirty="0">
                <a:latin typeface="宋体" pitchFamily="2" charset="-122"/>
                <a:ea typeface="宋体" pitchFamily="2" charset="-122"/>
              </a:rPr>
              <a:t>什么是优先级反转问题，应如何解决？</a:t>
            </a:r>
            <a:endParaRPr lang="en-US" altLang="zh-CN" sz="2400" dirty="0">
              <a:latin typeface="宋体" pitchFamily="2" charset="-122"/>
              <a:ea typeface="宋体" pitchFamily="2" charset="-122"/>
            </a:endParaRPr>
          </a:p>
          <a:p>
            <a:pPr>
              <a:spcBef>
                <a:spcPts val="372"/>
              </a:spcBef>
              <a:buFont typeface="Arial" charset="0"/>
              <a:buNone/>
            </a:pPr>
            <a:r>
              <a:rPr lang="en-US" altLang="zh-CN" sz="2400" dirty="0">
                <a:latin typeface="宋体" pitchFamily="2" charset="-122"/>
                <a:ea typeface="宋体" pitchFamily="2" charset="-122"/>
              </a:rPr>
              <a:t>     </a:t>
            </a:r>
            <a:r>
              <a:rPr lang="zh-CN" altLang="en-US" sz="2400" dirty="0">
                <a:latin typeface="宋体" pitchFamily="2" charset="-122"/>
                <a:ea typeface="宋体" pitchFamily="2" charset="-122"/>
              </a:rPr>
              <a:t> </a:t>
            </a:r>
            <a:endParaRPr lang="en-US" altLang="zh-CN" dirty="0"/>
          </a:p>
        </p:txBody>
      </p:sp>
    </p:spTree>
    <p:extLst>
      <p:ext uri="{BB962C8B-B14F-4D97-AF65-F5344CB8AC3E}">
        <p14:creationId xmlns:p14="http://schemas.microsoft.com/office/powerpoint/2010/main" val="272788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1374D-EB8A-2040-8454-59720B11019A}"/>
              </a:ext>
            </a:extLst>
          </p:cNvPr>
          <p:cNvSpPr>
            <a:spLocks noGrp="1"/>
          </p:cNvSpPr>
          <p:nvPr>
            <p:ph type="title"/>
          </p:nvPr>
        </p:nvSpPr>
        <p:spPr/>
        <p:txBody>
          <a:bodyPr/>
          <a:lstStyle/>
          <a:p>
            <a:r>
              <a:rPr lang="en-US" altLang="zh-CN" dirty="0">
                <a:effectLst/>
                <a:latin typeface="Times New Roman" pitchFamily="18" charset="0"/>
                <a:cs typeface="Times New Roman" pitchFamily="18" charset="0"/>
              </a:rPr>
              <a:t>2.8.1</a:t>
            </a:r>
            <a:r>
              <a:rPr lang="zh-CN" altLang="en-US" dirty="0">
                <a:effectLst/>
              </a:rPr>
              <a:t> 长程调度</a:t>
            </a:r>
            <a:endParaRPr kumimoji="1" lang="zh-CN" altLang="en-US" dirty="0">
              <a:effectLst/>
            </a:endParaRPr>
          </a:p>
        </p:txBody>
      </p:sp>
      <p:sp>
        <p:nvSpPr>
          <p:cNvPr id="3" name="内容占位符 2">
            <a:extLst>
              <a:ext uri="{FF2B5EF4-FFF2-40B4-BE49-F238E27FC236}">
                <a16:creationId xmlns:a16="http://schemas.microsoft.com/office/drawing/2014/main" id="{8A5C0065-E1B0-AC47-8F58-AC9057B4FB3A}"/>
              </a:ext>
            </a:extLst>
          </p:cNvPr>
          <p:cNvSpPr>
            <a:spLocks noGrp="1"/>
          </p:cNvSpPr>
          <p:nvPr>
            <p:ph idx="1"/>
          </p:nvPr>
        </p:nvSpPr>
        <p:spPr>
          <a:xfrm>
            <a:off x="0" y="1025440"/>
            <a:ext cx="3059832" cy="5229125"/>
          </a:xfrm>
          <a:solidFill>
            <a:schemeClr val="accent2">
              <a:lumMod val="20000"/>
              <a:lumOff val="80000"/>
            </a:schemeClr>
          </a:solidFill>
        </p:spPr>
        <p:txBody>
          <a:bodyPr/>
          <a:lstStyle/>
          <a:p>
            <a:pPr marL="0" indent="0">
              <a:buNone/>
            </a:pPr>
            <a:r>
              <a:rPr kumimoji="1" lang="zh-CN" altLang="en-US" dirty="0">
                <a:latin typeface="+mn-ea"/>
              </a:rPr>
              <a:t>长程调度</a:t>
            </a:r>
            <a:endParaRPr kumimoji="1" lang="en-US" altLang="zh-CN" dirty="0">
              <a:latin typeface="+mn-ea"/>
            </a:endParaRPr>
          </a:p>
          <a:p>
            <a:r>
              <a:rPr kumimoji="1" lang="zh-CN" altLang="en-US" sz="2400" dirty="0">
                <a:latin typeface="+mn-ea"/>
              </a:rPr>
              <a:t>决定哪个程序可以进入系统中等待处理</a:t>
            </a:r>
            <a:endParaRPr kumimoji="1" lang="en-US" altLang="zh-CN" sz="2400" dirty="0">
              <a:latin typeface="+mn-ea"/>
            </a:endParaRPr>
          </a:p>
          <a:p>
            <a:r>
              <a:rPr kumimoji="1" lang="zh-CN" altLang="en-US" sz="2400" dirty="0">
                <a:latin typeface="+mn-ea"/>
              </a:rPr>
              <a:t>控制系统中并发的度</a:t>
            </a:r>
            <a:endParaRPr kumimoji="1" lang="en-US" altLang="zh-CN" sz="2400" dirty="0">
              <a:latin typeface="+mn-ea"/>
            </a:endParaRPr>
          </a:p>
          <a:p>
            <a:pPr lvl="1"/>
            <a:r>
              <a:rPr kumimoji="1" lang="zh-CN" altLang="en-US" sz="2000" dirty="0">
                <a:latin typeface="+mn-ea"/>
                <a:ea typeface="+mn-ea"/>
              </a:rPr>
              <a:t>创建的进程越多，每个进程执行的时间比例越小</a:t>
            </a:r>
            <a:endParaRPr kumimoji="1" lang="en-US" altLang="zh-CN" sz="2000" dirty="0">
              <a:latin typeface="+mn-ea"/>
              <a:ea typeface="+mn-ea"/>
            </a:endParaRPr>
          </a:p>
          <a:p>
            <a:pPr lvl="1"/>
            <a:r>
              <a:rPr kumimoji="1" lang="zh-CN" altLang="en-US" sz="2000" dirty="0">
                <a:latin typeface="+mn-ea"/>
                <a:ea typeface="+mn-ea"/>
              </a:rPr>
              <a:t>可能限制并发的度给当前进程集提供满意的服务</a:t>
            </a:r>
          </a:p>
        </p:txBody>
      </p:sp>
      <p:graphicFrame>
        <p:nvGraphicFramePr>
          <p:cNvPr id="4" name="Diagram 4">
            <a:extLst>
              <a:ext uri="{FF2B5EF4-FFF2-40B4-BE49-F238E27FC236}">
                <a16:creationId xmlns:a16="http://schemas.microsoft.com/office/drawing/2014/main" id="{CD06B6CA-44A7-EC4E-B15F-8401B29F679B}"/>
              </a:ext>
            </a:extLst>
          </p:cNvPr>
          <p:cNvGraphicFramePr/>
          <p:nvPr>
            <p:extLst>
              <p:ext uri="{D42A27DB-BD31-4B8C-83A1-F6EECF244321}">
                <p14:modId xmlns:p14="http://schemas.microsoft.com/office/powerpoint/2010/main" val="4174659566"/>
              </p:ext>
            </p:extLst>
          </p:nvPr>
        </p:nvGraphicFramePr>
        <p:xfrm>
          <a:off x="3275856" y="980728"/>
          <a:ext cx="5551004"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519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heme/theme1.xml><?xml version="1.0" encoding="utf-8"?>
<a:theme xmlns:a="http://schemas.openxmlformats.org/drawingml/2006/main" name="第2章 并发与进程">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第3章 存储管理</Template>
  <TotalTime>46953</TotalTime>
  <Words>4906</Words>
  <Application>Microsoft Macintosh PowerPoint</Application>
  <PresentationFormat>全屏显示(4:3)</PresentationFormat>
  <Paragraphs>729</Paragraphs>
  <Slides>80</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80</vt:i4>
      </vt:variant>
    </vt:vector>
  </HeadingPairs>
  <TitlesOfParts>
    <vt:vector size="89" baseType="lpstr">
      <vt:lpstr>华文琥珀</vt:lpstr>
      <vt:lpstr>宋体</vt:lpstr>
      <vt:lpstr>Arial</vt:lpstr>
      <vt:lpstr>Calibri</vt:lpstr>
      <vt:lpstr>Cambria Math</vt:lpstr>
      <vt:lpstr>Times New Roman</vt:lpstr>
      <vt:lpstr>Wingdings</vt:lpstr>
      <vt:lpstr>第2章 并发与进程</vt:lpstr>
      <vt:lpstr>公式</vt:lpstr>
      <vt:lpstr>PowerPoint 演示文稿</vt:lpstr>
      <vt:lpstr>进程调度</vt:lpstr>
      <vt:lpstr>进程调度算法引入</vt:lpstr>
      <vt:lpstr>进程调度引入</vt:lpstr>
      <vt:lpstr>2.8 调度的类型</vt:lpstr>
      <vt:lpstr>2.8 调度的类型</vt:lpstr>
      <vt:lpstr>2.8 调度的类型</vt:lpstr>
      <vt:lpstr>2.8 调度的类型</vt:lpstr>
      <vt:lpstr>2.8.1 长程调度</vt:lpstr>
      <vt:lpstr>2.8.2 中程调度</vt:lpstr>
      <vt:lpstr>2.8.3 短程调度</vt:lpstr>
      <vt:lpstr>2.9 调度的规则</vt:lpstr>
      <vt:lpstr>2.9 调度的规则</vt:lpstr>
      <vt:lpstr>2.9 调度的规则</vt:lpstr>
      <vt:lpstr>2.9 调度的规则</vt:lpstr>
      <vt:lpstr>2.9 调度的规则</vt:lpstr>
      <vt:lpstr>2.9 调度的规则</vt:lpstr>
      <vt:lpstr>2.9 调度的规则</vt:lpstr>
      <vt:lpstr>2.9 调度的规则</vt:lpstr>
      <vt:lpstr>2.9 调度的规则</vt:lpstr>
      <vt:lpstr>2.10 调度的决策模式</vt:lpstr>
      <vt:lpstr>2.10 调度的决策模式</vt:lpstr>
      <vt:lpstr>2.11 调度算法</vt:lpstr>
      <vt:lpstr>2.11 调度算法</vt:lpstr>
      <vt:lpstr>2.11.1 先来先服务（FCFS）</vt:lpstr>
      <vt:lpstr>2.11.1 先来先服务（FCFS）</vt:lpstr>
      <vt:lpstr>2.11.1 先来先服务（FCFS）</vt:lpstr>
      <vt:lpstr>2.11.1 先来先服务（FCFS）</vt:lpstr>
      <vt:lpstr>2.11.2 时间片轮转调度算法（RR）</vt:lpstr>
      <vt:lpstr>2.11.2 时间片轮转调度算法（RR）</vt:lpstr>
      <vt:lpstr>2.11.2 时间片轮转调度算法（RR）</vt:lpstr>
      <vt:lpstr>2.11.2 时间片轮转调度算法（RR）</vt:lpstr>
      <vt:lpstr>2.11.2 时间片轮转调度算法（RR）</vt:lpstr>
      <vt:lpstr>2.11.3 短进程（作业）优先（SPF/SJF）</vt:lpstr>
      <vt:lpstr>2.11.3 短进程（作业）优先（SPF/SJF）</vt:lpstr>
      <vt:lpstr>2.11.4 剩余时间最短者优先算法</vt:lpstr>
      <vt:lpstr>2.11.4 剩余时间最短者优先算法</vt:lpstr>
      <vt:lpstr>2.11.4 剩余时间最短者优先算法</vt:lpstr>
      <vt:lpstr>2.11.5 响应比高者优先</vt:lpstr>
      <vt:lpstr>2.11.5 响应比高者优先</vt:lpstr>
      <vt:lpstr>2.11.5 响应比高者优先</vt:lpstr>
      <vt:lpstr>2.11.6 反馈调度法</vt:lpstr>
      <vt:lpstr>2.11.6 反馈调度法</vt:lpstr>
      <vt:lpstr>2.11.6 反馈调度法</vt:lpstr>
      <vt:lpstr>2.11.6 反馈调度法</vt:lpstr>
      <vt:lpstr>2.11.6 反馈调度法</vt:lpstr>
      <vt:lpstr>2.11.6 反馈调度法</vt:lpstr>
      <vt:lpstr>2.12 实时系统与实时调度</vt:lpstr>
      <vt:lpstr>2.12 实时系统与实时调度</vt:lpstr>
      <vt:lpstr>2.12.1 实时任务分类</vt:lpstr>
      <vt:lpstr>2.12.2 实时操作系统特点</vt:lpstr>
      <vt:lpstr>2.12.3 实时进程的调度方式</vt:lpstr>
      <vt:lpstr>2.12.3 实时进程的调度方式</vt:lpstr>
      <vt:lpstr>2.12.3 实时进程的调度方式</vt:lpstr>
      <vt:lpstr>2.12.3 实时进程的调度方式</vt:lpstr>
      <vt:lpstr>2.12.3 实时进程的调度方式</vt:lpstr>
      <vt:lpstr>2.12.4 实时调度的方法分类</vt:lpstr>
      <vt:lpstr>2.12.4 实时调度的方法分类</vt:lpstr>
      <vt:lpstr>2.12.4 实时调度的方法分类</vt:lpstr>
      <vt:lpstr>2.12.4 实时调度的方法分类</vt:lpstr>
      <vt:lpstr>2.12.4 实时调度的方法分类</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2.12.5 限期（deadline）调度</vt:lpstr>
      <vt:lpstr>作业</vt:lpstr>
      <vt:lpstr>作业</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Lee</dc:creator>
  <cp:lastModifiedBy>Microsoft Office User</cp:lastModifiedBy>
  <cp:revision>2543</cp:revision>
  <dcterms:created xsi:type="dcterms:W3CDTF">2010-11-30T03:30:14Z</dcterms:created>
  <dcterms:modified xsi:type="dcterms:W3CDTF">2021-09-29T11:13:20Z</dcterms:modified>
</cp:coreProperties>
</file>