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136"/>
  </p:notesMasterIdLst>
  <p:handoutMasterIdLst>
    <p:handoutMasterId r:id="rId137"/>
  </p:handoutMasterIdLst>
  <p:sldIdLst>
    <p:sldId id="257" r:id="rId2"/>
    <p:sldId id="826" r:id="rId3"/>
    <p:sldId id="737" r:id="rId4"/>
    <p:sldId id="992" r:id="rId5"/>
    <p:sldId id="983" r:id="rId6"/>
    <p:sldId id="984" r:id="rId7"/>
    <p:sldId id="985" r:id="rId8"/>
    <p:sldId id="986" r:id="rId9"/>
    <p:sldId id="860" r:id="rId10"/>
    <p:sldId id="861" r:id="rId11"/>
    <p:sldId id="862" r:id="rId12"/>
    <p:sldId id="863" r:id="rId13"/>
    <p:sldId id="864" r:id="rId14"/>
    <p:sldId id="865" r:id="rId15"/>
    <p:sldId id="866" r:id="rId16"/>
    <p:sldId id="867" r:id="rId17"/>
    <p:sldId id="868" r:id="rId18"/>
    <p:sldId id="869" r:id="rId19"/>
    <p:sldId id="870" r:id="rId20"/>
    <p:sldId id="871" r:id="rId21"/>
    <p:sldId id="872" r:id="rId22"/>
    <p:sldId id="873" r:id="rId23"/>
    <p:sldId id="874" r:id="rId24"/>
    <p:sldId id="875" r:id="rId25"/>
    <p:sldId id="876" r:id="rId26"/>
    <p:sldId id="877" r:id="rId27"/>
    <p:sldId id="878" r:id="rId28"/>
    <p:sldId id="879" r:id="rId29"/>
    <p:sldId id="880" r:id="rId30"/>
    <p:sldId id="881" r:id="rId31"/>
    <p:sldId id="882" r:id="rId32"/>
    <p:sldId id="883" r:id="rId33"/>
    <p:sldId id="993" r:id="rId34"/>
    <p:sldId id="885" r:id="rId35"/>
    <p:sldId id="994" r:id="rId36"/>
    <p:sldId id="884" r:id="rId37"/>
    <p:sldId id="886" r:id="rId38"/>
    <p:sldId id="887" r:id="rId39"/>
    <p:sldId id="888" r:id="rId40"/>
    <p:sldId id="889" r:id="rId41"/>
    <p:sldId id="890" r:id="rId42"/>
    <p:sldId id="891" r:id="rId43"/>
    <p:sldId id="892" r:id="rId44"/>
    <p:sldId id="893" r:id="rId45"/>
    <p:sldId id="894" r:id="rId46"/>
    <p:sldId id="895" r:id="rId47"/>
    <p:sldId id="896" r:id="rId48"/>
    <p:sldId id="897" r:id="rId49"/>
    <p:sldId id="898" r:id="rId50"/>
    <p:sldId id="998" r:id="rId51"/>
    <p:sldId id="900" r:id="rId52"/>
    <p:sldId id="901" r:id="rId53"/>
    <p:sldId id="902" r:id="rId54"/>
    <p:sldId id="903" r:id="rId55"/>
    <p:sldId id="904" r:id="rId56"/>
    <p:sldId id="905" r:id="rId57"/>
    <p:sldId id="906" r:id="rId58"/>
    <p:sldId id="907" r:id="rId59"/>
    <p:sldId id="908" r:id="rId60"/>
    <p:sldId id="909" r:id="rId61"/>
    <p:sldId id="910" r:id="rId62"/>
    <p:sldId id="911" r:id="rId63"/>
    <p:sldId id="912" r:id="rId64"/>
    <p:sldId id="913" r:id="rId65"/>
    <p:sldId id="914" r:id="rId66"/>
    <p:sldId id="915" r:id="rId67"/>
    <p:sldId id="916" r:id="rId68"/>
    <p:sldId id="917" r:id="rId69"/>
    <p:sldId id="918" r:id="rId70"/>
    <p:sldId id="919" r:id="rId71"/>
    <p:sldId id="920" r:id="rId72"/>
    <p:sldId id="921" r:id="rId73"/>
    <p:sldId id="922" r:id="rId74"/>
    <p:sldId id="923" r:id="rId75"/>
    <p:sldId id="987" r:id="rId76"/>
    <p:sldId id="988" r:id="rId77"/>
    <p:sldId id="989" r:id="rId78"/>
    <p:sldId id="990" r:id="rId79"/>
    <p:sldId id="991" r:id="rId80"/>
    <p:sldId id="924" r:id="rId81"/>
    <p:sldId id="925" r:id="rId82"/>
    <p:sldId id="926" r:id="rId83"/>
    <p:sldId id="927" r:id="rId84"/>
    <p:sldId id="928" r:id="rId85"/>
    <p:sldId id="929" r:id="rId86"/>
    <p:sldId id="930" r:id="rId87"/>
    <p:sldId id="931" r:id="rId88"/>
    <p:sldId id="932" r:id="rId89"/>
    <p:sldId id="933" r:id="rId90"/>
    <p:sldId id="934" r:id="rId91"/>
    <p:sldId id="935" r:id="rId92"/>
    <p:sldId id="936" r:id="rId93"/>
    <p:sldId id="937" r:id="rId94"/>
    <p:sldId id="938" r:id="rId95"/>
    <p:sldId id="939" r:id="rId96"/>
    <p:sldId id="940" r:id="rId97"/>
    <p:sldId id="941" r:id="rId98"/>
    <p:sldId id="942" r:id="rId99"/>
    <p:sldId id="943" r:id="rId100"/>
    <p:sldId id="944" r:id="rId101"/>
    <p:sldId id="945" r:id="rId102"/>
    <p:sldId id="995" r:id="rId103"/>
    <p:sldId id="996" r:id="rId104"/>
    <p:sldId id="946" r:id="rId105"/>
    <p:sldId id="947" r:id="rId106"/>
    <p:sldId id="948" r:id="rId107"/>
    <p:sldId id="949" r:id="rId108"/>
    <p:sldId id="978" r:id="rId109"/>
    <p:sldId id="981" r:id="rId110"/>
    <p:sldId id="997" r:id="rId111"/>
    <p:sldId id="979" r:id="rId112"/>
    <p:sldId id="982" r:id="rId113"/>
    <p:sldId id="955" r:id="rId114"/>
    <p:sldId id="956" r:id="rId115"/>
    <p:sldId id="957" r:id="rId116"/>
    <p:sldId id="958" r:id="rId117"/>
    <p:sldId id="959" r:id="rId118"/>
    <p:sldId id="960" r:id="rId119"/>
    <p:sldId id="961" r:id="rId120"/>
    <p:sldId id="962" r:id="rId121"/>
    <p:sldId id="963" r:id="rId122"/>
    <p:sldId id="964" r:id="rId123"/>
    <p:sldId id="965" r:id="rId124"/>
    <p:sldId id="966" r:id="rId125"/>
    <p:sldId id="967" r:id="rId126"/>
    <p:sldId id="968" r:id="rId127"/>
    <p:sldId id="969" r:id="rId128"/>
    <p:sldId id="970" r:id="rId129"/>
    <p:sldId id="971" r:id="rId130"/>
    <p:sldId id="972" r:id="rId131"/>
    <p:sldId id="973" r:id="rId132"/>
    <p:sldId id="787" r:id="rId133"/>
    <p:sldId id="789" r:id="rId134"/>
    <p:sldId id="999" r:id="rId1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0000"/>
    <a:srgbClr val="3D0BF3"/>
    <a:srgbClr val="E06B0A"/>
    <a:srgbClr val="7030A0"/>
    <a:srgbClr val="0000CC"/>
    <a:srgbClr val="000000"/>
    <a:srgbClr val="F57B17"/>
    <a:srgbClr val="F4740A"/>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4" autoAdjust="0"/>
    <p:restoredTop sz="72114" autoAdjust="0"/>
  </p:normalViewPr>
  <p:slideViewPr>
    <p:cSldViewPr>
      <p:cViewPr varScale="1">
        <p:scale>
          <a:sx n="113" d="100"/>
          <a:sy n="113" d="100"/>
        </p:scale>
        <p:origin x="11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5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5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5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5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5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5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1726C-BFEB-4C44-80C6-13BA85360BEE}" type="doc">
      <dgm:prSet loTypeId="urn:microsoft.com/office/officeart/2005/8/layout/hierarchy2" loCatId="" qsTypeId="urn:microsoft.com/office/officeart/2005/8/quickstyle/simple4" qsCatId="simple" csTypeId="urn:microsoft.com/office/officeart/2005/8/colors/colorful3" csCatId="colorful" phldr="1"/>
      <dgm:spPr/>
      <dgm:t>
        <a:bodyPr/>
        <a:lstStyle/>
        <a:p>
          <a:endParaRPr lang="en-US"/>
        </a:p>
      </dgm:t>
    </dgm:pt>
    <dgm:pt modelId="{5E19B59F-8654-284D-B6C2-AD0B9AEFD113}">
      <dgm:prSet phldrT="[Text]" custT="1"/>
      <dgm:spPr/>
      <dgm:t>
        <a:bodyPr/>
        <a:lstStyle/>
        <a:p>
          <a:r>
            <a:rPr lang="zh-CN" altLang="en-US" sz="2800" dirty="0"/>
            <a:t>硬件方法</a:t>
          </a:r>
          <a:endParaRPr lang="en-US" sz="2800" dirty="0"/>
        </a:p>
      </dgm:t>
    </dgm:pt>
    <dgm:pt modelId="{91B949FE-0984-5246-A898-0E1C3EBD4E87}" type="parTrans" cxnId="{811CF9E4-9001-D04F-B0BA-5D7C63611770}">
      <dgm:prSet/>
      <dgm:spPr/>
      <dgm:t>
        <a:bodyPr/>
        <a:lstStyle/>
        <a:p>
          <a:endParaRPr lang="en-US" sz="2800"/>
        </a:p>
      </dgm:t>
    </dgm:pt>
    <dgm:pt modelId="{E7365E94-C9C2-A542-BC74-25B7A0369C69}" type="sibTrans" cxnId="{811CF9E4-9001-D04F-B0BA-5D7C63611770}">
      <dgm:prSet/>
      <dgm:spPr/>
      <dgm:t>
        <a:bodyPr/>
        <a:lstStyle/>
        <a:p>
          <a:endParaRPr lang="en-US" sz="2800"/>
        </a:p>
      </dgm:t>
    </dgm:pt>
    <dgm:pt modelId="{79536A6B-9380-B64A-A2CD-4CDFD305C6E0}">
      <dgm:prSet phldrT="[Text]" custT="1"/>
      <dgm:spPr/>
      <dgm:t>
        <a:bodyPr/>
        <a:lstStyle/>
        <a:p>
          <a:r>
            <a:rPr lang="zh-CN" altLang="en-US" sz="2800" dirty="0"/>
            <a:t>中断禁用</a:t>
          </a:r>
          <a:endParaRPr lang="en-US" sz="2800" dirty="0"/>
        </a:p>
      </dgm:t>
    </dgm:pt>
    <dgm:pt modelId="{F8DC7363-5CF1-404F-B76C-D795FBD53FB4}" type="parTrans" cxnId="{34EE2DC9-4680-7047-9E7F-4B49486978EB}">
      <dgm:prSet custT="1"/>
      <dgm:spPr/>
      <dgm:t>
        <a:bodyPr/>
        <a:lstStyle/>
        <a:p>
          <a:endParaRPr lang="en-US" sz="2800"/>
        </a:p>
      </dgm:t>
    </dgm:pt>
    <dgm:pt modelId="{7BE874B3-971E-7B47-9721-87564837C428}" type="sibTrans" cxnId="{34EE2DC9-4680-7047-9E7F-4B49486978EB}">
      <dgm:prSet/>
      <dgm:spPr/>
      <dgm:t>
        <a:bodyPr/>
        <a:lstStyle/>
        <a:p>
          <a:endParaRPr lang="en-US" sz="2800"/>
        </a:p>
      </dgm:t>
    </dgm:pt>
    <dgm:pt modelId="{216B5E3A-AE00-A642-BA3D-C0DDD64DF967}">
      <dgm:prSet phldrT="[Text]" custT="1"/>
      <dgm:spPr/>
      <dgm:t>
        <a:bodyPr/>
        <a:lstStyle/>
        <a:p>
          <a:r>
            <a:rPr lang="zh-CN" altLang="en-US" sz="2800" dirty="0"/>
            <a:t>机器指令</a:t>
          </a:r>
          <a:endParaRPr lang="en-US" sz="2800" dirty="0"/>
        </a:p>
      </dgm:t>
    </dgm:pt>
    <dgm:pt modelId="{6BC83DC9-51CB-5444-9332-A7D5A5363BA9}" type="parTrans" cxnId="{F118CE56-01A3-734B-B48E-BD6EF98CD593}">
      <dgm:prSet custT="1"/>
      <dgm:spPr/>
      <dgm:t>
        <a:bodyPr/>
        <a:lstStyle/>
        <a:p>
          <a:endParaRPr lang="en-US" sz="2800"/>
        </a:p>
      </dgm:t>
    </dgm:pt>
    <dgm:pt modelId="{7E5F33EB-A8EC-4446-942E-E8BEB4FFB6A2}" type="sibTrans" cxnId="{F118CE56-01A3-734B-B48E-BD6EF98CD593}">
      <dgm:prSet/>
      <dgm:spPr/>
      <dgm:t>
        <a:bodyPr/>
        <a:lstStyle/>
        <a:p>
          <a:endParaRPr lang="en-US" sz="2800"/>
        </a:p>
      </dgm:t>
    </dgm:pt>
    <dgm:pt modelId="{BBDCAA78-14FA-9040-A3FE-BA08D66573B3}">
      <dgm:prSet phldrT="[Text]" custT="1"/>
      <dgm:spPr/>
      <dgm:t>
        <a:bodyPr/>
        <a:lstStyle/>
        <a:p>
          <a:r>
            <a:rPr lang="en-US" altLang="zh-CN" sz="2800" dirty="0"/>
            <a:t>compare</a:t>
          </a:r>
          <a:r>
            <a:rPr lang="zh-CN" altLang="en-US" sz="2800" dirty="0"/>
            <a:t> </a:t>
          </a:r>
          <a:r>
            <a:rPr lang="en-US" altLang="zh-CN" sz="2800" dirty="0"/>
            <a:t>&amp;</a:t>
          </a:r>
          <a:r>
            <a:rPr lang="zh-CN" altLang="en-US" sz="2800" dirty="0"/>
            <a:t> </a:t>
          </a:r>
          <a:r>
            <a:rPr lang="en-US" altLang="zh-CN" sz="2800" dirty="0"/>
            <a:t>swap</a:t>
          </a:r>
          <a:endParaRPr lang="en-US" sz="2800" dirty="0"/>
        </a:p>
      </dgm:t>
    </dgm:pt>
    <dgm:pt modelId="{DBDCEED9-9912-6B48-9BA7-A6580D56BB3A}" type="parTrans" cxnId="{5C84BB20-7ADF-9B47-8DB9-49677C263470}">
      <dgm:prSet custT="1"/>
      <dgm:spPr/>
      <dgm:t>
        <a:bodyPr/>
        <a:lstStyle/>
        <a:p>
          <a:endParaRPr lang="en-US" sz="2800"/>
        </a:p>
      </dgm:t>
    </dgm:pt>
    <dgm:pt modelId="{6D3DC8BE-0DCA-1E4A-AA9E-C015CFE24C69}" type="sibTrans" cxnId="{5C84BB20-7ADF-9B47-8DB9-49677C263470}">
      <dgm:prSet/>
      <dgm:spPr/>
      <dgm:t>
        <a:bodyPr/>
        <a:lstStyle/>
        <a:p>
          <a:endParaRPr lang="en-US" sz="2800"/>
        </a:p>
      </dgm:t>
    </dgm:pt>
    <dgm:pt modelId="{479B88FB-D4B0-904F-9721-F4029192DEB3}">
      <dgm:prSet phldrT="[Text]" custT="1"/>
      <dgm:spPr/>
      <dgm:t>
        <a:bodyPr/>
        <a:lstStyle/>
        <a:p>
          <a:r>
            <a:rPr lang="en-US" altLang="zh-CN" sz="2800" dirty="0"/>
            <a:t>Exchange</a:t>
          </a:r>
          <a:endParaRPr lang="en-US" sz="2800" dirty="0"/>
        </a:p>
      </dgm:t>
    </dgm:pt>
    <dgm:pt modelId="{B7066D94-6310-0649-9C7F-E1D2F32C1CA4}" type="parTrans" cxnId="{0C8757F0-2171-854B-B565-BFAFD3F5C6AB}">
      <dgm:prSet custT="1"/>
      <dgm:spPr/>
      <dgm:t>
        <a:bodyPr/>
        <a:lstStyle/>
        <a:p>
          <a:endParaRPr lang="en-US" sz="2800"/>
        </a:p>
      </dgm:t>
    </dgm:pt>
    <dgm:pt modelId="{4440DEEB-0166-1F4B-AA55-C75E22A512A0}" type="sibTrans" cxnId="{0C8757F0-2171-854B-B565-BFAFD3F5C6AB}">
      <dgm:prSet/>
      <dgm:spPr/>
      <dgm:t>
        <a:bodyPr/>
        <a:lstStyle/>
        <a:p>
          <a:endParaRPr lang="en-US" sz="2800"/>
        </a:p>
      </dgm:t>
    </dgm:pt>
    <dgm:pt modelId="{CC372C5F-67F1-D64C-A437-BBE5DBCE129D}" type="pres">
      <dgm:prSet presAssocID="{6E71726C-BFEB-4C44-80C6-13BA85360BEE}" presName="diagram" presStyleCnt="0">
        <dgm:presLayoutVars>
          <dgm:chPref val="1"/>
          <dgm:dir/>
          <dgm:animOne val="branch"/>
          <dgm:animLvl val="lvl"/>
          <dgm:resizeHandles val="exact"/>
        </dgm:presLayoutVars>
      </dgm:prSet>
      <dgm:spPr/>
    </dgm:pt>
    <dgm:pt modelId="{FA1643F5-5183-7B4E-9B48-31B2945B9A3B}" type="pres">
      <dgm:prSet presAssocID="{5E19B59F-8654-284D-B6C2-AD0B9AEFD113}" presName="root1" presStyleCnt="0"/>
      <dgm:spPr/>
    </dgm:pt>
    <dgm:pt modelId="{93FBF6F5-C93E-DD46-9AE7-679BBFB4F23F}" type="pres">
      <dgm:prSet presAssocID="{5E19B59F-8654-284D-B6C2-AD0B9AEFD113}" presName="LevelOneTextNode" presStyleLbl="node0" presStyleIdx="0" presStyleCnt="1">
        <dgm:presLayoutVars>
          <dgm:chPref val="3"/>
        </dgm:presLayoutVars>
      </dgm:prSet>
      <dgm:spPr/>
    </dgm:pt>
    <dgm:pt modelId="{8C11F867-D9ED-E447-92E2-1A3D5140FFFE}" type="pres">
      <dgm:prSet presAssocID="{5E19B59F-8654-284D-B6C2-AD0B9AEFD113}" presName="level2hierChild" presStyleCnt="0"/>
      <dgm:spPr/>
    </dgm:pt>
    <dgm:pt modelId="{12109296-5FD6-9E4B-8BCF-215DD47B4F83}" type="pres">
      <dgm:prSet presAssocID="{F8DC7363-5CF1-404F-B76C-D795FBD53FB4}" presName="conn2-1" presStyleLbl="parChTrans1D2" presStyleIdx="0" presStyleCnt="2"/>
      <dgm:spPr/>
    </dgm:pt>
    <dgm:pt modelId="{FB0D03DD-A264-814F-8CE0-54443B8F2B43}" type="pres">
      <dgm:prSet presAssocID="{F8DC7363-5CF1-404F-B76C-D795FBD53FB4}" presName="connTx" presStyleLbl="parChTrans1D2" presStyleIdx="0" presStyleCnt="2"/>
      <dgm:spPr/>
    </dgm:pt>
    <dgm:pt modelId="{4DC1A4E8-C5BA-4C46-B45D-5D20F3EB95F0}" type="pres">
      <dgm:prSet presAssocID="{79536A6B-9380-B64A-A2CD-4CDFD305C6E0}" presName="root2" presStyleCnt="0"/>
      <dgm:spPr/>
    </dgm:pt>
    <dgm:pt modelId="{F5A1D07C-A50D-2C42-A8A2-597DE92BADB2}" type="pres">
      <dgm:prSet presAssocID="{79536A6B-9380-B64A-A2CD-4CDFD305C6E0}" presName="LevelTwoTextNode" presStyleLbl="node2" presStyleIdx="0" presStyleCnt="2" custLinFactNeighborY="-27861">
        <dgm:presLayoutVars>
          <dgm:chPref val="3"/>
        </dgm:presLayoutVars>
      </dgm:prSet>
      <dgm:spPr/>
    </dgm:pt>
    <dgm:pt modelId="{464F7801-AE1E-844C-AC77-FF1A60845003}" type="pres">
      <dgm:prSet presAssocID="{79536A6B-9380-B64A-A2CD-4CDFD305C6E0}" presName="level3hierChild" presStyleCnt="0"/>
      <dgm:spPr/>
    </dgm:pt>
    <dgm:pt modelId="{F445616B-506A-9C43-B0A9-9B147D1326BD}" type="pres">
      <dgm:prSet presAssocID="{6BC83DC9-51CB-5444-9332-A7D5A5363BA9}" presName="conn2-1" presStyleLbl="parChTrans1D2" presStyleIdx="1" presStyleCnt="2"/>
      <dgm:spPr/>
    </dgm:pt>
    <dgm:pt modelId="{B4F83D4D-4D1F-854A-BFCA-1C46B531FB04}" type="pres">
      <dgm:prSet presAssocID="{6BC83DC9-51CB-5444-9332-A7D5A5363BA9}" presName="connTx" presStyleLbl="parChTrans1D2" presStyleIdx="1" presStyleCnt="2"/>
      <dgm:spPr/>
    </dgm:pt>
    <dgm:pt modelId="{671F2B60-22EE-F74E-85B9-C553BAF64F1F}" type="pres">
      <dgm:prSet presAssocID="{216B5E3A-AE00-A642-BA3D-C0DDD64DF967}" presName="root2" presStyleCnt="0"/>
      <dgm:spPr/>
    </dgm:pt>
    <dgm:pt modelId="{7C147CC3-1E39-BE41-B622-2AD7CFCF9A0B}" type="pres">
      <dgm:prSet presAssocID="{216B5E3A-AE00-A642-BA3D-C0DDD64DF967}" presName="LevelTwoTextNode" presStyleLbl="node2" presStyleIdx="1" presStyleCnt="2" custLinFactNeighborY="14085">
        <dgm:presLayoutVars>
          <dgm:chPref val="3"/>
        </dgm:presLayoutVars>
      </dgm:prSet>
      <dgm:spPr/>
    </dgm:pt>
    <dgm:pt modelId="{35DA860D-481F-6C41-A8CE-8F15024394C6}" type="pres">
      <dgm:prSet presAssocID="{216B5E3A-AE00-A642-BA3D-C0DDD64DF967}" presName="level3hierChild" presStyleCnt="0"/>
      <dgm:spPr/>
    </dgm:pt>
    <dgm:pt modelId="{4B05329D-9515-F441-8158-D63EFE6FE3D4}" type="pres">
      <dgm:prSet presAssocID="{DBDCEED9-9912-6B48-9BA7-A6580D56BB3A}" presName="conn2-1" presStyleLbl="parChTrans1D3" presStyleIdx="0" presStyleCnt="2"/>
      <dgm:spPr/>
    </dgm:pt>
    <dgm:pt modelId="{6DB730CF-58AB-7343-987D-77FFBCD80AAD}" type="pres">
      <dgm:prSet presAssocID="{DBDCEED9-9912-6B48-9BA7-A6580D56BB3A}" presName="connTx" presStyleLbl="parChTrans1D3" presStyleIdx="0" presStyleCnt="2"/>
      <dgm:spPr/>
    </dgm:pt>
    <dgm:pt modelId="{8F15C876-4E9C-F94E-A21F-2819309EBAF8}" type="pres">
      <dgm:prSet presAssocID="{BBDCAA78-14FA-9040-A3FE-BA08D66573B3}" presName="root2" presStyleCnt="0"/>
      <dgm:spPr/>
    </dgm:pt>
    <dgm:pt modelId="{914416A2-350C-404C-9B5C-FBF8F879A2D1}" type="pres">
      <dgm:prSet presAssocID="{BBDCAA78-14FA-9040-A3FE-BA08D66573B3}" presName="LevelTwoTextNode" presStyleLbl="node3" presStyleIdx="0" presStyleCnt="2">
        <dgm:presLayoutVars>
          <dgm:chPref val="3"/>
        </dgm:presLayoutVars>
      </dgm:prSet>
      <dgm:spPr/>
    </dgm:pt>
    <dgm:pt modelId="{C9CB2A06-502E-424B-97EE-87C69ED71ED0}" type="pres">
      <dgm:prSet presAssocID="{BBDCAA78-14FA-9040-A3FE-BA08D66573B3}" presName="level3hierChild" presStyleCnt="0"/>
      <dgm:spPr/>
    </dgm:pt>
    <dgm:pt modelId="{E9E16259-AB51-1B41-8C25-DAFE3797C688}" type="pres">
      <dgm:prSet presAssocID="{B7066D94-6310-0649-9C7F-E1D2F32C1CA4}" presName="conn2-1" presStyleLbl="parChTrans1D3" presStyleIdx="1" presStyleCnt="2"/>
      <dgm:spPr/>
    </dgm:pt>
    <dgm:pt modelId="{A66D0001-0CF4-4E49-8281-C03C353B68CA}" type="pres">
      <dgm:prSet presAssocID="{B7066D94-6310-0649-9C7F-E1D2F32C1CA4}" presName="connTx" presStyleLbl="parChTrans1D3" presStyleIdx="1" presStyleCnt="2"/>
      <dgm:spPr/>
    </dgm:pt>
    <dgm:pt modelId="{B6FBFE4E-D65C-8A4E-9924-B65BE6FC6DA1}" type="pres">
      <dgm:prSet presAssocID="{479B88FB-D4B0-904F-9721-F4029192DEB3}" presName="root2" presStyleCnt="0"/>
      <dgm:spPr/>
    </dgm:pt>
    <dgm:pt modelId="{4E2B4052-6CDC-FF49-AE81-63386ACD5DE6}" type="pres">
      <dgm:prSet presAssocID="{479B88FB-D4B0-904F-9721-F4029192DEB3}" presName="LevelTwoTextNode" presStyleLbl="node3" presStyleIdx="1" presStyleCnt="2" custLinFactNeighborY="27960">
        <dgm:presLayoutVars>
          <dgm:chPref val="3"/>
        </dgm:presLayoutVars>
      </dgm:prSet>
      <dgm:spPr/>
    </dgm:pt>
    <dgm:pt modelId="{D2EA9B86-5A36-6247-BC2C-CA35D68DB143}" type="pres">
      <dgm:prSet presAssocID="{479B88FB-D4B0-904F-9721-F4029192DEB3}" presName="level3hierChild" presStyleCnt="0"/>
      <dgm:spPr/>
    </dgm:pt>
  </dgm:ptLst>
  <dgm:cxnLst>
    <dgm:cxn modelId="{D653C91B-59DD-436C-85C6-E3E664495F11}" type="presOf" srcId="{B7066D94-6310-0649-9C7F-E1D2F32C1CA4}" destId="{E9E16259-AB51-1B41-8C25-DAFE3797C688}" srcOrd="0" destOrd="0" presId="urn:microsoft.com/office/officeart/2005/8/layout/hierarchy2"/>
    <dgm:cxn modelId="{5C84BB20-7ADF-9B47-8DB9-49677C263470}" srcId="{216B5E3A-AE00-A642-BA3D-C0DDD64DF967}" destId="{BBDCAA78-14FA-9040-A3FE-BA08D66573B3}" srcOrd="0" destOrd="0" parTransId="{DBDCEED9-9912-6B48-9BA7-A6580D56BB3A}" sibTransId="{6D3DC8BE-0DCA-1E4A-AA9E-C015CFE24C69}"/>
    <dgm:cxn modelId="{11E42534-9374-440A-BAD2-49920BE5F17E}" type="presOf" srcId="{6E71726C-BFEB-4C44-80C6-13BA85360BEE}" destId="{CC372C5F-67F1-D64C-A437-BBE5DBCE129D}" srcOrd="0" destOrd="0" presId="urn:microsoft.com/office/officeart/2005/8/layout/hierarchy2"/>
    <dgm:cxn modelId="{45AEC046-D0BE-4789-9183-1669AE2C2233}" type="presOf" srcId="{F8DC7363-5CF1-404F-B76C-D795FBD53FB4}" destId="{FB0D03DD-A264-814F-8CE0-54443B8F2B43}" srcOrd="1" destOrd="0" presId="urn:microsoft.com/office/officeart/2005/8/layout/hierarchy2"/>
    <dgm:cxn modelId="{6AD5C54B-BC41-4147-B67C-7A60EE6A6CBB}" type="presOf" srcId="{F8DC7363-5CF1-404F-B76C-D795FBD53FB4}" destId="{12109296-5FD6-9E4B-8BCF-215DD47B4F83}" srcOrd="0" destOrd="0" presId="urn:microsoft.com/office/officeart/2005/8/layout/hierarchy2"/>
    <dgm:cxn modelId="{B1966C50-CBD1-444E-9C25-563CFB07623E}" type="presOf" srcId="{BBDCAA78-14FA-9040-A3FE-BA08D66573B3}" destId="{914416A2-350C-404C-9B5C-FBF8F879A2D1}" srcOrd="0" destOrd="0" presId="urn:microsoft.com/office/officeart/2005/8/layout/hierarchy2"/>
    <dgm:cxn modelId="{F118CE56-01A3-734B-B48E-BD6EF98CD593}" srcId="{5E19B59F-8654-284D-B6C2-AD0B9AEFD113}" destId="{216B5E3A-AE00-A642-BA3D-C0DDD64DF967}" srcOrd="1" destOrd="0" parTransId="{6BC83DC9-51CB-5444-9332-A7D5A5363BA9}" sibTransId="{7E5F33EB-A8EC-4446-942E-E8BEB4FFB6A2}"/>
    <dgm:cxn modelId="{6246CA64-1DF0-44DB-8F5E-ADF922D5CAA2}" type="presOf" srcId="{6BC83DC9-51CB-5444-9332-A7D5A5363BA9}" destId="{B4F83D4D-4D1F-854A-BFCA-1C46B531FB04}" srcOrd="1" destOrd="0" presId="urn:microsoft.com/office/officeart/2005/8/layout/hierarchy2"/>
    <dgm:cxn modelId="{7D36706D-DE54-4D3A-90C2-2DCFE87FF75A}" type="presOf" srcId="{DBDCEED9-9912-6B48-9BA7-A6580D56BB3A}" destId="{6DB730CF-58AB-7343-987D-77FFBCD80AAD}" srcOrd="1" destOrd="0" presId="urn:microsoft.com/office/officeart/2005/8/layout/hierarchy2"/>
    <dgm:cxn modelId="{DF0C987E-B00F-4C1D-898C-5DAB9B953457}" type="presOf" srcId="{B7066D94-6310-0649-9C7F-E1D2F32C1CA4}" destId="{A66D0001-0CF4-4E49-8281-C03C353B68CA}" srcOrd="1" destOrd="0" presId="urn:microsoft.com/office/officeart/2005/8/layout/hierarchy2"/>
    <dgm:cxn modelId="{072B4FAE-6B13-4DD5-B252-FFEECC1858E4}" type="presOf" srcId="{479B88FB-D4B0-904F-9721-F4029192DEB3}" destId="{4E2B4052-6CDC-FF49-AE81-63386ACD5DE6}" srcOrd="0" destOrd="0" presId="urn:microsoft.com/office/officeart/2005/8/layout/hierarchy2"/>
    <dgm:cxn modelId="{196421C1-A00A-4418-B5C8-AE4658D79D11}" type="presOf" srcId="{79536A6B-9380-B64A-A2CD-4CDFD305C6E0}" destId="{F5A1D07C-A50D-2C42-A8A2-597DE92BADB2}" srcOrd="0" destOrd="0" presId="urn:microsoft.com/office/officeart/2005/8/layout/hierarchy2"/>
    <dgm:cxn modelId="{34EE2DC9-4680-7047-9E7F-4B49486978EB}" srcId="{5E19B59F-8654-284D-B6C2-AD0B9AEFD113}" destId="{79536A6B-9380-B64A-A2CD-4CDFD305C6E0}" srcOrd="0" destOrd="0" parTransId="{F8DC7363-5CF1-404F-B76C-D795FBD53FB4}" sibTransId="{7BE874B3-971E-7B47-9721-87564837C428}"/>
    <dgm:cxn modelId="{2464F1CC-CAD8-4AB5-8A22-856658BF248E}" type="presOf" srcId="{DBDCEED9-9912-6B48-9BA7-A6580D56BB3A}" destId="{4B05329D-9515-F441-8158-D63EFE6FE3D4}" srcOrd="0" destOrd="0" presId="urn:microsoft.com/office/officeart/2005/8/layout/hierarchy2"/>
    <dgm:cxn modelId="{DDF799D3-85CA-4B74-92E9-9C98552A45EB}" type="presOf" srcId="{5E19B59F-8654-284D-B6C2-AD0B9AEFD113}" destId="{93FBF6F5-C93E-DD46-9AE7-679BBFB4F23F}" srcOrd="0" destOrd="0" presId="urn:microsoft.com/office/officeart/2005/8/layout/hierarchy2"/>
    <dgm:cxn modelId="{D3C908D8-CB46-4BE4-86F4-2C536FF8A235}" type="presOf" srcId="{6BC83DC9-51CB-5444-9332-A7D5A5363BA9}" destId="{F445616B-506A-9C43-B0A9-9B147D1326BD}" srcOrd="0" destOrd="0" presId="urn:microsoft.com/office/officeart/2005/8/layout/hierarchy2"/>
    <dgm:cxn modelId="{811CF9E4-9001-D04F-B0BA-5D7C63611770}" srcId="{6E71726C-BFEB-4C44-80C6-13BA85360BEE}" destId="{5E19B59F-8654-284D-B6C2-AD0B9AEFD113}" srcOrd="0" destOrd="0" parTransId="{91B949FE-0984-5246-A898-0E1C3EBD4E87}" sibTransId="{E7365E94-C9C2-A542-BC74-25B7A0369C69}"/>
    <dgm:cxn modelId="{70A568EA-842A-466A-9425-EA9E7B68C895}" type="presOf" srcId="{216B5E3A-AE00-A642-BA3D-C0DDD64DF967}" destId="{7C147CC3-1E39-BE41-B622-2AD7CFCF9A0B}" srcOrd="0" destOrd="0" presId="urn:microsoft.com/office/officeart/2005/8/layout/hierarchy2"/>
    <dgm:cxn modelId="{0C8757F0-2171-854B-B565-BFAFD3F5C6AB}" srcId="{216B5E3A-AE00-A642-BA3D-C0DDD64DF967}" destId="{479B88FB-D4B0-904F-9721-F4029192DEB3}" srcOrd="1" destOrd="0" parTransId="{B7066D94-6310-0649-9C7F-E1D2F32C1CA4}" sibTransId="{4440DEEB-0166-1F4B-AA55-C75E22A512A0}"/>
    <dgm:cxn modelId="{5FEC666A-36AA-47C1-8D10-A4B6DAACADA3}" type="presParOf" srcId="{CC372C5F-67F1-D64C-A437-BBE5DBCE129D}" destId="{FA1643F5-5183-7B4E-9B48-31B2945B9A3B}" srcOrd="0" destOrd="0" presId="urn:microsoft.com/office/officeart/2005/8/layout/hierarchy2"/>
    <dgm:cxn modelId="{BE9AC94F-4EE8-46D8-99D2-B1423504EC8F}" type="presParOf" srcId="{FA1643F5-5183-7B4E-9B48-31B2945B9A3B}" destId="{93FBF6F5-C93E-DD46-9AE7-679BBFB4F23F}" srcOrd="0" destOrd="0" presId="urn:microsoft.com/office/officeart/2005/8/layout/hierarchy2"/>
    <dgm:cxn modelId="{CB3233EF-4C50-447C-BC17-C2C149EF766C}" type="presParOf" srcId="{FA1643F5-5183-7B4E-9B48-31B2945B9A3B}" destId="{8C11F867-D9ED-E447-92E2-1A3D5140FFFE}" srcOrd="1" destOrd="0" presId="urn:microsoft.com/office/officeart/2005/8/layout/hierarchy2"/>
    <dgm:cxn modelId="{6E0A1EED-0B22-4A21-80FD-234E3A30F779}" type="presParOf" srcId="{8C11F867-D9ED-E447-92E2-1A3D5140FFFE}" destId="{12109296-5FD6-9E4B-8BCF-215DD47B4F83}" srcOrd="0" destOrd="0" presId="urn:microsoft.com/office/officeart/2005/8/layout/hierarchy2"/>
    <dgm:cxn modelId="{9E696A7D-BBAB-4053-B70C-368C2F421668}" type="presParOf" srcId="{12109296-5FD6-9E4B-8BCF-215DD47B4F83}" destId="{FB0D03DD-A264-814F-8CE0-54443B8F2B43}" srcOrd="0" destOrd="0" presId="urn:microsoft.com/office/officeart/2005/8/layout/hierarchy2"/>
    <dgm:cxn modelId="{FB6E85E2-CF68-435E-8958-ED046B5F2500}" type="presParOf" srcId="{8C11F867-D9ED-E447-92E2-1A3D5140FFFE}" destId="{4DC1A4E8-C5BA-4C46-B45D-5D20F3EB95F0}" srcOrd="1" destOrd="0" presId="urn:microsoft.com/office/officeart/2005/8/layout/hierarchy2"/>
    <dgm:cxn modelId="{02466614-2A00-49A3-A8B6-628472BB56E0}" type="presParOf" srcId="{4DC1A4E8-C5BA-4C46-B45D-5D20F3EB95F0}" destId="{F5A1D07C-A50D-2C42-A8A2-597DE92BADB2}" srcOrd="0" destOrd="0" presId="urn:microsoft.com/office/officeart/2005/8/layout/hierarchy2"/>
    <dgm:cxn modelId="{C88C06EC-55D2-4DEF-9387-4A4662D085A9}" type="presParOf" srcId="{4DC1A4E8-C5BA-4C46-B45D-5D20F3EB95F0}" destId="{464F7801-AE1E-844C-AC77-FF1A60845003}" srcOrd="1" destOrd="0" presId="urn:microsoft.com/office/officeart/2005/8/layout/hierarchy2"/>
    <dgm:cxn modelId="{E3F75C04-0F94-409E-B254-A51BE40FE3E6}" type="presParOf" srcId="{8C11F867-D9ED-E447-92E2-1A3D5140FFFE}" destId="{F445616B-506A-9C43-B0A9-9B147D1326BD}" srcOrd="2" destOrd="0" presId="urn:microsoft.com/office/officeart/2005/8/layout/hierarchy2"/>
    <dgm:cxn modelId="{9FF6598B-6E3D-44D6-8A67-8A8F962AE195}" type="presParOf" srcId="{F445616B-506A-9C43-B0A9-9B147D1326BD}" destId="{B4F83D4D-4D1F-854A-BFCA-1C46B531FB04}" srcOrd="0" destOrd="0" presId="urn:microsoft.com/office/officeart/2005/8/layout/hierarchy2"/>
    <dgm:cxn modelId="{9CD5EBF3-EC95-47C7-8385-1F826B9588CF}" type="presParOf" srcId="{8C11F867-D9ED-E447-92E2-1A3D5140FFFE}" destId="{671F2B60-22EE-F74E-85B9-C553BAF64F1F}" srcOrd="3" destOrd="0" presId="urn:microsoft.com/office/officeart/2005/8/layout/hierarchy2"/>
    <dgm:cxn modelId="{58756A64-91CA-4053-8B01-68EF5661EF9A}" type="presParOf" srcId="{671F2B60-22EE-F74E-85B9-C553BAF64F1F}" destId="{7C147CC3-1E39-BE41-B622-2AD7CFCF9A0B}" srcOrd="0" destOrd="0" presId="urn:microsoft.com/office/officeart/2005/8/layout/hierarchy2"/>
    <dgm:cxn modelId="{66B992B7-8020-4DCF-B2C4-19A818053025}" type="presParOf" srcId="{671F2B60-22EE-F74E-85B9-C553BAF64F1F}" destId="{35DA860D-481F-6C41-A8CE-8F15024394C6}" srcOrd="1" destOrd="0" presId="urn:microsoft.com/office/officeart/2005/8/layout/hierarchy2"/>
    <dgm:cxn modelId="{FAB59BF9-BA14-486B-9A66-F5AC3DAAC301}" type="presParOf" srcId="{35DA860D-481F-6C41-A8CE-8F15024394C6}" destId="{4B05329D-9515-F441-8158-D63EFE6FE3D4}" srcOrd="0" destOrd="0" presId="urn:microsoft.com/office/officeart/2005/8/layout/hierarchy2"/>
    <dgm:cxn modelId="{FF527E03-5CAF-4FFF-8D51-AE224A0E4886}" type="presParOf" srcId="{4B05329D-9515-F441-8158-D63EFE6FE3D4}" destId="{6DB730CF-58AB-7343-987D-77FFBCD80AAD}" srcOrd="0" destOrd="0" presId="urn:microsoft.com/office/officeart/2005/8/layout/hierarchy2"/>
    <dgm:cxn modelId="{60660901-2E4C-4385-8F8D-3257ACD00B78}" type="presParOf" srcId="{35DA860D-481F-6C41-A8CE-8F15024394C6}" destId="{8F15C876-4E9C-F94E-A21F-2819309EBAF8}" srcOrd="1" destOrd="0" presId="urn:microsoft.com/office/officeart/2005/8/layout/hierarchy2"/>
    <dgm:cxn modelId="{1CC3C833-F9EB-4477-9DA4-1604B499CF93}" type="presParOf" srcId="{8F15C876-4E9C-F94E-A21F-2819309EBAF8}" destId="{914416A2-350C-404C-9B5C-FBF8F879A2D1}" srcOrd="0" destOrd="0" presId="urn:microsoft.com/office/officeart/2005/8/layout/hierarchy2"/>
    <dgm:cxn modelId="{2B51E2BE-3545-41A8-A043-22DA3224FE05}" type="presParOf" srcId="{8F15C876-4E9C-F94E-A21F-2819309EBAF8}" destId="{C9CB2A06-502E-424B-97EE-87C69ED71ED0}" srcOrd="1" destOrd="0" presId="urn:microsoft.com/office/officeart/2005/8/layout/hierarchy2"/>
    <dgm:cxn modelId="{CE855DE9-7800-4A3A-B6C4-43F22E63E6D3}" type="presParOf" srcId="{35DA860D-481F-6C41-A8CE-8F15024394C6}" destId="{E9E16259-AB51-1B41-8C25-DAFE3797C688}" srcOrd="2" destOrd="0" presId="urn:microsoft.com/office/officeart/2005/8/layout/hierarchy2"/>
    <dgm:cxn modelId="{7209586F-6044-4C1E-9EE2-81D1CB8DB636}" type="presParOf" srcId="{E9E16259-AB51-1B41-8C25-DAFE3797C688}" destId="{A66D0001-0CF4-4E49-8281-C03C353B68CA}" srcOrd="0" destOrd="0" presId="urn:microsoft.com/office/officeart/2005/8/layout/hierarchy2"/>
    <dgm:cxn modelId="{6A4CBA91-D9B8-4A16-9F65-60062568E500}" type="presParOf" srcId="{35DA860D-481F-6C41-A8CE-8F15024394C6}" destId="{B6FBFE4E-D65C-8A4E-9924-B65BE6FC6DA1}" srcOrd="3" destOrd="0" presId="urn:microsoft.com/office/officeart/2005/8/layout/hierarchy2"/>
    <dgm:cxn modelId="{B66D483F-27D4-4B4B-B758-CE8FA60003F3}" type="presParOf" srcId="{B6FBFE4E-D65C-8A4E-9924-B65BE6FC6DA1}" destId="{4E2B4052-6CDC-FF49-AE81-63386ACD5DE6}" srcOrd="0" destOrd="0" presId="urn:microsoft.com/office/officeart/2005/8/layout/hierarchy2"/>
    <dgm:cxn modelId="{6702748D-4649-4642-9C2D-1241EC825E71}" type="presParOf" srcId="{B6FBFE4E-D65C-8A4E-9924-B65BE6FC6DA1}" destId="{D2EA9B86-5A36-6247-BC2C-CA35D68DB14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CA23E0-000F-4103-9D7E-4E9041C79FB9}" type="doc">
      <dgm:prSet loTypeId="urn:microsoft.com/office/officeart/2005/8/layout/equation1" loCatId="process" qsTypeId="urn:microsoft.com/office/officeart/2005/8/quickstyle/simple1" qsCatId="simple" csTypeId="urn:microsoft.com/office/officeart/2005/8/colors/colorful1#54" csCatId="colorful" phldr="1"/>
      <dgm:spPr/>
    </dgm:pt>
    <dgm:pt modelId="{C8C72082-7593-40BC-BB5E-9D0EB37ECD23}">
      <dgm:prSet phldrT="[文本]"/>
      <dgm:spPr/>
      <dgm:t>
        <a:bodyPr/>
        <a:lstStyle/>
        <a:p>
          <a:r>
            <a:rPr lang="zh-CN" altLang="en-US" dirty="0"/>
            <a:t>局部</a:t>
          </a:r>
          <a:endParaRPr lang="en-US" altLang="zh-CN" dirty="0"/>
        </a:p>
        <a:p>
          <a:r>
            <a:rPr lang="zh-CN" altLang="en-US" dirty="0"/>
            <a:t>数据</a:t>
          </a:r>
        </a:p>
      </dgm:t>
    </dgm:pt>
    <dgm:pt modelId="{EB9D952C-964C-4905-98C1-B6EA10AAC09A}" type="parTrans" cxnId="{055BB6F3-FF55-4439-AF01-4C8183C6565B}">
      <dgm:prSet/>
      <dgm:spPr/>
      <dgm:t>
        <a:bodyPr/>
        <a:lstStyle/>
        <a:p>
          <a:endParaRPr lang="zh-CN" altLang="en-US"/>
        </a:p>
      </dgm:t>
    </dgm:pt>
    <dgm:pt modelId="{7A247A48-23C3-4743-9B98-20AB477CC1C8}" type="sibTrans" cxnId="{055BB6F3-FF55-4439-AF01-4C8183C6565B}">
      <dgm:prSet/>
      <dgm:spPr/>
      <dgm:t>
        <a:bodyPr/>
        <a:lstStyle/>
        <a:p>
          <a:endParaRPr lang="zh-CN" altLang="en-US"/>
        </a:p>
      </dgm:t>
    </dgm:pt>
    <dgm:pt modelId="{6D7F15C7-C660-4B07-87E3-C62AEEFF57CC}">
      <dgm:prSet phldrT="[文本]"/>
      <dgm:spPr>
        <a:solidFill>
          <a:schemeClr val="tx2">
            <a:lumMod val="40000"/>
            <a:lumOff val="60000"/>
          </a:schemeClr>
        </a:solidFill>
      </dgm:spPr>
      <dgm:t>
        <a:bodyPr/>
        <a:lstStyle/>
        <a:p>
          <a:r>
            <a:rPr lang="zh-CN" altLang="en-US" dirty="0"/>
            <a:t>过程</a:t>
          </a:r>
        </a:p>
      </dgm:t>
    </dgm:pt>
    <dgm:pt modelId="{AAEB3CE3-4328-4488-B757-14F164EB34A8}" type="parTrans" cxnId="{5429DD21-0A6B-4A39-AC33-7C2D20B01767}">
      <dgm:prSet/>
      <dgm:spPr/>
      <dgm:t>
        <a:bodyPr/>
        <a:lstStyle/>
        <a:p>
          <a:endParaRPr lang="zh-CN" altLang="en-US"/>
        </a:p>
      </dgm:t>
    </dgm:pt>
    <dgm:pt modelId="{0F6A3B43-69B8-4E1D-9C01-4599EACB3F58}" type="sibTrans" cxnId="{5429DD21-0A6B-4A39-AC33-7C2D20B01767}">
      <dgm:prSet/>
      <dgm:spPr>
        <a:solidFill>
          <a:schemeClr val="tx2">
            <a:lumMod val="40000"/>
            <a:lumOff val="60000"/>
          </a:schemeClr>
        </a:solidFill>
      </dgm:spPr>
      <dgm:t>
        <a:bodyPr/>
        <a:lstStyle/>
        <a:p>
          <a:endParaRPr lang="zh-CN" altLang="en-US"/>
        </a:p>
      </dgm:t>
    </dgm:pt>
    <dgm:pt modelId="{CA108F58-9AF5-416F-8E72-6BE89F776505}">
      <dgm:prSet phldrT="[文本]"/>
      <dgm:spPr/>
      <dgm:t>
        <a:bodyPr/>
        <a:lstStyle/>
        <a:p>
          <a:r>
            <a:rPr lang="zh-CN" altLang="en-US" dirty="0"/>
            <a:t>初始化序列</a:t>
          </a:r>
        </a:p>
      </dgm:t>
    </dgm:pt>
    <dgm:pt modelId="{B17754B5-3D0D-4F08-AB20-1D5ED44D5E02}" type="parTrans" cxnId="{C4565CB7-1D86-4FB1-B105-D48A1553C559}">
      <dgm:prSet/>
      <dgm:spPr/>
      <dgm:t>
        <a:bodyPr/>
        <a:lstStyle/>
        <a:p>
          <a:endParaRPr lang="zh-CN" altLang="en-US"/>
        </a:p>
      </dgm:t>
    </dgm:pt>
    <dgm:pt modelId="{C70DB865-AFCA-4E6C-822C-2D739595A2CE}" type="sibTrans" cxnId="{C4565CB7-1D86-4FB1-B105-D48A1553C559}">
      <dgm:prSet/>
      <dgm:spPr/>
      <dgm:t>
        <a:bodyPr/>
        <a:lstStyle/>
        <a:p>
          <a:endParaRPr lang="zh-CN" altLang="en-US"/>
        </a:p>
      </dgm:t>
    </dgm:pt>
    <dgm:pt modelId="{61EC54B7-EB23-4638-B8D9-5B6402FE12D6}" type="pres">
      <dgm:prSet presAssocID="{0ECA23E0-000F-4103-9D7E-4E9041C79FB9}" presName="linearFlow" presStyleCnt="0">
        <dgm:presLayoutVars>
          <dgm:dir/>
          <dgm:resizeHandles val="exact"/>
        </dgm:presLayoutVars>
      </dgm:prSet>
      <dgm:spPr/>
    </dgm:pt>
    <dgm:pt modelId="{8D2BA7D0-B7E5-4137-B10A-A259F1D17EFC}" type="pres">
      <dgm:prSet presAssocID="{C8C72082-7593-40BC-BB5E-9D0EB37ECD23}" presName="node" presStyleLbl="node1" presStyleIdx="0" presStyleCnt="3">
        <dgm:presLayoutVars>
          <dgm:bulletEnabled val="1"/>
        </dgm:presLayoutVars>
      </dgm:prSet>
      <dgm:spPr/>
    </dgm:pt>
    <dgm:pt modelId="{8301A4E4-18A2-4FAE-8F43-C7A2AC911704}" type="pres">
      <dgm:prSet presAssocID="{7A247A48-23C3-4743-9B98-20AB477CC1C8}" presName="spacerL" presStyleCnt="0"/>
      <dgm:spPr/>
    </dgm:pt>
    <dgm:pt modelId="{C715C50C-FBDE-44DB-95E7-858558183D48}" type="pres">
      <dgm:prSet presAssocID="{7A247A48-23C3-4743-9B98-20AB477CC1C8}" presName="sibTrans" presStyleLbl="sibTrans2D1" presStyleIdx="0" presStyleCnt="2"/>
      <dgm:spPr/>
    </dgm:pt>
    <dgm:pt modelId="{EC252BEB-3656-496E-BC19-AB1884BAAC65}" type="pres">
      <dgm:prSet presAssocID="{7A247A48-23C3-4743-9B98-20AB477CC1C8}" presName="spacerR" presStyleCnt="0"/>
      <dgm:spPr/>
    </dgm:pt>
    <dgm:pt modelId="{03D18F61-A7AB-4965-B366-07F19B22E464}" type="pres">
      <dgm:prSet presAssocID="{6D7F15C7-C660-4B07-87E3-C62AEEFF57CC}" presName="node" presStyleLbl="node1" presStyleIdx="1" presStyleCnt="3">
        <dgm:presLayoutVars>
          <dgm:bulletEnabled val="1"/>
        </dgm:presLayoutVars>
      </dgm:prSet>
      <dgm:spPr/>
    </dgm:pt>
    <dgm:pt modelId="{B93F7BC2-A74D-4696-8601-2D96CF53E7F0}" type="pres">
      <dgm:prSet presAssocID="{0F6A3B43-69B8-4E1D-9C01-4599EACB3F58}" presName="spacerL" presStyleCnt="0"/>
      <dgm:spPr/>
    </dgm:pt>
    <dgm:pt modelId="{A1C8093E-DBF3-4AB3-9C90-00032A46B4D5}" type="pres">
      <dgm:prSet presAssocID="{0F6A3B43-69B8-4E1D-9C01-4599EACB3F58}" presName="sibTrans" presStyleLbl="sibTrans2D1" presStyleIdx="1" presStyleCnt="2"/>
      <dgm:spPr>
        <a:prstGeom prst="mathPlus">
          <a:avLst/>
        </a:prstGeom>
      </dgm:spPr>
    </dgm:pt>
    <dgm:pt modelId="{6A3441BD-7099-4E6D-8220-79E462562151}" type="pres">
      <dgm:prSet presAssocID="{0F6A3B43-69B8-4E1D-9C01-4599EACB3F58}" presName="spacerR" presStyleCnt="0"/>
      <dgm:spPr/>
    </dgm:pt>
    <dgm:pt modelId="{C65D4D74-2E34-4F77-9C84-ECE631DCA51B}" type="pres">
      <dgm:prSet presAssocID="{CA108F58-9AF5-416F-8E72-6BE89F776505}" presName="node" presStyleLbl="node1" presStyleIdx="2" presStyleCnt="3">
        <dgm:presLayoutVars>
          <dgm:bulletEnabled val="1"/>
        </dgm:presLayoutVars>
      </dgm:prSet>
      <dgm:spPr/>
    </dgm:pt>
  </dgm:ptLst>
  <dgm:cxnLst>
    <dgm:cxn modelId="{6B219D05-92A9-449B-9954-88E27353E12A}" type="presOf" srcId="{6D7F15C7-C660-4B07-87E3-C62AEEFF57CC}" destId="{03D18F61-A7AB-4965-B366-07F19B22E464}" srcOrd="0" destOrd="0" presId="urn:microsoft.com/office/officeart/2005/8/layout/equation1"/>
    <dgm:cxn modelId="{9DCA4A08-0E01-40F8-857C-1FD0BBD7A452}" type="presOf" srcId="{7A247A48-23C3-4743-9B98-20AB477CC1C8}" destId="{C715C50C-FBDE-44DB-95E7-858558183D48}" srcOrd="0" destOrd="0" presId="urn:microsoft.com/office/officeart/2005/8/layout/equation1"/>
    <dgm:cxn modelId="{862B551B-BDBC-4C11-BF46-12C2D66CF0CD}" type="presOf" srcId="{0ECA23E0-000F-4103-9D7E-4E9041C79FB9}" destId="{61EC54B7-EB23-4638-B8D9-5B6402FE12D6}" srcOrd="0" destOrd="0" presId="urn:microsoft.com/office/officeart/2005/8/layout/equation1"/>
    <dgm:cxn modelId="{5429DD21-0A6B-4A39-AC33-7C2D20B01767}" srcId="{0ECA23E0-000F-4103-9D7E-4E9041C79FB9}" destId="{6D7F15C7-C660-4B07-87E3-C62AEEFF57CC}" srcOrd="1" destOrd="0" parTransId="{AAEB3CE3-4328-4488-B757-14F164EB34A8}" sibTransId="{0F6A3B43-69B8-4E1D-9C01-4599EACB3F58}"/>
    <dgm:cxn modelId="{953C5E9E-AD5A-4B78-A00C-88EEAD1BC876}" type="presOf" srcId="{0F6A3B43-69B8-4E1D-9C01-4599EACB3F58}" destId="{A1C8093E-DBF3-4AB3-9C90-00032A46B4D5}" srcOrd="0" destOrd="0" presId="urn:microsoft.com/office/officeart/2005/8/layout/equation1"/>
    <dgm:cxn modelId="{C4565CB7-1D86-4FB1-B105-D48A1553C559}" srcId="{0ECA23E0-000F-4103-9D7E-4E9041C79FB9}" destId="{CA108F58-9AF5-416F-8E72-6BE89F776505}" srcOrd="2" destOrd="0" parTransId="{B17754B5-3D0D-4F08-AB20-1D5ED44D5E02}" sibTransId="{C70DB865-AFCA-4E6C-822C-2D739595A2CE}"/>
    <dgm:cxn modelId="{0DFEFABD-6FE0-4309-B8BC-83879733454B}" type="presOf" srcId="{CA108F58-9AF5-416F-8E72-6BE89F776505}" destId="{C65D4D74-2E34-4F77-9C84-ECE631DCA51B}" srcOrd="0" destOrd="0" presId="urn:microsoft.com/office/officeart/2005/8/layout/equation1"/>
    <dgm:cxn modelId="{36168DCA-FA3A-44E8-AF06-AD3B6D397E97}" type="presOf" srcId="{C8C72082-7593-40BC-BB5E-9D0EB37ECD23}" destId="{8D2BA7D0-B7E5-4137-B10A-A259F1D17EFC}" srcOrd="0" destOrd="0" presId="urn:microsoft.com/office/officeart/2005/8/layout/equation1"/>
    <dgm:cxn modelId="{055BB6F3-FF55-4439-AF01-4C8183C6565B}" srcId="{0ECA23E0-000F-4103-9D7E-4E9041C79FB9}" destId="{C8C72082-7593-40BC-BB5E-9D0EB37ECD23}" srcOrd="0" destOrd="0" parTransId="{EB9D952C-964C-4905-98C1-B6EA10AAC09A}" sibTransId="{7A247A48-23C3-4743-9B98-20AB477CC1C8}"/>
    <dgm:cxn modelId="{68065E2C-D35A-4066-A19E-711B1BFEE2EF}" type="presParOf" srcId="{61EC54B7-EB23-4638-B8D9-5B6402FE12D6}" destId="{8D2BA7D0-B7E5-4137-B10A-A259F1D17EFC}" srcOrd="0" destOrd="0" presId="urn:microsoft.com/office/officeart/2005/8/layout/equation1"/>
    <dgm:cxn modelId="{E36C6F96-7899-4FF9-BD30-2BE8DBE99E2E}" type="presParOf" srcId="{61EC54B7-EB23-4638-B8D9-5B6402FE12D6}" destId="{8301A4E4-18A2-4FAE-8F43-C7A2AC911704}" srcOrd="1" destOrd="0" presId="urn:microsoft.com/office/officeart/2005/8/layout/equation1"/>
    <dgm:cxn modelId="{B5BC0608-65EC-4723-91CE-833BB008799A}" type="presParOf" srcId="{61EC54B7-EB23-4638-B8D9-5B6402FE12D6}" destId="{C715C50C-FBDE-44DB-95E7-858558183D48}" srcOrd="2" destOrd="0" presId="urn:microsoft.com/office/officeart/2005/8/layout/equation1"/>
    <dgm:cxn modelId="{6F55F975-EFE8-4279-A702-1F77FED6180F}" type="presParOf" srcId="{61EC54B7-EB23-4638-B8D9-5B6402FE12D6}" destId="{EC252BEB-3656-496E-BC19-AB1884BAAC65}" srcOrd="3" destOrd="0" presId="urn:microsoft.com/office/officeart/2005/8/layout/equation1"/>
    <dgm:cxn modelId="{B596E9FA-83D8-4DFA-AD41-AC50068AAF2D}" type="presParOf" srcId="{61EC54B7-EB23-4638-B8D9-5B6402FE12D6}" destId="{03D18F61-A7AB-4965-B366-07F19B22E464}" srcOrd="4" destOrd="0" presId="urn:microsoft.com/office/officeart/2005/8/layout/equation1"/>
    <dgm:cxn modelId="{B3CCAE11-559E-4E3C-844D-91E3A5728E46}" type="presParOf" srcId="{61EC54B7-EB23-4638-B8D9-5B6402FE12D6}" destId="{B93F7BC2-A74D-4696-8601-2D96CF53E7F0}" srcOrd="5" destOrd="0" presId="urn:microsoft.com/office/officeart/2005/8/layout/equation1"/>
    <dgm:cxn modelId="{224F8892-0198-4663-A073-7129898E81C2}" type="presParOf" srcId="{61EC54B7-EB23-4638-B8D9-5B6402FE12D6}" destId="{A1C8093E-DBF3-4AB3-9C90-00032A46B4D5}" srcOrd="6" destOrd="0" presId="urn:microsoft.com/office/officeart/2005/8/layout/equation1"/>
    <dgm:cxn modelId="{84737AAC-B5AD-422E-BD9A-77B79E017D15}" type="presParOf" srcId="{61EC54B7-EB23-4638-B8D9-5B6402FE12D6}" destId="{6A3441BD-7099-4E6D-8220-79E462562151}" srcOrd="7" destOrd="0" presId="urn:microsoft.com/office/officeart/2005/8/layout/equation1"/>
    <dgm:cxn modelId="{6DE9F82D-E209-4CCA-9A96-AB7D16448629}" type="presParOf" srcId="{61EC54B7-EB23-4638-B8D9-5B6402FE12D6}" destId="{C65D4D74-2E34-4F77-9C84-ECE631DCA51B}"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2"/>
        </a:solidFill>
        <a:ln>
          <a:solidFill>
            <a:schemeClr val="bg1"/>
          </a:solidFill>
        </a:ln>
      </dgm:spPr>
      <dgm:t>
        <a:bodyPr/>
        <a:lstStyle/>
        <a:p>
          <a:pPr rtl="0"/>
          <a:r>
            <a:rPr lang="zh-CN" altLang="en-US" b="0" dirty="0">
              <a:solidFill>
                <a:schemeClr val="tx1"/>
              </a:solidFill>
              <a:latin typeface="+mj-ea"/>
              <a:ea typeface="+mj-ea"/>
            </a:rPr>
            <a:t>局部数据变量只能被管程的过程访问，任何外部过程都不能访问。</a:t>
          </a:r>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20000"/>
            <a:lumOff val="80000"/>
          </a:schemeClr>
        </a:solidFill>
        <a:ln>
          <a:solidFill>
            <a:schemeClr val="bg1"/>
          </a:solidFill>
        </a:ln>
      </dgm:spPr>
      <dgm:t>
        <a:bodyPr/>
        <a:lstStyle/>
        <a:p>
          <a:r>
            <a:rPr lang="zh-CN" altLang="en-US" b="0" dirty="0">
              <a:solidFill>
                <a:schemeClr val="tx1"/>
              </a:solidFill>
              <a:latin typeface="+mj-ea"/>
              <a:ea typeface="+mj-ea"/>
            </a:rPr>
            <a:t>一个进程通过调用管程的一个过程进入管程</a:t>
          </a:r>
          <a:endParaRPr lang="en-US" dirty="0">
            <a:solidFill>
              <a:schemeClr val="tx1"/>
            </a:solidFill>
          </a:endParaRP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tx2">
            <a:lumMod val="60000"/>
            <a:lumOff val="40000"/>
          </a:schemeClr>
        </a:solidFill>
        <a:ln>
          <a:solidFill>
            <a:schemeClr val="bg1"/>
          </a:solidFill>
        </a:ln>
      </dgm:spPr>
      <dgm:t>
        <a:bodyPr/>
        <a:lstStyle/>
        <a:p>
          <a:pPr rtl="0"/>
          <a:r>
            <a:rPr lang="zh-CN" altLang="en-US" b="0" dirty="0">
              <a:solidFill>
                <a:schemeClr val="tx1"/>
              </a:solidFill>
              <a:latin typeface="+mj-ea"/>
              <a:ea typeface="+mj-ea"/>
            </a:rPr>
            <a:t>在任何时候，</a:t>
          </a:r>
          <a:r>
            <a:rPr lang="zh-CN" altLang="en-US" b="0" dirty="0">
              <a:solidFill>
                <a:srgbClr val="FF0000"/>
              </a:solidFill>
              <a:latin typeface="+mj-ea"/>
              <a:ea typeface="+mj-ea"/>
            </a:rPr>
            <a:t>只能有一个进程正在管程执行，</a:t>
          </a:r>
          <a:r>
            <a:rPr lang="zh-CN" altLang="en-US" b="0" dirty="0">
              <a:solidFill>
                <a:schemeClr val="tx1"/>
              </a:solidFill>
              <a:latin typeface="+mj-ea"/>
              <a:ea typeface="+mj-ea"/>
            </a:rPr>
            <a:t>调用管程的任何其它进程都被阻塞，以等待管程可用。</a:t>
          </a:r>
          <a:endParaRPr lang="en-US" dirty="0">
            <a:solidFill>
              <a:schemeClr val="tx1"/>
            </a:solidFill>
          </a:endParaRP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pt>
  </dgm:ptLst>
  <dgm:cxnLst>
    <dgm:cxn modelId="{507E6D31-3ECE-4DE8-AE5B-C253AEF486DC}" type="presOf" srcId="{6E91142C-36C5-A64D-8E23-3E1F763F275F}" destId="{D12AA6B8-84E5-7B4E-8638-00D328B45D77}" srcOrd="0" destOrd="0" presId="urn:microsoft.com/office/officeart/2005/8/layout/process4"/>
    <dgm:cxn modelId="{60054037-095E-4F42-9B45-8AA039FF06A2}" type="presOf" srcId="{0CD498C7-3DDE-0C46-9AE3-319907EB4EE7}" destId="{3C7C1CF7-7300-9441-8B88-36609FBE0526}"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4A473468-FE97-46A2-9423-A1386888E97E}" type="presOf" srcId="{6978A990-084D-244A-ABFA-1DBDCB28F056}" destId="{93D5CD29-E19E-DD4B-A1C4-624BCFD6A39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571753D8-83E9-4D08-A4AA-AA121D674B83}" type="presOf" srcId="{8EA9CC64-AB13-CE41-A069-63201EE90D17}" destId="{8579B117-7007-874B-B7B6-BBD102E64284}" srcOrd="0" destOrd="0" presId="urn:microsoft.com/office/officeart/2005/8/layout/process4"/>
    <dgm:cxn modelId="{087B68F7-DC65-3E4E-9C58-622EDA633B35}" srcId="{6978A990-084D-244A-ABFA-1DBDCB28F056}" destId="{6E91142C-36C5-A64D-8E23-3E1F763F275F}" srcOrd="2" destOrd="0" parTransId="{0CE164C2-1D94-CD4E-99FA-05E077D244EE}" sibTransId="{4E5A11BF-DB4A-C947-B5E9-A877E3978015}"/>
    <dgm:cxn modelId="{ABDAA225-9E5C-4F74-81AC-826952946E19}" type="presParOf" srcId="{93D5CD29-E19E-DD4B-A1C4-624BCFD6A397}" destId="{43AA21C6-2510-9145-98F9-F76937106F86}" srcOrd="0" destOrd="0" presId="urn:microsoft.com/office/officeart/2005/8/layout/process4"/>
    <dgm:cxn modelId="{43AD2094-68DF-4BF9-BDE0-4BAFA557EE33}" type="presParOf" srcId="{43AA21C6-2510-9145-98F9-F76937106F86}" destId="{D12AA6B8-84E5-7B4E-8638-00D328B45D77}" srcOrd="0" destOrd="0" presId="urn:microsoft.com/office/officeart/2005/8/layout/process4"/>
    <dgm:cxn modelId="{521A6D37-4E4F-4DE6-9655-FB7F1E5D7098}" type="presParOf" srcId="{93D5CD29-E19E-DD4B-A1C4-624BCFD6A397}" destId="{9BC2A5BB-A071-FE45-BC35-8CF516A8F244}" srcOrd="1" destOrd="0" presId="urn:microsoft.com/office/officeart/2005/8/layout/process4"/>
    <dgm:cxn modelId="{B5DE1DD1-D9F5-4907-B8CE-21CFF891401F}" type="presParOf" srcId="{93D5CD29-E19E-DD4B-A1C4-624BCFD6A397}" destId="{D832BF20-84F1-384A-B33B-276AD9740FCA}" srcOrd="2" destOrd="0" presId="urn:microsoft.com/office/officeart/2005/8/layout/process4"/>
    <dgm:cxn modelId="{92340F3C-DFDB-4F13-862B-82518649A632}" type="presParOf" srcId="{D832BF20-84F1-384A-B33B-276AD9740FCA}" destId="{8579B117-7007-874B-B7B6-BBD102E64284}" srcOrd="0" destOrd="0" presId="urn:microsoft.com/office/officeart/2005/8/layout/process4"/>
    <dgm:cxn modelId="{7959A5DE-6668-43AF-B7C9-A1372630BEBD}" type="presParOf" srcId="{93D5CD29-E19E-DD4B-A1C4-624BCFD6A397}" destId="{40D8F817-2054-104D-A800-9C1471B90625}" srcOrd="3" destOrd="0" presId="urn:microsoft.com/office/officeart/2005/8/layout/process4"/>
    <dgm:cxn modelId="{A00579AB-0E70-4A1F-845B-31DE168AA1DF}" type="presParOf" srcId="{93D5CD29-E19E-DD4B-A1C4-624BCFD6A397}" destId="{72A56203-72A4-6447-8BA8-907A3A7C67DE}" srcOrd="4" destOrd="0" presId="urn:microsoft.com/office/officeart/2005/8/layout/process4"/>
    <dgm:cxn modelId="{9A33C21B-3B1F-488D-99B3-280176B9E7AF}" type="presParOf" srcId="{72A56203-72A4-6447-8BA8-907A3A7C67DE}" destId="{3C7C1CF7-7300-9441-8B88-36609FBE0526}"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58F22F-0DF5-4853-B541-D8E6DA900E33}" type="doc">
      <dgm:prSet loTypeId="urn:microsoft.com/office/officeart/2005/8/layout/process1" loCatId="process" qsTypeId="urn:microsoft.com/office/officeart/2005/8/quickstyle/simple1" qsCatId="simple" csTypeId="urn:microsoft.com/office/officeart/2005/8/colors/colorful1#56" csCatId="colorful" phldr="1"/>
      <dgm:spPr/>
    </dgm:pt>
    <dgm:pt modelId="{76248C5D-CA8F-464B-8E05-87CAD2A84B31}">
      <dgm:prSet phldrT="[文本]"/>
      <dgm:spPr/>
      <dgm:t>
        <a:bodyPr/>
        <a:lstStyle/>
        <a:p>
          <a:r>
            <a:rPr lang="zh-CN" altLang="en-US" dirty="0"/>
            <a:t>释放管程</a:t>
          </a:r>
          <a:endParaRPr lang="en-US" altLang="zh-CN" dirty="0"/>
        </a:p>
        <a:p>
          <a:r>
            <a:rPr lang="zh-CN" altLang="en-US" dirty="0"/>
            <a:t>供其它进程使用</a:t>
          </a:r>
        </a:p>
      </dgm:t>
    </dgm:pt>
    <dgm:pt modelId="{35A2A53C-BC76-4FF7-AA20-D3934AC4C8E5}" type="parTrans" cxnId="{16BEEAF3-7E53-4CA1-AD48-DB86E6940B05}">
      <dgm:prSet/>
      <dgm:spPr/>
      <dgm:t>
        <a:bodyPr/>
        <a:lstStyle/>
        <a:p>
          <a:endParaRPr lang="zh-CN" altLang="en-US"/>
        </a:p>
      </dgm:t>
    </dgm:pt>
    <dgm:pt modelId="{03F92155-DAB4-4E02-878E-586F200EA49F}" type="sibTrans" cxnId="{16BEEAF3-7E53-4CA1-AD48-DB86E6940B05}">
      <dgm:prSet/>
      <dgm:spPr/>
      <dgm:t>
        <a:bodyPr/>
        <a:lstStyle/>
        <a:p>
          <a:endParaRPr lang="zh-CN" altLang="en-US"/>
        </a:p>
      </dgm:t>
    </dgm:pt>
    <dgm:pt modelId="{B41A70E4-D8C7-4820-B59B-54BCC3FB5476}" type="pres">
      <dgm:prSet presAssocID="{0658F22F-0DF5-4853-B541-D8E6DA900E33}" presName="Name0" presStyleCnt="0">
        <dgm:presLayoutVars>
          <dgm:dir/>
          <dgm:resizeHandles val="exact"/>
        </dgm:presLayoutVars>
      </dgm:prSet>
      <dgm:spPr/>
    </dgm:pt>
    <dgm:pt modelId="{526CCFF6-0DCC-48C9-8E25-10468A3EE4CB}" type="pres">
      <dgm:prSet presAssocID="{76248C5D-CA8F-464B-8E05-87CAD2A84B31}" presName="node" presStyleLbl="node1" presStyleIdx="0" presStyleCnt="1" custLinFactNeighborX="0" custLinFactNeighborY="48000">
        <dgm:presLayoutVars>
          <dgm:bulletEnabled val="1"/>
        </dgm:presLayoutVars>
      </dgm:prSet>
      <dgm:spPr/>
    </dgm:pt>
  </dgm:ptLst>
  <dgm:cxnLst>
    <dgm:cxn modelId="{67FDD91B-80D6-4A8C-BF30-490301003664}" type="presOf" srcId="{0658F22F-0DF5-4853-B541-D8E6DA900E33}" destId="{B41A70E4-D8C7-4820-B59B-54BCC3FB5476}" srcOrd="0" destOrd="0" presId="urn:microsoft.com/office/officeart/2005/8/layout/process1"/>
    <dgm:cxn modelId="{158F9D9A-C2F2-4794-BE15-99EDB0B17EAF}" type="presOf" srcId="{76248C5D-CA8F-464B-8E05-87CAD2A84B31}" destId="{526CCFF6-0DCC-48C9-8E25-10468A3EE4CB}" srcOrd="0" destOrd="0" presId="urn:microsoft.com/office/officeart/2005/8/layout/process1"/>
    <dgm:cxn modelId="{16BEEAF3-7E53-4CA1-AD48-DB86E6940B05}" srcId="{0658F22F-0DF5-4853-B541-D8E6DA900E33}" destId="{76248C5D-CA8F-464B-8E05-87CAD2A84B31}" srcOrd="0" destOrd="0" parTransId="{35A2A53C-BC76-4FF7-AA20-D3934AC4C8E5}" sibTransId="{03F92155-DAB4-4E02-878E-586F200EA49F}"/>
    <dgm:cxn modelId="{CF3D8C2D-A89D-4A08-9A75-D2A44C443588}" type="presParOf" srcId="{B41A70E4-D8C7-4820-B59B-54BCC3FB5476}" destId="{526CCFF6-0DCC-48C9-8E25-10468A3EE4CB}"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0F3E3F9-68CC-4B48-97D8-8820B8B5238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EA6FED8-9BBF-5140-A08F-A237BA4E9A02}">
      <dgm:prSet phldrT="[Text]"/>
      <dgm:spPr>
        <a:solidFill>
          <a:schemeClr val="accent6">
            <a:lumMod val="75000"/>
          </a:schemeClr>
        </a:solidFill>
        <a:ln>
          <a:noFill/>
        </a:ln>
      </dgm:spPr>
      <dgm:t>
        <a:bodyPr/>
        <a:lstStyle/>
        <a:p>
          <a:r>
            <a:rPr lang="zh-CN" altLang="en-US" dirty="0"/>
            <a:t>同步</a:t>
          </a:r>
          <a:endParaRPr lang="en-US" dirty="0"/>
        </a:p>
      </dgm:t>
    </dgm:pt>
    <dgm:pt modelId="{913D91F1-9A02-CC4A-AA24-9B4EFD555C36}" type="parTrans" cxnId="{50F33E3D-3B5D-3F43-849C-DA606D4851DA}">
      <dgm:prSet/>
      <dgm:spPr/>
      <dgm:t>
        <a:bodyPr/>
        <a:lstStyle/>
        <a:p>
          <a:endParaRPr lang="en-US"/>
        </a:p>
      </dgm:t>
    </dgm:pt>
    <dgm:pt modelId="{0A4C3C0D-C741-C942-A2D0-5FDFBAB365B9}" type="sibTrans" cxnId="{50F33E3D-3B5D-3F43-849C-DA606D4851DA}">
      <dgm:prSet/>
      <dgm:spPr/>
      <dgm:t>
        <a:bodyPr/>
        <a:lstStyle/>
        <a:p>
          <a:endParaRPr lang="en-US"/>
        </a:p>
      </dgm:t>
    </dgm:pt>
    <dgm:pt modelId="{3B0A3029-B0C2-F141-B2EA-DA17FBF6E37E}">
      <dgm:prSet/>
      <dgm:spPr>
        <a:solidFill>
          <a:schemeClr val="accent5">
            <a:lumMod val="60000"/>
            <a:lumOff val="40000"/>
            <a:alpha val="46000"/>
          </a:schemeClr>
        </a:solidFill>
      </dgm:spPr>
      <dgm:t>
        <a:bodyPr/>
        <a:lstStyle/>
        <a:p>
          <a:r>
            <a:rPr lang="en-NZ" dirty="0" err="1"/>
            <a:t>可以保证互斥</a:t>
          </a:r>
          <a:endParaRPr lang="en-NZ" dirty="0"/>
        </a:p>
      </dgm:t>
    </dgm:pt>
    <dgm:pt modelId="{64A0F0F9-99F1-C74E-A0E6-9CF4E31EFDF3}" type="parTrans" cxnId="{86BDA16F-A36C-3F41-97F2-E5628886B2EA}">
      <dgm:prSet/>
      <dgm:spPr/>
      <dgm:t>
        <a:bodyPr/>
        <a:lstStyle/>
        <a:p>
          <a:endParaRPr lang="en-US"/>
        </a:p>
      </dgm:t>
    </dgm:pt>
    <dgm:pt modelId="{DC842284-709A-F840-BB50-E839AF06A71B}" type="sibTrans" cxnId="{86BDA16F-A36C-3F41-97F2-E5628886B2EA}">
      <dgm:prSet/>
      <dgm:spPr/>
      <dgm:t>
        <a:bodyPr/>
        <a:lstStyle/>
        <a:p>
          <a:endParaRPr lang="en-US"/>
        </a:p>
      </dgm:t>
    </dgm:pt>
    <dgm:pt modelId="{78D0FAFE-BEAC-974E-A8A6-6E016820C0AF}">
      <dgm:prSet/>
      <dgm:spPr>
        <a:solidFill>
          <a:schemeClr val="accent6">
            <a:lumMod val="75000"/>
          </a:schemeClr>
        </a:solidFill>
        <a:ln>
          <a:noFill/>
        </a:ln>
      </dgm:spPr>
      <dgm:t>
        <a:bodyPr/>
        <a:lstStyle/>
        <a:p>
          <a:r>
            <a:rPr lang="en-NZ" dirty="0" err="1"/>
            <a:t>通信</a:t>
          </a:r>
          <a:r>
            <a:rPr lang="en-NZ" dirty="0"/>
            <a:t>  </a:t>
          </a:r>
        </a:p>
      </dgm:t>
    </dgm:pt>
    <dgm:pt modelId="{02CF33B5-AD82-0448-A60A-572BF225D3D0}" type="parTrans" cxnId="{6793FA49-A7BC-2A41-B16B-C9F185179A54}">
      <dgm:prSet/>
      <dgm:spPr/>
      <dgm:t>
        <a:bodyPr/>
        <a:lstStyle/>
        <a:p>
          <a:endParaRPr lang="en-US"/>
        </a:p>
      </dgm:t>
    </dgm:pt>
    <dgm:pt modelId="{AD7D4B99-C7ED-6C49-9932-446373B64DC7}" type="sibTrans" cxnId="{6793FA49-A7BC-2A41-B16B-C9F185179A54}">
      <dgm:prSet/>
      <dgm:spPr/>
      <dgm:t>
        <a:bodyPr/>
        <a:lstStyle/>
        <a:p>
          <a:endParaRPr lang="en-US"/>
        </a:p>
      </dgm:t>
    </dgm:pt>
    <dgm:pt modelId="{C94760C5-CCA2-6148-A075-4E4321A5FB55}">
      <dgm:prSet/>
      <dgm:spPr>
        <a:solidFill>
          <a:schemeClr val="accent5">
            <a:lumMod val="60000"/>
            <a:lumOff val="40000"/>
            <a:alpha val="46000"/>
          </a:schemeClr>
        </a:solidFill>
      </dgm:spPr>
      <dgm:t>
        <a:bodyPr/>
        <a:lstStyle/>
        <a:p>
          <a:r>
            <a:rPr lang="en-NZ" dirty="0" err="1"/>
            <a:t>交换信息</a:t>
          </a:r>
          <a:endParaRPr lang="en-NZ" dirty="0"/>
        </a:p>
      </dgm:t>
    </dgm:pt>
    <dgm:pt modelId="{3264B8F4-E3A1-D048-9C93-64E171E09FF8}" type="parTrans" cxnId="{C2146337-3282-3F46-9865-12C34697BFD5}">
      <dgm:prSet/>
      <dgm:spPr/>
      <dgm:t>
        <a:bodyPr/>
        <a:lstStyle/>
        <a:p>
          <a:endParaRPr lang="en-US"/>
        </a:p>
      </dgm:t>
    </dgm:pt>
    <dgm:pt modelId="{AFB7E538-773D-9448-B794-151B6FC05E15}" type="sibTrans" cxnId="{C2146337-3282-3F46-9865-12C34697BFD5}">
      <dgm:prSet/>
      <dgm:spPr/>
      <dgm:t>
        <a:bodyPr/>
        <a:lstStyle/>
        <a:p>
          <a:endParaRPr lang="en-US"/>
        </a:p>
      </dgm:t>
    </dgm:pt>
    <dgm:pt modelId="{1E0E8A6C-30F6-954E-BF0B-385C7EBD0C12}" type="pres">
      <dgm:prSet presAssocID="{E0F3E3F9-68CC-4B48-97D8-8820B8B52380}" presName="Name0" presStyleCnt="0">
        <dgm:presLayoutVars>
          <dgm:dir/>
          <dgm:animLvl val="lvl"/>
          <dgm:resizeHandles val="exact"/>
        </dgm:presLayoutVars>
      </dgm:prSet>
      <dgm:spPr/>
    </dgm:pt>
    <dgm:pt modelId="{9A1E6D3E-49F5-FB47-8E26-49A78379E627}" type="pres">
      <dgm:prSet presAssocID="{1EA6FED8-9BBF-5140-A08F-A237BA4E9A02}" presName="composite" presStyleCnt="0"/>
      <dgm:spPr/>
    </dgm:pt>
    <dgm:pt modelId="{CA516BB1-9D39-E449-8773-CABC43961BCF}" type="pres">
      <dgm:prSet presAssocID="{1EA6FED8-9BBF-5140-A08F-A237BA4E9A02}" presName="parTx" presStyleLbl="alignNode1" presStyleIdx="0" presStyleCnt="2">
        <dgm:presLayoutVars>
          <dgm:chMax val="0"/>
          <dgm:chPref val="0"/>
          <dgm:bulletEnabled val="1"/>
        </dgm:presLayoutVars>
      </dgm:prSet>
      <dgm:spPr/>
    </dgm:pt>
    <dgm:pt modelId="{57087B52-C684-5341-9E12-7A8A7012CF46}" type="pres">
      <dgm:prSet presAssocID="{1EA6FED8-9BBF-5140-A08F-A237BA4E9A02}" presName="desTx" presStyleLbl="alignAccFollowNode1" presStyleIdx="0" presStyleCnt="2">
        <dgm:presLayoutVars>
          <dgm:bulletEnabled val="1"/>
        </dgm:presLayoutVars>
      </dgm:prSet>
      <dgm:spPr/>
    </dgm:pt>
    <dgm:pt modelId="{500BD35D-55BA-E941-9F70-6DBE2F67868C}" type="pres">
      <dgm:prSet presAssocID="{0A4C3C0D-C741-C942-A2D0-5FDFBAB365B9}" presName="space" presStyleCnt="0"/>
      <dgm:spPr/>
    </dgm:pt>
    <dgm:pt modelId="{40863167-85FF-5F48-9661-2BE83E6BDDA2}" type="pres">
      <dgm:prSet presAssocID="{78D0FAFE-BEAC-974E-A8A6-6E016820C0AF}" presName="composite" presStyleCnt="0"/>
      <dgm:spPr/>
    </dgm:pt>
    <dgm:pt modelId="{58C9E88D-0AFF-9A46-9A58-7E5B47B8FB75}" type="pres">
      <dgm:prSet presAssocID="{78D0FAFE-BEAC-974E-A8A6-6E016820C0AF}" presName="parTx" presStyleLbl="alignNode1" presStyleIdx="1" presStyleCnt="2" custLinFactNeighborX="65634" custLinFactNeighborY="3372">
        <dgm:presLayoutVars>
          <dgm:chMax val="0"/>
          <dgm:chPref val="0"/>
          <dgm:bulletEnabled val="1"/>
        </dgm:presLayoutVars>
      </dgm:prSet>
      <dgm:spPr/>
    </dgm:pt>
    <dgm:pt modelId="{DEB9BAE2-8339-A243-A12C-F23AFF408E60}" type="pres">
      <dgm:prSet presAssocID="{78D0FAFE-BEAC-974E-A8A6-6E016820C0AF}" presName="desTx" presStyleLbl="alignAccFollowNode1" presStyleIdx="1" presStyleCnt="2">
        <dgm:presLayoutVars>
          <dgm:bulletEnabled val="1"/>
        </dgm:presLayoutVars>
      </dgm:prSet>
      <dgm:spPr/>
    </dgm:pt>
  </dgm:ptLst>
  <dgm:cxnLst>
    <dgm:cxn modelId="{C2146337-3282-3F46-9865-12C34697BFD5}" srcId="{78D0FAFE-BEAC-974E-A8A6-6E016820C0AF}" destId="{C94760C5-CCA2-6148-A075-4E4321A5FB55}" srcOrd="0" destOrd="0" parTransId="{3264B8F4-E3A1-D048-9C93-64E171E09FF8}" sibTransId="{AFB7E538-773D-9448-B794-151B6FC05E15}"/>
    <dgm:cxn modelId="{50F33E3D-3B5D-3F43-849C-DA606D4851DA}" srcId="{E0F3E3F9-68CC-4B48-97D8-8820B8B52380}" destId="{1EA6FED8-9BBF-5140-A08F-A237BA4E9A02}" srcOrd="0" destOrd="0" parTransId="{913D91F1-9A02-CC4A-AA24-9B4EFD555C36}" sibTransId="{0A4C3C0D-C741-C942-A2D0-5FDFBAB365B9}"/>
    <dgm:cxn modelId="{6793FA49-A7BC-2A41-B16B-C9F185179A54}" srcId="{E0F3E3F9-68CC-4B48-97D8-8820B8B52380}" destId="{78D0FAFE-BEAC-974E-A8A6-6E016820C0AF}" srcOrd="1" destOrd="0" parTransId="{02CF33B5-AD82-0448-A60A-572BF225D3D0}" sibTransId="{AD7D4B99-C7ED-6C49-9932-446373B64DC7}"/>
    <dgm:cxn modelId="{A84C5F4E-2028-4C66-AF8E-BA4AC5B7F152}" type="presOf" srcId="{E0F3E3F9-68CC-4B48-97D8-8820B8B52380}" destId="{1E0E8A6C-30F6-954E-BF0B-385C7EBD0C12}" srcOrd="0" destOrd="0" presId="urn:microsoft.com/office/officeart/2005/8/layout/hList1"/>
    <dgm:cxn modelId="{86BDA16F-A36C-3F41-97F2-E5628886B2EA}" srcId="{1EA6FED8-9BBF-5140-A08F-A237BA4E9A02}" destId="{3B0A3029-B0C2-F141-B2EA-DA17FBF6E37E}" srcOrd="0" destOrd="0" parTransId="{64A0F0F9-99F1-C74E-A0E6-9CF4E31EFDF3}" sibTransId="{DC842284-709A-F840-BB50-E839AF06A71B}"/>
    <dgm:cxn modelId="{DA3A07C3-8AD5-4B37-AF8A-A3813B25B88D}" type="presOf" srcId="{3B0A3029-B0C2-F141-B2EA-DA17FBF6E37E}" destId="{57087B52-C684-5341-9E12-7A8A7012CF46}" srcOrd="0" destOrd="0" presId="urn:microsoft.com/office/officeart/2005/8/layout/hList1"/>
    <dgm:cxn modelId="{8A0B58C8-66AE-42F1-B023-C066E3F1070D}" type="presOf" srcId="{C94760C5-CCA2-6148-A075-4E4321A5FB55}" destId="{DEB9BAE2-8339-A243-A12C-F23AFF408E60}" srcOrd="0" destOrd="0" presId="urn:microsoft.com/office/officeart/2005/8/layout/hList1"/>
    <dgm:cxn modelId="{0567F7CB-9A7B-4D51-A39A-1890257DDFD3}" type="presOf" srcId="{78D0FAFE-BEAC-974E-A8A6-6E016820C0AF}" destId="{58C9E88D-0AFF-9A46-9A58-7E5B47B8FB75}" srcOrd="0" destOrd="0" presId="urn:microsoft.com/office/officeart/2005/8/layout/hList1"/>
    <dgm:cxn modelId="{23E599D8-BD0C-4F67-938B-0039CAD2878A}" type="presOf" srcId="{1EA6FED8-9BBF-5140-A08F-A237BA4E9A02}" destId="{CA516BB1-9D39-E449-8773-CABC43961BCF}" srcOrd="0" destOrd="0" presId="urn:microsoft.com/office/officeart/2005/8/layout/hList1"/>
    <dgm:cxn modelId="{0A01248E-6AA9-4BCF-9308-DB88F42F5296}" type="presParOf" srcId="{1E0E8A6C-30F6-954E-BF0B-385C7EBD0C12}" destId="{9A1E6D3E-49F5-FB47-8E26-49A78379E627}" srcOrd="0" destOrd="0" presId="urn:microsoft.com/office/officeart/2005/8/layout/hList1"/>
    <dgm:cxn modelId="{03B0E838-4B1B-4C1D-BB8E-190B2E826774}" type="presParOf" srcId="{9A1E6D3E-49F5-FB47-8E26-49A78379E627}" destId="{CA516BB1-9D39-E449-8773-CABC43961BCF}" srcOrd="0" destOrd="0" presId="urn:microsoft.com/office/officeart/2005/8/layout/hList1"/>
    <dgm:cxn modelId="{A5165575-AFC8-4998-93C4-086E95886880}" type="presParOf" srcId="{9A1E6D3E-49F5-FB47-8E26-49A78379E627}" destId="{57087B52-C684-5341-9E12-7A8A7012CF46}" srcOrd="1" destOrd="0" presId="urn:microsoft.com/office/officeart/2005/8/layout/hList1"/>
    <dgm:cxn modelId="{1E7B8212-A2D6-4D02-B213-97A1F1C84724}" type="presParOf" srcId="{1E0E8A6C-30F6-954E-BF0B-385C7EBD0C12}" destId="{500BD35D-55BA-E941-9F70-6DBE2F67868C}" srcOrd="1" destOrd="0" presId="urn:microsoft.com/office/officeart/2005/8/layout/hList1"/>
    <dgm:cxn modelId="{6D56DD8A-A7C9-413D-933B-D26A8CDDCE81}" type="presParOf" srcId="{1E0E8A6C-30F6-954E-BF0B-385C7EBD0C12}" destId="{40863167-85FF-5F48-9661-2BE83E6BDDA2}" srcOrd="2" destOrd="0" presId="urn:microsoft.com/office/officeart/2005/8/layout/hList1"/>
    <dgm:cxn modelId="{2B4862A3-70A3-47B9-A63A-F7A03B036364}" type="presParOf" srcId="{40863167-85FF-5F48-9661-2BE83E6BDDA2}" destId="{58C9E88D-0AFF-9A46-9A58-7E5B47B8FB75}" srcOrd="0" destOrd="0" presId="urn:microsoft.com/office/officeart/2005/8/layout/hList1"/>
    <dgm:cxn modelId="{17AFFC9B-0809-47E0-89D8-6B5C437C4664}" type="presParOf" srcId="{40863167-85FF-5F48-9661-2BE83E6BDDA2}" destId="{DEB9BAE2-8339-A243-A12C-F23AFF408E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95E1FC1-AE98-9144-90B5-05E66E6E95A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840D4CA7-F43C-CF41-AE16-12E5267C417C}">
      <dgm:prSet/>
      <dgm:spPr>
        <a:solidFill>
          <a:schemeClr val="tx2">
            <a:lumMod val="20000"/>
            <a:lumOff val="80000"/>
          </a:schemeClr>
        </a:solidFill>
      </dgm:spPr>
      <dgm:t>
        <a:bodyPr/>
        <a:lstStyle/>
        <a:p>
          <a:pPr rtl="0"/>
          <a:r>
            <a:rPr kumimoji="1" lang="zh-CN" altLang="en-US" dirty="0"/>
            <a:t>两个进程间的消息通信隐藏着同步问题</a:t>
          </a:r>
          <a:endParaRPr lang="en-US" dirty="0">
            <a:solidFill>
              <a:schemeClr val="bg1"/>
            </a:solidFill>
          </a:endParaRPr>
        </a:p>
      </dgm:t>
    </dgm:pt>
    <dgm:pt modelId="{B6455B8E-0B5E-FD45-9EDE-6590CE5032E6}" type="parTrans" cxnId="{0E661DEA-D1AD-4E4B-9264-BE5FA7FA9180}">
      <dgm:prSet/>
      <dgm:spPr/>
      <dgm:t>
        <a:bodyPr/>
        <a:lstStyle/>
        <a:p>
          <a:endParaRPr lang="en-US"/>
        </a:p>
      </dgm:t>
    </dgm:pt>
    <dgm:pt modelId="{FF027CAC-32AE-1C45-8241-D177EA39F3AA}" type="sibTrans" cxnId="{0E661DEA-D1AD-4E4B-9264-BE5FA7FA9180}">
      <dgm:prSet/>
      <dgm:spPr/>
      <dgm:t>
        <a:bodyPr/>
        <a:lstStyle/>
        <a:p>
          <a:endParaRPr lang="en-US"/>
        </a:p>
      </dgm:t>
    </dgm:pt>
    <dgm:pt modelId="{9F68511C-A65C-A148-98E2-790D535DB7F2}">
      <dgm:prSet custT="1"/>
      <dgm:spPr>
        <a:solidFill>
          <a:schemeClr val="bg1">
            <a:lumMod val="95000"/>
            <a:alpha val="25000"/>
          </a:schemeClr>
        </a:solidFill>
      </dgm:spPr>
      <dgm:t>
        <a:bodyPr/>
        <a:lstStyle/>
        <a:p>
          <a:pPr rtl="0"/>
          <a:r>
            <a:rPr kumimoji="1" lang="zh-CN" altLang="en-US" sz="1800" dirty="0">
              <a:solidFill>
                <a:schemeClr val="tx1"/>
              </a:solidFill>
            </a:rPr>
            <a:t>只有发送进程发送消息，接收者才能收到</a:t>
          </a:r>
          <a:endParaRPr lang="en-US" sz="1800" b="1" i="0" dirty="0">
            <a:solidFill>
              <a:schemeClr val="tx1"/>
            </a:solidFill>
          </a:endParaRPr>
        </a:p>
      </dgm:t>
    </dgm:pt>
    <dgm:pt modelId="{9B5832A9-E3E7-1740-8851-39E50990F488}" type="parTrans" cxnId="{4484B7AC-E8AB-494B-8FA7-CB5AF9EA6976}">
      <dgm:prSet/>
      <dgm:spPr>
        <a:solidFill>
          <a:schemeClr val="accent3">
            <a:lumMod val="50000"/>
          </a:schemeClr>
        </a:solidFill>
      </dgm:spPr>
      <dgm:t>
        <a:bodyPr/>
        <a:lstStyle/>
        <a:p>
          <a:endParaRPr lang="en-US"/>
        </a:p>
      </dgm:t>
    </dgm:pt>
    <dgm:pt modelId="{999D2C2E-9B38-7945-B8A0-97F14BA20022}" type="sibTrans" cxnId="{4484B7AC-E8AB-494B-8FA7-CB5AF9EA6976}">
      <dgm:prSet/>
      <dgm:spPr/>
      <dgm:t>
        <a:bodyPr/>
        <a:lstStyle/>
        <a:p>
          <a:endParaRPr lang="en-US"/>
        </a:p>
      </dgm:t>
    </dgm:pt>
    <dgm:pt modelId="{E2DC3244-DAD2-9D4C-A018-8A8B976DD049}">
      <dgm:prSet custT="1"/>
      <dgm:spPr>
        <a:solidFill>
          <a:schemeClr val="tx2">
            <a:lumMod val="20000"/>
            <a:lumOff val="80000"/>
          </a:schemeClr>
        </a:solidFill>
      </dgm:spPr>
      <dgm:t>
        <a:bodyPr/>
        <a:lstStyle/>
        <a:p>
          <a:pPr rtl="0"/>
          <a:r>
            <a:rPr kumimoji="1" lang="zh-CN" altLang="en-US" sz="2400" kern="1200" dirty="0">
              <a:solidFill>
                <a:srgbClr val="000000">
                  <a:hueOff val="0"/>
                  <a:satOff val="0"/>
                  <a:lumOff val="0"/>
                  <a:alphaOff val="0"/>
                </a:srgbClr>
              </a:solidFill>
              <a:latin typeface="Arial"/>
              <a:ea typeface="黑体" panose="02010609060101010101" pitchFamily="49" charset="-122"/>
              <a:cs typeface="+mn-cs"/>
            </a:rPr>
            <a:t>当一个进程调用接收原语时，有两种可能</a:t>
          </a:r>
          <a:r>
            <a:rPr kumimoji="1" lang="en-NZ" sz="2400" kern="1200" dirty="0">
              <a:solidFill>
                <a:srgbClr val="000000">
                  <a:hueOff val="0"/>
                  <a:satOff val="0"/>
                  <a:lumOff val="0"/>
                  <a:alphaOff val="0"/>
                </a:srgbClr>
              </a:solidFill>
              <a:latin typeface="Arial"/>
              <a:ea typeface="黑体" panose="02010609060101010101" pitchFamily="49" charset="-122"/>
              <a:cs typeface="+mn-cs"/>
            </a:rPr>
            <a:t>:</a:t>
          </a:r>
          <a:endParaRPr kumimoji="1" lang="en-US" sz="2400" kern="1200" dirty="0">
            <a:solidFill>
              <a:srgbClr val="000000">
                <a:hueOff val="0"/>
                <a:satOff val="0"/>
                <a:lumOff val="0"/>
                <a:alphaOff val="0"/>
              </a:srgbClr>
            </a:solidFill>
            <a:latin typeface="Arial"/>
            <a:ea typeface="黑体" panose="02010609060101010101" pitchFamily="49" charset="-122"/>
            <a:cs typeface="+mn-cs"/>
          </a:endParaRPr>
        </a:p>
      </dgm:t>
    </dgm:pt>
    <dgm:pt modelId="{1973821B-403A-0146-BD8D-DA56A4AEC2C9}" type="parTrans" cxnId="{2C56A986-657E-9F48-B2E3-4804F9844815}">
      <dgm:prSet/>
      <dgm:spPr/>
      <dgm:t>
        <a:bodyPr/>
        <a:lstStyle/>
        <a:p>
          <a:endParaRPr lang="en-US"/>
        </a:p>
      </dgm:t>
    </dgm:pt>
    <dgm:pt modelId="{6AF24642-B7D1-704E-B460-270B7FD3D09D}" type="sibTrans" cxnId="{2C56A986-657E-9F48-B2E3-4804F9844815}">
      <dgm:prSet/>
      <dgm:spPr/>
      <dgm:t>
        <a:bodyPr/>
        <a:lstStyle/>
        <a:p>
          <a:endParaRPr lang="en-US"/>
        </a:p>
      </dgm:t>
    </dgm:pt>
    <dgm:pt modelId="{AD6ED04A-891F-AF4E-8937-6061FB7A3F54}">
      <dgm:prSet custT="1"/>
      <dgm:spPr>
        <a:solidFill>
          <a:schemeClr val="bg1">
            <a:lumMod val="95000"/>
            <a:alpha val="25000"/>
          </a:schemeClr>
        </a:solidFill>
      </dgm:spPr>
      <dgm:t>
        <a:bodyPr/>
        <a:lstStyle/>
        <a:p>
          <a:pPr rtl="0"/>
          <a:r>
            <a:rPr lang="en-US" sz="1800" b="0" i="0" dirty="0" err="1">
              <a:solidFill>
                <a:schemeClr val="tx1"/>
              </a:solidFill>
              <a:effectLst/>
              <a:latin typeface="+mn-ea"/>
              <a:ea typeface="+mn-ea"/>
            </a:rPr>
            <a:t>若已经有消息到达</a:t>
          </a:r>
          <a:r>
            <a:rPr lang="zh-CN" altLang="en-US" sz="1800" b="0" i="0" dirty="0">
              <a:solidFill>
                <a:schemeClr val="tx1"/>
              </a:solidFill>
              <a:effectLst/>
              <a:latin typeface="+mn-ea"/>
              <a:ea typeface="+mn-ea"/>
            </a:rPr>
            <a:t>，则接收者接收消息并继续执行</a:t>
          </a:r>
          <a:endParaRPr lang="en-US" sz="1800" b="0" i="0" dirty="0">
            <a:solidFill>
              <a:schemeClr val="tx1"/>
            </a:solidFill>
            <a:effectLst/>
            <a:latin typeface="+mn-ea"/>
            <a:ea typeface="+mn-ea"/>
          </a:endParaRPr>
        </a:p>
      </dgm:t>
    </dgm:pt>
    <dgm:pt modelId="{D91650F5-5F17-4947-B746-139C446E7B93}" type="parTrans" cxnId="{B8E14DBC-689D-DD4D-8A23-4A3BF577E67E}">
      <dgm:prSet/>
      <dgm:spPr>
        <a:solidFill>
          <a:schemeClr val="accent3">
            <a:lumMod val="50000"/>
          </a:schemeClr>
        </a:solidFill>
      </dgm:spPr>
      <dgm:t>
        <a:bodyPr/>
        <a:lstStyle/>
        <a:p>
          <a:endParaRPr lang="en-US"/>
        </a:p>
      </dgm:t>
    </dgm:pt>
    <dgm:pt modelId="{4A139160-FB39-8947-BCEB-821B966901C3}" type="sibTrans" cxnId="{B8E14DBC-689D-DD4D-8A23-4A3BF577E67E}">
      <dgm:prSet/>
      <dgm:spPr>
        <a:solidFill>
          <a:schemeClr val="accent3">
            <a:lumMod val="50000"/>
          </a:schemeClr>
        </a:solidFill>
      </dgm:spPr>
      <dgm:t>
        <a:bodyPr/>
        <a:lstStyle/>
        <a:p>
          <a:endParaRPr lang="en-US"/>
        </a:p>
      </dgm:t>
    </dgm:pt>
    <dgm:pt modelId="{3C816CD3-56A3-7A4B-BCEB-CD66601F67AC}">
      <dgm:prSet custT="1"/>
      <dgm:spPr>
        <a:solidFill>
          <a:schemeClr val="bg1">
            <a:lumMod val="95000"/>
            <a:alpha val="25000"/>
          </a:schemeClr>
        </a:solidFill>
      </dgm:spPr>
      <dgm:t>
        <a:bodyPr/>
        <a:lstStyle/>
        <a:p>
          <a:pPr rtl="0"/>
          <a:r>
            <a:rPr lang="en-US" sz="1800" b="0" i="0" dirty="0" err="1">
              <a:solidFill>
                <a:schemeClr val="tx1"/>
              </a:solidFill>
              <a:effectLst/>
            </a:rPr>
            <a:t>若没有消息到达</a:t>
          </a:r>
          <a:r>
            <a:rPr lang="zh-CN" altLang="en-US" sz="1800" b="0" i="0" dirty="0">
              <a:solidFill>
                <a:schemeClr val="tx1"/>
              </a:solidFill>
              <a:effectLst/>
            </a:rPr>
            <a:t>，接收者要么阻塞等待，要么放弃接收，继续执行</a:t>
          </a:r>
          <a:endParaRPr lang="en-US" sz="1800" b="0" i="0" dirty="0">
            <a:solidFill>
              <a:schemeClr val="tx1"/>
            </a:solidFill>
            <a:effectLst/>
          </a:endParaRPr>
        </a:p>
      </dgm:t>
    </dgm:pt>
    <dgm:pt modelId="{CFC117F8-B61C-AB42-9A8C-92D213E7A327}" type="parTrans" cxnId="{D416D413-81EB-FF47-8DEF-43AEEF53A208}">
      <dgm:prSet/>
      <dgm:spPr/>
      <dgm:t>
        <a:bodyPr/>
        <a:lstStyle/>
        <a:p>
          <a:endParaRPr lang="en-US"/>
        </a:p>
      </dgm:t>
    </dgm:pt>
    <dgm:pt modelId="{247550A5-0F5A-E64C-A14B-5586AAD92809}" type="sibTrans" cxnId="{D416D413-81EB-FF47-8DEF-43AEEF53A208}">
      <dgm:prSet/>
      <dgm:spPr/>
      <dgm:t>
        <a:bodyPr/>
        <a:lstStyle/>
        <a:p>
          <a:endParaRPr lang="en-US"/>
        </a:p>
      </dgm:t>
    </dgm:pt>
    <dgm:pt modelId="{274E3787-5FB6-4A45-98BD-3563E0A7FEC3}" type="pres">
      <dgm:prSet presAssocID="{B95E1FC1-AE98-9144-90B5-05E66E6E95A0}" presName="outerComposite" presStyleCnt="0">
        <dgm:presLayoutVars>
          <dgm:chMax val="2"/>
          <dgm:animLvl val="lvl"/>
          <dgm:resizeHandles val="exact"/>
        </dgm:presLayoutVars>
      </dgm:prSet>
      <dgm:spPr/>
    </dgm:pt>
    <dgm:pt modelId="{291E944F-80DD-E24F-B74D-7EA7AA00490C}" type="pres">
      <dgm:prSet presAssocID="{B95E1FC1-AE98-9144-90B5-05E66E6E95A0}" presName="dummyMaxCanvas" presStyleCnt="0"/>
      <dgm:spPr/>
    </dgm:pt>
    <dgm:pt modelId="{E0E7CFCA-4DF9-3B4B-BB67-A17822A163EE}" type="pres">
      <dgm:prSet presAssocID="{B95E1FC1-AE98-9144-90B5-05E66E6E95A0}" presName="parentComposite" presStyleCnt="0"/>
      <dgm:spPr/>
    </dgm:pt>
    <dgm:pt modelId="{D8CE5C9F-7A29-B049-BF80-D80F2A8B9162}" type="pres">
      <dgm:prSet presAssocID="{B95E1FC1-AE98-9144-90B5-05E66E6E95A0}" presName="parent1" presStyleLbl="alignAccFollowNode1" presStyleIdx="0" presStyleCnt="4" custAng="21364723" custScaleX="164913" custScaleY="146153" custLinFactNeighborX="-53292" custLinFactNeighborY="90130">
        <dgm:presLayoutVars>
          <dgm:chMax val="4"/>
        </dgm:presLayoutVars>
      </dgm:prSet>
      <dgm:spPr/>
    </dgm:pt>
    <dgm:pt modelId="{B0876E2E-024F-E840-B429-8A6DDBD3C0B7}" type="pres">
      <dgm:prSet presAssocID="{B95E1FC1-AE98-9144-90B5-05E66E6E95A0}" presName="parent2" presStyleLbl="alignAccFollowNode1" presStyleIdx="1" presStyleCnt="4" custAng="469402" custScaleX="180504" custScaleY="125475" custLinFactNeighborX="41463" custLinFactNeighborY="25623">
        <dgm:presLayoutVars>
          <dgm:chMax val="4"/>
        </dgm:presLayoutVars>
      </dgm:prSet>
      <dgm:spPr/>
    </dgm:pt>
    <dgm:pt modelId="{9EF45476-3661-5746-803B-11C9518452CB}" type="pres">
      <dgm:prSet presAssocID="{B95E1FC1-AE98-9144-90B5-05E66E6E95A0}" presName="childrenComposite" presStyleCnt="0"/>
      <dgm:spPr/>
    </dgm:pt>
    <dgm:pt modelId="{111AB746-2FF6-564B-8753-AC7B0712DC09}" type="pres">
      <dgm:prSet presAssocID="{B95E1FC1-AE98-9144-90B5-05E66E6E95A0}" presName="dummyMaxCanvas_ChildArea" presStyleCnt="0"/>
      <dgm:spPr/>
    </dgm:pt>
    <dgm:pt modelId="{4F3C4FFF-DBC4-E343-860C-7EE99D254749}" type="pres">
      <dgm:prSet presAssocID="{B95E1FC1-AE98-9144-90B5-05E66E6E95A0}" presName="fulcrum" presStyleLbl="alignAccFollowNode1" presStyleIdx="2" presStyleCnt="4" custLinFactNeighborX="-3607" custLinFactNeighborY="15629"/>
      <dgm:spPr>
        <a:solidFill>
          <a:schemeClr val="accent3">
            <a:lumMod val="50000"/>
          </a:schemeClr>
        </a:solidFill>
      </dgm:spPr>
    </dgm:pt>
    <dgm:pt modelId="{DE958576-B4BC-E74E-86DC-B7A96B976014}" type="pres">
      <dgm:prSet presAssocID="{B95E1FC1-AE98-9144-90B5-05E66E6E95A0}" presName="balance_12" presStyleLbl="alignAccFollowNode1" presStyleIdx="3" presStyleCnt="4" custLinFactNeighborX="-38" custLinFactNeighborY="27609">
        <dgm:presLayoutVars>
          <dgm:bulletEnabled val="1"/>
        </dgm:presLayoutVars>
      </dgm:prSet>
      <dgm:spPr>
        <a:solidFill>
          <a:schemeClr val="accent3">
            <a:lumMod val="50000"/>
          </a:schemeClr>
        </a:solidFill>
      </dgm:spPr>
    </dgm:pt>
    <dgm:pt modelId="{E023CDB2-16FA-3B49-BF46-F81510603726}" type="pres">
      <dgm:prSet presAssocID="{B95E1FC1-AE98-9144-90B5-05E66E6E95A0}" presName="right_12_1" presStyleLbl="node1" presStyleIdx="0" presStyleCnt="3" custAng="270070" custScaleX="164424" custLinFactNeighborX="16444" custLinFactNeighborY="13736">
        <dgm:presLayoutVars>
          <dgm:bulletEnabled val="1"/>
        </dgm:presLayoutVars>
      </dgm:prSet>
      <dgm:spPr/>
    </dgm:pt>
    <dgm:pt modelId="{5EB8A7DA-62E2-E440-9AA1-AFABD63FDF67}" type="pres">
      <dgm:prSet presAssocID="{B95E1FC1-AE98-9144-90B5-05E66E6E95A0}" presName="right_12_2" presStyleLbl="node1" presStyleIdx="1" presStyleCnt="3" custAng="297530" custScaleX="213047" custScaleY="117257" custLinFactNeighborX="41498" custLinFactNeighborY="14882">
        <dgm:presLayoutVars>
          <dgm:bulletEnabled val="1"/>
        </dgm:presLayoutVars>
      </dgm:prSet>
      <dgm:spPr/>
    </dgm:pt>
    <dgm:pt modelId="{9C6B398F-15AB-5548-AB75-EDD00D3829AC}" type="pres">
      <dgm:prSet presAssocID="{B95E1FC1-AE98-9144-90B5-05E66E6E95A0}" presName="left_12_1" presStyleLbl="node1" presStyleIdx="2" presStyleCnt="3" custAng="21091824" custScaleX="136493" custLinFactNeighborX="-18271" custLinFactNeighborY="-5247">
        <dgm:presLayoutVars>
          <dgm:bulletEnabled val="1"/>
        </dgm:presLayoutVars>
      </dgm:prSet>
      <dgm:spPr/>
    </dgm:pt>
  </dgm:ptLst>
  <dgm:cxnLst>
    <dgm:cxn modelId="{F7702B07-207D-42E1-BFF0-46FF490D4DEA}" type="presOf" srcId="{3C816CD3-56A3-7A4B-BCEB-CD66601F67AC}" destId="{5EB8A7DA-62E2-E440-9AA1-AFABD63FDF67}" srcOrd="0" destOrd="0" presId="urn:microsoft.com/office/officeart/2005/8/layout/balance1"/>
    <dgm:cxn modelId="{D416D413-81EB-FF47-8DEF-43AEEF53A208}" srcId="{E2DC3244-DAD2-9D4C-A018-8A8B976DD049}" destId="{3C816CD3-56A3-7A4B-BCEB-CD66601F67AC}" srcOrd="1" destOrd="0" parTransId="{CFC117F8-B61C-AB42-9A8C-92D213E7A327}" sibTransId="{247550A5-0F5A-E64C-A14B-5586AAD92809}"/>
    <dgm:cxn modelId="{5757D654-B3C7-43E5-A2A4-F12776F540F4}" type="presOf" srcId="{B95E1FC1-AE98-9144-90B5-05E66E6E95A0}" destId="{274E3787-5FB6-4A45-98BD-3563E0A7FEC3}" srcOrd="0" destOrd="0" presId="urn:microsoft.com/office/officeart/2005/8/layout/balance1"/>
    <dgm:cxn modelId="{2C56A986-657E-9F48-B2E3-4804F9844815}" srcId="{B95E1FC1-AE98-9144-90B5-05E66E6E95A0}" destId="{E2DC3244-DAD2-9D4C-A018-8A8B976DD049}" srcOrd="1" destOrd="0" parTransId="{1973821B-403A-0146-BD8D-DA56A4AEC2C9}" sibTransId="{6AF24642-B7D1-704E-B460-270B7FD3D09D}"/>
    <dgm:cxn modelId="{1AF69D9F-810C-44D7-BCA4-B60AB1E46784}" type="presOf" srcId="{E2DC3244-DAD2-9D4C-A018-8A8B976DD049}" destId="{B0876E2E-024F-E840-B429-8A6DDBD3C0B7}" srcOrd="0" destOrd="0" presId="urn:microsoft.com/office/officeart/2005/8/layout/balance1"/>
    <dgm:cxn modelId="{4484B7AC-E8AB-494B-8FA7-CB5AF9EA6976}" srcId="{840D4CA7-F43C-CF41-AE16-12E5267C417C}" destId="{9F68511C-A65C-A148-98E2-790D535DB7F2}" srcOrd="0" destOrd="0" parTransId="{9B5832A9-E3E7-1740-8851-39E50990F488}" sibTransId="{999D2C2E-9B38-7945-B8A0-97F14BA20022}"/>
    <dgm:cxn modelId="{B1D873B1-A3C5-4AFB-B6AC-F96D73079271}" type="presOf" srcId="{AD6ED04A-891F-AF4E-8937-6061FB7A3F54}" destId="{E023CDB2-16FA-3B49-BF46-F81510603726}" srcOrd="0" destOrd="0" presId="urn:microsoft.com/office/officeart/2005/8/layout/balance1"/>
    <dgm:cxn modelId="{B8E14DBC-689D-DD4D-8A23-4A3BF577E67E}" srcId="{E2DC3244-DAD2-9D4C-A018-8A8B976DD049}" destId="{AD6ED04A-891F-AF4E-8937-6061FB7A3F54}" srcOrd="0" destOrd="0" parTransId="{D91650F5-5F17-4947-B746-139C446E7B93}" sibTransId="{4A139160-FB39-8947-BCEB-821B966901C3}"/>
    <dgm:cxn modelId="{FA762BC2-ADB3-45EB-B0E2-15137DF520A0}" type="presOf" srcId="{9F68511C-A65C-A148-98E2-790D535DB7F2}" destId="{9C6B398F-15AB-5548-AB75-EDD00D3829AC}" srcOrd="0" destOrd="0" presId="urn:microsoft.com/office/officeart/2005/8/layout/balance1"/>
    <dgm:cxn modelId="{6ED3FECF-7797-4B5C-B379-9B7DD82F4850}" type="presOf" srcId="{840D4CA7-F43C-CF41-AE16-12E5267C417C}" destId="{D8CE5C9F-7A29-B049-BF80-D80F2A8B9162}" srcOrd="0" destOrd="0" presId="urn:microsoft.com/office/officeart/2005/8/layout/balance1"/>
    <dgm:cxn modelId="{0E661DEA-D1AD-4E4B-9264-BE5FA7FA9180}" srcId="{B95E1FC1-AE98-9144-90B5-05E66E6E95A0}" destId="{840D4CA7-F43C-CF41-AE16-12E5267C417C}" srcOrd="0" destOrd="0" parTransId="{B6455B8E-0B5E-FD45-9EDE-6590CE5032E6}" sibTransId="{FF027CAC-32AE-1C45-8241-D177EA39F3AA}"/>
    <dgm:cxn modelId="{FB099120-DAD0-44BE-8B66-7A068BE2D3A6}" type="presParOf" srcId="{274E3787-5FB6-4A45-98BD-3563E0A7FEC3}" destId="{291E944F-80DD-E24F-B74D-7EA7AA00490C}" srcOrd="0" destOrd="0" presId="urn:microsoft.com/office/officeart/2005/8/layout/balance1"/>
    <dgm:cxn modelId="{88A26F1D-A437-4322-B992-3F3BB561A0A3}" type="presParOf" srcId="{274E3787-5FB6-4A45-98BD-3563E0A7FEC3}" destId="{E0E7CFCA-4DF9-3B4B-BB67-A17822A163EE}" srcOrd="1" destOrd="0" presId="urn:microsoft.com/office/officeart/2005/8/layout/balance1"/>
    <dgm:cxn modelId="{69FD464E-49B6-4F8A-BCFB-19167F6161AF}" type="presParOf" srcId="{E0E7CFCA-4DF9-3B4B-BB67-A17822A163EE}" destId="{D8CE5C9F-7A29-B049-BF80-D80F2A8B9162}" srcOrd="0" destOrd="0" presId="urn:microsoft.com/office/officeart/2005/8/layout/balance1"/>
    <dgm:cxn modelId="{5572C1F3-6519-4EED-928D-490333A761CB}" type="presParOf" srcId="{E0E7CFCA-4DF9-3B4B-BB67-A17822A163EE}" destId="{B0876E2E-024F-E840-B429-8A6DDBD3C0B7}" srcOrd="1" destOrd="0" presId="urn:microsoft.com/office/officeart/2005/8/layout/balance1"/>
    <dgm:cxn modelId="{6C83AFFE-C200-4E3B-8D1E-F972660A3703}" type="presParOf" srcId="{274E3787-5FB6-4A45-98BD-3563E0A7FEC3}" destId="{9EF45476-3661-5746-803B-11C9518452CB}" srcOrd="2" destOrd="0" presId="urn:microsoft.com/office/officeart/2005/8/layout/balance1"/>
    <dgm:cxn modelId="{726B4957-928D-4C49-8482-9B0345EABB79}" type="presParOf" srcId="{9EF45476-3661-5746-803B-11C9518452CB}" destId="{111AB746-2FF6-564B-8753-AC7B0712DC09}" srcOrd="0" destOrd="0" presId="urn:microsoft.com/office/officeart/2005/8/layout/balance1"/>
    <dgm:cxn modelId="{B3B45EBB-32BF-40A9-B23C-72FF6C5E1B3A}" type="presParOf" srcId="{9EF45476-3661-5746-803B-11C9518452CB}" destId="{4F3C4FFF-DBC4-E343-860C-7EE99D254749}" srcOrd="1" destOrd="0" presId="urn:microsoft.com/office/officeart/2005/8/layout/balance1"/>
    <dgm:cxn modelId="{283CF39E-4503-4736-B33D-6B42B760ACCD}" type="presParOf" srcId="{9EF45476-3661-5746-803B-11C9518452CB}" destId="{DE958576-B4BC-E74E-86DC-B7A96B976014}" srcOrd="2" destOrd="0" presId="urn:microsoft.com/office/officeart/2005/8/layout/balance1"/>
    <dgm:cxn modelId="{80E0A4DF-9292-409A-BB5B-DC4B0869CDC3}" type="presParOf" srcId="{9EF45476-3661-5746-803B-11C9518452CB}" destId="{E023CDB2-16FA-3B49-BF46-F81510603726}" srcOrd="3" destOrd="0" presId="urn:microsoft.com/office/officeart/2005/8/layout/balance1"/>
    <dgm:cxn modelId="{630B9961-06DD-40C5-92A6-D9CC90715D80}" type="presParOf" srcId="{9EF45476-3661-5746-803B-11C9518452CB}" destId="{5EB8A7DA-62E2-E440-9AA1-AFABD63FDF67}" srcOrd="4" destOrd="0" presId="urn:microsoft.com/office/officeart/2005/8/layout/balance1"/>
    <dgm:cxn modelId="{F3FFCFE3-37B6-4468-B97F-1202E7C86390}" type="presParOf" srcId="{9EF45476-3661-5746-803B-11C9518452CB}" destId="{9C6B398F-15AB-5548-AB75-EDD00D3829AC}"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D27E8CD-E193-374C-8F5E-D9516BA56DC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1984B6D-CD19-FE43-BEAE-0E799DF27D43}">
      <dgm:prSet custT="1"/>
      <dgm:spPr/>
      <dgm:t>
        <a:bodyPr/>
        <a:lstStyle/>
        <a:p>
          <a:pPr rtl="0"/>
          <a:r>
            <a:rPr kumimoji="1" lang="zh-CN" altLang="en-US" sz="2400" dirty="0"/>
            <a:t>不阻塞发送，阻塞接收 </a:t>
          </a:r>
          <a:endParaRPr lang="en-US" sz="2400" dirty="0"/>
        </a:p>
      </dgm:t>
    </dgm:pt>
    <dgm:pt modelId="{01F2897C-CBB4-0A4F-833B-A983967B05E6}" type="parTrans" cxnId="{C887F737-6585-BA4C-A16F-AADF02A11677}">
      <dgm:prSet/>
      <dgm:spPr/>
      <dgm:t>
        <a:bodyPr/>
        <a:lstStyle/>
        <a:p>
          <a:endParaRPr lang="en-US"/>
        </a:p>
      </dgm:t>
    </dgm:pt>
    <dgm:pt modelId="{11260BA1-DC41-0544-8790-6F4A228C318D}" type="sibTrans" cxnId="{C887F737-6585-BA4C-A16F-AADF02A11677}">
      <dgm:prSet/>
      <dgm:spPr/>
      <dgm:t>
        <a:bodyPr/>
        <a:lstStyle/>
        <a:p>
          <a:endParaRPr lang="en-US"/>
        </a:p>
      </dgm:t>
    </dgm:pt>
    <dgm:pt modelId="{5EB1E116-9108-5041-82FF-E86E8C94C1A9}">
      <dgm:prSet/>
      <dgm:spPr/>
      <dgm:t>
        <a:bodyPr/>
        <a:lstStyle/>
        <a:p>
          <a:pPr rtl="0"/>
          <a:r>
            <a:rPr kumimoji="1" lang="zh-CN" altLang="en-US" dirty="0"/>
            <a:t>发送者不阻塞，但是接收者阻塞直到请求的消息到达</a:t>
          </a:r>
          <a:endParaRPr lang="en-US" dirty="0"/>
        </a:p>
      </dgm:t>
    </dgm:pt>
    <dgm:pt modelId="{0214350C-1246-1843-BEEB-628379095719}" type="parTrans" cxnId="{7E31C0FE-C1AF-7B40-8076-CBAC47674A04}">
      <dgm:prSet/>
      <dgm:spPr/>
      <dgm:t>
        <a:bodyPr/>
        <a:lstStyle/>
        <a:p>
          <a:endParaRPr lang="en-US"/>
        </a:p>
      </dgm:t>
    </dgm:pt>
    <dgm:pt modelId="{C95C1D8A-6AFB-5146-9731-ED577DB6E8B0}" type="sibTrans" cxnId="{7E31C0FE-C1AF-7B40-8076-CBAC47674A04}">
      <dgm:prSet/>
      <dgm:spPr/>
      <dgm:t>
        <a:bodyPr/>
        <a:lstStyle/>
        <a:p>
          <a:endParaRPr lang="en-US"/>
        </a:p>
      </dgm:t>
    </dgm:pt>
    <dgm:pt modelId="{CC21AB64-0AED-7542-9159-B6303CB71F5A}">
      <dgm:prSet/>
      <dgm:spPr/>
      <dgm:t>
        <a:bodyPr/>
        <a:lstStyle/>
        <a:p>
          <a:pPr rtl="0"/>
          <a:r>
            <a:rPr lang="en-US" dirty="0" err="1"/>
            <a:t>最有效的一种组合</a:t>
          </a:r>
          <a:endParaRPr lang="en-US" dirty="0"/>
        </a:p>
      </dgm:t>
    </dgm:pt>
    <dgm:pt modelId="{C83520E4-371F-7440-8576-2D5C4343367E}" type="parTrans" cxnId="{AE7ED72E-6288-D541-9093-86DA407052E6}">
      <dgm:prSet/>
      <dgm:spPr/>
      <dgm:t>
        <a:bodyPr/>
        <a:lstStyle/>
        <a:p>
          <a:endParaRPr lang="en-US"/>
        </a:p>
      </dgm:t>
    </dgm:pt>
    <dgm:pt modelId="{F0D8E3EA-CD48-B446-BEBF-D9C6AA1B5CA1}" type="sibTrans" cxnId="{AE7ED72E-6288-D541-9093-86DA407052E6}">
      <dgm:prSet/>
      <dgm:spPr/>
      <dgm:t>
        <a:bodyPr/>
        <a:lstStyle/>
        <a:p>
          <a:endParaRPr lang="en-US"/>
        </a:p>
      </dgm:t>
    </dgm:pt>
    <dgm:pt modelId="{6C451841-31AC-2C4A-BD5F-97D63B243324}">
      <dgm:prSet/>
      <dgm:spPr/>
      <dgm:t>
        <a:bodyPr/>
        <a:lstStyle/>
        <a:p>
          <a:pPr rtl="0"/>
          <a:r>
            <a:rPr lang="en-US" dirty="0" err="1"/>
            <a:t>允许发送者可以尽快的向目的发送一条或多条消息</a:t>
          </a:r>
          <a:endParaRPr lang="en-US" dirty="0"/>
        </a:p>
      </dgm:t>
    </dgm:pt>
    <dgm:pt modelId="{04922CDE-305C-7E4E-A5F8-548B07ADA949}" type="parTrans" cxnId="{2EE21B70-10CD-924A-821E-F852ED7D58C1}">
      <dgm:prSet/>
      <dgm:spPr/>
      <dgm:t>
        <a:bodyPr/>
        <a:lstStyle/>
        <a:p>
          <a:endParaRPr lang="en-US"/>
        </a:p>
      </dgm:t>
    </dgm:pt>
    <dgm:pt modelId="{8984EA4E-5D9D-8A4C-890E-1C200D579779}" type="sibTrans" cxnId="{2EE21B70-10CD-924A-821E-F852ED7D58C1}">
      <dgm:prSet/>
      <dgm:spPr/>
      <dgm:t>
        <a:bodyPr/>
        <a:lstStyle/>
        <a:p>
          <a:endParaRPr lang="en-US"/>
        </a:p>
      </dgm:t>
    </dgm:pt>
    <dgm:pt modelId="{73A9E9B1-89D6-694A-BAFC-F1639E9E0FA3}">
      <dgm:prSet custT="1"/>
      <dgm:spPr/>
      <dgm:t>
        <a:bodyPr/>
        <a:lstStyle/>
        <a:p>
          <a:pPr rtl="0"/>
          <a:r>
            <a:rPr kumimoji="1" lang="zh-CN" altLang="en-US" sz="2400" dirty="0"/>
            <a:t>不阻塞发送，不阻塞接收 </a:t>
          </a:r>
          <a:endParaRPr lang="en-US" sz="2400" dirty="0"/>
        </a:p>
      </dgm:t>
    </dgm:pt>
    <dgm:pt modelId="{3916E0CF-CE1E-1D4B-8A41-D0D814E89B0F}" type="parTrans" cxnId="{BCA614CC-B4D5-3442-90B6-4527EEE6FEF9}">
      <dgm:prSet/>
      <dgm:spPr/>
      <dgm:t>
        <a:bodyPr/>
        <a:lstStyle/>
        <a:p>
          <a:endParaRPr lang="en-US"/>
        </a:p>
      </dgm:t>
    </dgm:pt>
    <dgm:pt modelId="{8FEA3A20-CBF8-BD46-B357-8B81C8062570}" type="sibTrans" cxnId="{BCA614CC-B4D5-3442-90B6-4527EEE6FEF9}">
      <dgm:prSet/>
      <dgm:spPr/>
      <dgm:t>
        <a:bodyPr/>
        <a:lstStyle/>
        <a:p>
          <a:endParaRPr lang="en-US"/>
        </a:p>
      </dgm:t>
    </dgm:pt>
    <dgm:pt modelId="{C5316F31-176B-F34B-BA40-55DF4E368FCA}">
      <dgm:prSet/>
      <dgm:spPr/>
      <dgm:t>
        <a:bodyPr/>
        <a:lstStyle/>
        <a:p>
          <a:pPr rtl="0"/>
          <a:r>
            <a:rPr lang="en-US" dirty="0" err="1"/>
            <a:t>不要求任何一方等待</a:t>
          </a:r>
          <a:endParaRPr lang="en-US" dirty="0"/>
        </a:p>
      </dgm:t>
    </dgm:pt>
    <dgm:pt modelId="{A15D9228-445C-9C49-9BE5-094ACB67A39B}" type="parTrans" cxnId="{AE18236F-5EF4-5549-99D8-BDAE7A18B153}">
      <dgm:prSet/>
      <dgm:spPr/>
      <dgm:t>
        <a:bodyPr/>
        <a:lstStyle/>
        <a:p>
          <a:endParaRPr lang="en-US"/>
        </a:p>
      </dgm:t>
    </dgm:pt>
    <dgm:pt modelId="{DACAD61B-E76C-2246-BD10-F980FDDCC609}" type="sibTrans" cxnId="{AE18236F-5EF4-5549-99D8-BDAE7A18B153}">
      <dgm:prSet/>
      <dgm:spPr/>
      <dgm:t>
        <a:bodyPr/>
        <a:lstStyle/>
        <a:p>
          <a:endParaRPr lang="en-US"/>
        </a:p>
      </dgm:t>
    </dgm:pt>
    <dgm:pt modelId="{FC96631B-836D-E141-B40D-1BBE4FBE0E5A}">
      <dgm:prSet/>
      <dgm:spPr/>
      <dgm:t>
        <a:bodyPr/>
        <a:lstStyle/>
        <a:p>
          <a:pPr rtl="0"/>
          <a:r>
            <a:rPr lang="en-US" dirty="0" err="1"/>
            <a:t>例如</a:t>
          </a:r>
          <a:r>
            <a:rPr lang="zh-CN" altLang="en-US" dirty="0"/>
            <a:t>，如一个服务进程给其他进程提供服务或资源</a:t>
          </a:r>
          <a:endParaRPr lang="en-US" dirty="0"/>
        </a:p>
      </dgm:t>
    </dgm:pt>
    <dgm:pt modelId="{8141DD61-5013-234B-AFCB-EDA830F466DA}" type="parTrans" cxnId="{9A337C99-FA23-C842-8CED-D443FF568F62}">
      <dgm:prSet/>
      <dgm:spPr/>
      <dgm:t>
        <a:bodyPr/>
        <a:lstStyle/>
        <a:p>
          <a:endParaRPr lang="zh-CN" altLang="en-US"/>
        </a:p>
      </dgm:t>
    </dgm:pt>
    <dgm:pt modelId="{ECD3D9B6-82A8-D24F-987E-681E728F80CD}" type="sibTrans" cxnId="{9A337C99-FA23-C842-8CED-D443FF568F62}">
      <dgm:prSet/>
      <dgm:spPr/>
      <dgm:t>
        <a:bodyPr/>
        <a:lstStyle/>
        <a:p>
          <a:endParaRPr lang="zh-CN" altLang="en-US"/>
        </a:p>
      </dgm:t>
    </dgm:pt>
    <dgm:pt modelId="{FB2FE7A4-BF26-5246-957B-D4DDACD54EE4}" type="pres">
      <dgm:prSet presAssocID="{CD27E8CD-E193-374C-8F5E-D9516BA56DC7}" presName="linear" presStyleCnt="0">
        <dgm:presLayoutVars>
          <dgm:dir/>
          <dgm:animLvl val="lvl"/>
          <dgm:resizeHandles val="exact"/>
        </dgm:presLayoutVars>
      </dgm:prSet>
      <dgm:spPr/>
    </dgm:pt>
    <dgm:pt modelId="{75AEEAF0-6636-7A4B-AC28-2D6920786958}" type="pres">
      <dgm:prSet presAssocID="{91984B6D-CD19-FE43-BEAE-0E799DF27D43}" presName="parentLin" presStyleCnt="0"/>
      <dgm:spPr/>
    </dgm:pt>
    <dgm:pt modelId="{02F1EC8A-0E98-6F4F-81E4-128269BE9247}" type="pres">
      <dgm:prSet presAssocID="{91984B6D-CD19-FE43-BEAE-0E799DF27D43}" presName="parentLeftMargin" presStyleLbl="node1" presStyleIdx="0" presStyleCnt="2"/>
      <dgm:spPr/>
    </dgm:pt>
    <dgm:pt modelId="{7C0D2C5B-322D-9045-B418-FF8D3F881A30}" type="pres">
      <dgm:prSet presAssocID="{91984B6D-CD19-FE43-BEAE-0E799DF27D43}" presName="parentText" presStyleLbl="node1" presStyleIdx="0" presStyleCnt="2">
        <dgm:presLayoutVars>
          <dgm:chMax val="0"/>
          <dgm:bulletEnabled val="1"/>
        </dgm:presLayoutVars>
      </dgm:prSet>
      <dgm:spPr/>
    </dgm:pt>
    <dgm:pt modelId="{9BA17364-C4BE-1F4C-A926-52FA284D13AC}" type="pres">
      <dgm:prSet presAssocID="{91984B6D-CD19-FE43-BEAE-0E799DF27D43}" presName="negativeSpace" presStyleCnt="0"/>
      <dgm:spPr/>
    </dgm:pt>
    <dgm:pt modelId="{94FC4253-C5DD-2F40-AF14-A6F8E87BF8EB}" type="pres">
      <dgm:prSet presAssocID="{91984B6D-CD19-FE43-BEAE-0E799DF27D43}" presName="childText" presStyleLbl="conFgAcc1" presStyleIdx="0" presStyleCnt="2">
        <dgm:presLayoutVars>
          <dgm:bulletEnabled val="1"/>
        </dgm:presLayoutVars>
      </dgm:prSet>
      <dgm:spPr/>
    </dgm:pt>
    <dgm:pt modelId="{2B71BA69-D6B9-2041-8D90-C51CD6545C6D}" type="pres">
      <dgm:prSet presAssocID="{11260BA1-DC41-0544-8790-6F4A228C318D}" presName="spaceBetweenRectangles" presStyleCnt="0"/>
      <dgm:spPr/>
    </dgm:pt>
    <dgm:pt modelId="{09D3498D-A602-5348-A1FB-49B93FEFB771}" type="pres">
      <dgm:prSet presAssocID="{73A9E9B1-89D6-694A-BAFC-F1639E9E0FA3}" presName="parentLin" presStyleCnt="0"/>
      <dgm:spPr/>
    </dgm:pt>
    <dgm:pt modelId="{DC97F160-ACC9-694B-AD54-3141CE9124B0}" type="pres">
      <dgm:prSet presAssocID="{73A9E9B1-89D6-694A-BAFC-F1639E9E0FA3}" presName="parentLeftMargin" presStyleLbl="node1" presStyleIdx="0" presStyleCnt="2"/>
      <dgm:spPr/>
    </dgm:pt>
    <dgm:pt modelId="{FB5D3142-9F1C-A94D-A8A6-48AF5D364BD5}" type="pres">
      <dgm:prSet presAssocID="{73A9E9B1-89D6-694A-BAFC-F1639E9E0FA3}" presName="parentText" presStyleLbl="node1" presStyleIdx="1" presStyleCnt="2" custScaleX="109434">
        <dgm:presLayoutVars>
          <dgm:chMax val="0"/>
          <dgm:bulletEnabled val="1"/>
        </dgm:presLayoutVars>
      </dgm:prSet>
      <dgm:spPr/>
    </dgm:pt>
    <dgm:pt modelId="{CE854633-C84A-1C4B-B243-A9F056606818}" type="pres">
      <dgm:prSet presAssocID="{73A9E9B1-89D6-694A-BAFC-F1639E9E0FA3}" presName="negativeSpace" presStyleCnt="0"/>
      <dgm:spPr/>
    </dgm:pt>
    <dgm:pt modelId="{A84F03E2-F9EA-C94D-AD93-13923F0055A8}" type="pres">
      <dgm:prSet presAssocID="{73A9E9B1-89D6-694A-BAFC-F1639E9E0FA3}" presName="childText" presStyleLbl="conFgAcc1" presStyleIdx="1" presStyleCnt="2">
        <dgm:presLayoutVars>
          <dgm:bulletEnabled val="1"/>
        </dgm:presLayoutVars>
      </dgm:prSet>
      <dgm:spPr/>
    </dgm:pt>
  </dgm:ptLst>
  <dgm:cxnLst>
    <dgm:cxn modelId="{F62FB000-7315-4D84-A0D0-41218A326462}" type="presOf" srcId="{73A9E9B1-89D6-694A-BAFC-F1639E9E0FA3}" destId="{DC97F160-ACC9-694B-AD54-3141CE9124B0}" srcOrd="0" destOrd="0" presId="urn:microsoft.com/office/officeart/2005/8/layout/list1"/>
    <dgm:cxn modelId="{2B408F29-6B23-4207-8CD4-A5449CD404A3}" type="presOf" srcId="{73A9E9B1-89D6-694A-BAFC-F1639E9E0FA3}" destId="{FB5D3142-9F1C-A94D-A8A6-48AF5D364BD5}" srcOrd="1" destOrd="0" presId="urn:microsoft.com/office/officeart/2005/8/layout/list1"/>
    <dgm:cxn modelId="{FFFDDE2A-C375-4E1B-BB4C-7A7EEDC294F4}" type="presOf" srcId="{91984B6D-CD19-FE43-BEAE-0E799DF27D43}" destId="{7C0D2C5B-322D-9045-B418-FF8D3F881A30}" srcOrd="1" destOrd="0" presId="urn:microsoft.com/office/officeart/2005/8/layout/list1"/>
    <dgm:cxn modelId="{C88AD72B-27F3-470B-A5B0-CF4C6E9BC5BE}" type="presOf" srcId="{91984B6D-CD19-FE43-BEAE-0E799DF27D43}" destId="{02F1EC8A-0E98-6F4F-81E4-128269BE9247}" srcOrd="0" destOrd="0" presId="urn:microsoft.com/office/officeart/2005/8/layout/list1"/>
    <dgm:cxn modelId="{AE7ED72E-6288-D541-9093-86DA407052E6}" srcId="{91984B6D-CD19-FE43-BEAE-0E799DF27D43}" destId="{CC21AB64-0AED-7542-9159-B6303CB71F5A}" srcOrd="1" destOrd="0" parTransId="{C83520E4-371F-7440-8576-2D5C4343367E}" sibTransId="{F0D8E3EA-CD48-B446-BEBF-D9C6AA1B5CA1}"/>
    <dgm:cxn modelId="{E8F9A833-1071-460E-BAFC-C1CB68E2FE1B}" type="presOf" srcId="{6C451841-31AC-2C4A-BD5F-97D63B243324}" destId="{94FC4253-C5DD-2F40-AF14-A6F8E87BF8EB}" srcOrd="0" destOrd="2" presId="urn:microsoft.com/office/officeart/2005/8/layout/list1"/>
    <dgm:cxn modelId="{C887F737-6585-BA4C-A16F-AADF02A11677}" srcId="{CD27E8CD-E193-374C-8F5E-D9516BA56DC7}" destId="{91984B6D-CD19-FE43-BEAE-0E799DF27D43}" srcOrd="0" destOrd="0" parTransId="{01F2897C-CBB4-0A4F-833B-A983967B05E6}" sibTransId="{11260BA1-DC41-0544-8790-6F4A228C318D}"/>
    <dgm:cxn modelId="{C6D26449-E31E-45E3-8DE2-C8834496C1DC}" type="presOf" srcId="{CC21AB64-0AED-7542-9159-B6303CB71F5A}" destId="{94FC4253-C5DD-2F40-AF14-A6F8E87BF8EB}" srcOrd="0" destOrd="1" presId="urn:microsoft.com/office/officeart/2005/8/layout/list1"/>
    <dgm:cxn modelId="{3289B555-4003-4008-B520-62E9FE90F6A8}" type="presOf" srcId="{C5316F31-176B-F34B-BA40-55DF4E368FCA}" destId="{A84F03E2-F9EA-C94D-AD93-13923F0055A8}" srcOrd="0" destOrd="0" presId="urn:microsoft.com/office/officeart/2005/8/layout/list1"/>
    <dgm:cxn modelId="{AE18236F-5EF4-5549-99D8-BDAE7A18B153}" srcId="{73A9E9B1-89D6-694A-BAFC-F1639E9E0FA3}" destId="{C5316F31-176B-F34B-BA40-55DF4E368FCA}" srcOrd="0" destOrd="0" parTransId="{A15D9228-445C-9C49-9BE5-094ACB67A39B}" sibTransId="{DACAD61B-E76C-2246-BD10-F980FDDCC609}"/>
    <dgm:cxn modelId="{2EE21B70-10CD-924A-821E-F852ED7D58C1}" srcId="{91984B6D-CD19-FE43-BEAE-0E799DF27D43}" destId="{6C451841-31AC-2C4A-BD5F-97D63B243324}" srcOrd="2" destOrd="0" parTransId="{04922CDE-305C-7E4E-A5F8-548B07ADA949}" sibTransId="{8984EA4E-5D9D-8A4C-890E-1C200D579779}"/>
    <dgm:cxn modelId="{9A337C99-FA23-C842-8CED-D443FF568F62}" srcId="{91984B6D-CD19-FE43-BEAE-0E799DF27D43}" destId="{FC96631B-836D-E141-B40D-1BBE4FBE0E5A}" srcOrd="3" destOrd="0" parTransId="{8141DD61-5013-234B-AFCB-EDA830F466DA}" sibTransId="{ECD3D9B6-82A8-D24F-987E-681E728F80CD}"/>
    <dgm:cxn modelId="{BCA614CC-B4D5-3442-90B6-4527EEE6FEF9}" srcId="{CD27E8CD-E193-374C-8F5E-D9516BA56DC7}" destId="{73A9E9B1-89D6-694A-BAFC-F1639E9E0FA3}" srcOrd="1" destOrd="0" parTransId="{3916E0CF-CE1E-1D4B-8A41-D0D814E89B0F}" sibTransId="{8FEA3A20-CBF8-BD46-B357-8B81C8062570}"/>
    <dgm:cxn modelId="{264712D3-A730-4D19-9C51-124A39432F8E}" type="presOf" srcId="{CD27E8CD-E193-374C-8F5E-D9516BA56DC7}" destId="{FB2FE7A4-BF26-5246-957B-D4DDACD54EE4}" srcOrd="0" destOrd="0" presId="urn:microsoft.com/office/officeart/2005/8/layout/list1"/>
    <dgm:cxn modelId="{D92840DA-1254-49EB-AE3E-487CE7314971}" type="presOf" srcId="{5EB1E116-9108-5041-82FF-E86E8C94C1A9}" destId="{94FC4253-C5DD-2F40-AF14-A6F8E87BF8EB}" srcOrd="0" destOrd="0" presId="urn:microsoft.com/office/officeart/2005/8/layout/list1"/>
    <dgm:cxn modelId="{557A11E3-FA3C-479B-BA15-0BC6FE5F5B32}" type="presOf" srcId="{FC96631B-836D-E141-B40D-1BBE4FBE0E5A}" destId="{94FC4253-C5DD-2F40-AF14-A6F8E87BF8EB}" srcOrd="0" destOrd="3" presId="urn:microsoft.com/office/officeart/2005/8/layout/list1"/>
    <dgm:cxn modelId="{7E31C0FE-C1AF-7B40-8076-CBAC47674A04}" srcId="{91984B6D-CD19-FE43-BEAE-0E799DF27D43}" destId="{5EB1E116-9108-5041-82FF-E86E8C94C1A9}" srcOrd="0" destOrd="0" parTransId="{0214350C-1246-1843-BEEB-628379095719}" sibTransId="{C95C1D8A-6AFB-5146-9731-ED577DB6E8B0}"/>
    <dgm:cxn modelId="{E73BC9D6-9D2D-4EB6-84BC-0CF3F025020A}" type="presParOf" srcId="{FB2FE7A4-BF26-5246-957B-D4DDACD54EE4}" destId="{75AEEAF0-6636-7A4B-AC28-2D6920786958}" srcOrd="0" destOrd="0" presId="urn:microsoft.com/office/officeart/2005/8/layout/list1"/>
    <dgm:cxn modelId="{2E1CDF30-3BA4-4596-932F-41C7D554BCDF}" type="presParOf" srcId="{75AEEAF0-6636-7A4B-AC28-2D6920786958}" destId="{02F1EC8A-0E98-6F4F-81E4-128269BE9247}" srcOrd="0" destOrd="0" presId="urn:microsoft.com/office/officeart/2005/8/layout/list1"/>
    <dgm:cxn modelId="{B17F630A-B9F2-441C-855B-13519FC06745}" type="presParOf" srcId="{75AEEAF0-6636-7A4B-AC28-2D6920786958}" destId="{7C0D2C5B-322D-9045-B418-FF8D3F881A30}" srcOrd="1" destOrd="0" presId="urn:microsoft.com/office/officeart/2005/8/layout/list1"/>
    <dgm:cxn modelId="{2DF0A26C-CD35-410C-A5B8-6D4CB7699E16}" type="presParOf" srcId="{FB2FE7A4-BF26-5246-957B-D4DDACD54EE4}" destId="{9BA17364-C4BE-1F4C-A926-52FA284D13AC}" srcOrd="1" destOrd="0" presId="urn:microsoft.com/office/officeart/2005/8/layout/list1"/>
    <dgm:cxn modelId="{F8C79DF7-0316-44FB-BFD7-990E91C15FFF}" type="presParOf" srcId="{FB2FE7A4-BF26-5246-957B-D4DDACD54EE4}" destId="{94FC4253-C5DD-2F40-AF14-A6F8E87BF8EB}" srcOrd="2" destOrd="0" presId="urn:microsoft.com/office/officeart/2005/8/layout/list1"/>
    <dgm:cxn modelId="{18B76873-AAD9-4B47-B0E6-FDAC61549706}" type="presParOf" srcId="{FB2FE7A4-BF26-5246-957B-D4DDACD54EE4}" destId="{2B71BA69-D6B9-2041-8D90-C51CD6545C6D}" srcOrd="3" destOrd="0" presId="urn:microsoft.com/office/officeart/2005/8/layout/list1"/>
    <dgm:cxn modelId="{36693575-A6D8-4585-A3F9-A9EA05922871}" type="presParOf" srcId="{FB2FE7A4-BF26-5246-957B-D4DDACD54EE4}" destId="{09D3498D-A602-5348-A1FB-49B93FEFB771}" srcOrd="4" destOrd="0" presId="urn:microsoft.com/office/officeart/2005/8/layout/list1"/>
    <dgm:cxn modelId="{2C9FE3AD-0EEE-4593-AAC3-F2DD907ABFE6}" type="presParOf" srcId="{09D3498D-A602-5348-A1FB-49B93FEFB771}" destId="{DC97F160-ACC9-694B-AD54-3141CE9124B0}" srcOrd="0" destOrd="0" presId="urn:microsoft.com/office/officeart/2005/8/layout/list1"/>
    <dgm:cxn modelId="{146CC8BC-F3A3-4C4B-A7DD-5CF07CBB90E7}" type="presParOf" srcId="{09D3498D-A602-5348-A1FB-49B93FEFB771}" destId="{FB5D3142-9F1C-A94D-A8A6-48AF5D364BD5}" srcOrd="1" destOrd="0" presId="urn:microsoft.com/office/officeart/2005/8/layout/list1"/>
    <dgm:cxn modelId="{2269A80D-01F5-4799-98CD-718BAA1EED71}" type="presParOf" srcId="{FB2FE7A4-BF26-5246-957B-D4DDACD54EE4}" destId="{CE854633-C84A-1C4B-B243-A9F056606818}" srcOrd="5" destOrd="0" presId="urn:microsoft.com/office/officeart/2005/8/layout/list1"/>
    <dgm:cxn modelId="{D75E6A50-AB3C-4182-8C8E-DF37F35F9D2D}" type="presParOf" srcId="{FB2FE7A4-BF26-5246-957B-D4DDACD54EE4}" destId="{A84F03E2-F9EA-C94D-AD93-13923F0055A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CC660F0-F51F-7942-83BE-3900525400E2}"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CBCAA15B-4DF8-2449-A3E4-2FFBBD4228E2}">
      <dgm:prSet phldrT="[Text]"/>
      <dgm:spPr>
        <a:solidFill>
          <a:schemeClr val="accent2"/>
        </a:solidFill>
        <a:ln>
          <a:solidFill>
            <a:schemeClr val="accent6"/>
          </a:solidFill>
        </a:ln>
      </dgm:spPr>
      <dgm:t>
        <a:bodyPr/>
        <a:lstStyle/>
        <a:p>
          <a:r>
            <a:rPr lang="en-US" dirty="0" err="1"/>
            <a:t>直接寻址</a:t>
          </a:r>
          <a:endParaRPr lang="en-US" dirty="0"/>
        </a:p>
      </dgm:t>
    </dgm:pt>
    <dgm:pt modelId="{5331A782-92F5-174C-ADE8-603BCC699445}" type="parTrans" cxnId="{B80E53F1-AE34-974D-BD2B-25A07BD9FD8E}">
      <dgm:prSet/>
      <dgm:spPr/>
      <dgm:t>
        <a:bodyPr/>
        <a:lstStyle/>
        <a:p>
          <a:endParaRPr lang="en-US"/>
        </a:p>
      </dgm:t>
    </dgm:pt>
    <dgm:pt modelId="{9DC2889C-314C-814D-BB7F-9B9EC7CF63FA}" type="sibTrans" cxnId="{B80E53F1-AE34-974D-BD2B-25A07BD9FD8E}">
      <dgm:prSet/>
      <dgm:spPr/>
      <dgm:t>
        <a:bodyPr/>
        <a:lstStyle/>
        <a:p>
          <a:endParaRPr lang="en-US"/>
        </a:p>
      </dgm:t>
    </dgm:pt>
    <dgm:pt modelId="{053799BB-CB52-8641-A4B3-79E4E6C7D5AD}">
      <dgm:prSet/>
      <dgm:spPr>
        <a:solidFill>
          <a:schemeClr val="accent3">
            <a:lumMod val="75000"/>
          </a:schemeClr>
        </a:solidFill>
        <a:ln>
          <a:solidFill>
            <a:schemeClr val="accent6"/>
          </a:solidFill>
        </a:ln>
      </dgm:spPr>
      <dgm:t>
        <a:bodyPr/>
        <a:lstStyle/>
        <a:p>
          <a:r>
            <a:rPr lang="en-US" dirty="0" err="1"/>
            <a:t>间接寻址</a:t>
          </a:r>
          <a:endParaRPr lang="en-US" dirty="0"/>
        </a:p>
      </dgm:t>
    </dgm:pt>
    <dgm:pt modelId="{2F99FA1C-FA58-C84C-B814-ACFD809147B1}" type="parTrans" cxnId="{A4EFC327-8E42-6845-929D-1DD7802F5420}">
      <dgm:prSet/>
      <dgm:spPr/>
      <dgm:t>
        <a:bodyPr/>
        <a:lstStyle/>
        <a:p>
          <a:endParaRPr lang="en-US"/>
        </a:p>
      </dgm:t>
    </dgm:pt>
    <dgm:pt modelId="{C4399A46-221E-904A-B245-8E7B935BA7C2}" type="sibTrans" cxnId="{A4EFC327-8E42-6845-929D-1DD7802F5420}">
      <dgm:prSet/>
      <dgm:spPr/>
      <dgm:t>
        <a:bodyPr/>
        <a:lstStyle/>
        <a:p>
          <a:endParaRPr lang="en-US"/>
        </a:p>
      </dgm:t>
    </dgm:pt>
    <dgm:pt modelId="{742CF6C9-6566-534C-847B-2B7217188A18}" type="pres">
      <dgm:prSet presAssocID="{9CC660F0-F51F-7942-83BE-3900525400E2}" presName="Name0" presStyleCnt="0">
        <dgm:presLayoutVars>
          <dgm:dir/>
          <dgm:resizeHandles val="exact"/>
        </dgm:presLayoutVars>
      </dgm:prSet>
      <dgm:spPr/>
    </dgm:pt>
    <dgm:pt modelId="{C3D4A2F0-606A-4F43-8731-17C84947A13A}" type="pres">
      <dgm:prSet presAssocID="{CBCAA15B-4DF8-2449-A3E4-2FFBBD4228E2}" presName="Name5" presStyleLbl="vennNode1" presStyleIdx="0" presStyleCnt="2">
        <dgm:presLayoutVars>
          <dgm:bulletEnabled val="1"/>
        </dgm:presLayoutVars>
      </dgm:prSet>
      <dgm:spPr/>
    </dgm:pt>
    <dgm:pt modelId="{99708E72-DC08-7642-A510-2F0059ED2867}" type="pres">
      <dgm:prSet presAssocID="{9DC2889C-314C-814D-BB7F-9B9EC7CF63FA}" presName="space" presStyleCnt="0"/>
      <dgm:spPr/>
    </dgm:pt>
    <dgm:pt modelId="{54D42C18-3543-9040-BEB5-655DC572F900}" type="pres">
      <dgm:prSet presAssocID="{053799BB-CB52-8641-A4B3-79E4E6C7D5AD}" presName="Name5" presStyleLbl="vennNode1" presStyleIdx="1" presStyleCnt="2">
        <dgm:presLayoutVars>
          <dgm:bulletEnabled val="1"/>
        </dgm:presLayoutVars>
      </dgm:prSet>
      <dgm:spPr/>
    </dgm:pt>
  </dgm:ptLst>
  <dgm:cxnLst>
    <dgm:cxn modelId="{C355591C-6EEB-49D5-8885-44D565C50989}" type="presOf" srcId="{CBCAA15B-4DF8-2449-A3E4-2FFBBD4228E2}" destId="{C3D4A2F0-606A-4F43-8731-17C84947A13A}" srcOrd="0" destOrd="0" presId="urn:microsoft.com/office/officeart/2005/8/layout/venn3"/>
    <dgm:cxn modelId="{A4EFC327-8E42-6845-929D-1DD7802F5420}" srcId="{9CC660F0-F51F-7942-83BE-3900525400E2}" destId="{053799BB-CB52-8641-A4B3-79E4E6C7D5AD}" srcOrd="1" destOrd="0" parTransId="{2F99FA1C-FA58-C84C-B814-ACFD809147B1}" sibTransId="{C4399A46-221E-904A-B245-8E7B935BA7C2}"/>
    <dgm:cxn modelId="{1F8BFD2B-94B4-4B35-A687-0BEB085E070F}" type="presOf" srcId="{9CC660F0-F51F-7942-83BE-3900525400E2}" destId="{742CF6C9-6566-534C-847B-2B7217188A18}" srcOrd="0" destOrd="0" presId="urn:microsoft.com/office/officeart/2005/8/layout/venn3"/>
    <dgm:cxn modelId="{09A93498-5E5A-4171-943C-858285295BD1}" type="presOf" srcId="{053799BB-CB52-8641-A4B3-79E4E6C7D5AD}" destId="{54D42C18-3543-9040-BEB5-655DC572F900}" srcOrd="0" destOrd="0" presId="urn:microsoft.com/office/officeart/2005/8/layout/venn3"/>
    <dgm:cxn modelId="{B80E53F1-AE34-974D-BD2B-25A07BD9FD8E}" srcId="{9CC660F0-F51F-7942-83BE-3900525400E2}" destId="{CBCAA15B-4DF8-2449-A3E4-2FFBBD4228E2}" srcOrd="0" destOrd="0" parTransId="{5331A782-92F5-174C-ADE8-603BCC699445}" sibTransId="{9DC2889C-314C-814D-BB7F-9B9EC7CF63FA}"/>
    <dgm:cxn modelId="{C0A6E789-8753-4BA8-91FE-61A0BE2F298A}" type="presParOf" srcId="{742CF6C9-6566-534C-847B-2B7217188A18}" destId="{C3D4A2F0-606A-4F43-8731-17C84947A13A}" srcOrd="0" destOrd="0" presId="urn:microsoft.com/office/officeart/2005/8/layout/venn3"/>
    <dgm:cxn modelId="{8F63A07A-0C92-403D-B59E-984D7B3E73C5}" type="presParOf" srcId="{742CF6C9-6566-534C-847B-2B7217188A18}" destId="{99708E72-DC08-7642-A510-2F0059ED2867}" srcOrd="1" destOrd="0" presId="urn:microsoft.com/office/officeart/2005/8/layout/venn3"/>
    <dgm:cxn modelId="{DEF72620-B4A0-44C4-8906-9F29630AC704}" type="presParOf" srcId="{742CF6C9-6566-534C-847B-2B7217188A18}" destId="{54D42C18-3543-9040-BEB5-655DC572F900}"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DD884E-63E6-1444-A88B-CD7D08E920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835C9AF-C8B8-1C4B-9620-F1414EB1BBA6}">
      <dgm:prSet custT="1"/>
      <dgm:spPr/>
      <dgm:t>
        <a:bodyPr/>
        <a:lstStyle/>
        <a:p>
          <a:pPr rtl="0"/>
          <a:r>
            <a:rPr kumimoji="1" lang="zh-CN" altLang="en-US" sz="2200" dirty="0"/>
            <a:t>消息被发送到一个共享的数据结构，该结构由暂存消息的队列构成</a:t>
          </a:r>
          <a:endParaRPr lang="en-US" sz="2200" dirty="0"/>
        </a:p>
      </dgm:t>
    </dgm:pt>
    <dgm:pt modelId="{D30EA9A2-157A-A94A-B794-891764C3925E}" type="parTrans" cxnId="{7D7BC587-81CE-5B40-BBC5-50A1A3C512ED}">
      <dgm:prSet/>
      <dgm:spPr/>
      <dgm:t>
        <a:bodyPr/>
        <a:lstStyle/>
        <a:p>
          <a:endParaRPr lang="en-US"/>
        </a:p>
      </dgm:t>
    </dgm:pt>
    <dgm:pt modelId="{EF07625C-3D8A-134E-9342-F205810A8C9A}" type="sibTrans" cxnId="{7D7BC587-81CE-5B40-BBC5-50A1A3C512ED}">
      <dgm:prSet/>
      <dgm:spPr>
        <a:solidFill>
          <a:schemeClr val="accent6"/>
        </a:solidFill>
      </dgm:spPr>
      <dgm:t>
        <a:bodyPr/>
        <a:lstStyle/>
        <a:p>
          <a:endParaRPr lang="en-US"/>
        </a:p>
      </dgm:t>
    </dgm:pt>
    <dgm:pt modelId="{8B723089-3212-E34B-B778-BE7311279152}">
      <dgm:prSet custT="1"/>
      <dgm:spPr/>
      <dgm:t>
        <a:bodyPr/>
        <a:lstStyle/>
        <a:p>
          <a:pPr rtl="0"/>
          <a:r>
            <a:rPr kumimoji="1" lang="zh-CN" altLang="en-US" sz="2300" dirty="0"/>
            <a:t>队列也被称为信箱</a:t>
          </a:r>
          <a:endParaRPr lang="en-US" sz="2300" i="1" dirty="0"/>
        </a:p>
      </dgm:t>
    </dgm:pt>
    <dgm:pt modelId="{E44D4AF3-D810-924E-AE2E-3B93991C0F5E}" type="parTrans" cxnId="{C9E23825-C7E2-7D4A-9B06-ABCD730A26DC}">
      <dgm:prSet/>
      <dgm:spPr/>
      <dgm:t>
        <a:bodyPr/>
        <a:lstStyle/>
        <a:p>
          <a:endParaRPr lang="en-US"/>
        </a:p>
      </dgm:t>
    </dgm:pt>
    <dgm:pt modelId="{92F3AE1F-7CF4-0E4E-AD92-CC9DDA51D05A}" type="sibTrans" cxnId="{C9E23825-C7E2-7D4A-9B06-ABCD730A26DC}">
      <dgm:prSet/>
      <dgm:spPr>
        <a:solidFill>
          <a:schemeClr val="accent6"/>
        </a:solidFill>
      </dgm:spPr>
      <dgm:t>
        <a:bodyPr/>
        <a:lstStyle/>
        <a:p>
          <a:endParaRPr lang="en-US"/>
        </a:p>
      </dgm:t>
    </dgm:pt>
    <dgm:pt modelId="{14800147-5EB0-A046-ACFA-A00F2E46BB2A}">
      <dgm:prSet/>
      <dgm:spPr/>
      <dgm:t>
        <a:bodyPr/>
        <a:lstStyle/>
        <a:p>
          <a:pPr rtl="0"/>
          <a:r>
            <a:rPr lang="en-US" dirty="0" err="1"/>
            <a:t>发送进程往信箱发送消息</a:t>
          </a:r>
          <a:r>
            <a:rPr lang="zh-CN" altLang="en-US" dirty="0"/>
            <a:t>，接收进程从信箱取走消息</a:t>
          </a:r>
          <a:endParaRPr lang="en-US" dirty="0"/>
        </a:p>
      </dgm:t>
    </dgm:pt>
    <dgm:pt modelId="{FD0168C6-54B9-894A-94DF-8791D73DEE01}" type="parTrans" cxnId="{DCE40618-414B-D941-BDEA-4FE6C4DA8C16}">
      <dgm:prSet/>
      <dgm:spPr/>
      <dgm:t>
        <a:bodyPr/>
        <a:lstStyle/>
        <a:p>
          <a:endParaRPr lang="en-US"/>
        </a:p>
      </dgm:t>
    </dgm:pt>
    <dgm:pt modelId="{FD890C16-4CAC-9942-8041-EA6A38E243FC}" type="sibTrans" cxnId="{DCE40618-414B-D941-BDEA-4FE6C4DA8C16}">
      <dgm:prSet/>
      <dgm:spPr>
        <a:solidFill>
          <a:schemeClr val="accent6"/>
        </a:solidFill>
      </dgm:spPr>
      <dgm:t>
        <a:bodyPr/>
        <a:lstStyle/>
        <a:p>
          <a:endParaRPr lang="en-US"/>
        </a:p>
      </dgm:t>
    </dgm:pt>
    <dgm:pt modelId="{21E31C66-B428-6049-A452-5922E2FF8434}">
      <dgm:prSet custT="1"/>
      <dgm:spPr/>
      <dgm:t>
        <a:bodyPr/>
        <a:lstStyle/>
        <a:p>
          <a:pPr rtl="0"/>
          <a:r>
            <a:rPr lang="en-US" sz="2300" dirty="0" err="1"/>
            <a:t>提供了对消息使用的灵活性</a:t>
          </a:r>
          <a:endParaRPr lang="en-US" sz="2300" dirty="0"/>
        </a:p>
      </dgm:t>
    </dgm:pt>
    <dgm:pt modelId="{78EE7C33-1D98-FA4D-A3A8-8923D09F5D92}" type="parTrans" cxnId="{EFD69319-FD92-A64A-9E47-7C1D1C292482}">
      <dgm:prSet/>
      <dgm:spPr/>
      <dgm:t>
        <a:bodyPr/>
        <a:lstStyle/>
        <a:p>
          <a:endParaRPr lang="en-US"/>
        </a:p>
      </dgm:t>
    </dgm:pt>
    <dgm:pt modelId="{22F50B58-7AB8-8249-B714-65DD4BF45937}" type="sibTrans" cxnId="{EFD69319-FD92-A64A-9E47-7C1D1C292482}">
      <dgm:prSet/>
      <dgm:spPr/>
      <dgm:t>
        <a:bodyPr/>
        <a:lstStyle/>
        <a:p>
          <a:endParaRPr lang="en-US"/>
        </a:p>
      </dgm:t>
    </dgm:pt>
    <dgm:pt modelId="{ADB7CF85-0D40-EA4C-933F-CAFE371BFBC7}" type="pres">
      <dgm:prSet presAssocID="{A4DD884E-63E6-1444-A88B-CD7D08E920B1}" presName="diagram" presStyleCnt="0">
        <dgm:presLayoutVars>
          <dgm:dir/>
          <dgm:resizeHandles val="exact"/>
        </dgm:presLayoutVars>
      </dgm:prSet>
      <dgm:spPr/>
    </dgm:pt>
    <dgm:pt modelId="{8AD35B85-3272-3842-B975-0D28FA12B9EA}" type="pres">
      <dgm:prSet presAssocID="{3835C9AF-C8B8-1C4B-9620-F1414EB1BBA6}" presName="node" presStyleLbl="node1" presStyleIdx="0" presStyleCnt="4" custScaleX="117226">
        <dgm:presLayoutVars>
          <dgm:bulletEnabled val="1"/>
        </dgm:presLayoutVars>
      </dgm:prSet>
      <dgm:spPr/>
    </dgm:pt>
    <dgm:pt modelId="{FD726207-BDF7-F648-8A1D-4792344EE082}" type="pres">
      <dgm:prSet presAssocID="{EF07625C-3D8A-134E-9342-F205810A8C9A}" presName="sibTrans" presStyleLbl="sibTrans2D1" presStyleIdx="0" presStyleCnt="3"/>
      <dgm:spPr/>
    </dgm:pt>
    <dgm:pt modelId="{81E6D9A4-117C-BD4B-B9E4-DA7B085265F8}" type="pres">
      <dgm:prSet presAssocID="{EF07625C-3D8A-134E-9342-F205810A8C9A}" presName="connectorText" presStyleLbl="sibTrans2D1" presStyleIdx="0" presStyleCnt="3"/>
      <dgm:spPr/>
    </dgm:pt>
    <dgm:pt modelId="{42A3B1B7-2198-FC48-81A1-C2AC20C0214A}" type="pres">
      <dgm:prSet presAssocID="{8B723089-3212-E34B-B778-BE7311279152}" presName="node" presStyleLbl="node1" presStyleIdx="1" presStyleCnt="4">
        <dgm:presLayoutVars>
          <dgm:bulletEnabled val="1"/>
        </dgm:presLayoutVars>
      </dgm:prSet>
      <dgm:spPr/>
    </dgm:pt>
    <dgm:pt modelId="{7DC9C592-1D86-434A-96C8-545A7F4FECE4}" type="pres">
      <dgm:prSet presAssocID="{92F3AE1F-7CF4-0E4E-AD92-CC9DDA51D05A}" presName="sibTrans" presStyleLbl="sibTrans2D1" presStyleIdx="1" presStyleCnt="3" custAng="21403044"/>
      <dgm:spPr/>
    </dgm:pt>
    <dgm:pt modelId="{86F2A8CF-41AF-864D-8642-88310B73908A}" type="pres">
      <dgm:prSet presAssocID="{92F3AE1F-7CF4-0E4E-AD92-CC9DDA51D05A}" presName="connectorText" presStyleLbl="sibTrans2D1" presStyleIdx="1" presStyleCnt="3"/>
      <dgm:spPr/>
    </dgm:pt>
    <dgm:pt modelId="{E66579B5-8437-6E47-9E7B-772C542E5672}" type="pres">
      <dgm:prSet presAssocID="{14800147-5EB0-A046-ACFA-A00F2E46BB2A}" presName="node" presStyleLbl="node1" presStyleIdx="2" presStyleCnt="4" custScaleX="111471">
        <dgm:presLayoutVars>
          <dgm:bulletEnabled val="1"/>
        </dgm:presLayoutVars>
      </dgm:prSet>
      <dgm:spPr/>
    </dgm:pt>
    <dgm:pt modelId="{8C5B34E6-1EBB-5344-9E86-EF1BC7524739}" type="pres">
      <dgm:prSet presAssocID="{FD890C16-4CAC-9942-8041-EA6A38E243FC}" presName="sibTrans" presStyleLbl="sibTrans2D1" presStyleIdx="2" presStyleCnt="3"/>
      <dgm:spPr/>
    </dgm:pt>
    <dgm:pt modelId="{8FAC8C4F-DA4A-1C4E-8167-DD69A5077BC0}" type="pres">
      <dgm:prSet presAssocID="{FD890C16-4CAC-9942-8041-EA6A38E243FC}" presName="connectorText" presStyleLbl="sibTrans2D1" presStyleIdx="2" presStyleCnt="3"/>
      <dgm:spPr/>
    </dgm:pt>
    <dgm:pt modelId="{B17C5E11-C218-7B41-92DA-A351214BBDBE}" type="pres">
      <dgm:prSet presAssocID="{21E31C66-B428-6049-A452-5922E2FF8434}" presName="node" presStyleLbl="node1" presStyleIdx="3" presStyleCnt="4">
        <dgm:presLayoutVars>
          <dgm:bulletEnabled val="1"/>
        </dgm:presLayoutVars>
      </dgm:prSet>
      <dgm:spPr/>
    </dgm:pt>
  </dgm:ptLst>
  <dgm:cxnLst>
    <dgm:cxn modelId="{DCE40618-414B-D941-BDEA-4FE6C4DA8C16}" srcId="{A4DD884E-63E6-1444-A88B-CD7D08E920B1}" destId="{14800147-5EB0-A046-ACFA-A00F2E46BB2A}" srcOrd="2" destOrd="0" parTransId="{FD0168C6-54B9-894A-94DF-8791D73DEE01}" sibTransId="{FD890C16-4CAC-9942-8041-EA6A38E243FC}"/>
    <dgm:cxn modelId="{EFD69319-FD92-A64A-9E47-7C1D1C292482}" srcId="{A4DD884E-63E6-1444-A88B-CD7D08E920B1}" destId="{21E31C66-B428-6049-A452-5922E2FF8434}" srcOrd="3" destOrd="0" parTransId="{78EE7C33-1D98-FA4D-A3A8-8923D09F5D92}" sibTransId="{22F50B58-7AB8-8249-B714-65DD4BF45937}"/>
    <dgm:cxn modelId="{C9E23825-C7E2-7D4A-9B06-ABCD730A26DC}" srcId="{A4DD884E-63E6-1444-A88B-CD7D08E920B1}" destId="{8B723089-3212-E34B-B778-BE7311279152}" srcOrd="1" destOrd="0" parTransId="{E44D4AF3-D810-924E-AE2E-3B93991C0F5E}" sibTransId="{92F3AE1F-7CF4-0E4E-AD92-CC9DDA51D05A}"/>
    <dgm:cxn modelId="{963C0634-110E-40B6-9696-6A13DB414BEE}" type="presOf" srcId="{14800147-5EB0-A046-ACFA-A00F2E46BB2A}" destId="{E66579B5-8437-6E47-9E7B-772C542E5672}" srcOrd="0" destOrd="0" presId="urn:microsoft.com/office/officeart/2005/8/layout/process5"/>
    <dgm:cxn modelId="{C6235A3A-7C5E-4774-B482-667EF0CBCFC2}" type="presOf" srcId="{92F3AE1F-7CF4-0E4E-AD92-CC9DDA51D05A}" destId="{86F2A8CF-41AF-864D-8642-88310B73908A}" srcOrd="1" destOrd="0" presId="urn:microsoft.com/office/officeart/2005/8/layout/process5"/>
    <dgm:cxn modelId="{7E48A35A-92ED-402E-80EE-059D62C1830D}" type="presOf" srcId="{92F3AE1F-7CF4-0E4E-AD92-CC9DDA51D05A}" destId="{7DC9C592-1D86-434A-96C8-545A7F4FECE4}" srcOrd="0" destOrd="0" presId="urn:microsoft.com/office/officeart/2005/8/layout/process5"/>
    <dgm:cxn modelId="{9A673F62-443C-4381-90CC-6CA086FD2971}" type="presOf" srcId="{21E31C66-B428-6049-A452-5922E2FF8434}" destId="{B17C5E11-C218-7B41-92DA-A351214BBDBE}" srcOrd="0" destOrd="0" presId="urn:microsoft.com/office/officeart/2005/8/layout/process5"/>
    <dgm:cxn modelId="{2B73A86B-BE6C-4B38-9FE8-9D0201D4FCDF}" type="presOf" srcId="{EF07625C-3D8A-134E-9342-F205810A8C9A}" destId="{81E6D9A4-117C-BD4B-B9E4-DA7B085265F8}" srcOrd="1" destOrd="0" presId="urn:microsoft.com/office/officeart/2005/8/layout/process5"/>
    <dgm:cxn modelId="{75FBD36C-EA6C-48E9-9CAD-3E7307185C98}" type="presOf" srcId="{FD890C16-4CAC-9942-8041-EA6A38E243FC}" destId="{8FAC8C4F-DA4A-1C4E-8167-DD69A5077BC0}" srcOrd="1" destOrd="0" presId="urn:microsoft.com/office/officeart/2005/8/layout/process5"/>
    <dgm:cxn modelId="{7D7BC587-81CE-5B40-BBC5-50A1A3C512ED}" srcId="{A4DD884E-63E6-1444-A88B-CD7D08E920B1}" destId="{3835C9AF-C8B8-1C4B-9620-F1414EB1BBA6}" srcOrd="0" destOrd="0" parTransId="{D30EA9A2-157A-A94A-B794-891764C3925E}" sibTransId="{EF07625C-3D8A-134E-9342-F205810A8C9A}"/>
    <dgm:cxn modelId="{A747E899-1E4C-4BDB-893D-6981A7792BE6}" type="presOf" srcId="{3835C9AF-C8B8-1C4B-9620-F1414EB1BBA6}" destId="{8AD35B85-3272-3842-B975-0D28FA12B9EA}" srcOrd="0" destOrd="0" presId="urn:microsoft.com/office/officeart/2005/8/layout/process5"/>
    <dgm:cxn modelId="{A0AF93A1-6C3E-4AE3-8E01-923842D0F2D7}" type="presOf" srcId="{A4DD884E-63E6-1444-A88B-CD7D08E920B1}" destId="{ADB7CF85-0D40-EA4C-933F-CAFE371BFBC7}" srcOrd="0" destOrd="0" presId="urn:microsoft.com/office/officeart/2005/8/layout/process5"/>
    <dgm:cxn modelId="{5031D6AB-575B-4611-ABF4-95884974241D}" type="presOf" srcId="{8B723089-3212-E34B-B778-BE7311279152}" destId="{42A3B1B7-2198-FC48-81A1-C2AC20C0214A}" srcOrd="0" destOrd="0" presId="urn:microsoft.com/office/officeart/2005/8/layout/process5"/>
    <dgm:cxn modelId="{316AFCBB-F333-4709-868F-227256BA9AA4}" type="presOf" srcId="{EF07625C-3D8A-134E-9342-F205810A8C9A}" destId="{FD726207-BDF7-F648-8A1D-4792344EE082}" srcOrd="0" destOrd="0" presId="urn:microsoft.com/office/officeart/2005/8/layout/process5"/>
    <dgm:cxn modelId="{FA58A9CA-9452-4A5F-A73B-34B48B3188D2}" type="presOf" srcId="{FD890C16-4CAC-9942-8041-EA6A38E243FC}" destId="{8C5B34E6-1EBB-5344-9E86-EF1BC7524739}" srcOrd="0" destOrd="0" presId="urn:microsoft.com/office/officeart/2005/8/layout/process5"/>
    <dgm:cxn modelId="{737ED182-845B-4933-97CF-6D3BEBB8A46D}" type="presParOf" srcId="{ADB7CF85-0D40-EA4C-933F-CAFE371BFBC7}" destId="{8AD35B85-3272-3842-B975-0D28FA12B9EA}" srcOrd="0" destOrd="0" presId="urn:microsoft.com/office/officeart/2005/8/layout/process5"/>
    <dgm:cxn modelId="{8032DF9A-8774-48B9-9FB9-24930B535646}" type="presParOf" srcId="{ADB7CF85-0D40-EA4C-933F-CAFE371BFBC7}" destId="{FD726207-BDF7-F648-8A1D-4792344EE082}" srcOrd="1" destOrd="0" presId="urn:microsoft.com/office/officeart/2005/8/layout/process5"/>
    <dgm:cxn modelId="{06F6E810-89C8-4C89-B889-8072E1EAD6EF}" type="presParOf" srcId="{FD726207-BDF7-F648-8A1D-4792344EE082}" destId="{81E6D9A4-117C-BD4B-B9E4-DA7B085265F8}" srcOrd="0" destOrd="0" presId="urn:microsoft.com/office/officeart/2005/8/layout/process5"/>
    <dgm:cxn modelId="{F983AC86-CB84-4B7B-81A3-8109C82EA4B7}" type="presParOf" srcId="{ADB7CF85-0D40-EA4C-933F-CAFE371BFBC7}" destId="{42A3B1B7-2198-FC48-81A1-C2AC20C0214A}" srcOrd="2" destOrd="0" presId="urn:microsoft.com/office/officeart/2005/8/layout/process5"/>
    <dgm:cxn modelId="{1C62F653-536A-45E6-999B-F574ABE4FE2D}" type="presParOf" srcId="{ADB7CF85-0D40-EA4C-933F-CAFE371BFBC7}" destId="{7DC9C592-1D86-434A-96C8-545A7F4FECE4}" srcOrd="3" destOrd="0" presId="urn:microsoft.com/office/officeart/2005/8/layout/process5"/>
    <dgm:cxn modelId="{DB4BC947-E777-4899-8B06-1CBAECCFB15C}" type="presParOf" srcId="{7DC9C592-1D86-434A-96C8-545A7F4FECE4}" destId="{86F2A8CF-41AF-864D-8642-88310B73908A}" srcOrd="0" destOrd="0" presId="urn:microsoft.com/office/officeart/2005/8/layout/process5"/>
    <dgm:cxn modelId="{13FB0F5F-51A5-4904-868A-8E19601C1184}" type="presParOf" srcId="{ADB7CF85-0D40-EA4C-933F-CAFE371BFBC7}" destId="{E66579B5-8437-6E47-9E7B-772C542E5672}" srcOrd="4" destOrd="0" presId="urn:microsoft.com/office/officeart/2005/8/layout/process5"/>
    <dgm:cxn modelId="{7A213890-6F52-49D7-B327-4153D12F252D}" type="presParOf" srcId="{ADB7CF85-0D40-EA4C-933F-CAFE371BFBC7}" destId="{8C5B34E6-1EBB-5344-9E86-EF1BC7524739}" srcOrd="5" destOrd="0" presId="urn:microsoft.com/office/officeart/2005/8/layout/process5"/>
    <dgm:cxn modelId="{42A34787-D5A9-4AC7-AB78-F65BE665A868}" type="presParOf" srcId="{8C5B34E6-1EBB-5344-9E86-EF1BC7524739}" destId="{8FAC8C4F-DA4A-1C4E-8167-DD69A5077BC0}" srcOrd="0" destOrd="0" presId="urn:microsoft.com/office/officeart/2005/8/layout/process5"/>
    <dgm:cxn modelId="{14314379-B0A6-4227-882E-2D59638D086F}" type="presParOf" srcId="{ADB7CF85-0D40-EA4C-933F-CAFE371BFBC7}" destId="{B17C5E11-C218-7B41-92DA-A351214BBDBE}"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2511A-BB4B-BE43-A60C-7E964DEF2AD3}" type="doc">
      <dgm:prSet loTypeId="urn:microsoft.com/office/officeart/2005/8/layout/hList9" loCatId="" qsTypeId="urn:microsoft.com/office/officeart/2005/8/quickstyle/simple4" qsCatId="simple" csTypeId="urn:microsoft.com/office/officeart/2005/8/colors/colorful1#51" csCatId="colorful" phldr="1"/>
      <dgm:spPr/>
      <dgm:t>
        <a:bodyPr/>
        <a:lstStyle/>
        <a:p>
          <a:endParaRPr lang="en-US"/>
        </a:p>
      </dgm:t>
    </dgm:pt>
    <dgm:pt modelId="{8279980A-A9AA-2F4D-8774-50FF18880AB1}">
      <dgm:prSet phldrT="[Text]"/>
      <dgm:spPr>
        <a:solidFill>
          <a:schemeClr val="tx2">
            <a:lumMod val="60000"/>
            <a:lumOff val="40000"/>
          </a:schemeClr>
        </a:solidFill>
      </dgm:spPr>
      <dgm:t>
        <a:bodyPr/>
        <a:lstStyle/>
        <a:p>
          <a:r>
            <a:rPr lang="zh-CN" altLang="en-US" dirty="0"/>
            <a:t>不足</a:t>
          </a:r>
          <a:endParaRPr lang="en-US" dirty="0"/>
        </a:p>
      </dgm:t>
    </dgm:pt>
    <dgm:pt modelId="{67568AF6-0068-6245-AD3C-659A1A75925E}" type="parTrans" cxnId="{D3A6254D-99D0-C147-A147-D402551B0741}">
      <dgm:prSet/>
      <dgm:spPr/>
      <dgm:t>
        <a:bodyPr/>
        <a:lstStyle/>
        <a:p>
          <a:endParaRPr lang="en-US"/>
        </a:p>
      </dgm:t>
    </dgm:pt>
    <dgm:pt modelId="{C1CB8421-6121-D04B-B7D3-770A1DF2512C}" type="sibTrans" cxnId="{D3A6254D-99D0-C147-A147-D402551B0741}">
      <dgm:prSet/>
      <dgm:spPr/>
      <dgm:t>
        <a:bodyPr/>
        <a:lstStyle/>
        <a:p>
          <a:endParaRPr lang="en-US"/>
        </a:p>
      </dgm:t>
    </dgm:pt>
    <dgm:pt modelId="{69269708-54A9-FD44-B464-EB8E3EA3FBA3}">
      <dgm:prSet phldrT="[Text]"/>
      <dgm:spPr/>
      <dgm:t>
        <a:bodyPr/>
        <a:lstStyle/>
        <a:p>
          <a:r>
            <a:rPr lang="zh-CN" altLang="en-US" dirty="0"/>
            <a:t>忙等现象</a:t>
          </a:r>
          <a:endParaRPr lang="en-US" dirty="0"/>
        </a:p>
      </dgm:t>
    </dgm:pt>
    <dgm:pt modelId="{BD202065-591C-AA47-A0BC-CF3DCF879551}" type="parTrans" cxnId="{FA5A24AD-F933-744E-B94B-73CADC8F9259}">
      <dgm:prSet/>
      <dgm:spPr/>
      <dgm:t>
        <a:bodyPr/>
        <a:lstStyle/>
        <a:p>
          <a:endParaRPr lang="en-US"/>
        </a:p>
      </dgm:t>
    </dgm:pt>
    <dgm:pt modelId="{421F9088-7EE5-0342-9180-CB2EC48B15FF}" type="sibTrans" cxnId="{FA5A24AD-F933-744E-B94B-73CADC8F9259}">
      <dgm:prSet/>
      <dgm:spPr/>
      <dgm:t>
        <a:bodyPr/>
        <a:lstStyle/>
        <a:p>
          <a:endParaRPr lang="en-US"/>
        </a:p>
      </dgm:t>
    </dgm:pt>
    <dgm:pt modelId="{C1A75A6E-5B04-0A48-B774-16A568E22F73}">
      <dgm:prSet phldrT="[Text]"/>
      <dgm:spPr>
        <a:solidFill>
          <a:schemeClr val="tx2">
            <a:lumMod val="40000"/>
            <a:lumOff val="60000"/>
          </a:schemeClr>
        </a:solidFill>
      </dgm:spPr>
      <dgm:t>
        <a:bodyPr/>
        <a:lstStyle/>
        <a:p>
          <a:r>
            <a:rPr lang="zh-CN" altLang="en-US" dirty="0"/>
            <a:t>可能饥饿</a:t>
          </a:r>
          <a:endParaRPr lang="en-US" dirty="0"/>
        </a:p>
      </dgm:t>
    </dgm:pt>
    <dgm:pt modelId="{E57D34B9-3598-4A4B-91EC-A863039E18CA}" type="parTrans" cxnId="{513B4EAE-E47F-BC4D-9590-DEE04E8E0874}">
      <dgm:prSet/>
      <dgm:spPr/>
      <dgm:t>
        <a:bodyPr/>
        <a:lstStyle/>
        <a:p>
          <a:endParaRPr lang="en-US"/>
        </a:p>
      </dgm:t>
    </dgm:pt>
    <dgm:pt modelId="{B2E97978-4F24-2F48-A756-96882D76C534}" type="sibTrans" cxnId="{513B4EAE-E47F-BC4D-9590-DEE04E8E0874}">
      <dgm:prSet/>
      <dgm:spPr/>
      <dgm:t>
        <a:bodyPr/>
        <a:lstStyle/>
        <a:p>
          <a:endParaRPr lang="en-US"/>
        </a:p>
      </dgm:t>
    </dgm:pt>
    <dgm:pt modelId="{CB64EDBA-C7AB-144D-91BF-7AE877C29C73}">
      <dgm:prSet phldrT="[Text]"/>
      <dgm:spPr/>
      <dgm:t>
        <a:bodyPr/>
        <a:lstStyle/>
        <a:p>
          <a:r>
            <a:rPr lang="zh-CN" altLang="en-US" dirty="0"/>
            <a:t>可能死锁</a:t>
          </a:r>
          <a:endParaRPr lang="en-US" dirty="0"/>
        </a:p>
      </dgm:t>
    </dgm:pt>
    <dgm:pt modelId="{1155B0EE-2912-8540-8841-1F893F538C5D}" type="parTrans" cxnId="{763A348E-27BE-AC48-AD0A-2453ABAD555E}">
      <dgm:prSet/>
      <dgm:spPr/>
      <dgm:t>
        <a:bodyPr/>
        <a:lstStyle/>
        <a:p>
          <a:endParaRPr lang="en-US"/>
        </a:p>
      </dgm:t>
    </dgm:pt>
    <dgm:pt modelId="{CAAB980B-7319-5144-AFA7-19CF8A3A7824}" type="sibTrans" cxnId="{763A348E-27BE-AC48-AD0A-2453ABAD555E}">
      <dgm:prSet/>
      <dgm:spPr/>
      <dgm:t>
        <a:bodyPr/>
        <a:lstStyle/>
        <a:p>
          <a:endParaRPr lang="en-US"/>
        </a:p>
      </dgm:t>
    </dgm:pt>
    <dgm:pt modelId="{C587DF7A-7AC2-1048-BB99-7CA4611BFA45}" type="pres">
      <dgm:prSet presAssocID="{9EF2511A-BB4B-BE43-A60C-7E964DEF2AD3}" presName="list" presStyleCnt="0">
        <dgm:presLayoutVars>
          <dgm:dir/>
          <dgm:animLvl val="lvl"/>
        </dgm:presLayoutVars>
      </dgm:prSet>
      <dgm:spPr/>
    </dgm:pt>
    <dgm:pt modelId="{84BCD5B4-907E-0146-AC27-B82106452EF3}" type="pres">
      <dgm:prSet presAssocID="{8279980A-A9AA-2F4D-8774-50FF18880AB1}" presName="posSpace" presStyleCnt="0"/>
      <dgm:spPr/>
    </dgm:pt>
    <dgm:pt modelId="{B5A1610F-03B3-6C46-A484-2AF3C98843FE}" type="pres">
      <dgm:prSet presAssocID="{8279980A-A9AA-2F4D-8774-50FF18880AB1}" presName="vertFlow" presStyleCnt="0"/>
      <dgm:spPr/>
    </dgm:pt>
    <dgm:pt modelId="{CEEF1E56-195D-2340-A12A-B65CFE5271A2}" type="pres">
      <dgm:prSet presAssocID="{8279980A-A9AA-2F4D-8774-50FF18880AB1}" presName="topSpace" presStyleCnt="0"/>
      <dgm:spPr/>
    </dgm:pt>
    <dgm:pt modelId="{49C48D2B-3652-7846-9A71-8A0942D2AACB}" type="pres">
      <dgm:prSet presAssocID="{8279980A-A9AA-2F4D-8774-50FF18880AB1}" presName="firstComp" presStyleCnt="0"/>
      <dgm:spPr/>
    </dgm:pt>
    <dgm:pt modelId="{4ED02810-E0C4-4C44-88C6-B8E3D1DB18D7}" type="pres">
      <dgm:prSet presAssocID="{8279980A-A9AA-2F4D-8774-50FF18880AB1}" presName="firstChild" presStyleLbl="bgAccFollowNode1" presStyleIdx="0" presStyleCnt="3" custScaleX="116878"/>
      <dgm:spPr/>
    </dgm:pt>
    <dgm:pt modelId="{F7D5B44C-788E-1D49-B02B-36756F8F4300}" type="pres">
      <dgm:prSet presAssocID="{8279980A-A9AA-2F4D-8774-50FF18880AB1}" presName="firstChildTx" presStyleLbl="bgAccFollowNode1" presStyleIdx="0" presStyleCnt="3">
        <dgm:presLayoutVars>
          <dgm:bulletEnabled val="1"/>
        </dgm:presLayoutVars>
      </dgm:prSet>
      <dgm:spPr/>
    </dgm:pt>
    <dgm:pt modelId="{83233713-B21B-D249-B22D-23E8F657CD7F}" type="pres">
      <dgm:prSet presAssocID="{C1A75A6E-5B04-0A48-B774-16A568E22F73}" presName="comp" presStyleCnt="0"/>
      <dgm:spPr/>
    </dgm:pt>
    <dgm:pt modelId="{AC117D10-4AF4-8C48-8104-83036BE68352}" type="pres">
      <dgm:prSet presAssocID="{C1A75A6E-5B04-0A48-B774-16A568E22F73}" presName="child" presStyleLbl="bgAccFollowNode1" presStyleIdx="1" presStyleCnt="3" custScaleX="116878"/>
      <dgm:spPr/>
    </dgm:pt>
    <dgm:pt modelId="{08EF035A-5BC6-564D-9BA9-38CBF48024B0}" type="pres">
      <dgm:prSet presAssocID="{C1A75A6E-5B04-0A48-B774-16A568E22F73}" presName="childTx" presStyleLbl="bgAccFollowNode1" presStyleIdx="1" presStyleCnt="3">
        <dgm:presLayoutVars>
          <dgm:bulletEnabled val="1"/>
        </dgm:presLayoutVars>
      </dgm:prSet>
      <dgm:spPr/>
    </dgm:pt>
    <dgm:pt modelId="{85460230-9B82-2D4C-8375-BE1E98AF808D}" type="pres">
      <dgm:prSet presAssocID="{CB64EDBA-C7AB-144D-91BF-7AE877C29C73}" presName="comp" presStyleCnt="0"/>
      <dgm:spPr/>
    </dgm:pt>
    <dgm:pt modelId="{DB20DC8C-9485-B44E-B377-E8419DD3CE4B}" type="pres">
      <dgm:prSet presAssocID="{CB64EDBA-C7AB-144D-91BF-7AE877C29C73}" presName="child" presStyleLbl="bgAccFollowNode1" presStyleIdx="2" presStyleCnt="3" custScaleX="116878"/>
      <dgm:spPr/>
    </dgm:pt>
    <dgm:pt modelId="{1FBDE5A5-656E-924B-91C3-1D28F5694159}" type="pres">
      <dgm:prSet presAssocID="{CB64EDBA-C7AB-144D-91BF-7AE877C29C73}" presName="childTx" presStyleLbl="bgAccFollowNode1" presStyleIdx="2" presStyleCnt="3">
        <dgm:presLayoutVars>
          <dgm:bulletEnabled val="1"/>
        </dgm:presLayoutVars>
      </dgm:prSet>
      <dgm:spPr/>
    </dgm:pt>
    <dgm:pt modelId="{19FAB068-C871-8447-83CB-ABED7958C90A}" type="pres">
      <dgm:prSet presAssocID="{8279980A-A9AA-2F4D-8774-50FF18880AB1}" presName="negSpace" presStyleCnt="0"/>
      <dgm:spPr/>
    </dgm:pt>
    <dgm:pt modelId="{6BECD518-826C-F142-BC02-2EBA8B332D9E}" type="pres">
      <dgm:prSet presAssocID="{8279980A-A9AA-2F4D-8774-50FF18880AB1}" presName="circle" presStyleLbl="node1" presStyleIdx="0" presStyleCnt="1" custLinFactNeighborX="-17987" custLinFactNeighborY="-47"/>
      <dgm:spPr/>
    </dgm:pt>
  </dgm:ptLst>
  <dgm:cxnLst>
    <dgm:cxn modelId="{D3A6254D-99D0-C147-A147-D402551B0741}" srcId="{9EF2511A-BB4B-BE43-A60C-7E964DEF2AD3}" destId="{8279980A-A9AA-2F4D-8774-50FF18880AB1}" srcOrd="0" destOrd="0" parTransId="{67568AF6-0068-6245-AD3C-659A1A75925E}" sibTransId="{C1CB8421-6121-D04B-B7D3-770A1DF2512C}"/>
    <dgm:cxn modelId="{763A348E-27BE-AC48-AD0A-2453ABAD555E}" srcId="{8279980A-A9AA-2F4D-8774-50FF18880AB1}" destId="{CB64EDBA-C7AB-144D-91BF-7AE877C29C73}" srcOrd="2" destOrd="0" parTransId="{1155B0EE-2912-8540-8841-1F893F538C5D}" sibTransId="{CAAB980B-7319-5144-AFA7-19CF8A3A7824}"/>
    <dgm:cxn modelId="{FE453E90-ABA6-48D4-89E8-86CB6ABAD867}" type="presOf" srcId="{C1A75A6E-5B04-0A48-B774-16A568E22F73}" destId="{08EF035A-5BC6-564D-9BA9-38CBF48024B0}" srcOrd="1" destOrd="0" presId="urn:microsoft.com/office/officeart/2005/8/layout/hList9"/>
    <dgm:cxn modelId="{E2A08591-DC62-4A07-A089-4E1D57145EBD}" type="presOf" srcId="{69269708-54A9-FD44-B464-EB8E3EA3FBA3}" destId="{4ED02810-E0C4-4C44-88C6-B8E3D1DB18D7}" srcOrd="0" destOrd="0" presId="urn:microsoft.com/office/officeart/2005/8/layout/hList9"/>
    <dgm:cxn modelId="{48B783A5-7969-4F2A-AFC9-3D17C3632C25}" type="presOf" srcId="{CB64EDBA-C7AB-144D-91BF-7AE877C29C73}" destId="{DB20DC8C-9485-B44E-B377-E8419DD3CE4B}" srcOrd="0" destOrd="0" presId="urn:microsoft.com/office/officeart/2005/8/layout/hList9"/>
    <dgm:cxn modelId="{FA5A24AD-F933-744E-B94B-73CADC8F9259}" srcId="{8279980A-A9AA-2F4D-8774-50FF18880AB1}" destId="{69269708-54A9-FD44-B464-EB8E3EA3FBA3}" srcOrd="0" destOrd="0" parTransId="{BD202065-591C-AA47-A0BC-CF3DCF879551}" sibTransId="{421F9088-7EE5-0342-9180-CB2EC48B15FF}"/>
    <dgm:cxn modelId="{513B4EAE-E47F-BC4D-9590-DEE04E8E0874}" srcId="{8279980A-A9AA-2F4D-8774-50FF18880AB1}" destId="{C1A75A6E-5B04-0A48-B774-16A568E22F73}" srcOrd="1" destOrd="0" parTransId="{E57D34B9-3598-4A4B-91EC-A863039E18CA}" sibTransId="{B2E97978-4F24-2F48-A756-96882D76C534}"/>
    <dgm:cxn modelId="{78E558B4-16AA-429F-B6A3-EEBBDCF7D9A4}" type="presOf" srcId="{69269708-54A9-FD44-B464-EB8E3EA3FBA3}" destId="{F7D5B44C-788E-1D49-B02B-36756F8F4300}" srcOrd="1" destOrd="0" presId="urn:microsoft.com/office/officeart/2005/8/layout/hList9"/>
    <dgm:cxn modelId="{CBA45AC3-8C0B-4D1F-B014-121CCD017484}" type="presOf" srcId="{8279980A-A9AA-2F4D-8774-50FF18880AB1}" destId="{6BECD518-826C-F142-BC02-2EBA8B332D9E}" srcOrd="0" destOrd="0" presId="urn:microsoft.com/office/officeart/2005/8/layout/hList9"/>
    <dgm:cxn modelId="{E4FB88CB-2DD6-49C1-B402-781DCBA442B8}" type="presOf" srcId="{CB64EDBA-C7AB-144D-91BF-7AE877C29C73}" destId="{1FBDE5A5-656E-924B-91C3-1D28F5694159}" srcOrd="1" destOrd="0" presId="urn:microsoft.com/office/officeart/2005/8/layout/hList9"/>
    <dgm:cxn modelId="{B337ECE7-52C2-450A-A32F-6AA8EF5EF4F8}" type="presOf" srcId="{9EF2511A-BB4B-BE43-A60C-7E964DEF2AD3}" destId="{C587DF7A-7AC2-1048-BB99-7CA4611BFA45}" srcOrd="0" destOrd="0" presId="urn:microsoft.com/office/officeart/2005/8/layout/hList9"/>
    <dgm:cxn modelId="{C25DD7EF-7CA6-4109-A888-F519512BC40D}" type="presOf" srcId="{C1A75A6E-5B04-0A48-B774-16A568E22F73}" destId="{AC117D10-4AF4-8C48-8104-83036BE68352}" srcOrd="0" destOrd="0" presId="urn:microsoft.com/office/officeart/2005/8/layout/hList9"/>
    <dgm:cxn modelId="{0269780D-F9AD-4B19-95A3-2CDDA55F520A}" type="presParOf" srcId="{C587DF7A-7AC2-1048-BB99-7CA4611BFA45}" destId="{84BCD5B4-907E-0146-AC27-B82106452EF3}" srcOrd="0" destOrd="0" presId="urn:microsoft.com/office/officeart/2005/8/layout/hList9"/>
    <dgm:cxn modelId="{9950B360-A9DA-40F4-8A59-61E461012722}" type="presParOf" srcId="{C587DF7A-7AC2-1048-BB99-7CA4611BFA45}" destId="{B5A1610F-03B3-6C46-A484-2AF3C98843FE}" srcOrd="1" destOrd="0" presId="urn:microsoft.com/office/officeart/2005/8/layout/hList9"/>
    <dgm:cxn modelId="{49B05C35-E072-4A54-961C-DE11D0565A8C}" type="presParOf" srcId="{B5A1610F-03B3-6C46-A484-2AF3C98843FE}" destId="{CEEF1E56-195D-2340-A12A-B65CFE5271A2}" srcOrd="0" destOrd="0" presId="urn:microsoft.com/office/officeart/2005/8/layout/hList9"/>
    <dgm:cxn modelId="{CD86FDEB-8635-4828-BDEB-9E16FC72247F}" type="presParOf" srcId="{B5A1610F-03B3-6C46-A484-2AF3C98843FE}" destId="{49C48D2B-3652-7846-9A71-8A0942D2AACB}" srcOrd="1" destOrd="0" presId="urn:microsoft.com/office/officeart/2005/8/layout/hList9"/>
    <dgm:cxn modelId="{0952B8A6-BD3C-4EF3-944B-CD6F7D89D88B}" type="presParOf" srcId="{49C48D2B-3652-7846-9A71-8A0942D2AACB}" destId="{4ED02810-E0C4-4C44-88C6-B8E3D1DB18D7}" srcOrd="0" destOrd="0" presId="urn:microsoft.com/office/officeart/2005/8/layout/hList9"/>
    <dgm:cxn modelId="{3B508D56-124D-445E-9F1D-3984B6F915CA}" type="presParOf" srcId="{49C48D2B-3652-7846-9A71-8A0942D2AACB}" destId="{F7D5B44C-788E-1D49-B02B-36756F8F4300}" srcOrd="1" destOrd="0" presId="urn:microsoft.com/office/officeart/2005/8/layout/hList9"/>
    <dgm:cxn modelId="{4A9A9060-A4B7-4BB5-BF14-4588053F4964}" type="presParOf" srcId="{B5A1610F-03B3-6C46-A484-2AF3C98843FE}" destId="{83233713-B21B-D249-B22D-23E8F657CD7F}" srcOrd="2" destOrd="0" presId="urn:microsoft.com/office/officeart/2005/8/layout/hList9"/>
    <dgm:cxn modelId="{F2E14199-9FEF-499D-9580-49164CA1B4A1}" type="presParOf" srcId="{83233713-B21B-D249-B22D-23E8F657CD7F}" destId="{AC117D10-4AF4-8C48-8104-83036BE68352}" srcOrd="0" destOrd="0" presId="urn:microsoft.com/office/officeart/2005/8/layout/hList9"/>
    <dgm:cxn modelId="{98095F68-3086-4F63-BE5A-C4DF906DC372}" type="presParOf" srcId="{83233713-B21B-D249-B22D-23E8F657CD7F}" destId="{08EF035A-5BC6-564D-9BA9-38CBF48024B0}" srcOrd="1" destOrd="0" presId="urn:microsoft.com/office/officeart/2005/8/layout/hList9"/>
    <dgm:cxn modelId="{648BCE3D-B2EE-441F-BDE5-C44190E5E8E5}" type="presParOf" srcId="{B5A1610F-03B3-6C46-A484-2AF3C98843FE}" destId="{85460230-9B82-2D4C-8375-BE1E98AF808D}" srcOrd="3" destOrd="0" presId="urn:microsoft.com/office/officeart/2005/8/layout/hList9"/>
    <dgm:cxn modelId="{B4DADEF2-E9F6-4B2E-9E57-B1260CA82FD4}" type="presParOf" srcId="{85460230-9B82-2D4C-8375-BE1E98AF808D}" destId="{DB20DC8C-9485-B44E-B377-E8419DD3CE4B}" srcOrd="0" destOrd="0" presId="urn:microsoft.com/office/officeart/2005/8/layout/hList9"/>
    <dgm:cxn modelId="{E24455D4-4993-4343-82F6-73DA26E5A1CC}" type="presParOf" srcId="{85460230-9B82-2D4C-8375-BE1E98AF808D}" destId="{1FBDE5A5-656E-924B-91C3-1D28F5694159}" srcOrd="1" destOrd="0" presId="urn:microsoft.com/office/officeart/2005/8/layout/hList9"/>
    <dgm:cxn modelId="{A7A60546-1E5D-4942-91DB-F6C566ED6D0E}" type="presParOf" srcId="{C587DF7A-7AC2-1048-BB99-7CA4611BFA45}" destId="{19FAB068-C871-8447-83CB-ABED7958C90A}" srcOrd="2" destOrd="0" presId="urn:microsoft.com/office/officeart/2005/8/layout/hList9"/>
    <dgm:cxn modelId="{27FD207E-63DF-4241-AB6D-709BBD9FD1B5}" type="presParOf" srcId="{C587DF7A-7AC2-1048-BB99-7CA4611BFA45}" destId="{6BECD518-826C-F142-BC02-2EBA8B332D9E}"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F2511A-BB4B-BE43-A60C-7E964DEF2AD3}" type="doc">
      <dgm:prSet loTypeId="urn:microsoft.com/office/officeart/2005/8/layout/hList9" loCatId="" qsTypeId="urn:microsoft.com/office/officeart/2005/8/quickstyle/simple4" qsCatId="simple" csTypeId="urn:microsoft.com/office/officeart/2005/8/colors/colorful1#52" csCatId="colorful" phldr="1"/>
      <dgm:spPr/>
      <dgm:t>
        <a:bodyPr/>
        <a:lstStyle/>
        <a:p>
          <a:endParaRPr lang="en-US"/>
        </a:p>
      </dgm:t>
    </dgm:pt>
    <dgm:pt modelId="{EC4F6FF1-E562-294E-8892-9F63E0ABF4DE}">
      <dgm:prSet phldrT="[Text]"/>
      <dgm:spPr/>
      <dgm:t>
        <a:bodyPr/>
        <a:lstStyle/>
        <a:p>
          <a:r>
            <a:rPr lang="zh-CN" altLang="en-US" dirty="0"/>
            <a:t>优点</a:t>
          </a:r>
          <a:endParaRPr lang="en-US" dirty="0"/>
        </a:p>
      </dgm:t>
    </dgm:pt>
    <dgm:pt modelId="{028A0701-80F9-D242-A45F-4C9753B6943A}" type="parTrans" cxnId="{E5CC8330-859D-BE48-A06D-F8751F6C4D17}">
      <dgm:prSet/>
      <dgm:spPr/>
      <dgm:t>
        <a:bodyPr/>
        <a:lstStyle/>
        <a:p>
          <a:endParaRPr lang="en-US"/>
        </a:p>
      </dgm:t>
    </dgm:pt>
    <dgm:pt modelId="{923D199D-EA07-444E-A7B0-EDACDF57064D}" type="sibTrans" cxnId="{E5CC8330-859D-BE48-A06D-F8751F6C4D17}">
      <dgm:prSet/>
      <dgm:spPr/>
      <dgm:t>
        <a:bodyPr/>
        <a:lstStyle/>
        <a:p>
          <a:endParaRPr lang="en-US"/>
        </a:p>
      </dgm:t>
    </dgm:pt>
    <dgm:pt modelId="{198F58EA-7E32-BC45-BEEE-080D61D4576F}">
      <dgm:prSet phldrT="[Text]"/>
      <dgm:spPr/>
      <dgm:t>
        <a:bodyPr/>
        <a:lstStyle/>
        <a:p>
          <a:r>
            <a:rPr lang="zh-CN" altLang="en-US" dirty="0"/>
            <a:t>支持多处理机</a:t>
          </a:r>
          <a:endParaRPr lang="en-US" dirty="0"/>
        </a:p>
      </dgm:t>
    </dgm:pt>
    <dgm:pt modelId="{11BFC1DE-57B2-AB4F-BA54-3BF057C6DE8F}" type="parTrans" cxnId="{8FB1CDD9-DA9A-4B43-A893-A13353EAAD3F}">
      <dgm:prSet/>
      <dgm:spPr/>
      <dgm:t>
        <a:bodyPr/>
        <a:lstStyle/>
        <a:p>
          <a:endParaRPr lang="en-US"/>
        </a:p>
      </dgm:t>
    </dgm:pt>
    <dgm:pt modelId="{A71B3BA8-E435-564F-B713-1FB9304CCC53}" type="sibTrans" cxnId="{8FB1CDD9-DA9A-4B43-A893-A13353EAAD3F}">
      <dgm:prSet/>
      <dgm:spPr/>
      <dgm:t>
        <a:bodyPr/>
        <a:lstStyle/>
        <a:p>
          <a:endParaRPr lang="en-US"/>
        </a:p>
      </dgm:t>
    </dgm:pt>
    <dgm:pt modelId="{82F9C26B-51A5-404B-9865-D79452D0C0D6}">
      <dgm:prSet phldrT="[Text]"/>
      <dgm:spPr>
        <a:solidFill>
          <a:schemeClr val="tx2">
            <a:lumMod val="40000"/>
            <a:lumOff val="60000"/>
          </a:schemeClr>
        </a:solidFill>
      </dgm:spPr>
      <dgm:t>
        <a:bodyPr/>
        <a:lstStyle/>
        <a:p>
          <a:r>
            <a:rPr lang="zh-CN" altLang="en-US" dirty="0"/>
            <a:t>简单，易证明</a:t>
          </a:r>
          <a:endParaRPr lang="en-US" dirty="0"/>
        </a:p>
      </dgm:t>
    </dgm:pt>
    <dgm:pt modelId="{F4318DE3-4D2D-A546-919A-CDC78FBB185B}" type="parTrans" cxnId="{5942A18E-2780-8141-ABF0-F3B5ADAFA4A8}">
      <dgm:prSet/>
      <dgm:spPr/>
      <dgm:t>
        <a:bodyPr/>
        <a:lstStyle/>
        <a:p>
          <a:endParaRPr lang="en-US"/>
        </a:p>
      </dgm:t>
    </dgm:pt>
    <dgm:pt modelId="{3ACA3FC6-0732-E646-95C2-050B45476429}" type="sibTrans" cxnId="{5942A18E-2780-8141-ABF0-F3B5ADAFA4A8}">
      <dgm:prSet/>
      <dgm:spPr/>
      <dgm:t>
        <a:bodyPr/>
        <a:lstStyle/>
        <a:p>
          <a:endParaRPr lang="en-US"/>
        </a:p>
      </dgm:t>
    </dgm:pt>
    <dgm:pt modelId="{31AB75E0-AE8D-7C41-A712-EDFAA7A1CC10}">
      <dgm:prSet phldrT="[Text]"/>
      <dgm:spPr/>
      <dgm:t>
        <a:bodyPr/>
        <a:lstStyle/>
        <a:p>
          <a:r>
            <a:rPr lang="zh-CN" altLang="en-US" dirty="0"/>
            <a:t>支持多临界区</a:t>
          </a:r>
          <a:endParaRPr lang="en-US" dirty="0"/>
        </a:p>
      </dgm:t>
    </dgm:pt>
    <dgm:pt modelId="{EC88CAFE-057A-4248-BDF5-32EEFF0EB562}" type="parTrans" cxnId="{CFDBC291-DC0C-D849-A568-1708AFA9EA0C}">
      <dgm:prSet/>
      <dgm:spPr/>
      <dgm:t>
        <a:bodyPr/>
        <a:lstStyle/>
        <a:p>
          <a:endParaRPr lang="en-US"/>
        </a:p>
      </dgm:t>
    </dgm:pt>
    <dgm:pt modelId="{AE499A88-7269-2249-8DCC-A4E5D6DE77AB}" type="sibTrans" cxnId="{CFDBC291-DC0C-D849-A568-1708AFA9EA0C}">
      <dgm:prSet/>
      <dgm:spPr/>
      <dgm:t>
        <a:bodyPr/>
        <a:lstStyle/>
        <a:p>
          <a:endParaRPr lang="en-US"/>
        </a:p>
      </dgm:t>
    </dgm:pt>
    <dgm:pt modelId="{C587DF7A-7AC2-1048-BB99-7CA4611BFA45}" type="pres">
      <dgm:prSet presAssocID="{9EF2511A-BB4B-BE43-A60C-7E964DEF2AD3}" presName="list" presStyleCnt="0">
        <dgm:presLayoutVars>
          <dgm:dir/>
          <dgm:animLvl val="lvl"/>
        </dgm:presLayoutVars>
      </dgm:prSet>
      <dgm:spPr/>
    </dgm:pt>
    <dgm:pt modelId="{07881E94-4171-2A48-8976-C02B18A0A9EF}" type="pres">
      <dgm:prSet presAssocID="{EC4F6FF1-E562-294E-8892-9F63E0ABF4DE}" presName="posSpace" presStyleCnt="0"/>
      <dgm:spPr/>
    </dgm:pt>
    <dgm:pt modelId="{D2E61534-55F3-C345-A177-A03954BA31CD}" type="pres">
      <dgm:prSet presAssocID="{EC4F6FF1-E562-294E-8892-9F63E0ABF4DE}" presName="vertFlow" presStyleCnt="0"/>
      <dgm:spPr/>
    </dgm:pt>
    <dgm:pt modelId="{26307903-6FE6-D44C-8EB8-78071389F0B5}" type="pres">
      <dgm:prSet presAssocID="{EC4F6FF1-E562-294E-8892-9F63E0ABF4DE}" presName="topSpace" presStyleCnt="0"/>
      <dgm:spPr/>
    </dgm:pt>
    <dgm:pt modelId="{D013ECEA-9741-F248-8E8E-D8CEFEB6CEB5}" type="pres">
      <dgm:prSet presAssocID="{EC4F6FF1-E562-294E-8892-9F63E0ABF4DE}" presName="firstComp" presStyleCnt="0"/>
      <dgm:spPr/>
    </dgm:pt>
    <dgm:pt modelId="{5632E197-466E-594E-9A29-870C5236247B}" type="pres">
      <dgm:prSet presAssocID="{EC4F6FF1-E562-294E-8892-9F63E0ABF4DE}" presName="firstChild" presStyleLbl="bgAccFollowNode1" presStyleIdx="0" presStyleCnt="3" custScaleX="124662" custLinFactNeighborX="-10277"/>
      <dgm:spPr/>
    </dgm:pt>
    <dgm:pt modelId="{129BA3E2-73EF-7C40-8B9B-3937A4A1BAA4}" type="pres">
      <dgm:prSet presAssocID="{EC4F6FF1-E562-294E-8892-9F63E0ABF4DE}" presName="firstChildTx" presStyleLbl="bgAccFollowNode1" presStyleIdx="0" presStyleCnt="3">
        <dgm:presLayoutVars>
          <dgm:bulletEnabled val="1"/>
        </dgm:presLayoutVars>
      </dgm:prSet>
      <dgm:spPr/>
    </dgm:pt>
    <dgm:pt modelId="{DBB5BEFB-FCC9-0D4C-A318-91F3426355F2}" type="pres">
      <dgm:prSet presAssocID="{82F9C26B-51A5-404B-9865-D79452D0C0D6}" presName="comp" presStyleCnt="0"/>
      <dgm:spPr/>
    </dgm:pt>
    <dgm:pt modelId="{F9CE0ABD-B36A-4E4F-8519-C0241488E50C}" type="pres">
      <dgm:prSet presAssocID="{82F9C26B-51A5-404B-9865-D79452D0C0D6}" presName="child" presStyleLbl="bgAccFollowNode1" presStyleIdx="1" presStyleCnt="3" custScaleX="124662" custLinFactNeighborX="-10277"/>
      <dgm:spPr/>
    </dgm:pt>
    <dgm:pt modelId="{B6D92C8E-7CEC-C648-901C-BB3B6434C2AA}" type="pres">
      <dgm:prSet presAssocID="{82F9C26B-51A5-404B-9865-D79452D0C0D6}" presName="childTx" presStyleLbl="bgAccFollowNode1" presStyleIdx="1" presStyleCnt="3">
        <dgm:presLayoutVars>
          <dgm:bulletEnabled val="1"/>
        </dgm:presLayoutVars>
      </dgm:prSet>
      <dgm:spPr/>
    </dgm:pt>
    <dgm:pt modelId="{6CFFF7C1-CEA2-4443-8025-75773348F586}" type="pres">
      <dgm:prSet presAssocID="{31AB75E0-AE8D-7C41-A712-EDFAA7A1CC10}" presName="comp" presStyleCnt="0"/>
      <dgm:spPr/>
    </dgm:pt>
    <dgm:pt modelId="{6B820754-736A-8D40-BE84-39C2F032FBD7}" type="pres">
      <dgm:prSet presAssocID="{31AB75E0-AE8D-7C41-A712-EDFAA7A1CC10}" presName="child" presStyleLbl="bgAccFollowNode1" presStyleIdx="2" presStyleCnt="3" custScaleX="124662" custLinFactNeighborX="-10277"/>
      <dgm:spPr/>
    </dgm:pt>
    <dgm:pt modelId="{E128602B-A7A9-AA4E-9935-0C42C56BFC10}" type="pres">
      <dgm:prSet presAssocID="{31AB75E0-AE8D-7C41-A712-EDFAA7A1CC10}" presName="childTx" presStyleLbl="bgAccFollowNode1" presStyleIdx="2" presStyleCnt="3">
        <dgm:presLayoutVars>
          <dgm:bulletEnabled val="1"/>
        </dgm:presLayoutVars>
      </dgm:prSet>
      <dgm:spPr/>
    </dgm:pt>
    <dgm:pt modelId="{878D3918-BC2A-FC48-B087-CA73E7C8E885}" type="pres">
      <dgm:prSet presAssocID="{EC4F6FF1-E562-294E-8892-9F63E0ABF4DE}" presName="negSpace" presStyleCnt="0"/>
      <dgm:spPr/>
    </dgm:pt>
    <dgm:pt modelId="{A9EE8CEE-6B6A-B74B-916B-679FC66DC429}" type="pres">
      <dgm:prSet presAssocID="{EC4F6FF1-E562-294E-8892-9F63E0ABF4DE}" presName="circle" presStyleLbl="node1" presStyleIdx="0" presStyleCnt="1" custLinFactNeighborX="-59325" custLinFactNeighborY="-47"/>
      <dgm:spPr/>
    </dgm:pt>
  </dgm:ptLst>
  <dgm:cxnLst>
    <dgm:cxn modelId="{E5CC8330-859D-BE48-A06D-F8751F6C4D17}" srcId="{9EF2511A-BB4B-BE43-A60C-7E964DEF2AD3}" destId="{EC4F6FF1-E562-294E-8892-9F63E0ABF4DE}" srcOrd="0" destOrd="0" parTransId="{028A0701-80F9-D242-A45F-4C9753B6943A}" sibTransId="{923D199D-EA07-444E-A7B0-EDACDF57064D}"/>
    <dgm:cxn modelId="{88882F37-3277-4ABC-A732-4771F25CBF0B}" type="presOf" srcId="{31AB75E0-AE8D-7C41-A712-EDFAA7A1CC10}" destId="{6B820754-736A-8D40-BE84-39C2F032FBD7}" srcOrd="0" destOrd="0" presId="urn:microsoft.com/office/officeart/2005/8/layout/hList9"/>
    <dgm:cxn modelId="{FF03884E-FFE0-406B-AA21-E8E85695B57E}" type="presOf" srcId="{31AB75E0-AE8D-7C41-A712-EDFAA7A1CC10}" destId="{E128602B-A7A9-AA4E-9935-0C42C56BFC10}" srcOrd="1" destOrd="0" presId="urn:microsoft.com/office/officeart/2005/8/layout/hList9"/>
    <dgm:cxn modelId="{5451EC59-E7AE-4486-B983-42857E329FFA}" type="presOf" srcId="{EC4F6FF1-E562-294E-8892-9F63E0ABF4DE}" destId="{A9EE8CEE-6B6A-B74B-916B-679FC66DC429}" srcOrd="0" destOrd="0" presId="urn:microsoft.com/office/officeart/2005/8/layout/hList9"/>
    <dgm:cxn modelId="{AB37FB77-80E2-45D4-8419-A3D94B9762DA}" type="presOf" srcId="{198F58EA-7E32-BC45-BEEE-080D61D4576F}" destId="{129BA3E2-73EF-7C40-8B9B-3937A4A1BAA4}" srcOrd="1" destOrd="0" presId="urn:microsoft.com/office/officeart/2005/8/layout/hList9"/>
    <dgm:cxn modelId="{5942A18E-2780-8141-ABF0-F3B5ADAFA4A8}" srcId="{EC4F6FF1-E562-294E-8892-9F63E0ABF4DE}" destId="{82F9C26B-51A5-404B-9865-D79452D0C0D6}" srcOrd="1" destOrd="0" parTransId="{F4318DE3-4D2D-A546-919A-CDC78FBB185B}" sibTransId="{3ACA3FC6-0732-E646-95C2-050B45476429}"/>
    <dgm:cxn modelId="{CFDBC291-DC0C-D849-A568-1708AFA9EA0C}" srcId="{EC4F6FF1-E562-294E-8892-9F63E0ABF4DE}" destId="{31AB75E0-AE8D-7C41-A712-EDFAA7A1CC10}" srcOrd="2" destOrd="0" parTransId="{EC88CAFE-057A-4248-BDF5-32EEFF0EB562}" sibTransId="{AE499A88-7269-2249-8DCC-A4E5D6DE77AB}"/>
    <dgm:cxn modelId="{5B3A00A1-70FF-4B30-B712-A9B82A4255FC}" type="presOf" srcId="{82F9C26B-51A5-404B-9865-D79452D0C0D6}" destId="{B6D92C8E-7CEC-C648-901C-BB3B6434C2AA}" srcOrd="1" destOrd="0" presId="urn:microsoft.com/office/officeart/2005/8/layout/hList9"/>
    <dgm:cxn modelId="{E64A3DB6-3544-4299-BC93-21C590AFF1ED}" type="presOf" srcId="{82F9C26B-51A5-404B-9865-D79452D0C0D6}" destId="{F9CE0ABD-B36A-4E4F-8519-C0241488E50C}" srcOrd="0" destOrd="0" presId="urn:microsoft.com/office/officeart/2005/8/layout/hList9"/>
    <dgm:cxn modelId="{53DA7CBD-B417-4BD2-BDEC-0A4B65F56CEF}" type="presOf" srcId="{9EF2511A-BB4B-BE43-A60C-7E964DEF2AD3}" destId="{C587DF7A-7AC2-1048-BB99-7CA4611BFA45}" srcOrd="0" destOrd="0" presId="urn:microsoft.com/office/officeart/2005/8/layout/hList9"/>
    <dgm:cxn modelId="{8FB1CDD9-DA9A-4B43-A893-A13353EAAD3F}" srcId="{EC4F6FF1-E562-294E-8892-9F63E0ABF4DE}" destId="{198F58EA-7E32-BC45-BEEE-080D61D4576F}" srcOrd="0" destOrd="0" parTransId="{11BFC1DE-57B2-AB4F-BA54-3BF057C6DE8F}" sibTransId="{A71B3BA8-E435-564F-B713-1FB9304CCC53}"/>
    <dgm:cxn modelId="{041E46F0-7B69-4D44-A9A9-2C83508C961A}" type="presOf" srcId="{198F58EA-7E32-BC45-BEEE-080D61D4576F}" destId="{5632E197-466E-594E-9A29-870C5236247B}" srcOrd="0" destOrd="0" presId="urn:microsoft.com/office/officeart/2005/8/layout/hList9"/>
    <dgm:cxn modelId="{0FB66F22-43D0-48EB-889F-94337D269D1C}" type="presParOf" srcId="{C587DF7A-7AC2-1048-BB99-7CA4611BFA45}" destId="{07881E94-4171-2A48-8976-C02B18A0A9EF}" srcOrd="0" destOrd="0" presId="urn:microsoft.com/office/officeart/2005/8/layout/hList9"/>
    <dgm:cxn modelId="{A2A1DFE8-022F-46F2-8BAE-B82A39E32131}" type="presParOf" srcId="{C587DF7A-7AC2-1048-BB99-7CA4611BFA45}" destId="{D2E61534-55F3-C345-A177-A03954BA31CD}" srcOrd="1" destOrd="0" presId="urn:microsoft.com/office/officeart/2005/8/layout/hList9"/>
    <dgm:cxn modelId="{7ECFA2DE-2239-4CA6-B78B-F1CC54B63C34}" type="presParOf" srcId="{D2E61534-55F3-C345-A177-A03954BA31CD}" destId="{26307903-6FE6-D44C-8EB8-78071389F0B5}" srcOrd="0" destOrd="0" presId="urn:microsoft.com/office/officeart/2005/8/layout/hList9"/>
    <dgm:cxn modelId="{A8976DB7-A634-4131-B7FD-C88D6AA60CF4}" type="presParOf" srcId="{D2E61534-55F3-C345-A177-A03954BA31CD}" destId="{D013ECEA-9741-F248-8E8E-D8CEFEB6CEB5}" srcOrd="1" destOrd="0" presId="urn:microsoft.com/office/officeart/2005/8/layout/hList9"/>
    <dgm:cxn modelId="{E6CA6347-3D6F-4EBD-8D9E-15A18CFA8398}" type="presParOf" srcId="{D013ECEA-9741-F248-8E8E-D8CEFEB6CEB5}" destId="{5632E197-466E-594E-9A29-870C5236247B}" srcOrd="0" destOrd="0" presId="urn:microsoft.com/office/officeart/2005/8/layout/hList9"/>
    <dgm:cxn modelId="{6E0E9C4C-6495-416C-B53C-ADFD502F6610}" type="presParOf" srcId="{D013ECEA-9741-F248-8E8E-D8CEFEB6CEB5}" destId="{129BA3E2-73EF-7C40-8B9B-3937A4A1BAA4}" srcOrd="1" destOrd="0" presId="urn:microsoft.com/office/officeart/2005/8/layout/hList9"/>
    <dgm:cxn modelId="{D9DB20F0-B9E7-47A9-B59E-52E4B84CE7D5}" type="presParOf" srcId="{D2E61534-55F3-C345-A177-A03954BA31CD}" destId="{DBB5BEFB-FCC9-0D4C-A318-91F3426355F2}" srcOrd="2" destOrd="0" presId="urn:microsoft.com/office/officeart/2005/8/layout/hList9"/>
    <dgm:cxn modelId="{C61AADF7-F5D8-49DE-8C07-726DB7D57CAC}" type="presParOf" srcId="{DBB5BEFB-FCC9-0D4C-A318-91F3426355F2}" destId="{F9CE0ABD-B36A-4E4F-8519-C0241488E50C}" srcOrd="0" destOrd="0" presId="urn:microsoft.com/office/officeart/2005/8/layout/hList9"/>
    <dgm:cxn modelId="{1EC9C850-B17C-4927-98F5-D775AFE83FD2}" type="presParOf" srcId="{DBB5BEFB-FCC9-0D4C-A318-91F3426355F2}" destId="{B6D92C8E-7CEC-C648-901C-BB3B6434C2AA}" srcOrd="1" destOrd="0" presId="urn:microsoft.com/office/officeart/2005/8/layout/hList9"/>
    <dgm:cxn modelId="{A523975B-036F-44A0-B158-4888DCB7BC39}" type="presParOf" srcId="{D2E61534-55F3-C345-A177-A03954BA31CD}" destId="{6CFFF7C1-CEA2-4443-8025-75773348F586}" srcOrd="3" destOrd="0" presId="urn:microsoft.com/office/officeart/2005/8/layout/hList9"/>
    <dgm:cxn modelId="{644CDD12-D0E6-488F-9E7E-4C302C70BB69}" type="presParOf" srcId="{6CFFF7C1-CEA2-4443-8025-75773348F586}" destId="{6B820754-736A-8D40-BE84-39C2F032FBD7}" srcOrd="0" destOrd="0" presId="urn:microsoft.com/office/officeart/2005/8/layout/hList9"/>
    <dgm:cxn modelId="{E5C60D4B-990D-4760-B2D0-6679BAF80E90}" type="presParOf" srcId="{6CFFF7C1-CEA2-4443-8025-75773348F586}" destId="{E128602B-A7A9-AA4E-9935-0C42C56BFC10}" srcOrd="1" destOrd="0" presId="urn:microsoft.com/office/officeart/2005/8/layout/hList9"/>
    <dgm:cxn modelId="{84A926BE-DB5F-4ADC-9541-CB186127F0D4}" type="presParOf" srcId="{C587DF7A-7AC2-1048-BB99-7CA4611BFA45}" destId="{878D3918-BC2A-FC48-B087-CA73E7C8E885}" srcOrd="2" destOrd="0" presId="urn:microsoft.com/office/officeart/2005/8/layout/hList9"/>
    <dgm:cxn modelId="{8B2EEAA8-7BCA-4CF8-B2C9-5D0D7BA9942C}" type="presParOf" srcId="{C587DF7A-7AC2-1048-BB99-7CA4611BFA45}" destId="{A9EE8CEE-6B6A-B74B-916B-679FC66DC429}" srcOrd="3" destOrd="0" presId="urn:microsoft.com/office/officeart/2005/8/layout/hList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err="1">
              <a:solidFill>
                <a:schemeClr val="tx1"/>
              </a:solidFill>
            </a:rPr>
            <a:t>信号量可视为一个值为整数的变量</a:t>
          </a:r>
          <a:r>
            <a:rPr lang="zh-CN" altLang="en-US" dirty="0">
              <a:solidFill>
                <a:schemeClr val="tx1"/>
              </a:solidFill>
            </a:rPr>
            <a:t>。具有三个操作</a:t>
          </a:r>
          <a:endParaRPr lang="en-US" dirty="0">
            <a:solidFill>
              <a:schemeClr val="tx1"/>
            </a:solidFill>
          </a:endParaRPr>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accent1">
            <a:lumMod val="20000"/>
            <a:lumOff val="80000"/>
          </a:schemeClr>
        </a:solidFill>
        <a:ln>
          <a:solidFill>
            <a:schemeClr val="accent1"/>
          </a:solidFill>
        </a:ln>
      </dgm:spPr>
      <dgm:t>
        <a:bodyPr/>
        <a:lstStyle/>
        <a:p>
          <a:pPr rtl="0"/>
          <a:r>
            <a:rPr lang="en-US" dirty="0" err="1">
              <a:solidFill>
                <a:schemeClr val="tx2"/>
              </a:solidFill>
            </a:rPr>
            <a:t>除了下述三个操作外</a:t>
          </a:r>
          <a:r>
            <a:rPr lang="zh-CN" altLang="en-US" dirty="0">
              <a:solidFill>
                <a:schemeClr val="tx2"/>
              </a:solidFill>
            </a:rPr>
            <a:t>，没有任何其他方法可以检查或操作信号量</a:t>
          </a:r>
          <a:endParaRPr lang="en-US" dirty="0">
            <a:solidFill>
              <a:schemeClr val="tx2"/>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pt>
    <dgm:pt modelId="{F4A463BE-2AEC-964C-BF35-ED24FA6317AE}" type="pres">
      <dgm:prSet presAssocID="{089281B8-1D5E-334A-A921-5425AAEB96AE}" presName="descendantText" presStyleLbl="alignAccFollowNode1" presStyleIdx="0" presStyleCnt="1">
        <dgm:presLayoutVars>
          <dgm:bulletEnabled val="1"/>
        </dgm:presLayoutVars>
      </dgm:prSet>
      <dgm:spPr/>
    </dgm:pt>
  </dgm:ptLst>
  <dgm:cxnLst>
    <dgm:cxn modelId="{F7B8B90B-5858-4813-B821-2A3064893339}" type="presOf" srcId="{7B13F4EE-7D10-DD41-B07C-4241F7924867}" destId="{AD854760-70DC-A04A-A103-8027AD61B020}" srcOrd="0" destOrd="0" presId="urn:microsoft.com/office/officeart/2005/8/layout/vList5"/>
    <dgm:cxn modelId="{73D11415-8148-467A-8F33-A258F661F33C}"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EC52A4C6-FEA3-F346-8F3A-784B57F7DA2B}" srcId="{089281B8-1D5E-334A-A921-5425AAEB96AE}" destId="{B14D91FF-8F47-D044-A103-069347FEDDCC}" srcOrd="0" destOrd="0" parTransId="{AAE804C8-636A-1940-9B5A-197E4D37778E}" sibTransId="{E34039F6-7DBC-A44C-9BA7-37F2A18BBB2B}"/>
    <dgm:cxn modelId="{E1416FD3-5C3C-438B-9BF1-38695A09B618}" type="presOf" srcId="{B14D91FF-8F47-D044-A103-069347FEDDCC}" destId="{F4A463BE-2AEC-964C-BF35-ED24FA6317AE}" srcOrd="0" destOrd="0" presId="urn:microsoft.com/office/officeart/2005/8/layout/vList5"/>
    <dgm:cxn modelId="{D3C7B1D1-EE11-4A77-9039-79C83A56E31E}" type="presParOf" srcId="{AD854760-70DC-A04A-A103-8027AD61B020}" destId="{2E7045FB-CA55-064F-AA0C-6100FAE9FF99}" srcOrd="0" destOrd="0" presId="urn:microsoft.com/office/officeart/2005/8/layout/vList5"/>
    <dgm:cxn modelId="{BBFCACA6-89A8-4189-BEF9-8113C96A5E55}" type="presParOf" srcId="{2E7045FB-CA55-064F-AA0C-6100FAE9FF99}" destId="{A5BFAE56-92D1-0448-968F-7C14E98DE1E2}" srcOrd="0" destOrd="0" presId="urn:microsoft.com/office/officeart/2005/8/layout/vList5"/>
    <dgm:cxn modelId="{4E588746-6461-4429-A1D6-88BE5590B920}"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kumimoji="1" lang="zh-CN" altLang="en-US" sz="2800" dirty="0"/>
            <a:t>强信号量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kumimoji="1" lang="zh-CN" altLang="en-US" dirty="0"/>
            <a:t>进程以</a:t>
          </a:r>
          <a:r>
            <a:rPr kumimoji="1" lang="en-US" altLang="zh-CN" dirty="0"/>
            <a:t>FIFO</a:t>
          </a:r>
          <a:r>
            <a:rPr kumimoji="1" lang="zh-CN" altLang="en-US" dirty="0"/>
            <a:t>方式从队列里移除</a:t>
          </a:r>
          <a:endParaRPr lang="en-NZ" dirty="0"/>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kumimoji="1" lang="zh-CN" altLang="en-US" sz="2800" dirty="0"/>
            <a:t>弱信号量 </a:t>
          </a:r>
          <a:endParaRPr lang="en-NZ" sz="2300" dirty="0"/>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kumimoji="1" lang="zh-CN" altLang="en-US" dirty="0"/>
            <a:t>未规定阻塞进程从队列里移除的顺序</a:t>
          </a:r>
          <a:endParaRPr lang="en-NZ" dirty="0"/>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pt>
    <dgm:pt modelId="{DD1D9237-EB74-E84E-AC7E-51428224DD48}" type="pres">
      <dgm:prSet presAssocID="{C4C5AA89-D850-1744-9E0D-9027DA949606}" presName="parentText" presStyleLbl="node1" presStyleIdx="0" presStyleCnt="2">
        <dgm:presLayoutVars>
          <dgm:chMax val="0"/>
          <dgm:bulletEnabled val="1"/>
        </dgm:presLayoutVars>
      </dgm:prSet>
      <dgm:spPr/>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pt>
    <dgm:pt modelId="{2E01E895-987A-1640-8719-30A986FB6C86}" type="pres">
      <dgm:prSet presAssocID="{E630F192-5C8B-7E47-87C7-81EB07B507C7}" presName="parentText" presStyleLbl="node1" presStyleIdx="1" presStyleCnt="2">
        <dgm:presLayoutVars>
          <dgm:chMax val="0"/>
          <dgm:bulletEnabled val="1"/>
        </dgm:presLayoutVars>
      </dgm:prSet>
      <dgm:spPr/>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pt>
  </dgm:ptLst>
  <dgm:cxnLst>
    <dgm:cxn modelId="{98DD3A04-1875-4834-91D1-23A4D661B32E}" type="presOf" srcId="{99DC4C28-A725-454D-BE93-CDF6758F173D}" destId="{EC4B5A1A-5870-5C40-8ADE-32EFF8546961}" srcOrd="0" destOrd="0" presId="urn:microsoft.com/office/officeart/2005/8/layout/list1"/>
    <dgm:cxn modelId="{6429F720-61DC-9545-8970-338F9FB64F22}" srcId="{841F8C2A-328F-724A-AC61-AF18203E98B3}" destId="{C4C5AA89-D850-1744-9E0D-9027DA949606}" srcOrd="0" destOrd="0" parTransId="{F82125A2-DB77-D84A-991D-3145F88168EB}" sibTransId="{3E2CFF00-7B48-BA42-9D42-9E61F6B31325}"/>
    <dgm:cxn modelId="{41396523-F9C6-9040-B56F-52DE5CD28BDD}" srcId="{841F8C2A-328F-724A-AC61-AF18203E98B3}" destId="{E630F192-5C8B-7E47-87C7-81EB07B507C7}" srcOrd="1" destOrd="0" parTransId="{07283D72-8835-9842-AF1A-354D151BF5BF}" sibTransId="{ED9F0213-F9BF-F74C-A54D-0B5A37136C9C}"/>
    <dgm:cxn modelId="{D3C0C548-212B-4D30-B6AF-9078D2DFED01}" type="presOf" srcId="{C4C5AA89-D850-1744-9E0D-9027DA949606}" destId="{DD1D9237-EB74-E84E-AC7E-51428224DD48}" srcOrd="1" destOrd="0" presId="urn:microsoft.com/office/officeart/2005/8/layout/list1"/>
    <dgm:cxn modelId="{E9340F6C-9257-415B-9E33-98C48B39C5DD}" type="presOf" srcId="{8AE05AB4-C8C1-0C46-8AC1-AB7D1EF4A317}" destId="{40B0B400-5226-0F4B-98AB-E6B21FAA5A13}"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F8BA9685-89CE-4554-94BB-7A72928F677B}" type="presOf" srcId="{E630F192-5C8B-7E47-87C7-81EB07B507C7}" destId="{464CA9E3-BB9C-5B48-A381-0F2DD358996A}" srcOrd="0" destOrd="0" presId="urn:microsoft.com/office/officeart/2005/8/layout/list1"/>
    <dgm:cxn modelId="{745EB4AF-2611-4347-940A-50A29C7F36D3}" type="presOf" srcId="{841F8C2A-328F-724A-AC61-AF18203E98B3}" destId="{F3802972-AD8D-6C46-9950-31285B6464FF}" srcOrd="0" destOrd="0" presId="urn:microsoft.com/office/officeart/2005/8/layout/list1"/>
    <dgm:cxn modelId="{4835B0B4-5A13-134B-9F44-DDD5EEF77133}" srcId="{C4C5AA89-D850-1744-9E0D-9027DA949606}" destId="{99DC4C28-A725-454D-BE93-CDF6758F173D}" srcOrd="0" destOrd="0" parTransId="{3C50D3DB-4981-CF43-BB03-CEA66146FC05}" sibTransId="{9CBC6304-C560-B349-AFC8-48AEFAE62F46}"/>
    <dgm:cxn modelId="{E9CF05C0-6B91-40A7-8A1D-FF3C2A9D52B7}" type="presOf" srcId="{E630F192-5C8B-7E47-87C7-81EB07B507C7}" destId="{2E01E895-987A-1640-8719-30A986FB6C86}" srcOrd="1" destOrd="0" presId="urn:microsoft.com/office/officeart/2005/8/layout/list1"/>
    <dgm:cxn modelId="{EF3F32E1-3FF8-4C83-AE69-0F5760569254}" type="presOf" srcId="{C4C5AA89-D850-1744-9E0D-9027DA949606}" destId="{793462AF-15D8-084F-A5E6-11A1D6709268}" srcOrd="0" destOrd="0" presId="urn:microsoft.com/office/officeart/2005/8/layout/list1"/>
    <dgm:cxn modelId="{9085043A-1A44-49C7-8FCB-B453DB873F34}" type="presParOf" srcId="{F3802972-AD8D-6C46-9950-31285B6464FF}" destId="{AC315FBB-53F7-6041-A377-53BAC873EAA1}" srcOrd="0" destOrd="0" presId="urn:microsoft.com/office/officeart/2005/8/layout/list1"/>
    <dgm:cxn modelId="{74369C1A-F221-4877-B6A5-1E6BDEB3A56F}" type="presParOf" srcId="{AC315FBB-53F7-6041-A377-53BAC873EAA1}" destId="{793462AF-15D8-084F-A5E6-11A1D6709268}" srcOrd="0" destOrd="0" presId="urn:microsoft.com/office/officeart/2005/8/layout/list1"/>
    <dgm:cxn modelId="{E3B03FEA-8169-405D-BEDF-D22057969660}" type="presParOf" srcId="{AC315FBB-53F7-6041-A377-53BAC873EAA1}" destId="{DD1D9237-EB74-E84E-AC7E-51428224DD48}" srcOrd="1" destOrd="0" presId="urn:microsoft.com/office/officeart/2005/8/layout/list1"/>
    <dgm:cxn modelId="{D75876CE-71FB-413C-AD20-3D12DF3DC603}" type="presParOf" srcId="{F3802972-AD8D-6C46-9950-31285B6464FF}" destId="{F763F474-FF0B-2845-BCE4-3D82A97F4081}" srcOrd="1" destOrd="0" presId="urn:microsoft.com/office/officeart/2005/8/layout/list1"/>
    <dgm:cxn modelId="{5ACA0594-D828-46A9-8A8B-3423C3B046BF}" type="presParOf" srcId="{F3802972-AD8D-6C46-9950-31285B6464FF}" destId="{EC4B5A1A-5870-5C40-8ADE-32EFF8546961}" srcOrd="2" destOrd="0" presId="urn:microsoft.com/office/officeart/2005/8/layout/list1"/>
    <dgm:cxn modelId="{7A4B7F93-5652-44D3-AC31-1D3C04141E8A}" type="presParOf" srcId="{F3802972-AD8D-6C46-9950-31285B6464FF}" destId="{1BDB3C83-8BE2-E74A-A4C1-A20CCB2BB70C}" srcOrd="3" destOrd="0" presId="urn:microsoft.com/office/officeart/2005/8/layout/list1"/>
    <dgm:cxn modelId="{CCF485AA-371A-41D0-8DA7-AD9ADF9A4002}" type="presParOf" srcId="{F3802972-AD8D-6C46-9950-31285B6464FF}" destId="{4CA8084D-C9F9-6F48-91CA-DD2D3B0ADDCF}" srcOrd="4" destOrd="0" presId="urn:microsoft.com/office/officeart/2005/8/layout/list1"/>
    <dgm:cxn modelId="{129BFDF1-C5D9-41BD-AC34-1964BB314F72}" type="presParOf" srcId="{4CA8084D-C9F9-6F48-91CA-DD2D3B0ADDCF}" destId="{464CA9E3-BB9C-5B48-A381-0F2DD358996A}" srcOrd="0" destOrd="0" presId="urn:microsoft.com/office/officeart/2005/8/layout/list1"/>
    <dgm:cxn modelId="{A1BF7F0C-9D17-43E6-912E-403A1E5A9587}" type="presParOf" srcId="{4CA8084D-C9F9-6F48-91CA-DD2D3B0ADDCF}" destId="{2E01E895-987A-1640-8719-30A986FB6C86}" srcOrd="1" destOrd="0" presId="urn:microsoft.com/office/officeart/2005/8/layout/list1"/>
    <dgm:cxn modelId="{0B002C93-530D-49CE-BBE6-73D313711424}" type="presParOf" srcId="{F3802972-AD8D-6C46-9950-31285B6464FF}" destId="{5455BB0B-CF8C-5E4A-AFA2-A60DAEEE4AF1}" srcOrd="5" destOrd="0" presId="urn:microsoft.com/office/officeart/2005/8/layout/list1"/>
    <dgm:cxn modelId="{E9E1022F-1A01-44AB-9D97-E7AE003131BF}"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4D60C6-34F5-4828-8112-18D1EDB99271}" type="doc">
      <dgm:prSet loTypeId="urn:microsoft.com/office/officeart/2005/8/layout/rings+Icon" loCatId="officeonline" qsTypeId="urn:microsoft.com/office/officeart/2005/8/quickstyle/simple4" qsCatId="simple" csTypeId="urn:microsoft.com/office/officeart/2005/8/colors/colorful1#57" csCatId="colorful" phldr="1"/>
      <dgm:spPr/>
      <dgm:t>
        <a:bodyPr/>
        <a:lstStyle/>
        <a:p>
          <a:endParaRPr lang="zh-CN" altLang="en-US"/>
        </a:p>
      </dgm:t>
    </dgm:pt>
    <dgm:pt modelId="{94BFF6CB-18D1-4516-91F7-02BAF74D9939}">
      <dgm:prSet/>
      <dgm:spPr/>
      <dgm:t>
        <a:bodyPr/>
        <a:lstStyle/>
        <a:p>
          <a:pPr rtl="0"/>
          <a:r>
            <a:rPr lang="zh-CN" dirty="0"/>
            <a:t>生产者</a:t>
          </a:r>
          <a:r>
            <a:rPr lang="en-US" dirty="0"/>
            <a:t>/</a:t>
          </a:r>
          <a:r>
            <a:rPr lang="zh-CN" dirty="0"/>
            <a:t>消费者</a:t>
          </a:r>
        </a:p>
      </dgm:t>
    </dgm:pt>
    <dgm:pt modelId="{F76C5706-57C3-40C2-85A3-6D632F658D6E}" type="parTrans" cxnId="{5C4C9EBB-4D9A-442B-BB9A-94BF2FB9C05A}">
      <dgm:prSet/>
      <dgm:spPr/>
      <dgm:t>
        <a:bodyPr/>
        <a:lstStyle/>
        <a:p>
          <a:endParaRPr lang="zh-CN" altLang="en-US"/>
        </a:p>
      </dgm:t>
    </dgm:pt>
    <dgm:pt modelId="{9A3E087E-1293-4618-AAC9-C73211115767}" type="sibTrans" cxnId="{5C4C9EBB-4D9A-442B-BB9A-94BF2FB9C05A}">
      <dgm:prSet/>
      <dgm:spPr/>
      <dgm:t>
        <a:bodyPr/>
        <a:lstStyle/>
        <a:p>
          <a:endParaRPr lang="zh-CN" altLang="en-US"/>
        </a:p>
      </dgm:t>
    </dgm:pt>
    <dgm:pt modelId="{A2182759-DFEC-48C4-B00E-B9C2070C6688}">
      <dgm:prSet/>
      <dgm:spPr>
        <a:solidFill>
          <a:srgbClr val="E4E915"/>
        </a:solidFill>
      </dgm:spPr>
      <dgm:t>
        <a:bodyPr/>
        <a:lstStyle/>
        <a:p>
          <a:pPr rtl="0"/>
          <a:r>
            <a:rPr lang="zh-CN" dirty="0"/>
            <a:t>读</a:t>
          </a:r>
          <a:r>
            <a:rPr lang="en-US" altLang="zh-CN" dirty="0"/>
            <a:t>/</a:t>
          </a:r>
          <a:r>
            <a:rPr lang="zh-CN" dirty="0"/>
            <a:t>写者</a:t>
          </a:r>
        </a:p>
      </dgm:t>
    </dgm:pt>
    <dgm:pt modelId="{CE051A74-3A32-4841-8C7B-104576B61CA0}" type="parTrans" cxnId="{778F010F-A7B6-4256-962C-F486B039CD78}">
      <dgm:prSet/>
      <dgm:spPr/>
      <dgm:t>
        <a:bodyPr/>
        <a:lstStyle/>
        <a:p>
          <a:endParaRPr lang="zh-CN" altLang="en-US"/>
        </a:p>
      </dgm:t>
    </dgm:pt>
    <dgm:pt modelId="{1B595814-5D4E-4DBF-B06F-8223C0F5DCF9}" type="sibTrans" cxnId="{778F010F-A7B6-4256-962C-F486B039CD78}">
      <dgm:prSet/>
      <dgm:spPr/>
      <dgm:t>
        <a:bodyPr/>
        <a:lstStyle/>
        <a:p>
          <a:endParaRPr lang="zh-CN" altLang="en-US"/>
        </a:p>
      </dgm:t>
    </dgm:pt>
    <dgm:pt modelId="{6BBEAE3B-B874-4882-9D6C-B12D287FBDE1}">
      <dgm:prSet/>
      <dgm:spPr/>
      <dgm:t>
        <a:bodyPr/>
        <a:lstStyle/>
        <a:p>
          <a:pPr rtl="0"/>
          <a:r>
            <a:rPr lang="zh-CN" dirty="0"/>
            <a:t>哲学家</a:t>
          </a:r>
          <a:r>
            <a:rPr lang="zh-CN" altLang="en-US" dirty="0"/>
            <a:t>就餐</a:t>
          </a:r>
          <a:endParaRPr lang="zh-CN" dirty="0"/>
        </a:p>
      </dgm:t>
    </dgm:pt>
    <dgm:pt modelId="{945229F3-5650-44B0-87B3-8B68B269410C}" type="parTrans" cxnId="{FF32A06F-FC33-4773-AEFC-008C0991D0CB}">
      <dgm:prSet/>
      <dgm:spPr/>
      <dgm:t>
        <a:bodyPr/>
        <a:lstStyle/>
        <a:p>
          <a:endParaRPr lang="zh-CN" altLang="en-US"/>
        </a:p>
      </dgm:t>
    </dgm:pt>
    <dgm:pt modelId="{4B516356-F40C-49EB-A89F-1DC31D15DE5C}" type="sibTrans" cxnId="{FF32A06F-FC33-4773-AEFC-008C0991D0CB}">
      <dgm:prSet/>
      <dgm:spPr/>
      <dgm:t>
        <a:bodyPr/>
        <a:lstStyle/>
        <a:p>
          <a:endParaRPr lang="zh-CN" altLang="en-US"/>
        </a:p>
      </dgm:t>
    </dgm:pt>
    <dgm:pt modelId="{692C8950-9382-41B2-AEB7-3DA21BCF4E6D}">
      <dgm:prSet/>
      <dgm:spPr>
        <a:solidFill>
          <a:schemeClr val="tx2">
            <a:lumMod val="60000"/>
            <a:lumOff val="40000"/>
          </a:schemeClr>
        </a:solidFill>
      </dgm:spPr>
      <dgm:t>
        <a:bodyPr/>
        <a:lstStyle/>
        <a:p>
          <a:pPr rtl="0"/>
          <a:r>
            <a:rPr lang="zh-CN" altLang="en-US" dirty="0"/>
            <a:t>理发师</a:t>
          </a:r>
          <a:endParaRPr lang="zh-CN" dirty="0"/>
        </a:p>
      </dgm:t>
    </dgm:pt>
    <dgm:pt modelId="{09282069-0D08-4314-B94A-81278879BA4B}" type="parTrans" cxnId="{E3C49920-2FCA-4C4B-B8E0-9441132AA775}">
      <dgm:prSet/>
      <dgm:spPr/>
      <dgm:t>
        <a:bodyPr/>
        <a:lstStyle/>
        <a:p>
          <a:endParaRPr lang="zh-CN" altLang="en-US"/>
        </a:p>
      </dgm:t>
    </dgm:pt>
    <dgm:pt modelId="{07738135-8CA9-4523-A6A6-8E019C2E6EF8}" type="sibTrans" cxnId="{E3C49920-2FCA-4C4B-B8E0-9441132AA775}">
      <dgm:prSet/>
      <dgm:spPr/>
      <dgm:t>
        <a:bodyPr/>
        <a:lstStyle/>
        <a:p>
          <a:endParaRPr lang="zh-CN" altLang="en-US"/>
        </a:p>
      </dgm:t>
    </dgm:pt>
    <dgm:pt modelId="{F4FD1DA0-3EDF-43FF-9010-36191BA7830E}" type="pres">
      <dgm:prSet presAssocID="{E14D60C6-34F5-4828-8112-18D1EDB99271}" presName="Name0" presStyleCnt="0">
        <dgm:presLayoutVars>
          <dgm:chMax val="7"/>
          <dgm:dir/>
          <dgm:resizeHandles val="exact"/>
        </dgm:presLayoutVars>
      </dgm:prSet>
      <dgm:spPr/>
    </dgm:pt>
    <dgm:pt modelId="{921C90D5-95AE-49BE-8377-0602588F4329}" type="pres">
      <dgm:prSet presAssocID="{E14D60C6-34F5-4828-8112-18D1EDB99271}" presName="ellipse1" presStyleLbl="vennNode1" presStyleIdx="0" presStyleCnt="4">
        <dgm:presLayoutVars>
          <dgm:bulletEnabled val="1"/>
        </dgm:presLayoutVars>
      </dgm:prSet>
      <dgm:spPr/>
    </dgm:pt>
    <dgm:pt modelId="{CC0F7CAF-DAD0-4A66-A22C-CC62621C927E}" type="pres">
      <dgm:prSet presAssocID="{E14D60C6-34F5-4828-8112-18D1EDB99271}" presName="ellipse2" presStyleLbl="vennNode1" presStyleIdx="1" presStyleCnt="4">
        <dgm:presLayoutVars>
          <dgm:bulletEnabled val="1"/>
        </dgm:presLayoutVars>
      </dgm:prSet>
      <dgm:spPr/>
    </dgm:pt>
    <dgm:pt modelId="{2FA75079-9A23-47AF-A517-20B821D178BD}" type="pres">
      <dgm:prSet presAssocID="{E14D60C6-34F5-4828-8112-18D1EDB99271}" presName="ellipse3" presStyleLbl="vennNode1" presStyleIdx="2" presStyleCnt="4">
        <dgm:presLayoutVars>
          <dgm:bulletEnabled val="1"/>
        </dgm:presLayoutVars>
      </dgm:prSet>
      <dgm:spPr/>
    </dgm:pt>
    <dgm:pt modelId="{30B99391-9C48-4316-A6F1-80F6424FFB9F}" type="pres">
      <dgm:prSet presAssocID="{E14D60C6-34F5-4828-8112-18D1EDB99271}" presName="ellipse4" presStyleLbl="vennNode1" presStyleIdx="3" presStyleCnt="4">
        <dgm:presLayoutVars>
          <dgm:bulletEnabled val="1"/>
        </dgm:presLayoutVars>
      </dgm:prSet>
      <dgm:spPr/>
    </dgm:pt>
  </dgm:ptLst>
  <dgm:cxnLst>
    <dgm:cxn modelId="{778F010F-A7B6-4256-962C-F486B039CD78}" srcId="{E14D60C6-34F5-4828-8112-18D1EDB99271}" destId="{A2182759-DFEC-48C4-B00E-B9C2070C6688}" srcOrd="2" destOrd="0" parTransId="{CE051A74-3A32-4841-8C7B-104576B61CA0}" sibTransId="{1B595814-5D4E-4DBF-B06F-8223C0F5DCF9}"/>
    <dgm:cxn modelId="{E3C49920-2FCA-4C4B-B8E0-9441132AA775}" srcId="{E14D60C6-34F5-4828-8112-18D1EDB99271}" destId="{692C8950-9382-41B2-AEB7-3DA21BCF4E6D}" srcOrd="1" destOrd="0" parTransId="{09282069-0D08-4314-B94A-81278879BA4B}" sibTransId="{07738135-8CA9-4523-A6A6-8E019C2E6EF8}"/>
    <dgm:cxn modelId="{3B101E5A-ED07-4F13-8405-8AD8FE6A1BE6}" type="presOf" srcId="{692C8950-9382-41B2-AEB7-3DA21BCF4E6D}" destId="{CC0F7CAF-DAD0-4A66-A22C-CC62621C927E}" srcOrd="0" destOrd="0" presId="urn:microsoft.com/office/officeart/2005/8/layout/rings+Icon"/>
    <dgm:cxn modelId="{FF32A06F-FC33-4773-AEFC-008C0991D0CB}" srcId="{E14D60C6-34F5-4828-8112-18D1EDB99271}" destId="{6BBEAE3B-B874-4882-9D6C-B12D287FBDE1}" srcOrd="3" destOrd="0" parTransId="{945229F3-5650-44B0-87B3-8B68B269410C}" sibTransId="{4B516356-F40C-49EB-A89F-1DC31D15DE5C}"/>
    <dgm:cxn modelId="{A48D4A93-C7E1-44AD-8CFD-894911C0CB04}" type="presOf" srcId="{A2182759-DFEC-48C4-B00E-B9C2070C6688}" destId="{2FA75079-9A23-47AF-A517-20B821D178BD}" srcOrd="0" destOrd="0" presId="urn:microsoft.com/office/officeart/2005/8/layout/rings+Icon"/>
    <dgm:cxn modelId="{4BCA8BA6-AD52-4E81-9D92-6A74CB1306F9}" type="presOf" srcId="{6BBEAE3B-B874-4882-9D6C-B12D287FBDE1}" destId="{30B99391-9C48-4316-A6F1-80F6424FFB9F}" srcOrd="0" destOrd="0" presId="urn:microsoft.com/office/officeart/2005/8/layout/rings+Icon"/>
    <dgm:cxn modelId="{A0F64DBB-7DC7-4968-97B9-BAD395E7B80D}" type="presOf" srcId="{E14D60C6-34F5-4828-8112-18D1EDB99271}" destId="{F4FD1DA0-3EDF-43FF-9010-36191BA7830E}" srcOrd="0" destOrd="0" presId="urn:microsoft.com/office/officeart/2005/8/layout/rings+Icon"/>
    <dgm:cxn modelId="{5C4C9EBB-4D9A-442B-BB9A-94BF2FB9C05A}" srcId="{E14D60C6-34F5-4828-8112-18D1EDB99271}" destId="{94BFF6CB-18D1-4516-91F7-02BAF74D9939}" srcOrd="0" destOrd="0" parTransId="{F76C5706-57C3-40C2-85A3-6D632F658D6E}" sibTransId="{9A3E087E-1293-4618-AAC9-C73211115767}"/>
    <dgm:cxn modelId="{2BDE10DA-8950-4402-BC49-7E35CEDC3514}" type="presOf" srcId="{94BFF6CB-18D1-4516-91F7-02BAF74D9939}" destId="{921C90D5-95AE-49BE-8377-0602588F4329}" srcOrd="0" destOrd="0" presId="urn:microsoft.com/office/officeart/2005/8/layout/rings+Icon"/>
    <dgm:cxn modelId="{617441A2-DEDB-408B-823F-FD13BCA25C54}" type="presParOf" srcId="{F4FD1DA0-3EDF-43FF-9010-36191BA7830E}" destId="{921C90D5-95AE-49BE-8377-0602588F4329}" srcOrd="0" destOrd="0" presId="urn:microsoft.com/office/officeart/2005/8/layout/rings+Icon"/>
    <dgm:cxn modelId="{F93BF031-2F04-4212-B444-B7D0027FF7EE}" type="presParOf" srcId="{F4FD1DA0-3EDF-43FF-9010-36191BA7830E}" destId="{CC0F7CAF-DAD0-4A66-A22C-CC62621C927E}" srcOrd="1" destOrd="0" presId="urn:microsoft.com/office/officeart/2005/8/layout/rings+Icon"/>
    <dgm:cxn modelId="{607A977D-57BF-4A45-BEFC-570F596B14D0}" type="presParOf" srcId="{F4FD1DA0-3EDF-43FF-9010-36191BA7830E}" destId="{2FA75079-9A23-47AF-A517-20B821D178BD}" srcOrd="2" destOrd="0" presId="urn:microsoft.com/office/officeart/2005/8/layout/rings+Icon"/>
    <dgm:cxn modelId="{9CFA7D4F-DBBB-4153-9774-172C3C2CFDC2}" type="presParOf" srcId="{F4FD1DA0-3EDF-43FF-9010-36191BA7830E}" destId="{30B99391-9C48-4316-A6F1-80F6424FFB9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anchor="ctr" anchorCtr="0"/>
        <a:lstStyle/>
        <a:p>
          <a:pPr algn="ctr"/>
          <a:r>
            <a:rPr kumimoji="1" lang="zh-CN" altLang="en-US" sz="3200" dirty="0"/>
            <a:t>描述 </a:t>
          </a:r>
          <a:endParaRPr lang="en-US" sz="32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1097D9BF-D6EE-F645-B86B-EB8202BE466B}">
      <dgm:prSet custT="1"/>
      <dgm:spPr>
        <a:solidFill>
          <a:schemeClr val="tx2">
            <a:lumMod val="40000"/>
            <a:lumOff val="60000"/>
          </a:schemeClr>
        </a:solidFill>
      </dgm:spPr>
      <dgm:t>
        <a:bodyPr anchor="ctr" anchorCtr="1"/>
        <a:lstStyle/>
        <a:p>
          <a:r>
            <a:rPr lang="zh-CN" altLang="en-US" sz="2800" dirty="0">
              <a:solidFill>
                <a:schemeClr val="tx1"/>
              </a:solidFill>
            </a:rPr>
            <a:t>  需解决</a:t>
          </a:r>
          <a:endParaRPr lang="en-US" altLang="zh-CN" sz="2800" dirty="0">
            <a:solidFill>
              <a:schemeClr val="tx1"/>
            </a:solidFill>
          </a:endParaRPr>
        </a:p>
        <a:p>
          <a:r>
            <a:rPr lang="zh-CN" altLang="en-US" sz="2800" b="1" dirty="0">
              <a:solidFill>
                <a:srgbClr val="FF0000"/>
              </a:solidFill>
            </a:rPr>
            <a:t>同步问题</a:t>
          </a:r>
          <a:endParaRPr lang="en-US" sz="2800" b="1" dirty="0">
            <a:solidFill>
              <a:srgbClr val="FF0000"/>
            </a:solidFill>
          </a:endParaRP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a:solidFill>
          <a:schemeClr val="tx2">
            <a:lumMod val="40000"/>
            <a:lumOff val="60000"/>
          </a:schemeClr>
        </a:solidFill>
      </dgm:spPr>
      <dgm:t>
        <a:bodyPr/>
        <a:lstStyle/>
        <a:p>
          <a:r>
            <a:rPr lang="zh-CN" altLang="en-US" b="1" dirty="0"/>
            <a:t>保证缓冲区满时，生产者不会往缓冲区中增加数据；</a:t>
          </a:r>
        </a:p>
        <a:p>
          <a:r>
            <a:rPr lang="zh-CN" altLang="en-US" b="1" dirty="0"/>
            <a:t>保证缓冲区空时，消费者不能从缓冲区中取走数据。</a:t>
          </a:r>
          <a:endParaRPr lang="en-US" b="1"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5DA1B2D7-D703-4814-8022-1339D3413D9C}">
      <dgm:prSet>
        <dgm:style>
          <a:lnRef idx="2">
            <a:schemeClr val="accent2">
              <a:shade val="50000"/>
            </a:schemeClr>
          </a:lnRef>
          <a:fillRef idx="1">
            <a:schemeClr val="accent2"/>
          </a:fillRef>
          <a:effectRef idx="0">
            <a:schemeClr val="accent2"/>
          </a:effectRef>
          <a:fontRef idx="minor">
            <a:schemeClr val="lt1"/>
          </a:fontRef>
        </dgm:style>
      </dgm:prSet>
      <dgm:spPr>
        <a:ln/>
      </dgm:spPr>
      <dgm:t>
        <a:bodyPr anchor="ctr" anchorCtr="0"/>
        <a:lstStyle/>
        <a:p>
          <a:r>
            <a:rPr kumimoji="1" lang="zh-CN" altLang="en-US" b="1" dirty="0">
              <a:solidFill>
                <a:schemeClr val="bg1"/>
              </a:solidFill>
            </a:rPr>
            <a:t>一个或多个生产者产生数据并放入缓冲；</a:t>
          </a:r>
          <a:endParaRPr lang="en-US" b="1" dirty="0">
            <a:solidFill>
              <a:schemeClr val="bg1"/>
            </a:solidFill>
          </a:endParaRPr>
        </a:p>
      </dgm:t>
    </dgm:pt>
    <dgm:pt modelId="{3E5781EE-0021-4918-81A5-26557E63EE38}" type="parTrans" cxnId="{8E6B6569-56AD-47FB-A83E-8B74FA04A169}">
      <dgm:prSet/>
      <dgm:spPr/>
      <dgm:t>
        <a:bodyPr/>
        <a:lstStyle/>
        <a:p>
          <a:endParaRPr lang="zh-CN" altLang="en-US"/>
        </a:p>
      </dgm:t>
    </dgm:pt>
    <dgm:pt modelId="{E03951B0-5B1B-4253-B6AC-E9FEC76B8114}" type="sibTrans" cxnId="{8E6B6569-56AD-47FB-A83E-8B74FA04A169}">
      <dgm:prSet/>
      <dgm:spPr/>
      <dgm:t>
        <a:bodyPr/>
        <a:lstStyle/>
        <a:p>
          <a:endParaRPr lang="zh-CN" altLang="en-US"/>
        </a:p>
      </dgm:t>
    </dgm:pt>
    <dgm:pt modelId="{5C825587-F454-41FB-8CCA-E2170179510A}">
      <dgm:prSet>
        <dgm:style>
          <a:lnRef idx="2">
            <a:schemeClr val="accent2">
              <a:shade val="50000"/>
            </a:schemeClr>
          </a:lnRef>
          <a:fillRef idx="1">
            <a:schemeClr val="accent2"/>
          </a:fillRef>
          <a:effectRef idx="0">
            <a:schemeClr val="accent2"/>
          </a:effectRef>
          <a:fontRef idx="minor">
            <a:schemeClr val="lt1"/>
          </a:fontRef>
        </dgm:style>
      </dgm:prSet>
      <dgm:spPr>
        <a:ln/>
      </dgm:spPr>
      <dgm:t>
        <a:bodyPr anchor="ctr" anchorCtr="0"/>
        <a:lstStyle/>
        <a:p>
          <a:r>
            <a:rPr kumimoji="1" lang="zh-CN" altLang="en-US" b="1" dirty="0">
              <a:solidFill>
                <a:schemeClr val="bg1"/>
              </a:solidFill>
            </a:rPr>
            <a:t>一个或多个消费者从缓冲中取出数据并消费；</a:t>
          </a:r>
          <a:endParaRPr lang="en-US" b="1" dirty="0">
            <a:solidFill>
              <a:schemeClr val="bg1"/>
            </a:solidFill>
          </a:endParaRPr>
        </a:p>
      </dgm:t>
    </dgm:pt>
    <dgm:pt modelId="{F18D5252-72F8-4C8E-9082-AAD8D2395ABC}" type="parTrans" cxnId="{B596C3BC-BAC2-4F13-BC21-AD09BD06BB77}">
      <dgm:prSet/>
      <dgm:spPr/>
      <dgm:t>
        <a:bodyPr/>
        <a:lstStyle/>
        <a:p>
          <a:endParaRPr lang="zh-CN" altLang="en-US"/>
        </a:p>
      </dgm:t>
    </dgm:pt>
    <dgm:pt modelId="{311758BA-02BD-4981-9ADF-2D7AE9EE49C5}" type="sibTrans" cxnId="{B596C3BC-BAC2-4F13-BC21-AD09BD06BB77}">
      <dgm:prSet/>
      <dgm:spPr/>
      <dgm:t>
        <a:bodyPr/>
        <a:lstStyle/>
        <a:p>
          <a:endParaRPr lang="zh-CN" altLang="en-US"/>
        </a:p>
      </dgm:t>
    </dgm:pt>
    <dgm:pt modelId="{02CA7443-BD52-4FB4-885E-A2A61009EAEF}">
      <dgm:prSet custT="1">
        <dgm:style>
          <a:lnRef idx="2">
            <a:schemeClr val="accent2">
              <a:shade val="50000"/>
            </a:schemeClr>
          </a:lnRef>
          <a:fillRef idx="1">
            <a:schemeClr val="accent2"/>
          </a:fillRef>
          <a:effectRef idx="0">
            <a:schemeClr val="accent2"/>
          </a:effectRef>
          <a:fontRef idx="minor">
            <a:schemeClr val="lt1"/>
          </a:fontRef>
        </dgm:style>
      </dgm:prSet>
      <dgm:spPr>
        <a:ln/>
      </dgm:spPr>
      <dgm:t>
        <a:bodyPr anchor="ctr" anchorCtr="0"/>
        <a:lstStyle/>
        <a:p>
          <a:r>
            <a:rPr kumimoji="1" lang="zh-CN" altLang="en-US" sz="2200" b="1" dirty="0">
              <a:solidFill>
                <a:schemeClr val="bg1"/>
              </a:solidFill>
            </a:rPr>
            <a:t>任何时候只能由</a:t>
          </a:r>
          <a:r>
            <a:rPr kumimoji="1" lang="zh-CN" altLang="en-US" sz="2200" b="1" dirty="0">
              <a:solidFill>
                <a:srgbClr val="3D0BF3"/>
              </a:solidFill>
            </a:rPr>
            <a:t>一个</a:t>
          </a:r>
          <a:r>
            <a:rPr kumimoji="1" lang="zh-CN" altLang="en-US" sz="2200" b="1" dirty="0">
              <a:solidFill>
                <a:schemeClr val="bg1"/>
              </a:solidFill>
            </a:rPr>
            <a:t>生产者或消费者访问缓冲（</a:t>
          </a:r>
          <a:r>
            <a:rPr kumimoji="1" lang="zh-CN" altLang="en-US" sz="2200" b="1" dirty="0">
              <a:solidFill>
                <a:schemeClr val="tx1"/>
              </a:solidFill>
            </a:rPr>
            <a:t>互斥</a:t>
          </a:r>
          <a:r>
            <a:rPr kumimoji="1" lang="zh-CN" altLang="en-US" sz="2200" b="1" dirty="0">
              <a:solidFill>
                <a:schemeClr val="bg1"/>
              </a:solidFill>
            </a:rPr>
            <a:t>）</a:t>
          </a:r>
          <a:r>
            <a:rPr kumimoji="1" lang="en-US" altLang="zh-CN" sz="2200" b="1" dirty="0">
              <a:solidFill>
                <a:schemeClr val="bg1"/>
              </a:solidFill>
            </a:rPr>
            <a:t>;</a:t>
          </a:r>
          <a:endParaRPr lang="en-US" sz="2200" b="1" dirty="0">
            <a:solidFill>
              <a:schemeClr val="bg1"/>
            </a:solidFill>
          </a:endParaRPr>
        </a:p>
      </dgm:t>
    </dgm:pt>
    <dgm:pt modelId="{2D292E05-3D4A-4734-98DC-2845065183F1}" type="parTrans" cxnId="{5FAC4217-39EC-47C3-9EAD-0896C04AC639}">
      <dgm:prSet/>
      <dgm:spPr/>
      <dgm:t>
        <a:bodyPr/>
        <a:lstStyle/>
        <a:p>
          <a:endParaRPr lang="zh-CN" altLang="en-US"/>
        </a:p>
      </dgm:t>
    </dgm:pt>
    <dgm:pt modelId="{C2F638BE-0DAA-4DE2-BDFA-C6E06B68EC14}" type="sibTrans" cxnId="{5FAC4217-39EC-47C3-9EAD-0896C04AC639}">
      <dgm:prSet/>
      <dgm:spPr/>
      <dgm:t>
        <a:bodyPr/>
        <a:lstStyle/>
        <a:p>
          <a:endParaRPr lang="zh-CN" altLang="en-US"/>
        </a:p>
      </dgm:t>
    </dgm:pt>
    <dgm:pt modelId="{13B7BB97-DDFE-4A4A-A4A8-99B0D7D237FD}" type="pres">
      <dgm:prSet presAssocID="{7C3CA0A9-4361-4A4C-8F7D-C068CECB64A9}" presName="vert0" presStyleCnt="0">
        <dgm:presLayoutVars>
          <dgm:dir/>
          <dgm:animOne val="branch"/>
          <dgm:animLvl val="lvl"/>
        </dgm:presLayoutVars>
      </dgm:prSet>
      <dgm:spPr/>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pt>
    <dgm:pt modelId="{9A8A5CB4-8E9B-D24F-ACC1-9C16AE86E276}" type="pres">
      <dgm:prSet presAssocID="{32ADD72F-387D-5D49-B356-32480800A56F}" presName="vert1" presStyleCnt="0"/>
      <dgm:spPr/>
    </dgm:pt>
    <dgm:pt modelId="{6A598A51-0290-4D68-80EB-C47AD60CE26F}" type="pres">
      <dgm:prSet presAssocID="{5DA1B2D7-D703-4814-8022-1339D3413D9C}" presName="vertSpace2a" presStyleCnt="0"/>
      <dgm:spPr/>
    </dgm:pt>
    <dgm:pt modelId="{88CB426D-C582-4606-9ABC-F9045991C204}" type="pres">
      <dgm:prSet presAssocID="{5DA1B2D7-D703-4814-8022-1339D3413D9C}" presName="horz2" presStyleCnt="0"/>
      <dgm:spPr/>
    </dgm:pt>
    <dgm:pt modelId="{9D1B9079-334C-4FE7-BBDD-D8F16D74C2D9}" type="pres">
      <dgm:prSet presAssocID="{5DA1B2D7-D703-4814-8022-1339D3413D9C}" presName="horzSpace2" presStyleCnt="0"/>
      <dgm:spPr/>
    </dgm:pt>
    <dgm:pt modelId="{AC57DD2A-3C0A-4076-B593-389FD5C23CC0}" type="pres">
      <dgm:prSet presAssocID="{5DA1B2D7-D703-4814-8022-1339D3413D9C}" presName="tx2" presStyleLbl="revTx" presStyleIdx="1" presStyleCnt="6"/>
      <dgm:spPr/>
    </dgm:pt>
    <dgm:pt modelId="{25F377BD-D5F1-43F7-906C-552B13AA6C7F}" type="pres">
      <dgm:prSet presAssocID="{5DA1B2D7-D703-4814-8022-1339D3413D9C}" presName="vert2" presStyleCnt="0"/>
      <dgm:spPr/>
    </dgm:pt>
    <dgm:pt modelId="{7DA26993-361B-4890-B1D4-57649C4F37DF}" type="pres">
      <dgm:prSet presAssocID="{5DA1B2D7-D703-4814-8022-1339D3413D9C}" presName="thinLine2b" presStyleLbl="callout" presStyleIdx="0" presStyleCnt="4"/>
      <dgm:spPr/>
    </dgm:pt>
    <dgm:pt modelId="{42D78CB5-07A0-4F47-B240-B0D118CB5C16}" type="pres">
      <dgm:prSet presAssocID="{5DA1B2D7-D703-4814-8022-1339D3413D9C}" presName="vertSpace2b" presStyleCnt="0"/>
      <dgm:spPr/>
    </dgm:pt>
    <dgm:pt modelId="{06A51685-DEA3-48BF-BAB2-838D6C0AEFEF}" type="pres">
      <dgm:prSet presAssocID="{5C825587-F454-41FB-8CCA-E2170179510A}" presName="horz2" presStyleCnt="0"/>
      <dgm:spPr/>
    </dgm:pt>
    <dgm:pt modelId="{CF719CAC-03D8-425B-8A25-76EF6408D536}" type="pres">
      <dgm:prSet presAssocID="{5C825587-F454-41FB-8CCA-E2170179510A}" presName="horzSpace2" presStyleCnt="0"/>
      <dgm:spPr/>
    </dgm:pt>
    <dgm:pt modelId="{6B3B1F75-29E8-426A-8410-6621104BC22E}" type="pres">
      <dgm:prSet presAssocID="{5C825587-F454-41FB-8CCA-E2170179510A}" presName="tx2" presStyleLbl="revTx" presStyleIdx="2" presStyleCnt="6"/>
      <dgm:spPr/>
    </dgm:pt>
    <dgm:pt modelId="{D92F7C99-DE51-483B-A5DE-922250A59479}" type="pres">
      <dgm:prSet presAssocID="{5C825587-F454-41FB-8CCA-E2170179510A}" presName="vert2" presStyleCnt="0"/>
      <dgm:spPr/>
    </dgm:pt>
    <dgm:pt modelId="{ABF03094-C298-4511-B37F-09AB1E897A53}" type="pres">
      <dgm:prSet presAssocID="{5C825587-F454-41FB-8CCA-E2170179510A}" presName="thinLine2b" presStyleLbl="callout" presStyleIdx="1" presStyleCnt="4"/>
      <dgm:spPr/>
    </dgm:pt>
    <dgm:pt modelId="{159E1E32-6000-4DF6-B541-5C0BD984053E}" type="pres">
      <dgm:prSet presAssocID="{5C825587-F454-41FB-8CCA-E2170179510A}" presName="vertSpace2b" presStyleCnt="0"/>
      <dgm:spPr/>
    </dgm:pt>
    <dgm:pt modelId="{ACEC1D11-54B9-4381-B393-0D757B8A4C57}" type="pres">
      <dgm:prSet presAssocID="{02CA7443-BD52-4FB4-885E-A2A61009EAEF}" presName="horz2" presStyleCnt="0"/>
      <dgm:spPr/>
    </dgm:pt>
    <dgm:pt modelId="{79F534C4-3C3D-43B6-9745-A3D84C9DD397}" type="pres">
      <dgm:prSet presAssocID="{02CA7443-BD52-4FB4-885E-A2A61009EAEF}" presName="horzSpace2" presStyleCnt="0"/>
      <dgm:spPr/>
    </dgm:pt>
    <dgm:pt modelId="{685365EA-2FA1-4E5E-9238-4DB0E432EED9}" type="pres">
      <dgm:prSet presAssocID="{02CA7443-BD52-4FB4-885E-A2A61009EAEF}" presName="tx2" presStyleLbl="revTx" presStyleIdx="3" presStyleCnt="6"/>
      <dgm:spPr/>
    </dgm:pt>
    <dgm:pt modelId="{795B256E-C8A6-44A1-85D0-EA61A05FD95E}" type="pres">
      <dgm:prSet presAssocID="{02CA7443-BD52-4FB4-885E-A2A61009EAEF}" presName="vert2" presStyleCnt="0"/>
      <dgm:spPr/>
    </dgm:pt>
    <dgm:pt modelId="{8D7B85EF-E7AD-4C85-97B7-B0E21D4FB071}" type="pres">
      <dgm:prSet presAssocID="{02CA7443-BD52-4FB4-885E-A2A61009EAEF}" presName="thinLine2b" presStyleLbl="callout" presStyleIdx="2" presStyleCnt="4"/>
      <dgm:spPr/>
    </dgm:pt>
    <dgm:pt modelId="{3C6DA90F-6713-4C14-BFFD-B45CA5D5C570}" type="pres">
      <dgm:prSet presAssocID="{02CA7443-BD52-4FB4-885E-A2A61009EAEF}"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custScaleY="47174"/>
      <dgm:spPr/>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custScaleY="41668"/>
      <dgm:spPr/>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5FAC4217-39EC-47C3-9EAD-0896C04AC639}" srcId="{32ADD72F-387D-5D49-B356-32480800A56F}" destId="{02CA7443-BD52-4FB4-885E-A2A61009EAEF}" srcOrd="2" destOrd="0" parTransId="{2D292E05-3D4A-4734-98DC-2845065183F1}" sibTransId="{C2F638BE-0DAA-4DE2-BDFA-C6E06B68EC14}"/>
    <dgm:cxn modelId="{433A3A18-35BF-40F0-8A58-EBE122B8AE68}" type="presOf" srcId="{7C3CA0A9-4361-4A4C-8F7D-C068CECB64A9}" destId="{13B7BB97-DDFE-4A4A-A4A8-99B0D7D237FD}"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0D665D63-9E43-46C6-82F3-460A28A1ABE4}" type="presOf" srcId="{5DA1B2D7-D703-4814-8022-1339D3413D9C}" destId="{AC57DD2A-3C0A-4076-B593-389FD5C23CC0}" srcOrd="0" destOrd="0" presId="urn:microsoft.com/office/officeart/2008/layout/LinedList"/>
    <dgm:cxn modelId="{8E6B6569-56AD-47FB-A83E-8B74FA04A169}" srcId="{32ADD72F-387D-5D49-B356-32480800A56F}" destId="{5DA1B2D7-D703-4814-8022-1339D3413D9C}" srcOrd="0" destOrd="0" parTransId="{3E5781EE-0021-4918-81A5-26557E63EE38}" sibTransId="{E03951B0-5B1B-4253-B6AC-E9FEC76B8114}"/>
    <dgm:cxn modelId="{B27AF17F-44B1-4C0E-A8F6-435AA314EB3F}" type="presOf" srcId="{1097D9BF-D6EE-F645-B86B-EB8202BE466B}" destId="{A6A6CCC5-7F22-9B40-8787-3789959FF659}" srcOrd="0" destOrd="0" presId="urn:microsoft.com/office/officeart/2008/layout/LinedList"/>
    <dgm:cxn modelId="{EC5DD990-FD72-4A7F-A113-3E026801C181}" type="presOf" srcId="{5C825587-F454-41FB-8CCA-E2170179510A}" destId="{6B3B1F75-29E8-426A-8410-6621104BC22E}"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042431AA-0500-4AF3-AE79-FC70D871148A}" type="presOf" srcId="{02CA7443-BD52-4FB4-885E-A2A61009EAEF}" destId="{685365EA-2FA1-4E5E-9238-4DB0E432EED9}" srcOrd="0" destOrd="0" presId="urn:microsoft.com/office/officeart/2008/layout/LinedList"/>
    <dgm:cxn modelId="{B596C3BC-BAC2-4F13-BC21-AD09BD06BB77}" srcId="{32ADD72F-387D-5D49-B356-32480800A56F}" destId="{5C825587-F454-41FB-8CCA-E2170179510A}" srcOrd="1" destOrd="0" parTransId="{F18D5252-72F8-4C8E-9082-AAD8D2395ABC}" sibTransId="{311758BA-02BD-4981-9ADF-2D7AE9EE49C5}"/>
    <dgm:cxn modelId="{513095E1-AF05-46DF-A2DD-51C208C55612}" type="presOf" srcId="{32ADD72F-387D-5D49-B356-32480800A56F}" destId="{563547AD-1931-484D-9D9A-C06BF3922B4F}" srcOrd="0" destOrd="0" presId="urn:microsoft.com/office/officeart/2008/layout/LinedList"/>
    <dgm:cxn modelId="{E1C8C4FB-9E3C-433C-A783-F1199761EC70}" type="presOf" srcId="{68859321-50D7-6A47-9CEF-1D23ED860482}" destId="{A83C412D-1890-E047-B89D-AE0BF5D67856}" srcOrd="0" destOrd="0" presId="urn:microsoft.com/office/officeart/2008/layout/LinedList"/>
    <dgm:cxn modelId="{E753BC92-3DD0-421D-AD23-F6D9E0338AC5}" type="presParOf" srcId="{13B7BB97-DDFE-4A4A-A4A8-99B0D7D237FD}" destId="{E5A042C1-6D18-0649-8C09-CD2E069729C5}" srcOrd="0" destOrd="0" presId="urn:microsoft.com/office/officeart/2008/layout/LinedList"/>
    <dgm:cxn modelId="{39EEAF1F-7168-4DCF-95D1-6FB634072B9E}" type="presParOf" srcId="{13B7BB97-DDFE-4A4A-A4A8-99B0D7D237FD}" destId="{D59F924E-CACC-AC41-9B59-40E21616A7AF}" srcOrd="1" destOrd="0" presId="urn:microsoft.com/office/officeart/2008/layout/LinedList"/>
    <dgm:cxn modelId="{05A96F2A-CC41-431B-8CC2-F44594E47AB3}" type="presParOf" srcId="{D59F924E-CACC-AC41-9B59-40E21616A7AF}" destId="{563547AD-1931-484D-9D9A-C06BF3922B4F}" srcOrd="0" destOrd="0" presId="urn:microsoft.com/office/officeart/2008/layout/LinedList"/>
    <dgm:cxn modelId="{2D822538-7B2A-4E5D-8EC5-D59945243F58}" type="presParOf" srcId="{D59F924E-CACC-AC41-9B59-40E21616A7AF}" destId="{9A8A5CB4-8E9B-D24F-ACC1-9C16AE86E276}" srcOrd="1" destOrd="0" presId="urn:microsoft.com/office/officeart/2008/layout/LinedList"/>
    <dgm:cxn modelId="{02B532AC-B638-4168-B2C9-BE898AAE0235}" type="presParOf" srcId="{9A8A5CB4-8E9B-D24F-ACC1-9C16AE86E276}" destId="{6A598A51-0290-4D68-80EB-C47AD60CE26F}" srcOrd="0" destOrd="0" presId="urn:microsoft.com/office/officeart/2008/layout/LinedList"/>
    <dgm:cxn modelId="{849FEF7E-29D2-4CAD-B1DA-BDB05D433253}" type="presParOf" srcId="{9A8A5CB4-8E9B-D24F-ACC1-9C16AE86E276}" destId="{88CB426D-C582-4606-9ABC-F9045991C204}" srcOrd="1" destOrd="0" presId="urn:microsoft.com/office/officeart/2008/layout/LinedList"/>
    <dgm:cxn modelId="{03625F24-4DF8-4C8F-B73A-3B6970430BEC}" type="presParOf" srcId="{88CB426D-C582-4606-9ABC-F9045991C204}" destId="{9D1B9079-334C-4FE7-BBDD-D8F16D74C2D9}" srcOrd="0" destOrd="0" presId="urn:microsoft.com/office/officeart/2008/layout/LinedList"/>
    <dgm:cxn modelId="{F759E50C-394E-409A-A364-6DA709073EE0}" type="presParOf" srcId="{88CB426D-C582-4606-9ABC-F9045991C204}" destId="{AC57DD2A-3C0A-4076-B593-389FD5C23CC0}" srcOrd="1" destOrd="0" presId="urn:microsoft.com/office/officeart/2008/layout/LinedList"/>
    <dgm:cxn modelId="{15F8B99D-B75D-4F8A-B81C-9C9E34207A2D}" type="presParOf" srcId="{88CB426D-C582-4606-9ABC-F9045991C204}" destId="{25F377BD-D5F1-43F7-906C-552B13AA6C7F}" srcOrd="2" destOrd="0" presId="urn:microsoft.com/office/officeart/2008/layout/LinedList"/>
    <dgm:cxn modelId="{7EC46A76-9819-4272-B51D-D9D8306B60B8}" type="presParOf" srcId="{9A8A5CB4-8E9B-D24F-ACC1-9C16AE86E276}" destId="{7DA26993-361B-4890-B1D4-57649C4F37DF}" srcOrd="2" destOrd="0" presId="urn:microsoft.com/office/officeart/2008/layout/LinedList"/>
    <dgm:cxn modelId="{2774FAF8-FF96-40EE-B6EC-F0ECB13D4FBF}" type="presParOf" srcId="{9A8A5CB4-8E9B-D24F-ACC1-9C16AE86E276}" destId="{42D78CB5-07A0-4F47-B240-B0D118CB5C16}" srcOrd="3" destOrd="0" presId="urn:microsoft.com/office/officeart/2008/layout/LinedList"/>
    <dgm:cxn modelId="{1674FF77-7000-446E-9FB2-A91C6D2D2B23}" type="presParOf" srcId="{9A8A5CB4-8E9B-D24F-ACC1-9C16AE86E276}" destId="{06A51685-DEA3-48BF-BAB2-838D6C0AEFEF}" srcOrd="4" destOrd="0" presId="urn:microsoft.com/office/officeart/2008/layout/LinedList"/>
    <dgm:cxn modelId="{3507764F-3379-4C49-8269-FF7D034BB550}" type="presParOf" srcId="{06A51685-DEA3-48BF-BAB2-838D6C0AEFEF}" destId="{CF719CAC-03D8-425B-8A25-76EF6408D536}" srcOrd="0" destOrd="0" presId="urn:microsoft.com/office/officeart/2008/layout/LinedList"/>
    <dgm:cxn modelId="{CBD637AE-6E4A-4C2A-877D-89E73C6A01FA}" type="presParOf" srcId="{06A51685-DEA3-48BF-BAB2-838D6C0AEFEF}" destId="{6B3B1F75-29E8-426A-8410-6621104BC22E}" srcOrd="1" destOrd="0" presId="urn:microsoft.com/office/officeart/2008/layout/LinedList"/>
    <dgm:cxn modelId="{4BE1E9C5-4C94-4FAD-87C7-C45D61B4D349}" type="presParOf" srcId="{06A51685-DEA3-48BF-BAB2-838D6C0AEFEF}" destId="{D92F7C99-DE51-483B-A5DE-922250A59479}" srcOrd="2" destOrd="0" presId="urn:microsoft.com/office/officeart/2008/layout/LinedList"/>
    <dgm:cxn modelId="{F06A9D69-E973-417D-A0AB-BE7DEB977A55}" type="presParOf" srcId="{9A8A5CB4-8E9B-D24F-ACC1-9C16AE86E276}" destId="{ABF03094-C298-4511-B37F-09AB1E897A53}" srcOrd="5" destOrd="0" presId="urn:microsoft.com/office/officeart/2008/layout/LinedList"/>
    <dgm:cxn modelId="{70BC5145-E541-4667-8B27-FFC3411CB586}" type="presParOf" srcId="{9A8A5CB4-8E9B-D24F-ACC1-9C16AE86E276}" destId="{159E1E32-6000-4DF6-B541-5C0BD984053E}" srcOrd="6" destOrd="0" presId="urn:microsoft.com/office/officeart/2008/layout/LinedList"/>
    <dgm:cxn modelId="{B898E80C-630F-48B4-81BF-287C2AA8550B}" type="presParOf" srcId="{9A8A5CB4-8E9B-D24F-ACC1-9C16AE86E276}" destId="{ACEC1D11-54B9-4381-B393-0D757B8A4C57}" srcOrd="7" destOrd="0" presId="urn:microsoft.com/office/officeart/2008/layout/LinedList"/>
    <dgm:cxn modelId="{16DE2C45-3737-42FE-91BF-AFAFFCFE1138}" type="presParOf" srcId="{ACEC1D11-54B9-4381-B393-0D757B8A4C57}" destId="{79F534C4-3C3D-43B6-9745-A3D84C9DD397}" srcOrd="0" destOrd="0" presId="urn:microsoft.com/office/officeart/2008/layout/LinedList"/>
    <dgm:cxn modelId="{97DD54E2-C313-490E-95A4-7408FFE3FD2C}" type="presParOf" srcId="{ACEC1D11-54B9-4381-B393-0D757B8A4C57}" destId="{685365EA-2FA1-4E5E-9238-4DB0E432EED9}" srcOrd="1" destOrd="0" presId="urn:microsoft.com/office/officeart/2008/layout/LinedList"/>
    <dgm:cxn modelId="{AE7F97D4-F0C5-4D5A-A212-6DED60E0BD68}" type="presParOf" srcId="{ACEC1D11-54B9-4381-B393-0D757B8A4C57}" destId="{795B256E-C8A6-44A1-85D0-EA61A05FD95E}" srcOrd="2" destOrd="0" presId="urn:microsoft.com/office/officeart/2008/layout/LinedList"/>
    <dgm:cxn modelId="{4D58BBE6-5A1F-4FBC-807E-AFB5FAD14A7E}" type="presParOf" srcId="{9A8A5CB4-8E9B-D24F-ACC1-9C16AE86E276}" destId="{8D7B85EF-E7AD-4C85-97B7-B0E21D4FB071}" srcOrd="8" destOrd="0" presId="urn:microsoft.com/office/officeart/2008/layout/LinedList"/>
    <dgm:cxn modelId="{642D3786-72DF-4127-A9FB-20BC297AF6D4}" type="presParOf" srcId="{9A8A5CB4-8E9B-D24F-ACC1-9C16AE86E276}" destId="{3C6DA90F-6713-4C14-BFFD-B45CA5D5C570}" srcOrd="9" destOrd="0" presId="urn:microsoft.com/office/officeart/2008/layout/LinedList"/>
    <dgm:cxn modelId="{13F1C240-72AC-480A-9CE1-ED86DD0823FA}" type="presParOf" srcId="{13B7BB97-DDFE-4A4A-A4A8-99B0D7D237FD}" destId="{5A18F4C9-6F03-B349-965E-023A06E07B8F}" srcOrd="2" destOrd="0" presId="urn:microsoft.com/office/officeart/2008/layout/LinedList"/>
    <dgm:cxn modelId="{01C5973A-D401-4184-AE33-CAC0732D5CC8}" type="presParOf" srcId="{13B7BB97-DDFE-4A4A-A4A8-99B0D7D237FD}" destId="{DD871E7F-3617-2140-B849-7FA675E54C21}" srcOrd="3" destOrd="0" presId="urn:microsoft.com/office/officeart/2008/layout/LinedList"/>
    <dgm:cxn modelId="{DAFDA617-B797-4D38-AECA-AD24C5B23747}" type="presParOf" srcId="{DD871E7F-3617-2140-B849-7FA675E54C21}" destId="{A6A6CCC5-7F22-9B40-8787-3789959FF659}" srcOrd="0" destOrd="0" presId="urn:microsoft.com/office/officeart/2008/layout/LinedList"/>
    <dgm:cxn modelId="{21F21213-C8E7-4C5A-9052-20C470471CFF}" type="presParOf" srcId="{DD871E7F-3617-2140-B849-7FA675E54C21}" destId="{6F661837-5440-D448-A7E5-76C2AD9D90F3}" srcOrd="1" destOrd="0" presId="urn:microsoft.com/office/officeart/2008/layout/LinedList"/>
    <dgm:cxn modelId="{1FB5A447-9A54-4ACC-8304-406B6A21292D}" type="presParOf" srcId="{6F661837-5440-D448-A7E5-76C2AD9D90F3}" destId="{9108D3A2-9D1F-C848-B75A-370ABEC8FC4F}" srcOrd="0" destOrd="0" presId="urn:microsoft.com/office/officeart/2008/layout/LinedList"/>
    <dgm:cxn modelId="{0EAFB13F-4F67-4C8D-A499-D976938087A6}" type="presParOf" srcId="{6F661837-5440-D448-A7E5-76C2AD9D90F3}" destId="{9DCDFFF2-AAED-D140-8E88-3125472E7CC5}" srcOrd="1" destOrd="0" presId="urn:microsoft.com/office/officeart/2008/layout/LinedList"/>
    <dgm:cxn modelId="{67505426-D61E-4AAE-B4F5-6CC2A93E5D57}" type="presParOf" srcId="{9DCDFFF2-AAED-D140-8E88-3125472E7CC5}" destId="{5B96CC12-4FFB-0541-B410-07058E36FC5D}" srcOrd="0" destOrd="0" presId="urn:microsoft.com/office/officeart/2008/layout/LinedList"/>
    <dgm:cxn modelId="{84FA679B-E36C-43CD-A368-B1A170938ED9}" type="presParOf" srcId="{9DCDFFF2-AAED-D140-8E88-3125472E7CC5}" destId="{A83C412D-1890-E047-B89D-AE0BF5D67856}" srcOrd="1" destOrd="0" presId="urn:microsoft.com/office/officeart/2008/layout/LinedList"/>
    <dgm:cxn modelId="{19EE5AB2-A8E6-4885-9749-E2086078291D}" type="presParOf" srcId="{9DCDFFF2-AAED-D140-8E88-3125472E7CC5}" destId="{694B60E9-A12F-3E41-9D44-6F88925141B1}" srcOrd="2" destOrd="0" presId="urn:microsoft.com/office/officeart/2008/layout/LinedList"/>
    <dgm:cxn modelId="{E32797A2-5644-4D25-8949-710FD57EC018}" type="presParOf" srcId="{6F661837-5440-D448-A7E5-76C2AD9D90F3}" destId="{583F4718-80EE-7F4E-8F00-C3D546DF95AA}" srcOrd="2" destOrd="0" presId="urn:microsoft.com/office/officeart/2008/layout/LinedList"/>
    <dgm:cxn modelId="{EBE6A313-CF91-4D17-B862-E7952497D8FF}"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F18EA6-FB53-4294-9115-B5EC460DA2F5}" type="doc">
      <dgm:prSet loTypeId="urn:microsoft.com/office/officeart/2005/8/layout/hierarchy2" loCatId="hierarchy" qsTypeId="urn:microsoft.com/office/officeart/2005/8/quickstyle/simple1" qsCatId="simple" csTypeId="urn:microsoft.com/office/officeart/2005/8/colors/colorful1#58" csCatId="colorful" phldr="1"/>
      <dgm:spPr/>
      <dgm:t>
        <a:bodyPr/>
        <a:lstStyle/>
        <a:p>
          <a:endParaRPr lang="zh-CN" altLang="en-US"/>
        </a:p>
      </dgm:t>
    </dgm:pt>
    <dgm:pt modelId="{44C9EBD4-6C15-41AF-BE3C-580F39E7C942}">
      <dgm:prSet phldrT="[文本]"/>
      <dgm:spPr/>
      <dgm:t>
        <a:bodyPr/>
        <a:lstStyle/>
        <a:p>
          <a:r>
            <a:rPr lang="zh-CN" altLang="en-US" dirty="0"/>
            <a:t>读者</a:t>
          </a:r>
          <a:r>
            <a:rPr lang="en-US" altLang="zh-CN" dirty="0"/>
            <a:t>/</a:t>
          </a:r>
          <a:r>
            <a:rPr lang="zh-CN" altLang="en-US" dirty="0"/>
            <a:t>写者问题描述</a:t>
          </a:r>
        </a:p>
      </dgm:t>
    </dgm:pt>
    <dgm:pt modelId="{0828E271-6960-4D61-8BAB-15E861FFE36E}" type="parTrans" cxnId="{8238BD8A-A525-4495-BFEE-CE752A9D805D}">
      <dgm:prSet/>
      <dgm:spPr/>
      <dgm:t>
        <a:bodyPr/>
        <a:lstStyle/>
        <a:p>
          <a:endParaRPr lang="zh-CN" altLang="en-US"/>
        </a:p>
      </dgm:t>
    </dgm:pt>
    <dgm:pt modelId="{A1C9BDCB-D8E5-47EC-BB9F-1DA162B4D2DC}" type="sibTrans" cxnId="{8238BD8A-A525-4495-BFEE-CE752A9D805D}">
      <dgm:prSet/>
      <dgm:spPr/>
      <dgm:t>
        <a:bodyPr/>
        <a:lstStyle/>
        <a:p>
          <a:endParaRPr lang="zh-CN" altLang="en-US"/>
        </a:p>
      </dgm:t>
    </dgm:pt>
    <dgm:pt modelId="{26745575-2758-4191-BD01-ACB5AB19EB30}">
      <dgm:prSet phldrT="[文本]"/>
      <dgm:spPr/>
      <dgm:t>
        <a:bodyPr/>
        <a:lstStyle/>
        <a:p>
          <a:r>
            <a:rPr lang="zh-CN" altLang="en-US" dirty="0"/>
            <a:t>三种角色</a:t>
          </a:r>
        </a:p>
      </dgm:t>
    </dgm:pt>
    <dgm:pt modelId="{B52894B5-AC5E-4FE1-9ED0-F9B62FF4A42A}" type="parTrans" cxnId="{02CCD4D6-90E6-41FD-B1C3-7C4F1C85902B}">
      <dgm:prSet/>
      <dgm:spPr/>
      <dgm:t>
        <a:bodyPr/>
        <a:lstStyle/>
        <a:p>
          <a:endParaRPr lang="zh-CN" altLang="en-US"/>
        </a:p>
      </dgm:t>
    </dgm:pt>
    <dgm:pt modelId="{4E096CE3-A47F-4621-A020-921E379EA836}" type="sibTrans" cxnId="{02CCD4D6-90E6-41FD-B1C3-7C4F1C85902B}">
      <dgm:prSet/>
      <dgm:spPr/>
      <dgm:t>
        <a:bodyPr/>
        <a:lstStyle/>
        <a:p>
          <a:endParaRPr lang="zh-CN" altLang="en-US"/>
        </a:p>
      </dgm:t>
    </dgm:pt>
    <dgm:pt modelId="{1C8DF32C-D865-4E27-84C6-790DDF553B4B}">
      <dgm:prSet phldrT="[文本]"/>
      <dgm:spPr>
        <a:solidFill>
          <a:schemeClr val="tx2">
            <a:lumMod val="60000"/>
            <a:lumOff val="40000"/>
          </a:schemeClr>
        </a:solidFill>
      </dgm:spPr>
      <dgm:t>
        <a:bodyPr/>
        <a:lstStyle/>
        <a:p>
          <a:r>
            <a:rPr lang="zh-CN" altLang="en-US" dirty="0"/>
            <a:t>读进程</a:t>
          </a:r>
        </a:p>
      </dgm:t>
    </dgm:pt>
    <dgm:pt modelId="{1EA1FC34-1E3F-4BBE-BA1F-33C521ECCCF3}" type="parTrans" cxnId="{CE221C63-4269-4181-8042-375C56D96098}">
      <dgm:prSet/>
      <dgm:spPr>
        <a:ln>
          <a:solidFill>
            <a:schemeClr val="accent2">
              <a:lumMod val="75000"/>
            </a:schemeClr>
          </a:solidFill>
        </a:ln>
      </dgm:spPr>
      <dgm:t>
        <a:bodyPr/>
        <a:lstStyle/>
        <a:p>
          <a:endParaRPr lang="zh-CN" altLang="en-US"/>
        </a:p>
      </dgm:t>
    </dgm:pt>
    <dgm:pt modelId="{A9BF4EFD-8677-4489-9AFB-DF1CAB550631}" type="sibTrans" cxnId="{CE221C63-4269-4181-8042-375C56D96098}">
      <dgm:prSet/>
      <dgm:spPr/>
      <dgm:t>
        <a:bodyPr/>
        <a:lstStyle/>
        <a:p>
          <a:endParaRPr lang="zh-CN" altLang="en-US"/>
        </a:p>
      </dgm:t>
    </dgm:pt>
    <dgm:pt modelId="{DDC78284-1CF3-4603-804A-4DBEB391EBE0}">
      <dgm:prSet phldrT="[文本]"/>
      <dgm:spPr>
        <a:solidFill>
          <a:schemeClr val="tx2">
            <a:lumMod val="60000"/>
            <a:lumOff val="40000"/>
          </a:schemeClr>
        </a:solidFill>
      </dgm:spPr>
      <dgm:t>
        <a:bodyPr/>
        <a:lstStyle/>
        <a:p>
          <a:r>
            <a:rPr lang="zh-CN" altLang="en-US" dirty="0"/>
            <a:t>写进程</a:t>
          </a:r>
        </a:p>
      </dgm:t>
    </dgm:pt>
    <dgm:pt modelId="{67F674CD-E2F5-426D-9622-5FC047827DBE}" type="parTrans" cxnId="{1CE4F1DE-5E5E-4D53-B991-633FF7EE4EE0}">
      <dgm:prSet/>
      <dgm:spPr>
        <a:ln>
          <a:solidFill>
            <a:schemeClr val="accent2">
              <a:lumMod val="75000"/>
            </a:schemeClr>
          </a:solidFill>
        </a:ln>
      </dgm:spPr>
      <dgm:t>
        <a:bodyPr/>
        <a:lstStyle/>
        <a:p>
          <a:endParaRPr lang="zh-CN" altLang="en-US"/>
        </a:p>
      </dgm:t>
    </dgm:pt>
    <dgm:pt modelId="{12762E6E-A644-4757-AFD2-A886B9F692D3}" type="sibTrans" cxnId="{1CE4F1DE-5E5E-4D53-B991-633FF7EE4EE0}">
      <dgm:prSet/>
      <dgm:spPr/>
      <dgm:t>
        <a:bodyPr/>
        <a:lstStyle/>
        <a:p>
          <a:endParaRPr lang="zh-CN" altLang="en-US"/>
        </a:p>
      </dgm:t>
    </dgm:pt>
    <dgm:pt modelId="{5FB22259-858E-456D-B236-8A487704A063}">
      <dgm:prSet phldrT="[文本]"/>
      <dgm:spPr/>
      <dgm:t>
        <a:bodyPr/>
        <a:lstStyle/>
        <a:p>
          <a:r>
            <a:rPr lang="zh-CN" altLang="en-US" dirty="0"/>
            <a:t>三个条件</a:t>
          </a:r>
        </a:p>
      </dgm:t>
    </dgm:pt>
    <dgm:pt modelId="{60BF6A15-8A49-4DCA-95E3-A3BEF3D305C7}" type="parTrans" cxnId="{939F1C95-79E7-49E6-B11E-782C1B0A22CA}">
      <dgm:prSet/>
      <dgm:spPr/>
      <dgm:t>
        <a:bodyPr/>
        <a:lstStyle/>
        <a:p>
          <a:endParaRPr lang="zh-CN" altLang="en-US"/>
        </a:p>
      </dgm:t>
    </dgm:pt>
    <dgm:pt modelId="{87A6FC69-6094-4336-8F4A-0D8E9D6A9890}" type="sibTrans" cxnId="{939F1C95-79E7-49E6-B11E-782C1B0A22CA}">
      <dgm:prSet/>
      <dgm:spPr/>
      <dgm:t>
        <a:bodyPr/>
        <a:lstStyle/>
        <a:p>
          <a:endParaRPr lang="zh-CN" altLang="en-US"/>
        </a:p>
      </dgm:t>
    </dgm:pt>
    <dgm:pt modelId="{2A1B05B7-CE52-4303-BA89-BE4595AF9415}">
      <dgm:prSet phldrT="[文本]"/>
      <dgm:spPr>
        <a:solidFill>
          <a:schemeClr val="tx2">
            <a:lumMod val="60000"/>
            <a:lumOff val="40000"/>
          </a:schemeClr>
        </a:solidFill>
      </dgm:spPr>
      <dgm:t>
        <a:bodyPr/>
        <a:lstStyle/>
        <a:p>
          <a:r>
            <a:rPr lang="zh-CN" altLang="en-US" dirty="0"/>
            <a:t>同时读</a:t>
          </a:r>
        </a:p>
      </dgm:t>
    </dgm:pt>
    <dgm:pt modelId="{1D66D954-8F07-4F80-B1ED-FC2C107F9358}" type="parTrans" cxnId="{2FAF4E0F-107F-4A64-81B3-E4A0E611631F}">
      <dgm:prSet/>
      <dgm:spPr>
        <a:ln>
          <a:solidFill>
            <a:schemeClr val="accent2">
              <a:lumMod val="75000"/>
            </a:schemeClr>
          </a:solidFill>
        </a:ln>
      </dgm:spPr>
      <dgm:t>
        <a:bodyPr/>
        <a:lstStyle/>
        <a:p>
          <a:endParaRPr lang="zh-CN" altLang="en-US"/>
        </a:p>
      </dgm:t>
    </dgm:pt>
    <dgm:pt modelId="{1DBFE1F0-F7E8-4A09-BB9D-539CC0359CC5}" type="sibTrans" cxnId="{2FAF4E0F-107F-4A64-81B3-E4A0E611631F}">
      <dgm:prSet/>
      <dgm:spPr/>
      <dgm:t>
        <a:bodyPr/>
        <a:lstStyle/>
        <a:p>
          <a:endParaRPr lang="zh-CN" altLang="en-US"/>
        </a:p>
      </dgm:t>
    </dgm:pt>
    <dgm:pt modelId="{1FCC50D9-FFD9-41F8-87BA-B1F1BB8570B4}">
      <dgm:prSet/>
      <dgm:spPr>
        <a:solidFill>
          <a:schemeClr val="tx2">
            <a:lumMod val="60000"/>
            <a:lumOff val="40000"/>
          </a:schemeClr>
        </a:solidFill>
      </dgm:spPr>
      <dgm:t>
        <a:bodyPr/>
        <a:lstStyle/>
        <a:p>
          <a:r>
            <a:rPr lang="zh-CN" altLang="en-US" dirty="0"/>
            <a:t>共享数据</a:t>
          </a:r>
        </a:p>
      </dgm:t>
    </dgm:pt>
    <dgm:pt modelId="{38773015-FB73-442D-BF14-2DD7848B6606}" type="parTrans" cxnId="{C3F8DAAA-2FB3-43CF-A22D-42E03C17944D}">
      <dgm:prSet/>
      <dgm:spPr>
        <a:ln>
          <a:solidFill>
            <a:schemeClr val="accent2">
              <a:lumMod val="75000"/>
            </a:schemeClr>
          </a:solidFill>
        </a:ln>
      </dgm:spPr>
      <dgm:t>
        <a:bodyPr/>
        <a:lstStyle/>
        <a:p>
          <a:endParaRPr lang="zh-CN" altLang="en-US"/>
        </a:p>
      </dgm:t>
    </dgm:pt>
    <dgm:pt modelId="{8291045F-7D24-455B-AB17-1794FDA6B8CC}" type="sibTrans" cxnId="{C3F8DAAA-2FB3-43CF-A22D-42E03C17944D}">
      <dgm:prSet/>
      <dgm:spPr/>
      <dgm:t>
        <a:bodyPr/>
        <a:lstStyle/>
        <a:p>
          <a:endParaRPr lang="zh-CN" altLang="en-US"/>
        </a:p>
      </dgm:t>
    </dgm:pt>
    <dgm:pt modelId="{E2DD4EBA-BB9F-4848-9A48-76D29F3C1A57}">
      <dgm:prSet/>
      <dgm:spPr>
        <a:solidFill>
          <a:schemeClr val="tx2">
            <a:lumMod val="60000"/>
            <a:lumOff val="40000"/>
          </a:schemeClr>
        </a:solidFill>
      </dgm:spPr>
      <dgm:t>
        <a:bodyPr/>
        <a:lstStyle/>
        <a:p>
          <a:r>
            <a:rPr lang="zh-CN" altLang="en-US" dirty="0"/>
            <a:t>互斥写</a:t>
          </a:r>
        </a:p>
      </dgm:t>
    </dgm:pt>
    <dgm:pt modelId="{E97B7946-CFA0-4D46-AF6A-C2C5DCA7E26B}" type="parTrans" cxnId="{88692828-B00F-4EEE-8770-854295F4C85B}">
      <dgm:prSet/>
      <dgm:spPr>
        <a:ln>
          <a:solidFill>
            <a:schemeClr val="accent2">
              <a:lumMod val="75000"/>
            </a:schemeClr>
          </a:solidFill>
        </a:ln>
      </dgm:spPr>
      <dgm:t>
        <a:bodyPr/>
        <a:lstStyle/>
        <a:p>
          <a:endParaRPr lang="zh-CN" altLang="en-US"/>
        </a:p>
      </dgm:t>
    </dgm:pt>
    <dgm:pt modelId="{14814154-BD0F-4259-8355-E3F5B6610AAF}" type="sibTrans" cxnId="{88692828-B00F-4EEE-8770-854295F4C85B}">
      <dgm:prSet/>
      <dgm:spPr/>
      <dgm:t>
        <a:bodyPr/>
        <a:lstStyle/>
        <a:p>
          <a:endParaRPr lang="zh-CN" altLang="en-US"/>
        </a:p>
      </dgm:t>
    </dgm:pt>
    <dgm:pt modelId="{153C77D0-1164-4852-90A2-8596A8FCB8D3}">
      <dgm:prSet/>
      <dgm:spPr>
        <a:solidFill>
          <a:schemeClr val="tx2">
            <a:lumMod val="60000"/>
            <a:lumOff val="40000"/>
          </a:schemeClr>
        </a:solidFill>
      </dgm:spPr>
      <dgm:t>
        <a:bodyPr/>
        <a:lstStyle/>
        <a:p>
          <a:r>
            <a:rPr lang="zh-CN" altLang="en-US" dirty="0"/>
            <a:t>互斥读写</a:t>
          </a:r>
        </a:p>
      </dgm:t>
    </dgm:pt>
    <dgm:pt modelId="{1F2E3844-A01F-4653-B546-3CCBA90950AA}" type="sibTrans" cxnId="{6516FB94-2E52-4D9B-A7AD-2FCC5EAB54AC}">
      <dgm:prSet/>
      <dgm:spPr/>
      <dgm:t>
        <a:bodyPr/>
        <a:lstStyle/>
        <a:p>
          <a:endParaRPr lang="zh-CN" altLang="en-US"/>
        </a:p>
      </dgm:t>
    </dgm:pt>
    <dgm:pt modelId="{04232F85-31F0-4D1D-957F-5B862C8070E1}" type="parTrans" cxnId="{6516FB94-2E52-4D9B-A7AD-2FCC5EAB54AC}">
      <dgm:prSet/>
      <dgm:spPr>
        <a:ln>
          <a:solidFill>
            <a:schemeClr val="accent2">
              <a:lumMod val="75000"/>
            </a:schemeClr>
          </a:solidFill>
        </a:ln>
      </dgm:spPr>
      <dgm:t>
        <a:bodyPr/>
        <a:lstStyle/>
        <a:p>
          <a:endParaRPr lang="zh-CN" altLang="en-US"/>
        </a:p>
      </dgm:t>
    </dgm:pt>
    <dgm:pt modelId="{307FC315-3CEF-4669-88F7-0E23DE2ED37F}" type="pres">
      <dgm:prSet presAssocID="{7DF18EA6-FB53-4294-9115-B5EC460DA2F5}" presName="diagram" presStyleCnt="0">
        <dgm:presLayoutVars>
          <dgm:chPref val="1"/>
          <dgm:dir/>
          <dgm:animOne val="branch"/>
          <dgm:animLvl val="lvl"/>
          <dgm:resizeHandles val="exact"/>
        </dgm:presLayoutVars>
      </dgm:prSet>
      <dgm:spPr/>
    </dgm:pt>
    <dgm:pt modelId="{B1132B5D-7957-44BF-87D0-A97D66FA635D}" type="pres">
      <dgm:prSet presAssocID="{44C9EBD4-6C15-41AF-BE3C-580F39E7C942}" presName="root1" presStyleCnt="0"/>
      <dgm:spPr/>
    </dgm:pt>
    <dgm:pt modelId="{A2D28D82-0AF3-4012-AC3B-35DEA088A471}" type="pres">
      <dgm:prSet presAssocID="{44C9EBD4-6C15-41AF-BE3C-580F39E7C942}" presName="LevelOneTextNode" presStyleLbl="node0" presStyleIdx="0" presStyleCnt="1">
        <dgm:presLayoutVars>
          <dgm:chPref val="3"/>
        </dgm:presLayoutVars>
      </dgm:prSet>
      <dgm:spPr/>
    </dgm:pt>
    <dgm:pt modelId="{D09C60B4-1824-461B-B4C0-78037BCBF8E9}" type="pres">
      <dgm:prSet presAssocID="{44C9EBD4-6C15-41AF-BE3C-580F39E7C942}" presName="level2hierChild" presStyleCnt="0"/>
      <dgm:spPr/>
    </dgm:pt>
    <dgm:pt modelId="{892E158B-52F1-4B9B-94D9-4CC15CE81666}" type="pres">
      <dgm:prSet presAssocID="{B52894B5-AC5E-4FE1-9ED0-F9B62FF4A42A}" presName="conn2-1" presStyleLbl="parChTrans1D2" presStyleIdx="0" presStyleCnt="2"/>
      <dgm:spPr/>
    </dgm:pt>
    <dgm:pt modelId="{1E213B07-44EB-43E0-8436-629CC08669A1}" type="pres">
      <dgm:prSet presAssocID="{B52894B5-AC5E-4FE1-9ED0-F9B62FF4A42A}" presName="connTx" presStyleLbl="parChTrans1D2" presStyleIdx="0" presStyleCnt="2"/>
      <dgm:spPr/>
    </dgm:pt>
    <dgm:pt modelId="{6A04DA36-DACD-4931-9C87-614DE55C9983}" type="pres">
      <dgm:prSet presAssocID="{26745575-2758-4191-BD01-ACB5AB19EB30}" presName="root2" presStyleCnt="0"/>
      <dgm:spPr/>
    </dgm:pt>
    <dgm:pt modelId="{FC749E5E-F54F-47A5-AE97-D3689E88893C}" type="pres">
      <dgm:prSet presAssocID="{26745575-2758-4191-BD01-ACB5AB19EB30}" presName="LevelTwoTextNode" presStyleLbl="node2" presStyleIdx="0" presStyleCnt="2">
        <dgm:presLayoutVars>
          <dgm:chPref val="3"/>
        </dgm:presLayoutVars>
      </dgm:prSet>
      <dgm:spPr/>
    </dgm:pt>
    <dgm:pt modelId="{D6B538C7-72C7-44CC-9AB9-DC7C36F0390D}" type="pres">
      <dgm:prSet presAssocID="{26745575-2758-4191-BD01-ACB5AB19EB30}" presName="level3hierChild" presStyleCnt="0"/>
      <dgm:spPr/>
    </dgm:pt>
    <dgm:pt modelId="{8ED11867-F2FE-4E69-8F86-50ACE6DE0D5D}" type="pres">
      <dgm:prSet presAssocID="{1EA1FC34-1E3F-4BBE-BA1F-33C521ECCCF3}" presName="conn2-1" presStyleLbl="parChTrans1D3" presStyleIdx="0" presStyleCnt="6"/>
      <dgm:spPr/>
    </dgm:pt>
    <dgm:pt modelId="{A8415B93-CA88-4A71-AD82-CE1325736E32}" type="pres">
      <dgm:prSet presAssocID="{1EA1FC34-1E3F-4BBE-BA1F-33C521ECCCF3}" presName="connTx" presStyleLbl="parChTrans1D3" presStyleIdx="0" presStyleCnt="6"/>
      <dgm:spPr/>
    </dgm:pt>
    <dgm:pt modelId="{4ADE73A1-D2EB-460D-881C-7D5D27AABE4D}" type="pres">
      <dgm:prSet presAssocID="{1C8DF32C-D865-4E27-84C6-790DDF553B4B}" presName="root2" presStyleCnt="0"/>
      <dgm:spPr/>
    </dgm:pt>
    <dgm:pt modelId="{94D3E0F8-0BB0-41AB-9183-94D886E1D021}" type="pres">
      <dgm:prSet presAssocID="{1C8DF32C-D865-4E27-84C6-790DDF553B4B}" presName="LevelTwoTextNode" presStyleLbl="node3" presStyleIdx="0" presStyleCnt="6">
        <dgm:presLayoutVars>
          <dgm:chPref val="3"/>
        </dgm:presLayoutVars>
      </dgm:prSet>
      <dgm:spPr/>
    </dgm:pt>
    <dgm:pt modelId="{97B08CF4-6155-4219-B191-FC577D74362D}" type="pres">
      <dgm:prSet presAssocID="{1C8DF32C-D865-4E27-84C6-790DDF553B4B}" presName="level3hierChild" presStyleCnt="0"/>
      <dgm:spPr/>
    </dgm:pt>
    <dgm:pt modelId="{6907C0CC-A87F-4C20-8778-7832C2398DB5}" type="pres">
      <dgm:prSet presAssocID="{67F674CD-E2F5-426D-9622-5FC047827DBE}" presName="conn2-1" presStyleLbl="parChTrans1D3" presStyleIdx="1" presStyleCnt="6"/>
      <dgm:spPr/>
    </dgm:pt>
    <dgm:pt modelId="{C5083CCB-A5FE-46FC-B102-67D36247944F}" type="pres">
      <dgm:prSet presAssocID="{67F674CD-E2F5-426D-9622-5FC047827DBE}" presName="connTx" presStyleLbl="parChTrans1D3" presStyleIdx="1" presStyleCnt="6"/>
      <dgm:spPr/>
    </dgm:pt>
    <dgm:pt modelId="{4F360FBB-0F0C-45C9-A5C1-0C106751C16A}" type="pres">
      <dgm:prSet presAssocID="{DDC78284-1CF3-4603-804A-4DBEB391EBE0}" presName="root2" presStyleCnt="0"/>
      <dgm:spPr/>
    </dgm:pt>
    <dgm:pt modelId="{3A58610B-2116-4739-AD8D-5F25019AAD33}" type="pres">
      <dgm:prSet presAssocID="{DDC78284-1CF3-4603-804A-4DBEB391EBE0}" presName="LevelTwoTextNode" presStyleLbl="node3" presStyleIdx="1" presStyleCnt="6">
        <dgm:presLayoutVars>
          <dgm:chPref val="3"/>
        </dgm:presLayoutVars>
      </dgm:prSet>
      <dgm:spPr/>
    </dgm:pt>
    <dgm:pt modelId="{6D96FEC3-9405-4916-A8D8-8870447261FC}" type="pres">
      <dgm:prSet presAssocID="{DDC78284-1CF3-4603-804A-4DBEB391EBE0}" presName="level3hierChild" presStyleCnt="0"/>
      <dgm:spPr/>
    </dgm:pt>
    <dgm:pt modelId="{01C8D079-AD52-4E05-AB17-F501C9C854B6}" type="pres">
      <dgm:prSet presAssocID="{38773015-FB73-442D-BF14-2DD7848B6606}" presName="conn2-1" presStyleLbl="parChTrans1D3" presStyleIdx="2" presStyleCnt="6"/>
      <dgm:spPr/>
    </dgm:pt>
    <dgm:pt modelId="{76954E6C-B3E6-4DB9-9E33-4D62B5002417}" type="pres">
      <dgm:prSet presAssocID="{38773015-FB73-442D-BF14-2DD7848B6606}" presName="connTx" presStyleLbl="parChTrans1D3" presStyleIdx="2" presStyleCnt="6"/>
      <dgm:spPr/>
    </dgm:pt>
    <dgm:pt modelId="{CC947992-185C-489F-B6BA-1F40709FF101}" type="pres">
      <dgm:prSet presAssocID="{1FCC50D9-FFD9-41F8-87BA-B1F1BB8570B4}" presName="root2" presStyleCnt="0"/>
      <dgm:spPr/>
    </dgm:pt>
    <dgm:pt modelId="{A3D13F56-8013-42DE-9B8A-B24AA8335D06}" type="pres">
      <dgm:prSet presAssocID="{1FCC50D9-FFD9-41F8-87BA-B1F1BB8570B4}" presName="LevelTwoTextNode" presStyleLbl="node3" presStyleIdx="2" presStyleCnt="6">
        <dgm:presLayoutVars>
          <dgm:chPref val="3"/>
        </dgm:presLayoutVars>
      </dgm:prSet>
      <dgm:spPr/>
    </dgm:pt>
    <dgm:pt modelId="{BAAC4F83-A7D8-472A-9D13-29AA246C2C47}" type="pres">
      <dgm:prSet presAssocID="{1FCC50D9-FFD9-41F8-87BA-B1F1BB8570B4}" presName="level3hierChild" presStyleCnt="0"/>
      <dgm:spPr/>
    </dgm:pt>
    <dgm:pt modelId="{F66AB3DA-DC76-4E74-A9D0-5316D40D1E72}" type="pres">
      <dgm:prSet presAssocID="{60BF6A15-8A49-4DCA-95E3-A3BEF3D305C7}" presName="conn2-1" presStyleLbl="parChTrans1D2" presStyleIdx="1" presStyleCnt="2"/>
      <dgm:spPr/>
    </dgm:pt>
    <dgm:pt modelId="{0879BD24-3295-40C3-A085-3A239DF166BE}" type="pres">
      <dgm:prSet presAssocID="{60BF6A15-8A49-4DCA-95E3-A3BEF3D305C7}" presName="connTx" presStyleLbl="parChTrans1D2" presStyleIdx="1" presStyleCnt="2"/>
      <dgm:spPr/>
    </dgm:pt>
    <dgm:pt modelId="{618F4F6D-8BFB-4CE6-9674-58338B13CA21}" type="pres">
      <dgm:prSet presAssocID="{5FB22259-858E-456D-B236-8A487704A063}" presName="root2" presStyleCnt="0"/>
      <dgm:spPr/>
    </dgm:pt>
    <dgm:pt modelId="{8B3A0DA3-D45F-4CAD-BD6C-F7EC5C09C1C0}" type="pres">
      <dgm:prSet presAssocID="{5FB22259-858E-456D-B236-8A487704A063}" presName="LevelTwoTextNode" presStyleLbl="node2" presStyleIdx="1" presStyleCnt="2">
        <dgm:presLayoutVars>
          <dgm:chPref val="3"/>
        </dgm:presLayoutVars>
      </dgm:prSet>
      <dgm:spPr/>
    </dgm:pt>
    <dgm:pt modelId="{667976AC-331D-41AD-91F3-32DD2B2FB2CB}" type="pres">
      <dgm:prSet presAssocID="{5FB22259-858E-456D-B236-8A487704A063}" presName="level3hierChild" presStyleCnt="0"/>
      <dgm:spPr/>
    </dgm:pt>
    <dgm:pt modelId="{814828DC-A627-4B2D-A0CB-73FB2E1856D5}" type="pres">
      <dgm:prSet presAssocID="{1D66D954-8F07-4F80-B1ED-FC2C107F9358}" presName="conn2-1" presStyleLbl="parChTrans1D3" presStyleIdx="3" presStyleCnt="6"/>
      <dgm:spPr/>
    </dgm:pt>
    <dgm:pt modelId="{944EC15A-F48D-4F32-BB6E-8BF328FCADE9}" type="pres">
      <dgm:prSet presAssocID="{1D66D954-8F07-4F80-B1ED-FC2C107F9358}" presName="connTx" presStyleLbl="parChTrans1D3" presStyleIdx="3" presStyleCnt="6"/>
      <dgm:spPr/>
    </dgm:pt>
    <dgm:pt modelId="{23A0DC29-DFBA-4D23-BFE7-5B0A10AAD447}" type="pres">
      <dgm:prSet presAssocID="{2A1B05B7-CE52-4303-BA89-BE4595AF9415}" presName="root2" presStyleCnt="0"/>
      <dgm:spPr/>
    </dgm:pt>
    <dgm:pt modelId="{4DB238EE-7890-48C4-8AB3-57B8135F680A}" type="pres">
      <dgm:prSet presAssocID="{2A1B05B7-CE52-4303-BA89-BE4595AF9415}" presName="LevelTwoTextNode" presStyleLbl="node3" presStyleIdx="3" presStyleCnt="6">
        <dgm:presLayoutVars>
          <dgm:chPref val="3"/>
        </dgm:presLayoutVars>
      </dgm:prSet>
      <dgm:spPr/>
    </dgm:pt>
    <dgm:pt modelId="{9E6D63F4-A5F3-4256-AE3F-F3DAA4E0BEF4}" type="pres">
      <dgm:prSet presAssocID="{2A1B05B7-CE52-4303-BA89-BE4595AF9415}" presName="level3hierChild" presStyleCnt="0"/>
      <dgm:spPr/>
    </dgm:pt>
    <dgm:pt modelId="{3EF3E114-B815-4EA1-A35B-971E3B9DCAFC}" type="pres">
      <dgm:prSet presAssocID="{E97B7946-CFA0-4D46-AF6A-C2C5DCA7E26B}" presName="conn2-1" presStyleLbl="parChTrans1D3" presStyleIdx="4" presStyleCnt="6"/>
      <dgm:spPr/>
    </dgm:pt>
    <dgm:pt modelId="{AFFAFB4A-BD24-400D-A206-3EAE19601D64}" type="pres">
      <dgm:prSet presAssocID="{E97B7946-CFA0-4D46-AF6A-C2C5DCA7E26B}" presName="connTx" presStyleLbl="parChTrans1D3" presStyleIdx="4" presStyleCnt="6"/>
      <dgm:spPr/>
    </dgm:pt>
    <dgm:pt modelId="{658BB1B7-28E5-43DE-8601-1819325C9F83}" type="pres">
      <dgm:prSet presAssocID="{E2DD4EBA-BB9F-4848-9A48-76D29F3C1A57}" presName="root2" presStyleCnt="0"/>
      <dgm:spPr/>
    </dgm:pt>
    <dgm:pt modelId="{5502EC07-5F50-4245-9CC8-42F0D368721F}" type="pres">
      <dgm:prSet presAssocID="{E2DD4EBA-BB9F-4848-9A48-76D29F3C1A57}" presName="LevelTwoTextNode" presStyleLbl="node3" presStyleIdx="4" presStyleCnt="6">
        <dgm:presLayoutVars>
          <dgm:chPref val="3"/>
        </dgm:presLayoutVars>
      </dgm:prSet>
      <dgm:spPr/>
    </dgm:pt>
    <dgm:pt modelId="{B01C3B90-E3CA-48DC-9BFA-BCBCD7CA36C5}" type="pres">
      <dgm:prSet presAssocID="{E2DD4EBA-BB9F-4848-9A48-76D29F3C1A57}" presName="level3hierChild" presStyleCnt="0"/>
      <dgm:spPr/>
    </dgm:pt>
    <dgm:pt modelId="{C5424610-6BC1-468D-94CA-91A03CF504F0}" type="pres">
      <dgm:prSet presAssocID="{04232F85-31F0-4D1D-957F-5B862C8070E1}" presName="conn2-1" presStyleLbl="parChTrans1D3" presStyleIdx="5" presStyleCnt="6"/>
      <dgm:spPr/>
    </dgm:pt>
    <dgm:pt modelId="{929D1D65-DD4B-4E9C-8586-2907F19EA205}" type="pres">
      <dgm:prSet presAssocID="{04232F85-31F0-4D1D-957F-5B862C8070E1}" presName="connTx" presStyleLbl="parChTrans1D3" presStyleIdx="5" presStyleCnt="6"/>
      <dgm:spPr/>
    </dgm:pt>
    <dgm:pt modelId="{DC5D36F6-23DA-4B6F-8576-124C760F34B6}" type="pres">
      <dgm:prSet presAssocID="{153C77D0-1164-4852-90A2-8596A8FCB8D3}" presName="root2" presStyleCnt="0"/>
      <dgm:spPr/>
    </dgm:pt>
    <dgm:pt modelId="{C28AD8A4-307A-4FD4-9DBD-D525E76FD4F4}" type="pres">
      <dgm:prSet presAssocID="{153C77D0-1164-4852-90A2-8596A8FCB8D3}" presName="LevelTwoTextNode" presStyleLbl="node3" presStyleIdx="5" presStyleCnt="6">
        <dgm:presLayoutVars>
          <dgm:chPref val="3"/>
        </dgm:presLayoutVars>
      </dgm:prSet>
      <dgm:spPr/>
    </dgm:pt>
    <dgm:pt modelId="{F7C82C53-E429-4388-ACD1-3E7B7C22C4AE}" type="pres">
      <dgm:prSet presAssocID="{153C77D0-1164-4852-90A2-8596A8FCB8D3}" presName="level3hierChild" presStyleCnt="0"/>
      <dgm:spPr/>
    </dgm:pt>
  </dgm:ptLst>
  <dgm:cxnLst>
    <dgm:cxn modelId="{9986B605-3CDC-4C3E-812C-B427BA3731D3}" type="presOf" srcId="{60BF6A15-8A49-4DCA-95E3-A3BEF3D305C7}" destId="{0879BD24-3295-40C3-A085-3A239DF166BE}" srcOrd="1" destOrd="0" presId="urn:microsoft.com/office/officeart/2005/8/layout/hierarchy2"/>
    <dgm:cxn modelId="{0C58F30D-7522-4755-9579-56FC9B20EBCC}" type="presOf" srcId="{04232F85-31F0-4D1D-957F-5B862C8070E1}" destId="{929D1D65-DD4B-4E9C-8586-2907F19EA205}" srcOrd="1" destOrd="0" presId="urn:microsoft.com/office/officeart/2005/8/layout/hierarchy2"/>
    <dgm:cxn modelId="{2FAF4E0F-107F-4A64-81B3-E4A0E611631F}" srcId="{5FB22259-858E-456D-B236-8A487704A063}" destId="{2A1B05B7-CE52-4303-BA89-BE4595AF9415}" srcOrd="0" destOrd="0" parTransId="{1D66D954-8F07-4F80-B1ED-FC2C107F9358}" sibTransId="{1DBFE1F0-F7E8-4A09-BB9D-539CC0359CC5}"/>
    <dgm:cxn modelId="{833DD521-AA4E-4D18-B7C2-414A6C927959}" type="presOf" srcId="{DDC78284-1CF3-4603-804A-4DBEB391EBE0}" destId="{3A58610B-2116-4739-AD8D-5F25019AAD33}" srcOrd="0" destOrd="0" presId="urn:microsoft.com/office/officeart/2005/8/layout/hierarchy2"/>
    <dgm:cxn modelId="{AD34AD22-CD0A-45C2-B2FC-F54DEB54F6CD}" type="presOf" srcId="{153C77D0-1164-4852-90A2-8596A8FCB8D3}" destId="{C28AD8A4-307A-4FD4-9DBD-D525E76FD4F4}" srcOrd="0" destOrd="0" presId="urn:microsoft.com/office/officeart/2005/8/layout/hierarchy2"/>
    <dgm:cxn modelId="{BDF4EF24-82F8-4AC7-89D4-751418458C91}" type="presOf" srcId="{67F674CD-E2F5-426D-9622-5FC047827DBE}" destId="{C5083CCB-A5FE-46FC-B102-67D36247944F}" srcOrd="1" destOrd="0" presId="urn:microsoft.com/office/officeart/2005/8/layout/hierarchy2"/>
    <dgm:cxn modelId="{88692828-B00F-4EEE-8770-854295F4C85B}" srcId="{5FB22259-858E-456D-B236-8A487704A063}" destId="{E2DD4EBA-BB9F-4848-9A48-76D29F3C1A57}" srcOrd="1" destOrd="0" parTransId="{E97B7946-CFA0-4D46-AF6A-C2C5DCA7E26B}" sibTransId="{14814154-BD0F-4259-8355-E3F5B6610AAF}"/>
    <dgm:cxn modelId="{614C4A29-C132-4423-857A-4FD3A0094C63}" type="presOf" srcId="{2A1B05B7-CE52-4303-BA89-BE4595AF9415}" destId="{4DB238EE-7890-48C4-8AB3-57B8135F680A}" srcOrd="0" destOrd="0" presId="urn:microsoft.com/office/officeart/2005/8/layout/hierarchy2"/>
    <dgm:cxn modelId="{02D2A72D-B7BA-4056-B50E-D4B441B99364}" type="presOf" srcId="{5FB22259-858E-456D-B236-8A487704A063}" destId="{8B3A0DA3-D45F-4CAD-BD6C-F7EC5C09C1C0}" srcOrd="0" destOrd="0" presId="urn:microsoft.com/office/officeart/2005/8/layout/hierarchy2"/>
    <dgm:cxn modelId="{7943A04F-5050-472A-A01B-F9B094E34697}" type="presOf" srcId="{E2DD4EBA-BB9F-4848-9A48-76D29F3C1A57}" destId="{5502EC07-5F50-4245-9CC8-42F0D368721F}" srcOrd="0" destOrd="0" presId="urn:microsoft.com/office/officeart/2005/8/layout/hierarchy2"/>
    <dgm:cxn modelId="{336DA34F-F476-4A10-938E-44A7F8D9D012}" type="presOf" srcId="{44C9EBD4-6C15-41AF-BE3C-580F39E7C942}" destId="{A2D28D82-0AF3-4012-AC3B-35DEA088A471}" srcOrd="0" destOrd="0" presId="urn:microsoft.com/office/officeart/2005/8/layout/hierarchy2"/>
    <dgm:cxn modelId="{9D38DA55-4894-49D7-A34F-AEA4E9B4BEE6}" type="presOf" srcId="{7DF18EA6-FB53-4294-9115-B5EC460DA2F5}" destId="{307FC315-3CEF-4669-88F7-0E23DE2ED37F}" srcOrd="0" destOrd="0" presId="urn:microsoft.com/office/officeart/2005/8/layout/hierarchy2"/>
    <dgm:cxn modelId="{A3A7FE61-11A6-4396-ACC6-F6A1E220BD85}" type="presOf" srcId="{E97B7946-CFA0-4D46-AF6A-C2C5DCA7E26B}" destId="{3EF3E114-B815-4EA1-A35B-971E3B9DCAFC}" srcOrd="0" destOrd="0" presId="urn:microsoft.com/office/officeart/2005/8/layout/hierarchy2"/>
    <dgm:cxn modelId="{CE221C63-4269-4181-8042-375C56D96098}" srcId="{26745575-2758-4191-BD01-ACB5AB19EB30}" destId="{1C8DF32C-D865-4E27-84C6-790DDF553B4B}" srcOrd="0" destOrd="0" parTransId="{1EA1FC34-1E3F-4BBE-BA1F-33C521ECCCF3}" sibTransId="{A9BF4EFD-8677-4489-9AFB-DF1CAB550631}"/>
    <dgm:cxn modelId="{8238BD8A-A525-4495-BFEE-CE752A9D805D}" srcId="{7DF18EA6-FB53-4294-9115-B5EC460DA2F5}" destId="{44C9EBD4-6C15-41AF-BE3C-580F39E7C942}" srcOrd="0" destOrd="0" parTransId="{0828E271-6960-4D61-8BAB-15E861FFE36E}" sibTransId="{A1C9BDCB-D8E5-47EC-BB9F-1DA162B4D2DC}"/>
    <dgm:cxn modelId="{3F170C90-8144-4F2C-9FA3-35BFCD245FC4}" type="presOf" srcId="{1C8DF32C-D865-4E27-84C6-790DDF553B4B}" destId="{94D3E0F8-0BB0-41AB-9183-94D886E1D021}" srcOrd="0" destOrd="0" presId="urn:microsoft.com/office/officeart/2005/8/layout/hierarchy2"/>
    <dgm:cxn modelId="{6516FB94-2E52-4D9B-A7AD-2FCC5EAB54AC}" srcId="{5FB22259-858E-456D-B236-8A487704A063}" destId="{153C77D0-1164-4852-90A2-8596A8FCB8D3}" srcOrd="2" destOrd="0" parTransId="{04232F85-31F0-4D1D-957F-5B862C8070E1}" sibTransId="{1F2E3844-A01F-4653-B546-3CCBA90950AA}"/>
    <dgm:cxn modelId="{939F1C95-79E7-49E6-B11E-782C1B0A22CA}" srcId="{44C9EBD4-6C15-41AF-BE3C-580F39E7C942}" destId="{5FB22259-858E-456D-B236-8A487704A063}" srcOrd="1" destOrd="0" parTransId="{60BF6A15-8A49-4DCA-95E3-A3BEF3D305C7}" sibTransId="{87A6FC69-6094-4336-8F4A-0D8E9D6A9890}"/>
    <dgm:cxn modelId="{F8E49396-73E1-48F8-BAF1-5B41DD389E05}" type="presOf" srcId="{B52894B5-AC5E-4FE1-9ED0-F9B62FF4A42A}" destId="{1E213B07-44EB-43E0-8436-629CC08669A1}" srcOrd="1" destOrd="0" presId="urn:microsoft.com/office/officeart/2005/8/layout/hierarchy2"/>
    <dgm:cxn modelId="{218C1597-194B-45ED-84EE-AA6C2FA5D44D}" type="presOf" srcId="{1FCC50D9-FFD9-41F8-87BA-B1F1BB8570B4}" destId="{A3D13F56-8013-42DE-9B8A-B24AA8335D06}" srcOrd="0" destOrd="0" presId="urn:microsoft.com/office/officeart/2005/8/layout/hierarchy2"/>
    <dgm:cxn modelId="{FA65A3A4-F909-4BA9-B2AE-A5429B60F6BD}" type="presOf" srcId="{B52894B5-AC5E-4FE1-9ED0-F9B62FF4A42A}" destId="{892E158B-52F1-4B9B-94D9-4CC15CE81666}" srcOrd="0" destOrd="0" presId="urn:microsoft.com/office/officeart/2005/8/layout/hierarchy2"/>
    <dgm:cxn modelId="{A19E36A6-22E3-4AF7-9DBF-0DA2D2132BF6}" type="presOf" srcId="{E97B7946-CFA0-4D46-AF6A-C2C5DCA7E26B}" destId="{AFFAFB4A-BD24-400D-A206-3EAE19601D64}" srcOrd="1" destOrd="0" presId="urn:microsoft.com/office/officeart/2005/8/layout/hierarchy2"/>
    <dgm:cxn modelId="{C3F8DAAA-2FB3-43CF-A22D-42E03C17944D}" srcId="{26745575-2758-4191-BD01-ACB5AB19EB30}" destId="{1FCC50D9-FFD9-41F8-87BA-B1F1BB8570B4}" srcOrd="2" destOrd="0" parTransId="{38773015-FB73-442D-BF14-2DD7848B6606}" sibTransId="{8291045F-7D24-455B-AB17-1794FDA6B8CC}"/>
    <dgm:cxn modelId="{930AF9AD-F202-4FF1-B7B8-DBE63809241A}" type="presOf" srcId="{1EA1FC34-1E3F-4BBE-BA1F-33C521ECCCF3}" destId="{8ED11867-F2FE-4E69-8F86-50ACE6DE0D5D}" srcOrd="0" destOrd="0" presId="urn:microsoft.com/office/officeart/2005/8/layout/hierarchy2"/>
    <dgm:cxn modelId="{ACB6C9B3-8FBB-4BBE-B213-543E4D081659}" type="presOf" srcId="{26745575-2758-4191-BD01-ACB5AB19EB30}" destId="{FC749E5E-F54F-47A5-AE97-D3689E88893C}" srcOrd="0" destOrd="0" presId="urn:microsoft.com/office/officeart/2005/8/layout/hierarchy2"/>
    <dgm:cxn modelId="{6B11BFBC-E239-481B-81CB-FFABD2148047}" type="presOf" srcId="{38773015-FB73-442D-BF14-2DD7848B6606}" destId="{01C8D079-AD52-4E05-AB17-F501C9C854B6}" srcOrd="0" destOrd="0" presId="urn:microsoft.com/office/officeart/2005/8/layout/hierarchy2"/>
    <dgm:cxn modelId="{044733CF-8F76-424D-913C-432B62FA4ECF}" type="presOf" srcId="{1D66D954-8F07-4F80-B1ED-FC2C107F9358}" destId="{814828DC-A627-4B2D-A0CB-73FB2E1856D5}" srcOrd="0" destOrd="0" presId="urn:microsoft.com/office/officeart/2005/8/layout/hierarchy2"/>
    <dgm:cxn modelId="{2DEFEBD5-6265-4723-9109-F210339AF250}" type="presOf" srcId="{38773015-FB73-442D-BF14-2DD7848B6606}" destId="{76954E6C-B3E6-4DB9-9E33-4D62B5002417}" srcOrd="1" destOrd="0" presId="urn:microsoft.com/office/officeart/2005/8/layout/hierarchy2"/>
    <dgm:cxn modelId="{02CCD4D6-90E6-41FD-B1C3-7C4F1C85902B}" srcId="{44C9EBD4-6C15-41AF-BE3C-580F39E7C942}" destId="{26745575-2758-4191-BD01-ACB5AB19EB30}" srcOrd="0" destOrd="0" parTransId="{B52894B5-AC5E-4FE1-9ED0-F9B62FF4A42A}" sibTransId="{4E096CE3-A47F-4621-A020-921E379EA836}"/>
    <dgm:cxn modelId="{1CE4F1DE-5E5E-4D53-B991-633FF7EE4EE0}" srcId="{26745575-2758-4191-BD01-ACB5AB19EB30}" destId="{DDC78284-1CF3-4603-804A-4DBEB391EBE0}" srcOrd="1" destOrd="0" parTransId="{67F674CD-E2F5-426D-9622-5FC047827DBE}" sibTransId="{12762E6E-A644-4757-AFD2-A886B9F692D3}"/>
    <dgm:cxn modelId="{54E6ADE4-875C-4821-854F-192B06B54B82}" type="presOf" srcId="{60BF6A15-8A49-4DCA-95E3-A3BEF3D305C7}" destId="{F66AB3DA-DC76-4E74-A9D0-5316D40D1E72}" srcOrd="0" destOrd="0" presId="urn:microsoft.com/office/officeart/2005/8/layout/hierarchy2"/>
    <dgm:cxn modelId="{31F814E6-B073-49DF-8524-045F32A85448}" type="presOf" srcId="{04232F85-31F0-4D1D-957F-5B862C8070E1}" destId="{C5424610-6BC1-468D-94CA-91A03CF504F0}" srcOrd="0" destOrd="0" presId="urn:microsoft.com/office/officeart/2005/8/layout/hierarchy2"/>
    <dgm:cxn modelId="{2FDB2FE6-AFAD-4854-92DC-07A33657B4A9}" type="presOf" srcId="{67F674CD-E2F5-426D-9622-5FC047827DBE}" destId="{6907C0CC-A87F-4C20-8778-7832C2398DB5}" srcOrd="0" destOrd="0" presId="urn:microsoft.com/office/officeart/2005/8/layout/hierarchy2"/>
    <dgm:cxn modelId="{074991F7-F053-4D94-8AF2-503C30E0F667}" type="presOf" srcId="{1D66D954-8F07-4F80-B1ED-FC2C107F9358}" destId="{944EC15A-F48D-4F32-BB6E-8BF328FCADE9}" srcOrd="1" destOrd="0" presId="urn:microsoft.com/office/officeart/2005/8/layout/hierarchy2"/>
    <dgm:cxn modelId="{04DBDDF9-EE13-42DE-BCBE-0270CC9FE771}" type="presOf" srcId="{1EA1FC34-1E3F-4BBE-BA1F-33C521ECCCF3}" destId="{A8415B93-CA88-4A71-AD82-CE1325736E32}" srcOrd="1" destOrd="0" presId="urn:microsoft.com/office/officeart/2005/8/layout/hierarchy2"/>
    <dgm:cxn modelId="{72DB7AB7-229F-48CD-BF7E-3C515E81EBE5}" type="presParOf" srcId="{307FC315-3CEF-4669-88F7-0E23DE2ED37F}" destId="{B1132B5D-7957-44BF-87D0-A97D66FA635D}" srcOrd="0" destOrd="0" presId="urn:microsoft.com/office/officeart/2005/8/layout/hierarchy2"/>
    <dgm:cxn modelId="{1CA7CF02-30F0-4E60-BA16-5247609937B6}" type="presParOf" srcId="{B1132B5D-7957-44BF-87D0-A97D66FA635D}" destId="{A2D28D82-0AF3-4012-AC3B-35DEA088A471}" srcOrd="0" destOrd="0" presId="urn:microsoft.com/office/officeart/2005/8/layout/hierarchy2"/>
    <dgm:cxn modelId="{FA8B5537-36B4-4183-AD71-88BDD86F91D1}" type="presParOf" srcId="{B1132B5D-7957-44BF-87D0-A97D66FA635D}" destId="{D09C60B4-1824-461B-B4C0-78037BCBF8E9}" srcOrd="1" destOrd="0" presId="urn:microsoft.com/office/officeart/2005/8/layout/hierarchy2"/>
    <dgm:cxn modelId="{053BC159-C0D6-4EE2-90DC-8E0C57EBDE5D}" type="presParOf" srcId="{D09C60B4-1824-461B-B4C0-78037BCBF8E9}" destId="{892E158B-52F1-4B9B-94D9-4CC15CE81666}" srcOrd="0" destOrd="0" presId="urn:microsoft.com/office/officeart/2005/8/layout/hierarchy2"/>
    <dgm:cxn modelId="{AF03A394-3345-4A93-A69B-D5B6D893E1C3}" type="presParOf" srcId="{892E158B-52F1-4B9B-94D9-4CC15CE81666}" destId="{1E213B07-44EB-43E0-8436-629CC08669A1}" srcOrd="0" destOrd="0" presId="urn:microsoft.com/office/officeart/2005/8/layout/hierarchy2"/>
    <dgm:cxn modelId="{F683AFC5-3279-4BF2-AE95-497E3BAD22D2}" type="presParOf" srcId="{D09C60B4-1824-461B-B4C0-78037BCBF8E9}" destId="{6A04DA36-DACD-4931-9C87-614DE55C9983}" srcOrd="1" destOrd="0" presId="urn:microsoft.com/office/officeart/2005/8/layout/hierarchy2"/>
    <dgm:cxn modelId="{BBDF2637-FAB7-4611-BCEE-70A39C96D1DC}" type="presParOf" srcId="{6A04DA36-DACD-4931-9C87-614DE55C9983}" destId="{FC749E5E-F54F-47A5-AE97-D3689E88893C}" srcOrd="0" destOrd="0" presId="urn:microsoft.com/office/officeart/2005/8/layout/hierarchy2"/>
    <dgm:cxn modelId="{CDDF2E39-E03B-4DFE-A5BE-3A37E62E481A}" type="presParOf" srcId="{6A04DA36-DACD-4931-9C87-614DE55C9983}" destId="{D6B538C7-72C7-44CC-9AB9-DC7C36F0390D}" srcOrd="1" destOrd="0" presId="urn:microsoft.com/office/officeart/2005/8/layout/hierarchy2"/>
    <dgm:cxn modelId="{075796D0-4EE0-4B08-8E30-5C1F5493300A}" type="presParOf" srcId="{D6B538C7-72C7-44CC-9AB9-DC7C36F0390D}" destId="{8ED11867-F2FE-4E69-8F86-50ACE6DE0D5D}" srcOrd="0" destOrd="0" presId="urn:microsoft.com/office/officeart/2005/8/layout/hierarchy2"/>
    <dgm:cxn modelId="{2A116570-8F35-47D0-9CE3-FE60A9BA173E}" type="presParOf" srcId="{8ED11867-F2FE-4E69-8F86-50ACE6DE0D5D}" destId="{A8415B93-CA88-4A71-AD82-CE1325736E32}" srcOrd="0" destOrd="0" presId="urn:microsoft.com/office/officeart/2005/8/layout/hierarchy2"/>
    <dgm:cxn modelId="{026C157E-0BE0-4C1B-8535-FEDBF67B8E48}" type="presParOf" srcId="{D6B538C7-72C7-44CC-9AB9-DC7C36F0390D}" destId="{4ADE73A1-D2EB-460D-881C-7D5D27AABE4D}" srcOrd="1" destOrd="0" presId="urn:microsoft.com/office/officeart/2005/8/layout/hierarchy2"/>
    <dgm:cxn modelId="{A701AF3C-3A1C-4B34-BC03-FF5895382CDD}" type="presParOf" srcId="{4ADE73A1-D2EB-460D-881C-7D5D27AABE4D}" destId="{94D3E0F8-0BB0-41AB-9183-94D886E1D021}" srcOrd="0" destOrd="0" presId="urn:microsoft.com/office/officeart/2005/8/layout/hierarchy2"/>
    <dgm:cxn modelId="{5E489D33-14BF-4A71-BF27-0C0971AA7A8B}" type="presParOf" srcId="{4ADE73A1-D2EB-460D-881C-7D5D27AABE4D}" destId="{97B08CF4-6155-4219-B191-FC577D74362D}" srcOrd="1" destOrd="0" presId="urn:microsoft.com/office/officeart/2005/8/layout/hierarchy2"/>
    <dgm:cxn modelId="{1106E767-9E6A-4803-8A15-D88C6F9A70D2}" type="presParOf" srcId="{D6B538C7-72C7-44CC-9AB9-DC7C36F0390D}" destId="{6907C0CC-A87F-4C20-8778-7832C2398DB5}" srcOrd="2" destOrd="0" presId="urn:microsoft.com/office/officeart/2005/8/layout/hierarchy2"/>
    <dgm:cxn modelId="{F38A80FE-4BA2-43DA-8746-5F3CC8CC8B3A}" type="presParOf" srcId="{6907C0CC-A87F-4C20-8778-7832C2398DB5}" destId="{C5083CCB-A5FE-46FC-B102-67D36247944F}" srcOrd="0" destOrd="0" presId="urn:microsoft.com/office/officeart/2005/8/layout/hierarchy2"/>
    <dgm:cxn modelId="{C34CE05D-0DDF-4DF0-AC98-9A1F394AE2F0}" type="presParOf" srcId="{D6B538C7-72C7-44CC-9AB9-DC7C36F0390D}" destId="{4F360FBB-0F0C-45C9-A5C1-0C106751C16A}" srcOrd="3" destOrd="0" presId="urn:microsoft.com/office/officeart/2005/8/layout/hierarchy2"/>
    <dgm:cxn modelId="{4362E506-1854-4763-B873-BCA7BD0F413C}" type="presParOf" srcId="{4F360FBB-0F0C-45C9-A5C1-0C106751C16A}" destId="{3A58610B-2116-4739-AD8D-5F25019AAD33}" srcOrd="0" destOrd="0" presId="urn:microsoft.com/office/officeart/2005/8/layout/hierarchy2"/>
    <dgm:cxn modelId="{C1E1B829-E4F3-4153-9483-EFB8F74209AD}" type="presParOf" srcId="{4F360FBB-0F0C-45C9-A5C1-0C106751C16A}" destId="{6D96FEC3-9405-4916-A8D8-8870447261FC}" srcOrd="1" destOrd="0" presId="urn:microsoft.com/office/officeart/2005/8/layout/hierarchy2"/>
    <dgm:cxn modelId="{452D8FD2-1AFE-4D35-A0C4-4E643EE9FFE3}" type="presParOf" srcId="{D6B538C7-72C7-44CC-9AB9-DC7C36F0390D}" destId="{01C8D079-AD52-4E05-AB17-F501C9C854B6}" srcOrd="4" destOrd="0" presId="urn:microsoft.com/office/officeart/2005/8/layout/hierarchy2"/>
    <dgm:cxn modelId="{C2137184-C4DA-4D9C-8D9A-D3BE238EC73A}" type="presParOf" srcId="{01C8D079-AD52-4E05-AB17-F501C9C854B6}" destId="{76954E6C-B3E6-4DB9-9E33-4D62B5002417}" srcOrd="0" destOrd="0" presId="urn:microsoft.com/office/officeart/2005/8/layout/hierarchy2"/>
    <dgm:cxn modelId="{598254A5-98FF-4E94-A49C-5C768B52F63C}" type="presParOf" srcId="{D6B538C7-72C7-44CC-9AB9-DC7C36F0390D}" destId="{CC947992-185C-489F-B6BA-1F40709FF101}" srcOrd="5" destOrd="0" presId="urn:microsoft.com/office/officeart/2005/8/layout/hierarchy2"/>
    <dgm:cxn modelId="{31B1643B-5F55-4F4D-A1DD-0C70BBE5DAB6}" type="presParOf" srcId="{CC947992-185C-489F-B6BA-1F40709FF101}" destId="{A3D13F56-8013-42DE-9B8A-B24AA8335D06}" srcOrd="0" destOrd="0" presId="urn:microsoft.com/office/officeart/2005/8/layout/hierarchy2"/>
    <dgm:cxn modelId="{E052DB00-ADA4-4F55-AEBD-1E1DB58C7D9F}" type="presParOf" srcId="{CC947992-185C-489F-B6BA-1F40709FF101}" destId="{BAAC4F83-A7D8-472A-9D13-29AA246C2C47}" srcOrd="1" destOrd="0" presId="urn:microsoft.com/office/officeart/2005/8/layout/hierarchy2"/>
    <dgm:cxn modelId="{03080D55-B501-4CCF-97D1-25E0B5A0EF62}" type="presParOf" srcId="{D09C60B4-1824-461B-B4C0-78037BCBF8E9}" destId="{F66AB3DA-DC76-4E74-A9D0-5316D40D1E72}" srcOrd="2" destOrd="0" presId="urn:microsoft.com/office/officeart/2005/8/layout/hierarchy2"/>
    <dgm:cxn modelId="{00222495-6855-4A21-913C-0E1A66FD5F5D}" type="presParOf" srcId="{F66AB3DA-DC76-4E74-A9D0-5316D40D1E72}" destId="{0879BD24-3295-40C3-A085-3A239DF166BE}" srcOrd="0" destOrd="0" presId="urn:microsoft.com/office/officeart/2005/8/layout/hierarchy2"/>
    <dgm:cxn modelId="{62B01ECF-5C9A-40F1-850C-439F8D17CACE}" type="presParOf" srcId="{D09C60B4-1824-461B-B4C0-78037BCBF8E9}" destId="{618F4F6D-8BFB-4CE6-9674-58338B13CA21}" srcOrd="3" destOrd="0" presId="urn:microsoft.com/office/officeart/2005/8/layout/hierarchy2"/>
    <dgm:cxn modelId="{69CB850D-A90F-4F56-AADC-636913C89A41}" type="presParOf" srcId="{618F4F6D-8BFB-4CE6-9674-58338B13CA21}" destId="{8B3A0DA3-D45F-4CAD-BD6C-F7EC5C09C1C0}" srcOrd="0" destOrd="0" presId="urn:microsoft.com/office/officeart/2005/8/layout/hierarchy2"/>
    <dgm:cxn modelId="{29C5BA90-97D8-42F7-BF8B-0C977271A085}" type="presParOf" srcId="{618F4F6D-8BFB-4CE6-9674-58338B13CA21}" destId="{667976AC-331D-41AD-91F3-32DD2B2FB2CB}" srcOrd="1" destOrd="0" presId="urn:microsoft.com/office/officeart/2005/8/layout/hierarchy2"/>
    <dgm:cxn modelId="{CF45E08F-9C81-4133-8D56-5CECEA14D6FF}" type="presParOf" srcId="{667976AC-331D-41AD-91F3-32DD2B2FB2CB}" destId="{814828DC-A627-4B2D-A0CB-73FB2E1856D5}" srcOrd="0" destOrd="0" presId="urn:microsoft.com/office/officeart/2005/8/layout/hierarchy2"/>
    <dgm:cxn modelId="{A9CE1635-E9E4-4B2F-A357-AA97FC6BC503}" type="presParOf" srcId="{814828DC-A627-4B2D-A0CB-73FB2E1856D5}" destId="{944EC15A-F48D-4F32-BB6E-8BF328FCADE9}" srcOrd="0" destOrd="0" presId="urn:microsoft.com/office/officeart/2005/8/layout/hierarchy2"/>
    <dgm:cxn modelId="{644FDFC2-D2E0-4209-A066-86C82D140A59}" type="presParOf" srcId="{667976AC-331D-41AD-91F3-32DD2B2FB2CB}" destId="{23A0DC29-DFBA-4D23-BFE7-5B0A10AAD447}" srcOrd="1" destOrd="0" presId="urn:microsoft.com/office/officeart/2005/8/layout/hierarchy2"/>
    <dgm:cxn modelId="{7CCBFA3D-B787-4D53-A066-5E6F86C508AD}" type="presParOf" srcId="{23A0DC29-DFBA-4D23-BFE7-5B0A10AAD447}" destId="{4DB238EE-7890-48C4-8AB3-57B8135F680A}" srcOrd="0" destOrd="0" presId="urn:microsoft.com/office/officeart/2005/8/layout/hierarchy2"/>
    <dgm:cxn modelId="{730D3065-2483-49AA-8B83-966DDC42F3AE}" type="presParOf" srcId="{23A0DC29-DFBA-4D23-BFE7-5B0A10AAD447}" destId="{9E6D63F4-A5F3-4256-AE3F-F3DAA4E0BEF4}" srcOrd="1" destOrd="0" presId="urn:microsoft.com/office/officeart/2005/8/layout/hierarchy2"/>
    <dgm:cxn modelId="{A3DDFB5E-C000-4038-A4F5-61A16AACE67E}" type="presParOf" srcId="{667976AC-331D-41AD-91F3-32DD2B2FB2CB}" destId="{3EF3E114-B815-4EA1-A35B-971E3B9DCAFC}" srcOrd="2" destOrd="0" presId="urn:microsoft.com/office/officeart/2005/8/layout/hierarchy2"/>
    <dgm:cxn modelId="{53E080F2-4BDE-436B-BDFE-78480CAC2DC4}" type="presParOf" srcId="{3EF3E114-B815-4EA1-A35B-971E3B9DCAFC}" destId="{AFFAFB4A-BD24-400D-A206-3EAE19601D64}" srcOrd="0" destOrd="0" presId="urn:microsoft.com/office/officeart/2005/8/layout/hierarchy2"/>
    <dgm:cxn modelId="{E992EFDC-CA1D-4D20-BD36-93E79790490F}" type="presParOf" srcId="{667976AC-331D-41AD-91F3-32DD2B2FB2CB}" destId="{658BB1B7-28E5-43DE-8601-1819325C9F83}" srcOrd="3" destOrd="0" presId="urn:microsoft.com/office/officeart/2005/8/layout/hierarchy2"/>
    <dgm:cxn modelId="{0F18C30B-0E17-4022-93BD-D9D47AC1A67E}" type="presParOf" srcId="{658BB1B7-28E5-43DE-8601-1819325C9F83}" destId="{5502EC07-5F50-4245-9CC8-42F0D368721F}" srcOrd="0" destOrd="0" presId="urn:microsoft.com/office/officeart/2005/8/layout/hierarchy2"/>
    <dgm:cxn modelId="{E6575388-C7D4-42B3-B9D6-863A68D6620B}" type="presParOf" srcId="{658BB1B7-28E5-43DE-8601-1819325C9F83}" destId="{B01C3B90-E3CA-48DC-9BFA-BCBCD7CA36C5}" srcOrd="1" destOrd="0" presId="urn:microsoft.com/office/officeart/2005/8/layout/hierarchy2"/>
    <dgm:cxn modelId="{07D26CF9-585B-4DED-A6FA-6BA3F9DBBFE7}" type="presParOf" srcId="{667976AC-331D-41AD-91F3-32DD2B2FB2CB}" destId="{C5424610-6BC1-468D-94CA-91A03CF504F0}" srcOrd="4" destOrd="0" presId="urn:microsoft.com/office/officeart/2005/8/layout/hierarchy2"/>
    <dgm:cxn modelId="{9596BC59-365E-4FB1-B4B1-98E0B2720CF0}" type="presParOf" srcId="{C5424610-6BC1-468D-94CA-91A03CF504F0}" destId="{929D1D65-DD4B-4E9C-8586-2907F19EA205}" srcOrd="0" destOrd="0" presId="urn:microsoft.com/office/officeart/2005/8/layout/hierarchy2"/>
    <dgm:cxn modelId="{CEE77DE6-2E6D-46E5-B073-D943122C4501}" type="presParOf" srcId="{667976AC-331D-41AD-91F3-32DD2B2FB2CB}" destId="{DC5D36F6-23DA-4B6F-8576-124C760F34B6}" srcOrd="5" destOrd="0" presId="urn:microsoft.com/office/officeart/2005/8/layout/hierarchy2"/>
    <dgm:cxn modelId="{711F0A47-AAC4-4D8B-835A-A85A864ED33F}" type="presParOf" srcId="{DC5D36F6-23DA-4B6F-8576-124C760F34B6}" destId="{C28AD8A4-307A-4FD4-9DBD-D525E76FD4F4}" srcOrd="0" destOrd="0" presId="urn:microsoft.com/office/officeart/2005/8/layout/hierarchy2"/>
    <dgm:cxn modelId="{4596FB74-09AF-4D49-8C71-DEDC3A0B24D4}" type="presParOf" srcId="{DC5D36F6-23DA-4B6F-8576-124C760F34B6}" destId="{F7C82C53-E429-4388-ACD1-3E7B7C22C4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F18EA6-FB53-4294-9115-B5EC460DA2F5}" type="doc">
      <dgm:prSet loTypeId="urn:microsoft.com/office/officeart/2005/8/layout/hierarchy2" loCatId="hierarchy" qsTypeId="urn:microsoft.com/office/officeart/2005/8/quickstyle/simple1" qsCatId="simple" csTypeId="urn:microsoft.com/office/officeart/2005/8/colors/colorful1#59" csCatId="colorful" phldr="1"/>
      <dgm:spPr/>
      <dgm:t>
        <a:bodyPr/>
        <a:lstStyle/>
        <a:p>
          <a:endParaRPr lang="zh-CN" altLang="en-US"/>
        </a:p>
      </dgm:t>
    </dgm:pt>
    <dgm:pt modelId="{44C9EBD4-6C15-41AF-BE3C-580F39E7C942}">
      <dgm:prSet phldrT="[文本]"/>
      <dgm:spPr/>
      <dgm:t>
        <a:bodyPr/>
        <a:lstStyle/>
        <a:p>
          <a:r>
            <a:rPr lang="zh-CN" altLang="en-US" dirty="0"/>
            <a:t>读者</a:t>
          </a:r>
          <a:r>
            <a:rPr lang="en-US" altLang="zh-CN" dirty="0"/>
            <a:t>/</a:t>
          </a:r>
          <a:r>
            <a:rPr lang="zh-CN" altLang="en-US" dirty="0"/>
            <a:t>写者问题解决策略</a:t>
          </a:r>
        </a:p>
      </dgm:t>
    </dgm:pt>
    <dgm:pt modelId="{0828E271-6960-4D61-8BAB-15E861FFE36E}" type="parTrans" cxnId="{8238BD8A-A525-4495-BFEE-CE752A9D805D}">
      <dgm:prSet/>
      <dgm:spPr/>
      <dgm:t>
        <a:bodyPr/>
        <a:lstStyle/>
        <a:p>
          <a:endParaRPr lang="zh-CN" altLang="en-US"/>
        </a:p>
      </dgm:t>
    </dgm:pt>
    <dgm:pt modelId="{A1C9BDCB-D8E5-47EC-BB9F-1DA162B4D2DC}" type="sibTrans" cxnId="{8238BD8A-A525-4495-BFEE-CE752A9D805D}">
      <dgm:prSet/>
      <dgm:spPr/>
      <dgm:t>
        <a:bodyPr/>
        <a:lstStyle/>
        <a:p>
          <a:endParaRPr lang="zh-CN" altLang="en-US"/>
        </a:p>
      </dgm:t>
    </dgm:pt>
    <dgm:pt modelId="{26745575-2758-4191-BD01-ACB5AB19EB30}">
      <dgm:prSet phldrT="[文本]"/>
      <dgm:spPr/>
      <dgm:t>
        <a:bodyPr/>
        <a:lstStyle/>
        <a:p>
          <a:r>
            <a:rPr lang="zh-CN" altLang="en-US" dirty="0"/>
            <a:t>严格互斥任意</a:t>
          </a:r>
          <a:endParaRPr lang="en-US" altLang="zh-CN" dirty="0"/>
        </a:p>
        <a:p>
          <a:r>
            <a:rPr lang="zh-CN" altLang="en-US" dirty="0"/>
            <a:t>两个进程</a:t>
          </a:r>
        </a:p>
      </dgm:t>
    </dgm:pt>
    <dgm:pt modelId="{B52894B5-AC5E-4FE1-9ED0-F9B62FF4A42A}" type="parTrans" cxnId="{02CCD4D6-90E6-41FD-B1C3-7C4F1C85902B}">
      <dgm:prSet/>
      <dgm:spPr/>
      <dgm:t>
        <a:bodyPr/>
        <a:lstStyle/>
        <a:p>
          <a:endParaRPr lang="zh-CN" altLang="en-US"/>
        </a:p>
      </dgm:t>
    </dgm:pt>
    <dgm:pt modelId="{4E096CE3-A47F-4621-A020-921E379EA836}" type="sibTrans" cxnId="{02CCD4D6-90E6-41FD-B1C3-7C4F1C85902B}">
      <dgm:prSet/>
      <dgm:spPr/>
      <dgm:t>
        <a:bodyPr/>
        <a:lstStyle/>
        <a:p>
          <a:endParaRPr lang="zh-CN" altLang="en-US"/>
        </a:p>
      </dgm:t>
    </dgm:pt>
    <dgm:pt modelId="{5FB22259-858E-456D-B236-8A487704A063}">
      <dgm:prSet phldrT="[文本]"/>
      <dgm:spPr/>
      <dgm:t>
        <a:bodyPr/>
        <a:lstStyle/>
        <a:p>
          <a:r>
            <a:rPr lang="zh-CN" altLang="en-US" dirty="0"/>
            <a:t>互斥任意两个写者进程，读、写进程</a:t>
          </a:r>
        </a:p>
      </dgm:t>
    </dgm:pt>
    <dgm:pt modelId="{60BF6A15-8A49-4DCA-95E3-A3BEF3D305C7}" type="parTrans" cxnId="{939F1C95-79E7-49E6-B11E-782C1B0A22CA}">
      <dgm:prSet/>
      <dgm:spPr/>
      <dgm:t>
        <a:bodyPr/>
        <a:lstStyle/>
        <a:p>
          <a:endParaRPr lang="zh-CN" altLang="en-US"/>
        </a:p>
      </dgm:t>
    </dgm:pt>
    <dgm:pt modelId="{87A6FC69-6094-4336-8F4A-0D8E9D6A9890}" type="sibTrans" cxnId="{939F1C95-79E7-49E6-B11E-782C1B0A22CA}">
      <dgm:prSet/>
      <dgm:spPr/>
      <dgm:t>
        <a:bodyPr/>
        <a:lstStyle/>
        <a:p>
          <a:endParaRPr lang="zh-CN" altLang="en-US"/>
        </a:p>
      </dgm:t>
    </dgm:pt>
    <dgm:pt modelId="{2A1B05B7-CE52-4303-BA89-BE4595AF9415}">
      <dgm:prSet phldrT="[文本]"/>
      <dgm:spPr>
        <a:solidFill>
          <a:schemeClr val="tx2">
            <a:lumMod val="60000"/>
            <a:lumOff val="40000"/>
          </a:schemeClr>
        </a:solidFill>
      </dgm:spPr>
      <dgm:t>
        <a:bodyPr/>
        <a:lstStyle/>
        <a:p>
          <a:r>
            <a:rPr lang="zh-CN" altLang="en-US" dirty="0"/>
            <a:t>读者优先</a:t>
          </a:r>
        </a:p>
      </dgm:t>
    </dgm:pt>
    <dgm:pt modelId="{1D66D954-8F07-4F80-B1ED-FC2C107F9358}" type="parTrans" cxnId="{2FAF4E0F-107F-4A64-81B3-E4A0E611631F}">
      <dgm:prSet/>
      <dgm:spPr>
        <a:ln>
          <a:solidFill>
            <a:schemeClr val="accent2">
              <a:lumMod val="75000"/>
            </a:schemeClr>
          </a:solidFill>
        </a:ln>
      </dgm:spPr>
      <dgm:t>
        <a:bodyPr/>
        <a:lstStyle/>
        <a:p>
          <a:endParaRPr lang="zh-CN" altLang="en-US"/>
        </a:p>
      </dgm:t>
    </dgm:pt>
    <dgm:pt modelId="{1DBFE1F0-F7E8-4A09-BB9D-539CC0359CC5}" type="sibTrans" cxnId="{2FAF4E0F-107F-4A64-81B3-E4A0E611631F}">
      <dgm:prSet/>
      <dgm:spPr/>
      <dgm:t>
        <a:bodyPr/>
        <a:lstStyle/>
        <a:p>
          <a:endParaRPr lang="zh-CN" altLang="en-US"/>
        </a:p>
      </dgm:t>
    </dgm:pt>
    <dgm:pt modelId="{E2DD4EBA-BB9F-4848-9A48-76D29F3C1A57}">
      <dgm:prSet/>
      <dgm:spPr>
        <a:solidFill>
          <a:schemeClr val="tx2">
            <a:lumMod val="60000"/>
            <a:lumOff val="40000"/>
          </a:schemeClr>
        </a:solidFill>
      </dgm:spPr>
      <dgm:t>
        <a:bodyPr/>
        <a:lstStyle/>
        <a:p>
          <a:r>
            <a:rPr lang="zh-CN" altLang="en-US" dirty="0"/>
            <a:t>写者优先</a:t>
          </a:r>
        </a:p>
      </dgm:t>
    </dgm:pt>
    <dgm:pt modelId="{E97B7946-CFA0-4D46-AF6A-C2C5DCA7E26B}" type="parTrans" cxnId="{88692828-B00F-4EEE-8770-854295F4C85B}">
      <dgm:prSet/>
      <dgm:spPr>
        <a:ln>
          <a:solidFill>
            <a:schemeClr val="accent2">
              <a:lumMod val="75000"/>
            </a:schemeClr>
          </a:solidFill>
        </a:ln>
      </dgm:spPr>
      <dgm:t>
        <a:bodyPr/>
        <a:lstStyle/>
        <a:p>
          <a:endParaRPr lang="zh-CN" altLang="en-US"/>
        </a:p>
      </dgm:t>
    </dgm:pt>
    <dgm:pt modelId="{14814154-BD0F-4259-8355-E3F5B6610AAF}" type="sibTrans" cxnId="{88692828-B00F-4EEE-8770-854295F4C85B}">
      <dgm:prSet/>
      <dgm:spPr/>
      <dgm:t>
        <a:bodyPr/>
        <a:lstStyle/>
        <a:p>
          <a:endParaRPr lang="zh-CN" altLang="en-US"/>
        </a:p>
      </dgm:t>
    </dgm:pt>
    <dgm:pt modelId="{153C77D0-1164-4852-90A2-8596A8FCB8D3}">
      <dgm:prSet/>
      <dgm:spPr>
        <a:solidFill>
          <a:schemeClr val="tx2">
            <a:lumMod val="60000"/>
            <a:lumOff val="40000"/>
          </a:schemeClr>
        </a:solidFill>
      </dgm:spPr>
      <dgm:t>
        <a:bodyPr/>
        <a:lstStyle/>
        <a:p>
          <a:r>
            <a:rPr lang="zh-CN" altLang="en-US" dirty="0"/>
            <a:t>公平优先</a:t>
          </a:r>
        </a:p>
      </dgm:t>
    </dgm:pt>
    <dgm:pt modelId="{1F2E3844-A01F-4653-B546-3CCBA90950AA}" type="sibTrans" cxnId="{6516FB94-2E52-4D9B-A7AD-2FCC5EAB54AC}">
      <dgm:prSet/>
      <dgm:spPr/>
      <dgm:t>
        <a:bodyPr/>
        <a:lstStyle/>
        <a:p>
          <a:endParaRPr lang="zh-CN" altLang="en-US"/>
        </a:p>
      </dgm:t>
    </dgm:pt>
    <dgm:pt modelId="{04232F85-31F0-4D1D-957F-5B862C8070E1}" type="parTrans" cxnId="{6516FB94-2E52-4D9B-A7AD-2FCC5EAB54AC}">
      <dgm:prSet/>
      <dgm:spPr>
        <a:ln>
          <a:solidFill>
            <a:schemeClr val="accent2">
              <a:lumMod val="75000"/>
            </a:schemeClr>
          </a:solidFill>
        </a:ln>
      </dgm:spPr>
      <dgm:t>
        <a:bodyPr/>
        <a:lstStyle/>
        <a:p>
          <a:endParaRPr lang="zh-CN" altLang="en-US"/>
        </a:p>
      </dgm:t>
    </dgm:pt>
    <dgm:pt modelId="{307FC315-3CEF-4669-88F7-0E23DE2ED37F}" type="pres">
      <dgm:prSet presAssocID="{7DF18EA6-FB53-4294-9115-B5EC460DA2F5}" presName="diagram" presStyleCnt="0">
        <dgm:presLayoutVars>
          <dgm:chPref val="1"/>
          <dgm:dir/>
          <dgm:animOne val="branch"/>
          <dgm:animLvl val="lvl"/>
          <dgm:resizeHandles val="exact"/>
        </dgm:presLayoutVars>
      </dgm:prSet>
      <dgm:spPr/>
    </dgm:pt>
    <dgm:pt modelId="{B1132B5D-7957-44BF-87D0-A97D66FA635D}" type="pres">
      <dgm:prSet presAssocID="{44C9EBD4-6C15-41AF-BE3C-580F39E7C942}" presName="root1" presStyleCnt="0"/>
      <dgm:spPr/>
    </dgm:pt>
    <dgm:pt modelId="{A2D28D82-0AF3-4012-AC3B-35DEA088A471}" type="pres">
      <dgm:prSet presAssocID="{44C9EBD4-6C15-41AF-BE3C-580F39E7C942}" presName="LevelOneTextNode" presStyleLbl="node0" presStyleIdx="0" presStyleCnt="1">
        <dgm:presLayoutVars>
          <dgm:chPref val="3"/>
        </dgm:presLayoutVars>
      </dgm:prSet>
      <dgm:spPr/>
    </dgm:pt>
    <dgm:pt modelId="{D09C60B4-1824-461B-B4C0-78037BCBF8E9}" type="pres">
      <dgm:prSet presAssocID="{44C9EBD4-6C15-41AF-BE3C-580F39E7C942}" presName="level2hierChild" presStyleCnt="0"/>
      <dgm:spPr/>
    </dgm:pt>
    <dgm:pt modelId="{892E158B-52F1-4B9B-94D9-4CC15CE81666}" type="pres">
      <dgm:prSet presAssocID="{B52894B5-AC5E-4FE1-9ED0-F9B62FF4A42A}" presName="conn2-1" presStyleLbl="parChTrans1D2" presStyleIdx="0" presStyleCnt="2"/>
      <dgm:spPr/>
    </dgm:pt>
    <dgm:pt modelId="{1E213B07-44EB-43E0-8436-629CC08669A1}" type="pres">
      <dgm:prSet presAssocID="{B52894B5-AC5E-4FE1-9ED0-F9B62FF4A42A}" presName="connTx" presStyleLbl="parChTrans1D2" presStyleIdx="0" presStyleCnt="2"/>
      <dgm:spPr/>
    </dgm:pt>
    <dgm:pt modelId="{6A04DA36-DACD-4931-9C87-614DE55C9983}" type="pres">
      <dgm:prSet presAssocID="{26745575-2758-4191-BD01-ACB5AB19EB30}" presName="root2" presStyleCnt="0"/>
      <dgm:spPr/>
    </dgm:pt>
    <dgm:pt modelId="{FC749E5E-F54F-47A5-AE97-D3689E88893C}" type="pres">
      <dgm:prSet presAssocID="{26745575-2758-4191-BD01-ACB5AB19EB30}" presName="LevelTwoTextNode" presStyleLbl="node2" presStyleIdx="0" presStyleCnt="2" custScaleX="127128" custLinFactNeighborY="-47500">
        <dgm:presLayoutVars>
          <dgm:chPref val="3"/>
        </dgm:presLayoutVars>
      </dgm:prSet>
      <dgm:spPr/>
    </dgm:pt>
    <dgm:pt modelId="{D6B538C7-72C7-44CC-9AB9-DC7C36F0390D}" type="pres">
      <dgm:prSet presAssocID="{26745575-2758-4191-BD01-ACB5AB19EB30}" presName="level3hierChild" presStyleCnt="0"/>
      <dgm:spPr/>
    </dgm:pt>
    <dgm:pt modelId="{F66AB3DA-DC76-4E74-A9D0-5316D40D1E72}" type="pres">
      <dgm:prSet presAssocID="{60BF6A15-8A49-4DCA-95E3-A3BEF3D305C7}" presName="conn2-1" presStyleLbl="parChTrans1D2" presStyleIdx="1" presStyleCnt="2"/>
      <dgm:spPr/>
    </dgm:pt>
    <dgm:pt modelId="{0879BD24-3295-40C3-A085-3A239DF166BE}" type="pres">
      <dgm:prSet presAssocID="{60BF6A15-8A49-4DCA-95E3-A3BEF3D305C7}" presName="connTx" presStyleLbl="parChTrans1D2" presStyleIdx="1" presStyleCnt="2"/>
      <dgm:spPr/>
    </dgm:pt>
    <dgm:pt modelId="{618F4F6D-8BFB-4CE6-9674-58338B13CA21}" type="pres">
      <dgm:prSet presAssocID="{5FB22259-858E-456D-B236-8A487704A063}" presName="root2" presStyleCnt="0"/>
      <dgm:spPr/>
    </dgm:pt>
    <dgm:pt modelId="{8B3A0DA3-D45F-4CAD-BD6C-F7EC5C09C1C0}" type="pres">
      <dgm:prSet presAssocID="{5FB22259-858E-456D-B236-8A487704A063}" presName="LevelTwoTextNode" presStyleLbl="node2" presStyleIdx="1" presStyleCnt="2" custScaleX="131117" custLinFactNeighborY="56542">
        <dgm:presLayoutVars>
          <dgm:chPref val="3"/>
        </dgm:presLayoutVars>
      </dgm:prSet>
      <dgm:spPr/>
    </dgm:pt>
    <dgm:pt modelId="{667976AC-331D-41AD-91F3-32DD2B2FB2CB}" type="pres">
      <dgm:prSet presAssocID="{5FB22259-858E-456D-B236-8A487704A063}" presName="level3hierChild" presStyleCnt="0"/>
      <dgm:spPr/>
    </dgm:pt>
    <dgm:pt modelId="{814828DC-A627-4B2D-A0CB-73FB2E1856D5}" type="pres">
      <dgm:prSet presAssocID="{1D66D954-8F07-4F80-B1ED-FC2C107F9358}" presName="conn2-1" presStyleLbl="parChTrans1D3" presStyleIdx="0" presStyleCnt="3"/>
      <dgm:spPr/>
    </dgm:pt>
    <dgm:pt modelId="{944EC15A-F48D-4F32-BB6E-8BF328FCADE9}" type="pres">
      <dgm:prSet presAssocID="{1D66D954-8F07-4F80-B1ED-FC2C107F9358}" presName="connTx" presStyleLbl="parChTrans1D3" presStyleIdx="0" presStyleCnt="3"/>
      <dgm:spPr/>
    </dgm:pt>
    <dgm:pt modelId="{23A0DC29-DFBA-4D23-BFE7-5B0A10AAD447}" type="pres">
      <dgm:prSet presAssocID="{2A1B05B7-CE52-4303-BA89-BE4595AF9415}" presName="root2" presStyleCnt="0"/>
      <dgm:spPr/>
    </dgm:pt>
    <dgm:pt modelId="{4DB238EE-7890-48C4-8AB3-57B8135F680A}" type="pres">
      <dgm:prSet presAssocID="{2A1B05B7-CE52-4303-BA89-BE4595AF9415}" presName="LevelTwoTextNode" presStyleLbl="node3" presStyleIdx="0" presStyleCnt="3" custLinFactNeighborY="56542">
        <dgm:presLayoutVars>
          <dgm:chPref val="3"/>
        </dgm:presLayoutVars>
      </dgm:prSet>
      <dgm:spPr/>
    </dgm:pt>
    <dgm:pt modelId="{9E6D63F4-A5F3-4256-AE3F-F3DAA4E0BEF4}" type="pres">
      <dgm:prSet presAssocID="{2A1B05B7-CE52-4303-BA89-BE4595AF9415}" presName="level3hierChild" presStyleCnt="0"/>
      <dgm:spPr/>
    </dgm:pt>
    <dgm:pt modelId="{3EF3E114-B815-4EA1-A35B-971E3B9DCAFC}" type="pres">
      <dgm:prSet presAssocID="{E97B7946-CFA0-4D46-AF6A-C2C5DCA7E26B}" presName="conn2-1" presStyleLbl="parChTrans1D3" presStyleIdx="1" presStyleCnt="3"/>
      <dgm:spPr/>
    </dgm:pt>
    <dgm:pt modelId="{AFFAFB4A-BD24-400D-A206-3EAE19601D64}" type="pres">
      <dgm:prSet presAssocID="{E97B7946-CFA0-4D46-AF6A-C2C5DCA7E26B}" presName="connTx" presStyleLbl="parChTrans1D3" presStyleIdx="1" presStyleCnt="3"/>
      <dgm:spPr/>
    </dgm:pt>
    <dgm:pt modelId="{658BB1B7-28E5-43DE-8601-1819325C9F83}" type="pres">
      <dgm:prSet presAssocID="{E2DD4EBA-BB9F-4848-9A48-76D29F3C1A57}" presName="root2" presStyleCnt="0"/>
      <dgm:spPr/>
    </dgm:pt>
    <dgm:pt modelId="{5502EC07-5F50-4245-9CC8-42F0D368721F}" type="pres">
      <dgm:prSet presAssocID="{E2DD4EBA-BB9F-4848-9A48-76D29F3C1A57}" presName="LevelTwoTextNode" presStyleLbl="node3" presStyleIdx="1" presStyleCnt="3" custLinFactNeighborY="56542">
        <dgm:presLayoutVars>
          <dgm:chPref val="3"/>
        </dgm:presLayoutVars>
      </dgm:prSet>
      <dgm:spPr/>
    </dgm:pt>
    <dgm:pt modelId="{B01C3B90-E3CA-48DC-9BFA-BCBCD7CA36C5}" type="pres">
      <dgm:prSet presAssocID="{E2DD4EBA-BB9F-4848-9A48-76D29F3C1A57}" presName="level3hierChild" presStyleCnt="0"/>
      <dgm:spPr/>
    </dgm:pt>
    <dgm:pt modelId="{C5424610-6BC1-468D-94CA-91A03CF504F0}" type="pres">
      <dgm:prSet presAssocID="{04232F85-31F0-4D1D-957F-5B862C8070E1}" presName="conn2-1" presStyleLbl="parChTrans1D3" presStyleIdx="2" presStyleCnt="3"/>
      <dgm:spPr/>
    </dgm:pt>
    <dgm:pt modelId="{929D1D65-DD4B-4E9C-8586-2907F19EA205}" type="pres">
      <dgm:prSet presAssocID="{04232F85-31F0-4D1D-957F-5B862C8070E1}" presName="connTx" presStyleLbl="parChTrans1D3" presStyleIdx="2" presStyleCnt="3"/>
      <dgm:spPr/>
    </dgm:pt>
    <dgm:pt modelId="{DC5D36F6-23DA-4B6F-8576-124C760F34B6}" type="pres">
      <dgm:prSet presAssocID="{153C77D0-1164-4852-90A2-8596A8FCB8D3}" presName="root2" presStyleCnt="0"/>
      <dgm:spPr/>
    </dgm:pt>
    <dgm:pt modelId="{C28AD8A4-307A-4FD4-9DBD-D525E76FD4F4}" type="pres">
      <dgm:prSet presAssocID="{153C77D0-1164-4852-90A2-8596A8FCB8D3}" presName="LevelTwoTextNode" presStyleLbl="node3" presStyleIdx="2" presStyleCnt="3" custLinFactNeighborY="56542">
        <dgm:presLayoutVars>
          <dgm:chPref val="3"/>
        </dgm:presLayoutVars>
      </dgm:prSet>
      <dgm:spPr/>
    </dgm:pt>
    <dgm:pt modelId="{F7C82C53-E429-4388-ACD1-3E7B7C22C4AE}" type="pres">
      <dgm:prSet presAssocID="{153C77D0-1164-4852-90A2-8596A8FCB8D3}" presName="level3hierChild" presStyleCnt="0"/>
      <dgm:spPr/>
    </dgm:pt>
  </dgm:ptLst>
  <dgm:cxnLst>
    <dgm:cxn modelId="{CC886208-6810-4842-928C-1EEB889CCC97}" type="presOf" srcId="{E97B7946-CFA0-4D46-AF6A-C2C5DCA7E26B}" destId="{AFFAFB4A-BD24-400D-A206-3EAE19601D64}" srcOrd="1" destOrd="0" presId="urn:microsoft.com/office/officeart/2005/8/layout/hierarchy2"/>
    <dgm:cxn modelId="{2FAF4E0F-107F-4A64-81B3-E4A0E611631F}" srcId="{5FB22259-858E-456D-B236-8A487704A063}" destId="{2A1B05B7-CE52-4303-BA89-BE4595AF9415}" srcOrd="0" destOrd="0" parTransId="{1D66D954-8F07-4F80-B1ED-FC2C107F9358}" sibTransId="{1DBFE1F0-F7E8-4A09-BB9D-539CC0359CC5}"/>
    <dgm:cxn modelId="{64A20514-C033-469E-9229-BB837E7B63AA}" type="presOf" srcId="{E97B7946-CFA0-4D46-AF6A-C2C5DCA7E26B}" destId="{3EF3E114-B815-4EA1-A35B-971E3B9DCAFC}" srcOrd="0" destOrd="0" presId="urn:microsoft.com/office/officeart/2005/8/layout/hierarchy2"/>
    <dgm:cxn modelId="{A6D17A1B-4477-4B01-9F51-F70A966298E4}" type="presOf" srcId="{1D66D954-8F07-4F80-B1ED-FC2C107F9358}" destId="{814828DC-A627-4B2D-A0CB-73FB2E1856D5}" srcOrd="0" destOrd="0" presId="urn:microsoft.com/office/officeart/2005/8/layout/hierarchy2"/>
    <dgm:cxn modelId="{35FF391C-617C-4423-AA14-4DCBCE47B9B2}" type="presOf" srcId="{B52894B5-AC5E-4FE1-9ED0-F9B62FF4A42A}" destId="{892E158B-52F1-4B9B-94D9-4CC15CE81666}" srcOrd="0" destOrd="0" presId="urn:microsoft.com/office/officeart/2005/8/layout/hierarchy2"/>
    <dgm:cxn modelId="{A19F2F21-6406-43EA-84E1-F67434953D9A}" type="presOf" srcId="{04232F85-31F0-4D1D-957F-5B862C8070E1}" destId="{C5424610-6BC1-468D-94CA-91A03CF504F0}" srcOrd="0" destOrd="0" presId="urn:microsoft.com/office/officeart/2005/8/layout/hierarchy2"/>
    <dgm:cxn modelId="{E5EE6221-7EBF-4330-BA6B-BDCCFE718A07}" type="presOf" srcId="{153C77D0-1164-4852-90A2-8596A8FCB8D3}" destId="{C28AD8A4-307A-4FD4-9DBD-D525E76FD4F4}" srcOrd="0" destOrd="0" presId="urn:microsoft.com/office/officeart/2005/8/layout/hierarchy2"/>
    <dgm:cxn modelId="{88692828-B00F-4EEE-8770-854295F4C85B}" srcId="{5FB22259-858E-456D-B236-8A487704A063}" destId="{E2DD4EBA-BB9F-4848-9A48-76D29F3C1A57}" srcOrd="1" destOrd="0" parTransId="{E97B7946-CFA0-4D46-AF6A-C2C5DCA7E26B}" sibTransId="{14814154-BD0F-4259-8355-E3F5B6610AAF}"/>
    <dgm:cxn modelId="{796A962D-1083-40FF-A5A8-81910EE927B7}" type="presOf" srcId="{2A1B05B7-CE52-4303-BA89-BE4595AF9415}" destId="{4DB238EE-7890-48C4-8AB3-57B8135F680A}" srcOrd="0" destOrd="0" presId="urn:microsoft.com/office/officeart/2005/8/layout/hierarchy2"/>
    <dgm:cxn modelId="{BE050F56-ADB7-4E33-A7C5-E22EF87CE889}" type="presOf" srcId="{60BF6A15-8A49-4DCA-95E3-A3BEF3D305C7}" destId="{F66AB3DA-DC76-4E74-A9D0-5316D40D1E72}" srcOrd="0" destOrd="0" presId="urn:microsoft.com/office/officeart/2005/8/layout/hierarchy2"/>
    <dgm:cxn modelId="{22148268-98A5-44C4-9497-A8041E0AC714}" type="presOf" srcId="{1D66D954-8F07-4F80-B1ED-FC2C107F9358}" destId="{944EC15A-F48D-4F32-BB6E-8BF328FCADE9}" srcOrd="1" destOrd="0" presId="urn:microsoft.com/office/officeart/2005/8/layout/hierarchy2"/>
    <dgm:cxn modelId="{8238BD8A-A525-4495-BFEE-CE752A9D805D}" srcId="{7DF18EA6-FB53-4294-9115-B5EC460DA2F5}" destId="{44C9EBD4-6C15-41AF-BE3C-580F39E7C942}" srcOrd="0" destOrd="0" parTransId="{0828E271-6960-4D61-8BAB-15E861FFE36E}" sibTransId="{A1C9BDCB-D8E5-47EC-BB9F-1DA162B4D2DC}"/>
    <dgm:cxn modelId="{6516FB94-2E52-4D9B-A7AD-2FCC5EAB54AC}" srcId="{5FB22259-858E-456D-B236-8A487704A063}" destId="{153C77D0-1164-4852-90A2-8596A8FCB8D3}" srcOrd="2" destOrd="0" parTransId="{04232F85-31F0-4D1D-957F-5B862C8070E1}" sibTransId="{1F2E3844-A01F-4653-B546-3CCBA90950AA}"/>
    <dgm:cxn modelId="{939F1C95-79E7-49E6-B11E-782C1B0A22CA}" srcId="{44C9EBD4-6C15-41AF-BE3C-580F39E7C942}" destId="{5FB22259-858E-456D-B236-8A487704A063}" srcOrd="1" destOrd="0" parTransId="{60BF6A15-8A49-4DCA-95E3-A3BEF3D305C7}" sibTransId="{87A6FC69-6094-4336-8F4A-0D8E9D6A9890}"/>
    <dgm:cxn modelId="{FA8CB699-D2FE-4557-8506-12BB090B2B3B}" type="presOf" srcId="{44C9EBD4-6C15-41AF-BE3C-580F39E7C942}" destId="{A2D28D82-0AF3-4012-AC3B-35DEA088A471}" srcOrd="0" destOrd="0" presId="urn:microsoft.com/office/officeart/2005/8/layout/hierarchy2"/>
    <dgm:cxn modelId="{1037E4A4-8489-40FD-9DC2-DA706CA14F4F}" type="presOf" srcId="{B52894B5-AC5E-4FE1-9ED0-F9B62FF4A42A}" destId="{1E213B07-44EB-43E0-8436-629CC08669A1}" srcOrd="1" destOrd="0" presId="urn:microsoft.com/office/officeart/2005/8/layout/hierarchy2"/>
    <dgm:cxn modelId="{1E13CFA7-30FD-42C1-A8AD-07793ECAAC62}" type="presOf" srcId="{5FB22259-858E-456D-B236-8A487704A063}" destId="{8B3A0DA3-D45F-4CAD-BD6C-F7EC5C09C1C0}" srcOrd="0" destOrd="0" presId="urn:microsoft.com/office/officeart/2005/8/layout/hierarchy2"/>
    <dgm:cxn modelId="{239A82AE-D5E9-44A0-ABE3-78BBA65946CA}" type="presOf" srcId="{E2DD4EBA-BB9F-4848-9A48-76D29F3C1A57}" destId="{5502EC07-5F50-4245-9CC8-42F0D368721F}" srcOrd="0" destOrd="0" presId="urn:microsoft.com/office/officeart/2005/8/layout/hierarchy2"/>
    <dgm:cxn modelId="{8FB407C0-2350-4C22-8CC2-7463E86E43C0}" type="presOf" srcId="{26745575-2758-4191-BD01-ACB5AB19EB30}" destId="{FC749E5E-F54F-47A5-AE97-D3689E88893C}" srcOrd="0" destOrd="0" presId="urn:microsoft.com/office/officeart/2005/8/layout/hierarchy2"/>
    <dgm:cxn modelId="{EB7B3FD3-EF67-4B1B-AF26-C705883EB4D3}" type="presOf" srcId="{60BF6A15-8A49-4DCA-95E3-A3BEF3D305C7}" destId="{0879BD24-3295-40C3-A085-3A239DF166BE}" srcOrd="1" destOrd="0" presId="urn:microsoft.com/office/officeart/2005/8/layout/hierarchy2"/>
    <dgm:cxn modelId="{02CCD4D6-90E6-41FD-B1C3-7C4F1C85902B}" srcId="{44C9EBD4-6C15-41AF-BE3C-580F39E7C942}" destId="{26745575-2758-4191-BD01-ACB5AB19EB30}" srcOrd="0" destOrd="0" parTransId="{B52894B5-AC5E-4FE1-9ED0-F9B62FF4A42A}" sibTransId="{4E096CE3-A47F-4621-A020-921E379EA836}"/>
    <dgm:cxn modelId="{617035F2-4197-4597-AEAB-556F262144F1}" type="presOf" srcId="{04232F85-31F0-4D1D-957F-5B862C8070E1}" destId="{929D1D65-DD4B-4E9C-8586-2907F19EA205}" srcOrd="1" destOrd="0" presId="urn:microsoft.com/office/officeart/2005/8/layout/hierarchy2"/>
    <dgm:cxn modelId="{F259B3FC-EBA4-4EB1-A86E-D54CCB6011DB}" type="presOf" srcId="{7DF18EA6-FB53-4294-9115-B5EC460DA2F5}" destId="{307FC315-3CEF-4669-88F7-0E23DE2ED37F}" srcOrd="0" destOrd="0" presId="urn:microsoft.com/office/officeart/2005/8/layout/hierarchy2"/>
    <dgm:cxn modelId="{731776BF-374C-4B0C-8376-E69A8C6A778C}" type="presParOf" srcId="{307FC315-3CEF-4669-88F7-0E23DE2ED37F}" destId="{B1132B5D-7957-44BF-87D0-A97D66FA635D}" srcOrd="0" destOrd="0" presId="urn:microsoft.com/office/officeart/2005/8/layout/hierarchy2"/>
    <dgm:cxn modelId="{F4E96EAC-2CB9-4132-825E-74523F36ACB0}" type="presParOf" srcId="{B1132B5D-7957-44BF-87D0-A97D66FA635D}" destId="{A2D28D82-0AF3-4012-AC3B-35DEA088A471}" srcOrd="0" destOrd="0" presId="urn:microsoft.com/office/officeart/2005/8/layout/hierarchy2"/>
    <dgm:cxn modelId="{7C7F3869-8CB8-4B1E-9E4C-3AA6C560BF31}" type="presParOf" srcId="{B1132B5D-7957-44BF-87D0-A97D66FA635D}" destId="{D09C60B4-1824-461B-B4C0-78037BCBF8E9}" srcOrd="1" destOrd="0" presId="urn:microsoft.com/office/officeart/2005/8/layout/hierarchy2"/>
    <dgm:cxn modelId="{2646BAFD-8D28-4DE8-8523-73612A9A0EC3}" type="presParOf" srcId="{D09C60B4-1824-461B-B4C0-78037BCBF8E9}" destId="{892E158B-52F1-4B9B-94D9-4CC15CE81666}" srcOrd="0" destOrd="0" presId="urn:microsoft.com/office/officeart/2005/8/layout/hierarchy2"/>
    <dgm:cxn modelId="{529396C0-D132-41F9-9917-EA360E60535A}" type="presParOf" srcId="{892E158B-52F1-4B9B-94D9-4CC15CE81666}" destId="{1E213B07-44EB-43E0-8436-629CC08669A1}" srcOrd="0" destOrd="0" presId="urn:microsoft.com/office/officeart/2005/8/layout/hierarchy2"/>
    <dgm:cxn modelId="{74347259-E3A7-4F0B-AAE1-1EDEA3341857}" type="presParOf" srcId="{D09C60B4-1824-461B-B4C0-78037BCBF8E9}" destId="{6A04DA36-DACD-4931-9C87-614DE55C9983}" srcOrd="1" destOrd="0" presId="urn:microsoft.com/office/officeart/2005/8/layout/hierarchy2"/>
    <dgm:cxn modelId="{864D423D-9976-4167-ABB4-B2F707DA3684}" type="presParOf" srcId="{6A04DA36-DACD-4931-9C87-614DE55C9983}" destId="{FC749E5E-F54F-47A5-AE97-D3689E88893C}" srcOrd="0" destOrd="0" presId="urn:microsoft.com/office/officeart/2005/8/layout/hierarchy2"/>
    <dgm:cxn modelId="{2CF31BB3-601E-417B-9854-EFA7990F7146}" type="presParOf" srcId="{6A04DA36-DACD-4931-9C87-614DE55C9983}" destId="{D6B538C7-72C7-44CC-9AB9-DC7C36F0390D}" srcOrd="1" destOrd="0" presId="urn:microsoft.com/office/officeart/2005/8/layout/hierarchy2"/>
    <dgm:cxn modelId="{71E27037-5FCF-4FF7-88B6-FD584F848242}" type="presParOf" srcId="{D09C60B4-1824-461B-B4C0-78037BCBF8E9}" destId="{F66AB3DA-DC76-4E74-A9D0-5316D40D1E72}" srcOrd="2" destOrd="0" presId="urn:microsoft.com/office/officeart/2005/8/layout/hierarchy2"/>
    <dgm:cxn modelId="{2ABF9050-30B0-4D7A-8919-A8E72BCA52CA}" type="presParOf" srcId="{F66AB3DA-DC76-4E74-A9D0-5316D40D1E72}" destId="{0879BD24-3295-40C3-A085-3A239DF166BE}" srcOrd="0" destOrd="0" presId="urn:microsoft.com/office/officeart/2005/8/layout/hierarchy2"/>
    <dgm:cxn modelId="{666C7E6C-2D46-4171-9534-88657F66C07E}" type="presParOf" srcId="{D09C60B4-1824-461B-B4C0-78037BCBF8E9}" destId="{618F4F6D-8BFB-4CE6-9674-58338B13CA21}" srcOrd="3" destOrd="0" presId="urn:microsoft.com/office/officeart/2005/8/layout/hierarchy2"/>
    <dgm:cxn modelId="{95D8A46C-8E13-47C2-9A5A-DBCFD120446E}" type="presParOf" srcId="{618F4F6D-8BFB-4CE6-9674-58338B13CA21}" destId="{8B3A0DA3-D45F-4CAD-BD6C-F7EC5C09C1C0}" srcOrd="0" destOrd="0" presId="urn:microsoft.com/office/officeart/2005/8/layout/hierarchy2"/>
    <dgm:cxn modelId="{98282DF7-D513-434C-8743-44399FB61A70}" type="presParOf" srcId="{618F4F6D-8BFB-4CE6-9674-58338B13CA21}" destId="{667976AC-331D-41AD-91F3-32DD2B2FB2CB}" srcOrd="1" destOrd="0" presId="urn:microsoft.com/office/officeart/2005/8/layout/hierarchy2"/>
    <dgm:cxn modelId="{FA55B844-8E87-48FB-AA1C-10103F4E8387}" type="presParOf" srcId="{667976AC-331D-41AD-91F3-32DD2B2FB2CB}" destId="{814828DC-A627-4B2D-A0CB-73FB2E1856D5}" srcOrd="0" destOrd="0" presId="urn:microsoft.com/office/officeart/2005/8/layout/hierarchy2"/>
    <dgm:cxn modelId="{5C389A89-45D9-43DC-8181-7FF457B00D87}" type="presParOf" srcId="{814828DC-A627-4B2D-A0CB-73FB2E1856D5}" destId="{944EC15A-F48D-4F32-BB6E-8BF328FCADE9}" srcOrd="0" destOrd="0" presId="urn:microsoft.com/office/officeart/2005/8/layout/hierarchy2"/>
    <dgm:cxn modelId="{37DE1999-F5AC-4F15-BEE8-AF49BC319E7F}" type="presParOf" srcId="{667976AC-331D-41AD-91F3-32DD2B2FB2CB}" destId="{23A0DC29-DFBA-4D23-BFE7-5B0A10AAD447}" srcOrd="1" destOrd="0" presId="urn:microsoft.com/office/officeart/2005/8/layout/hierarchy2"/>
    <dgm:cxn modelId="{1F5756E2-BDB6-4442-A8C6-BFECB692C140}" type="presParOf" srcId="{23A0DC29-DFBA-4D23-BFE7-5B0A10AAD447}" destId="{4DB238EE-7890-48C4-8AB3-57B8135F680A}" srcOrd="0" destOrd="0" presId="urn:microsoft.com/office/officeart/2005/8/layout/hierarchy2"/>
    <dgm:cxn modelId="{784429F1-915D-42D3-B216-45C4D1E356F5}" type="presParOf" srcId="{23A0DC29-DFBA-4D23-BFE7-5B0A10AAD447}" destId="{9E6D63F4-A5F3-4256-AE3F-F3DAA4E0BEF4}" srcOrd="1" destOrd="0" presId="urn:microsoft.com/office/officeart/2005/8/layout/hierarchy2"/>
    <dgm:cxn modelId="{6F3DF387-20AE-4D4F-BDB7-598EEEE67755}" type="presParOf" srcId="{667976AC-331D-41AD-91F3-32DD2B2FB2CB}" destId="{3EF3E114-B815-4EA1-A35B-971E3B9DCAFC}" srcOrd="2" destOrd="0" presId="urn:microsoft.com/office/officeart/2005/8/layout/hierarchy2"/>
    <dgm:cxn modelId="{8B32683B-CDB0-4E39-BF91-F4B4EB2809EB}" type="presParOf" srcId="{3EF3E114-B815-4EA1-A35B-971E3B9DCAFC}" destId="{AFFAFB4A-BD24-400D-A206-3EAE19601D64}" srcOrd="0" destOrd="0" presId="urn:microsoft.com/office/officeart/2005/8/layout/hierarchy2"/>
    <dgm:cxn modelId="{434B9730-6F3D-465F-85EB-3DE4B9EF47C6}" type="presParOf" srcId="{667976AC-331D-41AD-91F3-32DD2B2FB2CB}" destId="{658BB1B7-28E5-43DE-8601-1819325C9F83}" srcOrd="3" destOrd="0" presId="urn:microsoft.com/office/officeart/2005/8/layout/hierarchy2"/>
    <dgm:cxn modelId="{393D9EDD-EAC1-427D-84A0-5451F72CB656}" type="presParOf" srcId="{658BB1B7-28E5-43DE-8601-1819325C9F83}" destId="{5502EC07-5F50-4245-9CC8-42F0D368721F}" srcOrd="0" destOrd="0" presId="urn:microsoft.com/office/officeart/2005/8/layout/hierarchy2"/>
    <dgm:cxn modelId="{C99726F8-82EF-4704-92E9-A74634F7B9F2}" type="presParOf" srcId="{658BB1B7-28E5-43DE-8601-1819325C9F83}" destId="{B01C3B90-E3CA-48DC-9BFA-BCBCD7CA36C5}" srcOrd="1" destOrd="0" presId="urn:microsoft.com/office/officeart/2005/8/layout/hierarchy2"/>
    <dgm:cxn modelId="{E0A97F77-4D13-44B6-9620-0C3BE1968340}" type="presParOf" srcId="{667976AC-331D-41AD-91F3-32DD2B2FB2CB}" destId="{C5424610-6BC1-468D-94CA-91A03CF504F0}" srcOrd="4" destOrd="0" presId="urn:microsoft.com/office/officeart/2005/8/layout/hierarchy2"/>
    <dgm:cxn modelId="{CB5E6DD1-AC2B-46A9-95D4-4244AF67671C}" type="presParOf" srcId="{C5424610-6BC1-468D-94CA-91A03CF504F0}" destId="{929D1D65-DD4B-4E9C-8586-2907F19EA205}" srcOrd="0" destOrd="0" presId="urn:microsoft.com/office/officeart/2005/8/layout/hierarchy2"/>
    <dgm:cxn modelId="{A338F27B-170C-43C7-ADC2-20B22A978DA8}" type="presParOf" srcId="{667976AC-331D-41AD-91F3-32DD2B2FB2CB}" destId="{DC5D36F6-23DA-4B6F-8576-124C760F34B6}" srcOrd="5" destOrd="0" presId="urn:microsoft.com/office/officeart/2005/8/layout/hierarchy2"/>
    <dgm:cxn modelId="{08B0E004-FCAE-46B7-8046-F2759B18ED5B}" type="presParOf" srcId="{DC5D36F6-23DA-4B6F-8576-124C760F34B6}" destId="{C28AD8A4-307A-4FD4-9DBD-D525E76FD4F4}" srcOrd="0" destOrd="0" presId="urn:microsoft.com/office/officeart/2005/8/layout/hierarchy2"/>
    <dgm:cxn modelId="{222DC431-A4D1-42B9-9B1D-A446FB502CD2}" type="presParOf" srcId="{DC5D36F6-23DA-4B6F-8576-124C760F34B6}" destId="{F7C82C53-E429-4388-ACD1-3E7B7C22C4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BF6F5-C93E-DD46-9AE7-679BBFB4F23F}">
      <dsp:nvSpPr>
        <dsp:cNvPr id="0" name=""/>
        <dsp:cNvSpPr/>
      </dsp:nvSpPr>
      <dsp:spPr>
        <a:xfrm>
          <a:off x="2875" y="1243167"/>
          <a:ext cx="2017762" cy="100888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硬件方法</a:t>
          </a:r>
          <a:endParaRPr lang="en-US" sz="2800" kern="1200" dirty="0"/>
        </a:p>
      </dsp:txBody>
      <dsp:txXfrm>
        <a:off x="32424" y="1272716"/>
        <a:ext cx="1958664" cy="949783"/>
      </dsp:txXfrm>
    </dsp:sp>
    <dsp:sp modelId="{12109296-5FD6-9E4B-8BCF-215DD47B4F83}">
      <dsp:nvSpPr>
        <dsp:cNvPr id="0" name=""/>
        <dsp:cNvSpPr/>
      </dsp:nvSpPr>
      <dsp:spPr>
        <a:xfrm rot="18788587">
          <a:off x="1834048" y="1294732"/>
          <a:ext cx="1180283" cy="44560"/>
        </a:xfrm>
        <a:custGeom>
          <a:avLst/>
          <a:gdLst/>
          <a:ahLst/>
          <a:cxnLst/>
          <a:rect l="0" t="0" r="0" b="0"/>
          <a:pathLst>
            <a:path>
              <a:moveTo>
                <a:pt x="0" y="22280"/>
              </a:moveTo>
              <a:lnTo>
                <a:pt x="1180283"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394683" y="1287505"/>
        <a:ext cx="59014" cy="59014"/>
      </dsp:txXfrm>
    </dsp:sp>
    <dsp:sp modelId="{F5A1D07C-A50D-2C42-A8A2-597DE92BADB2}">
      <dsp:nvSpPr>
        <dsp:cNvPr id="0" name=""/>
        <dsp:cNvSpPr/>
      </dsp:nvSpPr>
      <dsp:spPr>
        <a:xfrm>
          <a:off x="2827742" y="381976"/>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中断禁用</a:t>
          </a:r>
          <a:endParaRPr lang="en-US" sz="2800" kern="1200" dirty="0"/>
        </a:p>
      </dsp:txBody>
      <dsp:txXfrm>
        <a:off x="2857291" y="411525"/>
        <a:ext cx="1958664" cy="949783"/>
      </dsp:txXfrm>
    </dsp:sp>
    <dsp:sp modelId="{F445616B-506A-9C43-B0A9-9B147D1326BD}">
      <dsp:nvSpPr>
        <dsp:cNvPr id="0" name=""/>
        <dsp:cNvSpPr/>
      </dsp:nvSpPr>
      <dsp:spPr>
        <a:xfrm rot="2509355">
          <a:off x="1882664" y="2086431"/>
          <a:ext cx="1083052" cy="44560"/>
        </a:xfrm>
        <a:custGeom>
          <a:avLst/>
          <a:gdLst/>
          <a:ahLst/>
          <a:cxnLst/>
          <a:rect l="0" t="0" r="0" b="0"/>
          <a:pathLst>
            <a:path>
              <a:moveTo>
                <a:pt x="0" y="22280"/>
              </a:moveTo>
              <a:lnTo>
                <a:pt x="1083052" y="22280"/>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397113" y="2081635"/>
        <a:ext cx="54152" cy="54152"/>
      </dsp:txXfrm>
    </dsp:sp>
    <dsp:sp modelId="{7C147CC3-1E39-BE41-B622-2AD7CFCF9A0B}">
      <dsp:nvSpPr>
        <dsp:cNvPr id="0" name=""/>
        <dsp:cNvSpPr/>
      </dsp:nvSpPr>
      <dsp:spPr>
        <a:xfrm>
          <a:off x="2827742" y="1965375"/>
          <a:ext cx="2017762" cy="100888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机器指令</a:t>
          </a:r>
          <a:endParaRPr lang="en-US" sz="2800" kern="1200" dirty="0"/>
        </a:p>
      </dsp:txBody>
      <dsp:txXfrm>
        <a:off x="2857291" y="1994924"/>
        <a:ext cx="1958664" cy="949783"/>
      </dsp:txXfrm>
    </dsp:sp>
    <dsp:sp modelId="{4B05329D-9515-F441-8158-D63EFE6FE3D4}">
      <dsp:nvSpPr>
        <dsp:cNvPr id="0" name=""/>
        <dsp:cNvSpPr/>
      </dsp:nvSpPr>
      <dsp:spPr>
        <a:xfrm rot="19090645">
          <a:off x="4707531" y="2086431"/>
          <a:ext cx="1083052" cy="44560"/>
        </a:xfrm>
        <a:custGeom>
          <a:avLst/>
          <a:gdLst/>
          <a:ahLst/>
          <a:cxnLst/>
          <a:rect l="0" t="0" r="0" b="0"/>
          <a:pathLst>
            <a:path>
              <a:moveTo>
                <a:pt x="0" y="22280"/>
              </a:moveTo>
              <a:lnTo>
                <a:pt x="1083052"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221981" y="2081635"/>
        <a:ext cx="54152" cy="54152"/>
      </dsp:txXfrm>
    </dsp:sp>
    <dsp:sp modelId="{914416A2-350C-404C-9B5C-FBF8F879A2D1}">
      <dsp:nvSpPr>
        <dsp:cNvPr id="0" name=""/>
        <dsp:cNvSpPr/>
      </dsp:nvSpPr>
      <dsp:spPr>
        <a:xfrm>
          <a:off x="5652610" y="1243167"/>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compare</a:t>
          </a:r>
          <a:r>
            <a:rPr lang="zh-CN" altLang="en-US" sz="2800" kern="1200" dirty="0"/>
            <a:t> </a:t>
          </a:r>
          <a:r>
            <a:rPr lang="en-US" altLang="zh-CN" sz="2800" kern="1200" dirty="0"/>
            <a:t>&amp;</a:t>
          </a:r>
          <a:r>
            <a:rPr lang="zh-CN" altLang="en-US" sz="2800" kern="1200" dirty="0"/>
            <a:t> </a:t>
          </a:r>
          <a:r>
            <a:rPr lang="en-US" altLang="zh-CN" sz="2800" kern="1200" dirty="0"/>
            <a:t>swap</a:t>
          </a:r>
          <a:endParaRPr lang="en-US" sz="2800" kern="1200" dirty="0"/>
        </a:p>
      </dsp:txBody>
      <dsp:txXfrm>
        <a:off x="5682159" y="1272716"/>
        <a:ext cx="1958664" cy="949783"/>
      </dsp:txXfrm>
    </dsp:sp>
    <dsp:sp modelId="{E9E16259-AB51-1B41-8C25-DAFE3797C688}">
      <dsp:nvSpPr>
        <dsp:cNvPr id="0" name=""/>
        <dsp:cNvSpPr/>
      </dsp:nvSpPr>
      <dsp:spPr>
        <a:xfrm rot="2504337">
          <a:off x="4708237" y="2807579"/>
          <a:ext cx="1081640" cy="44560"/>
        </a:xfrm>
        <a:custGeom>
          <a:avLst/>
          <a:gdLst/>
          <a:ahLst/>
          <a:cxnLst/>
          <a:rect l="0" t="0" r="0" b="0"/>
          <a:pathLst>
            <a:path>
              <a:moveTo>
                <a:pt x="0" y="22280"/>
              </a:moveTo>
              <a:lnTo>
                <a:pt x="1081640" y="2228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222016" y="2802819"/>
        <a:ext cx="54082" cy="54082"/>
      </dsp:txXfrm>
    </dsp:sp>
    <dsp:sp modelId="{4E2B4052-6CDC-FF49-AE81-63386ACD5DE6}">
      <dsp:nvSpPr>
        <dsp:cNvPr id="0" name=""/>
        <dsp:cNvSpPr/>
      </dsp:nvSpPr>
      <dsp:spPr>
        <a:xfrm>
          <a:off x="5652610" y="2685464"/>
          <a:ext cx="2017762" cy="100888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Exchange</a:t>
          </a:r>
          <a:endParaRPr lang="en-US" sz="2800" kern="1200" dirty="0"/>
        </a:p>
      </dsp:txBody>
      <dsp:txXfrm>
        <a:off x="5682159" y="2715013"/>
        <a:ext cx="1958664" cy="9497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BA7D0-B7E5-4137-B10A-A259F1D17EFC}">
      <dsp:nvSpPr>
        <dsp:cNvPr id="0" name=""/>
        <dsp:cNvSpPr/>
      </dsp:nvSpPr>
      <dsp:spPr>
        <a:xfrm>
          <a:off x="972" y="695374"/>
          <a:ext cx="1289323" cy="128932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局部</a:t>
          </a:r>
          <a:endParaRPr lang="en-US" altLang="zh-CN" sz="2200" kern="1200" dirty="0"/>
        </a:p>
        <a:p>
          <a:pPr marL="0" lvl="0" indent="0" algn="ctr" defTabSz="977900">
            <a:lnSpc>
              <a:spcPct val="90000"/>
            </a:lnSpc>
            <a:spcBef>
              <a:spcPct val="0"/>
            </a:spcBef>
            <a:spcAft>
              <a:spcPct val="35000"/>
            </a:spcAft>
            <a:buNone/>
          </a:pPr>
          <a:r>
            <a:rPr lang="zh-CN" altLang="en-US" sz="2200" kern="1200" dirty="0"/>
            <a:t>数据</a:t>
          </a:r>
        </a:p>
      </dsp:txBody>
      <dsp:txXfrm>
        <a:off x="189789" y="884191"/>
        <a:ext cx="911689" cy="911689"/>
      </dsp:txXfrm>
    </dsp:sp>
    <dsp:sp modelId="{C715C50C-FBDE-44DB-95E7-858558183D48}">
      <dsp:nvSpPr>
        <dsp:cNvPr id="0" name=""/>
        <dsp:cNvSpPr/>
      </dsp:nvSpPr>
      <dsp:spPr>
        <a:xfrm>
          <a:off x="1394989" y="966132"/>
          <a:ext cx="747807" cy="747807"/>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494111" y="1252093"/>
        <a:ext cx="549563" cy="175885"/>
      </dsp:txXfrm>
    </dsp:sp>
    <dsp:sp modelId="{03D18F61-A7AB-4965-B366-07F19B22E464}">
      <dsp:nvSpPr>
        <dsp:cNvPr id="0" name=""/>
        <dsp:cNvSpPr/>
      </dsp:nvSpPr>
      <dsp:spPr>
        <a:xfrm>
          <a:off x="2247490" y="695374"/>
          <a:ext cx="1289323" cy="1289323"/>
        </a:xfrm>
        <a:prstGeom prst="ellips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过程</a:t>
          </a:r>
        </a:p>
      </dsp:txBody>
      <dsp:txXfrm>
        <a:off x="2436307" y="884191"/>
        <a:ext cx="911689" cy="911689"/>
      </dsp:txXfrm>
    </dsp:sp>
    <dsp:sp modelId="{A1C8093E-DBF3-4AB3-9C90-00032A46B4D5}">
      <dsp:nvSpPr>
        <dsp:cNvPr id="0" name=""/>
        <dsp:cNvSpPr/>
      </dsp:nvSpPr>
      <dsp:spPr>
        <a:xfrm>
          <a:off x="3641506" y="966132"/>
          <a:ext cx="747807" cy="747807"/>
        </a:xfrm>
        <a:prstGeom prst="mathPlus">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40628" y="1252093"/>
        <a:ext cx="549563" cy="175885"/>
      </dsp:txXfrm>
    </dsp:sp>
    <dsp:sp modelId="{C65D4D74-2E34-4F77-9C84-ECE631DCA51B}">
      <dsp:nvSpPr>
        <dsp:cNvPr id="0" name=""/>
        <dsp:cNvSpPr/>
      </dsp:nvSpPr>
      <dsp:spPr>
        <a:xfrm>
          <a:off x="4494007" y="695374"/>
          <a:ext cx="1289323" cy="128932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初始化序列</a:t>
          </a:r>
        </a:p>
      </dsp:txBody>
      <dsp:txXfrm>
        <a:off x="4682824" y="884191"/>
        <a:ext cx="911689" cy="9116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2819329"/>
          <a:ext cx="8229600" cy="925367"/>
        </a:xfrm>
        <a:prstGeom prst="rect">
          <a:avLst/>
        </a:prstGeom>
        <a:solidFill>
          <a:schemeClr val="tx2">
            <a:lumMod val="60000"/>
            <a:lumOff val="4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zh-CN" altLang="en-US" sz="2100" b="0" kern="1200" dirty="0">
              <a:solidFill>
                <a:schemeClr val="tx1"/>
              </a:solidFill>
              <a:latin typeface="+mj-ea"/>
              <a:ea typeface="+mj-ea"/>
            </a:rPr>
            <a:t>在任何时候，</a:t>
          </a:r>
          <a:r>
            <a:rPr lang="zh-CN" altLang="en-US" sz="2100" b="0" kern="1200" dirty="0">
              <a:solidFill>
                <a:srgbClr val="FF0000"/>
              </a:solidFill>
              <a:latin typeface="+mj-ea"/>
              <a:ea typeface="+mj-ea"/>
            </a:rPr>
            <a:t>只能有一个进程正在管程执行，</a:t>
          </a:r>
          <a:r>
            <a:rPr lang="zh-CN" altLang="en-US" sz="2100" b="0" kern="1200" dirty="0">
              <a:solidFill>
                <a:schemeClr val="tx1"/>
              </a:solidFill>
              <a:latin typeface="+mj-ea"/>
              <a:ea typeface="+mj-ea"/>
            </a:rPr>
            <a:t>调用管程的任何其它进程都被阻塞，以等待管程可用。</a:t>
          </a:r>
          <a:endParaRPr lang="en-US" sz="2100" kern="1200" dirty="0">
            <a:solidFill>
              <a:schemeClr val="tx1"/>
            </a:solidFill>
          </a:endParaRPr>
        </a:p>
      </dsp:txBody>
      <dsp:txXfrm>
        <a:off x="0" y="2819329"/>
        <a:ext cx="8229600" cy="925367"/>
      </dsp:txXfrm>
    </dsp:sp>
    <dsp:sp modelId="{8579B117-7007-874B-B7B6-BBD102E64284}">
      <dsp:nvSpPr>
        <dsp:cNvPr id="0" name=""/>
        <dsp:cNvSpPr/>
      </dsp:nvSpPr>
      <dsp:spPr>
        <a:xfrm rot="10800000">
          <a:off x="0" y="1409995"/>
          <a:ext cx="8229600" cy="1423214"/>
        </a:xfrm>
        <a:prstGeom prst="upArrowCallout">
          <a:avLst/>
        </a:prstGeom>
        <a:solidFill>
          <a:schemeClr val="accent5">
            <a:lumMod val="20000"/>
            <a:lumOff val="8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b="0" kern="1200" dirty="0">
              <a:solidFill>
                <a:schemeClr val="tx1"/>
              </a:solidFill>
              <a:latin typeface="+mj-ea"/>
              <a:ea typeface="+mj-ea"/>
            </a:rPr>
            <a:t>一个进程通过调用管程的一个过程进入管程</a:t>
          </a:r>
          <a:endParaRPr lang="en-US" sz="2100" kern="1200" dirty="0">
            <a:solidFill>
              <a:schemeClr val="tx1"/>
            </a:solidFill>
          </a:endParaRPr>
        </a:p>
      </dsp:txBody>
      <dsp:txXfrm rot="10800000">
        <a:off x="0" y="1409995"/>
        <a:ext cx="8229600" cy="924762"/>
      </dsp:txXfrm>
    </dsp:sp>
    <dsp:sp modelId="{3C7C1CF7-7300-9441-8B88-36609FBE0526}">
      <dsp:nvSpPr>
        <dsp:cNvPr id="0" name=""/>
        <dsp:cNvSpPr/>
      </dsp:nvSpPr>
      <dsp:spPr>
        <a:xfrm rot="10800000">
          <a:off x="0" y="662"/>
          <a:ext cx="8229600" cy="1423214"/>
        </a:xfrm>
        <a:prstGeom prst="upArrowCallout">
          <a:avLst/>
        </a:prstGeom>
        <a:solidFill>
          <a:schemeClr val="accent2"/>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zh-CN" altLang="en-US" sz="2100" b="0" kern="1200" dirty="0">
              <a:solidFill>
                <a:schemeClr val="tx1"/>
              </a:solidFill>
              <a:latin typeface="+mj-ea"/>
              <a:ea typeface="+mj-ea"/>
            </a:rPr>
            <a:t>局部数据变量只能被管程的过程访问，任何外部过程都不能访问。</a:t>
          </a:r>
        </a:p>
      </dsp:txBody>
      <dsp:txXfrm rot="10800000">
        <a:off x="0" y="662"/>
        <a:ext cx="8229600" cy="9247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CCFF6-0DCC-48C9-8E25-10468A3EE4CB}">
      <dsp:nvSpPr>
        <dsp:cNvPr id="0" name=""/>
        <dsp:cNvSpPr/>
      </dsp:nvSpPr>
      <dsp:spPr>
        <a:xfrm>
          <a:off x="2531" y="0"/>
          <a:ext cx="5179512" cy="18002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释放管程</a:t>
          </a:r>
          <a:endParaRPr lang="en-US" altLang="zh-CN" sz="3900" kern="1200" dirty="0"/>
        </a:p>
        <a:p>
          <a:pPr marL="0" lvl="0" indent="0" algn="ctr" defTabSz="1733550">
            <a:lnSpc>
              <a:spcPct val="90000"/>
            </a:lnSpc>
            <a:spcBef>
              <a:spcPct val="0"/>
            </a:spcBef>
            <a:spcAft>
              <a:spcPct val="35000"/>
            </a:spcAft>
            <a:buNone/>
          </a:pPr>
          <a:r>
            <a:rPr lang="zh-CN" altLang="en-US" sz="3900" kern="1200" dirty="0"/>
            <a:t>供其它进程使用</a:t>
          </a:r>
        </a:p>
      </dsp:txBody>
      <dsp:txXfrm>
        <a:off x="55257" y="52726"/>
        <a:ext cx="5074060" cy="16947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6BB1-9D39-E449-8773-CABC43961BCF}">
      <dsp:nvSpPr>
        <dsp:cNvPr id="0" name=""/>
        <dsp:cNvSpPr/>
      </dsp:nvSpPr>
      <dsp:spPr>
        <a:xfrm>
          <a:off x="31" y="8879"/>
          <a:ext cx="3026605" cy="777600"/>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同步</a:t>
          </a:r>
          <a:endParaRPr lang="en-US" sz="2700" kern="1200" dirty="0"/>
        </a:p>
      </dsp:txBody>
      <dsp:txXfrm>
        <a:off x="31" y="8879"/>
        <a:ext cx="3026605" cy="777600"/>
      </dsp:txXfrm>
    </dsp:sp>
    <dsp:sp modelId="{57087B52-C684-5341-9E12-7A8A7012CF46}">
      <dsp:nvSpPr>
        <dsp:cNvPr id="0" name=""/>
        <dsp:cNvSpPr/>
      </dsp:nvSpPr>
      <dsp:spPr>
        <a:xfrm>
          <a:off x="31" y="786480"/>
          <a:ext cx="3026605" cy="1185840"/>
        </a:xfrm>
        <a:prstGeom prst="rect">
          <a:avLst/>
        </a:prstGeom>
        <a:solidFill>
          <a:schemeClr val="accent5">
            <a:lumMod val="60000"/>
            <a:lumOff val="40000"/>
            <a:alpha val="46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NZ" sz="2700" kern="1200" dirty="0" err="1"/>
            <a:t>可以保证互斥</a:t>
          </a:r>
          <a:endParaRPr lang="en-NZ" sz="2700" kern="1200" dirty="0"/>
        </a:p>
      </dsp:txBody>
      <dsp:txXfrm>
        <a:off x="31" y="786480"/>
        <a:ext cx="3026605" cy="1185840"/>
      </dsp:txXfrm>
    </dsp:sp>
    <dsp:sp modelId="{58C9E88D-0AFF-9A46-9A58-7E5B47B8FB75}">
      <dsp:nvSpPr>
        <dsp:cNvPr id="0" name=""/>
        <dsp:cNvSpPr/>
      </dsp:nvSpPr>
      <dsp:spPr>
        <a:xfrm>
          <a:off x="3450394" y="35100"/>
          <a:ext cx="3026605" cy="777600"/>
        </a:xfrm>
        <a:prstGeom prst="rect">
          <a:avLst/>
        </a:prstGeom>
        <a:solidFill>
          <a:schemeClr val="accent6">
            <a:lumMod val="75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NZ" sz="2700" kern="1200" dirty="0" err="1"/>
            <a:t>通信</a:t>
          </a:r>
          <a:r>
            <a:rPr lang="en-NZ" sz="2700" kern="1200" dirty="0"/>
            <a:t>  </a:t>
          </a:r>
        </a:p>
      </dsp:txBody>
      <dsp:txXfrm>
        <a:off x="3450394" y="35100"/>
        <a:ext cx="3026605" cy="777600"/>
      </dsp:txXfrm>
    </dsp:sp>
    <dsp:sp modelId="{DEB9BAE2-8339-A243-A12C-F23AFF408E60}">
      <dsp:nvSpPr>
        <dsp:cNvPr id="0" name=""/>
        <dsp:cNvSpPr/>
      </dsp:nvSpPr>
      <dsp:spPr>
        <a:xfrm>
          <a:off x="3450362" y="786480"/>
          <a:ext cx="3026605" cy="1185840"/>
        </a:xfrm>
        <a:prstGeom prst="rect">
          <a:avLst/>
        </a:prstGeom>
        <a:solidFill>
          <a:schemeClr val="accent5">
            <a:lumMod val="60000"/>
            <a:lumOff val="40000"/>
            <a:alpha val="46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NZ" sz="2700" kern="1200" dirty="0" err="1"/>
            <a:t>交换信息</a:t>
          </a:r>
          <a:endParaRPr lang="en-NZ" sz="2700" kern="1200" dirty="0"/>
        </a:p>
      </dsp:txBody>
      <dsp:txXfrm>
        <a:off x="3450362" y="786480"/>
        <a:ext cx="3026605" cy="11858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5C9F-7A29-B049-BF80-D80F2A8B9162}">
      <dsp:nvSpPr>
        <dsp:cNvPr id="0" name=""/>
        <dsp:cNvSpPr/>
      </dsp:nvSpPr>
      <dsp:spPr>
        <a:xfrm rot="21364723">
          <a:off x="784596" y="928327"/>
          <a:ext cx="2681113" cy="1320065"/>
        </a:xfrm>
        <a:prstGeom prst="roundRect">
          <a:avLst>
            <a:gd name="adj" fmla="val 10000"/>
          </a:avLst>
        </a:prstGeom>
        <a:solidFill>
          <a:schemeClr val="tx2">
            <a:lumMod val="20000"/>
            <a:lumOff val="8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kumimoji="1" lang="zh-CN" altLang="en-US" sz="2300" kern="1200" dirty="0"/>
            <a:t>两个进程间的消息通信隐藏着同步问题</a:t>
          </a:r>
          <a:endParaRPr lang="en-US" sz="2300" kern="1200" dirty="0">
            <a:solidFill>
              <a:schemeClr val="bg1"/>
            </a:solidFill>
          </a:endParaRPr>
        </a:p>
      </dsp:txBody>
      <dsp:txXfrm>
        <a:off x="823259" y="966990"/>
        <a:ext cx="2603787" cy="1242739"/>
      </dsp:txXfrm>
    </dsp:sp>
    <dsp:sp modelId="{B0876E2E-024F-E840-B429-8A6DDBD3C0B7}">
      <dsp:nvSpPr>
        <dsp:cNvPr id="0" name=""/>
        <dsp:cNvSpPr/>
      </dsp:nvSpPr>
      <dsp:spPr>
        <a:xfrm rot="469402">
          <a:off x="4546702" y="439077"/>
          <a:ext cx="2934587" cy="1133300"/>
        </a:xfrm>
        <a:prstGeom prst="roundRect">
          <a:avLst>
            <a:gd name="adj" fmla="val 10000"/>
          </a:avLst>
        </a:prstGeom>
        <a:solidFill>
          <a:schemeClr val="tx2">
            <a:lumMod val="20000"/>
            <a:lumOff val="8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kumimoji="1" lang="zh-CN" altLang="en-US" sz="2400" kern="1200" dirty="0">
              <a:solidFill>
                <a:srgbClr val="000000">
                  <a:hueOff val="0"/>
                  <a:satOff val="0"/>
                  <a:lumOff val="0"/>
                  <a:alphaOff val="0"/>
                </a:srgbClr>
              </a:solidFill>
              <a:latin typeface="Arial"/>
              <a:ea typeface="黑体" panose="02010609060101010101" pitchFamily="49" charset="-122"/>
              <a:cs typeface="+mn-cs"/>
            </a:rPr>
            <a:t>当一个进程调用接收原语时，有两种可能</a:t>
          </a:r>
          <a:r>
            <a:rPr kumimoji="1" lang="en-NZ" sz="2400" kern="1200" dirty="0">
              <a:solidFill>
                <a:srgbClr val="000000">
                  <a:hueOff val="0"/>
                  <a:satOff val="0"/>
                  <a:lumOff val="0"/>
                  <a:alphaOff val="0"/>
                </a:srgbClr>
              </a:solidFill>
              <a:latin typeface="Arial"/>
              <a:ea typeface="黑体" panose="02010609060101010101" pitchFamily="49" charset="-122"/>
              <a:cs typeface="+mn-cs"/>
            </a:rPr>
            <a:t>:</a:t>
          </a:r>
          <a:endParaRPr kumimoji="1" lang="en-US" sz="2400" kern="1200" dirty="0">
            <a:solidFill>
              <a:srgbClr val="000000">
                <a:hueOff val="0"/>
                <a:satOff val="0"/>
                <a:lumOff val="0"/>
                <a:alphaOff val="0"/>
              </a:srgbClr>
            </a:solidFill>
            <a:latin typeface="Arial"/>
            <a:ea typeface="黑体" panose="02010609060101010101" pitchFamily="49" charset="-122"/>
            <a:cs typeface="+mn-cs"/>
          </a:endParaRPr>
        </a:p>
      </dsp:txBody>
      <dsp:txXfrm>
        <a:off x="4579895" y="472270"/>
        <a:ext cx="2868201" cy="1066914"/>
      </dsp:txXfrm>
    </dsp:sp>
    <dsp:sp modelId="{4F3C4FFF-DBC4-E343-860C-7EE99D254749}">
      <dsp:nvSpPr>
        <dsp:cNvPr id="0" name=""/>
        <dsp:cNvSpPr/>
      </dsp:nvSpPr>
      <dsp:spPr>
        <a:xfrm>
          <a:off x="3429002" y="4267200"/>
          <a:ext cx="677405" cy="677405"/>
        </a:xfrm>
        <a:prstGeom prst="triangle">
          <a:avLst/>
        </a:prstGeom>
        <a:solidFill>
          <a:schemeClr val="accent3">
            <a:lumMod val="5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958576-B4BC-E74E-86DC-B7A96B976014}">
      <dsp:nvSpPr>
        <dsp:cNvPr id="0" name=""/>
        <dsp:cNvSpPr/>
      </dsp:nvSpPr>
      <dsp:spPr>
        <a:xfrm rot="240000">
          <a:off x="1757585" y="4027654"/>
          <a:ext cx="4065677" cy="284299"/>
        </a:xfrm>
        <a:prstGeom prst="rect">
          <a:avLst/>
        </a:prstGeom>
        <a:solidFill>
          <a:schemeClr val="accent3">
            <a:lumMod val="5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23CDB2-16FA-3B49-BF46-F81510603726}">
      <dsp:nvSpPr>
        <dsp:cNvPr id="0" name=""/>
        <dsp:cNvSpPr/>
      </dsp:nvSpPr>
      <dsp:spPr>
        <a:xfrm rot="510070">
          <a:off x="3894263" y="2946371"/>
          <a:ext cx="2810684" cy="1107253"/>
        </a:xfrm>
        <a:prstGeom prst="roundRect">
          <a:avLst/>
        </a:prstGeom>
        <a:solidFill>
          <a:schemeClr val="bg1">
            <a:lumMod val="95000"/>
            <a:alpha val="2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i="0" kern="1200" dirty="0" err="1">
              <a:solidFill>
                <a:schemeClr val="tx1"/>
              </a:solidFill>
              <a:effectLst/>
              <a:latin typeface="+mn-ea"/>
              <a:ea typeface="+mn-ea"/>
            </a:rPr>
            <a:t>若已经有消息到达</a:t>
          </a:r>
          <a:r>
            <a:rPr lang="zh-CN" altLang="en-US" sz="1800" b="0" i="0" kern="1200" dirty="0">
              <a:solidFill>
                <a:schemeClr val="tx1"/>
              </a:solidFill>
              <a:effectLst/>
              <a:latin typeface="+mn-ea"/>
              <a:ea typeface="+mn-ea"/>
            </a:rPr>
            <a:t>，则接收者接收消息并继续执行</a:t>
          </a:r>
          <a:endParaRPr lang="en-US" sz="1800" b="0" i="0" kern="1200" dirty="0">
            <a:solidFill>
              <a:schemeClr val="tx1"/>
            </a:solidFill>
            <a:effectLst/>
            <a:latin typeface="+mn-ea"/>
            <a:ea typeface="+mn-ea"/>
          </a:endParaRPr>
        </a:p>
      </dsp:txBody>
      <dsp:txXfrm>
        <a:off x="3948315" y="3000423"/>
        <a:ext cx="2702580" cy="999149"/>
      </dsp:txXfrm>
    </dsp:sp>
    <dsp:sp modelId="{5EB8A7DA-62E2-E440-9AA1-AFABD63FDF67}">
      <dsp:nvSpPr>
        <dsp:cNvPr id="0" name=""/>
        <dsp:cNvSpPr/>
      </dsp:nvSpPr>
      <dsp:spPr>
        <a:xfrm rot="537530">
          <a:off x="4002361" y="1649870"/>
          <a:ext cx="3653134" cy="1273339"/>
        </a:xfrm>
        <a:prstGeom prst="roundRect">
          <a:avLst/>
        </a:prstGeom>
        <a:solidFill>
          <a:schemeClr val="bg1">
            <a:lumMod val="95000"/>
            <a:alpha val="2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i="0" kern="1200" dirty="0" err="1">
              <a:solidFill>
                <a:schemeClr val="tx1"/>
              </a:solidFill>
              <a:effectLst/>
            </a:rPr>
            <a:t>若没有消息到达</a:t>
          </a:r>
          <a:r>
            <a:rPr lang="zh-CN" altLang="en-US" sz="1800" b="0" i="0" kern="1200" dirty="0">
              <a:solidFill>
                <a:schemeClr val="tx1"/>
              </a:solidFill>
              <a:effectLst/>
            </a:rPr>
            <a:t>，接收者要么阻塞等待，要么放弃接收，继续执行</a:t>
          </a:r>
          <a:endParaRPr lang="en-US" sz="1800" b="0" i="0" kern="1200" dirty="0">
            <a:solidFill>
              <a:schemeClr val="tx1"/>
            </a:solidFill>
            <a:effectLst/>
          </a:endParaRPr>
        </a:p>
      </dsp:txBody>
      <dsp:txXfrm>
        <a:off x="4064520" y="1712029"/>
        <a:ext cx="3528816" cy="1149021"/>
      </dsp:txXfrm>
    </dsp:sp>
    <dsp:sp modelId="{9C6B398F-15AB-5548-AB75-EDD00D3829AC}">
      <dsp:nvSpPr>
        <dsp:cNvPr id="0" name=""/>
        <dsp:cNvSpPr/>
      </dsp:nvSpPr>
      <dsp:spPr>
        <a:xfrm rot="21331824">
          <a:off x="1206728" y="2519659"/>
          <a:ext cx="2317665" cy="1141728"/>
        </a:xfrm>
        <a:prstGeom prst="roundRect">
          <a:avLst/>
        </a:prstGeom>
        <a:solidFill>
          <a:schemeClr val="bg1">
            <a:lumMod val="95000"/>
            <a:alpha val="2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kumimoji="1" lang="zh-CN" altLang="en-US" sz="1800" kern="1200" dirty="0">
              <a:solidFill>
                <a:schemeClr val="tx1"/>
              </a:solidFill>
            </a:rPr>
            <a:t>只有发送进程发送消息，接收者才能收到</a:t>
          </a:r>
          <a:endParaRPr lang="en-US" sz="1800" b="1" i="0" kern="1200" dirty="0">
            <a:solidFill>
              <a:schemeClr val="tx1"/>
            </a:solidFill>
          </a:endParaRPr>
        </a:p>
      </dsp:txBody>
      <dsp:txXfrm>
        <a:off x="1262463" y="2575394"/>
        <a:ext cx="2206195" cy="10302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4253-C5DD-2F40-AF14-A6F8E87BF8EB}">
      <dsp:nvSpPr>
        <dsp:cNvPr id="0" name=""/>
        <dsp:cNvSpPr/>
      </dsp:nvSpPr>
      <dsp:spPr>
        <a:xfrm>
          <a:off x="0" y="327825"/>
          <a:ext cx="8077200" cy="249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rtl="0">
            <a:lnSpc>
              <a:spcPct val="90000"/>
            </a:lnSpc>
            <a:spcBef>
              <a:spcPct val="0"/>
            </a:spcBef>
            <a:spcAft>
              <a:spcPct val="15000"/>
            </a:spcAft>
            <a:buChar char="•"/>
          </a:pPr>
          <a:r>
            <a:rPr kumimoji="1" lang="zh-CN" altLang="en-US" sz="2200" kern="1200" dirty="0"/>
            <a:t>发送者不阻塞，但是接收者阻塞直到请求的消息到达</a:t>
          </a:r>
          <a:endParaRPr lang="en-US" sz="2200" kern="1200" dirty="0"/>
        </a:p>
        <a:p>
          <a:pPr marL="228600" lvl="1" indent="-228600" algn="l" defTabSz="977900" rtl="0">
            <a:lnSpc>
              <a:spcPct val="90000"/>
            </a:lnSpc>
            <a:spcBef>
              <a:spcPct val="0"/>
            </a:spcBef>
            <a:spcAft>
              <a:spcPct val="15000"/>
            </a:spcAft>
            <a:buChar char="•"/>
          </a:pPr>
          <a:r>
            <a:rPr lang="en-US" sz="2200" kern="1200" dirty="0" err="1"/>
            <a:t>最有效的一种组合</a:t>
          </a:r>
          <a:endParaRPr lang="en-US" sz="2200" kern="1200" dirty="0"/>
        </a:p>
        <a:p>
          <a:pPr marL="228600" lvl="1" indent="-228600" algn="l" defTabSz="977900" rtl="0">
            <a:lnSpc>
              <a:spcPct val="90000"/>
            </a:lnSpc>
            <a:spcBef>
              <a:spcPct val="0"/>
            </a:spcBef>
            <a:spcAft>
              <a:spcPct val="15000"/>
            </a:spcAft>
            <a:buChar char="•"/>
          </a:pPr>
          <a:r>
            <a:rPr lang="en-US" sz="2200" kern="1200" dirty="0" err="1"/>
            <a:t>允许发送者可以尽快的向目的发送一条或多条消息</a:t>
          </a:r>
          <a:endParaRPr lang="en-US" sz="2200" kern="1200" dirty="0"/>
        </a:p>
        <a:p>
          <a:pPr marL="228600" lvl="1" indent="-228600" algn="l" defTabSz="977900" rtl="0">
            <a:lnSpc>
              <a:spcPct val="90000"/>
            </a:lnSpc>
            <a:spcBef>
              <a:spcPct val="0"/>
            </a:spcBef>
            <a:spcAft>
              <a:spcPct val="15000"/>
            </a:spcAft>
            <a:buChar char="•"/>
          </a:pPr>
          <a:r>
            <a:rPr lang="en-US" sz="2200" kern="1200" dirty="0" err="1"/>
            <a:t>例如</a:t>
          </a:r>
          <a:r>
            <a:rPr lang="zh-CN" altLang="en-US" sz="2200" kern="1200" dirty="0"/>
            <a:t>，如一个服务进程给其他进程提供服务或资源</a:t>
          </a:r>
          <a:endParaRPr lang="en-US" sz="2200" kern="1200" dirty="0"/>
        </a:p>
      </dsp:txBody>
      <dsp:txXfrm>
        <a:off x="0" y="327825"/>
        <a:ext cx="8077200" cy="2494800"/>
      </dsp:txXfrm>
    </dsp:sp>
    <dsp:sp modelId="{7C0D2C5B-322D-9045-B418-FF8D3F881A30}">
      <dsp:nvSpPr>
        <dsp:cNvPr id="0" name=""/>
        <dsp:cNvSpPr/>
      </dsp:nvSpPr>
      <dsp:spPr>
        <a:xfrm>
          <a:off x="403860" y="310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kumimoji="1" lang="zh-CN" altLang="en-US" sz="2400" kern="1200" dirty="0"/>
            <a:t>不阻塞发送，阻塞接收 </a:t>
          </a:r>
          <a:endParaRPr lang="en-US" sz="2400" kern="1200" dirty="0"/>
        </a:p>
      </dsp:txBody>
      <dsp:txXfrm>
        <a:off x="435563" y="34807"/>
        <a:ext cx="5590634" cy="586034"/>
      </dsp:txXfrm>
    </dsp:sp>
    <dsp:sp modelId="{A84F03E2-F9EA-C94D-AD93-13923F0055A8}">
      <dsp:nvSpPr>
        <dsp:cNvPr id="0" name=""/>
        <dsp:cNvSpPr/>
      </dsp:nvSpPr>
      <dsp:spPr>
        <a:xfrm>
          <a:off x="0" y="3266144"/>
          <a:ext cx="8077200" cy="1074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err="1"/>
            <a:t>不要求任何一方等待</a:t>
          </a:r>
          <a:endParaRPr lang="en-US" sz="2200" kern="1200" dirty="0"/>
        </a:p>
      </dsp:txBody>
      <dsp:txXfrm>
        <a:off x="0" y="3266144"/>
        <a:ext cx="8077200" cy="1074150"/>
      </dsp:txXfrm>
    </dsp:sp>
    <dsp:sp modelId="{FB5D3142-9F1C-A94D-A8A6-48AF5D364BD5}">
      <dsp:nvSpPr>
        <dsp:cNvPr id="0" name=""/>
        <dsp:cNvSpPr/>
      </dsp:nvSpPr>
      <dsp:spPr>
        <a:xfrm>
          <a:off x="403860" y="2941424"/>
          <a:ext cx="6187442"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kumimoji="1" lang="zh-CN" altLang="en-US" sz="2400" kern="1200" dirty="0"/>
            <a:t>不阻塞发送，不阻塞接收 </a:t>
          </a:r>
          <a:endParaRPr lang="en-US" sz="2400" kern="1200" dirty="0"/>
        </a:p>
      </dsp:txBody>
      <dsp:txXfrm>
        <a:off x="435563" y="2973127"/>
        <a:ext cx="6124036" cy="5860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4A2F0-606A-4F43-8731-17C84947A13A}">
      <dsp:nvSpPr>
        <dsp:cNvPr id="0" name=""/>
        <dsp:cNvSpPr/>
      </dsp:nvSpPr>
      <dsp:spPr>
        <a:xfrm>
          <a:off x="2050851" y="595"/>
          <a:ext cx="2208609" cy="2208609"/>
        </a:xfrm>
        <a:prstGeom prst="ellipse">
          <a:avLst/>
        </a:prstGeom>
        <a:solidFill>
          <a:schemeClr val="accent2"/>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45720" rIns="121547" bIns="45720" numCol="1" spcCol="1270" anchor="ctr" anchorCtr="0">
          <a:noAutofit/>
        </a:bodyPr>
        <a:lstStyle/>
        <a:p>
          <a:pPr marL="0" lvl="0" indent="0" algn="ctr" defTabSz="1600200">
            <a:lnSpc>
              <a:spcPct val="90000"/>
            </a:lnSpc>
            <a:spcBef>
              <a:spcPct val="0"/>
            </a:spcBef>
            <a:spcAft>
              <a:spcPct val="35000"/>
            </a:spcAft>
            <a:buNone/>
          </a:pPr>
          <a:r>
            <a:rPr lang="en-US" sz="3600" kern="1200" dirty="0" err="1"/>
            <a:t>直接寻址</a:t>
          </a:r>
          <a:endParaRPr lang="en-US" sz="3600" kern="1200" dirty="0"/>
        </a:p>
      </dsp:txBody>
      <dsp:txXfrm>
        <a:off x="2374294" y="324038"/>
        <a:ext cx="1561723" cy="1561723"/>
      </dsp:txXfrm>
    </dsp:sp>
    <dsp:sp modelId="{54D42C18-3543-9040-BEB5-655DC572F900}">
      <dsp:nvSpPr>
        <dsp:cNvPr id="0" name=""/>
        <dsp:cNvSpPr/>
      </dsp:nvSpPr>
      <dsp:spPr>
        <a:xfrm>
          <a:off x="3817739" y="595"/>
          <a:ext cx="2208609" cy="2208609"/>
        </a:xfrm>
        <a:prstGeom prst="ellipse">
          <a:avLst/>
        </a:prstGeom>
        <a:solidFill>
          <a:schemeClr val="accent3">
            <a:lumMod val="75000"/>
          </a:schemeClr>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45720" rIns="121547" bIns="45720" numCol="1" spcCol="1270" anchor="ctr" anchorCtr="0">
          <a:noAutofit/>
        </a:bodyPr>
        <a:lstStyle/>
        <a:p>
          <a:pPr marL="0" lvl="0" indent="0" algn="ctr" defTabSz="1600200">
            <a:lnSpc>
              <a:spcPct val="90000"/>
            </a:lnSpc>
            <a:spcBef>
              <a:spcPct val="0"/>
            </a:spcBef>
            <a:spcAft>
              <a:spcPct val="35000"/>
            </a:spcAft>
            <a:buNone/>
          </a:pPr>
          <a:r>
            <a:rPr lang="en-US" sz="3600" kern="1200" dirty="0" err="1"/>
            <a:t>间接寻址</a:t>
          </a:r>
          <a:endParaRPr lang="en-US" sz="3600" kern="1200" dirty="0"/>
        </a:p>
      </dsp:txBody>
      <dsp:txXfrm>
        <a:off x="4141182" y="324038"/>
        <a:ext cx="1561723" cy="156172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5B85-3272-3842-B975-0D28FA12B9EA}">
      <dsp:nvSpPr>
        <dsp:cNvPr id="0" name=""/>
        <dsp:cNvSpPr/>
      </dsp:nvSpPr>
      <dsp:spPr>
        <a:xfrm>
          <a:off x="209483" y="2291"/>
          <a:ext cx="2899743" cy="148418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kumimoji="1" lang="zh-CN" altLang="en-US" sz="2200" kern="1200" dirty="0"/>
            <a:t>消息被发送到一个共享的数据结构，该结构由暂存消息的队列构成</a:t>
          </a:r>
          <a:endParaRPr lang="en-US" sz="2200" kern="1200" dirty="0"/>
        </a:p>
      </dsp:txBody>
      <dsp:txXfrm>
        <a:off x="252953" y="45761"/>
        <a:ext cx="2812803" cy="1397241"/>
      </dsp:txXfrm>
    </dsp:sp>
    <dsp:sp modelId="{FD726207-BDF7-F648-8A1D-4792344EE082}">
      <dsp:nvSpPr>
        <dsp:cNvPr id="0" name=""/>
        <dsp:cNvSpPr/>
      </dsp:nvSpPr>
      <dsp:spPr>
        <a:xfrm>
          <a:off x="3326907" y="437651"/>
          <a:ext cx="524410" cy="613461"/>
        </a:xfrm>
        <a:prstGeom prst="rightArrow">
          <a:avLst>
            <a:gd name="adj1" fmla="val 600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326907" y="560343"/>
        <a:ext cx="367087" cy="368077"/>
      </dsp:txXfrm>
    </dsp:sp>
    <dsp:sp modelId="{42A3B1B7-2198-FC48-81A1-C2AC20C0214A}">
      <dsp:nvSpPr>
        <dsp:cNvPr id="0" name=""/>
        <dsp:cNvSpPr/>
      </dsp:nvSpPr>
      <dsp:spPr>
        <a:xfrm>
          <a:off x="4098681" y="2291"/>
          <a:ext cx="2473635" cy="148418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kumimoji="1" lang="zh-CN" altLang="en-US" sz="2300" kern="1200" dirty="0"/>
            <a:t>队列也被称为信箱</a:t>
          </a:r>
          <a:endParaRPr lang="en-US" sz="2300" i="1" kern="1200" dirty="0"/>
        </a:p>
      </dsp:txBody>
      <dsp:txXfrm>
        <a:off x="4142151" y="45761"/>
        <a:ext cx="2386695" cy="1397241"/>
      </dsp:txXfrm>
    </dsp:sp>
    <dsp:sp modelId="{7DC9C592-1D86-434A-96C8-545A7F4FECE4}">
      <dsp:nvSpPr>
        <dsp:cNvPr id="0" name=""/>
        <dsp:cNvSpPr/>
      </dsp:nvSpPr>
      <dsp:spPr>
        <a:xfrm rot="5400000">
          <a:off x="5002776" y="1659627"/>
          <a:ext cx="525272" cy="613461"/>
        </a:xfrm>
        <a:prstGeom prst="rightArrow">
          <a:avLst>
            <a:gd name="adj1" fmla="val 600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5081374" y="1703721"/>
        <a:ext cx="368077" cy="367690"/>
      </dsp:txXfrm>
    </dsp:sp>
    <dsp:sp modelId="{E66579B5-8437-6E47-9E7B-772C542E5672}">
      <dsp:nvSpPr>
        <dsp:cNvPr id="0" name=""/>
        <dsp:cNvSpPr/>
      </dsp:nvSpPr>
      <dsp:spPr>
        <a:xfrm>
          <a:off x="3814930" y="2475927"/>
          <a:ext cx="2757385" cy="148418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err="1"/>
            <a:t>发送进程往信箱发送消息</a:t>
          </a:r>
          <a:r>
            <a:rPr lang="zh-CN" altLang="en-US" sz="2200" kern="1200" dirty="0"/>
            <a:t>，接收进程从信箱取走消息</a:t>
          </a:r>
          <a:endParaRPr lang="en-US" sz="2200" kern="1200" dirty="0"/>
        </a:p>
      </dsp:txBody>
      <dsp:txXfrm>
        <a:off x="3858400" y="2519397"/>
        <a:ext cx="2670445" cy="1397241"/>
      </dsp:txXfrm>
    </dsp:sp>
    <dsp:sp modelId="{8C5B34E6-1EBB-5344-9E86-EF1BC7524739}">
      <dsp:nvSpPr>
        <dsp:cNvPr id="0" name=""/>
        <dsp:cNvSpPr/>
      </dsp:nvSpPr>
      <dsp:spPr>
        <a:xfrm rot="10800000">
          <a:off x="3072840" y="2911286"/>
          <a:ext cx="524410" cy="613461"/>
        </a:xfrm>
        <a:prstGeom prst="rightArrow">
          <a:avLst>
            <a:gd name="adj1" fmla="val 600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230163" y="3033978"/>
        <a:ext cx="367087" cy="368077"/>
      </dsp:txXfrm>
    </dsp:sp>
    <dsp:sp modelId="{B17C5E11-C218-7B41-92DA-A351214BBDBE}">
      <dsp:nvSpPr>
        <dsp:cNvPr id="0" name=""/>
        <dsp:cNvSpPr/>
      </dsp:nvSpPr>
      <dsp:spPr>
        <a:xfrm>
          <a:off x="351841" y="2475927"/>
          <a:ext cx="2473635" cy="148418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err="1"/>
            <a:t>提供了对消息使用的灵活性</a:t>
          </a:r>
          <a:endParaRPr lang="en-US" sz="2300" kern="1200" dirty="0"/>
        </a:p>
      </dsp:txBody>
      <dsp:txXfrm>
        <a:off x="395311" y="2519397"/>
        <a:ext cx="2386695" cy="1397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02810-E0C4-4C44-88C6-B8E3D1DB18D7}">
      <dsp:nvSpPr>
        <dsp:cNvPr id="0" name=""/>
        <dsp:cNvSpPr/>
      </dsp:nvSpPr>
      <dsp:spPr>
        <a:xfrm>
          <a:off x="1010350" y="479894"/>
          <a:ext cx="2445030" cy="119383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忙等现象</a:t>
          </a:r>
          <a:endParaRPr lang="en-US" sz="3200" kern="1200" dirty="0"/>
        </a:p>
      </dsp:txBody>
      <dsp:txXfrm>
        <a:off x="1401555" y="479894"/>
        <a:ext cx="2053825" cy="1193835"/>
      </dsp:txXfrm>
    </dsp:sp>
    <dsp:sp modelId="{AC117D10-4AF4-8C48-8104-83036BE68352}">
      <dsp:nvSpPr>
        <dsp:cNvPr id="0" name=""/>
        <dsp:cNvSpPr/>
      </dsp:nvSpPr>
      <dsp:spPr>
        <a:xfrm>
          <a:off x="1010350" y="1673729"/>
          <a:ext cx="2445030" cy="1193835"/>
        </a:xfrm>
        <a:prstGeom prst="rect">
          <a:avLst/>
        </a:prstGeom>
        <a:solidFill>
          <a:schemeClr val="tx2">
            <a:lumMod val="40000"/>
            <a:lumOff val="6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可能饥饿</a:t>
          </a:r>
          <a:endParaRPr lang="en-US" sz="3200" kern="1200" dirty="0"/>
        </a:p>
      </dsp:txBody>
      <dsp:txXfrm>
        <a:off x="1401555" y="1673729"/>
        <a:ext cx="2053825" cy="1193835"/>
      </dsp:txXfrm>
    </dsp:sp>
    <dsp:sp modelId="{DB20DC8C-9485-B44E-B377-E8419DD3CE4B}">
      <dsp:nvSpPr>
        <dsp:cNvPr id="0" name=""/>
        <dsp:cNvSpPr/>
      </dsp:nvSpPr>
      <dsp:spPr>
        <a:xfrm>
          <a:off x="1010350" y="2867565"/>
          <a:ext cx="2445030" cy="119383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220472" rIns="220472" bIns="220472"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可能死锁</a:t>
          </a:r>
          <a:endParaRPr lang="en-US" sz="3100" kern="1200" dirty="0"/>
        </a:p>
      </dsp:txBody>
      <dsp:txXfrm>
        <a:off x="1401555" y="2867565"/>
        <a:ext cx="2053825" cy="1193835"/>
      </dsp:txXfrm>
    </dsp:sp>
    <dsp:sp modelId="{6BECD518-826C-F142-BC02-2EBA8B332D9E}">
      <dsp:nvSpPr>
        <dsp:cNvPr id="0" name=""/>
        <dsp:cNvSpPr/>
      </dsp:nvSpPr>
      <dsp:spPr>
        <a:xfrm>
          <a:off x="217286" y="2037"/>
          <a:ext cx="1193238" cy="1193238"/>
        </a:xfrm>
        <a:prstGeom prst="ellipse">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不足</a:t>
          </a:r>
          <a:endParaRPr lang="en-US" sz="3300" kern="1200" dirty="0"/>
        </a:p>
      </dsp:txBody>
      <dsp:txXfrm>
        <a:off x="392032" y="176783"/>
        <a:ext cx="843746" cy="843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2E197-466E-594E-9A29-870C5236247B}">
      <dsp:nvSpPr>
        <dsp:cNvPr id="0" name=""/>
        <dsp:cNvSpPr/>
      </dsp:nvSpPr>
      <dsp:spPr>
        <a:xfrm>
          <a:off x="633943" y="473255"/>
          <a:ext cx="2751039" cy="118074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支持多处理机</a:t>
          </a:r>
          <a:endParaRPr lang="en-US" sz="2600" kern="1200" dirty="0"/>
        </a:p>
      </dsp:txBody>
      <dsp:txXfrm>
        <a:off x="1074109" y="473255"/>
        <a:ext cx="2310872" cy="1180740"/>
      </dsp:txXfrm>
    </dsp:sp>
    <dsp:sp modelId="{F9CE0ABD-B36A-4E4F-8519-C0241488E50C}">
      <dsp:nvSpPr>
        <dsp:cNvPr id="0" name=""/>
        <dsp:cNvSpPr/>
      </dsp:nvSpPr>
      <dsp:spPr>
        <a:xfrm>
          <a:off x="633943" y="1653995"/>
          <a:ext cx="2751039" cy="1180740"/>
        </a:xfrm>
        <a:prstGeom prst="rect">
          <a:avLst/>
        </a:prstGeom>
        <a:solidFill>
          <a:schemeClr val="tx2">
            <a:lumMod val="40000"/>
            <a:lumOff val="6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简单，易证明</a:t>
          </a:r>
          <a:endParaRPr lang="en-US" sz="2600" kern="1200" dirty="0"/>
        </a:p>
      </dsp:txBody>
      <dsp:txXfrm>
        <a:off x="1074109" y="1653995"/>
        <a:ext cx="2310872" cy="1180740"/>
      </dsp:txXfrm>
    </dsp:sp>
    <dsp:sp modelId="{6B820754-736A-8D40-BE84-39C2F032FBD7}">
      <dsp:nvSpPr>
        <dsp:cNvPr id="0" name=""/>
        <dsp:cNvSpPr/>
      </dsp:nvSpPr>
      <dsp:spPr>
        <a:xfrm>
          <a:off x="633943" y="2834736"/>
          <a:ext cx="2751039" cy="118074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支持多临界区</a:t>
          </a:r>
          <a:endParaRPr lang="en-US" sz="2600" kern="1200" dirty="0"/>
        </a:p>
      </dsp:txBody>
      <dsp:txXfrm>
        <a:off x="1074109" y="2834736"/>
        <a:ext cx="2310872" cy="1180740"/>
      </dsp:txXfrm>
    </dsp:sp>
    <dsp:sp modelId="{A9EE8CEE-6B6A-B74B-916B-679FC66DC429}">
      <dsp:nvSpPr>
        <dsp:cNvPr id="0" name=""/>
        <dsp:cNvSpPr/>
      </dsp:nvSpPr>
      <dsp:spPr>
        <a:xfrm>
          <a:off x="0" y="640"/>
          <a:ext cx="1180150" cy="118015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优点</a:t>
          </a:r>
          <a:endParaRPr lang="en-US" sz="3200" kern="1200" dirty="0"/>
        </a:p>
      </dsp:txBody>
      <dsp:txXfrm>
        <a:off x="172829" y="173469"/>
        <a:ext cx="834492" cy="834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993057" y="-1779518"/>
          <a:ext cx="1463040" cy="5387837"/>
        </a:xfrm>
        <a:prstGeom prst="round2SameRect">
          <a:avLst/>
        </a:prstGeom>
        <a:solidFill>
          <a:schemeClr val="accent1">
            <a:lumMod val="20000"/>
            <a:lumOff val="80000"/>
          </a:schemeClr>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dirty="0" err="1">
              <a:solidFill>
                <a:schemeClr val="tx2"/>
              </a:solidFill>
            </a:rPr>
            <a:t>除了下述三个操作外</a:t>
          </a:r>
          <a:r>
            <a:rPr lang="zh-CN" altLang="en-US" sz="2700" kern="1200" dirty="0">
              <a:solidFill>
                <a:schemeClr val="tx2"/>
              </a:solidFill>
            </a:rPr>
            <a:t>，没有任何其他方法可以检查或操作信号量</a:t>
          </a:r>
          <a:endParaRPr lang="en-US" sz="2700" kern="1200" dirty="0">
            <a:solidFill>
              <a:schemeClr val="tx2"/>
            </a:solidFill>
          </a:endParaRPr>
        </a:p>
      </dsp:txBody>
      <dsp:txXfrm rot="-5400000">
        <a:off x="3030659" y="254300"/>
        <a:ext cx="5316417" cy="1320200"/>
      </dsp:txXfrm>
    </dsp:sp>
    <dsp:sp modelId="{A5BFAE56-92D1-0448-968F-7C14E98DE1E2}">
      <dsp:nvSpPr>
        <dsp:cNvPr id="0" name=""/>
        <dsp:cNvSpPr/>
      </dsp:nvSpPr>
      <dsp:spPr>
        <a:xfrm>
          <a:off x="0" y="0"/>
          <a:ext cx="3030658" cy="1828800"/>
        </a:xfrm>
        <a:prstGeom prst="round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0">
            <a:lnSpc>
              <a:spcPct val="90000"/>
            </a:lnSpc>
            <a:spcBef>
              <a:spcPct val="0"/>
            </a:spcBef>
            <a:spcAft>
              <a:spcPct val="35000"/>
            </a:spcAft>
            <a:buNone/>
          </a:pPr>
          <a:r>
            <a:rPr lang="en-NZ" sz="2600" kern="1200" dirty="0" err="1">
              <a:solidFill>
                <a:schemeClr val="tx1"/>
              </a:solidFill>
            </a:rPr>
            <a:t>信号量可视为一个值为整数的变量</a:t>
          </a:r>
          <a:r>
            <a:rPr lang="zh-CN" altLang="en-US" sz="2600" kern="1200" dirty="0">
              <a:solidFill>
                <a:schemeClr val="tx1"/>
              </a:solidFill>
            </a:rPr>
            <a:t>。具有三个操作</a:t>
          </a:r>
          <a:endParaRPr lang="en-US" sz="2600" kern="1200" dirty="0">
            <a:solidFill>
              <a:schemeClr val="tx1"/>
            </a:solidFill>
          </a:endParaRPr>
        </a:p>
      </dsp:txBody>
      <dsp:txXfrm>
        <a:off x="89275" y="89275"/>
        <a:ext cx="2852108" cy="165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430937"/>
          <a:ext cx="8229600" cy="125606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kumimoji="1" lang="zh-CN" altLang="en-US" sz="2900" kern="1200" dirty="0"/>
            <a:t>进程以</a:t>
          </a:r>
          <a:r>
            <a:rPr kumimoji="1" lang="en-US" altLang="zh-CN" sz="2900" kern="1200" dirty="0"/>
            <a:t>FIFO</a:t>
          </a:r>
          <a:r>
            <a:rPr kumimoji="1" lang="zh-CN" altLang="en-US" sz="2900" kern="1200" dirty="0"/>
            <a:t>方式从队列里移除</a:t>
          </a:r>
          <a:endParaRPr lang="en-NZ" sz="2900" kern="1200" dirty="0"/>
        </a:p>
      </dsp:txBody>
      <dsp:txXfrm>
        <a:off x="0" y="430937"/>
        <a:ext cx="8229600" cy="1256062"/>
      </dsp:txXfrm>
    </dsp:sp>
    <dsp:sp modelId="{DD1D9237-EB74-E84E-AC7E-51428224DD48}">
      <dsp:nvSpPr>
        <dsp:cNvPr id="0" name=""/>
        <dsp:cNvSpPr/>
      </dsp:nvSpPr>
      <dsp:spPr>
        <a:xfrm>
          <a:off x="411480" y="2897"/>
          <a:ext cx="576072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kumimoji="1" lang="zh-CN" altLang="en-US" sz="2800" kern="1200" dirty="0"/>
            <a:t>强信号量 </a:t>
          </a:r>
          <a:endParaRPr lang="en-US" sz="2800" kern="1200" dirty="0"/>
        </a:p>
      </dsp:txBody>
      <dsp:txXfrm>
        <a:off x="453270" y="44687"/>
        <a:ext cx="5677140" cy="772500"/>
      </dsp:txXfrm>
    </dsp:sp>
    <dsp:sp modelId="{40B0B400-5226-0F4B-98AB-E6B21FAA5A13}">
      <dsp:nvSpPr>
        <dsp:cNvPr id="0" name=""/>
        <dsp:cNvSpPr/>
      </dsp:nvSpPr>
      <dsp:spPr>
        <a:xfrm>
          <a:off x="0" y="2271640"/>
          <a:ext cx="8229600" cy="125606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kumimoji="1" lang="zh-CN" altLang="en-US" sz="2900" kern="1200" dirty="0"/>
            <a:t>未规定阻塞进程从队列里移除的顺序</a:t>
          </a:r>
          <a:endParaRPr lang="en-NZ" sz="2900" kern="1200" dirty="0"/>
        </a:p>
      </dsp:txBody>
      <dsp:txXfrm>
        <a:off x="0" y="2271640"/>
        <a:ext cx="8229600" cy="1256062"/>
      </dsp:txXfrm>
    </dsp:sp>
    <dsp:sp modelId="{2E01E895-987A-1640-8719-30A986FB6C86}">
      <dsp:nvSpPr>
        <dsp:cNvPr id="0" name=""/>
        <dsp:cNvSpPr/>
      </dsp:nvSpPr>
      <dsp:spPr>
        <a:xfrm>
          <a:off x="411480" y="1843600"/>
          <a:ext cx="576072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kumimoji="1" lang="zh-CN" altLang="en-US" sz="2800" kern="1200" dirty="0"/>
            <a:t>弱信号量 </a:t>
          </a:r>
          <a:endParaRPr lang="en-NZ" sz="2300" kern="1200" dirty="0"/>
        </a:p>
      </dsp:txBody>
      <dsp:txXfrm>
        <a:off x="453270" y="1885390"/>
        <a:ext cx="5677140" cy="77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C90D5-95AE-49BE-8377-0602588F4329}">
      <dsp:nvSpPr>
        <dsp:cNvPr id="0" name=""/>
        <dsp:cNvSpPr/>
      </dsp:nvSpPr>
      <dsp:spPr>
        <a:xfrm>
          <a:off x="815977" y="0"/>
          <a:ext cx="2529432" cy="2529741"/>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zh-CN" sz="3500" kern="1200" dirty="0"/>
            <a:t>生产者</a:t>
          </a:r>
          <a:r>
            <a:rPr lang="en-US" sz="3500" kern="1200" dirty="0"/>
            <a:t>/</a:t>
          </a:r>
          <a:r>
            <a:rPr lang="zh-CN" sz="3500" kern="1200" dirty="0"/>
            <a:t>消费者</a:t>
          </a:r>
        </a:p>
      </dsp:txBody>
      <dsp:txXfrm>
        <a:off x="1186404" y="370472"/>
        <a:ext cx="1788578" cy="1788797"/>
      </dsp:txXfrm>
    </dsp:sp>
    <dsp:sp modelId="{CC0F7CAF-DAD0-4A66-A22C-CC62621C927E}">
      <dsp:nvSpPr>
        <dsp:cNvPr id="0" name=""/>
        <dsp:cNvSpPr/>
      </dsp:nvSpPr>
      <dsp:spPr>
        <a:xfrm>
          <a:off x="2117361" y="1687197"/>
          <a:ext cx="2529432" cy="2529741"/>
        </a:xfrm>
        <a:prstGeom prst="ellipse">
          <a:avLst/>
        </a:prstGeom>
        <a:solidFill>
          <a:schemeClr val="tx2">
            <a:lumMod val="60000"/>
            <a:lumOff val="4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zh-CN" altLang="en-US" sz="3500" kern="1200" dirty="0"/>
            <a:t>理发师</a:t>
          </a:r>
          <a:endParaRPr lang="zh-CN" sz="3500" kern="1200" dirty="0"/>
        </a:p>
      </dsp:txBody>
      <dsp:txXfrm>
        <a:off x="2487788" y="2057669"/>
        <a:ext cx="1788578" cy="1788797"/>
      </dsp:txXfrm>
    </dsp:sp>
    <dsp:sp modelId="{2FA75079-9A23-47AF-A517-20B821D178BD}">
      <dsp:nvSpPr>
        <dsp:cNvPr id="0" name=""/>
        <dsp:cNvSpPr/>
      </dsp:nvSpPr>
      <dsp:spPr>
        <a:xfrm>
          <a:off x="3418102" y="0"/>
          <a:ext cx="2529432" cy="2529741"/>
        </a:xfrm>
        <a:prstGeom prst="ellipse">
          <a:avLst/>
        </a:prstGeom>
        <a:solidFill>
          <a:srgbClr val="E4E915"/>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zh-CN" sz="3500" kern="1200" dirty="0"/>
            <a:t>读</a:t>
          </a:r>
          <a:r>
            <a:rPr lang="en-US" altLang="zh-CN" sz="3500" kern="1200" dirty="0"/>
            <a:t>/</a:t>
          </a:r>
          <a:r>
            <a:rPr lang="zh-CN" sz="3500" kern="1200" dirty="0"/>
            <a:t>写者</a:t>
          </a:r>
        </a:p>
      </dsp:txBody>
      <dsp:txXfrm>
        <a:off x="3788529" y="370472"/>
        <a:ext cx="1788578" cy="1788797"/>
      </dsp:txXfrm>
    </dsp:sp>
    <dsp:sp modelId="{30B99391-9C48-4316-A6F1-80F6424FFB9F}">
      <dsp:nvSpPr>
        <dsp:cNvPr id="0" name=""/>
        <dsp:cNvSpPr/>
      </dsp:nvSpPr>
      <dsp:spPr>
        <a:xfrm>
          <a:off x="4719486" y="1687197"/>
          <a:ext cx="2529432" cy="2529741"/>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zh-CN" sz="3500" kern="1200" dirty="0"/>
            <a:t>哲学家</a:t>
          </a:r>
          <a:r>
            <a:rPr lang="zh-CN" altLang="en-US" sz="3500" kern="1200" dirty="0"/>
            <a:t>就餐</a:t>
          </a:r>
          <a:endParaRPr lang="zh-CN" sz="3500" kern="1200" dirty="0"/>
        </a:p>
      </dsp:txBody>
      <dsp:txXfrm>
        <a:off x="5089913" y="2057669"/>
        <a:ext cx="1788578" cy="17887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504"/>
          <a:ext cx="8803704"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504"/>
          <a:ext cx="1760740" cy="2825857"/>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zh-CN" altLang="en-US" sz="3200" kern="1200" dirty="0"/>
            <a:t>描述 </a:t>
          </a:r>
          <a:endParaRPr lang="en-US" sz="3200" kern="1200" dirty="0">
            <a:solidFill>
              <a:schemeClr val="bg1"/>
            </a:solidFill>
          </a:endParaRPr>
        </a:p>
      </dsp:txBody>
      <dsp:txXfrm>
        <a:off x="0" y="504"/>
        <a:ext cx="1760740" cy="2825857"/>
      </dsp:txXfrm>
    </dsp:sp>
    <dsp:sp modelId="{AC57DD2A-3C0A-4076-B593-389FD5C23CC0}">
      <dsp:nvSpPr>
        <dsp:cNvPr id="0" name=""/>
        <dsp:cNvSpPr/>
      </dsp:nvSpPr>
      <dsp:spPr>
        <a:xfrm>
          <a:off x="1892796" y="44658"/>
          <a:ext cx="6910907" cy="883080"/>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zh-CN" altLang="en-US" sz="2300" b="1" kern="1200" dirty="0">
              <a:solidFill>
                <a:schemeClr val="bg1"/>
              </a:solidFill>
            </a:rPr>
            <a:t>一个或多个生产者产生数据并放入缓冲；</a:t>
          </a:r>
          <a:endParaRPr lang="en-US" sz="2300" b="1" kern="1200" dirty="0">
            <a:solidFill>
              <a:schemeClr val="bg1"/>
            </a:solidFill>
          </a:endParaRPr>
        </a:p>
      </dsp:txBody>
      <dsp:txXfrm>
        <a:off x="1892796" y="44658"/>
        <a:ext cx="6910907" cy="883080"/>
      </dsp:txXfrm>
    </dsp:sp>
    <dsp:sp modelId="{7DA26993-361B-4890-B1D4-57649C4F37DF}">
      <dsp:nvSpPr>
        <dsp:cNvPr id="0" name=""/>
        <dsp:cNvSpPr/>
      </dsp:nvSpPr>
      <dsp:spPr>
        <a:xfrm>
          <a:off x="1760740" y="927739"/>
          <a:ext cx="704296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B3B1F75-29E8-426A-8410-6621104BC22E}">
      <dsp:nvSpPr>
        <dsp:cNvPr id="0" name=""/>
        <dsp:cNvSpPr/>
      </dsp:nvSpPr>
      <dsp:spPr>
        <a:xfrm>
          <a:off x="1892796" y="971893"/>
          <a:ext cx="6910907" cy="883080"/>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zh-CN" altLang="en-US" sz="2300" b="1" kern="1200" dirty="0">
              <a:solidFill>
                <a:schemeClr val="bg1"/>
              </a:solidFill>
            </a:rPr>
            <a:t>一个或多个消费者从缓冲中取出数据并消费；</a:t>
          </a:r>
          <a:endParaRPr lang="en-US" sz="2300" b="1" kern="1200" dirty="0">
            <a:solidFill>
              <a:schemeClr val="bg1"/>
            </a:solidFill>
          </a:endParaRPr>
        </a:p>
      </dsp:txBody>
      <dsp:txXfrm>
        <a:off x="1892796" y="971893"/>
        <a:ext cx="6910907" cy="883080"/>
      </dsp:txXfrm>
    </dsp:sp>
    <dsp:sp modelId="{ABF03094-C298-4511-B37F-09AB1E897A53}">
      <dsp:nvSpPr>
        <dsp:cNvPr id="0" name=""/>
        <dsp:cNvSpPr/>
      </dsp:nvSpPr>
      <dsp:spPr>
        <a:xfrm>
          <a:off x="1760740" y="1854973"/>
          <a:ext cx="704296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85365EA-2FA1-4E5E-9238-4DB0E432EED9}">
      <dsp:nvSpPr>
        <dsp:cNvPr id="0" name=""/>
        <dsp:cNvSpPr/>
      </dsp:nvSpPr>
      <dsp:spPr>
        <a:xfrm>
          <a:off x="1892796" y="1899127"/>
          <a:ext cx="6910907" cy="883080"/>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zh-CN" altLang="en-US" sz="2200" b="1" kern="1200" dirty="0">
              <a:solidFill>
                <a:schemeClr val="bg1"/>
              </a:solidFill>
            </a:rPr>
            <a:t>任何时候只能由</a:t>
          </a:r>
          <a:r>
            <a:rPr kumimoji="1" lang="zh-CN" altLang="en-US" sz="2200" b="1" kern="1200" dirty="0">
              <a:solidFill>
                <a:srgbClr val="3D0BF3"/>
              </a:solidFill>
            </a:rPr>
            <a:t>一个</a:t>
          </a:r>
          <a:r>
            <a:rPr kumimoji="1" lang="zh-CN" altLang="en-US" sz="2200" b="1" kern="1200" dirty="0">
              <a:solidFill>
                <a:schemeClr val="bg1"/>
              </a:solidFill>
            </a:rPr>
            <a:t>生产者或消费者访问缓冲（</a:t>
          </a:r>
          <a:r>
            <a:rPr kumimoji="1" lang="zh-CN" altLang="en-US" sz="2200" b="1" kern="1200" dirty="0">
              <a:solidFill>
                <a:schemeClr val="tx1"/>
              </a:solidFill>
            </a:rPr>
            <a:t>互斥</a:t>
          </a:r>
          <a:r>
            <a:rPr kumimoji="1" lang="zh-CN" altLang="en-US" sz="2200" b="1" kern="1200" dirty="0">
              <a:solidFill>
                <a:schemeClr val="bg1"/>
              </a:solidFill>
            </a:rPr>
            <a:t>）</a:t>
          </a:r>
          <a:r>
            <a:rPr kumimoji="1" lang="en-US" altLang="zh-CN" sz="2200" b="1" kern="1200" dirty="0">
              <a:solidFill>
                <a:schemeClr val="bg1"/>
              </a:solidFill>
            </a:rPr>
            <a:t>;</a:t>
          </a:r>
          <a:endParaRPr lang="en-US" sz="2200" b="1" kern="1200" dirty="0">
            <a:solidFill>
              <a:schemeClr val="bg1"/>
            </a:solidFill>
          </a:endParaRPr>
        </a:p>
      </dsp:txBody>
      <dsp:txXfrm>
        <a:off x="1892796" y="1899127"/>
        <a:ext cx="6910907" cy="883080"/>
      </dsp:txXfrm>
    </dsp:sp>
    <dsp:sp modelId="{8D7B85EF-E7AD-4C85-97B7-B0E21D4FB071}">
      <dsp:nvSpPr>
        <dsp:cNvPr id="0" name=""/>
        <dsp:cNvSpPr/>
      </dsp:nvSpPr>
      <dsp:spPr>
        <a:xfrm>
          <a:off x="1760740" y="2782208"/>
          <a:ext cx="704296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826362"/>
          <a:ext cx="8803704"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826362"/>
          <a:ext cx="1760740" cy="1333070"/>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1">
          <a:noAutofit/>
        </a:bodyPr>
        <a:lstStyle/>
        <a:p>
          <a:pPr marL="0" lvl="0" indent="0" algn="l" defTabSz="1244600">
            <a:lnSpc>
              <a:spcPct val="90000"/>
            </a:lnSpc>
            <a:spcBef>
              <a:spcPct val="0"/>
            </a:spcBef>
            <a:spcAft>
              <a:spcPct val="35000"/>
            </a:spcAft>
            <a:buNone/>
          </a:pPr>
          <a:r>
            <a:rPr lang="zh-CN" altLang="en-US" sz="2800" kern="1200" dirty="0">
              <a:solidFill>
                <a:schemeClr val="tx1"/>
              </a:solidFill>
            </a:rPr>
            <a:t>  需解决</a:t>
          </a:r>
          <a:endParaRPr lang="en-US" altLang="zh-CN" sz="2800" kern="1200" dirty="0">
            <a:solidFill>
              <a:schemeClr val="tx1"/>
            </a:solidFill>
          </a:endParaRPr>
        </a:p>
        <a:p>
          <a:pPr marL="0" lvl="0" indent="0" algn="l" defTabSz="1244600">
            <a:lnSpc>
              <a:spcPct val="90000"/>
            </a:lnSpc>
            <a:spcBef>
              <a:spcPct val="0"/>
            </a:spcBef>
            <a:spcAft>
              <a:spcPct val="35000"/>
            </a:spcAft>
            <a:buNone/>
          </a:pPr>
          <a:r>
            <a:rPr lang="zh-CN" altLang="en-US" sz="2800" b="1" kern="1200" dirty="0">
              <a:solidFill>
                <a:srgbClr val="FF0000"/>
              </a:solidFill>
            </a:rPr>
            <a:t>同步问题</a:t>
          </a:r>
          <a:endParaRPr lang="en-US" sz="2800" b="1" kern="1200" dirty="0">
            <a:solidFill>
              <a:srgbClr val="FF0000"/>
            </a:solidFill>
          </a:endParaRPr>
        </a:p>
      </dsp:txBody>
      <dsp:txXfrm>
        <a:off x="0" y="2826362"/>
        <a:ext cx="1760740" cy="1333070"/>
      </dsp:txXfrm>
    </dsp:sp>
    <dsp:sp modelId="{A83C412D-1890-E047-B89D-AE0BF5D67856}">
      <dsp:nvSpPr>
        <dsp:cNvPr id="0" name=""/>
        <dsp:cNvSpPr/>
      </dsp:nvSpPr>
      <dsp:spPr>
        <a:xfrm>
          <a:off x="1892796" y="2967655"/>
          <a:ext cx="6910907" cy="1177478"/>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zh-CN" altLang="en-US" sz="2300" b="1" kern="1200" dirty="0"/>
            <a:t>保证缓冲区满时，生产者不会往缓冲区中增加数据；</a:t>
          </a:r>
        </a:p>
        <a:p>
          <a:pPr marL="0" lvl="0" indent="0" algn="l" defTabSz="1022350">
            <a:lnSpc>
              <a:spcPct val="90000"/>
            </a:lnSpc>
            <a:spcBef>
              <a:spcPct val="0"/>
            </a:spcBef>
            <a:spcAft>
              <a:spcPct val="35000"/>
            </a:spcAft>
            <a:buNone/>
          </a:pPr>
          <a:r>
            <a:rPr lang="zh-CN" altLang="en-US" sz="2300" b="1" kern="1200" dirty="0"/>
            <a:t>保证缓冲区空时，消费者不能从缓冲区中取走数据。</a:t>
          </a:r>
          <a:endParaRPr lang="en-US" sz="2300" b="1" kern="1200" dirty="0"/>
        </a:p>
      </dsp:txBody>
      <dsp:txXfrm>
        <a:off x="1892796" y="2967655"/>
        <a:ext cx="6910907" cy="1177478"/>
      </dsp:txXfrm>
    </dsp:sp>
    <dsp:sp modelId="{583F4718-80EE-7F4E-8F00-C3D546DF95AA}">
      <dsp:nvSpPr>
        <dsp:cNvPr id="0" name=""/>
        <dsp:cNvSpPr/>
      </dsp:nvSpPr>
      <dsp:spPr>
        <a:xfrm>
          <a:off x="1760740" y="4145133"/>
          <a:ext cx="704296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28D82-0AF3-4012-AC3B-35DEA088A471}">
      <dsp:nvSpPr>
        <dsp:cNvPr id="0" name=""/>
        <dsp:cNvSpPr/>
      </dsp:nvSpPr>
      <dsp:spPr>
        <a:xfrm>
          <a:off x="478360" y="1901988"/>
          <a:ext cx="1321037" cy="6605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读者</a:t>
          </a:r>
          <a:r>
            <a:rPr lang="en-US" altLang="zh-CN" sz="2000" kern="1200" dirty="0"/>
            <a:t>/</a:t>
          </a:r>
          <a:r>
            <a:rPr lang="zh-CN" altLang="en-US" sz="2000" kern="1200" dirty="0"/>
            <a:t>写者问题描述</a:t>
          </a:r>
        </a:p>
      </dsp:txBody>
      <dsp:txXfrm>
        <a:off x="497706" y="1921334"/>
        <a:ext cx="1282345" cy="621826"/>
      </dsp:txXfrm>
    </dsp:sp>
    <dsp:sp modelId="{892E158B-52F1-4B9B-94D9-4CC15CE81666}">
      <dsp:nvSpPr>
        <dsp:cNvPr id="0" name=""/>
        <dsp:cNvSpPr/>
      </dsp:nvSpPr>
      <dsp:spPr>
        <a:xfrm rot="17692822">
          <a:off x="1435624" y="1649235"/>
          <a:ext cx="1255962" cy="26630"/>
        </a:xfrm>
        <a:custGeom>
          <a:avLst/>
          <a:gdLst/>
          <a:ahLst/>
          <a:cxnLst/>
          <a:rect l="0" t="0" r="0" b="0"/>
          <a:pathLst>
            <a:path>
              <a:moveTo>
                <a:pt x="0" y="13315"/>
              </a:moveTo>
              <a:lnTo>
                <a:pt x="1255962" y="133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32206" y="1631151"/>
        <a:ext cx="62798" cy="62798"/>
      </dsp:txXfrm>
    </dsp:sp>
    <dsp:sp modelId="{FC749E5E-F54F-47A5-AE97-D3689E88893C}">
      <dsp:nvSpPr>
        <dsp:cNvPr id="0" name=""/>
        <dsp:cNvSpPr/>
      </dsp:nvSpPr>
      <dsp:spPr>
        <a:xfrm>
          <a:off x="2327813" y="762593"/>
          <a:ext cx="1321037" cy="66051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三种角色</a:t>
          </a:r>
        </a:p>
      </dsp:txBody>
      <dsp:txXfrm>
        <a:off x="2347159" y="781939"/>
        <a:ext cx="1282345" cy="621826"/>
      </dsp:txXfrm>
    </dsp:sp>
    <dsp:sp modelId="{8ED11867-F2FE-4E69-8F86-50ACE6DE0D5D}">
      <dsp:nvSpPr>
        <dsp:cNvPr id="0" name=""/>
        <dsp:cNvSpPr/>
      </dsp:nvSpPr>
      <dsp:spPr>
        <a:xfrm rot="18289469">
          <a:off x="3450400" y="699739"/>
          <a:ext cx="925315" cy="26630"/>
        </a:xfrm>
        <a:custGeom>
          <a:avLst/>
          <a:gdLst/>
          <a:ahLst/>
          <a:cxnLst/>
          <a:rect l="0" t="0" r="0" b="0"/>
          <a:pathLst>
            <a:path>
              <a:moveTo>
                <a:pt x="0" y="13315"/>
              </a:moveTo>
              <a:lnTo>
                <a:pt x="925315"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9925" y="689922"/>
        <a:ext cx="46265" cy="46265"/>
      </dsp:txXfrm>
    </dsp:sp>
    <dsp:sp modelId="{94D3E0F8-0BB0-41AB-9183-94D886E1D021}">
      <dsp:nvSpPr>
        <dsp:cNvPr id="0" name=""/>
        <dsp:cNvSpPr/>
      </dsp:nvSpPr>
      <dsp:spPr>
        <a:xfrm>
          <a:off x="4177265" y="2997"/>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读进程</a:t>
          </a:r>
        </a:p>
      </dsp:txBody>
      <dsp:txXfrm>
        <a:off x="4196611" y="22343"/>
        <a:ext cx="1282345" cy="621826"/>
      </dsp:txXfrm>
    </dsp:sp>
    <dsp:sp modelId="{6907C0CC-A87F-4C20-8778-7832C2398DB5}">
      <dsp:nvSpPr>
        <dsp:cNvPr id="0" name=""/>
        <dsp:cNvSpPr/>
      </dsp:nvSpPr>
      <dsp:spPr>
        <a:xfrm>
          <a:off x="3648850" y="1079537"/>
          <a:ext cx="528414" cy="26630"/>
        </a:xfrm>
        <a:custGeom>
          <a:avLst/>
          <a:gdLst/>
          <a:ahLst/>
          <a:cxnLst/>
          <a:rect l="0" t="0" r="0" b="0"/>
          <a:pathLst>
            <a:path>
              <a:moveTo>
                <a:pt x="0" y="13315"/>
              </a:moveTo>
              <a:lnTo>
                <a:pt x="528414"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99847" y="1079642"/>
        <a:ext cx="26420" cy="26420"/>
      </dsp:txXfrm>
    </dsp:sp>
    <dsp:sp modelId="{3A58610B-2116-4739-AD8D-5F25019AAD33}">
      <dsp:nvSpPr>
        <dsp:cNvPr id="0" name=""/>
        <dsp:cNvSpPr/>
      </dsp:nvSpPr>
      <dsp:spPr>
        <a:xfrm>
          <a:off x="4177265" y="762593"/>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写进程</a:t>
          </a:r>
        </a:p>
      </dsp:txBody>
      <dsp:txXfrm>
        <a:off x="4196611" y="781939"/>
        <a:ext cx="1282345" cy="621826"/>
      </dsp:txXfrm>
    </dsp:sp>
    <dsp:sp modelId="{01C8D079-AD52-4E05-AB17-F501C9C854B6}">
      <dsp:nvSpPr>
        <dsp:cNvPr id="0" name=""/>
        <dsp:cNvSpPr/>
      </dsp:nvSpPr>
      <dsp:spPr>
        <a:xfrm rot="3310531">
          <a:off x="3450400" y="1459336"/>
          <a:ext cx="925315" cy="26630"/>
        </a:xfrm>
        <a:custGeom>
          <a:avLst/>
          <a:gdLst/>
          <a:ahLst/>
          <a:cxnLst/>
          <a:rect l="0" t="0" r="0" b="0"/>
          <a:pathLst>
            <a:path>
              <a:moveTo>
                <a:pt x="0" y="13315"/>
              </a:moveTo>
              <a:lnTo>
                <a:pt x="925315"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9925" y="1449518"/>
        <a:ext cx="46265" cy="46265"/>
      </dsp:txXfrm>
    </dsp:sp>
    <dsp:sp modelId="{A3D13F56-8013-42DE-9B8A-B24AA8335D06}">
      <dsp:nvSpPr>
        <dsp:cNvPr id="0" name=""/>
        <dsp:cNvSpPr/>
      </dsp:nvSpPr>
      <dsp:spPr>
        <a:xfrm>
          <a:off x="4177265" y="1522190"/>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共享数据</a:t>
          </a:r>
        </a:p>
      </dsp:txBody>
      <dsp:txXfrm>
        <a:off x="4196611" y="1541536"/>
        <a:ext cx="1282345" cy="621826"/>
      </dsp:txXfrm>
    </dsp:sp>
    <dsp:sp modelId="{F66AB3DA-DC76-4E74-A9D0-5316D40D1E72}">
      <dsp:nvSpPr>
        <dsp:cNvPr id="0" name=""/>
        <dsp:cNvSpPr/>
      </dsp:nvSpPr>
      <dsp:spPr>
        <a:xfrm rot="3907178">
          <a:off x="1435624" y="2788629"/>
          <a:ext cx="1255962" cy="26630"/>
        </a:xfrm>
        <a:custGeom>
          <a:avLst/>
          <a:gdLst/>
          <a:ahLst/>
          <a:cxnLst/>
          <a:rect l="0" t="0" r="0" b="0"/>
          <a:pathLst>
            <a:path>
              <a:moveTo>
                <a:pt x="0" y="13315"/>
              </a:moveTo>
              <a:lnTo>
                <a:pt x="1255962" y="133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32206" y="2770546"/>
        <a:ext cx="62798" cy="62798"/>
      </dsp:txXfrm>
    </dsp:sp>
    <dsp:sp modelId="{8B3A0DA3-D45F-4CAD-BD6C-F7EC5C09C1C0}">
      <dsp:nvSpPr>
        <dsp:cNvPr id="0" name=""/>
        <dsp:cNvSpPr/>
      </dsp:nvSpPr>
      <dsp:spPr>
        <a:xfrm>
          <a:off x="2327813" y="3041383"/>
          <a:ext cx="1321037" cy="66051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三个条件</a:t>
          </a:r>
        </a:p>
      </dsp:txBody>
      <dsp:txXfrm>
        <a:off x="2347159" y="3060729"/>
        <a:ext cx="1282345" cy="621826"/>
      </dsp:txXfrm>
    </dsp:sp>
    <dsp:sp modelId="{814828DC-A627-4B2D-A0CB-73FB2E1856D5}">
      <dsp:nvSpPr>
        <dsp:cNvPr id="0" name=""/>
        <dsp:cNvSpPr/>
      </dsp:nvSpPr>
      <dsp:spPr>
        <a:xfrm rot="18289469">
          <a:off x="3450400" y="2978529"/>
          <a:ext cx="925315" cy="26630"/>
        </a:xfrm>
        <a:custGeom>
          <a:avLst/>
          <a:gdLst/>
          <a:ahLst/>
          <a:cxnLst/>
          <a:rect l="0" t="0" r="0" b="0"/>
          <a:pathLst>
            <a:path>
              <a:moveTo>
                <a:pt x="0" y="13315"/>
              </a:moveTo>
              <a:lnTo>
                <a:pt x="925315"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9925" y="2968711"/>
        <a:ext cx="46265" cy="46265"/>
      </dsp:txXfrm>
    </dsp:sp>
    <dsp:sp modelId="{4DB238EE-7890-48C4-8AB3-57B8135F680A}">
      <dsp:nvSpPr>
        <dsp:cNvPr id="0" name=""/>
        <dsp:cNvSpPr/>
      </dsp:nvSpPr>
      <dsp:spPr>
        <a:xfrm>
          <a:off x="4177265" y="2281786"/>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同时读</a:t>
          </a:r>
        </a:p>
      </dsp:txBody>
      <dsp:txXfrm>
        <a:off x="4196611" y="2301132"/>
        <a:ext cx="1282345" cy="621826"/>
      </dsp:txXfrm>
    </dsp:sp>
    <dsp:sp modelId="{3EF3E114-B815-4EA1-A35B-971E3B9DCAFC}">
      <dsp:nvSpPr>
        <dsp:cNvPr id="0" name=""/>
        <dsp:cNvSpPr/>
      </dsp:nvSpPr>
      <dsp:spPr>
        <a:xfrm>
          <a:off x="3648850" y="3358327"/>
          <a:ext cx="528414" cy="26630"/>
        </a:xfrm>
        <a:custGeom>
          <a:avLst/>
          <a:gdLst/>
          <a:ahLst/>
          <a:cxnLst/>
          <a:rect l="0" t="0" r="0" b="0"/>
          <a:pathLst>
            <a:path>
              <a:moveTo>
                <a:pt x="0" y="13315"/>
              </a:moveTo>
              <a:lnTo>
                <a:pt x="528414"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99847" y="3358432"/>
        <a:ext cx="26420" cy="26420"/>
      </dsp:txXfrm>
    </dsp:sp>
    <dsp:sp modelId="{5502EC07-5F50-4245-9CC8-42F0D368721F}">
      <dsp:nvSpPr>
        <dsp:cNvPr id="0" name=""/>
        <dsp:cNvSpPr/>
      </dsp:nvSpPr>
      <dsp:spPr>
        <a:xfrm>
          <a:off x="4177265" y="3041383"/>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互斥写</a:t>
          </a:r>
        </a:p>
      </dsp:txBody>
      <dsp:txXfrm>
        <a:off x="4196611" y="3060729"/>
        <a:ext cx="1282345" cy="621826"/>
      </dsp:txXfrm>
    </dsp:sp>
    <dsp:sp modelId="{C5424610-6BC1-468D-94CA-91A03CF504F0}">
      <dsp:nvSpPr>
        <dsp:cNvPr id="0" name=""/>
        <dsp:cNvSpPr/>
      </dsp:nvSpPr>
      <dsp:spPr>
        <a:xfrm rot="3310531">
          <a:off x="3450400" y="3738125"/>
          <a:ext cx="925315" cy="26630"/>
        </a:xfrm>
        <a:custGeom>
          <a:avLst/>
          <a:gdLst/>
          <a:ahLst/>
          <a:cxnLst/>
          <a:rect l="0" t="0" r="0" b="0"/>
          <a:pathLst>
            <a:path>
              <a:moveTo>
                <a:pt x="0" y="13315"/>
              </a:moveTo>
              <a:lnTo>
                <a:pt x="925315" y="13315"/>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9925" y="3728308"/>
        <a:ext cx="46265" cy="46265"/>
      </dsp:txXfrm>
    </dsp:sp>
    <dsp:sp modelId="{C28AD8A4-307A-4FD4-9DBD-D525E76FD4F4}">
      <dsp:nvSpPr>
        <dsp:cNvPr id="0" name=""/>
        <dsp:cNvSpPr/>
      </dsp:nvSpPr>
      <dsp:spPr>
        <a:xfrm>
          <a:off x="4177265" y="3800979"/>
          <a:ext cx="1321037" cy="660518"/>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互斥读写</a:t>
          </a:r>
        </a:p>
      </dsp:txBody>
      <dsp:txXfrm>
        <a:off x="4196611" y="3820325"/>
        <a:ext cx="1282345" cy="6218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28D82-0AF3-4012-AC3B-35DEA088A471}">
      <dsp:nvSpPr>
        <dsp:cNvPr id="0" name=""/>
        <dsp:cNvSpPr/>
      </dsp:nvSpPr>
      <dsp:spPr>
        <a:xfrm>
          <a:off x="2537" y="1412202"/>
          <a:ext cx="1592649" cy="796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读者</a:t>
          </a:r>
          <a:r>
            <a:rPr lang="en-US" altLang="zh-CN" sz="1800" kern="1200" dirty="0"/>
            <a:t>/</a:t>
          </a:r>
          <a:r>
            <a:rPr lang="zh-CN" altLang="en-US" sz="1800" kern="1200" dirty="0"/>
            <a:t>写者问题解决策略</a:t>
          </a:r>
        </a:p>
      </dsp:txBody>
      <dsp:txXfrm>
        <a:off x="25861" y="1435526"/>
        <a:ext cx="1546001" cy="749676"/>
      </dsp:txXfrm>
    </dsp:sp>
    <dsp:sp modelId="{892E158B-52F1-4B9B-94D9-4CC15CE81666}">
      <dsp:nvSpPr>
        <dsp:cNvPr id="0" name=""/>
        <dsp:cNvSpPr/>
      </dsp:nvSpPr>
      <dsp:spPr>
        <a:xfrm rot="18438237">
          <a:off x="1388127" y="1376496"/>
          <a:ext cx="1051178" cy="31596"/>
        </a:xfrm>
        <a:custGeom>
          <a:avLst/>
          <a:gdLst/>
          <a:ahLst/>
          <a:cxnLst/>
          <a:rect l="0" t="0" r="0" b="0"/>
          <a:pathLst>
            <a:path>
              <a:moveTo>
                <a:pt x="0" y="15798"/>
              </a:moveTo>
              <a:lnTo>
                <a:pt x="1051178" y="157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87437" y="1366015"/>
        <a:ext cx="52558" cy="52558"/>
      </dsp:txXfrm>
    </dsp:sp>
    <dsp:sp modelId="{FC749E5E-F54F-47A5-AE97-D3689E88893C}">
      <dsp:nvSpPr>
        <dsp:cNvPr id="0" name=""/>
        <dsp:cNvSpPr/>
      </dsp:nvSpPr>
      <dsp:spPr>
        <a:xfrm>
          <a:off x="2232246" y="576061"/>
          <a:ext cx="2024703" cy="7963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严格互斥任意</a:t>
          </a:r>
          <a:endParaRPr lang="en-US" altLang="zh-CN" sz="1800" kern="1200" dirty="0"/>
        </a:p>
        <a:p>
          <a:pPr marL="0" lvl="0" indent="0" algn="ctr" defTabSz="800100">
            <a:lnSpc>
              <a:spcPct val="90000"/>
            </a:lnSpc>
            <a:spcBef>
              <a:spcPct val="0"/>
            </a:spcBef>
            <a:spcAft>
              <a:spcPct val="35000"/>
            </a:spcAft>
            <a:buNone/>
          </a:pPr>
          <a:r>
            <a:rPr lang="zh-CN" altLang="en-US" sz="1800" kern="1200" dirty="0"/>
            <a:t>两个进程</a:t>
          </a:r>
        </a:p>
      </dsp:txBody>
      <dsp:txXfrm>
        <a:off x="2255570" y="599385"/>
        <a:ext cx="1978055" cy="749676"/>
      </dsp:txXfrm>
    </dsp:sp>
    <dsp:sp modelId="{F66AB3DA-DC76-4E74-A9D0-5316D40D1E72}">
      <dsp:nvSpPr>
        <dsp:cNvPr id="0" name=""/>
        <dsp:cNvSpPr/>
      </dsp:nvSpPr>
      <dsp:spPr>
        <a:xfrm rot="3297030">
          <a:off x="1359061" y="2248639"/>
          <a:ext cx="1109311" cy="31596"/>
        </a:xfrm>
        <a:custGeom>
          <a:avLst/>
          <a:gdLst/>
          <a:ahLst/>
          <a:cxnLst/>
          <a:rect l="0" t="0" r="0" b="0"/>
          <a:pathLst>
            <a:path>
              <a:moveTo>
                <a:pt x="0" y="15798"/>
              </a:moveTo>
              <a:lnTo>
                <a:pt x="1109311" y="1579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85984" y="2236704"/>
        <a:ext cx="55465" cy="55465"/>
      </dsp:txXfrm>
    </dsp:sp>
    <dsp:sp modelId="{8B3A0DA3-D45F-4CAD-BD6C-F7EC5C09C1C0}">
      <dsp:nvSpPr>
        <dsp:cNvPr id="0" name=""/>
        <dsp:cNvSpPr/>
      </dsp:nvSpPr>
      <dsp:spPr>
        <a:xfrm>
          <a:off x="2232246" y="2320347"/>
          <a:ext cx="2088234" cy="79632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互斥任意两个写者进程，读、写进程</a:t>
          </a:r>
        </a:p>
      </dsp:txBody>
      <dsp:txXfrm>
        <a:off x="2255570" y="2343671"/>
        <a:ext cx="2041586" cy="749676"/>
      </dsp:txXfrm>
    </dsp:sp>
    <dsp:sp modelId="{814828DC-A627-4B2D-A0CB-73FB2E1856D5}">
      <dsp:nvSpPr>
        <dsp:cNvPr id="0" name=""/>
        <dsp:cNvSpPr/>
      </dsp:nvSpPr>
      <dsp:spPr>
        <a:xfrm rot="18289469">
          <a:off x="4081228" y="2244824"/>
          <a:ext cx="1115565" cy="31596"/>
        </a:xfrm>
        <a:custGeom>
          <a:avLst/>
          <a:gdLst/>
          <a:ahLst/>
          <a:cxnLst/>
          <a:rect l="0" t="0" r="0" b="0"/>
          <a:pathLst>
            <a:path>
              <a:moveTo>
                <a:pt x="0" y="15798"/>
              </a:moveTo>
              <a:lnTo>
                <a:pt x="1115565" y="15798"/>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11121" y="2232734"/>
        <a:ext cx="55778" cy="55778"/>
      </dsp:txXfrm>
    </dsp:sp>
    <dsp:sp modelId="{4DB238EE-7890-48C4-8AB3-57B8135F680A}">
      <dsp:nvSpPr>
        <dsp:cNvPr id="0" name=""/>
        <dsp:cNvSpPr/>
      </dsp:nvSpPr>
      <dsp:spPr>
        <a:xfrm>
          <a:off x="4957541" y="1404574"/>
          <a:ext cx="1592649" cy="796324"/>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读者优先</a:t>
          </a:r>
        </a:p>
      </dsp:txBody>
      <dsp:txXfrm>
        <a:off x="4980865" y="1427898"/>
        <a:ext cx="1546001" cy="749676"/>
      </dsp:txXfrm>
    </dsp:sp>
    <dsp:sp modelId="{3EF3E114-B815-4EA1-A35B-971E3B9DCAFC}">
      <dsp:nvSpPr>
        <dsp:cNvPr id="0" name=""/>
        <dsp:cNvSpPr/>
      </dsp:nvSpPr>
      <dsp:spPr>
        <a:xfrm>
          <a:off x="4320481" y="2702711"/>
          <a:ext cx="637059" cy="31596"/>
        </a:xfrm>
        <a:custGeom>
          <a:avLst/>
          <a:gdLst/>
          <a:ahLst/>
          <a:cxnLst/>
          <a:rect l="0" t="0" r="0" b="0"/>
          <a:pathLst>
            <a:path>
              <a:moveTo>
                <a:pt x="0" y="15798"/>
              </a:moveTo>
              <a:lnTo>
                <a:pt x="637059" y="15798"/>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23084" y="2702583"/>
        <a:ext cx="31852" cy="31852"/>
      </dsp:txXfrm>
    </dsp:sp>
    <dsp:sp modelId="{5502EC07-5F50-4245-9CC8-42F0D368721F}">
      <dsp:nvSpPr>
        <dsp:cNvPr id="0" name=""/>
        <dsp:cNvSpPr/>
      </dsp:nvSpPr>
      <dsp:spPr>
        <a:xfrm>
          <a:off x="4957541" y="2320347"/>
          <a:ext cx="1592649" cy="796324"/>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写者优先</a:t>
          </a:r>
        </a:p>
      </dsp:txBody>
      <dsp:txXfrm>
        <a:off x="4980865" y="2343671"/>
        <a:ext cx="1546001" cy="749676"/>
      </dsp:txXfrm>
    </dsp:sp>
    <dsp:sp modelId="{C5424610-6BC1-468D-94CA-91A03CF504F0}">
      <dsp:nvSpPr>
        <dsp:cNvPr id="0" name=""/>
        <dsp:cNvSpPr/>
      </dsp:nvSpPr>
      <dsp:spPr>
        <a:xfrm rot="3310531">
          <a:off x="4081228" y="3160598"/>
          <a:ext cx="1115565" cy="31596"/>
        </a:xfrm>
        <a:custGeom>
          <a:avLst/>
          <a:gdLst/>
          <a:ahLst/>
          <a:cxnLst/>
          <a:rect l="0" t="0" r="0" b="0"/>
          <a:pathLst>
            <a:path>
              <a:moveTo>
                <a:pt x="0" y="15798"/>
              </a:moveTo>
              <a:lnTo>
                <a:pt x="1115565" y="15798"/>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11121" y="3148507"/>
        <a:ext cx="55778" cy="55778"/>
      </dsp:txXfrm>
    </dsp:sp>
    <dsp:sp modelId="{C28AD8A4-307A-4FD4-9DBD-D525E76FD4F4}">
      <dsp:nvSpPr>
        <dsp:cNvPr id="0" name=""/>
        <dsp:cNvSpPr/>
      </dsp:nvSpPr>
      <dsp:spPr>
        <a:xfrm>
          <a:off x="4957541" y="3236121"/>
          <a:ext cx="1592649" cy="796324"/>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公平优先</a:t>
          </a:r>
        </a:p>
      </dsp:txBody>
      <dsp:txXfrm>
        <a:off x="4980865" y="3259445"/>
        <a:ext cx="1546001" cy="7496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互连圆环"/>
  <dgm:desc val="用于显示重叠或互相关联的想法或概念。前七行的 1 级文本对应一个圆环。不使用的文本不出现，但是在切换版式后仍然可用。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2021/10/12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2021/10/12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121</a:t>
            </a:fld>
            <a:endParaRPr lang="zh-CN" altLang="en-US"/>
          </a:p>
        </p:txBody>
      </p:sp>
    </p:spTree>
    <p:extLst>
      <p:ext uri="{BB962C8B-B14F-4D97-AF65-F5344CB8AC3E}">
        <p14:creationId xmlns:p14="http://schemas.microsoft.com/office/powerpoint/2010/main" val="2820495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5000"/>
              </a:lnSpc>
              <a:defRPr b="0"/>
            </a:lvl1pPr>
            <a:lvl2pPr>
              <a:lnSpc>
                <a:spcPct val="125000"/>
              </a:lnSpc>
              <a:defRPr sz="2400" b="0">
                <a:latin typeface="仿宋" panose="02010609060101010101" pitchFamily="49" charset="-122"/>
                <a:ea typeface="仿宋" panose="02010609060101010101" pitchFamily="49" charset="-122"/>
              </a:defRPr>
            </a:lvl2pPr>
            <a:lvl3pPr>
              <a:lnSpc>
                <a:spcPct val="125000"/>
              </a:lnSpc>
              <a:defRPr sz="2400" b="0">
                <a:latin typeface="仿宋" panose="02010609060101010101" pitchFamily="49" charset="-122"/>
                <a:ea typeface="仿宋" panose="02010609060101010101" pitchFamily="49" charset="-122"/>
              </a:defRPr>
            </a:lvl3pPr>
            <a:lvl4pPr>
              <a:lnSpc>
                <a:spcPct val="125000"/>
              </a:lnSpc>
              <a:defRPr/>
            </a:lvl4pPr>
            <a:lvl5pPr>
              <a:lnSpc>
                <a:spcPct val="125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solidFill>
                  <a:prstClr val="black">
                    <a:tint val="75000"/>
                  </a:prstClr>
                </a:solidFill>
              </a:rPr>
              <a:pPr>
                <a:defRPr/>
              </a:pPr>
              <a:t>2021/10/12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solidFill>
                  <a:prstClr val="black">
                    <a:tint val="75000"/>
                  </a:prstClr>
                </a:solidFill>
              </a:rPr>
              <a:t>操作系统系统原理</a:t>
            </a:r>
          </a:p>
        </p:txBody>
      </p:sp>
    </p:spTree>
    <p:extLst>
      <p:ext uri="{BB962C8B-B14F-4D97-AF65-F5344CB8AC3E}">
        <p14:creationId xmlns:p14="http://schemas.microsoft.com/office/powerpoint/2010/main" val="321608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EB1C3F5D-80C3-484F-9DA7-B0BEEA949AE5}" type="datetimeFigureOut">
              <a:rPr lang="zh-CN" altLang="en-US"/>
              <a:pPr>
                <a:defRPr/>
              </a:pPr>
              <a:t>2021/10/12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r>
              <a:rPr lang="zh-CN" altLang="en-US"/>
              <a:t>操作系统系统原理</a:t>
            </a:r>
          </a:p>
        </p:txBody>
      </p:sp>
    </p:spTree>
    <p:extLst>
      <p:ext uri="{BB962C8B-B14F-4D97-AF65-F5344CB8AC3E}">
        <p14:creationId xmlns:p14="http://schemas.microsoft.com/office/powerpoint/2010/main" val="3352686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solidFill>
                  <a:prstClr val="black">
                    <a:tint val="75000"/>
                  </a:prstClr>
                </a:solidFill>
              </a:rPr>
              <a:pPr>
                <a:defRPr/>
              </a:pPr>
              <a:t>2021/10/12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64855931"/>
      </p:ext>
    </p:extLst>
  </p:cSld>
  <p:clrMap bg1="lt1" tx1="dk1" bg2="lt2" tx2="dk2" accent1="accent1" accent2="accent2" accent3="accent3" accent4="accent4" accent5="accent5" accent6="accent6" hlink="hlink" folHlink="folHlink"/>
  <p:sldLayoutIdLst>
    <p:sldLayoutId id="2147483998" r:id="rId1"/>
    <p:sldLayoutId id="2147484008"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2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a:solidFill>
                  <a:srgbClr val="CB4E35"/>
                </a:solidFill>
                <a:latin typeface="华文琥珀" pitchFamily="2" charset="-122"/>
                <a:ea typeface="华文琥珀" pitchFamily="2" charset="-122"/>
              </a:rPr>
              <a:t>计算机操作系统</a:t>
            </a: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CC6600"/>
                </a:solidFill>
                <a:ea typeface="华文行楷" pitchFamily="2" charset="-122"/>
              </a:rPr>
              <a:t>李玉军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FFBF1-4DDB-C649-91D3-039CCE8D6DD4}"/>
              </a:ext>
            </a:extLst>
          </p:cNvPr>
          <p:cNvSpPr>
            <a:spLocks noGrp="1"/>
          </p:cNvSpPr>
          <p:nvPr>
            <p:ph type="title"/>
          </p:nvPr>
        </p:nvSpPr>
        <p:spPr/>
        <p:txBody>
          <a:bodyPr/>
          <a:lstStyle/>
          <a:p>
            <a:r>
              <a:rPr kumimoji="1" lang="en-US" altLang="zh-CN" dirty="0"/>
              <a:t>2.12.1</a:t>
            </a:r>
            <a:r>
              <a:rPr kumimoji="1" lang="zh-CN" altLang="en-US" dirty="0"/>
              <a:t>并发控制的产生</a:t>
            </a:r>
          </a:p>
        </p:txBody>
      </p:sp>
      <p:sp>
        <p:nvSpPr>
          <p:cNvPr id="3" name="内容占位符 2">
            <a:extLst>
              <a:ext uri="{FF2B5EF4-FFF2-40B4-BE49-F238E27FC236}">
                <a16:creationId xmlns:a16="http://schemas.microsoft.com/office/drawing/2014/main" id="{8B70E152-E120-7B44-9F8E-F03EA2F838DA}"/>
              </a:ext>
            </a:extLst>
          </p:cNvPr>
          <p:cNvSpPr>
            <a:spLocks noGrp="1"/>
          </p:cNvSpPr>
          <p:nvPr>
            <p:ph idx="1"/>
          </p:nvPr>
        </p:nvSpPr>
        <p:spPr>
          <a:xfrm>
            <a:off x="282352" y="1075184"/>
            <a:ext cx="8579296" cy="5450160"/>
          </a:xfrm>
        </p:spPr>
        <p:txBody>
          <a:bodyPr/>
          <a:lstStyle/>
          <a:p>
            <a:pPr marL="457200" lvl="1" indent="0">
              <a:buNone/>
            </a:pPr>
            <a:r>
              <a:rPr kumimoji="1" lang="zh-CN" altLang="en-US" dirty="0">
                <a:latin typeface="+mn-ea"/>
                <a:ea typeface="+mn-ea"/>
              </a:rPr>
              <a:t>在单处理器下，</a:t>
            </a:r>
            <a:r>
              <a:rPr kumimoji="1" lang="en-US" altLang="zh-CN" dirty="0">
                <a:latin typeface="Times New Roman" panose="02020603050405020304" pitchFamily="18" charset="0"/>
                <a:ea typeface="+mn-ea"/>
              </a:rPr>
              <a:t>P1</a:t>
            </a:r>
            <a:r>
              <a:rPr kumimoji="1" lang="zh-CN" altLang="en-US" dirty="0">
                <a:latin typeface="+mn-ea"/>
                <a:ea typeface="+mn-ea"/>
              </a:rPr>
              <a:t>和</a:t>
            </a:r>
            <a:r>
              <a:rPr kumimoji="1" lang="en-US" altLang="zh-CN" dirty="0">
                <a:latin typeface="Times New Roman" panose="02020603050405020304" pitchFamily="18" charset="0"/>
                <a:ea typeface="+mn-ea"/>
              </a:rPr>
              <a:t>P2</a:t>
            </a:r>
            <a:r>
              <a:rPr kumimoji="1" lang="zh-CN" altLang="en-US" dirty="0">
                <a:latin typeface="+mn-ea"/>
                <a:ea typeface="+mn-ea"/>
              </a:rPr>
              <a:t>共享</a:t>
            </a:r>
            <a:r>
              <a:rPr kumimoji="1" lang="en-US" altLang="zh-CN" dirty="0">
                <a:latin typeface="Times New Roman" panose="02020603050405020304" pitchFamily="18" charset="0"/>
                <a:ea typeface="+mn-ea"/>
              </a:rPr>
              <a:t>echo</a:t>
            </a:r>
            <a:r>
              <a:rPr kumimoji="1" lang="zh-CN" altLang="en-US" dirty="0">
                <a:latin typeface="+mn-ea"/>
                <a:ea typeface="+mn-ea"/>
              </a:rPr>
              <a:t>过程可能会产生的问题。</a:t>
            </a:r>
            <a:endParaRPr kumimoji="1" lang="en-US" altLang="zh-CN" dirty="0">
              <a:latin typeface="+mn-ea"/>
              <a:ea typeface="+mn-ea"/>
            </a:endParaRPr>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r>
              <a:rPr kumimoji="1" lang="en-US" altLang="zh-CN" sz="2000" dirty="0">
                <a:latin typeface="Times New Roman" panose="02020603050405020304" pitchFamily="18" charset="0"/>
                <a:ea typeface="+mn-ea"/>
              </a:rPr>
              <a:t>P1</a:t>
            </a:r>
            <a:r>
              <a:rPr kumimoji="1" lang="zh-CN" altLang="en-US" sz="2000" dirty="0">
                <a:latin typeface="+mn-ea"/>
                <a:ea typeface="+mn-ea"/>
              </a:rPr>
              <a:t> 输入为</a:t>
            </a:r>
            <a:r>
              <a:rPr kumimoji="1" lang="en-US" altLang="zh-CN" sz="2000" dirty="0">
                <a:latin typeface="Times New Roman" panose="02020603050405020304" pitchFamily="18" charset="0"/>
                <a:ea typeface="+mn-ea"/>
              </a:rPr>
              <a:t>x</a:t>
            </a:r>
            <a:r>
              <a:rPr kumimoji="1" lang="en-US" altLang="zh-CN" sz="2000" dirty="0">
                <a:latin typeface="+mn-ea"/>
                <a:ea typeface="+mn-ea"/>
              </a:rPr>
              <a:t>, </a:t>
            </a:r>
            <a:r>
              <a:rPr kumimoji="1" lang="zh-CN" altLang="en-US" sz="2000" dirty="0">
                <a:latin typeface="+mn-ea"/>
                <a:ea typeface="+mn-ea"/>
              </a:rPr>
              <a:t>输出为</a:t>
            </a:r>
            <a:r>
              <a:rPr kumimoji="1" lang="en-US" altLang="zh-CN" sz="2000" dirty="0">
                <a:latin typeface="Times New Roman" panose="02020603050405020304" pitchFamily="18" charset="0"/>
                <a:ea typeface="+mn-ea"/>
              </a:rPr>
              <a:t>y</a:t>
            </a:r>
            <a:r>
              <a:rPr kumimoji="1" lang="en-US" altLang="zh-CN" sz="2000" dirty="0">
                <a:latin typeface="+mn-ea"/>
                <a:ea typeface="+mn-ea"/>
              </a:rPr>
              <a:t>.</a:t>
            </a:r>
          </a:p>
          <a:p>
            <a:pPr marL="457200" lvl="1" indent="0">
              <a:buNone/>
            </a:pPr>
            <a:r>
              <a:rPr kumimoji="1" lang="zh-CN" altLang="en-US" sz="2000" dirty="0">
                <a:latin typeface="+mn-ea"/>
                <a:ea typeface="+mn-ea"/>
              </a:rPr>
              <a:t>问题的原因：在于共享全局变量</a:t>
            </a:r>
            <a:r>
              <a:rPr kumimoji="1" lang="en-US" altLang="zh-CN" sz="2000" dirty="0">
                <a:latin typeface="Times New Roman" panose="02020603050405020304" pitchFamily="18" charset="0"/>
                <a:ea typeface="+mn-ea"/>
              </a:rPr>
              <a:t>chin</a:t>
            </a:r>
            <a:r>
              <a:rPr kumimoji="1" lang="zh-CN" altLang="en-US" sz="2000" dirty="0">
                <a:latin typeface="+mn-ea"/>
                <a:ea typeface="+mn-ea"/>
              </a:rPr>
              <a:t>，中断任何时候都可能发生。</a:t>
            </a:r>
            <a:endParaRPr kumimoji="1" lang="en-US" altLang="zh-CN" sz="2000" dirty="0">
              <a:latin typeface="+mn-ea"/>
              <a:ea typeface="+mn-ea"/>
            </a:endParaRPr>
          </a:p>
          <a:p>
            <a:pPr marL="457200" lvl="1" indent="0">
              <a:buNone/>
            </a:pPr>
            <a:r>
              <a:rPr kumimoji="1" lang="zh-CN" altLang="en-US" sz="2000" dirty="0">
                <a:latin typeface="+mn-ea"/>
                <a:ea typeface="+mn-ea"/>
              </a:rPr>
              <a:t>如何解决？</a:t>
            </a:r>
            <a:endParaRPr kumimoji="1" lang="en-US" altLang="zh-CN" sz="2000" dirty="0">
              <a:latin typeface="+mn-ea"/>
              <a:ea typeface="+mn-ea"/>
            </a:endParaRPr>
          </a:p>
        </p:txBody>
      </p:sp>
      <p:sp>
        <p:nvSpPr>
          <p:cNvPr id="4" name="文本框 3">
            <a:extLst>
              <a:ext uri="{FF2B5EF4-FFF2-40B4-BE49-F238E27FC236}">
                <a16:creationId xmlns:a16="http://schemas.microsoft.com/office/drawing/2014/main" id="{2A24483A-1287-4B4A-8765-1A53C16CB1E6}"/>
              </a:ext>
            </a:extLst>
          </p:cNvPr>
          <p:cNvSpPr txBox="1"/>
          <p:nvPr/>
        </p:nvSpPr>
        <p:spPr>
          <a:xfrm>
            <a:off x="1126899" y="1813277"/>
            <a:ext cx="3425091" cy="2909001"/>
          </a:xfrm>
          <a:prstGeom prst="rect">
            <a:avLst/>
          </a:prstGeom>
          <a:solidFill>
            <a:schemeClr val="accent2"/>
          </a:solidFill>
        </p:spPr>
        <p:txBody>
          <a:bodyPr wrap="square" rtlCol="0">
            <a:spAutoFit/>
          </a:bodyPr>
          <a:lstStyle/>
          <a:p>
            <a:pPr marL="0" indent="0" algn="ctr">
              <a:lnSpc>
                <a:spcPct val="150000"/>
              </a:lnSpc>
              <a:buNone/>
            </a:pPr>
            <a:r>
              <a:rPr kumimoji="1" lang="en-US" altLang="zh-CN" dirty="0">
                <a:latin typeface="+mn-lt"/>
                <a:ea typeface="+mj-ea"/>
              </a:rPr>
              <a:t>P1</a:t>
            </a:r>
            <a:r>
              <a:rPr kumimoji="1" lang="zh-CN" altLang="en-US" dirty="0">
                <a:latin typeface="+mn-lt"/>
                <a:ea typeface="+mj-ea"/>
              </a:rPr>
              <a:t>输入</a:t>
            </a:r>
            <a:r>
              <a:rPr kumimoji="1" lang="en-US" altLang="zh-CN" dirty="0">
                <a:latin typeface="+mn-lt"/>
                <a:ea typeface="+mj-ea"/>
              </a:rPr>
              <a:t>x</a:t>
            </a:r>
          </a:p>
          <a:p>
            <a:pPr marL="0" indent="0">
              <a:lnSpc>
                <a:spcPct val="150000"/>
              </a:lnSpc>
              <a:buNone/>
            </a:pPr>
            <a:r>
              <a:rPr kumimoji="1" lang="zh-CN" altLang="en-US" dirty="0">
                <a:latin typeface="+mn-lt"/>
                <a:ea typeface="+mj-ea"/>
              </a:rPr>
              <a:t> </a:t>
            </a:r>
            <a:r>
              <a:rPr kumimoji="1" lang="en-US" altLang="zh-CN" dirty="0">
                <a:latin typeface="+mn-lt"/>
                <a:ea typeface="+mj-ea"/>
              </a:rPr>
              <a:t>void</a:t>
            </a:r>
            <a:r>
              <a:rPr kumimoji="1" lang="zh-CN" altLang="en-US" dirty="0">
                <a:latin typeface="+mn-lt"/>
                <a:ea typeface="+mj-ea"/>
              </a:rPr>
              <a:t> </a:t>
            </a:r>
            <a:r>
              <a:rPr kumimoji="1" lang="en-US" altLang="zh-CN" dirty="0">
                <a:latin typeface="+mn-lt"/>
                <a:ea typeface="+mj-ea"/>
              </a:rPr>
              <a:t>echo()</a:t>
            </a:r>
          </a:p>
          <a:p>
            <a:pPr marL="0" indent="0">
              <a:lnSpc>
                <a:spcPct val="150000"/>
              </a:lnSpc>
              <a:buNone/>
            </a:pPr>
            <a:r>
              <a:rPr kumimoji="1" lang="zh-CN" altLang="en-US" dirty="0">
                <a:latin typeface="+mn-lt"/>
                <a:ea typeface="+mj-ea"/>
              </a:rPr>
              <a:t> </a:t>
            </a:r>
            <a:r>
              <a:rPr kumimoji="1" lang="en-US" altLang="zh-CN" dirty="0">
                <a:latin typeface="+mn-lt"/>
                <a:ea typeface="+mj-ea"/>
              </a:rPr>
              <a:t>{</a:t>
            </a:r>
          </a:p>
          <a:p>
            <a:pPr lvl="1">
              <a:lnSpc>
                <a:spcPct val="150000"/>
              </a:lnSpc>
            </a:pPr>
            <a:r>
              <a:rPr kumimoji="1" lang="en-US" altLang="zh-CN" dirty="0">
                <a:latin typeface="+mn-lt"/>
                <a:ea typeface="+mj-ea"/>
              </a:rPr>
              <a:t> chin = </a:t>
            </a:r>
            <a:r>
              <a:rPr kumimoji="1" lang="en-US" altLang="zh-CN" dirty="0" err="1">
                <a:latin typeface="+mn-lt"/>
                <a:ea typeface="+mj-ea"/>
              </a:rPr>
              <a:t>getchar</a:t>
            </a:r>
            <a:r>
              <a:rPr kumimoji="1" lang="en-US" altLang="zh-CN" dirty="0">
                <a:latin typeface="+mn-lt"/>
                <a:ea typeface="+mj-ea"/>
              </a:rPr>
              <a:t>();//</a:t>
            </a:r>
            <a:r>
              <a:rPr kumimoji="1" lang="zh-CN" altLang="en-US" sz="1600" dirty="0">
                <a:latin typeface="+mn-lt"/>
                <a:ea typeface="+mj-ea"/>
              </a:rPr>
              <a:t>执行顺序</a:t>
            </a:r>
            <a:r>
              <a:rPr kumimoji="1" lang="en-US" altLang="zh-CN" sz="1600" dirty="0">
                <a:latin typeface="+mn-lt"/>
                <a:ea typeface="+mj-ea"/>
              </a:rPr>
              <a:t>1</a:t>
            </a:r>
            <a:endParaRPr kumimoji="1" lang="en-US" altLang="zh-CN" dirty="0">
              <a:latin typeface="+mn-lt"/>
              <a:ea typeface="+mj-ea"/>
            </a:endParaRPr>
          </a:p>
          <a:p>
            <a:pPr lvl="1">
              <a:lnSpc>
                <a:spcPct val="150000"/>
              </a:lnSpc>
            </a:pPr>
            <a:r>
              <a:rPr kumimoji="1" lang="en-US" altLang="zh-CN" dirty="0">
                <a:latin typeface="+mn-lt"/>
                <a:ea typeface="+mj-ea"/>
              </a:rPr>
              <a:t> </a:t>
            </a:r>
            <a:r>
              <a:rPr kumimoji="1" lang="en-US" altLang="zh-CN" dirty="0" err="1">
                <a:latin typeface="+mn-lt"/>
                <a:ea typeface="+mj-ea"/>
              </a:rPr>
              <a:t>chout</a:t>
            </a:r>
            <a:r>
              <a:rPr kumimoji="1" lang="en-US" altLang="zh-CN" dirty="0">
                <a:latin typeface="+mn-lt"/>
                <a:ea typeface="+mj-ea"/>
              </a:rPr>
              <a:t> = chin;//5</a:t>
            </a:r>
          </a:p>
          <a:p>
            <a:pPr lvl="1">
              <a:lnSpc>
                <a:spcPct val="150000"/>
              </a:lnSpc>
            </a:pPr>
            <a:r>
              <a:rPr kumimoji="1" lang="en-US" altLang="zh-CN" dirty="0">
                <a:latin typeface="+mn-lt"/>
                <a:ea typeface="+mj-ea"/>
              </a:rPr>
              <a:t> </a:t>
            </a:r>
            <a:r>
              <a:rPr kumimoji="1" lang="en-US" altLang="zh-CN" dirty="0" err="1">
                <a:latin typeface="+mn-lt"/>
                <a:ea typeface="+mj-ea"/>
              </a:rPr>
              <a:t>putchar</a:t>
            </a:r>
            <a:r>
              <a:rPr kumimoji="1" lang="en-US" altLang="zh-CN" dirty="0">
                <a:latin typeface="+mn-lt"/>
                <a:ea typeface="+mj-ea"/>
              </a:rPr>
              <a:t>(</a:t>
            </a:r>
            <a:r>
              <a:rPr kumimoji="1" lang="en-US" altLang="zh-CN" dirty="0" err="1">
                <a:latin typeface="+mn-lt"/>
                <a:ea typeface="+mj-ea"/>
              </a:rPr>
              <a:t>chout</a:t>
            </a:r>
            <a:r>
              <a:rPr kumimoji="1" lang="en-US" altLang="zh-CN" dirty="0">
                <a:latin typeface="+mn-lt"/>
                <a:ea typeface="+mj-ea"/>
              </a:rPr>
              <a:t>);//6</a:t>
            </a:r>
          </a:p>
          <a:p>
            <a:pPr>
              <a:lnSpc>
                <a:spcPct val="150000"/>
              </a:lnSpc>
            </a:pPr>
            <a:r>
              <a:rPr kumimoji="1" lang="en-US" altLang="zh-CN" sz="1400" dirty="0">
                <a:latin typeface="+mn-lt"/>
                <a:ea typeface="+mj-ea"/>
              </a:rPr>
              <a:t> </a:t>
            </a:r>
            <a:r>
              <a:rPr kumimoji="1" lang="en-US" altLang="zh-CN" sz="1600" dirty="0">
                <a:latin typeface="+mn-lt"/>
                <a:ea typeface="+mj-ea"/>
              </a:rPr>
              <a:t>}</a:t>
            </a:r>
            <a:endParaRPr kumimoji="1" lang="en-US" altLang="zh-CN" sz="1400" dirty="0">
              <a:latin typeface="+mn-lt"/>
              <a:ea typeface="+mj-ea"/>
            </a:endParaRPr>
          </a:p>
        </p:txBody>
      </p:sp>
      <p:sp>
        <p:nvSpPr>
          <p:cNvPr id="5" name="文本框 4">
            <a:extLst>
              <a:ext uri="{FF2B5EF4-FFF2-40B4-BE49-F238E27FC236}">
                <a16:creationId xmlns:a16="http://schemas.microsoft.com/office/drawing/2014/main" id="{727C19EB-16C0-2147-B30A-D5669EC8AD5F}"/>
              </a:ext>
            </a:extLst>
          </p:cNvPr>
          <p:cNvSpPr txBox="1"/>
          <p:nvPr/>
        </p:nvSpPr>
        <p:spPr>
          <a:xfrm>
            <a:off x="4994273" y="1772816"/>
            <a:ext cx="3425091" cy="2949462"/>
          </a:xfrm>
          <a:prstGeom prst="rect">
            <a:avLst/>
          </a:prstGeom>
          <a:solidFill>
            <a:schemeClr val="tx2">
              <a:lumMod val="40000"/>
              <a:lumOff val="60000"/>
            </a:schemeClr>
          </a:solidFill>
        </p:spPr>
        <p:txBody>
          <a:bodyPr wrap="square" rtlCol="0">
            <a:spAutoFit/>
          </a:bodyPr>
          <a:lstStyle/>
          <a:p>
            <a:pPr marL="0" indent="0" algn="ctr">
              <a:lnSpc>
                <a:spcPct val="150000"/>
              </a:lnSpc>
              <a:buNone/>
            </a:pPr>
            <a:r>
              <a:rPr kumimoji="1" lang="en-US" altLang="zh-CN" dirty="0">
                <a:latin typeface="+mn-lt"/>
                <a:ea typeface="+mj-ea"/>
              </a:rPr>
              <a:t>P2</a:t>
            </a:r>
            <a:r>
              <a:rPr kumimoji="1" lang="zh-CN" altLang="en-US" dirty="0">
                <a:latin typeface="+mn-lt"/>
                <a:ea typeface="+mj-ea"/>
              </a:rPr>
              <a:t> 输入</a:t>
            </a:r>
            <a:r>
              <a:rPr kumimoji="1" lang="en-US" altLang="zh-CN" dirty="0">
                <a:latin typeface="+mn-lt"/>
                <a:ea typeface="+mj-ea"/>
              </a:rPr>
              <a:t>y</a:t>
            </a:r>
          </a:p>
          <a:p>
            <a:pPr marL="0" indent="0">
              <a:lnSpc>
                <a:spcPct val="150000"/>
              </a:lnSpc>
              <a:buNone/>
            </a:pPr>
            <a:r>
              <a:rPr kumimoji="1" lang="en-US" altLang="zh-CN" dirty="0">
                <a:latin typeface="+mn-lt"/>
                <a:ea typeface="+mj-ea"/>
              </a:rPr>
              <a:t>void</a:t>
            </a:r>
            <a:r>
              <a:rPr kumimoji="1" lang="zh-CN" altLang="en-US" dirty="0">
                <a:latin typeface="+mn-lt"/>
                <a:ea typeface="+mj-ea"/>
              </a:rPr>
              <a:t> </a:t>
            </a:r>
            <a:r>
              <a:rPr kumimoji="1" lang="en-US" altLang="zh-CN" dirty="0">
                <a:latin typeface="+mn-lt"/>
                <a:ea typeface="+mj-ea"/>
              </a:rPr>
              <a:t>echo()</a:t>
            </a:r>
          </a:p>
          <a:p>
            <a:pPr marL="0" indent="0">
              <a:lnSpc>
                <a:spcPct val="150000"/>
              </a:lnSpc>
              <a:buNone/>
            </a:pPr>
            <a:r>
              <a:rPr kumimoji="1" lang="zh-CN" altLang="en-US" dirty="0">
                <a:latin typeface="+mn-lt"/>
                <a:ea typeface="+mj-ea"/>
              </a:rPr>
              <a:t> </a:t>
            </a:r>
            <a:r>
              <a:rPr kumimoji="1" lang="en-US" altLang="zh-CN" dirty="0">
                <a:latin typeface="+mn-lt"/>
                <a:ea typeface="+mj-ea"/>
              </a:rPr>
              <a:t>{</a:t>
            </a:r>
          </a:p>
          <a:p>
            <a:pPr lvl="1">
              <a:lnSpc>
                <a:spcPct val="150000"/>
              </a:lnSpc>
            </a:pPr>
            <a:r>
              <a:rPr kumimoji="1" lang="en-US" altLang="zh-CN" dirty="0">
                <a:latin typeface="+mn-lt"/>
                <a:ea typeface="+mj-ea"/>
              </a:rPr>
              <a:t> chin = </a:t>
            </a:r>
            <a:r>
              <a:rPr kumimoji="1" lang="en-US" altLang="zh-CN" dirty="0" err="1">
                <a:latin typeface="+mn-lt"/>
                <a:ea typeface="+mj-ea"/>
              </a:rPr>
              <a:t>getchar</a:t>
            </a:r>
            <a:r>
              <a:rPr kumimoji="1" lang="en-US" altLang="zh-CN" dirty="0">
                <a:latin typeface="+mn-lt"/>
                <a:ea typeface="+mj-ea"/>
              </a:rPr>
              <a:t>();</a:t>
            </a:r>
            <a:r>
              <a:rPr kumimoji="1" lang="zh-CN" altLang="en-US" dirty="0">
                <a:latin typeface="+mn-lt"/>
                <a:ea typeface="+mj-ea"/>
              </a:rPr>
              <a:t> </a:t>
            </a:r>
            <a:r>
              <a:rPr kumimoji="1" lang="en-US" altLang="zh-CN" dirty="0">
                <a:latin typeface="+mn-lt"/>
                <a:ea typeface="+mj-ea"/>
              </a:rPr>
              <a:t>//2</a:t>
            </a:r>
          </a:p>
          <a:p>
            <a:pPr lvl="1">
              <a:lnSpc>
                <a:spcPct val="150000"/>
              </a:lnSpc>
            </a:pPr>
            <a:r>
              <a:rPr kumimoji="1" lang="en-US" altLang="zh-CN" dirty="0">
                <a:latin typeface="+mn-lt"/>
                <a:ea typeface="+mj-ea"/>
              </a:rPr>
              <a:t> </a:t>
            </a:r>
            <a:r>
              <a:rPr kumimoji="1" lang="en-US" altLang="zh-CN" dirty="0" err="1">
                <a:latin typeface="+mn-lt"/>
                <a:ea typeface="+mj-ea"/>
              </a:rPr>
              <a:t>chout</a:t>
            </a:r>
            <a:r>
              <a:rPr kumimoji="1" lang="en-US" altLang="zh-CN" dirty="0">
                <a:latin typeface="+mn-lt"/>
                <a:ea typeface="+mj-ea"/>
              </a:rPr>
              <a:t> = chin;</a:t>
            </a:r>
            <a:r>
              <a:rPr kumimoji="1" lang="zh-CN" altLang="en-US" dirty="0">
                <a:latin typeface="+mn-lt"/>
                <a:ea typeface="+mj-ea"/>
              </a:rPr>
              <a:t> </a:t>
            </a:r>
            <a:r>
              <a:rPr kumimoji="1" lang="en-US" altLang="zh-CN" dirty="0">
                <a:latin typeface="+mn-lt"/>
                <a:ea typeface="+mj-ea"/>
              </a:rPr>
              <a:t>//3</a:t>
            </a:r>
          </a:p>
          <a:p>
            <a:pPr lvl="1">
              <a:lnSpc>
                <a:spcPct val="150000"/>
              </a:lnSpc>
            </a:pPr>
            <a:r>
              <a:rPr kumimoji="1" lang="en-US" altLang="zh-CN" dirty="0">
                <a:latin typeface="+mn-lt"/>
                <a:ea typeface="+mj-ea"/>
              </a:rPr>
              <a:t> </a:t>
            </a:r>
            <a:r>
              <a:rPr kumimoji="1" lang="en-US" altLang="zh-CN" dirty="0" err="1">
                <a:latin typeface="+mn-lt"/>
                <a:ea typeface="+mj-ea"/>
              </a:rPr>
              <a:t>putchar</a:t>
            </a:r>
            <a:r>
              <a:rPr kumimoji="1" lang="en-US" altLang="zh-CN" dirty="0">
                <a:latin typeface="+mn-lt"/>
                <a:ea typeface="+mj-ea"/>
              </a:rPr>
              <a:t>(</a:t>
            </a:r>
            <a:r>
              <a:rPr kumimoji="1" lang="en-US" altLang="zh-CN" dirty="0" err="1">
                <a:latin typeface="+mn-lt"/>
                <a:ea typeface="+mj-ea"/>
              </a:rPr>
              <a:t>chout</a:t>
            </a:r>
            <a:r>
              <a:rPr kumimoji="1" lang="en-US" altLang="zh-CN" dirty="0">
                <a:latin typeface="+mn-lt"/>
                <a:ea typeface="+mj-ea"/>
              </a:rPr>
              <a:t>);</a:t>
            </a:r>
            <a:r>
              <a:rPr kumimoji="1" lang="zh-CN" altLang="en-US" dirty="0">
                <a:latin typeface="+mn-lt"/>
                <a:ea typeface="+mj-ea"/>
              </a:rPr>
              <a:t> </a:t>
            </a:r>
            <a:r>
              <a:rPr kumimoji="1" lang="en-US" altLang="zh-CN" dirty="0">
                <a:latin typeface="+mn-lt"/>
                <a:ea typeface="+mj-ea"/>
              </a:rPr>
              <a:t>//4</a:t>
            </a:r>
          </a:p>
          <a:p>
            <a:pPr>
              <a:lnSpc>
                <a:spcPct val="150000"/>
              </a:lnSpc>
            </a:pPr>
            <a:r>
              <a:rPr kumimoji="1" lang="en-US" altLang="zh-CN" sz="1400" dirty="0">
                <a:latin typeface="+mn-lt"/>
                <a:ea typeface="+mj-ea"/>
              </a:rPr>
              <a:t> </a:t>
            </a:r>
            <a:r>
              <a:rPr kumimoji="1" lang="en-US" altLang="zh-CN" sz="1600" dirty="0">
                <a:latin typeface="+mn-lt"/>
                <a:ea typeface="+mj-ea"/>
              </a:rPr>
              <a:t>}</a:t>
            </a:r>
            <a:endParaRPr kumimoji="1" lang="en-US" altLang="zh-CN" sz="1400" dirty="0">
              <a:latin typeface="+mn-lt"/>
              <a:ea typeface="+mj-ea"/>
            </a:endParaRPr>
          </a:p>
        </p:txBody>
      </p:sp>
    </p:spTree>
    <p:extLst>
      <p:ext uri="{BB962C8B-B14F-4D97-AF65-F5344CB8AC3E}">
        <p14:creationId xmlns:p14="http://schemas.microsoft.com/office/powerpoint/2010/main" val="31839893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6570" y="1999868"/>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1136938"/>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
        <p:nvSpPr>
          <p:cNvPr id="7"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38633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circle(in)">
                                      <p:cBhvr>
                                        <p:cTn id="18" dur="2000"/>
                                        <p:tgtEl>
                                          <p:spTgt spid="5">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circle(in)">
                                      <p:cBhvr>
                                        <p:cTn id="21" dur="2000"/>
                                        <p:tgtEl>
                                          <p:spTgt spid="5">
                                            <p:txEl>
                                              <p:pRg st="11" end="11"/>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12" end="12"/>
                                            </p:txEl>
                                          </p:spTgt>
                                        </p:tgtEl>
                                        <p:attrNameLst>
                                          <p:attrName>style.visibility</p:attrName>
                                        </p:attrNameLst>
                                      </p:cBhvr>
                                      <p:to>
                                        <p:strVal val="visible"/>
                                      </p:to>
                                    </p:set>
                                    <p:animEffect transition="in" filter="circle(in)">
                                      <p:cBhvr>
                                        <p:cTn id="24" dur="2000"/>
                                        <p:tgtEl>
                                          <p:spTgt spid="5">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circle(in)">
                                      <p:cBhvr>
                                        <p:cTn id="29" dur="2000"/>
                                        <p:tgtEl>
                                          <p:spTgt spid="5">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circle(in)">
                                      <p:cBhvr>
                                        <p:cTn id="32" dur="2000"/>
                                        <p:tgtEl>
                                          <p:spTgt spid="5">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circle(in)">
                                      <p:cBhvr>
                                        <p:cTn id="35" dur="2000"/>
                                        <p:tgtEl>
                                          <p:spTgt spid="5">
                                            <p:txEl>
                                              <p:pRg st="4" end="4"/>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circle(in)">
                                      <p:cBhvr>
                                        <p:cTn id="38" dur="20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circle(in)">
                                      <p:cBhvr>
                                        <p:cTn id="43" dur="20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circle(in)">
                                      <p:cBhvr>
                                        <p:cTn id="48" dur="2000"/>
                                        <p:tgtEl>
                                          <p:spTgt spid="5">
                                            <p:txEl>
                                              <p:pRg st="7" end="7"/>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circle(in)">
                                      <p:cBhvr>
                                        <p:cTn id="51" dur="2000"/>
                                        <p:tgtEl>
                                          <p:spTgt spid="5">
                                            <p:txEl>
                                              <p:pRg st="8" end="8"/>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circle(in)">
                                      <p:cBhvr>
                                        <p:cTn id="54" dur="2000"/>
                                        <p:tgtEl>
                                          <p:spTgt spid="5">
                                            <p:txEl>
                                              <p:pRg st="9" end="9"/>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circle(in)">
                                      <p:cBhvr>
                                        <p:cTn id="57"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578" y="1495812"/>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58362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circle(in)">
                                      <p:cBhvr>
                                        <p:cTn id="13" dur="2000"/>
                                        <p:tgtEl>
                                          <p:spTgt spid="5">
                                            <p:txEl>
                                              <p:pRg st="11" end="1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xEl>
                                              <p:pRg st="12" end="12"/>
                                            </p:txEl>
                                          </p:spTgt>
                                        </p:tgtEl>
                                        <p:attrNameLst>
                                          <p:attrName>style.visibility</p:attrName>
                                        </p:attrNameLst>
                                      </p:cBhvr>
                                      <p:to>
                                        <p:strVal val="visible"/>
                                      </p:to>
                                    </p:set>
                                    <p:animEffect transition="in" filter="circle(in)">
                                      <p:cBhvr>
                                        <p:cTn id="16" dur="2000"/>
                                        <p:tgtEl>
                                          <p:spTgt spid="5">
                                            <p:txEl>
                                              <p:pRg st="12"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circle(in)">
                                      <p:cBhvr>
                                        <p:cTn id="21" dur="2000"/>
                                        <p:tgtEl>
                                          <p:spTgt spid="5">
                                            <p:txEl>
                                              <p:pRg st="2" end="2"/>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circle(in)">
                                      <p:cBhvr>
                                        <p:cTn id="24" dur="2000"/>
                                        <p:tgtEl>
                                          <p:spTgt spid="5">
                                            <p:txEl>
                                              <p:pRg st="3" end="3"/>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circle(in)">
                                      <p:cBhvr>
                                        <p:cTn id="30" dur="20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circle(in)">
                                      <p:cBhvr>
                                        <p:cTn id="35" dur="20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circle(in)">
                                      <p:cBhvr>
                                        <p:cTn id="40" dur="2000"/>
                                        <p:tgtEl>
                                          <p:spTgt spid="5">
                                            <p:txEl>
                                              <p:pRg st="7" end="7"/>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circle(in)">
                                      <p:cBhvr>
                                        <p:cTn id="43" dur="2000"/>
                                        <p:tgtEl>
                                          <p:spTgt spid="5">
                                            <p:txEl>
                                              <p:pRg st="8" end="8"/>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circle(in)">
                                      <p:cBhvr>
                                        <p:cTn id="46" dur="2000"/>
                                        <p:tgtEl>
                                          <p:spTgt spid="5">
                                            <p:txEl>
                                              <p:pRg st="9" end="9"/>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circle(in)">
                                      <p:cBhvr>
                                        <p:cTn id="49"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546" y="1988840"/>
            <a:ext cx="4317438"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walking;</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110545" y="1136938"/>
            <a:ext cx="8853943"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
        <p:nvSpPr>
          <p:cNvPr id="7"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8" name="矩形 7">
            <a:extLst>
              <a:ext uri="{FF2B5EF4-FFF2-40B4-BE49-F238E27FC236}">
                <a16:creationId xmlns:a16="http://schemas.microsoft.com/office/drawing/2014/main" id="{C19B84B1-7D2D-4D35-9513-0DCAB9CA76B7}"/>
              </a:ext>
            </a:extLst>
          </p:cNvPr>
          <p:cNvSpPr/>
          <p:nvPr/>
        </p:nvSpPr>
        <p:spPr>
          <a:xfrm>
            <a:off x="4716018" y="1978094"/>
            <a:ext cx="4248470"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walking;</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9" name="文本框 8">
            <a:extLst>
              <a:ext uri="{FF2B5EF4-FFF2-40B4-BE49-F238E27FC236}">
                <a16:creationId xmlns:a16="http://schemas.microsoft.com/office/drawing/2014/main" id="{B4102511-121D-4841-8465-5D1A36ED2D61}"/>
              </a:ext>
            </a:extLst>
          </p:cNvPr>
          <p:cNvSpPr txBox="1"/>
          <p:nvPr/>
        </p:nvSpPr>
        <p:spPr>
          <a:xfrm>
            <a:off x="6591870" y="5609857"/>
            <a:ext cx="2473189" cy="461665"/>
          </a:xfrm>
          <a:prstGeom prst="rect">
            <a:avLst/>
          </a:prstGeom>
          <a:noFill/>
        </p:spPr>
        <p:txBody>
          <a:bodyPr wrap="square" rtlCol="0">
            <a:spAutoFit/>
          </a:bodyPr>
          <a:lstStyle/>
          <a:p>
            <a:r>
              <a:rPr lang="zh-CN" altLang="en-US" sz="2400" b="1" dirty="0">
                <a:solidFill>
                  <a:srgbClr val="C00000"/>
                </a:solidFill>
              </a:rPr>
              <a:t>有无问题？？？</a:t>
            </a:r>
          </a:p>
        </p:txBody>
      </p:sp>
    </p:spTree>
    <p:extLst>
      <p:ext uri="{BB962C8B-B14F-4D97-AF65-F5344CB8AC3E}">
        <p14:creationId xmlns:p14="http://schemas.microsoft.com/office/powerpoint/2010/main" val="260732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circle(in)">
                                      <p:cBhvr>
                                        <p:cTn id="18" dur="2000"/>
                                        <p:tgtEl>
                                          <p:spTgt spid="5">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circle(in)">
                                      <p:cBhvr>
                                        <p:cTn id="21" dur="2000"/>
                                        <p:tgtEl>
                                          <p:spTgt spid="5">
                                            <p:txEl>
                                              <p:pRg st="11" end="11"/>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12" end="12"/>
                                            </p:txEl>
                                          </p:spTgt>
                                        </p:tgtEl>
                                        <p:attrNameLst>
                                          <p:attrName>style.visibility</p:attrName>
                                        </p:attrNameLst>
                                      </p:cBhvr>
                                      <p:to>
                                        <p:strVal val="visible"/>
                                      </p:to>
                                    </p:set>
                                    <p:animEffect transition="in" filter="circle(in)">
                                      <p:cBhvr>
                                        <p:cTn id="24" dur="2000"/>
                                        <p:tgtEl>
                                          <p:spTgt spid="5">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circle(in)">
                                      <p:cBhvr>
                                        <p:cTn id="29" dur="2000"/>
                                        <p:tgtEl>
                                          <p:spTgt spid="5">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circle(in)">
                                      <p:cBhvr>
                                        <p:cTn id="32" dur="2000"/>
                                        <p:tgtEl>
                                          <p:spTgt spid="5">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circle(in)">
                                      <p:cBhvr>
                                        <p:cTn id="35" dur="2000"/>
                                        <p:tgtEl>
                                          <p:spTgt spid="5">
                                            <p:txEl>
                                              <p:pRg st="4" end="4"/>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circle(in)">
                                      <p:cBhvr>
                                        <p:cTn id="38" dur="20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circle(in)">
                                      <p:cBhvr>
                                        <p:cTn id="43" dur="20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circle(in)">
                                      <p:cBhvr>
                                        <p:cTn id="48" dur="2000"/>
                                        <p:tgtEl>
                                          <p:spTgt spid="5">
                                            <p:txEl>
                                              <p:pRg st="7" end="7"/>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circle(in)">
                                      <p:cBhvr>
                                        <p:cTn id="51" dur="2000"/>
                                        <p:tgtEl>
                                          <p:spTgt spid="5">
                                            <p:txEl>
                                              <p:pRg st="8" end="8"/>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circle(in)">
                                      <p:cBhvr>
                                        <p:cTn id="54" dur="2000"/>
                                        <p:tgtEl>
                                          <p:spTgt spid="5">
                                            <p:txEl>
                                              <p:pRg st="9" end="9"/>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circle(in)">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circle(in)">
                                      <p:cBhvr>
                                        <p:cTn id="62" dur="2000"/>
                                        <p:tgtEl>
                                          <p:spTgt spid="8">
                                            <p:txEl>
                                              <p:pRg st="0" end="0"/>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8">
                                            <p:txEl>
                                              <p:pRg st="1" end="1"/>
                                            </p:txEl>
                                          </p:spTgt>
                                        </p:tgtEl>
                                        <p:attrNameLst>
                                          <p:attrName>style.visibility</p:attrName>
                                        </p:attrNameLst>
                                      </p:cBhvr>
                                      <p:to>
                                        <p:strVal val="visible"/>
                                      </p:to>
                                    </p:set>
                                    <p:animEffect transition="in" filter="circle(in)">
                                      <p:cBhvr>
                                        <p:cTn id="65" dur="2000"/>
                                        <p:tgtEl>
                                          <p:spTgt spid="8">
                                            <p:txEl>
                                              <p:pRg st="1" end="1"/>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8">
                                            <p:txEl>
                                              <p:pRg st="11" end="11"/>
                                            </p:txEl>
                                          </p:spTgt>
                                        </p:tgtEl>
                                        <p:attrNameLst>
                                          <p:attrName>style.visibility</p:attrName>
                                        </p:attrNameLst>
                                      </p:cBhvr>
                                      <p:to>
                                        <p:strVal val="visible"/>
                                      </p:to>
                                    </p:set>
                                    <p:animEffect transition="in" filter="circle(in)">
                                      <p:cBhvr>
                                        <p:cTn id="68" dur="2000"/>
                                        <p:tgtEl>
                                          <p:spTgt spid="8">
                                            <p:txEl>
                                              <p:pRg st="11" end="11"/>
                                            </p:txEl>
                                          </p:spTgt>
                                        </p:tgtEl>
                                      </p:cBhvr>
                                    </p:animEffect>
                                  </p:childTnLst>
                                </p:cTn>
                              </p:par>
                              <p:par>
                                <p:cTn id="69" presetID="6" presetClass="entr" presetSubtype="16" fill="hold" nodeType="withEffect">
                                  <p:stCondLst>
                                    <p:cond delay="0"/>
                                  </p:stCondLst>
                                  <p:childTnLst>
                                    <p:set>
                                      <p:cBhvr>
                                        <p:cTn id="70" dur="1" fill="hold">
                                          <p:stCondLst>
                                            <p:cond delay="0"/>
                                          </p:stCondLst>
                                        </p:cTn>
                                        <p:tgtEl>
                                          <p:spTgt spid="8">
                                            <p:txEl>
                                              <p:pRg st="12" end="12"/>
                                            </p:txEl>
                                          </p:spTgt>
                                        </p:tgtEl>
                                        <p:attrNameLst>
                                          <p:attrName>style.visibility</p:attrName>
                                        </p:attrNameLst>
                                      </p:cBhvr>
                                      <p:to>
                                        <p:strVal val="visible"/>
                                      </p:to>
                                    </p:set>
                                    <p:animEffect transition="in" filter="circle(in)">
                                      <p:cBhvr>
                                        <p:cTn id="71" dur="2000"/>
                                        <p:tgtEl>
                                          <p:spTgt spid="8">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8">
                                            <p:txEl>
                                              <p:pRg st="2" end="2"/>
                                            </p:txEl>
                                          </p:spTgt>
                                        </p:tgtEl>
                                        <p:attrNameLst>
                                          <p:attrName>style.visibility</p:attrName>
                                        </p:attrNameLst>
                                      </p:cBhvr>
                                      <p:to>
                                        <p:strVal val="visible"/>
                                      </p:to>
                                    </p:set>
                                    <p:animEffect transition="in" filter="circle(in)">
                                      <p:cBhvr>
                                        <p:cTn id="76" dur="2000"/>
                                        <p:tgtEl>
                                          <p:spTgt spid="8">
                                            <p:txEl>
                                              <p:pRg st="2" end="2"/>
                                            </p:txEl>
                                          </p:spTgt>
                                        </p:tgtEl>
                                      </p:cBhvr>
                                    </p:animEffect>
                                  </p:childTnLst>
                                </p:cTn>
                              </p:par>
                              <p:par>
                                <p:cTn id="77" presetID="6" presetClass="entr" presetSubtype="16" fill="hold" nodeType="withEffect">
                                  <p:stCondLst>
                                    <p:cond delay="0"/>
                                  </p:stCondLst>
                                  <p:childTnLst>
                                    <p:set>
                                      <p:cBhvr>
                                        <p:cTn id="78" dur="1" fill="hold">
                                          <p:stCondLst>
                                            <p:cond delay="0"/>
                                          </p:stCondLst>
                                        </p:cTn>
                                        <p:tgtEl>
                                          <p:spTgt spid="8">
                                            <p:txEl>
                                              <p:pRg st="3" end="3"/>
                                            </p:txEl>
                                          </p:spTgt>
                                        </p:tgtEl>
                                        <p:attrNameLst>
                                          <p:attrName>style.visibility</p:attrName>
                                        </p:attrNameLst>
                                      </p:cBhvr>
                                      <p:to>
                                        <p:strVal val="visible"/>
                                      </p:to>
                                    </p:set>
                                    <p:animEffect transition="in" filter="circle(in)">
                                      <p:cBhvr>
                                        <p:cTn id="79" dur="2000"/>
                                        <p:tgtEl>
                                          <p:spTgt spid="8">
                                            <p:txEl>
                                              <p:pRg st="3" end="3"/>
                                            </p:txEl>
                                          </p:spTgt>
                                        </p:tgtEl>
                                      </p:cBhvr>
                                    </p:animEffect>
                                  </p:childTnLst>
                                </p:cTn>
                              </p:par>
                              <p:par>
                                <p:cTn id="80" presetID="6" presetClass="entr" presetSubtype="16" fill="hold" nodeType="withEffect">
                                  <p:stCondLst>
                                    <p:cond delay="0"/>
                                  </p:stCondLst>
                                  <p:childTnLst>
                                    <p:set>
                                      <p:cBhvr>
                                        <p:cTn id="81" dur="1" fill="hold">
                                          <p:stCondLst>
                                            <p:cond delay="0"/>
                                          </p:stCondLst>
                                        </p:cTn>
                                        <p:tgtEl>
                                          <p:spTgt spid="8">
                                            <p:txEl>
                                              <p:pRg st="4" end="4"/>
                                            </p:txEl>
                                          </p:spTgt>
                                        </p:tgtEl>
                                        <p:attrNameLst>
                                          <p:attrName>style.visibility</p:attrName>
                                        </p:attrNameLst>
                                      </p:cBhvr>
                                      <p:to>
                                        <p:strVal val="visible"/>
                                      </p:to>
                                    </p:set>
                                    <p:animEffect transition="in" filter="circle(in)">
                                      <p:cBhvr>
                                        <p:cTn id="82" dur="2000"/>
                                        <p:tgtEl>
                                          <p:spTgt spid="8">
                                            <p:txEl>
                                              <p:pRg st="4" end="4"/>
                                            </p:txEl>
                                          </p:spTgt>
                                        </p:tgtEl>
                                      </p:cBhvr>
                                    </p:animEffect>
                                  </p:childTnLst>
                                </p:cTn>
                              </p:par>
                              <p:par>
                                <p:cTn id="83" presetID="6" presetClass="entr" presetSubtype="16" fill="hold" nodeType="withEffect">
                                  <p:stCondLst>
                                    <p:cond delay="0"/>
                                  </p:stCondLst>
                                  <p:childTnLst>
                                    <p:set>
                                      <p:cBhvr>
                                        <p:cTn id="84" dur="1" fill="hold">
                                          <p:stCondLst>
                                            <p:cond delay="0"/>
                                          </p:stCondLst>
                                        </p:cTn>
                                        <p:tgtEl>
                                          <p:spTgt spid="8">
                                            <p:txEl>
                                              <p:pRg st="5" end="5"/>
                                            </p:txEl>
                                          </p:spTgt>
                                        </p:tgtEl>
                                        <p:attrNameLst>
                                          <p:attrName>style.visibility</p:attrName>
                                        </p:attrNameLst>
                                      </p:cBhvr>
                                      <p:to>
                                        <p:strVal val="visible"/>
                                      </p:to>
                                    </p:set>
                                    <p:animEffect transition="in" filter="circle(in)">
                                      <p:cBhvr>
                                        <p:cTn id="85" dur="2000"/>
                                        <p:tgtEl>
                                          <p:spTgt spid="8">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8">
                                            <p:txEl>
                                              <p:pRg st="6" end="6"/>
                                            </p:txEl>
                                          </p:spTgt>
                                        </p:tgtEl>
                                        <p:attrNameLst>
                                          <p:attrName>style.visibility</p:attrName>
                                        </p:attrNameLst>
                                      </p:cBhvr>
                                      <p:to>
                                        <p:strVal val="visible"/>
                                      </p:to>
                                    </p:set>
                                    <p:animEffect transition="in" filter="circle(in)">
                                      <p:cBhvr>
                                        <p:cTn id="90" dur="2000"/>
                                        <p:tgtEl>
                                          <p:spTgt spid="8">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nodeType="clickEffect">
                                  <p:stCondLst>
                                    <p:cond delay="0"/>
                                  </p:stCondLst>
                                  <p:childTnLst>
                                    <p:set>
                                      <p:cBhvr>
                                        <p:cTn id="94" dur="1" fill="hold">
                                          <p:stCondLst>
                                            <p:cond delay="0"/>
                                          </p:stCondLst>
                                        </p:cTn>
                                        <p:tgtEl>
                                          <p:spTgt spid="8">
                                            <p:txEl>
                                              <p:pRg st="7" end="7"/>
                                            </p:txEl>
                                          </p:spTgt>
                                        </p:tgtEl>
                                        <p:attrNameLst>
                                          <p:attrName>style.visibility</p:attrName>
                                        </p:attrNameLst>
                                      </p:cBhvr>
                                      <p:to>
                                        <p:strVal val="visible"/>
                                      </p:to>
                                    </p:set>
                                    <p:animEffect transition="in" filter="circle(in)">
                                      <p:cBhvr>
                                        <p:cTn id="95" dur="2000"/>
                                        <p:tgtEl>
                                          <p:spTgt spid="8">
                                            <p:txEl>
                                              <p:pRg st="7" end="7"/>
                                            </p:txEl>
                                          </p:spTgt>
                                        </p:tgtEl>
                                      </p:cBhvr>
                                    </p:animEffect>
                                  </p:childTnLst>
                                </p:cTn>
                              </p:par>
                              <p:par>
                                <p:cTn id="96" presetID="6" presetClass="entr" presetSubtype="16" fill="hold" nodeType="withEffect">
                                  <p:stCondLst>
                                    <p:cond delay="0"/>
                                  </p:stCondLst>
                                  <p:childTnLst>
                                    <p:set>
                                      <p:cBhvr>
                                        <p:cTn id="97" dur="1" fill="hold">
                                          <p:stCondLst>
                                            <p:cond delay="0"/>
                                          </p:stCondLst>
                                        </p:cTn>
                                        <p:tgtEl>
                                          <p:spTgt spid="8">
                                            <p:txEl>
                                              <p:pRg st="8" end="8"/>
                                            </p:txEl>
                                          </p:spTgt>
                                        </p:tgtEl>
                                        <p:attrNameLst>
                                          <p:attrName>style.visibility</p:attrName>
                                        </p:attrNameLst>
                                      </p:cBhvr>
                                      <p:to>
                                        <p:strVal val="visible"/>
                                      </p:to>
                                    </p:set>
                                    <p:animEffect transition="in" filter="circle(in)">
                                      <p:cBhvr>
                                        <p:cTn id="98" dur="2000"/>
                                        <p:tgtEl>
                                          <p:spTgt spid="8">
                                            <p:txEl>
                                              <p:pRg st="8" end="8"/>
                                            </p:txEl>
                                          </p:spTgt>
                                        </p:tgtEl>
                                      </p:cBhvr>
                                    </p:animEffect>
                                  </p:childTnLst>
                                </p:cTn>
                              </p:par>
                              <p:par>
                                <p:cTn id="99" presetID="6" presetClass="entr" presetSubtype="16" fill="hold" nodeType="withEffect">
                                  <p:stCondLst>
                                    <p:cond delay="0"/>
                                  </p:stCondLst>
                                  <p:childTnLst>
                                    <p:set>
                                      <p:cBhvr>
                                        <p:cTn id="100" dur="1" fill="hold">
                                          <p:stCondLst>
                                            <p:cond delay="0"/>
                                          </p:stCondLst>
                                        </p:cTn>
                                        <p:tgtEl>
                                          <p:spTgt spid="8">
                                            <p:txEl>
                                              <p:pRg st="9" end="9"/>
                                            </p:txEl>
                                          </p:spTgt>
                                        </p:tgtEl>
                                        <p:attrNameLst>
                                          <p:attrName>style.visibility</p:attrName>
                                        </p:attrNameLst>
                                      </p:cBhvr>
                                      <p:to>
                                        <p:strVal val="visible"/>
                                      </p:to>
                                    </p:set>
                                    <p:animEffect transition="in" filter="circle(in)">
                                      <p:cBhvr>
                                        <p:cTn id="101" dur="2000"/>
                                        <p:tgtEl>
                                          <p:spTgt spid="8">
                                            <p:txEl>
                                              <p:pRg st="9" end="9"/>
                                            </p:txEl>
                                          </p:spTgt>
                                        </p:tgtEl>
                                      </p:cBhvr>
                                    </p:animEffect>
                                  </p:childTnLst>
                                </p:cTn>
                              </p:par>
                              <p:par>
                                <p:cTn id="102" presetID="6" presetClass="entr" presetSubtype="16" fill="hold" nodeType="withEffect">
                                  <p:stCondLst>
                                    <p:cond delay="0"/>
                                  </p:stCondLst>
                                  <p:childTnLst>
                                    <p:set>
                                      <p:cBhvr>
                                        <p:cTn id="103" dur="1" fill="hold">
                                          <p:stCondLst>
                                            <p:cond delay="0"/>
                                          </p:stCondLst>
                                        </p:cTn>
                                        <p:tgtEl>
                                          <p:spTgt spid="8">
                                            <p:txEl>
                                              <p:pRg st="10" end="10"/>
                                            </p:txEl>
                                          </p:spTgt>
                                        </p:tgtEl>
                                        <p:attrNameLst>
                                          <p:attrName>style.visibility</p:attrName>
                                        </p:attrNameLst>
                                      </p:cBhvr>
                                      <p:to>
                                        <p:strVal val="visible"/>
                                      </p:to>
                                    </p:set>
                                    <p:animEffect transition="in" filter="circle(in)">
                                      <p:cBhvr>
                                        <p:cTn id="104" dur="2000"/>
                                        <p:tgtEl>
                                          <p:spTgt spid="8">
                                            <p:txEl>
                                              <p:pRg st="10" end="1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grpId="0"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circle(in)">
                                      <p:cBhvr>
                                        <p:cTn id="10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546" y="1988840"/>
            <a:ext cx="4317438"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walking;</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110545" y="1136938"/>
            <a:ext cx="8853943"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
        <p:nvSpPr>
          <p:cNvPr id="7"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8" name="矩形 7">
            <a:extLst>
              <a:ext uri="{FF2B5EF4-FFF2-40B4-BE49-F238E27FC236}">
                <a16:creationId xmlns:a16="http://schemas.microsoft.com/office/drawing/2014/main" id="{C19B84B1-7D2D-4D35-9513-0DCAB9CA76B7}"/>
              </a:ext>
            </a:extLst>
          </p:cNvPr>
          <p:cNvSpPr/>
          <p:nvPr/>
        </p:nvSpPr>
        <p:spPr>
          <a:xfrm>
            <a:off x="4716018" y="1978094"/>
            <a:ext cx="4248470"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walking;</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cxnSp>
        <p:nvCxnSpPr>
          <p:cNvPr id="3" name="直接连接符 2">
            <a:extLst>
              <a:ext uri="{FF2B5EF4-FFF2-40B4-BE49-F238E27FC236}">
                <a16:creationId xmlns:a16="http://schemas.microsoft.com/office/drawing/2014/main" id="{E10B9EAE-BEC2-4125-A0F3-1EC22CFC8C04}"/>
              </a:ext>
            </a:extLst>
          </p:cNvPr>
          <p:cNvCxnSpPr/>
          <p:nvPr/>
        </p:nvCxnSpPr>
        <p:spPr>
          <a:xfrm>
            <a:off x="2771800" y="3068960"/>
            <a:ext cx="0" cy="648072"/>
          </a:xfrm>
          <a:prstGeom prst="line">
            <a:avLst/>
          </a:prstGeom>
          <a:ln w="88900">
            <a:solidFill>
              <a:srgbClr val="7030A0"/>
            </a:solidFill>
          </a:ln>
        </p:spPr>
        <p:style>
          <a:lnRef idx="1">
            <a:schemeClr val="accent2"/>
          </a:lnRef>
          <a:fillRef idx="0">
            <a:schemeClr val="accent2"/>
          </a:fillRef>
          <a:effectRef idx="0">
            <a:schemeClr val="accent2"/>
          </a:effectRef>
          <a:fontRef idx="minor">
            <a:schemeClr val="tx1"/>
          </a:fontRef>
        </p:style>
      </p:cxnSp>
      <p:cxnSp>
        <p:nvCxnSpPr>
          <p:cNvPr id="9" name="直接连接符 8">
            <a:extLst>
              <a:ext uri="{FF2B5EF4-FFF2-40B4-BE49-F238E27FC236}">
                <a16:creationId xmlns:a16="http://schemas.microsoft.com/office/drawing/2014/main" id="{58D11271-1149-4243-BB94-9886493A5F7E}"/>
              </a:ext>
            </a:extLst>
          </p:cNvPr>
          <p:cNvCxnSpPr/>
          <p:nvPr/>
        </p:nvCxnSpPr>
        <p:spPr>
          <a:xfrm>
            <a:off x="7380312" y="3068960"/>
            <a:ext cx="0" cy="648072"/>
          </a:xfrm>
          <a:prstGeom prst="line">
            <a:avLst/>
          </a:prstGeom>
          <a:ln w="88900">
            <a:solidFill>
              <a:srgbClr val="7030A0"/>
            </a:solidFill>
          </a:ln>
        </p:spPr>
        <p:style>
          <a:lnRef idx="1">
            <a:schemeClr val="accent2"/>
          </a:lnRef>
          <a:fillRef idx="0">
            <a:schemeClr val="accent2"/>
          </a:fillRef>
          <a:effectRef idx="0">
            <a:schemeClr val="accent2"/>
          </a:effectRef>
          <a:fontRef idx="minor">
            <a:schemeClr val="tx1"/>
          </a:fontRef>
        </p:style>
      </p:cxnSp>
      <p:sp>
        <p:nvSpPr>
          <p:cNvPr id="4" name="文本框 3">
            <a:extLst>
              <a:ext uri="{FF2B5EF4-FFF2-40B4-BE49-F238E27FC236}">
                <a16:creationId xmlns:a16="http://schemas.microsoft.com/office/drawing/2014/main" id="{B6C2A580-B177-4BD2-83C0-20E852022F90}"/>
              </a:ext>
            </a:extLst>
          </p:cNvPr>
          <p:cNvSpPr txBox="1"/>
          <p:nvPr/>
        </p:nvSpPr>
        <p:spPr>
          <a:xfrm>
            <a:off x="5195155" y="5609857"/>
            <a:ext cx="3816421" cy="461665"/>
          </a:xfrm>
          <a:prstGeom prst="rect">
            <a:avLst/>
          </a:prstGeom>
          <a:noFill/>
        </p:spPr>
        <p:txBody>
          <a:bodyPr wrap="square" rtlCol="0">
            <a:spAutoFit/>
          </a:bodyPr>
          <a:lstStyle/>
          <a:p>
            <a:r>
              <a:rPr lang="zh-CN" altLang="en-US" sz="2400" b="1" dirty="0">
                <a:solidFill>
                  <a:srgbClr val="C00000"/>
                </a:solidFill>
              </a:rPr>
              <a:t>错误，均无法上桥了！！！</a:t>
            </a:r>
          </a:p>
        </p:txBody>
      </p:sp>
    </p:spTree>
    <p:extLst>
      <p:ext uri="{BB962C8B-B14F-4D97-AF65-F5344CB8AC3E}">
        <p14:creationId xmlns:p14="http://schemas.microsoft.com/office/powerpoint/2010/main" val="22625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4" name="内容占位符 2"/>
          <p:cNvSpPr>
            <a:spLocks noGrp="1"/>
          </p:cNvSpPr>
          <p:nvPr>
            <p:ph idx="1"/>
          </p:nvPr>
        </p:nvSpPr>
        <p:spPr>
          <a:xfrm>
            <a:off x="395536" y="1412776"/>
            <a:ext cx="8496944" cy="4525963"/>
          </a:xfrm>
        </p:spPr>
        <p:txBody>
          <a:bodyPr/>
          <a:lstStyle/>
          <a:p>
            <a:pPr>
              <a:spcAft>
                <a:spcPct val="20000"/>
              </a:spcAft>
            </a:pPr>
            <a:r>
              <a:rPr lang="zh-CN" altLang="en-US" b="0" dirty="0"/>
              <a:t>读者和写者问题示例</a:t>
            </a:r>
            <a:r>
              <a:rPr lang="en-US" altLang="zh-CN" b="0" dirty="0"/>
              <a:t>3</a:t>
            </a:r>
            <a:endParaRPr lang="zh-CN" altLang="en-US" b="0" dirty="0"/>
          </a:p>
          <a:p>
            <a:pPr>
              <a:lnSpc>
                <a:spcPct val="120000"/>
              </a:lnSpc>
              <a:spcAft>
                <a:spcPct val="20000"/>
              </a:spcAft>
              <a:buNone/>
            </a:pPr>
            <a:r>
              <a:rPr lang="zh-CN" altLang="en-US" sz="2400" b="0" dirty="0">
                <a:latin typeface="宋体" pitchFamily="2" charset="-122"/>
                <a:ea typeface="宋体" pitchFamily="2" charset="-122"/>
              </a:rPr>
              <a:t>  有一座东西方向的独木桥，同一方向的行人可连续过桥。当某一方向有行人过桥时，另一方向行人必须等待。桥上没有行人过桥时，任何一端的行人均可上桥。出于安全考虑，</a:t>
            </a:r>
            <a:r>
              <a:rPr lang="zh-CN" altLang="en-US" sz="2400" dirty="0">
                <a:solidFill>
                  <a:srgbClr val="C00000"/>
                </a:solidFill>
                <a:latin typeface="宋体" pitchFamily="2" charset="-122"/>
                <a:ea typeface="宋体" pitchFamily="2" charset="-122"/>
              </a:rPr>
              <a:t>独木桥的最大承重为</a:t>
            </a:r>
            <a:r>
              <a:rPr lang="en-US" altLang="zh-CN" sz="2400" dirty="0">
                <a:solidFill>
                  <a:srgbClr val="C00000"/>
                </a:solidFill>
                <a:latin typeface="宋体" pitchFamily="2" charset="-122"/>
                <a:ea typeface="宋体" pitchFamily="2" charset="-122"/>
              </a:rPr>
              <a:t>4</a:t>
            </a:r>
            <a:r>
              <a:rPr lang="zh-CN" altLang="en-US" sz="2400" dirty="0">
                <a:solidFill>
                  <a:srgbClr val="C00000"/>
                </a:solidFill>
                <a:latin typeface="宋体" pitchFamily="2" charset="-122"/>
                <a:ea typeface="宋体" pitchFamily="2" charset="-122"/>
              </a:rPr>
              <a:t>人</a:t>
            </a:r>
            <a:r>
              <a:rPr lang="zh-CN" altLang="en-US" sz="2400" b="0" dirty="0">
                <a:latin typeface="宋体" pitchFamily="2" charset="-122"/>
                <a:ea typeface="宋体" pitchFamily="2" charset="-122"/>
              </a:rPr>
              <a:t>，即同时位于桥上的行人数目不能超过</a:t>
            </a:r>
            <a:r>
              <a:rPr lang="en-US" altLang="zh-CN" sz="2400" b="0" dirty="0">
                <a:latin typeface="宋体" pitchFamily="2" charset="-122"/>
                <a:ea typeface="宋体" pitchFamily="2" charset="-122"/>
              </a:rPr>
              <a:t>4</a:t>
            </a:r>
            <a:r>
              <a:rPr lang="zh-CN" altLang="en-US" sz="2400" b="0" dirty="0">
                <a:latin typeface="宋体" pitchFamily="2" charset="-122"/>
                <a:ea typeface="宋体" pitchFamily="2" charset="-122"/>
              </a:rPr>
              <a:t>。请用</a:t>
            </a:r>
            <a:r>
              <a:rPr lang="en-US" altLang="zh-CN" sz="2400" b="0" dirty="0">
                <a:latin typeface="宋体" pitchFamily="2" charset="-122"/>
                <a:ea typeface="宋体" pitchFamily="2" charset="-122"/>
              </a:rPr>
              <a:t>P</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V</a:t>
            </a:r>
            <a:r>
              <a:rPr lang="zh-CN" altLang="en-US" sz="2400" b="0" dirty="0">
                <a:latin typeface="宋体" pitchFamily="2" charset="-122"/>
                <a:ea typeface="宋体" pitchFamily="2" charset="-122"/>
              </a:rPr>
              <a:t>操作来实现东西两端人过桥问题。      </a:t>
            </a:r>
            <a:endParaRPr lang="en-US" altLang="zh-CN" sz="2400" b="0" dirty="0">
              <a:latin typeface="宋体" pitchFamily="2" charset="-122"/>
              <a:ea typeface="宋体" pitchFamily="2" charset="-122"/>
            </a:endParaRPr>
          </a:p>
        </p:txBody>
      </p:sp>
      <p:sp>
        <p:nvSpPr>
          <p:cNvPr id="5" name="矩形 4"/>
          <p:cNvSpPr/>
          <p:nvPr/>
        </p:nvSpPr>
        <p:spPr>
          <a:xfrm>
            <a:off x="2987824" y="5013176"/>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79912" y="4581128"/>
            <a:ext cx="1008112" cy="400110"/>
          </a:xfrm>
          <a:prstGeom prst="rect">
            <a:avLst/>
          </a:prstGeom>
          <a:noFill/>
        </p:spPr>
        <p:txBody>
          <a:bodyPr wrap="square" rtlCol="0">
            <a:spAutoFit/>
          </a:bodyPr>
          <a:lstStyle/>
          <a:p>
            <a:r>
              <a:rPr lang="zh-CN" altLang="en-US" sz="2000" dirty="0"/>
              <a:t>独木桥</a:t>
            </a:r>
          </a:p>
        </p:txBody>
      </p:sp>
      <p:sp>
        <p:nvSpPr>
          <p:cNvPr id="7" name="TextBox 6"/>
          <p:cNvSpPr txBox="1"/>
          <p:nvPr/>
        </p:nvSpPr>
        <p:spPr>
          <a:xfrm>
            <a:off x="2321750" y="5116542"/>
            <a:ext cx="450050" cy="400110"/>
          </a:xfrm>
          <a:prstGeom prst="rect">
            <a:avLst/>
          </a:prstGeom>
          <a:noFill/>
        </p:spPr>
        <p:txBody>
          <a:bodyPr wrap="square" rtlCol="0">
            <a:spAutoFit/>
          </a:bodyPr>
          <a:lstStyle/>
          <a:p>
            <a:r>
              <a:rPr lang="zh-CN" altLang="en-US" sz="2000" dirty="0"/>
              <a:t>西</a:t>
            </a:r>
          </a:p>
        </p:txBody>
      </p:sp>
      <p:sp>
        <p:nvSpPr>
          <p:cNvPr id="8" name="TextBox 7"/>
          <p:cNvSpPr txBox="1"/>
          <p:nvPr/>
        </p:nvSpPr>
        <p:spPr>
          <a:xfrm>
            <a:off x="5724128" y="5118001"/>
            <a:ext cx="900100" cy="400110"/>
          </a:xfrm>
          <a:prstGeom prst="rect">
            <a:avLst/>
          </a:prstGeom>
          <a:noFill/>
        </p:spPr>
        <p:txBody>
          <a:bodyPr wrap="square" rtlCol="0">
            <a:spAutoFit/>
          </a:bodyPr>
          <a:lstStyle/>
          <a:p>
            <a:r>
              <a:rPr lang="zh-CN" altLang="en-US" sz="2000" dirty="0"/>
              <a:t>东</a:t>
            </a:r>
          </a:p>
        </p:txBody>
      </p:sp>
    </p:spTree>
    <p:extLst>
      <p:ext uri="{BB962C8B-B14F-4D97-AF65-F5344CB8AC3E}">
        <p14:creationId xmlns:p14="http://schemas.microsoft.com/office/powerpoint/2010/main" val="334177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340768"/>
            <a:ext cx="8229600" cy="4680520"/>
          </a:xfrm>
        </p:spPr>
        <p:txBody>
          <a:bodyPr/>
          <a:lstStyle/>
          <a:p>
            <a:pPr>
              <a:spcAft>
                <a:spcPct val="20000"/>
              </a:spcAft>
            </a:pPr>
            <a:r>
              <a:rPr lang="zh-CN" altLang="en-US" b="0" dirty="0"/>
              <a:t>读者和写者问题示例</a:t>
            </a:r>
            <a:r>
              <a:rPr lang="en-US" altLang="zh-CN" b="0" dirty="0"/>
              <a:t>3</a:t>
            </a:r>
            <a:r>
              <a:rPr lang="en-US" altLang="zh-CN" b="0" dirty="0">
                <a:latin typeface="Courier New"/>
              </a:rPr>
              <a:t>——</a:t>
            </a:r>
            <a:r>
              <a:rPr lang="zh-CN" altLang="en-US" b="0" dirty="0"/>
              <a:t>分析</a:t>
            </a:r>
          </a:p>
          <a:p>
            <a:pPr lvl="1">
              <a:spcAft>
                <a:spcPct val="20000"/>
              </a:spcAft>
              <a:buFont typeface="Wingdings" pitchFamily="2" charset="2"/>
              <a:buChar char="Ø"/>
            </a:pPr>
            <a:r>
              <a:rPr lang="zh-CN" altLang="en-US" dirty="0">
                <a:solidFill>
                  <a:srgbClr val="C00000"/>
                </a:solidFill>
                <a:latin typeface="宋体" pitchFamily="2" charset="-122"/>
                <a:ea typeface="宋体" pitchFamily="2" charset="-122"/>
              </a:rPr>
              <a:t>读者</a:t>
            </a:r>
            <a:r>
              <a:rPr lang="zh-CN" altLang="en-US" b="0" dirty="0">
                <a:latin typeface="宋体" pitchFamily="2" charset="-122"/>
                <a:ea typeface="宋体" pitchFamily="2" charset="-122"/>
              </a:rPr>
              <a:t>优先问题</a:t>
            </a:r>
            <a:endParaRPr lang="en-US" altLang="zh-CN" b="0" dirty="0">
              <a:latin typeface="宋体" pitchFamily="2" charset="-122"/>
              <a:ea typeface="宋体" pitchFamily="2" charset="-122"/>
            </a:endParaRPr>
          </a:p>
          <a:p>
            <a:pPr lvl="1">
              <a:spcAft>
                <a:spcPct val="20000"/>
              </a:spcAft>
              <a:buFont typeface="Wingdings" pitchFamily="2" charset="2"/>
              <a:buChar char="Ø"/>
            </a:pPr>
            <a:r>
              <a:rPr lang="zh-CN" altLang="en-US" b="0" dirty="0">
                <a:latin typeface="宋体" pitchFamily="2" charset="-122"/>
                <a:ea typeface="宋体" pitchFamily="2" charset="-122"/>
              </a:rPr>
              <a:t>行人</a:t>
            </a:r>
            <a:r>
              <a:rPr lang="zh-CN" altLang="en-US" dirty="0">
                <a:solidFill>
                  <a:srgbClr val="0000CC"/>
                </a:solidFill>
                <a:latin typeface="宋体" pitchFamily="2" charset="-122"/>
                <a:ea typeface="宋体" pitchFamily="2" charset="-122"/>
              </a:rPr>
              <a:t>首先上桥</a:t>
            </a:r>
            <a:r>
              <a:rPr lang="zh-CN" altLang="en-US" b="0" dirty="0">
                <a:latin typeface="宋体" pitchFamily="2" charset="-122"/>
                <a:ea typeface="宋体" pitchFamily="2" charset="-122"/>
              </a:rPr>
              <a:t>的一方为</a:t>
            </a:r>
            <a:r>
              <a:rPr lang="zh-CN" altLang="en-US" dirty="0">
                <a:solidFill>
                  <a:srgbClr val="0000CC"/>
                </a:solidFill>
                <a:latin typeface="宋体" pitchFamily="2" charset="-122"/>
                <a:ea typeface="宋体" pitchFamily="2" charset="-122"/>
              </a:rPr>
              <a:t>读者</a:t>
            </a:r>
            <a:r>
              <a:rPr lang="zh-CN" altLang="en-US" b="0" dirty="0">
                <a:latin typeface="宋体" pitchFamily="2" charset="-122"/>
                <a:ea typeface="宋体" pitchFamily="2" charset="-122"/>
              </a:rPr>
              <a:t>，另一方为写者</a:t>
            </a:r>
            <a:endParaRPr lang="en-US" altLang="zh-CN" dirty="0">
              <a:solidFill>
                <a:srgbClr val="C00000"/>
              </a:solidFill>
              <a:latin typeface="宋体" pitchFamily="2" charset="-122"/>
              <a:ea typeface="宋体" pitchFamily="2" charset="-122"/>
            </a:endParaRPr>
          </a:p>
          <a:p>
            <a:pPr lvl="1">
              <a:spcAft>
                <a:spcPct val="20000"/>
              </a:spcAft>
              <a:buFont typeface="Wingdings" pitchFamily="2" charset="2"/>
              <a:buChar char="Ø"/>
            </a:pPr>
            <a:r>
              <a:rPr lang="zh-CN" altLang="en-US" dirty="0">
                <a:solidFill>
                  <a:srgbClr val="7030A0"/>
                </a:solidFill>
                <a:latin typeface="宋体" pitchFamily="2" charset="-122"/>
                <a:ea typeface="宋体" pitchFamily="2" charset="-122"/>
              </a:rPr>
              <a:t>桥</a:t>
            </a:r>
            <a:r>
              <a:rPr lang="en-US" altLang="zh-CN" dirty="0">
                <a:solidFill>
                  <a:srgbClr val="7030A0"/>
                </a:solidFill>
                <a:latin typeface="宋体" pitchFamily="2" charset="-122"/>
                <a:ea typeface="宋体" pitchFamily="2" charset="-122"/>
              </a:rPr>
              <a:t>-</a:t>
            </a:r>
            <a:r>
              <a:rPr lang="zh-CN" altLang="en-US" dirty="0">
                <a:solidFill>
                  <a:srgbClr val="7030A0"/>
                </a:solidFill>
                <a:latin typeface="宋体" pitchFamily="2" charset="-122"/>
                <a:ea typeface="宋体" pitchFamily="2" charset="-122"/>
              </a:rPr>
              <a:t>共享数据</a:t>
            </a:r>
          </a:p>
          <a:p>
            <a:pPr lvl="1">
              <a:spcAft>
                <a:spcPct val="20000"/>
              </a:spcAft>
              <a:buFont typeface="Wingdings" pitchFamily="2" charset="2"/>
              <a:buChar char="Ø"/>
            </a:pPr>
            <a:r>
              <a:rPr lang="en-US" altLang="zh-CN" dirty="0" err="1">
                <a:solidFill>
                  <a:srgbClr val="00B050"/>
                </a:solidFill>
                <a:latin typeface="宋体" pitchFamily="2" charset="-122"/>
                <a:ea typeface="宋体" pitchFamily="2" charset="-122"/>
              </a:rPr>
              <a:t>mutex</a:t>
            </a:r>
            <a:r>
              <a:rPr lang="zh-CN" altLang="en-US" b="0" dirty="0">
                <a:latin typeface="宋体" pitchFamily="2" charset="-122"/>
                <a:ea typeface="宋体" pitchFamily="2" charset="-122"/>
              </a:rPr>
              <a:t>：互斥信号量，用于读者互斥写者</a:t>
            </a:r>
            <a:endParaRPr lang="en-US" altLang="zh-CN" dirty="0">
              <a:solidFill>
                <a:srgbClr val="7030A0"/>
              </a:solidFill>
              <a:latin typeface="宋体" pitchFamily="2" charset="-122"/>
              <a:ea typeface="宋体" pitchFamily="2" charset="-122"/>
            </a:endParaRPr>
          </a:p>
          <a:p>
            <a:pPr lvl="1" eaLnBrk="1" hangingPunct="1">
              <a:spcAft>
                <a:spcPct val="20000"/>
              </a:spcAft>
            </a:pPr>
            <a:r>
              <a:rPr lang="en-US" altLang="zh-CN" dirty="0" err="1">
                <a:solidFill>
                  <a:srgbClr val="00B0F0"/>
                </a:solidFill>
                <a:latin typeface="宋体" pitchFamily="2" charset="-122"/>
                <a:ea typeface="宋体" pitchFamily="2" charset="-122"/>
              </a:rPr>
              <a:t>countR</a:t>
            </a:r>
            <a:r>
              <a:rPr lang="zh-CN" altLang="en-US" b="0" dirty="0">
                <a:latin typeface="宋体" pitchFamily="2" charset="-122"/>
                <a:ea typeface="宋体" pitchFamily="2" charset="-122"/>
              </a:rPr>
              <a:t>：统计读者数目（同一方向要过桥的行人数目）</a:t>
            </a:r>
          </a:p>
          <a:p>
            <a:pPr lvl="1" eaLnBrk="1" hangingPunct="1">
              <a:spcAft>
                <a:spcPct val="20000"/>
              </a:spcAft>
            </a:pPr>
            <a:r>
              <a:rPr lang="en-US" altLang="zh-CN" dirty="0" err="1">
                <a:solidFill>
                  <a:schemeClr val="accent1">
                    <a:lumMod val="75000"/>
                  </a:schemeClr>
                </a:solidFill>
                <a:latin typeface="宋体" pitchFamily="2" charset="-122"/>
                <a:ea typeface="宋体" pitchFamily="2" charset="-122"/>
              </a:rPr>
              <a:t>mutexR</a:t>
            </a:r>
            <a:r>
              <a:rPr lang="zh-CN" altLang="en-US" b="0" dirty="0">
                <a:latin typeface="宋体" pitchFamily="2" charset="-122"/>
                <a:ea typeface="宋体" pitchFamily="2" charset="-122"/>
              </a:rPr>
              <a:t>：对变量</a:t>
            </a:r>
            <a:r>
              <a:rPr lang="en-US" altLang="zh-CN" b="0" dirty="0" err="1">
                <a:latin typeface="宋体" pitchFamily="2" charset="-122"/>
                <a:ea typeface="宋体" pitchFamily="2" charset="-122"/>
              </a:rPr>
              <a:t>countR</a:t>
            </a:r>
            <a:r>
              <a:rPr lang="zh-CN" altLang="en-US" b="0" dirty="0">
                <a:latin typeface="宋体" pitchFamily="2" charset="-122"/>
                <a:ea typeface="宋体" pitchFamily="2" charset="-122"/>
              </a:rPr>
              <a:t>互斥算术操作</a:t>
            </a:r>
            <a:endParaRPr lang="en-US" altLang="zh-CN" b="0" dirty="0">
              <a:latin typeface="宋体" pitchFamily="2" charset="-122"/>
              <a:ea typeface="宋体" pitchFamily="2" charset="-122"/>
            </a:endParaRPr>
          </a:p>
          <a:p>
            <a:pPr lvl="1" eaLnBrk="1" hangingPunct="1">
              <a:spcAft>
                <a:spcPct val="20000"/>
              </a:spcAft>
            </a:pPr>
            <a:r>
              <a:rPr lang="en-US" altLang="zh-CN" dirty="0">
                <a:solidFill>
                  <a:srgbClr val="000000"/>
                </a:solidFill>
                <a:latin typeface="宋体" pitchFamily="2" charset="-122"/>
                <a:ea typeface="宋体" pitchFamily="2" charset="-122"/>
              </a:rPr>
              <a:t>count</a:t>
            </a:r>
            <a:r>
              <a:rPr lang="en-US" altLang="zh-CN" b="0" dirty="0">
                <a:latin typeface="宋体" pitchFamily="2" charset="-122"/>
                <a:ea typeface="宋体" pitchFamily="2" charset="-122"/>
              </a:rPr>
              <a:t>: </a:t>
            </a:r>
            <a:r>
              <a:rPr lang="zh-CN" altLang="en-US" b="0" dirty="0">
                <a:latin typeface="宋体" pitchFamily="2" charset="-122"/>
                <a:ea typeface="宋体" pitchFamily="2" charset="-122"/>
              </a:rPr>
              <a:t>位于独木桥上的行人数目</a:t>
            </a:r>
          </a:p>
          <a:p>
            <a:pPr lvl="1">
              <a:spcAft>
                <a:spcPct val="20000"/>
              </a:spcAft>
              <a:buFont typeface="Wingdings" pitchFamily="2" charset="2"/>
              <a:buChar char="Ø"/>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327879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6570" y="1700808"/>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2"/>
                </a:solidFill>
                <a:latin typeface="Consolas" pitchFamily="49" charset="0"/>
                <a:ea typeface="黑体"/>
                <a:cs typeface="Consolas" pitchFamily="49" charset="0"/>
              </a:rPr>
              <a:t>P(count);</a:t>
            </a:r>
            <a:endParaRPr kumimoji="0" lang="zh-CN" altLang="zh-CN" sz="2000" b="1" i="0" u="none" strike="noStrike" kern="0" cap="none" spc="0" normalizeH="0" baseline="0" noProof="0" dirty="0">
              <a:ln>
                <a:noFill/>
              </a:ln>
              <a:solidFill>
                <a:schemeClr val="accent2"/>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2"/>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980728"/>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=1,count=4;</a:t>
            </a:r>
            <a:endParaRPr lang="zh-CN" altLang="zh-CN" sz="2000" dirty="0">
              <a:solidFill>
                <a:prstClr val="black"/>
              </a:solidFill>
              <a:latin typeface="Consolas" pitchFamily="49" charset="0"/>
              <a:ea typeface="黑体"/>
              <a:cs typeface="Consolas" pitchFamily="49" charset="0"/>
            </a:endParaRPr>
          </a:p>
        </p:txBody>
      </p:sp>
      <p:sp>
        <p:nvSpPr>
          <p:cNvPr id="7"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17609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circle(in)">
                                      <p:cBhvr>
                                        <p:cTn id="18" dur="2000"/>
                                        <p:tgtEl>
                                          <p:spTgt spid="5">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13" end="13"/>
                                            </p:txEl>
                                          </p:spTgt>
                                        </p:tgtEl>
                                        <p:attrNameLst>
                                          <p:attrName>style.visibility</p:attrName>
                                        </p:attrNameLst>
                                      </p:cBhvr>
                                      <p:to>
                                        <p:strVal val="visible"/>
                                      </p:to>
                                    </p:set>
                                    <p:animEffect transition="in" filter="circle(in)">
                                      <p:cBhvr>
                                        <p:cTn id="21" dur="2000"/>
                                        <p:tgtEl>
                                          <p:spTgt spid="5">
                                            <p:txEl>
                                              <p:pRg st="13" end="1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14" end="14"/>
                                            </p:txEl>
                                          </p:spTgt>
                                        </p:tgtEl>
                                        <p:attrNameLst>
                                          <p:attrName>style.visibility</p:attrName>
                                        </p:attrNameLst>
                                      </p:cBhvr>
                                      <p:to>
                                        <p:strVal val="visible"/>
                                      </p:to>
                                    </p:set>
                                    <p:animEffect transition="in" filter="circle(in)">
                                      <p:cBhvr>
                                        <p:cTn id="24" dur="2000"/>
                                        <p:tgtEl>
                                          <p:spTgt spid="5">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circle(in)">
                                      <p:cBhvr>
                                        <p:cTn id="29" dur="2000"/>
                                        <p:tgtEl>
                                          <p:spTgt spid="5">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circle(in)">
                                      <p:cBhvr>
                                        <p:cTn id="32" dur="2000"/>
                                        <p:tgtEl>
                                          <p:spTgt spid="5">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circle(in)">
                                      <p:cBhvr>
                                        <p:cTn id="35" dur="2000"/>
                                        <p:tgtEl>
                                          <p:spTgt spid="5">
                                            <p:txEl>
                                              <p:pRg st="4" end="4"/>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circle(in)">
                                      <p:cBhvr>
                                        <p:cTn id="38" dur="2000"/>
                                        <p:tgtEl>
                                          <p:spTgt spid="5">
                                            <p:txEl>
                                              <p:pRg st="5" end="5"/>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circle(in)">
                                      <p:cBhvr>
                                        <p:cTn id="41" dur="2000"/>
                                        <p:tgtEl>
                                          <p:spTgt spid="5">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circle(in)">
                                      <p:cBhvr>
                                        <p:cTn id="46" dur="2000"/>
                                        <p:tgtEl>
                                          <p:spTgt spid="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circle(in)">
                                      <p:cBhvr>
                                        <p:cTn id="51" dur="2000"/>
                                        <p:tgtEl>
                                          <p:spTgt spid="5">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circle(in)">
                                      <p:cBhvr>
                                        <p:cTn id="56" dur="2000"/>
                                        <p:tgtEl>
                                          <p:spTgt spid="5">
                                            <p:txEl>
                                              <p:pRg st="9" end="9"/>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Effect transition="in" filter="circle(in)">
                                      <p:cBhvr>
                                        <p:cTn id="59" dur="2000"/>
                                        <p:tgtEl>
                                          <p:spTgt spid="5">
                                            <p:txEl>
                                              <p:pRg st="10" end="10"/>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circle(in)">
                                      <p:cBhvr>
                                        <p:cTn id="62" dur="2000"/>
                                        <p:tgtEl>
                                          <p:spTgt spid="5">
                                            <p:txEl>
                                              <p:pRg st="11" end="11"/>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Effect transition="in" filter="circle(in)">
                                      <p:cBhvr>
                                        <p:cTn id="65"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578" y="1340768"/>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lang="en-US" altLang="zh-CN" sz="2000" kern="0" dirty="0">
                <a:solidFill>
                  <a:prstClr val="black"/>
                </a:solidFill>
                <a:latin typeface="Consolas" pitchFamily="49" charset="0"/>
                <a:ea typeface="黑体"/>
                <a:cs typeface="Consolas" pitchFamily="49" charset="0"/>
              </a:rPr>
              <a:t>);</a:t>
            </a:r>
            <a:endPar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fontAlgn="auto">
              <a:spcBef>
                <a:spcPts val="0"/>
              </a:spcBef>
              <a:spcAft>
                <a:spcPts val="0"/>
              </a:spcAf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2"/>
                </a:solidFill>
                <a:latin typeface="Consolas" pitchFamily="49" charset="0"/>
                <a:ea typeface="黑体"/>
                <a:cs typeface="Consolas" pitchFamily="49" charset="0"/>
              </a:rPr>
              <a:t>P(count);</a:t>
            </a:r>
            <a:endParaRPr lang="zh-CN" altLang="zh-CN" sz="2000" b="1" kern="0" dirty="0">
              <a:solidFill>
                <a:schemeClr val="accent2"/>
              </a:solidFill>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2"/>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9126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animEffect transition="in" filter="circle(in)">
                                      <p:cBhvr>
                                        <p:cTn id="13" dur="2000"/>
                                        <p:tgtEl>
                                          <p:spTgt spid="5">
                                            <p:txEl>
                                              <p:pRg st="13" end="1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xEl>
                                              <p:pRg st="14" end="14"/>
                                            </p:txEl>
                                          </p:spTgt>
                                        </p:tgtEl>
                                        <p:attrNameLst>
                                          <p:attrName>style.visibility</p:attrName>
                                        </p:attrNameLst>
                                      </p:cBhvr>
                                      <p:to>
                                        <p:strVal val="visible"/>
                                      </p:to>
                                    </p:set>
                                    <p:animEffect transition="in" filter="circle(in)">
                                      <p:cBhvr>
                                        <p:cTn id="16" dur="2000"/>
                                        <p:tgtEl>
                                          <p:spTgt spid="5">
                                            <p:txEl>
                                              <p:pRg st="14" end="1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circle(in)">
                                      <p:cBhvr>
                                        <p:cTn id="21" dur="2000"/>
                                        <p:tgtEl>
                                          <p:spTgt spid="5">
                                            <p:txEl>
                                              <p:pRg st="2" end="2"/>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circle(in)">
                                      <p:cBhvr>
                                        <p:cTn id="24" dur="2000"/>
                                        <p:tgtEl>
                                          <p:spTgt spid="5">
                                            <p:txEl>
                                              <p:pRg st="3" end="3"/>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circle(in)">
                                      <p:cBhvr>
                                        <p:cTn id="30" dur="2000"/>
                                        <p:tgtEl>
                                          <p:spTgt spid="5">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circle(in)">
                                      <p:cBhvr>
                                        <p:cTn id="33" dur="20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circle(in)">
                                      <p:cBhvr>
                                        <p:cTn id="38" dur="20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circle(in)">
                                      <p:cBhvr>
                                        <p:cTn id="43" dur="2000"/>
                                        <p:tgtEl>
                                          <p:spTgt spid="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circle(in)">
                                      <p:cBhvr>
                                        <p:cTn id="48" dur="2000"/>
                                        <p:tgtEl>
                                          <p:spTgt spid="5">
                                            <p:txEl>
                                              <p:pRg st="9" end="9"/>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circle(in)">
                                      <p:cBhvr>
                                        <p:cTn id="51" dur="2000"/>
                                        <p:tgtEl>
                                          <p:spTgt spid="5">
                                            <p:txEl>
                                              <p:pRg st="10" end="10"/>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5">
                                            <p:txEl>
                                              <p:pRg st="11" end="11"/>
                                            </p:txEl>
                                          </p:spTgt>
                                        </p:tgtEl>
                                        <p:attrNameLst>
                                          <p:attrName>style.visibility</p:attrName>
                                        </p:attrNameLst>
                                      </p:cBhvr>
                                      <p:to>
                                        <p:strVal val="visible"/>
                                      </p:to>
                                    </p:set>
                                    <p:animEffect transition="in" filter="circle(in)">
                                      <p:cBhvr>
                                        <p:cTn id="54" dur="2000"/>
                                        <p:tgtEl>
                                          <p:spTgt spid="5">
                                            <p:txEl>
                                              <p:pRg st="11" end="11"/>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circle(in)">
                                      <p:cBhvr>
                                        <p:cTn id="5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zh-CN" altLang="en-US" dirty="0"/>
              <a:t>补充</a:t>
            </a:r>
            <a:r>
              <a:rPr lang="en-US" altLang="zh-CN" dirty="0"/>
              <a:t>——</a:t>
            </a:r>
            <a:r>
              <a:rPr lang="zh-CN" altLang="en-US" dirty="0"/>
              <a:t>理发师睡觉问</a:t>
            </a:r>
            <a:r>
              <a:rPr lang="en-US" altLang="en-US" dirty="0"/>
              <a:t>题</a:t>
            </a:r>
            <a:endParaRPr lang="zh-CN" altLang="en-US" b="1" dirty="0">
              <a:latin typeface="Times New Roman" pitchFamily="18" charset="0"/>
              <a:ea typeface="黑体" pitchFamily="49" charset="-122"/>
              <a:cs typeface="Times New Roman" pitchFamily="18" charset="0"/>
            </a:endParaRPr>
          </a:p>
        </p:txBody>
      </p:sp>
      <p:sp>
        <p:nvSpPr>
          <p:cNvPr id="4" name="内容占位符 2"/>
          <p:cNvSpPr>
            <a:spLocks noGrp="1"/>
          </p:cNvSpPr>
          <p:nvPr>
            <p:ph idx="4294967295"/>
          </p:nvPr>
        </p:nvSpPr>
        <p:spPr>
          <a:xfrm>
            <a:off x="446856" y="3511550"/>
            <a:ext cx="8229600" cy="2365375"/>
          </a:xfrm>
        </p:spPr>
        <p:txBody>
          <a:bodyPr/>
          <a:lstStyle/>
          <a:p>
            <a:pPr>
              <a:lnSpc>
                <a:spcPct val="125000"/>
              </a:lnSpc>
              <a:spcAft>
                <a:spcPct val="20000"/>
              </a:spcAft>
              <a:buFont typeface="Arial" pitchFamily="34" charset="0"/>
              <a:buNone/>
            </a:pPr>
            <a:r>
              <a:rPr lang="zh-CN" altLang="en-US" sz="2400" b="0" dirty="0">
                <a:latin typeface="+mn-ea"/>
                <a:ea typeface="+mn-ea"/>
              </a:rPr>
              <a:t>      理发店有</a:t>
            </a:r>
            <a:r>
              <a:rPr lang="en-US" altLang="zh-CN" sz="2400" b="0" dirty="0">
                <a:latin typeface="+mn-ea"/>
                <a:ea typeface="+mn-ea"/>
              </a:rPr>
              <a:t>1</a:t>
            </a:r>
            <a:r>
              <a:rPr lang="zh-CN" altLang="en-US" sz="2400" b="0" dirty="0">
                <a:latin typeface="+mn-ea"/>
                <a:ea typeface="+mn-ea"/>
              </a:rPr>
              <a:t>位理发师、</a:t>
            </a:r>
            <a:r>
              <a:rPr lang="en-US" altLang="zh-CN" sz="2400" b="0" dirty="0">
                <a:latin typeface="+mn-ea"/>
                <a:ea typeface="+mn-ea"/>
              </a:rPr>
              <a:t>1</a:t>
            </a:r>
            <a:r>
              <a:rPr lang="zh-CN" altLang="en-US" sz="2400" b="0" dirty="0">
                <a:latin typeface="+mn-ea"/>
                <a:ea typeface="+mn-ea"/>
              </a:rPr>
              <a:t>把理发椅和</a:t>
            </a:r>
            <a:r>
              <a:rPr lang="en-US" altLang="zh-CN" sz="2400" b="0" dirty="0">
                <a:latin typeface="+mn-ea"/>
                <a:ea typeface="+mn-ea"/>
              </a:rPr>
              <a:t>5</a:t>
            </a:r>
            <a:r>
              <a:rPr lang="zh-CN" altLang="en-US" sz="2400" b="0" dirty="0">
                <a:latin typeface="+mn-ea"/>
                <a:ea typeface="+mn-ea"/>
              </a:rPr>
              <a:t>把供等候理发的顾客坐的椅子。如果没有顾客，则理发师睡觉。当一个顾客到来时，他必须叫醒理发师。如果理发师正在理发时又有顾客到来，则如果有空椅子可坐，他就坐下来等。如果没有空椅子，他就离开。</a:t>
            </a:r>
          </a:p>
        </p:txBody>
      </p:sp>
      <p:pic>
        <p:nvPicPr>
          <p:cNvPr id="7" name="Picture 4" descr="http://gentlemanredux.com/blog/wp-content/uploads/2010/04/4.16.10-Barbershop-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945" y="1484784"/>
            <a:ext cx="2703175"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136429498"/>
              </p:ext>
            </p:extLst>
          </p:nvPr>
        </p:nvGraphicFramePr>
        <p:xfrm>
          <a:off x="1979613" y="1628775"/>
          <a:ext cx="4135437" cy="4478338"/>
        </p:xfrm>
        <a:graphic>
          <a:graphicData uri="http://schemas.openxmlformats.org/presentationml/2006/ole">
            <mc:AlternateContent xmlns:mc="http://schemas.openxmlformats.org/markup-compatibility/2006">
              <mc:Choice xmlns:v="urn:schemas-microsoft-com:vml" Requires="v">
                <p:oleObj spid="_x0000_s580683" name="Visio" r:id="rId3" imgW="2554579" imgH="2766819" progId="Visio.Drawing.11">
                  <p:embed/>
                </p:oleObj>
              </mc:Choice>
              <mc:Fallback>
                <p:oleObj name="Visio" r:id="rId3" imgW="2554579" imgH="27668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28775"/>
                        <a:ext cx="4135437" cy="4478338"/>
                      </a:xfrm>
                      <a:prstGeom prst="rect">
                        <a:avLst/>
                      </a:prstGeom>
                      <a:solidFill>
                        <a:schemeClr val="tx2">
                          <a:lumMod val="20000"/>
                          <a:lumOff val="80000"/>
                        </a:schemeClr>
                      </a:solidFill>
                      <a:ln>
                        <a:noFill/>
                      </a:ln>
                      <a:effectLst/>
                    </p:spPr>
                  </p:pic>
                </p:oleObj>
              </mc:Fallback>
            </mc:AlternateContent>
          </a:graphicData>
        </a:graphic>
      </p:graphicFrame>
      <p:sp>
        <p:nvSpPr>
          <p:cNvPr id="6" name="标题 1"/>
          <p:cNvSpPr>
            <a:spLocks noGrp="1"/>
          </p:cNvSpPr>
          <p:nvPr>
            <p:ph type="title"/>
          </p:nvPr>
        </p:nvSpPr>
        <p:spPr/>
        <p:txBody>
          <a:bodyPr/>
          <a:lstStyle/>
          <a:p>
            <a:r>
              <a:rPr lang="zh-CN" altLang="en-US" dirty="0"/>
              <a:t>补充</a:t>
            </a:r>
            <a:r>
              <a:rPr lang="en-US" altLang="zh-CN" dirty="0"/>
              <a:t>——</a:t>
            </a:r>
            <a:r>
              <a:rPr lang="zh-CN" altLang="en-US" dirty="0"/>
              <a:t>理发师睡觉问</a:t>
            </a:r>
            <a:r>
              <a:rPr lang="en-US" altLang="en-US" dirty="0"/>
              <a:t>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0" y="981075"/>
            <a:ext cx="8229600" cy="4525963"/>
          </a:xfrm>
        </p:spPr>
        <p:txBody>
          <a:bodyPr/>
          <a:lstStyle/>
          <a:p>
            <a:pPr>
              <a:spcAft>
                <a:spcPct val="20000"/>
              </a:spcAft>
            </a:pPr>
            <a:r>
              <a:rPr lang="zh-CN" altLang="en-US" b="0" dirty="0">
                <a:ea typeface="黑体" pitchFamily="49" charset="-122"/>
              </a:rPr>
              <a:t>理发师和顾客工作流程</a:t>
            </a:r>
            <a:endParaRPr lang="zh-CN" altLang="en-US" b="0" dirty="0">
              <a:latin typeface="宋体" pitchFamily="2" charset="-122"/>
            </a:endParaRPr>
          </a:p>
        </p:txBody>
      </p:sp>
    </p:spTree>
    <p:extLst>
      <p:ext uri="{BB962C8B-B14F-4D97-AF65-F5344CB8AC3E}">
        <p14:creationId xmlns:p14="http://schemas.microsoft.com/office/powerpoint/2010/main" val="203969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FFBF1-4DDB-C649-91D3-039CCE8D6DD4}"/>
              </a:ext>
            </a:extLst>
          </p:cNvPr>
          <p:cNvSpPr>
            <a:spLocks noGrp="1"/>
          </p:cNvSpPr>
          <p:nvPr>
            <p:ph type="title"/>
          </p:nvPr>
        </p:nvSpPr>
        <p:spPr/>
        <p:txBody>
          <a:bodyPr/>
          <a:lstStyle/>
          <a:p>
            <a:r>
              <a:rPr kumimoji="1" lang="en-US" altLang="zh-CN" dirty="0"/>
              <a:t>2.12.1</a:t>
            </a:r>
            <a:r>
              <a:rPr kumimoji="1" lang="zh-CN" altLang="en-US" dirty="0"/>
              <a:t>并发控制的产生</a:t>
            </a:r>
          </a:p>
        </p:txBody>
      </p:sp>
      <p:sp>
        <p:nvSpPr>
          <p:cNvPr id="3" name="内容占位符 2">
            <a:extLst>
              <a:ext uri="{FF2B5EF4-FFF2-40B4-BE49-F238E27FC236}">
                <a16:creationId xmlns:a16="http://schemas.microsoft.com/office/drawing/2014/main" id="{8B70E152-E120-7B44-9F8E-F03EA2F838DA}"/>
              </a:ext>
            </a:extLst>
          </p:cNvPr>
          <p:cNvSpPr>
            <a:spLocks noGrp="1"/>
          </p:cNvSpPr>
          <p:nvPr>
            <p:ph idx="1"/>
          </p:nvPr>
        </p:nvSpPr>
        <p:spPr>
          <a:xfrm>
            <a:off x="107504" y="1003176"/>
            <a:ext cx="8784976" cy="5450160"/>
          </a:xfrm>
        </p:spPr>
        <p:txBody>
          <a:bodyPr/>
          <a:lstStyle/>
          <a:p>
            <a:pPr marL="457200" lvl="1" indent="0">
              <a:buNone/>
            </a:pPr>
            <a:r>
              <a:rPr kumimoji="1" lang="zh-CN" altLang="en-US" dirty="0">
                <a:latin typeface="+mn-ea"/>
                <a:ea typeface="+mn-ea"/>
              </a:rPr>
              <a:t>在多处理器下，</a:t>
            </a:r>
            <a:r>
              <a:rPr kumimoji="1" lang="en-US" altLang="zh-CN" dirty="0">
                <a:latin typeface="Times New Roman" panose="02020603050405020304" pitchFamily="18" charset="0"/>
                <a:ea typeface="+mn-ea"/>
              </a:rPr>
              <a:t>P1</a:t>
            </a:r>
            <a:r>
              <a:rPr kumimoji="1" lang="zh-CN" altLang="en-US" dirty="0">
                <a:latin typeface="+mn-ea"/>
                <a:ea typeface="+mn-ea"/>
              </a:rPr>
              <a:t>和</a:t>
            </a:r>
            <a:r>
              <a:rPr kumimoji="1" lang="en-US" altLang="zh-CN" dirty="0">
                <a:latin typeface="Times New Roman" panose="02020603050405020304" pitchFamily="18" charset="0"/>
                <a:ea typeface="+mn-ea"/>
              </a:rPr>
              <a:t>P2</a:t>
            </a:r>
            <a:r>
              <a:rPr kumimoji="1" lang="zh-CN" altLang="en-US" dirty="0">
                <a:latin typeface="+mn-ea"/>
                <a:ea typeface="+mn-ea"/>
              </a:rPr>
              <a:t>共享</a:t>
            </a:r>
            <a:r>
              <a:rPr kumimoji="1" lang="en-US" altLang="zh-CN" dirty="0">
                <a:latin typeface="Times New Roman" panose="02020603050405020304" pitchFamily="18" charset="0"/>
                <a:ea typeface="+mn-ea"/>
              </a:rPr>
              <a:t>echo</a:t>
            </a:r>
            <a:r>
              <a:rPr kumimoji="1" lang="zh-CN" altLang="en-US" dirty="0">
                <a:latin typeface="+mn-ea"/>
                <a:ea typeface="+mn-ea"/>
              </a:rPr>
              <a:t>过程可能会产生的问题。</a:t>
            </a:r>
            <a:r>
              <a:rPr kumimoji="1" lang="en-US" altLang="zh-CN" dirty="0">
                <a:latin typeface="Times New Roman" panose="02020603050405020304" pitchFamily="18" charset="0"/>
                <a:ea typeface="+mn-ea"/>
              </a:rPr>
              <a:t>P1</a:t>
            </a:r>
            <a:r>
              <a:rPr kumimoji="1" lang="en-US" altLang="zh-CN" dirty="0">
                <a:latin typeface="+mn-ea"/>
                <a:ea typeface="+mn-ea"/>
              </a:rPr>
              <a:t> </a:t>
            </a:r>
            <a:r>
              <a:rPr kumimoji="1" lang="zh-CN" altLang="en-US" dirty="0">
                <a:latin typeface="+mn-ea"/>
                <a:ea typeface="+mn-ea"/>
              </a:rPr>
              <a:t>和</a:t>
            </a:r>
            <a:r>
              <a:rPr kumimoji="1" lang="en-US" altLang="zh-CN" dirty="0">
                <a:latin typeface="Times New Roman" panose="02020603050405020304" pitchFamily="18" charset="0"/>
                <a:ea typeface="+mn-ea"/>
              </a:rPr>
              <a:t>P2</a:t>
            </a:r>
            <a:r>
              <a:rPr kumimoji="1" lang="zh-CN" altLang="en-US" dirty="0">
                <a:latin typeface="+mn-ea"/>
                <a:ea typeface="+mn-ea"/>
              </a:rPr>
              <a:t>分别在单独的处理器上执行，同一行的事件并行</a:t>
            </a:r>
            <a:endParaRPr kumimoji="1" lang="en-US" altLang="zh-CN" dirty="0">
              <a:latin typeface="+mn-ea"/>
              <a:ea typeface="+mn-ea"/>
            </a:endParaRPr>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dirty="0"/>
          </a:p>
          <a:p>
            <a:pPr marL="457200" lvl="1" indent="0">
              <a:buNone/>
            </a:pPr>
            <a:endParaRPr kumimoji="1" lang="en-US" altLang="zh-CN" sz="1200" dirty="0"/>
          </a:p>
          <a:p>
            <a:pPr marL="457200" lvl="1" indent="0">
              <a:buNone/>
            </a:pPr>
            <a:r>
              <a:rPr kumimoji="1" lang="en-US" altLang="zh-CN" sz="2000" dirty="0">
                <a:latin typeface="Times New Roman" panose="02020603050405020304" pitchFamily="18" charset="0"/>
                <a:ea typeface="+mn-ea"/>
              </a:rPr>
              <a:t>P1</a:t>
            </a:r>
            <a:r>
              <a:rPr kumimoji="1" lang="zh-CN" altLang="en-US" sz="2000" dirty="0">
                <a:latin typeface="Times New Roman" panose="02020603050405020304" pitchFamily="18" charset="0"/>
                <a:ea typeface="+mn-ea"/>
              </a:rPr>
              <a:t> </a:t>
            </a:r>
            <a:r>
              <a:rPr kumimoji="1" lang="zh-CN" altLang="en-US" sz="2000" dirty="0">
                <a:latin typeface="+mn-ea"/>
                <a:ea typeface="+mn-ea"/>
              </a:rPr>
              <a:t>输入为</a:t>
            </a:r>
            <a:r>
              <a:rPr kumimoji="1" lang="en-US" altLang="zh-CN" sz="2000" dirty="0">
                <a:latin typeface="Times New Roman" panose="02020603050405020304" pitchFamily="18" charset="0"/>
                <a:ea typeface="+mn-ea"/>
              </a:rPr>
              <a:t>x</a:t>
            </a:r>
            <a:r>
              <a:rPr kumimoji="1" lang="en-US" altLang="zh-CN" sz="2000" dirty="0">
                <a:latin typeface="+mn-ea"/>
                <a:ea typeface="+mn-ea"/>
              </a:rPr>
              <a:t>, </a:t>
            </a:r>
            <a:r>
              <a:rPr kumimoji="1" lang="zh-CN" altLang="en-US" sz="2000" dirty="0">
                <a:latin typeface="+mn-ea"/>
                <a:ea typeface="+mn-ea"/>
              </a:rPr>
              <a:t>输出为</a:t>
            </a:r>
            <a:r>
              <a:rPr kumimoji="1" lang="en-US" altLang="zh-CN" sz="2000" dirty="0">
                <a:latin typeface="Times New Roman" panose="02020603050405020304" pitchFamily="18" charset="0"/>
                <a:ea typeface="+mn-ea"/>
              </a:rPr>
              <a:t>y</a:t>
            </a:r>
            <a:r>
              <a:rPr kumimoji="1" lang="en-US" altLang="zh-CN" sz="2000" dirty="0">
                <a:latin typeface="+mn-ea"/>
                <a:ea typeface="+mn-ea"/>
              </a:rPr>
              <a:t>.</a:t>
            </a:r>
          </a:p>
          <a:p>
            <a:pPr marL="457200" lvl="1" indent="0">
              <a:buNone/>
            </a:pPr>
            <a:r>
              <a:rPr kumimoji="1" lang="zh-CN" altLang="en-US" sz="2000" dirty="0">
                <a:latin typeface="+mn-ea"/>
                <a:ea typeface="+mn-ea"/>
              </a:rPr>
              <a:t>问题的原因：在于共享全局变量</a:t>
            </a:r>
            <a:r>
              <a:rPr kumimoji="1" lang="en-US" altLang="zh-CN" sz="2000" dirty="0">
                <a:latin typeface="Times New Roman" panose="02020603050405020304" pitchFamily="18" charset="0"/>
                <a:ea typeface="+mn-ea"/>
              </a:rPr>
              <a:t>chin</a:t>
            </a:r>
            <a:r>
              <a:rPr kumimoji="1" lang="zh-CN" altLang="en-US" sz="2000" dirty="0">
                <a:latin typeface="+mn-ea"/>
                <a:ea typeface="+mn-ea"/>
              </a:rPr>
              <a:t>，两个进程可以同时执行</a:t>
            </a:r>
            <a:endParaRPr kumimoji="1" lang="en-US" altLang="zh-CN" sz="2000" dirty="0">
              <a:latin typeface="+mn-ea"/>
              <a:ea typeface="+mn-ea"/>
            </a:endParaRPr>
          </a:p>
          <a:p>
            <a:pPr marL="457200" lvl="1" indent="0">
              <a:buNone/>
            </a:pPr>
            <a:r>
              <a:rPr kumimoji="1" lang="zh-CN" altLang="en-US" sz="2000" dirty="0">
                <a:latin typeface="+mn-ea"/>
                <a:ea typeface="+mn-ea"/>
              </a:rPr>
              <a:t>如何解决？</a:t>
            </a:r>
            <a:endParaRPr kumimoji="1" lang="en-US" altLang="zh-CN" sz="2000" dirty="0">
              <a:latin typeface="+mn-ea"/>
              <a:ea typeface="+mn-ea"/>
            </a:endParaRPr>
          </a:p>
        </p:txBody>
      </p:sp>
      <p:sp>
        <p:nvSpPr>
          <p:cNvPr id="4" name="文本框 3">
            <a:extLst>
              <a:ext uri="{FF2B5EF4-FFF2-40B4-BE49-F238E27FC236}">
                <a16:creationId xmlns:a16="http://schemas.microsoft.com/office/drawing/2014/main" id="{2A24483A-1287-4B4A-8765-1A53C16CB1E6}"/>
              </a:ext>
            </a:extLst>
          </p:cNvPr>
          <p:cNvSpPr txBox="1"/>
          <p:nvPr/>
        </p:nvSpPr>
        <p:spPr>
          <a:xfrm>
            <a:off x="1115616" y="2016584"/>
            <a:ext cx="3425091" cy="2852576"/>
          </a:xfrm>
          <a:prstGeom prst="rect">
            <a:avLst/>
          </a:prstGeom>
          <a:solidFill>
            <a:schemeClr val="accent2"/>
          </a:solidFill>
        </p:spPr>
        <p:txBody>
          <a:bodyPr wrap="square" rtlCol="0">
            <a:spAutoFit/>
          </a:bodyPr>
          <a:lstStyle/>
          <a:p>
            <a:pPr marL="0" indent="0" algn="ctr">
              <a:lnSpc>
                <a:spcPts val="1860"/>
              </a:lnSpc>
              <a:buNone/>
            </a:pPr>
            <a:r>
              <a:rPr kumimoji="1" lang="en-US" altLang="zh-CN" dirty="0">
                <a:latin typeface="+mn-lt"/>
                <a:ea typeface="+mj-ea"/>
              </a:rPr>
              <a:t>P1</a:t>
            </a:r>
            <a:r>
              <a:rPr kumimoji="1" lang="zh-CN" altLang="en-US" dirty="0">
                <a:latin typeface="+mn-lt"/>
                <a:ea typeface="+mj-ea"/>
              </a:rPr>
              <a:t>输入</a:t>
            </a:r>
            <a:r>
              <a:rPr kumimoji="1" lang="en-US" altLang="zh-CN" dirty="0">
                <a:latin typeface="+mn-lt"/>
                <a:ea typeface="+mj-ea"/>
              </a:rPr>
              <a:t>x</a:t>
            </a:r>
          </a:p>
          <a:p>
            <a:pPr marL="0" indent="0">
              <a:lnSpc>
                <a:spcPts val="1860"/>
              </a:lnSpc>
              <a:buNone/>
            </a:pPr>
            <a:r>
              <a:rPr kumimoji="1" lang="zh-CN" altLang="en-US" dirty="0">
                <a:latin typeface="+mn-lt"/>
                <a:ea typeface="+mj-ea"/>
              </a:rPr>
              <a:t> </a:t>
            </a:r>
            <a:r>
              <a:rPr kumimoji="1" lang="en-US" altLang="zh-CN" dirty="0">
                <a:latin typeface="+mn-lt"/>
                <a:ea typeface="+mj-ea"/>
              </a:rPr>
              <a:t>void</a:t>
            </a:r>
            <a:r>
              <a:rPr kumimoji="1" lang="zh-CN" altLang="en-US" dirty="0">
                <a:latin typeface="+mn-lt"/>
                <a:ea typeface="+mj-ea"/>
              </a:rPr>
              <a:t> </a:t>
            </a:r>
            <a:r>
              <a:rPr kumimoji="1" lang="en-US" altLang="zh-CN" dirty="0">
                <a:latin typeface="+mn-lt"/>
                <a:ea typeface="+mj-ea"/>
              </a:rPr>
              <a:t>echo()</a:t>
            </a:r>
          </a:p>
          <a:p>
            <a:pPr marL="0" indent="0">
              <a:lnSpc>
                <a:spcPts val="1860"/>
              </a:lnSpc>
              <a:buNone/>
            </a:pPr>
            <a:r>
              <a:rPr kumimoji="1" lang="zh-CN" altLang="en-US" dirty="0">
                <a:latin typeface="+mn-lt"/>
                <a:ea typeface="+mj-ea"/>
              </a:rPr>
              <a:t> </a:t>
            </a:r>
            <a:r>
              <a:rPr kumimoji="1" lang="en-US" altLang="zh-CN" dirty="0">
                <a:latin typeface="+mn-lt"/>
                <a:ea typeface="+mj-ea"/>
              </a:rPr>
              <a:t>{</a:t>
            </a:r>
          </a:p>
          <a:p>
            <a:pPr marL="742950" lvl="1" indent="-285750">
              <a:lnSpc>
                <a:spcPts val="1860"/>
              </a:lnSpc>
              <a:buFont typeface="Wingdings" pitchFamily="2" charset="2"/>
              <a:buChar char="l"/>
            </a:pPr>
            <a:r>
              <a:rPr kumimoji="1" lang="en-US" altLang="zh-CN" dirty="0">
                <a:latin typeface="+mn-lt"/>
                <a:ea typeface="+mj-ea"/>
              </a:rPr>
              <a:t> </a:t>
            </a:r>
          </a:p>
          <a:p>
            <a:pPr lvl="1">
              <a:lnSpc>
                <a:spcPts val="1860"/>
              </a:lnSpc>
            </a:pPr>
            <a:r>
              <a:rPr kumimoji="1" lang="en-US" altLang="zh-CN" dirty="0">
                <a:latin typeface="+mn-lt"/>
                <a:ea typeface="+mj-ea"/>
              </a:rPr>
              <a:t>chin = </a:t>
            </a:r>
            <a:r>
              <a:rPr kumimoji="1" lang="en-US" altLang="zh-CN" dirty="0" err="1">
                <a:latin typeface="+mn-lt"/>
                <a:ea typeface="+mj-ea"/>
              </a:rPr>
              <a:t>getchar</a:t>
            </a:r>
            <a:r>
              <a:rPr kumimoji="1" lang="en-US" altLang="zh-CN" dirty="0">
                <a:latin typeface="+mn-lt"/>
                <a:ea typeface="+mj-ea"/>
              </a:rPr>
              <a:t>();</a:t>
            </a:r>
            <a:endParaRPr kumimoji="1" lang="en-US" altLang="zh-CN" sz="1600" dirty="0">
              <a:latin typeface="+mn-lt"/>
              <a:ea typeface="+mj-ea"/>
            </a:endParaRPr>
          </a:p>
          <a:p>
            <a:pPr marL="742950" lvl="1" indent="-285750">
              <a:lnSpc>
                <a:spcPts val="1860"/>
              </a:lnSpc>
              <a:buFont typeface="Wingdings" pitchFamily="2" charset="2"/>
              <a:buChar char="l"/>
            </a:pPr>
            <a:r>
              <a:rPr kumimoji="1" lang="en-US" altLang="zh-CN" dirty="0">
                <a:latin typeface="+mn-lt"/>
                <a:ea typeface="+mj-ea"/>
              </a:rPr>
              <a:t> </a:t>
            </a:r>
          </a:p>
          <a:p>
            <a:pPr lvl="1">
              <a:lnSpc>
                <a:spcPts val="1860"/>
              </a:lnSpc>
            </a:pPr>
            <a:r>
              <a:rPr kumimoji="1" lang="en-US" altLang="zh-CN" dirty="0">
                <a:latin typeface="+mn-lt"/>
                <a:ea typeface="+mj-ea"/>
              </a:rPr>
              <a:t> </a:t>
            </a:r>
            <a:r>
              <a:rPr kumimoji="1" lang="en-US" altLang="zh-CN" dirty="0" err="1">
                <a:latin typeface="+mn-lt"/>
                <a:ea typeface="+mj-ea"/>
              </a:rPr>
              <a:t>chout</a:t>
            </a:r>
            <a:r>
              <a:rPr kumimoji="1" lang="en-US" altLang="zh-CN" dirty="0">
                <a:latin typeface="+mn-lt"/>
                <a:ea typeface="+mj-ea"/>
              </a:rPr>
              <a:t> = chin;</a:t>
            </a:r>
          </a:p>
          <a:p>
            <a:pPr lvl="1">
              <a:lnSpc>
                <a:spcPts val="1860"/>
              </a:lnSpc>
            </a:pPr>
            <a:r>
              <a:rPr kumimoji="1" lang="en-US" altLang="zh-CN" dirty="0">
                <a:latin typeface="+mn-lt"/>
                <a:ea typeface="+mj-ea"/>
              </a:rPr>
              <a:t> </a:t>
            </a:r>
            <a:r>
              <a:rPr kumimoji="1" lang="en-US" altLang="zh-CN" dirty="0" err="1">
                <a:latin typeface="+mn-lt"/>
                <a:ea typeface="+mj-ea"/>
              </a:rPr>
              <a:t>putchar</a:t>
            </a:r>
            <a:r>
              <a:rPr kumimoji="1" lang="en-US" altLang="zh-CN" dirty="0">
                <a:latin typeface="+mn-lt"/>
                <a:ea typeface="+mj-ea"/>
              </a:rPr>
              <a:t>(</a:t>
            </a:r>
            <a:r>
              <a:rPr kumimoji="1" lang="en-US" altLang="zh-CN" dirty="0" err="1">
                <a:latin typeface="+mn-lt"/>
                <a:ea typeface="+mj-ea"/>
              </a:rPr>
              <a:t>chout</a:t>
            </a:r>
            <a:r>
              <a:rPr kumimoji="1" lang="en-US" altLang="zh-CN" dirty="0">
                <a:latin typeface="+mn-lt"/>
                <a:ea typeface="+mj-ea"/>
              </a:rPr>
              <a:t>);</a:t>
            </a:r>
          </a:p>
          <a:p>
            <a:pPr marL="742950" lvl="1" indent="-285750">
              <a:lnSpc>
                <a:spcPts val="1860"/>
              </a:lnSpc>
              <a:buFont typeface="Wingdings" pitchFamily="2" charset="2"/>
              <a:buChar char="l"/>
            </a:pPr>
            <a:r>
              <a:rPr kumimoji="1" lang="en-US" altLang="zh-CN" dirty="0">
                <a:latin typeface="+mn-lt"/>
                <a:ea typeface="+mj-ea"/>
              </a:rPr>
              <a:t> </a:t>
            </a:r>
          </a:p>
          <a:p>
            <a:pPr marL="742950" lvl="1" indent="-285750">
              <a:lnSpc>
                <a:spcPts val="1860"/>
              </a:lnSpc>
              <a:buFont typeface="Wingdings" pitchFamily="2" charset="2"/>
              <a:buChar char="l"/>
            </a:pPr>
            <a:r>
              <a:rPr kumimoji="1" lang="en-US" altLang="zh-CN" dirty="0">
                <a:latin typeface="+mn-lt"/>
                <a:ea typeface="+mj-ea"/>
              </a:rPr>
              <a:t> </a:t>
            </a:r>
          </a:p>
          <a:p>
            <a:pPr>
              <a:lnSpc>
                <a:spcPct val="150000"/>
              </a:lnSpc>
            </a:pPr>
            <a:r>
              <a:rPr kumimoji="1" lang="en-US" altLang="zh-CN" sz="1400" dirty="0">
                <a:latin typeface="+mn-lt"/>
                <a:ea typeface="+mj-ea"/>
              </a:rPr>
              <a:t> </a:t>
            </a:r>
            <a:r>
              <a:rPr kumimoji="1" lang="en-US" altLang="zh-CN" sz="1600" dirty="0">
                <a:latin typeface="+mn-lt"/>
                <a:ea typeface="+mj-ea"/>
              </a:rPr>
              <a:t>}</a:t>
            </a:r>
            <a:endParaRPr kumimoji="1" lang="en-US" altLang="zh-CN" sz="1400" dirty="0">
              <a:latin typeface="+mn-lt"/>
              <a:ea typeface="+mj-ea"/>
            </a:endParaRPr>
          </a:p>
        </p:txBody>
      </p:sp>
      <p:sp>
        <p:nvSpPr>
          <p:cNvPr id="5" name="文本框 4">
            <a:extLst>
              <a:ext uri="{FF2B5EF4-FFF2-40B4-BE49-F238E27FC236}">
                <a16:creationId xmlns:a16="http://schemas.microsoft.com/office/drawing/2014/main" id="{727C19EB-16C0-2147-B30A-D5669EC8AD5F}"/>
              </a:ext>
            </a:extLst>
          </p:cNvPr>
          <p:cNvSpPr txBox="1"/>
          <p:nvPr/>
        </p:nvSpPr>
        <p:spPr>
          <a:xfrm>
            <a:off x="4982990" y="1976123"/>
            <a:ext cx="3425091" cy="2772554"/>
          </a:xfrm>
          <a:prstGeom prst="rect">
            <a:avLst/>
          </a:prstGeom>
          <a:solidFill>
            <a:schemeClr val="tx2">
              <a:lumMod val="40000"/>
              <a:lumOff val="60000"/>
            </a:schemeClr>
          </a:solidFill>
        </p:spPr>
        <p:txBody>
          <a:bodyPr wrap="square" rtlCol="0">
            <a:spAutoFit/>
          </a:bodyPr>
          <a:lstStyle/>
          <a:p>
            <a:pPr marL="0" indent="0" algn="ctr">
              <a:lnSpc>
                <a:spcPts val="1860"/>
              </a:lnSpc>
              <a:buNone/>
            </a:pPr>
            <a:r>
              <a:rPr kumimoji="1" lang="en-US" altLang="zh-CN" dirty="0">
                <a:latin typeface="+mn-lt"/>
                <a:ea typeface="+mj-ea"/>
              </a:rPr>
              <a:t>P2</a:t>
            </a:r>
            <a:r>
              <a:rPr kumimoji="1" lang="zh-CN" altLang="en-US" dirty="0">
                <a:latin typeface="+mn-lt"/>
                <a:ea typeface="+mj-ea"/>
              </a:rPr>
              <a:t> 输入</a:t>
            </a:r>
            <a:r>
              <a:rPr kumimoji="1" lang="en-US" altLang="zh-CN" dirty="0">
                <a:latin typeface="+mn-lt"/>
                <a:ea typeface="+mj-ea"/>
              </a:rPr>
              <a:t>y</a:t>
            </a:r>
          </a:p>
          <a:p>
            <a:pPr marL="0" indent="0">
              <a:lnSpc>
                <a:spcPts val="1860"/>
              </a:lnSpc>
              <a:buNone/>
            </a:pPr>
            <a:r>
              <a:rPr kumimoji="1" lang="en-US" altLang="zh-CN" dirty="0">
                <a:latin typeface="+mn-lt"/>
                <a:ea typeface="+mj-ea"/>
              </a:rPr>
              <a:t>void</a:t>
            </a:r>
            <a:r>
              <a:rPr kumimoji="1" lang="zh-CN" altLang="en-US" dirty="0">
                <a:latin typeface="+mn-lt"/>
                <a:ea typeface="+mj-ea"/>
              </a:rPr>
              <a:t> </a:t>
            </a:r>
            <a:r>
              <a:rPr kumimoji="1" lang="en-US" altLang="zh-CN" dirty="0">
                <a:latin typeface="+mn-lt"/>
                <a:ea typeface="+mj-ea"/>
              </a:rPr>
              <a:t>echo()</a:t>
            </a:r>
          </a:p>
          <a:p>
            <a:pPr marL="0" indent="0">
              <a:lnSpc>
                <a:spcPts val="1860"/>
              </a:lnSpc>
              <a:buNone/>
            </a:pPr>
            <a:r>
              <a:rPr kumimoji="1" lang="zh-CN" altLang="en-US" dirty="0">
                <a:latin typeface="+mn-lt"/>
                <a:ea typeface="+mj-ea"/>
              </a:rPr>
              <a:t> </a:t>
            </a:r>
            <a:r>
              <a:rPr kumimoji="1" lang="en-US" altLang="zh-CN" dirty="0">
                <a:latin typeface="+mn-lt"/>
                <a:ea typeface="+mj-ea"/>
              </a:rPr>
              <a:t>{</a:t>
            </a:r>
          </a:p>
          <a:p>
            <a:pPr marL="742950" lvl="1" indent="-285750">
              <a:lnSpc>
                <a:spcPts val="1860"/>
              </a:lnSpc>
              <a:buFont typeface="Wingdings" pitchFamily="2" charset="2"/>
              <a:buChar char="l"/>
            </a:pPr>
            <a:r>
              <a:rPr kumimoji="1" lang="en-US" altLang="zh-CN" dirty="0">
                <a:latin typeface="+mn-lt"/>
                <a:ea typeface="+mj-ea"/>
              </a:rPr>
              <a:t> </a:t>
            </a:r>
          </a:p>
          <a:p>
            <a:pPr marL="742950" lvl="1" indent="-285750">
              <a:lnSpc>
                <a:spcPts val="1860"/>
              </a:lnSpc>
              <a:buFont typeface="Wingdings" pitchFamily="2" charset="2"/>
              <a:buChar char="l"/>
            </a:pPr>
            <a:r>
              <a:rPr kumimoji="1" lang="en-US" altLang="zh-CN" dirty="0">
                <a:latin typeface="+mn-lt"/>
                <a:ea typeface="+mj-ea"/>
              </a:rPr>
              <a:t> </a:t>
            </a:r>
          </a:p>
          <a:p>
            <a:pPr lvl="1">
              <a:lnSpc>
                <a:spcPts val="1860"/>
              </a:lnSpc>
            </a:pPr>
            <a:r>
              <a:rPr kumimoji="1" lang="en-US" altLang="zh-CN" dirty="0">
                <a:latin typeface="+mn-lt"/>
                <a:ea typeface="+mj-ea"/>
              </a:rPr>
              <a:t> chin = </a:t>
            </a:r>
            <a:r>
              <a:rPr kumimoji="1" lang="en-US" altLang="zh-CN" dirty="0" err="1">
                <a:latin typeface="+mn-lt"/>
                <a:ea typeface="+mj-ea"/>
              </a:rPr>
              <a:t>getchar</a:t>
            </a:r>
            <a:r>
              <a:rPr kumimoji="1" lang="en-US" altLang="zh-CN" dirty="0">
                <a:latin typeface="+mn-lt"/>
                <a:ea typeface="+mj-ea"/>
              </a:rPr>
              <a:t>();</a:t>
            </a:r>
            <a:r>
              <a:rPr kumimoji="1" lang="zh-CN" altLang="en-US" dirty="0">
                <a:latin typeface="+mn-lt"/>
                <a:ea typeface="+mj-ea"/>
              </a:rPr>
              <a:t> </a:t>
            </a:r>
            <a:endParaRPr kumimoji="1" lang="en-US" altLang="zh-CN" dirty="0">
              <a:latin typeface="+mn-lt"/>
              <a:ea typeface="+mj-ea"/>
            </a:endParaRPr>
          </a:p>
          <a:p>
            <a:pPr lvl="1">
              <a:lnSpc>
                <a:spcPts val="1860"/>
              </a:lnSpc>
            </a:pPr>
            <a:r>
              <a:rPr kumimoji="1" lang="en-US" altLang="zh-CN" dirty="0">
                <a:latin typeface="+mn-lt"/>
                <a:ea typeface="+mj-ea"/>
              </a:rPr>
              <a:t> </a:t>
            </a:r>
            <a:r>
              <a:rPr kumimoji="1" lang="en-US" altLang="zh-CN" dirty="0" err="1">
                <a:latin typeface="+mn-lt"/>
                <a:ea typeface="+mj-ea"/>
              </a:rPr>
              <a:t>chout</a:t>
            </a:r>
            <a:r>
              <a:rPr kumimoji="1" lang="en-US" altLang="zh-CN" dirty="0">
                <a:latin typeface="+mn-lt"/>
                <a:ea typeface="+mj-ea"/>
              </a:rPr>
              <a:t> = chin;</a:t>
            </a:r>
            <a:r>
              <a:rPr kumimoji="1" lang="zh-CN" altLang="en-US" dirty="0">
                <a:latin typeface="+mn-lt"/>
                <a:ea typeface="+mj-ea"/>
              </a:rPr>
              <a:t> </a:t>
            </a:r>
            <a:endParaRPr kumimoji="1" lang="en-US" altLang="zh-CN" dirty="0">
              <a:latin typeface="+mn-lt"/>
              <a:ea typeface="+mj-ea"/>
            </a:endParaRPr>
          </a:p>
          <a:p>
            <a:pPr marL="742950" lvl="1" indent="-285750">
              <a:lnSpc>
                <a:spcPts val="1860"/>
              </a:lnSpc>
              <a:buFont typeface="Wingdings" pitchFamily="2" charset="2"/>
              <a:buChar char="l"/>
            </a:pPr>
            <a:r>
              <a:rPr kumimoji="1" lang="en-US" altLang="zh-CN" dirty="0">
                <a:latin typeface="+mn-lt"/>
                <a:ea typeface="+mj-ea"/>
              </a:rPr>
              <a:t> </a:t>
            </a:r>
          </a:p>
          <a:p>
            <a:pPr lvl="1">
              <a:lnSpc>
                <a:spcPts val="1860"/>
              </a:lnSpc>
            </a:pPr>
            <a:r>
              <a:rPr kumimoji="1" lang="en-US" altLang="zh-CN" dirty="0">
                <a:latin typeface="+mn-lt"/>
                <a:ea typeface="+mj-ea"/>
              </a:rPr>
              <a:t> </a:t>
            </a:r>
            <a:r>
              <a:rPr kumimoji="1" lang="en-US" altLang="zh-CN" dirty="0" err="1">
                <a:latin typeface="+mn-lt"/>
                <a:ea typeface="+mj-ea"/>
              </a:rPr>
              <a:t>putchar</a:t>
            </a:r>
            <a:r>
              <a:rPr kumimoji="1" lang="en-US" altLang="zh-CN" dirty="0">
                <a:latin typeface="+mn-lt"/>
                <a:ea typeface="+mj-ea"/>
              </a:rPr>
              <a:t>(</a:t>
            </a:r>
            <a:r>
              <a:rPr kumimoji="1" lang="en-US" altLang="zh-CN" dirty="0" err="1">
                <a:latin typeface="+mn-lt"/>
                <a:ea typeface="+mj-ea"/>
              </a:rPr>
              <a:t>chout</a:t>
            </a:r>
            <a:r>
              <a:rPr kumimoji="1" lang="en-US" altLang="zh-CN" dirty="0">
                <a:latin typeface="+mn-lt"/>
                <a:ea typeface="+mj-ea"/>
              </a:rPr>
              <a:t>);</a:t>
            </a:r>
            <a:r>
              <a:rPr kumimoji="1" lang="zh-CN" altLang="en-US" dirty="0">
                <a:latin typeface="+mn-lt"/>
                <a:ea typeface="+mj-ea"/>
              </a:rPr>
              <a:t> </a:t>
            </a:r>
            <a:endParaRPr kumimoji="1" lang="en-US" altLang="zh-CN" dirty="0">
              <a:latin typeface="+mn-lt"/>
              <a:ea typeface="+mj-ea"/>
            </a:endParaRPr>
          </a:p>
          <a:p>
            <a:pPr marL="742950" lvl="1" indent="-285750">
              <a:lnSpc>
                <a:spcPts val="1860"/>
              </a:lnSpc>
              <a:buFont typeface="Wingdings" pitchFamily="2" charset="2"/>
              <a:buChar char="l"/>
            </a:pPr>
            <a:endParaRPr kumimoji="1" lang="en-US" altLang="zh-CN" dirty="0">
              <a:latin typeface="+mn-lt"/>
              <a:ea typeface="+mj-ea"/>
            </a:endParaRPr>
          </a:p>
          <a:p>
            <a:pPr>
              <a:lnSpc>
                <a:spcPts val="1860"/>
              </a:lnSpc>
            </a:pPr>
            <a:r>
              <a:rPr kumimoji="1" lang="en-US" altLang="zh-CN" sz="1400" dirty="0">
                <a:latin typeface="+mn-lt"/>
                <a:ea typeface="+mj-ea"/>
              </a:rPr>
              <a:t> </a:t>
            </a:r>
            <a:r>
              <a:rPr kumimoji="1" lang="en-US" altLang="zh-CN" sz="1600" dirty="0">
                <a:latin typeface="+mn-lt"/>
                <a:ea typeface="+mj-ea"/>
              </a:rPr>
              <a:t>}</a:t>
            </a:r>
            <a:endParaRPr kumimoji="1" lang="en-US" altLang="zh-CN" sz="1400" dirty="0">
              <a:latin typeface="+mn-lt"/>
              <a:ea typeface="+mj-ea"/>
            </a:endParaRPr>
          </a:p>
        </p:txBody>
      </p:sp>
    </p:spTree>
    <p:extLst>
      <p:ext uri="{BB962C8B-B14F-4D97-AF65-F5344CB8AC3E}">
        <p14:creationId xmlns:p14="http://schemas.microsoft.com/office/powerpoint/2010/main" val="6527646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zh-CN" altLang="en-US" dirty="0"/>
              <a:t>补充</a:t>
            </a:r>
            <a:r>
              <a:rPr lang="en-US" altLang="zh-CN" dirty="0"/>
              <a:t>——</a:t>
            </a:r>
            <a:r>
              <a:rPr lang="zh-CN" altLang="en-US" dirty="0"/>
              <a:t>理发师睡觉问</a:t>
            </a:r>
            <a:r>
              <a:rPr lang="en-US" altLang="en-US" dirty="0"/>
              <a:t>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4716016" y="1008986"/>
            <a:ext cx="4392612" cy="5102225"/>
          </a:xfrm>
        </p:spPr>
        <p:txBody>
          <a:bodyPr/>
          <a:lstStyle/>
          <a:p>
            <a:pPr algn="just">
              <a:spcBef>
                <a:spcPct val="0"/>
              </a:spcBef>
              <a:buFontTx/>
              <a:buNone/>
            </a:pPr>
            <a:r>
              <a:rPr lang="en-US" altLang="zh-CN" sz="1800" b="0" dirty="0">
                <a:solidFill>
                  <a:srgbClr val="000000"/>
                </a:solidFill>
                <a:ea typeface="仿宋_GB2312" pitchFamily="49" charset="-122"/>
              </a:rPr>
              <a:t>void customer()</a:t>
            </a:r>
          </a:p>
          <a:p>
            <a:pPr algn="just">
              <a:spcBef>
                <a:spcPct val="0"/>
              </a:spcBef>
              <a:buFontTx/>
              <a:buNone/>
            </a:pPr>
            <a:r>
              <a:rPr lang="en-US" altLang="zh-CN" sz="1800" b="0" dirty="0">
                <a:solidFill>
                  <a:srgbClr val="000000"/>
                </a:solidFill>
                <a:ea typeface="仿宋_GB2312" pitchFamily="49" charset="-122"/>
              </a:rPr>
              <a:t>{</a:t>
            </a:r>
          </a:p>
          <a:p>
            <a:pPr algn="just">
              <a:spcBef>
                <a:spcPct val="0"/>
              </a:spcBef>
              <a:buFontTx/>
              <a:buNone/>
            </a:pPr>
            <a:r>
              <a:rPr lang="en-US" altLang="zh-CN" sz="1800" b="0" dirty="0">
                <a:solidFill>
                  <a:schemeClr val="accent2"/>
                </a:solidFill>
                <a:ea typeface="仿宋_GB2312" pitchFamily="49" charset="-122"/>
              </a:rPr>
              <a:t>    P(</a:t>
            </a:r>
            <a:r>
              <a:rPr lang="en-US" altLang="zh-CN" sz="1800" b="0" dirty="0" err="1">
                <a:solidFill>
                  <a:schemeClr val="accent2"/>
                </a:solidFill>
                <a:ea typeface="仿宋_GB2312" pitchFamily="49" charset="-122"/>
              </a:rPr>
              <a:t>mutex</a:t>
            </a:r>
            <a:r>
              <a:rPr lang="en-US" altLang="zh-CN" sz="1800" b="0" dirty="0">
                <a:solidFill>
                  <a:schemeClr val="accent2"/>
                </a:solidFill>
                <a:ea typeface="仿宋_GB2312" pitchFamily="49" charset="-122"/>
              </a:rPr>
              <a:t>);  //</a:t>
            </a:r>
            <a:r>
              <a:rPr lang="zh-CN" altLang="en-US" sz="1800" b="0" dirty="0">
                <a:solidFill>
                  <a:schemeClr val="accent2"/>
                </a:solidFill>
                <a:ea typeface="仿宋_GB2312" pitchFamily="49" charset="-122"/>
              </a:rPr>
              <a:t>互斥</a:t>
            </a:r>
            <a:r>
              <a:rPr lang="en-US" altLang="zh-CN" sz="1800" b="0" dirty="0">
                <a:solidFill>
                  <a:schemeClr val="accent2"/>
                </a:solidFill>
                <a:ea typeface="仿宋_GB2312" pitchFamily="49" charset="-122"/>
              </a:rPr>
              <a:t>waiting</a:t>
            </a:r>
            <a:r>
              <a:rPr lang="zh-CN" altLang="en-US" sz="1800" b="0" dirty="0">
                <a:solidFill>
                  <a:schemeClr val="accent2"/>
                </a:solidFill>
                <a:ea typeface="仿宋_GB2312" pitchFamily="49" charset="-122"/>
              </a:rPr>
              <a:t>变量的操作</a:t>
            </a:r>
          </a:p>
          <a:p>
            <a:pPr algn="just">
              <a:spcBef>
                <a:spcPct val="0"/>
              </a:spcBef>
              <a:buFontTx/>
              <a:buNone/>
            </a:pPr>
            <a:r>
              <a:rPr lang="zh-CN" altLang="en-US" sz="1800" b="0" dirty="0">
                <a:solidFill>
                  <a:schemeClr val="accent2"/>
                </a:solidFill>
                <a:ea typeface="仿宋_GB2312" pitchFamily="49" charset="-122"/>
              </a:rPr>
              <a:t>    </a:t>
            </a:r>
            <a:r>
              <a:rPr lang="en-US" altLang="zh-CN" sz="1800" b="0" dirty="0">
                <a:solidFill>
                  <a:schemeClr val="accent2"/>
                </a:solidFill>
                <a:ea typeface="仿宋_GB2312" pitchFamily="49" charset="-122"/>
              </a:rPr>
              <a:t>if (waiting &lt; 6)  { //</a:t>
            </a:r>
            <a:r>
              <a:rPr lang="zh-CN" altLang="en-US" sz="1800" b="0" dirty="0">
                <a:solidFill>
                  <a:schemeClr val="accent2"/>
                </a:solidFill>
                <a:ea typeface="仿宋_GB2312" pitchFamily="49" charset="-122"/>
              </a:rPr>
              <a:t>有空椅子则坐下等待</a:t>
            </a:r>
          </a:p>
          <a:p>
            <a:pPr algn="just">
              <a:spcBef>
                <a:spcPct val="0"/>
              </a:spcBef>
              <a:buFontTx/>
              <a:buNone/>
            </a:pPr>
            <a:r>
              <a:rPr lang="zh-CN" altLang="en-US" sz="1800" b="0" dirty="0">
                <a:solidFill>
                  <a:schemeClr val="accent2"/>
                </a:solidFill>
                <a:ea typeface="仿宋_GB2312" pitchFamily="49" charset="-122"/>
              </a:rPr>
              <a:t>        </a:t>
            </a:r>
            <a:r>
              <a:rPr lang="en-US" altLang="zh-CN" sz="1800" b="0" dirty="0">
                <a:solidFill>
                  <a:schemeClr val="accent2"/>
                </a:solidFill>
                <a:ea typeface="仿宋_GB2312" pitchFamily="49" charset="-122"/>
              </a:rPr>
              <a:t>waiting++;   //</a:t>
            </a:r>
            <a:r>
              <a:rPr lang="zh-CN" altLang="en-US" sz="1800" b="0" dirty="0">
                <a:solidFill>
                  <a:schemeClr val="accent2"/>
                </a:solidFill>
                <a:ea typeface="仿宋_GB2312" pitchFamily="49" charset="-122"/>
              </a:rPr>
              <a:t>等待顾客数增</a:t>
            </a:r>
            <a:r>
              <a:rPr lang="en-US" altLang="zh-CN" sz="1800" b="0" dirty="0">
                <a:solidFill>
                  <a:schemeClr val="accent2"/>
                </a:solidFill>
                <a:ea typeface="仿宋_GB2312" pitchFamily="49" charset="-122"/>
              </a:rPr>
              <a:t>1</a:t>
            </a:r>
          </a:p>
          <a:p>
            <a:pPr algn="just">
              <a:spcBef>
                <a:spcPct val="0"/>
              </a:spcBef>
              <a:buFontTx/>
              <a:buNone/>
            </a:pPr>
            <a:r>
              <a:rPr lang="en-US" altLang="zh-CN" sz="1800" b="0" dirty="0">
                <a:solidFill>
                  <a:schemeClr val="accent2"/>
                </a:solidFill>
                <a:ea typeface="仿宋_GB2312" pitchFamily="49" charset="-122"/>
              </a:rPr>
              <a:t>        V(mutex);  //</a:t>
            </a:r>
            <a:r>
              <a:rPr lang="zh-CN" altLang="en-US" sz="1800" b="0" dirty="0">
                <a:solidFill>
                  <a:schemeClr val="accent2"/>
                </a:solidFill>
                <a:ea typeface="仿宋_GB2312" pitchFamily="49" charset="-122"/>
              </a:rPr>
              <a:t>允许</a:t>
            </a:r>
            <a:r>
              <a:rPr lang="en-US" altLang="zh-CN" sz="1800" b="0" dirty="0">
                <a:solidFill>
                  <a:schemeClr val="accent2"/>
                </a:solidFill>
                <a:ea typeface="仿宋_GB2312" pitchFamily="49" charset="-122"/>
              </a:rPr>
              <a:t>waiting</a:t>
            </a:r>
            <a:r>
              <a:rPr lang="zh-CN" altLang="en-US" sz="1800" b="0" dirty="0">
                <a:solidFill>
                  <a:schemeClr val="accent2"/>
                </a:solidFill>
                <a:ea typeface="仿宋_GB2312" pitchFamily="49" charset="-122"/>
              </a:rPr>
              <a:t>变量的操作</a:t>
            </a:r>
            <a:endParaRPr lang="en-US" altLang="zh-CN" sz="1800" b="0" dirty="0">
              <a:solidFill>
                <a:schemeClr val="accent2"/>
              </a:solidFill>
              <a:ea typeface="仿宋_GB2312" pitchFamily="49" charset="-122"/>
            </a:endParaRPr>
          </a:p>
          <a:p>
            <a:pPr algn="just">
              <a:spcBef>
                <a:spcPct val="0"/>
              </a:spcBef>
              <a:buFontTx/>
              <a:buNone/>
            </a:pPr>
            <a:r>
              <a:rPr lang="en-US" altLang="zh-CN" sz="1800" b="0" dirty="0">
                <a:solidFill>
                  <a:srgbClr val="000000"/>
                </a:solidFill>
                <a:ea typeface="仿宋_GB2312" pitchFamily="49" charset="-122"/>
              </a:rPr>
              <a:t>        P(</a:t>
            </a:r>
            <a:r>
              <a:rPr lang="en-US" altLang="zh-CN" sz="1800" b="0" dirty="0" err="1">
                <a:solidFill>
                  <a:srgbClr val="000000"/>
                </a:solidFill>
                <a:ea typeface="仿宋_GB2312" pitchFamily="49" charset="-122"/>
              </a:rPr>
              <a:t>wchair</a:t>
            </a: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找一个空椅子坐下</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P(</a:t>
            </a:r>
            <a:r>
              <a:rPr lang="en-US" altLang="zh-CN" sz="1800" b="0" dirty="0" err="1">
                <a:solidFill>
                  <a:srgbClr val="000000"/>
                </a:solidFill>
                <a:ea typeface="仿宋_GB2312" pitchFamily="49" charset="-122"/>
              </a:rPr>
              <a:t>bchair</a:t>
            </a: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再找理发椅坐下</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a:t>
            </a:r>
            <a:r>
              <a:rPr lang="en-US" altLang="zh-CN" sz="1800" b="0" dirty="0" err="1">
                <a:solidFill>
                  <a:srgbClr val="000000"/>
                </a:solidFill>
                <a:ea typeface="仿宋_GB2312" pitchFamily="49" charset="-122"/>
              </a:rPr>
              <a:t>wchair</a:t>
            </a: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释放一个空椅子</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V(ready);   //</a:t>
            </a:r>
            <a:r>
              <a:rPr lang="zh-CN" altLang="en-US" sz="1800" b="0" dirty="0">
                <a:solidFill>
                  <a:srgbClr val="000000"/>
                </a:solidFill>
                <a:ea typeface="仿宋_GB2312" pitchFamily="49" charset="-122"/>
              </a:rPr>
              <a:t>该顾客准备好了</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P(finish);   //</a:t>
            </a:r>
            <a:r>
              <a:rPr lang="zh-CN" altLang="en-US" sz="1800" b="0" dirty="0">
                <a:solidFill>
                  <a:srgbClr val="000000"/>
                </a:solidFill>
                <a:ea typeface="仿宋_GB2312" pitchFamily="49" charset="-122"/>
              </a:rPr>
              <a:t>等待理发师完成理发</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a:t>
            </a:r>
            <a:r>
              <a:rPr lang="en-US" altLang="zh-CN" sz="1800" b="0" dirty="0" err="1">
                <a:solidFill>
                  <a:srgbClr val="000000"/>
                </a:solidFill>
                <a:ea typeface="仿宋_GB2312" pitchFamily="49" charset="-122"/>
              </a:rPr>
              <a:t>bchair</a:t>
            </a: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离开理发椅</a:t>
            </a:r>
          </a:p>
          <a:p>
            <a:pPr algn="just">
              <a:spcBef>
                <a:spcPct val="0"/>
              </a:spcBef>
              <a:buFontTx/>
              <a:buNone/>
            </a:pPr>
            <a:r>
              <a:rPr lang="zh-CN" altLang="en-US" sz="1800" b="0" dirty="0">
                <a:solidFill>
                  <a:schemeClr val="accent2"/>
                </a:solidFill>
                <a:ea typeface="仿宋_GB2312" pitchFamily="49" charset="-122"/>
              </a:rPr>
              <a:t>        </a:t>
            </a:r>
            <a:r>
              <a:rPr lang="en-US" altLang="zh-CN" sz="1800" b="0" dirty="0">
                <a:solidFill>
                  <a:schemeClr val="accent2"/>
                </a:solidFill>
                <a:ea typeface="仿宋_GB2312" pitchFamily="49" charset="-122"/>
              </a:rPr>
              <a:t>P(mutex);  //</a:t>
            </a:r>
            <a:r>
              <a:rPr lang="zh-CN" altLang="en-US" sz="1800" b="0" dirty="0">
                <a:solidFill>
                  <a:schemeClr val="accent2"/>
                </a:solidFill>
                <a:ea typeface="仿宋_GB2312" pitchFamily="49" charset="-122"/>
              </a:rPr>
              <a:t>互斥</a:t>
            </a:r>
            <a:r>
              <a:rPr lang="en-US" altLang="zh-CN" sz="1800" b="0" dirty="0">
                <a:solidFill>
                  <a:schemeClr val="accent2"/>
                </a:solidFill>
                <a:ea typeface="仿宋_GB2312" pitchFamily="49" charset="-122"/>
              </a:rPr>
              <a:t>waiting</a:t>
            </a:r>
            <a:r>
              <a:rPr lang="zh-CN" altLang="en-US" sz="1800" b="0" dirty="0">
                <a:solidFill>
                  <a:schemeClr val="accent2"/>
                </a:solidFill>
                <a:ea typeface="仿宋_GB2312" pitchFamily="49" charset="-122"/>
              </a:rPr>
              <a:t>变量的操作</a:t>
            </a:r>
          </a:p>
          <a:p>
            <a:pPr algn="just">
              <a:spcBef>
                <a:spcPct val="0"/>
              </a:spcBef>
              <a:buFontTx/>
              <a:buNone/>
            </a:pPr>
            <a:r>
              <a:rPr lang="zh-CN" altLang="en-US" sz="1800" b="0" dirty="0">
                <a:solidFill>
                  <a:schemeClr val="accent2"/>
                </a:solidFill>
                <a:ea typeface="仿宋_GB2312" pitchFamily="49" charset="-122"/>
              </a:rPr>
              <a:t>        </a:t>
            </a:r>
            <a:r>
              <a:rPr lang="en-US" altLang="zh-CN" sz="1800" b="0" dirty="0">
                <a:solidFill>
                  <a:schemeClr val="accent2"/>
                </a:solidFill>
                <a:ea typeface="仿宋_GB2312" pitchFamily="49" charset="-122"/>
              </a:rPr>
              <a:t>waiting--;  //</a:t>
            </a:r>
            <a:r>
              <a:rPr lang="zh-CN" altLang="en-US" sz="1800" b="0" dirty="0">
                <a:solidFill>
                  <a:schemeClr val="accent2"/>
                </a:solidFill>
                <a:ea typeface="仿宋_GB2312" pitchFamily="49" charset="-122"/>
              </a:rPr>
              <a:t>等待顾客数减</a:t>
            </a:r>
            <a:r>
              <a:rPr lang="en-US" altLang="zh-CN" sz="1800" b="0" dirty="0">
                <a:solidFill>
                  <a:schemeClr val="accent2"/>
                </a:solidFill>
                <a:ea typeface="仿宋_GB2312" pitchFamily="49" charset="-122"/>
              </a:rPr>
              <a:t>1</a:t>
            </a:r>
          </a:p>
          <a:p>
            <a:pPr algn="just">
              <a:spcBef>
                <a:spcPct val="0"/>
              </a:spcBef>
              <a:buFontTx/>
              <a:buNone/>
            </a:pPr>
            <a:r>
              <a:rPr lang="en-US" altLang="zh-CN" sz="1800" b="0" dirty="0">
                <a:solidFill>
                  <a:schemeClr val="accent2"/>
                </a:solidFill>
                <a:ea typeface="仿宋_GB2312" pitchFamily="49" charset="-122"/>
              </a:rPr>
              <a:t>        V(mutex); //</a:t>
            </a:r>
            <a:r>
              <a:rPr lang="zh-CN" altLang="en-US" sz="1800" b="0" dirty="0">
                <a:solidFill>
                  <a:schemeClr val="accent2"/>
                </a:solidFill>
                <a:ea typeface="仿宋_GB2312" pitchFamily="49" charset="-122"/>
              </a:rPr>
              <a:t>允许</a:t>
            </a:r>
            <a:r>
              <a:rPr lang="en-US" altLang="zh-CN" sz="1800" b="0" dirty="0">
                <a:solidFill>
                  <a:schemeClr val="accent2"/>
                </a:solidFill>
                <a:ea typeface="仿宋_GB2312" pitchFamily="49" charset="-122"/>
              </a:rPr>
              <a:t>waiting</a:t>
            </a:r>
            <a:r>
              <a:rPr lang="zh-CN" altLang="en-US" sz="1800" b="0" dirty="0">
                <a:solidFill>
                  <a:schemeClr val="accent2"/>
                </a:solidFill>
                <a:ea typeface="仿宋_GB2312" pitchFamily="49" charset="-122"/>
              </a:rPr>
              <a:t>变量的操作</a:t>
            </a:r>
            <a:endParaRPr lang="en-US" altLang="zh-CN" sz="1800" b="0" dirty="0">
              <a:solidFill>
                <a:schemeClr val="accent2"/>
              </a:solidFill>
              <a:ea typeface="仿宋_GB2312" pitchFamily="49" charset="-122"/>
            </a:endParaRPr>
          </a:p>
          <a:p>
            <a:pPr algn="just">
              <a:spcBef>
                <a:spcPct val="0"/>
              </a:spcBef>
              <a:buFontTx/>
              <a:buNone/>
            </a:pPr>
            <a:r>
              <a:rPr lang="en-US" altLang="zh-CN" sz="1800" b="0" dirty="0">
                <a:solidFill>
                  <a:schemeClr val="accent2"/>
                </a:solidFill>
                <a:ea typeface="仿宋_GB2312" pitchFamily="49" charset="-122"/>
              </a:rPr>
              <a:t>     }else { </a:t>
            </a:r>
            <a:endParaRPr lang="zh-CN" altLang="en-US" sz="1800" b="0" dirty="0">
              <a:solidFill>
                <a:schemeClr val="accent2"/>
              </a:solidFill>
              <a:ea typeface="仿宋_GB2312" pitchFamily="49" charset="-122"/>
            </a:endParaRPr>
          </a:p>
          <a:p>
            <a:pPr algn="just">
              <a:spcBef>
                <a:spcPct val="0"/>
              </a:spcBef>
              <a:buFontTx/>
              <a:buNone/>
            </a:pPr>
            <a:r>
              <a:rPr lang="zh-CN" altLang="en-US" sz="1800" b="0" dirty="0">
                <a:solidFill>
                  <a:schemeClr val="accent2"/>
                </a:solidFill>
                <a:ea typeface="仿宋_GB2312" pitchFamily="49" charset="-122"/>
              </a:rPr>
              <a:t>          离开；</a:t>
            </a:r>
            <a:r>
              <a:rPr lang="en-US" altLang="zh-CN" sz="1800" b="0" dirty="0">
                <a:solidFill>
                  <a:schemeClr val="accent2"/>
                </a:solidFill>
                <a:ea typeface="仿宋_GB2312" pitchFamily="49" charset="-122"/>
              </a:rPr>
              <a:t>V(mutex);  </a:t>
            </a:r>
          </a:p>
          <a:p>
            <a:pPr algn="just">
              <a:spcBef>
                <a:spcPct val="0"/>
              </a:spcBef>
              <a:buFontTx/>
              <a:buNone/>
            </a:pPr>
            <a:r>
              <a:rPr lang="en-US" altLang="zh-CN" sz="1800" b="0" dirty="0">
                <a:solidFill>
                  <a:schemeClr val="accent2"/>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a:t>
            </a:r>
          </a:p>
        </p:txBody>
      </p:sp>
      <p:sp>
        <p:nvSpPr>
          <p:cNvPr id="4" name="内容占位符 2"/>
          <p:cNvSpPr>
            <a:spLocks/>
          </p:cNvSpPr>
          <p:nvPr/>
        </p:nvSpPr>
        <p:spPr bwMode="auto">
          <a:xfrm>
            <a:off x="-36512" y="1052736"/>
            <a:ext cx="52197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dirty="0" err="1">
                <a:solidFill>
                  <a:srgbClr val="000000"/>
                </a:solidFill>
                <a:latin typeface="Times New Roman" pitchFamily="18" charset="0"/>
                <a:ea typeface="仿宋_GB2312" pitchFamily="49" charset="-122"/>
              </a:rPr>
              <a:t>int</a:t>
            </a:r>
            <a:r>
              <a:rPr lang="en-US" altLang="zh-CN" dirty="0">
                <a:solidFill>
                  <a:srgbClr val="000000"/>
                </a:solidFill>
                <a:latin typeface="Times New Roman" pitchFamily="18" charset="0"/>
                <a:ea typeface="仿宋_GB2312" pitchFamily="49" charset="-122"/>
              </a:rPr>
              <a:t> waiting = 0; //</a:t>
            </a:r>
            <a:r>
              <a:rPr lang="zh-CN" altLang="en-US" dirty="0">
                <a:solidFill>
                  <a:srgbClr val="000000"/>
                </a:solidFill>
                <a:latin typeface="Times New Roman" pitchFamily="18" charset="0"/>
                <a:ea typeface="仿宋_GB2312" pitchFamily="49" charset="-122"/>
              </a:rPr>
              <a:t>等待的顾客</a:t>
            </a:r>
            <a:r>
              <a:rPr lang="en-US" altLang="zh-CN" dirty="0">
                <a:solidFill>
                  <a:srgbClr val="000000"/>
                </a:solidFill>
                <a:latin typeface="Times New Roman" pitchFamily="18" charset="0"/>
                <a:ea typeface="仿宋_GB2312" pitchFamily="49" charset="-122"/>
              </a:rPr>
              <a:t>,</a:t>
            </a:r>
            <a:r>
              <a:rPr lang="zh-CN" altLang="en-US" dirty="0">
                <a:solidFill>
                  <a:srgbClr val="000000"/>
                </a:solidFill>
                <a:latin typeface="Times New Roman" pitchFamily="18" charset="0"/>
                <a:ea typeface="仿宋_GB2312" pitchFamily="49" charset="-122"/>
              </a:rPr>
              <a:t>含正在理发的人数</a:t>
            </a:r>
          </a:p>
          <a:p>
            <a:pPr marL="342900" indent="-342900" algn="just"/>
            <a:r>
              <a:rPr lang="en-US" altLang="zh-CN" dirty="0">
                <a:solidFill>
                  <a:srgbClr val="000000"/>
                </a:solidFill>
                <a:latin typeface="Times New Roman" pitchFamily="18" charset="0"/>
                <a:ea typeface="仿宋_GB2312" pitchFamily="49" charset="-122"/>
              </a:rPr>
              <a:t>semaphore </a:t>
            </a:r>
            <a:r>
              <a:rPr lang="en-US" altLang="zh-CN" dirty="0" err="1">
                <a:solidFill>
                  <a:srgbClr val="000000"/>
                </a:solidFill>
                <a:latin typeface="Times New Roman" pitchFamily="18" charset="0"/>
                <a:ea typeface="仿宋_GB2312" pitchFamily="49" charset="-122"/>
              </a:rPr>
              <a:t>mutex</a:t>
            </a:r>
            <a:r>
              <a:rPr lang="en-US" altLang="zh-CN" dirty="0">
                <a:solidFill>
                  <a:srgbClr val="000000"/>
                </a:solidFill>
                <a:latin typeface="Times New Roman" pitchFamily="18" charset="0"/>
                <a:ea typeface="仿宋_GB2312" pitchFamily="49" charset="-122"/>
              </a:rPr>
              <a:t> = 1;  //waiting</a:t>
            </a:r>
            <a:r>
              <a:rPr lang="zh-CN" altLang="en-US" dirty="0">
                <a:solidFill>
                  <a:srgbClr val="000000"/>
                </a:solidFill>
                <a:latin typeface="Times New Roman" pitchFamily="18" charset="0"/>
                <a:ea typeface="仿宋_GB2312" pitchFamily="49" charset="-122"/>
              </a:rPr>
              <a:t>的互斥信号量</a:t>
            </a:r>
          </a:p>
          <a:p>
            <a:pPr marL="342900" indent="-342900" algn="just"/>
            <a:r>
              <a:rPr lang="en-US" altLang="zh-CN" dirty="0">
                <a:solidFill>
                  <a:srgbClr val="000000"/>
                </a:solidFill>
                <a:latin typeface="Times New Roman" pitchFamily="18" charset="0"/>
                <a:ea typeface="仿宋_GB2312" pitchFamily="49" charset="-122"/>
              </a:rPr>
              <a:t>semaphore </a:t>
            </a:r>
            <a:r>
              <a:rPr lang="en-US" altLang="zh-CN" dirty="0" err="1">
                <a:solidFill>
                  <a:srgbClr val="000000"/>
                </a:solidFill>
                <a:latin typeface="Times New Roman" pitchFamily="18" charset="0"/>
                <a:ea typeface="仿宋_GB2312" pitchFamily="49" charset="-122"/>
              </a:rPr>
              <a:t>bchair</a:t>
            </a:r>
            <a:r>
              <a:rPr lang="en-US" altLang="zh-CN" dirty="0">
                <a:solidFill>
                  <a:srgbClr val="000000"/>
                </a:solidFill>
                <a:latin typeface="Times New Roman" pitchFamily="18" charset="0"/>
                <a:ea typeface="仿宋_GB2312" pitchFamily="49" charset="-122"/>
              </a:rPr>
              <a:t> = 1; //</a:t>
            </a:r>
            <a:r>
              <a:rPr lang="zh-CN" altLang="en-US" dirty="0">
                <a:solidFill>
                  <a:srgbClr val="000000"/>
                </a:solidFill>
                <a:latin typeface="Times New Roman" pitchFamily="18" charset="0"/>
                <a:ea typeface="仿宋_GB2312" pitchFamily="49" charset="-122"/>
              </a:rPr>
              <a:t>理发椅的个数</a:t>
            </a:r>
          </a:p>
          <a:p>
            <a:pPr marL="342900" indent="-342900" algn="just"/>
            <a:r>
              <a:rPr lang="en-US" altLang="zh-CN" dirty="0">
                <a:solidFill>
                  <a:srgbClr val="000000"/>
                </a:solidFill>
                <a:latin typeface="Times New Roman" pitchFamily="18" charset="0"/>
                <a:ea typeface="仿宋_GB2312" pitchFamily="49" charset="-122"/>
              </a:rPr>
              <a:t>semaphore </a:t>
            </a:r>
            <a:r>
              <a:rPr lang="en-US" altLang="zh-CN" dirty="0" err="1">
                <a:solidFill>
                  <a:srgbClr val="000000"/>
                </a:solidFill>
                <a:latin typeface="Times New Roman" pitchFamily="18" charset="0"/>
                <a:ea typeface="仿宋_GB2312" pitchFamily="49" charset="-122"/>
              </a:rPr>
              <a:t>wchair</a:t>
            </a:r>
            <a:r>
              <a:rPr lang="en-US" altLang="zh-CN" dirty="0">
                <a:solidFill>
                  <a:srgbClr val="000000"/>
                </a:solidFill>
                <a:latin typeface="Times New Roman" pitchFamily="18" charset="0"/>
                <a:ea typeface="仿宋_GB2312" pitchFamily="49" charset="-122"/>
              </a:rPr>
              <a:t> = 5; //</a:t>
            </a:r>
            <a:r>
              <a:rPr lang="zh-CN" altLang="en-US" dirty="0">
                <a:solidFill>
                  <a:srgbClr val="000000"/>
                </a:solidFill>
                <a:latin typeface="Times New Roman" pitchFamily="18" charset="0"/>
                <a:ea typeface="仿宋_GB2312" pitchFamily="49" charset="-122"/>
              </a:rPr>
              <a:t>空椅子的个数</a:t>
            </a:r>
          </a:p>
          <a:p>
            <a:pPr marL="342900" indent="-342900" algn="just"/>
            <a:r>
              <a:rPr lang="en-US" altLang="zh-CN" dirty="0">
                <a:solidFill>
                  <a:srgbClr val="000000"/>
                </a:solidFill>
                <a:latin typeface="Times New Roman" pitchFamily="18" charset="0"/>
                <a:ea typeface="仿宋_GB2312" pitchFamily="49" charset="-122"/>
              </a:rPr>
              <a:t>semaphore ready</a:t>
            </a:r>
            <a:r>
              <a:rPr lang="zh-CN" altLang="en-US" dirty="0">
                <a:solidFill>
                  <a:srgbClr val="000000"/>
                </a:solidFill>
                <a:latin typeface="Times New Roman" pitchFamily="18" charset="0"/>
                <a:ea typeface="仿宋_GB2312" pitchFamily="49" charset="-122"/>
              </a:rPr>
              <a:t> </a:t>
            </a:r>
            <a:r>
              <a:rPr lang="en-US" altLang="zh-CN" dirty="0">
                <a:solidFill>
                  <a:srgbClr val="000000"/>
                </a:solidFill>
                <a:latin typeface="Times New Roman" pitchFamily="18" charset="0"/>
                <a:ea typeface="仿宋_GB2312" pitchFamily="49" charset="-122"/>
              </a:rPr>
              <a:t>= 0;   //</a:t>
            </a:r>
            <a:r>
              <a:rPr lang="zh-CN" altLang="en-US" dirty="0">
                <a:solidFill>
                  <a:srgbClr val="000000"/>
                </a:solidFill>
                <a:latin typeface="Times New Roman" pitchFamily="18" charset="0"/>
                <a:ea typeface="仿宋_GB2312" pitchFamily="49" charset="-122"/>
              </a:rPr>
              <a:t>是否有顾客准备好</a:t>
            </a:r>
          </a:p>
          <a:p>
            <a:pPr marL="342900" indent="-342900" algn="just"/>
            <a:r>
              <a:rPr lang="en-US" altLang="zh-CN" dirty="0">
                <a:solidFill>
                  <a:srgbClr val="000000"/>
                </a:solidFill>
                <a:latin typeface="Times New Roman" pitchFamily="18" charset="0"/>
                <a:ea typeface="仿宋_GB2312" pitchFamily="49" charset="-122"/>
              </a:rPr>
              <a:t>semaphore finish = 0;   //</a:t>
            </a:r>
            <a:r>
              <a:rPr lang="zh-CN" altLang="en-US" dirty="0">
                <a:solidFill>
                  <a:srgbClr val="000000"/>
                </a:solidFill>
                <a:latin typeface="Times New Roman" pitchFamily="18" charset="0"/>
                <a:ea typeface="仿宋_GB2312" pitchFamily="49" charset="-122"/>
              </a:rPr>
              <a:t>理发师是否完成理发</a:t>
            </a:r>
            <a:endParaRPr lang="en-US" altLang="zh-CN" dirty="0">
              <a:solidFill>
                <a:srgbClr val="000000"/>
              </a:solidFill>
              <a:latin typeface="Times New Roman" pitchFamily="18" charset="0"/>
              <a:ea typeface="仿宋_GB2312" pitchFamily="49" charset="-122"/>
            </a:endParaRPr>
          </a:p>
          <a:p>
            <a:pPr marL="342900" indent="-342900" algn="just"/>
            <a:endParaRPr lang="en-US" altLang="zh-CN" dirty="0">
              <a:solidFill>
                <a:srgbClr val="000000"/>
              </a:solidFill>
              <a:latin typeface="Times New Roman" pitchFamily="18" charset="0"/>
              <a:ea typeface="仿宋_GB2312" pitchFamily="49" charset="-122"/>
            </a:endParaRPr>
          </a:p>
          <a:p>
            <a:pPr marL="342900" indent="-342900" algn="just"/>
            <a:r>
              <a:rPr lang="en-US" altLang="zh-CN" dirty="0">
                <a:solidFill>
                  <a:srgbClr val="000000"/>
                </a:solidFill>
                <a:latin typeface="Times New Roman" pitchFamily="18" charset="0"/>
                <a:ea typeface="仿宋_GB2312" pitchFamily="49" charset="-122"/>
              </a:rPr>
              <a:t>main() { </a:t>
            </a:r>
            <a:r>
              <a:rPr lang="en-US" altLang="zh-CN" dirty="0" err="1">
                <a:solidFill>
                  <a:srgbClr val="000000"/>
                </a:solidFill>
                <a:latin typeface="Times New Roman" pitchFamily="18" charset="0"/>
                <a:ea typeface="仿宋_GB2312" pitchFamily="49" charset="-122"/>
              </a:rPr>
              <a:t>cobegin</a:t>
            </a:r>
            <a:r>
              <a:rPr lang="en-US" altLang="zh-CN" dirty="0">
                <a:solidFill>
                  <a:srgbClr val="000000"/>
                </a:solidFill>
                <a:latin typeface="Times New Roman" pitchFamily="18" charset="0"/>
                <a:ea typeface="仿宋_GB2312" pitchFamily="49" charset="-122"/>
              </a:rPr>
              <a:t> </a:t>
            </a:r>
            <a:r>
              <a:rPr lang="en-US" altLang="zh-CN" dirty="0" err="1">
                <a:solidFill>
                  <a:srgbClr val="000000"/>
                </a:solidFill>
                <a:latin typeface="Times New Roman" pitchFamily="18" charset="0"/>
                <a:ea typeface="仿宋_GB2312" pitchFamily="49" charset="-122"/>
              </a:rPr>
              <a:t>baber</a:t>
            </a:r>
            <a:r>
              <a:rPr lang="en-US" altLang="zh-CN" dirty="0">
                <a:solidFill>
                  <a:srgbClr val="000000"/>
                </a:solidFill>
                <a:latin typeface="Times New Roman" pitchFamily="18" charset="0"/>
                <a:ea typeface="仿宋_GB2312" pitchFamily="49" charset="-122"/>
              </a:rPr>
              <a:t>(); customer(); </a:t>
            </a:r>
            <a:r>
              <a:rPr lang="en-US" altLang="zh-CN" dirty="0" err="1">
                <a:solidFill>
                  <a:srgbClr val="000000"/>
                </a:solidFill>
                <a:latin typeface="Times New Roman" pitchFamily="18" charset="0"/>
                <a:ea typeface="仿宋_GB2312" pitchFamily="49" charset="-122"/>
              </a:rPr>
              <a:t>coend</a:t>
            </a:r>
            <a:r>
              <a:rPr lang="en-US" altLang="zh-CN" dirty="0">
                <a:solidFill>
                  <a:srgbClr val="000000"/>
                </a:solidFill>
                <a:latin typeface="Times New Roman" pitchFamily="18" charset="0"/>
                <a:ea typeface="仿宋_GB2312" pitchFamily="49" charset="-122"/>
              </a:rPr>
              <a:t> }</a:t>
            </a:r>
          </a:p>
          <a:p>
            <a:pPr marL="342900" indent="-342900" algn="just"/>
            <a:endParaRPr lang="en-US" altLang="zh-CN" dirty="0">
              <a:solidFill>
                <a:srgbClr val="000000"/>
              </a:solidFill>
              <a:latin typeface="Times New Roman" pitchFamily="18" charset="0"/>
              <a:ea typeface="仿宋_GB2312" pitchFamily="49" charset="-122"/>
            </a:endParaRPr>
          </a:p>
          <a:p>
            <a:pPr marL="342900" indent="-342900" algn="just"/>
            <a:r>
              <a:rPr lang="en-US" altLang="zh-CN" dirty="0">
                <a:solidFill>
                  <a:srgbClr val="000000"/>
                </a:solidFill>
                <a:latin typeface="Times New Roman" pitchFamily="18" charset="0"/>
                <a:ea typeface="仿宋_GB2312" pitchFamily="49" charset="-122"/>
              </a:rPr>
              <a:t>void </a:t>
            </a:r>
            <a:r>
              <a:rPr lang="en-US" altLang="zh-CN" dirty="0" err="1">
                <a:solidFill>
                  <a:srgbClr val="000000"/>
                </a:solidFill>
                <a:latin typeface="Times New Roman" pitchFamily="18" charset="0"/>
                <a:ea typeface="仿宋_GB2312" pitchFamily="49" charset="-122"/>
              </a:rPr>
              <a:t>baber</a:t>
            </a:r>
            <a:r>
              <a:rPr lang="en-US" altLang="zh-CN" dirty="0">
                <a:solidFill>
                  <a:srgbClr val="000000"/>
                </a:solidFill>
                <a:latin typeface="Times New Roman" pitchFamily="18" charset="0"/>
                <a:ea typeface="仿宋_GB2312" pitchFamily="49" charset="-122"/>
              </a:rPr>
              <a:t>()               //</a:t>
            </a:r>
            <a:r>
              <a:rPr lang="zh-CN" altLang="en-US" dirty="0">
                <a:solidFill>
                  <a:srgbClr val="000000"/>
                </a:solidFill>
                <a:latin typeface="Times New Roman" pitchFamily="18" charset="0"/>
                <a:ea typeface="仿宋_GB2312" pitchFamily="49" charset="-122"/>
              </a:rPr>
              <a:t>理发师进程</a:t>
            </a:r>
          </a:p>
          <a:p>
            <a:pPr marL="342900" indent="-342900" algn="just"/>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while (true) {</a:t>
            </a:r>
          </a:p>
          <a:p>
            <a:pPr marL="342900" indent="-342900" algn="just"/>
            <a:r>
              <a:rPr lang="en-US" altLang="zh-CN" dirty="0">
                <a:solidFill>
                  <a:srgbClr val="000000"/>
                </a:solidFill>
                <a:latin typeface="Times New Roman" pitchFamily="18" charset="0"/>
                <a:ea typeface="仿宋_GB2312" pitchFamily="49" charset="-122"/>
              </a:rPr>
              <a:t>        P(ready);            //</a:t>
            </a:r>
            <a:r>
              <a:rPr lang="zh-CN" altLang="en-US" dirty="0">
                <a:solidFill>
                  <a:srgbClr val="000000"/>
                </a:solidFill>
                <a:latin typeface="Times New Roman" pitchFamily="18" charset="0"/>
                <a:ea typeface="仿宋_GB2312" pitchFamily="49" charset="-122"/>
              </a:rPr>
              <a:t>有顾客准备好了</a:t>
            </a:r>
          </a:p>
          <a:p>
            <a:pPr marL="342900" indent="-342900" algn="just"/>
            <a:r>
              <a:rPr lang="zh-CN" altLang="en-US" dirty="0">
                <a:solidFill>
                  <a:srgbClr val="000000"/>
                </a:solidFill>
                <a:latin typeface="Times New Roman" pitchFamily="18" charset="0"/>
                <a:ea typeface="仿宋_GB2312" pitchFamily="49" charset="-122"/>
              </a:rPr>
              <a:t>        理发；</a:t>
            </a:r>
          </a:p>
          <a:p>
            <a:pPr marL="342900" indent="-342900" algn="just"/>
            <a:r>
              <a:rPr lang="en-US" altLang="zh-CN" dirty="0">
                <a:solidFill>
                  <a:srgbClr val="000000"/>
                </a:solidFill>
                <a:latin typeface="Times New Roman" pitchFamily="18" charset="0"/>
                <a:ea typeface="仿宋_GB2312" pitchFamily="49" charset="-122"/>
              </a:rPr>
              <a:t>        V(finish);            //</a:t>
            </a:r>
            <a:r>
              <a:rPr lang="zh-CN" altLang="en-US" dirty="0">
                <a:solidFill>
                  <a:srgbClr val="000000"/>
                </a:solidFill>
                <a:latin typeface="Times New Roman" pitchFamily="18" charset="0"/>
                <a:ea typeface="仿宋_GB2312" pitchFamily="49" charset="-122"/>
              </a:rPr>
              <a:t>允许其他顾客理发</a:t>
            </a:r>
          </a:p>
          <a:p>
            <a:pPr marL="342900" indent="-342900" algn="just"/>
            <a:r>
              <a:rPr lang="en-US" altLang="zh-CN" dirty="0">
                <a:solidFill>
                  <a:srgbClr val="000000"/>
                </a:solidFill>
                <a:latin typeface="Times New Roman" pitchFamily="18" charset="0"/>
                <a:ea typeface="仿宋_GB2312" pitchFamily="49" charset="-122"/>
              </a:rPr>
              <a:t>    }</a:t>
            </a:r>
          </a:p>
          <a:p>
            <a:pPr marL="342900" indent="-342900" algn="just"/>
            <a:r>
              <a:rPr lang="en-US" altLang="zh-CN" dirty="0">
                <a:solidFill>
                  <a:srgbClr val="000000"/>
                </a:solidFill>
                <a:latin typeface="Times New Roman" pitchFamily="18" charset="0"/>
                <a:ea typeface="仿宋_GB2312" pitchFamily="49" charset="-122"/>
              </a:rPr>
              <a:t>}</a:t>
            </a:r>
          </a:p>
        </p:txBody>
      </p:sp>
      <p:sp>
        <p:nvSpPr>
          <p:cNvPr id="5" name="Line 6"/>
          <p:cNvSpPr>
            <a:spLocks noChangeShapeType="1"/>
          </p:cNvSpPr>
          <p:nvPr/>
        </p:nvSpPr>
        <p:spPr bwMode="auto">
          <a:xfrm>
            <a:off x="4716016" y="981075"/>
            <a:ext cx="0" cy="5256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098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circle(in)">
                                      <p:cBhvr>
                                        <p:cTn id="36" dur="2000"/>
                                        <p:tgtEl>
                                          <p:spTgt spid="3">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circle(in)">
                                      <p:cBhvr>
                                        <p:cTn id="39" dur="2000"/>
                                        <p:tgtEl>
                                          <p:spTgt spid="3">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circle(in)">
                                      <p:cBhvr>
                                        <p:cTn id="45" dur="2000"/>
                                        <p:tgtEl>
                                          <p:spTgt spid="3">
                                            <p:txEl>
                                              <p:pRg st="11" end="11"/>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circle(in)">
                                      <p:cBhvr>
                                        <p:cTn id="48" dur="2000"/>
                                        <p:tgtEl>
                                          <p:spTgt spid="3">
                                            <p:txEl>
                                              <p:pRg st="12" end="12"/>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circle(in)">
                                      <p:cBhvr>
                                        <p:cTn id="51" dur="2000"/>
                                        <p:tgtEl>
                                          <p:spTgt spid="3">
                                            <p:txEl>
                                              <p:pRg st="13" end="13"/>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circle(in)">
                                      <p:cBhvr>
                                        <p:cTn id="54" dur="2000"/>
                                        <p:tgtEl>
                                          <p:spTgt spid="3">
                                            <p:txEl>
                                              <p:pRg st="14" end="14"/>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circle(in)">
                                      <p:cBhvr>
                                        <p:cTn id="57" dur="2000"/>
                                        <p:tgtEl>
                                          <p:spTgt spid="3">
                                            <p:txEl>
                                              <p:pRg st="15" end="15"/>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circle(in)">
                                      <p:cBhvr>
                                        <p:cTn id="60" dur="2000"/>
                                        <p:tgtEl>
                                          <p:spTgt spid="3">
                                            <p:txEl>
                                              <p:pRg st="16" end="16"/>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circle(in)">
                                      <p:cBhvr>
                                        <p:cTn id="63" dur="2000"/>
                                        <p:tgtEl>
                                          <p:spTgt spid="3">
                                            <p:txEl>
                                              <p:pRg st="17" end="17"/>
                                            </p:txEl>
                                          </p:spTgt>
                                        </p:tgtEl>
                                      </p:cBhvr>
                                    </p:animEffect>
                                  </p:childTnLst>
                                </p:cTn>
                              </p:par>
                              <p:par>
                                <p:cTn id="64" presetID="6" presetClass="entr" presetSubtype="16" fill="hold" nodeType="with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Effect transition="in" filter="circle(in)">
                                      <p:cBhvr>
                                        <p:cTn id="66"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44624"/>
            <a:ext cx="9144000" cy="936104"/>
          </a:xfrm>
        </p:spPr>
        <p:txBody>
          <a:bodyPr/>
          <a:lstStyle/>
          <a:p>
            <a:r>
              <a:rPr lang="zh-CN" altLang="en-US" dirty="0"/>
              <a:t>补充</a:t>
            </a:r>
            <a:r>
              <a:rPr lang="en-US" altLang="zh-CN" dirty="0"/>
              <a:t>——</a:t>
            </a:r>
            <a:r>
              <a:rPr lang="zh-CN" altLang="en-US" dirty="0"/>
              <a:t>理发师睡觉问题的类似问题</a:t>
            </a:r>
          </a:p>
        </p:txBody>
      </p:sp>
      <p:sp>
        <p:nvSpPr>
          <p:cNvPr id="3" name="内容占位符 2"/>
          <p:cNvSpPr>
            <a:spLocks noGrp="1"/>
          </p:cNvSpPr>
          <p:nvPr>
            <p:ph idx="4294967295"/>
          </p:nvPr>
        </p:nvSpPr>
        <p:spPr>
          <a:xfrm>
            <a:off x="0" y="1125538"/>
            <a:ext cx="9012238" cy="5029200"/>
          </a:xfrm>
        </p:spPr>
        <p:txBody>
          <a:bodyPr/>
          <a:lstStyle/>
          <a:p>
            <a:pPr>
              <a:spcAft>
                <a:spcPct val="20000"/>
              </a:spcAft>
              <a:buFont typeface="Arial" pitchFamily="34" charset="0"/>
              <a:buNone/>
            </a:pPr>
            <a:r>
              <a:rPr lang="zh-CN" altLang="en-US" sz="2400" b="0" dirty="0">
                <a:latin typeface="宋体" pitchFamily="2" charset="-122"/>
              </a:rPr>
              <a:t>      某银行提供一个服务窗口和</a:t>
            </a:r>
            <a:r>
              <a:rPr lang="en-US" altLang="zh-CN" sz="2400" b="0" dirty="0">
                <a:latin typeface="宋体" pitchFamily="2" charset="-122"/>
              </a:rPr>
              <a:t>10</a:t>
            </a:r>
            <a:r>
              <a:rPr lang="zh-CN" altLang="en-US" sz="2400" b="0" dirty="0">
                <a:latin typeface="宋体" pitchFamily="2" charset="-122"/>
              </a:rPr>
              <a:t>个供顾客等待的座位。顾客到达银行时，若有空座位，则到取号机上领取一个号，等待叫号。取号机每次仅允许一位顾客使用。当营业员空闲时，通过叫号选取一位顾客，并为其服务。顾客和营业员的活动过程描述如下：</a:t>
            </a:r>
          </a:p>
          <a:p>
            <a:pPr>
              <a:spcAft>
                <a:spcPct val="20000"/>
              </a:spcAft>
              <a:buFont typeface="Arial" pitchFamily="34" charset="0"/>
              <a:buNone/>
            </a:pPr>
            <a:r>
              <a:rPr lang="en-US" altLang="zh-CN" sz="2000" dirty="0">
                <a:latin typeface="宋体" pitchFamily="2" charset="-122"/>
              </a:rPr>
              <a:t>      </a:t>
            </a:r>
            <a:r>
              <a:rPr lang="en-US" altLang="zh-CN" sz="2000" dirty="0" err="1">
                <a:latin typeface="宋体" pitchFamily="2" charset="-122"/>
              </a:rPr>
              <a:t>cobegin</a:t>
            </a:r>
            <a:r>
              <a:rPr lang="en-US" altLang="zh-CN" sz="2000" dirty="0">
                <a:latin typeface="宋体" pitchFamily="2" charset="-122"/>
              </a:rPr>
              <a:t>{    </a:t>
            </a:r>
          </a:p>
          <a:p>
            <a:pPr>
              <a:spcAft>
                <a:spcPct val="20000"/>
              </a:spcAft>
              <a:buFont typeface="Arial" pitchFamily="34" charset="0"/>
              <a:buNone/>
            </a:pPr>
            <a:r>
              <a:rPr lang="en-US" altLang="zh-CN" sz="2000" dirty="0">
                <a:latin typeface="宋体" pitchFamily="2" charset="-122"/>
              </a:rPr>
              <a:t>         process </a:t>
            </a:r>
            <a:r>
              <a:rPr lang="zh-CN" altLang="en-US" sz="2000" dirty="0">
                <a:latin typeface="宋体" pitchFamily="2" charset="-122"/>
              </a:rPr>
              <a:t>顾客</a:t>
            </a:r>
            <a:r>
              <a:rPr lang="en-US" altLang="zh-CN" sz="2000" dirty="0" err="1">
                <a:latin typeface="宋体" pitchFamily="2" charset="-122"/>
              </a:rPr>
              <a:t>i</a:t>
            </a:r>
            <a:r>
              <a:rPr lang="en-US" altLang="zh-CN" sz="2000" dirty="0">
                <a:latin typeface="宋体" pitchFamily="2" charset="-122"/>
              </a:rPr>
              <a:t>{</a:t>
            </a:r>
            <a:r>
              <a:rPr lang="zh-CN" altLang="en-US" sz="2000" dirty="0">
                <a:latin typeface="宋体" pitchFamily="2" charset="-122"/>
              </a:rPr>
              <a:t>从取号机上获取一个号码；等待叫号；获取服务；</a:t>
            </a:r>
            <a:r>
              <a:rPr lang="en-US" altLang="zh-CN" sz="2000" dirty="0">
                <a:latin typeface="宋体" pitchFamily="2" charset="-122"/>
              </a:rPr>
              <a:t>}</a:t>
            </a:r>
          </a:p>
          <a:p>
            <a:pPr>
              <a:spcAft>
                <a:spcPct val="20000"/>
              </a:spcAft>
              <a:buFont typeface="Arial" pitchFamily="34" charset="0"/>
              <a:buNone/>
            </a:pPr>
            <a:r>
              <a:rPr lang="en-US" altLang="zh-CN" sz="2000" dirty="0">
                <a:latin typeface="宋体" pitchFamily="2" charset="-122"/>
              </a:rPr>
              <a:t>         process </a:t>
            </a:r>
            <a:r>
              <a:rPr lang="zh-CN" altLang="en-US" sz="2000" dirty="0">
                <a:latin typeface="宋体" pitchFamily="2" charset="-122"/>
              </a:rPr>
              <a:t>营业员</a:t>
            </a:r>
            <a:r>
              <a:rPr lang="en-US" altLang="zh-CN" sz="2000" dirty="0">
                <a:latin typeface="宋体" pitchFamily="2" charset="-122"/>
              </a:rPr>
              <a:t>{while (true) {</a:t>
            </a:r>
            <a:r>
              <a:rPr lang="zh-CN" altLang="en-US" sz="2000" dirty="0">
                <a:latin typeface="宋体" pitchFamily="2" charset="-122"/>
              </a:rPr>
              <a:t>叫号；为顾客服务；</a:t>
            </a:r>
            <a:r>
              <a:rPr lang="en-US" altLang="zh-CN" sz="2000" dirty="0">
                <a:latin typeface="宋体" pitchFamily="2" charset="-122"/>
              </a:rPr>
              <a:t>}}</a:t>
            </a:r>
          </a:p>
          <a:p>
            <a:pPr>
              <a:spcAft>
                <a:spcPct val="20000"/>
              </a:spcAft>
              <a:buFont typeface="Arial" pitchFamily="34" charset="0"/>
              <a:buNone/>
            </a:pPr>
            <a:r>
              <a:rPr lang="en-US" altLang="zh-CN" sz="2000" dirty="0">
                <a:latin typeface="宋体" pitchFamily="2" charset="-122"/>
              </a:rPr>
              <a:t>      }</a:t>
            </a:r>
          </a:p>
          <a:p>
            <a:pPr>
              <a:spcAft>
                <a:spcPct val="20000"/>
              </a:spcAft>
              <a:buFont typeface="Arial" pitchFamily="34" charset="0"/>
              <a:buNone/>
            </a:pPr>
            <a:r>
              <a:rPr lang="en-US" altLang="zh-CN" sz="2400" b="0" dirty="0">
                <a:latin typeface="宋体" pitchFamily="2" charset="-122"/>
              </a:rPr>
              <a:t>      </a:t>
            </a:r>
            <a:r>
              <a:rPr lang="zh-CN" altLang="en-US" sz="2400" b="0" dirty="0">
                <a:latin typeface="宋体" pitchFamily="2" charset="-122"/>
              </a:rPr>
              <a:t>请添加必要的信号量和</a:t>
            </a:r>
            <a:r>
              <a:rPr lang="en-US" altLang="zh-CN" sz="2400" b="0" dirty="0">
                <a:latin typeface="宋体" pitchFamily="2" charset="-122"/>
              </a:rPr>
              <a:t>P</a:t>
            </a:r>
            <a:r>
              <a:rPr lang="zh-CN" altLang="en-US" sz="2400" b="0" dirty="0">
                <a:latin typeface="宋体" pitchFamily="2" charset="-122"/>
              </a:rPr>
              <a:t>、</a:t>
            </a:r>
            <a:r>
              <a:rPr lang="en-US" altLang="zh-CN" sz="2400" b="0" dirty="0">
                <a:latin typeface="宋体" pitchFamily="2" charset="-122"/>
              </a:rPr>
              <a:t>V</a:t>
            </a:r>
            <a:r>
              <a:rPr lang="zh-CN" altLang="en-US" sz="2400" b="0" dirty="0">
                <a:latin typeface="宋体" pitchFamily="2" charset="-122"/>
              </a:rPr>
              <a:t>（或</a:t>
            </a:r>
            <a:r>
              <a:rPr lang="en-US" altLang="zh-CN" sz="2400" b="0" dirty="0">
                <a:latin typeface="宋体" pitchFamily="2" charset="-122"/>
              </a:rPr>
              <a:t>wait()</a:t>
            </a:r>
            <a:r>
              <a:rPr lang="zh-CN" altLang="en-US" sz="2400" b="0" dirty="0">
                <a:latin typeface="宋体" pitchFamily="2" charset="-122"/>
              </a:rPr>
              <a:t>、</a:t>
            </a:r>
            <a:r>
              <a:rPr lang="en-US" altLang="zh-CN" sz="2400" b="0" dirty="0">
                <a:latin typeface="宋体" pitchFamily="2" charset="-122"/>
              </a:rPr>
              <a:t>signal()</a:t>
            </a:r>
            <a:r>
              <a:rPr lang="zh-CN" altLang="en-US" sz="2400" b="0" dirty="0">
                <a:latin typeface="宋体" pitchFamily="2" charset="-122"/>
              </a:rPr>
              <a:t>）操作，实现上述过程中的互斥与同步。要求写出完成的过程，说明信号量的含义并赋初值。</a:t>
            </a:r>
            <a:endParaRPr lang="en-US" altLang="zh-CN" sz="2400" b="0" dirty="0">
              <a:latin typeface="宋体" pitchFamily="2" charset="-122"/>
            </a:endParaRPr>
          </a:p>
        </p:txBody>
      </p:sp>
    </p:spTree>
    <p:extLst>
      <p:ext uri="{BB962C8B-B14F-4D97-AF65-F5344CB8AC3E}">
        <p14:creationId xmlns:p14="http://schemas.microsoft.com/office/powerpoint/2010/main" val="203969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0" y="44624"/>
            <a:ext cx="9144000" cy="936104"/>
          </a:xfrm>
        </p:spPr>
        <p:txBody>
          <a:bodyPr/>
          <a:lstStyle/>
          <a:p>
            <a:r>
              <a:rPr lang="zh-CN" altLang="en-US" dirty="0"/>
              <a:t>补充</a:t>
            </a:r>
            <a:r>
              <a:rPr lang="en-US" altLang="zh-CN" dirty="0"/>
              <a:t>——</a:t>
            </a:r>
            <a:r>
              <a:rPr lang="zh-CN" altLang="en-US" dirty="0"/>
              <a:t>理发师睡觉问题的类似问题</a:t>
            </a:r>
          </a:p>
        </p:txBody>
      </p:sp>
      <p:sp>
        <p:nvSpPr>
          <p:cNvPr id="3" name="内容占位符 2"/>
          <p:cNvSpPr>
            <a:spLocks noGrp="1"/>
          </p:cNvSpPr>
          <p:nvPr>
            <p:ph idx="4294967295"/>
          </p:nvPr>
        </p:nvSpPr>
        <p:spPr>
          <a:xfrm>
            <a:off x="0" y="1600200"/>
            <a:ext cx="8229600" cy="4525963"/>
          </a:xfrm>
        </p:spPr>
        <p:txBody>
          <a:bodyPr/>
          <a:lstStyle/>
          <a:p>
            <a:pPr algn="just">
              <a:spcBef>
                <a:spcPct val="0"/>
              </a:spcBef>
              <a:buFontTx/>
              <a:buNone/>
            </a:pPr>
            <a:r>
              <a:rPr lang="en-US" altLang="zh-CN" sz="1800" b="0" dirty="0">
                <a:solidFill>
                  <a:srgbClr val="000000"/>
                </a:solidFill>
                <a:ea typeface="仿宋_GB2312" pitchFamily="49" charset="-122"/>
              </a:rPr>
              <a:t>semaphore </a:t>
            </a:r>
            <a:r>
              <a:rPr lang="en-US" altLang="zh-CN" sz="1800" b="0" dirty="0" err="1">
                <a:solidFill>
                  <a:srgbClr val="000000"/>
                </a:solidFill>
                <a:ea typeface="仿宋_GB2312" pitchFamily="49" charset="-122"/>
              </a:rPr>
              <a:t>mutex</a:t>
            </a:r>
            <a:r>
              <a:rPr lang="en-US" altLang="zh-CN" sz="1800" b="0" dirty="0">
                <a:solidFill>
                  <a:srgbClr val="000000"/>
                </a:solidFill>
                <a:ea typeface="仿宋_GB2312" pitchFamily="49" charset="-122"/>
              </a:rPr>
              <a:t> = 1;               //</a:t>
            </a:r>
            <a:r>
              <a:rPr lang="zh-CN" altLang="en-US" sz="1800" b="0" dirty="0">
                <a:solidFill>
                  <a:srgbClr val="000000"/>
                </a:solidFill>
                <a:ea typeface="仿宋_GB2312" pitchFamily="49" charset="-122"/>
              </a:rPr>
              <a:t>互斥使用取号机的信号量</a:t>
            </a:r>
          </a:p>
          <a:p>
            <a:pPr algn="just">
              <a:spcBef>
                <a:spcPct val="0"/>
              </a:spcBef>
              <a:buFontTx/>
              <a:buNone/>
            </a:pPr>
            <a:r>
              <a:rPr lang="en-US" altLang="zh-CN" sz="1800" b="0" dirty="0">
                <a:solidFill>
                  <a:srgbClr val="000000"/>
                </a:solidFill>
                <a:ea typeface="仿宋_GB2312" pitchFamily="49" charset="-122"/>
              </a:rPr>
              <a:t>semaphore empty = 10;             //</a:t>
            </a:r>
            <a:r>
              <a:rPr lang="zh-CN" altLang="en-US" sz="1800" b="0" dirty="0">
                <a:solidFill>
                  <a:srgbClr val="000000"/>
                </a:solidFill>
                <a:ea typeface="仿宋_GB2312" pitchFamily="49" charset="-122"/>
              </a:rPr>
              <a:t>空座位的数量信号量</a:t>
            </a:r>
          </a:p>
          <a:p>
            <a:pPr algn="just">
              <a:spcBef>
                <a:spcPct val="0"/>
              </a:spcBef>
              <a:buFontTx/>
              <a:buNone/>
            </a:pPr>
            <a:r>
              <a:rPr lang="en-US" altLang="zh-CN" sz="1800" b="0" dirty="0">
                <a:solidFill>
                  <a:srgbClr val="000000"/>
                </a:solidFill>
                <a:ea typeface="仿宋_GB2312" pitchFamily="49" charset="-122"/>
              </a:rPr>
              <a:t>semaphore full = 0;                    //</a:t>
            </a:r>
            <a:r>
              <a:rPr lang="zh-CN" altLang="en-US" sz="1800" b="0" dirty="0">
                <a:solidFill>
                  <a:srgbClr val="000000"/>
                </a:solidFill>
                <a:ea typeface="仿宋_GB2312" pitchFamily="49" charset="-122"/>
              </a:rPr>
              <a:t>已占座位的数量信号量</a:t>
            </a:r>
          </a:p>
          <a:p>
            <a:pPr algn="just">
              <a:spcBef>
                <a:spcPct val="0"/>
              </a:spcBef>
              <a:buFontTx/>
              <a:buNone/>
            </a:pPr>
            <a:r>
              <a:rPr lang="en-US" altLang="zh-CN" sz="1800" b="0" dirty="0">
                <a:solidFill>
                  <a:srgbClr val="000000"/>
                </a:solidFill>
                <a:ea typeface="仿宋_GB2312" pitchFamily="49" charset="-122"/>
              </a:rPr>
              <a:t>semaphore service</a:t>
            </a: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 0;              //</a:t>
            </a:r>
            <a:r>
              <a:rPr lang="zh-CN" altLang="en-US" sz="1800" b="0" dirty="0">
                <a:solidFill>
                  <a:srgbClr val="000000"/>
                </a:solidFill>
                <a:ea typeface="仿宋_GB2312" pitchFamily="49" charset="-122"/>
              </a:rPr>
              <a:t>等待叫号信号量</a:t>
            </a:r>
          </a:p>
          <a:p>
            <a:pPr algn="just">
              <a:spcBef>
                <a:spcPct val="0"/>
              </a:spcBef>
              <a:buFontTx/>
              <a:buNone/>
            </a:pPr>
            <a:endParaRPr lang="en-US" altLang="zh-CN" sz="1800" dirty="0">
              <a:solidFill>
                <a:srgbClr val="000000"/>
              </a:solidFill>
              <a:ea typeface="仿宋_GB2312" pitchFamily="49" charset="-122"/>
            </a:endParaRPr>
          </a:p>
        </p:txBody>
      </p:sp>
      <p:sp>
        <p:nvSpPr>
          <p:cNvPr id="4" name="内容占位符 2"/>
          <p:cNvSpPr>
            <a:spLocks/>
          </p:cNvSpPr>
          <p:nvPr/>
        </p:nvSpPr>
        <p:spPr bwMode="auto">
          <a:xfrm>
            <a:off x="1042988" y="2779713"/>
            <a:ext cx="30956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dirty="0">
                <a:solidFill>
                  <a:srgbClr val="000000"/>
                </a:solidFill>
                <a:latin typeface="Times New Roman" pitchFamily="18" charset="0"/>
                <a:ea typeface="仿宋_GB2312" pitchFamily="49" charset="-122"/>
              </a:rPr>
              <a:t>process </a:t>
            </a:r>
            <a:r>
              <a:rPr lang="zh-CN" altLang="en-US" dirty="0">
                <a:solidFill>
                  <a:srgbClr val="000000"/>
                </a:solidFill>
                <a:latin typeface="Times New Roman" pitchFamily="18" charset="0"/>
                <a:ea typeface="仿宋_GB2312" pitchFamily="49" charset="-122"/>
              </a:rPr>
              <a:t>顾客</a:t>
            </a:r>
            <a:r>
              <a:rPr lang="en-US" altLang="zh-CN" dirty="0" err="1">
                <a:solidFill>
                  <a:srgbClr val="000000"/>
                </a:solidFill>
                <a:latin typeface="Times New Roman" pitchFamily="18" charset="0"/>
                <a:ea typeface="仿宋_GB2312" pitchFamily="49" charset="-122"/>
              </a:rPr>
              <a:t>i</a:t>
            </a:r>
            <a:endParaRPr lang="en-US" altLang="zh-CN" dirty="0">
              <a:solidFill>
                <a:srgbClr val="000000"/>
              </a:solidFill>
              <a:latin typeface="Times New Roman" pitchFamily="18" charset="0"/>
              <a:ea typeface="仿宋_GB2312" pitchFamily="49" charset="-122"/>
            </a:endParaRPr>
          </a:p>
          <a:p>
            <a:pPr marL="342900" indent="-342900" algn="just"/>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P(empty);</a:t>
            </a:r>
          </a:p>
          <a:p>
            <a:pPr marL="342900" indent="-342900" algn="just"/>
            <a:r>
              <a:rPr lang="en-US" altLang="zh-CN" dirty="0">
                <a:solidFill>
                  <a:srgbClr val="000000"/>
                </a:solidFill>
                <a:latin typeface="Times New Roman" pitchFamily="18" charset="0"/>
                <a:ea typeface="仿宋_GB2312" pitchFamily="49" charset="-122"/>
              </a:rPr>
              <a:t>    P(</a:t>
            </a:r>
            <a:r>
              <a:rPr lang="en-US" altLang="zh-CN" dirty="0" err="1">
                <a:solidFill>
                  <a:srgbClr val="000000"/>
                </a:solidFill>
                <a:latin typeface="Times New Roman" pitchFamily="18" charset="0"/>
                <a:ea typeface="仿宋_GB2312" pitchFamily="49" charset="-122"/>
              </a:rPr>
              <a:t>mutex</a:t>
            </a:r>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a:t>
            </a:r>
            <a:r>
              <a:rPr lang="zh-CN" altLang="en-US" dirty="0">
                <a:solidFill>
                  <a:srgbClr val="000000"/>
                </a:solidFill>
                <a:latin typeface="Times New Roman" pitchFamily="18" charset="0"/>
                <a:ea typeface="仿宋_GB2312" pitchFamily="49" charset="-122"/>
              </a:rPr>
              <a:t>从取号机获得一个号；</a:t>
            </a:r>
          </a:p>
          <a:p>
            <a:pPr marL="342900" indent="-342900" algn="just"/>
            <a:r>
              <a:rPr lang="zh-CN" altLang="en-US" dirty="0">
                <a:solidFill>
                  <a:srgbClr val="000000"/>
                </a:solidFill>
                <a:latin typeface="Times New Roman" pitchFamily="18" charset="0"/>
                <a:ea typeface="仿宋_GB2312" pitchFamily="49" charset="-122"/>
              </a:rPr>
              <a:t>    </a:t>
            </a:r>
            <a:r>
              <a:rPr lang="en-US" altLang="zh-CN" dirty="0">
                <a:solidFill>
                  <a:srgbClr val="000000"/>
                </a:solidFill>
                <a:latin typeface="Times New Roman" pitchFamily="18" charset="0"/>
                <a:ea typeface="仿宋_GB2312" pitchFamily="49" charset="-122"/>
              </a:rPr>
              <a:t>V(</a:t>
            </a:r>
            <a:r>
              <a:rPr lang="en-US" altLang="zh-CN" dirty="0" err="1">
                <a:solidFill>
                  <a:srgbClr val="000000"/>
                </a:solidFill>
                <a:latin typeface="Times New Roman" pitchFamily="18" charset="0"/>
                <a:ea typeface="仿宋_GB2312" pitchFamily="49" charset="-122"/>
              </a:rPr>
              <a:t>mutex</a:t>
            </a:r>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V(full);</a:t>
            </a:r>
          </a:p>
          <a:p>
            <a:pPr marL="342900" indent="-342900" algn="just"/>
            <a:r>
              <a:rPr lang="en-US" altLang="zh-CN" dirty="0">
                <a:solidFill>
                  <a:srgbClr val="000000"/>
                </a:solidFill>
                <a:latin typeface="Times New Roman" pitchFamily="18" charset="0"/>
                <a:ea typeface="仿宋_GB2312" pitchFamily="49" charset="-122"/>
              </a:rPr>
              <a:t>    P(service); //</a:t>
            </a:r>
            <a:r>
              <a:rPr lang="zh-CN" altLang="en-US" dirty="0">
                <a:solidFill>
                  <a:srgbClr val="000000"/>
                </a:solidFill>
                <a:latin typeface="Times New Roman" pitchFamily="18" charset="0"/>
                <a:ea typeface="仿宋_GB2312" pitchFamily="49" charset="-122"/>
              </a:rPr>
              <a:t>等待叫号</a:t>
            </a:r>
          </a:p>
          <a:p>
            <a:pPr marL="342900" indent="-342900" algn="just"/>
            <a:r>
              <a:rPr lang="en-US" altLang="zh-CN" dirty="0">
                <a:solidFill>
                  <a:srgbClr val="000000"/>
                </a:solidFill>
                <a:latin typeface="Times New Roman" pitchFamily="18" charset="0"/>
                <a:ea typeface="仿宋_GB2312" pitchFamily="49" charset="-122"/>
              </a:rPr>
              <a:t>}</a:t>
            </a:r>
          </a:p>
        </p:txBody>
      </p:sp>
      <p:sp>
        <p:nvSpPr>
          <p:cNvPr id="5" name="内容占位符 2"/>
          <p:cNvSpPr>
            <a:spLocks/>
          </p:cNvSpPr>
          <p:nvPr/>
        </p:nvSpPr>
        <p:spPr bwMode="auto">
          <a:xfrm>
            <a:off x="5005388" y="2708275"/>
            <a:ext cx="309562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dirty="0">
                <a:solidFill>
                  <a:srgbClr val="000000"/>
                </a:solidFill>
                <a:latin typeface="Times New Roman" pitchFamily="18" charset="0"/>
                <a:ea typeface="仿宋_GB2312" pitchFamily="49" charset="-122"/>
              </a:rPr>
              <a:t>process </a:t>
            </a:r>
            <a:r>
              <a:rPr lang="zh-CN" altLang="en-US" dirty="0">
                <a:solidFill>
                  <a:srgbClr val="000000"/>
                </a:solidFill>
                <a:latin typeface="Times New Roman" pitchFamily="18" charset="0"/>
                <a:ea typeface="仿宋_GB2312" pitchFamily="49" charset="-122"/>
              </a:rPr>
              <a:t>营业员</a:t>
            </a:r>
          </a:p>
          <a:p>
            <a:pPr marL="342900" indent="-342900" algn="just"/>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while (true) {</a:t>
            </a:r>
          </a:p>
          <a:p>
            <a:pPr marL="342900" indent="-342900" algn="just"/>
            <a:r>
              <a:rPr lang="zh-CN" altLang="en-US" dirty="0">
                <a:solidFill>
                  <a:srgbClr val="000000"/>
                </a:solidFill>
                <a:latin typeface="Times New Roman" pitchFamily="18" charset="0"/>
                <a:ea typeface="仿宋_GB2312" pitchFamily="49" charset="-122"/>
              </a:rPr>
              <a:t>        </a:t>
            </a:r>
            <a:r>
              <a:rPr lang="en-US" altLang="zh-CN" dirty="0">
                <a:solidFill>
                  <a:srgbClr val="000000"/>
                </a:solidFill>
                <a:latin typeface="Times New Roman" pitchFamily="18" charset="0"/>
                <a:ea typeface="仿宋_GB2312" pitchFamily="49" charset="-122"/>
              </a:rPr>
              <a:t>P(full);</a:t>
            </a:r>
          </a:p>
          <a:p>
            <a:pPr marL="342900" indent="-342900" algn="just"/>
            <a:r>
              <a:rPr lang="en-US" altLang="zh-CN" dirty="0">
                <a:solidFill>
                  <a:srgbClr val="000000"/>
                </a:solidFill>
                <a:latin typeface="Times New Roman" pitchFamily="18" charset="0"/>
                <a:ea typeface="仿宋_GB2312" pitchFamily="49" charset="-122"/>
              </a:rPr>
              <a:t>        V(empty);</a:t>
            </a:r>
          </a:p>
          <a:p>
            <a:pPr marL="342900" indent="-342900" algn="just"/>
            <a:r>
              <a:rPr lang="en-US" altLang="zh-CN" dirty="0">
                <a:solidFill>
                  <a:srgbClr val="000000"/>
                </a:solidFill>
                <a:latin typeface="Times New Roman" pitchFamily="18" charset="0"/>
                <a:ea typeface="仿宋_GB2312" pitchFamily="49" charset="-122"/>
              </a:rPr>
              <a:t>        V(service);  //</a:t>
            </a:r>
            <a:r>
              <a:rPr lang="zh-CN" altLang="en-US" dirty="0">
                <a:solidFill>
                  <a:srgbClr val="000000"/>
                </a:solidFill>
                <a:latin typeface="Times New Roman" pitchFamily="18" charset="0"/>
                <a:ea typeface="仿宋_GB2312" pitchFamily="49" charset="-122"/>
              </a:rPr>
              <a:t>叫号</a:t>
            </a:r>
          </a:p>
          <a:p>
            <a:pPr marL="342900" indent="-342900" algn="just"/>
            <a:r>
              <a:rPr lang="zh-CN" altLang="en-US" dirty="0">
                <a:solidFill>
                  <a:srgbClr val="000000"/>
                </a:solidFill>
                <a:latin typeface="Times New Roman" pitchFamily="18" charset="0"/>
                <a:ea typeface="仿宋_GB2312" pitchFamily="49" charset="-122"/>
              </a:rPr>
              <a:t>        为顾客服务</a:t>
            </a:r>
            <a:r>
              <a:rPr lang="en-US" altLang="zh-CN" dirty="0">
                <a:solidFill>
                  <a:srgbClr val="000000"/>
                </a:solidFill>
                <a:latin typeface="Times New Roman" pitchFamily="18" charset="0"/>
                <a:ea typeface="仿宋_GB2312" pitchFamily="49" charset="-122"/>
              </a:rPr>
              <a:t>;</a:t>
            </a:r>
          </a:p>
          <a:p>
            <a:pPr marL="342900" indent="-342900" algn="just"/>
            <a:r>
              <a:rPr lang="en-US" altLang="zh-CN" dirty="0">
                <a:solidFill>
                  <a:srgbClr val="000000"/>
                </a:solidFill>
                <a:latin typeface="Times New Roman" pitchFamily="18" charset="0"/>
                <a:ea typeface="仿宋_GB2312" pitchFamily="49" charset="-122"/>
              </a:rPr>
              <a:t>    }</a:t>
            </a:r>
          </a:p>
          <a:p>
            <a:pPr marL="342900" indent="-342900" algn="just"/>
            <a:r>
              <a:rPr lang="en-US" altLang="zh-CN" dirty="0">
                <a:solidFill>
                  <a:srgbClr val="000000"/>
                </a:solidFill>
                <a:latin typeface="Times New Roman" pitchFamily="18" charset="0"/>
                <a:ea typeface="仿宋_GB2312" pitchFamily="49" charset="-122"/>
              </a:rPr>
              <a:t>}</a:t>
            </a:r>
          </a:p>
        </p:txBody>
      </p:sp>
    </p:spTree>
    <p:extLst>
      <p:ext uri="{BB962C8B-B14F-4D97-AF65-F5344CB8AC3E}">
        <p14:creationId xmlns:p14="http://schemas.microsoft.com/office/powerpoint/2010/main" val="105466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en-US" b="1" dirty="0">
                <a:latin typeface="Times New Roman" pitchFamily="18" charset="0"/>
                <a:ea typeface="黑体" pitchFamily="49" charset="-122"/>
                <a:cs typeface="Times New Roman" pitchFamily="18" charset="0"/>
              </a:rPr>
              <a:t>2.</a:t>
            </a:r>
            <a:r>
              <a:rPr lang="en-US" altLang="zh-CN" b="1" dirty="0">
                <a:latin typeface="Times New Roman" pitchFamily="18" charset="0"/>
                <a:ea typeface="黑体" pitchFamily="49" charset="-122"/>
                <a:cs typeface="Times New Roman" pitchFamily="18" charset="0"/>
              </a:rPr>
              <a:t>17</a:t>
            </a:r>
            <a:r>
              <a:rPr lang="en-US" altLang="en-US" b="1" dirty="0">
                <a:latin typeface="Times New Roman" pitchFamily="18" charset="0"/>
                <a:ea typeface="黑体" pitchFamily="49" charset="-122"/>
                <a:cs typeface="Times New Roman" pitchFamily="18" charset="0"/>
              </a:rPr>
              <a:t> </a:t>
            </a:r>
            <a:r>
              <a:rPr lang="en-US" altLang="zh-CN" b="1" dirty="0">
                <a:latin typeface="Times New Roman" pitchFamily="18" charset="0"/>
                <a:ea typeface="黑体" pitchFamily="49" charset="-122"/>
                <a:cs typeface="Times New Roman" pitchFamily="18" charset="0"/>
              </a:rPr>
              <a:t> </a:t>
            </a:r>
            <a:r>
              <a:rPr lang="en-US" altLang="en-US" b="1" dirty="0">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1063277"/>
            <a:ext cx="9036496" cy="5102027"/>
          </a:xfrm>
        </p:spPr>
        <p:txBody>
          <a:bodyPr/>
          <a:lstStyle/>
          <a:p>
            <a:pPr>
              <a:spcAft>
                <a:spcPct val="20000"/>
              </a:spcAft>
            </a:pPr>
            <a:r>
              <a:rPr lang="zh-CN" altLang="en-US" b="0" dirty="0"/>
              <a:t>管程的引入</a:t>
            </a:r>
          </a:p>
          <a:p>
            <a:pPr lvl="1" eaLnBrk="1" hangingPunct="1">
              <a:spcAft>
                <a:spcPct val="20000"/>
              </a:spcAft>
            </a:pPr>
            <a:r>
              <a:rPr lang="zh-CN" altLang="en-US" dirty="0">
                <a:solidFill>
                  <a:srgbClr val="FF0000"/>
                </a:solidFill>
                <a:latin typeface="+mj-ea"/>
                <a:ea typeface="+mj-ea"/>
              </a:rPr>
              <a:t>信号量</a:t>
            </a:r>
            <a:r>
              <a:rPr lang="zh-CN" altLang="en-US" dirty="0">
                <a:latin typeface="+mj-ea"/>
                <a:ea typeface="+mj-ea"/>
              </a:rPr>
              <a:t>可以高效的实现进程间</a:t>
            </a:r>
            <a:r>
              <a:rPr lang="zh-CN" altLang="en-US" b="0" dirty="0">
                <a:latin typeface="+mj-ea"/>
                <a:ea typeface="+mj-ea"/>
              </a:rPr>
              <a:t>互斥与同步</a:t>
            </a:r>
            <a:r>
              <a:rPr lang="en-US" altLang="zh-CN" dirty="0">
                <a:latin typeface="+mj-ea"/>
                <a:ea typeface="+mj-ea"/>
              </a:rPr>
              <a:t>,</a:t>
            </a:r>
            <a:r>
              <a:rPr lang="zh-CN" altLang="en-US" dirty="0">
                <a:latin typeface="+mj-ea"/>
                <a:ea typeface="+mj-ea"/>
              </a:rPr>
              <a:t>但是</a:t>
            </a:r>
            <a:r>
              <a:rPr lang="en-US" altLang="zh-CN" dirty="0">
                <a:latin typeface="+mj-ea"/>
                <a:ea typeface="+mj-ea"/>
              </a:rPr>
              <a:t>:</a:t>
            </a:r>
            <a:endParaRPr lang="en-US" altLang="zh-CN" b="0" dirty="0">
              <a:latin typeface="+mj-ea"/>
              <a:ea typeface="+mj-ea"/>
            </a:endParaRPr>
          </a:p>
          <a:p>
            <a:pPr lvl="2">
              <a:spcAft>
                <a:spcPct val="20000"/>
              </a:spcAft>
            </a:pPr>
            <a:r>
              <a:rPr lang="zh-CN" altLang="en-US" b="0" dirty="0">
                <a:latin typeface="+mj-ea"/>
                <a:ea typeface="+mj-ea"/>
              </a:rPr>
              <a:t>信号量的</a:t>
            </a:r>
            <a:r>
              <a:rPr lang="en-US" altLang="zh-CN" b="0" dirty="0">
                <a:latin typeface="+mj-ea"/>
                <a:ea typeface="+mj-ea"/>
              </a:rPr>
              <a:t>P</a:t>
            </a:r>
            <a:r>
              <a:rPr lang="zh-CN" altLang="en-US" b="0" dirty="0">
                <a:latin typeface="+mj-ea"/>
                <a:ea typeface="+mj-ea"/>
              </a:rPr>
              <a:t>、</a:t>
            </a:r>
            <a:r>
              <a:rPr lang="en-US" altLang="zh-CN" b="0" dirty="0">
                <a:latin typeface="+mj-ea"/>
                <a:ea typeface="+mj-ea"/>
              </a:rPr>
              <a:t>V</a:t>
            </a:r>
            <a:r>
              <a:rPr lang="zh-CN" altLang="en-US" b="0" dirty="0">
                <a:latin typeface="+mj-ea"/>
                <a:ea typeface="+mj-ea"/>
              </a:rPr>
              <a:t>操作可能</a:t>
            </a:r>
            <a:r>
              <a:rPr lang="zh-CN" altLang="en-US" dirty="0">
                <a:solidFill>
                  <a:srgbClr val="3D0BF3"/>
                </a:solidFill>
                <a:latin typeface="+mj-ea"/>
                <a:ea typeface="+mj-ea"/>
              </a:rPr>
              <a:t>分散</a:t>
            </a:r>
            <a:r>
              <a:rPr lang="zh-CN" altLang="en-US" b="0" dirty="0">
                <a:latin typeface="+mj-ea"/>
                <a:ea typeface="+mj-ea"/>
              </a:rPr>
              <a:t>在整个程序中，使用难度高。</a:t>
            </a:r>
            <a:endParaRPr lang="en-US" altLang="zh-CN" b="0" dirty="0">
              <a:latin typeface="+mj-ea"/>
              <a:ea typeface="+mj-ea"/>
            </a:endParaRPr>
          </a:p>
          <a:p>
            <a:pPr lvl="1" eaLnBrk="1" hangingPunct="1">
              <a:spcAft>
                <a:spcPct val="20000"/>
              </a:spcAft>
            </a:pPr>
            <a:r>
              <a:rPr lang="zh-CN" altLang="en-US" dirty="0">
                <a:solidFill>
                  <a:srgbClr val="7030A0"/>
                </a:solidFill>
                <a:latin typeface="+mj-ea"/>
                <a:ea typeface="+mj-ea"/>
              </a:rPr>
              <a:t>管程</a:t>
            </a:r>
            <a:r>
              <a:rPr lang="zh-CN" altLang="en-US" b="0" dirty="0">
                <a:latin typeface="+mj-ea"/>
                <a:ea typeface="+mj-ea"/>
              </a:rPr>
              <a:t>是一个程序设计语言结构，采用了</a:t>
            </a:r>
            <a:r>
              <a:rPr lang="zh-CN" altLang="en-US" dirty="0">
                <a:solidFill>
                  <a:srgbClr val="7030A0"/>
                </a:solidFill>
                <a:latin typeface="+mj-ea"/>
                <a:ea typeface="+mj-ea"/>
              </a:rPr>
              <a:t>集中式</a:t>
            </a:r>
            <a:r>
              <a:rPr lang="zh-CN" altLang="en-US" b="0" dirty="0">
                <a:latin typeface="+mj-ea"/>
                <a:ea typeface="+mj-ea"/>
              </a:rPr>
              <a:t>的进程同步方法，提供了与信号量同样的功能，但</a:t>
            </a:r>
            <a:r>
              <a:rPr lang="zh-CN" altLang="en-US" dirty="0">
                <a:solidFill>
                  <a:srgbClr val="7030A0"/>
                </a:solidFill>
                <a:latin typeface="+mj-ea"/>
                <a:ea typeface="+mj-ea"/>
              </a:rPr>
              <a:t>更易于控制</a:t>
            </a:r>
            <a:r>
              <a:rPr lang="zh-CN" altLang="en-US" b="0" dirty="0">
                <a:latin typeface="+mj-ea"/>
                <a:ea typeface="+mj-ea"/>
              </a:rPr>
              <a:t>。</a:t>
            </a:r>
            <a:endParaRPr lang="en-US" altLang="zh-CN" b="0" dirty="0">
              <a:latin typeface="+mj-ea"/>
              <a:ea typeface="+mj-ea"/>
            </a:endParaRPr>
          </a:p>
          <a:p>
            <a:pPr lvl="1" eaLnBrk="1" hangingPunct="1">
              <a:spcAft>
                <a:spcPct val="20000"/>
              </a:spcAft>
            </a:pPr>
            <a:r>
              <a:rPr lang="zh-CN" altLang="en-US" b="0" dirty="0">
                <a:latin typeface="+mj-ea"/>
                <a:ea typeface="+mj-ea"/>
              </a:rPr>
              <a:t>很多程序设计语言都支持管程，如</a:t>
            </a:r>
            <a:r>
              <a:rPr lang="en-US" altLang="zh-CN" b="0" dirty="0">
                <a:latin typeface="+mj-ea"/>
                <a:ea typeface="+mj-ea"/>
              </a:rPr>
              <a:t>Pascal</a:t>
            </a:r>
            <a:r>
              <a:rPr lang="zh-CN" altLang="en-US" b="0" dirty="0">
                <a:latin typeface="+mj-ea"/>
                <a:ea typeface="+mj-ea"/>
              </a:rPr>
              <a:t>、</a:t>
            </a:r>
            <a:r>
              <a:rPr lang="en-US" altLang="zh-CN" b="0" dirty="0">
                <a:latin typeface="+mj-ea"/>
                <a:ea typeface="+mj-ea"/>
              </a:rPr>
              <a:t>Java</a:t>
            </a:r>
            <a:r>
              <a:rPr lang="zh-CN" altLang="en-US" b="0" dirty="0">
                <a:latin typeface="+mj-ea"/>
                <a:ea typeface="+mj-ea"/>
              </a:rPr>
              <a:t>等。</a:t>
            </a:r>
            <a:endParaRPr lang="en-US" altLang="zh-CN" b="0" dirty="0">
              <a:latin typeface="+mj-ea"/>
              <a:ea typeface="+mj-ea"/>
            </a:endParaRPr>
          </a:p>
          <a:p>
            <a:pPr lvl="1" eaLnBrk="1" hangingPunct="1">
              <a:spcAft>
                <a:spcPct val="20000"/>
              </a:spcAft>
            </a:pPr>
            <a:endParaRPr lang="en-US" altLang="zh-CN" b="0" dirty="0">
              <a:latin typeface="+mn-ea"/>
              <a:ea typeface="+mn-ea"/>
            </a:endParaRPr>
          </a:p>
          <a:p>
            <a:pPr lvl="1" eaLnBrk="1" hangingPunct="1">
              <a:spcAft>
                <a:spcPct val="20000"/>
              </a:spcAft>
            </a:pPr>
            <a:endParaRPr lang="en-US" altLang="zh-CN" b="0" dirty="0"/>
          </a:p>
        </p:txBody>
      </p:sp>
      <p:pic>
        <p:nvPicPr>
          <p:cNvPr id="5" name="Picture 4">
            <a:extLst>
              <a:ext uri="{FF2B5EF4-FFF2-40B4-BE49-F238E27FC236}">
                <a16:creationId xmlns:a16="http://schemas.microsoft.com/office/drawing/2014/main" id="{3E628BD0-9106-BD40-9D9E-5EC194B89198}"/>
              </a:ext>
            </a:extLst>
          </p:cNvPr>
          <p:cNvPicPr>
            <a:picLocks noChangeAspect="1"/>
          </p:cNvPicPr>
          <p:nvPr/>
        </p:nvPicPr>
        <p:blipFill>
          <a:blip r:embed="rId2"/>
          <a:stretch>
            <a:fillRect/>
          </a:stretch>
        </p:blipFill>
        <p:spPr>
          <a:xfrm>
            <a:off x="6804248" y="4365104"/>
            <a:ext cx="1665514" cy="1752600"/>
          </a:xfrm>
          <a:prstGeom prst="rect">
            <a:avLst/>
          </a:prstGeom>
        </p:spPr>
      </p:pic>
    </p:spTree>
    <p:extLst>
      <p:ext uri="{BB962C8B-B14F-4D97-AF65-F5344CB8AC3E}">
        <p14:creationId xmlns:p14="http://schemas.microsoft.com/office/powerpoint/2010/main" val="382249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dirty="0"/>
          </a:p>
        </p:txBody>
      </p:sp>
      <p:sp>
        <p:nvSpPr>
          <p:cNvPr id="3" name="内容占位符 2"/>
          <p:cNvSpPr>
            <a:spLocks noGrp="1"/>
          </p:cNvSpPr>
          <p:nvPr>
            <p:ph idx="1"/>
          </p:nvPr>
        </p:nvSpPr>
        <p:spPr>
          <a:xfrm>
            <a:off x="457200" y="1600200"/>
            <a:ext cx="8435280" cy="4525963"/>
          </a:xfrm>
        </p:spPr>
        <p:txBody>
          <a:bodyPr/>
          <a:lstStyle/>
          <a:p>
            <a:r>
              <a:rPr lang="zh-CN" altLang="en-US" dirty="0"/>
              <a:t>管程的概念</a:t>
            </a:r>
            <a:r>
              <a:rPr lang="en-US" altLang="zh-CN" dirty="0"/>
              <a:t>(Monitor)</a:t>
            </a:r>
          </a:p>
          <a:p>
            <a:pPr lvl="1">
              <a:spcAft>
                <a:spcPct val="20000"/>
              </a:spcAft>
            </a:pPr>
            <a:r>
              <a:rPr lang="zh-CN" altLang="en-US" dirty="0">
                <a:latin typeface="+mn-ea"/>
              </a:rPr>
              <a:t>一个管程定义了一个</a:t>
            </a:r>
            <a:r>
              <a:rPr lang="zh-CN" altLang="en-US" dirty="0">
                <a:solidFill>
                  <a:srgbClr val="FF0000"/>
                </a:solidFill>
                <a:latin typeface="+mn-ea"/>
              </a:rPr>
              <a:t>共享数据结构</a:t>
            </a:r>
            <a:r>
              <a:rPr lang="zh-CN" altLang="en-US" dirty="0">
                <a:latin typeface="+mn-ea"/>
              </a:rPr>
              <a:t>和能为并发进程所执行（在该数据结构上）的</a:t>
            </a:r>
            <a:r>
              <a:rPr lang="zh-CN" altLang="en-US" dirty="0">
                <a:solidFill>
                  <a:srgbClr val="FF0000"/>
                </a:solidFill>
                <a:latin typeface="+mn-ea"/>
              </a:rPr>
              <a:t>一组操作（过程）</a:t>
            </a:r>
            <a:r>
              <a:rPr lang="zh-CN" altLang="en-US" dirty="0">
                <a:latin typeface="+mn-ea"/>
              </a:rPr>
              <a:t>，这组操作能同步进程和改变管程中的数据。（</a:t>
            </a:r>
            <a:r>
              <a:rPr lang="en-US" altLang="zh-CN" dirty="0">
                <a:latin typeface="+mn-ea"/>
              </a:rPr>
              <a:t>C. A. R. Hoare &amp; Per </a:t>
            </a:r>
            <a:r>
              <a:rPr lang="en-US" altLang="zh-CN" dirty="0" err="1">
                <a:latin typeface="+mn-ea"/>
              </a:rPr>
              <a:t>Brinch</a:t>
            </a:r>
            <a:r>
              <a:rPr lang="en-US" altLang="zh-CN" dirty="0">
                <a:latin typeface="+mn-ea"/>
              </a:rPr>
              <a:t> Hansen</a:t>
            </a:r>
            <a:r>
              <a:rPr lang="zh-CN" altLang="en-US" dirty="0">
                <a:latin typeface="+mn-ea"/>
              </a:rPr>
              <a:t>）</a:t>
            </a:r>
            <a:endParaRPr lang="en-US" altLang="zh-CN" dirty="0"/>
          </a:p>
          <a:p>
            <a:pPr lvl="1"/>
            <a:r>
              <a:rPr lang="zh-CN" altLang="en-US" dirty="0">
                <a:solidFill>
                  <a:srgbClr val="FF0000"/>
                </a:solidFill>
              </a:rPr>
              <a:t>共享数据结构</a:t>
            </a:r>
            <a:r>
              <a:rPr lang="zh-CN" altLang="en-US" dirty="0"/>
              <a:t>是对系统中共享资源的抽象</a:t>
            </a:r>
            <a:endParaRPr lang="en-US" altLang="zh-CN" dirty="0"/>
          </a:p>
          <a:p>
            <a:pPr lvl="1"/>
            <a:r>
              <a:rPr lang="zh-CN" altLang="en-US" dirty="0"/>
              <a:t>对该共享数据结构的操作则定义为</a:t>
            </a:r>
            <a:r>
              <a:rPr lang="zh-CN" altLang="en-US" dirty="0">
                <a:solidFill>
                  <a:srgbClr val="FF0000"/>
                </a:solidFill>
              </a:rPr>
              <a:t>一组过程</a:t>
            </a:r>
            <a:r>
              <a:rPr lang="zh-CN" altLang="en-US" dirty="0"/>
              <a:t>，通过调用这些过程实现对共享资源的申请、释放和其它操作。</a:t>
            </a:r>
          </a:p>
        </p:txBody>
      </p:sp>
    </p:spTree>
    <p:extLst>
      <p:ext uri="{BB962C8B-B14F-4D97-AF65-F5344CB8AC3E}">
        <p14:creationId xmlns:p14="http://schemas.microsoft.com/office/powerpoint/2010/main" val="30705329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9024" y="1268760"/>
            <a:ext cx="8784976" cy="1645643"/>
          </a:xfrm>
        </p:spPr>
        <p:txBody>
          <a:bodyPr/>
          <a:lstStyle/>
          <a:p>
            <a:pPr>
              <a:spcAft>
                <a:spcPct val="20000"/>
              </a:spcAft>
            </a:pPr>
            <a:r>
              <a:rPr lang="zh-CN" altLang="en-US" b="0" dirty="0"/>
              <a:t>管程的组成</a:t>
            </a:r>
          </a:p>
          <a:p>
            <a:pPr lvl="1" eaLnBrk="1" hangingPunct="1">
              <a:spcAft>
                <a:spcPct val="20000"/>
              </a:spcAft>
            </a:pPr>
            <a:endParaRPr lang="en-US" altLang="zh-CN" b="0" dirty="0">
              <a:latin typeface="+mn-ea"/>
              <a:ea typeface="+mn-ea"/>
            </a:endParaRPr>
          </a:p>
          <a:p>
            <a:pPr lvl="1" eaLnBrk="1" hangingPunct="1">
              <a:spcAft>
                <a:spcPct val="20000"/>
              </a:spcAft>
            </a:pPr>
            <a:endParaRPr lang="en-US" altLang="zh-CN" b="0" dirty="0"/>
          </a:p>
        </p:txBody>
      </p:sp>
      <p:sp>
        <p:nvSpPr>
          <p:cNvPr id="4" name="内容占位符 2"/>
          <p:cNvSpPr>
            <a:spLocks noGrp="1"/>
          </p:cNvSpPr>
          <p:nvPr>
            <p:ph idx="4294967295"/>
          </p:nvPr>
        </p:nvSpPr>
        <p:spPr>
          <a:xfrm>
            <a:off x="0" y="4149725"/>
            <a:ext cx="9001125" cy="1800225"/>
          </a:xfrm>
        </p:spPr>
        <p:txBody>
          <a:bodyPr/>
          <a:lstStyle/>
          <a:p>
            <a:pPr lvl="1" eaLnBrk="1" hangingPunct="1">
              <a:spcAft>
                <a:spcPct val="20000"/>
              </a:spcAft>
            </a:pPr>
            <a:endParaRPr lang="en-US" altLang="zh-CN" b="0" dirty="0">
              <a:latin typeface="+mn-ea"/>
              <a:ea typeface="+mn-ea"/>
            </a:endParaRPr>
          </a:p>
          <a:p>
            <a:pPr lvl="1" eaLnBrk="1" hangingPunct="1">
              <a:spcAft>
                <a:spcPct val="20000"/>
              </a:spcAft>
            </a:pPr>
            <a:endParaRPr lang="en-US" altLang="zh-CN" b="0" dirty="0"/>
          </a:p>
        </p:txBody>
      </p:sp>
      <p:graphicFrame>
        <p:nvGraphicFramePr>
          <p:cNvPr id="5" name="图示 4"/>
          <p:cNvGraphicFramePr/>
          <p:nvPr/>
        </p:nvGraphicFramePr>
        <p:xfrm>
          <a:off x="1547664" y="2492896"/>
          <a:ext cx="5784304"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83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1136230"/>
            <a:ext cx="8352928" cy="708594"/>
          </a:xfrm>
        </p:spPr>
        <p:txBody>
          <a:bodyPr/>
          <a:lstStyle/>
          <a:p>
            <a:pPr>
              <a:spcAft>
                <a:spcPct val="20000"/>
              </a:spcAft>
            </a:pPr>
            <a:r>
              <a:rPr lang="zh-CN" altLang="en-US" b="0" dirty="0"/>
              <a:t>管程的特点</a:t>
            </a:r>
          </a:p>
          <a:p>
            <a:pPr marL="457200" lvl="1" indent="0" eaLnBrk="1" hangingPunct="1">
              <a:spcAft>
                <a:spcPct val="20000"/>
              </a:spcAft>
              <a:buNone/>
            </a:pPr>
            <a:endParaRPr lang="en-US" altLang="zh-CN" b="0" dirty="0">
              <a:latin typeface="+mj-ea"/>
              <a:ea typeface="+mj-ea"/>
            </a:endParaRPr>
          </a:p>
          <a:p>
            <a:pPr lvl="1" eaLnBrk="1" hangingPunct="1">
              <a:spcAft>
                <a:spcPct val="20000"/>
              </a:spcAft>
            </a:pPr>
            <a:endParaRPr lang="en-US" altLang="zh-CN" dirty="0">
              <a:latin typeface="+mj-ea"/>
              <a:ea typeface="+mj-ea"/>
            </a:endParaRPr>
          </a:p>
        </p:txBody>
      </p:sp>
      <p:graphicFrame>
        <p:nvGraphicFramePr>
          <p:cNvPr id="9" name="Content Placeholder 3">
            <a:extLst>
              <a:ext uri="{FF2B5EF4-FFF2-40B4-BE49-F238E27FC236}">
                <a16:creationId xmlns:a16="http://schemas.microsoft.com/office/drawing/2014/main" id="{88306B9B-239C-304D-9D23-CC23B900DA45}"/>
              </a:ext>
            </a:extLst>
          </p:cNvPr>
          <p:cNvGraphicFramePr>
            <a:graphicFrameLocks/>
          </p:cNvGraphicFramePr>
          <p:nvPr>
            <p:extLst>
              <p:ext uri="{D42A27DB-BD31-4B8C-83A1-F6EECF244321}">
                <p14:modId xmlns:p14="http://schemas.microsoft.com/office/powerpoint/2010/main" val="2170188381"/>
              </p:ext>
            </p:extLst>
          </p:nvPr>
        </p:nvGraphicFramePr>
        <p:xfrm>
          <a:off x="474639" y="1987897"/>
          <a:ext cx="8229600" cy="3745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6741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51520" y="1063277"/>
            <a:ext cx="8352928" cy="4309939"/>
          </a:xfrm>
        </p:spPr>
        <p:txBody>
          <a:bodyPr/>
          <a:lstStyle/>
          <a:p>
            <a:pPr>
              <a:spcAft>
                <a:spcPct val="20000"/>
              </a:spcAft>
            </a:pPr>
            <a:r>
              <a:rPr lang="zh-CN" altLang="en-US" b="0" dirty="0"/>
              <a:t>问题</a:t>
            </a:r>
          </a:p>
          <a:p>
            <a:pPr marL="457200" lvl="1" indent="0" eaLnBrk="1" hangingPunct="1">
              <a:spcAft>
                <a:spcPct val="20000"/>
              </a:spcAft>
              <a:buNone/>
            </a:pPr>
            <a:r>
              <a:rPr lang="zh-CN" altLang="en-US" b="0" dirty="0">
                <a:latin typeface="+mj-ea"/>
                <a:ea typeface="+mj-ea"/>
              </a:rPr>
              <a:t>若由于某种原因，一个正在管程中执行的进程必须阻塞，该如何处理？</a:t>
            </a:r>
            <a:endParaRPr lang="en-US" altLang="zh-CN" b="0" dirty="0"/>
          </a:p>
        </p:txBody>
      </p:sp>
      <p:graphicFrame>
        <p:nvGraphicFramePr>
          <p:cNvPr id="5" name="图示 4"/>
          <p:cNvGraphicFramePr/>
          <p:nvPr>
            <p:extLst>
              <p:ext uri="{D42A27DB-BD31-4B8C-83A1-F6EECF244321}">
                <p14:modId xmlns:p14="http://schemas.microsoft.com/office/powerpoint/2010/main" val="308406839"/>
              </p:ext>
            </p:extLst>
          </p:nvPr>
        </p:nvGraphicFramePr>
        <p:xfrm>
          <a:off x="1979712" y="2727754"/>
          <a:ext cx="5184576"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7AE0BF3F-48B5-604F-86AF-D9532CF2DF8C}"/>
              </a:ext>
            </a:extLst>
          </p:cNvPr>
          <p:cNvSpPr txBox="1"/>
          <p:nvPr/>
        </p:nvSpPr>
        <p:spPr>
          <a:xfrm>
            <a:off x="457200" y="5164325"/>
            <a:ext cx="8229600" cy="830997"/>
          </a:xfrm>
          <a:prstGeom prst="rect">
            <a:avLst/>
          </a:prstGeom>
          <a:solidFill>
            <a:schemeClr val="accent5">
              <a:lumMod val="20000"/>
              <a:lumOff val="80000"/>
            </a:schemeClr>
          </a:solidFill>
        </p:spPr>
        <p:txBody>
          <a:bodyPr wrap="square" rtlCol="0">
            <a:spAutoFit/>
          </a:bodyPr>
          <a:lstStyle/>
          <a:p>
            <a:r>
              <a:rPr lang="zh-CN" altLang="en-US" sz="2400" dirty="0">
                <a:latin typeface="+mn-ea"/>
                <a:ea typeface="+mn-ea"/>
              </a:rPr>
              <a:t>如果管程内的数据结构代表了共享资源</a:t>
            </a:r>
            <a:r>
              <a:rPr lang="en-US" altLang="zh-CN" sz="2400" dirty="0">
                <a:latin typeface="+mn-ea"/>
                <a:ea typeface="+mn-ea"/>
              </a:rPr>
              <a:t>,</a:t>
            </a:r>
            <a:r>
              <a:rPr lang="zh-CN" altLang="en-US" sz="2400" dirty="0">
                <a:latin typeface="+mn-ea"/>
                <a:ea typeface="+mn-ea"/>
              </a:rPr>
              <a:t>则通过</a:t>
            </a:r>
            <a:r>
              <a:rPr lang="zh-CN" altLang="en-US" sz="2400" dirty="0">
                <a:solidFill>
                  <a:srgbClr val="FF0000"/>
                </a:solidFill>
                <a:latin typeface="+mn-ea"/>
                <a:ea typeface="+mn-ea"/>
              </a:rPr>
              <a:t>管程提供了对资源的互斥访问机制</a:t>
            </a:r>
            <a:endParaRPr lang="en-US" altLang="zh-CN" sz="2400" dirty="0">
              <a:solidFill>
                <a:srgbClr val="FF0000"/>
              </a:solidFill>
              <a:latin typeface="+mn-ea"/>
              <a:ea typeface="+mn-ea"/>
            </a:endParaRPr>
          </a:p>
        </p:txBody>
      </p:sp>
    </p:spTree>
    <p:extLst>
      <p:ext uri="{BB962C8B-B14F-4D97-AF65-F5344CB8AC3E}">
        <p14:creationId xmlns:p14="http://schemas.microsoft.com/office/powerpoint/2010/main" val="361789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980728"/>
            <a:ext cx="8877672" cy="5112568"/>
          </a:xfrm>
        </p:spPr>
        <p:txBody>
          <a:bodyPr/>
          <a:lstStyle/>
          <a:p>
            <a:pPr>
              <a:lnSpc>
                <a:spcPct val="110000"/>
              </a:lnSpc>
              <a:spcBef>
                <a:spcPts val="0"/>
              </a:spcBef>
              <a:spcAft>
                <a:spcPct val="20000"/>
              </a:spcAft>
            </a:pPr>
            <a:r>
              <a:rPr lang="zh-CN" altLang="en-US" b="0" dirty="0">
                <a:latin typeface="+mn-ea"/>
              </a:rPr>
              <a:t>用管程实现进程</a:t>
            </a:r>
            <a:r>
              <a:rPr lang="zh-CN" altLang="en-US" b="0" dirty="0">
                <a:solidFill>
                  <a:srgbClr val="FF0000"/>
                </a:solidFill>
                <a:latin typeface="+mn-ea"/>
              </a:rPr>
              <a:t>同步</a:t>
            </a:r>
          </a:p>
          <a:p>
            <a:pPr lvl="1" eaLnBrk="1" hangingPunct="1">
              <a:lnSpc>
                <a:spcPct val="110000"/>
              </a:lnSpc>
              <a:spcBef>
                <a:spcPts val="0"/>
              </a:spcBef>
              <a:spcAft>
                <a:spcPct val="20000"/>
              </a:spcAft>
            </a:pPr>
            <a:r>
              <a:rPr lang="zh-CN" altLang="en-US" b="0" dirty="0">
                <a:latin typeface="+mn-ea"/>
                <a:ea typeface="+mn-ea"/>
              </a:rPr>
              <a:t>管程通过使用</a:t>
            </a:r>
            <a:r>
              <a:rPr lang="zh-CN" altLang="en-US" dirty="0">
                <a:solidFill>
                  <a:srgbClr val="FF0000"/>
                </a:solidFill>
                <a:latin typeface="+mn-ea"/>
                <a:ea typeface="+mn-ea"/>
              </a:rPr>
              <a:t>条件变量</a:t>
            </a:r>
            <a:r>
              <a:rPr lang="zh-CN" altLang="en-US" b="0" dirty="0">
                <a:latin typeface="+mn-ea"/>
                <a:ea typeface="+mn-ea"/>
              </a:rPr>
              <a:t>提供对进程同步的支持。</a:t>
            </a:r>
            <a:endParaRPr lang="en-US" altLang="zh-CN" b="0" dirty="0">
              <a:latin typeface="+mn-ea"/>
              <a:ea typeface="+mn-ea"/>
            </a:endParaRPr>
          </a:p>
          <a:p>
            <a:pPr lvl="1" eaLnBrk="1" hangingPunct="1">
              <a:lnSpc>
                <a:spcPct val="110000"/>
              </a:lnSpc>
              <a:spcBef>
                <a:spcPts val="0"/>
              </a:spcBef>
              <a:spcAft>
                <a:spcPct val="20000"/>
              </a:spcAft>
            </a:pPr>
            <a:r>
              <a:rPr lang="zh-CN" altLang="en-US" b="0" dirty="0">
                <a:latin typeface="+mn-ea"/>
                <a:ea typeface="+mn-ea"/>
              </a:rPr>
              <a:t>条件变量包含在管程中，</a:t>
            </a:r>
            <a:r>
              <a:rPr lang="zh-CN" altLang="en-US" dirty="0">
                <a:solidFill>
                  <a:srgbClr val="7030A0"/>
                </a:solidFill>
                <a:latin typeface="+mn-ea"/>
                <a:ea typeface="+mn-ea"/>
              </a:rPr>
              <a:t>只能</a:t>
            </a:r>
            <a:r>
              <a:rPr lang="zh-CN" altLang="en-US" b="0" dirty="0">
                <a:latin typeface="+mn-ea"/>
                <a:ea typeface="+mn-ea"/>
              </a:rPr>
              <a:t>在管程中访问。</a:t>
            </a:r>
            <a:endParaRPr lang="en-US" altLang="zh-CN" b="0" dirty="0">
              <a:latin typeface="+mn-ea"/>
              <a:ea typeface="+mn-ea"/>
            </a:endParaRPr>
          </a:p>
          <a:p>
            <a:pPr lvl="1" eaLnBrk="1" hangingPunct="1">
              <a:lnSpc>
                <a:spcPct val="110000"/>
              </a:lnSpc>
              <a:spcBef>
                <a:spcPts val="0"/>
              </a:spcBef>
              <a:spcAft>
                <a:spcPct val="20000"/>
              </a:spcAft>
            </a:pPr>
            <a:r>
              <a:rPr lang="zh-CN" altLang="en-US" b="0" dirty="0">
                <a:latin typeface="+mn-ea"/>
                <a:ea typeface="+mn-ea"/>
              </a:rPr>
              <a:t>操作条件变量的两个函数</a:t>
            </a:r>
            <a:endParaRPr lang="en-US" altLang="zh-CN" b="0" dirty="0">
              <a:latin typeface="+mn-ea"/>
              <a:ea typeface="+mn-ea"/>
            </a:endParaRPr>
          </a:p>
          <a:p>
            <a:pPr lvl="2" eaLnBrk="1" hangingPunct="1">
              <a:lnSpc>
                <a:spcPct val="110000"/>
              </a:lnSpc>
              <a:spcBef>
                <a:spcPts val="0"/>
              </a:spcBef>
              <a:spcAft>
                <a:spcPct val="20000"/>
              </a:spcAft>
              <a:buFont typeface="Wingdings" pitchFamily="2" charset="2"/>
              <a:buChar char="Ø"/>
            </a:pPr>
            <a:r>
              <a:rPr lang="en-US" altLang="zh-CN" sz="2400" dirty="0" err="1">
                <a:solidFill>
                  <a:srgbClr val="FF0000"/>
                </a:solidFill>
                <a:latin typeface="+mn-ea"/>
                <a:ea typeface="+mn-ea"/>
              </a:rPr>
              <a:t>cwait</a:t>
            </a:r>
            <a:r>
              <a:rPr lang="en-US" altLang="zh-CN" sz="2400" dirty="0">
                <a:solidFill>
                  <a:srgbClr val="FF0000"/>
                </a:solidFill>
                <a:latin typeface="+mn-ea"/>
                <a:ea typeface="+mn-ea"/>
              </a:rPr>
              <a:t>(c</a:t>
            </a:r>
            <a:r>
              <a:rPr lang="en-US" altLang="zh-CN" sz="2400" b="0" dirty="0">
                <a:solidFill>
                  <a:srgbClr val="FF0000"/>
                </a:solidFill>
                <a:latin typeface="+mn-ea"/>
                <a:ea typeface="+mn-ea"/>
              </a:rPr>
              <a:t>)</a:t>
            </a:r>
          </a:p>
          <a:p>
            <a:pPr marL="914400" lvl="2" indent="0" eaLnBrk="1" hangingPunct="1">
              <a:lnSpc>
                <a:spcPct val="110000"/>
              </a:lnSpc>
              <a:spcBef>
                <a:spcPts val="0"/>
              </a:spcBef>
              <a:spcAft>
                <a:spcPct val="20000"/>
              </a:spcAft>
              <a:buNone/>
            </a:pPr>
            <a:r>
              <a:rPr lang="zh-CN" altLang="en-US" sz="2400" dirty="0">
                <a:solidFill>
                  <a:srgbClr val="C00000"/>
                </a:solidFill>
                <a:latin typeface="+mn-ea"/>
                <a:ea typeface="+mn-ea"/>
              </a:rPr>
              <a:t>  </a:t>
            </a:r>
            <a:r>
              <a:rPr lang="zh-CN" altLang="en-US" sz="2400" b="0" dirty="0">
                <a:latin typeface="+mn-ea"/>
                <a:ea typeface="+mn-ea"/>
              </a:rPr>
              <a:t>调用进程的执行在条件</a:t>
            </a:r>
            <a:r>
              <a:rPr lang="en-US" altLang="zh-CN" sz="2400" b="0" dirty="0">
                <a:latin typeface="+mn-ea"/>
                <a:ea typeface="+mn-ea"/>
              </a:rPr>
              <a:t>c</a:t>
            </a:r>
            <a:r>
              <a:rPr lang="zh-CN" altLang="en-US" sz="2400" b="0" dirty="0">
                <a:latin typeface="+mn-ea"/>
                <a:ea typeface="+mn-ea"/>
              </a:rPr>
              <a:t>上阻塞，管程可供其它进程使用。</a:t>
            </a:r>
          </a:p>
          <a:p>
            <a:pPr lvl="2" eaLnBrk="1" hangingPunct="1">
              <a:lnSpc>
                <a:spcPct val="110000"/>
              </a:lnSpc>
              <a:spcBef>
                <a:spcPts val="0"/>
              </a:spcBef>
              <a:spcAft>
                <a:spcPct val="20000"/>
              </a:spcAft>
              <a:buFont typeface="Wingdings" pitchFamily="2" charset="2"/>
              <a:buChar char="Ø"/>
            </a:pPr>
            <a:r>
              <a:rPr lang="en-US" altLang="zh-CN" sz="2400" dirty="0" err="1">
                <a:solidFill>
                  <a:srgbClr val="0000CC"/>
                </a:solidFill>
                <a:latin typeface="+mn-ea"/>
                <a:ea typeface="+mn-ea"/>
              </a:rPr>
              <a:t>csignal</a:t>
            </a:r>
            <a:r>
              <a:rPr lang="en-US" altLang="zh-CN" sz="2400" dirty="0">
                <a:solidFill>
                  <a:srgbClr val="0000CC"/>
                </a:solidFill>
                <a:latin typeface="+mn-ea"/>
                <a:ea typeface="+mn-ea"/>
              </a:rPr>
              <a:t>(c)</a:t>
            </a:r>
          </a:p>
          <a:p>
            <a:pPr marL="914400" lvl="2" indent="0" eaLnBrk="1" hangingPunct="1">
              <a:lnSpc>
                <a:spcPct val="110000"/>
              </a:lnSpc>
              <a:spcBef>
                <a:spcPts val="0"/>
              </a:spcBef>
              <a:spcAft>
                <a:spcPct val="20000"/>
              </a:spcAft>
              <a:buNone/>
            </a:pPr>
            <a:r>
              <a:rPr lang="zh-CN" altLang="en-US" sz="2400" b="0" dirty="0">
                <a:latin typeface="+mn-ea"/>
                <a:ea typeface="+mn-ea"/>
              </a:rPr>
              <a:t>  恢复</a:t>
            </a:r>
            <a:r>
              <a:rPr lang="zh-CN" altLang="en-US" sz="2400" dirty="0">
                <a:latin typeface="+mn-ea"/>
                <a:ea typeface="+mn-ea"/>
              </a:rPr>
              <a:t>在条件</a:t>
            </a:r>
            <a:r>
              <a:rPr lang="en-US" altLang="zh-CN" sz="2400" dirty="0">
                <a:latin typeface="+mn-ea"/>
                <a:ea typeface="+mn-ea"/>
              </a:rPr>
              <a:t>c</a:t>
            </a:r>
            <a:r>
              <a:rPr lang="zh-CN" altLang="en-US" sz="2400" dirty="0">
                <a:latin typeface="+mn-ea"/>
                <a:ea typeface="+mn-ea"/>
              </a:rPr>
              <a:t>上阻塞的一个</a:t>
            </a:r>
            <a:r>
              <a:rPr lang="zh-CN" altLang="en-US" sz="2400" b="0" dirty="0">
                <a:latin typeface="+mn-ea"/>
                <a:ea typeface="+mn-ea"/>
              </a:rPr>
              <a:t>进程，若不存在阻塞进程，则什么都不做。</a:t>
            </a:r>
            <a:endParaRPr lang="en-US" altLang="zh-CN" sz="2400" b="0" dirty="0">
              <a:latin typeface="+mn-ea"/>
              <a:ea typeface="+mn-ea"/>
            </a:endParaRPr>
          </a:p>
          <a:p>
            <a:pPr marL="914400" lvl="2" indent="0" eaLnBrk="1" hangingPunct="1">
              <a:lnSpc>
                <a:spcPct val="110000"/>
              </a:lnSpc>
              <a:spcBef>
                <a:spcPts val="0"/>
              </a:spcBef>
              <a:spcAft>
                <a:spcPct val="20000"/>
              </a:spcAft>
              <a:buNone/>
            </a:pPr>
            <a:r>
              <a:rPr lang="zh-CN" altLang="en-US" sz="2400" dirty="0">
                <a:solidFill>
                  <a:srgbClr val="FF0000"/>
                </a:solidFill>
                <a:latin typeface="+mn-ea"/>
                <a:ea typeface="+mn-ea"/>
              </a:rPr>
              <a:t>这里的</a:t>
            </a:r>
            <a:r>
              <a:rPr lang="en-US" altLang="zh-CN" sz="2400" dirty="0" err="1">
                <a:solidFill>
                  <a:srgbClr val="FF0000"/>
                </a:solidFill>
                <a:latin typeface="+mn-ea"/>
                <a:ea typeface="+mn-ea"/>
              </a:rPr>
              <a:t>cwait</a:t>
            </a:r>
            <a:r>
              <a:rPr lang="zh-CN" altLang="en-US" sz="2400" dirty="0">
                <a:solidFill>
                  <a:srgbClr val="FF0000"/>
                </a:solidFill>
                <a:latin typeface="+mn-ea"/>
                <a:ea typeface="+mn-ea"/>
              </a:rPr>
              <a:t>和</a:t>
            </a:r>
            <a:r>
              <a:rPr lang="en-US" altLang="zh-CN" sz="2400" dirty="0" err="1">
                <a:solidFill>
                  <a:srgbClr val="FF0000"/>
                </a:solidFill>
                <a:latin typeface="+mn-ea"/>
                <a:ea typeface="+mn-ea"/>
              </a:rPr>
              <a:t>csignal</a:t>
            </a:r>
            <a:r>
              <a:rPr lang="zh-CN" altLang="en-US" sz="2400" dirty="0">
                <a:solidFill>
                  <a:srgbClr val="FF0000"/>
                </a:solidFill>
                <a:latin typeface="+mn-ea"/>
                <a:ea typeface="+mn-ea"/>
              </a:rPr>
              <a:t>作用于条件变量</a:t>
            </a:r>
            <a:r>
              <a:rPr lang="en-US" altLang="zh-CN" sz="2400" dirty="0">
                <a:solidFill>
                  <a:srgbClr val="FF0000"/>
                </a:solidFill>
                <a:latin typeface="+mn-ea"/>
                <a:ea typeface="+mn-ea"/>
              </a:rPr>
              <a:t>,</a:t>
            </a:r>
            <a:r>
              <a:rPr lang="zh-CN" altLang="en-US" sz="2400" dirty="0">
                <a:solidFill>
                  <a:srgbClr val="FF0000"/>
                </a:solidFill>
                <a:latin typeface="+mn-ea"/>
                <a:ea typeface="+mn-ea"/>
              </a:rPr>
              <a:t>与作用于信号量的</a:t>
            </a:r>
            <a:r>
              <a:rPr lang="en-US" altLang="zh-CN" sz="2400" dirty="0">
                <a:solidFill>
                  <a:srgbClr val="FF0000"/>
                </a:solidFill>
                <a:latin typeface="+mn-ea"/>
                <a:ea typeface="+mn-ea"/>
              </a:rPr>
              <a:t>wait</a:t>
            </a:r>
            <a:r>
              <a:rPr lang="zh-CN" altLang="en-US" sz="2400" dirty="0">
                <a:solidFill>
                  <a:srgbClr val="FF0000"/>
                </a:solidFill>
                <a:latin typeface="+mn-ea"/>
                <a:ea typeface="+mn-ea"/>
              </a:rPr>
              <a:t>和</a:t>
            </a:r>
            <a:r>
              <a:rPr lang="en-US" altLang="zh-CN" sz="2400" dirty="0">
                <a:solidFill>
                  <a:srgbClr val="FF0000"/>
                </a:solidFill>
                <a:latin typeface="+mn-ea"/>
                <a:ea typeface="+mn-ea"/>
              </a:rPr>
              <a:t>signal</a:t>
            </a:r>
            <a:r>
              <a:rPr lang="zh-CN" altLang="en-US" sz="2400" dirty="0">
                <a:solidFill>
                  <a:srgbClr val="FF0000"/>
                </a:solidFill>
                <a:latin typeface="+mn-ea"/>
                <a:ea typeface="+mn-ea"/>
              </a:rPr>
              <a:t>不同</a:t>
            </a:r>
            <a:endParaRPr lang="zh-CN" altLang="en-US" sz="2400" b="0" dirty="0">
              <a:solidFill>
                <a:srgbClr val="FF0000"/>
              </a:solidFill>
              <a:latin typeface="+mn-ea"/>
              <a:ea typeface="+mn-ea"/>
            </a:endParaRPr>
          </a:p>
          <a:p>
            <a:pPr lvl="1" eaLnBrk="1" hangingPunct="1">
              <a:spcAft>
                <a:spcPct val="20000"/>
              </a:spcAft>
            </a:pPr>
            <a:endParaRPr lang="en-US" altLang="zh-CN" b="0" dirty="0">
              <a:latin typeface="+mn-ea"/>
              <a:ea typeface="+mn-ea"/>
            </a:endParaRPr>
          </a:p>
        </p:txBody>
      </p:sp>
    </p:spTree>
    <p:extLst>
      <p:ext uri="{BB962C8B-B14F-4D97-AF65-F5344CB8AC3E}">
        <p14:creationId xmlns:p14="http://schemas.microsoft.com/office/powerpoint/2010/main" val="222314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1052736"/>
            <a:ext cx="8229600" cy="4525963"/>
          </a:xfrm>
        </p:spPr>
        <p:txBody>
          <a:bodyPr/>
          <a:lstStyle/>
          <a:p>
            <a:pPr>
              <a:spcAft>
                <a:spcPct val="20000"/>
              </a:spcAft>
            </a:pPr>
            <a:r>
              <a:rPr lang="zh-CN" altLang="en-US" b="0" dirty="0"/>
              <a:t>管程的结构</a:t>
            </a:r>
          </a:p>
          <a:p>
            <a:pPr lvl="1" eaLnBrk="1" hangingPunct="1">
              <a:spcAft>
                <a:spcPct val="20000"/>
              </a:spcAft>
            </a:pPr>
            <a:endParaRPr lang="en-US" altLang="zh-CN" b="0" dirty="0"/>
          </a:p>
        </p:txBody>
      </p:sp>
      <p:grpSp>
        <p:nvGrpSpPr>
          <p:cNvPr id="7" name="Group 4"/>
          <p:cNvGrpSpPr>
            <a:grpSpLocks/>
          </p:cNvGrpSpPr>
          <p:nvPr/>
        </p:nvGrpSpPr>
        <p:grpSpPr bwMode="auto">
          <a:xfrm>
            <a:off x="2555776" y="1628800"/>
            <a:ext cx="4822168" cy="4586683"/>
            <a:chOff x="935" y="144"/>
            <a:chExt cx="3533" cy="3953"/>
          </a:xfrm>
        </p:grpSpPr>
        <p:sp>
          <p:nvSpPr>
            <p:cNvPr id="8" name="Line 5"/>
            <p:cNvSpPr>
              <a:spLocks noChangeShapeType="1"/>
            </p:cNvSpPr>
            <p:nvPr/>
          </p:nvSpPr>
          <p:spPr bwMode="auto">
            <a:xfrm>
              <a:off x="935" y="676"/>
              <a:ext cx="0" cy="3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935" y="676"/>
              <a:ext cx="2253" cy="1"/>
            </a:xfrm>
            <a:prstGeom prst="line">
              <a:avLst/>
            </a:prstGeom>
            <a:noFill/>
            <a:ln w="9525">
              <a:solidFill>
                <a:srgbClr val="000000"/>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4468" y="663"/>
              <a:ext cx="0" cy="3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flipH="1">
              <a:off x="3386" y="676"/>
              <a:ext cx="1078" cy="1"/>
            </a:xfrm>
            <a:prstGeom prst="line">
              <a:avLst/>
            </a:prstGeom>
            <a:noFill/>
            <a:ln w="9525">
              <a:solidFill>
                <a:srgbClr val="000000"/>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9"/>
            <p:cNvSpPr>
              <a:spLocks noChangeShapeType="1"/>
            </p:cNvSpPr>
            <p:nvPr/>
          </p:nvSpPr>
          <p:spPr bwMode="auto">
            <a:xfrm>
              <a:off x="935" y="3793"/>
              <a:ext cx="2255" cy="0"/>
            </a:xfrm>
            <a:prstGeom prst="line">
              <a:avLst/>
            </a:prstGeom>
            <a:noFill/>
            <a:ln w="9525">
              <a:solidFill>
                <a:srgbClr val="000000"/>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0"/>
            <p:cNvSpPr>
              <a:spLocks noChangeShapeType="1"/>
            </p:cNvSpPr>
            <p:nvPr/>
          </p:nvSpPr>
          <p:spPr bwMode="auto">
            <a:xfrm flipH="1">
              <a:off x="3386" y="3793"/>
              <a:ext cx="1078" cy="0"/>
            </a:xfrm>
            <a:prstGeom prst="line">
              <a:avLst/>
            </a:prstGeom>
            <a:noFill/>
            <a:ln w="9525">
              <a:solidFill>
                <a:srgbClr val="000000"/>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1"/>
            <p:cNvSpPr txBox="1">
              <a:spLocks noChangeArrowheads="1"/>
            </p:cNvSpPr>
            <p:nvPr/>
          </p:nvSpPr>
          <p:spPr bwMode="auto">
            <a:xfrm>
              <a:off x="2934" y="904"/>
              <a:ext cx="1325" cy="2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400" b="1" dirty="0">
                  <a:latin typeface="Times New Roman" pitchFamily="18" charset="0"/>
                </a:rPr>
                <a:t>局部于管程的数据</a:t>
              </a:r>
            </a:p>
          </p:txBody>
        </p:sp>
        <p:sp>
          <p:nvSpPr>
            <p:cNvPr id="15" name="Text Box 12"/>
            <p:cNvSpPr txBox="1">
              <a:spLocks noChangeArrowheads="1"/>
            </p:cNvSpPr>
            <p:nvPr/>
          </p:nvSpPr>
          <p:spPr bwMode="auto">
            <a:xfrm>
              <a:off x="2934" y="1436"/>
              <a:ext cx="1325" cy="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1400" b="1">
                  <a:latin typeface="Times New Roman" pitchFamily="18" charset="0"/>
                </a:rPr>
                <a:t>条件变量</a:t>
              </a:r>
            </a:p>
          </p:txBody>
        </p:sp>
        <p:sp>
          <p:nvSpPr>
            <p:cNvPr id="16" name="Text Box 13"/>
            <p:cNvSpPr txBox="1">
              <a:spLocks noChangeArrowheads="1"/>
            </p:cNvSpPr>
            <p:nvPr/>
          </p:nvSpPr>
          <p:spPr bwMode="auto">
            <a:xfrm>
              <a:off x="2934" y="1892"/>
              <a:ext cx="1325" cy="5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400" b="1">
                  <a:latin typeface="Times New Roman" pitchFamily="18" charset="0"/>
                </a:rPr>
                <a:t>过程</a:t>
              </a:r>
              <a:r>
                <a:rPr lang="en-US" altLang="zh-CN" sz="1400" b="1">
                  <a:latin typeface="Times New Roman" pitchFamily="18" charset="0"/>
                </a:rPr>
                <a:t>1</a:t>
              </a:r>
            </a:p>
          </p:txBody>
        </p:sp>
        <p:sp>
          <p:nvSpPr>
            <p:cNvPr id="17" name="Line 14"/>
            <p:cNvSpPr>
              <a:spLocks noChangeShapeType="1"/>
            </p:cNvSpPr>
            <p:nvPr/>
          </p:nvSpPr>
          <p:spPr bwMode="auto">
            <a:xfrm>
              <a:off x="3626" y="2501"/>
              <a:ext cx="0" cy="228"/>
            </a:xfrm>
            <a:prstGeom prst="line">
              <a:avLst/>
            </a:prstGeom>
            <a:noFill/>
            <a:ln w="571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5"/>
            <p:cNvSpPr txBox="1">
              <a:spLocks noChangeArrowheads="1"/>
            </p:cNvSpPr>
            <p:nvPr/>
          </p:nvSpPr>
          <p:spPr bwMode="auto">
            <a:xfrm>
              <a:off x="2934" y="2805"/>
              <a:ext cx="1325" cy="5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400" b="1">
                  <a:latin typeface="Times New Roman" pitchFamily="18" charset="0"/>
                </a:rPr>
                <a:t>过程</a:t>
              </a:r>
              <a:r>
                <a:rPr lang="en-US" altLang="zh-CN" sz="1400" b="1">
                  <a:latin typeface="Times New Roman" pitchFamily="18" charset="0"/>
                </a:rPr>
                <a:t>m</a:t>
              </a:r>
            </a:p>
          </p:txBody>
        </p:sp>
        <p:sp>
          <p:nvSpPr>
            <p:cNvPr id="19" name="Text Box 16"/>
            <p:cNvSpPr txBox="1">
              <a:spLocks noChangeArrowheads="1"/>
            </p:cNvSpPr>
            <p:nvPr/>
          </p:nvSpPr>
          <p:spPr bwMode="auto">
            <a:xfrm>
              <a:off x="2934" y="3413"/>
              <a:ext cx="1325" cy="2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1400" b="1">
                  <a:latin typeface="Times New Roman" pitchFamily="18" charset="0"/>
                </a:rPr>
                <a:t>初始化代码 </a:t>
              </a:r>
            </a:p>
          </p:txBody>
        </p:sp>
        <p:sp>
          <p:nvSpPr>
            <p:cNvPr id="20" name="Line 17"/>
            <p:cNvSpPr>
              <a:spLocks noChangeShapeType="1"/>
            </p:cNvSpPr>
            <p:nvPr/>
          </p:nvSpPr>
          <p:spPr bwMode="auto">
            <a:xfrm>
              <a:off x="3288" y="3717"/>
              <a:ext cx="0" cy="2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a:off x="2307" y="678"/>
              <a:ext cx="0" cy="227"/>
            </a:xfrm>
            <a:prstGeom prst="line">
              <a:avLst/>
            </a:prstGeom>
            <a:noFill/>
            <a:ln w="9525">
              <a:solidFill>
                <a:srgbClr val="000000"/>
              </a:solidFill>
              <a:round/>
              <a:headEn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307" y="1057"/>
              <a:ext cx="0" cy="228"/>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2307" y="1437"/>
              <a:ext cx="0" cy="532"/>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 name="Group 21"/>
            <p:cNvGrpSpPr>
              <a:grpSpLocks/>
            </p:cNvGrpSpPr>
            <p:nvPr/>
          </p:nvGrpSpPr>
          <p:grpSpPr bwMode="auto">
            <a:xfrm>
              <a:off x="1425" y="905"/>
              <a:ext cx="588" cy="152"/>
              <a:chOff x="3057" y="7992"/>
              <a:chExt cx="1080" cy="312"/>
            </a:xfrm>
          </p:grpSpPr>
          <p:sp>
            <p:nvSpPr>
              <p:cNvPr id="77" name="Line 22"/>
              <p:cNvSpPr>
                <a:spLocks noChangeShapeType="1"/>
              </p:cNvSpPr>
              <p:nvPr/>
            </p:nvSpPr>
            <p:spPr bwMode="auto">
              <a:xfrm>
                <a:off x="3057" y="799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23"/>
              <p:cNvSpPr>
                <a:spLocks noChangeShapeType="1"/>
              </p:cNvSpPr>
              <p:nvPr/>
            </p:nvSpPr>
            <p:spPr bwMode="auto">
              <a:xfrm>
                <a:off x="3057" y="830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24"/>
              <p:cNvSpPr>
                <a:spLocks noChangeShapeType="1"/>
              </p:cNvSpPr>
              <p:nvPr/>
            </p:nvSpPr>
            <p:spPr bwMode="auto">
              <a:xfrm>
                <a:off x="341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5"/>
              <p:cNvSpPr>
                <a:spLocks noChangeShapeType="1"/>
              </p:cNvSpPr>
              <p:nvPr/>
            </p:nvSpPr>
            <p:spPr bwMode="auto">
              <a:xfrm>
                <a:off x="323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26"/>
              <p:cNvSpPr>
                <a:spLocks noChangeShapeType="1"/>
              </p:cNvSpPr>
              <p:nvPr/>
            </p:nvSpPr>
            <p:spPr bwMode="auto">
              <a:xfrm>
                <a:off x="359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27"/>
              <p:cNvSpPr>
                <a:spLocks noChangeShapeType="1"/>
              </p:cNvSpPr>
              <p:nvPr/>
            </p:nvSpPr>
            <p:spPr bwMode="auto">
              <a:xfrm>
                <a:off x="377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28"/>
              <p:cNvSpPr>
                <a:spLocks noChangeShapeType="1"/>
              </p:cNvSpPr>
              <p:nvPr/>
            </p:nvSpPr>
            <p:spPr bwMode="auto">
              <a:xfrm>
                <a:off x="395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Line 29"/>
            <p:cNvSpPr>
              <a:spLocks noChangeShapeType="1"/>
            </p:cNvSpPr>
            <p:nvPr/>
          </p:nvSpPr>
          <p:spPr bwMode="auto">
            <a:xfrm>
              <a:off x="2111" y="981"/>
              <a:ext cx="3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30"/>
            <p:cNvSpPr>
              <a:spLocks noChangeShapeType="1"/>
            </p:cNvSpPr>
            <p:nvPr/>
          </p:nvSpPr>
          <p:spPr bwMode="auto">
            <a:xfrm flipH="1">
              <a:off x="1131" y="1361"/>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1"/>
            <p:cNvSpPr>
              <a:spLocks noChangeShapeType="1"/>
            </p:cNvSpPr>
            <p:nvPr/>
          </p:nvSpPr>
          <p:spPr bwMode="auto">
            <a:xfrm flipV="1">
              <a:off x="1131" y="981"/>
              <a:ext cx="0"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2"/>
            <p:cNvSpPr>
              <a:spLocks noChangeShapeType="1"/>
            </p:cNvSpPr>
            <p:nvPr/>
          </p:nvSpPr>
          <p:spPr bwMode="auto">
            <a:xfrm>
              <a:off x="1131" y="981"/>
              <a:ext cx="2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33"/>
            <p:cNvSpPr txBox="1">
              <a:spLocks noChangeArrowheads="1"/>
            </p:cNvSpPr>
            <p:nvPr/>
          </p:nvSpPr>
          <p:spPr bwMode="auto">
            <a:xfrm>
              <a:off x="1425" y="1057"/>
              <a:ext cx="58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条件</a:t>
              </a:r>
              <a:r>
                <a:rPr lang="en-US" altLang="zh-CN" sz="1400" b="1">
                  <a:latin typeface="Times New Roman" pitchFamily="18" charset="0"/>
                </a:rPr>
                <a:t>c1</a:t>
              </a:r>
            </a:p>
          </p:txBody>
        </p:sp>
        <p:sp>
          <p:nvSpPr>
            <p:cNvPr id="30" name="Text Box 34"/>
            <p:cNvSpPr txBox="1">
              <a:spLocks noChangeArrowheads="1"/>
            </p:cNvSpPr>
            <p:nvPr/>
          </p:nvSpPr>
          <p:spPr bwMode="auto">
            <a:xfrm>
              <a:off x="1425" y="1361"/>
              <a:ext cx="67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dirty="0" err="1">
                  <a:latin typeface="Times New Roman" pitchFamily="18" charset="0"/>
                </a:rPr>
                <a:t>cwait</a:t>
              </a:r>
              <a:r>
                <a:rPr lang="en-US" altLang="zh-CN" sz="1400" b="1" dirty="0">
                  <a:latin typeface="Times New Roman" pitchFamily="18" charset="0"/>
                </a:rPr>
                <a:t> </a:t>
              </a:r>
              <a:r>
                <a:rPr lang="zh-CN" altLang="en-US" sz="1400" b="1" dirty="0">
                  <a:latin typeface="Times New Roman" pitchFamily="18" charset="0"/>
                </a:rPr>
                <a:t>（</a:t>
              </a:r>
              <a:r>
                <a:rPr lang="en-US" altLang="zh-CN" sz="1400" b="1" dirty="0">
                  <a:latin typeface="Times New Roman" pitchFamily="18" charset="0"/>
                </a:rPr>
                <a:t>c1)</a:t>
              </a:r>
            </a:p>
          </p:txBody>
        </p:sp>
        <p:sp>
          <p:nvSpPr>
            <p:cNvPr id="31" name="Line 35"/>
            <p:cNvSpPr>
              <a:spLocks noChangeShapeType="1"/>
            </p:cNvSpPr>
            <p:nvPr/>
          </p:nvSpPr>
          <p:spPr bwMode="auto">
            <a:xfrm>
              <a:off x="1621" y="1665"/>
              <a:ext cx="0" cy="228"/>
            </a:xfrm>
            <a:prstGeom prst="line">
              <a:avLst/>
            </a:prstGeom>
            <a:noFill/>
            <a:ln w="571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 name="Group 36"/>
            <p:cNvGrpSpPr>
              <a:grpSpLocks/>
            </p:cNvGrpSpPr>
            <p:nvPr/>
          </p:nvGrpSpPr>
          <p:grpSpPr bwMode="auto">
            <a:xfrm>
              <a:off x="1425" y="1969"/>
              <a:ext cx="588" cy="152"/>
              <a:chOff x="3057" y="7992"/>
              <a:chExt cx="1080" cy="312"/>
            </a:xfrm>
          </p:grpSpPr>
          <p:sp>
            <p:nvSpPr>
              <p:cNvPr id="70" name="Line 37"/>
              <p:cNvSpPr>
                <a:spLocks noChangeShapeType="1"/>
              </p:cNvSpPr>
              <p:nvPr/>
            </p:nvSpPr>
            <p:spPr bwMode="auto">
              <a:xfrm>
                <a:off x="3057" y="799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38"/>
              <p:cNvSpPr>
                <a:spLocks noChangeShapeType="1"/>
              </p:cNvSpPr>
              <p:nvPr/>
            </p:nvSpPr>
            <p:spPr bwMode="auto">
              <a:xfrm>
                <a:off x="3057" y="830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39"/>
              <p:cNvSpPr>
                <a:spLocks noChangeShapeType="1"/>
              </p:cNvSpPr>
              <p:nvPr/>
            </p:nvSpPr>
            <p:spPr bwMode="auto">
              <a:xfrm>
                <a:off x="341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40"/>
              <p:cNvSpPr>
                <a:spLocks noChangeShapeType="1"/>
              </p:cNvSpPr>
              <p:nvPr/>
            </p:nvSpPr>
            <p:spPr bwMode="auto">
              <a:xfrm>
                <a:off x="323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41"/>
              <p:cNvSpPr>
                <a:spLocks noChangeShapeType="1"/>
              </p:cNvSpPr>
              <p:nvPr/>
            </p:nvSpPr>
            <p:spPr bwMode="auto">
              <a:xfrm>
                <a:off x="359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42"/>
              <p:cNvSpPr>
                <a:spLocks noChangeShapeType="1"/>
              </p:cNvSpPr>
              <p:nvPr/>
            </p:nvSpPr>
            <p:spPr bwMode="auto">
              <a:xfrm>
                <a:off x="377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43"/>
              <p:cNvSpPr>
                <a:spLocks noChangeShapeType="1"/>
              </p:cNvSpPr>
              <p:nvPr/>
            </p:nvSpPr>
            <p:spPr bwMode="auto">
              <a:xfrm>
                <a:off x="395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Line 44"/>
            <p:cNvSpPr>
              <a:spLocks noChangeShapeType="1"/>
            </p:cNvSpPr>
            <p:nvPr/>
          </p:nvSpPr>
          <p:spPr bwMode="auto">
            <a:xfrm>
              <a:off x="2111" y="2045"/>
              <a:ext cx="3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45"/>
            <p:cNvSpPr>
              <a:spLocks noChangeShapeType="1"/>
            </p:cNvSpPr>
            <p:nvPr/>
          </p:nvSpPr>
          <p:spPr bwMode="auto">
            <a:xfrm flipH="1">
              <a:off x="1131" y="2425"/>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46"/>
            <p:cNvSpPr>
              <a:spLocks noChangeShapeType="1"/>
            </p:cNvSpPr>
            <p:nvPr/>
          </p:nvSpPr>
          <p:spPr bwMode="auto">
            <a:xfrm flipV="1">
              <a:off x="1131" y="2045"/>
              <a:ext cx="0"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7"/>
            <p:cNvSpPr>
              <a:spLocks noChangeShapeType="1"/>
            </p:cNvSpPr>
            <p:nvPr/>
          </p:nvSpPr>
          <p:spPr bwMode="auto">
            <a:xfrm>
              <a:off x="1131" y="2045"/>
              <a:ext cx="2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48"/>
            <p:cNvSpPr txBox="1">
              <a:spLocks noChangeArrowheads="1"/>
            </p:cNvSpPr>
            <p:nvPr/>
          </p:nvSpPr>
          <p:spPr bwMode="auto">
            <a:xfrm>
              <a:off x="1425" y="2121"/>
              <a:ext cx="58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条件</a:t>
              </a:r>
              <a:r>
                <a:rPr lang="en-US" altLang="zh-CN" sz="1400" b="1">
                  <a:latin typeface="Times New Roman" pitchFamily="18" charset="0"/>
                </a:rPr>
                <a:t>cn</a:t>
              </a:r>
            </a:p>
          </p:txBody>
        </p:sp>
        <p:sp>
          <p:nvSpPr>
            <p:cNvPr id="38" name="Text Box 49"/>
            <p:cNvSpPr txBox="1">
              <a:spLocks noChangeArrowheads="1"/>
            </p:cNvSpPr>
            <p:nvPr/>
          </p:nvSpPr>
          <p:spPr bwMode="auto">
            <a:xfrm>
              <a:off x="1425" y="2425"/>
              <a:ext cx="58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400" b="1" dirty="0" err="1">
                  <a:latin typeface="Times New Roman" pitchFamily="18" charset="0"/>
                </a:rPr>
                <a:t>cwait</a:t>
              </a:r>
              <a:r>
                <a:rPr lang="en-US" altLang="zh-CN" sz="1400" b="1" dirty="0">
                  <a:latin typeface="Times New Roman" pitchFamily="18" charset="0"/>
                </a:rPr>
                <a:t>(</a:t>
              </a:r>
              <a:r>
                <a:rPr lang="en-US" altLang="zh-CN" sz="1400" b="1" dirty="0" err="1">
                  <a:latin typeface="Times New Roman" pitchFamily="18" charset="0"/>
                </a:rPr>
                <a:t>cn</a:t>
              </a:r>
              <a:r>
                <a:rPr lang="en-US" altLang="zh-CN" sz="1400" b="1" dirty="0">
                  <a:latin typeface="Times New Roman" pitchFamily="18" charset="0"/>
                </a:rPr>
                <a:t>)</a:t>
              </a:r>
            </a:p>
          </p:txBody>
        </p:sp>
        <p:sp>
          <p:nvSpPr>
            <p:cNvPr id="39" name="Line 50"/>
            <p:cNvSpPr>
              <a:spLocks noChangeShapeType="1"/>
            </p:cNvSpPr>
            <p:nvPr/>
          </p:nvSpPr>
          <p:spPr bwMode="auto">
            <a:xfrm>
              <a:off x="2307" y="2121"/>
              <a:ext cx="0" cy="228"/>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51"/>
            <p:cNvSpPr>
              <a:spLocks noChangeShapeType="1"/>
            </p:cNvSpPr>
            <p:nvPr/>
          </p:nvSpPr>
          <p:spPr bwMode="auto">
            <a:xfrm>
              <a:off x="2307" y="2501"/>
              <a:ext cx="0" cy="228"/>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 name="Group 52"/>
            <p:cNvGrpSpPr>
              <a:grpSpLocks/>
            </p:cNvGrpSpPr>
            <p:nvPr/>
          </p:nvGrpSpPr>
          <p:grpSpPr bwMode="auto">
            <a:xfrm>
              <a:off x="1425" y="2729"/>
              <a:ext cx="588" cy="152"/>
              <a:chOff x="3057" y="7992"/>
              <a:chExt cx="1080" cy="312"/>
            </a:xfrm>
          </p:grpSpPr>
          <p:sp>
            <p:nvSpPr>
              <p:cNvPr id="63" name="Line 53"/>
              <p:cNvSpPr>
                <a:spLocks noChangeShapeType="1"/>
              </p:cNvSpPr>
              <p:nvPr/>
            </p:nvSpPr>
            <p:spPr bwMode="auto">
              <a:xfrm>
                <a:off x="3057" y="799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54"/>
              <p:cNvSpPr>
                <a:spLocks noChangeShapeType="1"/>
              </p:cNvSpPr>
              <p:nvPr/>
            </p:nvSpPr>
            <p:spPr bwMode="auto">
              <a:xfrm>
                <a:off x="3057" y="830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5"/>
              <p:cNvSpPr>
                <a:spLocks noChangeShapeType="1"/>
              </p:cNvSpPr>
              <p:nvPr/>
            </p:nvSpPr>
            <p:spPr bwMode="auto">
              <a:xfrm>
                <a:off x="341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56"/>
              <p:cNvSpPr>
                <a:spLocks noChangeShapeType="1"/>
              </p:cNvSpPr>
              <p:nvPr/>
            </p:nvSpPr>
            <p:spPr bwMode="auto">
              <a:xfrm>
                <a:off x="323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57"/>
              <p:cNvSpPr>
                <a:spLocks noChangeShapeType="1"/>
              </p:cNvSpPr>
              <p:nvPr/>
            </p:nvSpPr>
            <p:spPr bwMode="auto">
              <a:xfrm>
                <a:off x="359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8"/>
              <p:cNvSpPr>
                <a:spLocks noChangeShapeType="1"/>
              </p:cNvSpPr>
              <p:nvPr/>
            </p:nvSpPr>
            <p:spPr bwMode="auto">
              <a:xfrm>
                <a:off x="377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9"/>
              <p:cNvSpPr>
                <a:spLocks noChangeShapeType="1"/>
              </p:cNvSpPr>
              <p:nvPr/>
            </p:nvSpPr>
            <p:spPr bwMode="auto">
              <a:xfrm>
                <a:off x="3957" y="799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Line 60"/>
            <p:cNvSpPr>
              <a:spLocks noChangeShapeType="1"/>
            </p:cNvSpPr>
            <p:nvPr/>
          </p:nvSpPr>
          <p:spPr bwMode="auto">
            <a:xfrm>
              <a:off x="2111" y="2805"/>
              <a:ext cx="3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61"/>
            <p:cNvSpPr>
              <a:spLocks noChangeShapeType="1"/>
            </p:cNvSpPr>
            <p:nvPr/>
          </p:nvSpPr>
          <p:spPr bwMode="auto">
            <a:xfrm flipH="1">
              <a:off x="1131" y="3185"/>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2"/>
            <p:cNvSpPr>
              <a:spLocks noChangeShapeType="1"/>
            </p:cNvSpPr>
            <p:nvPr/>
          </p:nvSpPr>
          <p:spPr bwMode="auto">
            <a:xfrm flipV="1">
              <a:off x="1131" y="2805"/>
              <a:ext cx="0"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63"/>
            <p:cNvSpPr>
              <a:spLocks noChangeShapeType="1"/>
            </p:cNvSpPr>
            <p:nvPr/>
          </p:nvSpPr>
          <p:spPr bwMode="auto">
            <a:xfrm>
              <a:off x="1131" y="2805"/>
              <a:ext cx="2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64"/>
            <p:cNvSpPr txBox="1">
              <a:spLocks noChangeArrowheads="1"/>
            </p:cNvSpPr>
            <p:nvPr/>
          </p:nvSpPr>
          <p:spPr bwMode="auto">
            <a:xfrm>
              <a:off x="1425" y="2881"/>
              <a:ext cx="68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rPr>
                <a:t>紧急队列</a:t>
              </a:r>
            </a:p>
          </p:txBody>
        </p:sp>
        <p:sp>
          <p:nvSpPr>
            <p:cNvPr id="47" name="Text Box 65"/>
            <p:cNvSpPr txBox="1">
              <a:spLocks noChangeArrowheads="1"/>
            </p:cNvSpPr>
            <p:nvPr/>
          </p:nvSpPr>
          <p:spPr bwMode="auto">
            <a:xfrm>
              <a:off x="1410" y="3185"/>
              <a:ext cx="58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b="1" dirty="0" err="1">
                  <a:latin typeface="Times New Roman" pitchFamily="18" charset="0"/>
                </a:rPr>
                <a:t>csignal</a:t>
              </a:r>
              <a:endParaRPr lang="en-US" altLang="zh-CN" sz="1400" b="1" dirty="0">
                <a:latin typeface="Times New Roman" pitchFamily="18" charset="0"/>
              </a:endParaRPr>
            </a:p>
          </p:txBody>
        </p:sp>
        <p:sp>
          <p:nvSpPr>
            <p:cNvPr id="48" name="Line 66"/>
            <p:cNvSpPr>
              <a:spLocks noChangeShapeType="1"/>
            </p:cNvSpPr>
            <p:nvPr/>
          </p:nvSpPr>
          <p:spPr bwMode="auto">
            <a:xfrm>
              <a:off x="2307" y="2881"/>
              <a:ext cx="0" cy="228"/>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67"/>
            <p:cNvSpPr>
              <a:spLocks noChangeShapeType="1"/>
            </p:cNvSpPr>
            <p:nvPr/>
          </p:nvSpPr>
          <p:spPr bwMode="auto">
            <a:xfrm>
              <a:off x="2307" y="3262"/>
              <a:ext cx="0" cy="532"/>
            </a:xfrm>
            <a:prstGeom prst="line">
              <a:avLst/>
            </a:prstGeom>
            <a:noFill/>
            <a:ln w="9525">
              <a:solidFill>
                <a:srgbClr val="000000"/>
              </a:solidFill>
              <a:round/>
              <a:headEnd type="diamond"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68"/>
            <p:cNvGrpSpPr>
              <a:grpSpLocks/>
            </p:cNvGrpSpPr>
            <p:nvPr/>
          </p:nvGrpSpPr>
          <p:grpSpPr bwMode="auto">
            <a:xfrm>
              <a:off x="3190" y="144"/>
              <a:ext cx="196" cy="684"/>
              <a:chOff x="6657" y="6276"/>
              <a:chExt cx="360" cy="1404"/>
            </a:xfrm>
          </p:grpSpPr>
          <p:sp>
            <p:nvSpPr>
              <p:cNvPr id="55" name="Line 69"/>
              <p:cNvSpPr>
                <a:spLocks noChangeShapeType="1"/>
              </p:cNvSpPr>
              <p:nvPr/>
            </p:nvSpPr>
            <p:spPr bwMode="auto">
              <a:xfrm>
                <a:off x="6657" y="62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70"/>
              <p:cNvSpPr>
                <a:spLocks noChangeShapeType="1"/>
              </p:cNvSpPr>
              <p:nvPr/>
            </p:nvSpPr>
            <p:spPr bwMode="auto">
              <a:xfrm>
                <a:off x="7017" y="62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71"/>
              <p:cNvSpPr>
                <a:spLocks noChangeShapeType="1"/>
              </p:cNvSpPr>
              <p:nvPr/>
            </p:nvSpPr>
            <p:spPr bwMode="auto">
              <a:xfrm>
                <a:off x="6657" y="690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72"/>
              <p:cNvSpPr>
                <a:spLocks noChangeShapeType="1"/>
              </p:cNvSpPr>
              <p:nvPr/>
            </p:nvSpPr>
            <p:spPr bwMode="auto">
              <a:xfrm>
                <a:off x="6657" y="6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73"/>
              <p:cNvSpPr>
                <a:spLocks noChangeShapeType="1"/>
              </p:cNvSpPr>
              <p:nvPr/>
            </p:nvSpPr>
            <p:spPr bwMode="auto">
              <a:xfrm>
                <a:off x="6657" y="658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74"/>
              <p:cNvSpPr>
                <a:spLocks noChangeShapeType="1"/>
              </p:cNvSpPr>
              <p:nvPr/>
            </p:nvSpPr>
            <p:spPr bwMode="auto">
              <a:xfrm>
                <a:off x="6657" y="643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75"/>
              <p:cNvSpPr>
                <a:spLocks noChangeShapeType="1"/>
              </p:cNvSpPr>
              <p:nvPr/>
            </p:nvSpPr>
            <p:spPr bwMode="auto">
              <a:xfrm>
                <a:off x="6657" y="705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76"/>
              <p:cNvSpPr>
                <a:spLocks noChangeShapeType="1"/>
              </p:cNvSpPr>
              <p:nvPr/>
            </p:nvSpPr>
            <p:spPr bwMode="auto">
              <a:xfrm>
                <a:off x="6837" y="72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 name="Text Box 77"/>
            <p:cNvSpPr txBox="1">
              <a:spLocks noChangeArrowheads="1"/>
            </p:cNvSpPr>
            <p:nvPr/>
          </p:nvSpPr>
          <p:spPr bwMode="auto">
            <a:xfrm>
              <a:off x="2307" y="220"/>
              <a:ext cx="8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400" b="1">
                  <a:latin typeface="Times New Roman" pitchFamily="18" charset="0"/>
                </a:rPr>
                <a:t>等待进入管程的进程队列</a:t>
              </a:r>
            </a:p>
          </p:txBody>
        </p:sp>
        <p:sp>
          <p:nvSpPr>
            <p:cNvPr id="52" name="Text Box 78"/>
            <p:cNvSpPr txBox="1">
              <a:spLocks noChangeArrowheads="1"/>
            </p:cNvSpPr>
            <p:nvPr/>
          </p:nvSpPr>
          <p:spPr bwMode="auto">
            <a:xfrm>
              <a:off x="3386" y="448"/>
              <a:ext cx="49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dirty="0">
                  <a:latin typeface="Times New Roman" pitchFamily="18" charset="0"/>
                </a:rPr>
                <a:t>入口</a:t>
              </a:r>
            </a:p>
          </p:txBody>
        </p:sp>
        <p:sp>
          <p:nvSpPr>
            <p:cNvPr id="53" name="Text Box 79"/>
            <p:cNvSpPr txBox="1">
              <a:spLocks noChangeArrowheads="1"/>
            </p:cNvSpPr>
            <p:nvPr/>
          </p:nvSpPr>
          <p:spPr bwMode="auto">
            <a:xfrm>
              <a:off x="3484" y="3869"/>
              <a:ext cx="39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400" b="1">
                  <a:latin typeface="Times New Roman" pitchFamily="18" charset="0"/>
                </a:rPr>
                <a:t>出口</a:t>
              </a:r>
            </a:p>
          </p:txBody>
        </p:sp>
        <p:sp>
          <p:nvSpPr>
            <p:cNvPr id="54" name="Text Box 80"/>
            <p:cNvSpPr txBox="1">
              <a:spLocks noChangeArrowheads="1"/>
            </p:cNvSpPr>
            <p:nvPr/>
          </p:nvSpPr>
          <p:spPr bwMode="auto">
            <a:xfrm>
              <a:off x="1229" y="448"/>
              <a:ext cx="7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400" b="1">
                  <a:latin typeface="Times New Roman" pitchFamily="18" charset="0"/>
                </a:rPr>
                <a:t>管程等待区</a:t>
              </a:r>
            </a:p>
          </p:txBody>
        </p:sp>
      </p:grpSp>
      <p:sp>
        <p:nvSpPr>
          <p:cNvPr id="4" name="矩形 3">
            <a:extLst>
              <a:ext uri="{FF2B5EF4-FFF2-40B4-BE49-F238E27FC236}">
                <a16:creationId xmlns:a16="http://schemas.microsoft.com/office/drawing/2014/main" id="{DAB4D81A-15CD-5C4D-8BC7-C65D712E3290}"/>
              </a:ext>
            </a:extLst>
          </p:cNvPr>
          <p:cNvSpPr/>
          <p:nvPr/>
        </p:nvSpPr>
        <p:spPr>
          <a:xfrm>
            <a:off x="2555776" y="2246082"/>
            <a:ext cx="1872634" cy="3601585"/>
          </a:xfrm>
          <a:prstGeom prst="rect">
            <a:avLst/>
          </a:prstGeom>
          <a:solidFill>
            <a:schemeClr val="tx2">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0887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B1145-4B2C-5549-803D-ADA3A1C2CEAA}"/>
              </a:ext>
            </a:extLst>
          </p:cNvPr>
          <p:cNvSpPr>
            <a:spLocks noGrp="1"/>
          </p:cNvSpPr>
          <p:nvPr>
            <p:ph type="title"/>
          </p:nvPr>
        </p:nvSpPr>
        <p:spPr/>
        <p:txBody>
          <a:bodyPr/>
          <a:lstStyle/>
          <a:p>
            <a:r>
              <a:rPr kumimoji="1" lang="en-US" altLang="zh-CN" dirty="0"/>
              <a:t>2.12.1</a:t>
            </a:r>
            <a:r>
              <a:rPr kumimoji="1" lang="zh-CN" altLang="en-US" dirty="0"/>
              <a:t>并发控制的产生</a:t>
            </a:r>
          </a:p>
        </p:txBody>
      </p:sp>
      <p:sp>
        <p:nvSpPr>
          <p:cNvPr id="3" name="内容占位符 2">
            <a:extLst>
              <a:ext uri="{FF2B5EF4-FFF2-40B4-BE49-F238E27FC236}">
                <a16:creationId xmlns:a16="http://schemas.microsoft.com/office/drawing/2014/main" id="{93DE35E0-BAAC-DF40-AB86-3A1DD856EECD}"/>
              </a:ext>
            </a:extLst>
          </p:cNvPr>
          <p:cNvSpPr>
            <a:spLocks noGrp="1"/>
          </p:cNvSpPr>
          <p:nvPr>
            <p:ph idx="1"/>
          </p:nvPr>
        </p:nvSpPr>
        <p:spPr>
          <a:xfrm>
            <a:off x="539552" y="1412776"/>
            <a:ext cx="8229600" cy="4320480"/>
          </a:xfrm>
        </p:spPr>
        <p:txBody>
          <a:bodyPr/>
          <a:lstStyle/>
          <a:p>
            <a:r>
              <a:rPr kumimoji="1" lang="zh-CN" altLang="en-US" dirty="0"/>
              <a:t>解决上述问题的方法</a:t>
            </a:r>
            <a:endParaRPr kumimoji="1" lang="en-US" altLang="zh-CN" dirty="0"/>
          </a:p>
          <a:p>
            <a:pPr lvl="1"/>
            <a:r>
              <a:rPr kumimoji="1" lang="zh-CN" altLang="en-US" dirty="0">
                <a:latin typeface="+mn-ea"/>
                <a:ea typeface="+mn-ea"/>
              </a:rPr>
              <a:t>控制对共享资源的访问</a:t>
            </a:r>
            <a:endParaRPr kumimoji="1" lang="en-US" altLang="zh-CN" dirty="0">
              <a:latin typeface="+mn-ea"/>
              <a:ea typeface="+mn-ea"/>
            </a:endParaRPr>
          </a:p>
          <a:p>
            <a:pPr lvl="1"/>
            <a:r>
              <a:rPr kumimoji="1" lang="zh-CN" altLang="en-US" dirty="0">
                <a:latin typeface="+mn-ea"/>
                <a:ea typeface="+mn-ea"/>
              </a:rPr>
              <a:t>使得一个进程的功能和输出结果与执行速度无关</a:t>
            </a:r>
            <a:endParaRPr kumimoji="1" lang="en-US" altLang="zh-CN" dirty="0">
              <a:latin typeface="+mn-ea"/>
              <a:ea typeface="+mn-ea"/>
            </a:endParaRPr>
          </a:p>
          <a:p>
            <a:endParaRPr kumimoji="1" lang="en-US" altLang="zh-CN" dirty="0"/>
          </a:p>
          <a:p>
            <a:r>
              <a:rPr kumimoji="1" lang="zh-CN" altLang="en-US" dirty="0"/>
              <a:t>如何控制？从进程的交互方式入手，不同的交互方式，并发控制问题不一样</a:t>
            </a:r>
            <a:endParaRPr kumimoji="1" lang="en-US" altLang="zh-CN" dirty="0"/>
          </a:p>
          <a:p>
            <a:pPr marL="457200" lvl="1" indent="0">
              <a:buNone/>
            </a:pPr>
            <a:endParaRPr kumimoji="1" lang="en-US" altLang="zh-CN" dirty="0"/>
          </a:p>
        </p:txBody>
      </p:sp>
    </p:spTree>
    <p:extLst>
      <p:ext uri="{BB962C8B-B14F-4D97-AF65-F5344CB8AC3E}">
        <p14:creationId xmlns:p14="http://schemas.microsoft.com/office/powerpoint/2010/main" val="30568194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17</a:t>
            </a:r>
            <a:r>
              <a:rPr lang="en-US" altLang="en-US" dirty="0">
                <a:latin typeface="Times New Roman" pitchFamily="18" charset="0"/>
                <a:ea typeface="黑体" pitchFamily="49" charset="-122"/>
                <a:cs typeface="Times New Roman" pitchFamily="18" charset="0"/>
              </a:rPr>
              <a:t> </a:t>
            </a:r>
            <a:r>
              <a:rPr lang="en-US" altLang="zh-CN" dirty="0">
                <a:latin typeface="Times New Roman" pitchFamily="18" charset="0"/>
                <a:cs typeface="Times New Roman" pitchFamily="18" charset="0"/>
              </a:rPr>
              <a:t> </a:t>
            </a:r>
            <a:r>
              <a:rPr lang="en-US" altLang="en-US" dirty="0" err="1">
                <a:latin typeface="Times New Roman" pitchFamily="18" charset="0"/>
                <a:ea typeface="黑体" pitchFamily="49" charset="-122"/>
                <a:cs typeface="Times New Roman" pitchFamily="18" charset="0"/>
              </a:rPr>
              <a:t>管程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08520" y="919261"/>
            <a:ext cx="8229600" cy="4525963"/>
          </a:xfrm>
        </p:spPr>
        <p:txBody>
          <a:bodyPr/>
          <a:lstStyle/>
          <a:p>
            <a:pPr>
              <a:spcBef>
                <a:spcPts val="0"/>
              </a:spcBef>
              <a:spcAft>
                <a:spcPct val="20000"/>
              </a:spcAft>
            </a:pPr>
            <a:r>
              <a:rPr lang="zh-CN" altLang="en-US" sz="2400" b="0" dirty="0"/>
              <a:t>生产者</a:t>
            </a:r>
            <a:r>
              <a:rPr lang="en-US" altLang="zh-CN" sz="2400" b="0" dirty="0"/>
              <a:t>/</a:t>
            </a:r>
            <a:r>
              <a:rPr lang="zh-CN" altLang="en-US" sz="2400" b="0" dirty="0"/>
              <a:t>消费者问题的</a:t>
            </a:r>
            <a:r>
              <a:rPr lang="zh-CN" altLang="en-US" sz="2400" b="0" dirty="0">
                <a:solidFill>
                  <a:srgbClr val="FF0000"/>
                </a:solidFill>
              </a:rPr>
              <a:t>管程</a:t>
            </a:r>
            <a:r>
              <a:rPr lang="zh-CN" altLang="en-US" sz="2400" b="0" dirty="0"/>
              <a:t>解决方法</a:t>
            </a:r>
          </a:p>
        </p:txBody>
      </p:sp>
      <p:sp>
        <p:nvSpPr>
          <p:cNvPr id="18" name="Text Box 2"/>
          <p:cNvSpPr txBox="1">
            <a:spLocks noChangeArrowheads="1"/>
          </p:cNvSpPr>
          <p:nvPr/>
        </p:nvSpPr>
        <p:spPr bwMode="auto">
          <a:xfrm>
            <a:off x="6701934" y="1563094"/>
            <a:ext cx="2406569" cy="2016224"/>
          </a:xfrm>
          <a:prstGeom prst="rect">
            <a:avLst/>
          </a:prstGeom>
          <a:solidFill>
            <a:schemeClr val="bg1">
              <a:lumMod val="85000"/>
            </a:schemeClr>
          </a:solidFill>
          <a:ln w="9525">
            <a:solidFill>
              <a:srgbClr val="000000"/>
            </a:solidFill>
            <a:miter lim="800000"/>
            <a:headEnd/>
            <a:tailEnd/>
          </a:ln>
        </p:spPr>
        <p:txBody>
          <a:bodyPr/>
          <a:lstStyle/>
          <a:p>
            <a:pPr algn="just" eaLnBrk="0" hangingPunct="0"/>
            <a:r>
              <a:rPr lang="en-US" altLang="zh-CN" sz="1600" b="1" dirty="0">
                <a:solidFill>
                  <a:srgbClr val="000000"/>
                </a:solidFill>
                <a:latin typeface="Times New Roman" pitchFamily="18" charset="0"/>
                <a:ea typeface="仿宋_GB2312" pitchFamily="49" charset="-122"/>
              </a:rPr>
              <a:t>void producer()</a:t>
            </a:r>
          </a:p>
          <a:p>
            <a:pPr algn="just" eaLnBrk="0" hangingPunct="0"/>
            <a:r>
              <a:rPr lang="en-US" altLang="zh-CN" sz="1600" b="1" dirty="0">
                <a:solidFill>
                  <a:srgbClr val="000000"/>
                </a:solidFill>
                <a:latin typeface="Times New Roman" pitchFamily="18" charset="0"/>
                <a:ea typeface="仿宋_GB2312" pitchFamily="49" charset="-122"/>
              </a:rPr>
              <a:t>{</a:t>
            </a:r>
          </a:p>
          <a:p>
            <a:pPr algn="just" eaLnBrk="0" hangingPunct="0"/>
            <a:r>
              <a:rPr lang="en-US" altLang="zh-CN" sz="1600" b="1" dirty="0">
                <a:solidFill>
                  <a:srgbClr val="000000"/>
                </a:solidFill>
                <a:latin typeface="Times New Roman" pitchFamily="18" charset="0"/>
                <a:ea typeface="仿宋_GB2312" pitchFamily="49" charset="-122"/>
              </a:rPr>
              <a:t>    char x;</a:t>
            </a:r>
          </a:p>
          <a:p>
            <a:pPr algn="just" eaLnBrk="0" hangingPunct="0"/>
            <a:r>
              <a:rPr lang="en-US" altLang="zh-CN" sz="1600" b="1" dirty="0">
                <a:solidFill>
                  <a:srgbClr val="000000"/>
                </a:solidFill>
                <a:latin typeface="Times New Roman" pitchFamily="18" charset="0"/>
                <a:ea typeface="仿宋_GB2312" pitchFamily="49" charset="-122"/>
              </a:rPr>
              <a:t>    while (true)  {</a:t>
            </a:r>
          </a:p>
          <a:p>
            <a:pPr algn="just" eaLnBrk="0" hangingPunct="0"/>
            <a:r>
              <a:rPr lang="en-US" altLang="zh-CN" sz="1600" b="1" dirty="0">
                <a:solidFill>
                  <a:srgbClr val="000000"/>
                </a:solidFill>
                <a:latin typeface="Times New Roman" pitchFamily="18" charset="0"/>
                <a:ea typeface="仿宋_GB2312" pitchFamily="49" charset="-122"/>
              </a:rPr>
              <a:t>        </a:t>
            </a:r>
            <a:r>
              <a:rPr lang="en-US" altLang="zh-CN" sz="1600" b="1" dirty="0">
                <a:latin typeface="Times New Roman" pitchFamily="18" charset="0"/>
                <a:ea typeface="仿宋_GB2312" pitchFamily="49" charset="-122"/>
              </a:rPr>
              <a:t>produce(x); </a:t>
            </a:r>
          </a:p>
          <a:p>
            <a:pPr algn="just" eaLnBrk="0" hangingPunct="0"/>
            <a:r>
              <a:rPr lang="en-US" altLang="zh-CN" sz="1600" b="1" dirty="0">
                <a:solidFill>
                  <a:srgbClr val="00CC99"/>
                </a:solidFill>
                <a:latin typeface="Times New Roman" pitchFamily="18" charset="0"/>
                <a:ea typeface="仿宋_GB2312" pitchFamily="49" charset="-122"/>
              </a:rPr>
              <a:t>        </a:t>
            </a:r>
            <a:r>
              <a:rPr lang="en-US" altLang="zh-CN" sz="1600" b="1" dirty="0">
                <a:solidFill>
                  <a:srgbClr val="C00000"/>
                </a:solidFill>
                <a:latin typeface="Times New Roman" pitchFamily="18" charset="0"/>
                <a:ea typeface="仿宋_GB2312" pitchFamily="49" charset="-122"/>
              </a:rPr>
              <a:t>append(x);    </a:t>
            </a:r>
          </a:p>
          <a:p>
            <a:pPr algn="just" eaLnBrk="0" hangingPunct="0"/>
            <a:r>
              <a:rPr lang="en-US" altLang="zh-CN" sz="1600" b="1" dirty="0">
                <a:solidFill>
                  <a:srgbClr val="000000"/>
                </a:solidFill>
                <a:latin typeface="Times New Roman" pitchFamily="18" charset="0"/>
                <a:ea typeface="仿宋_GB2312" pitchFamily="49" charset="-122"/>
              </a:rPr>
              <a:t>  }</a:t>
            </a:r>
          </a:p>
          <a:p>
            <a:pPr algn="just" eaLnBrk="0" hangingPunct="0"/>
            <a:r>
              <a:rPr lang="en-US" altLang="zh-CN" sz="1600" b="1" dirty="0">
                <a:solidFill>
                  <a:srgbClr val="000000"/>
                </a:solidFill>
                <a:latin typeface="Times New Roman" pitchFamily="18" charset="0"/>
                <a:ea typeface="仿宋_GB2312" pitchFamily="49" charset="-122"/>
              </a:rPr>
              <a:t>}</a:t>
            </a:r>
          </a:p>
        </p:txBody>
      </p:sp>
      <p:sp>
        <p:nvSpPr>
          <p:cNvPr id="19" name="Text Box 4"/>
          <p:cNvSpPr txBox="1">
            <a:spLocks noChangeArrowheads="1"/>
          </p:cNvSpPr>
          <p:nvPr/>
        </p:nvSpPr>
        <p:spPr bwMode="auto">
          <a:xfrm>
            <a:off x="6701935" y="4161337"/>
            <a:ext cx="2376264" cy="2016224"/>
          </a:xfrm>
          <a:prstGeom prst="rect">
            <a:avLst/>
          </a:prstGeom>
          <a:solidFill>
            <a:schemeClr val="bg1">
              <a:lumMod val="85000"/>
            </a:schemeClr>
          </a:solidFill>
          <a:ln w="9525">
            <a:solidFill>
              <a:srgbClr val="000000"/>
            </a:solidFill>
            <a:miter lim="800000"/>
            <a:headEnd/>
            <a:tailEnd/>
          </a:ln>
        </p:spPr>
        <p:txBody>
          <a:bodyPr/>
          <a:lstStyle/>
          <a:p>
            <a:pPr algn="just" eaLnBrk="0" hangingPunct="0"/>
            <a:r>
              <a:rPr lang="en-US" altLang="zh-CN" sz="1600" b="1" dirty="0">
                <a:solidFill>
                  <a:srgbClr val="000000"/>
                </a:solidFill>
                <a:latin typeface="Times New Roman" pitchFamily="18" charset="0"/>
                <a:ea typeface="仿宋_GB2312" pitchFamily="49" charset="-122"/>
              </a:rPr>
              <a:t>void consumer</a:t>
            </a:r>
          </a:p>
          <a:p>
            <a:pPr algn="just" eaLnBrk="0" hangingPunct="0"/>
            <a:r>
              <a:rPr lang="en-US" altLang="zh-CN" sz="1600" b="1" dirty="0">
                <a:solidFill>
                  <a:srgbClr val="000000"/>
                </a:solidFill>
                <a:latin typeface="Times New Roman" pitchFamily="18" charset="0"/>
                <a:ea typeface="仿宋_GB2312" pitchFamily="49" charset="-122"/>
              </a:rPr>
              <a:t>{</a:t>
            </a:r>
          </a:p>
          <a:p>
            <a:pPr algn="just" eaLnBrk="0" hangingPunct="0"/>
            <a:r>
              <a:rPr lang="en-US" altLang="zh-CN" sz="1600" b="1" dirty="0">
                <a:solidFill>
                  <a:srgbClr val="000000"/>
                </a:solidFill>
                <a:latin typeface="Times New Roman" pitchFamily="18" charset="0"/>
                <a:ea typeface="仿宋_GB2312" pitchFamily="49" charset="-122"/>
              </a:rPr>
              <a:t>    char x;</a:t>
            </a:r>
          </a:p>
          <a:p>
            <a:pPr algn="just" eaLnBrk="0" hangingPunct="0"/>
            <a:r>
              <a:rPr lang="en-US" altLang="zh-CN" sz="1600" b="1" dirty="0">
                <a:solidFill>
                  <a:srgbClr val="000000"/>
                </a:solidFill>
                <a:latin typeface="Times New Roman" pitchFamily="18" charset="0"/>
                <a:ea typeface="仿宋_GB2312" pitchFamily="49" charset="-122"/>
              </a:rPr>
              <a:t>    while (true) {</a:t>
            </a:r>
          </a:p>
          <a:p>
            <a:pPr algn="just" eaLnBrk="0" hangingPunct="0"/>
            <a:r>
              <a:rPr lang="en-US" altLang="zh-CN" sz="1600" b="1" dirty="0">
                <a:solidFill>
                  <a:srgbClr val="000000"/>
                </a:solidFill>
                <a:latin typeface="Times New Roman" pitchFamily="18" charset="0"/>
                <a:ea typeface="仿宋_GB2312" pitchFamily="49" charset="-122"/>
              </a:rPr>
              <a:t>        </a:t>
            </a:r>
            <a:r>
              <a:rPr lang="en-US" altLang="zh-CN" sz="1600" b="1" dirty="0">
                <a:solidFill>
                  <a:srgbClr val="7030A0"/>
                </a:solidFill>
                <a:latin typeface="Times New Roman" pitchFamily="18" charset="0"/>
                <a:ea typeface="仿宋_GB2312" pitchFamily="49" charset="-122"/>
              </a:rPr>
              <a:t>take(x);</a:t>
            </a:r>
          </a:p>
          <a:p>
            <a:pPr algn="just" eaLnBrk="0" hangingPunct="0"/>
            <a:r>
              <a:rPr lang="en-US" altLang="zh-CN" sz="1600" b="1" dirty="0">
                <a:solidFill>
                  <a:srgbClr val="000000"/>
                </a:solidFill>
                <a:latin typeface="Times New Roman" pitchFamily="18" charset="0"/>
                <a:ea typeface="仿宋_GB2312" pitchFamily="49" charset="-122"/>
              </a:rPr>
              <a:t>        consume(x);     </a:t>
            </a:r>
          </a:p>
          <a:p>
            <a:pPr algn="just" eaLnBrk="0" hangingPunct="0"/>
            <a:r>
              <a:rPr lang="en-US" altLang="zh-CN" sz="1600" b="1" dirty="0">
                <a:solidFill>
                  <a:srgbClr val="000000"/>
                </a:solidFill>
                <a:latin typeface="Times New Roman" pitchFamily="18" charset="0"/>
                <a:ea typeface="仿宋_GB2312" pitchFamily="49" charset="-122"/>
              </a:rPr>
              <a:t>    }</a:t>
            </a:r>
          </a:p>
          <a:p>
            <a:pPr algn="just" eaLnBrk="0" hangingPunct="0"/>
            <a:r>
              <a:rPr lang="en-US" altLang="zh-CN" sz="1600" b="1" dirty="0">
                <a:solidFill>
                  <a:srgbClr val="000000"/>
                </a:solidFill>
                <a:latin typeface="Times New Roman" pitchFamily="18" charset="0"/>
                <a:ea typeface="仿宋_GB2312" pitchFamily="49" charset="-122"/>
              </a:rPr>
              <a:t>}</a:t>
            </a:r>
          </a:p>
        </p:txBody>
      </p:sp>
      <p:pic>
        <p:nvPicPr>
          <p:cNvPr id="7" name="Picture 11">
            <a:extLst>
              <a:ext uri="{FF2B5EF4-FFF2-40B4-BE49-F238E27FC236}">
                <a16:creationId xmlns:a16="http://schemas.microsoft.com/office/drawing/2014/main" id="{1C8A9738-8E9E-3C4F-B908-2B278D972538}"/>
              </a:ext>
            </a:extLst>
          </p:cNvPr>
          <p:cNvPicPr>
            <a:picLocks noChangeAspect="1"/>
          </p:cNvPicPr>
          <p:nvPr/>
        </p:nvPicPr>
        <p:blipFill>
          <a:blip r:embed="rId2"/>
          <a:stretch>
            <a:fillRect/>
          </a:stretch>
        </p:blipFill>
        <p:spPr>
          <a:xfrm>
            <a:off x="251520" y="1391491"/>
            <a:ext cx="5504780" cy="4845821"/>
          </a:xfrm>
          <a:prstGeom prst="rect">
            <a:avLst/>
          </a:prstGeom>
        </p:spPr>
      </p:pic>
    </p:spTree>
    <p:extLst>
      <p:ext uri="{BB962C8B-B14F-4D97-AF65-F5344CB8AC3E}">
        <p14:creationId xmlns:p14="http://schemas.microsoft.com/office/powerpoint/2010/main" val="145890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ircle(in)">
                                      <p:cBhvr>
                                        <p:cTn id="23"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en-US" b="1" dirty="0">
                <a:latin typeface="Times New Roman" pitchFamily="18" charset="0"/>
                <a:ea typeface="黑体" pitchFamily="49" charset="-122"/>
                <a:cs typeface="Times New Roman" pitchFamily="18" charset="0"/>
              </a:rPr>
              <a:t>2.</a:t>
            </a:r>
            <a:r>
              <a:rPr lang="en-US" altLang="zh-CN" b="1" dirty="0">
                <a:latin typeface="Times New Roman" pitchFamily="18" charset="0"/>
                <a:ea typeface="黑体" pitchFamily="49" charset="-122"/>
                <a:cs typeface="Times New Roman" pitchFamily="18" charset="0"/>
              </a:rPr>
              <a:t>18</a:t>
            </a:r>
            <a:r>
              <a:rPr lang="en-US" altLang="en-US" b="1" dirty="0">
                <a:latin typeface="Times New Roman" pitchFamily="18" charset="0"/>
                <a:ea typeface="黑体" pitchFamily="49" charset="-122"/>
                <a:cs typeface="Times New Roman" pitchFamily="18" charset="0"/>
              </a:rPr>
              <a:t>  消息传递 </a:t>
            </a:r>
            <a:endParaRPr lang="zh-CN" altLang="en-US" b="1" dirty="0">
              <a:latin typeface="Times New Roman" pitchFamily="18" charset="0"/>
              <a:ea typeface="黑体" pitchFamily="49" charset="-122"/>
              <a:cs typeface="Times New Roman" pitchFamily="18" charset="0"/>
            </a:endParaRPr>
          </a:p>
        </p:txBody>
      </p:sp>
      <p:sp>
        <p:nvSpPr>
          <p:cNvPr id="6" name="内容占位符 5">
            <a:extLst>
              <a:ext uri="{FF2B5EF4-FFF2-40B4-BE49-F238E27FC236}">
                <a16:creationId xmlns:a16="http://schemas.microsoft.com/office/drawing/2014/main" id="{BE32C458-BBF9-634D-A527-088D55AC4F3C}"/>
              </a:ext>
            </a:extLst>
          </p:cNvPr>
          <p:cNvSpPr>
            <a:spLocks noGrp="1"/>
          </p:cNvSpPr>
          <p:nvPr>
            <p:ph idx="1"/>
          </p:nvPr>
        </p:nvSpPr>
        <p:spPr>
          <a:xfrm>
            <a:off x="457200" y="1065336"/>
            <a:ext cx="8229600" cy="769640"/>
          </a:xfrm>
        </p:spPr>
        <p:txBody>
          <a:bodyPr/>
          <a:lstStyle/>
          <a:p>
            <a:r>
              <a:rPr lang="zh-CN" altLang="en-US" dirty="0"/>
              <a:t>进程交互时，需要满足两个基本要求</a:t>
            </a:r>
          </a:p>
        </p:txBody>
      </p:sp>
      <p:sp>
        <p:nvSpPr>
          <p:cNvPr id="7" name="Content Placeholder 2">
            <a:extLst>
              <a:ext uri="{FF2B5EF4-FFF2-40B4-BE49-F238E27FC236}">
                <a16:creationId xmlns:a16="http://schemas.microsoft.com/office/drawing/2014/main" id="{A5A73BA4-604A-864E-9AAA-884EACE39713}"/>
              </a:ext>
            </a:extLst>
          </p:cNvPr>
          <p:cNvSpPr txBox="1">
            <a:spLocks/>
          </p:cNvSpPr>
          <p:nvPr/>
        </p:nvSpPr>
        <p:spPr bwMode="auto">
          <a:xfrm>
            <a:off x="611560" y="4221088"/>
            <a:ext cx="8229600" cy="2088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endParaRPr lang="en-NZ" sz="2900" kern="0" dirty="0"/>
          </a:p>
          <a:p>
            <a:pPr>
              <a:spcBef>
                <a:spcPts val="1000"/>
              </a:spcBef>
            </a:pPr>
            <a:r>
              <a:rPr lang="zh-CN" altLang="en-NZ" kern="0" dirty="0"/>
              <a:t>消息</a:t>
            </a:r>
            <a:r>
              <a:rPr lang="zh-CN" altLang="en-US" kern="0" dirty="0"/>
              <a:t>传递提供了上述两方面的功能</a:t>
            </a:r>
            <a:endParaRPr lang="en-US" altLang="zh-CN" kern="0" dirty="0"/>
          </a:p>
          <a:p>
            <a:pPr lvl="1">
              <a:spcBef>
                <a:spcPts val="1000"/>
              </a:spcBef>
            </a:pPr>
            <a:r>
              <a:rPr lang="zh-CN" altLang="en-US" kern="0" dirty="0">
                <a:latin typeface="+mn-ea"/>
                <a:ea typeface="+mn-ea"/>
              </a:rPr>
              <a:t>可工作在分布式系统、共享内存的多处理器和单处理器系统中</a:t>
            </a:r>
            <a:endParaRPr lang="en-NZ" kern="0" dirty="0">
              <a:latin typeface="+mn-ea"/>
              <a:ea typeface="+mn-ea"/>
            </a:endParaRPr>
          </a:p>
        </p:txBody>
      </p:sp>
      <p:graphicFrame>
        <p:nvGraphicFramePr>
          <p:cNvPr id="8" name="Diagram 3">
            <a:extLst>
              <a:ext uri="{FF2B5EF4-FFF2-40B4-BE49-F238E27FC236}">
                <a16:creationId xmlns:a16="http://schemas.microsoft.com/office/drawing/2014/main" id="{E18A1855-33F4-174D-A59C-1AC55ABEB227}"/>
              </a:ext>
            </a:extLst>
          </p:cNvPr>
          <p:cNvGraphicFramePr/>
          <p:nvPr>
            <p:extLst>
              <p:ext uri="{D42A27DB-BD31-4B8C-83A1-F6EECF244321}">
                <p14:modId xmlns:p14="http://schemas.microsoft.com/office/powerpoint/2010/main" val="4260016536"/>
              </p:ext>
            </p:extLst>
          </p:nvPr>
        </p:nvGraphicFramePr>
        <p:xfrm>
          <a:off x="1333500" y="2276872"/>
          <a:ext cx="6477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7418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85470-3F24-A344-AE0C-12296133F2B2}"/>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4" name="内容占位符 2">
            <a:extLst>
              <a:ext uri="{FF2B5EF4-FFF2-40B4-BE49-F238E27FC236}">
                <a16:creationId xmlns:a16="http://schemas.microsoft.com/office/drawing/2014/main" id="{14560217-71B9-A947-892E-492F86FE05F6}"/>
              </a:ext>
            </a:extLst>
          </p:cNvPr>
          <p:cNvSpPr>
            <a:spLocks noGrp="1"/>
          </p:cNvSpPr>
          <p:nvPr>
            <p:ph idx="1"/>
          </p:nvPr>
        </p:nvSpPr>
        <p:spPr>
          <a:xfrm>
            <a:off x="251520" y="1124744"/>
            <a:ext cx="8496300" cy="4824412"/>
          </a:xfrm>
        </p:spPr>
        <p:txBody>
          <a:bodyPr/>
          <a:lstStyle/>
          <a:p>
            <a:pPr>
              <a:spcAft>
                <a:spcPct val="20000"/>
              </a:spcAft>
            </a:pPr>
            <a:r>
              <a:rPr lang="zh-CN" altLang="en-US" b="0" dirty="0"/>
              <a:t>消息传递</a:t>
            </a:r>
            <a:endParaRPr lang="en-US" altLang="zh-CN" b="0" dirty="0"/>
          </a:p>
          <a:p>
            <a:pPr marL="914400" lvl="1" indent="-457200">
              <a:spcAft>
                <a:spcPct val="20000"/>
              </a:spcAft>
            </a:pPr>
            <a:r>
              <a:rPr lang="zh-CN" altLang="en-US" dirty="0">
                <a:latin typeface="+mn-lt"/>
                <a:ea typeface="+mn-ea"/>
              </a:rPr>
              <a:t>两条通信原语      </a:t>
            </a:r>
          </a:p>
          <a:p>
            <a:pPr lvl="2">
              <a:spcAft>
                <a:spcPct val="20000"/>
              </a:spcAft>
              <a:buFont typeface="Wingdings" pitchFamily="2" charset="2"/>
              <a:buChar char="Ø"/>
            </a:pPr>
            <a:r>
              <a:rPr lang="en-US" altLang="zh-CN" sz="2400" dirty="0">
                <a:latin typeface="+mn-lt"/>
                <a:ea typeface="+mn-ea"/>
              </a:rPr>
              <a:t>Send(</a:t>
            </a:r>
            <a:r>
              <a:rPr lang="en-US" altLang="zh-CN" sz="2400" dirty="0" err="1">
                <a:latin typeface="+mn-lt"/>
                <a:ea typeface="+mn-ea"/>
              </a:rPr>
              <a:t>destination,message</a:t>
            </a:r>
            <a:r>
              <a:rPr lang="en-US" altLang="zh-CN" sz="2400" dirty="0">
                <a:latin typeface="+mn-lt"/>
                <a:ea typeface="+mn-ea"/>
              </a:rPr>
              <a:t>)</a:t>
            </a:r>
          </a:p>
          <a:p>
            <a:pPr lvl="2">
              <a:spcAft>
                <a:spcPct val="20000"/>
              </a:spcAft>
              <a:buFont typeface="Wingdings" pitchFamily="2" charset="2"/>
              <a:buChar char="Ø"/>
            </a:pPr>
            <a:r>
              <a:rPr lang="en-US" altLang="zh-CN" sz="2400" dirty="0">
                <a:latin typeface="+mn-lt"/>
                <a:ea typeface="+mn-ea"/>
              </a:rPr>
              <a:t>Receive(</a:t>
            </a:r>
            <a:r>
              <a:rPr lang="en-US" altLang="zh-CN" sz="2400" dirty="0" err="1">
                <a:latin typeface="+mn-lt"/>
                <a:ea typeface="+mn-ea"/>
              </a:rPr>
              <a:t>source,message</a:t>
            </a:r>
            <a:r>
              <a:rPr lang="en-US" altLang="zh-CN" sz="2400" dirty="0">
                <a:latin typeface="+mn-lt"/>
                <a:ea typeface="+mn-ea"/>
              </a:rPr>
              <a:t>)</a:t>
            </a:r>
            <a:endParaRPr lang="en-US" altLang="zh-CN" sz="2400" b="0" dirty="0">
              <a:latin typeface="+mn-lt"/>
              <a:ea typeface="+mn-ea"/>
            </a:endParaRPr>
          </a:p>
          <a:p>
            <a:pPr lvl="1">
              <a:spcAft>
                <a:spcPct val="20000"/>
              </a:spcAft>
            </a:pPr>
            <a:r>
              <a:rPr lang="zh-CN" altLang="en-US" dirty="0">
                <a:latin typeface="+mn-lt"/>
                <a:ea typeface="+mn-ea"/>
              </a:rPr>
              <a:t>进程以消息的形式给指定的进程（目标）发送信息</a:t>
            </a:r>
            <a:endParaRPr lang="en-US" altLang="zh-CN" dirty="0">
              <a:latin typeface="+mn-lt"/>
              <a:ea typeface="+mn-ea"/>
            </a:endParaRPr>
          </a:p>
          <a:p>
            <a:pPr lvl="1">
              <a:spcAft>
                <a:spcPct val="20000"/>
              </a:spcAft>
            </a:pPr>
            <a:r>
              <a:rPr lang="zh-CN" altLang="en-US" dirty="0">
                <a:latin typeface="+mn-lt"/>
                <a:ea typeface="+mn-ea"/>
              </a:rPr>
              <a:t>进程通过接收原语</a:t>
            </a:r>
            <a:r>
              <a:rPr lang="en-US" altLang="zh-CN" dirty="0">
                <a:latin typeface="+mn-lt"/>
                <a:ea typeface="+mn-ea"/>
              </a:rPr>
              <a:t>receive</a:t>
            </a:r>
            <a:r>
              <a:rPr lang="zh-CN" altLang="en-US" dirty="0">
                <a:latin typeface="+mn-lt"/>
                <a:ea typeface="+mn-ea"/>
              </a:rPr>
              <a:t>接收消息，接收原语中指明源进程和消息</a:t>
            </a:r>
            <a:endParaRPr lang="zh-CN" altLang="en-US" b="0" dirty="0">
              <a:latin typeface="+mn-lt"/>
              <a:ea typeface="+mn-ea"/>
            </a:endParaRPr>
          </a:p>
          <a:p>
            <a:pPr marL="914400" lvl="2" indent="0" eaLnBrk="1" hangingPunct="1">
              <a:spcAft>
                <a:spcPct val="20000"/>
              </a:spcAft>
              <a:buNone/>
            </a:pPr>
            <a:endParaRPr lang="en-US" altLang="zh-CN" sz="2400" b="0" dirty="0">
              <a:latin typeface="+mn-lt"/>
              <a:ea typeface="+mn-ea"/>
            </a:endParaRPr>
          </a:p>
        </p:txBody>
      </p:sp>
      <p:pic>
        <p:nvPicPr>
          <p:cNvPr id="5" name="Picture 5">
            <a:extLst>
              <a:ext uri="{FF2B5EF4-FFF2-40B4-BE49-F238E27FC236}">
                <a16:creationId xmlns:a16="http://schemas.microsoft.com/office/drawing/2014/main" id="{82F7DA79-D75B-FF48-8D30-55A90C74AA82}"/>
              </a:ext>
            </a:extLst>
          </p:cNvPr>
          <p:cNvPicPr>
            <a:picLocks noChangeAspect="1"/>
          </p:cNvPicPr>
          <p:nvPr/>
        </p:nvPicPr>
        <p:blipFill>
          <a:blip r:embed="rId2"/>
          <a:stretch>
            <a:fillRect/>
          </a:stretch>
        </p:blipFill>
        <p:spPr>
          <a:xfrm>
            <a:off x="6444208" y="980728"/>
            <a:ext cx="1752600" cy="1752600"/>
          </a:xfrm>
          <a:prstGeom prst="rect">
            <a:avLst/>
          </a:prstGeom>
        </p:spPr>
      </p:pic>
    </p:spTree>
    <p:extLst>
      <p:ext uri="{BB962C8B-B14F-4D97-AF65-F5344CB8AC3E}">
        <p14:creationId xmlns:p14="http://schemas.microsoft.com/office/powerpoint/2010/main" val="90146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76841-2735-0845-A3A2-D87B2B83D54D}"/>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0D657D10-5558-6646-B5C0-0FB4F0DA3FA3}"/>
              </a:ext>
            </a:extLst>
          </p:cNvPr>
          <p:cNvSpPr>
            <a:spLocks noGrp="1"/>
          </p:cNvSpPr>
          <p:nvPr>
            <p:ph idx="1"/>
          </p:nvPr>
        </p:nvSpPr>
        <p:spPr>
          <a:xfrm>
            <a:off x="395536" y="980728"/>
            <a:ext cx="8229600" cy="4953000"/>
          </a:xfrm>
        </p:spPr>
        <p:txBody>
          <a:bodyPr/>
          <a:lstStyle/>
          <a:p>
            <a:r>
              <a:rPr kumimoji="1" lang="zh-CN" altLang="en-US" dirty="0"/>
              <a:t>消息传递问题中的同步</a:t>
            </a:r>
          </a:p>
        </p:txBody>
      </p:sp>
      <p:graphicFrame>
        <p:nvGraphicFramePr>
          <p:cNvPr id="4" name="Content Placeholder 3">
            <a:extLst>
              <a:ext uri="{FF2B5EF4-FFF2-40B4-BE49-F238E27FC236}">
                <a16:creationId xmlns:a16="http://schemas.microsoft.com/office/drawing/2014/main" id="{01ADD149-B9DF-154C-88B4-35857ABC8A1F}"/>
              </a:ext>
            </a:extLst>
          </p:cNvPr>
          <p:cNvGraphicFramePr>
            <a:graphicFrameLocks/>
          </p:cNvGraphicFramePr>
          <p:nvPr>
            <p:extLst>
              <p:ext uri="{D42A27DB-BD31-4B8C-83A1-F6EECF244321}">
                <p14:modId xmlns:p14="http://schemas.microsoft.com/office/powerpoint/2010/main" val="2793845353"/>
              </p:ext>
            </p:extLst>
          </p:nvPr>
        </p:nvGraphicFramePr>
        <p:xfrm>
          <a:off x="304800" y="1124744"/>
          <a:ext cx="84582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7659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2E8651CF-EC94-DE4B-A432-D784AF6CFEB9}"/>
              </a:ext>
            </a:extLst>
          </p:cNvPr>
          <p:cNvGrpSpPr/>
          <p:nvPr/>
        </p:nvGrpSpPr>
        <p:grpSpPr>
          <a:xfrm>
            <a:off x="255712" y="3284984"/>
            <a:ext cx="8077200" cy="2926848"/>
            <a:chOff x="475928" y="3212976"/>
            <a:chExt cx="8077200" cy="2926848"/>
          </a:xfrm>
        </p:grpSpPr>
        <p:grpSp>
          <p:nvGrpSpPr>
            <p:cNvPr id="6" name="组合 5">
              <a:extLst>
                <a:ext uri="{FF2B5EF4-FFF2-40B4-BE49-F238E27FC236}">
                  <a16:creationId xmlns:a16="http://schemas.microsoft.com/office/drawing/2014/main" id="{665EC055-EC0F-BA4B-BAA0-930DCF395127}"/>
                </a:ext>
              </a:extLst>
            </p:cNvPr>
            <p:cNvGrpSpPr/>
            <p:nvPr/>
          </p:nvGrpSpPr>
          <p:grpSpPr>
            <a:xfrm>
              <a:off x="475928" y="3645024"/>
              <a:ext cx="8077200" cy="2494800"/>
              <a:chOff x="0" y="327825"/>
              <a:chExt cx="8077200" cy="2494800"/>
            </a:xfrm>
          </p:grpSpPr>
          <p:sp>
            <p:nvSpPr>
              <p:cNvPr id="7" name="矩形 6">
                <a:extLst>
                  <a:ext uri="{FF2B5EF4-FFF2-40B4-BE49-F238E27FC236}">
                    <a16:creationId xmlns:a16="http://schemas.microsoft.com/office/drawing/2014/main" id="{A4832FDD-2217-9146-82A7-5236E15CF2F6}"/>
                  </a:ext>
                </a:extLst>
              </p:cNvPr>
              <p:cNvSpPr/>
              <p:nvPr/>
            </p:nvSpPr>
            <p:spPr>
              <a:xfrm>
                <a:off x="0" y="327825"/>
                <a:ext cx="8077200" cy="24948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文本框 7">
                <a:extLst>
                  <a:ext uri="{FF2B5EF4-FFF2-40B4-BE49-F238E27FC236}">
                    <a16:creationId xmlns:a16="http://schemas.microsoft.com/office/drawing/2014/main" id="{9AA3AB87-A935-BB42-B030-B6D516BDE791}"/>
                  </a:ext>
                </a:extLst>
              </p:cNvPr>
              <p:cNvSpPr txBox="1"/>
              <p:nvPr/>
            </p:nvSpPr>
            <p:spPr>
              <a:xfrm>
                <a:off x="0" y="327825"/>
                <a:ext cx="8077200" cy="2494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26880" tIns="458216" rIns="626880" bIns="156464" numCol="1" spcCol="1270" anchor="t" anchorCtr="0">
                <a:noAutofit/>
              </a:bodyPr>
              <a:lstStyle/>
              <a:p>
                <a:pPr marL="228600" lvl="1" indent="-228600" algn="l" defTabSz="977900" rtl="0">
                  <a:lnSpc>
                    <a:spcPct val="90000"/>
                  </a:lnSpc>
                  <a:spcBef>
                    <a:spcPct val="0"/>
                  </a:spcBef>
                  <a:spcAft>
                    <a:spcPct val="15000"/>
                  </a:spcAft>
                  <a:buChar char="•"/>
                </a:pPr>
                <a:r>
                  <a:rPr kumimoji="1" lang="zh-CN" altLang="en-US" sz="2400" dirty="0"/>
                  <a:t>发送者和接受者都阻塞，直到完成消息投递</a:t>
                </a:r>
                <a:endParaRPr kumimoji="1" lang="en-US" altLang="zh-CN" sz="2400" dirty="0"/>
              </a:p>
              <a:p>
                <a:pPr marL="228600" lvl="1" indent="-228600" algn="l" defTabSz="977900" rtl="0">
                  <a:lnSpc>
                    <a:spcPct val="90000"/>
                  </a:lnSpc>
                  <a:spcBef>
                    <a:spcPct val="0"/>
                  </a:spcBef>
                  <a:spcAft>
                    <a:spcPct val="15000"/>
                  </a:spcAft>
                  <a:buChar char="•"/>
                </a:pPr>
                <a:r>
                  <a:rPr kumimoji="1" lang="zh-CN" altLang="en-US" sz="2400" dirty="0"/>
                  <a:t>有时被称为会合</a:t>
                </a:r>
                <a:r>
                  <a:rPr lang="en-US" altLang="zh-CN" sz="2400" i="1" dirty="0"/>
                  <a:t>rendezvous</a:t>
                </a:r>
              </a:p>
              <a:p>
                <a:pPr marL="228600" lvl="1" indent="-228600" algn="l" defTabSz="977900" rtl="0">
                  <a:lnSpc>
                    <a:spcPct val="90000"/>
                  </a:lnSpc>
                  <a:spcBef>
                    <a:spcPct val="0"/>
                  </a:spcBef>
                  <a:spcAft>
                    <a:spcPct val="15000"/>
                  </a:spcAft>
                  <a:buChar char="•"/>
                </a:pPr>
                <a:r>
                  <a:rPr lang="zh-CN" altLang="en-NZ" sz="2400" dirty="0"/>
                  <a:t>考虑</a:t>
                </a:r>
                <a:r>
                  <a:rPr lang="zh-CN" altLang="en-US" sz="2400" dirty="0"/>
                  <a:t>了进程间的紧密同步</a:t>
                </a:r>
                <a:endParaRPr lang="en-US" altLang="zh-CN" sz="2400" dirty="0"/>
              </a:p>
              <a:p>
                <a:pPr marL="228600" lvl="1" indent="-228600" algn="l" defTabSz="977900" rtl="0">
                  <a:lnSpc>
                    <a:spcPct val="90000"/>
                  </a:lnSpc>
                  <a:spcBef>
                    <a:spcPct val="0"/>
                  </a:spcBef>
                  <a:spcAft>
                    <a:spcPct val="15000"/>
                  </a:spcAft>
                  <a:buChar char="•"/>
                </a:pPr>
                <a:endParaRPr lang="en-US" sz="2200" kern="1200" dirty="0"/>
              </a:p>
            </p:txBody>
          </p:sp>
        </p:grpSp>
        <p:grpSp>
          <p:nvGrpSpPr>
            <p:cNvPr id="9" name="组合 8">
              <a:extLst>
                <a:ext uri="{FF2B5EF4-FFF2-40B4-BE49-F238E27FC236}">
                  <a16:creationId xmlns:a16="http://schemas.microsoft.com/office/drawing/2014/main" id="{EA35BA6B-D019-A443-A071-8A61A92956E1}"/>
                </a:ext>
              </a:extLst>
            </p:cNvPr>
            <p:cNvGrpSpPr/>
            <p:nvPr/>
          </p:nvGrpSpPr>
          <p:grpSpPr>
            <a:xfrm>
              <a:off x="1259632" y="3212976"/>
              <a:ext cx="5654040" cy="649440"/>
              <a:chOff x="403860" y="3104"/>
              <a:chExt cx="5654040" cy="649440"/>
            </a:xfrm>
          </p:grpSpPr>
          <p:sp>
            <p:nvSpPr>
              <p:cNvPr id="10" name="圆角矩形 9">
                <a:extLst>
                  <a:ext uri="{FF2B5EF4-FFF2-40B4-BE49-F238E27FC236}">
                    <a16:creationId xmlns:a16="http://schemas.microsoft.com/office/drawing/2014/main" id="{F163DD62-E4F1-9047-BE90-07EC461D3C9A}"/>
                  </a:ext>
                </a:extLst>
              </p:cNvPr>
              <p:cNvSpPr/>
              <p:nvPr/>
            </p:nvSpPr>
            <p:spPr>
              <a:xfrm>
                <a:off x="403860" y="3104"/>
                <a:ext cx="5654040" cy="64944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圆角矩形 4">
                <a:extLst>
                  <a:ext uri="{FF2B5EF4-FFF2-40B4-BE49-F238E27FC236}">
                    <a16:creationId xmlns:a16="http://schemas.microsoft.com/office/drawing/2014/main" id="{C643820C-ABFC-5C46-828B-D2CCDAD86BA0}"/>
                  </a:ext>
                </a:extLst>
              </p:cNvPr>
              <p:cNvSpPr txBox="1"/>
              <p:nvPr/>
            </p:nvSpPr>
            <p:spPr>
              <a:xfrm>
                <a:off x="435563" y="34807"/>
                <a:ext cx="5590634"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709" tIns="0" rIns="213709" bIns="0" numCol="1" spcCol="1270" anchor="ctr" anchorCtr="0">
                <a:noAutofit/>
              </a:bodyPr>
              <a:lstStyle/>
              <a:p>
                <a:pPr marL="0" lvl="0" indent="0" algn="l" defTabSz="1066800" rtl="0">
                  <a:lnSpc>
                    <a:spcPct val="90000"/>
                  </a:lnSpc>
                  <a:spcBef>
                    <a:spcPct val="0"/>
                  </a:spcBef>
                  <a:spcAft>
                    <a:spcPct val="35000"/>
                  </a:spcAft>
                  <a:buNone/>
                </a:pPr>
                <a:r>
                  <a:rPr kumimoji="1" lang="zh-CN" altLang="en-US" sz="2400" kern="1200" dirty="0"/>
                  <a:t>阻塞发送，阻塞接收 </a:t>
                </a:r>
                <a:endParaRPr lang="en-US" sz="2400" kern="1200" dirty="0"/>
              </a:p>
            </p:txBody>
          </p:sp>
        </p:grpSp>
      </p:grpSp>
      <p:sp>
        <p:nvSpPr>
          <p:cNvPr id="2" name="标题 1">
            <a:extLst>
              <a:ext uri="{FF2B5EF4-FFF2-40B4-BE49-F238E27FC236}">
                <a16:creationId xmlns:a16="http://schemas.microsoft.com/office/drawing/2014/main" id="{B7A0ED2D-DB19-EB40-BDDE-C44D2E313062}"/>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11A33298-EFB7-FD47-8DCC-9481B02220B0}"/>
              </a:ext>
            </a:extLst>
          </p:cNvPr>
          <p:cNvSpPr>
            <a:spLocks noGrp="1"/>
          </p:cNvSpPr>
          <p:nvPr>
            <p:ph idx="1"/>
          </p:nvPr>
        </p:nvSpPr>
        <p:spPr>
          <a:xfrm>
            <a:off x="179512" y="1058450"/>
            <a:ext cx="8229600" cy="2154526"/>
          </a:xfrm>
        </p:spPr>
        <p:txBody>
          <a:bodyPr/>
          <a:lstStyle/>
          <a:p>
            <a:r>
              <a:rPr kumimoji="1" lang="zh-CN" altLang="en-US" dirty="0"/>
              <a:t>消息传递的三种同步方式</a:t>
            </a:r>
            <a:endParaRPr kumimoji="1" lang="en-US" altLang="zh-CN" dirty="0"/>
          </a:p>
          <a:p>
            <a:pPr lvl="1"/>
            <a:r>
              <a:rPr kumimoji="1" lang="zh-CN" altLang="en-US" dirty="0"/>
              <a:t>阻塞发送，阻塞接收</a:t>
            </a:r>
            <a:endParaRPr kumimoji="1" lang="en-US" altLang="zh-CN" dirty="0"/>
          </a:p>
          <a:p>
            <a:pPr lvl="1"/>
            <a:r>
              <a:rPr kumimoji="1" lang="zh-CN" altLang="en-US" dirty="0"/>
              <a:t>不阻塞发送，阻塞接收</a:t>
            </a:r>
            <a:endParaRPr kumimoji="1" lang="en-US" altLang="zh-CN" dirty="0"/>
          </a:p>
          <a:p>
            <a:pPr lvl="1"/>
            <a:r>
              <a:rPr kumimoji="1" lang="zh-CN" altLang="en-US" dirty="0"/>
              <a:t>不阻塞发送，不阻塞接收</a:t>
            </a:r>
            <a:endParaRPr kumimoji="1" lang="en-US" altLang="zh-CN" dirty="0"/>
          </a:p>
          <a:p>
            <a:endParaRPr kumimoji="1" lang="zh-CN" altLang="en-US" dirty="0"/>
          </a:p>
        </p:txBody>
      </p:sp>
      <p:pic>
        <p:nvPicPr>
          <p:cNvPr id="5" name="Picture 3">
            <a:extLst>
              <a:ext uri="{FF2B5EF4-FFF2-40B4-BE49-F238E27FC236}">
                <a16:creationId xmlns:a16="http://schemas.microsoft.com/office/drawing/2014/main" id="{846030A2-486E-834B-ACD0-BD1608DD0349}"/>
              </a:ext>
            </a:extLst>
          </p:cNvPr>
          <p:cNvPicPr>
            <a:picLocks noChangeAspect="1"/>
          </p:cNvPicPr>
          <p:nvPr/>
        </p:nvPicPr>
        <p:blipFill>
          <a:blip r:embed="rId2"/>
          <a:stretch>
            <a:fillRect/>
          </a:stretch>
        </p:blipFill>
        <p:spPr>
          <a:xfrm>
            <a:off x="5724128" y="4437112"/>
            <a:ext cx="1981200" cy="1521279"/>
          </a:xfrm>
          <a:prstGeom prst="rect">
            <a:avLst/>
          </a:prstGeom>
        </p:spPr>
      </p:pic>
    </p:spTree>
    <p:extLst>
      <p:ext uri="{BB962C8B-B14F-4D97-AF65-F5344CB8AC3E}">
        <p14:creationId xmlns:p14="http://schemas.microsoft.com/office/powerpoint/2010/main" val="38089835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880A7-BD54-C840-9173-A78BAA79EAA8}"/>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F46CB350-4D21-B245-BABB-96A94D881E33}"/>
              </a:ext>
            </a:extLst>
          </p:cNvPr>
          <p:cNvSpPr>
            <a:spLocks noGrp="1"/>
          </p:cNvSpPr>
          <p:nvPr>
            <p:ph idx="1"/>
          </p:nvPr>
        </p:nvSpPr>
        <p:spPr>
          <a:xfrm>
            <a:off x="107504" y="1068288"/>
            <a:ext cx="8229600" cy="4953000"/>
          </a:xfrm>
        </p:spPr>
        <p:txBody>
          <a:bodyPr/>
          <a:lstStyle/>
          <a:p>
            <a:r>
              <a:rPr kumimoji="1" lang="zh-CN" altLang="en-US" dirty="0"/>
              <a:t>不阻塞发送</a:t>
            </a:r>
          </a:p>
        </p:txBody>
      </p:sp>
      <p:graphicFrame>
        <p:nvGraphicFramePr>
          <p:cNvPr id="7" name="Content Placeholder 3">
            <a:extLst>
              <a:ext uri="{FF2B5EF4-FFF2-40B4-BE49-F238E27FC236}">
                <a16:creationId xmlns:a16="http://schemas.microsoft.com/office/drawing/2014/main" id="{12200E6B-CAD0-F549-8C01-7FC6687A0144}"/>
              </a:ext>
            </a:extLst>
          </p:cNvPr>
          <p:cNvGraphicFramePr>
            <a:graphicFrameLocks/>
          </p:cNvGraphicFramePr>
          <p:nvPr>
            <p:extLst>
              <p:ext uri="{D42A27DB-BD31-4B8C-83A1-F6EECF244321}">
                <p14:modId xmlns:p14="http://schemas.microsoft.com/office/powerpoint/2010/main" val="586745550"/>
              </p:ext>
            </p:extLst>
          </p:nvPr>
        </p:nvGraphicFramePr>
        <p:xfrm>
          <a:off x="539552" y="1772816"/>
          <a:ext cx="8077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8917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8E23E-9E91-4E49-A90A-01BEFAEFE8A5}"/>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E1FDF8EA-57E4-8C42-9423-DA996DD6B5A3}"/>
              </a:ext>
            </a:extLst>
          </p:cNvPr>
          <p:cNvSpPr>
            <a:spLocks noGrp="1"/>
          </p:cNvSpPr>
          <p:nvPr>
            <p:ph idx="1"/>
          </p:nvPr>
        </p:nvSpPr>
        <p:spPr>
          <a:xfrm>
            <a:off x="443508" y="1052736"/>
            <a:ext cx="8376964" cy="1129680"/>
          </a:xfrm>
        </p:spPr>
        <p:txBody>
          <a:bodyPr/>
          <a:lstStyle/>
          <a:p>
            <a:pPr marL="0" indent="0">
              <a:buNone/>
            </a:pPr>
            <a:r>
              <a:rPr kumimoji="1" lang="en-US" altLang="zh-CN" dirty="0"/>
              <a:t>send</a:t>
            </a:r>
            <a:r>
              <a:rPr kumimoji="1" lang="zh-CN" altLang="en-US" dirty="0"/>
              <a:t>和</a:t>
            </a:r>
            <a:r>
              <a:rPr kumimoji="1" lang="en-US" altLang="zh-CN" dirty="0"/>
              <a:t>receive</a:t>
            </a:r>
            <a:r>
              <a:rPr kumimoji="1" lang="zh-CN" altLang="en-US" dirty="0"/>
              <a:t>原语确定目标和原进程的方式有两类</a:t>
            </a:r>
          </a:p>
        </p:txBody>
      </p:sp>
      <p:graphicFrame>
        <p:nvGraphicFramePr>
          <p:cNvPr id="7" name="Diagram 5">
            <a:extLst>
              <a:ext uri="{FF2B5EF4-FFF2-40B4-BE49-F238E27FC236}">
                <a16:creationId xmlns:a16="http://schemas.microsoft.com/office/drawing/2014/main" id="{1C959CBD-86BA-374C-AE20-4B6A07846526}"/>
              </a:ext>
            </a:extLst>
          </p:cNvPr>
          <p:cNvGraphicFramePr/>
          <p:nvPr>
            <p:extLst>
              <p:ext uri="{D42A27DB-BD31-4B8C-83A1-F6EECF244321}">
                <p14:modId xmlns:p14="http://schemas.microsoft.com/office/powerpoint/2010/main" val="827600310"/>
              </p:ext>
            </p:extLst>
          </p:nvPr>
        </p:nvGraphicFramePr>
        <p:xfrm>
          <a:off x="593390" y="2636912"/>
          <a:ext cx="80772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5983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75D25-A8F8-E34A-9BB0-56A3EF3718F7}"/>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46FA5700-AD60-7247-BB91-90344505A738}"/>
              </a:ext>
            </a:extLst>
          </p:cNvPr>
          <p:cNvSpPr>
            <a:spLocks noGrp="1"/>
          </p:cNvSpPr>
          <p:nvPr>
            <p:ph idx="1"/>
          </p:nvPr>
        </p:nvSpPr>
        <p:spPr>
          <a:xfrm>
            <a:off x="304800" y="980728"/>
            <a:ext cx="8229600" cy="3528392"/>
          </a:xfrm>
        </p:spPr>
        <p:txBody>
          <a:bodyPr/>
          <a:lstStyle/>
          <a:p>
            <a:r>
              <a:rPr kumimoji="1" lang="zh-CN" altLang="en-US" dirty="0"/>
              <a:t>直接寻址（</a:t>
            </a:r>
            <a:r>
              <a:rPr lang="zh-CN" altLang="en-US" dirty="0"/>
              <a:t>如套接字通信）</a:t>
            </a:r>
            <a:endParaRPr kumimoji="1" lang="en-US" altLang="zh-CN" dirty="0"/>
          </a:p>
          <a:p>
            <a:pPr lvl="1"/>
            <a:r>
              <a:rPr kumimoji="1" lang="en-US" altLang="zh-CN" dirty="0"/>
              <a:t>Send</a:t>
            </a:r>
            <a:r>
              <a:rPr kumimoji="1" lang="zh-CN" altLang="en-US" dirty="0"/>
              <a:t>原语包含目标进程的标识号</a:t>
            </a:r>
            <a:endParaRPr kumimoji="1" lang="en-US" altLang="zh-CN" dirty="0"/>
          </a:p>
          <a:p>
            <a:pPr lvl="1"/>
            <a:r>
              <a:rPr kumimoji="1" lang="en-US" altLang="zh-CN" dirty="0"/>
              <a:t>Receive</a:t>
            </a:r>
            <a:r>
              <a:rPr kumimoji="1" lang="zh-CN" altLang="en-US" dirty="0"/>
              <a:t>原语有两种处理方式</a:t>
            </a:r>
            <a:endParaRPr kumimoji="1" lang="en-US" altLang="zh-CN" dirty="0"/>
          </a:p>
          <a:p>
            <a:pPr lvl="2"/>
            <a:r>
              <a:rPr kumimoji="1" lang="zh-CN" altLang="en-US" dirty="0">
                <a:solidFill>
                  <a:schemeClr val="tx2"/>
                </a:solidFill>
              </a:rPr>
              <a:t>显式的指明源进程</a:t>
            </a:r>
            <a:r>
              <a:rPr kumimoji="1" lang="zh-CN" altLang="en-US" dirty="0"/>
              <a:t>：对于处理并发进程的合作有效</a:t>
            </a:r>
            <a:endParaRPr kumimoji="1" lang="en-US" altLang="zh-CN" dirty="0"/>
          </a:p>
          <a:p>
            <a:pPr lvl="2"/>
            <a:r>
              <a:rPr kumimoji="1" lang="zh-CN" altLang="en-US" dirty="0">
                <a:solidFill>
                  <a:schemeClr val="tx2"/>
                </a:solidFill>
              </a:rPr>
              <a:t>不可能指定源进程</a:t>
            </a:r>
            <a:r>
              <a:rPr kumimoji="1" lang="zh-CN" altLang="en-US" dirty="0"/>
              <a:t>：如打印机服务进程，采用隐式寻址，接收到消息时将源地址保存下来</a:t>
            </a:r>
          </a:p>
        </p:txBody>
      </p:sp>
      <p:pic>
        <p:nvPicPr>
          <p:cNvPr id="5" name="Picture 14">
            <a:extLst>
              <a:ext uri="{FF2B5EF4-FFF2-40B4-BE49-F238E27FC236}">
                <a16:creationId xmlns:a16="http://schemas.microsoft.com/office/drawing/2014/main" id="{BFE85CD2-A54C-284C-864F-678670B73C6A}"/>
              </a:ext>
            </a:extLst>
          </p:cNvPr>
          <p:cNvPicPr>
            <a:picLocks noChangeAspect="1"/>
          </p:cNvPicPr>
          <p:nvPr/>
        </p:nvPicPr>
        <p:blipFill>
          <a:blip r:embed="rId2"/>
          <a:stretch>
            <a:fillRect/>
          </a:stretch>
        </p:blipFill>
        <p:spPr>
          <a:xfrm>
            <a:off x="6369720" y="4869160"/>
            <a:ext cx="1600200" cy="1282700"/>
          </a:xfrm>
          <a:prstGeom prst="rect">
            <a:avLst/>
          </a:prstGeom>
        </p:spPr>
      </p:pic>
    </p:spTree>
    <p:extLst>
      <p:ext uri="{BB962C8B-B14F-4D97-AF65-F5344CB8AC3E}">
        <p14:creationId xmlns:p14="http://schemas.microsoft.com/office/powerpoint/2010/main" val="1364916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AD9F3-C699-134B-9F00-C1D7AFFFA7ED}"/>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76616C5A-FD19-0645-ABBB-0A6FC030D711}"/>
              </a:ext>
            </a:extLst>
          </p:cNvPr>
          <p:cNvSpPr>
            <a:spLocks noGrp="1"/>
          </p:cNvSpPr>
          <p:nvPr>
            <p:ph idx="1"/>
          </p:nvPr>
        </p:nvSpPr>
        <p:spPr>
          <a:xfrm>
            <a:off x="457200" y="1219200"/>
            <a:ext cx="8229600" cy="769640"/>
          </a:xfrm>
        </p:spPr>
        <p:txBody>
          <a:bodyPr/>
          <a:lstStyle/>
          <a:p>
            <a:r>
              <a:rPr kumimoji="1" lang="zh-CN" altLang="en-US" dirty="0"/>
              <a:t>间接寻址（如</a:t>
            </a:r>
            <a:r>
              <a:rPr kumimoji="1" lang="en-US" altLang="zh-CN" dirty="0" err="1"/>
              <a:t>linux</a:t>
            </a:r>
            <a:r>
              <a:rPr kumimoji="1" lang="zh-CN" altLang="en-US" dirty="0"/>
              <a:t>中的消息队列）</a:t>
            </a:r>
          </a:p>
        </p:txBody>
      </p:sp>
      <p:graphicFrame>
        <p:nvGraphicFramePr>
          <p:cNvPr id="4" name="Content Placeholder 3">
            <a:extLst>
              <a:ext uri="{FF2B5EF4-FFF2-40B4-BE49-F238E27FC236}">
                <a16:creationId xmlns:a16="http://schemas.microsoft.com/office/drawing/2014/main" id="{575676DC-E608-8E4D-9AE3-8D2F6BB528CF}"/>
              </a:ext>
            </a:extLst>
          </p:cNvPr>
          <p:cNvGraphicFramePr>
            <a:graphicFrameLocks/>
          </p:cNvGraphicFramePr>
          <p:nvPr>
            <p:extLst>
              <p:ext uri="{D42A27DB-BD31-4B8C-83A1-F6EECF244321}">
                <p14:modId xmlns:p14="http://schemas.microsoft.com/office/powerpoint/2010/main" val="1191632624"/>
              </p:ext>
            </p:extLst>
          </p:nvPr>
        </p:nvGraphicFramePr>
        <p:xfrm>
          <a:off x="1210940" y="2060848"/>
          <a:ext cx="6781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8366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697BA-080C-EE41-A5E0-24193C21A606}"/>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8ABE9C8E-0CEA-9141-9D18-F11EFC9BC187}"/>
              </a:ext>
            </a:extLst>
          </p:cNvPr>
          <p:cNvSpPr>
            <a:spLocks noGrp="1"/>
          </p:cNvSpPr>
          <p:nvPr>
            <p:ph idx="1"/>
          </p:nvPr>
        </p:nvSpPr>
        <p:spPr>
          <a:xfrm>
            <a:off x="179512" y="1005681"/>
            <a:ext cx="8229600" cy="769640"/>
          </a:xfrm>
        </p:spPr>
        <p:txBody>
          <a:bodyPr/>
          <a:lstStyle/>
          <a:p>
            <a:r>
              <a:rPr kumimoji="1" lang="zh-CN" altLang="en-US" dirty="0"/>
              <a:t>间接寻址发送者和接收者之间的关系</a:t>
            </a:r>
          </a:p>
        </p:txBody>
      </p:sp>
      <p:pic>
        <p:nvPicPr>
          <p:cNvPr id="578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545679"/>
            <a:ext cx="82962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85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9B4AB-ED5A-9249-9F1A-2BAB8BEAA38B}"/>
              </a:ext>
            </a:extLst>
          </p:cNvPr>
          <p:cNvSpPr>
            <a:spLocks noGrp="1"/>
          </p:cNvSpPr>
          <p:nvPr>
            <p:ph type="title"/>
          </p:nvPr>
        </p:nvSpPr>
        <p:spPr/>
        <p:txBody>
          <a:bodyPr/>
          <a:lstStyle/>
          <a:p>
            <a:r>
              <a:rPr kumimoji="1" lang="en-US" altLang="zh-CN" dirty="0"/>
              <a:t>2.12.2</a:t>
            </a:r>
            <a:r>
              <a:rPr kumimoji="1" lang="zh-CN" altLang="en-US" dirty="0"/>
              <a:t> 进程的交互方式</a:t>
            </a:r>
          </a:p>
        </p:txBody>
      </p:sp>
      <p:sp>
        <p:nvSpPr>
          <p:cNvPr id="3" name="内容占位符 2">
            <a:extLst>
              <a:ext uri="{FF2B5EF4-FFF2-40B4-BE49-F238E27FC236}">
                <a16:creationId xmlns:a16="http://schemas.microsoft.com/office/drawing/2014/main" id="{E985ACC5-AE94-AB45-AFF1-D1D87209CBBD}"/>
              </a:ext>
            </a:extLst>
          </p:cNvPr>
          <p:cNvSpPr>
            <a:spLocks noGrp="1"/>
          </p:cNvSpPr>
          <p:nvPr>
            <p:ph idx="1"/>
          </p:nvPr>
        </p:nvSpPr>
        <p:spPr/>
        <p:txBody>
          <a:bodyPr/>
          <a:lstStyle/>
          <a:p>
            <a:r>
              <a:rPr kumimoji="1" lang="zh-CN" altLang="en-US" sz="3200" dirty="0"/>
              <a:t>进程间的关系</a:t>
            </a:r>
            <a:endParaRPr kumimoji="1" lang="en-US" altLang="zh-CN" sz="3200" dirty="0"/>
          </a:p>
          <a:p>
            <a:endParaRPr kumimoji="1" lang="zh-CN" altLang="en-US" sz="3200" dirty="0"/>
          </a:p>
        </p:txBody>
      </p:sp>
      <p:sp>
        <p:nvSpPr>
          <p:cNvPr id="7" name="圆角矩形 6">
            <a:extLst>
              <a:ext uri="{FF2B5EF4-FFF2-40B4-BE49-F238E27FC236}">
                <a16:creationId xmlns:a16="http://schemas.microsoft.com/office/drawing/2014/main" id="{86411DD6-F076-6E42-BD2A-A8A85930AC16}"/>
              </a:ext>
            </a:extLst>
          </p:cNvPr>
          <p:cNvSpPr/>
          <p:nvPr/>
        </p:nvSpPr>
        <p:spPr>
          <a:xfrm>
            <a:off x="611560" y="2564904"/>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mn-ea"/>
              </a:rPr>
              <a:t>竞争</a:t>
            </a:r>
          </a:p>
        </p:txBody>
      </p:sp>
      <p:sp>
        <p:nvSpPr>
          <p:cNvPr id="8" name="圆角矩形 7">
            <a:extLst>
              <a:ext uri="{FF2B5EF4-FFF2-40B4-BE49-F238E27FC236}">
                <a16:creationId xmlns:a16="http://schemas.microsoft.com/office/drawing/2014/main" id="{3E1DAA4D-599C-4F4C-B13F-45DF4AE547D2}"/>
              </a:ext>
            </a:extLst>
          </p:cNvPr>
          <p:cNvSpPr/>
          <p:nvPr/>
        </p:nvSpPr>
        <p:spPr>
          <a:xfrm>
            <a:off x="2915816" y="3284984"/>
            <a:ext cx="2744688" cy="7200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mn-ea"/>
              </a:rPr>
              <a:t>通过共享合作</a:t>
            </a:r>
          </a:p>
        </p:txBody>
      </p:sp>
      <p:sp>
        <p:nvSpPr>
          <p:cNvPr id="9" name="圆角矩形 8">
            <a:extLst>
              <a:ext uri="{FF2B5EF4-FFF2-40B4-BE49-F238E27FC236}">
                <a16:creationId xmlns:a16="http://schemas.microsoft.com/office/drawing/2014/main" id="{3BDB47CD-E7B6-B44A-BDDC-0115A2A2998A}"/>
              </a:ext>
            </a:extLst>
          </p:cNvPr>
          <p:cNvSpPr/>
          <p:nvPr/>
        </p:nvSpPr>
        <p:spPr>
          <a:xfrm>
            <a:off x="5913669" y="4104345"/>
            <a:ext cx="2648995" cy="72008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mn-ea"/>
              </a:rPr>
              <a:t>通过通信合作</a:t>
            </a:r>
          </a:p>
        </p:txBody>
      </p:sp>
    </p:spTree>
    <p:extLst>
      <p:ext uri="{BB962C8B-B14F-4D97-AF65-F5344CB8AC3E}">
        <p14:creationId xmlns:p14="http://schemas.microsoft.com/office/powerpoint/2010/main" val="36025187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52156-AE25-BF42-B2E6-6B465E26AE32}"/>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kumimoji="1" lang="zh-CN" altLang="en-US" dirty="0"/>
          </a:p>
        </p:txBody>
      </p:sp>
      <p:sp>
        <p:nvSpPr>
          <p:cNvPr id="3" name="内容占位符 2">
            <a:extLst>
              <a:ext uri="{FF2B5EF4-FFF2-40B4-BE49-F238E27FC236}">
                <a16:creationId xmlns:a16="http://schemas.microsoft.com/office/drawing/2014/main" id="{C86EA0FF-0164-2545-8B25-1CB15D638CF4}"/>
              </a:ext>
            </a:extLst>
          </p:cNvPr>
          <p:cNvSpPr>
            <a:spLocks noGrp="1"/>
          </p:cNvSpPr>
          <p:nvPr>
            <p:ph idx="1"/>
          </p:nvPr>
        </p:nvSpPr>
        <p:spPr>
          <a:xfrm>
            <a:off x="179512" y="1124744"/>
            <a:ext cx="8229600" cy="985664"/>
          </a:xfrm>
        </p:spPr>
        <p:txBody>
          <a:bodyPr/>
          <a:lstStyle/>
          <a:p>
            <a:r>
              <a:rPr kumimoji="1" lang="zh-CN" altLang="en-US" dirty="0"/>
              <a:t>消息格式</a:t>
            </a:r>
          </a:p>
        </p:txBody>
      </p:sp>
      <p:pic>
        <p:nvPicPr>
          <p:cNvPr id="579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1784573"/>
            <a:ext cx="454342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739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18</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消息传递</a:t>
            </a:r>
            <a:r>
              <a:rPr lang="en-US" altLang="en-US" dirty="0">
                <a:latin typeface="Times New Roman" pitchFamily="18" charset="0"/>
                <a:ea typeface="黑体" pitchFamily="49" charset="-122"/>
                <a:cs typeface="Times New Roman" pitchFamily="18" charset="0"/>
              </a:rPr>
              <a:t> </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1052736"/>
            <a:ext cx="8784976" cy="5184576"/>
          </a:xfrm>
        </p:spPr>
        <p:txBody>
          <a:bodyPr/>
          <a:lstStyle/>
          <a:p>
            <a:pPr>
              <a:lnSpc>
                <a:spcPct val="110000"/>
              </a:lnSpc>
              <a:spcAft>
                <a:spcPts val="0"/>
              </a:spcAft>
            </a:pPr>
            <a:r>
              <a:rPr lang="zh-CN" altLang="en-US" b="0" dirty="0">
                <a:latin typeface="+mn-ea"/>
              </a:rPr>
              <a:t>使用消息传递实现互斥</a:t>
            </a:r>
          </a:p>
          <a:p>
            <a:pPr marL="914400" lvl="1" indent="-457200" eaLnBrk="1" hangingPunct="1">
              <a:lnSpc>
                <a:spcPct val="110000"/>
              </a:lnSpc>
              <a:spcAft>
                <a:spcPts val="0"/>
              </a:spcAft>
            </a:pPr>
            <a:r>
              <a:rPr lang="zh-CN" altLang="en-US" b="0" dirty="0">
                <a:latin typeface="+mn-ea"/>
                <a:ea typeface="+mn-ea"/>
              </a:rPr>
              <a:t>多个并发执行的发送进程和接收进程共享</a:t>
            </a:r>
            <a:r>
              <a:rPr lang="zh-CN" altLang="en-US" dirty="0">
                <a:solidFill>
                  <a:srgbClr val="FE0000"/>
                </a:solidFill>
                <a:latin typeface="+mn-ea"/>
                <a:ea typeface="+mn-ea"/>
              </a:rPr>
              <a:t>一个邮箱</a:t>
            </a:r>
            <a:r>
              <a:rPr lang="en-US" altLang="zh-CN" b="0" dirty="0">
                <a:latin typeface="+mn-ea"/>
                <a:ea typeface="+mn-ea"/>
              </a:rPr>
              <a:t>box</a:t>
            </a:r>
            <a:r>
              <a:rPr lang="zh-CN" altLang="en-US" b="0" dirty="0">
                <a:latin typeface="+mn-ea"/>
                <a:ea typeface="+mn-ea"/>
              </a:rPr>
              <a:t>，且</a:t>
            </a:r>
            <a:r>
              <a:rPr lang="en-US" altLang="zh-CN" b="0" dirty="0">
                <a:latin typeface="+mn-ea"/>
                <a:ea typeface="+mn-ea"/>
              </a:rPr>
              <a:t>box</a:t>
            </a:r>
            <a:r>
              <a:rPr lang="zh-CN" altLang="en-US" b="0" dirty="0">
                <a:latin typeface="+mn-ea"/>
                <a:ea typeface="+mn-ea"/>
              </a:rPr>
              <a:t>的初始状态为仅包含</a:t>
            </a:r>
            <a:r>
              <a:rPr lang="zh-CN" altLang="en-US" dirty="0">
                <a:solidFill>
                  <a:srgbClr val="3D0BF3"/>
                </a:solidFill>
                <a:latin typeface="+mn-ea"/>
                <a:ea typeface="+mn-ea"/>
              </a:rPr>
              <a:t>一条“空消息”（好比进入临界区的令牌）</a:t>
            </a:r>
            <a:r>
              <a:rPr lang="zh-CN" altLang="en-US" b="0" dirty="0">
                <a:latin typeface="+mn-ea"/>
                <a:ea typeface="+mn-ea"/>
              </a:rPr>
              <a:t>；</a:t>
            </a:r>
            <a:endParaRPr lang="en-US" altLang="zh-CN" b="0" dirty="0">
              <a:latin typeface="+mn-ea"/>
              <a:ea typeface="+mn-ea"/>
            </a:endParaRPr>
          </a:p>
          <a:p>
            <a:pPr marL="914400" lvl="1" indent="-457200" eaLnBrk="1" hangingPunct="1">
              <a:lnSpc>
                <a:spcPct val="110000"/>
              </a:lnSpc>
              <a:spcAft>
                <a:spcPts val="0"/>
              </a:spcAft>
            </a:pPr>
            <a:r>
              <a:rPr lang="zh-CN" altLang="en-US" b="0" dirty="0">
                <a:latin typeface="+mn-ea"/>
                <a:ea typeface="+mn-ea"/>
              </a:rPr>
              <a:t>采用“</a:t>
            </a:r>
            <a:r>
              <a:rPr lang="zh-CN" altLang="en-US" dirty="0">
                <a:solidFill>
                  <a:srgbClr val="C00000"/>
                </a:solidFill>
                <a:latin typeface="+mn-ea"/>
                <a:ea typeface="+mn-ea"/>
              </a:rPr>
              <a:t>不阻塞发送</a:t>
            </a:r>
            <a:r>
              <a:rPr lang="zh-CN" altLang="en-US" b="0" dirty="0">
                <a:latin typeface="+mn-ea"/>
                <a:ea typeface="+mn-ea"/>
              </a:rPr>
              <a:t>，</a:t>
            </a:r>
            <a:r>
              <a:rPr lang="zh-CN" altLang="en-US" dirty="0">
                <a:solidFill>
                  <a:srgbClr val="7030A0"/>
                </a:solidFill>
                <a:latin typeface="+mn-ea"/>
                <a:ea typeface="+mn-ea"/>
              </a:rPr>
              <a:t>阻塞接收</a:t>
            </a:r>
            <a:r>
              <a:rPr lang="zh-CN" altLang="en-US" b="0" dirty="0">
                <a:latin typeface="+mn-ea"/>
                <a:ea typeface="+mn-ea"/>
              </a:rPr>
              <a:t>”方式传递消息；</a:t>
            </a:r>
            <a:endParaRPr lang="en-US" altLang="zh-CN" b="0" dirty="0">
              <a:latin typeface="+mn-ea"/>
              <a:ea typeface="+mn-ea"/>
            </a:endParaRPr>
          </a:p>
          <a:p>
            <a:pPr marL="914400" lvl="1" indent="-457200" eaLnBrk="1" hangingPunct="1">
              <a:lnSpc>
                <a:spcPct val="110000"/>
              </a:lnSpc>
              <a:spcAft>
                <a:spcPts val="0"/>
              </a:spcAft>
            </a:pPr>
            <a:r>
              <a:rPr lang="zh-CN" altLang="en-US" b="0" dirty="0">
                <a:latin typeface="+mn-ea"/>
                <a:ea typeface="+mn-ea"/>
              </a:rPr>
              <a:t>若邮箱中存在</a:t>
            </a:r>
            <a:r>
              <a:rPr lang="zh-CN" altLang="en-US" dirty="0">
                <a:solidFill>
                  <a:srgbClr val="00B0F0"/>
                </a:solidFill>
                <a:latin typeface="+mn-ea"/>
                <a:ea typeface="+mn-ea"/>
              </a:rPr>
              <a:t>一条消息</a:t>
            </a:r>
            <a:r>
              <a:rPr lang="zh-CN" altLang="en-US" b="0" dirty="0">
                <a:latin typeface="+mn-ea"/>
                <a:ea typeface="+mn-ea"/>
              </a:rPr>
              <a:t>，则允许</a:t>
            </a:r>
            <a:r>
              <a:rPr lang="zh-CN" altLang="en-US" dirty="0">
                <a:solidFill>
                  <a:schemeClr val="accent1">
                    <a:lumMod val="75000"/>
                  </a:schemeClr>
                </a:solidFill>
                <a:latin typeface="+mn-ea"/>
                <a:ea typeface="+mn-ea"/>
              </a:rPr>
              <a:t>一个进程</a:t>
            </a:r>
            <a:r>
              <a:rPr lang="zh-CN" altLang="en-US" b="0" dirty="0">
                <a:latin typeface="+mn-ea"/>
                <a:ea typeface="+mn-ea"/>
              </a:rPr>
              <a:t>进入临界区。</a:t>
            </a:r>
          </a:p>
          <a:p>
            <a:pPr marL="914400" lvl="1" indent="-457200" eaLnBrk="1" hangingPunct="1">
              <a:lnSpc>
                <a:spcPct val="110000"/>
              </a:lnSpc>
              <a:spcAft>
                <a:spcPts val="0"/>
              </a:spcAft>
            </a:pPr>
            <a:r>
              <a:rPr lang="zh-CN" altLang="en-US" b="0" dirty="0">
                <a:latin typeface="+mn-ea"/>
                <a:ea typeface="+mn-ea"/>
              </a:rPr>
              <a:t>若邮箱为</a:t>
            </a:r>
            <a:r>
              <a:rPr lang="zh-CN" altLang="en-US" dirty="0">
                <a:solidFill>
                  <a:srgbClr val="FF0000"/>
                </a:solidFill>
                <a:latin typeface="+mn-ea"/>
                <a:ea typeface="+mn-ea"/>
              </a:rPr>
              <a:t>空</a:t>
            </a:r>
            <a:r>
              <a:rPr lang="zh-CN" altLang="en-US" b="0" dirty="0">
                <a:latin typeface="+mn-ea"/>
                <a:ea typeface="+mn-ea"/>
              </a:rPr>
              <a:t>，则表明有一个进程</a:t>
            </a:r>
            <a:r>
              <a:rPr lang="zh-CN" altLang="en-US" dirty="0">
                <a:solidFill>
                  <a:schemeClr val="accent6">
                    <a:lumMod val="50000"/>
                  </a:schemeClr>
                </a:solidFill>
                <a:latin typeface="+mn-ea"/>
                <a:ea typeface="+mn-ea"/>
              </a:rPr>
              <a:t>位于</a:t>
            </a:r>
            <a:r>
              <a:rPr lang="zh-CN" altLang="en-US" b="0" dirty="0">
                <a:latin typeface="+mn-ea"/>
                <a:ea typeface="+mn-ea"/>
              </a:rPr>
              <a:t>临界区，其它试图进入临界区的进程必须阻塞。</a:t>
            </a:r>
          </a:p>
          <a:p>
            <a:pPr marL="914400" lvl="1" indent="-457200" eaLnBrk="1" hangingPunct="1">
              <a:lnSpc>
                <a:spcPct val="110000"/>
              </a:lnSpc>
              <a:spcAft>
                <a:spcPts val="0"/>
              </a:spcAft>
            </a:pPr>
            <a:r>
              <a:rPr lang="zh-CN" altLang="en-US" b="0" dirty="0">
                <a:latin typeface="+mn-ea"/>
                <a:ea typeface="+mn-ea"/>
              </a:rPr>
              <a:t>只要保证邮箱中</a:t>
            </a:r>
            <a:r>
              <a:rPr lang="zh-CN" altLang="en-US" dirty="0">
                <a:solidFill>
                  <a:srgbClr val="FE0000"/>
                </a:solidFill>
                <a:latin typeface="+mn-ea"/>
                <a:ea typeface="+mn-ea"/>
              </a:rPr>
              <a:t>最多</a:t>
            </a:r>
            <a:r>
              <a:rPr lang="zh-CN" altLang="en-US" b="0" dirty="0">
                <a:latin typeface="+mn-ea"/>
                <a:ea typeface="+mn-ea"/>
              </a:rPr>
              <a:t>只有一条消息，就能保证只允许一个进程进入临界区，从而实现进程互斥使用临界资源。</a:t>
            </a:r>
          </a:p>
          <a:p>
            <a:pPr marL="914400" lvl="1" indent="-457200" eaLnBrk="1" hangingPunct="1">
              <a:spcAft>
                <a:spcPct val="20000"/>
              </a:spcAft>
            </a:pPr>
            <a:endParaRPr lang="zh-CN" altLang="en-US" b="0" dirty="0">
              <a:latin typeface="+mn-ea"/>
              <a:ea typeface="+mn-ea"/>
            </a:endParaRPr>
          </a:p>
        </p:txBody>
      </p:sp>
    </p:spTree>
    <p:extLst>
      <p:ext uri="{BB962C8B-B14F-4D97-AF65-F5344CB8AC3E}">
        <p14:creationId xmlns:p14="http://schemas.microsoft.com/office/powerpoint/2010/main" val="404832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251520" y="1052736"/>
            <a:ext cx="8784976" cy="5184576"/>
          </a:xfrm>
        </p:spPr>
        <p:txBody>
          <a:bodyPr/>
          <a:lstStyle/>
          <a:p>
            <a:r>
              <a:rPr lang="zh-CN" altLang="zh-CN" b="0" dirty="0"/>
              <a:t>作业</a:t>
            </a:r>
            <a:r>
              <a:rPr lang="en-US" altLang="zh-CN" b="0" dirty="0"/>
              <a:t>4</a:t>
            </a:r>
            <a:endParaRPr lang="zh-CN" altLang="en-US" b="0" dirty="0"/>
          </a:p>
          <a:p>
            <a:pPr>
              <a:buFont typeface="Arial" charset="0"/>
              <a:buNone/>
            </a:pPr>
            <a:r>
              <a:rPr lang="en-US" altLang="zh-CN" dirty="0"/>
              <a:t>          </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什么是临界资源、临界区，临界区的使用原则有哪些？</a:t>
            </a:r>
            <a:endParaRPr lang="en-US" altLang="zh-CN" sz="2400" dirty="0">
              <a:latin typeface="宋体" pitchFamily="2" charset="-122"/>
              <a:ea typeface="宋体" pitchFamily="2" charset="-122"/>
            </a:endParaRPr>
          </a:p>
          <a:p>
            <a:pPr>
              <a:buFont typeface="Arial" charset="0"/>
              <a:buNone/>
            </a:pPr>
            <a:r>
              <a:rPr lang="en-US" altLang="zh-CN" sz="2400" dirty="0">
                <a:latin typeface="宋体" pitchFamily="2" charset="-122"/>
                <a:ea typeface="宋体" pitchFamily="2" charset="-122"/>
              </a:rPr>
              <a:t>      2.</a:t>
            </a:r>
            <a:r>
              <a:rPr lang="zh-CN" altLang="en-US" sz="2400" dirty="0">
                <a:latin typeface="宋体" pitchFamily="2" charset="-122"/>
                <a:ea typeface="宋体" pitchFamily="2" charset="-122"/>
              </a:rPr>
              <a:t>简述信号量的含义及作用。</a:t>
            </a:r>
            <a:endParaRPr lang="en-US" altLang="zh-CN" sz="2400" dirty="0">
              <a:latin typeface="宋体" pitchFamily="2" charset="-122"/>
              <a:ea typeface="宋体" pitchFamily="2" charset="-122"/>
            </a:endParaRPr>
          </a:p>
          <a:p>
            <a:pPr>
              <a:buFont typeface="Arial" charset="0"/>
              <a:buNone/>
            </a:pPr>
            <a:r>
              <a:rPr lang="en-US" altLang="zh-CN" sz="2400" dirty="0">
                <a:latin typeface="宋体" pitchFamily="2" charset="-122"/>
                <a:ea typeface="宋体" pitchFamily="2" charset="-122"/>
              </a:rPr>
              <a:t>      3.</a:t>
            </a:r>
            <a:r>
              <a:rPr lang="zh-CN" altLang="en-US" sz="2400" dirty="0">
                <a:latin typeface="宋体" pitchFamily="2" charset="-122"/>
                <a:ea typeface="宋体" pitchFamily="2" charset="-122"/>
              </a:rPr>
              <a:t>请用</a:t>
            </a:r>
            <a:r>
              <a:rPr lang="en-US" altLang="zh-CN" sz="2400" dirty="0">
                <a:latin typeface="宋体" pitchFamily="2" charset="-122"/>
                <a:ea typeface="宋体" pitchFamily="2" charset="-122"/>
              </a:rPr>
              <a:t>P</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V</a:t>
            </a:r>
            <a:r>
              <a:rPr lang="zh-CN" altLang="en-US" sz="2400" dirty="0">
                <a:latin typeface="宋体" pitchFamily="2" charset="-122"/>
                <a:ea typeface="宋体" pitchFamily="2" charset="-122"/>
              </a:rPr>
              <a:t>操作描述下列过程</a:t>
            </a:r>
            <a:endParaRPr lang="en-US" altLang="zh-CN" sz="2400" dirty="0">
              <a:latin typeface="宋体" pitchFamily="2" charset="-122"/>
              <a:ea typeface="宋体" pitchFamily="2" charset="-122"/>
            </a:endParaRPr>
          </a:p>
          <a:p>
            <a:pPr>
              <a:buFont typeface="Arial" charset="0"/>
              <a:buNone/>
            </a:pPr>
            <a:endParaRPr lang="en-US" altLang="zh-CN" sz="2400" dirty="0">
              <a:latin typeface="宋体" pitchFamily="2" charset="-122"/>
              <a:ea typeface="宋体" pitchFamily="2" charset="-122"/>
            </a:endParaRPr>
          </a:p>
          <a:p>
            <a:endParaRPr lang="en-US" altLang="zh-CN" dirty="0"/>
          </a:p>
          <a:p>
            <a:endParaRPr lang="en-US" altLang="zh-CN" dirty="0"/>
          </a:p>
        </p:txBody>
      </p:sp>
      <p:grpSp>
        <p:nvGrpSpPr>
          <p:cNvPr id="14" name="组合 13"/>
          <p:cNvGrpSpPr/>
          <p:nvPr/>
        </p:nvGrpSpPr>
        <p:grpSpPr>
          <a:xfrm>
            <a:off x="1475656" y="3068960"/>
            <a:ext cx="6552728" cy="3239387"/>
            <a:chOff x="672587" y="902522"/>
            <a:chExt cx="5731827" cy="4286995"/>
          </a:xfrm>
        </p:grpSpPr>
        <p:sp>
          <p:nvSpPr>
            <p:cNvPr id="15" name="Rectangle 1026"/>
            <p:cNvSpPr>
              <a:spLocks noChangeArrowheads="1"/>
            </p:cNvSpPr>
            <p:nvPr/>
          </p:nvSpPr>
          <p:spPr bwMode="auto">
            <a:xfrm>
              <a:off x="672587" y="902522"/>
              <a:ext cx="5731827" cy="4286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20000"/>
                </a:lnSpc>
                <a:spcBef>
                  <a:spcPct val="0"/>
                </a:spcBef>
                <a:spcAft>
                  <a:spcPts val="1700"/>
                </a:spcAft>
                <a:buClrTx/>
                <a:buSzTx/>
                <a:buFontTx/>
                <a:buNone/>
              </a:pPr>
              <a:r>
                <a:rPr lang="zh-CN" altLang="en-US" sz="2000" dirty="0">
                  <a:latin typeface="楷体_GB2312" pitchFamily="49" charset="-122"/>
                  <a:ea typeface="楷体_GB2312" pitchFamily="49" charset="-122"/>
                </a:rPr>
                <a:t>      </a:t>
              </a:r>
              <a:r>
                <a:rPr lang="zh-CN" altLang="en-US" sz="2000" dirty="0">
                  <a:latin typeface="宋体" pitchFamily="2" charset="-122"/>
                </a:rPr>
                <a:t>司机   </a:t>
              </a:r>
              <a:r>
                <a:rPr lang="en-US" altLang="zh-CN" sz="2000" dirty="0"/>
                <a:t>     </a:t>
              </a:r>
              <a:r>
                <a:rPr lang="en-US" altLang="zh-CN" sz="2000" dirty="0">
                  <a:latin typeface="宋体" pitchFamily="2" charset="-122"/>
                </a:rPr>
                <a:t>         </a:t>
              </a:r>
              <a:r>
                <a:rPr lang="zh-CN" altLang="en-US" sz="2000" dirty="0">
                  <a:latin typeface="宋体" pitchFamily="2" charset="-122"/>
                </a:rPr>
                <a:t>售票员</a:t>
              </a:r>
              <a:br>
                <a:rPr lang="en-US" altLang="zh-CN" sz="2000" dirty="0">
                  <a:latin typeface="宋体" pitchFamily="2" charset="-122"/>
                </a:rPr>
              </a:br>
              <a:r>
                <a:rPr lang="en-US" altLang="zh-CN" sz="2000" dirty="0">
                  <a:latin typeface="宋体" pitchFamily="2" charset="-122"/>
                </a:rPr>
                <a:t>      </a:t>
              </a:r>
              <a:r>
                <a:rPr lang="en-US" altLang="zh-CN" sz="2000" dirty="0"/>
                <a:t>repeat                       </a:t>
              </a:r>
              <a:r>
                <a:rPr lang="en-US" altLang="zh-CN" sz="2000" dirty="0" err="1"/>
                <a:t>repeat</a:t>
              </a:r>
              <a:br>
                <a:rPr lang="en-US" altLang="zh-CN" sz="2000" dirty="0">
                  <a:latin typeface="宋体" pitchFamily="2" charset="-122"/>
                </a:rPr>
              </a:br>
              <a:r>
                <a:rPr lang="en-US" altLang="zh-CN" sz="2000" dirty="0">
                  <a:latin typeface="宋体" pitchFamily="2" charset="-122"/>
                </a:rPr>
                <a:t>        </a:t>
              </a:r>
              <a:r>
                <a:rPr lang="zh-CN" altLang="en-US" sz="2000" dirty="0">
                  <a:latin typeface="宋体" pitchFamily="2" charset="-122"/>
                </a:rPr>
                <a:t>启动              关门</a:t>
              </a:r>
              <a:br>
                <a:rPr lang="zh-CN" altLang="en-US" sz="2000" dirty="0">
                  <a:latin typeface="宋体" pitchFamily="2" charset="-122"/>
                </a:rPr>
              </a:br>
              <a:br>
                <a:rPr lang="zh-CN" altLang="en-US" sz="2000" dirty="0">
                  <a:latin typeface="宋体" pitchFamily="2" charset="-122"/>
                </a:rPr>
              </a:br>
              <a:r>
                <a:rPr lang="zh-CN" altLang="en-US" sz="2000" dirty="0">
                  <a:latin typeface="宋体" pitchFamily="2" charset="-122"/>
                </a:rPr>
                <a:t>        正常运行          售票</a:t>
              </a:r>
              <a:br>
                <a:rPr lang="zh-CN" altLang="en-US" sz="2000" dirty="0">
                  <a:latin typeface="宋体" pitchFamily="2" charset="-122"/>
                </a:rPr>
              </a:br>
              <a:br>
                <a:rPr lang="zh-CN" altLang="en-US" sz="2000" dirty="0">
                  <a:latin typeface="宋体" pitchFamily="2" charset="-122"/>
                </a:rPr>
              </a:br>
              <a:r>
                <a:rPr lang="zh-CN" altLang="en-US" sz="2000" dirty="0">
                  <a:latin typeface="宋体" pitchFamily="2" charset="-122"/>
                </a:rPr>
                <a:t>        到站停            开门</a:t>
              </a:r>
              <a:br>
                <a:rPr lang="zh-CN" altLang="en-US" sz="2000" dirty="0">
                  <a:latin typeface="宋体" pitchFamily="2" charset="-122"/>
                </a:rPr>
              </a:br>
              <a:r>
                <a:rPr lang="zh-CN" altLang="en-US" sz="2000" dirty="0">
                  <a:latin typeface="宋体" pitchFamily="2" charset="-122"/>
                </a:rPr>
                <a:t>      </a:t>
              </a:r>
              <a:r>
                <a:rPr lang="en-US" altLang="zh-CN" sz="2000" dirty="0"/>
                <a:t>forever                         </a:t>
              </a:r>
              <a:r>
                <a:rPr lang="en-US" altLang="zh-CN" sz="2000" dirty="0" err="1"/>
                <a:t>forever</a:t>
              </a:r>
              <a:endParaRPr lang="en-US" altLang="zh-CN" sz="2000" dirty="0">
                <a:latin typeface="楷体_GB2312" pitchFamily="49" charset="-122"/>
                <a:ea typeface="楷体_GB2312" pitchFamily="49" charset="-122"/>
              </a:endParaRPr>
            </a:p>
          </p:txBody>
        </p:sp>
        <p:sp>
          <p:nvSpPr>
            <p:cNvPr id="16" name="Line 1027"/>
            <p:cNvSpPr>
              <a:spLocks noChangeShapeType="1"/>
            </p:cNvSpPr>
            <p:nvPr/>
          </p:nvSpPr>
          <p:spPr bwMode="auto">
            <a:xfrm flipH="1">
              <a:off x="2053052" y="2294615"/>
              <a:ext cx="1642917"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28"/>
            <p:cNvSpPr>
              <a:spLocks noChangeShapeType="1"/>
            </p:cNvSpPr>
            <p:nvPr/>
          </p:nvSpPr>
          <p:spPr bwMode="auto">
            <a:xfrm>
              <a:off x="1932329" y="2485900"/>
              <a:ext cx="0" cy="609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029"/>
            <p:cNvSpPr>
              <a:spLocks noChangeShapeType="1"/>
            </p:cNvSpPr>
            <p:nvPr/>
          </p:nvSpPr>
          <p:spPr bwMode="auto">
            <a:xfrm>
              <a:off x="3884930" y="2504701"/>
              <a:ext cx="0" cy="609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030"/>
            <p:cNvSpPr>
              <a:spLocks noChangeShapeType="1"/>
            </p:cNvSpPr>
            <p:nvPr/>
          </p:nvSpPr>
          <p:spPr bwMode="auto">
            <a:xfrm>
              <a:off x="1932329" y="3476528"/>
              <a:ext cx="0" cy="5334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031"/>
            <p:cNvSpPr>
              <a:spLocks noChangeShapeType="1"/>
            </p:cNvSpPr>
            <p:nvPr/>
          </p:nvSpPr>
          <p:spPr bwMode="auto">
            <a:xfrm>
              <a:off x="2310253" y="4295814"/>
              <a:ext cx="1385716"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033"/>
            <p:cNvSpPr>
              <a:spLocks noChangeShapeType="1"/>
            </p:cNvSpPr>
            <p:nvPr/>
          </p:nvSpPr>
          <p:spPr bwMode="auto">
            <a:xfrm>
              <a:off x="3884930" y="3419423"/>
              <a:ext cx="0" cy="685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0822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0" y="980728"/>
            <a:ext cx="9144000" cy="5256584"/>
          </a:xfrm>
        </p:spPr>
        <p:txBody>
          <a:bodyPr/>
          <a:lstStyle/>
          <a:p>
            <a:r>
              <a:rPr lang="zh-CN" altLang="zh-CN" b="0" dirty="0"/>
              <a:t>作业</a:t>
            </a:r>
            <a:r>
              <a:rPr lang="en-US" altLang="zh-CN" b="0" dirty="0"/>
              <a:t>4</a:t>
            </a:r>
            <a:endParaRPr lang="zh-CN" altLang="en-US" b="0" dirty="0"/>
          </a:p>
          <a:p>
            <a:pPr>
              <a:lnSpc>
                <a:spcPct val="120000"/>
              </a:lnSpc>
              <a:buFont typeface="Arial" charset="0"/>
              <a:buNone/>
            </a:pPr>
            <a:r>
              <a:rPr lang="en-US" altLang="zh-CN" dirty="0"/>
              <a:t>          </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图书馆有</a:t>
            </a:r>
            <a:r>
              <a:rPr lang="en-US" altLang="zh-CN" sz="2400" dirty="0">
                <a:latin typeface="宋体" pitchFamily="2" charset="-122"/>
                <a:ea typeface="宋体" pitchFamily="2" charset="-122"/>
              </a:rPr>
              <a:t>N</a:t>
            </a:r>
            <a:r>
              <a:rPr lang="zh-CN" altLang="en-US" sz="2400" dirty="0">
                <a:latin typeface="宋体" pitchFamily="2" charset="-122"/>
                <a:ea typeface="宋体" pitchFamily="2" charset="-122"/>
              </a:rPr>
              <a:t>个座位，一张登记表，要求</a:t>
            </a:r>
            <a:r>
              <a:rPr lang="en-US" altLang="zh-CN" sz="2400" dirty="0">
                <a:latin typeface="宋体" pitchFamily="2" charset="-122"/>
                <a:ea typeface="宋体" pitchFamily="2" charset="-122"/>
                <a:sym typeface="Wingdings" pitchFamily="2" charset="2"/>
              </a:rPr>
              <a:t>(1)</a:t>
            </a:r>
            <a:r>
              <a:rPr lang="zh-CN" altLang="en-US" sz="2400" dirty="0">
                <a:latin typeface="宋体" pitchFamily="2" charset="-122"/>
                <a:ea typeface="宋体" pitchFamily="2" charset="-122"/>
              </a:rPr>
              <a:t>阅读者进入时登记，取得座位号；</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出来时注销。请用</a:t>
            </a:r>
            <a:r>
              <a:rPr lang="en-US" altLang="zh-CN" sz="2400" dirty="0">
                <a:latin typeface="宋体" pitchFamily="2" charset="-122"/>
                <a:ea typeface="宋体" pitchFamily="2" charset="-122"/>
              </a:rPr>
              <a:t>P</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V</a:t>
            </a:r>
            <a:r>
              <a:rPr lang="zh-CN" altLang="en-US" sz="2400" dirty="0">
                <a:latin typeface="宋体" pitchFamily="2" charset="-122"/>
                <a:ea typeface="宋体" pitchFamily="2" charset="-122"/>
              </a:rPr>
              <a:t>操作描述一个读者的使用过程。</a:t>
            </a:r>
            <a:endParaRPr lang="en-US" altLang="zh-CN" sz="2400" dirty="0">
              <a:latin typeface="宋体" pitchFamily="2" charset="-122"/>
              <a:ea typeface="宋体" pitchFamily="2" charset="-122"/>
            </a:endParaRPr>
          </a:p>
          <a:p>
            <a:pPr>
              <a:lnSpc>
                <a:spcPct val="120000"/>
              </a:lnSpc>
              <a:buFont typeface="Arial" charset="0"/>
              <a:buNone/>
            </a:pPr>
            <a:r>
              <a:rPr lang="en-US" altLang="zh-CN" sz="2400" dirty="0">
                <a:latin typeface="宋体" pitchFamily="2" charset="-122"/>
                <a:ea typeface="宋体" pitchFamily="2" charset="-122"/>
              </a:rPr>
              <a:t>      5.</a:t>
            </a:r>
            <a:r>
              <a:rPr lang="zh-CN" altLang="en-US" sz="2400" dirty="0">
                <a:latin typeface="宋体" pitchFamily="2" charset="-122"/>
                <a:ea typeface="宋体" pitchFamily="2" charset="-122"/>
              </a:rPr>
              <a:t>有</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个进程</a:t>
            </a:r>
            <a:r>
              <a:rPr lang="en-US" altLang="zh-CN" sz="2400" dirty="0">
                <a:latin typeface="宋体" pitchFamily="2" charset="-122"/>
                <a:ea typeface="宋体" pitchFamily="2" charset="-122"/>
              </a:rPr>
              <a:t>PA</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PB</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PC</a:t>
            </a:r>
            <a:r>
              <a:rPr lang="zh-CN" altLang="en-US" sz="2400" dirty="0">
                <a:latin typeface="宋体" pitchFamily="2" charset="-122"/>
                <a:ea typeface="宋体" pitchFamily="2" charset="-122"/>
              </a:rPr>
              <a:t>合作解决文件打印问题：</a:t>
            </a:r>
            <a:r>
              <a:rPr lang="en-US" altLang="zh-CN" sz="2400" dirty="0">
                <a:latin typeface="宋体" pitchFamily="2" charset="-122"/>
                <a:ea typeface="宋体" pitchFamily="2" charset="-122"/>
              </a:rPr>
              <a:t>(1)PA</a:t>
            </a:r>
            <a:r>
              <a:rPr lang="zh-CN" altLang="en-US" sz="2400" dirty="0">
                <a:latin typeface="宋体" pitchFamily="2" charset="-122"/>
                <a:ea typeface="宋体" pitchFamily="2" charset="-122"/>
              </a:rPr>
              <a:t>将文件记录从磁盘读入主存的缓冲区</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，每执行一次读一个记录；</a:t>
            </a:r>
            <a:r>
              <a:rPr lang="en-US" altLang="zh-CN" sz="2400" dirty="0">
                <a:latin typeface="宋体" pitchFamily="2" charset="-122"/>
                <a:ea typeface="宋体" pitchFamily="2" charset="-122"/>
              </a:rPr>
              <a:t>(2)PB</a:t>
            </a:r>
            <a:r>
              <a:rPr lang="zh-CN" altLang="en-US" sz="2400" dirty="0">
                <a:latin typeface="宋体" pitchFamily="2" charset="-122"/>
                <a:ea typeface="宋体" pitchFamily="2" charset="-122"/>
              </a:rPr>
              <a:t>将缓冲区</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的内容复制到缓冲区</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，每执行一次复制一个记录；</a:t>
            </a:r>
            <a:r>
              <a:rPr lang="en-US" altLang="zh-CN" sz="2400" dirty="0">
                <a:latin typeface="宋体" pitchFamily="2" charset="-122"/>
                <a:ea typeface="宋体" pitchFamily="2" charset="-122"/>
              </a:rPr>
              <a:t>(3)PC</a:t>
            </a:r>
            <a:r>
              <a:rPr lang="zh-CN" altLang="en-US" sz="2400" dirty="0">
                <a:latin typeface="宋体" pitchFamily="2" charset="-122"/>
                <a:ea typeface="宋体" pitchFamily="2" charset="-122"/>
              </a:rPr>
              <a:t>将缓冲区</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的内容打印出来，每执行一次打印一个记录。缓冲区的大小等于一个记录大小。请用</a:t>
            </a:r>
            <a:r>
              <a:rPr lang="en-US" altLang="zh-CN" sz="2400" dirty="0">
                <a:latin typeface="宋体" pitchFamily="2" charset="-122"/>
                <a:ea typeface="宋体" pitchFamily="2" charset="-122"/>
              </a:rPr>
              <a:t>P</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V</a:t>
            </a:r>
            <a:r>
              <a:rPr lang="zh-CN" altLang="en-US" sz="2400" dirty="0">
                <a:latin typeface="宋体" pitchFamily="2" charset="-122"/>
                <a:ea typeface="宋体" pitchFamily="2" charset="-122"/>
              </a:rPr>
              <a:t>操作来保证文件的正确打印。</a:t>
            </a:r>
            <a:endParaRPr lang="en-US" altLang="zh-CN" sz="2400" dirty="0">
              <a:latin typeface="宋体" pitchFamily="2" charset="-122"/>
              <a:ea typeface="宋体" pitchFamily="2" charset="-122"/>
            </a:endParaRPr>
          </a:p>
          <a:p>
            <a:pPr>
              <a:lnSpc>
                <a:spcPct val="120000"/>
              </a:lnSpc>
              <a:buFont typeface="Arial" charset="0"/>
              <a:buNone/>
            </a:pPr>
            <a:r>
              <a:rPr lang="en-US" altLang="zh-CN" sz="2400" dirty="0">
                <a:latin typeface="宋体" pitchFamily="2" charset="-122"/>
                <a:ea typeface="宋体" pitchFamily="2" charset="-122"/>
              </a:rPr>
              <a:t>       6.</a:t>
            </a:r>
            <a:r>
              <a:rPr lang="zh-CN" altLang="en-US" sz="2400" dirty="0">
                <a:latin typeface="宋体" pitchFamily="2" charset="-122"/>
                <a:ea typeface="宋体" pitchFamily="2" charset="-122"/>
              </a:rPr>
              <a:t>过独木桥问题，独木桥最大称重为</a:t>
            </a:r>
            <a:r>
              <a:rPr lang="en-US" altLang="zh-CN" sz="2400" dirty="0">
                <a:latin typeface="宋体" pitchFamily="2" charset="-122"/>
                <a:ea typeface="宋体" pitchFamily="2" charset="-122"/>
              </a:rPr>
              <a:t>N</a:t>
            </a:r>
            <a:r>
              <a:rPr lang="zh-CN" altLang="en-US" sz="2400" dirty="0">
                <a:latin typeface="宋体" pitchFamily="2" charset="-122"/>
                <a:ea typeface="宋体" pitchFamily="2" charset="-122"/>
              </a:rPr>
              <a:t>人。</a:t>
            </a:r>
            <a:endParaRPr lang="en-US" altLang="zh-CN" sz="2400" dirty="0">
              <a:latin typeface="宋体" pitchFamily="2" charset="-122"/>
              <a:ea typeface="宋体" pitchFamily="2" charset="-122"/>
            </a:endParaRPr>
          </a:p>
          <a:p>
            <a:pPr>
              <a:buFont typeface="Arial" charset="0"/>
              <a:buNone/>
            </a:pPr>
            <a:endParaRPr lang="zh-CN" altLang="en-US" sz="2400" dirty="0">
              <a:latin typeface="宋体" pitchFamily="2" charset="-122"/>
              <a:ea typeface="宋体" pitchFamily="2" charset="-122"/>
            </a:endParaRPr>
          </a:p>
          <a:p>
            <a:pPr>
              <a:buFont typeface="Arial" charset="0"/>
              <a:buNone/>
            </a:pPr>
            <a:endParaRPr lang="en-US" altLang="zh-CN" sz="2400" dirty="0">
              <a:latin typeface="宋体" pitchFamily="2" charset="-122"/>
              <a:ea typeface="宋体" pitchFamily="2" charset="-122"/>
            </a:endParaRPr>
          </a:p>
          <a:p>
            <a:pPr>
              <a:buFont typeface="Arial" charset="0"/>
              <a:buNone/>
            </a:pPr>
            <a:endParaRPr lang="en-US" altLang="zh-CN" sz="2400" dirty="0">
              <a:latin typeface="宋体" pitchFamily="2" charset="-122"/>
              <a:ea typeface="宋体" pitchFamily="2" charset="-122"/>
            </a:endParaRPr>
          </a:p>
          <a:p>
            <a:endParaRPr lang="en-US" altLang="zh-CN" dirty="0"/>
          </a:p>
          <a:p>
            <a:endParaRPr lang="en-US" altLang="zh-CN" dirty="0"/>
          </a:p>
        </p:txBody>
      </p:sp>
    </p:spTree>
    <p:extLst>
      <p:ext uri="{BB962C8B-B14F-4D97-AF65-F5344CB8AC3E}">
        <p14:creationId xmlns:p14="http://schemas.microsoft.com/office/powerpoint/2010/main" val="11757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0" y="980728"/>
            <a:ext cx="9144000" cy="5256584"/>
          </a:xfrm>
        </p:spPr>
        <p:txBody>
          <a:bodyPr/>
          <a:lstStyle/>
          <a:p>
            <a:pPr>
              <a:spcBef>
                <a:spcPts val="372"/>
              </a:spcBef>
            </a:pPr>
            <a:r>
              <a:rPr lang="zh-CN" altLang="zh-CN" b="0" dirty="0"/>
              <a:t>作业</a:t>
            </a:r>
            <a:r>
              <a:rPr lang="en-US" altLang="zh-CN" b="0" dirty="0"/>
              <a:t>4</a:t>
            </a:r>
            <a:endParaRPr lang="zh-CN" altLang="en-US" b="0" dirty="0"/>
          </a:p>
          <a:p>
            <a:pPr>
              <a:spcBef>
                <a:spcPts val="372"/>
              </a:spcBef>
              <a:buFont typeface="Arial" charset="0"/>
              <a:buNone/>
            </a:pPr>
            <a:r>
              <a:rPr lang="en-US" altLang="zh-CN" dirty="0"/>
              <a:t>          </a:t>
            </a:r>
            <a:r>
              <a:rPr lang="en-US" altLang="zh-CN" sz="2400" dirty="0">
                <a:latin typeface="宋体" pitchFamily="2" charset="-122"/>
                <a:ea typeface="宋体" pitchFamily="2" charset="-122"/>
              </a:rPr>
              <a:t>7.</a:t>
            </a:r>
            <a:r>
              <a:rPr lang="zh-CN" altLang="en-US" sz="2400" dirty="0">
                <a:latin typeface="宋体" pitchFamily="2" charset="-122"/>
                <a:ea typeface="宋体" pitchFamily="2" charset="-122"/>
              </a:rPr>
              <a:t>某寺，有小、老和尚若干，有一水缸，由小和尚提入水缸供老和尚饮用。水缸可容</a:t>
            </a:r>
            <a:r>
              <a:rPr lang="en-US" altLang="zh-CN" sz="2400" dirty="0">
                <a:latin typeface="宋体" pitchFamily="2" charset="-122"/>
                <a:ea typeface="宋体" pitchFamily="2" charset="-122"/>
              </a:rPr>
              <a:t>10</a:t>
            </a:r>
            <a:r>
              <a:rPr lang="zh-CN" altLang="en-US" sz="2400" dirty="0">
                <a:latin typeface="宋体" pitchFamily="2" charset="-122"/>
                <a:ea typeface="宋体" pitchFamily="2" charset="-122"/>
              </a:rPr>
              <a:t>桶水，水取自同一井中。水井每次只能容一个水桶取水，水桶总数为</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个。每次入、取缸水仅为</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桶，且不可同时进行。试给出有关从缸取、入水的算法描述。</a:t>
            </a: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8.</a:t>
            </a:r>
            <a:r>
              <a:rPr lang="zh-CN" altLang="en-US" sz="2400" dirty="0">
                <a:latin typeface="宋体" pitchFamily="2" charset="-122"/>
                <a:ea typeface="宋体" pitchFamily="2" charset="-122"/>
              </a:rPr>
              <a:t>有一水果盘，最多盛放</a:t>
            </a:r>
            <a:r>
              <a:rPr lang="en-US" altLang="zh-CN" sz="2400" dirty="0">
                <a:latin typeface="宋体" pitchFamily="2" charset="-122"/>
                <a:ea typeface="宋体" pitchFamily="2" charset="-122"/>
              </a:rPr>
              <a:t>10</a:t>
            </a:r>
            <a:r>
              <a:rPr lang="zh-CN" altLang="en-US" sz="2400" dirty="0">
                <a:latin typeface="宋体" pitchFamily="2" charset="-122"/>
                <a:ea typeface="宋体" pitchFamily="2" charset="-122"/>
              </a:rPr>
              <a:t>个水果，爸爸负责向盘中放苹果，妈妈负责向盘中放桔子，均每次放入</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个，要求盘中苹果、桔子数量之差不能超过</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，女儿每次随机取出</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个水果并消费。放入者和取出者不允许同时使用盘子。请用信号量机制实现女儿、爸爸和妈妈之间的同步与互斥活动，并说明所定义信号量的含义。</a:t>
            </a:r>
            <a:endParaRPr lang="en-US" altLang="zh-CN" sz="2400" dirty="0"/>
          </a:p>
          <a:p>
            <a:pPr>
              <a:spcBef>
                <a:spcPts val="372"/>
              </a:spcBef>
              <a:buFont typeface="Arial" charset="0"/>
              <a:buNone/>
            </a:pPr>
            <a:r>
              <a:rPr lang="en-US" altLang="zh-CN" sz="2400" dirty="0">
                <a:latin typeface="宋体" pitchFamily="2" charset="-122"/>
                <a:ea typeface="宋体" pitchFamily="2" charset="-122"/>
              </a:rPr>
              <a:t>      </a:t>
            </a:r>
            <a:endParaRPr lang="en-US" altLang="zh-CN" dirty="0"/>
          </a:p>
          <a:p>
            <a:endParaRPr lang="en-US" altLang="zh-CN" dirty="0"/>
          </a:p>
        </p:txBody>
      </p:sp>
    </p:spTree>
    <p:extLst>
      <p:ext uri="{BB962C8B-B14F-4D97-AF65-F5344CB8AC3E}">
        <p14:creationId xmlns:p14="http://schemas.microsoft.com/office/powerpoint/2010/main" val="28573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73BBC-DDE3-FB4B-AF02-D89300138EEA}"/>
              </a:ext>
            </a:extLst>
          </p:cNvPr>
          <p:cNvSpPr>
            <a:spLocks noGrp="1"/>
          </p:cNvSpPr>
          <p:nvPr>
            <p:ph type="title"/>
          </p:nvPr>
        </p:nvSpPr>
        <p:spPr/>
        <p:txBody>
          <a:bodyPr/>
          <a:lstStyle/>
          <a:p>
            <a:r>
              <a:rPr kumimoji="1" lang="en-US" altLang="zh-CN" dirty="0"/>
              <a:t>2.12.2</a:t>
            </a:r>
            <a:r>
              <a:rPr kumimoji="1" lang="zh-CN" altLang="en-US" dirty="0"/>
              <a:t> 进程的交互方式</a:t>
            </a:r>
          </a:p>
        </p:txBody>
      </p:sp>
      <p:sp>
        <p:nvSpPr>
          <p:cNvPr id="3" name="内容占位符 2">
            <a:extLst>
              <a:ext uri="{FF2B5EF4-FFF2-40B4-BE49-F238E27FC236}">
                <a16:creationId xmlns:a16="http://schemas.microsoft.com/office/drawing/2014/main" id="{2F9BD539-68B2-2D49-A4C6-6694E5ADDF3D}"/>
              </a:ext>
            </a:extLst>
          </p:cNvPr>
          <p:cNvSpPr>
            <a:spLocks noGrp="1"/>
          </p:cNvSpPr>
          <p:nvPr>
            <p:ph idx="1"/>
          </p:nvPr>
        </p:nvSpPr>
        <p:spPr>
          <a:xfrm>
            <a:off x="179512" y="996280"/>
            <a:ext cx="8229600" cy="4953000"/>
          </a:xfrm>
        </p:spPr>
        <p:txBody>
          <a:bodyPr/>
          <a:lstStyle/>
          <a:p>
            <a:pPr marL="0" indent="0">
              <a:buNone/>
            </a:pPr>
            <a:r>
              <a:rPr kumimoji="1" lang="zh-CN" altLang="en-US" dirty="0"/>
              <a:t>进程间的竞争资源</a:t>
            </a:r>
            <a:endParaRPr kumimoji="1" lang="en-US" altLang="zh-CN" dirty="0"/>
          </a:p>
          <a:p>
            <a:r>
              <a:rPr kumimoji="1" lang="zh-CN" altLang="en-US" sz="2400" dirty="0">
                <a:solidFill>
                  <a:schemeClr val="tx1"/>
                </a:solidFill>
                <a:latin typeface="+mn-ea"/>
                <a:ea typeface="+mn-ea"/>
              </a:rPr>
              <a:t>进程间不知道彼此的存在</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进程竞争使用同一资源时，它们之间会发生冲突</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这类资源如：</a:t>
            </a:r>
            <a:r>
              <a:rPr kumimoji="1" lang="en-US" altLang="zh-CN" sz="2400" dirty="0">
                <a:solidFill>
                  <a:schemeClr val="tx1"/>
                </a:solidFill>
                <a:latin typeface="+mn-ea"/>
                <a:ea typeface="+mn-ea"/>
              </a:rPr>
              <a:t>I/O</a:t>
            </a:r>
            <a:r>
              <a:rPr kumimoji="1" lang="zh-CN" altLang="en-US" sz="2400" dirty="0">
                <a:solidFill>
                  <a:schemeClr val="tx1"/>
                </a:solidFill>
                <a:latin typeface="+mn-ea"/>
                <a:ea typeface="+mn-ea"/>
              </a:rPr>
              <a:t>设备、存储器、处理器、时钟</a:t>
            </a:r>
            <a:endParaRPr kumimoji="1" lang="en-US" altLang="zh-CN" sz="2400" dirty="0">
              <a:solidFill>
                <a:schemeClr val="tx1"/>
              </a:solidFill>
              <a:latin typeface="+mn-ea"/>
              <a:ea typeface="+mn-ea"/>
            </a:endParaRPr>
          </a:p>
          <a:p>
            <a:endParaRPr kumimoji="1" lang="zh-CN" altLang="en-US" dirty="0"/>
          </a:p>
        </p:txBody>
      </p:sp>
      <p:pic>
        <p:nvPicPr>
          <p:cNvPr id="4" name="Picture 4">
            <a:extLst>
              <a:ext uri="{FF2B5EF4-FFF2-40B4-BE49-F238E27FC236}">
                <a16:creationId xmlns:a16="http://schemas.microsoft.com/office/drawing/2014/main" id="{81590151-6398-E94F-9F15-CE08CB574A82}"/>
              </a:ext>
            </a:extLst>
          </p:cNvPr>
          <p:cNvPicPr>
            <a:picLocks noChangeAspect="1"/>
          </p:cNvPicPr>
          <p:nvPr/>
        </p:nvPicPr>
        <p:blipFill>
          <a:blip r:embed="rId2"/>
          <a:stretch>
            <a:fillRect/>
          </a:stretch>
        </p:blipFill>
        <p:spPr>
          <a:xfrm>
            <a:off x="457200" y="4428405"/>
            <a:ext cx="1295400" cy="1756850"/>
          </a:xfrm>
          <a:prstGeom prst="rect">
            <a:avLst/>
          </a:prstGeom>
        </p:spPr>
      </p:pic>
      <p:grpSp>
        <p:nvGrpSpPr>
          <p:cNvPr id="6" name="组合 5">
            <a:extLst>
              <a:ext uri="{FF2B5EF4-FFF2-40B4-BE49-F238E27FC236}">
                <a16:creationId xmlns:a16="http://schemas.microsoft.com/office/drawing/2014/main" id="{88E3A19C-2E35-874D-980F-03E79F8E5B13}"/>
              </a:ext>
            </a:extLst>
          </p:cNvPr>
          <p:cNvGrpSpPr/>
          <p:nvPr/>
        </p:nvGrpSpPr>
        <p:grpSpPr>
          <a:xfrm>
            <a:off x="1259632" y="3354272"/>
            <a:ext cx="6861194" cy="1010832"/>
            <a:chOff x="225392" y="0"/>
            <a:chExt cx="6861194" cy="1010832"/>
          </a:xfrm>
          <a:solidFill>
            <a:srgbClr val="00B050"/>
          </a:solidFill>
        </p:grpSpPr>
        <p:sp>
          <p:nvSpPr>
            <p:cNvPr id="7" name="圆角矩形 6">
              <a:extLst>
                <a:ext uri="{FF2B5EF4-FFF2-40B4-BE49-F238E27FC236}">
                  <a16:creationId xmlns:a16="http://schemas.microsoft.com/office/drawing/2014/main" id="{AC766900-63EA-9542-8E48-EB84282C0C2D}"/>
                </a:ext>
              </a:extLst>
            </p:cNvPr>
            <p:cNvSpPr/>
            <p:nvPr/>
          </p:nvSpPr>
          <p:spPr>
            <a:xfrm>
              <a:off x="225392" y="0"/>
              <a:ext cx="6861194" cy="1010832"/>
            </a:xfrm>
            <a:prstGeom prst="roundRect">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圆角矩形 4">
              <a:extLst>
                <a:ext uri="{FF2B5EF4-FFF2-40B4-BE49-F238E27FC236}">
                  <a16:creationId xmlns:a16="http://schemas.microsoft.com/office/drawing/2014/main" id="{7761496F-C8D7-0947-9428-3BD85204AD4C}"/>
                </a:ext>
              </a:extLst>
            </p:cNvPr>
            <p:cNvSpPr txBox="1"/>
            <p:nvPr/>
          </p:nvSpPr>
          <p:spPr>
            <a:xfrm>
              <a:off x="274737" y="49345"/>
              <a:ext cx="6762504" cy="9121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dirty="0"/>
                <a:t>进程竞争资源时，并发控制面临三个问题</a:t>
              </a:r>
              <a:endParaRPr lang="en-US" sz="2800" kern="1200" dirty="0"/>
            </a:p>
          </p:txBody>
        </p:sp>
      </p:grpSp>
      <p:sp>
        <p:nvSpPr>
          <p:cNvPr id="9" name="矩形 8">
            <a:extLst>
              <a:ext uri="{FF2B5EF4-FFF2-40B4-BE49-F238E27FC236}">
                <a16:creationId xmlns:a16="http://schemas.microsoft.com/office/drawing/2014/main" id="{644DAB79-D94B-9140-9FEF-DB8E07F857D8}"/>
              </a:ext>
            </a:extLst>
          </p:cNvPr>
          <p:cNvSpPr/>
          <p:nvPr/>
        </p:nvSpPr>
        <p:spPr>
          <a:xfrm>
            <a:off x="4294312" y="4566695"/>
            <a:ext cx="3950096" cy="1384995"/>
          </a:xfrm>
          <a:prstGeom prst="rect">
            <a:avLst/>
          </a:prstGeom>
        </p:spPr>
        <p:txBody>
          <a:bodyPr wrap="square">
            <a:spAutoFit/>
          </a:bodyPr>
          <a:lstStyle/>
          <a:p>
            <a:pPr marL="457200" lvl="0" indent="-457200">
              <a:buFont typeface="Wingdings" pitchFamily="2" charset="2"/>
              <a:buChar char="l"/>
            </a:pPr>
            <a:r>
              <a:rPr lang="zh-CN" altLang="en-US" sz="2800" b="1" dirty="0">
                <a:latin typeface="+mn-ea"/>
                <a:ea typeface="+mn-ea"/>
              </a:rPr>
              <a:t>互斥</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死锁</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饥饿</a:t>
            </a:r>
            <a:endParaRPr lang="zh-CN" altLang="en-US" dirty="0">
              <a:latin typeface="+mn-ea"/>
              <a:ea typeface="+mn-ea"/>
            </a:endParaRPr>
          </a:p>
        </p:txBody>
      </p:sp>
    </p:spTree>
    <p:extLst>
      <p:ext uri="{BB962C8B-B14F-4D97-AF65-F5344CB8AC3E}">
        <p14:creationId xmlns:p14="http://schemas.microsoft.com/office/powerpoint/2010/main" val="212895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81C74-0B4A-2947-811F-0B35C5CA2C70}"/>
              </a:ext>
            </a:extLst>
          </p:cNvPr>
          <p:cNvSpPr>
            <a:spLocks noGrp="1"/>
          </p:cNvSpPr>
          <p:nvPr>
            <p:ph type="title"/>
          </p:nvPr>
        </p:nvSpPr>
        <p:spPr>
          <a:xfrm>
            <a:off x="838200" y="295833"/>
            <a:ext cx="7162800" cy="563563"/>
          </a:xfrm>
        </p:spPr>
        <p:txBody>
          <a:bodyPr/>
          <a:lstStyle/>
          <a:p>
            <a:r>
              <a:rPr kumimoji="1" lang="en-US" altLang="zh-CN" dirty="0"/>
              <a:t>2.12.2</a:t>
            </a:r>
            <a:r>
              <a:rPr kumimoji="1" lang="zh-CN" altLang="en-US" dirty="0"/>
              <a:t> 进程的交互方式</a:t>
            </a:r>
          </a:p>
        </p:txBody>
      </p:sp>
      <p:sp>
        <p:nvSpPr>
          <p:cNvPr id="3" name="内容占位符 2">
            <a:extLst>
              <a:ext uri="{FF2B5EF4-FFF2-40B4-BE49-F238E27FC236}">
                <a16:creationId xmlns:a16="http://schemas.microsoft.com/office/drawing/2014/main" id="{01FEDDF4-9237-FC47-BA56-6A5E07E030FB}"/>
              </a:ext>
            </a:extLst>
          </p:cNvPr>
          <p:cNvSpPr>
            <a:spLocks noGrp="1"/>
          </p:cNvSpPr>
          <p:nvPr>
            <p:ph idx="1"/>
          </p:nvPr>
        </p:nvSpPr>
        <p:spPr>
          <a:xfrm>
            <a:off x="304800" y="980728"/>
            <a:ext cx="8229600" cy="4953000"/>
          </a:xfrm>
        </p:spPr>
        <p:txBody>
          <a:bodyPr/>
          <a:lstStyle/>
          <a:p>
            <a:pPr marL="0" indent="0">
              <a:buNone/>
            </a:pPr>
            <a:r>
              <a:rPr kumimoji="1" lang="zh-CN" altLang="en-US" dirty="0"/>
              <a:t>进程间通过共享合作</a:t>
            </a:r>
            <a:endParaRPr kumimoji="1" lang="en-US" altLang="zh-CN" dirty="0"/>
          </a:p>
          <a:p>
            <a:r>
              <a:rPr kumimoji="1" lang="zh-CN" altLang="en-US" sz="2400" dirty="0">
                <a:solidFill>
                  <a:schemeClr val="tx1"/>
                </a:solidFill>
                <a:latin typeface="+mn-ea"/>
                <a:ea typeface="+mn-ea"/>
              </a:rPr>
              <a:t>多个进程可能共享一个变量、共享文件或数据库</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一个进程的结果可能取决于从另一个进程获得的信息</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进程知道其他进程也可能共享同一个数据，因此必须合作</a:t>
            </a:r>
            <a:endParaRPr kumimoji="1" lang="en-US" altLang="zh-CN" sz="2400" dirty="0">
              <a:solidFill>
                <a:schemeClr val="tx1"/>
              </a:solidFill>
              <a:latin typeface="+mn-ea"/>
              <a:ea typeface="+mn-ea"/>
            </a:endParaRPr>
          </a:p>
          <a:p>
            <a:endParaRPr kumimoji="1" lang="zh-CN" altLang="en-US" dirty="0"/>
          </a:p>
        </p:txBody>
      </p:sp>
      <p:grpSp>
        <p:nvGrpSpPr>
          <p:cNvPr id="4" name="组合 3">
            <a:extLst>
              <a:ext uri="{FF2B5EF4-FFF2-40B4-BE49-F238E27FC236}">
                <a16:creationId xmlns:a16="http://schemas.microsoft.com/office/drawing/2014/main" id="{BEF958AF-72DB-4044-926E-38200AB5C1FD}"/>
              </a:ext>
            </a:extLst>
          </p:cNvPr>
          <p:cNvGrpSpPr/>
          <p:nvPr/>
        </p:nvGrpSpPr>
        <p:grpSpPr>
          <a:xfrm>
            <a:off x="1104900" y="3210256"/>
            <a:ext cx="7560840" cy="1010832"/>
            <a:chOff x="225392" y="0"/>
            <a:chExt cx="6861194" cy="1010832"/>
          </a:xfrm>
          <a:solidFill>
            <a:srgbClr val="00B050"/>
          </a:solidFill>
        </p:grpSpPr>
        <p:sp>
          <p:nvSpPr>
            <p:cNvPr id="5" name="圆角矩形 4">
              <a:extLst>
                <a:ext uri="{FF2B5EF4-FFF2-40B4-BE49-F238E27FC236}">
                  <a16:creationId xmlns:a16="http://schemas.microsoft.com/office/drawing/2014/main" id="{8744AB68-C912-2144-9DC3-75D3885370D3}"/>
                </a:ext>
              </a:extLst>
            </p:cNvPr>
            <p:cNvSpPr/>
            <p:nvPr/>
          </p:nvSpPr>
          <p:spPr>
            <a:xfrm>
              <a:off x="225392" y="0"/>
              <a:ext cx="6861194" cy="1010832"/>
            </a:xfrm>
            <a:prstGeom prst="roundRect">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 name="圆角矩形 4">
              <a:extLst>
                <a:ext uri="{FF2B5EF4-FFF2-40B4-BE49-F238E27FC236}">
                  <a16:creationId xmlns:a16="http://schemas.microsoft.com/office/drawing/2014/main" id="{EC9DB014-0BFC-4941-8F05-EA6D4C4143E0}"/>
                </a:ext>
              </a:extLst>
            </p:cNvPr>
            <p:cNvSpPr txBox="1"/>
            <p:nvPr/>
          </p:nvSpPr>
          <p:spPr>
            <a:xfrm>
              <a:off x="274737" y="49345"/>
              <a:ext cx="6762504" cy="9121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dirty="0"/>
                <a:t>进程通过共享合作时，并发控制面临四个问题</a:t>
              </a:r>
              <a:endParaRPr lang="en-US" sz="2800" kern="1200" dirty="0"/>
            </a:p>
          </p:txBody>
        </p:sp>
      </p:grpSp>
      <p:sp>
        <p:nvSpPr>
          <p:cNvPr id="7" name="矩形 6">
            <a:extLst>
              <a:ext uri="{FF2B5EF4-FFF2-40B4-BE49-F238E27FC236}">
                <a16:creationId xmlns:a16="http://schemas.microsoft.com/office/drawing/2014/main" id="{F276A374-3152-7F4F-9CB2-F41975560B66}"/>
              </a:ext>
            </a:extLst>
          </p:cNvPr>
          <p:cNvSpPr/>
          <p:nvPr/>
        </p:nvSpPr>
        <p:spPr>
          <a:xfrm>
            <a:off x="4049368" y="4277414"/>
            <a:ext cx="3950096" cy="1815882"/>
          </a:xfrm>
          <a:prstGeom prst="rect">
            <a:avLst/>
          </a:prstGeom>
        </p:spPr>
        <p:txBody>
          <a:bodyPr wrap="square">
            <a:spAutoFit/>
          </a:bodyPr>
          <a:lstStyle/>
          <a:p>
            <a:pPr marL="457200" lvl="0" indent="-457200">
              <a:buFont typeface="Wingdings" pitchFamily="2" charset="2"/>
              <a:buChar char="l"/>
            </a:pPr>
            <a:r>
              <a:rPr lang="zh-CN" altLang="en-US" sz="2800" b="1" dirty="0">
                <a:latin typeface="+mn-ea"/>
                <a:ea typeface="+mn-ea"/>
              </a:rPr>
              <a:t>互斥</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死锁</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饥饿</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数据一致性</a:t>
            </a:r>
            <a:endParaRPr lang="zh-CN" altLang="en-US" dirty="0">
              <a:latin typeface="+mn-ea"/>
              <a:ea typeface="+mn-ea"/>
            </a:endParaRPr>
          </a:p>
        </p:txBody>
      </p:sp>
      <p:pic>
        <p:nvPicPr>
          <p:cNvPr id="8" name="Picture 4">
            <a:extLst>
              <a:ext uri="{FF2B5EF4-FFF2-40B4-BE49-F238E27FC236}">
                <a16:creationId xmlns:a16="http://schemas.microsoft.com/office/drawing/2014/main" id="{07CED297-CA34-0F43-B114-91E7FE90F53C}"/>
              </a:ext>
            </a:extLst>
          </p:cNvPr>
          <p:cNvPicPr>
            <a:picLocks noChangeAspect="1"/>
          </p:cNvPicPr>
          <p:nvPr/>
        </p:nvPicPr>
        <p:blipFill>
          <a:blip r:embed="rId2"/>
          <a:stretch>
            <a:fillRect/>
          </a:stretch>
        </p:blipFill>
        <p:spPr>
          <a:xfrm>
            <a:off x="457200" y="4365104"/>
            <a:ext cx="1295400" cy="1756850"/>
          </a:xfrm>
          <a:prstGeom prst="rect">
            <a:avLst/>
          </a:prstGeom>
        </p:spPr>
      </p:pic>
    </p:spTree>
    <p:extLst>
      <p:ext uri="{BB962C8B-B14F-4D97-AF65-F5344CB8AC3E}">
        <p14:creationId xmlns:p14="http://schemas.microsoft.com/office/powerpoint/2010/main" val="324402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81C74-0B4A-2947-811F-0B35C5CA2C70}"/>
              </a:ext>
            </a:extLst>
          </p:cNvPr>
          <p:cNvSpPr>
            <a:spLocks noGrp="1"/>
          </p:cNvSpPr>
          <p:nvPr>
            <p:ph type="title"/>
          </p:nvPr>
        </p:nvSpPr>
        <p:spPr/>
        <p:txBody>
          <a:bodyPr/>
          <a:lstStyle/>
          <a:p>
            <a:r>
              <a:rPr kumimoji="1" lang="en-US" altLang="zh-CN" dirty="0"/>
              <a:t>2.12.2</a:t>
            </a:r>
            <a:r>
              <a:rPr kumimoji="1" lang="zh-CN" altLang="en-US" dirty="0"/>
              <a:t> 进程的交互方式</a:t>
            </a:r>
          </a:p>
        </p:txBody>
      </p:sp>
      <p:sp>
        <p:nvSpPr>
          <p:cNvPr id="3" name="内容占位符 2">
            <a:extLst>
              <a:ext uri="{FF2B5EF4-FFF2-40B4-BE49-F238E27FC236}">
                <a16:creationId xmlns:a16="http://schemas.microsoft.com/office/drawing/2014/main" id="{01FEDDF4-9237-FC47-BA56-6A5E07E030FB}"/>
              </a:ext>
            </a:extLst>
          </p:cNvPr>
          <p:cNvSpPr>
            <a:spLocks noGrp="1"/>
          </p:cNvSpPr>
          <p:nvPr>
            <p:ph idx="1"/>
          </p:nvPr>
        </p:nvSpPr>
        <p:spPr>
          <a:xfrm>
            <a:off x="304800" y="980728"/>
            <a:ext cx="8229600" cy="4953000"/>
          </a:xfrm>
        </p:spPr>
        <p:txBody>
          <a:bodyPr/>
          <a:lstStyle/>
          <a:p>
            <a:pPr marL="0" indent="0">
              <a:buNone/>
            </a:pPr>
            <a:r>
              <a:rPr kumimoji="1" lang="zh-CN" altLang="en-US" dirty="0"/>
              <a:t>进程间通过通信合作</a:t>
            </a:r>
            <a:endParaRPr kumimoji="1" lang="en-US" altLang="zh-CN" dirty="0"/>
          </a:p>
          <a:p>
            <a:r>
              <a:rPr kumimoji="1" lang="zh-CN" altLang="en-US" sz="2400" dirty="0">
                <a:solidFill>
                  <a:schemeClr val="tx1"/>
                </a:solidFill>
                <a:latin typeface="+mn-ea"/>
                <a:ea typeface="+mn-ea"/>
              </a:rPr>
              <a:t>进程间通过通信完成同步和协调彼此活动</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一个进程的结果可能取决于从另一个进程获得的信息</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通信可由各种类型的消息组成，发送或接收消息的原语由操作系统或程序设计语言提供</a:t>
            </a:r>
            <a:endParaRPr kumimoji="1" lang="en-US" altLang="zh-CN" sz="2400" dirty="0">
              <a:solidFill>
                <a:schemeClr val="tx1"/>
              </a:solidFill>
              <a:latin typeface="+mn-ea"/>
              <a:ea typeface="+mn-ea"/>
            </a:endParaRPr>
          </a:p>
          <a:p>
            <a:r>
              <a:rPr kumimoji="1" lang="zh-CN" altLang="en-US" sz="2400" dirty="0">
                <a:solidFill>
                  <a:schemeClr val="tx1"/>
                </a:solidFill>
                <a:latin typeface="+mn-ea"/>
                <a:ea typeface="+mn-ea"/>
              </a:rPr>
              <a:t>不涉及对共享资源的访问</a:t>
            </a:r>
            <a:endParaRPr kumimoji="1" lang="en-US" altLang="zh-CN" sz="2400" dirty="0">
              <a:solidFill>
                <a:schemeClr val="tx1"/>
              </a:solidFill>
              <a:latin typeface="+mn-ea"/>
              <a:ea typeface="+mn-ea"/>
            </a:endParaRPr>
          </a:p>
          <a:p>
            <a:endParaRPr kumimoji="1" lang="zh-CN" altLang="en-US" dirty="0"/>
          </a:p>
        </p:txBody>
      </p:sp>
      <p:grpSp>
        <p:nvGrpSpPr>
          <p:cNvPr id="4" name="组合 3">
            <a:extLst>
              <a:ext uri="{FF2B5EF4-FFF2-40B4-BE49-F238E27FC236}">
                <a16:creationId xmlns:a16="http://schemas.microsoft.com/office/drawing/2014/main" id="{BEF958AF-72DB-4044-926E-38200AB5C1FD}"/>
              </a:ext>
            </a:extLst>
          </p:cNvPr>
          <p:cNvGrpSpPr/>
          <p:nvPr/>
        </p:nvGrpSpPr>
        <p:grpSpPr>
          <a:xfrm>
            <a:off x="1475656" y="4146360"/>
            <a:ext cx="7560840" cy="1010832"/>
            <a:chOff x="225392" y="0"/>
            <a:chExt cx="6861194" cy="1010832"/>
          </a:xfrm>
          <a:solidFill>
            <a:srgbClr val="00B050"/>
          </a:solidFill>
        </p:grpSpPr>
        <p:sp>
          <p:nvSpPr>
            <p:cNvPr id="5" name="圆角矩形 4">
              <a:extLst>
                <a:ext uri="{FF2B5EF4-FFF2-40B4-BE49-F238E27FC236}">
                  <a16:creationId xmlns:a16="http://schemas.microsoft.com/office/drawing/2014/main" id="{8744AB68-C912-2144-9DC3-75D3885370D3}"/>
                </a:ext>
              </a:extLst>
            </p:cNvPr>
            <p:cNvSpPr/>
            <p:nvPr/>
          </p:nvSpPr>
          <p:spPr>
            <a:xfrm>
              <a:off x="225392" y="0"/>
              <a:ext cx="6861194" cy="1010832"/>
            </a:xfrm>
            <a:prstGeom prst="roundRect">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 name="圆角矩形 4">
              <a:extLst>
                <a:ext uri="{FF2B5EF4-FFF2-40B4-BE49-F238E27FC236}">
                  <a16:creationId xmlns:a16="http://schemas.microsoft.com/office/drawing/2014/main" id="{EC9DB014-0BFC-4941-8F05-EA6D4C4143E0}"/>
                </a:ext>
              </a:extLst>
            </p:cNvPr>
            <p:cNvSpPr txBox="1"/>
            <p:nvPr/>
          </p:nvSpPr>
          <p:spPr>
            <a:xfrm>
              <a:off x="274737" y="49345"/>
              <a:ext cx="6762504" cy="9121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dirty="0"/>
                <a:t>进程通过通信合作时，并发控制面临两个问题</a:t>
              </a:r>
              <a:endParaRPr lang="en-US" sz="2800" kern="1200" dirty="0"/>
            </a:p>
          </p:txBody>
        </p:sp>
      </p:grpSp>
      <p:sp>
        <p:nvSpPr>
          <p:cNvPr id="7" name="矩形 6">
            <a:extLst>
              <a:ext uri="{FF2B5EF4-FFF2-40B4-BE49-F238E27FC236}">
                <a16:creationId xmlns:a16="http://schemas.microsoft.com/office/drawing/2014/main" id="{F276A374-3152-7F4F-9CB2-F41975560B66}"/>
              </a:ext>
            </a:extLst>
          </p:cNvPr>
          <p:cNvSpPr/>
          <p:nvPr/>
        </p:nvSpPr>
        <p:spPr>
          <a:xfrm>
            <a:off x="4419600" y="5225779"/>
            <a:ext cx="3950096" cy="954107"/>
          </a:xfrm>
          <a:prstGeom prst="rect">
            <a:avLst/>
          </a:prstGeom>
        </p:spPr>
        <p:txBody>
          <a:bodyPr wrap="square">
            <a:spAutoFit/>
          </a:bodyPr>
          <a:lstStyle/>
          <a:p>
            <a:pPr marL="457200" lvl="0" indent="-457200">
              <a:buFont typeface="Wingdings" pitchFamily="2" charset="2"/>
              <a:buChar char="l"/>
            </a:pPr>
            <a:r>
              <a:rPr lang="zh-CN" altLang="en-US" sz="2800" b="1" dirty="0">
                <a:latin typeface="+mn-ea"/>
                <a:ea typeface="+mn-ea"/>
              </a:rPr>
              <a:t>死锁</a:t>
            </a:r>
            <a:endParaRPr lang="en-US" altLang="zh-CN" sz="2800" b="1" dirty="0">
              <a:latin typeface="+mn-ea"/>
              <a:ea typeface="+mn-ea"/>
            </a:endParaRPr>
          </a:p>
          <a:p>
            <a:pPr marL="457200" lvl="0" indent="-457200">
              <a:buFont typeface="Wingdings" pitchFamily="2" charset="2"/>
              <a:buChar char="l"/>
            </a:pPr>
            <a:r>
              <a:rPr lang="zh-CN" altLang="en-US" sz="2800" b="1" dirty="0">
                <a:latin typeface="+mn-ea"/>
                <a:ea typeface="+mn-ea"/>
              </a:rPr>
              <a:t>饥饿</a:t>
            </a:r>
            <a:endParaRPr lang="en-US" altLang="zh-CN" sz="2800" b="1" dirty="0">
              <a:latin typeface="+mn-ea"/>
              <a:ea typeface="+mn-ea"/>
            </a:endParaRPr>
          </a:p>
        </p:txBody>
      </p:sp>
      <p:pic>
        <p:nvPicPr>
          <p:cNvPr id="8" name="Picture 4">
            <a:extLst>
              <a:ext uri="{FF2B5EF4-FFF2-40B4-BE49-F238E27FC236}">
                <a16:creationId xmlns:a16="http://schemas.microsoft.com/office/drawing/2014/main" id="{07CED297-CA34-0F43-B114-91E7FE90F53C}"/>
              </a:ext>
            </a:extLst>
          </p:cNvPr>
          <p:cNvPicPr>
            <a:picLocks noChangeAspect="1"/>
          </p:cNvPicPr>
          <p:nvPr/>
        </p:nvPicPr>
        <p:blipFill>
          <a:blip r:embed="rId2"/>
          <a:stretch>
            <a:fillRect/>
          </a:stretch>
        </p:blipFill>
        <p:spPr>
          <a:xfrm>
            <a:off x="108248" y="4221088"/>
            <a:ext cx="1295400" cy="1756850"/>
          </a:xfrm>
          <a:prstGeom prst="rect">
            <a:avLst/>
          </a:prstGeom>
        </p:spPr>
      </p:pic>
    </p:spTree>
    <p:extLst>
      <p:ext uri="{BB962C8B-B14F-4D97-AF65-F5344CB8AC3E}">
        <p14:creationId xmlns:p14="http://schemas.microsoft.com/office/powerpoint/2010/main" val="323750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B0F69-697E-EE4C-BE6E-A766D6D56D42}"/>
              </a:ext>
            </a:extLst>
          </p:cNvPr>
          <p:cNvSpPr>
            <a:spLocks noGrp="1"/>
          </p:cNvSpPr>
          <p:nvPr>
            <p:ph type="title"/>
          </p:nvPr>
        </p:nvSpPr>
        <p:spPr/>
        <p:txBody>
          <a:bodyPr/>
          <a:lstStyle/>
          <a:p>
            <a:r>
              <a:rPr kumimoji="1" lang="en-US" altLang="zh-CN" dirty="0"/>
              <a:t>2.13</a:t>
            </a:r>
            <a:r>
              <a:rPr kumimoji="1" lang="zh-CN" altLang="en-US" dirty="0"/>
              <a:t> 互斥</a:t>
            </a:r>
          </a:p>
        </p:txBody>
      </p:sp>
      <p:sp>
        <p:nvSpPr>
          <p:cNvPr id="3" name="内容占位符 2">
            <a:extLst>
              <a:ext uri="{FF2B5EF4-FFF2-40B4-BE49-F238E27FC236}">
                <a16:creationId xmlns:a16="http://schemas.microsoft.com/office/drawing/2014/main" id="{D7D14ED5-635A-BE40-A1DE-C3BFDADC3662}"/>
              </a:ext>
            </a:extLst>
          </p:cNvPr>
          <p:cNvSpPr>
            <a:spLocks noGrp="1"/>
          </p:cNvSpPr>
          <p:nvPr>
            <p:ph idx="1"/>
          </p:nvPr>
        </p:nvSpPr>
        <p:spPr>
          <a:xfrm>
            <a:off x="107504" y="1163129"/>
            <a:ext cx="8229600" cy="553616"/>
          </a:xfrm>
        </p:spPr>
        <p:txBody>
          <a:bodyPr/>
          <a:lstStyle/>
          <a:p>
            <a:r>
              <a:rPr kumimoji="1" lang="zh-CN" altLang="en-US" dirty="0"/>
              <a:t>互斥的要求（访问临界区的原则）</a:t>
            </a:r>
            <a:endParaRPr kumimoji="1" lang="en-US" altLang="zh-CN" dirty="0"/>
          </a:p>
          <a:p>
            <a:endParaRPr kumimoji="1" lang="zh-CN" altLang="en-US" dirty="0"/>
          </a:p>
        </p:txBody>
      </p:sp>
      <p:grpSp>
        <p:nvGrpSpPr>
          <p:cNvPr id="4" name="组合 3">
            <a:extLst>
              <a:ext uri="{FF2B5EF4-FFF2-40B4-BE49-F238E27FC236}">
                <a16:creationId xmlns:a16="http://schemas.microsoft.com/office/drawing/2014/main" id="{4021E6EB-0FDE-D141-B2F2-CE07B3E792A6}"/>
              </a:ext>
            </a:extLst>
          </p:cNvPr>
          <p:cNvGrpSpPr/>
          <p:nvPr/>
        </p:nvGrpSpPr>
        <p:grpSpPr>
          <a:xfrm>
            <a:off x="107504" y="2059455"/>
            <a:ext cx="8928992" cy="686232"/>
            <a:chOff x="2710302" y="779362"/>
            <a:chExt cx="6433699" cy="686232"/>
          </a:xfrm>
        </p:grpSpPr>
        <p:sp>
          <p:nvSpPr>
            <p:cNvPr id="14" name="矩形 13">
              <a:extLst>
                <a:ext uri="{FF2B5EF4-FFF2-40B4-BE49-F238E27FC236}">
                  <a16:creationId xmlns:a16="http://schemas.microsoft.com/office/drawing/2014/main" id="{B1475ADB-52F5-E943-8FCB-9214A03D7CFD}"/>
                </a:ext>
              </a:extLst>
            </p:cNvPr>
            <p:cNvSpPr/>
            <p:nvPr/>
          </p:nvSpPr>
          <p:spPr>
            <a:xfrm>
              <a:off x="2710302" y="779362"/>
              <a:ext cx="6433699" cy="686232"/>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5" name="文本框 14">
              <a:extLst>
                <a:ext uri="{FF2B5EF4-FFF2-40B4-BE49-F238E27FC236}">
                  <a16:creationId xmlns:a16="http://schemas.microsoft.com/office/drawing/2014/main" id="{32A6908D-B244-B544-8B41-7C812BA095CF}"/>
                </a:ext>
              </a:extLst>
            </p:cNvPr>
            <p:cNvSpPr txBox="1"/>
            <p:nvPr/>
          </p:nvSpPr>
          <p:spPr>
            <a:xfrm>
              <a:off x="2710302" y="779362"/>
              <a:ext cx="6433699" cy="686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b="1" kern="1200" dirty="0">
                  <a:solidFill>
                    <a:schemeClr val="tx1"/>
                  </a:solidFill>
                </a:rPr>
                <a:t>空闲让进：如临界区空闲，则有进程申请就立即进入。</a:t>
              </a:r>
            </a:p>
          </p:txBody>
        </p:sp>
      </p:grpSp>
      <p:grpSp>
        <p:nvGrpSpPr>
          <p:cNvPr id="5" name="组合 4">
            <a:extLst>
              <a:ext uri="{FF2B5EF4-FFF2-40B4-BE49-F238E27FC236}">
                <a16:creationId xmlns:a16="http://schemas.microsoft.com/office/drawing/2014/main" id="{3BD22ACD-42D5-BC47-8B6C-35F0064799C6}"/>
              </a:ext>
            </a:extLst>
          </p:cNvPr>
          <p:cNvGrpSpPr/>
          <p:nvPr/>
        </p:nvGrpSpPr>
        <p:grpSpPr>
          <a:xfrm>
            <a:off x="107504" y="2983304"/>
            <a:ext cx="8928992" cy="686232"/>
            <a:chOff x="2710302" y="1559195"/>
            <a:chExt cx="6433699" cy="686232"/>
          </a:xfrm>
        </p:grpSpPr>
        <p:sp>
          <p:nvSpPr>
            <p:cNvPr id="12" name="矩形 11">
              <a:extLst>
                <a:ext uri="{FF2B5EF4-FFF2-40B4-BE49-F238E27FC236}">
                  <a16:creationId xmlns:a16="http://schemas.microsoft.com/office/drawing/2014/main" id="{152AE182-C56B-9640-B478-E7598817D15A}"/>
                </a:ext>
              </a:extLst>
            </p:cNvPr>
            <p:cNvSpPr/>
            <p:nvPr/>
          </p:nvSpPr>
          <p:spPr>
            <a:xfrm>
              <a:off x="2710302" y="1559195"/>
              <a:ext cx="6433699" cy="686232"/>
            </a:xfrm>
            <a:prstGeom prst="rect">
              <a:avLst/>
            </a:prstGeom>
            <a:solidFill>
              <a:srgbClr val="FFC000"/>
            </a:solid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13" name="文本框 12">
              <a:extLst>
                <a:ext uri="{FF2B5EF4-FFF2-40B4-BE49-F238E27FC236}">
                  <a16:creationId xmlns:a16="http://schemas.microsoft.com/office/drawing/2014/main" id="{5B31907B-35F7-C740-B692-41E32670D1A4}"/>
                </a:ext>
              </a:extLst>
            </p:cNvPr>
            <p:cNvSpPr txBox="1"/>
            <p:nvPr/>
          </p:nvSpPr>
          <p:spPr>
            <a:xfrm>
              <a:off x="2710302" y="1559195"/>
              <a:ext cx="6433699" cy="686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b="1" kern="1200" dirty="0">
                  <a:solidFill>
                    <a:schemeClr val="tx1"/>
                  </a:solidFill>
                </a:rPr>
                <a:t>忙则等待：每次只允许一个进程处于临界区。</a:t>
              </a:r>
            </a:p>
          </p:txBody>
        </p:sp>
      </p:grpSp>
      <p:grpSp>
        <p:nvGrpSpPr>
          <p:cNvPr id="6" name="组合 5">
            <a:extLst>
              <a:ext uri="{FF2B5EF4-FFF2-40B4-BE49-F238E27FC236}">
                <a16:creationId xmlns:a16="http://schemas.microsoft.com/office/drawing/2014/main" id="{BD4AD9D8-C6BB-E940-9D06-D7B0278E6DB2}"/>
              </a:ext>
            </a:extLst>
          </p:cNvPr>
          <p:cNvGrpSpPr/>
          <p:nvPr/>
        </p:nvGrpSpPr>
        <p:grpSpPr>
          <a:xfrm>
            <a:off x="107504" y="3907152"/>
            <a:ext cx="8928992" cy="686232"/>
            <a:chOff x="2710302" y="2339027"/>
            <a:chExt cx="6433699" cy="686232"/>
          </a:xfrm>
        </p:grpSpPr>
        <p:sp>
          <p:nvSpPr>
            <p:cNvPr id="10" name="矩形 9">
              <a:extLst>
                <a:ext uri="{FF2B5EF4-FFF2-40B4-BE49-F238E27FC236}">
                  <a16:creationId xmlns:a16="http://schemas.microsoft.com/office/drawing/2014/main" id="{C5469441-8CCD-7B4C-865E-8FAF6F580381}"/>
                </a:ext>
              </a:extLst>
            </p:cNvPr>
            <p:cNvSpPr/>
            <p:nvPr/>
          </p:nvSpPr>
          <p:spPr>
            <a:xfrm>
              <a:off x="2710302" y="2339027"/>
              <a:ext cx="6433699" cy="686232"/>
            </a:xfrm>
            <a:prstGeom prst="rect">
              <a:avLst/>
            </a:prstGeom>
            <a:solidFill>
              <a:schemeClr val="tx2">
                <a:lumMod val="60000"/>
                <a:lumOff val="40000"/>
              </a:schemeClr>
            </a:solidFill>
          </p:spPr>
          <p:style>
            <a:lnRef idx="0">
              <a:schemeClr val="lt1">
                <a:hueOff val="0"/>
                <a:satOff val="0"/>
                <a:lumOff val="0"/>
                <a:alphaOff val="0"/>
              </a:schemeClr>
            </a:lnRef>
            <a:fillRef idx="3">
              <a:scrgbClr r="0" g="0" b="0"/>
            </a:fillRef>
            <a:effectRef idx="2">
              <a:schemeClr val="accent4">
                <a:hueOff val="0"/>
                <a:satOff val="0"/>
                <a:lumOff val="0"/>
                <a:alphaOff val="0"/>
              </a:schemeClr>
            </a:effectRef>
            <a:fontRef idx="minor">
              <a:schemeClr val="lt1"/>
            </a:fontRef>
          </p:style>
        </p:sp>
        <p:sp>
          <p:nvSpPr>
            <p:cNvPr id="11" name="文本框 10">
              <a:extLst>
                <a:ext uri="{FF2B5EF4-FFF2-40B4-BE49-F238E27FC236}">
                  <a16:creationId xmlns:a16="http://schemas.microsoft.com/office/drawing/2014/main" id="{1FA55D38-40A9-4641-9A3E-2C253ABAD67F}"/>
                </a:ext>
              </a:extLst>
            </p:cNvPr>
            <p:cNvSpPr txBox="1"/>
            <p:nvPr/>
          </p:nvSpPr>
          <p:spPr>
            <a:xfrm>
              <a:off x="2710302" y="2339027"/>
              <a:ext cx="6433699" cy="686232"/>
            </a:xfrm>
            <a:prstGeom prst="rect">
              <a:avLst/>
            </a:prstGeom>
          </p:spPr>
          <p:style>
            <a:lnRef idx="3">
              <a:schemeClr val="lt1"/>
            </a:lnRef>
            <a:fillRef idx="1">
              <a:schemeClr val="accent3"/>
            </a:fillRef>
            <a:effectRef idx="1">
              <a:schemeClr val="accent3"/>
            </a:effectRef>
            <a:fontRef idx="minor">
              <a:schemeClr val="lt1"/>
            </a:fontRef>
          </p:style>
          <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solidFill>
                    <a:schemeClr val="tx1"/>
                  </a:solidFill>
                </a:rPr>
                <a:t>有限等待：保证进程在有限时间内能进入临界区</a:t>
              </a:r>
              <a:r>
                <a:rPr lang="en-US" altLang="zh-CN" sz="1600" dirty="0">
                  <a:solidFill>
                    <a:schemeClr val="tx1"/>
                  </a:solidFill>
                </a:rPr>
                <a:t>(</a:t>
              </a:r>
              <a:r>
                <a:rPr lang="zh-CN" altLang="en-US" sz="1600" dirty="0">
                  <a:solidFill>
                    <a:schemeClr val="tx1"/>
                  </a:solidFill>
                </a:rPr>
                <a:t>不会</a:t>
              </a:r>
              <a:r>
                <a:rPr lang="zh-CN" altLang="en-US" sz="1600" kern="1200" dirty="0">
                  <a:solidFill>
                    <a:schemeClr val="tx1"/>
                  </a:solidFill>
                </a:rPr>
                <a:t>死锁</a:t>
              </a:r>
              <a:r>
                <a:rPr lang="zh-CN" altLang="en-US" sz="1600" dirty="0">
                  <a:solidFill>
                    <a:schemeClr val="tx1"/>
                  </a:solidFill>
                </a:rPr>
                <a:t>或</a:t>
              </a:r>
              <a:r>
                <a:rPr lang="zh-CN" altLang="en-US" sz="1600" kern="1200" dirty="0">
                  <a:solidFill>
                    <a:schemeClr val="tx1"/>
                  </a:solidFill>
                </a:rPr>
                <a:t>饥饿</a:t>
              </a:r>
              <a:r>
                <a:rPr lang="en-US" altLang="zh-CN" sz="1600" kern="1200" dirty="0">
                  <a:solidFill>
                    <a:schemeClr val="tx1"/>
                  </a:solidFill>
                </a:rPr>
                <a:t>)</a:t>
              </a:r>
              <a:r>
                <a:rPr lang="zh-CN" altLang="en-US" sz="1400" kern="1200" dirty="0">
                  <a:solidFill>
                    <a:schemeClr val="tx1"/>
                  </a:solidFill>
                </a:rPr>
                <a:t>。</a:t>
              </a:r>
              <a:endParaRPr lang="zh-CN" altLang="en-US" sz="2600" kern="1200" dirty="0">
                <a:solidFill>
                  <a:schemeClr val="tx1"/>
                </a:solidFill>
              </a:endParaRPr>
            </a:p>
          </p:txBody>
        </p:sp>
      </p:grpSp>
      <p:grpSp>
        <p:nvGrpSpPr>
          <p:cNvPr id="7" name="组合 6">
            <a:extLst>
              <a:ext uri="{FF2B5EF4-FFF2-40B4-BE49-F238E27FC236}">
                <a16:creationId xmlns:a16="http://schemas.microsoft.com/office/drawing/2014/main" id="{C4CB8028-B543-9249-8969-56CD1A30A1CC}"/>
              </a:ext>
            </a:extLst>
          </p:cNvPr>
          <p:cNvGrpSpPr/>
          <p:nvPr/>
        </p:nvGrpSpPr>
        <p:grpSpPr>
          <a:xfrm>
            <a:off x="107504" y="4831000"/>
            <a:ext cx="8928992" cy="686232"/>
            <a:chOff x="2710302" y="3118859"/>
            <a:chExt cx="6433699" cy="686232"/>
          </a:xfrm>
        </p:grpSpPr>
        <p:sp>
          <p:nvSpPr>
            <p:cNvPr id="8" name="矩形 7">
              <a:extLst>
                <a:ext uri="{FF2B5EF4-FFF2-40B4-BE49-F238E27FC236}">
                  <a16:creationId xmlns:a16="http://schemas.microsoft.com/office/drawing/2014/main" id="{7D47EAD7-71D3-B249-B39D-53B8CD2DB6EA}"/>
                </a:ext>
              </a:extLst>
            </p:cNvPr>
            <p:cNvSpPr/>
            <p:nvPr/>
          </p:nvSpPr>
          <p:spPr>
            <a:xfrm>
              <a:off x="2710302" y="3118859"/>
              <a:ext cx="6433699" cy="686232"/>
            </a:xfrm>
            <a:prstGeom prst="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9" name="文本框 8">
              <a:extLst>
                <a:ext uri="{FF2B5EF4-FFF2-40B4-BE49-F238E27FC236}">
                  <a16:creationId xmlns:a16="http://schemas.microsoft.com/office/drawing/2014/main" id="{8F2F762D-B039-0B49-827F-FED95DDAC1C3}"/>
                </a:ext>
              </a:extLst>
            </p:cNvPr>
            <p:cNvSpPr txBox="1"/>
            <p:nvPr/>
          </p:nvSpPr>
          <p:spPr>
            <a:xfrm>
              <a:off x="2710302" y="3118859"/>
              <a:ext cx="6433699" cy="686232"/>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99060" tIns="99060" rIns="99060" bIns="99060" numCol="1" spcCol="1270" anchor="ctr" anchorCtr="0">
              <a:noAutofit/>
            </a:bodyPr>
            <a:lstStyle/>
            <a:p>
              <a:pPr marL="228600" lvl="1" indent="-228600" algn="l" defTabSz="1155700">
                <a:lnSpc>
                  <a:spcPct val="120000"/>
                </a:lnSpc>
                <a:spcBef>
                  <a:spcPct val="0"/>
                </a:spcBef>
                <a:spcAft>
                  <a:spcPct val="15000"/>
                </a:spcAft>
                <a:buChar char="•"/>
              </a:pPr>
              <a:r>
                <a:rPr lang="zh-CN" altLang="en-US" sz="2600" kern="1200" dirty="0">
                  <a:solidFill>
                    <a:schemeClr val="tx1"/>
                  </a:solidFill>
                </a:rPr>
                <a:t>让权等待：进程在临界区不能长时间阻塞等待某事件。</a:t>
              </a:r>
            </a:p>
          </p:txBody>
        </p:sp>
      </p:grpSp>
    </p:spTree>
    <p:extLst>
      <p:ext uri="{BB962C8B-B14F-4D97-AF65-F5344CB8AC3E}">
        <p14:creationId xmlns:p14="http://schemas.microsoft.com/office/powerpoint/2010/main" val="295907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919261"/>
            <a:ext cx="8964488" cy="4525963"/>
          </a:xfrm>
        </p:spPr>
        <p:txBody>
          <a:bodyPr/>
          <a:lstStyle/>
          <a:p>
            <a:pPr eaLnBrk="1" hangingPunct="1"/>
            <a:r>
              <a:rPr lang="zh-CN" altLang="en-US" b="0" dirty="0">
                <a:latin typeface="+mn-ea"/>
              </a:rPr>
              <a:t>软件方法</a:t>
            </a:r>
            <a:endParaRPr lang="en-US" altLang="zh-CN" b="0" dirty="0">
              <a:latin typeface="+mn-ea"/>
            </a:endParaRPr>
          </a:p>
          <a:p>
            <a:pPr lvl="1"/>
            <a:r>
              <a:rPr lang="zh-CN" altLang="en-US" sz="2200" b="0" dirty="0">
                <a:latin typeface="+mn-ea"/>
                <a:ea typeface="+mn-ea"/>
              </a:rPr>
              <a:t>通过在进入区设置和检查一些</a:t>
            </a:r>
            <a:r>
              <a:rPr lang="zh-CN" altLang="en-US" sz="2200" dirty="0">
                <a:solidFill>
                  <a:srgbClr val="FE0000"/>
                </a:solidFill>
                <a:latin typeface="+mn-ea"/>
                <a:ea typeface="+mn-ea"/>
              </a:rPr>
              <a:t>标志</a:t>
            </a:r>
            <a:r>
              <a:rPr lang="zh-CN" altLang="en-US" sz="2200" b="0" dirty="0">
                <a:latin typeface="+mn-ea"/>
                <a:ea typeface="+mn-ea"/>
              </a:rPr>
              <a:t>来判断是否有进程在临界区；</a:t>
            </a:r>
            <a:endParaRPr lang="en-US" altLang="zh-CN" sz="2200" b="0" dirty="0">
              <a:latin typeface="+mn-ea"/>
              <a:ea typeface="+mn-ea"/>
            </a:endParaRPr>
          </a:p>
          <a:p>
            <a:pPr lvl="1"/>
            <a:r>
              <a:rPr lang="zh-CN" altLang="en-US" sz="2200" dirty="0">
                <a:latin typeface="+mn-ea"/>
                <a:ea typeface="+mn-ea"/>
              </a:rPr>
              <a:t>若</a:t>
            </a:r>
            <a:r>
              <a:rPr lang="zh-CN" altLang="en-US" sz="2200" b="0" dirty="0">
                <a:latin typeface="+mn-ea"/>
                <a:ea typeface="+mn-ea"/>
              </a:rPr>
              <a:t>已有进程在临界区，则在进入区通过循环检查进行等待；</a:t>
            </a:r>
            <a:endParaRPr lang="en-US" altLang="zh-CN" sz="2200" b="0" dirty="0">
              <a:latin typeface="+mn-ea"/>
              <a:ea typeface="+mn-ea"/>
            </a:endParaRPr>
          </a:p>
          <a:p>
            <a:pPr lvl="1"/>
            <a:r>
              <a:rPr lang="zh-CN" altLang="en-US" sz="2200" b="0" dirty="0">
                <a:latin typeface="+mn-ea"/>
                <a:ea typeface="+mn-ea"/>
              </a:rPr>
              <a:t>进程离开临界区后在退出区修改标志。</a:t>
            </a:r>
          </a:p>
          <a:p>
            <a:pPr eaLnBrk="1" hangingPunct="1"/>
            <a:r>
              <a:rPr lang="zh-CN" altLang="en-US" b="0" dirty="0">
                <a:latin typeface="+mn-ea"/>
              </a:rPr>
              <a:t>初步设想</a:t>
            </a:r>
            <a:r>
              <a:rPr lang="en-US" altLang="zh-CN" b="0" dirty="0">
                <a:latin typeface="+mn-ea"/>
              </a:rPr>
              <a:t>——</a:t>
            </a:r>
            <a:r>
              <a:rPr lang="zh-CN" altLang="en-US" b="0" dirty="0">
                <a:latin typeface="+mn-ea"/>
              </a:rPr>
              <a:t>轮换使用临界区</a:t>
            </a:r>
          </a:p>
        </p:txBody>
      </p:sp>
      <p:grpSp>
        <p:nvGrpSpPr>
          <p:cNvPr id="352264" name="Group 8"/>
          <p:cNvGrpSpPr>
            <a:grpSpLocks/>
          </p:cNvGrpSpPr>
          <p:nvPr/>
        </p:nvGrpSpPr>
        <p:grpSpPr bwMode="auto">
          <a:xfrm>
            <a:off x="323528" y="3573016"/>
            <a:ext cx="6624637" cy="3284984"/>
            <a:chOff x="567" y="2251"/>
            <a:chExt cx="4173" cy="1644"/>
          </a:xfrm>
        </p:grpSpPr>
        <p:sp>
          <p:nvSpPr>
            <p:cNvPr id="352261" name="Text Box 5"/>
            <p:cNvSpPr txBox="1">
              <a:spLocks noChangeArrowheads="1"/>
            </p:cNvSpPr>
            <p:nvPr/>
          </p:nvSpPr>
          <p:spPr bwMode="auto">
            <a:xfrm>
              <a:off x="567" y="2251"/>
              <a:ext cx="4173" cy="1644"/>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en-US" altLang="zh-CN" sz="1500" b="1" dirty="0" err="1">
                  <a:solidFill>
                    <a:schemeClr val="tx2"/>
                  </a:solidFill>
                  <a:latin typeface="Times New Roman" pitchFamily="18" charset="0"/>
                </a:rPr>
                <a:t>int</a:t>
              </a:r>
              <a:r>
                <a:rPr lang="en-US" altLang="zh-CN" sz="1500" b="1" dirty="0">
                  <a:solidFill>
                    <a:schemeClr val="tx2"/>
                  </a:solidFill>
                  <a:latin typeface="Times New Roman" pitchFamily="18" charset="0"/>
                </a:rPr>
                <a:t> </a:t>
              </a:r>
              <a:r>
                <a:rPr lang="en-US" altLang="zh-CN" sz="1500" b="1" dirty="0" err="1">
                  <a:solidFill>
                    <a:schemeClr val="tx2"/>
                  </a:solidFill>
                  <a:latin typeface="Times New Roman" pitchFamily="18" charset="0"/>
                </a:rPr>
                <a:t>trun</a:t>
              </a:r>
              <a:r>
                <a:rPr lang="en-US" altLang="zh-CN" sz="1500" b="1" dirty="0">
                  <a:solidFill>
                    <a:schemeClr val="tx2"/>
                  </a:solidFill>
                  <a:latin typeface="Times New Roman" pitchFamily="18" charset="0"/>
                </a:rPr>
                <a:t> = 0;                         //</a:t>
              </a:r>
              <a:r>
                <a:rPr lang="zh-CN" altLang="en-US" sz="1500" b="1" dirty="0">
                  <a:solidFill>
                    <a:schemeClr val="tx2"/>
                  </a:solidFill>
                  <a:latin typeface="Times New Roman" pitchFamily="18" charset="0"/>
                </a:rPr>
                <a:t>共享的全局变量</a:t>
              </a:r>
            </a:p>
            <a:p>
              <a:pPr>
                <a:spcBef>
                  <a:spcPct val="15000"/>
                </a:spcBef>
              </a:pPr>
              <a:endParaRPr lang="en-US" altLang="zh-CN" sz="1500" b="1" dirty="0">
                <a:latin typeface="Times New Roman" pitchFamily="18" charset="0"/>
              </a:endParaRPr>
            </a:p>
            <a:p>
              <a:pPr>
                <a:spcBef>
                  <a:spcPct val="15000"/>
                </a:spcBef>
              </a:pPr>
              <a:r>
                <a:rPr lang="zh-CN" altLang="en-US" sz="1500" b="1" dirty="0">
                  <a:latin typeface="Times New Roman" pitchFamily="18" charset="0"/>
                </a:rPr>
                <a:t>进程</a:t>
              </a:r>
              <a:r>
                <a:rPr lang="en-US" altLang="zh-CN" sz="1500" b="1" dirty="0">
                  <a:latin typeface="Times New Roman" pitchFamily="18" charset="0"/>
                </a:rPr>
                <a:t>P0</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while (turn != 0)</a:t>
              </a:r>
              <a:r>
                <a:rPr lang="en-US" altLang="zh-CN" sz="1500" b="1" dirty="0">
                  <a:solidFill>
                    <a:srgbClr val="FE0000"/>
                  </a:solidFill>
                  <a:effectLst>
                    <a:outerShdw blurRad="38100" dist="38100" dir="2700000" algn="tl">
                      <a:srgbClr val="C0C0C0"/>
                    </a:outerShdw>
                  </a:effectLst>
                  <a:latin typeface="Times New Roman" pitchFamily="18" charset="0"/>
                </a:rPr>
                <a:t> ;</a:t>
              </a:r>
              <a:r>
                <a:rPr lang="en-US" altLang="zh-CN" sz="1500" b="1" dirty="0">
                  <a:latin typeface="Times New Roman" pitchFamily="18" charset="0"/>
                </a:rPr>
                <a:t>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turn = 1;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sp>
          <p:nvSpPr>
            <p:cNvPr id="352263" name="Text Box 7"/>
            <p:cNvSpPr txBox="1">
              <a:spLocks noChangeArrowheads="1"/>
            </p:cNvSpPr>
            <p:nvPr/>
          </p:nvSpPr>
          <p:spPr bwMode="auto">
            <a:xfrm>
              <a:off x="2690" y="2568"/>
              <a:ext cx="1995" cy="1312"/>
            </a:xfrm>
            <a:prstGeom prst="rect">
              <a:avLst/>
            </a:prstGeom>
            <a:solidFill>
              <a:schemeClr val="tx2">
                <a:lumMod val="40000"/>
                <a:lumOff val="6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zh-CN" altLang="en-US" sz="1500" b="1" dirty="0">
                  <a:latin typeface="Times New Roman" pitchFamily="18" charset="0"/>
                </a:rPr>
                <a:t>进程</a:t>
              </a:r>
              <a:r>
                <a:rPr lang="en-US" altLang="zh-CN" sz="1500" b="1" dirty="0">
                  <a:latin typeface="Times New Roman" pitchFamily="18" charset="0"/>
                </a:rPr>
                <a:t>P1</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while (turn != 1)</a:t>
              </a:r>
              <a:r>
                <a:rPr lang="en-US" altLang="zh-CN" sz="1500" b="1" dirty="0">
                  <a:solidFill>
                    <a:srgbClr val="FE0000"/>
                  </a:solidFill>
                  <a:effectLst>
                    <a:outerShdw blurRad="38100" dist="38100" dir="2700000" algn="tl">
                      <a:srgbClr val="C0C0C0"/>
                    </a:outerShdw>
                  </a:effectLst>
                  <a:latin typeface="Times New Roman" pitchFamily="18" charset="0"/>
                </a:rPr>
                <a:t> ; </a:t>
              </a:r>
              <a:r>
                <a:rPr lang="en-US" altLang="zh-CN" sz="1500" b="1" dirty="0">
                  <a:latin typeface="Times New Roman" pitchFamily="18" charset="0"/>
                </a:rPr>
                <a:t>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turn = 0;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grpSp>
      <p:sp>
        <p:nvSpPr>
          <p:cNvPr id="352265" name="Text Box 9"/>
          <p:cNvSpPr txBox="1">
            <a:spLocks noChangeArrowheads="1"/>
          </p:cNvSpPr>
          <p:nvPr/>
        </p:nvSpPr>
        <p:spPr bwMode="auto">
          <a:xfrm>
            <a:off x="6985000" y="3741738"/>
            <a:ext cx="2159000" cy="3139321"/>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dirty="0"/>
              <a:t>备注：</a:t>
            </a:r>
          </a:p>
          <a:p>
            <a:pPr eaLnBrk="1" hangingPunct="1">
              <a:spcBef>
                <a:spcPct val="50000"/>
              </a:spcBef>
              <a:buFontTx/>
              <a:buChar char="•"/>
            </a:pPr>
            <a:r>
              <a:rPr lang="zh-CN" altLang="en-US" b="1" dirty="0"/>
              <a:t>严格轮换，实现了互斥访问。</a:t>
            </a:r>
          </a:p>
          <a:p>
            <a:pPr eaLnBrk="1" hangingPunct="1">
              <a:spcBef>
                <a:spcPct val="50000"/>
              </a:spcBef>
              <a:buFontTx/>
              <a:buChar char="•"/>
            </a:pPr>
            <a:r>
              <a:rPr lang="zh-CN" altLang="en-US" b="1" dirty="0"/>
              <a:t>即使在临界区外失败也会影响另进程的执行。</a:t>
            </a:r>
            <a:endParaRPr lang="en-US" altLang="zh-CN" b="1" dirty="0"/>
          </a:p>
          <a:p>
            <a:pPr eaLnBrk="1" hangingPunct="1">
              <a:spcBef>
                <a:spcPct val="50000"/>
              </a:spcBef>
              <a:buFontTx/>
              <a:buChar char="•"/>
            </a:pPr>
            <a:r>
              <a:rPr lang="zh-CN" altLang="en-US" b="1" dirty="0"/>
              <a:t>忙等。</a:t>
            </a:r>
          </a:p>
          <a:p>
            <a:pPr eaLnBrk="1" hangingPunct="1">
              <a:spcBef>
                <a:spcPct val="50000"/>
              </a:spcBef>
              <a:buFontTx/>
              <a:buChar char="•"/>
            </a:pPr>
            <a:r>
              <a:rPr lang="zh-CN" altLang="en-US" b="1" dirty="0"/>
              <a:t>违反了“空闲让进”原则。</a:t>
            </a:r>
          </a:p>
        </p:txBody>
      </p:sp>
    </p:spTree>
    <p:extLst>
      <p:ext uri="{BB962C8B-B14F-4D97-AF65-F5344CB8AC3E}">
        <p14:creationId xmlns:p14="http://schemas.microsoft.com/office/powerpoint/2010/main" val="192000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52264"/>
                                        </p:tgtEl>
                                        <p:attrNameLst>
                                          <p:attrName>style.visibility</p:attrName>
                                        </p:attrNameLst>
                                      </p:cBhvr>
                                      <p:to>
                                        <p:strVal val="visible"/>
                                      </p:to>
                                    </p:set>
                                    <p:animEffect transition="in" filter="circle(in)">
                                      <p:cBhvr>
                                        <p:cTn id="13" dur="2000"/>
                                        <p:tgtEl>
                                          <p:spTgt spid="35226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52265"/>
                                        </p:tgtEl>
                                        <p:attrNameLst>
                                          <p:attrName>style.visibility</p:attrName>
                                        </p:attrNameLst>
                                      </p:cBhvr>
                                      <p:to>
                                        <p:strVal val="visible"/>
                                      </p:to>
                                    </p:set>
                                    <p:animEffect transition="in" filter="circle(in)">
                                      <p:cBhvr>
                                        <p:cTn id="18" dur="20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4808" y="980728"/>
            <a:ext cx="8229600" cy="4525963"/>
          </a:xfrm>
        </p:spPr>
        <p:txBody>
          <a:bodyPr/>
          <a:lstStyle/>
          <a:p>
            <a:pPr eaLnBrk="1" hangingPunct="1"/>
            <a:r>
              <a:rPr lang="zh-CN" altLang="en-US" b="0" dirty="0"/>
              <a:t>第一次改进</a:t>
            </a:r>
            <a:r>
              <a:rPr lang="en-US" altLang="zh-CN" b="0" dirty="0"/>
              <a:t>——</a:t>
            </a:r>
            <a:r>
              <a:rPr lang="zh-CN" altLang="en-US" b="0" dirty="0"/>
              <a:t>设置临界区状态标志</a:t>
            </a:r>
            <a:endParaRPr lang="zh-CN" altLang="en-US" sz="2400" b="0" dirty="0">
              <a:latin typeface="宋体" pitchFamily="2" charset="-122"/>
              <a:ea typeface="宋体" pitchFamily="2" charset="-122"/>
            </a:endParaRPr>
          </a:p>
        </p:txBody>
      </p:sp>
      <p:grpSp>
        <p:nvGrpSpPr>
          <p:cNvPr id="353284" name="Group 4"/>
          <p:cNvGrpSpPr>
            <a:grpSpLocks/>
          </p:cNvGrpSpPr>
          <p:nvPr/>
        </p:nvGrpSpPr>
        <p:grpSpPr bwMode="auto">
          <a:xfrm>
            <a:off x="827088" y="1628801"/>
            <a:ext cx="7633344" cy="2900363"/>
            <a:chOff x="567" y="2251"/>
            <a:chExt cx="4173" cy="1827"/>
          </a:xfrm>
        </p:grpSpPr>
        <p:sp>
          <p:nvSpPr>
            <p:cNvPr id="353285" name="Text Box 5"/>
            <p:cNvSpPr txBox="1">
              <a:spLocks noChangeArrowheads="1"/>
            </p:cNvSpPr>
            <p:nvPr/>
          </p:nvSpPr>
          <p:spPr bwMode="auto">
            <a:xfrm>
              <a:off x="567" y="2251"/>
              <a:ext cx="4173" cy="1827"/>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en-US" altLang="zh-CN" sz="1500" b="1" dirty="0" err="1">
                  <a:solidFill>
                    <a:schemeClr val="tx2"/>
                  </a:solidFill>
                  <a:latin typeface="Times New Roman" pitchFamily="18" charset="0"/>
                </a:rPr>
                <a:t>boolean</a:t>
              </a:r>
              <a:r>
                <a:rPr lang="en-US" altLang="zh-CN" sz="1500" b="1" dirty="0">
                  <a:solidFill>
                    <a:schemeClr val="tx2"/>
                  </a:solidFill>
                  <a:latin typeface="Times New Roman" pitchFamily="18" charset="0"/>
                </a:rPr>
                <a:t> flag[2] = {false, false};       //</a:t>
              </a:r>
              <a:r>
                <a:rPr lang="zh-CN" altLang="en-US" sz="1600" b="1" dirty="0">
                  <a:solidFill>
                    <a:schemeClr val="tx2"/>
                  </a:solidFill>
                </a:rPr>
                <a:t>共享的全局变量</a:t>
              </a:r>
              <a:r>
                <a:rPr lang="en-US" altLang="zh-CN" sz="1600" b="1" dirty="0">
                  <a:solidFill>
                    <a:schemeClr val="tx2"/>
                  </a:solidFill>
                </a:rPr>
                <a:t>,</a:t>
              </a:r>
              <a:r>
                <a:rPr lang="zh-CN" altLang="en-US" sz="1600" b="1" dirty="0">
                  <a:solidFill>
                    <a:schemeClr val="tx2"/>
                  </a:solidFill>
                </a:rPr>
                <a:t>标志临界区是否可用</a:t>
              </a:r>
              <a:endParaRPr lang="zh-CN" altLang="en-US" sz="1600" b="1" dirty="0">
                <a:solidFill>
                  <a:schemeClr val="tx2"/>
                </a:solidFill>
                <a:latin typeface="Times New Roman" pitchFamily="18" charset="0"/>
              </a:endParaRPr>
            </a:p>
            <a:p>
              <a:pPr>
                <a:spcBef>
                  <a:spcPct val="15000"/>
                </a:spcBef>
              </a:pPr>
              <a:endParaRPr lang="en-US" altLang="zh-CN" sz="1500" b="1" dirty="0">
                <a:latin typeface="Times New Roman" pitchFamily="18" charset="0"/>
              </a:endParaRPr>
            </a:p>
            <a:p>
              <a:pPr>
                <a:spcBef>
                  <a:spcPct val="15000"/>
                </a:spcBef>
              </a:pPr>
              <a:r>
                <a:rPr lang="zh-CN" altLang="en-US" sz="1500" b="1" dirty="0">
                  <a:latin typeface="Times New Roman" pitchFamily="18" charset="0"/>
                </a:rPr>
                <a:t>进程</a:t>
              </a:r>
              <a:r>
                <a:rPr lang="en-US" altLang="zh-CN" sz="1500" b="1" dirty="0">
                  <a:latin typeface="Times New Roman" pitchFamily="18" charset="0"/>
                </a:rPr>
                <a:t>P0</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while (flag[1]) </a:t>
              </a:r>
              <a:r>
                <a:rPr lang="en-US" altLang="zh-CN" sz="1500" b="1" dirty="0">
                  <a:solidFill>
                    <a:srgbClr val="FE0000"/>
                  </a:solidFill>
                  <a:effectLst>
                    <a:outerShdw blurRad="38100" dist="38100" dir="2700000" algn="tl">
                      <a:srgbClr val="C0C0C0"/>
                    </a:outerShdw>
                  </a:effectLst>
                  <a:latin typeface="Times New Roman" pitchFamily="18" charset="0"/>
                </a:rPr>
                <a:t>;</a:t>
              </a:r>
              <a:r>
                <a:rPr lang="en-US" altLang="zh-CN" sz="1500" b="1" dirty="0">
                  <a:latin typeface="Times New Roman" pitchFamily="18" charset="0"/>
                </a:rPr>
                <a:t>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flag[0] = true;                 //</a:t>
              </a:r>
              <a:r>
                <a:rPr lang="zh-CN" altLang="en-US" sz="1500" b="1" dirty="0">
                  <a:latin typeface="Times New Roman" pitchFamily="18" charset="0"/>
                </a:rPr>
                <a:t>进入区</a:t>
              </a:r>
              <a:endParaRPr lang="en-US" altLang="zh-CN" sz="1500" b="1" dirty="0">
                <a:latin typeface="Times New Roman" pitchFamily="18" charset="0"/>
              </a:endParaRP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flag[0] = false;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sp>
          <p:nvSpPr>
            <p:cNvPr id="353286" name="Text Box 6"/>
            <p:cNvSpPr txBox="1">
              <a:spLocks noChangeArrowheads="1"/>
            </p:cNvSpPr>
            <p:nvPr/>
          </p:nvSpPr>
          <p:spPr bwMode="auto">
            <a:xfrm>
              <a:off x="2690" y="2568"/>
              <a:ext cx="1995" cy="1478"/>
            </a:xfrm>
            <a:prstGeom prst="rect">
              <a:avLst/>
            </a:prstGeom>
            <a:solidFill>
              <a:schemeClr val="tx2">
                <a:lumMod val="40000"/>
                <a:lumOff val="6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zh-CN" altLang="en-US" sz="1500" b="1" dirty="0">
                  <a:latin typeface="Times New Roman" pitchFamily="18" charset="0"/>
                </a:rPr>
                <a:t>进程</a:t>
              </a:r>
              <a:r>
                <a:rPr lang="en-US" altLang="zh-CN" sz="1500" b="1" dirty="0">
                  <a:latin typeface="Times New Roman" pitchFamily="18" charset="0"/>
                </a:rPr>
                <a:t>P1</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while (flag[0]) </a:t>
              </a:r>
              <a:r>
                <a:rPr lang="en-US" altLang="zh-CN" sz="1500" b="1" dirty="0">
                  <a:solidFill>
                    <a:srgbClr val="FE0000"/>
                  </a:solidFill>
                  <a:effectLst>
                    <a:outerShdw blurRad="38100" dist="38100" dir="2700000" algn="tl">
                      <a:srgbClr val="C0C0C0"/>
                    </a:outerShdw>
                  </a:effectLst>
                  <a:latin typeface="Times New Roman" pitchFamily="18" charset="0"/>
                </a:rPr>
                <a:t>;</a:t>
              </a:r>
              <a:r>
                <a:rPr lang="en-US" altLang="zh-CN" sz="1500" b="1" dirty="0">
                  <a:latin typeface="Times New Roman" pitchFamily="18" charset="0"/>
                </a:rPr>
                <a:t>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flag[1] = true;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flag[1] = false;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grpSp>
      <p:sp>
        <p:nvSpPr>
          <p:cNvPr id="353288" name="Text Box 8"/>
          <p:cNvSpPr txBox="1">
            <a:spLocks noChangeArrowheads="1"/>
          </p:cNvSpPr>
          <p:nvPr/>
        </p:nvSpPr>
        <p:spPr bwMode="auto">
          <a:xfrm>
            <a:off x="1187624" y="4869160"/>
            <a:ext cx="6048375" cy="1200329"/>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dirty="0"/>
              <a:t>备注：</a:t>
            </a:r>
          </a:p>
          <a:p>
            <a:pPr lvl="1" eaLnBrk="1" hangingPunct="1">
              <a:spcBef>
                <a:spcPct val="50000"/>
              </a:spcBef>
              <a:buFont typeface="Wingdings" pitchFamily="2" charset="2"/>
              <a:buChar char="l"/>
            </a:pPr>
            <a:r>
              <a:rPr lang="zh-CN" altLang="en-US" b="1" dirty="0"/>
              <a:t>忙等</a:t>
            </a:r>
          </a:p>
          <a:p>
            <a:pPr lvl="1" eaLnBrk="1" hangingPunct="1">
              <a:spcBef>
                <a:spcPct val="50000"/>
              </a:spcBef>
              <a:buFont typeface="Wingdings" pitchFamily="2" charset="2"/>
              <a:buChar char="l"/>
            </a:pPr>
            <a:r>
              <a:rPr lang="zh-CN" altLang="en-US" b="1" dirty="0"/>
              <a:t>违反了“忙则等待”原则，</a:t>
            </a:r>
            <a:r>
              <a:rPr lang="zh-CN" altLang="en-US" b="1" dirty="0">
                <a:solidFill>
                  <a:srgbClr val="FE0000"/>
                </a:solidFill>
              </a:rPr>
              <a:t>互斥访问未实现</a:t>
            </a:r>
          </a:p>
        </p:txBody>
      </p:sp>
    </p:spTree>
    <p:extLst>
      <p:ext uri="{BB962C8B-B14F-4D97-AF65-F5344CB8AC3E}">
        <p14:creationId xmlns:p14="http://schemas.microsoft.com/office/powerpoint/2010/main" val="202332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circle(in)">
                                      <p:cBhvr>
                                        <p:cTn id="7" dur="2000"/>
                                        <p:tgtEl>
                                          <p:spTgt spid="35328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3288"/>
                                        </p:tgtEl>
                                        <p:attrNameLst>
                                          <p:attrName>style.visibility</p:attrName>
                                        </p:attrNameLst>
                                      </p:cBhvr>
                                      <p:to>
                                        <p:strVal val="visible"/>
                                      </p:to>
                                    </p:set>
                                    <p:animEffect transition="in" filter="circle(in)">
                                      <p:cBhvr>
                                        <p:cTn id="12" dur="2000"/>
                                        <p:tgtEl>
                                          <p:spTgt spid="353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互斥与同步</a:t>
            </a:r>
          </a:p>
        </p:txBody>
      </p:sp>
      <p:grpSp>
        <p:nvGrpSpPr>
          <p:cNvPr id="4" name="Group 54"/>
          <p:cNvGrpSpPr>
            <a:grpSpLocks/>
          </p:cNvGrpSpPr>
          <p:nvPr/>
        </p:nvGrpSpPr>
        <p:grpSpPr bwMode="auto">
          <a:xfrm>
            <a:off x="1763688" y="1035646"/>
            <a:ext cx="5761038" cy="665162"/>
            <a:chOff x="1152" y="1131"/>
            <a:chExt cx="3629" cy="419"/>
          </a:xfrm>
        </p:grpSpPr>
        <p:grpSp>
          <p:nvGrpSpPr>
            <p:cNvPr id="5" name="Group 3"/>
            <p:cNvGrpSpPr>
              <a:grpSpLocks/>
            </p:cNvGrpSpPr>
            <p:nvPr/>
          </p:nvGrpSpPr>
          <p:grpSpPr bwMode="auto">
            <a:xfrm>
              <a:off x="1152" y="1131"/>
              <a:ext cx="480" cy="419"/>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6"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7" name="Text Box 12"/>
            <p:cNvSpPr txBox="1">
              <a:spLocks noChangeArrowheads="1"/>
            </p:cNvSpPr>
            <p:nvPr/>
          </p:nvSpPr>
          <p:spPr bwMode="auto">
            <a:xfrm>
              <a:off x="2112" y="1179"/>
              <a:ext cx="26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并发的原理</a:t>
              </a:r>
              <a:endParaRPr lang="en-US" altLang="zh-CN" sz="2800" dirty="0">
                <a:latin typeface="+mn-ea"/>
                <a:ea typeface="+mn-ea"/>
              </a:endParaRPr>
            </a:p>
          </p:txBody>
        </p:sp>
        <p:sp>
          <p:nvSpPr>
            <p:cNvPr id="8" name="Text Box 13"/>
            <p:cNvSpPr txBox="1">
              <a:spLocks noChangeArrowheads="1"/>
            </p:cNvSpPr>
            <p:nvPr/>
          </p:nvSpPr>
          <p:spPr bwMode="gray">
            <a:xfrm>
              <a:off x="1276" y="1193"/>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grpSp>
      <p:grpSp>
        <p:nvGrpSpPr>
          <p:cNvPr id="12" name="Group 55"/>
          <p:cNvGrpSpPr>
            <a:grpSpLocks/>
          </p:cNvGrpSpPr>
          <p:nvPr/>
        </p:nvGrpSpPr>
        <p:grpSpPr bwMode="auto">
          <a:xfrm>
            <a:off x="1763688" y="1772816"/>
            <a:ext cx="5410200" cy="665162"/>
            <a:chOff x="1152" y="1707"/>
            <a:chExt cx="3408" cy="419"/>
          </a:xfrm>
        </p:grpSpPr>
        <p:grpSp>
          <p:nvGrpSpPr>
            <p:cNvPr id="13" name="Group 7"/>
            <p:cNvGrpSpPr>
              <a:grpSpLocks/>
            </p:cNvGrpSpPr>
            <p:nvPr/>
          </p:nvGrpSpPr>
          <p:grpSpPr bwMode="auto">
            <a:xfrm>
              <a:off x="1152" y="1707"/>
              <a:ext cx="480" cy="419"/>
              <a:chOff x="3174" y="2656"/>
              <a:chExt cx="1549" cy="1351"/>
            </a:xfrm>
          </p:grpSpPr>
          <p:sp>
            <p:nvSpPr>
              <p:cNvPr id="16"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7"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8"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14"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5" name="Text Box 16"/>
            <p:cNvSpPr txBox="1">
              <a:spLocks noChangeArrowheads="1"/>
            </p:cNvSpPr>
            <p:nvPr/>
          </p:nvSpPr>
          <p:spPr bwMode="gray">
            <a:xfrm>
              <a:off x="1276" y="1769"/>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grpSp>
        <p:nvGrpSpPr>
          <p:cNvPr id="19" name="Group 56"/>
          <p:cNvGrpSpPr>
            <a:grpSpLocks/>
          </p:cNvGrpSpPr>
          <p:nvPr/>
        </p:nvGrpSpPr>
        <p:grpSpPr bwMode="auto">
          <a:xfrm>
            <a:off x="1763688" y="2492896"/>
            <a:ext cx="5410200" cy="665162"/>
            <a:chOff x="1152" y="2269"/>
            <a:chExt cx="3408" cy="419"/>
          </a:xfrm>
        </p:grpSpPr>
        <p:grpSp>
          <p:nvGrpSpPr>
            <p:cNvPr id="20" name="Group 17"/>
            <p:cNvGrpSpPr>
              <a:grpSpLocks/>
            </p:cNvGrpSpPr>
            <p:nvPr/>
          </p:nvGrpSpPr>
          <p:grpSpPr bwMode="auto">
            <a:xfrm>
              <a:off x="1152" y="2269"/>
              <a:ext cx="480" cy="419"/>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25"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1"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2" name="Text Box 27"/>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grpSp>
      <p:sp>
        <p:nvSpPr>
          <p:cNvPr id="33" name="Text Box 12"/>
          <p:cNvSpPr txBox="1">
            <a:spLocks noChangeArrowheads="1"/>
          </p:cNvSpPr>
          <p:nvPr/>
        </p:nvSpPr>
        <p:spPr bwMode="auto">
          <a:xfrm>
            <a:off x="3282926" y="1812503"/>
            <a:ext cx="20113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互斥</a:t>
            </a:r>
            <a:endParaRPr lang="en-US" altLang="zh-CN" sz="2800" dirty="0">
              <a:latin typeface="+mn-ea"/>
              <a:ea typeface="+mn-ea"/>
            </a:endParaRPr>
          </a:p>
        </p:txBody>
      </p:sp>
      <p:sp>
        <p:nvSpPr>
          <p:cNvPr id="34" name="Text Box 12"/>
          <p:cNvSpPr txBox="1">
            <a:spLocks noChangeArrowheads="1"/>
          </p:cNvSpPr>
          <p:nvPr/>
        </p:nvSpPr>
        <p:spPr bwMode="auto">
          <a:xfrm>
            <a:off x="3275856" y="2492896"/>
            <a:ext cx="2883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信号量</a:t>
            </a:r>
            <a:endParaRPr lang="en-US" altLang="zh-CN" sz="2800" dirty="0">
              <a:latin typeface="+mn-ea"/>
              <a:ea typeface="+mn-ea"/>
            </a:endParaRPr>
          </a:p>
        </p:txBody>
      </p:sp>
      <p:sp>
        <p:nvSpPr>
          <p:cNvPr id="35" name="Text Box 12"/>
          <p:cNvSpPr txBox="1">
            <a:spLocks noChangeArrowheads="1"/>
          </p:cNvSpPr>
          <p:nvPr/>
        </p:nvSpPr>
        <p:spPr bwMode="auto">
          <a:xfrm>
            <a:off x="3285506" y="4005064"/>
            <a:ext cx="4241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rPr>
              <a:t>读者</a:t>
            </a:r>
            <a:r>
              <a:rPr lang="en-US" altLang="zh-CN" sz="2800" dirty="0">
                <a:latin typeface="+mn-ea"/>
              </a:rPr>
              <a:t>/</a:t>
            </a:r>
            <a:r>
              <a:rPr lang="zh-CN" altLang="en-US" sz="2800" dirty="0">
                <a:latin typeface="+mn-ea"/>
              </a:rPr>
              <a:t>写者问题</a:t>
            </a:r>
            <a:endParaRPr lang="en-US" altLang="zh-CN" sz="2800" dirty="0">
              <a:latin typeface="+mn-ea"/>
            </a:endParaRPr>
          </a:p>
        </p:txBody>
      </p:sp>
      <p:grpSp>
        <p:nvGrpSpPr>
          <p:cNvPr id="36" name="Group 57">
            <a:extLst>
              <a:ext uri="{FF2B5EF4-FFF2-40B4-BE49-F238E27FC236}">
                <a16:creationId xmlns:a16="http://schemas.microsoft.com/office/drawing/2014/main" id="{6416E2D9-79DA-5C4A-86E1-023A73514647}"/>
              </a:ext>
            </a:extLst>
          </p:cNvPr>
          <p:cNvGrpSpPr>
            <a:grpSpLocks/>
          </p:cNvGrpSpPr>
          <p:nvPr/>
        </p:nvGrpSpPr>
        <p:grpSpPr bwMode="auto">
          <a:xfrm>
            <a:off x="1763688" y="3267894"/>
            <a:ext cx="5410200" cy="665162"/>
            <a:chOff x="1152" y="2845"/>
            <a:chExt cx="3408" cy="419"/>
          </a:xfrm>
        </p:grpSpPr>
        <p:grpSp>
          <p:nvGrpSpPr>
            <p:cNvPr id="37" name="Group 21">
              <a:extLst>
                <a:ext uri="{FF2B5EF4-FFF2-40B4-BE49-F238E27FC236}">
                  <a16:creationId xmlns:a16="http://schemas.microsoft.com/office/drawing/2014/main" id="{A24506B1-E7A1-DC4A-BC5D-FCC3C317A760}"/>
                </a:ext>
              </a:extLst>
            </p:cNvPr>
            <p:cNvGrpSpPr>
              <a:grpSpLocks/>
            </p:cNvGrpSpPr>
            <p:nvPr/>
          </p:nvGrpSpPr>
          <p:grpSpPr bwMode="auto">
            <a:xfrm>
              <a:off x="1152" y="2845"/>
              <a:ext cx="480" cy="419"/>
              <a:chOff x="3174" y="2656"/>
              <a:chExt cx="1549" cy="1351"/>
            </a:xfrm>
          </p:grpSpPr>
          <p:sp>
            <p:nvSpPr>
              <p:cNvPr id="40" name="AutoShape 22">
                <a:extLst>
                  <a:ext uri="{FF2B5EF4-FFF2-40B4-BE49-F238E27FC236}">
                    <a16:creationId xmlns:a16="http://schemas.microsoft.com/office/drawing/2014/main" id="{0B922E10-0265-DD4A-B4C8-2607157037B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1" name="AutoShape 23">
                <a:extLst>
                  <a:ext uri="{FF2B5EF4-FFF2-40B4-BE49-F238E27FC236}">
                    <a16:creationId xmlns:a16="http://schemas.microsoft.com/office/drawing/2014/main" id="{FF0EAA88-EFF9-EE41-A39A-7FA02EC16ECB}"/>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2" name="AutoShape 24">
                <a:extLst>
                  <a:ext uri="{FF2B5EF4-FFF2-40B4-BE49-F238E27FC236}">
                    <a16:creationId xmlns:a16="http://schemas.microsoft.com/office/drawing/2014/main" id="{6E1E1C3E-954C-A346-80B9-F7BA57DC3EB2}"/>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38" name="Line 28">
              <a:extLst>
                <a:ext uri="{FF2B5EF4-FFF2-40B4-BE49-F238E27FC236}">
                  <a16:creationId xmlns:a16="http://schemas.microsoft.com/office/drawing/2014/main" id="{5C4D25E0-2E47-4141-91EF-6AB2C97A0ED7}"/>
                </a:ext>
              </a:extLst>
            </p:cNvPr>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30">
              <a:extLst>
                <a:ext uri="{FF2B5EF4-FFF2-40B4-BE49-F238E27FC236}">
                  <a16:creationId xmlns:a16="http://schemas.microsoft.com/office/drawing/2014/main" id="{9C10BFDB-4EAA-5A44-ABED-348260442698}"/>
                </a:ext>
              </a:extLst>
            </p:cNvPr>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grpSp>
      <p:sp>
        <p:nvSpPr>
          <p:cNvPr id="43" name="Text Box 12">
            <a:extLst>
              <a:ext uri="{FF2B5EF4-FFF2-40B4-BE49-F238E27FC236}">
                <a16:creationId xmlns:a16="http://schemas.microsoft.com/office/drawing/2014/main" id="{96FF7026-2BD8-EF4D-A749-152741A691BE}"/>
              </a:ext>
            </a:extLst>
          </p:cNvPr>
          <p:cNvSpPr txBox="1">
            <a:spLocks noChangeArrowheads="1"/>
          </p:cNvSpPr>
          <p:nvPr/>
        </p:nvSpPr>
        <p:spPr bwMode="auto">
          <a:xfrm>
            <a:off x="3282926" y="3296131"/>
            <a:ext cx="330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生产者</a:t>
            </a:r>
            <a:r>
              <a:rPr lang="en-US" altLang="zh-CN" sz="2800" dirty="0">
                <a:latin typeface="+mn-ea"/>
                <a:ea typeface="+mn-ea"/>
              </a:rPr>
              <a:t>/</a:t>
            </a:r>
            <a:r>
              <a:rPr lang="zh-CN" altLang="en-US" sz="2800" dirty="0">
                <a:latin typeface="+mn-ea"/>
                <a:ea typeface="+mn-ea"/>
              </a:rPr>
              <a:t>消费者问题</a:t>
            </a:r>
            <a:endParaRPr lang="en-US" altLang="zh-CN" sz="2800" dirty="0">
              <a:latin typeface="+mn-ea"/>
              <a:ea typeface="+mn-ea"/>
            </a:endParaRPr>
          </a:p>
        </p:txBody>
      </p:sp>
      <p:grpSp>
        <p:nvGrpSpPr>
          <p:cNvPr id="44" name="Group 56">
            <a:extLst>
              <a:ext uri="{FF2B5EF4-FFF2-40B4-BE49-F238E27FC236}">
                <a16:creationId xmlns:a16="http://schemas.microsoft.com/office/drawing/2014/main" id="{50F27B3D-854D-2A49-B41A-F7C5078A7F29}"/>
              </a:ext>
            </a:extLst>
          </p:cNvPr>
          <p:cNvGrpSpPr>
            <a:grpSpLocks/>
          </p:cNvGrpSpPr>
          <p:nvPr/>
        </p:nvGrpSpPr>
        <p:grpSpPr bwMode="auto">
          <a:xfrm>
            <a:off x="1770083" y="4042320"/>
            <a:ext cx="5410200" cy="665162"/>
            <a:chOff x="1152" y="2269"/>
            <a:chExt cx="3408" cy="419"/>
          </a:xfrm>
        </p:grpSpPr>
        <p:grpSp>
          <p:nvGrpSpPr>
            <p:cNvPr id="45" name="Group 17">
              <a:extLst>
                <a:ext uri="{FF2B5EF4-FFF2-40B4-BE49-F238E27FC236}">
                  <a16:creationId xmlns:a16="http://schemas.microsoft.com/office/drawing/2014/main" id="{C3F21BBE-F551-B44A-A25C-9F099B8E4DE0}"/>
                </a:ext>
              </a:extLst>
            </p:cNvPr>
            <p:cNvGrpSpPr>
              <a:grpSpLocks/>
            </p:cNvGrpSpPr>
            <p:nvPr/>
          </p:nvGrpSpPr>
          <p:grpSpPr bwMode="auto">
            <a:xfrm>
              <a:off x="1152" y="2269"/>
              <a:ext cx="480" cy="419"/>
              <a:chOff x="1110" y="2656"/>
              <a:chExt cx="1549" cy="1351"/>
            </a:xfrm>
          </p:grpSpPr>
          <p:sp>
            <p:nvSpPr>
              <p:cNvPr id="48" name="AutoShape 18">
                <a:extLst>
                  <a:ext uri="{FF2B5EF4-FFF2-40B4-BE49-F238E27FC236}">
                    <a16:creationId xmlns:a16="http://schemas.microsoft.com/office/drawing/2014/main" id="{F4A3F29A-C88D-CE42-95AC-FED60176F84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9" name="AutoShape 19">
                <a:extLst>
                  <a:ext uri="{FF2B5EF4-FFF2-40B4-BE49-F238E27FC236}">
                    <a16:creationId xmlns:a16="http://schemas.microsoft.com/office/drawing/2014/main" id="{BFEA7763-8141-2945-9AB9-13E90653433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50" name="AutoShape 20">
                <a:extLst>
                  <a:ext uri="{FF2B5EF4-FFF2-40B4-BE49-F238E27FC236}">
                    <a16:creationId xmlns:a16="http://schemas.microsoft.com/office/drawing/2014/main" id="{A44A9724-A333-D24C-83E2-A3D28EAAA609}"/>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46" name="Line 25">
              <a:extLst>
                <a:ext uri="{FF2B5EF4-FFF2-40B4-BE49-F238E27FC236}">
                  <a16:creationId xmlns:a16="http://schemas.microsoft.com/office/drawing/2014/main" id="{77281623-B56D-2C46-9E30-0B5F0B30C770}"/>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7" name="Text Box 27">
              <a:extLst>
                <a:ext uri="{FF2B5EF4-FFF2-40B4-BE49-F238E27FC236}">
                  <a16:creationId xmlns:a16="http://schemas.microsoft.com/office/drawing/2014/main" id="{58FF1E7D-FC34-4046-9B08-74B959CF900A}"/>
                </a:ext>
              </a:extLst>
            </p:cNvPr>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grpSp>
      <p:sp>
        <p:nvSpPr>
          <p:cNvPr id="51" name="Text Box 12">
            <a:extLst>
              <a:ext uri="{FF2B5EF4-FFF2-40B4-BE49-F238E27FC236}">
                <a16:creationId xmlns:a16="http://schemas.microsoft.com/office/drawing/2014/main" id="{DC62EC99-BB1E-DA43-8492-EBE7A1459206}"/>
              </a:ext>
            </a:extLst>
          </p:cNvPr>
          <p:cNvSpPr txBox="1">
            <a:spLocks noChangeArrowheads="1"/>
          </p:cNvSpPr>
          <p:nvPr/>
        </p:nvSpPr>
        <p:spPr bwMode="auto">
          <a:xfrm>
            <a:off x="3279111" y="5534894"/>
            <a:ext cx="4241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消息传递</a:t>
            </a:r>
            <a:endParaRPr lang="en-US" altLang="zh-CN" sz="2800" dirty="0">
              <a:latin typeface="+mn-ea"/>
              <a:ea typeface="+mn-ea"/>
            </a:endParaRPr>
          </a:p>
        </p:txBody>
      </p:sp>
      <p:grpSp>
        <p:nvGrpSpPr>
          <p:cNvPr id="52" name="Group 57">
            <a:extLst>
              <a:ext uri="{FF2B5EF4-FFF2-40B4-BE49-F238E27FC236}">
                <a16:creationId xmlns:a16="http://schemas.microsoft.com/office/drawing/2014/main" id="{A564EEDB-4E2C-4949-AD92-1D30BF86E3CD}"/>
              </a:ext>
            </a:extLst>
          </p:cNvPr>
          <p:cNvGrpSpPr>
            <a:grpSpLocks/>
          </p:cNvGrpSpPr>
          <p:nvPr/>
        </p:nvGrpSpPr>
        <p:grpSpPr bwMode="auto">
          <a:xfrm>
            <a:off x="1763688" y="4869160"/>
            <a:ext cx="5410200" cy="665162"/>
            <a:chOff x="1152" y="2845"/>
            <a:chExt cx="3408" cy="419"/>
          </a:xfrm>
        </p:grpSpPr>
        <p:grpSp>
          <p:nvGrpSpPr>
            <p:cNvPr id="53" name="Group 21">
              <a:extLst>
                <a:ext uri="{FF2B5EF4-FFF2-40B4-BE49-F238E27FC236}">
                  <a16:creationId xmlns:a16="http://schemas.microsoft.com/office/drawing/2014/main" id="{D9A2CC20-5DCA-3244-B23A-A0CF13A48D38}"/>
                </a:ext>
              </a:extLst>
            </p:cNvPr>
            <p:cNvGrpSpPr>
              <a:grpSpLocks/>
            </p:cNvGrpSpPr>
            <p:nvPr/>
          </p:nvGrpSpPr>
          <p:grpSpPr bwMode="auto">
            <a:xfrm>
              <a:off x="1152" y="2845"/>
              <a:ext cx="480" cy="419"/>
              <a:chOff x="3174" y="2656"/>
              <a:chExt cx="1549" cy="1351"/>
            </a:xfrm>
          </p:grpSpPr>
          <p:sp>
            <p:nvSpPr>
              <p:cNvPr id="56" name="AutoShape 22">
                <a:extLst>
                  <a:ext uri="{FF2B5EF4-FFF2-40B4-BE49-F238E27FC236}">
                    <a16:creationId xmlns:a16="http://schemas.microsoft.com/office/drawing/2014/main" id="{E50EBD66-0D46-5F46-90D0-6AFFB4331B9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57" name="AutoShape 23">
                <a:extLst>
                  <a:ext uri="{FF2B5EF4-FFF2-40B4-BE49-F238E27FC236}">
                    <a16:creationId xmlns:a16="http://schemas.microsoft.com/office/drawing/2014/main" id="{709EFFBF-7A22-D94B-8452-A3AFBB9BA92C}"/>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58" name="AutoShape 24">
                <a:extLst>
                  <a:ext uri="{FF2B5EF4-FFF2-40B4-BE49-F238E27FC236}">
                    <a16:creationId xmlns:a16="http://schemas.microsoft.com/office/drawing/2014/main" id="{C912A708-B28F-1445-9B16-E1861E103A5C}"/>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54" name="Line 28">
              <a:extLst>
                <a:ext uri="{FF2B5EF4-FFF2-40B4-BE49-F238E27FC236}">
                  <a16:creationId xmlns:a16="http://schemas.microsoft.com/office/drawing/2014/main" id="{8705A9AC-BED3-5B40-A531-7BDD1A0E6457}"/>
                </a:ext>
              </a:extLst>
            </p:cNvPr>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55" name="Text Box 30">
              <a:extLst>
                <a:ext uri="{FF2B5EF4-FFF2-40B4-BE49-F238E27FC236}">
                  <a16:creationId xmlns:a16="http://schemas.microsoft.com/office/drawing/2014/main" id="{AAA28E12-33D5-2844-8B7D-44A5205952B4}"/>
                </a:ext>
              </a:extLst>
            </p:cNvPr>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6</a:t>
              </a:r>
            </a:p>
          </p:txBody>
        </p:sp>
      </p:grpSp>
      <p:sp>
        <p:nvSpPr>
          <p:cNvPr id="59" name="Text Box 12">
            <a:extLst>
              <a:ext uri="{FF2B5EF4-FFF2-40B4-BE49-F238E27FC236}">
                <a16:creationId xmlns:a16="http://schemas.microsoft.com/office/drawing/2014/main" id="{A413E752-4CBF-AC4F-846E-A42EC6548F39}"/>
              </a:ext>
            </a:extLst>
          </p:cNvPr>
          <p:cNvSpPr txBox="1">
            <a:spLocks noChangeArrowheads="1"/>
          </p:cNvSpPr>
          <p:nvPr/>
        </p:nvSpPr>
        <p:spPr bwMode="auto">
          <a:xfrm>
            <a:off x="3282926" y="4897397"/>
            <a:ext cx="28833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管程</a:t>
            </a:r>
            <a:endParaRPr lang="en-US" altLang="zh-CN" sz="2800" dirty="0">
              <a:latin typeface="+mn-ea"/>
              <a:ea typeface="+mn-ea"/>
            </a:endParaRPr>
          </a:p>
        </p:txBody>
      </p:sp>
      <p:grpSp>
        <p:nvGrpSpPr>
          <p:cNvPr id="60" name="Group 56">
            <a:extLst>
              <a:ext uri="{FF2B5EF4-FFF2-40B4-BE49-F238E27FC236}">
                <a16:creationId xmlns:a16="http://schemas.microsoft.com/office/drawing/2014/main" id="{9EBEC928-1032-B749-9EA8-66143D46C452}"/>
              </a:ext>
            </a:extLst>
          </p:cNvPr>
          <p:cNvGrpSpPr>
            <a:grpSpLocks/>
          </p:cNvGrpSpPr>
          <p:nvPr/>
        </p:nvGrpSpPr>
        <p:grpSpPr bwMode="auto">
          <a:xfrm>
            <a:off x="1763688" y="5572150"/>
            <a:ext cx="5410200" cy="665162"/>
            <a:chOff x="1152" y="2269"/>
            <a:chExt cx="3408" cy="419"/>
          </a:xfrm>
        </p:grpSpPr>
        <p:grpSp>
          <p:nvGrpSpPr>
            <p:cNvPr id="61" name="Group 17">
              <a:extLst>
                <a:ext uri="{FF2B5EF4-FFF2-40B4-BE49-F238E27FC236}">
                  <a16:creationId xmlns:a16="http://schemas.microsoft.com/office/drawing/2014/main" id="{6BBCD87A-DA5D-C048-9B34-F46477648CC2}"/>
                </a:ext>
              </a:extLst>
            </p:cNvPr>
            <p:cNvGrpSpPr>
              <a:grpSpLocks/>
            </p:cNvGrpSpPr>
            <p:nvPr/>
          </p:nvGrpSpPr>
          <p:grpSpPr bwMode="auto">
            <a:xfrm>
              <a:off x="1152" y="2269"/>
              <a:ext cx="480" cy="419"/>
              <a:chOff x="1110" y="2656"/>
              <a:chExt cx="1549" cy="1351"/>
            </a:xfrm>
          </p:grpSpPr>
          <p:sp>
            <p:nvSpPr>
              <p:cNvPr id="64" name="AutoShape 18">
                <a:extLst>
                  <a:ext uri="{FF2B5EF4-FFF2-40B4-BE49-F238E27FC236}">
                    <a16:creationId xmlns:a16="http://schemas.microsoft.com/office/drawing/2014/main" id="{5A6CEF73-9CE8-0F49-A03D-946AD88FBD5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5" name="AutoShape 19">
                <a:extLst>
                  <a:ext uri="{FF2B5EF4-FFF2-40B4-BE49-F238E27FC236}">
                    <a16:creationId xmlns:a16="http://schemas.microsoft.com/office/drawing/2014/main" id="{E0C61207-EDE7-6941-B9FA-76B31F6E5E9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6" name="AutoShape 20">
                <a:extLst>
                  <a:ext uri="{FF2B5EF4-FFF2-40B4-BE49-F238E27FC236}">
                    <a16:creationId xmlns:a16="http://schemas.microsoft.com/office/drawing/2014/main" id="{FB918A15-1E2E-D34E-AAE8-DAB5AD04FDD9}"/>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62" name="Line 25">
              <a:extLst>
                <a:ext uri="{FF2B5EF4-FFF2-40B4-BE49-F238E27FC236}">
                  <a16:creationId xmlns:a16="http://schemas.microsoft.com/office/drawing/2014/main" id="{0A706E9C-27C9-E543-ACE2-B11DA4A4DE0A}"/>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3" name="Text Box 27">
              <a:extLst>
                <a:ext uri="{FF2B5EF4-FFF2-40B4-BE49-F238E27FC236}">
                  <a16:creationId xmlns:a16="http://schemas.microsoft.com/office/drawing/2014/main" id="{3937C31D-78F7-CB4A-B846-10FEF260CD98}"/>
                </a:ext>
              </a:extLst>
            </p:cNvPr>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7</a:t>
              </a:r>
            </a:p>
          </p:txBody>
        </p:sp>
      </p:grpSp>
    </p:spTree>
    <p:extLst>
      <p:ext uri="{BB962C8B-B14F-4D97-AF65-F5344CB8AC3E}">
        <p14:creationId xmlns:p14="http://schemas.microsoft.com/office/powerpoint/2010/main" val="156214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ircle(in)">
                                      <p:cBhvr>
                                        <p:cTn id="19" dur="2000"/>
                                        <p:tgtEl>
                                          <p:spTgt spid="34"/>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ircle(in)">
                                      <p:cBhvr>
                                        <p:cTn id="22" dur="2000"/>
                                        <p:tgtEl>
                                          <p:spTgt spid="35"/>
                                        </p:tgtEl>
                                      </p:cBhvr>
                                    </p:animEffect>
                                  </p:childTnLst>
                                </p:cTn>
                              </p:par>
                              <p:par>
                                <p:cTn id="23" presetID="6" presetClass="entr" presetSubtype="16"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ircle(in)">
                                      <p:cBhvr>
                                        <p:cTn id="25" dur="2000"/>
                                        <p:tgtEl>
                                          <p:spTgt spid="36"/>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circle(in)">
                                      <p:cBhvr>
                                        <p:cTn id="28" dur="2000"/>
                                        <p:tgtEl>
                                          <p:spTgt spid="43"/>
                                        </p:tgtEl>
                                      </p:cBhvr>
                                    </p:animEffect>
                                  </p:childTnLst>
                                </p:cTn>
                              </p:par>
                              <p:par>
                                <p:cTn id="29" presetID="6" presetClass="entr" presetSubtype="16"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circle(in)">
                                      <p:cBhvr>
                                        <p:cTn id="31" dur="2000"/>
                                        <p:tgtEl>
                                          <p:spTgt spid="44"/>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circle(in)">
                                      <p:cBhvr>
                                        <p:cTn id="34" dur="2000"/>
                                        <p:tgtEl>
                                          <p:spTgt spid="51"/>
                                        </p:tgtEl>
                                      </p:cBhvr>
                                    </p:animEffect>
                                  </p:childTnLst>
                                </p:cTn>
                              </p:par>
                              <p:par>
                                <p:cTn id="35" presetID="6" presetClass="entr" presetSubtype="16"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circle(in)">
                                      <p:cBhvr>
                                        <p:cTn id="37" dur="2000"/>
                                        <p:tgtEl>
                                          <p:spTgt spid="5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circle(in)">
                                      <p:cBhvr>
                                        <p:cTn id="40" dur="2000"/>
                                        <p:tgtEl>
                                          <p:spTgt spid="59"/>
                                        </p:tgtEl>
                                      </p:cBhvr>
                                    </p:animEffect>
                                  </p:childTnLst>
                                </p:cTn>
                              </p:par>
                              <p:par>
                                <p:cTn id="41" presetID="6" presetClass="entr" presetSubtype="16"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circle(in)">
                                      <p:cBhvr>
                                        <p:cTn id="43"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3" grpId="0"/>
      <p:bldP spid="51"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980728"/>
            <a:ext cx="8229600" cy="4525963"/>
          </a:xfrm>
        </p:spPr>
        <p:txBody>
          <a:bodyPr/>
          <a:lstStyle/>
          <a:p>
            <a:pPr eaLnBrk="1" hangingPunct="1"/>
            <a:r>
              <a:rPr lang="zh-CN" altLang="en-US" b="0" dirty="0"/>
              <a:t>第一次改进</a:t>
            </a:r>
            <a:r>
              <a:rPr lang="en-US" altLang="zh-CN" b="0" dirty="0"/>
              <a:t>——</a:t>
            </a:r>
            <a:r>
              <a:rPr lang="zh-CN" altLang="en-US" b="0" dirty="0"/>
              <a:t>设置临界区状态标志（续）</a:t>
            </a:r>
            <a:endParaRPr lang="zh-CN" altLang="en-US" sz="2400" b="0" dirty="0">
              <a:latin typeface="宋体" pitchFamily="2" charset="-122"/>
              <a:ea typeface="宋体" pitchFamily="2" charset="-122"/>
            </a:endParaRPr>
          </a:p>
        </p:txBody>
      </p:sp>
      <p:grpSp>
        <p:nvGrpSpPr>
          <p:cNvPr id="438280" name="Group 8"/>
          <p:cNvGrpSpPr>
            <a:grpSpLocks/>
          </p:cNvGrpSpPr>
          <p:nvPr/>
        </p:nvGrpSpPr>
        <p:grpSpPr bwMode="auto">
          <a:xfrm>
            <a:off x="862013" y="1733550"/>
            <a:ext cx="762000" cy="609600"/>
            <a:chOff x="1776" y="768"/>
            <a:chExt cx="480" cy="384"/>
          </a:xfrm>
        </p:grpSpPr>
        <p:sp>
          <p:nvSpPr>
            <p:cNvPr id="438281" name="Text Box 9"/>
            <p:cNvSpPr txBox="1">
              <a:spLocks noChangeArrowheads="1"/>
            </p:cNvSpPr>
            <p:nvPr/>
          </p:nvSpPr>
          <p:spPr bwMode="auto">
            <a:xfrm>
              <a:off x="1872" y="8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rPr>
                <a:t>P0</a:t>
              </a:r>
            </a:p>
          </p:txBody>
        </p:sp>
        <p:sp>
          <p:nvSpPr>
            <p:cNvPr id="438282" name="Oval 10"/>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8283" name="Text Box 11">
            <a:hlinkClick r:id="" action="ppaction://noaction" highlightClick="1"/>
            <a:hlinkHover r:id="" action="ppaction://noaction" highlightClick="1"/>
          </p:cNvPr>
          <p:cNvSpPr txBox="1">
            <a:spLocks noChangeArrowheads="1"/>
          </p:cNvSpPr>
          <p:nvPr/>
        </p:nvSpPr>
        <p:spPr bwMode="auto">
          <a:xfrm>
            <a:off x="1471613" y="241935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effectLst>
                  <a:outerShdw blurRad="38100" dist="38100" dir="2700000" algn="tl">
                    <a:srgbClr val="C0C0C0"/>
                  </a:outerShdw>
                </a:effectLst>
                <a:latin typeface="Times New Roman" pitchFamily="18" charset="0"/>
                <a:ea typeface="仿宋_GB2312" pitchFamily="49" charset="-122"/>
              </a:rPr>
              <a:t>If  flag[1]==false</a:t>
            </a:r>
          </a:p>
        </p:txBody>
      </p:sp>
      <p:sp>
        <p:nvSpPr>
          <p:cNvPr id="438284" name="Text Box 12"/>
          <p:cNvSpPr txBox="1">
            <a:spLocks noChangeArrowheads="1"/>
          </p:cNvSpPr>
          <p:nvPr/>
        </p:nvSpPr>
        <p:spPr bwMode="auto">
          <a:xfrm>
            <a:off x="1692275" y="3357563"/>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ffectLst>
                  <a:outerShdw blurRad="38100" dist="38100" dir="2700000" algn="tl">
                    <a:srgbClr val="C0C0C0"/>
                  </a:outerShdw>
                </a:effectLst>
                <a:latin typeface="Times New Roman" pitchFamily="18" charset="0"/>
                <a:ea typeface="仿宋_GB2312" pitchFamily="49" charset="-122"/>
              </a:rPr>
              <a:t>while (flag[1]);</a:t>
            </a:r>
          </a:p>
        </p:txBody>
      </p:sp>
      <p:sp>
        <p:nvSpPr>
          <p:cNvPr id="438285" name="AutoShape 13"/>
          <p:cNvSpPr>
            <a:spLocks noChangeArrowheads="1"/>
          </p:cNvSpPr>
          <p:nvPr/>
        </p:nvSpPr>
        <p:spPr bwMode="auto">
          <a:xfrm>
            <a:off x="2767013" y="2800350"/>
            <a:ext cx="304800" cy="609600"/>
          </a:xfrm>
          <a:prstGeom prst="curvedLeftArrow">
            <a:avLst>
              <a:gd name="adj1" fmla="val 40000"/>
              <a:gd name="adj2" fmla="val 80000"/>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8286" name="Group 14"/>
          <p:cNvGrpSpPr>
            <a:grpSpLocks/>
          </p:cNvGrpSpPr>
          <p:nvPr/>
        </p:nvGrpSpPr>
        <p:grpSpPr bwMode="auto">
          <a:xfrm>
            <a:off x="557213" y="3333750"/>
            <a:ext cx="2209800" cy="838200"/>
            <a:chOff x="192" y="1152"/>
            <a:chExt cx="1392" cy="528"/>
          </a:xfrm>
        </p:grpSpPr>
        <p:grpSp>
          <p:nvGrpSpPr>
            <p:cNvPr id="438287" name="Group 15"/>
            <p:cNvGrpSpPr>
              <a:grpSpLocks/>
            </p:cNvGrpSpPr>
            <p:nvPr/>
          </p:nvGrpSpPr>
          <p:grpSpPr bwMode="auto">
            <a:xfrm>
              <a:off x="1344" y="1488"/>
              <a:ext cx="240" cy="192"/>
              <a:chOff x="1344" y="1632"/>
              <a:chExt cx="240" cy="192"/>
            </a:xfrm>
          </p:grpSpPr>
          <p:sp>
            <p:nvSpPr>
              <p:cNvPr id="438288" name="Oval 16"/>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89" name="Line 17"/>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8290" name="Group 18"/>
            <p:cNvGrpSpPr>
              <a:grpSpLocks/>
            </p:cNvGrpSpPr>
            <p:nvPr/>
          </p:nvGrpSpPr>
          <p:grpSpPr bwMode="auto">
            <a:xfrm>
              <a:off x="192" y="1152"/>
              <a:ext cx="586" cy="384"/>
              <a:chOff x="192" y="1248"/>
              <a:chExt cx="586" cy="384"/>
            </a:xfrm>
          </p:grpSpPr>
          <p:sp>
            <p:nvSpPr>
              <p:cNvPr id="438291" name="AutoShape 19"/>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8292" name="Text Box 20"/>
              <p:cNvSpPr txBox="1">
                <a:spLocks noChangeArrowheads="1"/>
              </p:cNvSpPr>
              <p:nvPr/>
            </p:nvSpPr>
            <p:spPr bwMode="auto">
              <a:xfrm>
                <a:off x="240" y="1248"/>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中断</a:t>
                </a:r>
              </a:p>
            </p:txBody>
          </p:sp>
        </p:grpSp>
      </p:grpSp>
      <p:grpSp>
        <p:nvGrpSpPr>
          <p:cNvPr id="438293" name="Group 21"/>
          <p:cNvGrpSpPr>
            <a:grpSpLocks/>
          </p:cNvGrpSpPr>
          <p:nvPr/>
        </p:nvGrpSpPr>
        <p:grpSpPr bwMode="auto">
          <a:xfrm>
            <a:off x="5129213" y="1657350"/>
            <a:ext cx="762000" cy="609600"/>
            <a:chOff x="1776" y="768"/>
            <a:chExt cx="480" cy="384"/>
          </a:xfrm>
        </p:grpSpPr>
        <p:sp>
          <p:nvSpPr>
            <p:cNvPr id="438294" name="Text Box 22"/>
            <p:cNvSpPr txBox="1">
              <a:spLocks noChangeArrowheads="1"/>
            </p:cNvSpPr>
            <p:nvPr/>
          </p:nvSpPr>
          <p:spPr bwMode="auto">
            <a:xfrm>
              <a:off x="1872" y="8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P1</a:t>
              </a:r>
            </a:p>
          </p:txBody>
        </p:sp>
        <p:sp>
          <p:nvSpPr>
            <p:cNvPr id="438295" name="Oval 23"/>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8296" name="Text Box 24">
            <a:hlinkClick r:id="" action="ppaction://noaction" highlightClick="1"/>
            <a:hlinkHover r:id="" action="ppaction://noaction" highlightClick="1"/>
          </p:cNvPr>
          <p:cNvSpPr txBox="1">
            <a:spLocks noChangeArrowheads="1"/>
          </p:cNvSpPr>
          <p:nvPr/>
        </p:nvSpPr>
        <p:spPr bwMode="auto">
          <a:xfrm>
            <a:off x="5815012" y="2343150"/>
            <a:ext cx="2645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effectLst>
                  <a:outerShdw blurRad="38100" dist="38100" dir="2700000" algn="tl">
                    <a:srgbClr val="C0C0C0"/>
                  </a:outerShdw>
                </a:effectLst>
                <a:latin typeface="Times New Roman" pitchFamily="18" charset="0"/>
                <a:ea typeface="仿宋_GB2312" pitchFamily="49" charset="-122"/>
              </a:rPr>
              <a:t>If  flag[0]==false</a:t>
            </a:r>
          </a:p>
        </p:txBody>
      </p:sp>
      <p:sp>
        <p:nvSpPr>
          <p:cNvPr id="438297" name="AutoShape 25"/>
          <p:cNvSpPr>
            <a:spLocks noChangeArrowheads="1"/>
          </p:cNvSpPr>
          <p:nvPr/>
        </p:nvSpPr>
        <p:spPr bwMode="auto">
          <a:xfrm>
            <a:off x="6577013" y="2724150"/>
            <a:ext cx="304800" cy="609600"/>
          </a:xfrm>
          <a:prstGeom prst="curvedLeftArrow">
            <a:avLst>
              <a:gd name="adj1" fmla="val 40000"/>
              <a:gd name="adj2" fmla="val 80000"/>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298" name="Text Box 26"/>
          <p:cNvSpPr txBox="1">
            <a:spLocks noChangeArrowheads="1"/>
          </p:cNvSpPr>
          <p:nvPr/>
        </p:nvSpPr>
        <p:spPr bwMode="auto">
          <a:xfrm>
            <a:off x="5951538" y="3333750"/>
            <a:ext cx="229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ffectLst>
                  <a:outerShdw blurRad="38100" dist="38100" dir="2700000" algn="tl">
                    <a:srgbClr val="C0C0C0"/>
                  </a:outerShdw>
                </a:effectLst>
                <a:latin typeface="Times New Roman" pitchFamily="18" charset="0"/>
                <a:ea typeface="仿宋_GB2312" pitchFamily="49" charset="-122"/>
              </a:rPr>
              <a:t>while (flag[0]);</a:t>
            </a:r>
          </a:p>
        </p:txBody>
      </p:sp>
      <p:sp>
        <p:nvSpPr>
          <p:cNvPr id="438299" name="Text Box 27"/>
          <p:cNvSpPr txBox="1">
            <a:spLocks noChangeArrowheads="1"/>
          </p:cNvSpPr>
          <p:nvPr/>
        </p:nvSpPr>
        <p:spPr bwMode="auto">
          <a:xfrm>
            <a:off x="1700213" y="4400550"/>
            <a:ext cx="184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ffectLst>
                  <a:outerShdw blurRad="38100" dist="38100" dir="2700000" algn="tl">
                    <a:srgbClr val="C0C0C0"/>
                  </a:outerShdw>
                </a:effectLst>
                <a:latin typeface="Times New Roman" pitchFamily="18" charset="0"/>
                <a:ea typeface="仿宋_GB2312" pitchFamily="49" charset="-122"/>
              </a:rPr>
              <a:t>flag[0]=true;</a:t>
            </a:r>
          </a:p>
        </p:txBody>
      </p:sp>
      <p:grpSp>
        <p:nvGrpSpPr>
          <p:cNvPr id="438300" name="Group 28"/>
          <p:cNvGrpSpPr>
            <a:grpSpLocks/>
          </p:cNvGrpSpPr>
          <p:nvPr/>
        </p:nvGrpSpPr>
        <p:grpSpPr bwMode="auto">
          <a:xfrm>
            <a:off x="557213" y="4476750"/>
            <a:ext cx="2133600" cy="762000"/>
            <a:chOff x="192" y="1872"/>
            <a:chExt cx="1344" cy="480"/>
          </a:xfrm>
        </p:grpSpPr>
        <p:grpSp>
          <p:nvGrpSpPr>
            <p:cNvPr id="438301" name="Group 29"/>
            <p:cNvGrpSpPr>
              <a:grpSpLocks/>
            </p:cNvGrpSpPr>
            <p:nvPr/>
          </p:nvGrpSpPr>
          <p:grpSpPr bwMode="auto">
            <a:xfrm>
              <a:off x="1296" y="2160"/>
              <a:ext cx="240" cy="192"/>
              <a:chOff x="1344" y="1632"/>
              <a:chExt cx="240" cy="192"/>
            </a:xfrm>
          </p:grpSpPr>
          <p:sp>
            <p:nvSpPr>
              <p:cNvPr id="438302" name="Oval 30"/>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03" name="Line 31"/>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8304" name="Group 32"/>
            <p:cNvGrpSpPr>
              <a:grpSpLocks/>
            </p:cNvGrpSpPr>
            <p:nvPr/>
          </p:nvGrpSpPr>
          <p:grpSpPr bwMode="auto">
            <a:xfrm>
              <a:off x="192" y="1872"/>
              <a:ext cx="586" cy="384"/>
              <a:chOff x="192" y="1248"/>
              <a:chExt cx="586" cy="384"/>
            </a:xfrm>
          </p:grpSpPr>
          <p:sp>
            <p:nvSpPr>
              <p:cNvPr id="438305" name="AutoShape 33"/>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8306" name="Text Box 34"/>
              <p:cNvSpPr txBox="1">
                <a:spLocks noChangeArrowheads="1"/>
              </p:cNvSpPr>
              <p:nvPr/>
            </p:nvSpPr>
            <p:spPr bwMode="auto">
              <a:xfrm>
                <a:off x="240" y="1248"/>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中断</a:t>
                </a:r>
              </a:p>
            </p:txBody>
          </p:sp>
        </p:grpSp>
      </p:grpSp>
      <p:grpSp>
        <p:nvGrpSpPr>
          <p:cNvPr id="438307" name="Group 35"/>
          <p:cNvGrpSpPr>
            <a:grpSpLocks/>
          </p:cNvGrpSpPr>
          <p:nvPr/>
        </p:nvGrpSpPr>
        <p:grpSpPr bwMode="auto">
          <a:xfrm>
            <a:off x="4748213" y="3409950"/>
            <a:ext cx="2209800" cy="838200"/>
            <a:chOff x="192" y="1152"/>
            <a:chExt cx="1392" cy="528"/>
          </a:xfrm>
        </p:grpSpPr>
        <p:grpSp>
          <p:nvGrpSpPr>
            <p:cNvPr id="438308" name="Group 36"/>
            <p:cNvGrpSpPr>
              <a:grpSpLocks/>
            </p:cNvGrpSpPr>
            <p:nvPr/>
          </p:nvGrpSpPr>
          <p:grpSpPr bwMode="auto">
            <a:xfrm>
              <a:off x="1344" y="1488"/>
              <a:ext cx="240" cy="192"/>
              <a:chOff x="1344" y="1632"/>
              <a:chExt cx="240" cy="192"/>
            </a:xfrm>
          </p:grpSpPr>
          <p:sp>
            <p:nvSpPr>
              <p:cNvPr id="438309" name="Oval 37"/>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310" name="Line 38"/>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8311" name="Group 39"/>
            <p:cNvGrpSpPr>
              <a:grpSpLocks/>
            </p:cNvGrpSpPr>
            <p:nvPr/>
          </p:nvGrpSpPr>
          <p:grpSpPr bwMode="auto">
            <a:xfrm>
              <a:off x="192" y="1152"/>
              <a:ext cx="586" cy="384"/>
              <a:chOff x="192" y="1248"/>
              <a:chExt cx="586" cy="384"/>
            </a:xfrm>
          </p:grpSpPr>
          <p:sp>
            <p:nvSpPr>
              <p:cNvPr id="438312" name="AutoShape 40"/>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8313" name="Text Box 41"/>
              <p:cNvSpPr txBox="1">
                <a:spLocks noChangeArrowheads="1"/>
              </p:cNvSpPr>
              <p:nvPr/>
            </p:nvSpPr>
            <p:spPr bwMode="auto">
              <a:xfrm>
                <a:off x="240" y="1248"/>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中断</a:t>
                </a:r>
              </a:p>
            </p:txBody>
          </p:sp>
        </p:grpSp>
      </p:grpSp>
      <p:sp>
        <p:nvSpPr>
          <p:cNvPr id="438314" name="Text Box 42"/>
          <p:cNvSpPr txBox="1">
            <a:spLocks noChangeArrowheads="1"/>
          </p:cNvSpPr>
          <p:nvPr/>
        </p:nvSpPr>
        <p:spPr bwMode="auto">
          <a:xfrm>
            <a:off x="5899150" y="4400550"/>
            <a:ext cx="184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ffectLst>
                  <a:outerShdw blurRad="38100" dist="38100" dir="2700000" algn="tl">
                    <a:srgbClr val="C0C0C0"/>
                  </a:outerShdw>
                </a:effectLst>
                <a:latin typeface="Times New Roman" pitchFamily="18" charset="0"/>
                <a:ea typeface="仿宋_GB2312" pitchFamily="49" charset="-122"/>
              </a:rPr>
              <a:t>flag[1]=true;</a:t>
            </a:r>
          </a:p>
        </p:txBody>
      </p:sp>
      <p:grpSp>
        <p:nvGrpSpPr>
          <p:cNvPr id="438315" name="Group 43"/>
          <p:cNvGrpSpPr>
            <a:grpSpLocks/>
          </p:cNvGrpSpPr>
          <p:nvPr/>
        </p:nvGrpSpPr>
        <p:grpSpPr bwMode="auto">
          <a:xfrm>
            <a:off x="3276600" y="4941888"/>
            <a:ext cx="2895600" cy="1295400"/>
            <a:chOff x="1968" y="2256"/>
            <a:chExt cx="1824" cy="816"/>
          </a:xfrm>
        </p:grpSpPr>
        <p:sp>
          <p:nvSpPr>
            <p:cNvPr id="438316" name="Rectangle 44"/>
            <p:cNvSpPr>
              <a:spLocks noChangeArrowheads="1"/>
            </p:cNvSpPr>
            <p:nvPr/>
          </p:nvSpPr>
          <p:spPr bwMode="auto">
            <a:xfrm>
              <a:off x="1968" y="2544"/>
              <a:ext cx="1440" cy="528"/>
            </a:xfrm>
            <a:prstGeom prst="rect">
              <a:avLst/>
            </a:prstGeom>
            <a:solidFill>
              <a:schemeClr val="bg2">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solidFill>
                    <a:srgbClr val="FF0000"/>
                  </a:solidFill>
                  <a:latin typeface="+mn-ea"/>
                  <a:ea typeface="+mn-ea"/>
                </a:rPr>
                <a:t>临界区</a:t>
              </a:r>
            </a:p>
          </p:txBody>
        </p:sp>
        <p:sp>
          <p:nvSpPr>
            <p:cNvPr id="438317" name="Line 45"/>
            <p:cNvSpPr>
              <a:spLocks noChangeShapeType="1"/>
            </p:cNvSpPr>
            <p:nvPr/>
          </p:nvSpPr>
          <p:spPr bwMode="auto">
            <a:xfrm flipH="1">
              <a:off x="3120" y="2256"/>
              <a:ext cx="672" cy="480"/>
            </a:xfrm>
            <a:prstGeom prst="line">
              <a:avLst/>
            </a:prstGeom>
            <a:noFill/>
            <a:ln w="762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8318" name="Line 46"/>
          <p:cNvSpPr>
            <a:spLocks noChangeShapeType="1"/>
          </p:cNvSpPr>
          <p:nvPr/>
        </p:nvSpPr>
        <p:spPr bwMode="auto">
          <a:xfrm>
            <a:off x="2843213" y="5391150"/>
            <a:ext cx="914400" cy="457200"/>
          </a:xfrm>
          <a:prstGeom prst="line">
            <a:avLst/>
          </a:prstGeom>
          <a:noFill/>
          <a:ln w="762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28805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8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2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8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828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38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382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829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82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829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383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3829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383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3831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383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38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3" grpId="0" build="p" autoUpdateAnimBg="0"/>
      <p:bldP spid="438284" grpId="0" build="p" autoUpdateAnimBg="0"/>
      <p:bldP spid="438285" grpId="0" animBg="1"/>
      <p:bldP spid="438296" grpId="0" build="p" autoUpdateAnimBg="0"/>
      <p:bldP spid="438297" grpId="0" animBg="1"/>
      <p:bldP spid="438298" grpId="0" build="p" autoUpdateAnimBg="0"/>
      <p:bldP spid="438299" grpId="0" build="p" autoUpdateAnimBg="0"/>
      <p:bldP spid="438314" grpId="0" build="p" autoUpdateAnimBg="0"/>
      <p:bldP spid="4383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980728"/>
            <a:ext cx="8496944" cy="4525963"/>
          </a:xfrm>
        </p:spPr>
        <p:txBody>
          <a:bodyPr/>
          <a:lstStyle/>
          <a:p>
            <a:pPr eaLnBrk="1" hangingPunct="1"/>
            <a:r>
              <a:rPr lang="zh-CN" altLang="en-US" b="0" dirty="0"/>
              <a:t>第二次改进</a:t>
            </a:r>
            <a:r>
              <a:rPr lang="en-US" altLang="zh-CN" b="0" dirty="0"/>
              <a:t>——</a:t>
            </a:r>
            <a:r>
              <a:rPr lang="zh-CN" altLang="en-US" b="0" dirty="0"/>
              <a:t>预先表明进入临界区的态度</a:t>
            </a:r>
          </a:p>
        </p:txBody>
      </p:sp>
      <p:grpSp>
        <p:nvGrpSpPr>
          <p:cNvPr id="354308" name="Group 4"/>
          <p:cNvGrpSpPr>
            <a:grpSpLocks/>
          </p:cNvGrpSpPr>
          <p:nvPr/>
        </p:nvGrpSpPr>
        <p:grpSpPr bwMode="auto">
          <a:xfrm>
            <a:off x="827088" y="1700808"/>
            <a:ext cx="7345312" cy="2900363"/>
            <a:chOff x="567" y="2251"/>
            <a:chExt cx="4173" cy="1827"/>
          </a:xfrm>
        </p:grpSpPr>
        <p:sp>
          <p:nvSpPr>
            <p:cNvPr id="354309" name="Text Box 5"/>
            <p:cNvSpPr txBox="1">
              <a:spLocks noChangeArrowheads="1"/>
            </p:cNvSpPr>
            <p:nvPr/>
          </p:nvSpPr>
          <p:spPr bwMode="auto">
            <a:xfrm>
              <a:off x="567" y="2251"/>
              <a:ext cx="4173" cy="1827"/>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en-US" altLang="zh-CN" sz="1500" b="1" dirty="0" err="1">
                  <a:solidFill>
                    <a:schemeClr val="tx2"/>
                  </a:solidFill>
                  <a:latin typeface="Times New Roman" pitchFamily="18" charset="0"/>
                </a:rPr>
                <a:t>boolean</a:t>
              </a:r>
              <a:r>
                <a:rPr lang="en-US" altLang="zh-CN" sz="1500" b="1" dirty="0">
                  <a:solidFill>
                    <a:schemeClr val="tx2"/>
                  </a:solidFill>
                  <a:latin typeface="Times New Roman" pitchFamily="18" charset="0"/>
                </a:rPr>
                <a:t> flag[2] = {false, false};                         //</a:t>
              </a:r>
              <a:r>
                <a:rPr lang="zh-CN" altLang="en-US" sz="1600" b="1" dirty="0">
                  <a:solidFill>
                    <a:schemeClr val="tx2"/>
                  </a:solidFill>
                </a:rPr>
                <a:t>共享的全局变量</a:t>
              </a:r>
              <a:endParaRPr lang="zh-CN" altLang="en-US" sz="1600" b="1" dirty="0">
                <a:solidFill>
                  <a:schemeClr val="tx2"/>
                </a:solidFill>
                <a:latin typeface="Times New Roman" pitchFamily="18" charset="0"/>
              </a:endParaRPr>
            </a:p>
            <a:p>
              <a:pPr>
                <a:spcBef>
                  <a:spcPct val="15000"/>
                </a:spcBef>
              </a:pPr>
              <a:endParaRPr lang="en-US" altLang="zh-CN" sz="1500" b="1" dirty="0">
                <a:latin typeface="Times New Roman" pitchFamily="18" charset="0"/>
              </a:endParaRPr>
            </a:p>
            <a:p>
              <a:pPr>
                <a:spcBef>
                  <a:spcPct val="15000"/>
                </a:spcBef>
              </a:pPr>
              <a:r>
                <a:rPr lang="zh-CN" altLang="en-US" sz="1500" b="1" dirty="0">
                  <a:latin typeface="Times New Roman" pitchFamily="18" charset="0"/>
                </a:rPr>
                <a:t>进程</a:t>
              </a:r>
              <a:r>
                <a:rPr lang="en-US" altLang="zh-CN" sz="1500" b="1" dirty="0">
                  <a:latin typeface="Times New Roman" pitchFamily="18" charset="0"/>
                </a:rPr>
                <a:t>P0</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flag[0] = true;                  //</a:t>
              </a:r>
              <a:r>
                <a:rPr lang="zh-CN" altLang="en-US" sz="1500" b="1" dirty="0">
                  <a:latin typeface="Times New Roman" pitchFamily="18" charset="0"/>
                </a:rPr>
                <a:t>进入区</a:t>
              </a:r>
            </a:p>
            <a:p>
              <a:pPr>
                <a:spcBef>
                  <a:spcPct val="15000"/>
                </a:spcBef>
              </a:pPr>
              <a:r>
                <a:rPr lang="en-US" altLang="zh-CN" sz="1500" b="1" dirty="0">
                  <a:latin typeface="Times New Roman" pitchFamily="18" charset="0"/>
                </a:rPr>
                <a:t>    while (flag[1]) ;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flag[0] = false;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sp>
          <p:nvSpPr>
            <p:cNvPr id="354310" name="Text Box 6"/>
            <p:cNvSpPr txBox="1">
              <a:spLocks noChangeArrowheads="1"/>
            </p:cNvSpPr>
            <p:nvPr/>
          </p:nvSpPr>
          <p:spPr bwMode="auto">
            <a:xfrm>
              <a:off x="2690" y="2568"/>
              <a:ext cx="1995" cy="1483"/>
            </a:xfrm>
            <a:prstGeom prst="rect">
              <a:avLst/>
            </a:prstGeom>
            <a:solidFill>
              <a:schemeClr val="tx2">
                <a:lumMod val="60000"/>
                <a:lumOff val="4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5000"/>
                </a:spcBef>
              </a:pPr>
              <a:r>
                <a:rPr lang="zh-CN" altLang="en-US" sz="1500" b="1" dirty="0">
                  <a:latin typeface="Times New Roman" pitchFamily="18" charset="0"/>
                </a:rPr>
                <a:t>进程</a:t>
              </a:r>
              <a:r>
                <a:rPr lang="en-US" altLang="zh-CN" sz="1500" b="1" dirty="0">
                  <a:latin typeface="Times New Roman" pitchFamily="18" charset="0"/>
                </a:rPr>
                <a:t>P1</a:t>
              </a:r>
            </a:p>
            <a:p>
              <a:pPr>
                <a:spcBef>
                  <a:spcPct val="15000"/>
                </a:spcBef>
              </a:pPr>
              <a:r>
                <a:rPr lang="en-US" altLang="zh-CN" sz="1500" b="1" dirty="0">
                  <a:latin typeface="Times New Roman" pitchFamily="18" charset="0"/>
                </a:rPr>
                <a:t>do {</a:t>
              </a:r>
            </a:p>
            <a:p>
              <a:pPr>
                <a:spcBef>
                  <a:spcPct val="15000"/>
                </a:spcBef>
              </a:pPr>
              <a:r>
                <a:rPr lang="en-US" altLang="zh-CN" sz="1500" b="1" dirty="0">
                  <a:latin typeface="Times New Roman" pitchFamily="18" charset="0"/>
                </a:rPr>
                <a:t>    flag[1] = true;                  //</a:t>
              </a:r>
              <a:r>
                <a:rPr lang="zh-CN" altLang="en-US" sz="1500" b="1" dirty="0">
                  <a:latin typeface="Times New Roman" pitchFamily="18" charset="0"/>
                </a:rPr>
                <a:t>进入区</a:t>
              </a:r>
            </a:p>
            <a:p>
              <a:pPr>
                <a:spcBef>
                  <a:spcPct val="15000"/>
                </a:spcBef>
              </a:pPr>
              <a:r>
                <a:rPr lang="en-US" altLang="zh-CN" sz="1500" b="1" dirty="0">
                  <a:latin typeface="Times New Roman" pitchFamily="18" charset="0"/>
                </a:rPr>
                <a:t>    while (flag[0]) ;                //</a:t>
              </a:r>
              <a:r>
                <a:rPr lang="zh-CN" altLang="en-US" sz="1500" b="1" dirty="0">
                  <a:latin typeface="Times New Roman" pitchFamily="18" charset="0"/>
                </a:rPr>
                <a:t>进入区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15000"/>
                </a:spcBef>
              </a:pPr>
              <a:r>
                <a:rPr lang="zh-CN" altLang="en-US" sz="1500" b="1" dirty="0">
                  <a:latin typeface="Times New Roman" pitchFamily="18" charset="0"/>
                </a:rPr>
                <a:t>    </a:t>
              </a:r>
              <a:r>
                <a:rPr lang="en-US" altLang="zh-CN" sz="1500" b="1" dirty="0">
                  <a:latin typeface="Times New Roman" pitchFamily="18" charset="0"/>
                </a:rPr>
                <a:t>flag[1] = false;                 //</a:t>
              </a:r>
              <a:r>
                <a:rPr lang="zh-CN" altLang="en-US" sz="1500" b="1" dirty="0">
                  <a:latin typeface="Times New Roman" pitchFamily="18" charset="0"/>
                </a:rPr>
                <a:t>退出区</a:t>
              </a:r>
            </a:p>
            <a:p>
              <a:pPr>
                <a:spcBef>
                  <a:spcPct val="1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15000"/>
                </a:spcBef>
              </a:pPr>
              <a:r>
                <a:rPr lang="en-US" altLang="zh-CN" sz="1500" b="1" dirty="0">
                  <a:latin typeface="Times New Roman" pitchFamily="18" charset="0"/>
                </a:rPr>
                <a:t>} while (true)</a:t>
              </a:r>
            </a:p>
            <a:p>
              <a:pPr>
                <a:spcBef>
                  <a:spcPct val="15000"/>
                </a:spcBef>
              </a:pPr>
              <a:endParaRPr lang="en-US" altLang="zh-CN" sz="1500" b="1" dirty="0">
                <a:latin typeface="Times New Roman" pitchFamily="18" charset="0"/>
              </a:endParaRPr>
            </a:p>
          </p:txBody>
        </p:sp>
      </p:grpSp>
      <p:sp>
        <p:nvSpPr>
          <p:cNvPr id="354312" name="Text Box 8"/>
          <p:cNvSpPr txBox="1">
            <a:spLocks noChangeArrowheads="1"/>
          </p:cNvSpPr>
          <p:nvPr/>
        </p:nvSpPr>
        <p:spPr bwMode="auto">
          <a:xfrm>
            <a:off x="1547664" y="4869160"/>
            <a:ext cx="5255542" cy="11922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b="1" dirty="0"/>
              <a:t>备注：</a:t>
            </a:r>
          </a:p>
          <a:p>
            <a:pPr lvl="1" eaLnBrk="1" hangingPunct="1">
              <a:spcBef>
                <a:spcPct val="50000"/>
              </a:spcBef>
              <a:buFont typeface="Wingdings" pitchFamily="2" charset="2"/>
              <a:buChar char="l"/>
            </a:pPr>
            <a:r>
              <a:rPr lang="zh-CN" altLang="en-US" b="1" dirty="0"/>
              <a:t>实现了互斥访问。</a:t>
            </a:r>
          </a:p>
          <a:p>
            <a:pPr lvl="1" eaLnBrk="1" hangingPunct="1">
              <a:spcBef>
                <a:spcPct val="50000"/>
              </a:spcBef>
              <a:buFont typeface="Wingdings" pitchFamily="2" charset="2"/>
              <a:buChar char="l"/>
            </a:pPr>
            <a:r>
              <a:rPr lang="zh-CN" altLang="en-US" b="1" dirty="0"/>
              <a:t>违反了“空闲让进”原则，可能导致</a:t>
            </a:r>
            <a:r>
              <a:rPr lang="zh-CN" altLang="en-US" b="1" dirty="0">
                <a:solidFill>
                  <a:srgbClr val="FE0000"/>
                </a:solidFill>
              </a:rPr>
              <a:t>死锁</a:t>
            </a:r>
            <a:r>
              <a:rPr lang="zh-CN" altLang="en-US" b="1" dirty="0"/>
              <a:t>。</a:t>
            </a:r>
          </a:p>
        </p:txBody>
      </p:sp>
    </p:spTree>
    <p:extLst>
      <p:ext uri="{BB962C8B-B14F-4D97-AF65-F5344CB8AC3E}">
        <p14:creationId xmlns:p14="http://schemas.microsoft.com/office/powerpoint/2010/main" val="5787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circle(in)">
                                      <p:cBhvr>
                                        <p:cTn id="7" dur="2000"/>
                                        <p:tgtEl>
                                          <p:spTgt spid="35430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4312"/>
                                        </p:tgtEl>
                                        <p:attrNameLst>
                                          <p:attrName>style.visibility</p:attrName>
                                        </p:attrNameLst>
                                      </p:cBhvr>
                                      <p:to>
                                        <p:strVal val="visible"/>
                                      </p:to>
                                    </p:set>
                                    <p:animEffect transition="in" filter="circle(in)">
                                      <p:cBhvr>
                                        <p:cTn id="12" dur="2000"/>
                                        <p:tgtEl>
                                          <p:spTgt spid="35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4808" y="980728"/>
            <a:ext cx="8229600" cy="4525963"/>
          </a:xfrm>
        </p:spPr>
        <p:txBody>
          <a:bodyPr/>
          <a:lstStyle/>
          <a:p>
            <a:pPr eaLnBrk="1" hangingPunct="1"/>
            <a:r>
              <a:rPr lang="zh-CN" altLang="en-US" b="0" dirty="0"/>
              <a:t>第二次改进</a:t>
            </a:r>
            <a:r>
              <a:rPr lang="en-US" altLang="zh-CN" b="0" dirty="0"/>
              <a:t>——</a:t>
            </a:r>
            <a:r>
              <a:rPr lang="zh-CN" altLang="en-US" b="0" dirty="0"/>
              <a:t>预先表明进入临界区的态度（续）</a:t>
            </a:r>
            <a:endParaRPr lang="en-US" altLang="zh-CN" b="0" dirty="0"/>
          </a:p>
        </p:txBody>
      </p:sp>
      <p:grpSp>
        <p:nvGrpSpPr>
          <p:cNvPr id="439304" name="Group 8"/>
          <p:cNvGrpSpPr>
            <a:grpSpLocks/>
          </p:cNvGrpSpPr>
          <p:nvPr/>
        </p:nvGrpSpPr>
        <p:grpSpPr bwMode="auto">
          <a:xfrm>
            <a:off x="1042988" y="1773238"/>
            <a:ext cx="762000" cy="609600"/>
            <a:chOff x="1776" y="768"/>
            <a:chExt cx="480" cy="384"/>
          </a:xfrm>
        </p:grpSpPr>
        <p:sp>
          <p:nvSpPr>
            <p:cNvPr id="439305" name="Text Box 9"/>
            <p:cNvSpPr txBox="1">
              <a:spLocks noChangeArrowheads="1"/>
            </p:cNvSpPr>
            <p:nvPr/>
          </p:nvSpPr>
          <p:spPr bwMode="auto">
            <a:xfrm>
              <a:off x="1872" y="8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P0</a:t>
              </a:r>
            </a:p>
          </p:txBody>
        </p:sp>
        <p:sp>
          <p:nvSpPr>
            <p:cNvPr id="439306" name="Oval 10"/>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9307" name="Text Box 11"/>
          <p:cNvSpPr txBox="1">
            <a:spLocks noChangeArrowheads="1"/>
          </p:cNvSpPr>
          <p:nvPr/>
        </p:nvSpPr>
        <p:spPr bwMode="auto">
          <a:xfrm>
            <a:off x="2573338" y="30035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en-US" sz="2400">
              <a:latin typeface="Times New Roman" pitchFamily="18" charset="0"/>
            </a:endParaRPr>
          </a:p>
        </p:txBody>
      </p:sp>
      <p:sp>
        <p:nvSpPr>
          <p:cNvPr id="439308" name="Text Box 12"/>
          <p:cNvSpPr txBox="1">
            <a:spLocks noChangeArrowheads="1"/>
          </p:cNvSpPr>
          <p:nvPr/>
        </p:nvSpPr>
        <p:spPr bwMode="auto">
          <a:xfrm>
            <a:off x="1674813" y="2492375"/>
            <a:ext cx="212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effectLst>
                  <a:outerShdw blurRad="38100" dist="38100" dir="2700000" algn="tl">
                    <a:srgbClr val="C0C0C0"/>
                  </a:outerShdw>
                </a:effectLst>
                <a:latin typeface="Times New Roman" pitchFamily="18" charset="0"/>
                <a:ea typeface="仿宋_GB2312" pitchFamily="49" charset="-122"/>
              </a:rPr>
              <a:t>flag[0]=true;</a:t>
            </a:r>
          </a:p>
        </p:txBody>
      </p:sp>
      <p:grpSp>
        <p:nvGrpSpPr>
          <p:cNvPr id="439309" name="Group 13"/>
          <p:cNvGrpSpPr>
            <a:grpSpLocks/>
          </p:cNvGrpSpPr>
          <p:nvPr/>
        </p:nvGrpSpPr>
        <p:grpSpPr bwMode="auto">
          <a:xfrm>
            <a:off x="611188" y="2565400"/>
            <a:ext cx="2209800" cy="838200"/>
            <a:chOff x="192" y="1152"/>
            <a:chExt cx="1392" cy="528"/>
          </a:xfrm>
        </p:grpSpPr>
        <p:grpSp>
          <p:nvGrpSpPr>
            <p:cNvPr id="439310" name="Group 14"/>
            <p:cNvGrpSpPr>
              <a:grpSpLocks/>
            </p:cNvGrpSpPr>
            <p:nvPr/>
          </p:nvGrpSpPr>
          <p:grpSpPr bwMode="auto">
            <a:xfrm>
              <a:off x="1344" y="1488"/>
              <a:ext cx="240" cy="192"/>
              <a:chOff x="1344" y="1632"/>
              <a:chExt cx="240" cy="192"/>
            </a:xfrm>
          </p:grpSpPr>
          <p:sp>
            <p:nvSpPr>
              <p:cNvPr id="439311" name="Oval 15"/>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2" name="Line 16"/>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9313" name="Group 17"/>
            <p:cNvGrpSpPr>
              <a:grpSpLocks/>
            </p:cNvGrpSpPr>
            <p:nvPr/>
          </p:nvGrpSpPr>
          <p:grpSpPr bwMode="auto">
            <a:xfrm>
              <a:off x="192" y="1152"/>
              <a:ext cx="586" cy="384"/>
              <a:chOff x="192" y="1248"/>
              <a:chExt cx="586" cy="384"/>
            </a:xfrm>
          </p:grpSpPr>
          <p:sp>
            <p:nvSpPr>
              <p:cNvPr id="439314" name="AutoShape 18"/>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9315" name="Text Box 19"/>
              <p:cNvSpPr txBox="1">
                <a:spLocks noChangeArrowheads="1"/>
              </p:cNvSpPr>
              <p:nvPr/>
            </p:nvSpPr>
            <p:spPr bwMode="auto">
              <a:xfrm>
                <a:off x="240" y="1248"/>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中断</a:t>
                </a:r>
              </a:p>
            </p:txBody>
          </p:sp>
        </p:grpSp>
      </p:grpSp>
      <p:grpSp>
        <p:nvGrpSpPr>
          <p:cNvPr id="439316" name="Group 20"/>
          <p:cNvGrpSpPr>
            <a:grpSpLocks/>
          </p:cNvGrpSpPr>
          <p:nvPr/>
        </p:nvGrpSpPr>
        <p:grpSpPr bwMode="auto">
          <a:xfrm>
            <a:off x="5081588" y="1773238"/>
            <a:ext cx="762000" cy="609600"/>
            <a:chOff x="1776" y="768"/>
            <a:chExt cx="480" cy="384"/>
          </a:xfrm>
        </p:grpSpPr>
        <p:sp>
          <p:nvSpPr>
            <p:cNvPr id="439317" name="Text Box 21"/>
            <p:cNvSpPr txBox="1">
              <a:spLocks noChangeArrowheads="1"/>
            </p:cNvSpPr>
            <p:nvPr/>
          </p:nvSpPr>
          <p:spPr bwMode="auto">
            <a:xfrm>
              <a:off x="1872" y="8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P1</a:t>
              </a:r>
            </a:p>
          </p:txBody>
        </p:sp>
        <p:sp>
          <p:nvSpPr>
            <p:cNvPr id="439318" name="Oval 22"/>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9319" name="Text Box 23"/>
          <p:cNvSpPr txBox="1">
            <a:spLocks noChangeArrowheads="1"/>
          </p:cNvSpPr>
          <p:nvPr/>
        </p:nvSpPr>
        <p:spPr bwMode="auto">
          <a:xfrm>
            <a:off x="5180013" y="2492375"/>
            <a:ext cx="212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effectLst>
                  <a:outerShdw blurRad="38100" dist="38100" dir="2700000" algn="tl">
                    <a:srgbClr val="C0C0C0"/>
                  </a:outerShdw>
                </a:effectLst>
                <a:latin typeface="Times New Roman" pitchFamily="18" charset="0"/>
                <a:ea typeface="仿宋_GB2312" pitchFamily="49" charset="-122"/>
              </a:rPr>
              <a:t>flag[1]=true;</a:t>
            </a:r>
          </a:p>
        </p:txBody>
      </p:sp>
      <p:grpSp>
        <p:nvGrpSpPr>
          <p:cNvPr id="439320" name="Group 24"/>
          <p:cNvGrpSpPr>
            <a:grpSpLocks/>
          </p:cNvGrpSpPr>
          <p:nvPr/>
        </p:nvGrpSpPr>
        <p:grpSpPr bwMode="auto">
          <a:xfrm>
            <a:off x="4189413" y="2644775"/>
            <a:ext cx="2209800" cy="838200"/>
            <a:chOff x="192" y="1152"/>
            <a:chExt cx="1392" cy="528"/>
          </a:xfrm>
        </p:grpSpPr>
        <p:grpSp>
          <p:nvGrpSpPr>
            <p:cNvPr id="439321" name="Group 25"/>
            <p:cNvGrpSpPr>
              <a:grpSpLocks/>
            </p:cNvGrpSpPr>
            <p:nvPr/>
          </p:nvGrpSpPr>
          <p:grpSpPr bwMode="auto">
            <a:xfrm>
              <a:off x="1344" y="1488"/>
              <a:ext cx="240" cy="192"/>
              <a:chOff x="1344" y="1632"/>
              <a:chExt cx="240" cy="192"/>
            </a:xfrm>
          </p:grpSpPr>
          <p:sp>
            <p:nvSpPr>
              <p:cNvPr id="439322" name="Oval 26"/>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23" name="Line 27"/>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9324" name="Group 28"/>
            <p:cNvGrpSpPr>
              <a:grpSpLocks/>
            </p:cNvGrpSpPr>
            <p:nvPr/>
          </p:nvGrpSpPr>
          <p:grpSpPr bwMode="auto">
            <a:xfrm>
              <a:off x="192" y="1152"/>
              <a:ext cx="586" cy="384"/>
              <a:chOff x="192" y="1248"/>
              <a:chExt cx="586" cy="384"/>
            </a:xfrm>
          </p:grpSpPr>
          <p:sp>
            <p:nvSpPr>
              <p:cNvPr id="439325" name="AutoShape 29"/>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9326" name="Text Box 30"/>
              <p:cNvSpPr txBox="1">
                <a:spLocks noChangeArrowheads="1"/>
              </p:cNvSpPr>
              <p:nvPr/>
            </p:nvSpPr>
            <p:spPr bwMode="auto">
              <a:xfrm>
                <a:off x="240" y="1248"/>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Times New Roman" pitchFamily="18" charset="0"/>
                  </a:rPr>
                  <a:t>中断</a:t>
                </a:r>
              </a:p>
            </p:txBody>
          </p:sp>
        </p:grpSp>
      </p:grpSp>
      <p:sp>
        <p:nvSpPr>
          <p:cNvPr id="439327" name="Text Box 31"/>
          <p:cNvSpPr txBox="1">
            <a:spLocks noChangeArrowheads="1"/>
          </p:cNvSpPr>
          <p:nvPr/>
        </p:nvSpPr>
        <p:spPr bwMode="auto">
          <a:xfrm>
            <a:off x="1522413" y="4122738"/>
            <a:ext cx="2428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effectLst>
                  <a:outerShdw blurRad="38100" dist="38100" dir="2700000" algn="tl">
                    <a:srgbClr val="C0C0C0"/>
                  </a:outerShdw>
                </a:effectLst>
                <a:latin typeface="Times New Roman" pitchFamily="18" charset="0"/>
                <a:ea typeface="仿宋_GB2312" pitchFamily="49" charset="-122"/>
              </a:rPr>
              <a:t>while (flag[1]);</a:t>
            </a:r>
            <a:endParaRPr kumimoji="1" lang="zh-CN" altLang="en-US" sz="2800" b="1" dirty="0">
              <a:effectLst>
                <a:outerShdw blurRad="38100" dist="38100" dir="2700000" algn="tl">
                  <a:srgbClr val="C0C0C0"/>
                </a:outerShdw>
              </a:effectLst>
              <a:latin typeface="Times New Roman" pitchFamily="18" charset="0"/>
              <a:ea typeface="仿宋_GB2312" pitchFamily="49" charset="-122"/>
            </a:endParaRPr>
          </a:p>
        </p:txBody>
      </p:sp>
      <p:sp>
        <p:nvSpPr>
          <p:cNvPr id="439328" name="Freeform 32"/>
          <p:cNvSpPr>
            <a:spLocks/>
          </p:cNvSpPr>
          <p:nvPr/>
        </p:nvSpPr>
        <p:spPr bwMode="auto">
          <a:xfrm>
            <a:off x="1141413" y="4389438"/>
            <a:ext cx="2768600" cy="342900"/>
          </a:xfrm>
          <a:custGeom>
            <a:avLst/>
            <a:gdLst>
              <a:gd name="T0" fmla="*/ 232 w 1688"/>
              <a:gd name="T1" fmla="*/ 24 h 192"/>
              <a:gd name="T2" fmla="*/ 88 w 1688"/>
              <a:gd name="T3" fmla="*/ 24 h 192"/>
              <a:gd name="T4" fmla="*/ 232 w 1688"/>
              <a:gd name="T5" fmla="*/ 168 h 192"/>
              <a:gd name="T6" fmla="*/ 1480 w 1688"/>
              <a:gd name="T7" fmla="*/ 168 h 192"/>
              <a:gd name="T8" fmla="*/ 1480 w 1688"/>
              <a:gd name="T9" fmla="*/ 24 h 192"/>
            </a:gdLst>
            <a:ahLst/>
            <a:cxnLst>
              <a:cxn ang="0">
                <a:pos x="T0" y="T1"/>
              </a:cxn>
              <a:cxn ang="0">
                <a:pos x="T2" y="T3"/>
              </a:cxn>
              <a:cxn ang="0">
                <a:pos x="T4" y="T5"/>
              </a:cxn>
              <a:cxn ang="0">
                <a:pos x="T6" y="T7"/>
              </a:cxn>
              <a:cxn ang="0">
                <a:pos x="T8" y="T9"/>
              </a:cxn>
            </a:cxnLst>
            <a:rect l="0" t="0" r="r" b="b"/>
            <a:pathLst>
              <a:path w="1688" h="192">
                <a:moveTo>
                  <a:pt x="232" y="24"/>
                </a:moveTo>
                <a:cubicBezTo>
                  <a:pt x="160" y="12"/>
                  <a:pt x="88" y="0"/>
                  <a:pt x="88" y="24"/>
                </a:cubicBezTo>
                <a:cubicBezTo>
                  <a:pt x="88" y="48"/>
                  <a:pt x="0" y="144"/>
                  <a:pt x="232" y="168"/>
                </a:cubicBezTo>
                <a:cubicBezTo>
                  <a:pt x="464" y="192"/>
                  <a:pt x="1272" y="192"/>
                  <a:pt x="1480" y="168"/>
                </a:cubicBezTo>
                <a:cubicBezTo>
                  <a:pt x="1688" y="144"/>
                  <a:pt x="1584" y="84"/>
                  <a:pt x="1480" y="24"/>
                </a:cubicBezTo>
              </a:path>
            </a:pathLst>
          </a:custGeom>
          <a:noFill/>
          <a:ln w="57150"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9329" name="Text Box 33"/>
          <p:cNvSpPr txBox="1">
            <a:spLocks noChangeArrowheads="1"/>
          </p:cNvSpPr>
          <p:nvPr/>
        </p:nvSpPr>
        <p:spPr bwMode="auto">
          <a:xfrm>
            <a:off x="4951413" y="4111625"/>
            <a:ext cx="242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effectLst>
                  <a:outerShdw blurRad="38100" dist="38100" dir="2700000" algn="tl">
                    <a:srgbClr val="C0C0C0"/>
                  </a:outerShdw>
                </a:effectLst>
                <a:latin typeface="Times New Roman" pitchFamily="18" charset="0"/>
                <a:ea typeface="仿宋_GB2312" pitchFamily="49" charset="-122"/>
              </a:rPr>
              <a:t>while (flag[0]);</a:t>
            </a:r>
          </a:p>
        </p:txBody>
      </p:sp>
      <p:sp>
        <p:nvSpPr>
          <p:cNvPr id="439330" name="Freeform 34"/>
          <p:cNvSpPr>
            <a:spLocks/>
          </p:cNvSpPr>
          <p:nvPr/>
        </p:nvSpPr>
        <p:spPr bwMode="auto">
          <a:xfrm>
            <a:off x="4570413" y="4454525"/>
            <a:ext cx="2768600" cy="342900"/>
          </a:xfrm>
          <a:custGeom>
            <a:avLst/>
            <a:gdLst>
              <a:gd name="T0" fmla="*/ 232 w 1688"/>
              <a:gd name="T1" fmla="*/ 24 h 192"/>
              <a:gd name="T2" fmla="*/ 88 w 1688"/>
              <a:gd name="T3" fmla="*/ 24 h 192"/>
              <a:gd name="T4" fmla="*/ 232 w 1688"/>
              <a:gd name="T5" fmla="*/ 168 h 192"/>
              <a:gd name="T6" fmla="*/ 1480 w 1688"/>
              <a:gd name="T7" fmla="*/ 168 h 192"/>
              <a:gd name="T8" fmla="*/ 1480 w 1688"/>
              <a:gd name="T9" fmla="*/ 24 h 192"/>
            </a:gdLst>
            <a:ahLst/>
            <a:cxnLst>
              <a:cxn ang="0">
                <a:pos x="T0" y="T1"/>
              </a:cxn>
              <a:cxn ang="0">
                <a:pos x="T2" y="T3"/>
              </a:cxn>
              <a:cxn ang="0">
                <a:pos x="T4" y="T5"/>
              </a:cxn>
              <a:cxn ang="0">
                <a:pos x="T6" y="T7"/>
              </a:cxn>
              <a:cxn ang="0">
                <a:pos x="T8" y="T9"/>
              </a:cxn>
            </a:cxnLst>
            <a:rect l="0" t="0" r="r" b="b"/>
            <a:pathLst>
              <a:path w="1688" h="192">
                <a:moveTo>
                  <a:pt x="232" y="24"/>
                </a:moveTo>
                <a:cubicBezTo>
                  <a:pt x="160" y="12"/>
                  <a:pt x="88" y="0"/>
                  <a:pt x="88" y="24"/>
                </a:cubicBezTo>
                <a:cubicBezTo>
                  <a:pt x="88" y="48"/>
                  <a:pt x="0" y="144"/>
                  <a:pt x="232" y="168"/>
                </a:cubicBezTo>
                <a:cubicBezTo>
                  <a:pt x="464" y="192"/>
                  <a:pt x="1272" y="192"/>
                  <a:pt x="1480" y="168"/>
                </a:cubicBezTo>
                <a:cubicBezTo>
                  <a:pt x="1688" y="144"/>
                  <a:pt x="1584" y="84"/>
                  <a:pt x="1480" y="24"/>
                </a:cubicBezTo>
              </a:path>
            </a:pathLst>
          </a:custGeom>
          <a:noFill/>
          <a:ln w="57150"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9331" name="Group 35"/>
          <p:cNvGrpSpPr>
            <a:grpSpLocks/>
          </p:cNvGrpSpPr>
          <p:nvPr/>
        </p:nvGrpSpPr>
        <p:grpSpPr bwMode="auto">
          <a:xfrm>
            <a:off x="760413" y="3360738"/>
            <a:ext cx="1143000" cy="609600"/>
            <a:chOff x="192" y="1344"/>
            <a:chExt cx="720" cy="384"/>
          </a:xfrm>
        </p:grpSpPr>
        <p:sp>
          <p:nvSpPr>
            <p:cNvPr id="439332" name="Text Box 36"/>
            <p:cNvSpPr txBox="1">
              <a:spLocks noChangeArrowheads="1"/>
            </p:cNvSpPr>
            <p:nvPr/>
          </p:nvSpPr>
          <p:spPr bwMode="auto">
            <a:xfrm>
              <a:off x="240" y="134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effectLst>
                    <a:outerShdw blurRad="38100" dist="38100" dir="2700000" algn="tl">
                      <a:srgbClr val="C0C0C0"/>
                    </a:outerShdw>
                  </a:effectLst>
                  <a:latin typeface="Times New Roman" pitchFamily="18" charset="0"/>
                </a:rPr>
                <a:t>忙等</a:t>
              </a:r>
            </a:p>
          </p:txBody>
        </p:sp>
        <p:sp>
          <p:nvSpPr>
            <p:cNvPr id="439333" name="AutoShape 37"/>
            <p:cNvSpPr>
              <a:spLocks noChangeArrowheads="1"/>
            </p:cNvSpPr>
            <p:nvPr/>
          </p:nvSpPr>
          <p:spPr bwMode="auto">
            <a:xfrm>
              <a:off x="192" y="1344"/>
              <a:ext cx="720" cy="384"/>
            </a:xfrm>
            <a:prstGeom prst="cloudCallout">
              <a:avLst>
                <a:gd name="adj1" fmla="val -10694"/>
                <a:gd name="adj2" fmla="val 13932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grpSp>
      <p:grpSp>
        <p:nvGrpSpPr>
          <p:cNvPr id="439334" name="Group 38"/>
          <p:cNvGrpSpPr>
            <a:grpSpLocks/>
          </p:cNvGrpSpPr>
          <p:nvPr/>
        </p:nvGrpSpPr>
        <p:grpSpPr bwMode="auto">
          <a:xfrm>
            <a:off x="7451725" y="3425825"/>
            <a:ext cx="1066800" cy="609600"/>
            <a:chOff x="4416" y="1296"/>
            <a:chExt cx="672" cy="384"/>
          </a:xfrm>
        </p:grpSpPr>
        <p:sp>
          <p:nvSpPr>
            <p:cNvPr id="439335" name="AutoShape 39"/>
            <p:cNvSpPr>
              <a:spLocks noChangeArrowheads="1"/>
            </p:cNvSpPr>
            <p:nvPr/>
          </p:nvSpPr>
          <p:spPr bwMode="auto">
            <a:xfrm>
              <a:off x="4416" y="1296"/>
              <a:ext cx="576" cy="384"/>
            </a:xfrm>
            <a:prstGeom prst="cloudCallout">
              <a:avLst>
                <a:gd name="adj1" fmla="val -93750"/>
                <a:gd name="adj2" fmla="val 10390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439336" name="Text Box 40"/>
            <p:cNvSpPr txBox="1">
              <a:spLocks noChangeArrowheads="1"/>
            </p:cNvSpPr>
            <p:nvPr/>
          </p:nvSpPr>
          <p:spPr bwMode="auto">
            <a:xfrm>
              <a:off x="4464"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effectLst>
                    <a:outerShdw blurRad="38100" dist="38100" dir="2700000" algn="tl">
                      <a:srgbClr val="C0C0C0"/>
                    </a:outerShdw>
                  </a:effectLst>
                  <a:latin typeface="Times New Roman" pitchFamily="18" charset="0"/>
                </a:rPr>
                <a:t>忙等</a:t>
              </a:r>
            </a:p>
          </p:txBody>
        </p:sp>
      </p:grpSp>
      <p:grpSp>
        <p:nvGrpSpPr>
          <p:cNvPr id="439337" name="Group 41"/>
          <p:cNvGrpSpPr>
            <a:grpSpLocks/>
          </p:cNvGrpSpPr>
          <p:nvPr/>
        </p:nvGrpSpPr>
        <p:grpSpPr bwMode="auto">
          <a:xfrm>
            <a:off x="2843213" y="4725988"/>
            <a:ext cx="2305050" cy="1511300"/>
            <a:chOff x="1488" y="2592"/>
            <a:chExt cx="1792" cy="1320"/>
          </a:xfrm>
        </p:grpSpPr>
        <p:sp>
          <p:nvSpPr>
            <p:cNvPr id="439338" name="Freeform 42"/>
            <p:cNvSpPr>
              <a:spLocks/>
            </p:cNvSpPr>
            <p:nvPr/>
          </p:nvSpPr>
          <p:spPr bwMode="auto">
            <a:xfrm>
              <a:off x="1488" y="2592"/>
              <a:ext cx="1792" cy="1320"/>
            </a:xfrm>
            <a:custGeom>
              <a:avLst/>
              <a:gdLst>
                <a:gd name="T0" fmla="*/ 632 w 1792"/>
                <a:gd name="T1" fmla="*/ 448 h 1320"/>
                <a:gd name="T2" fmla="*/ 8 w 1792"/>
                <a:gd name="T3" fmla="*/ 784 h 1320"/>
                <a:gd name="T4" fmla="*/ 680 w 1792"/>
                <a:gd name="T5" fmla="*/ 688 h 1320"/>
                <a:gd name="T6" fmla="*/ 344 w 1792"/>
                <a:gd name="T7" fmla="*/ 880 h 1320"/>
                <a:gd name="T8" fmla="*/ 824 w 1792"/>
                <a:gd name="T9" fmla="*/ 832 h 1320"/>
                <a:gd name="T10" fmla="*/ 680 w 1792"/>
                <a:gd name="T11" fmla="*/ 1072 h 1320"/>
                <a:gd name="T12" fmla="*/ 1064 w 1792"/>
                <a:gd name="T13" fmla="*/ 928 h 1320"/>
                <a:gd name="T14" fmla="*/ 1016 w 1792"/>
                <a:gd name="T15" fmla="*/ 1312 h 1320"/>
                <a:gd name="T16" fmla="*/ 1304 w 1792"/>
                <a:gd name="T17" fmla="*/ 976 h 1320"/>
                <a:gd name="T18" fmla="*/ 1448 w 1792"/>
                <a:gd name="T19" fmla="*/ 1216 h 1320"/>
                <a:gd name="T20" fmla="*/ 1496 w 1792"/>
                <a:gd name="T21" fmla="*/ 928 h 1320"/>
                <a:gd name="T22" fmla="*/ 1784 w 1792"/>
                <a:gd name="T23" fmla="*/ 688 h 1320"/>
                <a:gd name="T24" fmla="*/ 1448 w 1792"/>
                <a:gd name="T25" fmla="*/ 736 h 1320"/>
                <a:gd name="T26" fmla="*/ 1736 w 1792"/>
                <a:gd name="T27" fmla="*/ 256 h 1320"/>
                <a:gd name="T28" fmla="*/ 1400 w 1792"/>
                <a:gd name="T29" fmla="*/ 448 h 1320"/>
                <a:gd name="T30" fmla="*/ 1256 w 1792"/>
                <a:gd name="T31" fmla="*/ 16 h 1320"/>
                <a:gd name="T32" fmla="*/ 1208 w 1792"/>
                <a:gd name="T33" fmla="*/ 352 h 1320"/>
                <a:gd name="T34" fmla="*/ 680 w 1792"/>
                <a:gd name="T35" fmla="*/ 160 h 1320"/>
                <a:gd name="T36" fmla="*/ 776 w 1792"/>
                <a:gd name="T37" fmla="*/ 400 h 1320"/>
                <a:gd name="T38" fmla="*/ 344 w 1792"/>
                <a:gd name="T39" fmla="*/ 304 h 1320"/>
                <a:gd name="T40" fmla="*/ 632 w 1792"/>
                <a:gd name="T41" fmla="*/ 44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2" h="1320">
                  <a:moveTo>
                    <a:pt x="632" y="448"/>
                  </a:moveTo>
                  <a:cubicBezTo>
                    <a:pt x="576" y="528"/>
                    <a:pt x="0" y="744"/>
                    <a:pt x="8" y="784"/>
                  </a:cubicBezTo>
                  <a:cubicBezTo>
                    <a:pt x="16" y="824"/>
                    <a:pt x="624" y="672"/>
                    <a:pt x="680" y="688"/>
                  </a:cubicBezTo>
                  <a:cubicBezTo>
                    <a:pt x="736" y="704"/>
                    <a:pt x="320" y="856"/>
                    <a:pt x="344" y="880"/>
                  </a:cubicBezTo>
                  <a:cubicBezTo>
                    <a:pt x="368" y="904"/>
                    <a:pt x="768" y="800"/>
                    <a:pt x="824" y="832"/>
                  </a:cubicBezTo>
                  <a:cubicBezTo>
                    <a:pt x="880" y="864"/>
                    <a:pt x="640" y="1056"/>
                    <a:pt x="680" y="1072"/>
                  </a:cubicBezTo>
                  <a:cubicBezTo>
                    <a:pt x="720" y="1088"/>
                    <a:pt x="1008" y="888"/>
                    <a:pt x="1064" y="928"/>
                  </a:cubicBezTo>
                  <a:cubicBezTo>
                    <a:pt x="1120" y="968"/>
                    <a:pt x="976" y="1304"/>
                    <a:pt x="1016" y="1312"/>
                  </a:cubicBezTo>
                  <a:cubicBezTo>
                    <a:pt x="1056" y="1320"/>
                    <a:pt x="1232" y="992"/>
                    <a:pt x="1304" y="976"/>
                  </a:cubicBezTo>
                  <a:cubicBezTo>
                    <a:pt x="1376" y="960"/>
                    <a:pt x="1416" y="1224"/>
                    <a:pt x="1448" y="1216"/>
                  </a:cubicBezTo>
                  <a:cubicBezTo>
                    <a:pt x="1480" y="1208"/>
                    <a:pt x="1440" y="1016"/>
                    <a:pt x="1496" y="928"/>
                  </a:cubicBezTo>
                  <a:cubicBezTo>
                    <a:pt x="1552" y="840"/>
                    <a:pt x="1792" y="720"/>
                    <a:pt x="1784" y="688"/>
                  </a:cubicBezTo>
                  <a:cubicBezTo>
                    <a:pt x="1776" y="656"/>
                    <a:pt x="1456" y="808"/>
                    <a:pt x="1448" y="736"/>
                  </a:cubicBezTo>
                  <a:cubicBezTo>
                    <a:pt x="1440" y="664"/>
                    <a:pt x="1744" y="304"/>
                    <a:pt x="1736" y="256"/>
                  </a:cubicBezTo>
                  <a:cubicBezTo>
                    <a:pt x="1728" y="208"/>
                    <a:pt x="1480" y="488"/>
                    <a:pt x="1400" y="448"/>
                  </a:cubicBezTo>
                  <a:cubicBezTo>
                    <a:pt x="1320" y="408"/>
                    <a:pt x="1288" y="32"/>
                    <a:pt x="1256" y="16"/>
                  </a:cubicBezTo>
                  <a:cubicBezTo>
                    <a:pt x="1224" y="0"/>
                    <a:pt x="1304" y="328"/>
                    <a:pt x="1208" y="352"/>
                  </a:cubicBezTo>
                  <a:cubicBezTo>
                    <a:pt x="1112" y="376"/>
                    <a:pt x="752" y="152"/>
                    <a:pt x="680" y="160"/>
                  </a:cubicBezTo>
                  <a:cubicBezTo>
                    <a:pt x="608" y="168"/>
                    <a:pt x="832" y="376"/>
                    <a:pt x="776" y="400"/>
                  </a:cubicBezTo>
                  <a:cubicBezTo>
                    <a:pt x="720" y="424"/>
                    <a:pt x="376" y="296"/>
                    <a:pt x="344" y="304"/>
                  </a:cubicBezTo>
                  <a:cubicBezTo>
                    <a:pt x="312" y="312"/>
                    <a:pt x="688" y="368"/>
                    <a:pt x="632" y="448"/>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9339" name="Rectangle 43"/>
            <p:cNvSpPr>
              <a:spLocks noChangeArrowheads="1"/>
            </p:cNvSpPr>
            <p:nvPr/>
          </p:nvSpPr>
          <p:spPr bwMode="auto">
            <a:xfrm>
              <a:off x="2304" y="3047"/>
              <a:ext cx="775"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effectLst>
                    <a:outerShdw blurRad="38100" dist="38100" dir="2700000" algn="tl">
                      <a:srgbClr val="C0C0C0"/>
                    </a:outerShdw>
                  </a:effectLst>
                  <a:latin typeface="Times New Roman" pitchFamily="18" charset="0"/>
                  <a:ea typeface="华文行楷" pitchFamily="2" charset="-122"/>
                </a:rPr>
                <a:t>死锁</a:t>
              </a:r>
            </a:p>
          </p:txBody>
        </p:sp>
      </p:grpSp>
    </p:spTree>
    <p:extLst>
      <p:ext uri="{BB962C8B-B14F-4D97-AF65-F5344CB8AC3E}">
        <p14:creationId xmlns:p14="http://schemas.microsoft.com/office/powerpoint/2010/main" val="219476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93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930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39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393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931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393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932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39328"/>
                                        </p:tgtEl>
                                        <p:attrNameLst>
                                          <p:attrName>style.visibility</p:attrName>
                                        </p:attrNameLst>
                                      </p:cBhvr>
                                      <p:to>
                                        <p:strVal val="visible"/>
                                      </p:to>
                                    </p:set>
                                    <p:animEffect transition="in" filter="box(out)">
                                      <p:cBhvr>
                                        <p:cTn id="35" dur="500"/>
                                        <p:tgtEl>
                                          <p:spTgt spid="4393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43933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39329">
                                            <p:txEl>
                                              <p:pRg st="0" end="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439330"/>
                                        </p:tgtEl>
                                        <p:attrNameLst>
                                          <p:attrName>style.visibility</p:attrName>
                                        </p:attrNameLst>
                                      </p:cBhvr>
                                      <p:to>
                                        <p:strVal val="visible"/>
                                      </p:to>
                                    </p:set>
                                    <p:animEffect transition="in" filter="box(out)">
                                      <p:cBhvr>
                                        <p:cTn id="48" dur="500"/>
                                        <p:tgtEl>
                                          <p:spTgt spid="4393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43933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439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8" grpId="0" build="p" autoUpdateAnimBg="0"/>
      <p:bldP spid="439319" grpId="0" build="p" autoUpdateAnimBg="0"/>
      <p:bldP spid="439327" grpId="0" build="p" autoUpdateAnimBg="0"/>
      <p:bldP spid="439328" grpId="0" animBg="1"/>
      <p:bldP spid="439329" grpId="0" build="p" autoUpdateAnimBg="0"/>
      <p:bldP spid="4393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980728"/>
            <a:ext cx="8229600" cy="4525963"/>
          </a:xfrm>
        </p:spPr>
        <p:txBody>
          <a:bodyPr/>
          <a:lstStyle/>
          <a:p>
            <a:pPr eaLnBrk="1" hangingPunct="1"/>
            <a:r>
              <a:rPr lang="zh-CN" altLang="en-US" b="0" dirty="0"/>
              <a:t>第三次改进</a:t>
            </a:r>
            <a:r>
              <a:rPr lang="en-US" altLang="zh-CN" b="0" dirty="0"/>
              <a:t>——</a:t>
            </a:r>
            <a:r>
              <a:rPr lang="zh-CN" altLang="en-US" b="0" dirty="0"/>
              <a:t>预先表明进入临界区的态度</a:t>
            </a:r>
            <a:r>
              <a:rPr lang="en-US" altLang="zh-CN" b="0" dirty="0"/>
              <a:t>+</a:t>
            </a:r>
            <a:r>
              <a:rPr lang="zh-CN" altLang="en-US" b="0" dirty="0"/>
              <a:t>谦让</a:t>
            </a:r>
          </a:p>
        </p:txBody>
      </p:sp>
      <p:grpSp>
        <p:nvGrpSpPr>
          <p:cNvPr id="440324" name="Group 4"/>
          <p:cNvGrpSpPr>
            <a:grpSpLocks/>
          </p:cNvGrpSpPr>
          <p:nvPr/>
        </p:nvGrpSpPr>
        <p:grpSpPr bwMode="auto">
          <a:xfrm>
            <a:off x="900113" y="1557338"/>
            <a:ext cx="7632327" cy="3609975"/>
            <a:chOff x="567" y="2251"/>
            <a:chExt cx="4173" cy="2274"/>
          </a:xfrm>
        </p:grpSpPr>
        <p:sp>
          <p:nvSpPr>
            <p:cNvPr id="440325" name="Text Box 5"/>
            <p:cNvSpPr txBox="1">
              <a:spLocks noChangeArrowheads="1"/>
            </p:cNvSpPr>
            <p:nvPr/>
          </p:nvSpPr>
          <p:spPr bwMode="auto">
            <a:xfrm>
              <a:off x="567" y="2251"/>
              <a:ext cx="4173" cy="2274"/>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
                </a:spcBef>
              </a:pPr>
              <a:r>
                <a:rPr lang="en-US" altLang="zh-CN" sz="1500" b="1" dirty="0" err="1">
                  <a:solidFill>
                    <a:schemeClr val="tx2"/>
                  </a:solidFill>
                  <a:latin typeface="Times New Roman" pitchFamily="18" charset="0"/>
                </a:rPr>
                <a:t>boolean</a:t>
              </a:r>
              <a:r>
                <a:rPr lang="en-US" altLang="zh-CN" sz="1500" b="1" dirty="0">
                  <a:solidFill>
                    <a:schemeClr val="tx2"/>
                  </a:solidFill>
                  <a:latin typeface="Times New Roman" pitchFamily="18" charset="0"/>
                </a:rPr>
                <a:t> flag[2] = {false, false};                         //</a:t>
              </a:r>
              <a:r>
                <a:rPr lang="zh-CN" altLang="en-US" sz="1600" b="1" dirty="0">
                  <a:solidFill>
                    <a:schemeClr val="tx2"/>
                  </a:solidFill>
                </a:rPr>
                <a:t>共享的全局变量</a:t>
              </a:r>
              <a:endParaRPr lang="zh-CN" altLang="en-US" sz="1600" b="1" dirty="0">
                <a:solidFill>
                  <a:schemeClr val="tx2"/>
                </a:solidFill>
                <a:latin typeface="Times New Roman" pitchFamily="18" charset="0"/>
              </a:endParaRPr>
            </a:p>
            <a:p>
              <a:pPr>
                <a:spcBef>
                  <a:spcPct val="5000"/>
                </a:spcBef>
              </a:pPr>
              <a:endParaRPr lang="en-US" altLang="zh-CN" sz="1500" b="1" dirty="0">
                <a:latin typeface="Times New Roman" pitchFamily="18" charset="0"/>
              </a:endParaRPr>
            </a:p>
            <a:p>
              <a:pPr>
                <a:spcBef>
                  <a:spcPct val="5000"/>
                </a:spcBef>
              </a:pPr>
              <a:r>
                <a:rPr lang="zh-CN" altLang="en-US" sz="1500" b="1" dirty="0">
                  <a:latin typeface="Times New Roman" pitchFamily="18" charset="0"/>
                </a:rPr>
                <a:t>进程</a:t>
              </a:r>
              <a:r>
                <a:rPr lang="en-US" altLang="zh-CN" sz="1500" b="1" dirty="0">
                  <a:latin typeface="Times New Roman" pitchFamily="18" charset="0"/>
                </a:rPr>
                <a:t>P0</a:t>
              </a:r>
            </a:p>
            <a:p>
              <a:pPr>
                <a:spcBef>
                  <a:spcPct val="5000"/>
                </a:spcBef>
              </a:pPr>
              <a:r>
                <a:rPr lang="en-US" altLang="zh-CN" sz="1500" b="1" dirty="0">
                  <a:latin typeface="Times New Roman" pitchFamily="18" charset="0"/>
                </a:rPr>
                <a:t>do {</a:t>
              </a:r>
            </a:p>
            <a:p>
              <a:pPr>
                <a:spcBef>
                  <a:spcPct val="5000"/>
                </a:spcBef>
              </a:pPr>
              <a:r>
                <a:rPr lang="en-US" altLang="zh-CN" sz="1500" b="1" dirty="0">
                  <a:latin typeface="Times New Roman" pitchFamily="18" charset="0"/>
                </a:rPr>
                <a:t>    flag[0] = true;                 </a:t>
              </a:r>
              <a:endParaRPr lang="zh-CN" altLang="en-US" sz="1500" b="1" dirty="0">
                <a:latin typeface="Times New Roman" pitchFamily="18" charset="0"/>
              </a:endParaRPr>
            </a:p>
            <a:p>
              <a:pPr>
                <a:spcBef>
                  <a:spcPct val="5000"/>
                </a:spcBef>
              </a:pPr>
              <a:r>
                <a:rPr lang="en-US" altLang="zh-CN" sz="1500" b="1" dirty="0">
                  <a:latin typeface="Times New Roman" pitchFamily="18" charset="0"/>
                </a:rPr>
                <a:t>    while (flag[1])  {              </a:t>
              </a:r>
              <a:endParaRPr lang="zh-CN" altLang="en-US" sz="1500" b="1" dirty="0">
                <a:latin typeface="Times New Roman" pitchFamily="18" charset="0"/>
              </a:endParaRPr>
            </a:p>
            <a:p>
              <a:pPr>
                <a:spcBef>
                  <a:spcPct val="5000"/>
                </a:spcBef>
              </a:pPr>
              <a:r>
                <a:rPr lang="zh-CN" altLang="en-US" sz="1500" b="1" dirty="0">
                  <a:latin typeface="Times New Roman" pitchFamily="18" charset="0"/>
                </a:rPr>
                <a:t>        </a:t>
              </a:r>
              <a:r>
                <a:rPr lang="en-US" altLang="zh-CN" sz="1500" b="1" dirty="0">
                  <a:latin typeface="Times New Roman" pitchFamily="18" charset="0"/>
                </a:rPr>
                <a:t>flag[0] = false;</a:t>
              </a:r>
            </a:p>
            <a:p>
              <a:pPr>
                <a:spcBef>
                  <a:spcPct val="5000"/>
                </a:spcBef>
              </a:pPr>
              <a:r>
                <a:rPr lang="en-US" altLang="zh-CN" sz="1500" b="1" dirty="0">
                  <a:latin typeface="Times New Roman" pitchFamily="18" charset="0"/>
                </a:rPr>
                <a:t>         &lt;</a:t>
              </a:r>
              <a:r>
                <a:rPr lang="zh-CN" altLang="en-US" sz="1500" b="1" dirty="0">
                  <a:solidFill>
                    <a:schemeClr val="tx2"/>
                  </a:solidFill>
                  <a:latin typeface="Times New Roman" pitchFamily="18" charset="0"/>
                </a:rPr>
                <a:t>随机延迟一小段时间</a:t>
              </a:r>
              <a:r>
                <a:rPr lang="en-US" altLang="zh-CN" sz="1500" b="1" dirty="0">
                  <a:latin typeface="Times New Roman" pitchFamily="18" charset="0"/>
                </a:rPr>
                <a:t>&gt;</a:t>
              </a:r>
              <a:r>
                <a:rPr lang="zh-CN" altLang="en-US" sz="1500" b="1" dirty="0">
                  <a:latin typeface="Times New Roman" pitchFamily="18" charset="0"/>
                </a:rPr>
                <a:t>；</a:t>
              </a:r>
            </a:p>
            <a:p>
              <a:pPr>
                <a:spcBef>
                  <a:spcPct val="5000"/>
                </a:spcBef>
              </a:pPr>
              <a:r>
                <a:rPr lang="zh-CN" altLang="en-US" sz="1500" b="1" dirty="0">
                  <a:latin typeface="Times New Roman" pitchFamily="18" charset="0"/>
                </a:rPr>
                <a:t>        </a:t>
              </a:r>
              <a:r>
                <a:rPr lang="en-US" altLang="zh-CN" sz="1500" b="1" dirty="0">
                  <a:latin typeface="Times New Roman" pitchFamily="18" charset="0"/>
                </a:rPr>
                <a:t>flag[0] = true;</a:t>
              </a:r>
            </a:p>
            <a:p>
              <a:pPr>
                <a:spcBef>
                  <a:spcPct val="5000"/>
                </a:spcBef>
              </a:pPr>
              <a:r>
                <a:rPr lang="en-US" altLang="zh-CN" sz="1500" b="1" dirty="0">
                  <a:latin typeface="Times New Roman" pitchFamily="18" charset="0"/>
                </a:rPr>
                <a:t>    }</a:t>
              </a:r>
            </a:p>
            <a:p>
              <a:pPr>
                <a:spcBef>
                  <a:spcPct val="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5000"/>
                </a:spcBef>
              </a:pPr>
              <a:r>
                <a:rPr lang="zh-CN" altLang="en-US" sz="1500" b="1" dirty="0">
                  <a:latin typeface="Times New Roman" pitchFamily="18" charset="0"/>
                </a:rPr>
                <a:t>    </a:t>
              </a:r>
              <a:r>
                <a:rPr lang="en-US" altLang="zh-CN" sz="1500" b="1" dirty="0">
                  <a:latin typeface="Times New Roman" pitchFamily="18" charset="0"/>
                </a:rPr>
                <a:t>flag[0] = false;                 //</a:t>
              </a:r>
              <a:r>
                <a:rPr lang="zh-CN" altLang="en-US" sz="1500" b="1" dirty="0">
                  <a:latin typeface="Times New Roman" pitchFamily="18" charset="0"/>
                </a:rPr>
                <a:t>退出区</a:t>
              </a:r>
            </a:p>
            <a:p>
              <a:pPr>
                <a:spcBef>
                  <a:spcPct val="5000"/>
                </a:spcBef>
              </a:pPr>
              <a:r>
                <a:rPr lang="zh-CN" altLang="en-US" sz="1500" b="1" dirty="0">
                  <a:latin typeface="Times New Roman" pitchFamily="18" charset="0"/>
                </a:rPr>
                <a:t>    进程</a:t>
              </a:r>
              <a:r>
                <a:rPr lang="en-US" altLang="zh-CN" sz="1500" b="1" dirty="0">
                  <a:latin typeface="Times New Roman" pitchFamily="18" charset="0"/>
                </a:rPr>
                <a:t>P0</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5000"/>
                </a:spcBef>
              </a:pPr>
              <a:r>
                <a:rPr lang="en-US" altLang="zh-CN" sz="1500" b="1" dirty="0">
                  <a:latin typeface="Times New Roman" pitchFamily="18" charset="0"/>
                </a:rPr>
                <a:t>} while (true)</a:t>
              </a:r>
            </a:p>
            <a:p>
              <a:pPr>
                <a:spcBef>
                  <a:spcPct val="5000"/>
                </a:spcBef>
              </a:pPr>
              <a:endParaRPr lang="en-US" altLang="zh-CN" sz="1500" b="1" dirty="0">
                <a:latin typeface="Times New Roman" pitchFamily="18" charset="0"/>
              </a:endParaRPr>
            </a:p>
          </p:txBody>
        </p:sp>
        <p:sp>
          <p:nvSpPr>
            <p:cNvPr id="440326" name="Text Box 6"/>
            <p:cNvSpPr txBox="1">
              <a:spLocks noChangeArrowheads="1"/>
            </p:cNvSpPr>
            <p:nvPr/>
          </p:nvSpPr>
          <p:spPr bwMode="auto">
            <a:xfrm>
              <a:off x="2693" y="2477"/>
              <a:ext cx="1995" cy="1993"/>
            </a:xfrm>
            <a:prstGeom prst="rect">
              <a:avLst/>
            </a:prstGeom>
            <a:solidFill>
              <a:schemeClr val="tx2">
                <a:lumMod val="40000"/>
                <a:lumOff val="60000"/>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
                </a:spcBef>
              </a:pPr>
              <a:r>
                <a:rPr lang="zh-CN" altLang="en-US" sz="1500" b="1" dirty="0">
                  <a:latin typeface="Times New Roman" pitchFamily="18" charset="0"/>
                </a:rPr>
                <a:t>进程</a:t>
              </a:r>
              <a:r>
                <a:rPr lang="en-US" altLang="zh-CN" sz="1500" b="1" dirty="0">
                  <a:latin typeface="Times New Roman" pitchFamily="18" charset="0"/>
                </a:rPr>
                <a:t>P1</a:t>
              </a:r>
            </a:p>
            <a:p>
              <a:pPr>
                <a:spcBef>
                  <a:spcPct val="5000"/>
                </a:spcBef>
              </a:pPr>
              <a:r>
                <a:rPr lang="en-US" altLang="zh-CN" sz="1500" b="1" dirty="0">
                  <a:latin typeface="Times New Roman" pitchFamily="18" charset="0"/>
                </a:rPr>
                <a:t>do {</a:t>
              </a:r>
            </a:p>
            <a:p>
              <a:pPr>
                <a:spcBef>
                  <a:spcPct val="5000"/>
                </a:spcBef>
              </a:pPr>
              <a:r>
                <a:rPr lang="en-US" altLang="zh-CN" sz="1500" b="1" dirty="0">
                  <a:latin typeface="Times New Roman" pitchFamily="18" charset="0"/>
                </a:rPr>
                <a:t>    flag[1] = true;                  </a:t>
              </a:r>
              <a:endParaRPr lang="zh-CN" altLang="en-US" sz="1500" b="1" dirty="0">
                <a:latin typeface="Times New Roman" pitchFamily="18" charset="0"/>
              </a:endParaRPr>
            </a:p>
            <a:p>
              <a:pPr>
                <a:spcBef>
                  <a:spcPct val="5000"/>
                </a:spcBef>
              </a:pPr>
              <a:r>
                <a:rPr lang="en-US" altLang="zh-CN" sz="1500" b="1" dirty="0">
                  <a:latin typeface="Times New Roman" pitchFamily="18" charset="0"/>
                </a:rPr>
                <a:t>    while (flag[0]) {                </a:t>
              </a:r>
              <a:endParaRPr lang="zh-CN" altLang="en-US" sz="1500" b="1" dirty="0">
                <a:latin typeface="Times New Roman" pitchFamily="18" charset="0"/>
              </a:endParaRPr>
            </a:p>
            <a:p>
              <a:pPr>
                <a:spcBef>
                  <a:spcPct val="5000"/>
                </a:spcBef>
              </a:pPr>
              <a:r>
                <a:rPr lang="zh-CN" altLang="en-US" sz="1500" b="1" dirty="0">
                  <a:latin typeface="Times New Roman" pitchFamily="18" charset="0"/>
                </a:rPr>
                <a:t>        </a:t>
              </a:r>
              <a:r>
                <a:rPr lang="en-US" altLang="zh-CN" sz="1500" b="1" dirty="0">
                  <a:latin typeface="Times New Roman" pitchFamily="18" charset="0"/>
                </a:rPr>
                <a:t>flag[1] = false; </a:t>
              </a:r>
            </a:p>
            <a:p>
              <a:pPr>
                <a:spcBef>
                  <a:spcPct val="5000"/>
                </a:spcBef>
              </a:pPr>
              <a:r>
                <a:rPr lang="zh-CN" altLang="en-US" sz="1500" b="1" dirty="0">
                  <a:latin typeface="Times New Roman" pitchFamily="18" charset="0"/>
                </a:rPr>
                <a:t>        </a:t>
              </a:r>
              <a:r>
                <a:rPr lang="en-US" altLang="zh-CN" sz="1500" b="1" dirty="0">
                  <a:latin typeface="Times New Roman" pitchFamily="18" charset="0"/>
                </a:rPr>
                <a:t>&lt;</a:t>
              </a:r>
              <a:r>
                <a:rPr lang="zh-CN" altLang="en-US" sz="1500" b="1" dirty="0">
                  <a:solidFill>
                    <a:schemeClr val="tx2"/>
                  </a:solidFill>
                </a:rPr>
                <a:t>随机延迟一小段时间</a:t>
              </a:r>
              <a:r>
                <a:rPr lang="en-US" altLang="zh-CN" sz="1500" b="1" dirty="0"/>
                <a:t>&gt;</a:t>
              </a:r>
              <a:r>
                <a:rPr lang="zh-CN" altLang="en-US" sz="1500" b="1" dirty="0"/>
                <a:t>；</a:t>
              </a:r>
            </a:p>
            <a:p>
              <a:pPr>
                <a:spcBef>
                  <a:spcPct val="5000"/>
                </a:spcBef>
              </a:pPr>
              <a:r>
                <a:rPr lang="en-US" altLang="zh-CN" b="1" dirty="0"/>
                <a:t>      </a:t>
              </a:r>
              <a:r>
                <a:rPr lang="en-US" altLang="zh-CN" sz="1500" b="1" dirty="0">
                  <a:latin typeface="Times New Roman" pitchFamily="18" charset="0"/>
                </a:rPr>
                <a:t>flag[1] = true;</a:t>
              </a:r>
            </a:p>
            <a:p>
              <a:pPr>
                <a:spcBef>
                  <a:spcPct val="5000"/>
                </a:spcBef>
              </a:pPr>
              <a:r>
                <a:rPr lang="en-US" altLang="zh-CN" sz="1500" b="1" dirty="0">
                  <a:latin typeface="Times New Roman" pitchFamily="18" charset="0"/>
                </a:rPr>
                <a:t>    }</a:t>
              </a:r>
            </a:p>
            <a:p>
              <a:pPr>
                <a:spcBef>
                  <a:spcPct val="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的临界区代码； </a:t>
              </a:r>
              <a:r>
                <a:rPr lang="en-US" altLang="zh-CN" sz="1500" b="1" dirty="0">
                  <a:latin typeface="Times New Roman" pitchFamily="18" charset="0"/>
                </a:rPr>
                <a:t>//</a:t>
              </a:r>
              <a:r>
                <a:rPr lang="zh-CN" altLang="en-US" sz="1500" b="1" dirty="0">
                  <a:latin typeface="Times New Roman" pitchFamily="18" charset="0"/>
                </a:rPr>
                <a:t>临界区</a:t>
              </a:r>
            </a:p>
            <a:p>
              <a:pPr>
                <a:spcBef>
                  <a:spcPct val="5000"/>
                </a:spcBef>
              </a:pPr>
              <a:r>
                <a:rPr lang="zh-CN" altLang="en-US" sz="1500" b="1" dirty="0">
                  <a:latin typeface="Times New Roman" pitchFamily="18" charset="0"/>
                </a:rPr>
                <a:t>    </a:t>
              </a:r>
              <a:r>
                <a:rPr lang="en-US" altLang="zh-CN" sz="1500" b="1" dirty="0">
                  <a:latin typeface="Times New Roman" pitchFamily="18" charset="0"/>
                </a:rPr>
                <a:t>flag[1] = false;                 //</a:t>
              </a:r>
              <a:r>
                <a:rPr lang="zh-CN" altLang="en-US" sz="1500" b="1" dirty="0">
                  <a:latin typeface="Times New Roman" pitchFamily="18" charset="0"/>
                </a:rPr>
                <a:t>退出区</a:t>
              </a:r>
            </a:p>
            <a:p>
              <a:pPr>
                <a:spcBef>
                  <a:spcPct val="5000"/>
                </a:spcBef>
              </a:pPr>
              <a:r>
                <a:rPr lang="zh-CN" altLang="en-US" sz="1500" b="1" dirty="0">
                  <a:latin typeface="Times New Roman" pitchFamily="18" charset="0"/>
                </a:rPr>
                <a:t>    进程</a:t>
              </a:r>
              <a:r>
                <a:rPr lang="en-US" altLang="zh-CN" sz="1500" b="1" dirty="0">
                  <a:latin typeface="Times New Roman" pitchFamily="18" charset="0"/>
                </a:rPr>
                <a:t>P1</a:t>
              </a:r>
              <a:r>
                <a:rPr lang="zh-CN" altLang="en-US" sz="1500" b="1" dirty="0">
                  <a:latin typeface="Times New Roman" pitchFamily="18" charset="0"/>
                </a:rPr>
                <a:t>的其它代码          </a:t>
              </a:r>
              <a:r>
                <a:rPr lang="en-US" altLang="zh-CN" sz="1500" b="1" dirty="0">
                  <a:latin typeface="Times New Roman" pitchFamily="18" charset="0"/>
                </a:rPr>
                <a:t>//</a:t>
              </a:r>
              <a:r>
                <a:rPr lang="zh-CN" altLang="en-US" sz="1500" b="1" dirty="0">
                  <a:latin typeface="Times New Roman" pitchFamily="18" charset="0"/>
                </a:rPr>
                <a:t>剩余区</a:t>
              </a:r>
              <a:endParaRPr lang="en-US" altLang="zh-CN" sz="1500" b="1" dirty="0">
                <a:latin typeface="Times New Roman" pitchFamily="18" charset="0"/>
              </a:endParaRPr>
            </a:p>
            <a:p>
              <a:pPr>
                <a:spcBef>
                  <a:spcPct val="5000"/>
                </a:spcBef>
              </a:pPr>
              <a:r>
                <a:rPr lang="en-US" altLang="zh-CN" sz="1500" b="1" dirty="0">
                  <a:latin typeface="Times New Roman" pitchFamily="18" charset="0"/>
                </a:rPr>
                <a:t>} while (true)</a:t>
              </a:r>
            </a:p>
            <a:p>
              <a:pPr>
                <a:spcBef>
                  <a:spcPct val="5000"/>
                </a:spcBef>
              </a:pPr>
              <a:endParaRPr lang="en-US" altLang="zh-CN" sz="1500" b="1" dirty="0">
                <a:latin typeface="Times New Roman" pitchFamily="18" charset="0"/>
              </a:endParaRPr>
            </a:p>
          </p:txBody>
        </p:sp>
      </p:grpSp>
      <p:sp>
        <p:nvSpPr>
          <p:cNvPr id="440327" name="Text Box 7"/>
          <p:cNvSpPr txBox="1">
            <a:spLocks noChangeArrowheads="1"/>
          </p:cNvSpPr>
          <p:nvPr/>
        </p:nvSpPr>
        <p:spPr bwMode="auto">
          <a:xfrm>
            <a:off x="1908175" y="5229225"/>
            <a:ext cx="5040313" cy="10271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pPr>
            <a:r>
              <a:rPr lang="zh-CN" altLang="en-US" b="1" dirty="0"/>
              <a:t>备注：</a:t>
            </a:r>
          </a:p>
          <a:p>
            <a:pPr lvl="1" eaLnBrk="1" hangingPunct="1">
              <a:spcBef>
                <a:spcPct val="20000"/>
              </a:spcBef>
              <a:buFont typeface="Wingdings" pitchFamily="2" charset="2"/>
              <a:buChar char="l"/>
            </a:pPr>
            <a:r>
              <a:rPr lang="zh-CN" altLang="en-US" b="1" dirty="0"/>
              <a:t>实现了互斥访问</a:t>
            </a:r>
          </a:p>
          <a:p>
            <a:pPr lvl="1" eaLnBrk="1" hangingPunct="1">
              <a:spcBef>
                <a:spcPct val="20000"/>
              </a:spcBef>
              <a:buFont typeface="Wingdings" pitchFamily="2" charset="2"/>
              <a:buChar char="l"/>
            </a:pPr>
            <a:r>
              <a:rPr lang="zh-CN" altLang="en-US" b="1" dirty="0">
                <a:solidFill>
                  <a:srgbClr val="FE0000"/>
                </a:solidFill>
              </a:rPr>
              <a:t>非死锁</a:t>
            </a:r>
            <a:r>
              <a:rPr lang="zh-CN" altLang="en-US" b="1" dirty="0"/>
              <a:t>，但可能长时间僵持</a:t>
            </a:r>
          </a:p>
        </p:txBody>
      </p:sp>
    </p:spTree>
    <p:extLst>
      <p:ext uri="{BB962C8B-B14F-4D97-AF65-F5344CB8AC3E}">
        <p14:creationId xmlns:p14="http://schemas.microsoft.com/office/powerpoint/2010/main" val="126533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40324"/>
                                        </p:tgtEl>
                                        <p:attrNameLst>
                                          <p:attrName>style.visibility</p:attrName>
                                        </p:attrNameLst>
                                      </p:cBhvr>
                                      <p:to>
                                        <p:strVal val="visible"/>
                                      </p:to>
                                    </p:set>
                                    <p:animEffect transition="in" filter="circle(in)">
                                      <p:cBhvr>
                                        <p:cTn id="7" dur="2000"/>
                                        <p:tgtEl>
                                          <p:spTgt spid="4403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0327"/>
                                        </p:tgtEl>
                                        <p:attrNameLst>
                                          <p:attrName>style.visibility</p:attrName>
                                        </p:attrNameLst>
                                      </p:cBhvr>
                                      <p:to>
                                        <p:strVal val="visible"/>
                                      </p:to>
                                    </p:set>
                                    <p:animEffect transition="in" filter="circle(in)">
                                      <p:cBhvr>
                                        <p:cTn id="12" dur="2000"/>
                                        <p:tgtEl>
                                          <p:spTgt spid="440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grpSp>
        <p:nvGrpSpPr>
          <p:cNvPr id="441534" name="Group 190"/>
          <p:cNvGrpSpPr>
            <a:grpSpLocks/>
          </p:cNvGrpSpPr>
          <p:nvPr/>
        </p:nvGrpSpPr>
        <p:grpSpPr bwMode="auto">
          <a:xfrm>
            <a:off x="1463675" y="1254125"/>
            <a:ext cx="762000" cy="609600"/>
            <a:chOff x="1776" y="768"/>
            <a:chExt cx="480" cy="384"/>
          </a:xfrm>
        </p:grpSpPr>
        <p:sp>
          <p:nvSpPr>
            <p:cNvPr id="441535" name="Text Box 191"/>
            <p:cNvSpPr txBox="1">
              <a:spLocks noChangeArrowheads="1"/>
            </p:cNvSpPr>
            <p:nvPr/>
          </p:nvSpPr>
          <p:spPr bwMode="auto">
            <a:xfrm>
              <a:off x="1872" y="8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itchFamily="18" charset="0"/>
                </a:rPr>
                <a:t>P0</a:t>
              </a:r>
            </a:p>
          </p:txBody>
        </p:sp>
        <p:sp>
          <p:nvSpPr>
            <p:cNvPr id="441536" name="Oval 192"/>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1537" name="Text Box 193"/>
          <p:cNvSpPr txBox="1">
            <a:spLocks noChangeArrowheads="1"/>
          </p:cNvSpPr>
          <p:nvPr/>
        </p:nvSpPr>
        <p:spPr bwMode="auto">
          <a:xfrm>
            <a:off x="2071688" y="1958975"/>
            <a:ext cx="1355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flag[0]=true</a:t>
            </a:r>
          </a:p>
        </p:txBody>
      </p:sp>
      <p:grpSp>
        <p:nvGrpSpPr>
          <p:cNvPr id="441538" name="Group 194"/>
          <p:cNvGrpSpPr>
            <a:grpSpLocks/>
          </p:cNvGrpSpPr>
          <p:nvPr/>
        </p:nvGrpSpPr>
        <p:grpSpPr bwMode="auto">
          <a:xfrm>
            <a:off x="1104900" y="2151063"/>
            <a:ext cx="2209800" cy="720725"/>
            <a:chOff x="192" y="1152"/>
            <a:chExt cx="1392" cy="528"/>
          </a:xfrm>
        </p:grpSpPr>
        <p:grpSp>
          <p:nvGrpSpPr>
            <p:cNvPr id="441539" name="Group 195"/>
            <p:cNvGrpSpPr>
              <a:grpSpLocks/>
            </p:cNvGrpSpPr>
            <p:nvPr/>
          </p:nvGrpSpPr>
          <p:grpSpPr bwMode="auto">
            <a:xfrm>
              <a:off x="1344" y="1488"/>
              <a:ext cx="240" cy="192"/>
              <a:chOff x="1344" y="1632"/>
              <a:chExt cx="240" cy="192"/>
            </a:xfrm>
          </p:grpSpPr>
          <p:sp>
            <p:nvSpPr>
              <p:cNvPr id="441540" name="Oval 196"/>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41" name="Line 197"/>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42" name="Group 198"/>
            <p:cNvGrpSpPr>
              <a:grpSpLocks/>
            </p:cNvGrpSpPr>
            <p:nvPr/>
          </p:nvGrpSpPr>
          <p:grpSpPr bwMode="auto">
            <a:xfrm>
              <a:off x="192" y="1152"/>
              <a:ext cx="586" cy="384"/>
              <a:chOff x="192" y="1248"/>
              <a:chExt cx="586" cy="384"/>
            </a:xfrm>
          </p:grpSpPr>
          <p:sp>
            <p:nvSpPr>
              <p:cNvPr id="441543" name="AutoShape 199"/>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44" name="Text Box 200"/>
              <p:cNvSpPr txBox="1">
                <a:spLocks noChangeArrowheads="1"/>
              </p:cNvSpPr>
              <p:nvPr/>
            </p:nvSpPr>
            <p:spPr bwMode="auto">
              <a:xfrm>
                <a:off x="240" y="1248"/>
                <a:ext cx="5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grpSp>
        <p:nvGrpSpPr>
          <p:cNvPr id="441545" name="Group 201"/>
          <p:cNvGrpSpPr>
            <a:grpSpLocks/>
          </p:cNvGrpSpPr>
          <p:nvPr/>
        </p:nvGrpSpPr>
        <p:grpSpPr bwMode="auto">
          <a:xfrm>
            <a:off x="6216650" y="1254125"/>
            <a:ext cx="762000" cy="609600"/>
            <a:chOff x="1776" y="768"/>
            <a:chExt cx="480" cy="384"/>
          </a:xfrm>
        </p:grpSpPr>
        <p:sp>
          <p:nvSpPr>
            <p:cNvPr id="441546" name="Text Box 202"/>
            <p:cNvSpPr txBox="1">
              <a:spLocks noChangeArrowheads="1"/>
            </p:cNvSpPr>
            <p:nvPr/>
          </p:nvSpPr>
          <p:spPr bwMode="auto">
            <a:xfrm>
              <a:off x="1872" y="8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itchFamily="18" charset="0"/>
                </a:rPr>
                <a:t>P1</a:t>
              </a:r>
            </a:p>
          </p:txBody>
        </p:sp>
        <p:sp>
          <p:nvSpPr>
            <p:cNvPr id="441547" name="Oval 203"/>
            <p:cNvSpPr>
              <a:spLocks noChangeArrowheads="1"/>
            </p:cNvSpPr>
            <p:nvPr/>
          </p:nvSpPr>
          <p:spPr bwMode="auto">
            <a:xfrm>
              <a:off x="1776" y="768"/>
              <a:ext cx="480"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1548" name="Text Box 204"/>
          <p:cNvSpPr txBox="1">
            <a:spLocks noChangeArrowheads="1"/>
          </p:cNvSpPr>
          <p:nvPr/>
        </p:nvSpPr>
        <p:spPr bwMode="auto">
          <a:xfrm>
            <a:off x="6083300" y="1958975"/>
            <a:ext cx="1355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flag[1]=true</a:t>
            </a:r>
          </a:p>
        </p:txBody>
      </p:sp>
      <p:grpSp>
        <p:nvGrpSpPr>
          <p:cNvPr id="441549" name="Group 205"/>
          <p:cNvGrpSpPr>
            <a:grpSpLocks/>
          </p:cNvGrpSpPr>
          <p:nvPr/>
        </p:nvGrpSpPr>
        <p:grpSpPr bwMode="auto">
          <a:xfrm>
            <a:off x="4921250" y="2006600"/>
            <a:ext cx="2209800" cy="720725"/>
            <a:chOff x="192" y="1152"/>
            <a:chExt cx="1392" cy="528"/>
          </a:xfrm>
        </p:grpSpPr>
        <p:grpSp>
          <p:nvGrpSpPr>
            <p:cNvPr id="441550" name="Group 206"/>
            <p:cNvGrpSpPr>
              <a:grpSpLocks/>
            </p:cNvGrpSpPr>
            <p:nvPr/>
          </p:nvGrpSpPr>
          <p:grpSpPr bwMode="auto">
            <a:xfrm>
              <a:off x="1344" y="1488"/>
              <a:ext cx="240" cy="192"/>
              <a:chOff x="1344" y="1632"/>
              <a:chExt cx="240" cy="192"/>
            </a:xfrm>
          </p:grpSpPr>
          <p:sp>
            <p:nvSpPr>
              <p:cNvPr id="441551" name="Oval 207"/>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52" name="Line 208"/>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53" name="Group 209"/>
            <p:cNvGrpSpPr>
              <a:grpSpLocks/>
            </p:cNvGrpSpPr>
            <p:nvPr/>
          </p:nvGrpSpPr>
          <p:grpSpPr bwMode="auto">
            <a:xfrm>
              <a:off x="192" y="1152"/>
              <a:ext cx="586" cy="384"/>
              <a:chOff x="192" y="1248"/>
              <a:chExt cx="586" cy="384"/>
            </a:xfrm>
          </p:grpSpPr>
          <p:sp>
            <p:nvSpPr>
              <p:cNvPr id="441554" name="AutoShape 210"/>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55" name="Text Box 211"/>
              <p:cNvSpPr txBox="1">
                <a:spLocks noChangeArrowheads="1"/>
              </p:cNvSpPr>
              <p:nvPr/>
            </p:nvSpPr>
            <p:spPr bwMode="auto">
              <a:xfrm>
                <a:off x="240" y="1248"/>
                <a:ext cx="5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556" name="Text Box 212"/>
          <p:cNvSpPr txBox="1">
            <a:spLocks noChangeArrowheads="1"/>
          </p:cNvSpPr>
          <p:nvPr/>
        </p:nvSpPr>
        <p:spPr bwMode="auto">
          <a:xfrm>
            <a:off x="1919288" y="3071813"/>
            <a:ext cx="1397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while flag[1]</a:t>
            </a:r>
          </a:p>
        </p:txBody>
      </p:sp>
      <p:grpSp>
        <p:nvGrpSpPr>
          <p:cNvPr id="441557" name="Group 213"/>
          <p:cNvGrpSpPr>
            <a:grpSpLocks/>
          </p:cNvGrpSpPr>
          <p:nvPr/>
        </p:nvGrpSpPr>
        <p:grpSpPr bwMode="auto">
          <a:xfrm>
            <a:off x="960438" y="3014663"/>
            <a:ext cx="2209800" cy="792162"/>
            <a:chOff x="192" y="1152"/>
            <a:chExt cx="1392" cy="528"/>
          </a:xfrm>
        </p:grpSpPr>
        <p:grpSp>
          <p:nvGrpSpPr>
            <p:cNvPr id="441558" name="Group 214"/>
            <p:cNvGrpSpPr>
              <a:grpSpLocks/>
            </p:cNvGrpSpPr>
            <p:nvPr/>
          </p:nvGrpSpPr>
          <p:grpSpPr bwMode="auto">
            <a:xfrm>
              <a:off x="1344" y="1488"/>
              <a:ext cx="240" cy="192"/>
              <a:chOff x="1344" y="1632"/>
              <a:chExt cx="240" cy="192"/>
            </a:xfrm>
          </p:grpSpPr>
          <p:sp>
            <p:nvSpPr>
              <p:cNvPr id="441559" name="Oval 215"/>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60" name="Line 216"/>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61" name="Group 217"/>
            <p:cNvGrpSpPr>
              <a:grpSpLocks/>
            </p:cNvGrpSpPr>
            <p:nvPr/>
          </p:nvGrpSpPr>
          <p:grpSpPr bwMode="auto">
            <a:xfrm>
              <a:off x="192" y="1152"/>
              <a:ext cx="586" cy="384"/>
              <a:chOff x="192" y="1248"/>
              <a:chExt cx="586" cy="384"/>
            </a:xfrm>
          </p:grpSpPr>
          <p:sp>
            <p:nvSpPr>
              <p:cNvPr id="441562" name="AutoShape 218"/>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63" name="Text Box 219"/>
              <p:cNvSpPr txBox="1">
                <a:spLocks noChangeArrowheads="1"/>
              </p:cNvSpPr>
              <p:nvPr/>
            </p:nvSpPr>
            <p:spPr bwMode="auto">
              <a:xfrm>
                <a:off x="240" y="1248"/>
                <a:ext cx="53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564" name="Text Box 220"/>
          <p:cNvSpPr txBox="1">
            <a:spLocks noChangeArrowheads="1"/>
          </p:cNvSpPr>
          <p:nvPr/>
        </p:nvSpPr>
        <p:spPr bwMode="auto">
          <a:xfrm>
            <a:off x="6019800" y="2995613"/>
            <a:ext cx="1397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while flag[0]</a:t>
            </a:r>
          </a:p>
        </p:txBody>
      </p:sp>
      <p:grpSp>
        <p:nvGrpSpPr>
          <p:cNvPr id="441565" name="Group 221"/>
          <p:cNvGrpSpPr>
            <a:grpSpLocks/>
          </p:cNvGrpSpPr>
          <p:nvPr/>
        </p:nvGrpSpPr>
        <p:grpSpPr bwMode="auto">
          <a:xfrm>
            <a:off x="5064125" y="2871788"/>
            <a:ext cx="2209800" cy="647700"/>
            <a:chOff x="192" y="1152"/>
            <a:chExt cx="1392" cy="528"/>
          </a:xfrm>
        </p:grpSpPr>
        <p:grpSp>
          <p:nvGrpSpPr>
            <p:cNvPr id="441566" name="Group 222"/>
            <p:cNvGrpSpPr>
              <a:grpSpLocks/>
            </p:cNvGrpSpPr>
            <p:nvPr/>
          </p:nvGrpSpPr>
          <p:grpSpPr bwMode="auto">
            <a:xfrm>
              <a:off x="1344" y="1488"/>
              <a:ext cx="240" cy="192"/>
              <a:chOff x="1344" y="1632"/>
              <a:chExt cx="240" cy="192"/>
            </a:xfrm>
          </p:grpSpPr>
          <p:sp>
            <p:nvSpPr>
              <p:cNvPr id="441567" name="Oval 223"/>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68" name="Line 224"/>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69" name="Group 225"/>
            <p:cNvGrpSpPr>
              <a:grpSpLocks/>
            </p:cNvGrpSpPr>
            <p:nvPr/>
          </p:nvGrpSpPr>
          <p:grpSpPr bwMode="auto">
            <a:xfrm>
              <a:off x="192" y="1152"/>
              <a:ext cx="586" cy="384"/>
              <a:chOff x="192" y="1248"/>
              <a:chExt cx="586" cy="384"/>
            </a:xfrm>
          </p:grpSpPr>
          <p:sp>
            <p:nvSpPr>
              <p:cNvPr id="441570" name="AutoShape 226"/>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71" name="Text Box 227"/>
              <p:cNvSpPr txBox="1">
                <a:spLocks noChangeArrowheads="1"/>
              </p:cNvSpPr>
              <p:nvPr/>
            </p:nvSpPr>
            <p:spPr bwMode="auto">
              <a:xfrm>
                <a:off x="240" y="1248"/>
                <a:ext cx="53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572" name="Text Box 228"/>
          <p:cNvSpPr txBox="1">
            <a:spLocks noChangeArrowheads="1"/>
          </p:cNvSpPr>
          <p:nvPr/>
        </p:nvSpPr>
        <p:spPr bwMode="auto">
          <a:xfrm>
            <a:off x="1919288" y="3979863"/>
            <a:ext cx="1579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effectLst>
                  <a:outerShdw blurRad="38100" dist="38100" dir="2700000" algn="tl">
                    <a:srgbClr val="C0C0C0"/>
                  </a:outerShdw>
                </a:effectLst>
                <a:latin typeface="Times New Roman" pitchFamily="18" charset="0"/>
                <a:ea typeface="仿宋_GB2312" pitchFamily="49" charset="-122"/>
              </a:rPr>
              <a:t>flag[0]</a:t>
            </a:r>
            <a:r>
              <a:rPr kumimoji="1" lang="zh-CN" altLang="en-US" b="1" dirty="0">
                <a:effectLst>
                  <a:outerShdw blurRad="38100" dist="38100" dir="2700000" algn="tl">
                    <a:srgbClr val="C0C0C0"/>
                  </a:outerShdw>
                </a:effectLst>
                <a:latin typeface="Times New Roman" pitchFamily="18" charset="0"/>
                <a:ea typeface="仿宋_GB2312" pitchFamily="49" charset="-122"/>
              </a:rPr>
              <a:t> </a:t>
            </a:r>
            <a:r>
              <a:rPr kumimoji="1" lang="en-US" altLang="zh-CN" b="1" dirty="0">
                <a:effectLst>
                  <a:outerShdw blurRad="38100" dist="38100" dir="2700000" algn="tl">
                    <a:srgbClr val="C0C0C0"/>
                  </a:outerShdw>
                </a:effectLst>
                <a:latin typeface="Times New Roman" pitchFamily="18" charset="0"/>
                <a:ea typeface="仿宋_GB2312" pitchFamily="49" charset="-122"/>
              </a:rPr>
              <a:t>= false</a:t>
            </a:r>
          </a:p>
          <a:p>
            <a:r>
              <a:rPr kumimoji="1" lang="zh-CN" altLang="en-US" b="1" dirty="0">
                <a:effectLst>
                  <a:outerShdw blurRad="38100" dist="38100" dir="2700000" algn="tl">
                    <a:srgbClr val="C0C0C0"/>
                  </a:outerShdw>
                </a:effectLst>
                <a:latin typeface="Times New Roman" pitchFamily="18" charset="0"/>
                <a:ea typeface="仿宋_GB2312" pitchFamily="49" charset="-122"/>
              </a:rPr>
              <a:t>延迟一段时间</a:t>
            </a:r>
          </a:p>
        </p:txBody>
      </p:sp>
      <p:grpSp>
        <p:nvGrpSpPr>
          <p:cNvPr id="441573" name="Group 229"/>
          <p:cNvGrpSpPr>
            <a:grpSpLocks/>
          </p:cNvGrpSpPr>
          <p:nvPr/>
        </p:nvGrpSpPr>
        <p:grpSpPr bwMode="auto">
          <a:xfrm>
            <a:off x="960438" y="4311650"/>
            <a:ext cx="2209800" cy="719138"/>
            <a:chOff x="192" y="1152"/>
            <a:chExt cx="1392" cy="528"/>
          </a:xfrm>
        </p:grpSpPr>
        <p:grpSp>
          <p:nvGrpSpPr>
            <p:cNvPr id="441574" name="Group 230"/>
            <p:cNvGrpSpPr>
              <a:grpSpLocks/>
            </p:cNvGrpSpPr>
            <p:nvPr/>
          </p:nvGrpSpPr>
          <p:grpSpPr bwMode="auto">
            <a:xfrm>
              <a:off x="1344" y="1488"/>
              <a:ext cx="240" cy="192"/>
              <a:chOff x="1344" y="1632"/>
              <a:chExt cx="240" cy="192"/>
            </a:xfrm>
          </p:grpSpPr>
          <p:sp>
            <p:nvSpPr>
              <p:cNvPr id="441575" name="Oval 231"/>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76" name="Line 232"/>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77" name="Group 233"/>
            <p:cNvGrpSpPr>
              <a:grpSpLocks/>
            </p:cNvGrpSpPr>
            <p:nvPr/>
          </p:nvGrpSpPr>
          <p:grpSpPr bwMode="auto">
            <a:xfrm>
              <a:off x="192" y="1152"/>
              <a:ext cx="586" cy="384"/>
              <a:chOff x="192" y="1248"/>
              <a:chExt cx="586" cy="384"/>
            </a:xfrm>
          </p:grpSpPr>
          <p:sp>
            <p:nvSpPr>
              <p:cNvPr id="441578" name="AutoShape 234"/>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79" name="Text Box 235"/>
              <p:cNvSpPr txBox="1">
                <a:spLocks noChangeArrowheads="1"/>
              </p:cNvSpPr>
              <p:nvPr/>
            </p:nvSpPr>
            <p:spPr bwMode="auto">
              <a:xfrm>
                <a:off x="240" y="1248"/>
                <a:ext cx="53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580" name="Text Box 236"/>
          <p:cNvSpPr txBox="1">
            <a:spLocks noChangeArrowheads="1"/>
          </p:cNvSpPr>
          <p:nvPr/>
        </p:nvSpPr>
        <p:spPr bwMode="auto">
          <a:xfrm>
            <a:off x="5972175" y="3903663"/>
            <a:ext cx="1579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effectLst>
                  <a:outerShdw blurRad="38100" dist="38100" dir="2700000" algn="tl">
                    <a:srgbClr val="C0C0C0"/>
                  </a:outerShdw>
                </a:effectLst>
                <a:latin typeface="Times New Roman" pitchFamily="18" charset="0"/>
                <a:ea typeface="仿宋_GB2312" pitchFamily="49" charset="-122"/>
              </a:rPr>
              <a:t>flag[1]</a:t>
            </a:r>
            <a:r>
              <a:rPr kumimoji="1" lang="zh-CN" altLang="en-US" b="1" dirty="0">
                <a:effectLst>
                  <a:outerShdw blurRad="38100" dist="38100" dir="2700000" algn="tl">
                    <a:srgbClr val="C0C0C0"/>
                  </a:outerShdw>
                </a:effectLst>
                <a:latin typeface="Times New Roman" pitchFamily="18" charset="0"/>
                <a:ea typeface="仿宋_GB2312" pitchFamily="49" charset="-122"/>
              </a:rPr>
              <a:t> </a:t>
            </a:r>
            <a:r>
              <a:rPr kumimoji="1" lang="en-US" altLang="zh-CN" b="1" dirty="0">
                <a:effectLst>
                  <a:outerShdw blurRad="38100" dist="38100" dir="2700000" algn="tl">
                    <a:srgbClr val="C0C0C0"/>
                  </a:outerShdw>
                </a:effectLst>
                <a:latin typeface="Times New Roman" pitchFamily="18" charset="0"/>
                <a:ea typeface="仿宋_GB2312" pitchFamily="49" charset="-122"/>
              </a:rPr>
              <a:t>= false</a:t>
            </a:r>
          </a:p>
          <a:p>
            <a:r>
              <a:rPr kumimoji="1" lang="zh-CN" altLang="en-US" b="1" dirty="0">
                <a:effectLst>
                  <a:outerShdw blurRad="38100" dist="38100" dir="2700000" algn="tl">
                    <a:srgbClr val="C0C0C0"/>
                  </a:outerShdw>
                </a:effectLst>
                <a:latin typeface="Times New Roman" pitchFamily="18" charset="0"/>
                <a:ea typeface="仿宋_GB2312" pitchFamily="49" charset="-122"/>
              </a:rPr>
              <a:t>延迟一段时间</a:t>
            </a:r>
          </a:p>
        </p:txBody>
      </p:sp>
      <p:grpSp>
        <p:nvGrpSpPr>
          <p:cNvPr id="441581" name="Group 237"/>
          <p:cNvGrpSpPr>
            <a:grpSpLocks/>
          </p:cNvGrpSpPr>
          <p:nvPr/>
        </p:nvGrpSpPr>
        <p:grpSpPr bwMode="auto">
          <a:xfrm>
            <a:off x="4943475" y="4167188"/>
            <a:ext cx="2209800" cy="720725"/>
            <a:chOff x="192" y="1152"/>
            <a:chExt cx="1392" cy="528"/>
          </a:xfrm>
        </p:grpSpPr>
        <p:grpSp>
          <p:nvGrpSpPr>
            <p:cNvPr id="441582" name="Group 238"/>
            <p:cNvGrpSpPr>
              <a:grpSpLocks/>
            </p:cNvGrpSpPr>
            <p:nvPr/>
          </p:nvGrpSpPr>
          <p:grpSpPr bwMode="auto">
            <a:xfrm>
              <a:off x="1344" y="1488"/>
              <a:ext cx="240" cy="192"/>
              <a:chOff x="1344" y="1632"/>
              <a:chExt cx="240" cy="192"/>
            </a:xfrm>
          </p:grpSpPr>
          <p:sp>
            <p:nvSpPr>
              <p:cNvPr id="441583" name="Oval 239"/>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84" name="Line 240"/>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85" name="Group 241"/>
            <p:cNvGrpSpPr>
              <a:grpSpLocks/>
            </p:cNvGrpSpPr>
            <p:nvPr/>
          </p:nvGrpSpPr>
          <p:grpSpPr bwMode="auto">
            <a:xfrm>
              <a:off x="192" y="1152"/>
              <a:ext cx="586" cy="384"/>
              <a:chOff x="192" y="1248"/>
              <a:chExt cx="586" cy="384"/>
            </a:xfrm>
          </p:grpSpPr>
          <p:sp>
            <p:nvSpPr>
              <p:cNvPr id="441586" name="AutoShape 242"/>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87" name="Text Box 243"/>
              <p:cNvSpPr txBox="1">
                <a:spLocks noChangeArrowheads="1"/>
              </p:cNvSpPr>
              <p:nvPr/>
            </p:nvSpPr>
            <p:spPr bwMode="auto">
              <a:xfrm>
                <a:off x="240" y="1248"/>
                <a:ext cx="5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588" name="Text Box 244"/>
          <p:cNvSpPr txBox="1">
            <a:spLocks noChangeArrowheads="1"/>
          </p:cNvSpPr>
          <p:nvPr/>
        </p:nvSpPr>
        <p:spPr bwMode="auto">
          <a:xfrm>
            <a:off x="2224088" y="5240338"/>
            <a:ext cx="1355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flag[0]=true</a:t>
            </a:r>
          </a:p>
        </p:txBody>
      </p:sp>
      <p:sp>
        <p:nvSpPr>
          <p:cNvPr id="441589" name="Text Box 245"/>
          <p:cNvSpPr txBox="1">
            <a:spLocks noChangeArrowheads="1"/>
          </p:cNvSpPr>
          <p:nvPr/>
        </p:nvSpPr>
        <p:spPr bwMode="auto">
          <a:xfrm>
            <a:off x="6186488" y="5011738"/>
            <a:ext cx="1355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effectLst>
                  <a:outerShdw blurRad="38100" dist="38100" dir="2700000" algn="tl">
                    <a:srgbClr val="C0C0C0"/>
                  </a:outerShdw>
                </a:effectLst>
                <a:latin typeface="Times New Roman" pitchFamily="18" charset="0"/>
                <a:ea typeface="仿宋_GB2312" pitchFamily="49" charset="-122"/>
              </a:rPr>
              <a:t>flag[1]=true</a:t>
            </a:r>
          </a:p>
        </p:txBody>
      </p:sp>
      <p:grpSp>
        <p:nvGrpSpPr>
          <p:cNvPr id="441590" name="Group 246"/>
          <p:cNvGrpSpPr>
            <a:grpSpLocks/>
          </p:cNvGrpSpPr>
          <p:nvPr/>
        </p:nvGrpSpPr>
        <p:grpSpPr bwMode="auto">
          <a:xfrm>
            <a:off x="1247775" y="5103813"/>
            <a:ext cx="2209800" cy="719137"/>
            <a:chOff x="192" y="1152"/>
            <a:chExt cx="1392" cy="528"/>
          </a:xfrm>
        </p:grpSpPr>
        <p:grpSp>
          <p:nvGrpSpPr>
            <p:cNvPr id="441591" name="Group 247"/>
            <p:cNvGrpSpPr>
              <a:grpSpLocks/>
            </p:cNvGrpSpPr>
            <p:nvPr/>
          </p:nvGrpSpPr>
          <p:grpSpPr bwMode="auto">
            <a:xfrm>
              <a:off x="1344" y="1488"/>
              <a:ext cx="240" cy="192"/>
              <a:chOff x="1344" y="1632"/>
              <a:chExt cx="240" cy="192"/>
            </a:xfrm>
          </p:grpSpPr>
          <p:sp>
            <p:nvSpPr>
              <p:cNvPr id="441592" name="Oval 248"/>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593" name="Line 249"/>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594" name="Group 250"/>
            <p:cNvGrpSpPr>
              <a:grpSpLocks/>
            </p:cNvGrpSpPr>
            <p:nvPr/>
          </p:nvGrpSpPr>
          <p:grpSpPr bwMode="auto">
            <a:xfrm>
              <a:off x="192" y="1152"/>
              <a:ext cx="586" cy="384"/>
              <a:chOff x="192" y="1248"/>
              <a:chExt cx="586" cy="384"/>
            </a:xfrm>
          </p:grpSpPr>
          <p:sp>
            <p:nvSpPr>
              <p:cNvPr id="441595" name="AutoShape 251"/>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596" name="Text Box 252"/>
              <p:cNvSpPr txBox="1">
                <a:spLocks noChangeArrowheads="1"/>
              </p:cNvSpPr>
              <p:nvPr/>
            </p:nvSpPr>
            <p:spPr bwMode="auto">
              <a:xfrm>
                <a:off x="240" y="1248"/>
                <a:ext cx="53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grpSp>
        <p:nvGrpSpPr>
          <p:cNvPr id="441597" name="Group 253"/>
          <p:cNvGrpSpPr>
            <a:grpSpLocks/>
          </p:cNvGrpSpPr>
          <p:nvPr/>
        </p:nvGrpSpPr>
        <p:grpSpPr bwMode="auto">
          <a:xfrm>
            <a:off x="5137150" y="4887913"/>
            <a:ext cx="2209800" cy="719137"/>
            <a:chOff x="192" y="1152"/>
            <a:chExt cx="1392" cy="528"/>
          </a:xfrm>
        </p:grpSpPr>
        <p:grpSp>
          <p:nvGrpSpPr>
            <p:cNvPr id="441598" name="Group 254"/>
            <p:cNvGrpSpPr>
              <a:grpSpLocks/>
            </p:cNvGrpSpPr>
            <p:nvPr/>
          </p:nvGrpSpPr>
          <p:grpSpPr bwMode="auto">
            <a:xfrm>
              <a:off x="1344" y="1488"/>
              <a:ext cx="240" cy="192"/>
              <a:chOff x="1344" y="1632"/>
              <a:chExt cx="240" cy="192"/>
            </a:xfrm>
          </p:grpSpPr>
          <p:sp>
            <p:nvSpPr>
              <p:cNvPr id="441599" name="Oval 255"/>
              <p:cNvSpPr>
                <a:spLocks noChangeArrowheads="1"/>
              </p:cNvSpPr>
              <p:nvPr/>
            </p:nvSpPr>
            <p:spPr bwMode="auto">
              <a:xfrm>
                <a:off x="1344" y="1632"/>
                <a:ext cx="240" cy="19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600" name="Line 256"/>
              <p:cNvSpPr>
                <a:spLocks noChangeShapeType="1"/>
              </p:cNvSpPr>
              <p:nvPr/>
            </p:nvSpPr>
            <p:spPr bwMode="auto">
              <a:xfrm flipV="1">
                <a:off x="1392" y="1680"/>
                <a:ext cx="144"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1601" name="Group 257"/>
            <p:cNvGrpSpPr>
              <a:grpSpLocks/>
            </p:cNvGrpSpPr>
            <p:nvPr/>
          </p:nvGrpSpPr>
          <p:grpSpPr bwMode="auto">
            <a:xfrm>
              <a:off x="192" y="1152"/>
              <a:ext cx="586" cy="384"/>
              <a:chOff x="192" y="1248"/>
              <a:chExt cx="586" cy="384"/>
            </a:xfrm>
          </p:grpSpPr>
          <p:sp>
            <p:nvSpPr>
              <p:cNvPr id="441602" name="AutoShape 258"/>
              <p:cNvSpPr>
                <a:spLocks noChangeArrowheads="1"/>
              </p:cNvSpPr>
              <p:nvPr/>
            </p:nvSpPr>
            <p:spPr bwMode="auto">
              <a:xfrm>
                <a:off x="192" y="1248"/>
                <a:ext cx="576" cy="384"/>
              </a:xfrm>
              <a:prstGeom prst="cloudCallout">
                <a:avLst>
                  <a:gd name="adj1" fmla="val 146875"/>
                  <a:gd name="adj2" fmla="val 5599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a:latin typeface="Times New Roman" pitchFamily="18" charset="0"/>
                </a:endParaRPr>
              </a:p>
            </p:txBody>
          </p:sp>
          <p:sp>
            <p:nvSpPr>
              <p:cNvPr id="441603" name="Text Box 259"/>
              <p:cNvSpPr txBox="1">
                <a:spLocks noChangeArrowheads="1"/>
              </p:cNvSpPr>
              <p:nvPr/>
            </p:nvSpPr>
            <p:spPr bwMode="auto">
              <a:xfrm>
                <a:off x="240" y="1248"/>
                <a:ext cx="53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itchFamily="18" charset="0"/>
                  </a:rPr>
                  <a:t>中断</a:t>
                </a:r>
              </a:p>
            </p:txBody>
          </p:sp>
        </p:grpSp>
      </p:grpSp>
      <p:sp>
        <p:nvSpPr>
          <p:cNvPr id="441604" name="Text Box 260"/>
          <p:cNvSpPr txBox="1">
            <a:spLocks noChangeArrowheads="1"/>
          </p:cNvSpPr>
          <p:nvPr/>
        </p:nvSpPr>
        <p:spPr bwMode="auto">
          <a:xfrm>
            <a:off x="1665288" y="3630613"/>
            <a:ext cx="293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rPr>
              <a:t>{</a:t>
            </a:r>
          </a:p>
        </p:txBody>
      </p:sp>
      <p:sp>
        <p:nvSpPr>
          <p:cNvPr id="441605" name="Text Box 261"/>
          <p:cNvSpPr txBox="1">
            <a:spLocks noChangeArrowheads="1"/>
          </p:cNvSpPr>
          <p:nvPr/>
        </p:nvSpPr>
        <p:spPr bwMode="auto">
          <a:xfrm>
            <a:off x="2071688" y="5799138"/>
            <a:ext cx="293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rPr>
              <a:t>}</a:t>
            </a:r>
          </a:p>
        </p:txBody>
      </p:sp>
      <p:sp>
        <p:nvSpPr>
          <p:cNvPr id="441606" name="Text Box 262"/>
          <p:cNvSpPr txBox="1">
            <a:spLocks noChangeArrowheads="1"/>
          </p:cNvSpPr>
          <p:nvPr/>
        </p:nvSpPr>
        <p:spPr bwMode="auto">
          <a:xfrm>
            <a:off x="5424488" y="3554413"/>
            <a:ext cx="293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rPr>
              <a:t>{</a:t>
            </a:r>
          </a:p>
        </p:txBody>
      </p:sp>
      <p:sp>
        <p:nvSpPr>
          <p:cNvPr id="441607" name="Text Box 263"/>
          <p:cNvSpPr txBox="1">
            <a:spLocks noChangeArrowheads="1"/>
          </p:cNvSpPr>
          <p:nvPr/>
        </p:nvSpPr>
        <p:spPr bwMode="auto">
          <a:xfrm>
            <a:off x="6034088" y="5570538"/>
            <a:ext cx="293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rPr>
              <a:t>}</a:t>
            </a:r>
          </a:p>
        </p:txBody>
      </p:sp>
      <p:sp>
        <p:nvSpPr>
          <p:cNvPr id="441608" name="Freeform 264"/>
          <p:cNvSpPr>
            <a:spLocks/>
          </p:cNvSpPr>
          <p:nvPr/>
        </p:nvSpPr>
        <p:spPr bwMode="auto">
          <a:xfrm>
            <a:off x="1946275" y="2492375"/>
            <a:ext cx="609600" cy="4032250"/>
          </a:xfrm>
          <a:custGeom>
            <a:avLst/>
            <a:gdLst>
              <a:gd name="T0" fmla="*/ 440 w 440"/>
              <a:gd name="T1" fmla="*/ 2760 h 3440"/>
              <a:gd name="T2" fmla="*/ 296 w 440"/>
              <a:gd name="T3" fmla="*/ 3048 h 3440"/>
              <a:gd name="T4" fmla="*/ 8 w 440"/>
              <a:gd name="T5" fmla="*/ 408 h 3440"/>
              <a:gd name="T6" fmla="*/ 344 w 440"/>
              <a:gd name="T7" fmla="*/ 600 h 3440"/>
            </a:gdLst>
            <a:ahLst/>
            <a:cxnLst>
              <a:cxn ang="0">
                <a:pos x="T0" y="T1"/>
              </a:cxn>
              <a:cxn ang="0">
                <a:pos x="T2" y="T3"/>
              </a:cxn>
              <a:cxn ang="0">
                <a:pos x="T4" y="T5"/>
              </a:cxn>
              <a:cxn ang="0">
                <a:pos x="T6" y="T7"/>
              </a:cxn>
            </a:cxnLst>
            <a:rect l="0" t="0" r="r" b="b"/>
            <a:pathLst>
              <a:path w="440" h="3440">
                <a:moveTo>
                  <a:pt x="440" y="2760"/>
                </a:moveTo>
                <a:cubicBezTo>
                  <a:pt x="404" y="3100"/>
                  <a:pt x="368" y="3440"/>
                  <a:pt x="296" y="3048"/>
                </a:cubicBezTo>
                <a:cubicBezTo>
                  <a:pt x="224" y="2656"/>
                  <a:pt x="0" y="816"/>
                  <a:pt x="8" y="408"/>
                </a:cubicBezTo>
                <a:cubicBezTo>
                  <a:pt x="16" y="0"/>
                  <a:pt x="180" y="300"/>
                  <a:pt x="344" y="600"/>
                </a:cubicBezTo>
              </a:path>
            </a:pathLst>
          </a:custGeom>
          <a:noFill/>
          <a:ln w="38100" cap="flat" cmpd="sng">
            <a:solidFill>
              <a:srgbClr val="66FF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609" name="Freeform 265"/>
          <p:cNvSpPr>
            <a:spLocks/>
          </p:cNvSpPr>
          <p:nvPr/>
        </p:nvSpPr>
        <p:spPr bwMode="auto">
          <a:xfrm>
            <a:off x="6372225" y="2420938"/>
            <a:ext cx="609600" cy="3960812"/>
          </a:xfrm>
          <a:custGeom>
            <a:avLst/>
            <a:gdLst>
              <a:gd name="T0" fmla="*/ 440 w 440"/>
              <a:gd name="T1" fmla="*/ 2760 h 3440"/>
              <a:gd name="T2" fmla="*/ 296 w 440"/>
              <a:gd name="T3" fmla="*/ 3048 h 3440"/>
              <a:gd name="T4" fmla="*/ 8 w 440"/>
              <a:gd name="T5" fmla="*/ 408 h 3440"/>
              <a:gd name="T6" fmla="*/ 344 w 440"/>
              <a:gd name="T7" fmla="*/ 600 h 3440"/>
            </a:gdLst>
            <a:ahLst/>
            <a:cxnLst>
              <a:cxn ang="0">
                <a:pos x="T0" y="T1"/>
              </a:cxn>
              <a:cxn ang="0">
                <a:pos x="T2" y="T3"/>
              </a:cxn>
              <a:cxn ang="0">
                <a:pos x="T4" y="T5"/>
              </a:cxn>
              <a:cxn ang="0">
                <a:pos x="T6" y="T7"/>
              </a:cxn>
            </a:cxnLst>
            <a:rect l="0" t="0" r="r" b="b"/>
            <a:pathLst>
              <a:path w="440" h="3440">
                <a:moveTo>
                  <a:pt x="440" y="2760"/>
                </a:moveTo>
                <a:cubicBezTo>
                  <a:pt x="404" y="3100"/>
                  <a:pt x="368" y="3440"/>
                  <a:pt x="296" y="3048"/>
                </a:cubicBezTo>
                <a:cubicBezTo>
                  <a:pt x="224" y="2656"/>
                  <a:pt x="0" y="816"/>
                  <a:pt x="8" y="408"/>
                </a:cubicBezTo>
                <a:cubicBezTo>
                  <a:pt x="16" y="0"/>
                  <a:pt x="180" y="300"/>
                  <a:pt x="344" y="600"/>
                </a:cubicBezTo>
              </a:path>
            </a:pathLst>
          </a:custGeom>
          <a:noFill/>
          <a:ln w="38100" cap="flat" cmpd="sng">
            <a:solidFill>
              <a:srgbClr val="66FF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0331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1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53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15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415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54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415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55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415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1564">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415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1604">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1572">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1572">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415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41606">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41580">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441580">
                                            <p:txEl>
                                              <p:pRg st="1" end="1"/>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44158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41588">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41605">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44159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441589">
                                            <p:txEl>
                                              <p:pRg st="0" end="0"/>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441607">
                                            <p:txEl>
                                              <p:pRg st="0" end="0"/>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44159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44160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441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537" grpId="0" build="p" autoUpdateAnimBg="0"/>
      <p:bldP spid="441548" grpId="0" build="p" autoUpdateAnimBg="0"/>
      <p:bldP spid="441556" grpId="0" build="p" autoUpdateAnimBg="0"/>
      <p:bldP spid="441564" grpId="0" build="p" autoUpdateAnimBg="0"/>
      <p:bldP spid="441572" grpId="0" build="p" autoUpdateAnimBg="0"/>
      <p:bldP spid="441580" grpId="0" build="p" autoUpdateAnimBg="0"/>
      <p:bldP spid="441588" grpId="0" build="p" autoUpdateAnimBg="0"/>
      <p:bldP spid="441589" grpId="0" build="p" autoUpdateAnimBg="0"/>
      <p:bldP spid="441604" grpId="0" build="p" autoUpdateAnimBg="0"/>
      <p:bldP spid="441605" grpId="0" build="p" autoUpdateAnimBg="0"/>
      <p:bldP spid="441606" grpId="0" build="p" autoUpdateAnimBg="0"/>
      <p:bldP spid="441607" grpId="0" build="p" autoUpdateAnimBg="0"/>
      <p:bldP spid="441608" grpId="0" animBg="1"/>
      <p:bldP spid="4416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6360" name="Group 8"/>
          <p:cNvGrpSpPr>
            <a:grpSpLocks/>
          </p:cNvGrpSpPr>
          <p:nvPr/>
        </p:nvGrpSpPr>
        <p:grpSpPr bwMode="auto">
          <a:xfrm>
            <a:off x="1" y="1065213"/>
            <a:ext cx="9107488" cy="5152908"/>
            <a:chOff x="158" y="935"/>
            <a:chExt cx="5579" cy="3056"/>
          </a:xfrm>
        </p:grpSpPr>
        <p:sp>
          <p:nvSpPr>
            <p:cNvPr id="356357" name="Text Box 5"/>
            <p:cNvSpPr txBox="1">
              <a:spLocks noChangeArrowheads="1"/>
            </p:cNvSpPr>
            <p:nvPr/>
          </p:nvSpPr>
          <p:spPr bwMode="auto">
            <a:xfrm>
              <a:off x="158" y="935"/>
              <a:ext cx="5579" cy="3056"/>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0000"/>
                </a:spcBef>
              </a:pPr>
              <a:r>
                <a:rPr lang="en-US" altLang="zh-CN" b="1" dirty="0" err="1">
                  <a:solidFill>
                    <a:schemeClr val="tx2"/>
                  </a:solidFill>
                  <a:latin typeface="Times New Roman" pitchFamily="18" charset="0"/>
                </a:rPr>
                <a:t>boolean</a:t>
              </a:r>
              <a:r>
                <a:rPr lang="en-US" altLang="zh-CN" b="1" dirty="0">
                  <a:solidFill>
                    <a:schemeClr val="tx2"/>
                  </a:solidFill>
                  <a:latin typeface="Times New Roman" pitchFamily="18" charset="0"/>
                </a:rPr>
                <a:t> flag[2] = {false, false};                              //</a:t>
              </a:r>
              <a:r>
                <a:rPr lang="zh-CN" altLang="en-US" b="1" dirty="0">
                  <a:solidFill>
                    <a:schemeClr val="tx2"/>
                  </a:solidFill>
                  <a:latin typeface="Times New Roman" pitchFamily="18" charset="0"/>
                </a:rPr>
                <a:t>共享的全局变量</a:t>
              </a:r>
            </a:p>
            <a:p>
              <a:pPr>
                <a:spcBef>
                  <a:spcPct val="10000"/>
                </a:spcBef>
              </a:pPr>
              <a:r>
                <a:rPr lang="en-US" altLang="zh-CN" b="1" dirty="0" err="1">
                  <a:solidFill>
                    <a:schemeClr val="tx2"/>
                  </a:solidFill>
                  <a:latin typeface="Times New Roman" pitchFamily="18" charset="0"/>
                </a:rPr>
                <a:t>int</a:t>
              </a:r>
              <a:r>
                <a:rPr lang="en-US" altLang="zh-CN" b="1" dirty="0">
                  <a:solidFill>
                    <a:schemeClr val="tx2"/>
                  </a:solidFill>
                  <a:latin typeface="Times New Roman" pitchFamily="18" charset="0"/>
                </a:rPr>
                <a:t> turn = 1;                                                              //</a:t>
              </a:r>
              <a:r>
                <a:rPr lang="zh-CN" altLang="en-US" b="1" dirty="0">
                  <a:solidFill>
                    <a:schemeClr val="tx2"/>
                  </a:solidFill>
                  <a:latin typeface="Times New Roman" pitchFamily="18" charset="0"/>
                </a:rPr>
                <a:t>共享的全局变量</a:t>
              </a:r>
              <a:endParaRPr lang="en-US" altLang="zh-CN" b="1" dirty="0">
                <a:solidFill>
                  <a:schemeClr val="tx2"/>
                </a:solidFill>
                <a:latin typeface="Times New Roman" pitchFamily="18" charset="0"/>
              </a:endParaRPr>
            </a:p>
            <a:p>
              <a:pPr>
                <a:spcBef>
                  <a:spcPct val="10000"/>
                </a:spcBef>
              </a:pPr>
              <a:r>
                <a:rPr lang="zh-CN" altLang="en-US" b="1" dirty="0">
                  <a:latin typeface="Times New Roman" pitchFamily="18" charset="0"/>
                </a:rPr>
                <a:t>进程</a:t>
              </a:r>
              <a:r>
                <a:rPr lang="en-US" altLang="zh-CN" b="1" dirty="0">
                  <a:latin typeface="Times New Roman" pitchFamily="18" charset="0"/>
                </a:rPr>
                <a:t>P0</a:t>
              </a:r>
            </a:p>
            <a:p>
              <a:pPr>
                <a:spcBef>
                  <a:spcPct val="10000"/>
                </a:spcBef>
              </a:pPr>
              <a:r>
                <a:rPr lang="en-US" altLang="zh-CN" b="1" dirty="0">
                  <a:latin typeface="Times New Roman" pitchFamily="18" charset="0"/>
                </a:rPr>
                <a:t>do {</a:t>
              </a:r>
            </a:p>
            <a:p>
              <a:pPr>
                <a:spcBef>
                  <a:spcPct val="10000"/>
                </a:spcBef>
              </a:pPr>
              <a:r>
                <a:rPr lang="en-US" altLang="zh-CN" b="1" dirty="0">
                  <a:latin typeface="Times New Roman" pitchFamily="18" charset="0"/>
                </a:rPr>
                <a:t>    flag[0] = true;                            //</a:t>
              </a:r>
              <a:r>
                <a:rPr lang="zh-CN" altLang="en-US" b="1" dirty="0">
                  <a:latin typeface="Times New Roman" pitchFamily="18" charset="0"/>
                </a:rPr>
                <a:t>进入区</a:t>
              </a:r>
            </a:p>
            <a:p>
              <a:pPr>
                <a:spcBef>
                  <a:spcPct val="10000"/>
                </a:spcBef>
              </a:pPr>
              <a:r>
                <a:rPr lang="en-US" altLang="zh-CN" b="1" dirty="0">
                  <a:latin typeface="Times New Roman" pitchFamily="18" charset="0"/>
                </a:rPr>
                <a:t>    while (flag[1]) {</a:t>
              </a:r>
            </a:p>
            <a:p>
              <a:pPr>
                <a:spcBef>
                  <a:spcPct val="10000"/>
                </a:spcBef>
              </a:pPr>
              <a:r>
                <a:rPr lang="en-US" altLang="zh-CN" b="1" dirty="0">
                  <a:latin typeface="Times New Roman" pitchFamily="18" charset="0"/>
                </a:rPr>
                <a:t>       </a:t>
              </a:r>
              <a:r>
                <a:rPr lang="zh-CN" altLang="en-US" b="1" dirty="0">
                  <a:latin typeface="Times New Roman" pitchFamily="18" charset="0"/>
                </a:rPr>
                <a:t> </a:t>
              </a:r>
              <a:r>
                <a:rPr lang="en-US" altLang="zh-CN" b="1" dirty="0">
                  <a:latin typeface="Times New Roman" pitchFamily="18" charset="0"/>
                </a:rPr>
                <a:t>if (turn == 1)  {</a:t>
              </a:r>
            </a:p>
            <a:p>
              <a:pPr>
                <a:spcBef>
                  <a:spcPct val="10000"/>
                </a:spcBef>
              </a:pPr>
              <a:r>
                <a:rPr lang="en-US" altLang="zh-CN" b="1" dirty="0">
                  <a:latin typeface="Times New Roman" pitchFamily="18" charset="0"/>
                </a:rPr>
                <a:t>           flag[0] = false;</a:t>
              </a:r>
            </a:p>
            <a:p>
              <a:pPr>
                <a:spcBef>
                  <a:spcPct val="10000"/>
                </a:spcBef>
              </a:pPr>
              <a:r>
                <a:rPr lang="en-US" altLang="zh-CN" b="1" dirty="0">
                  <a:latin typeface="Times New Roman" pitchFamily="18" charset="0"/>
                </a:rPr>
                <a:t>           while  (turn == 1) ;              //</a:t>
              </a:r>
              <a:r>
                <a:rPr lang="zh-CN" altLang="en-US" b="1" dirty="0">
                  <a:latin typeface="Times New Roman" pitchFamily="18" charset="0"/>
                </a:rPr>
                <a:t>等待</a:t>
              </a:r>
              <a:endParaRPr lang="en-US" altLang="zh-CN" b="1" dirty="0">
                <a:latin typeface="Times New Roman" pitchFamily="18" charset="0"/>
              </a:endParaRPr>
            </a:p>
            <a:p>
              <a:pPr>
                <a:spcBef>
                  <a:spcPct val="10000"/>
                </a:spcBef>
              </a:pPr>
              <a:r>
                <a:rPr lang="en-US" altLang="zh-CN" b="1" dirty="0">
                  <a:latin typeface="Times New Roman" pitchFamily="18" charset="0"/>
                </a:rPr>
                <a:t>           flag[0] = true;</a:t>
              </a:r>
            </a:p>
            <a:p>
              <a:pPr>
                <a:spcBef>
                  <a:spcPct val="10000"/>
                </a:spcBef>
              </a:pPr>
              <a:r>
                <a:rPr lang="en-US" altLang="zh-CN" b="1" dirty="0">
                  <a:latin typeface="Times New Roman" pitchFamily="18" charset="0"/>
                </a:rPr>
                <a:t>       </a:t>
              </a:r>
              <a:r>
                <a:rPr lang="zh-CN" altLang="en-US" b="1" dirty="0">
                  <a:latin typeface="Times New Roman" pitchFamily="18" charset="0"/>
                </a:rPr>
                <a:t> </a:t>
              </a:r>
              <a:r>
                <a:rPr lang="en-US" altLang="zh-CN" b="1" dirty="0">
                  <a:latin typeface="Times New Roman" pitchFamily="18" charset="0"/>
                </a:rPr>
                <a:t>}</a:t>
              </a:r>
            </a:p>
            <a:p>
              <a:pPr>
                <a:spcBef>
                  <a:spcPct val="10000"/>
                </a:spcBef>
              </a:pPr>
              <a:r>
                <a:rPr lang="en-US" altLang="zh-CN" b="1" dirty="0">
                  <a:latin typeface="Times New Roman" pitchFamily="18" charset="0"/>
                </a:rPr>
                <a:t>     }                                                  //</a:t>
              </a:r>
              <a:r>
                <a:rPr lang="zh-CN" altLang="en-US" b="1" dirty="0">
                  <a:latin typeface="Times New Roman" pitchFamily="18" charset="0"/>
                </a:rPr>
                <a:t>进入区</a:t>
              </a:r>
              <a:endParaRPr lang="en-US" altLang="zh-CN" b="1" dirty="0">
                <a:latin typeface="Times New Roman" pitchFamily="18" charset="0"/>
              </a:endParaRPr>
            </a:p>
            <a:p>
              <a:pPr>
                <a:spcBef>
                  <a:spcPct val="10000"/>
                </a:spcBef>
              </a:pPr>
              <a:r>
                <a:rPr lang="zh-CN" altLang="en-US" b="1" dirty="0">
                  <a:latin typeface="Times New Roman" pitchFamily="18" charset="0"/>
                </a:rPr>
                <a:t>    进程</a:t>
              </a:r>
              <a:r>
                <a:rPr lang="en-US" altLang="zh-CN" b="1" dirty="0">
                  <a:latin typeface="Times New Roman" pitchFamily="18" charset="0"/>
                </a:rPr>
                <a:t>P0</a:t>
              </a:r>
              <a:r>
                <a:rPr lang="zh-CN" altLang="en-US" b="1" dirty="0">
                  <a:latin typeface="Times New Roman" pitchFamily="18" charset="0"/>
                </a:rPr>
                <a:t>的临界区代码；           </a:t>
              </a:r>
              <a:r>
                <a:rPr lang="en-US" altLang="zh-CN" b="1" dirty="0">
                  <a:latin typeface="Times New Roman" pitchFamily="18" charset="0"/>
                </a:rPr>
                <a:t>//</a:t>
              </a:r>
              <a:r>
                <a:rPr lang="zh-CN" altLang="en-US" b="1" dirty="0">
                  <a:latin typeface="Times New Roman" pitchFamily="18" charset="0"/>
                </a:rPr>
                <a:t>临界区</a:t>
              </a:r>
            </a:p>
            <a:p>
              <a:pPr>
                <a:spcBef>
                  <a:spcPct val="10000"/>
                </a:spcBef>
              </a:pPr>
              <a:r>
                <a:rPr lang="zh-CN" altLang="en-US" b="1" dirty="0">
                  <a:latin typeface="Times New Roman" pitchFamily="18" charset="0"/>
                </a:rPr>
                <a:t>    </a:t>
              </a:r>
              <a:r>
                <a:rPr lang="en-US" altLang="zh-CN" b="1" dirty="0">
                  <a:latin typeface="Times New Roman" pitchFamily="18" charset="0"/>
                </a:rPr>
                <a:t>turn = 1;</a:t>
              </a:r>
            </a:p>
            <a:p>
              <a:pPr>
                <a:spcBef>
                  <a:spcPct val="10000"/>
                </a:spcBef>
              </a:pPr>
              <a:r>
                <a:rPr lang="en-US" altLang="zh-CN" b="1" dirty="0">
                  <a:latin typeface="Times New Roman" pitchFamily="18" charset="0"/>
                </a:rPr>
                <a:t>    flag[0] = false;                            //</a:t>
              </a:r>
              <a:r>
                <a:rPr lang="zh-CN" altLang="en-US" b="1" dirty="0">
                  <a:latin typeface="Times New Roman" pitchFamily="18" charset="0"/>
                </a:rPr>
                <a:t>退出区</a:t>
              </a:r>
            </a:p>
            <a:p>
              <a:pPr>
                <a:spcBef>
                  <a:spcPct val="10000"/>
                </a:spcBef>
              </a:pPr>
              <a:r>
                <a:rPr lang="zh-CN" altLang="en-US" b="1" dirty="0">
                  <a:latin typeface="Times New Roman" pitchFamily="18" charset="0"/>
                </a:rPr>
                <a:t>    进程</a:t>
              </a:r>
              <a:r>
                <a:rPr lang="en-US" altLang="zh-CN" b="1" dirty="0">
                  <a:latin typeface="Times New Roman" pitchFamily="18" charset="0"/>
                </a:rPr>
                <a:t>P0</a:t>
              </a:r>
              <a:r>
                <a:rPr lang="zh-CN" altLang="en-US" b="1" dirty="0">
                  <a:latin typeface="Times New Roman" pitchFamily="18" charset="0"/>
                </a:rPr>
                <a:t>的其它代码                   </a:t>
              </a:r>
              <a:r>
                <a:rPr lang="en-US" altLang="zh-CN" b="1" dirty="0">
                  <a:latin typeface="Times New Roman" pitchFamily="18" charset="0"/>
                </a:rPr>
                <a:t>//</a:t>
              </a:r>
              <a:r>
                <a:rPr lang="zh-CN" altLang="en-US" b="1" dirty="0">
                  <a:latin typeface="Times New Roman" pitchFamily="18" charset="0"/>
                </a:rPr>
                <a:t>剩余区</a:t>
              </a:r>
              <a:endParaRPr lang="en-US" altLang="zh-CN" b="1" dirty="0">
                <a:latin typeface="Times New Roman" pitchFamily="18" charset="0"/>
              </a:endParaRPr>
            </a:p>
            <a:p>
              <a:pPr>
                <a:spcBef>
                  <a:spcPct val="10000"/>
                </a:spcBef>
              </a:pPr>
              <a:r>
                <a:rPr lang="en-US" altLang="zh-CN" b="1" dirty="0">
                  <a:latin typeface="Times New Roman" pitchFamily="18" charset="0"/>
                </a:rPr>
                <a:t>} while (true)</a:t>
              </a:r>
            </a:p>
          </p:txBody>
        </p:sp>
        <p:sp>
          <p:nvSpPr>
            <p:cNvPr id="356358" name="Text Box 6"/>
            <p:cNvSpPr txBox="1">
              <a:spLocks noChangeArrowheads="1"/>
            </p:cNvSpPr>
            <p:nvPr/>
          </p:nvSpPr>
          <p:spPr bwMode="auto">
            <a:xfrm>
              <a:off x="3016" y="1271"/>
              <a:ext cx="2676" cy="2694"/>
            </a:xfrm>
            <a:prstGeom prst="rect">
              <a:avLst/>
            </a:prstGeom>
            <a:solidFill>
              <a:schemeClr val="accent2">
                <a:lumMod val="60000"/>
                <a:lumOff val="40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10000"/>
                </a:spcBef>
              </a:pPr>
              <a:r>
                <a:rPr lang="zh-CN" altLang="en-US" b="1" dirty="0">
                  <a:latin typeface="Times New Roman" pitchFamily="18" charset="0"/>
                </a:rPr>
                <a:t>进程</a:t>
              </a:r>
              <a:r>
                <a:rPr lang="en-US" altLang="zh-CN" b="1" dirty="0">
                  <a:latin typeface="Times New Roman" pitchFamily="18" charset="0"/>
                </a:rPr>
                <a:t>P1</a:t>
              </a:r>
            </a:p>
            <a:p>
              <a:pPr>
                <a:spcBef>
                  <a:spcPct val="10000"/>
                </a:spcBef>
              </a:pPr>
              <a:r>
                <a:rPr lang="en-US" altLang="zh-CN" b="1" dirty="0">
                  <a:latin typeface="Times New Roman" pitchFamily="18" charset="0"/>
                </a:rPr>
                <a:t>do {</a:t>
              </a:r>
            </a:p>
            <a:p>
              <a:pPr>
                <a:spcBef>
                  <a:spcPct val="10000"/>
                </a:spcBef>
              </a:pPr>
              <a:r>
                <a:rPr lang="en-US" altLang="zh-CN" b="1" dirty="0">
                  <a:latin typeface="Times New Roman" pitchFamily="18" charset="0"/>
                </a:rPr>
                <a:t>    flag[1] = true;                            //</a:t>
              </a:r>
              <a:r>
                <a:rPr lang="zh-CN" altLang="en-US" b="1" dirty="0">
                  <a:latin typeface="Times New Roman" pitchFamily="18" charset="0"/>
                </a:rPr>
                <a:t>进入区</a:t>
              </a:r>
            </a:p>
            <a:p>
              <a:pPr>
                <a:spcBef>
                  <a:spcPct val="10000"/>
                </a:spcBef>
              </a:pPr>
              <a:r>
                <a:rPr lang="en-US" altLang="zh-CN" b="1" dirty="0">
                  <a:latin typeface="Times New Roman" pitchFamily="18" charset="0"/>
                </a:rPr>
                <a:t>    while (flag[0]) {</a:t>
              </a:r>
            </a:p>
            <a:p>
              <a:pPr>
                <a:spcBef>
                  <a:spcPct val="10000"/>
                </a:spcBef>
              </a:pPr>
              <a:r>
                <a:rPr lang="en-US" altLang="zh-CN" b="1" dirty="0">
                  <a:latin typeface="Times New Roman" pitchFamily="18" charset="0"/>
                </a:rPr>
                <a:t>       </a:t>
              </a:r>
              <a:r>
                <a:rPr lang="zh-CN" altLang="en-US" b="1" dirty="0">
                  <a:latin typeface="Times New Roman" pitchFamily="18" charset="0"/>
                </a:rPr>
                <a:t> </a:t>
              </a:r>
              <a:r>
                <a:rPr lang="en-US" altLang="zh-CN" b="1" dirty="0">
                  <a:latin typeface="Times New Roman" pitchFamily="18" charset="0"/>
                </a:rPr>
                <a:t>if (turn == 0)  {</a:t>
              </a:r>
            </a:p>
            <a:p>
              <a:pPr>
                <a:spcBef>
                  <a:spcPct val="10000"/>
                </a:spcBef>
              </a:pPr>
              <a:r>
                <a:rPr lang="en-US" altLang="zh-CN" b="1" dirty="0">
                  <a:latin typeface="Times New Roman" pitchFamily="18" charset="0"/>
                </a:rPr>
                <a:t>           flag[1] = false;</a:t>
              </a:r>
            </a:p>
            <a:p>
              <a:pPr>
                <a:spcBef>
                  <a:spcPct val="10000"/>
                </a:spcBef>
              </a:pPr>
              <a:r>
                <a:rPr lang="en-US" altLang="zh-CN" b="1" dirty="0">
                  <a:latin typeface="Times New Roman" pitchFamily="18" charset="0"/>
                </a:rPr>
                <a:t>           while  (turn == 0) ;           //</a:t>
              </a:r>
              <a:r>
                <a:rPr lang="zh-CN" altLang="en-US" b="1" dirty="0">
                  <a:latin typeface="Times New Roman" pitchFamily="18" charset="0"/>
                </a:rPr>
                <a:t>等待</a:t>
              </a:r>
              <a:endParaRPr lang="en-US" altLang="zh-CN" b="1" dirty="0">
                <a:latin typeface="Times New Roman" pitchFamily="18" charset="0"/>
              </a:endParaRPr>
            </a:p>
            <a:p>
              <a:pPr>
                <a:spcBef>
                  <a:spcPct val="10000"/>
                </a:spcBef>
              </a:pPr>
              <a:r>
                <a:rPr lang="en-US" altLang="zh-CN" b="1" dirty="0">
                  <a:latin typeface="Times New Roman" pitchFamily="18" charset="0"/>
                </a:rPr>
                <a:t>           flag[1] = true;</a:t>
              </a:r>
            </a:p>
            <a:p>
              <a:pPr>
                <a:spcBef>
                  <a:spcPct val="10000"/>
                </a:spcBef>
              </a:pPr>
              <a:r>
                <a:rPr lang="en-US" altLang="zh-CN" b="1" dirty="0">
                  <a:latin typeface="Times New Roman" pitchFamily="18" charset="0"/>
                </a:rPr>
                <a:t>        }</a:t>
              </a:r>
            </a:p>
            <a:p>
              <a:pPr>
                <a:spcBef>
                  <a:spcPct val="10000"/>
                </a:spcBef>
              </a:pPr>
              <a:r>
                <a:rPr lang="en-US" altLang="zh-CN" b="1" dirty="0">
                  <a:latin typeface="Times New Roman" pitchFamily="18" charset="0"/>
                </a:rPr>
                <a:t>     }                                                  //</a:t>
              </a:r>
              <a:r>
                <a:rPr lang="zh-CN" altLang="en-US" b="1" dirty="0">
                  <a:latin typeface="Times New Roman" pitchFamily="18" charset="0"/>
                </a:rPr>
                <a:t>进入区</a:t>
              </a:r>
              <a:endParaRPr lang="en-US" altLang="zh-CN" b="1" dirty="0">
                <a:latin typeface="Times New Roman" pitchFamily="18" charset="0"/>
              </a:endParaRPr>
            </a:p>
            <a:p>
              <a:pPr>
                <a:spcBef>
                  <a:spcPct val="10000"/>
                </a:spcBef>
              </a:pPr>
              <a:r>
                <a:rPr lang="zh-CN" altLang="en-US" b="1" dirty="0">
                  <a:latin typeface="Times New Roman" pitchFamily="18" charset="0"/>
                </a:rPr>
                <a:t>    进程</a:t>
              </a:r>
              <a:r>
                <a:rPr lang="en-US" altLang="zh-CN" b="1" dirty="0">
                  <a:latin typeface="Times New Roman" pitchFamily="18" charset="0"/>
                </a:rPr>
                <a:t>P1</a:t>
              </a:r>
              <a:r>
                <a:rPr lang="zh-CN" altLang="en-US" b="1" dirty="0">
                  <a:latin typeface="Times New Roman" pitchFamily="18" charset="0"/>
                </a:rPr>
                <a:t>的临界区代码；           </a:t>
              </a:r>
              <a:r>
                <a:rPr lang="en-US" altLang="zh-CN" b="1" dirty="0">
                  <a:latin typeface="Times New Roman" pitchFamily="18" charset="0"/>
                </a:rPr>
                <a:t>//</a:t>
              </a:r>
              <a:r>
                <a:rPr lang="zh-CN" altLang="en-US" b="1" dirty="0">
                  <a:latin typeface="Times New Roman" pitchFamily="18" charset="0"/>
                </a:rPr>
                <a:t>临界区</a:t>
              </a:r>
            </a:p>
            <a:p>
              <a:pPr>
                <a:spcBef>
                  <a:spcPct val="10000"/>
                </a:spcBef>
              </a:pPr>
              <a:r>
                <a:rPr lang="zh-CN" altLang="en-US" b="1" dirty="0">
                  <a:latin typeface="Times New Roman" pitchFamily="18" charset="0"/>
                </a:rPr>
                <a:t>    </a:t>
              </a:r>
              <a:r>
                <a:rPr lang="en-US" altLang="zh-CN" b="1" dirty="0">
                  <a:latin typeface="Times New Roman" pitchFamily="18" charset="0"/>
                </a:rPr>
                <a:t>turn = 0;</a:t>
              </a:r>
            </a:p>
            <a:p>
              <a:pPr>
                <a:spcBef>
                  <a:spcPct val="10000"/>
                </a:spcBef>
              </a:pPr>
              <a:r>
                <a:rPr lang="en-US" altLang="zh-CN" b="1" dirty="0">
                  <a:latin typeface="Times New Roman" pitchFamily="18" charset="0"/>
                </a:rPr>
                <a:t>    flag[1] = false;                            //</a:t>
              </a:r>
              <a:r>
                <a:rPr lang="zh-CN" altLang="en-US" b="1" dirty="0">
                  <a:latin typeface="Times New Roman" pitchFamily="18" charset="0"/>
                </a:rPr>
                <a:t>退出区</a:t>
              </a:r>
            </a:p>
            <a:p>
              <a:pPr>
                <a:spcBef>
                  <a:spcPct val="10000"/>
                </a:spcBef>
              </a:pPr>
              <a:r>
                <a:rPr lang="zh-CN" altLang="en-US" b="1" dirty="0">
                  <a:latin typeface="Times New Roman" pitchFamily="18" charset="0"/>
                </a:rPr>
                <a:t>    进程</a:t>
              </a:r>
              <a:r>
                <a:rPr lang="en-US" altLang="zh-CN" b="1" dirty="0">
                  <a:latin typeface="Times New Roman" pitchFamily="18" charset="0"/>
                </a:rPr>
                <a:t>P1</a:t>
              </a:r>
              <a:r>
                <a:rPr lang="zh-CN" altLang="en-US" b="1" dirty="0">
                  <a:latin typeface="Times New Roman" pitchFamily="18" charset="0"/>
                </a:rPr>
                <a:t>的其它代码                   </a:t>
              </a:r>
              <a:r>
                <a:rPr lang="en-US" altLang="zh-CN" b="1" dirty="0">
                  <a:latin typeface="Times New Roman" pitchFamily="18" charset="0"/>
                </a:rPr>
                <a:t>//</a:t>
              </a:r>
              <a:r>
                <a:rPr lang="zh-CN" altLang="en-US" b="1" dirty="0">
                  <a:latin typeface="Times New Roman" pitchFamily="18" charset="0"/>
                </a:rPr>
                <a:t>剩余区</a:t>
              </a:r>
              <a:endParaRPr lang="en-US" altLang="zh-CN" b="1" dirty="0">
                <a:latin typeface="Times New Roman" pitchFamily="18" charset="0"/>
              </a:endParaRPr>
            </a:p>
            <a:p>
              <a:pPr>
                <a:spcBef>
                  <a:spcPct val="10000"/>
                </a:spcBef>
              </a:pPr>
              <a:r>
                <a:rPr lang="en-US" altLang="zh-CN" b="1" dirty="0">
                  <a:latin typeface="Times New Roman" pitchFamily="18" charset="0"/>
                </a:rPr>
                <a:t>} while (true)</a:t>
              </a:r>
            </a:p>
          </p:txBody>
        </p:sp>
      </p:grpSp>
      <p:sp>
        <p:nvSpPr>
          <p:cNvPr id="2" name="标题 1"/>
          <p:cNvSpPr>
            <a:spLocks noGrp="1"/>
          </p:cNvSpPr>
          <p:nvPr>
            <p:ph type="title"/>
          </p:nvPr>
        </p:nvSpPr>
        <p:spPr>
          <a:xfrm>
            <a:off x="1" y="44450"/>
            <a:ext cx="9143999" cy="936625"/>
          </a:xfrm>
        </p:spPr>
        <p:txBody>
          <a:bodyPr/>
          <a:lstStyle/>
          <a:p>
            <a:r>
              <a:rPr kumimoji="1" lang="en-US" altLang="zh-CN" sz="3200" dirty="0"/>
              <a:t>2.13.1</a:t>
            </a:r>
            <a:r>
              <a:rPr kumimoji="1" lang="zh-CN" altLang="en-US" sz="3200" dirty="0"/>
              <a:t> </a:t>
            </a:r>
            <a:r>
              <a:rPr lang="zh-CN" altLang="en-US" sz="3200" dirty="0"/>
              <a:t>互斥：软件方法</a:t>
            </a:r>
            <a:r>
              <a:rPr lang="en-US" altLang="zh-CN" sz="3200" b="1" dirty="0"/>
              <a:t>—Dekker</a:t>
            </a:r>
            <a:r>
              <a:rPr lang="zh-CN" altLang="en-US" sz="3200" b="1" dirty="0"/>
              <a:t>互斥算法</a:t>
            </a:r>
          </a:p>
        </p:txBody>
      </p:sp>
      <p:sp>
        <p:nvSpPr>
          <p:cNvPr id="356361" name="Text Box 9"/>
          <p:cNvSpPr txBox="1">
            <a:spLocks noChangeArrowheads="1"/>
          </p:cNvSpPr>
          <p:nvPr/>
        </p:nvSpPr>
        <p:spPr bwMode="auto">
          <a:xfrm>
            <a:off x="7164388" y="1106563"/>
            <a:ext cx="1800225" cy="666750"/>
          </a:xfrm>
          <a:prstGeom prst="rect">
            <a:avLst/>
          </a:prstGeom>
          <a:solidFill>
            <a:schemeClr val="accent1">
              <a:lumMod val="20000"/>
              <a:lumOff val="8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t>给定序号避免“过分谦让”</a:t>
            </a:r>
          </a:p>
        </p:txBody>
      </p:sp>
    </p:spTree>
    <p:extLst>
      <p:ext uri="{BB962C8B-B14F-4D97-AF65-F5344CB8AC3E}">
        <p14:creationId xmlns:p14="http://schemas.microsoft.com/office/powerpoint/2010/main" val="456146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6361"/>
                                        </p:tgtEl>
                                        <p:attrNameLst>
                                          <p:attrName>style.visibility</p:attrName>
                                        </p:attrNameLst>
                                      </p:cBhvr>
                                      <p:to>
                                        <p:strVal val="visible"/>
                                      </p:to>
                                    </p:set>
                                    <p:anim calcmode="lin" valueType="num">
                                      <p:cBhvr additive="base">
                                        <p:cTn id="7" dur="1000" fill="hold"/>
                                        <p:tgtEl>
                                          <p:spTgt spid="356361"/>
                                        </p:tgtEl>
                                        <p:attrNameLst>
                                          <p:attrName>ppt_x</p:attrName>
                                        </p:attrNameLst>
                                      </p:cBhvr>
                                      <p:tavLst>
                                        <p:tav tm="0">
                                          <p:val>
                                            <p:strVal val="1+#ppt_w/2"/>
                                          </p:val>
                                        </p:tav>
                                        <p:tav tm="100000">
                                          <p:val>
                                            <p:strVal val="#ppt_x"/>
                                          </p:val>
                                        </p:tav>
                                      </p:tavLst>
                                    </p:anim>
                                    <p:anim calcmode="lin" valueType="num">
                                      <p:cBhvr additive="base">
                                        <p:cTn id="8" dur="1000" fill="hold"/>
                                        <p:tgtEl>
                                          <p:spTgt spid="3563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6360"/>
                                        </p:tgtEl>
                                        <p:attrNameLst>
                                          <p:attrName>style.visibility</p:attrName>
                                        </p:attrNameLst>
                                      </p:cBhvr>
                                      <p:to>
                                        <p:strVal val="visible"/>
                                      </p:to>
                                    </p:set>
                                    <p:anim calcmode="lin" valueType="num">
                                      <p:cBhvr additive="base">
                                        <p:cTn id="13" dur="1000" fill="hold"/>
                                        <p:tgtEl>
                                          <p:spTgt spid="356360"/>
                                        </p:tgtEl>
                                        <p:attrNameLst>
                                          <p:attrName>ppt_x</p:attrName>
                                        </p:attrNameLst>
                                      </p:cBhvr>
                                      <p:tavLst>
                                        <p:tav tm="0">
                                          <p:val>
                                            <p:strVal val="#ppt_x"/>
                                          </p:val>
                                        </p:tav>
                                        <p:tav tm="100000">
                                          <p:val>
                                            <p:strVal val="#ppt_x"/>
                                          </p:val>
                                        </p:tav>
                                      </p:tavLst>
                                    </p:anim>
                                    <p:anim calcmode="lin" valueType="num">
                                      <p:cBhvr additive="base">
                                        <p:cTn id="14" dur="1000" fill="hold"/>
                                        <p:tgtEl>
                                          <p:spTgt spid="3563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450"/>
            <a:ext cx="9144000" cy="936625"/>
          </a:xfrm>
        </p:spPr>
        <p:txBody>
          <a:bodyPr/>
          <a:lstStyle/>
          <a:p>
            <a:r>
              <a:rPr kumimoji="1" lang="en-US" altLang="zh-CN" sz="3200" dirty="0"/>
              <a:t>2.13.1</a:t>
            </a:r>
            <a:r>
              <a:rPr kumimoji="1" lang="zh-CN" altLang="en-US" sz="3200" dirty="0"/>
              <a:t> </a:t>
            </a:r>
            <a:r>
              <a:rPr lang="zh-CN" altLang="en-US" sz="3200" dirty="0"/>
              <a:t>互斥：软件方法</a:t>
            </a:r>
            <a:r>
              <a:rPr lang="en-US" altLang="zh-CN" sz="3200" b="1" dirty="0"/>
              <a:t>—Dekker</a:t>
            </a:r>
            <a:r>
              <a:rPr lang="zh-CN" altLang="en-US" sz="3200" b="1" dirty="0"/>
              <a:t>互斥算法（续）</a:t>
            </a:r>
          </a:p>
        </p:txBody>
      </p:sp>
      <p:grpSp>
        <p:nvGrpSpPr>
          <p:cNvPr id="442434" name="Group 66"/>
          <p:cNvGrpSpPr>
            <a:grpSpLocks/>
          </p:cNvGrpSpPr>
          <p:nvPr/>
        </p:nvGrpSpPr>
        <p:grpSpPr bwMode="auto">
          <a:xfrm>
            <a:off x="611188" y="1038225"/>
            <a:ext cx="3960812" cy="5113338"/>
            <a:chOff x="340" y="618"/>
            <a:chExt cx="2495" cy="3221"/>
          </a:xfrm>
          <a:solidFill>
            <a:schemeClr val="accent2">
              <a:lumMod val="40000"/>
              <a:lumOff val="60000"/>
              <a:alpha val="32000"/>
            </a:schemeClr>
          </a:solidFill>
        </p:grpSpPr>
        <p:sp>
          <p:nvSpPr>
            <p:cNvPr id="442377" name="Line 9"/>
            <p:cNvSpPr>
              <a:spLocks noChangeShapeType="1"/>
            </p:cNvSpPr>
            <p:nvPr/>
          </p:nvSpPr>
          <p:spPr bwMode="auto">
            <a:xfrm>
              <a:off x="1026" y="1652"/>
              <a:ext cx="0" cy="219"/>
            </a:xfrm>
            <a:prstGeom prst="line">
              <a:avLst/>
            </a:prstGeom>
            <a:grpFill/>
            <a:ln w="9525">
              <a:solidFill>
                <a:srgbClr val="000000"/>
              </a:solidFill>
              <a:round/>
              <a:headEnd/>
              <a:tailEnd type="triangle" w="med" len="med"/>
            </a:ln>
          </p:spPr>
          <p:txBody>
            <a:bodyPr/>
            <a:lstStyle/>
            <a:p>
              <a:endParaRPr lang="zh-CN" altLang="en-US"/>
            </a:p>
          </p:txBody>
        </p:sp>
        <p:sp>
          <p:nvSpPr>
            <p:cNvPr id="442379" name="Line 11"/>
            <p:cNvSpPr>
              <a:spLocks noChangeShapeType="1"/>
            </p:cNvSpPr>
            <p:nvPr/>
          </p:nvSpPr>
          <p:spPr bwMode="auto">
            <a:xfrm>
              <a:off x="454" y="1215"/>
              <a:ext cx="458" cy="0"/>
            </a:xfrm>
            <a:prstGeom prst="line">
              <a:avLst/>
            </a:prstGeom>
            <a:grpFill/>
            <a:ln w="9525">
              <a:solidFill>
                <a:srgbClr val="000000"/>
              </a:solidFill>
              <a:round/>
              <a:headEnd/>
              <a:tailEnd type="triangle" w="med" len="med"/>
            </a:ln>
          </p:spPr>
          <p:txBody>
            <a:bodyPr/>
            <a:lstStyle/>
            <a:p>
              <a:endParaRPr lang="zh-CN" altLang="en-US"/>
            </a:p>
          </p:txBody>
        </p:sp>
        <p:sp>
          <p:nvSpPr>
            <p:cNvPr id="442381" name="Text Box 13"/>
            <p:cNvSpPr txBox="1">
              <a:spLocks noChangeArrowheads="1"/>
            </p:cNvSpPr>
            <p:nvPr/>
          </p:nvSpPr>
          <p:spPr bwMode="auto">
            <a:xfrm>
              <a:off x="569" y="3401"/>
              <a:ext cx="915" cy="218"/>
            </a:xfrm>
            <a:prstGeom prst="rect">
              <a:avLst/>
            </a:prstGeom>
            <a:grpFill/>
            <a:ln w="9525">
              <a:solidFill>
                <a:srgbClr val="000000"/>
              </a:solidFill>
              <a:miter lim="800000"/>
              <a:headEnd/>
              <a:tailEnd/>
            </a:ln>
          </p:spPr>
          <p:txBody>
            <a:bodyPr/>
            <a:lstStyle/>
            <a:p>
              <a:pPr algn="just" eaLnBrk="0" hangingPunct="0"/>
              <a:r>
                <a:rPr lang="en-US" altLang="zh-CN" sz="1600" b="1">
                  <a:latin typeface="Times New Roman" pitchFamily="18" charset="0"/>
                </a:rPr>
                <a:t>flag[0]:=true</a:t>
              </a:r>
            </a:p>
          </p:txBody>
        </p:sp>
        <p:sp>
          <p:nvSpPr>
            <p:cNvPr id="442382" name="Line 14"/>
            <p:cNvSpPr>
              <a:spLocks noChangeShapeType="1"/>
            </p:cNvSpPr>
            <p:nvPr/>
          </p:nvSpPr>
          <p:spPr bwMode="auto">
            <a:xfrm>
              <a:off x="1026" y="3619"/>
              <a:ext cx="0" cy="146"/>
            </a:xfrm>
            <a:prstGeom prst="line">
              <a:avLst/>
            </a:prstGeom>
            <a:grpFill/>
            <a:ln w="9525">
              <a:solidFill>
                <a:srgbClr val="000000"/>
              </a:solidFill>
              <a:round/>
              <a:headEnd/>
              <a:tailEnd/>
            </a:ln>
          </p:spPr>
          <p:txBody>
            <a:bodyPr/>
            <a:lstStyle/>
            <a:p>
              <a:endParaRPr lang="zh-CN" altLang="en-US"/>
            </a:p>
          </p:txBody>
        </p:sp>
        <p:sp>
          <p:nvSpPr>
            <p:cNvPr id="442383" name="Line 15"/>
            <p:cNvSpPr>
              <a:spLocks noChangeShapeType="1"/>
            </p:cNvSpPr>
            <p:nvPr/>
          </p:nvSpPr>
          <p:spPr bwMode="auto">
            <a:xfrm flipH="1">
              <a:off x="454" y="3765"/>
              <a:ext cx="572" cy="0"/>
            </a:xfrm>
            <a:prstGeom prst="line">
              <a:avLst/>
            </a:prstGeom>
            <a:grpFill/>
            <a:ln w="9525">
              <a:solidFill>
                <a:srgbClr val="000000"/>
              </a:solidFill>
              <a:round/>
              <a:headEnd/>
              <a:tailEnd/>
            </a:ln>
          </p:spPr>
          <p:txBody>
            <a:bodyPr/>
            <a:lstStyle/>
            <a:p>
              <a:endParaRPr lang="zh-CN" altLang="en-US"/>
            </a:p>
          </p:txBody>
        </p:sp>
        <p:sp>
          <p:nvSpPr>
            <p:cNvPr id="442384" name="Line 16"/>
            <p:cNvSpPr>
              <a:spLocks noChangeShapeType="1"/>
            </p:cNvSpPr>
            <p:nvPr/>
          </p:nvSpPr>
          <p:spPr bwMode="auto">
            <a:xfrm flipV="1">
              <a:off x="454" y="1215"/>
              <a:ext cx="0" cy="2550"/>
            </a:xfrm>
            <a:prstGeom prst="line">
              <a:avLst/>
            </a:prstGeom>
            <a:grpFill/>
            <a:ln w="9525">
              <a:solidFill>
                <a:srgbClr val="000000"/>
              </a:solidFill>
              <a:round/>
              <a:headEnd/>
              <a:tailEnd/>
            </a:ln>
          </p:spPr>
          <p:txBody>
            <a:bodyPr/>
            <a:lstStyle/>
            <a:p>
              <a:endParaRPr lang="zh-CN" altLang="en-US"/>
            </a:p>
          </p:txBody>
        </p:sp>
        <p:grpSp>
          <p:nvGrpSpPr>
            <p:cNvPr id="442385" name="Group 17"/>
            <p:cNvGrpSpPr>
              <a:grpSpLocks/>
            </p:cNvGrpSpPr>
            <p:nvPr/>
          </p:nvGrpSpPr>
          <p:grpSpPr bwMode="auto">
            <a:xfrm>
              <a:off x="454" y="1798"/>
              <a:ext cx="1144" cy="1603"/>
              <a:chOff x="5037" y="3780"/>
              <a:chExt cx="1800" cy="3432"/>
            </a:xfrm>
            <a:grpFill/>
          </p:grpSpPr>
          <p:sp>
            <p:nvSpPr>
              <p:cNvPr id="442386" name="Text Box 18"/>
              <p:cNvSpPr txBox="1">
                <a:spLocks noChangeArrowheads="1"/>
              </p:cNvSpPr>
              <p:nvPr/>
            </p:nvSpPr>
            <p:spPr bwMode="auto">
              <a:xfrm>
                <a:off x="5217" y="5184"/>
                <a:ext cx="1620" cy="468"/>
              </a:xfrm>
              <a:prstGeom prst="rect">
                <a:avLst/>
              </a:prstGeom>
              <a:grpFill/>
              <a:ln w="9525">
                <a:solidFill>
                  <a:srgbClr val="000000"/>
                </a:solidFill>
                <a:miter lim="800000"/>
                <a:headEnd/>
                <a:tailEnd/>
              </a:ln>
            </p:spPr>
            <p:txBody>
              <a:bodyPr/>
              <a:lstStyle/>
              <a:p>
                <a:pPr algn="just" eaLnBrk="0" hangingPunct="0"/>
                <a:r>
                  <a:rPr lang="en-US" altLang="zh-CN" sz="1600" b="1">
                    <a:latin typeface="Times New Roman" pitchFamily="18" charset="0"/>
                  </a:rPr>
                  <a:t>flag[0]:=false</a:t>
                </a:r>
              </a:p>
            </p:txBody>
          </p:sp>
          <p:grpSp>
            <p:nvGrpSpPr>
              <p:cNvPr id="442387" name="Group 19"/>
              <p:cNvGrpSpPr>
                <a:grpSpLocks/>
              </p:cNvGrpSpPr>
              <p:nvPr/>
            </p:nvGrpSpPr>
            <p:grpSpPr bwMode="auto">
              <a:xfrm>
                <a:off x="5217" y="5652"/>
                <a:ext cx="1260" cy="1560"/>
                <a:chOff x="5217" y="5652"/>
                <a:chExt cx="1260" cy="1560"/>
              </a:xfrm>
              <a:grpFill/>
            </p:grpSpPr>
            <p:sp>
              <p:nvSpPr>
                <p:cNvPr id="442388" name="Text Box 20"/>
                <p:cNvSpPr txBox="1">
                  <a:spLocks noChangeArrowheads="1"/>
                </p:cNvSpPr>
                <p:nvPr/>
              </p:nvSpPr>
              <p:spPr bwMode="auto">
                <a:xfrm>
                  <a:off x="5577" y="6276"/>
                  <a:ext cx="90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turn</a:t>
                  </a:r>
                </a:p>
              </p:txBody>
            </p:sp>
            <p:sp>
              <p:nvSpPr>
                <p:cNvPr id="442389" name="AutoShape 21"/>
                <p:cNvSpPr>
                  <a:spLocks noChangeArrowheads="1"/>
                </p:cNvSpPr>
                <p:nvPr/>
              </p:nvSpPr>
              <p:spPr bwMode="auto">
                <a:xfrm>
                  <a:off x="5397" y="6120"/>
                  <a:ext cx="1080" cy="780"/>
                </a:xfrm>
                <a:prstGeom prst="flowChartDecision">
                  <a:avLst/>
                </a:prstGeom>
                <a:grpFill/>
                <a:ln w="9525">
                  <a:solidFill>
                    <a:srgbClr val="000000"/>
                  </a:solidFill>
                  <a:miter lim="800000"/>
                  <a:headEnd/>
                  <a:tailEnd/>
                </a:ln>
              </p:spPr>
              <p:txBody>
                <a:bodyPr/>
                <a:lstStyle/>
                <a:p>
                  <a:endParaRPr lang="zh-CN" altLang="en-US"/>
                </a:p>
              </p:txBody>
            </p:sp>
            <p:sp>
              <p:nvSpPr>
                <p:cNvPr id="442390" name="Line 22"/>
                <p:cNvSpPr>
                  <a:spLocks noChangeShapeType="1"/>
                </p:cNvSpPr>
                <p:nvPr/>
              </p:nvSpPr>
              <p:spPr bwMode="auto">
                <a:xfrm>
                  <a:off x="5937" y="5652"/>
                  <a:ext cx="0" cy="468"/>
                </a:xfrm>
                <a:prstGeom prst="line">
                  <a:avLst/>
                </a:prstGeom>
                <a:grpFill/>
                <a:ln w="9525">
                  <a:solidFill>
                    <a:srgbClr val="000000"/>
                  </a:solidFill>
                  <a:round/>
                  <a:headEnd/>
                  <a:tailEnd type="triangle" w="med" len="med"/>
                </a:ln>
              </p:spPr>
              <p:txBody>
                <a:bodyPr/>
                <a:lstStyle/>
                <a:p>
                  <a:endParaRPr lang="zh-CN" altLang="en-US"/>
                </a:p>
              </p:txBody>
            </p:sp>
            <p:sp>
              <p:nvSpPr>
                <p:cNvPr id="442391" name="Text Box 23"/>
                <p:cNvSpPr txBox="1">
                  <a:spLocks noChangeArrowheads="1"/>
                </p:cNvSpPr>
                <p:nvPr/>
              </p:nvSpPr>
              <p:spPr bwMode="auto">
                <a:xfrm>
                  <a:off x="5937" y="6744"/>
                  <a:ext cx="54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0</a:t>
                  </a:r>
                </a:p>
              </p:txBody>
            </p:sp>
            <p:sp>
              <p:nvSpPr>
                <p:cNvPr id="442392" name="Line 24"/>
                <p:cNvSpPr>
                  <a:spLocks noChangeShapeType="1"/>
                </p:cNvSpPr>
                <p:nvPr/>
              </p:nvSpPr>
              <p:spPr bwMode="auto">
                <a:xfrm>
                  <a:off x="5937" y="6900"/>
                  <a:ext cx="0" cy="312"/>
                </a:xfrm>
                <a:prstGeom prst="line">
                  <a:avLst/>
                </a:prstGeom>
                <a:grpFill/>
                <a:ln w="9525">
                  <a:solidFill>
                    <a:srgbClr val="000000"/>
                  </a:solidFill>
                  <a:round/>
                  <a:headEnd/>
                  <a:tailEnd type="triangle" w="med" len="med"/>
                </a:ln>
              </p:spPr>
              <p:txBody>
                <a:bodyPr/>
                <a:lstStyle/>
                <a:p>
                  <a:endParaRPr lang="zh-CN" altLang="en-US"/>
                </a:p>
              </p:txBody>
            </p:sp>
            <p:sp>
              <p:nvSpPr>
                <p:cNvPr id="442393" name="Line 25"/>
                <p:cNvSpPr>
                  <a:spLocks noChangeShapeType="1"/>
                </p:cNvSpPr>
                <p:nvPr/>
              </p:nvSpPr>
              <p:spPr bwMode="auto">
                <a:xfrm flipV="1">
                  <a:off x="5217" y="5805"/>
                  <a:ext cx="0" cy="627"/>
                </a:xfrm>
                <a:prstGeom prst="line">
                  <a:avLst/>
                </a:prstGeom>
                <a:grpFill/>
                <a:ln w="9525">
                  <a:solidFill>
                    <a:srgbClr val="000000"/>
                  </a:solidFill>
                  <a:round/>
                  <a:headEnd/>
                  <a:tailEnd/>
                </a:ln>
              </p:spPr>
              <p:txBody>
                <a:bodyPr/>
                <a:lstStyle/>
                <a:p>
                  <a:endParaRPr lang="zh-CN" altLang="en-US"/>
                </a:p>
              </p:txBody>
            </p:sp>
            <p:sp>
              <p:nvSpPr>
                <p:cNvPr id="442394" name="Line 26"/>
                <p:cNvSpPr>
                  <a:spLocks noChangeShapeType="1"/>
                </p:cNvSpPr>
                <p:nvPr/>
              </p:nvSpPr>
              <p:spPr bwMode="auto">
                <a:xfrm>
                  <a:off x="5217" y="5808"/>
                  <a:ext cx="540" cy="0"/>
                </a:xfrm>
                <a:prstGeom prst="line">
                  <a:avLst/>
                </a:prstGeom>
                <a:grpFill/>
                <a:ln w="9525">
                  <a:solidFill>
                    <a:srgbClr val="000000"/>
                  </a:solidFill>
                  <a:round/>
                  <a:headEnd/>
                  <a:tailEnd type="triangle" w="med" len="med"/>
                </a:ln>
              </p:spPr>
              <p:txBody>
                <a:bodyPr/>
                <a:lstStyle/>
                <a:p>
                  <a:endParaRPr lang="zh-CN" altLang="en-US"/>
                </a:p>
              </p:txBody>
            </p:sp>
            <p:sp>
              <p:nvSpPr>
                <p:cNvPr id="442395" name="Text Box 27"/>
                <p:cNvSpPr txBox="1">
                  <a:spLocks noChangeArrowheads="1"/>
                </p:cNvSpPr>
                <p:nvPr/>
              </p:nvSpPr>
              <p:spPr bwMode="auto">
                <a:xfrm>
                  <a:off x="5217" y="5964"/>
                  <a:ext cx="54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1</a:t>
                  </a:r>
                </a:p>
              </p:txBody>
            </p:sp>
            <p:sp>
              <p:nvSpPr>
                <p:cNvPr id="442396" name="Line 28"/>
                <p:cNvSpPr>
                  <a:spLocks noChangeShapeType="1"/>
                </p:cNvSpPr>
                <p:nvPr/>
              </p:nvSpPr>
              <p:spPr bwMode="auto">
                <a:xfrm>
                  <a:off x="5217" y="6432"/>
                  <a:ext cx="180" cy="0"/>
                </a:xfrm>
                <a:prstGeom prst="line">
                  <a:avLst/>
                </a:prstGeom>
                <a:grpFill/>
                <a:ln w="9525">
                  <a:solidFill>
                    <a:srgbClr val="000000"/>
                  </a:solidFill>
                  <a:round/>
                  <a:headEnd/>
                  <a:tailEnd/>
                </a:ln>
              </p:spPr>
              <p:txBody>
                <a:bodyPr/>
                <a:lstStyle/>
                <a:p>
                  <a:endParaRPr lang="zh-CN" altLang="en-US"/>
                </a:p>
              </p:txBody>
            </p:sp>
          </p:grpSp>
          <p:grpSp>
            <p:nvGrpSpPr>
              <p:cNvPr id="442397" name="Group 29"/>
              <p:cNvGrpSpPr>
                <a:grpSpLocks/>
              </p:cNvGrpSpPr>
              <p:nvPr/>
            </p:nvGrpSpPr>
            <p:grpSpPr bwMode="auto">
              <a:xfrm>
                <a:off x="5037" y="3780"/>
                <a:ext cx="1440" cy="1404"/>
                <a:chOff x="5037" y="3780"/>
                <a:chExt cx="1440" cy="1404"/>
              </a:xfrm>
              <a:grpFill/>
            </p:grpSpPr>
            <p:sp>
              <p:nvSpPr>
                <p:cNvPr id="442398" name="Line 30"/>
                <p:cNvSpPr>
                  <a:spLocks noChangeShapeType="1"/>
                </p:cNvSpPr>
                <p:nvPr/>
              </p:nvSpPr>
              <p:spPr bwMode="auto">
                <a:xfrm>
                  <a:off x="5937" y="4716"/>
                  <a:ext cx="0" cy="468"/>
                </a:xfrm>
                <a:prstGeom prst="line">
                  <a:avLst/>
                </a:prstGeom>
                <a:grpFill/>
                <a:ln w="9525">
                  <a:solidFill>
                    <a:srgbClr val="000000"/>
                  </a:solidFill>
                  <a:round/>
                  <a:headEnd/>
                  <a:tailEnd type="triangle" w="med" len="med"/>
                </a:ln>
              </p:spPr>
              <p:txBody>
                <a:bodyPr/>
                <a:lstStyle/>
                <a:p>
                  <a:endParaRPr lang="zh-CN" altLang="en-US"/>
                </a:p>
              </p:txBody>
            </p:sp>
            <p:grpSp>
              <p:nvGrpSpPr>
                <p:cNvPr id="442399" name="Group 31"/>
                <p:cNvGrpSpPr>
                  <a:grpSpLocks/>
                </p:cNvGrpSpPr>
                <p:nvPr/>
              </p:nvGrpSpPr>
              <p:grpSpPr bwMode="auto">
                <a:xfrm>
                  <a:off x="5037" y="3780"/>
                  <a:ext cx="1440" cy="1404"/>
                  <a:chOff x="5037" y="3780"/>
                  <a:chExt cx="1440" cy="1404"/>
                </a:xfrm>
                <a:grpFill/>
              </p:grpSpPr>
              <p:sp>
                <p:nvSpPr>
                  <p:cNvPr id="442400" name="AutoShape 32"/>
                  <p:cNvSpPr>
                    <a:spLocks noChangeArrowheads="1"/>
                  </p:cNvSpPr>
                  <p:nvPr/>
                </p:nvSpPr>
                <p:spPr bwMode="auto">
                  <a:xfrm>
                    <a:off x="5397" y="3936"/>
                    <a:ext cx="1080" cy="780"/>
                  </a:xfrm>
                  <a:prstGeom prst="flowChartDecision">
                    <a:avLst/>
                  </a:prstGeom>
                  <a:grpFill/>
                  <a:ln w="9525">
                    <a:solidFill>
                      <a:srgbClr val="000000"/>
                    </a:solidFill>
                    <a:miter lim="800000"/>
                    <a:headEnd/>
                    <a:tailEnd/>
                  </a:ln>
                </p:spPr>
                <p:txBody>
                  <a:bodyPr/>
                  <a:lstStyle/>
                  <a:p>
                    <a:endParaRPr lang="zh-CN" altLang="en-US"/>
                  </a:p>
                </p:txBody>
              </p:sp>
              <p:sp>
                <p:nvSpPr>
                  <p:cNvPr id="442401" name="Text Box 33"/>
                  <p:cNvSpPr txBox="1">
                    <a:spLocks noChangeArrowheads="1"/>
                  </p:cNvSpPr>
                  <p:nvPr/>
                </p:nvSpPr>
                <p:spPr bwMode="auto">
                  <a:xfrm>
                    <a:off x="5577" y="4092"/>
                    <a:ext cx="90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turn</a:t>
                    </a:r>
                  </a:p>
                </p:txBody>
              </p:sp>
              <p:sp>
                <p:nvSpPr>
                  <p:cNvPr id="442402" name="Text Box 34"/>
                  <p:cNvSpPr txBox="1">
                    <a:spLocks noChangeArrowheads="1"/>
                  </p:cNvSpPr>
                  <p:nvPr/>
                </p:nvSpPr>
                <p:spPr bwMode="auto">
                  <a:xfrm>
                    <a:off x="5037" y="3780"/>
                    <a:ext cx="54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0</a:t>
                    </a:r>
                  </a:p>
                </p:txBody>
              </p:sp>
              <p:sp>
                <p:nvSpPr>
                  <p:cNvPr id="442403" name="Text Box 35"/>
                  <p:cNvSpPr txBox="1">
                    <a:spLocks noChangeArrowheads="1"/>
                  </p:cNvSpPr>
                  <p:nvPr/>
                </p:nvSpPr>
                <p:spPr bwMode="auto">
                  <a:xfrm>
                    <a:off x="5937" y="4716"/>
                    <a:ext cx="540"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1</a:t>
                    </a:r>
                  </a:p>
                </p:txBody>
              </p:sp>
            </p:grpSp>
            <p:sp>
              <p:nvSpPr>
                <p:cNvPr id="442404" name="Line 36"/>
                <p:cNvSpPr>
                  <a:spLocks noChangeShapeType="1"/>
                </p:cNvSpPr>
                <p:nvPr/>
              </p:nvSpPr>
              <p:spPr bwMode="auto">
                <a:xfrm flipH="1">
                  <a:off x="5037" y="4248"/>
                  <a:ext cx="360" cy="0"/>
                </a:xfrm>
                <a:prstGeom prst="line">
                  <a:avLst/>
                </a:prstGeom>
                <a:grpFill/>
                <a:ln w="9525">
                  <a:solidFill>
                    <a:srgbClr val="000000"/>
                  </a:solidFill>
                  <a:round/>
                  <a:headEnd/>
                  <a:tailEnd type="triangle" w="med" len="med"/>
                </a:ln>
              </p:spPr>
              <p:txBody>
                <a:bodyPr/>
                <a:lstStyle/>
                <a:p>
                  <a:endParaRPr lang="zh-CN" altLang="en-US"/>
                </a:p>
              </p:txBody>
            </p:sp>
          </p:grpSp>
        </p:grpSp>
        <p:sp>
          <p:nvSpPr>
            <p:cNvPr id="442405" name="Line 37"/>
            <p:cNvSpPr>
              <a:spLocks noChangeShapeType="1"/>
            </p:cNvSpPr>
            <p:nvPr/>
          </p:nvSpPr>
          <p:spPr bwMode="auto">
            <a:xfrm>
              <a:off x="2345" y="3475"/>
              <a:ext cx="0" cy="364"/>
            </a:xfrm>
            <a:prstGeom prst="line">
              <a:avLst/>
            </a:prstGeom>
            <a:grpFill/>
            <a:ln w="9525">
              <a:solidFill>
                <a:srgbClr val="000000"/>
              </a:solidFill>
              <a:round/>
              <a:headEnd/>
              <a:tailEnd/>
            </a:ln>
          </p:spPr>
          <p:txBody>
            <a:bodyPr/>
            <a:lstStyle/>
            <a:p>
              <a:endParaRPr lang="zh-CN" altLang="en-US"/>
            </a:p>
          </p:txBody>
        </p:sp>
        <p:sp>
          <p:nvSpPr>
            <p:cNvPr id="442406" name="Line 38"/>
            <p:cNvSpPr>
              <a:spLocks noChangeShapeType="1"/>
            </p:cNvSpPr>
            <p:nvPr/>
          </p:nvSpPr>
          <p:spPr bwMode="auto">
            <a:xfrm flipH="1">
              <a:off x="340" y="3838"/>
              <a:ext cx="1996" cy="0"/>
            </a:xfrm>
            <a:prstGeom prst="line">
              <a:avLst/>
            </a:prstGeom>
            <a:grpFill/>
            <a:ln w="9525">
              <a:solidFill>
                <a:srgbClr val="000000"/>
              </a:solidFill>
              <a:round/>
              <a:headEnd/>
              <a:tailEnd/>
            </a:ln>
          </p:spPr>
          <p:txBody>
            <a:bodyPr/>
            <a:lstStyle/>
            <a:p>
              <a:endParaRPr lang="zh-CN" altLang="en-US"/>
            </a:p>
          </p:txBody>
        </p:sp>
        <p:sp>
          <p:nvSpPr>
            <p:cNvPr id="442407" name="Line 39"/>
            <p:cNvSpPr>
              <a:spLocks noChangeShapeType="1"/>
            </p:cNvSpPr>
            <p:nvPr/>
          </p:nvSpPr>
          <p:spPr bwMode="auto">
            <a:xfrm flipV="1">
              <a:off x="340" y="705"/>
              <a:ext cx="0" cy="3133"/>
            </a:xfrm>
            <a:prstGeom prst="line">
              <a:avLst/>
            </a:prstGeom>
            <a:grpFill/>
            <a:ln w="9525">
              <a:solidFill>
                <a:srgbClr val="000000"/>
              </a:solidFill>
              <a:round/>
              <a:headEnd/>
              <a:tailEnd/>
            </a:ln>
          </p:spPr>
          <p:txBody>
            <a:bodyPr/>
            <a:lstStyle/>
            <a:p>
              <a:endParaRPr lang="zh-CN" altLang="en-US"/>
            </a:p>
          </p:txBody>
        </p:sp>
        <p:sp>
          <p:nvSpPr>
            <p:cNvPr id="442409" name="Text Box 41"/>
            <p:cNvSpPr txBox="1">
              <a:spLocks noChangeArrowheads="1"/>
            </p:cNvSpPr>
            <p:nvPr/>
          </p:nvSpPr>
          <p:spPr bwMode="auto">
            <a:xfrm>
              <a:off x="567" y="837"/>
              <a:ext cx="915" cy="218"/>
            </a:xfrm>
            <a:prstGeom prst="rect">
              <a:avLst/>
            </a:prstGeom>
            <a:grpFill/>
            <a:ln w="9525">
              <a:solidFill>
                <a:srgbClr val="000000"/>
              </a:solidFill>
              <a:miter lim="800000"/>
              <a:headEnd/>
              <a:tailEnd/>
            </a:ln>
          </p:spPr>
          <p:txBody>
            <a:bodyPr/>
            <a:lstStyle/>
            <a:p>
              <a:pPr algn="just" eaLnBrk="0" hangingPunct="0"/>
              <a:r>
                <a:rPr lang="en-US" altLang="zh-CN" sz="1600" b="1">
                  <a:latin typeface="Times New Roman" pitchFamily="18" charset="0"/>
                </a:rPr>
                <a:t>flag[0]:=true</a:t>
              </a:r>
            </a:p>
          </p:txBody>
        </p:sp>
        <p:sp>
          <p:nvSpPr>
            <p:cNvPr id="442410" name="Line 42"/>
            <p:cNvSpPr>
              <a:spLocks noChangeShapeType="1"/>
            </p:cNvSpPr>
            <p:nvPr/>
          </p:nvSpPr>
          <p:spPr bwMode="auto">
            <a:xfrm>
              <a:off x="1025" y="1055"/>
              <a:ext cx="0" cy="219"/>
            </a:xfrm>
            <a:prstGeom prst="line">
              <a:avLst/>
            </a:prstGeom>
            <a:grpFill/>
            <a:ln w="9525">
              <a:solidFill>
                <a:srgbClr val="000000"/>
              </a:solidFill>
              <a:round/>
              <a:headEnd/>
              <a:tailEnd type="triangle" w="med" len="med"/>
            </a:ln>
          </p:spPr>
          <p:txBody>
            <a:bodyPr/>
            <a:lstStyle/>
            <a:p>
              <a:endParaRPr lang="zh-CN" altLang="en-US"/>
            </a:p>
          </p:txBody>
        </p:sp>
        <p:sp>
          <p:nvSpPr>
            <p:cNvPr id="442411" name="Text Box 43"/>
            <p:cNvSpPr txBox="1">
              <a:spLocks noChangeArrowheads="1"/>
            </p:cNvSpPr>
            <p:nvPr/>
          </p:nvSpPr>
          <p:spPr bwMode="auto">
            <a:xfrm>
              <a:off x="796" y="1347"/>
              <a:ext cx="57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flag[1]</a:t>
              </a:r>
            </a:p>
          </p:txBody>
        </p:sp>
        <p:sp>
          <p:nvSpPr>
            <p:cNvPr id="442412" name="AutoShape 44"/>
            <p:cNvSpPr>
              <a:spLocks noChangeArrowheads="1"/>
            </p:cNvSpPr>
            <p:nvPr/>
          </p:nvSpPr>
          <p:spPr bwMode="auto">
            <a:xfrm>
              <a:off x="681" y="1274"/>
              <a:ext cx="687" cy="364"/>
            </a:xfrm>
            <a:prstGeom prst="flowChartDecision">
              <a:avLst/>
            </a:prstGeom>
            <a:grpFill/>
            <a:ln w="9525">
              <a:solidFill>
                <a:srgbClr val="000000"/>
              </a:solidFill>
              <a:miter lim="800000"/>
              <a:headEnd/>
              <a:tailEnd/>
            </a:ln>
          </p:spPr>
          <p:txBody>
            <a:bodyPr/>
            <a:lstStyle/>
            <a:p>
              <a:endParaRPr lang="zh-CN" altLang="en-US"/>
            </a:p>
          </p:txBody>
        </p:sp>
        <p:sp>
          <p:nvSpPr>
            <p:cNvPr id="442413" name="Text Box 45"/>
            <p:cNvSpPr txBox="1">
              <a:spLocks noChangeArrowheads="1"/>
            </p:cNvSpPr>
            <p:nvPr/>
          </p:nvSpPr>
          <p:spPr bwMode="auto">
            <a:xfrm>
              <a:off x="1368" y="1288"/>
              <a:ext cx="457"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false</a:t>
              </a:r>
            </a:p>
          </p:txBody>
        </p:sp>
        <p:sp>
          <p:nvSpPr>
            <p:cNvPr id="442414" name="Line 46"/>
            <p:cNvSpPr>
              <a:spLocks noChangeShapeType="1"/>
            </p:cNvSpPr>
            <p:nvPr/>
          </p:nvSpPr>
          <p:spPr bwMode="auto">
            <a:xfrm>
              <a:off x="1374" y="1452"/>
              <a:ext cx="953" cy="0"/>
            </a:xfrm>
            <a:prstGeom prst="line">
              <a:avLst/>
            </a:prstGeom>
            <a:grpFill/>
            <a:ln w="9525">
              <a:solidFill>
                <a:srgbClr val="000000"/>
              </a:solidFill>
              <a:round/>
              <a:headEnd/>
              <a:tailEnd/>
            </a:ln>
          </p:spPr>
          <p:txBody>
            <a:bodyPr/>
            <a:lstStyle/>
            <a:p>
              <a:endParaRPr lang="zh-CN" altLang="en-US"/>
            </a:p>
          </p:txBody>
        </p:sp>
        <p:sp>
          <p:nvSpPr>
            <p:cNvPr id="442416" name="Text Box 48"/>
            <p:cNvSpPr txBox="1">
              <a:spLocks noChangeArrowheads="1"/>
            </p:cNvSpPr>
            <p:nvPr/>
          </p:nvSpPr>
          <p:spPr bwMode="auto">
            <a:xfrm>
              <a:off x="1837" y="1797"/>
              <a:ext cx="998" cy="219"/>
            </a:xfrm>
            <a:prstGeom prst="rect">
              <a:avLst/>
            </a:prstGeom>
            <a:grpFill/>
            <a:ln w="9525">
              <a:solidFill>
                <a:srgbClr val="000000"/>
              </a:solidFill>
              <a:miter lim="800000"/>
              <a:headEnd/>
              <a:tailEnd/>
            </a:ln>
          </p:spPr>
          <p:txBody>
            <a:bodyPr/>
            <a:lstStyle/>
            <a:p>
              <a:pPr algn="just" eaLnBrk="0" hangingPunct="0"/>
              <a:r>
                <a:rPr lang="en-US" altLang="zh-CN" sz="1600" b="1" dirty="0">
                  <a:latin typeface="Times New Roman" pitchFamily="18" charset="0"/>
                </a:rPr>
                <a:t>P0</a:t>
              </a:r>
              <a:r>
                <a:rPr lang="zh-CN" altLang="en-US" sz="1600" b="1" dirty="0">
                  <a:latin typeface="Times New Roman" pitchFamily="18" charset="0"/>
                </a:rPr>
                <a:t>进入临界区</a:t>
              </a:r>
            </a:p>
          </p:txBody>
        </p:sp>
        <p:sp>
          <p:nvSpPr>
            <p:cNvPr id="442417" name="Line 49"/>
            <p:cNvSpPr>
              <a:spLocks noChangeShapeType="1"/>
            </p:cNvSpPr>
            <p:nvPr/>
          </p:nvSpPr>
          <p:spPr bwMode="auto">
            <a:xfrm>
              <a:off x="2327" y="2024"/>
              <a:ext cx="1" cy="145"/>
            </a:xfrm>
            <a:prstGeom prst="line">
              <a:avLst/>
            </a:prstGeom>
            <a:grpFill/>
            <a:ln w="9525">
              <a:solidFill>
                <a:srgbClr val="000000"/>
              </a:solidFill>
              <a:round/>
              <a:headEnd/>
              <a:tailEnd type="triangle" w="med" len="med"/>
            </a:ln>
          </p:spPr>
          <p:txBody>
            <a:bodyPr/>
            <a:lstStyle/>
            <a:p>
              <a:endParaRPr lang="zh-CN" altLang="en-US"/>
            </a:p>
          </p:txBody>
        </p:sp>
        <p:sp>
          <p:nvSpPr>
            <p:cNvPr id="442418" name="Text Box 50"/>
            <p:cNvSpPr txBox="1">
              <a:spLocks noChangeArrowheads="1"/>
            </p:cNvSpPr>
            <p:nvPr/>
          </p:nvSpPr>
          <p:spPr bwMode="auto">
            <a:xfrm>
              <a:off x="1837" y="2160"/>
              <a:ext cx="998" cy="219"/>
            </a:xfrm>
            <a:prstGeom prst="rect">
              <a:avLst/>
            </a:prstGeom>
            <a:grpFill/>
            <a:ln w="9525">
              <a:solidFill>
                <a:srgbClr val="000000"/>
              </a:solidFill>
              <a:miter lim="800000"/>
              <a:headEnd/>
              <a:tailEnd/>
            </a:ln>
          </p:spPr>
          <p:txBody>
            <a:bodyPr/>
            <a:lstStyle/>
            <a:p>
              <a:pPr algn="just" eaLnBrk="0" hangingPunct="0"/>
              <a:r>
                <a:rPr lang="zh-CN" altLang="en-US" sz="1600" b="1">
                  <a:latin typeface="Times New Roman" pitchFamily="18" charset="0"/>
                </a:rPr>
                <a:t>退出临界区</a:t>
              </a:r>
            </a:p>
          </p:txBody>
        </p:sp>
        <p:sp>
          <p:nvSpPr>
            <p:cNvPr id="442419" name="Text Box 51"/>
            <p:cNvSpPr txBox="1">
              <a:spLocks noChangeArrowheads="1"/>
            </p:cNvSpPr>
            <p:nvPr/>
          </p:nvSpPr>
          <p:spPr bwMode="auto">
            <a:xfrm>
              <a:off x="1837" y="2523"/>
              <a:ext cx="998" cy="218"/>
            </a:xfrm>
            <a:prstGeom prst="rect">
              <a:avLst/>
            </a:prstGeom>
            <a:grpFill/>
            <a:ln w="9525">
              <a:solidFill>
                <a:srgbClr val="000000"/>
              </a:solidFill>
              <a:miter lim="800000"/>
              <a:headEnd/>
              <a:tailEnd/>
            </a:ln>
          </p:spPr>
          <p:txBody>
            <a:bodyPr/>
            <a:lstStyle/>
            <a:p>
              <a:pPr algn="just" eaLnBrk="0" hangingPunct="0"/>
              <a:r>
                <a:rPr lang="en-US" altLang="zh-CN" sz="1600" b="1">
                  <a:latin typeface="Times New Roman" pitchFamily="18" charset="0"/>
                </a:rPr>
                <a:t>turn:=1</a:t>
              </a:r>
            </a:p>
          </p:txBody>
        </p:sp>
        <p:sp>
          <p:nvSpPr>
            <p:cNvPr id="442420" name="Line 52"/>
            <p:cNvSpPr>
              <a:spLocks noChangeShapeType="1"/>
            </p:cNvSpPr>
            <p:nvPr/>
          </p:nvSpPr>
          <p:spPr bwMode="auto">
            <a:xfrm>
              <a:off x="2327" y="2387"/>
              <a:ext cx="1" cy="146"/>
            </a:xfrm>
            <a:prstGeom prst="line">
              <a:avLst/>
            </a:prstGeom>
            <a:grpFill/>
            <a:ln w="9525">
              <a:solidFill>
                <a:srgbClr val="000000"/>
              </a:solidFill>
              <a:round/>
              <a:headEnd/>
              <a:tailEnd type="triangle" w="med" len="med"/>
            </a:ln>
          </p:spPr>
          <p:txBody>
            <a:bodyPr/>
            <a:lstStyle/>
            <a:p>
              <a:endParaRPr lang="zh-CN" altLang="en-US"/>
            </a:p>
          </p:txBody>
        </p:sp>
        <p:sp>
          <p:nvSpPr>
            <p:cNvPr id="442421" name="Text Box 53"/>
            <p:cNvSpPr txBox="1">
              <a:spLocks noChangeArrowheads="1"/>
            </p:cNvSpPr>
            <p:nvPr/>
          </p:nvSpPr>
          <p:spPr bwMode="auto">
            <a:xfrm>
              <a:off x="1837" y="2886"/>
              <a:ext cx="998" cy="219"/>
            </a:xfrm>
            <a:prstGeom prst="rect">
              <a:avLst/>
            </a:prstGeom>
            <a:grpFill/>
            <a:ln w="9525">
              <a:solidFill>
                <a:srgbClr val="000000"/>
              </a:solidFill>
              <a:miter lim="800000"/>
              <a:headEnd/>
              <a:tailEnd/>
            </a:ln>
          </p:spPr>
          <p:txBody>
            <a:bodyPr/>
            <a:lstStyle/>
            <a:p>
              <a:pPr algn="just" eaLnBrk="0" hangingPunct="0"/>
              <a:r>
                <a:rPr lang="en-US" altLang="zh-CN" sz="1600" b="1">
                  <a:latin typeface="Times New Roman" pitchFamily="18" charset="0"/>
                </a:rPr>
                <a:t>flag[0]:=false</a:t>
              </a:r>
            </a:p>
          </p:txBody>
        </p:sp>
        <p:sp>
          <p:nvSpPr>
            <p:cNvPr id="442422" name="Line 54"/>
            <p:cNvSpPr>
              <a:spLocks noChangeShapeType="1"/>
            </p:cNvSpPr>
            <p:nvPr/>
          </p:nvSpPr>
          <p:spPr bwMode="auto">
            <a:xfrm>
              <a:off x="2326" y="2750"/>
              <a:ext cx="1" cy="146"/>
            </a:xfrm>
            <a:prstGeom prst="line">
              <a:avLst/>
            </a:prstGeom>
            <a:grpFill/>
            <a:ln w="9525">
              <a:solidFill>
                <a:srgbClr val="000000"/>
              </a:solidFill>
              <a:round/>
              <a:headEnd/>
              <a:tailEnd type="triangle" w="med" len="med"/>
            </a:ln>
          </p:spPr>
          <p:txBody>
            <a:bodyPr/>
            <a:lstStyle/>
            <a:p>
              <a:endParaRPr lang="zh-CN" altLang="en-US"/>
            </a:p>
          </p:txBody>
        </p:sp>
        <p:sp>
          <p:nvSpPr>
            <p:cNvPr id="442423" name="Text Box 55"/>
            <p:cNvSpPr txBox="1">
              <a:spLocks noChangeArrowheads="1"/>
            </p:cNvSpPr>
            <p:nvPr/>
          </p:nvSpPr>
          <p:spPr bwMode="auto">
            <a:xfrm>
              <a:off x="1837" y="3249"/>
              <a:ext cx="998" cy="219"/>
            </a:xfrm>
            <a:prstGeom prst="rect">
              <a:avLst/>
            </a:prstGeom>
            <a:grpFill/>
            <a:ln w="9525">
              <a:solidFill>
                <a:srgbClr val="000000"/>
              </a:solidFill>
              <a:miter lim="800000"/>
              <a:headEnd/>
              <a:tailEnd/>
            </a:ln>
          </p:spPr>
          <p:txBody>
            <a:bodyPr/>
            <a:lstStyle/>
            <a:p>
              <a:pPr algn="just" eaLnBrk="0" hangingPunct="0"/>
              <a:r>
                <a:rPr lang="zh-CN" altLang="en-US" sz="1600" b="1">
                  <a:latin typeface="Times New Roman" pitchFamily="18" charset="0"/>
                </a:rPr>
                <a:t>其余部分</a:t>
              </a:r>
            </a:p>
          </p:txBody>
        </p:sp>
        <p:sp>
          <p:nvSpPr>
            <p:cNvPr id="442424" name="Line 56"/>
            <p:cNvSpPr>
              <a:spLocks noChangeShapeType="1"/>
            </p:cNvSpPr>
            <p:nvPr/>
          </p:nvSpPr>
          <p:spPr bwMode="auto">
            <a:xfrm>
              <a:off x="2336" y="3113"/>
              <a:ext cx="1" cy="145"/>
            </a:xfrm>
            <a:prstGeom prst="line">
              <a:avLst/>
            </a:prstGeom>
            <a:grpFill/>
            <a:ln w="9525">
              <a:solidFill>
                <a:srgbClr val="000000"/>
              </a:solidFill>
              <a:round/>
              <a:headEnd/>
              <a:tailEnd type="triangle" w="med" len="med"/>
            </a:ln>
          </p:spPr>
          <p:txBody>
            <a:bodyPr/>
            <a:lstStyle/>
            <a:p>
              <a:endParaRPr lang="zh-CN" altLang="en-US"/>
            </a:p>
          </p:txBody>
        </p:sp>
        <p:sp>
          <p:nvSpPr>
            <p:cNvPr id="442425" name="Text Box 57"/>
            <p:cNvSpPr txBox="1">
              <a:spLocks noChangeArrowheads="1"/>
            </p:cNvSpPr>
            <p:nvPr/>
          </p:nvSpPr>
          <p:spPr bwMode="auto">
            <a:xfrm>
              <a:off x="1025" y="1652"/>
              <a:ext cx="457" cy="2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b="1">
                  <a:latin typeface="Times New Roman" pitchFamily="18" charset="0"/>
                </a:rPr>
                <a:t>true</a:t>
              </a:r>
            </a:p>
          </p:txBody>
        </p:sp>
        <p:sp>
          <p:nvSpPr>
            <p:cNvPr id="442426" name="Line 58"/>
            <p:cNvSpPr>
              <a:spLocks noChangeShapeType="1"/>
            </p:cNvSpPr>
            <p:nvPr/>
          </p:nvSpPr>
          <p:spPr bwMode="auto">
            <a:xfrm>
              <a:off x="2327" y="1462"/>
              <a:ext cx="0" cy="337"/>
            </a:xfrm>
            <a:prstGeom prst="line">
              <a:avLst/>
            </a:prstGeom>
            <a:grpFill/>
            <a:ln w="9525">
              <a:solidFill>
                <a:srgbClr val="000000"/>
              </a:solidFill>
              <a:round/>
              <a:headEnd/>
              <a:tailEnd type="triangle" w="med" len="med"/>
            </a:ln>
          </p:spPr>
          <p:txBody>
            <a:bodyPr/>
            <a:lstStyle/>
            <a:p>
              <a:endParaRPr lang="zh-CN" altLang="en-US"/>
            </a:p>
          </p:txBody>
        </p:sp>
        <p:sp>
          <p:nvSpPr>
            <p:cNvPr id="442427" name="Line 59"/>
            <p:cNvSpPr>
              <a:spLocks noChangeShapeType="1"/>
            </p:cNvSpPr>
            <p:nvPr/>
          </p:nvSpPr>
          <p:spPr bwMode="auto">
            <a:xfrm>
              <a:off x="1025" y="618"/>
              <a:ext cx="0" cy="219"/>
            </a:xfrm>
            <a:prstGeom prst="line">
              <a:avLst/>
            </a:prstGeom>
            <a:grpFill/>
            <a:ln w="9525">
              <a:solidFill>
                <a:srgbClr val="000000"/>
              </a:solidFill>
              <a:round/>
              <a:headEnd/>
              <a:tailEnd type="triangle" w="med" len="med"/>
            </a:ln>
          </p:spPr>
          <p:txBody>
            <a:bodyPr/>
            <a:lstStyle/>
            <a:p>
              <a:endParaRPr lang="zh-CN" altLang="en-US"/>
            </a:p>
          </p:txBody>
        </p:sp>
        <p:sp>
          <p:nvSpPr>
            <p:cNvPr id="442428" name="Line 60"/>
            <p:cNvSpPr>
              <a:spLocks noChangeShapeType="1"/>
            </p:cNvSpPr>
            <p:nvPr/>
          </p:nvSpPr>
          <p:spPr bwMode="auto">
            <a:xfrm>
              <a:off x="340" y="705"/>
              <a:ext cx="572" cy="0"/>
            </a:xfrm>
            <a:prstGeom prst="line">
              <a:avLst/>
            </a:prstGeom>
            <a:grpFill/>
            <a:ln w="9525">
              <a:solidFill>
                <a:srgbClr val="000000"/>
              </a:solidFill>
              <a:round/>
              <a:headEnd/>
              <a:tailEnd type="triangle" w="med" len="med"/>
            </a:ln>
          </p:spPr>
          <p:txBody>
            <a:bodyPr/>
            <a:lstStyle/>
            <a:p>
              <a:endParaRPr lang="zh-CN" altLang="en-US"/>
            </a:p>
          </p:txBody>
        </p:sp>
      </p:grpSp>
      <p:grpSp>
        <p:nvGrpSpPr>
          <p:cNvPr id="442435" name="Group 67"/>
          <p:cNvGrpSpPr>
            <a:grpSpLocks/>
          </p:cNvGrpSpPr>
          <p:nvPr/>
        </p:nvGrpSpPr>
        <p:grpSpPr bwMode="auto">
          <a:xfrm>
            <a:off x="4643438" y="909638"/>
            <a:ext cx="4681537" cy="5472112"/>
            <a:chOff x="2925" y="663"/>
            <a:chExt cx="2949" cy="3447"/>
          </a:xfrm>
          <a:solidFill>
            <a:schemeClr val="accent1">
              <a:lumMod val="40000"/>
              <a:lumOff val="60000"/>
              <a:alpha val="26000"/>
            </a:schemeClr>
          </a:solidFill>
        </p:grpSpPr>
        <p:sp>
          <p:nvSpPr>
            <p:cNvPr id="442431" name="Text Box 63"/>
            <p:cNvSpPr txBox="1">
              <a:spLocks noChangeArrowheads="1"/>
            </p:cNvSpPr>
            <p:nvPr/>
          </p:nvSpPr>
          <p:spPr bwMode="auto">
            <a:xfrm>
              <a:off x="3411" y="890"/>
              <a:ext cx="2304" cy="2802"/>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600" b="1" dirty="0"/>
                <a:t>进程</a:t>
              </a:r>
              <a:r>
                <a:rPr lang="en-US" altLang="zh-CN" sz="1600" b="1" dirty="0"/>
                <a:t>P0</a:t>
              </a:r>
            </a:p>
            <a:p>
              <a:pPr>
                <a:spcBef>
                  <a:spcPct val="20000"/>
                </a:spcBef>
              </a:pPr>
              <a:r>
                <a:rPr lang="en-US" altLang="zh-CN" sz="1600" b="1" dirty="0"/>
                <a:t>do {</a:t>
              </a:r>
            </a:p>
            <a:p>
              <a:pPr>
                <a:spcBef>
                  <a:spcPct val="20000"/>
                </a:spcBef>
              </a:pPr>
              <a:r>
                <a:rPr lang="en-US" altLang="zh-CN" sz="1600" b="1" dirty="0"/>
                <a:t>    flag[0] = true;            //</a:t>
              </a:r>
              <a:r>
                <a:rPr lang="zh-CN" altLang="en-US" sz="1600" b="1" dirty="0"/>
                <a:t>进入区</a:t>
              </a:r>
            </a:p>
            <a:p>
              <a:pPr>
                <a:spcBef>
                  <a:spcPct val="20000"/>
                </a:spcBef>
              </a:pPr>
              <a:r>
                <a:rPr lang="en-US" altLang="zh-CN" sz="1600" b="1" dirty="0"/>
                <a:t>    while (flag[1]) {</a:t>
              </a:r>
            </a:p>
            <a:p>
              <a:pPr>
                <a:spcBef>
                  <a:spcPct val="20000"/>
                </a:spcBef>
              </a:pPr>
              <a:r>
                <a:rPr lang="en-US" altLang="zh-CN" sz="1600" b="1" dirty="0"/>
                <a:t>       if (turn == 1)  {</a:t>
              </a:r>
            </a:p>
            <a:p>
              <a:pPr>
                <a:spcBef>
                  <a:spcPct val="20000"/>
                </a:spcBef>
              </a:pPr>
              <a:r>
                <a:rPr lang="en-US" altLang="zh-CN" sz="1600" b="1" dirty="0"/>
                <a:t>           flag[0] = false;</a:t>
              </a:r>
            </a:p>
            <a:p>
              <a:pPr>
                <a:spcBef>
                  <a:spcPct val="20000"/>
                </a:spcBef>
              </a:pPr>
              <a:r>
                <a:rPr lang="en-US" altLang="zh-CN" sz="1600" b="1" dirty="0"/>
                <a:t>           while  (turn == 1) ;</a:t>
              </a:r>
            </a:p>
            <a:p>
              <a:pPr>
                <a:spcBef>
                  <a:spcPct val="20000"/>
                </a:spcBef>
              </a:pPr>
              <a:r>
                <a:rPr lang="en-US" altLang="zh-CN" sz="1600" b="1" dirty="0"/>
                <a:t>           flag[0] = true;</a:t>
              </a:r>
            </a:p>
            <a:p>
              <a:pPr>
                <a:spcBef>
                  <a:spcPct val="20000"/>
                </a:spcBef>
              </a:pPr>
              <a:r>
                <a:rPr lang="en-US" altLang="zh-CN" sz="1600" b="1" dirty="0"/>
                <a:t>        }</a:t>
              </a:r>
            </a:p>
            <a:p>
              <a:pPr>
                <a:spcBef>
                  <a:spcPct val="20000"/>
                </a:spcBef>
              </a:pPr>
              <a:r>
                <a:rPr lang="en-US" altLang="zh-CN" sz="1600" b="1" dirty="0"/>
                <a:t>     }                                   //</a:t>
              </a:r>
              <a:r>
                <a:rPr lang="zh-CN" altLang="en-US" sz="1600" b="1" dirty="0"/>
                <a:t>进入区</a:t>
              </a:r>
              <a:endParaRPr lang="en-US" altLang="zh-CN" sz="1600" b="1" dirty="0"/>
            </a:p>
            <a:p>
              <a:pPr>
                <a:spcBef>
                  <a:spcPct val="20000"/>
                </a:spcBef>
              </a:pPr>
              <a:r>
                <a:rPr lang="zh-CN" altLang="en-US" sz="1600" b="1" dirty="0"/>
                <a:t>    进程</a:t>
              </a:r>
              <a:r>
                <a:rPr lang="en-US" altLang="zh-CN" sz="1600" b="1" dirty="0"/>
                <a:t>P0</a:t>
              </a:r>
              <a:r>
                <a:rPr lang="zh-CN" altLang="en-US" sz="1600" b="1" dirty="0"/>
                <a:t>的临界区代码； </a:t>
              </a:r>
              <a:r>
                <a:rPr lang="en-US" altLang="zh-CN" sz="1600" b="1" dirty="0"/>
                <a:t>//</a:t>
              </a:r>
              <a:r>
                <a:rPr lang="zh-CN" altLang="en-US" sz="1600" b="1" dirty="0"/>
                <a:t>临界区</a:t>
              </a:r>
            </a:p>
            <a:p>
              <a:pPr>
                <a:spcBef>
                  <a:spcPct val="20000"/>
                </a:spcBef>
              </a:pPr>
              <a:r>
                <a:rPr lang="zh-CN" altLang="en-US" sz="1600" b="1" dirty="0"/>
                <a:t>    </a:t>
              </a:r>
              <a:r>
                <a:rPr lang="en-US" altLang="zh-CN" sz="1600" b="1" dirty="0"/>
                <a:t>turn = 1;</a:t>
              </a:r>
            </a:p>
            <a:p>
              <a:pPr>
                <a:spcBef>
                  <a:spcPct val="20000"/>
                </a:spcBef>
              </a:pPr>
              <a:r>
                <a:rPr lang="en-US" altLang="zh-CN" sz="1600" b="1" dirty="0"/>
                <a:t>    flag[0] = false;             //</a:t>
              </a:r>
              <a:r>
                <a:rPr lang="zh-CN" altLang="en-US" sz="1600" b="1" dirty="0"/>
                <a:t>退出区</a:t>
              </a:r>
            </a:p>
            <a:p>
              <a:pPr>
                <a:spcBef>
                  <a:spcPct val="20000"/>
                </a:spcBef>
              </a:pPr>
              <a:r>
                <a:rPr lang="zh-CN" altLang="en-US" sz="1600" b="1" dirty="0"/>
                <a:t>    进程</a:t>
              </a:r>
              <a:r>
                <a:rPr lang="en-US" altLang="zh-CN" sz="1600" b="1" dirty="0"/>
                <a:t>P0</a:t>
              </a:r>
              <a:r>
                <a:rPr lang="zh-CN" altLang="en-US" sz="1600" b="1" dirty="0"/>
                <a:t>的其它代码       </a:t>
              </a:r>
              <a:r>
                <a:rPr lang="en-US" altLang="zh-CN" sz="1600" b="1" dirty="0"/>
                <a:t>//</a:t>
              </a:r>
              <a:r>
                <a:rPr lang="zh-CN" altLang="en-US" sz="1600" b="1" dirty="0"/>
                <a:t>剩余区</a:t>
              </a:r>
              <a:endParaRPr lang="en-US" altLang="zh-CN" sz="1600" b="1" dirty="0"/>
            </a:p>
            <a:p>
              <a:pPr>
                <a:spcBef>
                  <a:spcPct val="20000"/>
                </a:spcBef>
              </a:pPr>
              <a:r>
                <a:rPr lang="en-US" altLang="zh-CN" sz="1600" b="1" dirty="0"/>
                <a:t>} while (true)</a:t>
              </a:r>
            </a:p>
          </p:txBody>
        </p:sp>
        <p:sp>
          <p:nvSpPr>
            <p:cNvPr id="442432" name="Freeform 64"/>
            <p:cNvSpPr>
              <a:spLocks/>
            </p:cNvSpPr>
            <p:nvPr/>
          </p:nvSpPr>
          <p:spPr bwMode="auto">
            <a:xfrm>
              <a:off x="2925" y="663"/>
              <a:ext cx="2949" cy="3447"/>
            </a:xfrm>
            <a:custGeom>
              <a:avLst/>
              <a:gdLst>
                <a:gd name="T0" fmla="*/ 1408 w 3248"/>
                <a:gd name="T1" fmla="*/ 4040 h 4064"/>
                <a:gd name="T2" fmla="*/ 1408 w 3248"/>
                <a:gd name="T3" fmla="*/ 3656 h 4064"/>
                <a:gd name="T4" fmla="*/ 448 w 3248"/>
                <a:gd name="T5" fmla="*/ 3320 h 4064"/>
                <a:gd name="T6" fmla="*/ 400 w 3248"/>
                <a:gd name="T7" fmla="*/ 488 h 4064"/>
                <a:gd name="T8" fmla="*/ 2848 w 3248"/>
                <a:gd name="T9" fmla="*/ 488 h 4064"/>
                <a:gd name="T10" fmla="*/ 2800 w 3248"/>
                <a:gd name="T11" fmla="*/ 3416 h 4064"/>
                <a:gd name="T12" fmla="*/ 1600 w 3248"/>
                <a:gd name="T13" fmla="*/ 3800 h 4064"/>
                <a:gd name="T14" fmla="*/ 1408 w 3248"/>
                <a:gd name="T15" fmla="*/ 4040 h 40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8" h="4064">
                  <a:moveTo>
                    <a:pt x="1408" y="4040"/>
                  </a:moveTo>
                  <a:cubicBezTo>
                    <a:pt x="1376" y="4016"/>
                    <a:pt x="1568" y="3776"/>
                    <a:pt x="1408" y="3656"/>
                  </a:cubicBezTo>
                  <a:cubicBezTo>
                    <a:pt x="1248" y="3536"/>
                    <a:pt x="616" y="3848"/>
                    <a:pt x="448" y="3320"/>
                  </a:cubicBezTo>
                  <a:cubicBezTo>
                    <a:pt x="280" y="2792"/>
                    <a:pt x="0" y="960"/>
                    <a:pt x="400" y="488"/>
                  </a:cubicBezTo>
                  <a:cubicBezTo>
                    <a:pt x="800" y="16"/>
                    <a:pt x="2448" y="0"/>
                    <a:pt x="2848" y="488"/>
                  </a:cubicBezTo>
                  <a:cubicBezTo>
                    <a:pt x="3248" y="976"/>
                    <a:pt x="3008" y="2864"/>
                    <a:pt x="2800" y="3416"/>
                  </a:cubicBezTo>
                  <a:cubicBezTo>
                    <a:pt x="2592" y="3968"/>
                    <a:pt x="1832" y="3688"/>
                    <a:pt x="1600" y="3800"/>
                  </a:cubicBezTo>
                  <a:cubicBezTo>
                    <a:pt x="1368" y="3912"/>
                    <a:pt x="1440" y="4064"/>
                    <a:pt x="1408" y="4040"/>
                  </a:cubicBezTo>
                  <a:close/>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71586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42434"/>
                                        </p:tgtEl>
                                        <p:attrNameLst>
                                          <p:attrName>style.visibility</p:attrName>
                                        </p:attrNameLst>
                                      </p:cBhvr>
                                      <p:to>
                                        <p:strVal val="visible"/>
                                      </p:to>
                                    </p:set>
                                    <p:animEffect transition="in" filter="circle(in)">
                                      <p:cBhvr>
                                        <p:cTn id="7" dur="2000"/>
                                        <p:tgtEl>
                                          <p:spTgt spid="442434"/>
                                        </p:tgtEl>
                                      </p:cBhvr>
                                    </p:animEffect>
                                  </p:childTnLst>
                                </p:cTn>
                              </p:par>
                              <p:par>
                                <p:cTn id="8" presetID="6" presetClass="entr" presetSubtype="16" fill="hold" nodeType="withEffect">
                                  <p:stCondLst>
                                    <p:cond delay="0"/>
                                  </p:stCondLst>
                                  <p:childTnLst>
                                    <p:set>
                                      <p:cBhvr>
                                        <p:cTn id="9" dur="1" fill="hold">
                                          <p:stCondLst>
                                            <p:cond delay="0"/>
                                          </p:stCondLst>
                                        </p:cTn>
                                        <p:tgtEl>
                                          <p:spTgt spid="442435"/>
                                        </p:tgtEl>
                                        <p:attrNameLst>
                                          <p:attrName>style.visibility</p:attrName>
                                        </p:attrNameLst>
                                      </p:cBhvr>
                                      <p:to>
                                        <p:strVal val="visible"/>
                                      </p:to>
                                    </p:set>
                                    <p:animEffect transition="in" filter="circle(in)">
                                      <p:cBhvr>
                                        <p:cTn id="10" dur="2000"/>
                                        <p:tgtEl>
                                          <p:spTgt spid="44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450"/>
            <a:ext cx="9144000" cy="936625"/>
          </a:xfrm>
        </p:spPr>
        <p:txBody>
          <a:bodyPr/>
          <a:lstStyle/>
          <a:p>
            <a:r>
              <a:rPr kumimoji="1" lang="en-US" altLang="zh-CN" sz="3200" dirty="0"/>
              <a:t>2.13.1</a:t>
            </a:r>
            <a:r>
              <a:rPr kumimoji="1" lang="zh-CN" altLang="en-US" sz="3200" dirty="0"/>
              <a:t> </a:t>
            </a:r>
            <a:r>
              <a:rPr lang="zh-CN" altLang="en-US" sz="3200" dirty="0"/>
              <a:t>互斥：软件方法</a:t>
            </a:r>
            <a:r>
              <a:rPr lang="en-US" altLang="zh-CN" sz="3200" b="1" dirty="0"/>
              <a:t>——Peterson</a:t>
            </a:r>
            <a:r>
              <a:rPr lang="zh-CN" altLang="en-US" sz="3200" b="1" dirty="0"/>
              <a:t>互斥算法</a:t>
            </a:r>
          </a:p>
        </p:txBody>
      </p:sp>
      <p:grpSp>
        <p:nvGrpSpPr>
          <p:cNvPr id="355337" name="Group 9"/>
          <p:cNvGrpSpPr>
            <a:grpSpLocks/>
          </p:cNvGrpSpPr>
          <p:nvPr/>
        </p:nvGrpSpPr>
        <p:grpSpPr bwMode="auto">
          <a:xfrm>
            <a:off x="179388" y="1484313"/>
            <a:ext cx="8856662" cy="4237037"/>
            <a:chOff x="158" y="943"/>
            <a:chExt cx="5579" cy="2669"/>
          </a:xfrm>
        </p:grpSpPr>
        <p:sp>
          <p:nvSpPr>
            <p:cNvPr id="355333" name="Text Box 5"/>
            <p:cNvSpPr txBox="1">
              <a:spLocks noChangeArrowheads="1"/>
            </p:cNvSpPr>
            <p:nvPr/>
          </p:nvSpPr>
          <p:spPr bwMode="auto">
            <a:xfrm>
              <a:off x="158" y="943"/>
              <a:ext cx="5579" cy="2669"/>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20000"/>
                </a:spcBef>
              </a:pPr>
              <a:endParaRPr lang="en-US" altLang="zh-CN" b="1" dirty="0">
                <a:solidFill>
                  <a:srgbClr val="FE0000"/>
                </a:solidFill>
                <a:effectLst>
                  <a:outerShdw blurRad="38100" dist="38100" dir="2700000" algn="tl">
                    <a:srgbClr val="C0C0C0"/>
                  </a:outerShdw>
                </a:effectLst>
                <a:latin typeface="Times New Roman" pitchFamily="18" charset="0"/>
              </a:endParaRPr>
            </a:p>
            <a:p>
              <a:pPr>
                <a:spcBef>
                  <a:spcPct val="20000"/>
                </a:spcBef>
              </a:pPr>
              <a:r>
                <a:rPr lang="en-US" altLang="zh-CN" b="1" dirty="0" err="1">
                  <a:solidFill>
                    <a:schemeClr val="tx2"/>
                  </a:solidFill>
                  <a:latin typeface="Times New Roman" pitchFamily="18" charset="0"/>
                </a:rPr>
                <a:t>boolean</a:t>
              </a:r>
              <a:r>
                <a:rPr lang="en-US" altLang="zh-CN" b="1" dirty="0">
                  <a:solidFill>
                    <a:schemeClr val="tx2"/>
                  </a:solidFill>
                  <a:latin typeface="Times New Roman" pitchFamily="18" charset="0"/>
                </a:rPr>
                <a:t> flag[2] = {false, false};                         //</a:t>
              </a:r>
              <a:r>
                <a:rPr lang="zh-CN" altLang="en-US" sz="1600" b="1" dirty="0">
                  <a:solidFill>
                    <a:schemeClr val="tx2"/>
                  </a:solidFill>
                  <a:latin typeface="Times New Roman" pitchFamily="18" charset="0"/>
                </a:rPr>
                <a:t>共享的全局变量</a:t>
              </a:r>
              <a:endParaRPr lang="zh-CN" altLang="en-US" b="1" dirty="0">
                <a:solidFill>
                  <a:schemeClr val="tx2"/>
                </a:solidFill>
                <a:latin typeface="Times New Roman" pitchFamily="18" charset="0"/>
              </a:endParaRPr>
            </a:p>
            <a:p>
              <a:pPr>
                <a:spcBef>
                  <a:spcPct val="20000"/>
                </a:spcBef>
              </a:pPr>
              <a:r>
                <a:rPr lang="en-US" altLang="zh-CN" b="1" dirty="0" err="1">
                  <a:solidFill>
                    <a:schemeClr val="tx2"/>
                  </a:solidFill>
                  <a:latin typeface="Times New Roman" pitchFamily="18" charset="0"/>
                </a:rPr>
                <a:t>int</a:t>
              </a:r>
              <a:r>
                <a:rPr lang="en-US" altLang="zh-CN" b="1" dirty="0">
                  <a:solidFill>
                    <a:schemeClr val="tx2"/>
                  </a:solidFill>
                  <a:latin typeface="Times New Roman" pitchFamily="18" charset="0"/>
                </a:rPr>
                <a:t> turn;                                                              //</a:t>
              </a:r>
              <a:r>
                <a:rPr lang="zh-CN" altLang="en-US" sz="1600" b="1" dirty="0">
                  <a:solidFill>
                    <a:schemeClr val="tx2"/>
                  </a:solidFill>
                  <a:latin typeface="Times New Roman" pitchFamily="18" charset="0"/>
                </a:rPr>
                <a:t>共享的全局变量</a:t>
              </a:r>
              <a:endParaRPr lang="en-US" altLang="zh-CN" b="1" dirty="0">
                <a:solidFill>
                  <a:schemeClr val="tx2"/>
                </a:solidFill>
                <a:latin typeface="Times New Roman" pitchFamily="18" charset="0"/>
              </a:endParaRPr>
            </a:p>
            <a:p>
              <a:pPr>
                <a:spcBef>
                  <a:spcPct val="20000"/>
                </a:spcBef>
              </a:pPr>
              <a:r>
                <a:rPr lang="zh-CN" altLang="en-US" b="1" dirty="0">
                  <a:latin typeface="Times New Roman" pitchFamily="18" charset="0"/>
                </a:rPr>
                <a:t>进程</a:t>
              </a:r>
              <a:r>
                <a:rPr lang="en-US" altLang="zh-CN" b="1" dirty="0">
                  <a:latin typeface="Times New Roman" pitchFamily="18" charset="0"/>
                </a:rPr>
                <a:t>P0</a:t>
              </a:r>
            </a:p>
            <a:p>
              <a:pPr>
                <a:spcBef>
                  <a:spcPct val="20000"/>
                </a:spcBef>
              </a:pPr>
              <a:r>
                <a:rPr lang="en-US" altLang="zh-CN" b="1" dirty="0">
                  <a:latin typeface="Times New Roman" pitchFamily="18" charset="0"/>
                </a:rPr>
                <a:t>do {</a:t>
              </a:r>
            </a:p>
            <a:p>
              <a:pPr>
                <a:spcBef>
                  <a:spcPct val="20000"/>
                </a:spcBef>
              </a:pPr>
              <a:r>
                <a:rPr lang="en-US" altLang="zh-CN" b="1" dirty="0">
                  <a:latin typeface="Times New Roman" pitchFamily="18" charset="0"/>
                </a:rPr>
                <a:t>    flag[0] = true;                           //</a:t>
              </a:r>
              <a:r>
                <a:rPr lang="zh-CN" altLang="en-US" b="1" dirty="0">
                  <a:latin typeface="Times New Roman" pitchFamily="18" charset="0"/>
                </a:rPr>
                <a:t>进入区</a:t>
              </a:r>
            </a:p>
            <a:p>
              <a:pPr>
                <a:spcBef>
                  <a:spcPct val="20000"/>
                </a:spcBef>
              </a:pPr>
              <a:r>
                <a:rPr lang="en-US" altLang="zh-CN" b="1" dirty="0">
                  <a:latin typeface="Times New Roman" pitchFamily="18" charset="0"/>
                </a:rPr>
                <a:t>    turn = 1;                                    //</a:t>
              </a:r>
              <a:r>
                <a:rPr lang="zh-CN" altLang="en-US" b="1" dirty="0">
                  <a:latin typeface="Times New Roman" pitchFamily="18" charset="0"/>
                </a:rPr>
                <a:t>进入区</a:t>
              </a:r>
              <a:endParaRPr lang="en-US" altLang="zh-CN" b="1" dirty="0">
                <a:latin typeface="Times New Roman" pitchFamily="18" charset="0"/>
              </a:endParaRPr>
            </a:p>
            <a:p>
              <a:pPr>
                <a:spcBef>
                  <a:spcPct val="20000"/>
                </a:spcBef>
              </a:pPr>
              <a:r>
                <a:rPr lang="en-US" altLang="zh-CN" b="1" dirty="0">
                  <a:latin typeface="Times New Roman" pitchFamily="18" charset="0"/>
                </a:rPr>
                <a:t>    while (flag[1] &amp;&amp; turn == 1) ; //</a:t>
              </a:r>
              <a:r>
                <a:rPr lang="zh-CN" altLang="en-US" b="1" dirty="0">
                  <a:latin typeface="Times New Roman" pitchFamily="18" charset="0"/>
                </a:rPr>
                <a:t>进入区</a:t>
              </a:r>
              <a:endParaRPr lang="en-US" altLang="zh-CN" b="1" dirty="0">
                <a:latin typeface="Times New Roman" pitchFamily="18" charset="0"/>
              </a:endParaRPr>
            </a:p>
            <a:p>
              <a:pPr>
                <a:spcBef>
                  <a:spcPct val="20000"/>
                </a:spcBef>
              </a:pPr>
              <a:r>
                <a:rPr lang="zh-CN" altLang="en-US" b="1" dirty="0">
                  <a:latin typeface="Times New Roman" pitchFamily="18" charset="0"/>
                </a:rPr>
                <a:t>    进程</a:t>
              </a:r>
              <a:r>
                <a:rPr lang="en-US" altLang="zh-CN" b="1" dirty="0">
                  <a:latin typeface="Times New Roman" pitchFamily="18" charset="0"/>
                </a:rPr>
                <a:t>P0</a:t>
              </a:r>
              <a:r>
                <a:rPr lang="zh-CN" altLang="en-US" b="1" dirty="0">
                  <a:latin typeface="Times New Roman" pitchFamily="18" charset="0"/>
                </a:rPr>
                <a:t>的临界区代码；           </a:t>
              </a:r>
              <a:r>
                <a:rPr lang="en-US" altLang="zh-CN" b="1" dirty="0">
                  <a:latin typeface="Times New Roman" pitchFamily="18" charset="0"/>
                </a:rPr>
                <a:t>//</a:t>
              </a:r>
              <a:r>
                <a:rPr lang="zh-CN" altLang="en-US" b="1" dirty="0">
                  <a:latin typeface="Times New Roman" pitchFamily="18" charset="0"/>
                </a:rPr>
                <a:t>临界区</a:t>
              </a:r>
            </a:p>
            <a:p>
              <a:pPr>
                <a:spcBef>
                  <a:spcPct val="20000"/>
                </a:spcBef>
              </a:pPr>
              <a:r>
                <a:rPr lang="zh-CN" altLang="en-US" b="1" dirty="0">
                  <a:latin typeface="Times New Roman" pitchFamily="18" charset="0"/>
                </a:rPr>
                <a:t>    </a:t>
              </a:r>
              <a:r>
                <a:rPr lang="en-US" altLang="zh-CN" b="1" dirty="0">
                  <a:latin typeface="Times New Roman" pitchFamily="18" charset="0"/>
                </a:rPr>
                <a:t>flag[0] = false;                 //</a:t>
              </a:r>
              <a:r>
                <a:rPr lang="zh-CN" altLang="en-US" b="1" dirty="0">
                  <a:latin typeface="Times New Roman" pitchFamily="18" charset="0"/>
                </a:rPr>
                <a:t>退出区</a:t>
              </a:r>
            </a:p>
            <a:p>
              <a:pPr>
                <a:spcBef>
                  <a:spcPct val="20000"/>
                </a:spcBef>
              </a:pPr>
              <a:r>
                <a:rPr lang="zh-CN" altLang="en-US" b="1" dirty="0">
                  <a:latin typeface="Times New Roman" pitchFamily="18" charset="0"/>
                </a:rPr>
                <a:t>    进程</a:t>
              </a:r>
              <a:r>
                <a:rPr lang="en-US" altLang="zh-CN" b="1" dirty="0">
                  <a:latin typeface="Times New Roman" pitchFamily="18" charset="0"/>
                </a:rPr>
                <a:t>P0</a:t>
              </a:r>
              <a:r>
                <a:rPr lang="zh-CN" altLang="en-US" b="1" dirty="0">
                  <a:latin typeface="Times New Roman" pitchFamily="18" charset="0"/>
                </a:rPr>
                <a:t>的其它代码          </a:t>
              </a:r>
              <a:r>
                <a:rPr lang="en-US" altLang="zh-CN" b="1" dirty="0">
                  <a:latin typeface="Times New Roman" pitchFamily="18" charset="0"/>
                </a:rPr>
                <a:t>//</a:t>
              </a:r>
              <a:r>
                <a:rPr lang="zh-CN" altLang="en-US" b="1" dirty="0">
                  <a:latin typeface="Times New Roman" pitchFamily="18" charset="0"/>
                </a:rPr>
                <a:t>剩余区</a:t>
              </a:r>
              <a:endParaRPr lang="en-US" altLang="zh-CN" b="1" dirty="0">
                <a:latin typeface="Times New Roman" pitchFamily="18" charset="0"/>
              </a:endParaRPr>
            </a:p>
            <a:p>
              <a:pPr>
                <a:spcBef>
                  <a:spcPct val="20000"/>
                </a:spcBef>
              </a:pPr>
              <a:r>
                <a:rPr lang="en-US" altLang="zh-CN" b="1" dirty="0">
                  <a:latin typeface="Times New Roman" pitchFamily="18" charset="0"/>
                </a:rPr>
                <a:t>} while (true)</a:t>
              </a:r>
            </a:p>
            <a:p>
              <a:pPr>
                <a:spcBef>
                  <a:spcPct val="20000"/>
                </a:spcBef>
              </a:pPr>
              <a:endParaRPr lang="en-US" altLang="zh-CN" b="1" dirty="0">
                <a:latin typeface="Times New Roman" pitchFamily="18" charset="0"/>
              </a:endParaRPr>
            </a:p>
          </p:txBody>
        </p:sp>
        <p:sp>
          <p:nvSpPr>
            <p:cNvPr id="355334" name="Text Box 6"/>
            <p:cNvSpPr txBox="1">
              <a:spLocks noChangeArrowheads="1"/>
            </p:cNvSpPr>
            <p:nvPr/>
          </p:nvSpPr>
          <p:spPr bwMode="auto">
            <a:xfrm>
              <a:off x="3016" y="1567"/>
              <a:ext cx="2676" cy="2045"/>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20000"/>
                </a:spcBef>
              </a:pPr>
              <a:r>
                <a:rPr lang="zh-CN" altLang="en-US" b="1" dirty="0">
                  <a:latin typeface="Times New Roman" pitchFamily="18" charset="0"/>
                </a:rPr>
                <a:t>进程</a:t>
              </a:r>
              <a:r>
                <a:rPr lang="en-US" altLang="zh-CN" b="1" dirty="0">
                  <a:latin typeface="Times New Roman" pitchFamily="18" charset="0"/>
                </a:rPr>
                <a:t>P1</a:t>
              </a:r>
            </a:p>
            <a:p>
              <a:pPr>
                <a:spcBef>
                  <a:spcPct val="20000"/>
                </a:spcBef>
              </a:pPr>
              <a:r>
                <a:rPr lang="en-US" altLang="zh-CN" b="1" dirty="0">
                  <a:latin typeface="Times New Roman" pitchFamily="18" charset="0"/>
                </a:rPr>
                <a:t>do {</a:t>
              </a:r>
            </a:p>
            <a:p>
              <a:pPr>
                <a:spcBef>
                  <a:spcPct val="20000"/>
                </a:spcBef>
              </a:pPr>
              <a:r>
                <a:rPr lang="en-US" altLang="zh-CN" b="1" dirty="0">
                  <a:latin typeface="Times New Roman" pitchFamily="18" charset="0"/>
                </a:rPr>
                <a:t>    flag[1] = true;                           //</a:t>
              </a:r>
              <a:r>
                <a:rPr lang="zh-CN" altLang="en-US" b="1" dirty="0">
                  <a:latin typeface="Times New Roman" pitchFamily="18" charset="0"/>
                </a:rPr>
                <a:t>进入区</a:t>
              </a:r>
            </a:p>
            <a:p>
              <a:pPr>
                <a:spcBef>
                  <a:spcPct val="20000"/>
                </a:spcBef>
              </a:pPr>
              <a:r>
                <a:rPr lang="zh-CN" altLang="en-US" b="1" dirty="0">
                  <a:latin typeface="Times New Roman" pitchFamily="18" charset="0"/>
                </a:rPr>
                <a:t>    </a:t>
              </a:r>
              <a:r>
                <a:rPr lang="en-US" altLang="zh-CN" b="1" dirty="0">
                  <a:latin typeface="Times New Roman" pitchFamily="18" charset="0"/>
                </a:rPr>
                <a:t>turn = 0;                                    //</a:t>
              </a:r>
              <a:r>
                <a:rPr lang="zh-CN" altLang="en-US" b="1" dirty="0">
                  <a:latin typeface="Times New Roman" pitchFamily="18" charset="0"/>
                </a:rPr>
                <a:t>进入区</a:t>
              </a:r>
            </a:p>
            <a:p>
              <a:pPr>
                <a:spcBef>
                  <a:spcPct val="20000"/>
                </a:spcBef>
              </a:pPr>
              <a:r>
                <a:rPr lang="en-US" altLang="zh-CN" b="1" dirty="0">
                  <a:latin typeface="Times New Roman" pitchFamily="18" charset="0"/>
                </a:rPr>
                <a:t>    while (flag[0] &amp;&amp; turn == 0) ; //</a:t>
              </a:r>
              <a:r>
                <a:rPr lang="zh-CN" altLang="en-US" b="1" dirty="0">
                  <a:latin typeface="Times New Roman" pitchFamily="18" charset="0"/>
                </a:rPr>
                <a:t>进入区</a:t>
              </a:r>
            </a:p>
            <a:p>
              <a:pPr>
                <a:spcBef>
                  <a:spcPct val="20000"/>
                </a:spcBef>
              </a:pPr>
              <a:r>
                <a:rPr lang="zh-CN" altLang="en-US" b="1" dirty="0">
                  <a:latin typeface="Times New Roman" pitchFamily="18" charset="0"/>
                </a:rPr>
                <a:t>    进程</a:t>
              </a:r>
              <a:r>
                <a:rPr lang="en-US" altLang="zh-CN" b="1" dirty="0">
                  <a:latin typeface="Times New Roman" pitchFamily="18" charset="0"/>
                </a:rPr>
                <a:t>P1</a:t>
              </a:r>
              <a:r>
                <a:rPr lang="zh-CN" altLang="en-US" b="1" dirty="0">
                  <a:latin typeface="Times New Roman" pitchFamily="18" charset="0"/>
                </a:rPr>
                <a:t>的临界区代码；           </a:t>
              </a:r>
              <a:r>
                <a:rPr lang="en-US" altLang="zh-CN" b="1" dirty="0">
                  <a:latin typeface="Times New Roman" pitchFamily="18" charset="0"/>
                </a:rPr>
                <a:t>//</a:t>
              </a:r>
              <a:r>
                <a:rPr lang="zh-CN" altLang="en-US" b="1" dirty="0">
                  <a:latin typeface="Times New Roman" pitchFamily="18" charset="0"/>
                </a:rPr>
                <a:t>临界区</a:t>
              </a:r>
            </a:p>
            <a:p>
              <a:pPr>
                <a:spcBef>
                  <a:spcPct val="20000"/>
                </a:spcBef>
              </a:pPr>
              <a:r>
                <a:rPr lang="zh-CN" altLang="en-US" b="1" dirty="0">
                  <a:latin typeface="Times New Roman" pitchFamily="18" charset="0"/>
                </a:rPr>
                <a:t>    </a:t>
              </a:r>
              <a:r>
                <a:rPr lang="en-US" altLang="zh-CN" b="1" dirty="0" err="1">
                  <a:latin typeface="Times New Roman" pitchFamily="18" charset="0"/>
                </a:rPr>
                <a:t>falg</a:t>
              </a:r>
              <a:r>
                <a:rPr lang="en-US" altLang="zh-CN" b="1" dirty="0">
                  <a:latin typeface="Times New Roman" pitchFamily="18" charset="0"/>
                </a:rPr>
                <a:t>[1] = false;                           //</a:t>
              </a:r>
              <a:r>
                <a:rPr lang="zh-CN" altLang="en-US" b="1" dirty="0">
                  <a:latin typeface="Times New Roman" pitchFamily="18" charset="0"/>
                </a:rPr>
                <a:t>退出区</a:t>
              </a:r>
            </a:p>
            <a:p>
              <a:pPr>
                <a:spcBef>
                  <a:spcPct val="20000"/>
                </a:spcBef>
              </a:pPr>
              <a:r>
                <a:rPr lang="zh-CN" altLang="en-US" b="1" dirty="0">
                  <a:latin typeface="Times New Roman" pitchFamily="18" charset="0"/>
                </a:rPr>
                <a:t>    进程</a:t>
              </a:r>
              <a:r>
                <a:rPr lang="en-US" altLang="zh-CN" b="1" dirty="0">
                  <a:latin typeface="Times New Roman" pitchFamily="18" charset="0"/>
                </a:rPr>
                <a:t>P1</a:t>
              </a:r>
              <a:r>
                <a:rPr lang="zh-CN" altLang="en-US" b="1" dirty="0">
                  <a:latin typeface="Times New Roman" pitchFamily="18" charset="0"/>
                </a:rPr>
                <a:t>的其它代码                   </a:t>
              </a:r>
              <a:r>
                <a:rPr lang="en-US" altLang="zh-CN" b="1" dirty="0">
                  <a:latin typeface="Times New Roman" pitchFamily="18" charset="0"/>
                </a:rPr>
                <a:t>//</a:t>
              </a:r>
              <a:r>
                <a:rPr lang="zh-CN" altLang="en-US" b="1" dirty="0">
                  <a:latin typeface="Times New Roman" pitchFamily="18" charset="0"/>
                </a:rPr>
                <a:t>剩余区</a:t>
              </a:r>
              <a:endParaRPr lang="en-US" altLang="zh-CN" b="1" dirty="0">
                <a:latin typeface="Times New Roman" pitchFamily="18" charset="0"/>
              </a:endParaRPr>
            </a:p>
            <a:p>
              <a:pPr>
                <a:spcBef>
                  <a:spcPct val="20000"/>
                </a:spcBef>
              </a:pPr>
              <a:r>
                <a:rPr lang="en-US" altLang="zh-CN" b="1" dirty="0">
                  <a:latin typeface="Times New Roman" pitchFamily="18" charset="0"/>
                </a:rPr>
                <a:t>} while (true)</a:t>
              </a:r>
            </a:p>
            <a:p>
              <a:pPr>
                <a:spcBef>
                  <a:spcPct val="20000"/>
                </a:spcBef>
              </a:pPr>
              <a:endParaRPr lang="en-US" altLang="zh-CN" b="1" dirty="0">
                <a:latin typeface="Times New Roman" pitchFamily="18" charset="0"/>
              </a:endParaRPr>
            </a:p>
          </p:txBody>
        </p:sp>
      </p:grpSp>
    </p:spTree>
    <p:extLst>
      <p:ext uri="{BB962C8B-B14F-4D97-AF65-F5344CB8AC3E}">
        <p14:creationId xmlns:p14="http://schemas.microsoft.com/office/powerpoint/2010/main" val="87288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5337"/>
                                        </p:tgtEl>
                                        <p:attrNameLst>
                                          <p:attrName>style.visibility</p:attrName>
                                        </p:attrNameLst>
                                      </p:cBhvr>
                                      <p:to>
                                        <p:strVal val="visible"/>
                                      </p:to>
                                    </p:set>
                                    <p:animEffect transition="in" filter="circle(in)">
                                      <p:cBhvr>
                                        <p:cTn id="7" dur="2000"/>
                                        <p:tgtEl>
                                          <p:spTgt spid="355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kumimoji="1" lang="en-US" altLang="zh-CN" dirty="0"/>
              <a:t>2.13.1</a:t>
            </a:r>
            <a:r>
              <a:rPr kumimoji="1" lang="zh-CN" altLang="en-US" dirty="0"/>
              <a:t> </a:t>
            </a:r>
            <a:r>
              <a:rPr lang="zh-CN" altLang="en-US" dirty="0">
                <a:latin typeface="Times New Roman" pitchFamily="18" charset="0"/>
                <a:cs typeface="Times New Roman" pitchFamily="18" charset="0"/>
              </a:rPr>
              <a:t>互斥：软件方法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72008" y="1484784"/>
            <a:ext cx="8964488" cy="4525963"/>
          </a:xfrm>
        </p:spPr>
        <p:txBody>
          <a:bodyPr/>
          <a:lstStyle/>
          <a:p>
            <a:pPr eaLnBrk="1" hangingPunct="1">
              <a:spcAft>
                <a:spcPct val="20000"/>
              </a:spcAft>
            </a:pPr>
            <a:r>
              <a:rPr lang="zh-CN" altLang="en-US" b="0" dirty="0">
                <a:latin typeface="+mn-ea"/>
              </a:rPr>
              <a:t>软件方法的评价</a:t>
            </a:r>
            <a:endParaRPr lang="en-US" altLang="zh-CN" b="0" dirty="0">
              <a:latin typeface="+mn-ea"/>
            </a:endParaRPr>
          </a:p>
          <a:p>
            <a:pPr lvl="1">
              <a:spcAft>
                <a:spcPct val="20000"/>
              </a:spcAft>
            </a:pPr>
            <a:r>
              <a:rPr lang="zh-CN" altLang="en-US" b="0" dirty="0">
                <a:latin typeface="+mn-ea"/>
                <a:ea typeface="+mn-ea"/>
              </a:rPr>
              <a:t>软件方法始终不能解决“</a:t>
            </a:r>
            <a:r>
              <a:rPr lang="zh-CN" altLang="en-US" dirty="0">
                <a:solidFill>
                  <a:srgbClr val="FE0000"/>
                </a:solidFill>
                <a:latin typeface="+mn-ea"/>
                <a:ea typeface="+mn-ea"/>
              </a:rPr>
              <a:t>忙等</a:t>
            </a:r>
            <a:r>
              <a:rPr lang="zh-CN" altLang="en-US" b="0" dirty="0">
                <a:latin typeface="+mn-ea"/>
                <a:ea typeface="+mn-ea"/>
              </a:rPr>
              <a:t>”现象，降低系统效率。</a:t>
            </a:r>
          </a:p>
          <a:p>
            <a:pPr lvl="1" eaLnBrk="1" hangingPunct="1">
              <a:spcAft>
                <a:spcPct val="20000"/>
              </a:spcAft>
            </a:pPr>
            <a:r>
              <a:rPr lang="zh-CN" altLang="en-US" b="0" dirty="0">
                <a:latin typeface="+mn-ea"/>
                <a:ea typeface="+mn-ea"/>
              </a:rPr>
              <a:t>采用软件方法实现进程互斥使用临界资源比较困难</a:t>
            </a:r>
            <a:endParaRPr lang="en-US" altLang="zh-CN" b="0" dirty="0">
              <a:latin typeface="+mn-ea"/>
              <a:ea typeface="+mn-ea"/>
            </a:endParaRPr>
          </a:p>
          <a:p>
            <a:pPr lvl="2">
              <a:spcAft>
                <a:spcPct val="20000"/>
              </a:spcAft>
            </a:pPr>
            <a:r>
              <a:rPr lang="zh-CN" altLang="en-US" b="0" dirty="0">
                <a:latin typeface="+mn-ea"/>
                <a:ea typeface="+mn-ea"/>
              </a:rPr>
              <a:t>通常能实现两个进程的互斥，很难控制</a:t>
            </a:r>
            <a:r>
              <a:rPr lang="zh-CN" altLang="en-US" dirty="0">
                <a:solidFill>
                  <a:srgbClr val="FE0000"/>
                </a:solidFill>
                <a:latin typeface="+mn-ea"/>
                <a:ea typeface="+mn-ea"/>
              </a:rPr>
              <a:t>多个</a:t>
            </a:r>
            <a:r>
              <a:rPr lang="zh-CN" altLang="en-US" b="0" dirty="0">
                <a:latin typeface="+mn-ea"/>
                <a:ea typeface="+mn-ea"/>
              </a:rPr>
              <a:t>进程的互斥。</a:t>
            </a:r>
          </a:p>
          <a:p>
            <a:pPr lvl="1" eaLnBrk="1" hangingPunct="1">
              <a:spcAft>
                <a:spcPct val="20000"/>
              </a:spcAft>
            </a:pPr>
            <a:r>
              <a:rPr lang="zh-CN" altLang="en-US" dirty="0">
                <a:solidFill>
                  <a:srgbClr val="FE0000"/>
                </a:solidFill>
                <a:latin typeface="+mn-ea"/>
                <a:ea typeface="+mn-ea"/>
              </a:rPr>
              <a:t>算法设计</a:t>
            </a:r>
            <a:r>
              <a:rPr lang="zh-CN" altLang="en-US" b="0" dirty="0">
                <a:latin typeface="+mn-ea"/>
                <a:ea typeface="+mn-ea"/>
              </a:rPr>
              <a:t>需要非常小心，否则可能出现死锁，或互斥失败等严重问题。</a:t>
            </a:r>
          </a:p>
        </p:txBody>
      </p:sp>
    </p:spTree>
    <p:extLst>
      <p:ext uri="{BB962C8B-B14F-4D97-AF65-F5344CB8AC3E}">
        <p14:creationId xmlns:p14="http://schemas.microsoft.com/office/powerpoint/2010/main" val="289206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a:t>
            </a:r>
            <a:r>
              <a:rPr lang="zh-CN" altLang="en-US" b="1" dirty="0">
                <a:latin typeface="Times New Roman" pitchFamily="18" charset="0"/>
                <a:ea typeface="黑体" pitchFamily="49" charset="-122"/>
                <a:cs typeface="Times New Roman" pitchFamily="18" charset="0"/>
              </a:rPr>
              <a:t>硬件方法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0396765"/>
              </p:ext>
            </p:extLst>
          </p:nvPr>
        </p:nvGraphicFramePr>
        <p:xfrm>
          <a:off x="699571" y="1894900"/>
          <a:ext cx="7673248" cy="407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5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57200" y="44450"/>
            <a:ext cx="8229600" cy="936625"/>
          </a:xfrm>
        </p:spPr>
        <p:txBody>
          <a:bodyPr/>
          <a:lstStyle/>
          <a:p>
            <a:pPr eaLnBrk="1" hangingPunct="1"/>
            <a:r>
              <a:rPr lang="en-US" altLang="zh-CN" dirty="0">
                <a:effectLst>
                  <a:outerShdw blurRad="38100" dist="38100" dir="2700000" algn="tl">
                    <a:srgbClr val="C0C0C0"/>
                  </a:outerShdw>
                </a:effectLst>
              </a:rPr>
              <a:t>2.12 </a:t>
            </a:r>
            <a:r>
              <a:rPr lang="zh-CN" altLang="en-US" dirty="0">
                <a:effectLst>
                  <a:outerShdw blurRad="38100" dist="38100" dir="2700000" algn="tl">
                    <a:srgbClr val="C0C0C0"/>
                  </a:outerShdw>
                </a:effectLst>
              </a:rPr>
              <a:t>并发的原理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4" name="Content Placeholder 1"/>
          <p:cNvSpPr>
            <a:spLocks noGrp="1"/>
          </p:cNvSpPr>
          <p:nvPr>
            <p:ph idx="1"/>
          </p:nvPr>
        </p:nvSpPr>
        <p:spPr>
          <a:xfrm>
            <a:off x="35496" y="980728"/>
            <a:ext cx="8229600" cy="4876800"/>
          </a:xfrm>
        </p:spPr>
        <p:txBody>
          <a:bodyPr/>
          <a:lstStyle/>
          <a:p>
            <a:pPr>
              <a:lnSpc>
                <a:spcPct val="100000"/>
              </a:lnSpc>
              <a:spcBef>
                <a:spcPts val="500"/>
              </a:spcBef>
            </a:pPr>
            <a:r>
              <a:rPr lang="zh-CN" altLang="en-US" dirty="0"/>
              <a:t>日常生活现象</a:t>
            </a:r>
            <a:endParaRPr lang="en-US" altLang="zh-CN" dirty="0"/>
          </a:p>
          <a:p>
            <a:pPr lvl="1">
              <a:lnSpc>
                <a:spcPct val="100000"/>
              </a:lnSpc>
              <a:spcBef>
                <a:spcPts val="500"/>
              </a:spcBef>
            </a:pPr>
            <a:r>
              <a:rPr lang="zh-CN" altLang="en-US" dirty="0">
                <a:latin typeface="+mj-ea"/>
                <a:ea typeface="+mj-ea"/>
              </a:rPr>
              <a:t>过十字路口</a:t>
            </a:r>
            <a:endParaRPr lang="en-US" altLang="zh-CN" dirty="0">
              <a:latin typeface="+mj-ea"/>
              <a:ea typeface="+mj-ea"/>
            </a:endParaRPr>
          </a:p>
          <a:p>
            <a:pPr lvl="1">
              <a:lnSpc>
                <a:spcPct val="100000"/>
              </a:lnSpc>
              <a:spcBef>
                <a:spcPts val="500"/>
              </a:spcBef>
            </a:pPr>
            <a:r>
              <a:rPr lang="zh-CN" altLang="en-US" dirty="0">
                <a:latin typeface="+mj-ea"/>
                <a:ea typeface="+mj-ea"/>
              </a:rPr>
              <a:t>理发店理发</a:t>
            </a:r>
            <a:endParaRPr lang="en-US" altLang="zh-CN" dirty="0">
              <a:latin typeface="+mj-ea"/>
              <a:ea typeface="+mj-ea"/>
            </a:endParaRPr>
          </a:p>
          <a:p>
            <a:pPr lvl="1">
              <a:lnSpc>
                <a:spcPct val="100000"/>
              </a:lnSpc>
              <a:spcBef>
                <a:spcPts val="500"/>
              </a:spcBef>
            </a:pPr>
            <a:r>
              <a:rPr lang="zh-CN" altLang="en-US" dirty="0">
                <a:latin typeface="+mj-ea"/>
                <a:ea typeface="+mj-ea"/>
              </a:rPr>
              <a:t>银行取钱</a:t>
            </a:r>
            <a:endParaRPr lang="en-US" altLang="zh-CN" dirty="0">
              <a:latin typeface="+mj-ea"/>
              <a:ea typeface="+mj-ea"/>
            </a:endParaRPr>
          </a:p>
          <a:p>
            <a:pPr lvl="1">
              <a:lnSpc>
                <a:spcPct val="100000"/>
              </a:lnSpc>
              <a:spcBef>
                <a:spcPts val="500"/>
              </a:spcBef>
            </a:pPr>
            <a:r>
              <a:rPr lang="zh-CN" altLang="en-US" dirty="0">
                <a:latin typeface="+mj-ea"/>
                <a:ea typeface="+mj-ea"/>
              </a:rPr>
              <a:t>足球比赛</a:t>
            </a:r>
            <a:endParaRPr lang="en-US" altLang="zh-CN" dirty="0">
              <a:latin typeface="+mj-ea"/>
              <a:ea typeface="+mj-ea"/>
            </a:endParaRPr>
          </a:p>
          <a:p>
            <a:pPr>
              <a:lnSpc>
                <a:spcPct val="100000"/>
              </a:lnSpc>
              <a:spcBef>
                <a:spcPts val="500"/>
              </a:spcBef>
            </a:pPr>
            <a:r>
              <a:rPr lang="zh-CN" altLang="en-US" dirty="0"/>
              <a:t>为什么需要“</a:t>
            </a:r>
            <a:r>
              <a:rPr lang="zh-CN" altLang="en-US" b="1" dirty="0">
                <a:solidFill>
                  <a:srgbClr val="FF0000"/>
                </a:solidFill>
              </a:rPr>
              <a:t>规则和秩序</a:t>
            </a:r>
            <a:r>
              <a:rPr lang="zh-CN" altLang="en-US" dirty="0"/>
              <a:t>”？</a:t>
            </a:r>
            <a:endParaRPr lang="en-US" altLang="zh-CN" dirty="0"/>
          </a:p>
          <a:p>
            <a:pPr lvl="1">
              <a:lnSpc>
                <a:spcPct val="100000"/>
              </a:lnSpc>
              <a:spcBef>
                <a:spcPts val="500"/>
              </a:spcBef>
            </a:pPr>
            <a:r>
              <a:rPr lang="zh-CN" altLang="en-US" dirty="0">
                <a:latin typeface="+mj-ea"/>
                <a:ea typeface="+mj-ea"/>
              </a:rPr>
              <a:t>个体自主性</a:t>
            </a:r>
            <a:endParaRPr lang="en-US" altLang="zh-CN" dirty="0">
              <a:latin typeface="+mj-ea"/>
              <a:ea typeface="+mj-ea"/>
            </a:endParaRPr>
          </a:p>
          <a:p>
            <a:pPr marL="457200" lvl="1" indent="0">
              <a:lnSpc>
                <a:spcPct val="100000"/>
              </a:lnSpc>
              <a:spcBef>
                <a:spcPts val="500"/>
              </a:spcBef>
              <a:buNone/>
            </a:pPr>
            <a:r>
              <a:rPr lang="en-US" altLang="zh-CN" dirty="0">
                <a:latin typeface="+mn-ea"/>
                <a:ea typeface="+mn-ea"/>
              </a:rPr>
              <a:t>     </a:t>
            </a:r>
            <a:r>
              <a:rPr lang="zh-CN" altLang="en-US" dirty="0">
                <a:latin typeface="+mn-ea"/>
                <a:ea typeface="+mn-ea"/>
              </a:rPr>
              <a:t>异步（车辆，行人，顾客）</a:t>
            </a:r>
            <a:endParaRPr lang="en-US" altLang="zh-CN" dirty="0">
              <a:latin typeface="+mn-ea"/>
              <a:ea typeface="+mn-ea"/>
            </a:endParaRPr>
          </a:p>
          <a:p>
            <a:pPr lvl="1">
              <a:lnSpc>
                <a:spcPct val="100000"/>
              </a:lnSpc>
              <a:spcBef>
                <a:spcPts val="500"/>
              </a:spcBef>
            </a:pPr>
            <a:r>
              <a:rPr lang="zh-CN" altLang="en-US" dirty="0">
                <a:latin typeface="+mj-ea"/>
                <a:ea typeface="+mj-ea"/>
              </a:rPr>
              <a:t>资源稀缺性</a:t>
            </a:r>
            <a:endParaRPr lang="en-US" altLang="zh-CN" dirty="0">
              <a:latin typeface="+mj-ea"/>
              <a:ea typeface="+mj-ea"/>
            </a:endParaRPr>
          </a:p>
          <a:p>
            <a:pPr marL="457200" lvl="1" indent="0">
              <a:lnSpc>
                <a:spcPct val="100000"/>
              </a:lnSpc>
              <a:spcBef>
                <a:spcPts val="500"/>
              </a:spcBef>
              <a:buNone/>
            </a:pPr>
            <a:r>
              <a:rPr lang="zh-CN" altLang="en-US" dirty="0">
                <a:latin typeface="+mn-ea"/>
                <a:ea typeface="+mn-ea"/>
              </a:rPr>
              <a:t>     独占（十字路口，理发师，</a:t>
            </a:r>
            <a:r>
              <a:rPr lang="en-US" altLang="zh-CN" dirty="0">
                <a:latin typeface="+mn-ea"/>
                <a:ea typeface="+mn-ea"/>
              </a:rPr>
              <a:t>ATM</a:t>
            </a:r>
            <a:r>
              <a:rPr lang="zh-CN" altLang="en-US" dirty="0">
                <a:latin typeface="+mn-ea"/>
                <a:ea typeface="+mn-ea"/>
              </a:rPr>
              <a:t>）</a:t>
            </a:r>
            <a:endParaRPr lang="en-US" altLang="zh-CN" dirty="0">
              <a:latin typeface="+mn-ea"/>
              <a:ea typeface="+mn-ea"/>
            </a:endParaRPr>
          </a:p>
          <a:p>
            <a:pPr lvl="1">
              <a:lnSpc>
                <a:spcPct val="100000"/>
              </a:lnSpc>
              <a:spcBef>
                <a:spcPts val="500"/>
              </a:spcBef>
            </a:pPr>
            <a:r>
              <a:rPr lang="zh-CN" altLang="en-US" dirty="0">
                <a:latin typeface="+mj-ea"/>
                <a:ea typeface="+mj-ea"/>
              </a:rPr>
              <a:t>任务需合作</a:t>
            </a:r>
            <a:endParaRPr lang="en-US" altLang="zh-CN" dirty="0">
              <a:latin typeface="+mj-ea"/>
              <a:ea typeface="+mj-ea"/>
            </a:endParaRPr>
          </a:p>
          <a:p>
            <a:pPr marL="457200" lvl="1" indent="0">
              <a:lnSpc>
                <a:spcPct val="100000"/>
              </a:lnSpc>
              <a:spcBef>
                <a:spcPts val="500"/>
              </a:spcBef>
              <a:buNone/>
            </a:pPr>
            <a:r>
              <a:rPr lang="zh-CN" altLang="en-US" dirty="0">
                <a:latin typeface="+mn-ea"/>
                <a:ea typeface="+mn-ea"/>
              </a:rPr>
              <a:t>     协作（进球）</a:t>
            </a:r>
            <a:endParaRPr lang="en-US" altLang="zh-CN" dirty="0">
              <a:latin typeface="+mn-ea"/>
              <a:ea typeface="+mn-ea"/>
            </a:endParaRPr>
          </a:p>
          <a:p>
            <a:endParaRPr lang="en-US" dirty="0"/>
          </a:p>
        </p:txBody>
      </p:sp>
      <p:pic>
        <p:nvPicPr>
          <p:cNvPr id="15" name="Picture 2" descr="http://www.rulesoftheroad.ie/images/pedestrians_safe-crossing-places_0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48064" y="1168975"/>
            <a:ext cx="1766353" cy="14060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gentlemanredux.com/blog/wp-content/uploads/2010/04/4.16.10-Barbershop-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018" y="1229922"/>
            <a:ext cx="1896478" cy="1262974"/>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 descr="http://t1.baidu.com/it/u=3955484225,978469055&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724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693122"/>
            <a:ext cx="1828859" cy="153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utoShape 5" descr="http://t2.baidu.com/it/u=3316065811,1449092068&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724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9679" y="2747035"/>
            <a:ext cx="20288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6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 calcmode="lin" valueType="num">
                                      <p:cBhvr additive="base">
                                        <p:cTn id="24"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ircle(in)">
                                      <p:cBhvr>
                                        <p:cTn id="30" dur="2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anim calcmode="lin" valueType="num">
                                      <p:cBhvr additive="base">
                                        <p:cTn id="3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72419"/>
                                        </p:tgtEl>
                                        <p:attrNameLst>
                                          <p:attrName>style.visibility</p:attrName>
                                        </p:attrNameLst>
                                      </p:cBhvr>
                                      <p:to>
                                        <p:strVal val="visible"/>
                                      </p:to>
                                    </p:set>
                                    <p:animEffect transition="in" filter="circle(in)">
                                      <p:cBhvr>
                                        <p:cTn id="41" dur="2000"/>
                                        <p:tgtEl>
                                          <p:spTgt spid="57241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4">
                                            <p:txEl>
                                              <p:pRg st="4" end="4"/>
                                            </p:txEl>
                                          </p:spTgt>
                                        </p:tgtEl>
                                        <p:attrNameLst>
                                          <p:attrName>style.visibility</p:attrName>
                                        </p:attrNameLst>
                                      </p:cBhvr>
                                      <p:to>
                                        <p:strVal val="visible"/>
                                      </p:to>
                                    </p:set>
                                    <p:anim calcmode="lin" valueType="num">
                                      <p:cBhvr additive="base">
                                        <p:cTn id="46"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572422"/>
                                        </p:tgtEl>
                                        <p:attrNameLst>
                                          <p:attrName>style.visibility</p:attrName>
                                        </p:attrNameLst>
                                      </p:cBhvr>
                                      <p:to>
                                        <p:strVal val="visible"/>
                                      </p:to>
                                    </p:set>
                                    <p:animEffect transition="in" filter="circle(in)">
                                      <p:cBhvr>
                                        <p:cTn id="52" dur="2000"/>
                                        <p:tgtEl>
                                          <p:spTgt spid="57242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4">
                                            <p:txEl>
                                              <p:pRg st="5" end="5"/>
                                            </p:txEl>
                                          </p:spTgt>
                                        </p:tgtEl>
                                        <p:attrNameLst>
                                          <p:attrName>style.visibility</p:attrName>
                                        </p:attrNameLst>
                                      </p:cBhvr>
                                      <p:to>
                                        <p:strVal val="visible"/>
                                      </p:to>
                                    </p:set>
                                    <p:anim calcmode="lin" valueType="num">
                                      <p:cBhvr additive="base">
                                        <p:cTn id="57"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4">
                                            <p:txEl>
                                              <p:pRg st="6" end="6"/>
                                            </p:txEl>
                                          </p:spTgt>
                                        </p:tgtEl>
                                        <p:attrNameLst>
                                          <p:attrName>style.visibility</p:attrName>
                                        </p:attrNameLst>
                                      </p:cBhvr>
                                      <p:to>
                                        <p:strVal val="visible"/>
                                      </p:to>
                                    </p:set>
                                    <p:anim calcmode="lin" valueType="num">
                                      <p:cBhvr additive="base">
                                        <p:cTn id="6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14">
                                            <p:txEl>
                                              <p:pRg st="7" end="7"/>
                                            </p:txEl>
                                          </p:spTgt>
                                        </p:tgtEl>
                                        <p:attrNameLst>
                                          <p:attrName>style.visibility</p:attrName>
                                        </p:attrNameLst>
                                      </p:cBhvr>
                                      <p:to>
                                        <p:strVal val="visible"/>
                                      </p:to>
                                    </p:set>
                                    <p:animEffect transition="in" filter="circle(in)">
                                      <p:cBhvr>
                                        <p:cTn id="69" dur="2000"/>
                                        <p:tgtEl>
                                          <p:spTgt spid="14">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14">
                                            <p:txEl>
                                              <p:pRg st="8" end="8"/>
                                            </p:txEl>
                                          </p:spTgt>
                                        </p:tgtEl>
                                        <p:attrNameLst>
                                          <p:attrName>style.visibility</p:attrName>
                                        </p:attrNameLst>
                                      </p:cBhvr>
                                      <p:to>
                                        <p:strVal val="visible"/>
                                      </p:to>
                                    </p:set>
                                    <p:anim calcmode="lin" valueType="num">
                                      <p:cBhvr additive="base">
                                        <p:cTn id="74" dur="50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14">
                                            <p:txEl>
                                              <p:pRg st="9" end="9"/>
                                            </p:txEl>
                                          </p:spTgt>
                                        </p:tgtEl>
                                        <p:attrNameLst>
                                          <p:attrName>style.visibility</p:attrName>
                                        </p:attrNameLst>
                                      </p:cBhvr>
                                      <p:to>
                                        <p:strVal val="visible"/>
                                      </p:to>
                                    </p:set>
                                    <p:animEffect transition="in" filter="circle(in)">
                                      <p:cBhvr>
                                        <p:cTn id="80" dur="2000"/>
                                        <p:tgtEl>
                                          <p:spTgt spid="14">
                                            <p:txEl>
                                              <p:pRg st="9" end="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4">
                                            <p:txEl>
                                              <p:pRg st="10" end="10"/>
                                            </p:txEl>
                                          </p:spTgt>
                                        </p:tgtEl>
                                        <p:attrNameLst>
                                          <p:attrName>style.visibility</p:attrName>
                                        </p:attrNameLst>
                                      </p:cBhvr>
                                      <p:to>
                                        <p:strVal val="visible"/>
                                      </p:to>
                                    </p:set>
                                    <p:anim calcmode="lin" valueType="num">
                                      <p:cBhvr additive="base">
                                        <p:cTn id="85" dur="500" fill="hold"/>
                                        <p:tgtEl>
                                          <p:spTgt spid="14">
                                            <p:txEl>
                                              <p:pRg st="10" end="1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nodeType="clickEffect">
                                  <p:stCondLst>
                                    <p:cond delay="0"/>
                                  </p:stCondLst>
                                  <p:childTnLst>
                                    <p:set>
                                      <p:cBhvr>
                                        <p:cTn id="90" dur="1" fill="hold">
                                          <p:stCondLst>
                                            <p:cond delay="0"/>
                                          </p:stCondLst>
                                        </p:cTn>
                                        <p:tgtEl>
                                          <p:spTgt spid="14">
                                            <p:txEl>
                                              <p:pRg st="11" end="11"/>
                                            </p:txEl>
                                          </p:spTgt>
                                        </p:tgtEl>
                                        <p:attrNameLst>
                                          <p:attrName>style.visibility</p:attrName>
                                        </p:attrNameLst>
                                      </p:cBhvr>
                                      <p:to>
                                        <p:strVal val="visible"/>
                                      </p:to>
                                    </p:set>
                                    <p:animEffect transition="in" filter="circle(in)">
                                      <p:cBhvr>
                                        <p:cTn id="91" dur="20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124745"/>
            <a:ext cx="4248472" cy="2287804"/>
          </a:xfrm>
          <a:noFill/>
        </p:spPr>
        <p:txBody>
          <a:bodyPr/>
          <a:lstStyle/>
          <a:p>
            <a:pPr marL="0" indent="0" eaLnBrk="1" hangingPunct="1">
              <a:buNone/>
            </a:pPr>
            <a:r>
              <a:rPr lang="zh-CN" altLang="en-US" b="0" dirty="0">
                <a:solidFill>
                  <a:schemeClr val="tx1"/>
                </a:solidFill>
              </a:rPr>
              <a:t>中断禁用（屏蔽中断）</a:t>
            </a:r>
            <a:endParaRPr lang="en-US" altLang="zh-CN" b="0" dirty="0">
              <a:solidFill>
                <a:schemeClr val="tx1"/>
              </a:solidFill>
            </a:endParaRPr>
          </a:p>
          <a:p>
            <a:pPr eaLnBrk="1" hangingPunct="1"/>
            <a:r>
              <a:rPr lang="zh-CN" altLang="en-US" b="0" dirty="0">
                <a:latin typeface="+mn-ea"/>
                <a:ea typeface="+mn-ea"/>
              </a:rPr>
              <a:t>用于单处理器系统</a:t>
            </a:r>
            <a:endParaRPr lang="en-US" altLang="zh-CN" b="0" dirty="0">
              <a:latin typeface="+mn-ea"/>
              <a:ea typeface="+mn-ea"/>
            </a:endParaRPr>
          </a:p>
          <a:p>
            <a:pPr eaLnBrk="1" hangingPunct="1"/>
            <a:r>
              <a:rPr lang="zh-CN" altLang="en-US" b="0" dirty="0">
                <a:latin typeface="+mn-ea"/>
                <a:ea typeface="+mn-ea"/>
              </a:rPr>
              <a:t>通过禁用中断，避免进程切换，实现互斥访问</a:t>
            </a:r>
            <a:r>
              <a:rPr lang="zh-CN" altLang="en-US" sz="2400" b="0" dirty="0">
                <a:latin typeface="+mn-ea"/>
                <a:ea typeface="+mn-ea"/>
              </a:rPr>
              <a:t>。</a:t>
            </a:r>
          </a:p>
          <a:p>
            <a:pPr eaLnBrk="1" hangingPunct="1">
              <a:buFont typeface="Arial" pitchFamily="34" charset="0"/>
              <a:buNone/>
            </a:pPr>
            <a:endParaRPr lang="en-US" altLang="zh-CN" sz="2400" b="0" dirty="0">
              <a:ea typeface="宋体" pitchFamily="2" charset="-122"/>
            </a:endParaRPr>
          </a:p>
          <a:p>
            <a:pPr eaLnBrk="1" hangingPunct="1">
              <a:buFont typeface="Arial" pitchFamily="34" charset="0"/>
              <a:buNone/>
            </a:pPr>
            <a:endParaRPr lang="en-US" altLang="zh-CN" sz="2400" b="0" dirty="0">
              <a:ea typeface="宋体" pitchFamily="2" charset="-122"/>
            </a:endParaRPr>
          </a:p>
          <a:p>
            <a:pPr eaLnBrk="1" hangingPunct="1">
              <a:buFont typeface="Arial" pitchFamily="34" charset="0"/>
              <a:buNone/>
            </a:pPr>
            <a:endParaRPr lang="en-US" altLang="zh-CN" sz="2400" b="0" dirty="0">
              <a:ea typeface="宋体" pitchFamily="2" charset="-122"/>
            </a:endParaRPr>
          </a:p>
          <a:p>
            <a:pPr eaLnBrk="1" hangingPunct="1">
              <a:buFont typeface="Arial" pitchFamily="34" charset="0"/>
              <a:buNone/>
            </a:pPr>
            <a:endParaRPr lang="zh-CN" altLang="en-US" sz="2400" b="0" dirty="0">
              <a:ea typeface="宋体" pitchFamily="2" charset="-122"/>
            </a:endParaRPr>
          </a:p>
          <a:p>
            <a:pPr eaLnBrk="1" hangingPunct="1"/>
            <a:endParaRPr lang="zh-CN" altLang="en-US" b="0" dirty="0">
              <a:ea typeface="宋体" pitchFamily="2" charset="-122"/>
            </a:endParaRPr>
          </a:p>
        </p:txBody>
      </p:sp>
      <p:sp>
        <p:nvSpPr>
          <p:cNvPr id="207876" name="Text Box 4"/>
          <p:cNvSpPr txBox="1">
            <a:spLocks noChangeArrowheads="1"/>
          </p:cNvSpPr>
          <p:nvPr/>
        </p:nvSpPr>
        <p:spPr bwMode="auto">
          <a:xfrm>
            <a:off x="194384" y="3717032"/>
            <a:ext cx="4464050" cy="1765300"/>
          </a:xfrm>
          <a:prstGeom prst="rect">
            <a:avLst/>
          </a:prstGeom>
          <a:solidFill>
            <a:schemeClr val="accent2">
              <a:lumMod val="40000"/>
              <a:lumOff val="60000"/>
            </a:schemeClr>
          </a:solidFill>
          <a:ln w="25400">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t>while (true ) {</a:t>
            </a:r>
          </a:p>
          <a:p>
            <a:r>
              <a:rPr kumimoji="1" lang="en-US" altLang="zh-CN" dirty="0"/>
              <a:t>        </a:t>
            </a:r>
            <a:r>
              <a:rPr kumimoji="1" lang="en-US" altLang="zh-CN" b="1" dirty="0">
                <a:solidFill>
                  <a:srgbClr val="FF0000"/>
                </a:solidFill>
              </a:rPr>
              <a:t>disable interrupt    </a:t>
            </a:r>
            <a:r>
              <a:rPr kumimoji="1" lang="en-US" altLang="zh-CN" dirty="0"/>
              <a:t>//</a:t>
            </a:r>
            <a:r>
              <a:rPr kumimoji="1" lang="zh-CN" altLang="en-US" dirty="0"/>
              <a:t>屏蔽中断</a:t>
            </a:r>
            <a:endParaRPr kumimoji="1" lang="en-US" altLang="zh-CN" dirty="0"/>
          </a:p>
          <a:p>
            <a:r>
              <a:rPr kumimoji="1" lang="en-US" altLang="zh-CN" dirty="0"/>
              <a:t>        </a:t>
            </a:r>
            <a:r>
              <a:rPr kumimoji="1" lang="en-US" altLang="zh-CN" b="1" dirty="0">
                <a:solidFill>
                  <a:srgbClr val="0000CC"/>
                </a:solidFill>
              </a:rPr>
              <a:t>critical section          </a:t>
            </a:r>
            <a:r>
              <a:rPr kumimoji="1" lang="en-US" altLang="zh-CN" dirty="0"/>
              <a:t>//</a:t>
            </a:r>
            <a:r>
              <a:rPr kumimoji="1" lang="zh-CN" altLang="en-US" dirty="0"/>
              <a:t>临界区</a:t>
            </a:r>
            <a:endParaRPr kumimoji="1" lang="en-US" altLang="zh-CN" dirty="0"/>
          </a:p>
          <a:p>
            <a:r>
              <a:rPr kumimoji="1" lang="en-US" altLang="zh-CN" b="1" dirty="0">
                <a:solidFill>
                  <a:srgbClr val="FF0000"/>
                </a:solidFill>
              </a:rPr>
              <a:t>        enable interrupt       </a:t>
            </a:r>
            <a:r>
              <a:rPr kumimoji="1" lang="en-US" altLang="zh-CN" dirty="0"/>
              <a:t>//</a:t>
            </a:r>
            <a:r>
              <a:rPr kumimoji="1" lang="zh-CN" altLang="en-US" dirty="0"/>
              <a:t>启用中断</a:t>
            </a:r>
            <a:endParaRPr kumimoji="1" lang="en-US" altLang="zh-CN" dirty="0"/>
          </a:p>
          <a:p>
            <a:r>
              <a:rPr kumimoji="1" lang="en-US" altLang="zh-CN" dirty="0"/>
              <a:t>        remainder                //</a:t>
            </a:r>
            <a:r>
              <a:rPr kumimoji="1" lang="zh-CN" altLang="en-US" dirty="0"/>
              <a:t>其余部分</a:t>
            </a:r>
          </a:p>
          <a:p>
            <a:r>
              <a:rPr kumimoji="1" lang="en-US" altLang="zh-CN" dirty="0"/>
              <a:t>}</a:t>
            </a:r>
            <a:endParaRPr lang="zh-CN" altLang="en-US" dirty="0"/>
          </a:p>
        </p:txBody>
      </p:sp>
      <p:cxnSp>
        <p:nvCxnSpPr>
          <p:cNvPr id="5" name="Straight Connector 10">
            <a:extLst>
              <a:ext uri="{FF2B5EF4-FFF2-40B4-BE49-F238E27FC236}">
                <a16:creationId xmlns:a16="http://schemas.microsoft.com/office/drawing/2014/main" id="{62724331-6556-6641-AF66-9F467468C6BF}"/>
              </a:ext>
            </a:extLst>
          </p:cNvPr>
          <p:cNvCxnSpPr>
            <a:cxnSpLocks/>
          </p:cNvCxnSpPr>
          <p:nvPr/>
        </p:nvCxnSpPr>
        <p:spPr>
          <a:xfrm>
            <a:off x="4860603" y="1124745"/>
            <a:ext cx="0" cy="5040559"/>
          </a:xfrm>
          <a:prstGeom prst="line">
            <a:avLst/>
          </a:prstGeom>
          <a:ln w="34925">
            <a:solidFill>
              <a:srgbClr val="00B050"/>
            </a:solidFill>
          </a:ln>
        </p:spPr>
        <p:style>
          <a:lnRef idx="2">
            <a:schemeClr val="accent1"/>
          </a:lnRef>
          <a:fillRef idx="0">
            <a:schemeClr val="accent1"/>
          </a:fillRef>
          <a:effectRef idx="1">
            <a:schemeClr val="accent1"/>
          </a:effectRef>
          <a:fontRef idx="minor">
            <a:schemeClr val="tx1"/>
          </a:fontRef>
        </p:style>
      </p:cxnSp>
      <p:sp>
        <p:nvSpPr>
          <p:cNvPr id="6" name="内容占位符 2">
            <a:extLst>
              <a:ext uri="{FF2B5EF4-FFF2-40B4-BE49-F238E27FC236}">
                <a16:creationId xmlns:a16="http://schemas.microsoft.com/office/drawing/2014/main" id="{04633740-932A-9741-8AFC-8AC6F6E90E03}"/>
              </a:ext>
            </a:extLst>
          </p:cNvPr>
          <p:cNvSpPr txBox="1">
            <a:spLocks/>
          </p:cNvSpPr>
          <p:nvPr/>
        </p:nvSpPr>
        <p:spPr bwMode="auto">
          <a:xfrm>
            <a:off x="5062772" y="1616893"/>
            <a:ext cx="390171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b="0" kern="0" dirty="0">
                <a:latin typeface="+mn-ea"/>
              </a:rPr>
              <a:t>缺点：</a:t>
            </a:r>
            <a:endParaRPr lang="en-US" altLang="zh-CN" b="0" kern="0" dirty="0">
              <a:latin typeface="+mn-ea"/>
            </a:endParaRPr>
          </a:p>
          <a:p>
            <a:r>
              <a:rPr lang="zh-CN" altLang="en-US" b="0" kern="0" dirty="0">
                <a:latin typeface="+mn-ea"/>
              </a:rPr>
              <a:t>执行效率明显下降</a:t>
            </a:r>
            <a:endParaRPr lang="en-US" altLang="zh-CN" b="0" kern="0" dirty="0">
              <a:latin typeface="+mn-ea"/>
            </a:endParaRPr>
          </a:p>
          <a:p>
            <a:pPr lvl="1"/>
            <a:r>
              <a:rPr lang="zh-CN" altLang="en-US" kern="0" dirty="0">
                <a:latin typeface="+mn-ea"/>
                <a:ea typeface="+mn-ea"/>
              </a:rPr>
              <a:t>无法响应外部请求</a:t>
            </a:r>
            <a:endParaRPr lang="en-US" altLang="zh-CN" kern="0" dirty="0">
              <a:latin typeface="+mn-ea"/>
              <a:ea typeface="+mn-ea"/>
            </a:endParaRPr>
          </a:p>
          <a:p>
            <a:pPr lvl="1"/>
            <a:r>
              <a:rPr lang="zh-CN" altLang="en-US" b="0" kern="0" dirty="0">
                <a:latin typeface="+mn-ea"/>
                <a:ea typeface="+mn-ea"/>
              </a:rPr>
              <a:t>无法切换进程</a:t>
            </a:r>
            <a:endParaRPr lang="en-US" altLang="zh-CN" b="0" kern="0" dirty="0">
              <a:latin typeface="+mn-ea"/>
              <a:ea typeface="+mn-ea"/>
            </a:endParaRPr>
          </a:p>
          <a:p>
            <a:r>
              <a:rPr lang="zh-CN" altLang="en-US" sz="2400" b="0" kern="0" dirty="0">
                <a:latin typeface="+mn-ea"/>
              </a:rPr>
              <a:t>无法工作在多处理器环境</a:t>
            </a:r>
            <a:endParaRPr lang="en-US" altLang="zh-CN" sz="2400" b="0" kern="0" dirty="0">
              <a:latin typeface="+mn-ea"/>
            </a:endParaRPr>
          </a:p>
          <a:p>
            <a:pPr lvl="1"/>
            <a:r>
              <a:rPr lang="zh-CN" altLang="en-US" sz="2000" kern="0" dirty="0">
                <a:latin typeface="+mn-ea"/>
                <a:ea typeface="+mn-ea"/>
              </a:rPr>
              <a:t>不能实现互斥</a:t>
            </a:r>
            <a:endParaRPr lang="zh-CN" altLang="en-US" sz="2000" b="0" kern="0" dirty="0">
              <a:latin typeface="+mn-ea"/>
              <a:ea typeface="+mn-ea"/>
            </a:endParaRPr>
          </a:p>
          <a:p>
            <a:endParaRPr lang="zh-CN" altLang="en-US" kern="0" dirty="0">
              <a:latin typeface="+mn-ea"/>
            </a:endParaRPr>
          </a:p>
        </p:txBody>
      </p:sp>
    </p:spTree>
    <p:extLst>
      <p:ext uri="{BB962C8B-B14F-4D97-AF65-F5344CB8AC3E}">
        <p14:creationId xmlns:p14="http://schemas.microsoft.com/office/powerpoint/2010/main" val="415825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23528" y="981075"/>
            <a:ext cx="8229600" cy="4525963"/>
          </a:xfrm>
        </p:spPr>
        <p:txBody>
          <a:bodyPr/>
          <a:lstStyle/>
          <a:p>
            <a:pPr marL="0" indent="0" eaLnBrk="1" hangingPunct="1">
              <a:spcAft>
                <a:spcPct val="20000"/>
              </a:spcAft>
              <a:buNone/>
            </a:pPr>
            <a:r>
              <a:rPr lang="zh-CN" altLang="en-US" b="0" dirty="0">
                <a:solidFill>
                  <a:schemeClr val="tx1"/>
                </a:solidFill>
                <a:latin typeface="+mn-ea"/>
              </a:rPr>
              <a:t>专用机器指令</a:t>
            </a:r>
          </a:p>
          <a:p>
            <a:pPr lvl="1" eaLnBrk="1" hangingPunct="1">
              <a:spcAft>
                <a:spcPct val="20000"/>
              </a:spcAft>
            </a:pPr>
            <a:r>
              <a:rPr lang="zh-CN" altLang="en-US" b="0" dirty="0">
                <a:solidFill>
                  <a:schemeClr val="tx2"/>
                </a:solidFill>
                <a:latin typeface="+mn-ea"/>
                <a:ea typeface="+mn-ea"/>
              </a:rPr>
              <a:t>在多处理器环境中，几个处理器共享公共主存；</a:t>
            </a:r>
            <a:endParaRPr lang="en-US" altLang="zh-CN" b="0" dirty="0">
              <a:solidFill>
                <a:schemeClr val="tx2"/>
              </a:solidFill>
              <a:latin typeface="+mn-ea"/>
              <a:ea typeface="+mn-ea"/>
            </a:endParaRPr>
          </a:p>
          <a:p>
            <a:pPr lvl="1" eaLnBrk="1" hangingPunct="1">
              <a:spcAft>
                <a:spcPct val="20000"/>
              </a:spcAft>
            </a:pPr>
            <a:r>
              <a:rPr lang="zh-CN" altLang="en-US" b="0" dirty="0">
                <a:solidFill>
                  <a:schemeClr val="tx2"/>
                </a:solidFill>
                <a:latin typeface="+mn-ea"/>
                <a:ea typeface="+mn-ea"/>
              </a:rPr>
              <a:t>处理器表现出一种对等关系，不存在主／从关系；</a:t>
            </a:r>
            <a:endParaRPr lang="en-US" altLang="zh-CN" b="0" dirty="0">
              <a:solidFill>
                <a:schemeClr val="tx2"/>
              </a:solidFill>
              <a:latin typeface="+mn-ea"/>
              <a:ea typeface="+mn-ea"/>
            </a:endParaRPr>
          </a:p>
          <a:p>
            <a:pPr lvl="1" eaLnBrk="1" hangingPunct="1">
              <a:spcAft>
                <a:spcPct val="20000"/>
              </a:spcAft>
            </a:pPr>
            <a:r>
              <a:rPr lang="zh-CN" altLang="en-US" b="0" dirty="0">
                <a:solidFill>
                  <a:schemeClr val="tx2"/>
                </a:solidFill>
                <a:latin typeface="+mn-ea"/>
                <a:ea typeface="+mn-ea"/>
              </a:rPr>
              <a:t>处理器之间没有支持互斥的中断机制；</a:t>
            </a:r>
            <a:endParaRPr lang="en-US" altLang="zh-CN" b="0" dirty="0">
              <a:solidFill>
                <a:schemeClr val="tx2"/>
              </a:solidFill>
              <a:latin typeface="+mn-ea"/>
              <a:ea typeface="+mn-ea"/>
            </a:endParaRPr>
          </a:p>
          <a:p>
            <a:pPr lvl="1" eaLnBrk="1" hangingPunct="1">
              <a:spcAft>
                <a:spcPct val="20000"/>
              </a:spcAft>
            </a:pPr>
            <a:r>
              <a:rPr lang="zh-CN" altLang="en-US" b="0" dirty="0">
                <a:solidFill>
                  <a:schemeClr val="tx2"/>
                </a:solidFill>
                <a:latin typeface="+mn-ea"/>
                <a:ea typeface="+mn-ea"/>
              </a:rPr>
              <a:t>处理器的设计者提出了一些机器指令，用于保证两个动作的原子性</a:t>
            </a:r>
            <a:endParaRPr lang="en-US" altLang="zh-CN" b="0" dirty="0">
              <a:solidFill>
                <a:schemeClr val="tx2"/>
              </a:solidFill>
              <a:latin typeface="+mn-ea"/>
              <a:ea typeface="+mn-ea"/>
            </a:endParaRPr>
          </a:p>
          <a:p>
            <a:pPr lvl="2" eaLnBrk="1" hangingPunct="1">
              <a:spcAft>
                <a:spcPct val="20000"/>
              </a:spcAft>
              <a:buFont typeface="Wingdings" pitchFamily="2" charset="2"/>
              <a:buChar char="Ø"/>
            </a:pPr>
            <a:r>
              <a:rPr lang="zh-CN" altLang="en-US" b="0" dirty="0">
                <a:latin typeface="+mn-ea"/>
                <a:ea typeface="+mn-ea"/>
              </a:rPr>
              <a:t>如在一个周期中对一个存储器单元的读和写；</a:t>
            </a:r>
            <a:endParaRPr lang="en-US" altLang="zh-CN" b="0" dirty="0">
              <a:latin typeface="+mn-ea"/>
              <a:ea typeface="+mn-ea"/>
            </a:endParaRPr>
          </a:p>
          <a:p>
            <a:pPr lvl="2" eaLnBrk="1" hangingPunct="1">
              <a:spcAft>
                <a:spcPct val="20000"/>
              </a:spcAft>
              <a:buFont typeface="Wingdings" pitchFamily="2" charset="2"/>
              <a:buChar char="Ø"/>
            </a:pPr>
            <a:r>
              <a:rPr lang="zh-CN" altLang="en-US" b="0" dirty="0">
                <a:latin typeface="+mn-ea"/>
                <a:ea typeface="+mn-ea"/>
              </a:rPr>
              <a:t>这些动作在</a:t>
            </a:r>
            <a:r>
              <a:rPr lang="zh-CN" altLang="en-US" b="0" dirty="0">
                <a:solidFill>
                  <a:srgbClr val="FF0000"/>
                </a:solidFill>
                <a:latin typeface="+mn-ea"/>
                <a:ea typeface="+mn-ea"/>
              </a:rPr>
              <a:t>一个指令周期中执行</a:t>
            </a:r>
            <a:r>
              <a:rPr lang="zh-CN" altLang="en-US" b="0" dirty="0">
                <a:latin typeface="+mn-ea"/>
                <a:ea typeface="+mn-ea"/>
              </a:rPr>
              <a:t>，不会被打断，不会受到其他指令的干扰。</a:t>
            </a:r>
          </a:p>
        </p:txBody>
      </p:sp>
    </p:spTree>
    <p:extLst>
      <p:ext uri="{BB962C8B-B14F-4D97-AF65-F5344CB8AC3E}">
        <p14:creationId xmlns:p14="http://schemas.microsoft.com/office/powerpoint/2010/main" val="15705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lang="en-US" altLang="zh-CN" b="1" dirty="0">
              <a:latin typeface="Times New Roman" pitchFamily="18" charset="0"/>
              <a:ea typeface="黑体" pitchFamily="49" charset="-122"/>
              <a:cs typeface="Times New Roman" pitchFamily="18" charset="0"/>
            </a:endParaRPr>
          </a:p>
        </p:txBody>
      </p:sp>
      <p:sp>
        <p:nvSpPr>
          <p:cNvPr id="5" name="Content Placeholder 1"/>
          <p:cNvSpPr>
            <a:spLocks noGrp="1"/>
          </p:cNvSpPr>
          <p:nvPr>
            <p:ph idx="1"/>
          </p:nvPr>
        </p:nvSpPr>
        <p:spPr>
          <a:xfrm>
            <a:off x="179513" y="1052736"/>
            <a:ext cx="8822358" cy="5328592"/>
          </a:xfrm>
        </p:spPr>
        <p:txBody>
          <a:bodyPr>
            <a:normAutofit fontScale="92500" lnSpcReduction="20000"/>
          </a:bodyPr>
          <a:lstStyle/>
          <a:p>
            <a:r>
              <a:rPr lang="zh-CN" altLang="en-US" dirty="0"/>
              <a:t>比较和交换指令：</a:t>
            </a:r>
            <a:endParaRPr lang="en-US" altLang="zh-CN" dirty="0"/>
          </a:p>
          <a:p>
            <a:pPr lvl="1"/>
            <a:r>
              <a:rPr lang="en-NZ" altLang="zh-CN" sz="2800" dirty="0" err="1"/>
              <a:t>compare&amp;swap</a:t>
            </a:r>
            <a:endParaRPr lang="en-US" altLang="zh-CN" sz="2800" dirty="0"/>
          </a:p>
          <a:p>
            <a:r>
              <a:rPr lang="zh-CN" altLang="en-US" dirty="0"/>
              <a:t>比较一个内存单元的值和一个测试值，如果相等，则用新值取代；否则保持不变。</a:t>
            </a:r>
            <a:endParaRPr lang="en-US" altLang="zh-CN" dirty="0"/>
          </a:p>
          <a:p>
            <a:endParaRPr lang="en-US" altLang="zh-CN" dirty="0"/>
          </a:p>
          <a:p>
            <a:endParaRPr lang="en-US" altLang="zh-CN" dirty="0"/>
          </a:p>
          <a:p>
            <a:endParaRPr lang="en-US" altLang="zh-CN" dirty="0"/>
          </a:p>
          <a:p>
            <a:endParaRPr lang="en-US" altLang="zh-CN" dirty="0"/>
          </a:p>
          <a:p>
            <a:r>
              <a:rPr lang="zh-CN" altLang="en-US" dirty="0"/>
              <a:t>几乎所有的处理器家族（</a:t>
            </a:r>
            <a:r>
              <a:rPr lang="en-US" altLang="zh-CN" dirty="0"/>
              <a:t>x86</a:t>
            </a:r>
            <a:r>
              <a:rPr lang="zh-CN" altLang="en-US" dirty="0"/>
              <a:t>、</a:t>
            </a:r>
            <a:r>
              <a:rPr lang="en-US" altLang="zh-CN" dirty="0"/>
              <a:t>IA64</a:t>
            </a:r>
            <a:r>
              <a:rPr lang="zh-CN" altLang="en-US" dirty="0"/>
              <a:t>、</a:t>
            </a:r>
            <a:r>
              <a:rPr lang="en-US" altLang="zh-CN" dirty="0" err="1"/>
              <a:t>sparc</a:t>
            </a:r>
            <a:r>
              <a:rPr lang="zh-CN" altLang="en-US" dirty="0"/>
              <a:t>和</a:t>
            </a:r>
            <a:r>
              <a:rPr lang="en-US" altLang="zh-CN" dirty="0"/>
              <a:t>IBM z</a:t>
            </a:r>
            <a:r>
              <a:rPr lang="zh-CN" altLang="en-US" dirty="0"/>
              <a:t>系统等）都支持该指令的某个版本，多数操作系统都利用该指令支持并发。</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7" name="Rectangle 1"/>
          <p:cNvSpPr>
            <a:spLocks noChangeArrowheads="1"/>
          </p:cNvSpPr>
          <p:nvPr/>
        </p:nvSpPr>
        <p:spPr bwMode="auto">
          <a:xfrm>
            <a:off x="611560" y="2909843"/>
            <a:ext cx="8318303" cy="2031325"/>
          </a:xfrm>
          <a:prstGeom prst="rect">
            <a:avLst/>
          </a:prstGeom>
          <a:solidFill>
            <a:schemeClr val="tx2">
              <a:lumMod val="20000"/>
              <a:lumOff val="8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1:</a:t>
            </a:r>
            <a:r>
              <a:rPr kumimoji="0" lang="zh-CN" altLang="zh-CN" sz="1800" b="0" i="0" u="none" strike="noStrike" kern="0" cap="none" spc="0" normalizeH="0" baseline="0" noProof="0" dirty="0">
                <a:ln>
                  <a:noFill/>
                </a:ln>
                <a:solidFill>
                  <a:srgbClr val="CCCCCC"/>
                </a:solidFill>
                <a:effectLst/>
                <a:uLnTx/>
                <a:uFillTx/>
                <a:latin typeface="Courier New" pitchFamily="49" charset="0"/>
                <a:cs typeface="Courier New" pitchFamily="49" charset="0"/>
              </a:rPr>
              <a:t> </a:t>
            </a:r>
            <a:r>
              <a:rPr kumimoji="0" lang="en-US" altLang="zh-CN" sz="18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int</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 </a:t>
            </a:r>
            <a:r>
              <a:rPr lang="en-US" altLang="zh-CN" kern="0" dirty="0" err="1">
                <a:solidFill>
                  <a:srgbClr val="000000"/>
                </a:solidFill>
                <a:latin typeface="Courier New" pitchFamily="49" charset="0"/>
                <a:cs typeface="Courier New" pitchFamily="49" charset="0"/>
              </a:rPr>
              <a:t>compare_and_swap</a:t>
            </a:r>
            <a:r>
              <a:rPr lang="en-US" altLang="zh-CN" kern="0" dirty="0">
                <a:solidFill>
                  <a:srgbClr val="000000"/>
                </a:solidFill>
                <a:latin typeface="Courier New" pitchFamily="49" charset="0"/>
                <a:cs typeface="Courier New" pitchFamily="49" charset="0"/>
              </a:rPr>
              <a:t>(</a:t>
            </a:r>
            <a:r>
              <a:rPr lang="en-US" altLang="zh-CN" b="1" kern="0" dirty="0" err="1">
                <a:solidFill>
                  <a:srgbClr val="FF0000"/>
                </a:solidFill>
                <a:latin typeface="Courier New" pitchFamily="49" charset="0"/>
                <a:cs typeface="Courier New" pitchFamily="49" charset="0"/>
              </a:rPr>
              <a:t>int</a:t>
            </a:r>
            <a:r>
              <a:rPr lang="en-US" altLang="zh-CN" kern="0" dirty="0">
                <a:solidFill>
                  <a:srgbClr val="000000"/>
                </a:solidFill>
                <a:latin typeface="Courier New" pitchFamily="49" charset="0"/>
                <a:cs typeface="Courier New" pitchFamily="49" charset="0"/>
              </a:rPr>
              <a:t> *word, </a:t>
            </a:r>
            <a:r>
              <a:rPr lang="en-US" altLang="zh-CN" b="1" kern="0" dirty="0" err="1">
                <a:solidFill>
                  <a:srgbClr val="FF0000"/>
                </a:solidFill>
                <a:latin typeface="Courier New" pitchFamily="49" charset="0"/>
                <a:cs typeface="Courier New" pitchFamily="49" charset="0"/>
              </a:rPr>
              <a:t>int</a:t>
            </a:r>
            <a:r>
              <a:rPr lang="zh-CN" altLang="zh-CN" kern="0" dirty="0">
                <a:solidFill>
                  <a:srgbClr val="000000"/>
                </a:solidFill>
                <a:latin typeface="Courier New" pitchFamily="49" charset="0"/>
                <a:cs typeface="Courier New" pitchFamily="49" charset="0"/>
              </a:rPr>
              <a:t> </a:t>
            </a:r>
            <a:r>
              <a:rPr kumimoji="0" lang="zh-CN"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test</a:t>
            </a:r>
            <a:r>
              <a:rPr kumimoji="0" lang="en-US" altLang="zh-CN" sz="1800" b="0" i="0" u="none" strike="noStrike" kern="0" cap="none" spc="0" normalizeH="0" baseline="0" noProof="0" dirty="0" err="1">
                <a:ln>
                  <a:noFill/>
                </a:ln>
                <a:solidFill>
                  <a:srgbClr val="000000"/>
                </a:solidFill>
                <a:effectLst/>
                <a:uLnTx/>
                <a:uFillTx/>
                <a:latin typeface="Courier New" pitchFamily="49" charset="0"/>
                <a:cs typeface="Courier New" pitchFamily="49" charset="0"/>
              </a:rPr>
              <a:t>val</a:t>
            </a:r>
            <a:r>
              <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 </a:t>
            </a:r>
            <a:r>
              <a:rPr kumimoji="0" lang="en-US" altLang="zh-CN" sz="18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int</a:t>
            </a:r>
            <a:r>
              <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itchFamily="49" charset="0"/>
                <a:cs typeface="Courier New" pitchFamily="49" charset="0"/>
              </a:rPr>
              <a:t>newval</a:t>
            </a:r>
            <a:r>
              <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2:</a:t>
            </a:r>
            <a:r>
              <a:rPr kumimoji="0" lang="zh-CN"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lang="en-US" altLang="zh-CN" b="1" kern="0" dirty="0">
                <a:solidFill>
                  <a:srgbClr val="FF0000"/>
                </a:solidFill>
                <a:latin typeface="Courier New" pitchFamily="49" charset="0"/>
                <a:cs typeface="Courier New" pitchFamily="49" charset="0"/>
              </a:rPr>
              <a:t>{</a:t>
            </a:r>
            <a:endPar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3:</a:t>
            </a:r>
            <a:r>
              <a:rPr kumimoji="0" lang="zh-CN"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zh-CN"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i</a:t>
            </a:r>
            <a:r>
              <a:rPr kumimoji="0" lang="en-US" altLang="zh-CN" sz="1800" b="1" i="0" u="none" strike="noStrike" kern="0" cap="none" spc="0" normalizeH="0" baseline="0" noProof="0" dirty="0" err="1">
                <a:ln>
                  <a:noFill/>
                </a:ln>
                <a:solidFill>
                  <a:srgbClr val="FF0000"/>
                </a:solidFill>
                <a:effectLst/>
                <a:uLnTx/>
                <a:uFillTx/>
                <a:latin typeface="Courier New" pitchFamily="49" charset="0"/>
                <a:cs typeface="Courier New" pitchFamily="49" charset="0"/>
              </a:rPr>
              <a:t>nt</a:t>
            </a:r>
            <a:r>
              <a:rPr kumimoji="0" lang="zh-CN"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itchFamily="49" charset="0"/>
                <a:cs typeface="Courier New" pitchFamily="49" charset="0"/>
              </a:rPr>
              <a:t>oldval</a:t>
            </a:r>
            <a:r>
              <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a:t>
            </a:r>
            <a:r>
              <a:rPr kumimoji="0" lang="zh-CN"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rPr>
              <a:t> </a:t>
            </a:r>
            <a:endPar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4:</a:t>
            </a:r>
            <a:r>
              <a:rPr kumimoji="0" lang="zh-CN"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lang="en-US" altLang="zh-CN" kern="0" dirty="0" err="1">
                <a:solidFill>
                  <a:srgbClr val="000000"/>
                </a:solidFill>
                <a:latin typeface="Courier New" pitchFamily="49" charset="0"/>
                <a:cs typeface="Courier New" pitchFamily="49" charset="0"/>
              </a:rPr>
              <a:t>oldval</a:t>
            </a:r>
            <a:r>
              <a:rPr lang="en-US" altLang="zh-CN" kern="0" dirty="0">
                <a:solidFill>
                  <a:srgbClr val="000000"/>
                </a:solidFill>
                <a:latin typeface="Courier New" pitchFamily="49" charset="0"/>
                <a:cs typeface="Courier New" pitchFamily="49" charset="0"/>
              </a:rPr>
              <a:t> = *word;</a:t>
            </a:r>
            <a:endPar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5: </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if(</a:t>
            </a:r>
            <a:r>
              <a:rPr kumimoji="0" lang="en-US" altLang="zh-CN" sz="1800" b="0" i="0" u="none" strike="noStrike" kern="0" cap="none" spc="0" normalizeH="0" baseline="0" noProof="0" dirty="0" err="1">
                <a:ln>
                  <a:noFill/>
                </a:ln>
                <a:effectLst/>
                <a:uLnTx/>
                <a:uFillTx/>
                <a:latin typeface="Courier New" pitchFamily="49" charset="0"/>
                <a:cs typeface="Courier New" pitchFamily="49" charset="0"/>
              </a:rPr>
              <a:t>oldval</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 </a:t>
            </a:r>
            <a:r>
              <a:rPr kumimoji="0" lang="en-US" altLang="zh-CN" sz="1800" b="0" i="0" u="none" strike="noStrike" kern="0" cap="none" spc="0" normalizeH="0" baseline="0" noProof="0" dirty="0" err="1">
                <a:ln>
                  <a:noFill/>
                </a:ln>
                <a:effectLst/>
                <a:uLnTx/>
                <a:uFillTx/>
                <a:latin typeface="Courier New" pitchFamily="49" charset="0"/>
                <a:cs typeface="Courier New" pitchFamily="49" charset="0"/>
              </a:rPr>
              <a:t>testval</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*word = </a:t>
            </a:r>
            <a:r>
              <a:rPr kumimoji="0" lang="en-US" altLang="zh-CN" sz="1800" b="0" i="0" u="none" strike="noStrike" kern="0" cap="none" spc="0" normalizeH="0" baseline="0" noProof="0" dirty="0" err="1">
                <a:ln>
                  <a:noFill/>
                </a:ln>
                <a:effectLst/>
                <a:uLnTx/>
                <a:uFillTx/>
                <a:latin typeface="Courier New" pitchFamily="49" charset="0"/>
                <a:cs typeface="Courier New" pitchFamily="49" charset="0"/>
              </a:rPr>
              <a:t>newval</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a:t>
            </a:r>
            <a:endParaRPr kumimoji="0" lang="en-US" altLang="zh-CN" sz="18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6:</a:t>
            </a:r>
            <a:r>
              <a:rPr kumimoji="0" lang="zh-CN"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return</a:t>
            </a:r>
            <a:r>
              <a:rPr kumimoji="0" lang="en-US"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err="1">
                <a:ln>
                  <a:noFill/>
                </a:ln>
                <a:effectLst/>
                <a:uLnTx/>
                <a:uFillTx/>
                <a:latin typeface="Courier New" pitchFamily="49" charset="0"/>
                <a:cs typeface="Courier New" pitchFamily="49" charset="0"/>
              </a:rPr>
              <a:t>oldval</a:t>
            </a:r>
            <a:r>
              <a:rPr lang="en-US" altLang="zh-CN" kern="0" dirty="0">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7:</a:t>
            </a:r>
            <a:r>
              <a:rPr kumimoji="0" lang="zh-CN" altLang="zh-CN" sz="1800" b="0" i="0" u="none" strike="noStrike" kern="0" cap="none" spc="0" normalizeH="0" baseline="0" noProof="0" dirty="0">
                <a:ln>
                  <a:noFill/>
                </a:ln>
                <a:solidFill>
                  <a:srgbClr val="EEEEEE"/>
                </a:solidFill>
                <a:effectLst/>
                <a:uLnTx/>
                <a:uFillTx/>
                <a:latin typeface="Courier New" pitchFamily="49" charset="0"/>
                <a:cs typeface="Courier New" pitchFamily="49" charset="0"/>
              </a:rPr>
              <a:t> </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a:t>
            </a:r>
            <a:endPar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80355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4E9A3-7590-DE4A-A84C-FDBFEDC81EB9}"/>
              </a:ext>
            </a:extLst>
          </p:cNvPr>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kumimoji="1" lang="zh-CN" altLang="en-US" dirty="0"/>
          </a:p>
        </p:txBody>
      </p:sp>
      <p:sp>
        <p:nvSpPr>
          <p:cNvPr id="3" name="内容占位符 2">
            <a:extLst>
              <a:ext uri="{FF2B5EF4-FFF2-40B4-BE49-F238E27FC236}">
                <a16:creationId xmlns:a16="http://schemas.microsoft.com/office/drawing/2014/main" id="{FBD49383-155E-2648-A951-2C83EAA0C83B}"/>
              </a:ext>
            </a:extLst>
          </p:cNvPr>
          <p:cNvSpPr>
            <a:spLocks noGrp="1"/>
          </p:cNvSpPr>
          <p:nvPr>
            <p:ph idx="1"/>
          </p:nvPr>
        </p:nvSpPr>
        <p:spPr>
          <a:xfrm>
            <a:off x="0" y="900584"/>
            <a:ext cx="8229600" cy="584200"/>
          </a:xfrm>
        </p:spPr>
        <p:txBody>
          <a:bodyPr/>
          <a:lstStyle/>
          <a:p>
            <a:r>
              <a:rPr kumimoji="1" lang="zh-CN" altLang="en-US" dirty="0"/>
              <a:t>硬件支持互斥</a:t>
            </a:r>
          </a:p>
        </p:txBody>
      </p:sp>
      <p:pic>
        <p:nvPicPr>
          <p:cNvPr id="6" name="图片 5">
            <a:extLst>
              <a:ext uri="{FF2B5EF4-FFF2-40B4-BE49-F238E27FC236}">
                <a16:creationId xmlns:a16="http://schemas.microsoft.com/office/drawing/2014/main" id="{192952C2-B7C7-46FC-8710-16C83F9480B0}"/>
              </a:ext>
            </a:extLst>
          </p:cNvPr>
          <p:cNvPicPr>
            <a:picLocks noChangeAspect="1"/>
          </p:cNvPicPr>
          <p:nvPr/>
        </p:nvPicPr>
        <p:blipFill>
          <a:blip r:embed="rId2"/>
          <a:stretch>
            <a:fillRect/>
          </a:stretch>
        </p:blipFill>
        <p:spPr>
          <a:xfrm>
            <a:off x="2555776" y="2373414"/>
            <a:ext cx="3960440" cy="3615372"/>
          </a:xfrm>
          <a:prstGeom prst="rect">
            <a:avLst/>
          </a:prstGeom>
        </p:spPr>
      </p:pic>
      <p:pic>
        <p:nvPicPr>
          <p:cNvPr id="7" name="图片 6">
            <a:extLst>
              <a:ext uri="{FF2B5EF4-FFF2-40B4-BE49-F238E27FC236}">
                <a16:creationId xmlns:a16="http://schemas.microsoft.com/office/drawing/2014/main" id="{D6411312-0E3A-4117-8161-36734C82F7BC}"/>
              </a:ext>
            </a:extLst>
          </p:cNvPr>
          <p:cNvPicPr>
            <a:picLocks noChangeAspect="1"/>
          </p:cNvPicPr>
          <p:nvPr/>
        </p:nvPicPr>
        <p:blipFill>
          <a:blip r:embed="rId3"/>
          <a:stretch>
            <a:fillRect/>
          </a:stretch>
        </p:blipFill>
        <p:spPr>
          <a:xfrm>
            <a:off x="2914650" y="5970612"/>
            <a:ext cx="3314700" cy="266700"/>
          </a:xfrm>
          <a:prstGeom prst="rect">
            <a:avLst/>
          </a:prstGeom>
        </p:spPr>
      </p:pic>
      <p:pic>
        <p:nvPicPr>
          <p:cNvPr id="4" name="图片 3">
            <a:extLst>
              <a:ext uri="{FF2B5EF4-FFF2-40B4-BE49-F238E27FC236}">
                <a16:creationId xmlns:a16="http://schemas.microsoft.com/office/drawing/2014/main" id="{416550DE-897B-43CA-9F7D-FED5E1A27320}"/>
              </a:ext>
            </a:extLst>
          </p:cNvPr>
          <p:cNvPicPr>
            <a:picLocks noChangeAspect="1"/>
          </p:cNvPicPr>
          <p:nvPr/>
        </p:nvPicPr>
        <p:blipFill>
          <a:blip r:embed="rId4"/>
          <a:stretch>
            <a:fillRect/>
          </a:stretch>
        </p:blipFill>
        <p:spPr>
          <a:xfrm>
            <a:off x="4114800" y="1067570"/>
            <a:ext cx="4969718" cy="1273174"/>
          </a:xfrm>
          <a:prstGeom prst="rect">
            <a:avLst/>
          </a:prstGeom>
        </p:spPr>
      </p:pic>
    </p:spTree>
    <p:extLst>
      <p:ext uri="{BB962C8B-B14F-4D97-AF65-F5344CB8AC3E}">
        <p14:creationId xmlns:p14="http://schemas.microsoft.com/office/powerpoint/2010/main" val="3830345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lang="en-US" altLang="zh-CN" b="1" dirty="0">
              <a:latin typeface="Times New Roman" pitchFamily="18" charset="0"/>
              <a:ea typeface="黑体" pitchFamily="49" charset="-122"/>
              <a:cs typeface="Times New Roman" pitchFamily="18" charset="0"/>
            </a:endParaRPr>
          </a:p>
        </p:txBody>
      </p:sp>
      <p:sp>
        <p:nvSpPr>
          <p:cNvPr id="4" name="Content Placeholder 2"/>
          <p:cNvSpPr>
            <a:spLocks noGrp="1"/>
          </p:cNvSpPr>
          <p:nvPr>
            <p:ph idx="1"/>
          </p:nvPr>
        </p:nvSpPr>
        <p:spPr>
          <a:xfrm>
            <a:off x="251520" y="1268760"/>
            <a:ext cx="8568952" cy="4876800"/>
          </a:xfrm>
        </p:spPr>
        <p:txBody>
          <a:bodyPr/>
          <a:lstStyle/>
          <a:p>
            <a:r>
              <a:rPr lang="en-US" altLang="zh-CN" dirty="0">
                <a:latin typeface="Times New Roman" pitchFamily="18" charset="0"/>
                <a:cs typeface="Times New Roman" pitchFamily="18" charset="0"/>
              </a:rPr>
              <a:t>Exchange</a:t>
            </a:r>
            <a:r>
              <a:rPr lang="zh-CN" altLang="en-US" dirty="0">
                <a:latin typeface="Times New Roman" pitchFamily="18" charset="0"/>
                <a:cs typeface="Times New Roman" pitchFamily="18" charset="0"/>
              </a:rPr>
              <a:t>指令：</a:t>
            </a:r>
            <a:r>
              <a:rPr lang="zh-CN" altLang="en-US" dirty="0"/>
              <a:t>原子性地交换寄存器的内容和一个存储单元的值</a:t>
            </a:r>
            <a:endParaRPr lang="en-US" altLang="zh-CN" dirty="0"/>
          </a:p>
          <a:p>
            <a:endParaRPr lang="en-US" dirty="0"/>
          </a:p>
          <a:p>
            <a:endParaRPr lang="en-US" dirty="0"/>
          </a:p>
          <a:p>
            <a:endParaRPr lang="en-US" dirty="0"/>
          </a:p>
          <a:p>
            <a:pPr marL="0" indent="0">
              <a:buNone/>
            </a:pPr>
            <a:endParaRPr lang="en-US" altLang="zh-CN" dirty="0"/>
          </a:p>
          <a:p>
            <a:pPr marL="0" indent="0">
              <a:buNone/>
            </a:pPr>
            <a:endParaRPr lang="en-US" altLang="zh-CN" sz="1800" dirty="0"/>
          </a:p>
          <a:p>
            <a:r>
              <a:rPr lang="en-US" altLang="zh-CN" dirty="0"/>
              <a:t>Intel IA-32(Pentium)</a:t>
            </a:r>
            <a:r>
              <a:rPr lang="zh-CN" altLang="en-US" dirty="0"/>
              <a:t>和</a:t>
            </a:r>
            <a:r>
              <a:rPr lang="en-US" altLang="zh-CN" dirty="0"/>
              <a:t>IA-64(Itanium): XCHG</a:t>
            </a:r>
            <a:endParaRPr lang="en-US" dirty="0"/>
          </a:p>
        </p:txBody>
      </p:sp>
      <p:sp>
        <p:nvSpPr>
          <p:cNvPr id="6" name="Rectangle 1"/>
          <p:cNvSpPr>
            <a:spLocks noChangeArrowheads="1"/>
          </p:cNvSpPr>
          <p:nvPr/>
        </p:nvSpPr>
        <p:spPr bwMode="auto">
          <a:xfrm>
            <a:off x="611560" y="2765827"/>
            <a:ext cx="6526146" cy="2031325"/>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a:ln>
                  <a:noFill/>
                </a:ln>
                <a:effectLst/>
                <a:uLnTx/>
                <a:uFillTx/>
                <a:latin typeface="Courier New" pitchFamily="49" charset="0"/>
                <a:cs typeface="Courier New" pitchFamily="49" charset="0"/>
              </a:rPr>
              <a:t>1: </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void</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exchange</a:t>
            </a:r>
            <a:r>
              <a:rPr kumimoji="0" lang="zh-CN" altLang="zh-CN" sz="1800" i="0" u="none" strike="noStrike" kern="0" cap="none" spc="0" normalizeH="0" baseline="0" noProof="0" dirty="0">
                <a:ln>
                  <a:noFill/>
                </a:ln>
                <a:effectLst/>
                <a:uLnTx/>
                <a:uFillTx/>
                <a:latin typeface="Courier New" pitchFamily="49" charset="0"/>
                <a:cs typeface="Courier New" pitchFamily="49" charset="0"/>
              </a:rPr>
              <a:t>(</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int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a:t>
            </a:r>
            <a:r>
              <a:rPr kumimoji="0" lang="zh-CN" altLang="en-US" sz="1800" b="0" i="0" u="none" strike="noStrike" kern="0" cap="none" spc="0" normalizeH="0" baseline="0" noProof="0" dirty="0">
                <a:ln>
                  <a:noFill/>
                </a:ln>
                <a:solidFill>
                  <a:prstClr val="black"/>
                </a:solidFill>
                <a:effectLst/>
                <a:uLnTx/>
                <a:uFillTx/>
                <a:latin typeface="Courier New" pitchFamily="49" charset="0"/>
                <a:cs typeface="Courier New" pitchFamily="49" charset="0"/>
              </a:rPr>
              <a: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register</a:t>
            </a:r>
            <a:r>
              <a:rPr lang="en-US" altLang="zh-CN" b="1" kern="0" dirty="0">
                <a:solidFill>
                  <a:srgbClr val="0000FF"/>
                </a:solidFill>
                <a:latin typeface="Courier New" pitchFamily="49" charset="0"/>
                <a:cs typeface="Courier New" pitchFamily="49" charset="0"/>
              </a:rPr>
              <a: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a:t>
            </a:r>
            <a:r>
              <a:rPr kumimoji="0" lang="en-US" altLang="zh-CN" sz="1800" b="1" i="0" u="none" strike="noStrike" kern="0" cap="none" spc="0" normalizeH="0" baseline="0" noProof="0" dirty="0">
                <a:ln>
                  <a:noFill/>
                </a:ln>
                <a:solidFill>
                  <a:srgbClr val="FF0000"/>
                </a:solidFill>
                <a:effectLst/>
                <a:uLnTx/>
                <a:uFillTx/>
                <a:latin typeface="Courier New" pitchFamily="49" charset="0"/>
                <a:cs typeface="Courier New" pitchFamily="49" charset="0"/>
              </a:rPr>
              <a:t>int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memory</a:t>
            </a:r>
            <a:r>
              <a:rPr kumimoji="0" lang="zh-CN" altLang="zh-CN" sz="1800" i="0" u="none" strike="noStrike" kern="0" cap="none" spc="0" normalizeH="0" baseline="0" noProof="0" dirty="0">
                <a:ln>
                  <a:noFill/>
                </a:ln>
                <a:effectLst/>
                <a:uLnTx/>
                <a:uFillTx/>
                <a:latin typeface="Courier New" pitchFamily="49" charset="0"/>
                <a:cs typeface="Courier New" pitchFamily="49" charset="0"/>
              </a:rPr>
              <a: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a:t>
            </a:r>
            <a:endParaRPr kumimoji="0" lang="en-US"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solidFill>
                  <a:prstClr val="black"/>
                </a:solidFill>
                <a:latin typeface="Courier New" pitchFamily="49" charset="0"/>
                <a:cs typeface="Courier New" pitchFamily="49" charset="0"/>
              </a:rPr>
              <a:t>2: </a:t>
            </a:r>
            <a:r>
              <a:rPr lang="en-US" altLang="zh-CN" b="1" kern="0" dirty="0">
                <a:solidFill>
                  <a:srgbClr val="FF0000"/>
                </a:solidFill>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latin typeface="Courier New" pitchFamily="49" charset="0"/>
                <a:cs typeface="Courier New" pitchFamily="49" charset="0"/>
              </a:rPr>
              <a:t>3</a:t>
            </a:r>
            <a:r>
              <a:rPr kumimoji="0" lang="zh-CN" altLang="zh-CN" sz="1800" b="0" i="0" u="none" strike="noStrike" kern="0" cap="none" spc="0" normalizeH="0" baseline="0" noProof="0" dirty="0">
                <a:ln>
                  <a:noFill/>
                </a:ln>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a:t>
            </a:r>
            <a:r>
              <a:rPr lang="en-US" altLang="zh-CN" b="1" kern="0" dirty="0">
                <a:solidFill>
                  <a:srgbClr val="FF0000"/>
                </a:solidFill>
                <a:latin typeface="Courier New" pitchFamily="49" charset="0"/>
                <a:cs typeface="Courier New" pitchFamily="49" charset="0"/>
              </a:rPr>
              <a:t>int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temp</a:t>
            </a:r>
            <a:r>
              <a:rPr lang="zh-CN" altLang="zh-CN" kern="0" dirty="0">
                <a:latin typeface="Courier New" pitchFamily="49" charset="0"/>
                <a:cs typeface="Courier New" pitchFamily="49" charset="0"/>
              </a:rPr>
              <a:t>;</a:t>
            </a:r>
            <a:r>
              <a:rPr kumimoji="0" lang="zh-CN"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rPr>
              <a:t> </a:t>
            </a:r>
            <a:endParaRPr kumimoji="0" lang="en-US"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latin typeface="Courier New" pitchFamily="49" charset="0"/>
                <a:cs typeface="Courier New" pitchFamily="49" charset="0"/>
              </a:rPr>
              <a:t>4</a:t>
            </a:r>
            <a:r>
              <a:rPr kumimoji="0" lang="zh-CN" altLang="zh-CN" sz="1800" b="0" i="0" u="none" strike="noStrike" kern="0" cap="none" spc="0" normalizeH="0" baseline="0" noProof="0" dirty="0">
                <a:ln>
                  <a:noFill/>
                </a:ln>
                <a:effectLst/>
                <a:uLnTx/>
                <a:uFillTx/>
                <a:latin typeface="Courier New" pitchFamily="49" charset="0"/>
                <a:cs typeface="Courier New" pitchFamily="49" charset="0"/>
              </a:rPr>
              <a:t>:</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a:t>
            </a:r>
            <a:r>
              <a:rPr lang="zh-CN" altLang="zh-CN" kern="0" dirty="0">
                <a:solidFill>
                  <a:prstClr val="black"/>
                </a:solidFill>
                <a:latin typeface="Courier New" pitchFamily="49" charset="0"/>
                <a:cs typeface="Courier New" pitchFamily="49" charset="0"/>
              </a:rPr>
              <a:t>temp </a:t>
            </a:r>
            <a:r>
              <a:rPr lang="zh-CN" altLang="zh-CN" kern="0" dirty="0">
                <a:solidFill>
                  <a:srgbClr val="0000FF"/>
                </a:solidFill>
                <a:latin typeface="Courier New" pitchFamily="49" charset="0"/>
                <a:cs typeface="Courier New" pitchFamily="49" charset="0"/>
              </a:rPr>
              <a:t>=</a:t>
            </a:r>
            <a:r>
              <a:rPr lang="zh-CN" altLang="zh-CN" kern="0" dirty="0">
                <a:solidFill>
                  <a:prstClr val="black"/>
                </a:solidFill>
                <a:latin typeface="Courier New" pitchFamily="49" charset="0"/>
                <a:cs typeface="Courier New" pitchFamily="49" charset="0"/>
              </a:rPr>
              <a:t> </a:t>
            </a:r>
            <a:r>
              <a:rPr lang="en-US" altLang="zh-CN" kern="0" dirty="0">
                <a:solidFill>
                  <a:prstClr val="black"/>
                </a:solidFill>
                <a:latin typeface="Courier New" pitchFamily="49" charset="0"/>
                <a:cs typeface="Courier New" pitchFamily="49" charset="0"/>
              </a:rPr>
              <a:t>*</a:t>
            </a:r>
            <a:r>
              <a:rPr lang="zh-CN" altLang="zh-CN" kern="0" dirty="0">
                <a:solidFill>
                  <a:prstClr val="black"/>
                </a:solidFill>
                <a:latin typeface="Courier New" pitchFamily="49" charset="0"/>
                <a:cs typeface="Courier New" pitchFamily="49" charset="0"/>
              </a:rPr>
              <a:t>memory</a:t>
            </a:r>
            <a:r>
              <a:rPr lang="en-US" altLang="zh-CN" kern="0" dirty="0">
                <a:latin typeface="Courier New" pitchFamily="49" charset="0"/>
                <a:cs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latin typeface="Courier New" pitchFamily="49" charset="0"/>
                <a:cs typeface="Courier New" pitchFamily="49" charset="0"/>
              </a:rPr>
              <a:t>5</a:t>
            </a:r>
            <a:r>
              <a:rPr kumimoji="0" lang="zh-CN" altLang="zh-CN" sz="1800" b="0" i="0" u="none" strike="noStrike" kern="0" cap="none" spc="0" normalizeH="0" baseline="0" noProof="0" dirty="0">
                <a:ln>
                  <a:noFill/>
                </a:ln>
                <a:effectLst/>
                <a:uLnTx/>
                <a:uFillTx/>
                <a:latin typeface="Courier New" pitchFamily="49" charset="0"/>
                <a:cs typeface="Courier New" pitchFamily="49" charset="0"/>
              </a:rPr>
              <a:t>:</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*memory</a:t>
            </a:r>
            <a:r>
              <a:rPr kumimoji="0" lang="en-US" altLang="zh-CN" sz="1800" b="0" i="0" u="none" strike="noStrike" kern="0" cap="none" spc="0" normalizeH="0" noProof="0" dirty="0">
                <a:ln>
                  <a:noFill/>
                </a:ln>
                <a:effectLst/>
                <a:uLnTx/>
                <a:uFillTx/>
                <a:latin typeface="Courier New" pitchFamily="49" charset="0"/>
                <a:cs typeface="Courier New" pitchFamily="49" charset="0"/>
              </a:rPr>
              <a:t> = *register;</a:t>
            </a:r>
            <a:endParaRPr kumimoji="0" lang="en-US" altLang="zh-CN" sz="1800" b="0" i="0" u="none" strike="noStrike" kern="0" cap="none" spc="0" normalizeH="0" baseline="0" noProof="0" dirty="0">
              <a:ln>
                <a:noFill/>
              </a:ln>
              <a:solidFill>
                <a:prstClr val="black"/>
              </a:solidFill>
              <a:effectLst/>
              <a:uLnTx/>
              <a:uFillTx/>
              <a:latin typeface="Courier New" pitchFamily="49" charset="0"/>
              <a:cs typeface="Courier New"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latin typeface="Courier New" pitchFamily="49" charset="0"/>
                <a:cs typeface="Courier New" pitchFamily="49" charset="0"/>
              </a:rPr>
              <a:t>6</a:t>
            </a:r>
            <a:r>
              <a:rPr kumimoji="0" lang="zh-CN" altLang="zh-CN" sz="1800" b="0" i="0" u="none" strike="noStrike" kern="0" cap="none" spc="0" normalizeH="0" baseline="0" noProof="0" dirty="0">
                <a:ln>
                  <a:noFill/>
                </a:ln>
                <a:effectLst/>
                <a:uLnTx/>
                <a:uFillTx/>
                <a:latin typeface="Courier New" pitchFamily="49" charset="0"/>
                <a:cs typeface="Courier New" pitchFamily="49" charset="0"/>
              </a:rPr>
              <a:t>: </a:t>
            </a:r>
            <a:r>
              <a:rPr kumimoji="0" lang="en-US" altLang="zh-CN" sz="1800" b="0" i="0" u="none" strike="noStrike" kern="0" cap="none" spc="0" normalizeH="0" baseline="0" noProof="0" dirty="0">
                <a:ln>
                  <a:noFill/>
                </a:ln>
                <a:effectLst/>
                <a:uLnTx/>
                <a:uFillTx/>
                <a:latin typeface="Courier New" pitchFamily="49" charset="0"/>
                <a:cs typeface="Courier New" pitchFamily="49" charset="0"/>
              </a:rPr>
              <a:t>  *register = m;</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solidFill>
                  <a:prstClr val="black"/>
                </a:solidFill>
                <a:latin typeface="Courier New" pitchFamily="49" charset="0"/>
                <a:cs typeface="Courier New" pitchFamily="49" charset="0"/>
              </a:rPr>
              <a:t>7: </a:t>
            </a:r>
            <a:r>
              <a:rPr lang="en-US" altLang="zh-CN" b="1" kern="0" dirty="0">
                <a:solidFill>
                  <a:srgbClr val="FF0000"/>
                </a:solidFill>
                <a:latin typeface="Courier New" pitchFamily="49" charset="0"/>
                <a:cs typeface="Courier New" pitchFamily="49" charset="0"/>
              </a:rPr>
              <a:t>}</a:t>
            </a:r>
            <a:endParaRPr lang="zh-CN" altLang="zh-CN" b="1" kern="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89497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 calcmode="lin" valueType="num">
                                      <p:cBhvr additive="base">
                                        <p:cTn id="12"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4E9A3-7590-DE4A-A84C-FDBFEDC81EB9}"/>
              </a:ext>
            </a:extLst>
          </p:cNvPr>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kumimoji="1" lang="zh-CN" altLang="en-US" dirty="0"/>
          </a:p>
        </p:txBody>
      </p:sp>
      <p:sp>
        <p:nvSpPr>
          <p:cNvPr id="3" name="内容占位符 2">
            <a:extLst>
              <a:ext uri="{FF2B5EF4-FFF2-40B4-BE49-F238E27FC236}">
                <a16:creationId xmlns:a16="http://schemas.microsoft.com/office/drawing/2014/main" id="{FBD49383-155E-2648-A951-2C83EAA0C83B}"/>
              </a:ext>
            </a:extLst>
          </p:cNvPr>
          <p:cNvSpPr>
            <a:spLocks noGrp="1"/>
          </p:cNvSpPr>
          <p:nvPr>
            <p:ph idx="1"/>
          </p:nvPr>
        </p:nvSpPr>
        <p:spPr>
          <a:xfrm>
            <a:off x="0" y="900584"/>
            <a:ext cx="8229600" cy="584200"/>
          </a:xfrm>
        </p:spPr>
        <p:txBody>
          <a:bodyPr/>
          <a:lstStyle/>
          <a:p>
            <a:r>
              <a:rPr kumimoji="1" lang="zh-CN" altLang="en-US" dirty="0"/>
              <a:t>硬件支持互斥</a:t>
            </a:r>
          </a:p>
        </p:txBody>
      </p:sp>
      <p:pic>
        <p:nvPicPr>
          <p:cNvPr id="6" name="图片 5">
            <a:extLst>
              <a:ext uri="{FF2B5EF4-FFF2-40B4-BE49-F238E27FC236}">
                <a16:creationId xmlns:a16="http://schemas.microsoft.com/office/drawing/2014/main" id="{07AC106D-3CF5-4732-B84D-1EF3A52147E6}"/>
              </a:ext>
            </a:extLst>
          </p:cNvPr>
          <p:cNvPicPr>
            <a:picLocks noChangeAspect="1"/>
          </p:cNvPicPr>
          <p:nvPr/>
        </p:nvPicPr>
        <p:blipFill>
          <a:blip r:embed="rId2"/>
          <a:stretch>
            <a:fillRect/>
          </a:stretch>
        </p:blipFill>
        <p:spPr>
          <a:xfrm>
            <a:off x="2395537" y="1454721"/>
            <a:ext cx="4352925" cy="4400550"/>
          </a:xfrm>
          <a:prstGeom prst="rect">
            <a:avLst/>
          </a:prstGeom>
        </p:spPr>
      </p:pic>
      <p:pic>
        <p:nvPicPr>
          <p:cNvPr id="7" name="图片 6">
            <a:extLst>
              <a:ext uri="{FF2B5EF4-FFF2-40B4-BE49-F238E27FC236}">
                <a16:creationId xmlns:a16="http://schemas.microsoft.com/office/drawing/2014/main" id="{CDE807FB-2DF5-48BC-9420-839C315443C1}"/>
              </a:ext>
            </a:extLst>
          </p:cNvPr>
          <p:cNvPicPr>
            <a:picLocks noChangeAspect="1"/>
          </p:cNvPicPr>
          <p:nvPr/>
        </p:nvPicPr>
        <p:blipFill>
          <a:blip r:embed="rId3"/>
          <a:stretch>
            <a:fillRect/>
          </a:stretch>
        </p:blipFill>
        <p:spPr>
          <a:xfrm>
            <a:off x="3347864" y="5903937"/>
            <a:ext cx="2362200" cy="333375"/>
          </a:xfrm>
          <a:prstGeom prst="rect">
            <a:avLst/>
          </a:prstGeom>
        </p:spPr>
      </p:pic>
    </p:spTree>
    <p:extLst>
      <p:ext uri="{BB962C8B-B14F-4D97-AF65-F5344CB8AC3E}">
        <p14:creationId xmlns:p14="http://schemas.microsoft.com/office/powerpoint/2010/main" val="3993356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4E9A3-7590-DE4A-A84C-FDBFEDC81EB9}"/>
              </a:ext>
            </a:extLst>
          </p:cNvPr>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kumimoji="1" lang="zh-CN" altLang="en-US" dirty="0"/>
          </a:p>
        </p:txBody>
      </p:sp>
      <p:sp>
        <p:nvSpPr>
          <p:cNvPr id="3" name="内容占位符 2">
            <a:extLst>
              <a:ext uri="{FF2B5EF4-FFF2-40B4-BE49-F238E27FC236}">
                <a16:creationId xmlns:a16="http://schemas.microsoft.com/office/drawing/2014/main" id="{FBD49383-155E-2648-A951-2C83EAA0C83B}"/>
              </a:ext>
            </a:extLst>
          </p:cNvPr>
          <p:cNvSpPr>
            <a:spLocks noGrp="1"/>
          </p:cNvSpPr>
          <p:nvPr>
            <p:ph idx="1"/>
          </p:nvPr>
        </p:nvSpPr>
        <p:spPr>
          <a:xfrm>
            <a:off x="0" y="900584"/>
            <a:ext cx="8229600" cy="584200"/>
          </a:xfrm>
        </p:spPr>
        <p:txBody>
          <a:bodyPr/>
          <a:lstStyle/>
          <a:p>
            <a:r>
              <a:rPr kumimoji="1" lang="zh-CN" altLang="en-US" dirty="0"/>
              <a:t>两种硬件方法的比较</a:t>
            </a:r>
          </a:p>
        </p:txBody>
      </p:sp>
      <p:pic>
        <p:nvPicPr>
          <p:cNvPr id="4" name="Picture 7">
            <a:extLst>
              <a:ext uri="{FF2B5EF4-FFF2-40B4-BE49-F238E27FC236}">
                <a16:creationId xmlns:a16="http://schemas.microsoft.com/office/drawing/2014/main" id="{8056BB43-74C5-8942-A707-882CCFDD3A59}"/>
              </a:ext>
            </a:extLst>
          </p:cNvPr>
          <p:cNvPicPr>
            <a:picLocks noChangeAspect="1"/>
          </p:cNvPicPr>
          <p:nvPr/>
        </p:nvPicPr>
        <p:blipFill>
          <a:blip r:embed="rId2"/>
          <a:stretch>
            <a:fillRect/>
          </a:stretch>
        </p:blipFill>
        <p:spPr>
          <a:xfrm>
            <a:off x="35496" y="1484784"/>
            <a:ext cx="9069689" cy="4615481"/>
          </a:xfrm>
          <a:prstGeom prst="rect">
            <a:avLst/>
          </a:prstGeom>
        </p:spPr>
      </p:pic>
      <p:sp>
        <p:nvSpPr>
          <p:cNvPr id="5" name="TextBox 8">
            <a:extLst>
              <a:ext uri="{FF2B5EF4-FFF2-40B4-BE49-F238E27FC236}">
                <a16:creationId xmlns:a16="http://schemas.microsoft.com/office/drawing/2014/main" id="{56C62150-E90A-D143-B48A-B09737978B0A}"/>
              </a:ext>
            </a:extLst>
          </p:cNvPr>
          <p:cNvSpPr txBox="1"/>
          <p:nvPr/>
        </p:nvSpPr>
        <p:spPr>
          <a:xfrm>
            <a:off x="345144" y="5939988"/>
            <a:ext cx="8534400" cy="369332"/>
          </a:xfrm>
          <a:prstGeom prst="rect">
            <a:avLst/>
          </a:prstGeom>
          <a:noFill/>
        </p:spPr>
        <p:txBody>
          <a:bodyPr wrap="square" rtlCol="0">
            <a:spAutoFit/>
          </a:bodyPr>
          <a:lstStyle/>
          <a:p>
            <a:pPr algn="ctr"/>
            <a:r>
              <a:rPr lang="en-US" b="1" dirty="0">
                <a:latin typeface="+mn-lt"/>
              </a:rPr>
              <a:t>(a) Compare and swap instruction               	(</a:t>
            </a:r>
            <a:r>
              <a:rPr lang="en-US" b="1" dirty="0" err="1">
                <a:latin typeface="+mn-lt"/>
              </a:rPr>
              <a:t>b</a:t>
            </a:r>
            <a:r>
              <a:rPr lang="en-US" b="1" dirty="0">
                <a:latin typeface="+mn-lt"/>
              </a:rPr>
              <a:t>) Exchange instruction </a:t>
            </a:r>
          </a:p>
        </p:txBody>
      </p:sp>
    </p:spTree>
    <p:extLst>
      <p:ext uri="{BB962C8B-B14F-4D97-AF65-F5344CB8AC3E}">
        <p14:creationId xmlns:p14="http://schemas.microsoft.com/office/powerpoint/2010/main" val="176188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2.13.2</a:t>
            </a:r>
            <a:r>
              <a:rPr kumimoji="1" lang="zh-CN" altLang="en-US" dirty="0"/>
              <a:t> </a:t>
            </a:r>
            <a:r>
              <a:rPr lang="zh-CN" altLang="en-US" dirty="0">
                <a:latin typeface="Times New Roman" pitchFamily="18" charset="0"/>
                <a:cs typeface="Times New Roman" pitchFamily="18" charset="0"/>
              </a:rPr>
              <a:t>互斥：硬件方法</a:t>
            </a:r>
            <a:endParaRPr lang="zh-CN" altLang="en-US" b="1" dirty="0">
              <a:latin typeface="Times New Roman" pitchFamily="18" charset="0"/>
              <a:ea typeface="黑体" pitchFamily="49" charset="-122"/>
              <a:cs typeface="Times New Roman" pitchFamily="18" charset="0"/>
            </a:endParaRPr>
          </a:p>
        </p:txBody>
      </p:sp>
      <p:graphicFrame>
        <p:nvGraphicFramePr>
          <p:cNvPr id="4" name="Diagram 3"/>
          <p:cNvGraphicFramePr/>
          <p:nvPr>
            <p:extLst>
              <p:ext uri="{D42A27DB-BD31-4B8C-83A1-F6EECF244321}">
                <p14:modId xmlns:p14="http://schemas.microsoft.com/office/powerpoint/2010/main" val="3317983720"/>
              </p:ext>
            </p:extLst>
          </p:nvPr>
        </p:nvGraphicFramePr>
        <p:xfrm>
          <a:off x="4963428" y="1597248"/>
          <a:ext cx="351114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3"/>
          <p:cNvGraphicFramePr/>
          <p:nvPr>
            <p:extLst>
              <p:ext uri="{D42A27DB-BD31-4B8C-83A1-F6EECF244321}">
                <p14:modId xmlns:p14="http://schemas.microsoft.com/office/powerpoint/2010/main" val="2863732267"/>
              </p:ext>
            </p:extLst>
          </p:nvPr>
        </p:nvGraphicFramePr>
        <p:xfrm>
          <a:off x="323528" y="1412776"/>
          <a:ext cx="3528391" cy="40166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00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b="1" dirty="0">
                <a:latin typeface="Times New Roman" pitchFamily="18" charset="0"/>
                <a:ea typeface="黑体" pitchFamily="49" charset="-122"/>
                <a:cs typeface="Times New Roman" pitchFamily="18" charset="0"/>
              </a:rPr>
              <a:t>2.</a:t>
            </a:r>
            <a:r>
              <a:rPr lang="en-US" altLang="zh-CN" b="1" dirty="0">
                <a:latin typeface="Times New Roman" pitchFamily="18" charset="0"/>
                <a:ea typeface="黑体" pitchFamily="49" charset="-122"/>
                <a:cs typeface="Times New Roman" pitchFamily="18" charset="0"/>
              </a:rPr>
              <a:t>14 </a:t>
            </a:r>
            <a:r>
              <a:rPr lang="en-US" altLang="zh-CN" b="1" dirty="0" err="1">
                <a:latin typeface="Times New Roman" pitchFamily="18" charset="0"/>
                <a:ea typeface="黑体" pitchFamily="49" charset="-122"/>
                <a:cs typeface="Times New Roman" pitchFamily="18" charset="0"/>
              </a:rPr>
              <a:t>信号量</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196752"/>
            <a:ext cx="8229600" cy="4525963"/>
          </a:xfrm>
        </p:spPr>
        <p:txBody>
          <a:bodyPr/>
          <a:lstStyle/>
          <a:p>
            <a:pPr>
              <a:spcAft>
                <a:spcPct val="20000"/>
              </a:spcAft>
              <a:buFont typeface="Arial" pitchFamily="34" charset="0"/>
              <a:buNone/>
            </a:pPr>
            <a:r>
              <a:rPr lang="zh-CN" altLang="en-US" dirty="0">
                <a:latin typeface="+mn-ea"/>
              </a:rPr>
              <a:t>         交通信号灯：红灯停，绿灯行</a:t>
            </a:r>
          </a:p>
        </p:txBody>
      </p:sp>
      <p:pic>
        <p:nvPicPr>
          <p:cNvPr id="47" name="Picture 2" descr="http://cartoon.officecn.com/upload/20075151028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52835"/>
            <a:ext cx="5616624" cy="421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5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ircle(in)">
                                      <p:cBhvr>
                                        <p:cTn id="12"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07504" y="1124744"/>
            <a:ext cx="8784976" cy="4953000"/>
          </a:xfrm>
        </p:spPr>
        <p:txBody>
          <a:bodyPr/>
          <a:lstStyle/>
          <a:p>
            <a:pPr>
              <a:spcAft>
                <a:spcPct val="20000"/>
              </a:spcAft>
            </a:pPr>
            <a:r>
              <a:rPr lang="zh-CN" altLang="en-US" b="0" dirty="0">
                <a:latin typeface="+mn-ea"/>
              </a:rPr>
              <a:t>信号量实现进程互斥与同步的基本原理</a:t>
            </a:r>
            <a:endParaRPr lang="zh-CN" altLang="en-US" sz="1400" b="0" dirty="0">
              <a:latin typeface="+mn-ea"/>
            </a:endParaRPr>
          </a:p>
          <a:p>
            <a:pPr lvl="1" eaLnBrk="1" hangingPunct="1">
              <a:spcAft>
                <a:spcPct val="20000"/>
              </a:spcAft>
            </a:pPr>
            <a:r>
              <a:rPr lang="zh-CN" altLang="en-US" b="0" dirty="0">
                <a:latin typeface="+mn-ea"/>
                <a:ea typeface="+mn-ea"/>
              </a:rPr>
              <a:t>两个或多个进程可以通过传递</a:t>
            </a:r>
            <a:r>
              <a:rPr lang="zh-CN" altLang="en-US" dirty="0">
                <a:solidFill>
                  <a:srgbClr val="FE0000"/>
                </a:solidFill>
                <a:latin typeface="+mn-ea"/>
                <a:ea typeface="+mn-ea"/>
              </a:rPr>
              <a:t>信号</a:t>
            </a:r>
            <a:r>
              <a:rPr lang="zh-CN" altLang="en-US" b="0" dirty="0">
                <a:latin typeface="+mn-ea"/>
                <a:ea typeface="+mn-ea"/>
              </a:rPr>
              <a:t>进行合作</a:t>
            </a:r>
            <a:endParaRPr lang="en-US" altLang="zh-CN" b="0" dirty="0">
              <a:latin typeface="+mn-ea"/>
              <a:ea typeface="+mn-ea"/>
            </a:endParaRPr>
          </a:p>
          <a:p>
            <a:pPr lvl="2">
              <a:spcAft>
                <a:spcPct val="20000"/>
              </a:spcAft>
            </a:pPr>
            <a:r>
              <a:rPr lang="zh-CN" altLang="en-US" sz="2400" b="0" dirty="0">
                <a:solidFill>
                  <a:schemeClr val="tx2"/>
                </a:solidFill>
                <a:latin typeface="+mn-ea"/>
                <a:ea typeface="+mn-ea"/>
              </a:rPr>
              <a:t>迫使进程在某个位置暂时停止执行（</a:t>
            </a:r>
            <a:r>
              <a:rPr lang="zh-CN" altLang="en-US" sz="2400" dirty="0">
                <a:solidFill>
                  <a:srgbClr val="FF0000"/>
                </a:solidFill>
                <a:latin typeface="+mn-ea"/>
                <a:ea typeface="+mn-ea"/>
              </a:rPr>
              <a:t>阻塞</a:t>
            </a:r>
            <a:r>
              <a:rPr lang="zh-CN" altLang="en-US" sz="2400" b="0" dirty="0">
                <a:solidFill>
                  <a:schemeClr val="tx2"/>
                </a:solidFill>
                <a:latin typeface="+mn-ea"/>
                <a:ea typeface="+mn-ea"/>
              </a:rPr>
              <a:t>）</a:t>
            </a:r>
            <a:endParaRPr lang="en-US" altLang="zh-CN" sz="2400" b="0" dirty="0">
              <a:solidFill>
                <a:schemeClr val="tx2"/>
              </a:solidFill>
              <a:latin typeface="+mn-ea"/>
              <a:ea typeface="+mn-ea"/>
            </a:endParaRPr>
          </a:p>
          <a:p>
            <a:pPr lvl="2">
              <a:spcAft>
                <a:spcPct val="20000"/>
              </a:spcAft>
            </a:pPr>
            <a:r>
              <a:rPr lang="zh-CN" altLang="en-US" sz="2400" b="0" dirty="0">
                <a:solidFill>
                  <a:schemeClr val="tx2"/>
                </a:solidFill>
                <a:latin typeface="+mn-ea"/>
                <a:ea typeface="+mn-ea"/>
              </a:rPr>
              <a:t>直到它收到一个可以“向前推进”的信号（</a:t>
            </a:r>
            <a:r>
              <a:rPr lang="zh-CN" altLang="en-US" sz="2400" dirty="0">
                <a:solidFill>
                  <a:srgbClr val="FF0000"/>
                </a:solidFill>
                <a:latin typeface="+mn-ea"/>
                <a:ea typeface="+mn-ea"/>
              </a:rPr>
              <a:t>被唤醒</a:t>
            </a:r>
            <a:r>
              <a:rPr lang="zh-CN" altLang="en-US" sz="2400" b="0" dirty="0">
                <a:solidFill>
                  <a:schemeClr val="tx2"/>
                </a:solidFill>
                <a:latin typeface="+mn-ea"/>
                <a:ea typeface="+mn-ea"/>
              </a:rPr>
              <a:t>）。</a:t>
            </a:r>
          </a:p>
          <a:p>
            <a:pPr lvl="1" eaLnBrk="1" hangingPunct="1">
              <a:spcAft>
                <a:spcPct val="20000"/>
              </a:spcAft>
            </a:pPr>
            <a:r>
              <a:rPr lang="zh-CN" altLang="en-US" b="0" dirty="0">
                <a:latin typeface="+mn-ea"/>
                <a:ea typeface="+mn-ea"/>
              </a:rPr>
              <a:t>将实现信号灯作用的变量称为</a:t>
            </a:r>
            <a:r>
              <a:rPr lang="zh-CN" altLang="en-US" dirty="0">
                <a:solidFill>
                  <a:srgbClr val="FE0000"/>
                </a:solidFill>
                <a:latin typeface="+mn-ea"/>
                <a:ea typeface="+mn-ea"/>
              </a:rPr>
              <a:t>信号量</a:t>
            </a:r>
            <a:endParaRPr lang="en-US" altLang="zh-CN" b="0" dirty="0">
              <a:latin typeface="+mn-ea"/>
              <a:ea typeface="+mn-ea"/>
            </a:endParaRPr>
          </a:p>
        </p:txBody>
      </p:sp>
    </p:spTree>
    <p:extLst>
      <p:ext uri="{BB962C8B-B14F-4D97-AF65-F5344CB8AC3E}">
        <p14:creationId xmlns:p14="http://schemas.microsoft.com/office/powerpoint/2010/main" val="216476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2.12 </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并发的原理</a:t>
            </a:r>
          </a:p>
        </p:txBody>
      </p:sp>
      <p:sp>
        <p:nvSpPr>
          <p:cNvPr id="3" name="内容占位符 2"/>
          <p:cNvSpPr>
            <a:spLocks noGrp="1"/>
          </p:cNvSpPr>
          <p:nvPr>
            <p:ph idx="4294967295"/>
          </p:nvPr>
        </p:nvSpPr>
        <p:spPr>
          <a:xfrm>
            <a:off x="467866" y="1844477"/>
            <a:ext cx="8136582" cy="3960787"/>
          </a:xfrm>
        </p:spPr>
        <p:txBody>
          <a:bodyPr/>
          <a:lstStyle/>
          <a:p>
            <a:pPr>
              <a:lnSpc>
                <a:spcPct val="120000"/>
              </a:lnSpc>
              <a:spcAft>
                <a:spcPct val="20000"/>
              </a:spcAft>
            </a:pPr>
            <a:r>
              <a:rPr lang="zh-CN" altLang="en-US" b="0" dirty="0"/>
              <a:t>多道程序设计为什么需要同步？</a:t>
            </a:r>
            <a:endParaRPr lang="en-US" altLang="zh-CN" b="0" dirty="0"/>
          </a:p>
          <a:p>
            <a:pPr lvl="1">
              <a:lnSpc>
                <a:spcPct val="120000"/>
              </a:lnSpc>
            </a:pPr>
            <a:r>
              <a:rPr lang="zh-CN" altLang="en-US" dirty="0">
                <a:solidFill>
                  <a:srgbClr val="FF0000"/>
                </a:solidFill>
                <a:latin typeface="+mj-ea"/>
                <a:ea typeface="+mj-ea"/>
              </a:rPr>
              <a:t>进程</a:t>
            </a:r>
            <a:r>
              <a:rPr lang="zh-CN" altLang="en-US" b="0" dirty="0">
                <a:latin typeface="+mj-ea"/>
                <a:ea typeface="+mj-ea"/>
              </a:rPr>
              <a:t>是计算机中的</a:t>
            </a:r>
            <a:r>
              <a:rPr lang="zh-CN" altLang="en-US" dirty="0">
                <a:solidFill>
                  <a:srgbClr val="7030A0"/>
                </a:solidFill>
                <a:latin typeface="+mj-ea"/>
                <a:ea typeface="+mj-ea"/>
              </a:rPr>
              <a:t>独立个体</a:t>
            </a:r>
            <a:r>
              <a:rPr lang="zh-CN" altLang="en-US" b="0" dirty="0">
                <a:latin typeface="+mj-ea"/>
                <a:ea typeface="+mj-ea"/>
              </a:rPr>
              <a:t>，且具有</a:t>
            </a:r>
            <a:r>
              <a:rPr lang="zh-CN" altLang="en-US" dirty="0">
                <a:solidFill>
                  <a:srgbClr val="7030A0"/>
                </a:solidFill>
                <a:latin typeface="+mj-ea"/>
                <a:ea typeface="+mj-ea"/>
              </a:rPr>
              <a:t>异步性</a:t>
            </a:r>
            <a:r>
              <a:rPr lang="zh-CN" altLang="en-US" b="0" dirty="0">
                <a:latin typeface="+mj-ea"/>
                <a:ea typeface="+mj-ea"/>
              </a:rPr>
              <a:t>、</a:t>
            </a:r>
            <a:r>
              <a:rPr lang="zh-CN" altLang="en-US" dirty="0">
                <a:solidFill>
                  <a:srgbClr val="7030A0"/>
                </a:solidFill>
                <a:latin typeface="+mj-ea"/>
                <a:ea typeface="+mj-ea"/>
              </a:rPr>
              <a:t>并发性</a:t>
            </a:r>
            <a:endParaRPr lang="en-US" altLang="zh-CN" dirty="0">
              <a:solidFill>
                <a:srgbClr val="7030A0"/>
              </a:solidFill>
              <a:latin typeface="+mj-ea"/>
              <a:ea typeface="+mj-ea"/>
            </a:endParaRPr>
          </a:p>
          <a:p>
            <a:pPr lvl="1">
              <a:lnSpc>
                <a:spcPct val="120000"/>
              </a:lnSpc>
            </a:pPr>
            <a:r>
              <a:rPr lang="zh-CN" altLang="en-US" dirty="0">
                <a:solidFill>
                  <a:srgbClr val="FF0000"/>
                </a:solidFill>
                <a:latin typeface="+mj-ea"/>
                <a:ea typeface="+mj-ea"/>
              </a:rPr>
              <a:t>资源</a:t>
            </a:r>
            <a:r>
              <a:rPr lang="zh-CN" altLang="en-US" b="0" dirty="0">
                <a:latin typeface="+mj-ea"/>
                <a:ea typeface="+mj-ea"/>
              </a:rPr>
              <a:t>是计算机中的</a:t>
            </a:r>
            <a:r>
              <a:rPr lang="zh-CN" altLang="en-US" dirty="0">
                <a:solidFill>
                  <a:srgbClr val="7030A0"/>
                </a:solidFill>
                <a:latin typeface="+mj-ea"/>
                <a:ea typeface="+mj-ea"/>
              </a:rPr>
              <a:t>稀缺个体</a:t>
            </a:r>
            <a:r>
              <a:rPr lang="zh-CN" altLang="en-US" b="0" dirty="0">
                <a:latin typeface="+mj-ea"/>
                <a:ea typeface="+mj-ea"/>
              </a:rPr>
              <a:t>，需</a:t>
            </a:r>
            <a:r>
              <a:rPr lang="zh-CN" altLang="en-US" dirty="0">
                <a:solidFill>
                  <a:srgbClr val="7030A0"/>
                </a:solidFill>
                <a:latin typeface="+mj-ea"/>
                <a:ea typeface="+mj-ea"/>
              </a:rPr>
              <a:t>共享</a:t>
            </a:r>
            <a:r>
              <a:rPr lang="zh-CN" altLang="en-US" b="0" dirty="0">
                <a:latin typeface="+mj-ea"/>
                <a:ea typeface="+mj-ea"/>
              </a:rPr>
              <a:t>，如</a:t>
            </a:r>
            <a:r>
              <a:rPr lang="en-US" altLang="zh-CN" b="0" dirty="0">
                <a:latin typeface="+mj-ea"/>
                <a:ea typeface="+mj-ea"/>
              </a:rPr>
              <a:t>CPU</a:t>
            </a:r>
            <a:r>
              <a:rPr lang="zh-CN" altLang="en-US" b="0" dirty="0">
                <a:latin typeface="+mj-ea"/>
                <a:ea typeface="+mj-ea"/>
              </a:rPr>
              <a:t>、内存、</a:t>
            </a:r>
            <a:r>
              <a:rPr lang="en-US" altLang="zh-CN" b="0" dirty="0">
                <a:latin typeface="+mj-ea"/>
                <a:ea typeface="+mj-ea"/>
              </a:rPr>
              <a:t>I/O</a:t>
            </a:r>
            <a:r>
              <a:rPr lang="zh-CN" altLang="en-US" b="0" dirty="0">
                <a:latin typeface="+mj-ea"/>
                <a:ea typeface="+mj-ea"/>
              </a:rPr>
              <a:t>设备</a:t>
            </a:r>
            <a:endParaRPr lang="en-US" altLang="zh-CN" b="0" dirty="0">
              <a:latin typeface="+mj-ea"/>
              <a:ea typeface="+mj-ea"/>
            </a:endParaRPr>
          </a:p>
          <a:p>
            <a:pPr lvl="1">
              <a:lnSpc>
                <a:spcPct val="120000"/>
              </a:lnSpc>
            </a:pPr>
            <a:r>
              <a:rPr lang="zh-CN" altLang="en-US" b="0" dirty="0">
                <a:latin typeface="+mj-ea"/>
                <a:ea typeface="+mj-ea"/>
              </a:rPr>
              <a:t>进程之间可能需要</a:t>
            </a:r>
            <a:r>
              <a:rPr lang="zh-CN" altLang="en-US" dirty="0">
                <a:solidFill>
                  <a:srgbClr val="FF0000"/>
                </a:solidFill>
                <a:latin typeface="+mj-ea"/>
                <a:ea typeface="+mj-ea"/>
              </a:rPr>
              <a:t>协作</a:t>
            </a:r>
            <a:r>
              <a:rPr lang="zh-CN" altLang="en-US" b="0" dirty="0">
                <a:latin typeface="+mj-ea"/>
                <a:ea typeface="+mj-ea"/>
              </a:rPr>
              <a:t>完成任务</a:t>
            </a:r>
            <a:r>
              <a:rPr lang="en-US" altLang="zh-CN" b="0" dirty="0">
                <a:latin typeface="+mj-ea"/>
                <a:ea typeface="+mj-ea"/>
              </a:rPr>
              <a:t>,</a:t>
            </a:r>
            <a:r>
              <a:rPr lang="zh-CN" altLang="en-US" b="0" dirty="0">
                <a:latin typeface="+mj-ea"/>
                <a:ea typeface="+mj-ea"/>
              </a:rPr>
              <a:t>如</a:t>
            </a:r>
            <a:r>
              <a:rPr lang="en-US" altLang="zh-CN" b="0" dirty="0">
                <a:latin typeface="+mj-ea"/>
                <a:ea typeface="+mj-ea"/>
              </a:rPr>
              <a:t>C/S</a:t>
            </a:r>
            <a:r>
              <a:rPr lang="zh-CN" altLang="en-US" b="0" dirty="0">
                <a:latin typeface="+mj-ea"/>
                <a:ea typeface="+mj-ea"/>
              </a:rPr>
              <a:t>程序</a:t>
            </a:r>
            <a:endParaRPr lang="en-US" altLang="zh-CN" b="0" dirty="0"/>
          </a:p>
        </p:txBody>
      </p:sp>
    </p:spTree>
    <p:extLst>
      <p:ext uri="{BB962C8B-B14F-4D97-AF65-F5344CB8AC3E}">
        <p14:creationId xmlns:p14="http://schemas.microsoft.com/office/powerpoint/2010/main" val="7646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DE3A1-B562-C84E-B361-ADFDD99E3D5F}"/>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graphicFrame>
        <p:nvGraphicFramePr>
          <p:cNvPr id="4" name="Content Placeholder 3">
            <a:extLst>
              <a:ext uri="{FF2B5EF4-FFF2-40B4-BE49-F238E27FC236}">
                <a16:creationId xmlns:a16="http://schemas.microsoft.com/office/drawing/2014/main" id="{8BAD5E18-5C5C-964D-AA72-07518C647047}"/>
              </a:ext>
            </a:extLst>
          </p:cNvPr>
          <p:cNvGraphicFramePr>
            <a:graphicFrameLocks noGrp="1"/>
          </p:cNvGraphicFramePr>
          <p:nvPr>
            <p:ph idx="1"/>
            <p:extLst>
              <p:ext uri="{D42A27DB-BD31-4B8C-83A1-F6EECF244321}">
                <p14:modId xmlns:p14="http://schemas.microsoft.com/office/powerpoint/2010/main" val="3425010808"/>
              </p:ext>
            </p:extLst>
          </p:nvPr>
        </p:nvGraphicFramePr>
        <p:xfrm>
          <a:off x="394564" y="1090732"/>
          <a:ext cx="841849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1ACF5CC-A954-BB49-B04A-2D81A52B9C70}"/>
              </a:ext>
            </a:extLst>
          </p:cNvPr>
          <p:cNvSpPr txBox="1"/>
          <p:nvPr/>
        </p:nvSpPr>
        <p:spPr>
          <a:xfrm>
            <a:off x="296088" y="3193333"/>
            <a:ext cx="8577336" cy="2862322"/>
          </a:xfrm>
          <a:prstGeom prst="rect">
            <a:avLst/>
          </a:prstGeom>
          <a:blipFill rotWithShape="1">
            <a:blip r:embed="rId7"/>
            <a:tile tx="0" ty="0" sx="100000" sy="100000" flip="none" algn="tl"/>
          </a:blipFill>
        </p:spPr>
        <p:txBody>
          <a:bodyPr wrap="square" rtlCol="0">
            <a:spAutoFit/>
          </a:bodyPr>
          <a:lstStyle/>
          <a:p>
            <a:pPr marL="919163" lvl="0" indent="-457200">
              <a:spcBef>
                <a:spcPts val="1200"/>
              </a:spcBef>
              <a:buFont typeface="+mj-lt"/>
              <a:buAutoNum type="arabicParenR"/>
            </a:pPr>
            <a:r>
              <a:rPr lang="zh-CN" altLang="en-US" sz="2400" dirty="0">
                <a:solidFill>
                  <a:schemeClr val="bg2">
                    <a:lumMod val="25000"/>
                  </a:schemeClr>
                </a:solidFill>
                <a:latin typeface="+mn-ea"/>
                <a:ea typeface="+mn-ea"/>
              </a:rPr>
              <a:t>一个信号量可以初始化为非负数</a:t>
            </a:r>
            <a:endParaRPr lang="en-US" altLang="zh-CN" sz="2400" dirty="0">
              <a:solidFill>
                <a:schemeClr val="bg2">
                  <a:lumMod val="25000"/>
                </a:schemeClr>
              </a:solidFill>
              <a:latin typeface="+mn-ea"/>
              <a:ea typeface="+mn-ea"/>
            </a:endParaRPr>
          </a:p>
          <a:p>
            <a:pPr marL="919163" lvl="0" indent="-457200">
              <a:spcBef>
                <a:spcPts val="1200"/>
              </a:spcBef>
              <a:buFont typeface="+mj-lt"/>
              <a:buAutoNum type="arabicParenR"/>
            </a:pPr>
            <a:r>
              <a:rPr lang="en-US" sz="2400" b="1" dirty="0" err="1">
                <a:solidFill>
                  <a:srgbClr val="FF0000"/>
                </a:solidFill>
                <a:latin typeface="+mn-ea"/>
                <a:ea typeface="+mn-ea"/>
              </a:rPr>
              <a:t>semWait</a:t>
            </a:r>
            <a:r>
              <a:rPr lang="en-US" sz="2400" b="1" dirty="0">
                <a:solidFill>
                  <a:srgbClr val="FF0000"/>
                </a:solidFill>
                <a:latin typeface="+mn-ea"/>
                <a:ea typeface="+mn-ea"/>
              </a:rPr>
              <a:t> </a:t>
            </a:r>
            <a:r>
              <a:rPr lang="zh-CN" altLang="en-US" sz="2400" dirty="0">
                <a:solidFill>
                  <a:srgbClr val="FF0000"/>
                </a:solidFill>
                <a:latin typeface="+mn-ea"/>
                <a:ea typeface="+mn-ea"/>
              </a:rPr>
              <a:t>（</a:t>
            </a:r>
            <a:r>
              <a:rPr lang="en-US" altLang="zh-CN" sz="2400" b="1" dirty="0">
                <a:solidFill>
                  <a:srgbClr val="FF0000"/>
                </a:solidFill>
              </a:rPr>
              <a:t>Wait</a:t>
            </a:r>
            <a:r>
              <a:rPr lang="zh-CN" altLang="en-US" sz="2400" dirty="0">
                <a:solidFill>
                  <a:srgbClr val="FF0000"/>
                </a:solidFill>
                <a:latin typeface="+mn-ea"/>
                <a:ea typeface="+mn-ea"/>
              </a:rPr>
              <a:t>或</a:t>
            </a:r>
            <a:r>
              <a:rPr lang="en-US" altLang="zh-CN" sz="2400" b="1" dirty="0">
                <a:solidFill>
                  <a:srgbClr val="FF0000"/>
                </a:solidFill>
              </a:rPr>
              <a:t>P</a:t>
            </a:r>
            <a:r>
              <a:rPr lang="zh-CN" altLang="en-US" sz="2400" dirty="0">
                <a:solidFill>
                  <a:srgbClr val="FF0000"/>
                </a:solidFill>
                <a:latin typeface="+mn-ea"/>
                <a:ea typeface="+mn-ea"/>
              </a:rPr>
              <a:t>）</a:t>
            </a:r>
            <a:r>
              <a:rPr lang="zh-CN" altLang="en-US" sz="2400" dirty="0">
                <a:solidFill>
                  <a:schemeClr val="bg2">
                    <a:lumMod val="25000"/>
                  </a:schemeClr>
                </a:solidFill>
                <a:latin typeface="+mn-ea"/>
                <a:ea typeface="+mn-ea"/>
              </a:rPr>
              <a:t>操作使信号量的值减少</a:t>
            </a:r>
            <a:r>
              <a:rPr lang="en-US" altLang="zh-CN" sz="2400" dirty="0">
                <a:solidFill>
                  <a:schemeClr val="bg2">
                    <a:lumMod val="25000"/>
                  </a:schemeClr>
                </a:solidFill>
                <a:latin typeface="+mn-ea"/>
                <a:ea typeface="+mn-ea"/>
              </a:rPr>
              <a:t>1</a:t>
            </a:r>
            <a:r>
              <a:rPr lang="zh-CN" altLang="en-US" sz="2400" dirty="0">
                <a:solidFill>
                  <a:schemeClr val="bg2">
                    <a:lumMod val="25000"/>
                  </a:schemeClr>
                </a:solidFill>
                <a:latin typeface="+mn-ea"/>
                <a:ea typeface="+mn-ea"/>
              </a:rPr>
              <a:t>，若值变为负数，则阻塞执行</a:t>
            </a:r>
            <a:r>
              <a:rPr lang="en-US" altLang="zh-CN" sz="2400" dirty="0" err="1">
                <a:solidFill>
                  <a:schemeClr val="bg2">
                    <a:lumMod val="25000"/>
                  </a:schemeClr>
                </a:solidFill>
                <a:latin typeface="+mn-ea"/>
              </a:rPr>
              <a:t>semWait</a:t>
            </a:r>
            <a:r>
              <a:rPr lang="en-US" altLang="zh-CN" sz="2400" dirty="0">
                <a:solidFill>
                  <a:schemeClr val="bg2">
                    <a:lumMod val="25000"/>
                  </a:schemeClr>
                </a:solidFill>
                <a:latin typeface="+mn-ea"/>
              </a:rPr>
              <a:t>( Wait</a:t>
            </a:r>
            <a:r>
              <a:rPr lang="zh-CN" altLang="en-US" sz="2400" dirty="0">
                <a:solidFill>
                  <a:schemeClr val="bg2">
                    <a:lumMod val="25000"/>
                  </a:schemeClr>
                </a:solidFill>
                <a:latin typeface="+mn-ea"/>
              </a:rPr>
              <a:t>或</a:t>
            </a:r>
            <a:r>
              <a:rPr lang="en-US" altLang="zh-CN" sz="2400" dirty="0">
                <a:solidFill>
                  <a:schemeClr val="bg2">
                    <a:lumMod val="25000"/>
                  </a:schemeClr>
                </a:solidFill>
                <a:latin typeface="+mn-ea"/>
              </a:rPr>
              <a:t>P)</a:t>
            </a:r>
            <a:r>
              <a:rPr lang="zh-CN" altLang="en-US" sz="2400" dirty="0">
                <a:solidFill>
                  <a:schemeClr val="bg2">
                    <a:lumMod val="25000"/>
                  </a:schemeClr>
                </a:solidFill>
                <a:latin typeface="+mn-ea"/>
                <a:ea typeface="+mn-ea"/>
              </a:rPr>
              <a:t>操作的进程</a:t>
            </a:r>
            <a:endParaRPr lang="en-US" sz="2400" dirty="0">
              <a:solidFill>
                <a:schemeClr val="bg2">
                  <a:lumMod val="25000"/>
                </a:schemeClr>
              </a:solidFill>
              <a:latin typeface="+mn-ea"/>
              <a:ea typeface="+mn-ea"/>
            </a:endParaRPr>
          </a:p>
          <a:p>
            <a:pPr marL="919163" lvl="0" indent="-457200">
              <a:spcBef>
                <a:spcPts val="1200"/>
              </a:spcBef>
              <a:buFont typeface="+mj-lt"/>
              <a:buAutoNum type="arabicParenR"/>
            </a:pPr>
            <a:r>
              <a:rPr lang="en-US" altLang="zh-CN" sz="2400" b="1" dirty="0" err="1">
                <a:solidFill>
                  <a:srgbClr val="FF0000"/>
                </a:solidFill>
                <a:latin typeface="+mn-lt"/>
                <a:ea typeface="+mn-ea"/>
              </a:rPr>
              <a:t>semSignal</a:t>
            </a:r>
            <a:r>
              <a:rPr lang="zh-CN" altLang="en-US" sz="2400" dirty="0">
                <a:solidFill>
                  <a:srgbClr val="FF0000"/>
                </a:solidFill>
                <a:latin typeface="+mn-lt"/>
                <a:ea typeface="+mn-ea"/>
              </a:rPr>
              <a:t>（</a:t>
            </a:r>
            <a:r>
              <a:rPr lang="en-US" altLang="zh-CN" sz="2400" b="1" dirty="0">
                <a:solidFill>
                  <a:srgbClr val="FF0000"/>
                </a:solidFill>
                <a:latin typeface="+mn-lt"/>
                <a:ea typeface="+mn-ea"/>
              </a:rPr>
              <a:t>Signal</a:t>
            </a:r>
            <a:r>
              <a:rPr lang="zh-CN" altLang="en-US" sz="2400" dirty="0">
                <a:solidFill>
                  <a:srgbClr val="FF0000"/>
                </a:solidFill>
                <a:latin typeface="+mn-lt"/>
                <a:ea typeface="+mn-ea"/>
              </a:rPr>
              <a:t>或</a:t>
            </a:r>
            <a:r>
              <a:rPr lang="en-US" altLang="zh-CN" sz="2400" b="1" dirty="0">
                <a:solidFill>
                  <a:srgbClr val="FF0000"/>
                </a:solidFill>
                <a:latin typeface="+mn-lt"/>
                <a:ea typeface="+mn-ea"/>
              </a:rPr>
              <a:t>V</a:t>
            </a:r>
            <a:r>
              <a:rPr lang="zh-CN" altLang="en-US" sz="2400" dirty="0">
                <a:solidFill>
                  <a:srgbClr val="FF0000"/>
                </a:solidFill>
                <a:latin typeface="+mn-lt"/>
                <a:ea typeface="+mn-ea"/>
              </a:rPr>
              <a:t>）</a:t>
            </a:r>
            <a:r>
              <a:rPr lang="zh-CN" altLang="en-US" sz="2400" dirty="0">
                <a:solidFill>
                  <a:schemeClr val="bg2">
                    <a:lumMod val="25000"/>
                  </a:schemeClr>
                </a:solidFill>
                <a:latin typeface="+mn-lt"/>
                <a:ea typeface="+mn-ea"/>
              </a:rPr>
              <a:t>操作使信号量的值增加</a:t>
            </a:r>
            <a:r>
              <a:rPr lang="en-US" altLang="zh-CN" sz="2400" dirty="0">
                <a:solidFill>
                  <a:schemeClr val="bg2">
                    <a:lumMod val="25000"/>
                  </a:schemeClr>
                </a:solidFill>
                <a:latin typeface="+mn-lt"/>
                <a:ea typeface="+mn-ea"/>
              </a:rPr>
              <a:t>1</a:t>
            </a:r>
            <a:r>
              <a:rPr lang="zh-CN" altLang="en-US" sz="2400" dirty="0">
                <a:solidFill>
                  <a:schemeClr val="bg2">
                    <a:lumMod val="25000"/>
                  </a:schemeClr>
                </a:solidFill>
                <a:latin typeface="+mn-lt"/>
                <a:ea typeface="+mn-ea"/>
              </a:rPr>
              <a:t>，若值小于等于零，则被</a:t>
            </a:r>
            <a:r>
              <a:rPr lang="en-US" altLang="zh-CN" sz="2400" dirty="0" err="1">
                <a:solidFill>
                  <a:schemeClr val="bg2">
                    <a:lumMod val="25000"/>
                  </a:schemeClr>
                </a:solidFill>
                <a:latin typeface="+mn-lt"/>
                <a:ea typeface="+mn-ea"/>
              </a:rPr>
              <a:t>semWait</a:t>
            </a:r>
            <a:r>
              <a:rPr lang="en-US" altLang="zh-CN" sz="2400" dirty="0">
                <a:solidFill>
                  <a:schemeClr val="bg2">
                    <a:lumMod val="25000"/>
                  </a:schemeClr>
                </a:solidFill>
                <a:latin typeface="+mn-lt"/>
                <a:ea typeface="+mn-ea"/>
              </a:rPr>
              <a:t>(Wait</a:t>
            </a:r>
            <a:r>
              <a:rPr lang="zh-CN" altLang="en-US" sz="2400" dirty="0">
                <a:solidFill>
                  <a:schemeClr val="bg2">
                    <a:lumMod val="25000"/>
                  </a:schemeClr>
                </a:solidFill>
                <a:latin typeface="+mn-lt"/>
                <a:ea typeface="+mn-ea"/>
              </a:rPr>
              <a:t>或</a:t>
            </a:r>
            <a:r>
              <a:rPr lang="en-US" altLang="zh-CN" sz="2400" dirty="0">
                <a:solidFill>
                  <a:schemeClr val="bg2">
                    <a:lumMod val="25000"/>
                  </a:schemeClr>
                </a:solidFill>
                <a:latin typeface="+mn-lt"/>
                <a:ea typeface="+mn-ea"/>
              </a:rPr>
              <a:t>P)</a:t>
            </a:r>
            <a:r>
              <a:rPr lang="zh-CN" altLang="en-US" sz="2400" dirty="0">
                <a:solidFill>
                  <a:schemeClr val="bg2">
                    <a:lumMod val="25000"/>
                  </a:schemeClr>
                </a:solidFill>
                <a:latin typeface="+mn-lt"/>
                <a:ea typeface="+mn-ea"/>
              </a:rPr>
              <a:t>阻塞的进程解除阻塞</a:t>
            </a:r>
            <a:endParaRPr lang="en-US" altLang="zh-CN" sz="2400" dirty="0">
              <a:solidFill>
                <a:schemeClr val="bg2">
                  <a:lumMod val="25000"/>
                </a:schemeClr>
              </a:solidFill>
              <a:latin typeface="+mn-lt"/>
              <a:ea typeface="+mn-ea"/>
            </a:endParaRPr>
          </a:p>
          <a:p>
            <a:endParaRPr lang="en-US" sz="1600" dirty="0">
              <a:latin typeface="+mn-ea"/>
              <a:ea typeface="+mn-ea"/>
            </a:endParaRPr>
          </a:p>
        </p:txBody>
      </p:sp>
    </p:spTree>
    <p:extLst>
      <p:ext uri="{BB962C8B-B14F-4D97-AF65-F5344CB8AC3E}">
        <p14:creationId xmlns:p14="http://schemas.microsoft.com/office/powerpoint/2010/main" val="397325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28B26-B979-4F4F-9A31-6B45B646CB5F}"/>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0BC3EE95-D9FA-E54D-B8AE-686417B094F2}"/>
              </a:ext>
            </a:extLst>
          </p:cNvPr>
          <p:cNvSpPr>
            <a:spLocks noGrp="1"/>
          </p:cNvSpPr>
          <p:nvPr>
            <p:ph idx="1"/>
          </p:nvPr>
        </p:nvSpPr>
        <p:spPr>
          <a:xfrm>
            <a:off x="457200" y="1219200"/>
            <a:ext cx="8229600" cy="2425824"/>
          </a:xfrm>
        </p:spPr>
        <p:txBody>
          <a:bodyPr/>
          <a:lstStyle/>
          <a:p>
            <a:pPr marL="0" indent="0">
              <a:buNone/>
            </a:pPr>
            <a:r>
              <a:rPr kumimoji="1" lang="zh-CN" altLang="en-US" dirty="0"/>
              <a:t>信号量分类</a:t>
            </a:r>
            <a:endParaRPr kumimoji="1" lang="en-US" altLang="zh-CN" dirty="0"/>
          </a:p>
          <a:p>
            <a:r>
              <a:rPr kumimoji="1" lang="zh-CN" altLang="en-US" dirty="0"/>
              <a:t>二元信号量：信号量的值只能是</a:t>
            </a:r>
            <a:r>
              <a:rPr kumimoji="1" lang="en-US" altLang="zh-CN" dirty="0"/>
              <a:t>0</a:t>
            </a:r>
            <a:r>
              <a:rPr kumimoji="1" lang="zh-CN" altLang="en-US" dirty="0"/>
              <a:t>或</a:t>
            </a:r>
            <a:r>
              <a:rPr kumimoji="1" lang="en-US" altLang="zh-CN" dirty="0"/>
              <a:t>1</a:t>
            </a:r>
          </a:p>
          <a:p>
            <a:r>
              <a:rPr kumimoji="1" lang="zh-CN" altLang="en-US" dirty="0"/>
              <a:t>计数信号量：非二元信号量</a:t>
            </a:r>
            <a:r>
              <a:rPr kumimoji="1" lang="en-US" altLang="zh-CN" dirty="0"/>
              <a:t>/</a:t>
            </a:r>
            <a:r>
              <a:rPr kumimoji="1" lang="zh-CN" altLang="en-US" dirty="0"/>
              <a:t>一般信号量</a:t>
            </a:r>
          </a:p>
        </p:txBody>
      </p:sp>
    </p:spTree>
    <p:extLst>
      <p:ext uri="{BB962C8B-B14F-4D97-AF65-F5344CB8AC3E}">
        <p14:creationId xmlns:p14="http://schemas.microsoft.com/office/powerpoint/2010/main" val="838461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C74B2-1239-E84E-9C87-D2BAF9A78FD2}"/>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4" name="内容占位符 2">
            <a:extLst>
              <a:ext uri="{FF2B5EF4-FFF2-40B4-BE49-F238E27FC236}">
                <a16:creationId xmlns:a16="http://schemas.microsoft.com/office/drawing/2014/main" id="{A1EBB790-6819-504E-B9B5-3D9924A3A7FF}"/>
              </a:ext>
            </a:extLst>
          </p:cNvPr>
          <p:cNvSpPr>
            <a:spLocks noGrp="1"/>
          </p:cNvSpPr>
          <p:nvPr>
            <p:ph idx="1"/>
          </p:nvPr>
        </p:nvSpPr>
        <p:spPr>
          <a:xfrm>
            <a:off x="179512" y="908720"/>
            <a:ext cx="8856984" cy="720080"/>
          </a:xfrm>
        </p:spPr>
        <p:txBody>
          <a:bodyPr/>
          <a:lstStyle/>
          <a:p>
            <a:r>
              <a:rPr kumimoji="1" lang="zh-CN" altLang="en-US" dirty="0"/>
              <a:t>二元信号量的定义及</a:t>
            </a:r>
            <a:r>
              <a:rPr kumimoji="1" lang="en-US" altLang="zh-CN" dirty="0" err="1"/>
              <a:t>semWait</a:t>
            </a:r>
            <a:r>
              <a:rPr kumimoji="1" lang="zh-CN" altLang="en-US" dirty="0"/>
              <a:t>和</a:t>
            </a:r>
            <a:r>
              <a:rPr kumimoji="1" lang="en-US" altLang="zh-CN" dirty="0" err="1"/>
              <a:t>semSignal</a:t>
            </a:r>
            <a:r>
              <a:rPr kumimoji="1" lang="zh-CN" altLang="en-US" dirty="0"/>
              <a:t>原语操作</a:t>
            </a:r>
          </a:p>
        </p:txBody>
      </p:sp>
      <p:pic>
        <p:nvPicPr>
          <p:cNvPr id="5" name="Picture 6">
            <a:extLst>
              <a:ext uri="{FF2B5EF4-FFF2-40B4-BE49-F238E27FC236}">
                <a16:creationId xmlns:a16="http://schemas.microsoft.com/office/drawing/2014/main" id="{40615324-9891-0147-BE16-3C70BA686BF3}"/>
              </a:ext>
            </a:extLst>
          </p:cNvPr>
          <p:cNvPicPr>
            <a:picLocks noChangeAspect="1"/>
          </p:cNvPicPr>
          <p:nvPr/>
        </p:nvPicPr>
        <p:blipFill>
          <a:blip r:embed="rId2"/>
          <a:srcRect l="12126"/>
          <a:stretch>
            <a:fillRect/>
          </a:stretch>
        </p:blipFill>
        <p:spPr>
          <a:xfrm>
            <a:off x="1389720" y="1340768"/>
            <a:ext cx="6278624" cy="4752528"/>
          </a:xfrm>
          <a:prstGeom prst="rect">
            <a:avLst/>
          </a:prstGeom>
        </p:spPr>
      </p:pic>
      <p:sp>
        <p:nvSpPr>
          <p:cNvPr id="6" name="AutoShape 4">
            <a:extLst>
              <a:ext uri="{FF2B5EF4-FFF2-40B4-BE49-F238E27FC236}">
                <a16:creationId xmlns:a16="http://schemas.microsoft.com/office/drawing/2014/main" id="{722C4D2B-76A0-F540-A372-26E8E04758EB}"/>
              </a:ext>
            </a:extLst>
          </p:cNvPr>
          <p:cNvSpPr>
            <a:spLocks noChangeArrowheads="1"/>
          </p:cNvSpPr>
          <p:nvPr/>
        </p:nvSpPr>
        <p:spPr bwMode="auto">
          <a:xfrm>
            <a:off x="5480050" y="4077072"/>
            <a:ext cx="2520950" cy="792163"/>
          </a:xfrm>
          <a:prstGeom prst="cloudCallout">
            <a:avLst>
              <a:gd name="adj1" fmla="val -53273"/>
              <a:gd name="adj2" fmla="val -56815"/>
            </a:avLst>
          </a:prstGeom>
          <a:solidFill>
            <a:schemeClr val="tx2">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FE0000"/>
                </a:solidFill>
              </a:rPr>
              <a:t>不占</a:t>
            </a:r>
            <a:r>
              <a:rPr lang="en-US" altLang="zh-CN" b="1" dirty="0">
                <a:solidFill>
                  <a:srgbClr val="FE0000"/>
                </a:solidFill>
              </a:rPr>
              <a:t>CPU</a:t>
            </a:r>
            <a:r>
              <a:rPr lang="zh-CN" altLang="en-US" b="1" dirty="0">
                <a:solidFill>
                  <a:srgbClr val="FE0000"/>
                </a:solidFill>
              </a:rPr>
              <a:t>时间，非“忙等”</a:t>
            </a:r>
          </a:p>
        </p:txBody>
      </p:sp>
    </p:spTree>
    <p:extLst>
      <p:ext uri="{BB962C8B-B14F-4D97-AF65-F5344CB8AC3E}">
        <p14:creationId xmlns:p14="http://schemas.microsoft.com/office/powerpoint/2010/main" val="129201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32334-AF0D-9E4E-81FC-6298E0F15719}"/>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C37C4774-3035-9C49-B506-24082FAC910C}"/>
              </a:ext>
            </a:extLst>
          </p:cNvPr>
          <p:cNvSpPr>
            <a:spLocks noGrp="1"/>
          </p:cNvSpPr>
          <p:nvPr>
            <p:ph idx="1"/>
          </p:nvPr>
        </p:nvSpPr>
        <p:spPr>
          <a:xfrm>
            <a:off x="0" y="908720"/>
            <a:ext cx="8892480" cy="625624"/>
          </a:xfrm>
        </p:spPr>
        <p:txBody>
          <a:bodyPr/>
          <a:lstStyle/>
          <a:p>
            <a:r>
              <a:rPr kumimoji="1" lang="zh-CN" altLang="en-US" dirty="0"/>
              <a:t>一般信号量的定义及</a:t>
            </a:r>
            <a:r>
              <a:rPr kumimoji="1" lang="en-US" altLang="zh-CN" dirty="0" err="1"/>
              <a:t>semWait</a:t>
            </a:r>
            <a:r>
              <a:rPr kumimoji="1" lang="zh-CN" altLang="en-US" dirty="0"/>
              <a:t>和</a:t>
            </a:r>
            <a:r>
              <a:rPr kumimoji="1" lang="en-US" altLang="zh-CN" dirty="0" err="1"/>
              <a:t>semSignal</a:t>
            </a:r>
            <a:r>
              <a:rPr kumimoji="1" lang="zh-CN" altLang="en-US" dirty="0"/>
              <a:t>原语操作</a:t>
            </a:r>
          </a:p>
        </p:txBody>
      </p:sp>
      <p:pic>
        <p:nvPicPr>
          <p:cNvPr id="5744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628800"/>
            <a:ext cx="594841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4">
            <a:extLst>
              <a:ext uri="{FF2B5EF4-FFF2-40B4-BE49-F238E27FC236}">
                <a16:creationId xmlns:a16="http://schemas.microsoft.com/office/drawing/2014/main" id="{17BE3291-56F8-E84D-8262-6F5E6DA6724B}"/>
              </a:ext>
            </a:extLst>
          </p:cNvPr>
          <p:cNvSpPr>
            <a:spLocks noChangeArrowheads="1"/>
          </p:cNvSpPr>
          <p:nvPr/>
        </p:nvSpPr>
        <p:spPr bwMode="auto">
          <a:xfrm>
            <a:off x="5148064" y="4077072"/>
            <a:ext cx="2520950" cy="792163"/>
          </a:xfrm>
          <a:prstGeom prst="cloudCallout">
            <a:avLst>
              <a:gd name="adj1" fmla="val -53273"/>
              <a:gd name="adj2" fmla="val -56815"/>
            </a:avLst>
          </a:prstGeom>
          <a:solidFill>
            <a:schemeClr val="tx2">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FE0000"/>
                </a:solidFill>
              </a:rPr>
              <a:t>不占</a:t>
            </a:r>
            <a:r>
              <a:rPr lang="en-US" altLang="zh-CN" b="1" dirty="0">
                <a:solidFill>
                  <a:srgbClr val="FE0000"/>
                </a:solidFill>
              </a:rPr>
              <a:t>CPU</a:t>
            </a:r>
            <a:r>
              <a:rPr lang="zh-CN" altLang="en-US" b="1" dirty="0">
                <a:solidFill>
                  <a:srgbClr val="FE0000"/>
                </a:solidFill>
              </a:rPr>
              <a:t>时间，非“忙等”</a:t>
            </a:r>
          </a:p>
        </p:txBody>
      </p:sp>
    </p:spTree>
    <p:extLst>
      <p:ext uri="{BB962C8B-B14F-4D97-AF65-F5344CB8AC3E}">
        <p14:creationId xmlns:p14="http://schemas.microsoft.com/office/powerpoint/2010/main" val="24277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83D0-2B66-0647-BAA5-CAEA1208169B}"/>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5A9AE0EC-23DA-6640-B234-89D3712187DB}"/>
              </a:ext>
            </a:extLst>
          </p:cNvPr>
          <p:cNvSpPr>
            <a:spLocks noGrp="1"/>
          </p:cNvSpPr>
          <p:nvPr>
            <p:ph idx="1"/>
          </p:nvPr>
        </p:nvSpPr>
        <p:spPr>
          <a:xfrm>
            <a:off x="35496" y="1052736"/>
            <a:ext cx="8517632" cy="1296144"/>
          </a:xfrm>
        </p:spPr>
        <p:txBody>
          <a:bodyPr/>
          <a:lstStyle/>
          <a:p>
            <a:r>
              <a:rPr kumimoji="1" lang="zh-CN" altLang="en-US" dirty="0"/>
              <a:t>计数信号量和二元信号量，都使用队列来组织等待信号量的进程，根据组织方式不同，分为</a:t>
            </a:r>
          </a:p>
        </p:txBody>
      </p:sp>
      <p:graphicFrame>
        <p:nvGraphicFramePr>
          <p:cNvPr id="4" name="Diagram 3">
            <a:extLst>
              <a:ext uri="{FF2B5EF4-FFF2-40B4-BE49-F238E27FC236}">
                <a16:creationId xmlns:a16="http://schemas.microsoft.com/office/drawing/2014/main" id="{C689E24F-5FC0-254A-BB34-4B90AD92B5E1}"/>
              </a:ext>
            </a:extLst>
          </p:cNvPr>
          <p:cNvGraphicFramePr/>
          <p:nvPr>
            <p:extLst>
              <p:ext uri="{D42A27DB-BD31-4B8C-83A1-F6EECF244321}">
                <p14:modId xmlns:p14="http://schemas.microsoft.com/office/powerpoint/2010/main" val="122720392"/>
              </p:ext>
            </p:extLst>
          </p:nvPr>
        </p:nvGraphicFramePr>
        <p:xfrm>
          <a:off x="323528" y="2465437"/>
          <a:ext cx="82296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02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3D3F3-77E3-0649-919C-6E4D817B98DF}"/>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3B446540-645A-3345-B13C-BFCFA0EDD6D5}"/>
              </a:ext>
            </a:extLst>
          </p:cNvPr>
          <p:cNvSpPr>
            <a:spLocks noGrp="1"/>
          </p:cNvSpPr>
          <p:nvPr>
            <p:ph idx="1"/>
          </p:nvPr>
        </p:nvSpPr>
        <p:spPr>
          <a:xfrm>
            <a:off x="11904" y="859160"/>
            <a:ext cx="9024591" cy="481608"/>
          </a:xfrm>
        </p:spPr>
        <p:txBody>
          <a:bodyPr/>
          <a:lstStyle/>
          <a:p>
            <a:r>
              <a:rPr kumimoji="1" lang="zh-CN" altLang="en-US" dirty="0"/>
              <a:t>信号量机制示例：进程</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依赖于进程</a:t>
            </a:r>
            <a:r>
              <a:rPr kumimoji="1" lang="en-US" altLang="zh-CN" dirty="0"/>
              <a:t>D</a:t>
            </a:r>
            <a:r>
              <a:rPr kumimoji="1" lang="zh-CN" altLang="en-US" dirty="0"/>
              <a:t>的结果</a:t>
            </a:r>
          </a:p>
        </p:txBody>
      </p:sp>
      <p:pic>
        <p:nvPicPr>
          <p:cNvPr id="4" name="Picture 6" descr="f5.pdf">
            <a:extLst>
              <a:ext uri="{FF2B5EF4-FFF2-40B4-BE49-F238E27FC236}">
                <a16:creationId xmlns:a16="http://schemas.microsoft.com/office/drawing/2014/main" id="{5DD48449-4E8C-3F4A-9036-EA75C0A780CA}"/>
              </a:ext>
            </a:extLst>
          </p:cNvPr>
          <p:cNvPicPr>
            <a:picLocks noChangeAspect="1"/>
          </p:cNvPicPr>
          <p:nvPr/>
        </p:nvPicPr>
        <p:blipFill rotWithShape="1">
          <a:blip r:embed="rId2"/>
          <a:srcRect t="2727" b="19747"/>
          <a:stretch/>
        </p:blipFill>
        <p:spPr>
          <a:xfrm>
            <a:off x="607335" y="1367298"/>
            <a:ext cx="7781089" cy="4870014"/>
          </a:xfrm>
          <a:prstGeom prst="rect">
            <a:avLst/>
          </a:prstGeom>
          <a:solidFill>
            <a:schemeClr val="bg1"/>
          </a:solidFill>
        </p:spPr>
      </p:pic>
    </p:spTree>
    <p:extLst>
      <p:ext uri="{BB962C8B-B14F-4D97-AF65-F5344CB8AC3E}">
        <p14:creationId xmlns:p14="http://schemas.microsoft.com/office/powerpoint/2010/main" val="2084532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D42A8-62C2-7243-AEE3-5E1F06CB7659}"/>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147FB320-E265-B04F-A93A-3FA9C9C4426D}"/>
              </a:ext>
            </a:extLst>
          </p:cNvPr>
          <p:cNvSpPr>
            <a:spLocks noGrp="1"/>
          </p:cNvSpPr>
          <p:nvPr>
            <p:ph idx="1"/>
          </p:nvPr>
        </p:nvSpPr>
        <p:spPr>
          <a:xfrm>
            <a:off x="304800" y="908720"/>
            <a:ext cx="8229600" cy="648072"/>
          </a:xfrm>
        </p:spPr>
        <p:txBody>
          <a:bodyPr/>
          <a:lstStyle/>
          <a:p>
            <a:r>
              <a:rPr kumimoji="1" lang="zh-CN" altLang="en-US" dirty="0"/>
              <a:t>信号量解决互斥问题</a:t>
            </a:r>
          </a:p>
        </p:txBody>
      </p:sp>
      <p:pic>
        <p:nvPicPr>
          <p:cNvPr id="57550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437501"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395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4F8E2-9208-DC43-A9E9-438161B20616}"/>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F5867EDB-5F06-4747-9AB5-BA0B216C6764}"/>
              </a:ext>
            </a:extLst>
          </p:cNvPr>
          <p:cNvSpPr>
            <a:spLocks noGrp="1"/>
          </p:cNvSpPr>
          <p:nvPr>
            <p:ph idx="1"/>
          </p:nvPr>
        </p:nvSpPr>
        <p:spPr>
          <a:xfrm>
            <a:off x="107504" y="931168"/>
            <a:ext cx="8229600" cy="697632"/>
          </a:xfrm>
        </p:spPr>
        <p:txBody>
          <a:bodyPr/>
          <a:lstStyle/>
          <a:p>
            <a:r>
              <a:rPr kumimoji="1" lang="zh-CN" altLang="en-US" dirty="0"/>
              <a:t>进程</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访问受信号量</a:t>
            </a:r>
            <a:r>
              <a:rPr kumimoji="1" lang="en-US" altLang="zh-CN" dirty="0"/>
              <a:t>lock</a:t>
            </a:r>
            <a:r>
              <a:rPr kumimoji="1" lang="zh-CN" altLang="en-US" dirty="0"/>
              <a:t>保护的共享资源</a:t>
            </a:r>
          </a:p>
        </p:txBody>
      </p:sp>
      <p:pic>
        <p:nvPicPr>
          <p:cNvPr id="4" name="Picture 8" descr="f7.pdf">
            <a:extLst>
              <a:ext uri="{FF2B5EF4-FFF2-40B4-BE49-F238E27FC236}">
                <a16:creationId xmlns:a16="http://schemas.microsoft.com/office/drawing/2014/main" id="{467D9C39-DA7B-E244-B1F3-1D39408CBD65}"/>
              </a:ext>
            </a:extLst>
          </p:cNvPr>
          <p:cNvPicPr>
            <a:picLocks noChangeAspect="1"/>
          </p:cNvPicPr>
          <p:nvPr/>
        </p:nvPicPr>
        <p:blipFill rotWithShape="1">
          <a:blip r:embed="rId2"/>
          <a:srcRect t="11818" b="30191"/>
          <a:stretch/>
        </p:blipFill>
        <p:spPr>
          <a:xfrm>
            <a:off x="683569" y="1581784"/>
            <a:ext cx="7704855" cy="4799544"/>
          </a:xfrm>
          <a:prstGeom prst="rect">
            <a:avLst/>
          </a:prstGeom>
        </p:spPr>
      </p:pic>
    </p:spTree>
    <p:extLst>
      <p:ext uri="{BB962C8B-B14F-4D97-AF65-F5344CB8AC3E}">
        <p14:creationId xmlns:p14="http://schemas.microsoft.com/office/powerpoint/2010/main" val="2923583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663E5-24F0-A449-A381-71345F611D9E}"/>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14 </a:t>
            </a:r>
            <a:r>
              <a:rPr lang="en-US" altLang="zh-CN" dirty="0" err="1">
                <a:latin typeface="Times New Roman" pitchFamily="18" charset="0"/>
                <a:cs typeface="Times New Roman" pitchFamily="18" charset="0"/>
              </a:rPr>
              <a:t>信号量</a:t>
            </a:r>
            <a:endParaRPr kumimoji="1" lang="zh-CN" altLang="en-US" dirty="0"/>
          </a:p>
        </p:txBody>
      </p:sp>
      <p:sp>
        <p:nvSpPr>
          <p:cNvPr id="3" name="内容占位符 2">
            <a:extLst>
              <a:ext uri="{FF2B5EF4-FFF2-40B4-BE49-F238E27FC236}">
                <a16:creationId xmlns:a16="http://schemas.microsoft.com/office/drawing/2014/main" id="{3BB7159F-73D2-5F48-B2F3-D44EB700C68C}"/>
              </a:ext>
            </a:extLst>
          </p:cNvPr>
          <p:cNvSpPr>
            <a:spLocks noGrp="1"/>
          </p:cNvSpPr>
          <p:nvPr>
            <p:ph idx="1"/>
          </p:nvPr>
        </p:nvSpPr>
        <p:spPr>
          <a:xfrm>
            <a:off x="457200" y="1600200"/>
            <a:ext cx="8435280" cy="4525963"/>
          </a:xfrm>
        </p:spPr>
        <p:txBody>
          <a:bodyPr/>
          <a:lstStyle/>
          <a:p>
            <a:r>
              <a:rPr kumimoji="1" lang="zh-CN" altLang="en-US" dirty="0"/>
              <a:t>在任何时候，信号量里</a:t>
            </a:r>
            <a:r>
              <a:rPr kumimoji="1" lang="en-US" altLang="zh-CN" dirty="0"/>
              <a:t>count</a:t>
            </a:r>
            <a:r>
              <a:rPr kumimoji="1" lang="zh-CN" altLang="en-US" dirty="0"/>
              <a:t>值可以解释如下</a:t>
            </a:r>
            <a:endParaRPr kumimoji="1" lang="en-US" altLang="zh-CN" dirty="0"/>
          </a:p>
          <a:p>
            <a:pPr lvl="1"/>
            <a:r>
              <a:rPr kumimoji="1" lang="zh-CN" altLang="en-US" dirty="0"/>
              <a:t> </a:t>
            </a:r>
            <a:r>
              <a:rPr kumimoji="1" lang="en-US" altLang="zh-CN" dirty="0" err="1">
                <a:latin typeface="Times New Roman" panose="02020603050405020304" pitchFamily="18" charset="0"/>
                <a:ea typeface="+mn-ea"/>
              </a:rPr>
              <a:t>s.count</a:t>
            </a:r>
            <a:r>
              <a:rPr kumimoji="1" lang="zh-CN" altLang="en-US" dirty="0">
                <a:latin typeface="Times New Roman" panose="02020603050405020304" pitchFamily="18" charset="0"/>
                <a:ea typeface="+mn-ea"/>
              </a:rPr>
              <a:t> </a:t>
            </a:r>
            <a:r>
              <a:rPr lang="zh-CN" altLang="en-US" dirty="0">
                <a:latin typeface="Times New Roman" panose="02020603050405020304" pitchFamily="18" charset="0"/>
                <a:ea typeface="+mn-ea"/>
              </a:rPr>
              <a:t>≥ </a:t>
            </a:r>
            <a:r>
              <a:rPr lang="en-US" altLang="zh-CN" dirty="0">
                <a:latin typeface="Times New Roman" panose="02020603050405020304" pitchFamily="18" charset="0"/>
                <a:ea typeface="+mn-ea"/>
              </a:rPr>
              <a:t>0, </a:t>
            </a:r>
            <a:r>
              <a:rPr kumimoji="1" lang="en-US" altLang="zh-CN" dirty="0" err="1">
                <a:latin typeface="Times New Roman" panose="02020603050405020304" pitchFamily="18" charset="0"/>
                <a:ea typeface="+mn-ea"/>
              </a:rPr>
              <a:t>s.count</a:t>
            </a:r>
            <a:r>
              <a:rPr kumimoji="1" lang="zh-CN" altLang="en-US" dirty="0">
                <a:latin typeface="Times New Roman" panose="02020603050405020304" pitchFamily="18" charset="0"/>
                <a:ea typeface="+mn-ea"/>
              </a:rPr>
              <a:t> 表示执行</a:t>
            </a:r>
            <a:r>
              <a:rPr kumimoji="1" lang="en-US" altLang="zh-CN" dirty="0" err="1">
                <a:latin typeface="Times New Roman" panose="02020603050405020304" pitchFamily="18" charset="0"/>
                <a:ea typeface="+mn-ea"/>
              </a:rPr>
              <a:t>semWait</a:t>
            </a:r>
            <a:r>
              <a:rPr kumimoji="1" lang="zh-CN" altLang="en-US" dirty="0">
                <a:latin typeface="Times New Roman" panose="02020603050405020304" pitchFamily="18" charset="0"/>
                <a:ea typeface="+mn-ea"/>
              </a:rPr>
              <a:t>（</a:t>
            </a:r>
            <a:r>
              <a:rPr kumimoji="1" lang="en-US" altLang="zh-CN" dirty="0">
                <a:latin typeface="Times New Roman" panose="02020603050405020304" pitchFamily="18" charset="0"/>
                <a:ea typeface="+mn-ea"/>
              </a:rPr>
              <a:t>s</a:t>
            </a:r>
            <a:r>
              <a:rPr kumimoji="1" lang="zh-CN" altLang="en-US" dirty="0">
                <a:latin typeface="Times New Roman" panose="02020603050405020304" pitchFamily="18" charset="0"/>
                <a:ea typeface="+mn-ea"/>
              </a:rPr>
              <a:t>）操作而不被阻塞的进程数（可看作可用资源数）。这种情形信号量可支持同步与互斥。</a:t>
            </a:r>
            <a:endParaRPr kumimoji="1" lang="en-US" altLang="zh-CN" dirty="0">
              <a:latin typeface="Times New Roman" panose="02020603050405020304" pitchFamily="18" charset="0"/>
              <a:ea typeface="+mn-ea"/>
            </a:endParaRPr>
          </a:p>
          <a:p>
            <a:pPr lvl="1"/>
            <a:r>
              <a:rPr kumimoji="1" lang="zh-CN" altLang="en-US" dirty="0">
                <a:latin typeface="Times New Roman" panose="02020603050405020304" pitchFamily="18" charset="0"/>
                <a:ea typeface="+mn-ea"/>
              </a:rPr>
              <a:t> </a:t>
            </a:r>
            <a:r>
              <a:rPr kumimoji="1" lang="en-US" altLang="zh-CN" dirty="0" err="1">
                <a:latin typeface="Times New Roman" panose="02020603050405020304" pitchFamily="18" charset="0"/>
                <a:ea typeface="+mn-ea"/>
              </a:rPr>
              <a:t>s.count</a:t>
            </a:r>
            <a:r>
              <a:rPr kumimoji="1" lang="zh-CN" altLang="en-US" dirty="0">
                <a:latin typeface="Times New Roman" panose="02020603050405020304" pitchFamily="18" charset="0"/>
                <a:ea typeface="+mn-ea"/>
              </a:rPr>
              <a:t> </a:t>
            </a:r>
            <a:r>
              <a:rPr kumimoji="1" lang="en-US" altLang="zh-CN" dirty="0">
                <a:latin typeface="Times New Roman" panose="02020603050405020304" pitchFamily="18" charset="0"/>
                <a:ea typeface="+mn-ea"/>
              </a:rPr>
              <a:t>&lt;</a:t>
            </a:r>
            <a:r>
              <a:rPr lang="zh-CN" altLang="en-US" dirty="0">
                <a:latin typeface="Times New Roman" panose="02020603050405020304" pitchFamily="18" charset="0"/>
                <a:ea typeface="+mn-ea"/>
              </a:rPr>
              <a:t> </a:t>
            </a:r>
            <a:r>
              <a:rPr lang="en-US" altLang="zh-CN" dirty="0">
                <a:latin typeface="Times New Roman" panose="02020603050405020304" pitchFamily="18" charset="0"/>
                <a:ea typeface="+mn-ea"/>
              </a:rPr>
              <a:t>0, </a:t>
            </a:r>
            <a:r>
              <a:rPr kumimoji="1" lang="en-US" altLang="zh-CN" dirty="0" err="1">
                <a:latin typeface="Times New Roman" panose="02020603050405020304" pitchFamily="18" charset="0"/>
                <a:ea typeface="+mn-ea"/>
              </a:rPr>
              <a:t>s.count</a:t>
            </a:r>
            <a:r>
              <a:rPr kumimoji="1" lang="zh-CN" altLang="en-US" dirty="0">
                <a:latin typeface="Times New Roman" panose="02020603050405020304" pitchFamily="18" charset="0"/>
                <a:ea typeface="+mn-ea"/>
              </a:rPr>
              <a:t> 表示阻塞在</a:t>
            </a:r>
            <a:r>
              <a:rPr kumimoji="1" lang="en-US" altLang="zh-CN" dirty="0" err="1">
                <a:latin typeface="Times New Roman" panose="02020603050405020304" pitchFamily="18" charset="0"/>
                <a:ea typeface="+mn-ea"/>
              </a:rPr>
              <a:t>s.queue</a:t>
            </a:r>
            <a:r>
              <a:rPr kumimoji="1" lang="zh-CN" altLang="en-US" dirty="0">
                <a:latin typeface="Times New Roman" panose="02020603050405020304" pitchFamily="18" charset="0"/>
                <a:ea typeface="+mn-ea"/>
              </a:rPr>
              <a:t>队列上的进程数。</a:t>
            </a:r>
            <a:endParaRPr kumimoji="1" lang="en-US" altLang="zh-CN" dirty="0">
              <a:latin typeface="Times New Roman" panose="02020603050405020304" pitchFamily="18" charset="0"/>
              <a:ea typeface="+mn-ea"/>
            </a:endParaRPr>
          </a:p>
          <a:p>
            <a:pPr lvl="1"/>
            <a:endParaRPr kumimoji="1" lang="zh-CN" altLang="en-US" dirty="0"/>
          </a:p>
        </p:txBody>
      </p:sp>
    </p:spTree>
    <p:extLst>
      <p:ext uri="{BB962C8B-B14F-4D97-AF65-F5344CB8AC3E}">
        <p14:creationId xmlns:p14="http://schemas.microsoft.com/office/powerpoint/2010/main" val="1161932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en-US" b="1" dirty="0">
                <a:latin typeface="Times New Roman" pitchFamily="18" charset="0"/>
                <a:ea typeface="黑体" pitchFamily="49" charset="-122"/>
                <a:cs typeface="Times New Roman" pitchFamily="18" charset="0"/>
              </a:rPr>
              <a:t>2.</a:t>
            </a:r>
            <a:r>
              <a:rPr lang="en-US" altLang="zh-CN" b="1" dirty="0">
                <a:latin typeface="Times New Roman" pitchFamily="18" charset="0"/>
                <a:ea typeface="黑体" pitchFamily="49" charset="-122"/>
                <a:cs typeface="Times New Roman" pitchFamily="18" charset="0"/>
              </a:rPr>
              <a:t>15</a:t>
            </a:r>
            <a:r>
              <a:rPr lang="en-US" altLang="en-US" b="1" dirty="0">
                <a:latin typeface="Times New Roman" pitchFamily="18" charset="0"/>
                <a:ea typeface="黑体" pitchFamily="49" charset="-122"/>
                <a:cs typeface="Times New Roman" pitchFamily="18" charset="0"/>
              </a:rPr>
              <a:t> </a:t>
            </a:r>
            <a:r>
              <a:rPr lang="en-US" altLang="en-US" b="1" dirty="0" err="1">
                <a:latin typeface="Times New Roman" pitchFamily="18" charset="0"/>
                <a:ea typeface="黑体" pitchFamily="49" charset="-122"/>
                <a:cs typeface="Times New Roman" pitchFamily="18" charset="0"/>
              </a:rPr>
              <a:t>生产者</a:t>
            </a:r>
            <a:r>
              <a:rPr lang="en-US" altLang="en-US" b="1" dirty="0">
                <a:latin typeface="Times New Roman" pitchFamily="18" charset="0"/>
                <a:ea typeface="黑体" pitchFamily="49" charset="-122"/>
                <a:cs typeface="Times New Roman" pitchFamily="18" charset="0"/>
              </a:rPr>
              <a:t>/</a:t>
            </a:r>
            <a:r>
              <a:rPr lang="en-US" altLang="en-US" b="1"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graphicFrame>
        <p:nvGraphicFramePr>
          <p:cNvPr id="4" name="内容占位符 7"/>
          <p:cNvGraphicFramePr>
            <a:graphicFrameLocks noGrp="1"/>
          </p:cNvGraphicFramePr>
          <p:nvPr>
            <p:ph idx="1"/>
          </p:nvPr>
        </p:nvGraphicFramePr>
        <p:xfrm>
          <a:off x="395536" y="1804349"/>
          <a:ext cx="8064896" cy="4216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4294967295"/>
          </p:nvPr>
        </p:nvSpPr>
        <p:spPr>
          <a:xfrm>
            <a:off x="0" y="1052513"/>
            <a:ext cx="8229600" cy="4525962"/>
          </a:xfrm>
        </p:spPr>
        <p:txBody>
          <a:bodyPr/>
          <a:lstStyle/>
          <a:p>
            <a:pPr>
              <a:spcAft>
                <a:spcPct val="20000"/>
              </a:spcAft>
            </a:pPr>
            <a:r>
              <a:rPr lang="zh-CN" altLang="en-US" b="0" dirty="0"/>
              <a:t>经典同步问题</a:t>
            </a:r>
          </a:p>
        </p:txBody>
      </p:sp>
    </p:spTree>
    <p:extLst>
      <p:ext uri="{BB962C8B-B14F-4D97-AF65-F5344CB8AC3E}">
        <p14:creationId xmlns:p14="http://schemas.microsoft.com/office/powerpoint/2010/main" val="115475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84C-8FD6-2347-AE3E-1676602EB864}"/>
              </a:ext>
            </a:extLst>
          </p:cNvPr>
          <p:cNvSpPr>
            <a:spLocks noGrp="1"/>
          </p:cNvSpPr>
          <p:nvPr>
            <p:ph type="title"/>
          </p:nvPr>
        </p:nvSpPr>
        <p:spPr/>
        <p:txBody>
          <a:bodyPr/>
          <a:lstStyle/>
          <a:p>
            <a:r>
              <a:rPr lang="en-US" altLang="zh-CN" dirty="0">
                <a:effectLst/>
                <a:latin typeface="Times New Roman" pitchFamily="18" charset="0"/>
                <a:cs typeface="Times New Roman" pitchFamily="18" charset="0"/>
              </a:rPr>
              <a:t>2.12 </a:t>
            </a:r>
            <a:r>
              <a:rPr lang="zh-CN" altLang="en-US" dirty="0">
                <a:effectLst/>
              </a:rPr>
              <a:t>并发的原理</a:t>
            </a:r>
            <a:endParaRPr kumimoji="1" lang="zh-CN" altLang="en-US" dirty="0">
              <a:effectLst/>
            </a:endParaRPr>
          </a:p>
        </p:txBody>
      </p:sp>
      <p:sp>
        <p:nvSpPr>
          <p:cNvPr id="3" name="内容占位符 2">
            <a:extLst>
              <a:ext uri="{FF2B5EF4-FFF2-40B4-BE49-F238E27FC236}">
                <a16:creationId xmlns:a16="http://schemas.microsoft.com/office/drawing/2014/main" id="{B307294C-38C5-DB4E-BE16-A606AD094344}"/>
              </a:ext>
            </a:extLst>
          </p:cNvPr>
          <p:cNvSpPr>
            <a:spLocks noGrp="1"/>
          </p:cNvSpPr>
          <p:nvPr>
            <p:ph idx="1"/>
          </p:nvPr>
        </p:nvSpPr>
        <p:spPr>
          <a:xfrm>
            <a:off x="169168" y="962223"/>
            <a:ext cx="8229600" cy="450553"/>
          </a:xfrm>
        </p:spPr>
        <p:txBody>
          <a:bodyPr/>
          <a:lstStyle/>
          <a:p>
            <a:pPr marL="0" indent="0">
              <a:buNone/>
            </a:pPr>
            <a:r>
              <a:rPr kumimoji="1" lang="zh-CN" altLang="en-US" dirty="0"/>
              <a:t>并发相关的关键术语</a:t>
            </a:r>
            <a:endParaRPr kumimoji="1" lang="en-US" altLang="zh-CN" dirty="0"/>
          </a:p>
          <a:p>
            <a:pPr marL="0" indent="0">
              <a:buNone/>
            </a:pPr>
            <a:endParaRPr kumimoji="1" lang="en-US" altLang="zh-CN" dirty="0"/>
          </a:p>
        </p:txBody>
      </p:sp>
      <p:sp>
        <p:nvSpPr>
          <p:cNvPr id="5" name="内容占位符 2">
            <a:extLst>
              <a:ext uri="{FF2B5EF4-FFF2-40B4-BE49-F238E27FC236}">
                <a16:creationId xmlns:a16="http://schemas.microsoft.com/office/drawing/2014/main" id="{D9BA2F8B-2FB9-014F-962C-85AC0E0F5BDD}"/>
              </a:ext>
            </a:extLst>
          </p:cNvPr>
          <p:cNvSpPr txBox="1">
            <a:spLocks/>
          </p:cNvSpPr>
          <p:nvPr/>
        </p:nvSpPr>
        <p:spPr bwMode="auto">
          <a:xfrm>
            <a:off x="169168" y="1484784"/>
            <a:ext cx="4186808" cy="2160240"/>
          </a:xfrm>
          <a:prstGeom prst="rect">
            <a:avLst/>
          </a:prstGeom>
          <a:solidFill>
            <a:schemeClr val="accent2"/>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kern="0" dirty="0">
                <a:latin typeface="+mn-ea"/>
              </a:rPr>
              <a:t>原子操作：</a:t>
            </a:r>
            <a:endParaRPr kumimoji="1" lang="en-US" altLang="zh-CN" sz="2400" kern="0" dirty="0">
              <a:latin typeface="+mn-ea"/>
            </a:endParaRPr>
          </a:p>
          <a:p>
            <a:pPr lvl="1"/>
            <a:r>
              <a:rPr kumimoji="1" lang="zh-CN" altLang="en-US" sz="2000" kern="0" dirty="0">
                <a:latin typeface="+mn-ea"/>
                <a:ea typeface="+mn-ea"/>
              </a:rPr>
              <a:t>由一个或多个指令序列实现的动作或函数，对外不可见，一组指令要么都执行，要么都不执行。</a:t>
            </a:r>
            <a:endParaRPr kumimoji="1" lang="en-US" altLang="zh-CN" sz="2000" kern="0" dirty="0">
              <a:latin typeface="+mn-ea"/>
              <a:ea typeface="+mn-ea"/>
            </a:endParaRPr>
          </a:p>
        </p:txBody>
      </p:sp>
      <p:sp>
        <p:nvSpPr>
          <p:cNvPr id="6" name="内容占位符 2">
            <a:extLst>
              <a:ext uri="{FF2B5EF4-FFF2-40B4-BE49-F238E27FC236}">
                <a16:creationId xmlns:a16="http://schemas.microsoft.com/office/drawing/2014/main" id="{D2EB4C82-8229-294F-8D99-629AC70FE6A4}"/>
              </a:ext>
            </a:extLst>
          </p:cNvPr>
          <p:cNvSpPr txBox="1">
            <a:spLocks/>
          </p:cNvSpPr>
          <p:nvPr/>
        </p:nvSpPr>
        <p:spPr bwMode="auto">
          <a:xfrm>
            <a:off x="4788024" y="3768281"/>
            <a:ext cx="4165888" cy="1676943"/>
          </a:xfrm>
          <a:prstGeom prst="rect">
            <a:avLst/>
          </a:prstGeom>
          <a:solidFill>
            <a:schemeClr val="accent2"/>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临界区</a:t>
            </a:r>
            <a:endParaRPr kumimoji="1" lang="en-US" altLang="zh-CN" sz="2400" dirty="0">
              <a:latin typeface="+mn-ea"/>
            </a:endParaRPr>
          </a:p>
          <a:p>
            <a:pPr lvl="1"/>
            <a:r>
              <a:rPr kumimoji="1" lang="zh-CN" altLang="en-US" sz="2000" dirty="0">
                <a:latin typeface="+mn-ea"/>
                <a:ea typeface="+mn-ea"/>
              </a:rPr>
              <a:t>访问临界资源的代码，任意时刻只能由一个进程在这段代码中运行。</a:t>
            </a:r>
            <a:endParaRPr kumimoji="1" lang="en-US" altLang="zh-CN" sz="2000" dirty="0">
              <a:latin typeface="+mn-ea"/>
              <a:ea typeface="+mn-ea"/>
            </a:endParaRPr>
          </a:p>
        </p:txBody>
      </p:sp>
      <p:sp>
        <p:nvSpPr>
          <p:cNvPr id="9" name="内容占位符 2">
            <a:extLst>
              <a:ext uri="{FF2B5EF4-FFF2-40B4-BE49-F238E27FC236}">
                <a16:creationId xmlns:a16="http://schemas.microsoft.com/office/drawing/2014/main" id="{4B91B791-F1AD-E543-87CD-607257B3CF0A}"/>
              </a:ext>
            </a:extLst>
          </p:cNvPr>
          <p:cNvSpPr txBox="1">
            <a:spLocks/>
          </p:cNvSpPr>
          <p:nvPr/>
        </p:nvSpPr>
        <p:spPr bwMode="auto">
          <a:xfrm>
            <a:off x="170591" y="3768282"/>
            <a:ext cx="4185385" cy="1676942"/>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临界资源</a:t>
            </a:r>
            <a:endParaRPr kumimoji="1" lang="en-US" altLang="zh-CN" sz="2400" dirty="0">
              <a:latin typeface="+mn-ea"/>
            </a:endParaRPr>
          </a:p>
          <a:p>
            <a:pPr lvl="1"/>
            <a:r>
              <a:rPr kumimoji="1" lang="zh-CN" altLang="en-US" sz="2000" dirty="0">
                <a:latin typeface="+mn-ea"/>
                <a:ea typeface="+mn-ea"/>
              </a:rPr>
              <a:t>不可同时访问，必须互斥访问的资源，如打印机</a:t>
            </a:r>
            <a:endParaRPr kumimoji="1" lang="en-US" altLang="zh-CN" sz="2000" dirty="0">
              <a:latin typeface="+mn-ea"/>
              <a:ea typeface="+mn-ea"/>
            </a:endParaRPr>
          </a:p>
        </p:txBody>
      </p:sp>
      <p:sp>
        <p:nvSpPr>
          <p:cNvPr id="10" name="内容占位符 2">
            <a:extLst>
              <a:ext uri="{FF2B5EF4-FFF2-40B4-BE49-F238E27FC236}">
                <a16:creationId xmlns:a16="http://schemas.microsoft.com/office/drawing/2014/main" id="{4022F7A9-0527-6A4B-BF7C-F8AF83DBADA4}"/>
              </a:ext>
            </a:extLst>
          </p:cNvPr>
          <p:cNvSpPr txBox="1">
            <a:spLocks/>
          </p:cNvSpPr>
          <p:nvPr/>
        </p:nvSpPr>
        <p:spPr bwMode="auto">
          <a:xfrm>
            <a:off x="4798600" y="1484784"/>
            <a:ext cx="4165888" cy="2139481"/>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互斥</a:t>
            </a:r>
            <a:endParaRPr kumimoji="1" lang="en-US" altLang="zh-CN" sz="2400" dirty="0">
              <a:latin typeface="+mn-ea"/>
            </a:endParaRPr>
          </a:p>
          <a:p>
            <a:pPr lvl="1"/>
            <a:r>
              <a:rPr kumimoji="1" lang="zh-CN" altLang="en-US" sz="1900" dirty="0">
                <a:latin typeface="+mn-ea"/>
                <a:ea typeface="+mn-ea"/>
              </a:rPr>
              <a:t>进程间的间接制约关系。当一个进程在临界区访问共享资源时，其他进程不能进入该临界区访问共享资源的情形。</a:t>
            </a:r>
            <a:endParaRPr kumimoji="1" lang="en-US" altLang="zh-CN" sz="1900" dirty="0">
              <a:latin typeface="+mn-ea"/>
              <a:ea typeface="+mn-ea"/>
            </a:endParaRPr>
          </a:p>
        </p:txBody>
      </p:sp>
      <p:sp>
        <p:nvSpPr>
          <p:cNvPr id="11" name="内容占位符 2">
            <a:extLst>
              <a:ext uri="{FF2B5EF4-FFF2-40B4-BE49-F238E27FC236}">
                <a16:creationId xmlns:a16="http://schemas.microsoft.com/office/drawing/2014/main" id="{23AED9C3-9F4C-4DAF-AACD-4E28DA4A1941}"/>
              </a:ext>
            </a:extLst>
          </p:cNvPr>
          <p:cNvSpPr txBox="1">
            <a:spLocks/>
          </p:cNvSpPr>
          <p:nvPr/>
        </p:nvSpPr>
        <p:spPr bwMode="auto">
          <a:xfrm>
            <a:off x="179512" y="5568482"/>
            <a:ext cx="8795320" cy="1244894"/>
          </a:xfrm>
          <a:prstGeom prst="rect">
            <a:avLst/>
          </a:prstGeom>
          <a:solidFill>
            <a:srgbClr val="FFC000"/>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同步 </a:t>
            </a:r>
            <a:endParaRPr kumimoji="1" lang="en-US" altLang="zh-CN" sz="2400" dirty="0">
              <a:latin typeface="+mn-ea"/>
            </a:endParaRPr>
          </a:p>
          <a:p>
            <a:pPr lvl="1"/>
            <a:r>
              <a:rPr kumimoji="1" lang="zh-CN" altLang="en-US" sz="1800" dirty="0">
                <a:latin typeface="+mn-ea"/>
              </a:rPr>
              <a:t>进程间的直接制约关系。多个</a:t>
            </a:r>
            <a:r>
              <a:rPr kumimoji="1" lang="zh-CN" altLang="en-US" sz="1800" dirty="0">
                <a:latin typeface="+mn-ea"/>
                <a:ea typeface="+mn-ea"/>
              </a:rPr>
              <a:t>进程共同完成一项任务时直接发生相互作用，在多道环境下，必须协调进程间的执行次序</a:t>
            </a:r>
            <a:r>
              <a:rPr kumimoji="1" lang="zh-CN" altLang="en-US" sz="2000" dirty="0">
                <a:latin typeface="+mn-ea"/>
                <a:ea typeface="+mn-ea"/>
              </a:rPr>
              <a:t>。</a:t>
            </a:r>
            <a:endParaRPr kumimoji="1" lang="en-US" altLang="zh-CN" dirty="0">
              <a:latin typeface="+mn-ea"/>
              <a:ea typeface="+mn-ea"/>
            </a:endParaRPr>
          </a:p>
        </p:txBody>
      </p:sp>
    </p:spTree>
    <p:extLst>
      <p:ext uri="{BB962C8B-B14F-4D97-AF65-F5344CB8AC3E}">
        <p14:creationId xmlns:p14="http://schemas.microsoft.com/office/powerpoint/2010/main" val="149134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6151C-6579-8044-9EF9-09F8D801A5E8}"/>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kumimoji="1" lang="zh-CN" altLang="en-US" dirty="0"/>
          </a:p>
        </p:txBody>
      </p:sp>
      <p:sp>
        <p:nvSpPr>
          <p:cNvPr id="10" name="内容占位符 9">
            <a:extLst>
              <a:ext uri="{FF2B5EF4-FFF2-40B4-BE49-F238E27FC236}">
                <a16:creationId xmlns:a16="http://schemas.microsoft.com/office/drawing/2014/main" id="{F12F2492-5EF5-314C-B826-15484001C8D3}"/>
              </a:ext>
            </a:extLst>
          </p:cNvPr>
          <p:cNvSpPr>
            <a:spLocks noGrp="1"/>
          </p:cNvSpPr>
          <p:nvPr>
            <p:ph idx="1"/>
          </p:nvPr>
        </p:nvSpPr>
        <p:spPr>
          <a:xfrm>
            <a:off x="304800" y="931168"/>
            <a:ext cx="8229600" cy="265584"/>
          </a:xfrm>
        </p:spPr>
        <p:txBody>
          <a:bodyPr/>
          <a:lstStyle/>
          <a:p>
            <a:r>
              <a:rPr lang="zh-CN" altLang="en-US" sz="2400" b="0" dirty="0"/>
              <a:t>荷兰计算机科学家</a:t>
            </a:r>
            <a:r>
              <a:rPr lang="en-US" altLang="zh-CN" sz="2400" b="0" dirty="0"/>
              <a:t>E. W. Dijkstra</a:t>
            </a:r>
            <a:r>
              <a:rPr lang="zh-CN" altLang="en-US" sz="2400" b="0" dirty="0"/>
              <a:t>把广义同步问题抽象成一种“生产者与消费者问题”</a:t>
            </a:r>
          </a:p>
          <a:p>
            <a:endParaRPr lang="zh-CN" altLang="en-US" sz="2400" dirty="0"/>
          </a:p>
        </p:txBody>
      </p:sp>
      <p:graphicFrame>
        <p:nvGraphicFramePr>
          <p:cNvPr id="8" name="Diagram 4">
            <a:extLst>
              <a:ext uri="{FF2B5EF4-FFF2-40B4-BE49-F238E27FC236}">
                <a16:creationId xmlns:a16="http://schemas.microsoft.com/office/drawing/2014/main" id="{BBB8AD1E-ED87-CA4F-B6DD-8162D88E5EEC}"/>
              </a:ext>
            </a:extLst>
          </p:cNvPr>
          <p:cNvGraphicFramePr/>
          <p:nvPr>
            <p:extLst>
              <p:ext uri="{D42A27DB-BD31-4B8C-83A1-F6EECF244321}">
                <p14:modId xmlns:p14="http://schemas.microsoft.com/office/powerpoint/2010/main" val="2541670328"/>
              </p:ext>
            </p:extLst>
          </p:nvPr>
        </p:nvGraphicFramePr>
        <p:xfrm>
          <a:off x="179512" y="1916832"/>
          <a:ext cx="8803704" cy="4286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900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0FE21-5A75-9341-B673-3E72817DFB29}"/>
              </a:ext>
            </a:extLst>
          </p:cNvPr>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kumimoji="1" lang="zh-CN" altLang="en-US" dirty="0"/>
          </a:p>
        </p:txBody>
      </p:sp>
      <p:sp>
        <p:nvSpPr>
          <p:cNvPr id="3" name="内容占位符 2">
            <a:extLst>
              <a:ext uri="{FF2B5EF4-FFF2-40B4-BE49-F238E27FC236}">
                <a16:creationId xmlns:a16="http://schemas.microsoft.com/office/drawing/2014/main" id="{6E004228-EC5A-7F40-8D07-950652AB0325}"/>
              </a:ext>
            </a:extLst>
          </p:cNvPr>
          <p:cNvSpPr>
            <a:spLocks noGrp="1"/>
          </p:cNvSpPr>
          <p:nvPr>
            <p:ph idx="1"/>
          </p:nvPr>
        </p:nvSpPr>
        <p:spPr>
          <a:xfrm>
            <a:off x="304800" y="980728"/>
            <a:ext cx="8229600" cy="553616"/>
          </a:xfrm>
        </p:spPr>
        <p:txBody>
          <a:bodyPr/>
          <a:lstStyle/>
          <a:p>
            <a:r>
              <a:rPr kumimoji="1" lang="zh-CN" altLang="en-US" dirty="0"/>
              <a:t>生产者</a:t>
            </a:r>
            <a:r>
              <a:rPr kumimoji="1" lang="en-US" altLang="zh-CN" dirty="0"/>
              <a:t>/</a:t>
            </a:r>
            <a:r>
              <a:rPr kumimoji="1" lang="zh-CN" altLang="en-US" dirty="0"/>
              <a:t>消费者问题的有限缓冲区示例</a:t>
            </a:r>
          </a:p>
        </p:txBody>
      </p:sp>
      <p:pic>
        <p:nvPicPr>
          <p:cNvPr id="577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1482202"/>
            <a:ext cx="6768752" cy="4827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512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grpSp>
        <p:nvGrpSpPr>
          <p:cNvPr id="462852" name="Group 4"/>
          <p:cNvGrpSpPr>
            <a:grpSpLocks/>
          </p:cNvGrpSpPr>
          <p:nvPr/>
        </p:nvGrpSpPr>
        <p:grpSpPr bwMode="auto">
          <a:xfrm>
            <a:off x="1619672" y="1125538"/>
            <a:ext cx="6110287" cy="5184775"/>
            <a:chOff x="528" y="0"/>
            <a:chExt cx="4416" cy="4080"/>
          </a:xfrm>
        </p:grpSpPr>
        <p:sp>
          <p:nvSpPr>
            <p:cNvPr id="462853" name="Text Box 5"/>
            <p:cNvSpPr txBox="1">
              <a:spLocks noChangeArrowheads="1"/>
            </p:cNvSpPr>
            <p:nvPr/>
          </p:nvSpPr>
          <p:spPr bwMode="auto">
            <a:xfrm>
              <a:off x="1064" y="3869"/>
              <a:ext cx="6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200" b="1">
                  <a:latin typeface="+mn-ea"/>
                  <a:ea typeface="+mn-ea"/>
                </a:rPr>
                <a:t>(a)  </a:t>
              </a:r>
              <a:r>
                <a:rPr lang="zh-CN" altLang="en-US" sz="1200" b="1">
                  <a:latin typeface="+mn-ea"/>
                  <a:ea typeface="+mn-ea"/>
                </a:rPr>
                <a:t>生产者</a:t>
              </a:r>
            </a:p>
          </p:txBody>
        </p:sp>
        <p:sp>
          <p:nvSpPr>
            <p:cNvPr id="462854" name="Text Box 6"/>
            <p:cNvSpPr txBox="1">
              <a:spLocks noChangeArrowheads="1"/>
            </p:cNvSpPr>
            <p:nvPr/>
          </p:nvSpPr>
          <p:spPr bwMode="auto">
            <a:xfrm>
              <a:off x="3564" y="3773"/>
              <a:ext cx="90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1200" b="1">
                  <a:latin typeface="+mn-ea"/>
                  <a:ea typeface="+mn-ea"/>
                </a:rPr>
                <a:t>(b)  </a:t>
              </a:r>
              <a:r>
                <a:rPr lang="zh-CN" altLang="en-US" sz="1200" b="1">
                  <a:latin typeface="+mn-ea"/>
                  <a:ea typeface="+mn-ea"/>
                </a:rPr>
                <a:t>消费者</a:t>
              </a:r>
            </a:p>
          </p:txBody>
        </p:sp>
        <p:sp>
          <p:nvSpPr>
            <p:cNvPr id="462855" name="Text Box 7"/>
            <p:cNvSpPr txBox="1">
              <a:spLocks noChangeArrowheads="1"/>
            </p:cNvSpPr>
            <p:nvPr/>
          </p:nvSpPr>
          <p:spPr bwMode="auto">
            <a:xfrm>
              <a:off x="3823" y="276"/>
              <a:ext cx="2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无</a:t>
              </a:r>
            </a:p>
          </p:txBody>
        </p:sp>
        <p:sp>
          <p:nvSpPr>
            <p:cNvPr id="462856" name="Line 8"/>
            <p:cNvSpPr>
              <a:spLocks noChangeShapeType="1"/>
            </p:cNvSpPr>
            <p:nvPr/>
          </p:nvSpPr>
          <p:spPr bwMode="auto">
            <a:xfrm>
              <a:off x="3909" y="460"/>
              <a:ext cx="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57" name="Line 9"/>
            <p:cNvSpPr>
              <a:spLocks noChangeShapeType="1"/>
            </p:cNvSpPr>
            <p:nvPr/>
          </p:nvSpPr>
          <p:spPr bwMode="auto">
            <a:xfrm>
              <a:off x="4513" y="92"/>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58" name="Text Box 10"/>
            <p:cNvSpPr txBox="1">
              <a:spLocks noChangeArrowheads="1"/>
            </p:cNvSpPr>
            <p:nvPr/>
          </p:nvSpPr>
          <p:spPr bwMode="auto">
            <a:xfrm>
              <a:off x="4082" y="276"/>
              <a:ext cx="862" cy="3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阻塞</a:t>
              </a:r>
            </a:p>
            <a:p>
              <a:pPr algn="just" eaLnBrk="0" hangingPunct="0"/>
              <a:r>
                <a:rPr lang="zh-CN" altLang="en-US" sz="1200" b="1">
                  <a:latin typeface="+mn-ea"/>
                  <a:ea typeface="+mn-ea"/>
                </a:rPr>
                <a:t>等待资源</a:t>
              </a:r>
            </a:p>
          </p:txBody>
        </p:sp>
        <p:sp>
          <p:nvSpPr>
            <p:cNvPr id="462859" name="Line 11"/>
            <p:cNvSpPr>
              <a:spLocks noChangeShapeType="1"/>
            </p:cNvSpPr>
            <p:nvPr/>
          </p:nvSpPr>
          <p:spPr bwMode="auto">
            <a:xfrm flipV="1">
              <a:off x="3996" y="92"/>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0" name="Line 12"/>
            <p:cNvSpPr>
              <a:spLocks noChangeShapeType="1"/>
            </p:cNvSpPr>
            <p:nvPr/>
          </p:nvSpPr>
          <p:spPr bwMode="auto">
            <a:xfrm>
              <a:off x="3996" y="92"/>
              <a:ext cx="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1" name="Line 13"/>
            <p:cNvSpPr>
              <a:spLocks noChangeShapeType="1"/>
            </p:cNvSpPr>
            <p:nvPr/>
          </p:nvSpPr>
          <p:spPr bwMode="auto">
            <a:xfrm>
              <a:off x="4512" y="624"/>
              <a:ext cx="1"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2" name="Text Box 14"/>
            <p:cNvSpPr txBox="1">
              <a:spLocks noChangeArrowheads="1"/>
            </p:cNvSpPr>
            <p:nvPr/>
          </p:nvSpPr>
          <p:spPr bwMode="auto">
            <a:xfrm>
              <a:off x="4254" y="736"/>
              <a:ext cx="518"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被唤醒</a:t>
              </a:r>
            </a:p>
          </p:txBody>
        </p:sp>
        <p:sp>
          <p:nvSpPr>
            <p:cNvPr id="462863" name="Line 15"/>
            <p:cNvSpPr>
              <a:spLocks noChangeShapeType="1"/>
            </p:cNvSpPr>
            <p:nvPr/>
          </p:nvSpPr>
          <p:spPr bwMode="auto">
            <a:xfrm>
              <a:off x="4513" y="1012"/>
              <a:ext cx="0" cy="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4" name="Line 16"/>
            <p:cNvSpPr>
              <a:spLocks noChangeShapeType="1"/>
            </p:cNvSpPr>
            <p:nvPr/>
          </p:nvSpPr>
          <p:spPr bwMode="auto">
            <a:xfrm flipH="1">
              <a:off x="3565" y="828"/>
              <a:ext cx="51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5" name="Text Box 17"/>
            <p:cNvSpPr txBox="1">
              <a:spLocks noChangeArrowheads="1"/>
            </p:cNvSpPr>
            <p:nvPr/>
          </p:nvSpPr>
          <p:spPr bwMode="auto">
            <a:xfrm>
              <a:off x="3737" y="920"/>
              <a:ext cx="2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否</a:t>
              </a:r>
            </a:p>
          </p:txBody>
        </p:sp>
        <p:sp>
          <p:nvSpPr>
            <p:cNvPr id="462866" name="Line 18"/>
            <p:cNvSpPr>
              <a:spLocks noChangeShapeType="1"/>
            </p:cNvSpPr>
            <p:nvPr/>
          </p:nvSpPr>
          <p:spPr bwMode="auto">
            <a:xfrm flipH="1">
              <a:off x="4416" y="1196"/>
              <a:ext cx="11" cy="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7" name="Line 19"/>
            <p:cNvSpPr>
              <a:spLocks noChangeShapeType="1"/>
            </p:cNvSpPr>
            <p:nvPr/>
          </p:nvSpPr>
          <p:spPr bwMode="auto">
            <a:xfrm>
              <a:off x="3823" y="1196"/>
              <a:ext cx="6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8" name="Line 20"/>
            <p:cNvSpPr>
              <a:spLocks noChangeShapeType="1"/>
            </p:cNvSpPr>
            <p:nvPr/>
          </p:nvSpPr>
          <p:spPr bwMode="auto">
            <a:xfrm>
              <a:off x="4427" y="1656"/>
              <a:ext cx="0" cy="1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69" name="Text Box 21"/>
            <p:cNvSpPr txBox="1">
              <a:spLocks noChangeArrowheads="1"/>
            </p:cNvSpPr>
            <p:nvPr/>
          </p:nvSpPr>
          <p:spPr bwMode="auto">
            <a:xfrm>
              <a:off x="4168" y="1841"/>
              <a:ext cx="517"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被唤醒</a:t>
              </a:r>
            </a:p>
          </p:txBody>
        </p:sp>
        <p:sp>
          <p:nvSpPr>
            <p:cNvPr id="462870" name="Line 22"/>
            <p:cNvSpPr>
              <a:spLocks noChangeShapeType="1"/>
            </p:cNvSpPr>
            <p:nvPr/>
          </p:nvSpPr>
          <p:spPr bwMode="auto">
            <a:xfrm>
              <a:off x="4427" y="2117"/>
              <a:ext cx="0" cy="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1" name="Line 23"/>
            <p:cNvSpPr>
              <a:spLocks noChangeShapeType="1"/>
            </p:cNvSpPr>
            <p:nvPr/>
          </p:nvSpPr>
          <p:spPr bwMode="auto">
            <a:xfrm flipH="1">
              <a:off x="4082" y="2209"/>
              <a:ext cx="3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2" name="Line 24"/>
            <p:cNvSpPr>
              <a:spLocks noChangeShapeType="1"/>
            </p:cNvSpPr>
            <p:nvPr/>
          </p:nvSpPr>
          <p:spPr bwMode="auto">
            <a:xfrm flipV="1">
              <a:off x="4082" y="1748"/>
              <a:ext cx="0" cy="4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3" name="Line 25"/>
            <p:cNvSpPr>
              <a:spLocks noChangeShapeType="1"/>
            </p:cNvSpPr>
            <p:nvPr/>
          </p:nvSpPr>
          <p:spPr bwMode="auto">
            <a:xfrm flipH="1">
              <a:off x="3565" y="1748"/>
              <a:ext cx="51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4" name="Line 26"/>
            <p:cNvSpPr>
              <a:spLocks noChangeShapeType="1"/>
            </p:cNvSpPr>
            <p:nvPr/>
          </p:nvSpPr>
          <p:spPr bwMode="auto">
            <a:xfrm flipH="1">
              <a:off x="4082" y="1104"/>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5" name="Line 27"/>
            <p:cNvSpPr>
              <a:spLocks noChangeShapeType="1"/>
            </p:cNvSpPr>
            <p:nvPr/>
          </p:nvSpPr>
          <p:spPr bwMode="auto">
            <a:xfrm flipV="1">
              <a:off x="4082" y="828"/>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76" name="AutoShape 28"/>
            <p:cNvSpPr>
              <a:spLocks noChangeArrowheads="1"/>
            </p:cNvSpPr>
            <p:nvPr/>
          </p:nvSpPr>
          <p:spPr bwMode="auto">
            <a:xfrm>
              <a:off x="3047" y="184"/>
              <a:ext cx="862" cy="552"/>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mn-ea"/>
                <a:ea typeface="+mn-ea"/>
              </a:endParaRPr>
            </a:p>
          </p:txBody>
        </p:sp>
        <p:sp>
          <p:nvSpPr>
            <p:cNvPr id="462877" name="Text Box 29"/>
            <p:cNvSpPr txBox="1">
              <a:spLocks noChangeArrowheads="1"/>
            </p:cNvSpPr>
            <p:nvPr/>
          </p:nvSpPr>
          <p:spPr bwMode="auto">
            <a:xfrm>
              <a:off x="3219" y="324"/>
              <a:ext cx="6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200" b="1">
                  <a:latin typeface="+mn-ea"/>
                  <a:ea typeface="+mn-ea"/>
                </a:rPr>
                <a:t>是否有数</a:t>
              </a:r>
            </a:p>
            <a:p>
              <a:pPr algn="just" eaLnBrk="0" hangingPunct="0"/>
              <a:r>
                <a:rPr lang="zh-CN" altLang="en-US" sz="1200" b="1">
                  <a:latin typeface="+mn-ea"/>
                  <a:ea typeface="+mn-ea"/>
                </a:rPr>
                <a:t>据单元</a:t>
              </a:r>
            </a:p>
          </p:txBody>
        </p:sp>
        <p:sp>
          <p:nvSpPr>
            <p:cNvPr id="462878" name="Text Box 30"/>
            <p:cNvSpPr txBox="1">
              <a:spLocks noChangeArrowheads="1"/>
            </p:cNvSpPr>
            <p:nvPr/>
          </p:nvSpPr>
          <p:spPr bwMode="auto">
            <a:xfrm>
              <a:off x="3133" y="3221"/>
              <a:ext cx="604"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消费数据</a:t>
              </a:r>
            </a:p>
          </p:txBody>
        </p:sp>
        <p:sp>
          <p:nvSpPr>
            <p:cNvPr id="462879" name="Line 31"/>
            <p:cNvSpPr>
              <a:spLocks noChangeShapeType="1"/>
            </p:cNvSpPr>
            <p:nvPr/>
          </p:nvSpPr>
          <p:spPr bwMode="auto">
            <a:xfrm>
              <a:off x="3478" y="0"/>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0" name="Line 32"/>
            <p:cNvSpPr>
              <a:spLocks noChangeShapeType="1"/>
            </p:cNvSpPr>
            <p:nvPr/>
          </p:nvSpPr>
          <p:spPr bwMode="auto">
            <a:xfrm>
              <a:off x="3478" y="736"/>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1" name="AutoShape 33"/>
            <p:cNvSpPr>
              <a:spLocks noChangeArrowheads="1"/>
            </p:cNvSpPr>
            <p:nvPr/>
          </p:nvSpPr>
          <p:spPr bwMode="auto">
            <a:xfrm>
              <a:off x="3133" y="920"/>
              <a:ext cx="709" cy="46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mn-ea"/>
                <a:ea typeface="+mn-ea"/>
              </a:endParaRPr>
            </a:p>
          </p:txBody>
        </p:sp>
        <p:sp>
          <p:nvSpPr>
            <p:cNvPr id="462882" name="Text Box 34"/>
            <p:cNvSpPr txBox="1">
              <a:spLocks noChangeArrowheads="1"/>
            </p:cNvSpPr>
            <p:nvPr/>
          </p:nvSpPr>
          <p:spPr bwMode="auto">
            <a:xfrm>
              <a:off x="3315" y="960"/>
              <a:ext cx="42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是否</a:t>
              </a:r>
            </a:p>
            <a:p>
              <a:pPr algn="just" eaLnBrk="0" hangingPunct="0"/>
              <a:r>
                <a:rPr lang="zh-CN" altLang="en-US" sz="1200" b="1">
                  <a:latin typeface="+mn-ea"/>
                  <a:ea typeface="+mn-ea"/>
                </a:rPr>
                <a:t>可用</a:t>
              </a:r>
            </a:p>
          </p:txBody>
        </p:sp>
        <p:sp>
          <p:nvSpPr>
            <p:cNvPr id="462883" name="Text Box 35"/>
            <p:cNvSpPr txBox="1">
              <a:spLocks noChangeArrowheads="1"/>
            </p:cNvSpPr>
            <p:nvPr/>
          </p:nvSpPr>
          <p:spPr bwMode="auto">
            <a:xfrm>
              <a:off x="3143" y="1841"/>
              <a:ext cx="697"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取一条数据</a:t>
              </a:r>
            </a:p>
          </p:txBody>
        </p:sp>
        <p:sp>
          <p:nvSpPr>
            <p:cNvPr id="462884" name="Line 36"/>
            <p:cNvSpPr>
              <a:spLocks noChangeShapeType="1"/>
            </p:cNvSpPr>
            <p:nvPr/>
          </p:nvSpPr>
          <p:spPr bwMode="auto">
            <a:xfrm>
              <a:off x="3478" y="1380"/>
              <a:ext cx="0" cy="4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5" name="Line 37"/>
            <p:cNvSpPr>
              <a:spLocks noChangeShapeType="1"/>
            </p:cNvSpPr>
            <p:nvPr/>
          </p:nvSpPr>
          <p:spPr bwMode="auto">
            <a:xfrm>
              <a:off x="3478" y="2117"/>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6" name="Line 38"/>
            <p:cNvSpPr>
              <a:spLocks noChangeShapeType="1"/>
            </p:cNvSpPr>
            <p:nvPr/>
          </p:nvSpPr>
          <p:spPr bwMode="auto">
            <a:xfrm>
              <a:off x="3478" y="3497"/>
              <a:ext cx="0"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7" name="Line 39"/>
            <p:cNvSpPr>
              <a:spLocks noChangeShapeType="1"/>
            </p:cNvSpPr>
            <p:nvPr/>
          </p:nvSpPr>
          <p:spPr bwMode="auto">
            <a:xfrm flipH="1">
              <a:off x="2961" y="3681"/>
              <a:ext cx="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8" name="Line 40"/>
            <p:cNvSpPr>
              <a:spLocks noChangeShapeType="1"/>
            </p:cNvSpPr>
            <p:nvPr/>
          </p:nvSpPr>
          <p:spPr bwMode="auto">
            <a:xfrm flipV="1">
              <a:off x="2961" y="92"/>
              <a:ext cx="0" cy="3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89" name="Line 41"/>
            <p:cNvSpPr>
              <a:spLocks noChangeShapeType="1"/>
            </p:cNvSpPr>
            <p:nvPr/>
          </p:nvSpPr>
          <p:spPr bwMode="auto">
            <a:xfrm>
              <a:off x="2961" y="92"/>
              <a:ext cx="4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90" name="Text Box 42"/>
            <p:cNvSpPr txBox="1">
              <a:spLocks noChangeArrowheads="1"/>
            </p:cNvSpPr>
            <p:nvPr/>
          </p:nvSpPr>
          <p:spPr bwMode="auto">
            <a:xfrm>
              <a:off x="3220" y="736"/>
              <a:ext cx="2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有</a:t>
              </a:r>
            </a:p>
          </p:txBody>
        </p:sp>
        <p:sp>
          <p:nvSpPr>
            <p:cNvPr id="462891" name="Text Box 43"/>
            <p:cNvSpPr txBox="1">
              <a:spLocks noChangeArrowheads="1"/>
            </p:cNvSpPr>
            <p:nvPr/>
          </p:nvSpPr>
          <p:spPr bwMode="auto">
            <a:xfrm>
              <a:off x="3264" y="1472"/>
              <a:ext cx="2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是</a:t>
              </a:r>
            </a:p>
          </p:txBody>
        </p:sp>
        <p:sp>
          <p:nvSpPr>
            <p:cNvPr id="462892" name="Text Box 44"/>
            <p:cNvSpPr txBox="1">
              <a:spLocks noChangeArrowheads="1"/>
            </p:cNvSpPr>
            <p:nvPr/>
          </p:nvSpPr>
          <p:spPr bwMode="auto">
            <a:xfrm>
              <a:off x="3133" y="2301"/>
              <a:ext cx="776"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归还使用权</a:t>
              </a:r>
            </a:p>
          </p:txBody>
        </p:sp>
        <p:sp>
          <p:nvSpPr>
            <p:cNvPr id="462893" name="Line 45"/>
            <p:cNvSpPr>
              <a:spLocks noChangeShapeType="1"/>
            </p:cNvSpPr>
            <p:nvPr/>
          </p:nvSpPr>
          <p:spPr bwMode="auto">
            <a:xfrm>
              <a:off x="3478" y="2577"/>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94" name="Text Box 46"/>
            <p:cNvSpPr txBox="1">
              <a:spLocks noChangeArrowheads="1"/>
            </p:cNvSpPr>
            <p:nvPr/>
          </p:nvSpPr>
          <p:spPr bwMode="auto">
            <a:xfrm>
              <a:off x="3133" y="2761"/>
              <a:ext cx="947" cy="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空单元加</a:t>
              </a:r>
              <a:r>
                <a:rPr lang="en-US" altLang="zh-CN" sz="1200" b="1">
                  <a:latin typeface="+mn-ea"/>
                  <a:ea typeface="+mn-ea"/>
                </a:rPr>
                <a:t>1</a:t>
              </a:r>
            </a:p>
            <a:p>
              <a:pPr algn="just" eaLnBrk="0" hangingPunct="0"/>
              <a:r>
                <a:rPr lang="zh-CN" altLang="en-US" sz="1200" b="1">
                  <a:latin typeface="+mn-ea"/>
                  <a:ea typeface="+mn-ea"/>
                </a:rPr>
                <a:t>唤醒一个生产者</a:t>
              </a:r>
            </a:p>
          </p:txBody>
        </p:sp>
        <p:sp>
          <p:nvSpPr>
            <p:cNvPr id="462895" name="Line 47"/>
            <p:cNvSpPr>
              <a:spLocks noChangeShapeType="1"/>
            </p:cNvSpPr>
            <p:nvPr/>
          </p:nvSpPr>
          <p:spPr bwMode="auto">
            <a:xfrm>
              <a:off x="2185" y="2393"/>
              <a:ext cx="0" cy="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96" name="Line 48"/>
            <p:cNvSpPr>
              <a:spLocks noChangeShapeType="1"/>
            </p:cNvSpPr>
            <p:nvPr/>
          </p:nvSpPr>
          <p:spPr bwMode="auto">
            <a:xfrm flipH="1">
              <a:off x="1236" y="2117"/>
              <a:ext cx="6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97" name="Line 49"/>
            <p:cNvSpPr>
              <a:spLocks noChangeShapeType="1"/>
            </p:cNvSpPr>
            <p:nvPr/>
          </p:nvSpPr>
          <p:spPr bwMode="auto">
            <a:xfrm>
              <a:off x="2271" y="184"/>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898" name="Text Box 50"/>
            <p:cNvSpPr txBox="1">
              <a:spLocks noChangeArrowheads="1"/>
            </p:cNvSpPr>
            <p:nvPr/>
          </p:nvSpPr>
          <p:spPr bwMode="auto">
            <a:xfrm>
              <a:off x="1839" y="368"/>
              <a:ext cx="863" cy="3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阻塞</a:t>
              </a:r>
            </a:p>
            <a:p>
              <a:pPr algn="just" eaLnBrk="0" hangingPunct="0"/>
              <a:r>
                <a:rPr lang="zh-CN" altLang="en-US" sz="1200" b="1">
                  <a:latin typeface="+mn-ea"/>
                  <a:ea typeface="+mn-ea"/>
                </a:rPr>
                <a:t>等待资源</a:t>
              </a:r>
            </a:p>
          </p:txBody>
        </p:sp>
        <p:sp>
          <p:nvSpPr>
            <p:cNvPr id="462899" name="Text Box 51"/>
            <p:cNvSpPr txBox="1">
              <a:spLocks noChangeArrowheads="1"/>
            </p:cNvSpPr>
            <p:nvPr/>
          </p:nvSpPr>
          <p:spPr bwMode="auto">
            <a:xfrm>
              <a:off x="1839" y="1657"/>
              <a:ext cx="801"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dirty="0">
                  <a:latin typeface="+mn-ea"/>
                  <a:ea typeface="+mn-ea"/>
                </a:rPr>
                <a:t>阻塞</a:t>
              </a:r>
            </a:p>
            <a:p>
              <a:pPr algn="just" eaLnBrk="0" hangingPunct="0"/>
              <a:r>
                <a:rPr lang="zh-CN" altLang="en-US" sz="1200" b="1" dirty="0">
                  <a:latin typeface="+mn-ea"/>
                  <a:ea typeface="+mn-ea"/>
                </a:rPr>
                <a:t>等待使用权</a:t>
              </a:r>
            </a:p>
          </p:txBody>
        </p:sp>
        <p:sp>
          <p:nvSpPr>
            <p:cNvPr id="462900" name="Line 52"/>
            <p:cNvSpPr>
              <a:spLocks noChangeShapeType="1"/>
            </p:cNvSpPr>
            <p:nvPr/>
          </p:nvSpPr>
          <p:spPr bwMode="auto">
            <a:xfrm flipV="1">
              <a:off x="1776" y="184"/>
              <a:ext cx="0" cy="8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1" name="Line 53"/>
            <p:cNvSpPr>
              <a:spLocks noChangeShapeType="1"/>
            </p:cNvSpPr>
            <p:nvPr/>
          </p:nvSpPr>
          <p:spPr bwMode="auto">
            <a:xfrm>
              <a:off x="1753" y="184"/>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2" name="Text Box 54"/>
            <p:cNvSpPr txBox="1">
              <a:spLocks noChangeArrowheads="1"/>
            </p:cNvSpPr>
            <p:nvPr/>
          </p:nvSpPr>
          <p:spPr bwMode="auto">
            <a:xfrm>
              <a:off x="2012" y="828"/>
              <a:ext cx="517"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被唤醒</a:t>
              </a:r>
            </a:p>
          </p:txBody>
        </p:sp>
        <p:sp>
          <p:nvSpPr>
            <p:cNvPr id="462903" name="Line 55"/>
            <p:cNvSpPr>
              <a:spLocks noChangeShapeType="1"/>
            </p:cNvSpPr>
            <p:nvPr/>
          </p:nvSpPr>
          <p:spPr bwMode="auto">
            <a:xfrm>
              <a:off x="2271" y="1104"/>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4" name="Line 56"/>
            <p:cNvSpPr>
              <a:spLocks noChangeShapeType="1"/>
            </p:cNvSpPr>
            <p:nvPr/>
          </p:nvSpPr>
          <p:spPr bwMode="auto">
            <a:xfrm flipH="1">
              <a:off x="1322" y="1381"/>
              <a:ext cx="94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5" name="Text Box 57"/>
            <p:cNvSpPr txBox="1">
              <a:spLocks noChangeArrowheads="1"/>
            </p:cNvSpPr>
            <p:nvPr/>
          </p:nvSpPr>
          <p:spPr bwMode="auto">
            <a:xfrm>
              <a:off x="1441" y="1488"/>
              <a:ext cx="2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否</a:t>
              </a:r>
            </a:p>
          </p:txBody>
        </p:sp>
        <p:sp>
          <p:nvSpPr>
            <p:cNvPr id="462906" name="Line 58"/>
            <p:cNvSpPr>
              <a:spLocks noChangeShapeType="1"/>
            </p:cNvSpPr>
            <p:nvPr/>
          </p:nvSpPr>
          <p:spPr bwMode="auto">
            <a:xfrm>
              <a:off x="1614" y="1732"/>
              <a:ext cx="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7" name="Line 59"/>
            <p:cNvSpPr>
              <a:spLocks noChangeShapeType="1"/>
            </p:cNvSpPr>
            <p:nvPr/>
          </p:nvSpPr>
          <p:spPr bwMode="auto">
            <a:xfrm>
              <a:off x="2304" y="1548"/>
              <a:ext cx="0" cy="1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8" name="Line 60"/>
            <p:cNvSpPr>
              <a:spLocks noChangeShapeType="1"/>
            </p:cNvSpPr>
            <p:nvPr/>
          </p:nvSpPr>
          <p:spPr bwMode="auto">
            <a:xfrm flipV="1">
              <a:off x="1700" y="1548"/>
              <a:ext cx="0"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09" name="Line 61"/>
            <p:cNvSpPr>
              <a:spLocks noChangeShapeType="1"/>
            </p:cNvSpPr>
            <p:nvPr/>
          </p:nvSpPr>
          <p:spPr bwMode="auto">
            <a:xfrm>
              <a:off x="1700" y="1548"/>
              <a:ext cx="6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0" name="Line 62"/>
            <p:cNvSpPr>
              <a:spLocks noChangeShapeType="1"/>
            </p:cNvSpPr>
            <p:nvPr/>
          </p:nvSpPr>
          <p:spPr bwMode="auto">
            <a:xfrm>
              <a:off x="2256" y="2016"/>
              <a:ext cx="15" cy="1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1" name="Text Box 63"/>
            <p:cNvSpPr txBox="1">
              <a:spLocks noChangeArrowheads="1"/>
            </p:cNvSpPr>
            <p:nvPr/>
          </p:nvSpPr>
          <p:spPr bwMode="auto">
            <a:xfrm>
              <a:off x="1926" y="2117"/>
              <a:ext cx="517"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1200" b="1">
                  <a:latin typeface="+mn-ea"/>
                  <a:ea typeface="+mn-ea"/>
                </a:rPr>
                <a:t>被唤醒</a:t>
              </a:r>
            </a:p>
          </p:txBody>
        </p:sp>
        <p:sp>
          <p:nvSpPr>
            <p:cNvPr id="462912" name="Line 64"/>
            <p:cNvSpPr>
              <a:spLocks noChangeShapeType="1"/>
            </p:cNvSpPr>
            <p:nvPr/>
          </p:nvSpPr>
          <p:spPr bwMode="auto">
            <a:xfrm flipH="1">
              <a:off x="1840" y="2485"/>
              <a:ext cx="3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3" name="Line 65"/>
            <p:cNvSpPr>
              <a:spLocks noChangeShapeType="1"/>
            </p:cNvSpPr>
            <p:nvPr/>
          </p:nvSpPr>
          <p:spPr bwMode="auto">
            <a:xfrm flipV="1">
              <a:off x="1840" y="2117"/>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4" name="AutoShape 66"/>
            <p:cNvSpPr>
              <a:spLocks noChangeArrowheads="1"/>
            </p:cNvSpPr>
            <p:nvPr/>
          </p:nvSpPr>
          <p:spPr bwMode="auto">
            <a:xfrm>
              <a:off x="720" y="720"/>
              <a:ext cx="1056" cy="552"/>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mn-ea"/>
                <a:ea typeface="+mn-ea"/>
              </a:endParaRPr>
            </a:p>
          </p:txBody>
        </p:sp>
        <p:sp>
          <p:nvSpPr>
            <p:cNvPr id="462915" name="Text Box 67"/>
            <p:cNvSpPr txBox="1">
              <a:spLocks noChangeArrowheads="1"/>
            </p:cNvSpPr>
            <p:nvPr/>
          </p:nvSpPr>
          <p:spPr bwMode="auto">
            <a:xfrm>
              <a:off x="977" y="828"/>
              <a:ext cx="60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1200" b="1" dirty="0">
                  <a:latin typeface="+mn-ea"/>
                  <a:ea typeface="+mn-ea"/>
                </a:rPr>
                <a:t>是否有空</a:t>
              </a:r>
            </a:p>
            <a:p>
              <a:pPr algn="just" eaLnBrk="0" hangingPunct="0"/>
              <a:r>
                <a:rPr lang="zh-CN" altLang="en-US" sz="1200" b="1" dirty="0">
                  <a:latin typeface="+mn-ea"/>
                  <a:ea typeface="+mn-ea"/>
                </a:rPr>
                <a:t>存储单元</a:t>
              </a:r>
            </a:p>
          </p:txBody>
        </p:sp>
        <p:sp>
          <p:nvSpPr>
            <p:cNvPr id="462916" name="Text Box 68"/>
            <p:cNvSpPr txBox="1">
              <a:spLocks noChangeArrowheads="1"/>
            </p:cNvSpPr>
            <p:nvPr/>
          </p:nvSpPr>
          <p:spPr bwMode="auto">
            <a:xfrm>
              <a:off x="771" y="276"/>
              <a:ext cx="909"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dirty="0">
                  <a:latin typeface="+mn-ea"/>
                  <a:ea typeface="+mn-ea"/>
                </a:rPr>
                <a:t>生产一条数据</a:t>
              </a:r>
            </a:p>
          </p:txBody>
        </p:sp>
        <p:sp>
          <p:nvSpPr>
            <p:cNvPr id="462917" name="Line 69"/>
            <p:cNvSpPr>
              <a:spLocks noChangeShapeType="1"/>
            </p:cNvSpPr>
            <p:nvPr/>
          </p:nvSpPr>
          <p:spPr bwMode="auto">
            <a:xfrm>
              <a:off x="1236" y="552"/>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8" name="Line 70"/>
            <p:cNvSpPr>
              <a:spLocks noChangeShapeType="1"/>
            </p:cNvSpPr>
            <p:nvPr/>
          </p:nvSpPr>
          <p:spPr bwMode="auto">
            <a:xfrm>
              <a:off x="1236" y="0"/>
              <a:ext cx="0"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19" name="Line 71"/>
            <p:cNvSpPr>
              <a:spLocks noChangeShapeType="1"/>
            </p:cNvSpPr>
            <p:nvPr/>
          </p:nvSpPr>
          <p:spPr bwMode="auto">
            <a:xfrm>
              <a:off x="1236" y="1288"/>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20" name="AutoShape 72"/>
            <p:cNvSpPr>
              <a:spLocks noChangeArrowheads="1"/>
            </p:cNvSpPr>
            <p:nvPr/>
          </p:nvSpPr>
          <p:spPr bwMode="auto">
            <a:xfrm>
              <a:off x="891" y="1472"/>
              <a:ext cx="690" cy="461"/>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mn-ea"/>
                <a:ea typeface="+mn-ea"/>
              </a:endParaRPr>
            </a:p>
          </p:txBody>
        </p:sp>
        <p:sp>
          <p:nvSpPr>
            <p:cNvPr id="462921" name="Text Box 73"/>
            <p:cNvSpPr txBox="1">
              <a:spLocks noChangeArrowheads="1"/>
            </p:cNvSpPr>
            <p:nvPr/>
          </p:nvSpPr>
          <p:spPr bwMode="auto">
            <a:xfrm>
              <a:off x="1025" y="1488"/>
              <a:ext cx="46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dirty="0">
                  <a:latin typeface="+mn-ea"/>
                  <a:ea typeface="+mn-ea"/>
                </a:rPr>
                <a:t>是否</a:t>
              </a:r>
            </a:p>
            <a:p>
              <a:pPr algn="just" eaLnBrk="0" hangingPunct="0"/>
              <a:r>
                <a:rPr lang="zh-CN" altLang="en-US" sz="1200" b="1" dirty="0">
                  <a:latin typeface="+mn-ea"/>
                  <a:ea typeface="+mn-ea"/>
                </a:rPr>
                <a:t>可用</a:t>
              </a:r>
            </a:p>
          </p:txBody>
        </p:sp>
        <p:sp>
          <p:nvSpPr>
            <p:cNvPr id="462922" name="Text Box 74"/>
            <p:cNvSpPr txBox="1">
              <a:spLocks noChangeArrowheads="1"/>
            </p:cNvSpPr>
            <p:nvPr/>
          </p:nvSpPr>
          <p:spPr bwMode="auto">
            <a:xfrm>
              <a:off x="977" y="1196"/>
              <a:ext cx="2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有</a:t>
              </a:r>
            </a:p>
          </p:txBody>
        </p:sp>
        <p:sp>
          <p:nvSpPr>
            <p:cNvPr id="462923" name="Text Box 75"/>
            <p:cNvSpPr txBox="1">
              <a:spLocks noChangeArrowheads="1"/>
            </p:cNvSpPr>
            <p:nvPr/>
          </p:nvSpPr>
          <p:spPr bwMode="auto">
            <a:xfrm>
              <a:off x="768" y="2301"/>
              <a:ext cx="904"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存入一条数据</a:t>
              </a:r>
            </a:p>
          </p:txBody>
        </p:sp>
        <p:sp>
          <p:nvSpPr>
            <p:cNvPr id="462924" name="Line 76"/>
            <p:cNvSpPr>
              <a:spLocks noChangeShapeType="1"/>
            </p:cNvSpPr>
            <p:nvPr/>
          </p:nvSpPr>
          <p:spPr bwMode="auto">
            <a:xfrm>
              <a:off x="1240" y="1934"/>
              <a:ext cx="1"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25" name="Text Box 77"/>
            <p:cNvSpPr txBox="1">
              <a:spLocks noChangeArrowheads="1"/>
            </p:cNvSpPr>
            <p:nvPr/>
          </p:nvSpPr>
          <p:spPr bwMode="auto">
            <a:xfrm>
              <a:off x="768" y="2761"/>
              <a:ext cx="904" cy="2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归还使用权</a:t>
              </a:r>
            </a:p>
          </p:txBody>
        </p:sp>
        <p:sp>
          <p:nvSpPr>
            <p:cNvPr id="462926" name="Line 78"/>
            <p:cNvSpPr>
              <a:spLocks noChangeShapeType="1"/>
            </p:cNvSpPr>
            <p:nvPr/>
          </p:nvSpPr>
          <p:spPr bwMode="auto">
            <a:xfrm>
              <a:off x="1241" y="2577"/>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27" name="Line 79"/>
            <p:cNvSpPr>
              <a:spLocks noChangeShapeType="1"/>
            </p:cNvSpPr>
            <p:nvPr/>
          </p:nvSpPr>
          <p:spPr bwMode="auto">
            <a:xfrm>
              <a:off x="1241" y="3608"/>
              <a:ext cx="0" cy="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28" name="Line 80"/>
            <p:cNvSpPr>
              <a:spLocks noChangeShapeType="1"/>
            </p:cNvSpPr>
            <p:nvPr/>
          </p:nvSpPr>
          <p:spPr bwMode="auto">
            <a:xfrm flipH="1">
              <a:off x="528" y="379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29" name="Line 81"/>
            <p:cNvSpPr>
              <a:spLocks noChangeShapeType="1"/>
            </p:cNvSpPr>
            <p:nvPr/>
          </p:nvSpPr>
          <p:spPr bwMode="auto">
            <a:xfrm flipV="1">
              <a:off x="528" y="184"/>
              <a:ext cx="0" cy="36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30" name="Line 82"/>
            <p:cNvSpPr>
              <a:spLocks noChangeShapeType="1"/>
            </p:cNvSpPr>
            <p:nvPr/>
          </p:nvSpPr>
          <p:spPr bwMode="auto">
            <a:xfrm>
              <a:off x="528" y="184"/>
              <a:ext cx="4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31" name="Text Box 83"/>
            <p:cNvSpPr txBox="1">
              <a:spLocks noChangeArrowheads="1"/>
            </p:cNvSpPr>
            <p:nvPr/>
          </p:nvSpPr>
          <p:spPr bwMode="auto">
            <a:xfrm>
              <a:off x="983" y="1933"/>
              <a:ext cx="2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是</a:t>
              </a:r>
            </a:p>
          </p:txBody>
        </p:sp>
        <p:sp>
          <p:nvSpPr>
            <p:cNvPr id="462932" name="Line 84"/>
            <p:cNvSpPr>
              <a:spLocks noChangeShapeType="1"/>
            </p:cNvSpPr>
            <p:nvPr/>
          </p:nvSpPr>
          <p:spPr bwMode="auto">
            <a:xfrm>
              <a:off x="1241" y="3037"/>
              <a:ext cx="0"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33" name="Text Box 85"/>
            <p:cNvSpPr txBox="1">
              <a:spLocks noChangeArrowheads="1"/>
            </p:cNvSpPr>
            <p:nvPr/>
          </p:nvSpPr>
          <p:spPr bwMode="auto">
            <a:xfrm>
              <a:off x="720" y="3221"/>
              <a:ext cx="1104" cy="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数据单元加</a:t>
              </a:r>
              <a:r>
                <a:rPr lang="en-US" altLang="zh-CN" sz="1200" b="1">
                  <a:latin typeface="+mn-ea"/>
                  <a:ea typeface="+mn-ea"/>
                </a:rPr>
                <a:t>1</a:t>
              </a:r>
            </a:p>
            <a:p>
              <a:pPr algn="just" eaLnBrk="0" hangingPunct="0"/>
              <a:r>
                <a:rPr lang="zh-CN" altLang="en-US" sz="1200" b="1">
                  <a:latin typeface="+mn-ea"/>
                  <a:ea typeface="+mn-ea"/>
                </a:rPr>
                <a:t>唤醒一个消费者</a:t>
              </a:r>
            </a:p>
          </p:txBody>
        </p:sp>
        <p:sp>
          <p:nvSpPr>
            <p:cNvPr id="462934" name="Line 86"/>
            <p:cNvSpPr>
              <a:spLocks noChangeShapeType="1"/>
            </p:cNvSpPr>
            <p:nvPr/>
          </p:nvSpPr>
          <p:spPr bwMode="auto">
            <a:xfrm>
              <a:off x="3456" y="3072"/>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35" name="Line 87"/>
            <p:cNvSpPr>
              <a:spLocks noChangeShapeType="1"/>
            </p:cNvSpPr>
            <p:nvPr/>
          </p:nvSpPr>
          <p:spPr bwMode="auto">
            <a:xfrm>
              <a:off x="2241" y="720"/>
              <a:ext cx="15" cy="1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mn-ea"/>
                <a:ea typeface="+mn-ea"/>
              </a:endParaRPr>
            </a:p>
          </p:txBody>
        </p:sp>
        <p:sp>
          <p:nvSpPr>
            <p:cNvPr id="462936" name="Text Box 88"/>
            <p:cNvSpPr txBox="1">
              <a:spLocks noChangeArrowheads="1"/>
            </p:cNvSpPr>
            <p:nvPr/>
          </p:nvSpPr>
          <p:spPr bwMode="auto">
            <a:xfrm>
              <a:off x="1488" y="624"/>
              <a:ext cx="25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200" b="1">
                  <a:latin typeface="+mn-ea"/>
                  <a:ea typeface="+mn-ea"/>
                </a:rPr>
                <a:t>无</a:t>
              </a:r>
            </a:p>
          </p:txBody>
        </p:sp>
        <p:sp>
          <p:nvSpPr>
            <p:cNvPr id="462937" name="Text Box 89"/>
            <p:cNvSpPr txBox="1">
              <a:spLocks noChangeArrowheads="1"/>
            </p:cNvSpPr>
            <p:nvPr/>
          </p:nvSpPr>
          <p:spPr bwMode="auto">
            <a:xfrm>
              <a:off x="4080" y="1296"/>
              <a:ext cx="801"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r>
                <a:rPr lang="zh-CN" altLang="en-US" sz="1200" b="1">
                  <a:latin typeface="+mn-ea"/>
                  <a:ea typeface="+mn-ea"/>
                </a:rPr>
                <a:t>阻塞</a:t>
              </a:r>
            </a:p>
            <a:p>
              <a:pPr algn="just" eaLnBrk="0" hangingPunct="0"/>
              <a:r>
                <a:rPr lang="zh-CN" altLang="en-US" sz="1200" b="1">
                  <a:latin typeface="+mn-ea"/>
                  <a:ea typeface="+mn-ea"/>
                </a:rPr>
                <a:t>等待使用权</a:t>
              </a:r>
            </a:p>
          </p:txBody>
        </p:sp>
      </p:grpSp>
    </p:spTree>
    <p:extLst>
      <p:ext uri="{BB962C8B-B14F-4D97-AF65-F5344CB8AC3E}">
        <p14:creationId xmlns:p14="http://schemas.microsoft.com/office/powerpoint/2010/main" val="11021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circle(in)">
                                      <p:cBhvr>
                                        <p:cTn id="7" dur="2000"/>
                                        <p:tgtEl>
                                          <p:spTgt spid="46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981075"/>
            <a:ext cx="9144000" cy="5876925"/>
          </a:xfrm>
          <a:solidFill>
            <a:schemeClr val="bg1">
              <a:lumMod val="85000"/>
            </a:schemeClr>
          </a:solidFill>
        </p:spPr>
        <p:txBody>
          <a:bodyPr/>
          <a:lstStyle/>
          <a:p>
            <a:pPr algn="just">
              <a:spcBef>
                <a:spcPct val="0"/>
              </a:spcBef>
              <a:buFontTx/>
              <a:buNone/>
            </a:pPr>
            <a:r>
              <a:rPr lang="en-US" altLang="zh-CN" sz="1600" dirty="0">
                <a:solidFill>
                  <a:srgbClr val="0000CC"/>
                </a:solidFill>
                <a:ea typeface="仿宋_GB2312" pitchFamily="49" charset="-122"/>
              </a:rPr>
              <a:t>/*program </a:t>
            </a:r>
            <a:r>
              <a:rPr lang="en-US" altLang="zh-CN" sz="1600" dirty="0" err="1">
                <a:solidFill>
                  <a:srgbClr val="0000CC"/>
                </a:solidFill>
                <a:ea typeface="仿宋_GB2312" pitchFamily="49" charset="-122"/>
              </a:rPr>
              <a:t>bounded_buffer</a:t>
            </a:r>
            <a:r>
              <a:rPr lang="en-US" altLang="zh-CN" sz="1600" dirty="0">
                <a:solidFill>
                  <a:srgbClr val="0000CC"/>
                </a:solidFill>
                <a:ea typeface="仿宋_GB2312" pitchFamily="49" charset="-122"/>
              </a:rPr>
              <a:t>*/</a:t>
            </a:r>
          </a:p>
          <a:p>
            <a:pPr algn="just">
              <a:spcBef>
                <a:spcPct val="0"/>
              </a:spcBef>
              <a:buFontTx/>
              <a:buNone/>
            </a:pPr>
            <a:r>
              <a:rPr lang="en-US" altLang="zh-CN" sz="1600" dirty="0" err="1">
                <a:solidFill>
                  <a:srgbClr val="0000CC"/>
                </a:solidFill>
                <a:ea typeface="仿宋_GB2312" pitchFamily="49" charset="-122"/>
              </a:rPr>
              <a:t>const</a:t>
            </a:r>
            <a:r>
              <a:rPr lang="en-US" altLang="zh-CN" sz="1600" dirty="0">
                <a:solidFill>
                  <a:srgbClr val="0000CC"/>
                </a:solidFill>
                <a:ea typeface="仿宋_GB2312" pitchFamily="49" charset="-122"/>
              </a:rPr>
              <a:t> </a:t>
            </a:r>
            <a:r>
              <a:rPr lang="en-US" altLang="zh-CN" sz="1600" dirty="0" err="1">
                <a:solidFill>
                  <a:srgbClr val="0000CC"/>
                </a:solidFill>
                <a:ea typeface="仿宋_GB2312" pitchFamily="49" charset="-122"/>
              </a:rPr>
              <a:t>sizeofbuffer</a:t>
            </a:r>
            <a:r>
              <a:rPr lang="en-US" altLang="zh-CN" sz="1600" dirty="0">
                <a:solidFill>
                  <a:srgbClr val="0000CC"/>
                </a:solidFill>
                <a:ea typeface="仿宋_GB2312" pitchFamily="49" charset="-122"/>
              </a:rPr>
              <a:t> =…;   /*  </a:t>
            </a:r>
            <a:r>
              <a:rPr lang="zh-CN" altLang="en-US" sz="1600" dirty="0">
                <a:solidFill>
                  <a:srgbClr val="0000CC"/>
                </a:solidFill>
                <a:ea typeface="仿宋_GB2312" pitchFamily="49" charset="-122"/>
              </a:rPr>
              <a:t>缓冲区大小  *</a:t>
            </a:r>
            <a:r>
              <a:rPr lang="en-US" altLang="zh-CN" sz="1600" dirty="0">
                <a:solidFill>
                  <a:srgbClr val="0000CC"/>
                </a:solidFill>
                <a:ea typeface="仿宋_GB2312" pitchFamily="49" charset="-122"/>
              </a:rPr>
              <a:t>/</a:t>
            </a:r>
          </a:p>
          <a:p>
            <a:pPr algn="just">
              <a:spcBef>
                <a:spcPct val="0"/>
              </a:spcBef>
              <a:buFontTx/>
              <a:buNone/>
            </a:pPr>
            <a:r>
              <a:rPr lang="en-US" altLang="zh-CN" sz="1600" dirty="0" err="1">
                <a:solidFill>
                  <a:srgbClr val="0000CC"/>
                </a:solidFill>
                <a:ea typeface="仿宋_GB2312" pitchFamily="49" charset="-122"/>
              </a:rPr>
              <a:t>var</a:t>
            </a:r>
            <a:r>
              <a:rPr lang="en-US" altLang="zh-CN" sz="1600" dirty="0">
                <a:solidFill>
                  <a:srgbClr val="0000CC"/>
                </a:solidFill>
                <a:ea typeface="仿宋_GB2312" pitchFamily="49" charset="-122"/>
              </a:rPr>
              <a:t> </a:t>
            </a:r>
            <a:r>
              <a:rPr lang="en-US" altLang="zh-CN" sz="1600" dirty="0">
                <a:solidFill>
                  <a:srgbClr val="FF0000"/>
                </a:solidFill>
                <a:ea typeface="仿宋_GB2312" pitchFamily="49" charset="-122"/>
              </a:rPr>
              <a:t>s</a:t>
            </a:r>
            <a:r>
              <a:rPr lang="en-US" altLang="zh-CN" sz="1600" dirty="0">
                <a:solidFill>
                  <a:srgbClr val="0000CC"/>
                </a:solidFill>
                <a:ea typeface="仿宋_GB2312" pitchFamily="49" charset="-122"/>
              </a:rPr>
              <a:t>: semaphore(:= 1); /* </a:t>
            </a:r>
            <a:r>
              <a:rPr lang="zh-CN" altLang="en-US" sz="1600" dirty="0">
                <a:solidFill>
                  <a:srgbClr val="0000CC"/>
                </a:solidFill>
                <a:ea typeface="仿宋_GB2312" pitchFamily="49" charset="-122"/>
              </a:rPr>
              <a:t>互斥信号量</a:t>
            </a:r>
            <a:r>
              <a:rPr lang="en-US" altLang="zh-CN" sz="1600" dirty="0">
                <a:solidFill>
                  <a:srgbClr val="0000CC"/>
                </a:solidFill>
                <a:ea typeface="仿宋_GB2312" pitchFamily="49" charset="-122"/>
              </a:rPr>
              <a:t>s</a:t>
            </a:r>
            <a:r>
              <a:rPr lang="zh-CN" altLang="en-US" sz="1600" dirty="0">
                <a:solidFill>
                  <a:srgbClr val="0000CC"/>
                </a:solidFill>
                <a:ea typeface="仿宋_GB2312" pitchFamily="49" charset="-122"/>
              </a:rPr>
              <a:t>，初始化为</a:t>
            </a:r>
            <a:r>
              <a:rPr lang="en-US" altLang="zh-CN" sz="1600" dirty="0">
                <a:solidFill>
                  <a:srgbClr val="0000CC"/>
                </a:solidFill>
                <a:ea typeface="仿宋_GB2312" pitchFamily="49" charset="-122"/>
              </a:rPr>
              <a:t>1 */</a:t>
            </a:r>
          </a:p>
          <a:p>
            <a:pPr algn="just">
              <a:spcBef>
                <a:spcPct val="0"/>
              </a:spcBef>
              <a:buFontTx/>
              <a:buNone/>
            </a:pPr>
            <a:r>
              <a:rPr lang="en-US" altLang="zh-CN" sz="1600" dirty="0">
                <a:solidFill>
                  <a:srgbClr val="0000CC"/>
                </a:solidFill>
                <a:ea typeface="仿宋_GB2312" pitchFamily="49" charset="-122"/>
              </a:rPr>
              <a:t>    </a:t>
            </a:r>
            <a:r>
              <a:rPr lang="en-US" altLang="zh-CN" sz="1600" dirty="0">
                <a:solidFill>
                  <a:srgbClr val="FF0000"/>
                </a:solidFill>
                <a:ea typeface="仿宋_GB2312" pitchFamily="49" charset="-122"/>
              </a:rPr>
              <a:t>n</a:t>
            </a:r>
            <a:r>
              <a:rPr lang="en-US" altLang="zh-CN" sz="1600" dirty="0">
                <a:solidFill>
                  <a:srgbClr val="0000CC"/>
                </a:solidFill>
                <a:ea typeface="仿宋_GB2312" pitchFamily="49" charset="-122"/>
              </a:rPr>
              <a:t> : semaphore(:= 0); /* </a:t>
            </a:r>
            <a:r>
              <a:rPr lang="zh-CN" altLang="en-US" sz="1600" dirty="0">
                <a:solidFill>
                  <a:srgbClr val="0000CC"/>
                </a:solidFill>
                <a:ea typeface="仿宋_GB2312" pitchFamily="49" charset="-122"/>
              </a:rPr>
              <a:t>资源信号量</a:t>
            </a:r>
            <a:r>
              <a:rPr lang="en-US" altLang="zh-CN" sz="1600" dirty="0">
                <a:solidFill>
                  <a:srgbClr val="0000CC"/>
                </a:solidFill>
                <a:ea typeface="仿宋_GB2312" pitchFamily="49" charset="-122"/>
              </a:rPr>
              <a:t>n</a:t>
            </a:r>
            <a:r>
              <a:rPr lang="zh-CN" altLang="en-US" sz="1600" dirty="0">
                <a:solidFill>
                  <a:srgbClr val="0000CC"/>
                </a:solidFill>
                <a:ea typeface="仿宋_GB2312" pitchFamily="49" charset="-122"/>
              </a:rPr>
              <a:t>，数据单元，初始化为</a:t>
            </a:r>
            <a:r>
              <a:rPr lang="en-US" altLang="zh-CN" sz="1600" dirty="0">
                <a:solidFill>
                  <a:srgbClr val="0000CC"/>
                </a:solidFill>
                <a:ea typeface="仿宋_GB2312" pitchFamily="49" charset="-122"/>
              </a:rPr>
              <a:t>0 */ </a:t>
            </a:r>
          </a:p>
          <a:p>
            <a:pPr algn="just">
              <a:spcBef>
                <a:spcPct val="0"/>
              </a:spcBef>
              <a:buFontTx/>
              <a:buNone/>
            </a:pPr>
            <a:r>
              <a:rPr lang="en-US" altLang="zh-CN" sz="1600" dirty="0">
                <a:solidFill>
                  <a:srgbClr val="0000CC"/>
                </a:solidFill>
                <a:ea typeface="仿宋_GB2312" pitchFamily="49" charset="-122"/>
              </a:rPr>
              <a:t>    </a:t>
            </a:r>
            <a:r>
              <a:rPr lang="en-US" altLang="zh-CN" sz="1600" dirty="0">
                <a:solidFill>
                  <a:srgbClr val="FF0000"/>
                </a:solidFill>
                <a:ea typeface="仿宋_GB2312" pitchFamily="49" charset="-122"/>
              </a:rPr>
              <a:t>e</a:t>
            </a:r>
            <a:r>
              <a:rPr lang="en-US" altLang="zh-CN" sz="1600" dirty="0">
                <a:solidFill>
                  <a:srgbClr val="0000CC"/>
                </a:solidFill>
                <a:ea typeface="仿宋_GB2312" pitchFamily="49" charset="-122"/>
              </a:rPr>
              <a:t> : semaphore(:= </a:t>
            </a:r>
            <a:r>
              <a:rPr lang="en-US" altLang="zh-CN" sz="1600" dirty="0" err="1">
                <a:solidFill>
                  <a:srgbClr val="0000CC"/>
                </a:solidFill>
                <a:ea typeface="仿宋_GB2312" pitchFamily="49" charset="-122"/>
              </a:rPr>
              <a:t>sizeofbuffer</a:t>
            </a:r>
            <a:r>
              <a:rPr lang="en-US" altLang="zh-CN" sz="1600" dirty="0">
                <a:solidFill>
                  <a:srgbClr val="0000CC"/>
                </a:solidFill>
                <a:ea typeface="仿宋_GB2312" pitchFamily="49" charset="-122"/>
              </a:rPr>
              <a:t>); /* </a:t>
            </a:r>
            <a:r>
              <a:rPr lang="zh-CN" altLang="en-US" sz="1600" dirty="0">
                <a:solidFill>
                  <a:srgbClr val="0000CC"/>
                </a:solidFill>
                <a:ea typeface="仿宋_GB2312" pitchFamily="49" charset="-122"/>
              </a:rPr>
              <a:t>资源信号量</a:t>
            </a:r>
            <a:r>
              <a:rPr lang="en-US" altLang="zh-CN" sz="1600" dirty="0">
                <a:solidFill>
                  <a:srgbClr val="0000CC"/>
                </a:solidFill>
                <a:ea typeface="仿宋_GB2312" pitchFamily="49" charset="-122"/>
              </a:rPr>
              <a:t>e</a:t>
            </a:r>
            <a:r>
              <a:rPr lang="zh-CN" altLang="en-US" sz="1600" dirty="0">
                <a:solidFill>
                  <a:srgbClr val="0000CC"/>
                </a:solidFill>
                <a:ea typeface="仿宋_GB2312" pitchFamily="49" charset="-122"/>
              </a:rPr>
              <a:t>，空存储单元 *</a:t>
            </a:r>
            <a:r>
              <a:rPr lang="en-US" altLang="zh-CN" sz="1600" dirty="0">
                <a:solidFill>
                  <a:srgbClr val="0000CC"/>
                </a:solidFill>
                <a:ea typeface="仿宋_GB2312" pitchFamily="49" charset="-122"/>
              </a:rPr>
              <a:t>/</a:t>
            </a:r>
          </a:p>
          <a:p>
            <a:pPr algn="just">
              <a:spcBef>
                <a:spcPct val="0"/>
              </a:spcBef>
              <a:buFontTx/>
              <a:buNone/>
            </a:pPr>
            <a:r>
              <a:rPr lang="en-US" altLang="zh-CN" sz="1600" dirty="0">
                <a:solidFill>
                  <a:srgbClr val="000000"/>
                </a:solidFill>
                <a:ea typeface="仿宋_GB2312" pitchFamily="49" charset="-122"/>
              </a:rPr>
              <a:t>procedure </a:t>
            </a:r>
            <a:r>
              <a:rPr lang="en-US" altLang="zh-CN" sz="1600" dirty="0">
                <a:solidFill>
                  <a:schemeClr val="accent6"/>
                </a:solidFill>
                <a:ea typeface="仿宋_GB2312" pitchFamily="49" charset="-122"/>
              </a:rPr>
              <a:t>producer </a:t>
            </a:r>
            <a:r>
              <a:rPr lang="en-US" altLang="zh-CN" sz="1600" dirty="0">
                <a:solidFill>
                  <a:srgbClr val="000000"/>
                </a:solidFill>
                <a:ea typeface="仿宋_GB2312" pitchFamily="49" charset="-122"/>
              </a:rPr>
              <a:t>;   		       procedure </a:t>
            </a:r>
            <a:r>
              <a:rPr lang="en-US" altLang="zh-CN" sz="1600" dirty="0">
                <a:solidFill>
                  <a:schemeClr val="accent6"/>
                </a:solidFill>
                <a:ea typeface="仿宋_GB2312" pitchFamily="49" charset="-122"/>
              </a:rPr>
              <a:t>consumer</a:t>
            </a:r>
            <a:r>
              <a:rPr lang="en-US" altLang="zh-CN" sz="1600" dirty="0">
                <a:solidFill>
                  <a:srgbClr val="000000"/>
                </a:solidFill>
                <a:ea typeface="仿宋_GB2312" pitchFamily="49" charset="-122"/>
              </a:rPr>
              <a:t> ;</a:t>
            </a:r>
          </a:p>
          <a:p>
            <a:pPr algn="just">
              <a:spcBef>
                <a:spcPct val="0"/>
              </a:spcBef>
              <a:buFontTx/>
              <a:buNone/>
            </a:pPr>
            <a:r>
              <a:rPr lang="en-US" altLang="zh-CN" sz="1600" dirty="0">
                <a:solidFill>
                  <a:srgbClr val="000000"/>
                </a:solidFill>
                <a:ea typeface="仿宋_GB2312" pitchFamily="49" charset="-122"/>
              </a:rPr>
              <a:t>begin                   			       begin      </a:t>
            </a:r>
          </a:p>
          <a:p>
            <a:pPr algn="just">
              <a:spcBef>
                <a:spcPct val="0"/>
              </a:spcBef>
              <a:buFontTx/>
              <a:buNone/>
            </a:pPr>
            <a:r>
              <a:rPr lang="en-US" altLang="zh-CN" sz="1600" dirty="0">
                <a:solidFill>
                  <a:srgbClr val="000000"/>
                </a:solidFill>
                <a:ea typeface="仿宋_GB2312" pitchFamily="49" charset="-122"/>
              </a:rPr>
              <a:t>   repeat                     		                           repeat </a:t>
            </a:r>
          </a:p>
          <a:p>
            <a:pPr algn="just">
              <a:spcBef>
                <a:spcPct val="0"/>
              </a:spcBef>
              <a:buFontTx/>
              <a:buNone/>
            </a:pPr>
            <a:r>
              <a:rPr lang="en-US" altLang="zh-CN" sz="1600" dirty="0">
                <a:solidFill>
                  <a:srgbClr val="000000"/>
                </a:solidFill>
                <a:ea typeface="仿宋_GB2312" pitchFamily="49" charset="-122"/>
              </a:rPr>
              <a:t>     </a:t>
            </a:r>
            <a:r>
              <a:rPr lang="zh-CN" altLang="en-US" sz="1600" dirty="0">
                <a:solidFill>
                  <a:srgbClr val="000000"/>
                </a:solidFill>
                <a:ea typeface="仿宋_GB2312" pitchFamily="49" charset="-122"/>
              </a:rPr>
              <a:t>生产一条数据</a:t>
            </a:r>
            <a:r>
              <a:rPr lang="en-US" altLang="zh-CN" sz="1600" dirty="0">
                <a:solidFill>
                  <a:srgbClr val="000000"/>
                </a:solidFill>
                <a:ea typeface="仿宋_GB2312" pitchFamily="49" charset="-122"/>
              </a:rPr>
              <a:t>;            		           </a:t>
            </a:r>
            <a:r>
              <a:rPr lang="en-US" altLang="zh-CN" sz="1600" dirty="0" err="1">
                <a:ea typeface="仿宋_GB2312" pitchFamily="49" charset="-122"/>
              </a:rPr>
              <a:t>semWait</a:t>
            </a:r>
            <a:r>
              <a:rPr lang="en-US" altLang="zh-CN" sz="1600" dirty="0">
                <a:ea typeface="仿宋_GB2312" pitchFamily="49" charset="-122"/>
              </a:rPr>
              <a:t>(n);</a:t>
            </a:r>
          </a:p>
          <a:p>
            <a:pPr algn="just">
              <a:spcBef>
                <a:spcPct val="0"/>
              </a:spcBef>
              <a:buFontTx/>
              <a:buNone/>
            </a:pPr>
            <a:r>
              <a:rPr lang="en-US" altLang="zh-CN" sz="1600" dirty="0">
                <a:solidFill>
                  <a:srgbClr val="000000"/>
                </a:solidFill>
                <a:ea typeface="仿宋_GB2312" pitchFamily="49" charset="-122"/>
              </a:rPr>
              <a:t>     </a:t>
            </a:r>
            <a:r>
              <a:rPr lang="en-US" altLang="zh-CN" sz="1600" dirty="0" err="1">
                <a:solidFill>
                  <a:srgbClr val="FF0000"/>
                </a:solidFill>
                <a:ea typeface="仿宋_GB2312" pitchFamily="49" charset="-122"/>
              </a:rPr>
              <a:t>semWait</a:t>
            </a:r>
            <a:r>
              <a:rPr lang="en-US" altLang="zh-CN" sz="1600" dirty="0">
                <a:solidFill>
                  <a:srgbClr val="FF0000"/>
                </a:solidFill>
                <a:ea typeface="仿宋_GB2312" pitchFamily="49" charset="-122"/>
              </a:rPr>
              <a:t>(e);                    </a:t>
            </a:r>
            <a:r>
              <a:rPr lang="en-US" altLang="zh-CN" sz="1600" dirty="0">
                <a:solidFill>
                  <a:srgbClr val="000000"/>
                </a:solidFill>
                <a:ea typeface="仿宋_GB2312" pitchFamily="49" charset="-122"/>
              </a:rPr>
              <a:t>	          	</a:t>
            </a:r>
            <a:r>
              <a:rPr lang="zh-CN" altLang="en-US" sz="1600" dirty="0">
                <a:solidFill>
                  <a:srgbClr val="000000"/>
                </a:solidFill>
                <a:ea typeface="仿宋_GB2312" pitchFamily="49" charset="-122"/>
              </a:rPr>
              <a:t>          </a:t>
            </a:r>
            <a:r>
              <a:rPr lang="en-US" altLang="zh-CN" sz="1600" dirty="0">
                <a:solidFill>
                  <a:srgbClr val="000000"/>
                </a:solidFill>
                <a:ea typeface="仿宋_GB2312" pitchFamily="49" charset="-122"/>
              </a:rPr>
              <a:t> </a:t>
            </a:r>
            <a:r>
              <a:rPr lang="en-US" altLang="zh-CN" sz="1600" dirty="0" err="1">
                <a:solidFill>
                  <a:srgbClr val="000000"/>
                </a:solidFill>
                <a:ea typeface="仿宋_GB2312" pitchFamily="49" charset="-122"/>
              </a:rPr>
              <a:t>semWait</a:t>
            </a:r>
            <a:r>
              <a:rPr lang="en-US" altLang="zh-CN" sz="1600" dirty="0">
                <a:solidFill>
                  <a:srgbClr val="000000"/>
                </a:solidFill>
                <a:ea typeface="仿宋_GB2312" pitchFamily="49" charset="-122"/>
              </a:rPr>
              <a:t>(s); </a:t>
            </a:r>
          </a:p>
          <a:p>
            <a:pPr algn="just">
              <a:spcBef>
                <a:spcPct val="0"/>
              </a:spcBef>
              <a:buFontTx/>
              <a:buNone/>
            </a:pPr>
            <a:r>
              <a:rPr lang="en-US" altLang="zh-CN" sz="1600" dirty="0">
                <a:solidFill>
                  <a:srgbClr val="000000"/>
                </a:solidFill>
                <a:ea typeface="仿宋_GB2312" pitchFamily="49" charset="-122"/>
              </a:rPr>
              <a:t>     </a:t>
            </a:r>
            <a:r>
              <a:rPr lang="en-US" altLang="zh-CN" sz="1600" dirty="0" err="1">
                <a:solidFill>
                  <a:srgbClr val="000000"/>
                </a:solidFill>
                <a:ea typeface="仿宋_GB2312" pitchFamily="49" charset="-122"/>
              </a:rPr>
              <a:t>semWait</a:t>
            </a:r>
            <a:r>
              <a:rPr lang="en-US" altLang="zh-CN" sz="1600" dirty="0">
                <a:solidFill>
                  <a:srgbClr val="000000"/>
                </a:solidFill>
                <a:ea typeface="仿宋_GB2312" pitchFamily="49" charset="-122"/>
              </a:rPr>
              <a:t>(s);                    	           </a:t>
            </a:r>
            <a:r>
              <a:rPr lang="zh-CN" altLang="en-US" sz="1600" dirty="0">
                <a:solidFill>
                  <a:srgbClr val="000000"/>
                </a:solidFill>
                <a:ea typeface="仿宋_GB2312" pitchFamily="49" charset="-122"/>
              </a:rPr>
              <a:t>                  取一条数据； </a:t>
            </a:r>
          </a:p>
          <a:p>
            <a:pPr algn="just">
              <a:spcBef>
                <a:spcPct val="0"/>
              </a:spcBef>
              <a:buFontTx/>
              <a:buNone/>
            </a:pPr>
            <a:r>
              <a:rPr lang="zh-CN" altLang="en-US" sz="1600" dirty="0">
                <a:solidFill>
                  <a:srgbClr val="000000"/>
                </a:solidFill>
                <a:ea typeface="仿宋_GB2312" pitchFamily="49" charset="-122"/>
              </a:rPr>
              <a:t>     存入一条数据</a:t>
            </a:r>
            <a:r>
              <a:rPr lang="en-US" altLang="zh-CN" sz="1600" dirty="0">
                <a:solidFill>
                  <a:srgbClr val="000000"/>
                </a:solidFill>
                <a:ea typeface="仿宋_GB2312" pitchFamily="49" charset="-122"/>
              </a:rPr>
              <a:t>;          		           </a:t>
            </a:r>
            <a:r>
              <a:rPr lang="en-US" altLang="zh-CN" sz="1600" dirty="0" err="1">
                <a:solidFill>
                  <a:srgbClr val="000000"/>
                </a:solidFill>
                <a:ea typeface="仿宋_GB2312" pitchFamily="49" charset="-122"/>
              </a:rPr>
              <a:t>semSignal</a:t>
            </a:r>
            <a:r>
              <a:rPr lang="en-US" altLang="zh-CN" sz="1600" dirty="0">
                <a:solidFill>
                  <a:srgbClr val="000000"/>
                </a:solidFill>
                <a:ea typeface="仿宋_GB2312" pitchFamily="49" charset="-122"/>
              </a:rPr>
              <a:t>(s); </a:t>
            </a:r>
          </a:p>
          <a:p>
            <a:pPr algn="just">
              <a:spcBef>
                <a:spcPct val="0"/>
              </a:spcBef>
              <a:buFontTx/>
              <a:buNone/>
            </a:pPr>
            <a:r>
              <a:rPr lang="en-US" altLang="zh-CN" sz="1600" dirty="0">
                <a:solidFill>
                  <a:srgbClr val="000000"/>
                </a:solidFill>
                <a:ea typeface="仿宋_GB2312" pitchFamily="49" charset="-122"/>
              </a:rPr>
              <a:t>     </a:t>
            </a:r>
            <a:r>
              <a:rPr lang="en-US" altLang="zh-CN" sz="1600" dirty="0" err="1">
                <a:solidFill>
                  <a:srgbClr val="000000"/>
                </a:solidFill>
                <a:ea typeface="仿宋_GB2312" pitchFamily="49" charset="-122"/>
              </a:rPr>
              <a:t>semSignal</a:t>
            </a:r>
            <a:r>
              <a:rPr lang="en-US" altLang="zh-CN" sz="1600" dirty="0">
                <a:solidFill>
                  <a:srgbClr val="000000"/>
                </a:solidFill>
                <a:ea typeface="仿宋_GB2312" pitchFamily="49" charset="-122"/>
              </a:rPr>
              <a:t>(s);               	            </a:t>
            </a:r>
            <a:r>
              <a:rPr lang="zh-CN" altLang="en-US" sz="1600" dirty="0">
                <a:solidFill>
                  <a:srgbClr val="000000"/>
                </a:solidFill>
                <a:ea typeface="仿宋_GB2312" pitchFamily="49" charset="-122"/>
              </a:rPr>
              <a:t>                 </a:t>
            </a:r>
            <a:r>
              <a:rPr lang="en-US" altLang="zh-CN" sz="1600" dirty="0" err="1">
                <a:solidFill>
                  <a:srgbClr val="FF0000"/>
                </a:solidFill>
                <a:ea typeface="仿宋_GB2312" pitchFamily="49" charset="-122"/>
              </a:rPr>
              <a:t>semSignal</a:t>
            </a:r>
            <a:r>
              <a:rPr lang="en-US" altLang="zh-CN" sz="1600" dirty="0">
                <a:solidFill>
                  <a:srgbClr val="FF0000"/>
                </a:solidFill>
                <a:ea typeface="仿宋_GB2312" pitchFamily="49" charset="-122"/>
              </a:rPr>
              <a:t>(e);</a:t>
            </a:r>
          </a:p>
          <a:p>
            <a:pPr algn="just">
              <a:spcBef>
                <a:spcPct val="0"/>
              </a:spcBef>
              <a:buFontTx/>
              <a:buNone/>
            </a:pPr>
            <a:r>
              <a:rPr lang="en-US" altLang="zh-CN" sz="1600" dirty="0">
                <a:ea typeface="仿宋_GB2312" pitchFamily="49" charset="-122"/>
              </a:rPr>
              <a:t>     </a:t>
            </a:r>
            <a:r>
              <a:rPr lang="en-US" altLang="zh-CN" sz="1600" dirty="0" err="1">
                <a:ea typeface="仿宋_GB2312" pitchFamily="49" charset="-122"/>
              </a:rPr>
              <a:t>semSignal</a:t>
            </a:r>
            <a:r>
              <a:rPr lang="en-US" altLang="zh-CN" sz="1600" dirty="0">
                <a:ea typeface="仿宋_GB2312" pitchFamily="49" charset="-122"/>
              </a:rPr>
              <a:t>(n)</a:t>
            </a:r>
            <a:r>
              <a:rPr lang="zh-CN" altLang="en-US" sz="1600" dirty="0">
                <a:ea typeface="仿宋_GB2312" pitchFamily="49" charset="-122"/>
              </a:rPr>
              <a:t>；                                                    </a:t>
            </a:r>
            <a:r>
              <a:rPr lang="zh-CN" altLang="en-US" sz="1600" dirty="0">
                <a:solidFill>
                  <a:srgbClr val="000000"/>
                </a:solidFill>
                <a:ea typeface="仿宋_GB2312" pitchFamily="49" charset="-122"/>
              </a:rPr>
              <a:t>消费数据；</a:t>
            </a:r>
          </a:p>
          <a:p>
            <a:pPr algn="just">
              <a:spcBef>
                <a:spcPct val="0"/>
              </a:spcBef>
              <a:buFontTx/>
              <a:buNone/>
            </a:pPr>
            <a:r>
              <a:rPr lang="zh-CN" altLang="en-US" sz="1600" dirty="0">
                <a:solidFill>
                  <a:srgbClr val="000000"/>
                </a:solidFill>
                <a:ea typeface="仿宋_GB2312" pitchFamily="49" charset="-122"/>
              </a:rPr>
              <a:t>   </a:t>
            </a:r>
            <a:r>
              <a:rPr lang="en-US" altLang="zh-CN" sz="1600" dirty="0">
                <a:solidFill>
                  <a:srgbClr val="000000"/>
                </a:solidFill>
                <a:ea typeface="仿宋_GB2312" pitchFamily="49" charset="-122"/>
              </a:rPr>
              <a:t>forever                                                                  </a:t>
            </a:r>
            <a:r>
              <a:rPr lang="en-US" altLang="zh-CN" sz="1600" dirty="0" err="1">
                <a:solidFill>
                  <a:srgbClr val="000000"/>
                </a:solidFill>
                <a:ea typeface="仿宋_GB2312" pitchFamily="49" charset="-122"/>
              </a:rPr>
              <a:t>forever</a:t>
            </a:r>
            <a:endParaRPr lang="en-US" altLang="zh-CN" sz="1600" dirty="0">
              <a:solidFill>
                <a:srgbClr val="000000"/>
              </a:solidFill>
              <a:ea typeface="仿宋_GB2312" pitchFamily="49" charset="-122"/>
            </a:endParaRPr>
          </a:p>
          <a:p>
            <a:pPr algn="just">
              <a:spcBef>
                <a:spcPct val="0"/>
              </a:spcBef>
              <a:buFontTx/>
              <a:buNone/>
            </a:pPr>
            <a:r>
              <a:rPr lang="en-US" altLang="zh-CN" sz="1600" dirty="0">
                <a:solidFill>
                  <a:srgbClr val="000000"/>
                </a:solidFill>
                <a:ea typeface="仿宋_GB2312" pitchFamily="49" charset="-122"/>
              </a:rPr>
              <a:t> end;                                                                       end;</a:t>
            </a:r>
          </a:p>
          <a:p>
            <a:pPr algn="just">
              <a:spcBef>
                <a:spcPct val="0"/>
              </a:spcBef>
              <a:buFontTx/>
              <a:buNone/>
            </a:pPr>
            <a:r>
              <a:rPr lang="en-US" altLang="zh-CN" sz="1600" dirty="0">
                <a:solidFill>
                  <a:srgbClr val="000000"/>
                </a:solidFill>
                <a:ea typeface="仿宋_GB2312" pitchFamily="49" charset="-122"/>
              </a:rPr>
              <a:t>begin    /* </a:t>
            </a:r>
            <a:r>
              <a:rPr lang="zh-CN" altLang="en-US" sz="1600" dirty="0">
                <a:solidFill>
                  <a:srgbClr val="000000"/>
                </a:solidFill>
                <a:ea typeface="仿宋_GB2312" pitchFamily="49" charset="-122"/>
              </a:rPr>
              <a:t>主程序 *</a:t>
            </a:r>
            <a:r>
              <a:rPr lang="en-US" altLang="zh-CN" sz="1600" dirty="0">
                <a:solidFill>
                  <a:srgbClr val="000000"/>
                </a:solidFill>
                <a:ea typeface="仿宋_GB2312" pitchFamily="49" charset="-122"/>
              </a:rPr>
              <a:t>/</a:t>
            </a:r>
          </a:p>
          <a:p>
            <a:pPr algn="just">
              <a:spcBef>
                <a:spcPct val="0"/>
              </a:spcBef>
              <a:buFontTx/>
              <a:buNone/>
            </a:pPr>
            <a:r>
              <a:rPr lang="en-US" altLang="zh-CN" sz="1600" dirty="0">
                <a:solidFill>
                  <a:srgbClr val="000000"/>
                </a:solidFill>
                <a:ea typeface="仿宋_GB2312" pitchFamily="49" charset="-122"/>
              </a:rPr>
              <a:t>   </a:t>
            </a:r>
            <a:r>
              <a:rPr lang="en-US" altLang="zh-CN" sz="1600" dirty="0" err="1">
                <a:solidFill>
                  <a:srgbClr val="000000"/>
                </a:solidFill>
                <a:ea typeface="仿宋_GB2312" pitchFamily="49" charset="-122"/>
              </a:rPr>
              <a:t>parbegin</a:t>
            </a:r>
            <a:r>
              <a:rPr lang="en-US" altLang="zh-CN" sz="1600" dirty="0">
                <a:solidFill>
                  <a:srgbClr val="000000"/>
                </a:solidFill>
                <a:ea typeface="仿宋_GB2312" pitchFamily="49" charset="-122"/>
              </a:rPr>
              <a:t>   producer ; consumer ; </a:t>
            </a:r>
            <a:r>
              <a:rPr lang="en-US" altLang="zh-CN" sz="1600" dirty="0" err="1">
                <a:solidFill>
                  <a:srgbClr val="000000"/>
                </a:solidFill>
                <a:ea typeface="仿宋_GB2312" pitchFamily="49" charset="-122"/>
              </a:rPr>
              <a:t>parend</a:t>
            </a:r>
            <a:endParaRPr lang="en-US" altLang="zh-CN" sz="1600" dirty="0">
              <a:solidFill>
                <a:srgbClr val="000000"/>
              </a:solidFill>
              <a:ea typeface="仿宋_GB2312" pitchFamily="49" charset="-122"/>
            </a:endParaRPr>
          </a:p>
          <a:p>
            <a:pPr algn="just">
              <a:spcBef>
                <a:spcPct val="0"/>
              </a:spcBef>
              <a:buFontTx/>
              <a:buNone/>
            </a:pPr>
            <a:r>
              <a:rPr lang="en-US" altLang="zh-CN" sz="1600" dirty="0">
                <a:solidFill>
                  <a:srgbClr val="000000"/>
                </a:solidFill>
                <a:ea typeface="仿宋_GB2312" pitchFamily="49" charset="-122"/>
              </a:rPr>
              <a:t>end.</a:t>
            </a:r>
            <a:endParaRPr lang="en-US" altLang="zh-CN" sz="1600" b="0" dirty="0">
              <a:effectLst>
                <a:outerShdw blurRad="38100" dist="38100" dir="2700000" algn="tl">
                  <a:srgbClr val="C0C0C0"/>
                </a:outerShdw>
              </a:effectLst>
            </a:endParaRPr>
          </a:p>
        </p:txBody>
      </p:sp>
      <p:cxnSp>
        <p:nvCxnSpPr>
          <p:cNvPr id="4" name="直接箭头连接符 3"/>
          <p:cNvCxnSpPr>
            <a:cxnSpLocks/>
          </p:cNvCxnSpPr>
          <p:nvPr/>
        </p:nvCxnSpPr>
        <p:spPr>
          <a:xfrm flipV="1">
            <a:off x="1619672" y="3645024"/>
            <a:ext cx="2664296" cy="151216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cxnSpLocks/>
          </p:cNvCxnSpPr>
          <p:nvPr/>
        </p:nvCxnSpPr>
        <p:spPr>
          <a:xfrm flipH="1" flipV="1">
            <a:off x="1403648" y="3933056"/>
            <a:ext cx="2880320" cy="936104"/>
          </a:xfrm>
          <a:prstGeom prst="straightConnector1">
            <a:avLst/>
          </a:prstGeom>
          <a:ln w="28575">
            <a:solidFill>
              <a:srgbClr val="F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3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ircle(in)">
                                      <p:cBhvr>
                                        <p:cTn id="34" dur="2000"/>
                                        <p:tgtEl>
                                          <p:spTgt spid="3">
                                            <p:txEl>
                                              <p:pRg st="9" end="9"/>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ircle(in)">
                                      <p:cBhvr>
                                        <p:cTn id="40" dur="2000"/>
                                        <p:tgtEl>
                                          <p:spTgt spid="3">
                                            <p:txEl>
                                              <p:pRg st="11" end="11"/>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ircle(in)">
                                      <p:cBhvr>
                                        <p:cTn id="43" dur="2000"/>
                                        <p:tgtEl>
                                          <p:spTgt spid="3">
                                            <p:txEl>
                                              <p:pRg st="12" end="12"/>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ircle(in)">
                                      <p:cBhvr>
                                        <p:cTn id="46" dur="2000"/>
                                        <p:tgtEl>
                                          <p:spTgt spid="3">
                                            <p:txEl>
                                              <p:pRg st="13" end="13"/>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ircle(in)">
                                      <p:cBhvr>
                                        <p:cTn id="49" dur="2000"/>
                                        <p:tgtEl>
                                          <p:spTgt spid="3">
                                            <p:txEl>
                                              <p:pRg st="14" end="14"/>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ircle(in)">
                                      <p:cBhvr>
                                        <p:cTn id="52" dur="2000"/>
                                        <p:tgtEl>
                                          <p:spTgt spid="3">
                                            <p:txEl>
                                              <p:pRg st="15" end="15"/>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circle(in)">
                                      <p:cBhvr>
                                        <p:cTn id="55" dur="2000"/>
                                        <p:tgtEl>
                                          <p:spTgt spid="3">
                                            <p:txEl>
                                              <p:pRg st="16" end="16"/>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circle(in)">
                                      <p:cBhvr>
                                        <p:cTn id="58" dur="2000"/>
                                        <p:tgtEl>
                                          <p:spTgt spid="3">
                                            <p:txEl>
                                              <p:pRg st="17" end="17"/>
                                            </p:txEl>
                                          </p:spTgt>
                                        </p:tgtEl>
                                      </p:cBhvr>
                                    </p:animEffect>
                                  </p:childTnLst>
                                </p:cTn>
                              </p:par>
                              <p:par>
                                <p:cTn id="59" presetID="6" presetClass="entr" presetSubtype="16"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circle(in)">
                                      <p:cBhvr>
                                        <p:cTn id="61" dur="2000"/>
                                        <p:tgtEl>
                                          <p:spTgt spid="3">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919261"/>
            <a:ext cx="8964488" cy="4525963"/>
          </a:xfrm>
        </p:spPr>
        <p:txBody>
          <a:bodyPr/>
          <a:lstStyle/>
          <a:p>
            <a:pPr>
              <a:spcAft>
                <a:spcPts val="0"/>
              </a:spcAft>
            </a:pPr>
            <a:r>
              <a:rPr lang="zh-CN" altLang="en-US" b="0" dirty="0">
                <a:latin typeface="+mn-ea"/>
              </a:rPr>
              <a:t>注意</a:t>
            </a:r>
            <a:r>
              <a:rPr lang="en-US" altLang="zh-CN" b="0" dirty="0">
                <a:latin typeface="+mn-ea"/>
              </a:rPr>
              <a:t>(1)</a:t>
            </a:r>
            <a:endParaRPr lang="zh-CN" altLang="en-US" b="0" dirty="0">
              <a:latin typeface="+mn-ea"/>
            </a:endParaRPr>
          </a:p>
          <a:p>
            <a:pPr lvl="1" eaLnBrk="1" hangingPunct="1">
              <a:spcBef>
                <a:spcPts val="0"/>
              </a:spcBef>
              <a:spcAft>
                <a:spcPct val="20000"/>
              </a:spcAft>
            </a:pPr>
            <a:r>
              <a:rPr lang="zh-CN" altLang="en-US" b="0" dirty="0">
                <a:latin typeface="+mn-ea"/>
                <a:ea typeface="+mn-ea"/>
              </a:rPr>
              <a:t>应先申请资源信号量，再申请互斥信号量，</a:t>
            </a:r>
            <a:r>
              <a:rPr lang="zh-CN" altLang="en-US" dirty="0">
                <a:solidFill>
                  <a:srgbClr val="C00000"/>
                </a:solidFill>
                <a:latin typeface="+mn-ea"/>
                <a:ea typeface="+mn-ea"/>
              </a:rPr>
              <a:t>顺序</a:t>
            </a:r>
            <a:r>
              <a:rPr lang="zh-CN" altLang="en-US" b="0" dirty="0">
                <a:latin typeface="+mn-ea"/>
                <a:ea typeface="+mn-ea"/>
              </a:rPr>
              <a:t>不能颠倒。</a:t>
            </a:r>
            <a:r>
              <a:rPr lang="zh-CN" altLang="en-US" b="0" dirty="0">
                <a:solidFill>
                  <a:srgbClr val="FF0000"/>
                </a:solidFill>
                <a:latin typeface="+mn-ea"/>
                <a:ea typeface="+mn-ea"/>
              </a:rPr>
              <a:t>以下执行可能会出现什么问题？</a:t>
            </a:r>
          </a:p>
          <a:p>
            <a:pPr lvl="1" eaLnBrk="1" hangingPunct="1">
              <a:spcAft>
                <a:spcPct val="20000"/>
              </a:spcAft>
            </a:pPr>
            <a:endParaRPr lang="zh-CN" altLang="en-US" b="0" dirty="0">
              <a:latin typeface="+mn-ea"/>
              <a:ea typeface="+mn-ea"/>
            </a:endParaRPr>
          </a:p>
        </p:txBody>
      </p:sp>
      <p:grpSp>
        <p:nvGrpSpPr>
          <p:cNvPr id="4" name="Group 4"/>
          <p:cNvGrpSpPr>
            <a:grpSpLocks/>
          </p:cNvGrpSpPr>
          <p:nvPr/>
        </p:nvGrpSpPr>
        <p:grpSpPr bwMode="auto">
          <a:xfrm>
            <a:off x="1619672" y="2420888"/>
            <a:ext cx="5234434" cy="2554552"/>
            <a:chOff x="96" y="1486"/>
            <a:chExt cx="3388" cy="1806"/>
          </a:xfrm>
          <a:solidFill>
            <a:schemeClr val="bg1"/>
          </a:solidFill>
        </p:grpSpPr>
        <p:sp>
          <p:nvSpPr>
            <p:cNvPr id="5" name="Rectangle 5"/>
            <p:cNvSpPr>
              <a:spLocks noChangeArrowheads="1"/>
            </p:cNvSpPr>
            <p:nvPr/>
          </p:nvSpPr>
          <p:spPr bwMode="auto">
            <a:xfrm>
              <a:off x="1680" y="1486"/>
              <a:ext cx="978"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b="1" dirty="0">
                  <a:solidFill>
                    <a:srgbClr val="0070C0"/>
                  </a:solidFill>
                  <a:latin typeface="Times New Roman" pitchFamily="18" charset="0"/>
                </a:rPr>
                <a:t>Consumer：</a:t>
              </a:r>
            </a:p>
          </p:txBody>
        </p:sp>
        <p:sp>
          <p:nvSpPr>
            <p:cNvPr id="6" name="Rectangle 6"/>
            <p:cNvSpPr>
              <a:spLocks noChangeArrowheads="1"/>
            </p:cNvSpPr>
            <p:nvPr/>
          </p:nvSpPr>
          <p:spPr bwMode="auto">
            <a:xfrm>
              <a:off x="96" y="1488"/>
              <a:ext cx="978"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b="1" dirty="0">
                  <a:solidFill>
                    <a:srgbClr val="0070C0"/>
                  </a:solidFill>
                  <a:latin typeface="Times New Roman" pitchFamily="18" charset="0"/>
                </a:rPr>
                <a:t>Producer：</a:t>
              </a:r>
            </a:p>
          </p:txBody>
        </p:sp>
        <p:sp>
          <p:nvSpPr>
            <p:cNvPr id="7" name="Rectangle 7"/>
            <p:cNvSpPr>
              <a:spLocks noChangeArrowheads="1"/>
            </p:cNvSpPr>
            <p:nvPr/>
          </p:nvSpPr>
          <p:spPr bwMode="auto">
            <a:xfrm>
              <a:off x="232" y="1888"/>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70C0"/>
                  </a:solidFill>
                  <a:latin typeface="Times New Roman" pitchFamily="18" charset="0"/>
                </a:rPr>
                <a:t>wait(e) ;</a:t>
              </a:r>
            </a:p>
          </p:txBody>
        </p:sp>
        <p:sp>
          <p:nvSpPr>
            <p:cNvPr id="8" name="Rectangle 8"/>
            <p:cNvSpPr>
              <a:spLocks noChangeArrowheads="1"/>
            </p:cNvSpPr>
            <p:nvPr/>
          </p:nvSpPr>
          <p:spPr bwMode="auto">
            <a:xfrm>
              <a:off x="232" y="2175"/>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70C0"/>
                  </a:solidFill>
                  <a:latin typeface="Times New Roman" pitchFamily="18" charset="0"/>
                </a:rPr>
                <a:t>wait(s);</a:t>
              </a:r>
            </a:p>
          </p:txBody>
        </p:sp>
        <p:sp>
          <p:nvSpPr>
            <p:cNvPr id="9" name="Rectangle 9"/>
            <p:cNvSpPr>
              <a:spLocks noChangeArrowheads="1"/>
            </p:cNvSpPr>
            <p:nvPr/>
          </p:nvSpPr>
          <p:spPr bwMode="auto">
            <a:xfrm>
              <a:off x="232" y="2483"/>
              <a:ext cx="1564"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b="1" dirty="0">
                  <a:solidFill>
                    <a:srgbClr val="0070C0"/>
                  </a:solidFill>
                  <a:latin typeface="Times New Roman" pitchFamily="18" charset="0"/>
                </a:rPr>
                <a:t>存入一条数据</a:t>
              </a:r>
              <a:r>
                <a:rPr kumimoji="1" lang="en-US" altLang="zh-CN" sz="2000" b="1" dirty="0">
                  <a:solidFill>
                    <a:srgbClr val="0070C0"/>
                  </a:solidFill>
                  <a:latin typeface="Times New Roman" pitchFamily="18" charset="0"/>
                </a:rPr>
                <a:t>;</a:t>
              </a:r>
            </a:p>
          </p:txBody>
        </p:sp>
        <p:sp>
          <p:nvSpPr>
            <p:cNvPr id="10" name="Rectangle 10"/>
            <p:cNvSpPr>
              <a:spLocks noChangeArrowheads="1"/>
            </p:cNvSpPr>
            <p:nvPr/>
          </p:nvSpPr>
          <p:spPr bwMode="auto">
            <a:xfrm>
              <a:off x="232" y="2786"/>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70C0"/>
                  </a:solidFill>
                  <a:latin typeface="Times New Roman" pitchFamily="18" charset="0"/>
                </a:rPr>
                <a:t>signal(s);</a:t>
              </a:r>
            </a:p>
          </p:txBody>
        </p:sp>
        <p:sp>
          <p:nvSpPr>
            <p:cNvPr id="11" name="Rectangle 11"/>
            <p:cNvSpPr>
              <a:spLocks noChangeArrowheads="1"/>
            </p:cNvSpPr>
            <p:nvPr/>
          </p:nvSpPr>
          <p:spPr bwMode="auto">
            <a:xfrm>
              <a:off x="232" y="3074"/>
              <a:ext cx="665"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en-US" altLang="zh-CN" sz="2000" b="1" dirty="0">
                  <a:solidFill>
                    <a:srgbClr val="0070C0"/>
                  </a:solidFill>
                  <a:latin typeface="Times New Roman" pitchFamily="18" charset="0"/>
                </a:rPr>
                <a:t>signal(n);</a:t>
              </a:r>
            </a:p>
          </p:txBody>
        </p:sp>
        <p:sp>
          <p:nvSpPr>
            <p:cNvPr id="12" name="Rectangle 12"/>
            <p:cNvSpPr>
              <a:spLocks noChangeArrowheads="1"/>
            </p:cNvSpPr>
            <p:nvPr/>
          </p:nvSpPr>
          <p:spPr bwMode="auto">
            <a:xfrm>
              <a:off x="1872" y="2208"/>
              <a:ext cx="784"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wait(n);</a:t>
              </a:r>
            </a:p>
          </p:txBody>
        </p:sp>
        <p:sp>
          <p:nvSpPr>
            <p:cNvPr id="13" name="Rectangle 13"/>
            <p:cNvSpPr>
              <a:spLocks noChangeArrowheads="1"/>
            </p:cNvSpPr>
            <p:nvPr/>
          </p:nvSpPr>
          <p:spPr bwMode="auto">
            <a:xfrm>
              <a:off x="1872" y="1920"/>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wait(s);</a:t>
              </a:r>
            </a:p>
          </p:txBody>
        </p:sp>
        <p:sp>
          <p:nvSpPr>
            <p:cNvPr id="14" name="Rectangle 15"/>
            <p:cNvSpPr>
              <a:spLocks noChangeArrowheads="1"/>
            </p:cNvSpPr>
            <p:nvPr/>
          </p:nvSpPr>
          <p:spPr bwMode="auto">
            <a:xfrm>
              <a:off x="1920" y="2511"/>
              <a:ext cx="1564"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b="1" dirty="0">
                  <a:solidFill>
                    <a:srgbClr val="0070C0"/>
                  </a:solidFill>
                  <a:latin typeface="Times New Roman" pitchFamily="18" charset="0"/>
                </a:rPr>
                <a:t>取一条数据</a:t>
              </a:r>
              <a:r>
                <a:rPr kumimoji="1" lang="en-US" altLang="zh-CN" sz="2000" b="1" dirty="0">
                  <a:solidFill>
                    <a:srgbClr val="0070C0"/>
                  </a:solidFill>
                  <a:latin typeface="Times New Roman" pitchFamily="18" charset="0"/>
                </a:rPr>
                <a:t>;</a:t>
              </a:r>
            </a:p>
          </p:txBody>
        </p:sp>
        <p:sp>
          <p:nvSpPr>
            <p:cNvPr id="15" name="Rectangle 16"/>
            <p:cNvSpPr>
              <a:spLocks noChangeArrowheads="1"/>
            </p:cNvSpPr>
            <p:nvPr/>
          </p:nvSpPr>
          <p:spPr bwMode="auto">
            <a:xfrm>
              <a:off x="1874" y="2786"/>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70C0"/>
                  </a:solidFill>
                  <a:latin typeface="Times New Roman" pitchFamily="18" charset="0"/>
                </a:rPr>
                <a:t>signal(s);</a:t>
              </a:r>
            </a:p>
          </p:txBody>
        </p:sp>
        <p:sp>
          <p:nvSpPr>
            <p:cNvPr id="16" name="Rectangle 17"/>
            <p:cNvSpPr>
              <a:spLocks noChangeArrowheads="1"/>
            </p:cNvSpPr>
            <p:nvPr/>
          </p:nvSpPr>
          <p:spPr bwMode="auto">
            <a:xfrm>
              <a:off x="1874" y="3074"/>
              <a:ext cx="882" cy="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70C0"/>
                  </a:solidFill>
                  <a:latin typeface="Times New Roman" pitchFamily="18" charset="0"/>
                </a:rPr>
                <a:t>signal(e);</a:t>
              </a:r>
            </a:p>
          </p:txBody>
        </p:sp>
      </p:grpSp>
      <p:sp>
        <p:nvSpPr>
          <p:cNvPr id="17" name="Text Box 19"/>
          <p:cNvSpPr txBox="1">
            <a:spLocks noChangeArrowheads="1"/>
          </p:cNvSpPr>
          <p:nvPr/>
        </p:nvSpPr>
        <p:spPr bwMode="auto">
          <a:xfrm>
            <a:off x="1619672" y="5157192"/>
            <a:ext cx="646215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80000"/>
              </a:lnSpc>
              <a:spcBef>
                <a:spcPct val="50000"/>
              </a:spcBef>
              <a:buClrTx/>
              <a:buSzTx/>
              <a:buFontTx/>
              <a:buNone/>
            </a:pPr>
            <a:r>
              <a:rPr kumimoji="1" lang="zh-CN" altLang="en-US" sz="2000" dirty="0">
                <a:latin typeface="+mn-lt"/>
                <a:ea typeface="+mn-ea"/>
              </a:rPr>
              <a:t>当</a:t>
            </a:r>
            <a:r>
              <a:rPr kumimoji="1" lang="en-US" altLang="zh-CN" sz="2000" dirty="0">
                <a:latin typeface="+mn-lt"/>
                <a:ea typeface="+mn-ea"/>
              </a:rPr>
              <a:t>n=0, s = 1</a:t>
            </a:r>
            <a:r>
              <a:rPr kumimoji="1" lang="zh-CN" altLang="en-US" sz="2000" dirty="0">
                <a:latin typeface="+mn-lt"/>
                <a:ea typeface="+mn-ea"/>
              </a:rPr>
              <a:t>时，执行顺序：</a:t>
            </a:r>
          </a:p>
          <a:p>
            <a:pPr eaLnBrk="1" hangingPunct="1">
              <a:lnSpc>
                <a:spcPct val="80000"/>
              </a:lnSpc>
              <a:spcBef>
                <a:spcPct val="50000"/>
              </a:spcBef>
              <a:buClrTx/>
              <a:buSzTx/>
              <a:buFontTx/>
              <a:buNone/>
            </a:pPr>
            <a:r>
              <a:rPr kumimoji="1" lang="en-US" altLang="zh-CN" sz="2000" dirty="0" err="1">
                <a:solidFill>
                  <a:schemeClr val="tx2"/>
                </a:solidFill>
                <a:latin typeface="+mn-lt"/>
                <a:ea typeface="+mn-ea"/>
              </a:rPr>
              <a:t>Consumer.wait</a:t>
            </a:r>
            <a:r>
              <a:rPr kumimoji="1" lang="en-US" altLang="zh-CN" sz="2000" dirty="0">
                <a:solidFill>
                  <a:schemeClr val="tx2"/>
                </a:solidFill>
                <a:latin typeface="+mn-lt"/>
                <a:ea typeface="+mn-ea"/>
              </a:rPr>
              <a:t>(s) ; </a:t>
            </a:r>
            <a:r>
              <a:rPr kumimoji="1" lang="en-US" altLang="zh-CN" sz="2000" dirty="0" err="1">
                <a:solidFill>
                  <a:schemeClr val="tx2"/>
                </a:solidFill>
                <a:latin typeface="+mn-lt"/>
                <a:ea typeface="+mn-ea"/>
              </a:rPr>
              <a:t>Consumer.wait</a:t>
            </a:r>
            <a:r>
              <a:rPr kumimoji="1" lang="en-US" altLang="zh-CN" sz="2000" dirty="0">
                <a:solidFill>
                  <a:schemeClr val="tx2"/>
                </a:solidFill>
                <a:latin typeface="+mn-lt"/>
                <a:ea typeface="+mn-ea"/>
              </a:rPr>
              <a:t>(n);   </a:t>
            </a:r>
          </a:p>
          <a:p>
            <a:pPr eaLnBrk="1" hangingPunct="1">
              <a:lnSpc>
                <a:spcPct val="80000"/>
              </a:lnSpc>
              <a:spcBef>
                <a:spcPct val="50000"/>
              </a:spcBef>
              <a:buClrTx/>
              <a:buSzTx/>
              <a:buFontTx/>
              <a:buNone/>
            </a:pPr>
            <a:r>
              <a:rPr kumimoji="1" lang="en-US" altLang="zh-CN" sz="2000" dirty="0" err="1">
                <a:solidFill>
                  <a:schemeClr val="tx2"/>
                </a:solidFill>
                <a:latin typeface="+mn-lt"/>
                <a:ea typeface="+mn-ea"/>
              </a:rPr>
              <a:t>Producer.wait</a:t>
            </a:r>
            <a:r>
              <a:rPr kumimoji="1" lang="en-US" altLang="zh-CN" sz="2000" dirty="0">
                <a:solidFill>
                  <a:schemeClr val="tx2"/>
                </a:solidFill>
                <a:latin typeface="+mn-lt"/>
                <a:ea typeface="+mn-ea"/>
              </a:rPr>
              <a:t>(e) ; </a:t>
            </a:r>
            <a:r>
              <a:rPr kumimoji="1" lang="en-US" altLang="zh-CN" sz="2000" dirty="0" err="1">
                <a:solidFill>
                  <a:schemeClr val="tx2"/>
                </a:solidFill>
                <a:latin typeface="+mn-lt"/>
                <a:ea typeface="+mn-ea"/>
              </a:rPr>
              <a:t>Producer.wait</a:t>
            </a:r>
            <a:r>
              <a:rPr kumimoji="1" lang="en-US" altLang="zh-CN" sz="2000" dirty="0">
                <a:solidFill>
                  <a:schemeClr val="tx2"/>
                </a:solidFill>
                <a:latin typeface="+mn-lt"/>
                <a:ea typeface="+mn-ea"/>
              </a:rPr>
              <a:t>(s) ; </a:t>
            </a:r>
          </a:p>
        </p:txBody>
      </p:sp>
      <p:cxnSp>
        <p:nvCxnSpPr>
          <p:cNvPr id="18" name="直接箭头连接符 17"/>
          <p:cNvCxnSpPr>
            <a:stCxn id="12" idx="1"/>
            <a:endCxn id="11" idx="3"/>
          </p:cNvCxnSpPr>
          <p:nvPr/>
        </p:nvCxnSpPr>
        <p:spPr>
          <a:xfrm flipH="1">
            <a:off x="2857211" y="3596322"/>
            <a:ext cx="1506367" cy="1224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3059832" y="3572864"/>
            <a:ext cx="1174194" cy="864248"/>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爆炸形 1 20"/>
          <p:cNvSpPr/>
          <p:nvPr/>
        </p:nvSpPr>
        <p:spPr>
          <a:xfrm>
            <a:off x="6406018" y="4880335"/>
            <a:ext cx="1675810" cy="128496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 </a:t>
            </a:r>
            <a:r>
              <a:rPr kumimoji="1" lang="zh-CN" altLang="en-US" dirty="0">
                <a:solidFill>
                  <a:schemeClr val="tx1"/>
                </a:solidFill>
              </a:rPr>
              <a:t>死锁</a:t>
            </a:r>
          </a:p>
        </p:txBody>
      </p:sp>
    </p:spTree>
    <p:extLst>
      <p:ext uri="{BB962C8B-B14F-4D97-AF65-F5344CB8AC3E}">
        <p14:creationId xmlns:p14="http://schemas.microsoft.com/office/powerpoint/2010/main" val="342709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07504" y="899500"/>
            <a:ext cx="8640959" cy="4525963"/>
          </a:xfrm>
        </p:spPr>
        <p:txBody>
          <a:bodyPr/>
          <a:lstStyle/>
          <a:p>
            <a:pPr>
              <a:spcBef>
                <a:spcPts val="0"/>
              </a:spcBef>
              <a:spcAft>
                <a:spcPct val="20000"/>
              </a:spcAft>
            </a:pPr>
            <a:r>
              <a:rPr lang="zh-CN" altLang="en-US" b="0" dirty="0"/>
              <a:t>注意</a:t>
            </a:r>
            <a:r>
              <a:rPr lang="en-US" altLang="zh-CN" b="0" dirty="0"/>
              <a:t>(2)</a:t>
            </a:r>
            <a:endParaRPr lang="zh-CN" altLang="en-US" b="0" dirty="0"/>
          </a:p>
          <a:p>
            <a:pPr lvl="1">
              <a:spcBef>
                <a:spcPts val="0"/>
              </a:spcBef>
              <a:spcAft>
                <a:spcPct val="20000"/>
              </a:spcAft>
            </a:pPr>
            <a:r>
              <a:rPr lang="zh-CN" altLang="en-US" dirty="0">
                <a:solidFill>
                  <a:srgbClr val="FF0000"/>
                </a:solidFill>
                <a:latin typeface="+mn-lt"/>
                <a:ea typeface="+mn-ea"/>
              </a:rPr>
              <a:t>同一进程中的多个</a:t>
            </a:r>
            <a:r>
              <a:rPr lang="en-US" altLang="zh-CN" dirty="0">
                <a:solidFill>
                  <a:srgbClr val="FF0000"/>
                </a:solidFill>
                <a:latin typeface="+mn-lt"/>
                <a:ea typeface="+mn-ea"/>
              </a:rPr>
              <a:t>signal</a:t>
            </a:r>
            <a:r>
              <a:rPr lang="zh-CN" altLang="en-US" dirty="0">
                <a:solidFill>
                  <a:srgbClr val="FF0000"/>
                </a:solidFill>
                <a:latin typeface="+mn-lt"/>
                <a:ea typeface="+mn-ea"/>
              </a:rPr>
              <a:t>语句顺序能否颠倒？ </a:t>
            </a:r>
          </a:p>
          <a:p>
            <a:pPr lvl="1">
              <a:spcBef>
                <a:spcPts val="0"/>
              </a:spcBef>
              <a:spcAft>
                <a:spcPct val="20000"/>
              </a:spcAft>
            </a:pPr>
            <a:r>
              <a:rPr lang="en-US" altLang="zh-CN" b="1" dirty="0">
                <a:solidFill>
                  <a:schemeClr val="tx2"/>
                </a:solidFill>
                <a:latin typeface="+mn-lt"/>
                <a:ea typeface="+mn-ea"/>
              </a:rPr>
              <a:t>Yes</a:t>
            </a:r>
            <a:r>
              <a:rPr lang="zh-CN" altLang="en-US" b="1" dirty="0">
                <a:solidFill>
                  <a:schemeClr val="tx2"/>
                </a:solidFill>
                <a:latin typeface="+mn-lt"/>
                <a:ea typeface="+mn-ea"/>
              </a:rPr>
              <a:t>，以下为例：无论生产者的</a:t>
            </a:r>
            <a:r>
              <a:rPr lang="en-US" altLang="zh-CN" b="1" dirty="0">
                <a:solidFill>
                  <a:schemeClr val="tx2"/>
                </a:solidFill>
                <a:latin typeface="+mn-lt"/>
                <a:ea typeface="+mn-ea"/>
              </a:rPr>
              <a:t>signal</a:t>
            </a:r>
            <a:r>
              <a:rPr lang="zh-CN" altLang="en-US" b="1" dirty="0">
                <a:solidFill>
                  <a:schemeClr val="tx2"/>
                </a:solidFill>
                <a:latin typeface="+mn-lt"/>
                <a:ea typeface="+mn-ea"/>
              </a:rPr>
              <a:t>顺序如何，消费者每次消费前都需要在两个信号量上等待</a:t>
            </a:r>
            <a:r>
              <a:rPr lang="zh-CN" altLang="en-US" sz="2000" b="1" dirty="0">
                <a:solidFill>
                  <a:schemeClr val="tx2"/>
                </a:solidFill>
              </a:rPr>
              <a:t>，</a:t>
            </a:r>
            <a:r>
              <a:rPr lang="zh-CN" altLang="en-US" b="1" dirty="0">
                <a:solidFill>
                  <a:schemeClr val="tx2"/>
                </a:solidFill>
                <a:latin typeface="+mn-lt"/>
                <a:ea typeface="+mn-ea"/>
              </a:rPr>
              <a:t>所以并未对程序造成影响</a:t>
            </a:r>
            <a:endParaRPr lang="en-US" altLang="zh-CN" b="1" dirty="0">
              <a:solidFill>
                <a:schemeClr val="tx2"/>
              </a:solidFill>
              <a:latin typeface="+mn-lt"/>
              <a:ea typeface="+mn-ea"/>
            </a:endParaRPr>
          </a:p>
          <a:p>
            <a:pPr lvl="1" eaLnBrk="1" hangingPunct="1">
              <a:spcAft>
                <a:spcPct val="20000"/>
              </a:spcAft>
            </a:pPr>
            <a:endParaRPr lang="en-US" altLang="zh-CN" i="1" dirty="0">
              <a:latin typeface="+mn-lt"/>
              <a:ea typeface="+mn-ea"/>
            </a:endParaRPr>
          </a:p>
          <a:p>
            <a:pPr lvl="1" eaLnBrk="1" hangingPunct="1">
              <a:spcAft>
                <a:spcPct val="20000"/>
              </a:spcAft>
            </a:pPr>
            <a:endParaRPr kumimoji="1" lang="zh-CN" altLang="en-US" sz="2000" dirty="0">
              <a:solidFill>
                <a:schemeClr val="hlink"/>
              </a:solidFill>
              <a:latin typeface="+mn-lt"/>
              <a:ea typeface="+mn-ea"/>
              <a:cs typeface="+mn-cs"/>
            </a:endParaRPr>
          </a:p>
        </p:txBody>
      </p:sp>
      <p:grpSp>
        <p:nvGrpSpPr>
          <p:cNvPr id="4" name="Group 4"/>
          <p:cNvGrpSpPr>
            <a:grpSpLocks/>
          </p:cNvGrpSpPr>
          <p:nvPr/>
        </p:nvGrpSpPr>
        <p:grpSpPr bwMode="auto">
          <a:xfrm>
            <a:off x="2339752" y="3501008"/>
            <a:ext cx="5234434" cy="2554552"/>
            <a:chOff x="96" y="1486"/>
            <a:chExt cx="3388" cy="1806"/>
          </a:xfrm>
        </p:grpSpPr>
        <p:sp>
          <p:nvSpPr>
            <p:cNvPr id="5" name="Rectangle 5"/>
            <p:cNvSpPr>
              <a:spLocks noChangeArrowheads="1"/>
            </p:cNvSpPr>
            <p:nvPr/>
          </p:nvSpPr>
          <p:spPr bwMode="auto">
            <a:xfrm>
              <a:off x="1680" y="1486"/>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Consumer：</a:t>
              </a:r>
            </a:p>
          </p:txBody>
        </p:sp>
        <p:sp>
          <p:nvSpPr>
            <p:cNvPr id="6" name="Rectangle 6"/>
            <p:cNvSpPr>
              <a:spLocks noChangeArrowheads="1"/>
            </p:cNvSpPr>
            <p:nvPr/>
          </p:nvSpPr>
          <p:spPr bwMode="auto">
            <a:xfrm>
              <a:off x="96" y="1488"/>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Producer：</a:t>
              </a:r>
            </a:p>
          </p:txBody>
        </p:sp>
        <p:sp>
          <p:nvSpPr>
            <p:cNvPr id="7" name="Rectangle 7"/>
            <p:cNvSpPr>
              <a:spLocks noChangeArrowheads="1"/>
            </p:cNvSpPr>
            <p:nvPr/>
          </p:nvSpPr>
          <p:spPr bwMode="auto">
            <a:xfrm>
              <a:off x="232" y="1888"/>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wait(e) ;</a:t>
              </a:r>
            </a:p>
          </p:txBody>
        </p:sp>
        <p:sp>
          <p:nvSpPr>
            <p:cNvPr id="8" name="Rectangle 8"/>
            <p:cNvSpPr>
              <a:spLocks noChangeArrowheads="1"/>
            </p:cNvSpPr>
            <p:nvPr/>
          </p:nvSpPr>
          <p:spPr bwMode="auto">
            <a:xfrm>
              <a:off x="232" y="2175"/>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wait(s);</a:t>
              </a:r>
            </a:p>
          </p:txBody>
        </p:sp>
        <p:sp>
          <p:nvSpPr>
            <p:cNvPr id="9" name="Rectangle 9"/>
            <p:cNvSpPr>
              <a:spLocks noChangeArrowheads="1"/>
            </p:cNvSpPr>
            <p:nvPr/>
          </p:nvSpPr>
          <p:spPr bwMode="auto">
            <a:xfrm>
              <a:off x="232" y="2483"/>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存入一条数据</a:t>
              </a:r>
              <a:r>
                <a:rPr kumimoji="1" lang="en-US" altLang="zh-CN" sz="2000" dirty="0">
                  <a:latin typeface="Times New Roman" pitchFamily="18" charset="0"/>
                </a:rPr>
                <a:t>;</a:t>
              </a:r>
            </a:p>
          </p:txBody>
        </p:sp>
        <p:sp>
          <p:nvSpPr>
            <p:cNvPr id="10" name="Rectangle 10"/>
            <p:cNvSpPr>
              <a:spLocks noChangeArrowheads="1"/>
            </p:cNvSpPr>
            <p:nvPr/>
          </p:nvSpPr>
          <p:spPr bwMode="auto">
            <a:xfrm>
              <a:off x="232"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signal(n);</a:t>
              </a:r>
            </a:p>
          </p:txBody>
        </p:sp>
        <p:sp>
          <p:nvSpPr>
            <p:cNvPr id="11" name="Rectangle 11"/>
            <p:cNvSpPr>
              <a:spLocks noChangeArrowheads="1"/>
            </p:cNvSpPr>
            <p:nvPr/>
          </p:nvSpPr>
          <p:spPr bwMode="auto">
            <a:xfrm>
              <a:off x="232" y="3074"/>
              <a:ext cx="6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en-US" altLang="zh-CN" sz="2000" b="1" dirty="0">
                  <a:solidFill>
                    <a:srgbClr val="FF0000"/>
                  </a:solidFill>
                  <a:latin typeface="Times New Roman" pitchFamily="18" charset="0"/>
                </a:rPr>
                <a:t>signal(s);</a:t>
              </a:r>
            </a:p>
          </p:txBody>
        </p:sp>
        <p:sp>
          <p:nvSpPr>
            <p:cNvPr id="12" name="Rectangle 12"/>
            <p:cNvSpPr>
              <a:spLocks noChangeArrowheads="1"/>
            </p:cNvSpPr>
            <p:nvPr/>
          </p:nvSpPr>
          <p:spPr bwMode="auto">
            <a:xfrm>
              <a:off x="1872" y="2208"/>
              <a:ext cx="7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wait(s);</a:t>
              </a:r>
            </a:p>
          </p:txBody>
        </p:sp>
        <p:sp>
          <p:nvSpPr>
            <p:cNvPr id="13" name="Rectangle 13"/>
            <p:cNvSpPr>
              <a:spLocks noChangeArrowheads="1"/>
            </p:cNvSpPr>
            <p:nvPr/>
          </p:nvSpPr>
          <p:spPr bwMode="auto">
            <a:xfrm>
              <a:off x="1872" y="1920"/>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wait(n);</a:t>
              </a:r>
            </a:p>
          </p:txBody>
        </p:sp>
        <p:sp>
          <p:nvSpPr>
            <p:cNvPr id="14" name="Rectangle 15"/>
            <p:cNvSpPr>
              <a:spLocks noChangeArrowheads="1"/>
            </p:cNvSpPr>
            <p:nvPr/>
          </p:nvSpPr>
          <p:spPr bwMode="auto">
            <a:xfrm>
              <a:off x="1920" y="2511"/>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取一条数据</a:t>
              </a:r>
              <a:r>
                <a:rPr kumimoji="1" lang="en-US" altLang="zh-CN" sz="2000" dirty="0">
                  <a:latin typeface="Times New Roman" pitchFamily="18" charset="0"/>
                </a:rPr>
                <a:t>;</a:t>
              </a:r>
            </a:p>
          </p:txBody>
        </p:sp>
        <p:sp>
          <p:nvSpPr>
            <p:cNvPr id="15" name="Rectangle 16"/>
            <p:cNvSpPr>
              <a:spLocks noChangeArrowheads="1"/>
            </p:cNvSpPr>
            <p:nvPr/>
          </p:nvSpPr>
          <p:spPr bwMode="auto">
            <a:xfrm>
              <a:off x="1874"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signal(s);</a:t>
              </a:r>
            </a:p>
          </p:txBody>
        </p:sp>
        <p:sp>
          <p:nvSpPr>
            <p:cNvPr id="16" name="Rectangle 17"/>
            <p:cNvSpPr>
              <a:spLocks noChangeArrowheads="1"/>
            </p:cNvSpPr>
            <p:nvPr/>
          </p:nvSpPr>
          <p:spPr bwMode="auto">
            <a:xfrm>
              <a:off x="1874" y="3074"/>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dirty="0">
                  <a:latin typeface="Times New Roman" pitchFamily="18" charset="0"/>
                </a:rPr>
                <a:t>signal(e);</a:t>
              </a:r>
            </a:p>
          </p:txBody>
        </p:sp>
      </p:grpSp>
    </p:spTree>
    <p:extLst>
      <p:ext uri="{BB962C8B-B14F-4D97-AF65-F5344CB8AC3E}">
        <p14:creationId xmlns:p14="http://schemas.microsoft.com/office/powerpoint/2010/main" val="14307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07504" y="1196752"/>
            <a:ext cx="8568952" cy="4525963"/>
          </a:xfrm>
        </p:spPr>
        <p:txBody>
          <a:bodyPr/>
          <a:lstStyle/>
          <a:p>
            <a:pPr>
              <a:spcAft>
                <a:spcPct val="20000"/>
              </a:spcAft>
            </a:pPr>
            <a:r>
              <a:rPr lang="zh-CN" altLang="en-US" b="0" dirty="0"/>
              <a:t>注意</a:t>
            </a:r>
            <a:r>
              <a:rPr lang="en-US" altLang="zh-CN" b="0" dirty="0"/>
              <a:t>(3)</a:t>
            </a:r>
            <a:endParaRPr lang="zh-CN" altLang="en-US" b="0" dirty="0"/>
          </a:p>
          <a:p>
            <a:pPr lvl="1" eaLnBrk="1" hangingPunct="1">
              <a:spcAft>
                <a:spcPct val="20000"/>
              </a:spcAft>
            </a:pPr>
            <a:r>
              <a:rPr lang="zh-CN" altLang="en-US" b="0" dirty="0">
                <a:latin typeface="+mn-lt"/>
                <a:ea typeface="+mn-ea"/>
              </a:rPr>
              <a:t>对于同一个信号量的</a:t>
            </a:r>
            <a:r>
              <a:rPr lang="en-US" altLang="zh-CN" b="0" dirty="0">
                <a:latin typeface="+mn-lt"/>
                <a:ea typeface="+mn-ea"/>
              </a:rPr>
              <a:t>wait</a:t>
            </a:r>
            <a:r>
              <a:rPr lang="zh-CN" altLang="en-US" b="0" dirty="0">
                <a:latin typeface="+mn-lt"/>
                <a:ea typeface="+mn-ea"/>
              </a:rPr>
              <a:t>与</a:t>
            </a:r>
            <a:r>
              <a:rPr lang="en-US" altLang="zh-CN" b="0" dirty="0">
                <a:latin typeface="+mn-lt"/>
                <a:ea typeface="+mn-ea"/>
              </a:rPr>
              <a:t>signal</a:t>
            </a:r>
            <a:r>
              <a:rPr lang="zh-CN" altLang="en-US" b="0" dirty="0">
                <a:latin typeface="+mn-lt"/>
                <a:ea typeface="+mn-ea"/>
              </a:rPr>
              <a:t>操作，既可以出现在同一个进程中，也可以出现在不同进程中。</a:t>
            </a:r>
          </a:p>
          <a:p>
            <a:pPr lvl="1" eaLnBrk="1" hangingPunct="1">
              <a:spcAft>
                <a:spcPct val="20000"/>
              </a:spcAft>
            </a:pPr>
            <a:endParaRPr kumimoji="1" lang="zh-CN" altLang="en-US" sz="2000" dirty="0">
              <a:solidFill>
                <a:schemeClr val="hlink"/>
              </a:solidFill>
              <a:latin typeface="+mn-lt"/>
              <a:ea typeface="宋体" pitchFamily="2" charset="-122"/>
              <a:cs typeface="+mn-cs"/>
            </a:endParaRPr>
          </a:p>
        </p:txBody>
      </p:sp>
      <p:grpSp>
        <p:nvGrpSpPr>
          <p:cNvPr id="17" name="Group 4"/>
          <p:cNvGrpSpPr>
            <a:grpSpLocks/>
          </p:cNvGrpSpPr>
          <p:nvPr/>
        </p:nvGrpSpPr>
        <p:grpSpPr bwMode="auto">
          <a:xfrm>
            <a:off x="1785838" y="3034688"/>
            <a:ext cx="5234434" cy="2554552"/>
            <a:chOff x="96" y="1486"/>
            <a:chExt cx="3388" cy="1806"/>
          </a:xfrm>
        </p:grpSpPr>
        <p:sp>
          <p:nvSpPr>
            <p:cNvPr id="18" name="Rectangle 5"/>
            <p:cNvSpPr>
              <a:spLocks noChangeArrowheads="1"/>
            </p:cNvSpPr>
            <p:nvPr/>
          </p:nvSpPr>
          <p:spPr bwMode="auto">
            <a:xfrm>
              <a:off x="1680" y="1486"/>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Consumer：</a:t>
              </a:r>
            </a:p>
          </p:txBody>
        </p:sp>
        <p:sp>
          <p:nvSpPr>
            <p:cNvPr id="19" name="Rectangle 6"/>
            <p:cNvSpPr>
              <a:spLocks noChangeArrowheads="1"/>
            </p:cNvSpPr>
            <p:nvPr/>
          </p:nvSpPr>
          <p:spPr bwMode="auto">
            <a:xfrm>
              <a:off x="96" y="1488"/>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Producer：</a:t>
              </a:r>
            </a:p>
          </p:txBody>
        </p:sp>
        <p:sp>
          <p:nvSpPr>
            <p:cNvPr id="20" name="Rectangle 7"/>
            <p:cNvSpPr>
              <a:spLocks noChangeArrowheads="1"/>
            </p:cNvSpPr>
            <p:nvPr/>
          </p:nvSpPr>
          <p:spPr bwMode="auto">
            <a:xfrm>
              <a:off x="232" y="1888"/>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wait(e) ;</a:t>
              </a:r>
            </a:p>
          </p:txBody>
        </p:sp>
        <p:sp>
          <p:nvSpPr>
            <p:cNvPr id="21" name="Rectangle 8"/>
            <p:cNvSpPr>
              <a:spLocks noChangeArrowheads="1"/>
            </p:cNvSpPr>
            <p:nvPr/>
          </p:nvSpPr>
          <p:spPr bwMode="auto">
            <a:xfrm>
              <a:off x="232" y="2175"/>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wait(s);</a:t>
              </a:r>
            </a:p>
          </p:txBody>
        </p:sp>
        <p:sp>
          <p:nvSpPr>
            <p:cNvPr id="22" name="Rectangle 9"/>
            <p:cNvSpPr>
              <a:spLocks noChangeArrowheads="1"/>
            </p:cNvSpPr>
            <p:nvPr/>
          </p:nvSpPr>
          <p:spPr bwMode="auto">
            <a:xfrm>
              <a:off x="232" y="2483"/>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存入一条数据</a:t>
              </a:r>
              <a:r>
                <a:rPr kumimoji="1" lang="en-US" altLang="zh-CN" sz="2000" dirty="0">
                  <a:latin typeface="Times New Roman" pitchFamily="18" charset="0"/>
                </a:rPr>
                <a:t>;</a:t>
              </a:r>
            </a:p>
          </p:txBody>
        </p:sp>
        <p:sp>
          <p:nvSpPr>
            <p:cNvPr id="23" name="Rectangle 10"/>
            <p:cNvSpPr>
              <a:spLocks noChangeArrowheads="1"/>
            </p:cNvSpPr>
            <p:nvPr/>
          </p:nvSpPr>
          <p:spPr bwMode="auto">
            <a:xfrm>
              <a:off x="232"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24" name="Rectangle 11"/>
            <p:cNvSpPr>
              <a:spLocks noChangeArrowheads="1"/>
            </p:cNvSpPr>
            <p:nvPr/>
          </p:nvSpPr>
          <p:spPr bwMode="auto">
            <a:xfrm>
              <a:off x="232" y="3074"/>
              <a:ext cx="6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en-US" altLang="zh-CN" sz="2000" b="1" dirty="0">
                  <a:solidFill>
                    <a:srgbClr val="7030A0"/>
                  </a:solidFill>
                  <a:latin typeface="Times New Roman" pitchFamily="18" charset="0"/>
                </a:rPr>
                <a:t>signal(n);</a:t>
              </a:r>
            </a:p>
          </p:txBody>
        </p:sp>
        <p:sp>
          <p:nvSpPr>
            <p:cNvPr id="25" name="Rectangle 12"/>
            <p:cNvSpPr>
              <a:spLocks noChangeArrowheads="1"/>
            </p:cNvSpPr>
            <p:nvPr/>
          </p:nvSpPr>
          <p:spPr bwMode="auto">
            <a:xfrm>
              <a:off x="1872" y="2208"/>
              <a:ext cx="7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7030A0"/>
                  </a:solidFill>
                  <a:latin typeface="Times New Roman" pitchFamily="18" charset="0"/>
                </a:rPr>
                <a:t>wait(s);</a:t>
              </a:r>
            </a:p>
          </p:txBody>
        </p:sp>
        <p:sp>
          <p:nvSpPr>
            <p:cNvPr id="26" name="Rectangle 13"/>
            <p:cNvSpPr>
              <a:spLocks noChangeArrowheads="1"/>
            </p:cNvSpPr>
            <p:nvPr/>
          </p:nvSpPr>
          <p:spPr bwMode="auto">
            <a:xfrm>
              <a:off x="1872" y="1920"/>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wait(n);</a:t>
              </a:r>
            </a:p>
          </p:txBody>
        </p:sp>
        <p:sp>
          <p:nvSpPr>
            <p:cNvPr id="27" name="Rectangle 15"/>
            <p:cNvSpPr>
              <a:spLocks noChangeArrowheads="1"/>
            </p:cNvSpPr>
            <p:nvPr/>
          </p:nvSpPr>
          <p:spPr bwMode="auto">
            <a:xfrm>
              <a:off x="1920" y="2511"/>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取一条数据</a:t>
              </a:r>
              <a:r>
                <a:rPr kumimoji="1" lang="en-US" altLang="zh-CN" sz="2000" dirty="0">
                  <a:latin typeface="Times New Roman" pitchFamily="18" charset="0"/>
                </a:rPr>
                <a:t>;</a:t>
              </a:r>
            </a:p>
          </p:txBody>
        </p:sp>
        <p:sp>
          <p:nvSpPr>
            <p:cNvPr id="28" name="Rectangle 16"/>
            <p:cNvSpPr>
              <a:spLocks noChangeArrowheads="1"/>
            </p:cNvSpPr>
            <p:nvPr/>
          </p:nvSpPr>
          <p:spPr bwMode="auto">
            <a:xfrm>
              <a:off x="1874"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29" name="Rectangle 17"/>
            <p:cNvSpPr>
              <a:spLocks noChangeArrowheads="1"/>
            </p:cNvSpPr>
            <p:nvPr/>
          </p:nvSpPr>
          <p:spPr bwMode="auto">
            <a:xfrm>
              <a:off x="1874" y="3074"/>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signal(e);</a:t>
              </a:r>
            </a:p>
          </p:txBody>
        </p:sp>
      </p:grpSp>
    </p:spTree>
    <p:extLst>
      <p:ext uri="{BB962C8B-B14F-4D97-AF65-F5344CB8AC3E}">
        <p14:creationId xmlns:p14="http://schemas.microsoft.com/office/powerpoint/2010/main" val="419011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51520" y="1196752"/>
            <a:ext cx="8229600" cy="4525963"/>
          </a:xfrm>
        </p:spPr>
        <p:txBody>
          <a:bodyPr/>
          <a:lstStyle/>
          <a:p>
            <a:pPr>
              <a:spcAft>
                <a:spcPct val="20000"/>
              </a:spcAft>
            </a:pPr>
            <a:r>
              <a:rPr lang="zh-CN" altLang="en-US" b="0" dirty="0"/>
              <a:t>注意</a:t>
            </a:r>
            <a:r>
              <a:rPr lang="en-US" altLang="zh-CN" b="0" dirty="0"/>
              <a:t>(4)</a:t>
            </a:r>
            <a:endParaRPr lang="zh-CN" altLang="en-US" b="0" dirty="0"/>
          </a:p>
          <a:p>
            <a:pPr lvl="1" eaLnBrk="1" hangingPunct="1">
              <a:spcAft>
                <a:spcPct val="20000"/>
              </a:spcAft>
            </a:pPr>
            <a:r>
              <a:rPr lang="zh-CN" altLang="en-US" b="0" dirty="0">
                <a:latin typeface="+mn-lt"/>
                <a:ea typeface="+mn-ea"/>
              </a:rPr>
              <a:t>对任何信号量的</a:t>
            </a:r>
            <a:r>
              <a:rPr lang="en-US" altLang="zh-CN" b="0" dirty="0">
                <a:latin typeface="+mn-lt"/>
                <a:ea typeface="+mn-ea"/>
              </a:rPr>
              <a:t>wait</a:t>
            </a:r>
            <a:r>
              <a:rPr lang="zh-CN" altLang="en-US" b="0" dirty="0">
                <a:latin typeface="+mn-lt"/>
                <a:ea typeface="+mn-ea"/>
              </a:rPr>
              <a:t>与</a:t>
            </a:r>
            <a:r>
              <a:rPr lang="en-US" altLang="zh-CN" b="0" dirty="0">
                <a:latin typeface="+mn-lt"/>
                <a:ea typeface="+mn-ea"/>
              </a:rPr>
              <a:t>signal</a:t>
            </a:r>
            <a:r>
              <a:rPr lang="zh-CN" altLang="en-US" b="0" dirty="0">
                <a:latin typeface="+mn-lt"/>
                <a:ea typeface="+mn-ea"/>
              </a:rPr>
              <a:t>操作必须配对。</a:t>
            </a:r>
            <a:r>
              <a:rPr lang="en-US" altLang="zh-CN" b="0" i="1" dirty="0">
                <a:solidFill>
                  <a:schemeClr val="hlink"/>
                </a:solidFill>
                <a:effectLst>
                  <a:outerShdw blurRad="38100" dist="38100" dir="2700000" algn="tl">
                    <a:srgbClr val="C0C0C0"/>
                  </a:outerShdw>
                </a:effectLst>
                <a:latin typeface="+mn-lt"/>
                <a:ea typeface="+mn-ea"/>
              </a:rPr>
              <a:t> </a:t>
            </a:r>
          </a:p>
          <a:p>
            <a:pPr lvl="1" eaLnBrk="1" hangingPunct="1">
              <a:spcAft>
                <a:spcPct val="20000"/>
              </a:spcAft>
            </a:pPr>
            <a:endParaRPr lang="zh-CN" altLang="en-US" b="0" dirty="0">
              <a:latin typeface="+mn-lt"/>
              <a:ea typeface="+mn-ea"/>
            </a:endParaRPr>
          </a:p>
        </p:txBody>
      </p:sp>
      <p:grpSp>
        <p:nvGrpSpPr>
          <p:cNvPr id="4" name="Group 4"/>
          <p:cNvGrpSpPr>
            <a:grpSpLocks/>
          </p:cNvGrpSpPr>
          <p:nvPr/>
        </p:nvGrpSpPr>
        <p:grpSpPr bwMode="auto">
          <a:xfrm>
            <a:off x="1691680" y="2852936"/>
            <a:ext cx="5234434" cy="2554552"/>
            <a:chOff x="96" y="1486"/>
            <a:chExt cx="3388" cy="1806"/>
          </a:xfrm>
        </p:grpSpPr>
        <p:sp>
          <p:nvSpPr>
            <p:cNvPr id="5" name="Rectangle 5"/>
            <p:cNvSpPr>
              <a:spLocks noChangeArrowheads="1"/>
            </p:cNvSpPr>
            <p:nvPr/>
          </p:nvSpPr>
          <p:spPr bwMode="auto">
            <a:xfrm>
              <a:off x="1680" y="1486"/>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Consumer：</a:t>
              </a:r>
            </a:p>
          </p:txBody>
        </p:sp>
        <p:sp>
          <p:nvSpPr>
            <p:cNvPr id="6" name="Rectangle 6"/>
            <p:cNvSpPr>
              <a:spLocks noChangeArrowheads="1"/>
            </p:cNvSpPr>
            <p:nvPr/>
          </p:nvSpPr>
          <p:spPr bwMode="auto">
            <a:xfrm>
              <a:off x="96" y="1488"/>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Producer：</a:t>
              </a:r>
            </a:p>
          </p:txBody>
        </p:sp>
        <p:sp>
          <p:nvSpPr>
            <p:cNvPr id="7" name="Rectangle 7"/>
            <p:cNvSpPr>
              <a:spLocks noChangeArrowheads="1"/>
            </p:cNvSpPr>
            <p:nvPr/>
          </p:nvSpPr>
          <p:spPr bwMode="auto">
            <a:xfrm>
              <a:off x="232" y="1888"/>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wait(e) ;</a:t>
              </a:r>
            </a:p>
          </p:txBody>
        </p:sp>
        <p:sp>
          <p:nvSpPr>
            <p:cNvPr id="8" name="Rectangle 8"/>
            <p:cNvSpPr>
              <a:spLocks noChangeArrowheads="1"/>
            </p:cNvSpPr>
            <p:nvPr/>
          </p:nvSpPr>
          <p:spPr bwMode="auto">
            <a:xfrm>
              <a:off x="232" y="2175"/>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wait(s);</a:t>
              </a:r>
            </a:p>
          </p:txBody>
        </p:sp>
        <p:sp>
          <p:nvSpPr>
            <p:cNvPr id="9" name="Rectangle 9"/>
            <p:cNvSpPr>
              <a:spLocks noChangeArrowheads="1"/>
            </p:cNvSpPr>
            <p:nvPr/>
          </p:nvSpPr>
          <p:spPr bwMode="auto">
            <a:xfrm>
              <a:off x="232" y="2483"/>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存入一条数据</a:t>
              </a:r>
              <a:r>
                <a:rPr kumimoji="1" lang="en-US" altLang="zh-CN" sz="2000" dirty="0">
                  <a:latin typeface="Times New Roman" pitchFamily="18" charset="0"/>
                </a:rPr>
                <a:t>;</a:t>
              </a:r>
            </a:p>
          </p:txBody>
        </p:sp>
        <p:sp>
          <p:nvSpPr>
            <p:cNvPr id="10" name="Rectangle 10"/>
            <p:cNvSpPr>
              <a:spLocks noChangeArrowheads="1"/>
            </p:cNvSpPr>
            <p:nvPr/>
          </p:nvSpPr>
          <p:spPr bwMode="auto">
            <a:xfrm>
              <a:off x="232"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11" name="Rectangle 11"/>
            <p:cNvSpPr>
              <a:spLocks noChangeArrowheads="1"/>
            </p:cNvSpPr>
            <p:nvPr/>
          </p:nvSpPr>
          <p:spPr bwMode="auto">
            <a:xfrm>
              <a:off x="232" y="3074"/>
              <a:ext cx="6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en-US" altLang="zh-CN" sz="2000" b="1" dirty="0">
                  <a:solidFill>
                    <a:srgbClr val="7030A0"/>
                  </a:solidFill>
                  <a:latin typeface="Times New Roman" pitchFamily="18" charset="0"/>
                </a:rPr>
                <a:t>signal(n);</a:t>
              </a:r>
            </a:p>
          </p:txBody>
        </p:sp>
        <p:sp>
          <p:nvSpPr>
            <p:cNvPr id="12" name="Rectangle 12"/>
            <p:cNvSpPr>
              <a:spLocks noChangeArrowheads="1"/>
            </p:cNvSpPr>
            <p:nvPr/>
          </p:nvSpPr>
          <p:spPr bwMode="auto">
            <a:xfrm>
              <a:off x="1872" y="2208"/>
              <a:ext cx="7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7030A0"/>
                  </a:solidFill>
                  <a:latin typeface="Times New Roman" pitchFamily="18" charset="0"/>
                </a:rPr>
                <a:t>wait(s);</a:t>
              </a:r>
            </a:p>
          </p:txBody>
        </p:sp>
        <p:sp>
          <p:nvSpPr>
            <p:cNvPr id="13" name="Rectangle 13"/>
            <p:cNvSpPr>
              <a:spLocks noChangeArrowheads="1"/>
            </p:cNvSpPr>
            <p:nvPr/>
          </p:nvSpPr>
          <p:spPr bwMode="auto">
            <a:xfrm>
              <a:off x="1872" y="1920"/>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wait(n);</a:t>
              </a:r>
            </a:p>
          </p:txBody>
        </p:sp>
        <p:sp>
          <p:nvSpPr>
            <p:cNvPr id="14" name="Rectangle 15"/>
            <p:cNvSpPr>
              <a:spLocks noChangeArrowheads="1"/>
            </p:cNvSpPr>
            <p:nvPr/>
          </p:nvSpPr>
          <p:spPr bwMode="auto">
            <a:xfrm>
              <a:off x="1920" y="2511"/>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取一条数据</a:t>
              </a:r>
              <a:r>
                <a:rPr kumimoji="1" lang="en-US" altLang="zh-CN" sz="2000" dirty="0">
                  <a:latin typeface="Times New Roman" pitchFamily="18" charset="0"/>
                </a:rPr>
                <a:t>;</a:t>
              </a:r>
            </a:p>
          </p:txBody>
        </p:sp>
        <p:sp>
          <p:nvSpPr>
            <p:cNvPr id="15" name="Rectangle 16"/>
            <p:cNvSpPr>
              <a:spLocks noChangeArrowheads="1"/>
            </p:cNvSpPr>
            <p:nvPr/>
          </p:nvSpPr>
          <p:spPr bwMode="auto">
            <a:xfrm>
              <a:off x="1874"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16" name="Rectangle 17"/>
            <p:cNvSpPr>
              <a:spLocks noChangeArrowheads="1"/>
            </p:cNvSpPr>
            <p:nvPr/>
          </p:nvSpPr>
          <p:spPr bwMode="auto">
            <a:xfrm>
              <a:off x="1874" y="3074"/>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signal(e);</a:t>
              </a:r>
            </a:p>
          </p:txBody>
        </p:sp>
      </p:grpSp>
    </p:spTree>
    <p:extLst>
      <p:ext uri="{BB962C8B-B14F-4D97-AF65-F5344CB8AC3E}">
        <p14:creationId xmlns:p14="http://schemas.microsoft.com/office/powerpoint/2010/main" val="37468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a:t>
            </a:r>
            <a:r>
              <a:rPr lang="en-US" altLang="zh-CN" dirty="0">
                <a:latin typeface="Times New Roman" pitchFamily="18" charset="0"/>
                <a:cs typeface="Times New Roman" pitchFamily="18" charset="0"/>
              </a:rPr>
              <a:t>15</a:t>
            </a:r>
            <a:r>
              <a:rPr lang="en-US" altLang="en-US" dirty="0">
                <a:latin typeface="Times New Roman" pitchFamily="18" charset="0"/>
                <a:ea typeface="黑体" pitchFamily="49" charset="-122"/>
                <a:cs typeface="Times New Roman" pitchFamily="18" charset="0"/>
              </a:rPr>
              <a:t> </a:t>
            </a:r>
            <a:r>
              <a:rPr lang="en-US" altLang="en-US" dirty="0" err="1">
                <a:latin typeface="Times New Roman" pitchFamily="18" charset="0"/>
                <a:ea typeface="黑体" pitchFamily="49" charset="-122"/>
                <a:cs typeface="Times New Roman" pitchFamily="18" charset="0"/>
              </a:rPr>
              <a:t>生产者</a:t>
            </a:r>
            <a:r>
              <a:rPr lang="en-US" altLang="en-US" dirty="0">
                <a:latin typeface="Times New Roman" pitchFamily="18" charset="0"/>
                <a:ea typeface="黑体" pitchFamily="49" charset="-122"/>
                <a:cs typeface="Times New Roman" pitchFamily="18" charset="0"/>
              </a:rPr>
              <a:t>/</a:t>
            </a:r>
            <a:r>
              <a:rPr lang="en-US" altLang="en-US" dirty="0" err="1">
                <a:latin typeface="Times New Roman" pitchFamily="18" charset="0"/>
                <a:ea typeface="黑体" pitchFamily="49" charset="-122"/>
                <a:cs typeface="Times New Roman" pitchFamily="18" charset="0"/>
              </a:rPr>
              <a:t>消费者问题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58230" y="908720"/>
            <a:ext cx="8950710" cy="4525963"/>
          </a:xfrm>
        </p:spPr>
        <p:txBody>
          <a:bodyPr/>
          <a:lstStyle/>
          <a:p>
            <a:pPr>
              <a:spcBef>
                <a:spcPts val="0"/>
              </a:spcBef>
              <a:spcAft>
                <a:spcPct val="20000"/>
              </a:spcAft>
            </a:pPr>
            <a:r>
              <a:rPr lang="zh-CN" altLang="en-US" b="0" dirty="0"/>
              <a:t>注意</a:t>
            </a:r>
            <a:r>
              <a:rPr lang="en-US" altLang="zh-CN" b="0" dirty="0"/>
              <a:t>(5)</a:t>
            </a:r>
            <a:endParaRPr lang="zh-CN" altLang="en-US" b="0" dirty="0"/>
          </a:p>
          <a:p>
            <a:pPr lvl="1" eaLnBrk="1" hangingPunct="1">
              <a:spcBef>
                <a:spcPts val="0"/>
              </a:spcBef>
              <a:spcAft>
                <a:spcPct val="20000"/>
              </a:spcAft>
            </a:pPr>
            <a:r>
              <a:rPr lang="en-US" altLang="zh-CN" dirty="0">
                <a:solidFill>
                  <a:srgbClr val="FF0000"/>
                </a:solidFill>
                <a:latin typeface="+mn-lt"/>
                <a:ea typeface="+mn-ea"/>
              </a:rPr>
              <a:t>wait</a:t>
            </a:r>
            <a:r>
              <a:rPr lang="zh-CN" altLang="en-US" dirty="0">
                <a:solidFill>
                  <a:srgbClr val="FF0000"/>
                </a:solidFill>
                <a:latin typeface="+mn-lt"/>
                <a:ea typeface="+mn-ea"/>
              </a:rPr>
              <a:t>与</a:t>
            </a:r>
            <a:r>
              <a:rPr lang="en-US" altLang="zh-CN" dirty="0">
                <a:solidFill>
                  <a:srgbClr val="FF0000"/>
                </a:solidFill>
                <a:latin typeface="+mn-lt"/>
                <a:ea typeface="+mn-ea"/>
              </a:rPr>
              <a:t>signal</a:t>
            </a:r>
            <a:r>
              <a:rPr lang="zh-CN" altLang="en-US" dirty="0">
                <a:solidFill>
                  <a:srgbClr val="FF0000"/>
                </a:solidFill>
                <a:latin typeface="+mn-lt"/>
                <a:ea typeface="+mn-ea"/>
              </a:rPr>
              <a:t>语句不能颠倒顺序，</a:t>
            </a:r>
            <a:r>
              <a:rPr lang="en-US" altLang="zh-CN" dirty="0">
                <a:solidFill>
                  <a:srgbClr val="FF0000"/>
                </a:solidFill>
                <a:latin typeface="+mn-lt"/>
                <a:ea typeface="+mn-ea"/>
              </a:rPr>
              <a:t>wait</a:t>
            </a:r>
            <a:r>
              <a:rPr lang="zh-CN" altLang="en-US" dirty="0">
                <a:solidFill>
                  <a:srgbClr val="FF0000"/>
                </a:solidFill>
                <a:latin typeface="+mn-lt"/>
                <a:ea typeface="+mn-ea"/>
              </a:rPr>
              <a:t>语句一定先于</a:t>
            </a:r>
            <a:r>
              <a:rPr lang="en-US" altLang="zh-CN" dirty="0">
                <a:solidFill>
                  <a:srgbClr val="FF0000"/>
                </a:solidFill>
                <a:latin typeface="+mn-lt"/>
                <a:ea typeface="+mn-ea"/>
              </a:rPr>
              <a:t>signal</a:t>
            </a:r>
            <a:r>
              <a:rPr lang="zh-CN" altLang="en-US" dirty="0">
                <a:solidFill>
                  <a:srgbClr val="FF0000"/>
                </a:solidFill>
                <a:latin typeface="+mn-lt"/>
                <a:ea typeface="+mn-ea"/>
              </a:rPr>
              <a:t>语句，对吗？</a:t>
            </a:r>
          </a:p>
          <a:p>
            <a:pPr lvl="1" eaLnBrk="1" hangingPunct="1">
              <a:spcBef>
                <a:spcPts val="0"/>
              </a:spcBef>
              <a:spcAft>
                <a:spcPct val="20000"/>
              </a:spcAft>
            </a:pPr>
            <a:r>
              <a:rPr lang="zh-CN" altLang="en-US" dirty="0">
                <a:solidFill>
                  <a:srgbClr val="000000"/>
                </a:solidFill>
                <a:latin typeface="+mn-lt"/>
                <a:ea typeface="+mn-ea"/>
              </a:rPr>
              <a:t>不对，应为：在进入临界区前必须先执行</a:t>
            </a:r>
            <a:r>
              <a:rPr lang="en-US" altLang="zh-CN" dirty="0">
                <a:solidFill>
                  <a:srgbClr val="000000"/>
                </a:solidFill>
                <a:latin typeface="+mn-lt"/>
                <a:ea typeface="+mn-ea"/>
              </a:rPr>
              <a:t>wait</a:t>
            </a:r>
            <a:r>
              <a:rPr lang="zh-CN" altLang="en-US" dirty="0">
                <a:solidFill>
                  <a:srgbClr val="000000"/>
                </a:solidFill>
                <a:latin typeface="+mn-lt"/>
                <a:ea typeface="+mn-ea"/>
              </a:rPr>
              <a:t>操作，退出临界区后必须执行</a:t>
            </a:r>
            <a:r>
              <a:rPr lang="en-US" altLang="zh-CN" dirty="0">
                <a:solidFill>
                  <a:srgbClr val="000000"/>
                </a:solidFill>
                <a:latin typeface="+mn-lt"/>
                <a:ea typeface="+mn-ea"/>
              </a:rPr>
              <a:t>signal</a:t>
            </a:r>
            <a:r>
              <a:rPr lang="zh-CN" altLang="en-US" dirty="0">
                <a:solidFill>
                  <a:srgbClr val="000000"/>
                </a:solidFill>
                <a:latin typeface="+mn-lt"/>
                <a:ea typeface="+mn-ea"/>
              </a:rPr>
              <a:t>操作。对于同步信号量而言，既有可能先执行</a:t>
            </a:r>
            <a:r>
              <a:rPr lang="en-US" altLang="zh-CN" dirty="0">
                <a:solidFill>
                  <a:srgbClr val="000000"/>
                </a:solidFill>
                <a:latin typeface="+mn-lt"/>
                <a:ea typeface="+mn-ea"/>
              </a:rPr>
              <a:t>wait</a:t>
            </a:r>
            <a:r>
              <a:rPr lang="zh-CN" altLang="en-US" dirty="0">
                <a:solidFill>
                  <a:srgbClr val="000000"/>
                </a:solidFill>
                <a:latin typeface="+mn-lt"/>
                <a:ea typeface="+mn-ea"/>
              </a:rPr>
              <a:t>操作，也有可能先执行</a:t>
            </a:r>
            <a:r>
              <a:rPr lang="en-US" altLang="zh-CN" dirty="0">
                <a:solidFill>
                  <a:srgbClr val="000000"/>
                </a:solidFill>
                <a:latin typeface="+mn-lt"/>
                <a:ea typeface="+mn-ea"/>
              </a:rPr>
              <a:t>signal</a:t>
            </a:r>
            <a:r>
              <a:rPr lang="zh-CN" altLang="en-US" dirty="0">
                <a:solidFill>
                  <a:srgbClr val="000000"/>
                </a:solidFill>
                <a:latin typeface="+mn-lt"/>
                <a:ea typeface="+mn-ea"/>
              </a:rPr>
              <a:t>操作。 </a:t>
            </a:r>
          </a:p>
        </p:txBody>
      </p:sp>
      <p:grpSp>
        <p:nvGrpSpPr>
          <p:cNvPr id="4" name="Group 4"/>
          <p:cNvGrpSpPr>
            <a:grpSpLocks/>
          </p:cNvGrpSpPr>
          <p:nvPr/>
        </p:nvGrpSpPr>
        <p:grpSpPr bwMode="auto">
          <a:xfrm>
            <a:off x="2555776" y="3984369"/>
            <a:ext cx="5234434" cy="2287215"/>
            <a:chOff x="96" y="1675"/>
            <a:chExt cx="3388" cy="1617"/>
          </a:xfrm>
        </p:grpSpPr>
        <p:sp>
          <p:nvSpPr>
            <p:cNvPr id="5" name="Rectangle 5"/>
            <p:cNvSpPr>
              <a:spLocks noChangeArrowheads="1"/>
            </p:cNvSpPr>
            <p:nvPr/>
          </p:nvSpPr>
          <p:spPr bwMode="auto">
            <a:xfrm>
              <a:off x="1680" y="1675"/>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Consumer：</a:t>
              </a:r>
            </a:p>
          </p:txBody>
        </p:sp>
        <p:sp>
          <p:nvSpPr>
            <p:cNvPr id="6" name="Rectangle 6"/>
            <p:cNvSpPr>
              <a:spLocks noChangeArrowheads="1"/>
            </p:cNvSpPr>
            <p:nvPr/>
          </p:nvSpPr>
          <p:spPr bwMode="auto">
            <a:xfrm>
              <a:off x="96" y="1675"/>
              <a:ext cx="9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0"/>
                </a:spcBef>
                <a:buClrTx/>
                <a:buSzTx/>
                <a:buFontTx/>
                <a:buNone/>
              </a:pPr>
              <a:r>
                <a:rPr kumimoji="1" lang="en-US" altLang="zh-CN" sz="2000" dirty="0">
                  <a:latin typeface="Times New Roman" pitchFamily="18" charset="0"/>
                </a:rPr>
                <a:t>Producer：</a:t>
              </a:r>
            </a:p>
          </p:txBody>
        </p:sp>
        <p:sp>
          <p:nvSpPr>
            <p:cNvPr id="7" name="Rectangle 7"/>
            <p:cNvSpPr>
              <a:spLocks noChangeArrowheads="1"/>
            </p:cNvSpPr>
            <p:nvPr/>
          </p:nvSpPr>
          <p:spPr bwMode="auto">
            <a:xfrm>
              <a:off x="232" y="1888"/>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wait(e) ;</a:t>
              </a:r>
            </a:p>
          </p:txBody>
        </p:sp>
        <p:sp>
          <p:nvSpPr>
            <p:cNvPr id="8" name="Rectangle 8"/>
            <p:cNvSpPr>
              <a:spLocks noChangeArrowheads="1"/>
            </p:cNvSpPr>
            <p:nvPr/>
          </p:nvSpPr>
          <p:spPr bwMode="auto">
            <a:xfrm>
              <a:off x="232" y="2175"/>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wait(s);</a:t>
              </a:r>
            </a:p>
          </p:txBody>
        </p:sp>
        <p:sp>
          <p:nvSpPr>
            <p:cNvPr id="9" name="Rectangle 9"/>
            <p:cNvSpPr>
              <a:spLocks noChangeArrowheads="1"/>
            </p:cNvSpPr>
            <p:nvPr/>
          </p:nvSpPr>
          <p:spPr bwMode="auto">
            <a:xfrm>
              <a:off x="232" y="2483"/>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存入一条数据</a:t>
              </a:r>
              <a:r>
                <a:rPr kumimoji="1" lang="en-US" altLang="zh-CN" sz="2000" dirty="0">
                  <a:latin typeface="Times New Roman" pitchFamily="18" charset="0"/>
                </a:rPr>
                <a:t>;</a:t>
              </a:r>
            </a:p>
          </p:txBody>
        </p:sp>
        <p:sp>
          <p:nvSpPr>
            <p:cNvPr id="10" name="Rectangle 10"/>
            <p:cNvSpPr>
              <a:spLocks noChangeArrowheads="1"/>
            </p:cNvSpPr>
            <p:nvPr/>
          </p:nvSpPr>
          <p:spPr bwMode="auto">
            <a:xfrm>
              <a:off x="232"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11" name="Rectangle 11"/>
            <p:cNvSpPr>
              <a:spLocks noChangeArrowheads="1"/>
            </p:cNvSpPr>
            <p:nvPr/>
          </p:nvSpPr>
          <p:spPr bwMode="auto">
            <a:xfrm>
              <a:off x="232" y="3074"/>
              <a:ext cx="66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en-US" altLang="zh-CN" sz="2000" b="1" dirty="0">
                  <a:solidFill>
                    <a:srgbClr val="7030A0"/>
                  </a:solidFill>
                  <a:latin typeface="Times New Roman" pitchFamily="18" charset="0"/>
                </a:rPr>
                <a:t>signal(n);</a:t>
              </a:r>
            </a:p>
          </p:txBody>
        </p:sp>
        <p:sp>
          <p:nvSpPr>
            <p:cNvPr id="12" name="Rectangle 12"/>
            <p:cNvSpPr>
              <a:spLocks noChangeArrowheads="1"/>
            </p:cNvSpPr>
            <p:nvPr/>
          </p:nvSpPr>
          <p:spPr bwMode="auto">
            <a:xfrm>
              <a:off x="1872" y="2208"/>
              <a:ext cx="7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7030A0"/>
                  </a:solidFill>
                  <a:latin typeface="Times New Roman" pitchFamily="18" charset="0"/>
                </a:rPr>
                <a:t>wait(s);</a:t>
              </a:r>
            </a:p>
          </p:txBody>
        </p:sp>
        <p:sp>
          <p:nvSpPr>
            <p:cNvPr id="13" name="Rectangle 13"/>
            <p:cNvSpPr>
              <a:spLocks noChangeArrowheads="1"/>
            </p:cNvSpPr>
            <p:nvPr/>
          </p:nvSpPr>
          <p:spPr bwMode="auto">
            <a:xfrm>
              <a:off x="1872" y="1920"/>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wait(n);</a:t>
              </a:r>
            </a:p>
          </p:txBody>
        </p:sp>
        <p:sp>
          <p:nvSpPr>
            <p:cNvPr id="14" name="Rectangle 15"/>
            <p:cNvSpPr>
              <a:spLocks noChangeArrowheads="1"/>
            </p:cNvSpPr>
            <p:nvPr/>
          </p:nvSpPr>
          <p:spPr bwMode="auto">
            <a:xfrm>
              <a:off x="1920" y="2511"/>
              <a:ext cx="15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000" dirty="0">
                  <a:latin typeface="Times New Roman" pitchFamily="18" charset="0"/>
                </a:rPr>
                <a:t>取一条数据</a:t>
              </a:r>
              <a:r>
                <a:rPr kumimoji="1" lang="en-US" altLang="zh-CN" sz="2000" dirty="0">
                  <a:latin typeface="Times New Roman" pitchFamily="18" charset="0"/>
                </a:rPr>
                <a:t>;</a:t>
              </a:r>
            </a:p>
          </p:txBody>
        </p:sp>
        <p:sp>
          <p:nvSpPr>
            <p:cNvPr id="15" name="Rectangle 16"/>
            <p:cNvSpPr>
              <a:spLocks noChangeArrowheads="1"/>
            </p:cNvSpPr>
            <p:nvPr/>
          </p:nvSpPr>
          <p:spPr bwMode="auto">
            <a:xfrm>
              <a:off x="1874" y="2786"/>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000000"/>
                  </a:solidFill>
                  <a:latin typeface="Times New Roman" pitchFamily="18" charset="0"/>
                </a:rPr>
                <a:t>signal(s);</a:t>
              </a:r>
            </a:p>
          </p:txBody>
        </p:sp>
        <p:sp>
          <p:nvSpPr>
            <p:cNvPr id="16" name="Rectangle 17"/>
            <p:cNvSpPr>
              <a:spLocks noChangeArrowheads="1"/>
            </p:cNvSpPr>
            <p:nvPr/>
          </p:nvSpPr>
          <p:spPr bwMode="auto">
            <a:xfrm>
              <a:off x="1874" y="3074"/>
              <a:ext cx="88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2000" b="1" dirty="0">
                  <a:solidFill>
                    <a:srgbClr val="FF0000"/>
                  </a:solidFill>
                  <a:latin typeface="Times New Roman" pitchFamily="18" charset="0"/>
                </a:rPr>
                <a:t>signal(e);</a:t>
              </a:r>
            </a:p>
          </p:txBody>
        </p:sp>
      </p:grpSp>
    </p:spTree>
    <p:extLst>
      <p:ext uri="{BB962C8B-B14F-4D97-AF65-F5344CB8AC3E}">
        <p14:creationId xmlns:p14="http://schemas.microsoft.com/office/powerpoint/2010/main" val="386881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67544" y="1207293"/>
            <a:ext cx="8219256" cy="5030019"/>
          </a:xfrm>
        </p:spPr>
        <p:txBody>
          <a:bodyPr/>
          <a:lstStyle/>
          <a:p>
            <a:pPr>
              <a:lnSpc>
                <a:spcPct val="120000"/>
              </a:lnSpc>
              <a:spcBef>
                <a:spcPts val="0"/>
              </a:spcBef>
              <a:spcAft>
                <a:spcPts val="6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1</a:t>
            </a:r>
          </a:p>
          <a:p>
            <a:pPr>
              <a:lnSpc>
                <a:spcPct val="120000"/>
              </a:lnSpc>
              <a:spcBef>
                <a:spcPts val="0"/>
              </a:spcBef>
              <a:spcAft>
                <a:spcPts val="600"/>
              </a:spcAft>
              <a:buNone/>
            </a:pPr>
            <a:r>
              <a:rPr lang="zh-CN" altLang="en-US" sz="2400" b="0" dirty="0">
                <a:latin typeface="+mn-ea"/>
              </a:rPr>
              <a:t>  桌子上有一只盘子，最多可以放入</a:t>
            </a:r>
            <a:r>
              <a:rPr lang="en-US" altLang="zh-CN" sz="2400" b="0" dirty="0">
                <a:latin typeface="+mn-ea"/>
              </a:rPr>
              <a:t>N</a:t>
            </a:r>
            <a:r>
              <a:rPr lang="zh-CN" altLang="en-US" sz="2400" b="0" dirty="0">
                <a:latin typeface="+mn-ea"/>
              </a:rPr>
              <a:t>（</a:t>
            </a:r>
            <a:r>
              <a:rPr lang="en-US" altLang="zh-CN" sz="2400" b="0" dirty="0">
                <a:latin typeface="+mn-ea"/>
              </a:rPr>
              <a:t>N&gt;0</a:t>
            </a:r>
            <a:r>
              <a:rPr lang="zh-CN" altLang="en-US" sz="2400" b="0" dirty="0">
                <a:latin typeface="+mn-ea"/>
              </a:rPr>
              <a:t>）个水果。</a:t>
            </a:r>
            <a:endParaRPr lang="en-US" altLang="zh-CN" sz="2400" b="0" dirty="0">
              <a:latin typeface="+mn-ea"/>
            </a:endParaRPr>
          </a:p>
          <a:p>
            <a:pPr lvl="1">
              <a:lnSpc>
                <a:spcPct val="120000"/>
              </a:lnSpc>
              <a:spcBef>
                <a:spcPts val="0"/>
              </a:spcBef>
              <a:spcAft>
                <a:spcPts val="600"/>
              </a:spcAft>
            </a:pPr>
            <a:r>
              <a:rPr lang="zh-CN" altLang="en-US" sz="2000" b="0" dirty="0">
                <a:latin typeface="+mn-ea"/>
                <a:ea typeface="+mn-ea"/>
              </a:rPr>
              <a:t>爸爸随机向盘中放入苹果或桔子。儿子只吃盘中的桔子，女儿只吃盘中的苹果。</a:t>
            </a:r>
            <a:endParaRPr lang="en-US" altLang="zh-CN" sz="2000" b="0" dirty="0">
              <a:latin typeface="+mn-ea"/>
              <a:ea typeface="+mn-ea"/>
            </a:endParaRPr>
          </a:p>
          <a:p>
            <a:pPr lvl="1">
              <a:lnSpc>
                <a:spcPct val="120000"/>
              </a:lnSpc>
              <a:spcBef>
                <a:spcPts val="0"/>
              </a:spcBef>
              <a:spcAft>
                <a:spcPts val="600"/>
              </a:spcAft>
            </a:pPr>
            <a:r>
              <a:rPr lang="zh-CN" altLang="en-US" sz="2000" b="0" dirty="0">
                <a:latin typeface="+mn-ea"/>
                <a:ea typeface="+mn-ea"/>
              </a:rPr>
              <a:t>只有盘子中水果数目小于</a:t>
            </a:r>
            <a:r>
              <a:rPr lang="en-US" altLang="zh-CN" sz="2000" b="0" dirty="0">
                <a:latin typeface="+mn-ea"/>
                <a:ea typeface="+mn-ea"/>
              </a:rPr>
              <a:t>N</a:t>
            </a:r>
            <a:r>
              <a:rPr lang="zh-CN" altLang="en-US" sz="2000" b="0" dirty="0">
                <a:latin typeface="+mn-ea"/>
                <a:ea typeface="+mn-ea"/>
              </a:rPr>
              <a:t>时，爸爸才可以向盘子中放水果；</a:t>
            </a:r>
            <a:endParaRPr lang="en-US" altLang="zh-CN" sz="2000" b="0" dirty="0">
              <a:latin typeface="+mn-ea"/>
              <a:ea typeface="+mn-ea"/>
            </a:endParaRPr>
          </a:p>
          <a:p>
            <a:pPr lvl="1">
              <a:lnSpc>
                <a:spcPct val="120000"/>
              </a:lnSpc>
              <a:spcBef>
                <a:spcPts val="0"/>
              </a:spcBef>
              <a:spcAft>
                <a:spcPts val="600"/>
              </a:spcAft>
            </a:pPr>
            <a:r>
              <a:rPr lang="zh-CN" altLang="en-US" sz="2000" b="0" dirty="0">
                <a:latin typeface="+mn-ea"/>
                <a:ea typeface="+mn-ea"/>
              </a:rPr>
              <a:t>仅当盘子中有自己需要的水果时，儿子或女儿才可以从盘子中取出相应的水果；</a:t>
            </a:r>
            <a:endParaRPr lang="en-US" altLang="zh-CN" sz="2000" b="0" dirty="0">
              <a:latin typeface="+mn-ea"/>
              <a:ea typeface="+mn-ea"/>
            </a:endParaRPr>
          </a:p>
          <a:p>
            <a:pPr lvl="1">
              <a:lnSpc>
                <a:spcPct val="120000"/>
              </a:lnSpc>
              <a:spcBef>
                <a:spcPts val="0"/>
              </a:spcBef>
              <a:spcAft>
                <a:spcPts val="600"/>
              </a:spcAft>
            </a:pPr>
            <a:r>
              <a:rPr lang="zh-CN" altLang="en-US" sz="2000" b="0" dirty="0">
                <a:latin typeface="+mn-ea"/>
                <a:ea typeface="+mn-ea"/>
              </a:rPr>
              <a:t>每次只能放入或取出一个水果，且不允许多人同时使用盘子</a:t>
            </a:r>
            <a:r>
              <a:rPr lang="zh-CN" altLang="en-US" sz="1800" b="0" dirty="0">
                <a:latin typeface="+mn-ea"/>
                <a:ea typeface="+mn-ea"/>
              </a:rPr>
              <a:t>。</a:t>
            </a:r>
            <a:endParaRPr lang="en-US" altLang="zh-CN" sz="2000" b="0" dirty="0">
              <a:latin typeface="+mn-ea"/>
              <a:ea typeface="+mn-ea"/>
            </a:endParaRPr>
          </a:p>
          <a:p>
            <a:pPr>
              <a:lnSpc>
                <a:spcPct val="120000"/>
              </a:lnSpc>
              <a:spcBef>
                <a:spcPts val="0"/>
              </a:spcBef>
              <a:spcAft>
                <a:spcPts val="600"/>
              </a:spcAft>
              <a:buNone/>
            </a:pPr>
            <a:r>
              <a:rPr lang="zh-CN" altLang="en-US" sz="2400" b="0" dirty="0">
                <a:latin typeface="+mn-ea"/>
              </a:rPr>
              <a:t>  用信号量机制实现爸爸、儿子和女儿之间的同步与互斥活动，并说明所定义信号量的含义。要求用伪代码描述。</a:t>
            </a:r>
          </a:p>
        </p:txBody>
      </p:sp>
    </p:spTree>
    <p:extLst>
      <p:ext uri="{BB962C8B-B14F-4D97-AF65-F5344CB8AC3E}">
        <p14:creationId xmlns:p14="http://schemas.microsoft.com/office/powerpoint/2010/main" val="295529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84C-8FD6-2347-AE3E-1676602EB864}"/>
              </a:ext>
            </a:extLst>
          </p:cNvPr>
          <p:cNvSpPr>
            <a:spLocks noGrp="1"/>
          </p:cNvSpPr>
          <p:nvPr>
            <p:ph type="title"/>
          </p:nvPr>
        </p:nvSpPr>
        <p:spPr/>
        <p:txBody>
          <a:bodyPr/>
          <a:lstStyle/>
          <a:p>
            <a:r>
              <a:rPr lang="en-US" altLang="zh-CN" dirty="0">
                <a:latin typeface="Times New Roman" pitchFamily="18" charset="0"/>
                <a:cs typeface="Times New Roman" pitchFamily="18" charset="0"/>
              </a:rPr>
              <a:t>2.12 </a:t>
            </a:r>
            <a:r>
              <a:rPr lang="zh-CN" altLang="en-US" dirty="0">
                <a:latin typeface="Times New Roman" pitchFamily="18" charset="0"/>
                <a:cs typeface="Times New Roman" pitchFamily="18" charset="0"/>
              </a:rPr>
              <a:t>并发的原理</a:t>
            </a:r>
            <a:endParaRPr kumimoji="1" lang="zh-CN" altLang="en-US" dirty="0"/>
          </a:p>
        </p:txBody>
      </p:sp>
      <p:sp>
        <p:nvSpPr>
          <p:cNvPr id="3" name="内容占位符 2">
            <a:extLst>
              <a:ext uri="{FF2B5EF4-FFF2-40B4-BE49-F238E27FC236}">
                <a16:creationId xmlns:a16="http://schemas.microsoft.com/office/drawing/2014/main" id="{B307294C-38C5-DB4E-BE16-A606AD094344}"/>
              </a:ext>
            </a:extLst>
          </p:cNvPr>
          <p:cNvSpPr>
            <a:spLocks noGrp="1"/>
          </p:cNvSpPr>
          <p:nvPr>
            <p:ph idx="1"/>
          </p:nvPr>
        </p:nvSpPr>
        <p:spPr>
          <a:xfrm>
            <a:off x="169168" y="1124744"/>
            <a:ext cx="8229600" cy="450553"/>
          </a:xfrm>
        </p:spPr>
        <p:txBody>
          <a:bodyPr/>
          <a:lstStyle/>
          <a:p>
            <a:pPr marL="0" indent="0">
              <a:buNone/>
            </a:pPr>
            <a:r>
              <a:rPr kumimoji="1" lang="zh-CN" altLang="en-US" dirty="0"/>
              <a:t>并发相关的关键术语</a:t>
            </a:r>
            <a:endParaRPr kumimoji="1" lang="en-US" altLang="zh-CN" dirty="0"/>
          </a:p>
          <a:p>
            <a:pPr marL="0" indent="0">
              <a:buNone/>
            </a:pPr>
            <a:endParaRPr kumimoji="1" lang="en-US" altLang="zh-CN" dirty="0"/>
          </a:p>
        </p:txBody>
      </p:sp>
      <p:sp>
        <p:nvSpPr>
          <p:cNvPr id="6" name="内容占位符 2">
            <a:extLst>
              <a:ext uri="{FF2B5EF4-FFF2-40B4-BE49-F238E27FC236}">
                <a16:creationId xmlns:a16="http://schemas.microsoft.com/office/drawing/2014/main" id="{D2EB4C82-8229-294F-8D99-629AC70FE6A4}"/>
              </a:ext>
            </a:extLst>
          </p:cNvPr>
          <p:cNvSpPr txBox="1">
            <a:spLocks/>
          </p:cNvSpPr>
          <p:nvPr/>
        </p:nvSpPr>
        <p:spPr bwMode="auto">
          <a:xfrm>
            <a:off x="517099" y="4016660"/>
            <a:ext cx="4166738" cy="1777008"/>
          </a:xfrm>
          <a:prstGeom prst="rect">
            <a:avLst/>
          </a:prstGeom>
          <a:solidFill>
            <a:schemeClr val="accent2"/>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竞争条件</a:t>
            </a:r>
            <a:endParaRPr kumimoji="1" lang="en-US" altLang="zh-CN" sz="2400" dirty="0">
              <a:latin typeface="+mn-ea"/>
            </a:endParaRPr>
          </a:p>
          <a:p>
            <a:pPr lvl="1"/>
            <a:r>
              <a:rPr kumimoji="1" lang="zh-CN" altLang="en-US" sz="2000" dirty="0">
                <a:latin typeface="+mn-ea"/>
                <a:ea typeface="+mn-ea"/>
              </a:rPr>
              <a:t>多个进程或线程读写共享的数据时，结果取决于多个进程的指令执行顺序。</a:t>
            </a:r>
            <a:endParaRPr kumimoji="1" lang="en-US" altLang="zh-CN" sz="2000" dirty="0">
              <a:latin typeface="+mn-ea"/>
              <a:ea typeface="+mn-ea"/>
            </a:endParaRPr>
          </a:p>
          <a:p>
            <a:pPr marL="457200" lvl="1" indent="0">
              <a:buNone/>
            </a:pPr>
            <a:endParaRPr kumimoji="1" lang="en-US" altLang="zh-CN" dirty="0">
              <a:latin typeface="+mn-ea"/>
              <a:ea typeface="+mn-ea"/>
            </a:endParaRPr>
          </a:p>
        </p:txBody>
      </p:sp>
      <p:sp>
        <p:nvSpPr>
          <p:cNvPr id="7" name="内容占位符 2">
            <a:extLst>
              <a:ext uri="{FF2B5EF4-FFF2-40B4-BE49-F238E27FC236}">
                <a16:creationId xmlns:a16="http://schemas.microsoft.com/office/drawing/2014/main" id="{55A9B780-7908-EB48-9288-DECF9A4F241B}"/>
              </a:ext>
            </a:extLst>
          </p:cNvPr>
          <p:cNvSpPr txBox="1">
            <a:spLocks/>
          </p:cNvSpPr>
          <p:nvPr/>
        </p:nvSpPr>
        <p:spPr bwMode="auto">
          <a:xfrm>
            <a:off x="5076056" y="4045244"/>
            <a:ext cx="3857940" cy="1748424"/>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饥饿</a:t>
            </a:r>
            <a:endParaRPr kumimoji="1" lang="en-US" altLang="zh-CN" sz="2400" dirty="0">
              <a:latin typeface="+mn-ea"/>
            </a:endParaRPr>
          </a:p>
          <a:p>
            <a:pPr lvl="1"/>
            <a:r>
              <a:rPr kumimoji="1" lang="zh-CN" altLang="en-US" sz="2000" dirty="0">
                <a:latin typeface="+mn-ea"/>
                <a:ea typeface="+mn-ea"/>
              </a:rPr>
              <a:t>一个具备执行条件的进程，被调度程序无限期的忽视而不能调度的情形。</a:t>
            </a:r>
            <a:endParaRPr kumimoji="1" lang="en-US" altLang="zh-CN" sz="2000" dirty="0">
              <a:latin typeface="+mn-ea"/>
              <a:ea typeface="+mn-ea"/>
            </a:endParaRPr>
          </a:p>
        </p:txBody>
      </p:sp>
      <p:sp>
        <p:nvSpPr>
          <p:cNvPr id="8" name="内容占位符 2">
            <a:extLst>
              <a:ext uri="{FF2B5EF4-FFF2-40B4-BE49-F238E27FC236}">
                <a16:creationId xmlns:a16="http://schemas.microsoft.com/office/drawing/2014/main" id="{C9090358-EA42-364A-AE4A-20B056038458}"/>
              </a:ext>
            </a:extLst>
          </p:cNvPr>
          <p:cNvSpPr txBox="1">
            <a:spLocks/>
          </p:cNvSpPr>
          <p:nvPr/>
        </p:nvSpPr>
        <p:spPr bwMode="auto">
          <a:xfrm>
            <a:off x="5076056" y="1628801"/>
            <a:ext cx="3857939" cy="2160239"/>
          </a:xfrm>
          <a:prstGeom prst="rect">
            <a:avLst/>
          </a:prstGeom>
          <a:solidFill>
            <a:schemeClr val="accent2"/>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死锁</a:t>
            </a:r>
            <a:endParaRPr kumimoji="1" lang="en-US" altLang="zh-CN" sz="2400" dirty="0">
              <a:latin typeface="+mn-ea"/>
            </a:endParaRPr>
          </a:p>
          <a:p>
            <a:pPr lvl="1"/>
            <a:r>
              <a:rPr kumimoji="1" lang="zh-CN" altLang="en-US" sz="2000" dirty="0">
                <a:latin typeface="+mn-ea"/>
                <a:ea typeface="+mn-ea"/>
              </a:rPr>
              <a:t>两个或两个以上的进程因等待其他进程做完某些事而不能继续执行的情形。</a:t>
            </a:r>
            <a:endParaRPr kumimoji="1" lang="en-US" altLang="zh-CN" sz="2000" dirty="0">
              <a:latin typeface="+mn-ea"/>
              <a:ea typeface="+mn-ea"/>
            </a:endParaRPr>
          </a:p>
        </p:txBody>
      </p:sp>
      <p:sp>
        <p:nvSpPr>
          <p:cNvPr id="9" name="内容占位符 2">
            <a:extLst>
              <a:ext uri="{FF2B5EF4-FFF2-40B4-BE49-F238E27FC236}">
                <a16:creationId xmlns:a16="http://schemas.microsoft.com/office/drawing/2014/main" id="{BEE57C1B-9A6E-4B48-95B5-07DEDDDE0BCA}"/>
              </a:ext>
            </a:extLst>
          </p:cNvPr>
          <p:cNvSpPr txBox="1">
            <a:spLocks/>
          </p:cNvSpPr>
          <p:nvPr/>
        </p:nvSpPr>
        <p:spPr bwMode="auto">
          <a:xfrm>
            <a:off x="517099" y="1628800"/>
            <a:ext cx="4166738" cy="2160240"/>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活锁</a:t>
            </a:r>
            <a:endParaRPr kumimoji="1" lang="en-US" altLang="zh-CN" sz="2400" dirty="0">
              <a:latin typeface="+mn-ea"/>
            </a:endParaRPr>
          </a:p>
          <a:p>
            <a:pPr lvl="1"/>
            <a:r>
              <a:rPr kumimoji="1" lang="zh-CN" altLang="en-US" sz="2000" dirty="0">
                <a:latin typeface="+mn-ea"/>
                <a:ea typeface="+mn-ea"/>
              </a:rPr>
              <a:t>两个或两个以上的进程为响应其他进程而持续改变自己状态但是不做有用工作的情形</a:t>
            </a:r>
            <a:endParaRPr kumimoji="1" lang="en-US" altLang="zh-CN" sz="2000" dirty="0">
              <a:latin typeface="+mn-ea"/>
              <a:ea typeface="+mn-ea"/>
            </a:endParaRPr>
          </a:p>
        </p:txBody>
      </p:sp>
      <p:sp>
        <p:nvSpPr>
          <p:cNvPr id="10" name="内容占位符 2">
            <a:extLst>
              <a:ext uri="{FF2B5EF4-FFF2-40B4-BE49-F238E27FC236}">
                <a16:creationId xmlns:a16="http://schemas.microsoft.com/office/drawing/2014/main" id="{EE2749FC-9D86-437B-8F83-68D6F16600A9}"/>
              </a:ext>
            </a:extLst>
          </p:cNvPr>
          <p:cNvSpPr txBox="1">
            <a:spLocks/>
          </p:cNvSpPr>
          <p:nvPr/>
        </p:nvSpPr>
        <p:spPr bwMode="auto">
          <a:xfrm>
            <a:off x="286177" y="5877272"/>
            <a:ext cx="8795320" cy="980728"/>
          </a:xfrm>
          <a:prstGeom prst="rect">
            <a:avLst/>
          </a:prstGeom>
          <a:solidFill>
            <a:srgbClr val="FFC000"/>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dirty="0">
                <a:latin typeface="+mn-ea"/>
              </a:rPr>
              <a:t>忙等现象 </a:t>
            </a:r>
            <a:endParaRPr kumimoji="1" lang="en-US" altLang="zh-CN" sz="2400" dirty="0">
              <a:latin typeface="+mn-ea"/>
            </a:endParaRPr>
          </a:p>
          <a:p>
            <a:pPr lvl="1"/>
            <a:r>
              <a:rPr kumimoji="1" lang="zh-CN" altLang="en-US" sz="2000" dirty="0">
                <a:latin typeface="+mn-ea"/>
                <a:ea typeface="+mn-ea"/>
              </a:rPr>
              <a:t>当一个进程等待进入临界区时，它会继续消耗处理器的时间</a:t>
            </a:r>
            <a:endParaRPr kumimoji="1" lang="en-US" altLang="zh-CN" dirty="0">
              <a:latin typeface="+mn-ea"/>
              <a:ea typeface="+mn-ea"/>
            </a:endParaRPr>
          </a:p>
        </p:txBody>
      </p:sp>
    </p:spTree>
    <p:extLst>
      <p:ext uri="{BB962C8B-B14F-4D97-AF65-F5344CB8AC3E}">
        <p14:creationId xmlns:p14="http://schemas.microsoft.com/office/powerpoint/2010/main" val="144205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268760"/>
            <a:ext cx="8229600" cy="4525963"/>
          </a:xfrm>
        </p:spPr>
        <p:txBody>
          <a:bodyPr/>
          <a:lstStyle/>
          <a:p>
            <a:pPr>
              <a:spcAft>
                <a:spcPct val="200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1——</a:t>
            </a:r>
            <a:r>
              <a:rPr lang="zh-CN" altLang="en-US" b="0" dirty="0">
                <a:latin typeface="+mn-ea"/>
              </a:rPr>
              <a:t>分析</a:t>
            </a:r>
          </a:p>
          <a:p>
            <a:pPr lvl="1">
              <a:spcAft>
                <a:spcPct val="20000"/>
              </a:spcAft>
              <a:buFont typeface="Wingdings" pitchFamily="2" charset="2"/>
              <a:buChar char="Ø"/>
            </a:pPr>
            <a:r>
              <a:rPr lang="zh-CN" altLang="en-US" dirty="0">
                <a:latin typeface="+mn-ea"/>
                <a:ea typeface="+mn-ea"/>
              </a:rPr>
              <a:t>一个生产者</a:t>
            </a:r>
            <a:r>
              <a:rPr lang="zh-CN" altLang="en-US" b="0" dirty="0">
                <a:latin typeface="+mn-ea"/>
                <a:ea typeface="+mn-ea"/>
              </a:rPr>
              <a:t>和</a:t>
            </a:r>
            <a:r>
              <a:rPr lang="zh-CN" altLang="en-US" dirty="0">
                <a:latin typeface="+mn-ea"/>
                <a:ea typeface="+mn-ea"/>
              </a:rPr>
              <a:t>两个消费者</a:t>
            </a:r>
            <a:r>
              <a:rPr lang="zh-CN" altLang="en-US" b="0" dirty="0">
                <a:latin typeface="+mn-ea"/>
                <a:ea typeface="+mn-ea"/>
              </a:rPr>
              <a:t>被连接到</a:t>
            </a:r>
            <a:r>
              <a:rPr lang="zh-CN" altLang="en-US" dirty="0">
                <a:latin typeface="+mn-ea"/>
                <a:ea typeface="+mn-ea"/>
              </a:rPr>
              <a:t>大小为</a:t>
            </a:r>
            <a:r>
              <a:rPr lang="en-US" altLang="zh-CN" dirty="0">
                <a:latin typeface="+mn-ea"/>
                <a:ea typeface="+mn-ea"/>
              </a:rPr>
              <a:t>N</a:t>
            </a:r>
            <a:r>
              <a:rPr lang="zh-CN" altLang="en-US" dirty="0">
                <a:latin typeface="+mn-ea"/>
                <a:ea typeface="+mn-ea"/>
              </a:rPr>
              <a:t>的缓冲区</a:t>
            </a:r>
            <a:r>
              <a:rPr lang="zh-CN" altLang="en-US" b="0" dirty="0">
                <a:latin typeface="+mn-ea"/>
                <a:ea typeface="+mn-ea"/>
              </a:rPr>
              <a:t>上</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盘子是一</a:t>
            </a:r>
            <a:r>
              <a:rPr lang="zh-CN" altLang="en-US" dirty="0">
                <a:solidFill>
                  <a:srgbClr val="FF0000"/>
                </a:solidFill>
                <a:latin typeface="+mn-ea"/>
                <a:ea typeface="+mn-ea"/>
              </a:rPr>
              <a:t>互斥</a:t>
            </a:r>
            <a:r>
              <a:rPr lang="zh-CN" altLang="en-US" b="0" dirty="0">
                <a:latin typeface="+mn-ea"/>
                <a:ea typeface="+mn-ea"/>
              </a:rPr>
              <a:t>资源，故设置互斥信号量</a:t>
            </a:r>
            <a:r>
              <a:rPr lang="en-US" altLang="zh-CN" dirty="0" err="1">
                <a:solidFill>
                  <a:srgbClr val="FF0000"/>
                </a:solidFill>
                <a:latin typeface="+mn-ea"/>
                <a:ea typeface="+mn-ea"/>
              </a:rPr>
              <a:t>mutex</a:t>
            </a:r>
            <a:endParaRPr lang="en-US" altLang="zh-CN" dirty="0">
              <a:solidFill>
                <a:srgbClr val="FF0000"/>
              </a:solidFill>
              <a:latin typeface="+mn-ea"/>
              <a:ea typeface="+mn-ea"/>
            </a:endParaRPr>
          </a:p>
          <a:p>
            <a:pPr lvl="1">
              <a:spcAft>
                <a:spcPct val="20000"/>
              </a:spcAft>
              <a:buFont typeface="Wingdings" pitchFamily="2" charset="2"/>
              <a:buChar char="Ø"/>
            </a:pPr>
            <a:r>
              <a:rPr lang="zh-CN" altLang="en-US" b="0" dirty="0">
                <a:latin typeface="+mn-ea"/>
                <a:ea typeface="+mn-ea"/>
              </a:rPr>
              <a:t>爸爸、儿子因为桔子的放入与取出而同步，设置</a:t>
            </a:r>
            <a:r>
              <a:rPr lang="zh-CN" altLang="en-US" b="0" dirty="0">
                <a:solidFill>
                  <a:srgbClr val="FF0000"/>
                </a:solidFill>
                <a:latin typeface="+mn-ea"/>
                <a:ea typeface="+mn-ea"/>
              </a:rPr>
              <a:t>产品</a:t>
            </a:r>
            <a:r>
              <a:rPr lang="zh-CN" altLang="en-US" dirty="0">
                <a:solidFill>
                  <a:srgbClr val="FF0000"/>
                </a:solidFill>
                <a:latin typeface="+mn-ea"/>
                <a:ea typeface="+mn-ea"/>
              </a:rPr>
              <a:t>资源信号量</a:t>
            </a:r>
            <a:r>
              <a:rPr lang="en-US" altLang="zh-CN" dirty="0">
                <a:solidFill>
                  <a:srgbClr val="FF0000"/>
                </a:solidFill>
                <a:latin typeface="+mn-ea"/>
                <a:ea typeface="+mn-ea"/>
              </a:rPr>
              <a:t>orange</a:t>
            </a:r>
            <a:r>
              <a:rPr lang="zh-CN" altLang="en-US" b="0" dirty="0">
                <a:solidFill>
                  <a:srgbClr val="FF0000"/>
                </a:solidFill>
                <a:latin typeface="+mn-ea"/>
                <a:ea typeface="+mn-ea"/>
              </a:rPr>
              <a:t>；</a:t>
            </a:r>
          </a:p>
          <a:p>
            <a:pPr lvl="1">
              <a:spcAft>
                <a:spcPct val="20000"/>
              </a:spcAft>
              <a:buFont typeface="Wingdings" pitchFamily="2" charset="2"/>
              <a:buChar char="Ø"/>
            </a:pPr>
            <a:r>
              <a:rPr lang="zh-CN" altLang="en-US" b="0" dirty="0">
                <a:latin typeface="+mn-ea"/>
                <a:ea typeface="+mn-ea"/>
              </a:rPr>
              <a:t>爸爸、女儿因为苹果的放入与取出而同步，设置</a:t>
            </a:r>
            <a:r>
              <a:rPr lang="zh-CN" altLang="en-US" b="0" dirty="0">
                <a:solidFill>
                  <a:srgbClr val="FF0000"/>
                </a:solidFill>
                <a:latin typeface="+mn-ea"/>
                <a:ea typeface="+mn-ea"/>
              </a:rPr>
              <a:t>产品</a:t>
            </a:r>
            <a:r>
              <a:rPr lang="zh-CN" altLang="en-US" dirty="0">
                <a:solidFill>
                  <a:srgbClr val="FF0000"/>
                </a:solidFill>
                <a:latin typeface="+mn-ea"/>
                <a:ea typeface="+mn-ea"/>
              </a:rPr>
              <a:t>资源信号量</a:t>
            </a:r>
            <a:r>
              <a:rPr lang="en-US" altLang="zh-CN" dirty="0">
                <a:solidFill>
                  <a:srgbClr val="FF0000"/>
                </a:solidFill>
                <a:latin typeface="+mn-ea"/>
                <a:ea typeface="+mn-ea"/>
              </a:rPr>
              <a:t>apple</a:t>
            </a:r>
            <a:r>
              <a:rPr lang="zh-CN" altLang="en-US" b="0" dirty="0">
                <a:solidFill>
                  <a:srgbClr val="FF0000"/>
                </a:solidFill>
                <a:latin typeface="+mn-ea"/>
                <a:ea typeface="+mn-ea"/>
              </a:rPr>
              <a:t>；</a:t>
            </a:r>
          </a:p>
          <a:p>
            <a:pPr lvl="1">
              <a:spcAft>
                <a:spcPct val="20000"/>
              </a:spcAft>
              <a:buFont typeface="Wingdings" pitchFamily="2" charset="2"/>
              <a:buChar char="Ø"/>
            </a:pPr>
            <a:r>
              <a:rPr lang="zh-CN" altLang="en-US" b="0" dirty="0">
                <a:latin typeface="+mn-ea"/>
                <a:ea typeface="+mn-ea"/>
              </a:rPr>
              <a:t>爸爸、儿子、女儿因为共享盘子，设置</a:t>
            </a:r>
            <a:r>
              <a:rPr lang="zh-CN" altLang="en-US" b="0" dirty="0">
                <a:solidFill>
                  <a:srgbClr val="FF0000"/>
                </a:solidFill>
                <a:latin typeface="+mn-ea"/>
                <a:ea typeface="+mn-ea"/>
              </a:rPr>
              <a:t>空间</a:t>
            </a:r>
            <a:r>
              <a:rPr lang="zh-CN" altLang="en-US" dirty="0">
                <a:solidFill>
                  <a:srgbClr val="FF0000"/>
                </a:solidFill>
                <a:latin typeface="+mn-ea"/>
                <a:ea typeface="+mn-ea"/>
              </a:rPr>
              <a:t>资源信号量</a:t>
            </a:r>
            <a:r>
              <a:rPr lang="en-US" altLang="zh-CN" dirty="0">
                <a:solidFill>
                  <a:srgbClr val="FF0000"/>
                </a:solidFill>
                <a:latin typeface="+mn-ea"/>
                <a:ea typeface="+mn-ea"/>
              </a:rPr>
              <a:t>empty</a:t>
            </a:r>
            <a:r>
              <a:rPr lang="zh-CN" altLang="en-US" b="0" dirty="0">
                <a:solidFill>
                  <a:srgbClr val="FF0000"/>
                </a:solidFill>
                <a:latin typeface="+mn-ea"/>
                <a:ea typeface="+mn-ea"/>
              </a:rPr>
              <a:t>。</a:t>
            </a:r>
          </a:p>
        </p:txBody>
      </p:sp>
    </p:spTree>
    <p:extLst>
      <p:ext uri="{BB962C8B-B14F-4D97-AF65-F5344CB8AC3E}">
        <p14:creationId xmlns:p14="http://schemas.microsoft.com/office/powerpoint/2010/main" val="22432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74848" y="1063277"/>
            <a:ext cx="8229600" cy="5030019"/>
          </a:xfrm>
        </p:spPr>
        <p:txBody>
          <a:bodyPr/>
          <a:lstStyle/>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盘子操作互斥信号量</a:t>
            </a:r>
          </a:p>
          <a:p>
            <a:pPr algn="just">
              <a:spcBef>
                <a:spcPct val="0"/>
              </a:spcBef>
              <a:buFontTx/>
              <a:buNone/>
            </a:pPr>
            <a:r>
              <a:rPr lang="en-US" altLang="zh-CN" sz="1800" dirty="0">
                <a:solidFill>
                  <a:srgbClr val="000000"/>
                </a:solidFill>
                <a:ea typeface="仿宋_GB2312" pitchFamily="49" charset="-122"/>
              </a:rPr>
              <a:t>semaphore apple = 0, orange = 0;     //</a:t>
            </a:r>
            <a:r>
              <a:rPr lang="zh-CN" altLang="en-US" sz="1800" dirty="0">
                <a:solidFill>
                  <a:srgbClr val="000000"/>
                </a:solidFill>
                <a:ea typeface="仿宋_GB2312" pitchFamily="49" charset="-122"/>
              </a:rPr>
              <a:t>苹果、桔子放入、取出的资源信号量</a:t>
            </a:r>
          </a:p>
          <a:p>
            <a:pPr algn="just">
              <a:spcBef>
                <a:spcPct val="0"/>
              </a:spcBef>
              <a:buFontTx/>
              <a:buNone/>
            </a:pPr>
            <a:r>
              <a:rPr lang="en-US" altLang="zh-CN" sz="1800" dirty="0">
                <a:solidFill>
                  <a:srgbClr val="000000"/>
                </a:solidFill>
                <a:ea typeface="仿宋_GB2312" pitchFamily="49" charset="-122"/>
              </a:rPr>
              <a:t>semaphore empty = N;                      //</a:t>
            </a:r>
            <a:r>
              <a:rPr lang="zh-CN" altLang="en-US" sz="1800" dirty="0">
                <a:solidFill>
                  <a:srgbClr val="000000"/>
                </a:solidFill>
                <a:ea typeface="仿宋_GB2312" pitchFamily="49" charset="-122"/>
              </a:rPr>
              <a:t>盘子中可放入的水果数目</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P1()</a:t>
            </a:r>
          </a:p>
          <a:p>
            <a:pPr algn="just">
              <a:spcBef>
                <a:spcPct val="0"/>
              </a:spcBef>
              <a:buFontTx/>
              <a:buNone/>
            </a:pPr>
            <a:r>
              <a:rPr lang="en-US" altLang="zh-CN" sz="1800" dirty="0">
                <a:solidFill>
                  <a:srgbClr val="C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while (true) </a:t>
            </a:r>
            <a:r>
              <a:rPr lang="en-US" altLang="zh-CN" sz="1800" dirty="0">
                <a:solidFill>
                  <a:srgbClr val="FF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result= prepare _fruit();        //</a:t>
            </a:r>
            <a:r>
              <a:rPr lang="zh-CN" altLang="en-US" sz="1800" dirty="0">
                <a:solidFill>
                  <a:srgbClr val="000000"/>
                </a:solidFill>
                <a:ea typeface="仿宋_GB2312" pitchFamily="49" charset="-122"/>
              </a:rPr>
              <a:t>准备水果，</a:t>
            </a:r>
            <a:r>
              <a:rPr lang="en-US" altLang="zh-CN" sz="1800" dirty="0">
                <a:solidFill>
                  <a:srgbClr val="000000"/>
                </a:solidFill>
                <a:ea typeface="仿宋_GB2312" pitchFamily="49" charset="-122"/>
              </a:rPr>
              <a:t>result</a:t>
            </a:r>
            <a:r>
              <a:rPr lang="zh-CN" altLang="en-US" sz="1800" dirty="0">
                <a:solidFill>
                  <a:srgbClr val="000000"/>
                </a:solidFill>
                <a:ea typeface="仿宋_GB2312" pitchFamily="49" charset="-122"/>
              </a:rPr>
              <a:t>为水果类型</a:t>
            </a:r>
            <a:endParaRPr lang="en-US" altLang="zh-CN" sz="1800" dirty="0">
              <a:solidFill>
                <a:srgbClr val="000000"/>
              </a:solidFill>
              <a:ea typeface="仿宋_GB2312" pitchFamily="49" charset="-122"/>
            </a:endParaRPr>
          </a:p>
          <a:p>
            <a:pPr algn="just">
              <a:spcBef>
                <a:spcPct val="0"/>
              </a:spcBef>
              <a:buNone/>
            </a:pPr>
            <a:r>
              <a:rPr lang="en-US" altLang="zh-CN" sz="1800" dirty="0">
                <a:solidFill>
                  <a:srgbClr val="000000"/>
                </a:solidFill>
                <a:ea typeface="仿宋_GB2312" pitchFamily="49" charset="-122"/>
              </a:rPr>
              <a:t>         P(empty);                              //</a:t>
            </a:r>
            <a:r>
              <a:rPr lang="zh-CN" altLang="en-US" sz="1800" dirty="0">
                <a:solidFill>
                  <a:srgbClr val="000000"/>
                </a:solidFill>
                <a:ea typeface="仿宋_GB2312" pitchFamily="49" charset="-122"/>
              </a:rPr>
              <a:t>盘子中可放入的水果数目减</a:t>
            </a:r>
            <a:r>
              <a:rPr lang="en-US" altLang="zh-CN" sz="1800" dirty="0">
                <a:solidFill>
                  <a:srgbClr val="000000"/>
                </a:solidFill>
                <a:ea typeface="仿宋_GB2312" pitchFamily="49" charset="-122"/>
              </a:rPr>
              <a:t>1</a:t>
            </a:r>
            <a:endParaRPr lang="zh-CN" altLang="en-US" sz="1800" dirty="0">
              <a:solidFill>
                <a:srgbClr val="000000"/>
              </a:solidFill>
              <a:ea typeface="仿宋_GB2312" pitchFamily="49" charset="-122"/>
            </a:endParaRP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P(mutex);                              //</a:t>
            </a:r>
            <a:r>
              <a:rPr lang="zh-CN" altLang="en-US" sz="1800" dirty="0">
                <a:solidFill>
                  <a:srgbClr val="000000"/>
                </a:solidFill>
                <a:ea typeface="仿宋_GB2312" pitchFamily="49" charset="-122"/>
              </a:rPr>
              <a:t>互斥访问盘子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put a fruit on the plate;         //</a:t>
            </a:r>
            <a:r>
              <a:rPr lang="zh-CN" altLang="en-US" sz="1800" dirty="0">
                <a:solidFill>
                  <a:srgbClr val="000000"/>
                </a:solidFill>
                <a:ea typeface="仿宋_GB2312" pitchFamily="49" charset="-122"/>
              </a:rPr>
              <a:t>将一个水果放入盘子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V(mutex);                             //</a:t>
            </a:r>
            <a:r>
              <a:rPr lang="zh-CN" altLang="en-US" sz="1800" dirty="0">
                <a:solidFill>
                  <a:srgbClr val="000000"/>
                </a:solidFill>
                <a:ea typeface="仿宋_GB2312" pitchFamily="49" charset="-122"/>
              </a:rPr>
              <a:t>恢复访问盘子</a:t>
            </a:r>
          </a:p>
          <a:p>
            <a:pPr algn="just">
              <a:spcBef>
                <a:spcPct val="0"/>
              </a:spcBef>
              <a:buFontTx/>
              <a:buNone/>
            </a:pPr>
            <a:r>
              <a:rPr lang="en-US" altLang="zh-CN" sz="1800" dirty="0">
                <a:solidFill>
                  <a:srgbClr val="000000"/>
                </a:solidFill>
                <a:ea typeface="仿宋_GB2312" pitchFamily="49" charset="-122"/>
              </a:rPr>
              <a:t>         if (result == </a:t>
            </a:r>
            <a:r>
              <a:rPr lang="en-US" altLang="zh-CN" sz="1800" dirty="0" err="1">
                <a:solidFill>
                  <a:srgbClr val="000000"/>
                </a:solidFill>
                <a:ea typeface="仿宋_GB2312" pitchFamily="49" charset="-122"/>
              </a:rPr>
              <a:t>fruit_apple</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准备的水果为苹果</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V(apple);                          //</a:t>
            </a:r>
            <a:r>
              <a:rPr lang="zh-CN" altLang="en-US" sz="1800" dirty="0">
                <a:solidFill>
                  <a:srgbClr val="000000"/>
                </a:solidFill>
                <a:ea typeface="仿宋_GB2312" pitchFamily="49" charset="-122"/>
              </a:rPr>
              <a:t>允许女儿取苹果</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else                                       //</a:t>
            </a:r>
            <a:r>
              <a:rPr lang="zh-CN" altLang="en-US" sz="1800" dirty="0">
                <a:solidFill>
                  <a:srgbClr val="000000"/>
                </a:solidFill>
                <a:ea typeface="仿宋_GB2312" pitchFamily="49" charset="-122"/>
              </a:rPr>
              <a:t>准备的水果为桔子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V(orange);                        //</a:t>
            </a:r>
            <a:r>
              <a:rPr lang="zh-CN" altLang="en-US" sz="1800" dirty="0">
                <a:solidFill>
                  <a:srgbClr val="000000"/>
                </a:solidFill>
                <a:ea typeface="仿宋_GB2312" pitchFamily="49" charset="-122"/>
              </a:rPr>
              <a:t>允许儿子取桔子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FE0000"/>
                </a:solidFill>
                <a:ea typeface="仿宋_GB2312" pitchFamily="49" charset="-122"/>
              </a:rPr>
              <a:t>}</a:t>
            </a:r>
          </a:p>
          <a:p>
            <a:pPr algn="just">
              <a:spcBef>
                <a:spcPct val="0"/>
              </a:spcBef>
              <a:buFontTx/>
              <a:buNone/>
            </a:pPr>
            <a:r>
              <a:rPr lang="en-US" altLang="zh-CN" sz="1800" dirty="0">
                <a:solidFill>
                  <a:srgbClr val="C00000"/>
                </a:solidFill>
                <a:ea typeface="仿宋_GB2312" pitchFamily="49" charset="-122"/>
              </a:rPr>
              <a:t>}</a:t>
            </a:r>
          </a:p>
        </p:txBody>
      </p:sp>
    </p:spTree>
    <p:extLst>
      <p:ext uri="{BB962C8B-B14F-4D97-AF65-F5344CB8AC3E}">
        <p14:creationId xmlns:p14="http://schemas.microsoft.com/office/powerpoint/2010/main" val="23419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ircle(in)">
                                      <p:cBhvr>
                                        <p:cTn id="39" dur="2000"/>
                                        <p:tgtEl>
                                          <p:spTgt spid="3">
                                            <p:txEl>
                                              <p:pRg st="10" end="10"/>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circle(in)">
                                      <p:cBhvr>
                                        <p:cTn id="45" dur="2000"/>
                                        <p:tgtEl>
                                          <p:spTgt spid="3">
                                            <p:txEl>
                                              <p:pRg st="12" end="12"/>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circle(in)">
                                      <p:cBhvr>
                                        <p:cTn id="48" dur="2000"/>
                                        <p:tgtEl>
                                          <p:spTgt spid="3">
                                            <p:txEl>
                                              <p:pRg st="13" end="13"/>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circle(in)">
                                      <p:cBhvr>
                                        <p:cTn id="51" dur="2000"/>
                                        <p:tgtEl>
                                          <p:spTgt spid="3">
                                            <p:txEl>
                                              <p:pRg st="14" end="14"/>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circle(in)">
                                      <p:cBhvr>
                                        <p:cTn id="54" dur="2000"/>
                                        <p:tgtEl>
                                          <p:spTgt spid="3">
                                            <p:txEl>
                                              <p:pRg st="15" end="15"/>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circle(in)">
                                      <p:cBhvr>
                                        <p:cTn id="57"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0"/>
            <a:ext cx="9144000" cy="6858000"/>
          </a:xfrm>
          <a:solidFill>
            <a:schemeClr val="bg1"/>
          </a:solidFill>
        </p:spPr>
        <p:txBody>
          <a:bodyPr/>
          <a:lstStyle/>
          <a:p>
            <a:pPr algn="just">
              <a:spcBef>
                <a:spcPct val="0"/>
              </a:spcBef>
              <a:buFontTx/>
              <a:buNone/>
            </a:pPr>
            <a:r>
              <a:rPr lang="en-US" altLang="zh-CN" sz="1800" dirty="0">
                <a:solidFill>
                  <a:srgbClr val="000000"/>
                </a:solidFill>
                <a:ea typeface="仿宋_GB2312" pitchFamily="49" charset="-122"/>
              </a:rPr>
              <a:t>son()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P(orange);                             //</a:t>
            </a:r>
            <a:r>
              <a:rPr lang="zh-CN" altLang="en-US" sz="1800" dirty="0">
                <a:solidFill>
                  <a:srgbClr val="000000"/>
                </a:solidFill>
                <a:ea typeface="仿宋_GB2312" pitchFamily="49" charset="-122"/>
              </a:rPr>
              <a:t>判断是否可取桔子</a:t>
            </a:r>
          </a:p>
          <a:p>
            <a:pPr algn="just">
              <a:spcBef>
                <a:spcPct val="0"/>
              </a:spcBef>
              <a:buFontTx/>
              <a:buNone/>
            </a:pPr>
            <a:r>
              <a:rPr lang="en-US" altLang="zh-CN" sz="1800" dirty="0">
                <a:solidFill>
                  <a:srgbClr val="000000"/>
                </a:solidFill>
                <a:ea typeface="仿宋_GB2312" pitchFamily="49" charset="-122"/>
              </a:rPr>
              <a:t>         P(mutex);                              //</a:t>
            </a:r>
            <a:r>
              <a:rPr lang="zh-CN" altLang="en-US" sz="1800" dirty="0">
                <a:solidFill>
                  <a:srgbClr val="000000"/>
                </a:solidFill>
                <a:ea typeface="仿宋_GB2312" pitchFamily="49" charset="-122"/>
              </a:rPr>
              <a:t>互斥访问盘子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get an </a:t>
            </a:r>
            <a:r>
              <a:rPr lang="en-US" altLang="zh-CN" sz="1800" dirty="0" err="1">
                <a:solidFill>
                  <a:srgbClr val="000000"/>
                </a:solidFill>
                <a:ea typeface="仿宋_GB2312" pitchFamily="49" charset="-122"/>
              </a:rPr>
              <a:t>orage</a:t>
            </a:r>
            <a:r>
              <a:rPr lang="en-US" altLang="zh-CN" sz="1800" dirty="0">
                <a:solidFill>
                  <a:srgbClr val="000000"/>
                </a:solidFill>
                <a:ea typeface="仿宋_GB2312" pitchFamily="49" charset="-122"/>
              </a:rPr>
              <a:t> from plate();     //</a:t>
            </a:r>
            <a:r>
              <a:rPr lang="zh-CN" altLang="en-US" sz="1800" dirty="0">
                <a:solidFill>
                  <a:srgbClr val="000000"/>
                </a:solidFill>
                <a:ea typeface="仿宋_GB2312" pitchFamily="49" charset="-122"/>
              </a:rPr>
              <a:t>取桔子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恢复访问盘子</a:t>
            </a:r>
          </a:p>
          <a:p>
            <a:pPr algn="just">
              <a:spcBef>
                <a:spcPct val="0"/>
              </a:spcBef>
              <a:buFontTx/>
              <a:buNone/>
            </a:pPr>
            <a:r>
              <a:rPr lang="en-US" altLang="zh-CN" sz="1800" dirty="0">
                <a:solidFill>
                  <a:srgbClr val="000000"/>
                </a:solidFill>
                <a:ea typeface="仿宋_GB2312" pitchFamily="49" charset="-122"/>
              </a:rPr>
              <a:t>         V(empty);                             //</a:t>
            </a:r>
            <a:r>
              <a:rPr lang="zh-CN" altLang="en-US" sz="1800" dirty="0">
                <a:solidFill>
                  <a:srgbClr val="000000"/>
                </a:solidFill>
                <a:ea typeface="仿宋_GB2312" pitchFamily="49" charset="-122"/>
              </a:rPr>
              <a:t>盘子中可放入的水果数目加</a:t>
            </a:r>
            <a:r>
              <a:rPr lang="en-US" altLang="zh-CN" sz="1800" dirty="0">
                <a:solidFill>
                  <a:srgbClr val="000000"/>
                </a:solidFill>
                <a:ea typeface="仿宋_GB2312" pitchFamily="49" charset="-122"/>
              </a:rPr>
              <a:t>1</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daughter()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P(apple);                                //</a:t>
            </a:r>
            <a:r>
              <a:rPr lang="zh-CN" altLang="en-US" sz="1800" dirty="0">
                <a:solidFill>
                  <a:srgbClr val="000000"/>
                </a:solidFill>
                <a:ea typeface="仿宋_GB2312" pitchFamily="49" charset="-122"/>
              </a:rPr>
              <a:t>判断是否可取苹果</a:t>
            </a:r>
          </a:p>
          <a:p>
            <a:pPr algn="just">
              <a:spcBef>
                <a:spcPct val="0"/>
              </a:spcBef>
              <a:buFontTx/>
              <a:buNone/>
            </a:pPr>
            <a:r>
              <a:rPr lang="en-US" altLang="zh-CN" sz="1800" dirty="0">
                <a:solidFill>
                  <a:srgbClr val="000000"/>
                </a:solidFill>
                <a:ea typeface="仿宋_GB2312" pitchFamily="49" charset="-122"/>
              </a:rPr>
              <a:t>         P(mutex);                              //</a:t>
            </a:r>
            <a:r>
              <a:rPr lang="zh-CN" altLang="en-US" sz="1800" dirty="0">
                <a:solidFill>
                  <a:srgbClr val="000000"/>
                </a:solidFill>
                <a:ea typeface="仿宋_GB2312" pitchFamily="49" charset="-122"/>
              </a:rPr>
              <a:t>互斥访问盘子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get an apple from plate();     //</a:t>
            </a:r>
            <a:r>
              <a:rPr lang="zh-CN" altLang="en-US" sz="1800" dirty="0">
                <a:solidFill>
                  <a:srgbClr val="000000"/>
                </a:solidFill>
                <a:ea typeface="仿宋_GB2312" pitchFamily="49" charset="-122"/>
              </a:rPr>
              <a:t>取苹果</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恢复访问盘子</a:t>
            </a:r>
          </a:p>
          <a:p>
            <a:pPr algn="just">
              <a:spcBef>
                <a:spcPct val="0"/>
              </a:spcBef>
              <a:buFontTx/>
              <a:buNone/>
            </a:pPr>
            <a:r>
              <a:rPr lang="en-US" altLang="zh-CN" sz="1800" dirty="0">
                <a:solidFill>
                  <a:srgbClr val="000000"/>
                </a:solidFill>
                <a:ea typeface="仿宋_GB2312" pitchFamily="49" charset="-122"/>
              </a:rPr>
              <a:t>         V(empty);                             //</a:t>
            </a:r>
            <a:r>
              <a:rPr lang="zh-CN" altLang="en-US" sz="1800" dirty="0">
                <a:solidFill>
                  <a:srgbClr val="000000"/>
                </a:solidFill>
                <a:ea typeface="仿宋_GB2312" pitchFamily="49" charset="-122"/>
              </a:rPr>
              <a:t>盘子中可放入的水果数目加</a:t>
            </a:r>
            <a:r>
              <a:rPr lang="en-US" altLang="zh-CN" sz="1800" dirty="0">
                <a:solidFill>
                  <a:srgbClr val="000000"/>
                </a:solidFill>
                <a:ea typeface="仿宋_GB2312" pitchFamily="49" charset="-122"/>
              </a:rPr>
              <a:t>1</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55389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circle(in)">
                                      <p:cBhvr>
                                        <p:cTn id="45" dur="2000"/>
                                        <p:tgtEl>
                                          <p:spTgt spid="3">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circle(in)">
                                      <p:cBhvr>
                                        <p:cTn id="48" dur="2000"/>
                                        <p:tgtEl>
                                          <p:spTgt spid="3">
                                            <p:txEl>
                                              <p:pRg st="14" end="14"/>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circle(in)">
                                      <p:cBhvr>
                                        <p:cTn id="51" dur="2000"/>
                                        <p:tgtEl>
                                          <p:spTgt spid="3">
                                            <p:txEl>
                                              <p:pRg st="15" end="15"/>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circle(in)">
                                      <p:cBhvr>
                                        <p:cTn id="54" dur="2000"/>
                                        <p:tgtEl>
                                          <p:spTgt spid="3">
                                            <p:txEl>
                                              <p:pRg st="16" end="16"/>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circle(in)">
                                      <p:cBhvr>
                                        <p:cTn id="57" dur="2000"/>
                                        <p:tgtEl>
                                          <p:spTgt spid="3">
                                            <p:txEl>
                                              <p:pRg st="17" end="17"/>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circle(in)">
                                      <p:cBhvr>
                                        <p:cTn id="60"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67544" y="908720"/>
            <a:ext cx="8280920" cy="5030019"/>
          </a:xfrm>
        </p:spPr>
        <p:txBody>
          <a:bodyPr/>
          <a:lstStyle/>
          <a:p>
            <a:pPr>
              <a:spcBef>
                <a:spcPts val="0"/>
              </a:spcBef>
              <a:spcAft>
                <a:spcPts val="5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2</a:t>
            </a:r>
          </a:p>
          <a:p>
            <a:pPr lvl="1">
              <a:spcBef>
                <a:spcPts val="0"/>
              </a:spcBef>
              <a:spcAft>
                <a:spcPts val="500"/>
              </a:spcAft>
            </a:pPr>
            <a:r>
              <a:rPr lang="zh-CN" altLang="en-US" dirty="0">
                <a:latin typeface="+mn-ea"/>
                <a:ea typeface="+mn-ea"/>
              </a:rPr>
              <a:t>桌子上有一只盘子，爸爸负责向盘中放苹果，妈妈负责向盘中放桔子。</a:t>
            </a:r>
            <a:endParaRPr lang="en-US" altLang="zh-CN" dirty="0">
              <a:latin typeface="+mn-ea"/>
              <a:ea typeface="+mn-ea"/>
            </a:endParaRPr>
          </a:p>
          <a:p>
            <a:pPr lvl="1">
              <a:spcBef>
                <a:spcPts val="0"/>
              </a:spcBef>
              <a:spcAft>
                <a:spcPts val="500"/>
              </a:spcAft>
            </a:pPr>
            <a:r>
              <a:rPr lang="zh-CN" altLang="en-US" dirty="0">
                <a:latin typeface="+mn-ea"/>
                <a:ea typeface="+mn-ea"/>
              </a:rPr>
              <a:t>儿子只吃盘中的</a:t>
            </a:r>
            <a:r>
              <a:rPr lang="zh-CN" altLang="en-US" sz="2400" b="0" dirty="0">
                <a:latin typeface="+mn-ea"/>
                <a:ea typeface="+mn-ea"/>
              </a:rPr>
              <a:t>桔子，女儿只吃盘中的苹果。</a:t>
            </a:r>
            <a:endParaRPr lang="en-US" altLang="zh-CN" sz="2400" b="0" dirty="0">
              <a:latin typeface="+mn-ea"/>
              <a:ea typeface="+mn-ea"/>
            </a:endParaRPr>
          </a:p>
          <a:p>
            <a:pPr lvl="1">
              <a:spcBef>
                <a:spcPts val="0"/>
              </a:spcBef>
              <a:spcAft>
                <a:spcPts val="500"/>
              </a:spcAft>
            </a:pPr>
            <a:r>
              <a:rPr lang="zh-CN" altLang="en-US" sz="2400" b="0" dirty="0">
                <a:latin typeface="+mn-ea"/>
                <a:ea typeface="+mn-ea"/>
              </a:rPr>
              <a:t>只有盘子为空时，爸爸或妈妈才可以向盘子中放入一个水果。</a:t>
            </a:r>
            <a:endParaRPr lang="en-US" altLang="zh-CN" sz="2400" b="0" dirty="0">
              <a:latin typeface="+mn-ea"/>
              <a:ea typeface="+mn-ea"/>
            </a:endParaRPr>
          </a:p>
          <a:p>
            <a:pPr lvl="1">
              <a:spcBef>
                <a:spcPts val="0"/>
              </a:spcBef>
              <a:spcAft>
                <a:spcPts val="500"/>
              </a:spcAft>
            </a:pPr>
            <a:r>
              <a:rPr lang="zh-CN" altLang="en-US" sz="2400" b="0" dirty="0">
                <a:latin typeface="+mn-ea"/>
                <a:ea typeface="+mn-ea"/>
              </a:rPr>
              <a:t>仅当盘子中有自己需要的水果时，儿子或女儿才可以从盘子中取出相应的水果。</a:t>
            </a:r>
            <a:endParaRPr lang="en-US" altLang="zh-CN" sz="2400" b="0" dirty="0">
              <a:latin typeface="+mn-ea"/>
              <a:ea typeface="+mn-ea"/>
            </a:endParaRPr>
          </a:p>
          <a:p>
            <a:pPr lvl="1">
              <a:spcBef>
                <a:spcPts val="0"/>
              </a:spcBef>
              <a:spcAft>
                <a:spcPts val="500"/>
              </a:spcAft>
            </a:pPr>
            <a:r>
              <a:rPr lang="zh-CN" altLang="en-US" sz="2400" b="0" dirty="0">
                <a:solidFill>
                  <a:schemeClr val="tx2"/>
                </a:solidFill>
                <a:latin typeface="+mn-ea"/>
                <a:ea typeface="+mn-ea"/>
              </a:rPr>
              <a:t>请用信号量机制实现爸爸、妈妈、儿子和女儿之间的同步与互斥活动，并说明所定义信号量的含义。要求用伪代码描述。</a:t>
            </a:r>
          </a:p>
        </p:txBody>
      </p:sp>
    </p:spTree>
    <p:extLst>
      <p:ext uri="{BB962C8B-B14F-4D97-AF65-F5344CB8AC3E}">
        <p14:creationId xmlns:p14="http://schemas.microsoft.com/office/powerpoint/2010/main" val="2416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p:txBody>
          <a:bodyPr/>
          <a:lstStyle/>
          <a:p>
            <a:pPr>
              <a:spcAft>
                <a:spcPct val="200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2——</a:t>
            </a:r>
            <a:r>
              <a:rPr lang="zh-CN" altLang="en-US" b="0" dirty="0">
                <a:latin typeface="+mn-ea"/>
              </a:rPr>
              <a:t>分析</a:t>
            </a:r>
          </a:p>
          <a:p>
            <a:pPr lvl="1">
              <a:spcAft>
                <a:spcPct val="20000"/>
              </a:spcAft>
              <a:buFont typeface="Wingdings" pitchFamily="2" charset="2"/>
              <a:buChar char="Ø"/>
            </a:pPr>
            <a:r>
              <a:rPr lang="zh-CN" altLang="en-US" dirty="0">
                <a:solidFill>
                  <a:srgbClr val="C00000"/>
                </a:solidFill>
                <a:latin typeface="+mn-ea"/>
                <a:ea typeface="+mn-ea"/>
              </a:rPr>
              <a:t>两个生产者</a:t>
            </a:r>
            <a:r>
              <a:rPr lang="zh-CN" altLang="en-US" b="0" dirty="0">
                <a:latin typeface="+mn-ea"/>
                <a:ea typeface="+mn-ea"/>
              </a:rPr>
              <a:t>和</a:t>
            </a:r>
            <a:r>
              <a:rPr lang="zh-CN" altLang="en-US" dirty="0">
                <a:solidFill>
                  <a:srgbClr val="C00000"/>
                </a:solidFill>
                <a:latin typeface="+mn-ea"/>
                <a:ea typeface="+mn-ea"/>
              </a:rPr>
              <a:t>两个消费者</a:t>
            </a:r>
            <a:r>
              <a:rPr lang="zh-CN" altLang="en-US" b="0" dirty="0">
                <a:latin typeface="+mn-ea"/>
                <a:ea typeface="+mn-ea"/>
              </a:rPr>
              <a:t>被连接到</a:t>
            </a:r>
            <a:r>
              <a:rPr lang="zh-CN" altLang="en-US" dirty="0">
                <a:solidFill>
                  <a:srgbClr val="0000CC"/>
                </a:solidFill>
                <a:latin typeface="+mn-ea"/>
                <a:ea typeface="+mn-ea"/>
              </a:rPr>
              <a:t>大小为</a:t>
            </a:r>
            <a:r>
              <a:rPr lang="en-US" altLang="zh-CN" dirty="0">
                <a:solidFill>
                  <a:srgbClr val="0000CC"/>
                </a:solidFill>
                <a:latin typeface="+mn-ea"/>
                <a:ea typeface="+mn-ea"/>
              </a:rPr>
              <a:t>1</a:t>
            </a:r>
            <a:r>
              <a:rPr lang="zh-CN" altLang="en-US" dirty="0">
                <a:solidFill>
                  <a:srgbClr val="0000CC"/>
                </a:solidFill>
                <a:latin typeface="+mn-ea"/>
                <a:ea typeface="+mn-ea"/>
              </a:rPr>
              <a:t>的缓冲区</a:t>
            </a:r>
            <a:r>
              <a:rPr lang="zh-CN" altLang="en-US" b="0" dirty="0">
                <a:latin typeface="+mn-ea"/>
                <a:ea typeface="+mn-ea"/>
              </a:rPr>
              <a:t>上</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盘子是一</a:t>
            </a:r>
            <a:r>
              <a:rPr lang="zh-CN" altLang="en-US" dirty="0">
                <a:solidFill>
                  <a:srgbClr val="7030A0"/>
                </a:solidFill>
                <a:latin typeface="+mn-ea"/>
                <a:ea typeface="+mn-ea"/>
              </a:rPr>
              <a:t>互斥</a:t>
            </a:r>
            <a:r>
              <a:rPr lang="zh-CN" altLang="en-US" b="0" dirty="0">
                <a:latin typeface="+mn-ea"/>
                <a:ea typeface="+mn-ea"/>
              </a:rPr>
              <a:t>资源，故设置互斥信号量</a:t>
            </a:r>
            <a:r>
              <a:rPr lang="en-US" altLang="zh-CN" dirty="0">
                <a:solidFill>
                  <a:srgbClr val="7030A0"/>
                </a:solidFill>
                <a:latin typeface="+mn-ea"/>
                <a:ea typeface="+mn-ea"/>
              </a:rPr>
              <a:t>plate</a:t>
            </a:r>
          </a:p>
          <a:p>
            <a:pPr lvl="1">
              <a:spcAft>
                <a:spcPct val="20000"/>
              </a:spcAft>
              <a:buFont typeface="Wingdings" pitchFamily="2" charset="2"/>
              <a:buChar char="Ø"/>
            </a:pPr>
            <a:r>
              <a:rPr lang="zh-CN" altLang="en-US" dirty="0">
                <a:solidFill>
                  <a:srgbClr val="00B050"/>
                </a:solidFill>
                <a:latin typeface="+mn-ea"/>
                <a:ea typeface="+mn-ea"/>
              </a:rPr>
              <a:t>爸爸</a:t>
            </a:r>
            <a:r>
              <a:rPr lang="zh-CN" altLang="en-US" b="0" dirty="0">
                <a:latin typeface="+mn-ea"/>
                <a:ea typeface="+mn-ea"/>
              </a:rPr>
              <a:t>、</a:t>
            </a:r>
            <a:r>
              <a:rPr lang="zh-CN" altLang="en-US" dirty="0">
                <a:solidFill>
                  <a:srgbClr val="00B050"/>
                </a:solidFill>
                <a:latin typeface="+mn-ea"/>
                <a:ea typeface="+mn-ea"/>
              </a:rPr>
              <a:t>女儿</a:t>
            </a:r>
            <a:r>
              <a:rPr lang="zh-CN" altLang="en-US" b="0" dirty="0">
                <a:latin typeface="+mn-ea"/>
                <a:ea typeface="+mn-ea"/>
              </a:rPr>
              <a:t>因为苹果的放入与取出而同步，设置</a:t>
            </a:r>
            <a:r>
              <a:rPr lang="zh-CN" altLang="en-US" b="0" dirty="0">
                <a:solidFill>
                  <a:srgbClr val="00B050"/>
                </a:solidFill>
                <a:latin typeface="+mn-ea"/>
                <a:ea typeface="+mn-ea"/>
              </a:rPr>
              <a:t>产品</a:t>
            </a:r>
            <a:r>
              <a:rPr lang="zh-CN" altLang="en-US" dirty="0">
                <a:solidFill>
                  <a:srgbClr val="00B050"/>
                </a:solidFill>
                <a:latin typeface="+mn-ea"/>
                <a:ea typeface="+mn-ea"/>
              </a:rPr>
              <a:t>资源信号量</a:t>
            </a:r>
            <a:r>
              <a:rPr lang="en-US" altLang="zh-CN" dirty="0">
                <a:solidFill>
                  <a:srgbClr val="00B050"/>
                </a:solidFill>
                <a:latin typeface="+mn-ea"/>
                <a:ea typeface="+mn-ea"/>
              </a:rPr>
              <a:t>apple</a:t>
            </a:r>
            <a:r>
              <a:rPr lang="zh-CN" altLang="en-US" b="0" dirty="0">
                <a:latin typeface="+mn-ea"/>
                <a:ea typeface="+mn-ea"/>
              </a:rPr>
              <a:t>；</a:t>
            </a:r>
          </a:p>
          <a:p>
            <a:pPr lvl="1">
              <a:spcAft>
                <a:spcPct val="20000"/>
              </a:spcAft>
              <a:buFont typeface="Wingdings" pitchFamily="2" charset="2"/>
              <a:buChar char="Ø"/>
            </a:pPr>
            <a:r>
              <a:rPr lang="zh-CN" altLang="en-US" dirty="0">
                <a:solidFill>
                  <a:srgbClr val="002060"/>
                </a:solidFill>
                <a:latin typeface="+mn-ea"/>
                <a:ea typeface="+mn-ea"/>
              </a:rPr>
              <a:t>妈妈</a:t>
            </a:r>
            <a:r>
              <a:rPr lang="zh-CN" altLang="en-US" b="0" dirty="0">
                <a:latin typeface="+mn-ea"/>
                <a:ea typeface="+mn-ea"/>
              </a:rPr>
              <a:t>、</a:t>
            </a:r>
            <a:r>
              <a:rPr lang="zh-CN" altLang="en-US" dirty="0">
                <a:solidFill>
                  <a:srgbClr val="002060"/>
                </a:solidFill>
                <a:latin typeface="+mn-ea"/>
                <a:ea typeface="+mn-ea"/>
              </a:rPr>
              <a:t>儿子</a:t>
            </a:r>
            <a:r>
              <a:rPr lang="zh-CN" altLang="en-US" b="0" dirty="0">
                <a:latin typeface="+mn-ea"/>
                <a:ea typeface="+mn-ea"/>
              </a:rPr>
              <a:t>因为桔子的放入与取出而同步，设置</a:t>
            </a:r>
            <a:r>
              <a:rPr lang="zh-CN" altLang="en-US" b="0" dirty="0">
                <a:solidFill>
                  <a:schemeClr val="tx2">
                    <a:lumMod val="75000"/>
                  </a:schemeClr>
                </a:solidFill>
                <a:latin typeface="+mn-ea"/>
                <a:ea typeface="+mn-ea"/>
              </a:rPr>
              <a:t>产品</a:t>
            </a:r>
            <a:r>
              <a:rPr lang="zh-CN" altLang="en-US" dirty="0">
                <a:solidFill>
                  <a:srgbClr val="002060"/>
                </a:solidFill>
                <a:latin typeface="+mn-ea"/>
                <a:ea typeface="+mn-ea"/>
              </a:rPr>
              <a:t>资源信号量</a:t>
            </a:r>
            <a:r>
              <a:rPr lang="en-US" altLang="zh-CN" dirty="0">
                <a:solidFill>
                  <a:srgbClr val="002060"/>
                </a:solidFill>
                <a:latin typeface="+mn-ea"/>
                <a:ea typeface="+mn-ea"/>
              </a:rPr>
              <a:t>orange</a:t>
            </a:r>
            <a:r>
              <a:rPr lang="zh-CN" altLang="en-US" b="0" dirty="0">
                <a:latin typeface="+mn-ea"/>
                <a:ea typeface="+mn-ea"/>
              </a:rPr>
              <a:t>；</a:t>
            </a:r>
          </a:p>
        </p:txBody>
      </p:sp>
    </p:spTree>
    <p:extLst>
      <p:ext uri="{BB962C8B-B14F-4D97-AF65-F5344CB8AC3E}">
        <p14:creationId xmlns:p14="http://schemas.microsoft.com/office/powerpoint/2010/main" val="311099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0"/>
            <a:ext cx="9144000" cy="6858000"/>
          </a:xfrm>
          <a:solidFill>
            <a:schemeClr val="bg1"/>
          </a:solidFill>
        </p:spPr>
        <p:txBody>
          <a:bodyPr/>
          <a:lstStyle/>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semaphore plate = 1;                         //</a:t>
            </a:r>
            <a:r>
              <a:rPr lang="zh-CN" altLang="en-US" sz="1800" dirty="0">
                <a:solidFill>
                  <a:srgbClr val="000000"/>
                </a:solidFill>
                <a:ea typeface="仿宋_GB2312" pitchFamily="49" charset="-122"/>
              </a:rPr>
              <a:t>是否允许向盘子放入水果</a:t>
            </a:r>
          </a:p>
          <a:p>
            <a:pPr algn="just">
              <a:spcBef>
                <a:spcPct val="0"/>
              </a:spcBef>
              <a:buFontTx/>
              <a:buNone/>
            </a:pPr>
            <a:r>
              <a:rPr lang="en-US" altLang="zh-CN" sz="1800" dirty="0">
                <a:solidFill>
                  <a:srgbClr val="000000"/>
                </a:solidFill>
                <a:ea typeface="仿宋_GB2312" pitchFamily="49" charset="-122"/>
              </a:rPr>
              <a:t>semaphore apple = 0, orange = 0;    //</a:t>
            </a:r>
            <a:r>
              <a:rPr lang="zh-CN" altLang="en-US" sz="1800" dirty="0">
                <a:solidFill>
                  <a:srgbClr val="000000"/>
                </a:solidFill>
                <a:ea typeface="仿宋_GB2312" pitchFamily="49" charset="-122"/>
              </a:rPr>
              <a:t>盘子中是否有苹果、桔子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dad()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prepare an apple;</a:t>
            </a:r>
          </a:p>
          <a:p>
            <a:pPr algn="just">
              <a:spcBef>
                <a:spcPct val="0"/>
              </a:spcBef>
              <a:buFontTx/>
              <a:buNone/>
            </a:pPr>
            <a:r>
              <a:rPr lang="en-US" altLang="zh-CN" sz="1800" dirty="0">
                <a:solidFill>
                  <a:srgbClr val="000000"/>
                </a:solidFill>
                <a:ea typeface="仿宋_GB2312" pitchFamily="49" charset="-122"/>
              </a:rPr>
              <a:t>         P(plate);                               //</a:t>
            </a:r>
            <a:r>
              <a:rPr lang="zh-CN" altLang="en-US" sz="1800" dirty="0">
                <a:solidFill>
                  <a:srgbClr val="000000"/>
                </a:solidFill>
                <a:ea typeface="仿宋_GB2312" pitchFamily="49" charset="-122"/>
              </a:rPr>
              <a:t>互斥向盘子放水果</a:t>
            </a:r>
          </a:p>
          <a:p>
            <a:pPr algn="just">
              <a:spcBef>
                <a:spcPct val="0"/>
              </a:spcBef>
              <a:buFontTx/>
              <a:buNone/>
            </a:pPr>
            <a:r>
              <a:rPr lang="en-US" altLang="zh-CN" sz="1800" dirty="0">
                <a:solidFill>
                  <a:srgbClr val="000000"/>
                </a:solidFill>
                <a:ea typeface="仿宋_GB2312" pitchFamily="49" charset="-122"/>
              </a:rPr>
              <a:t>         put an apple on the plate;    //</a:t>
            </a:r>
            <a:r>
              <a:rPr lang="zh-CN" altLang="en-US" sz="1800" dirty="0">
                <a:solidFill>
                  <a:srgbClr val="000000"/>
                </a:solidFill>
                <a:ea typeface="仿宋_GB2312" pitchFamily="49" charset="-122"/>
              </a:rPr>
              <a:t>将苹果放入盘中</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V(apple);                             //</a:t>
            </a:r>
            <a:r>
              <a:rPr lang="zh-CN" altLang="en-US" sz="1800" dirty="0">
                <a:solidFill>
                  <a:srgbClr val="000000"/>
                </a:solidFill>
                <a:ea typeface="仿宋_GB2312" pitchFamily="49" charset="-122"/>
              </a:rPr>
              <a:t>允许取苹果</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mom()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prepare an orange;</a:t>
            </a:r>
          </a:p>
          <a:p>
            <a:pPr algn="just">
              <a:spcBef>
                <a:spcPct val="0"/>
              </a:spcBef>
              <a:buFontTx/>
              <a:buNone/>
            </a:pPr>
            <a:r>
              <a:rPr lang="en-US" altLang="zh-CN" sz="1800" dirty="0">
                <a:solidFill>
                  <a:srgbClr val="000000"/>
                </a:solidFill>
                <a:ea typeface="仿宋_GB2312" pitchFamily="49" charset="-122"/>
              </a:rPr>
              <a:t>         P(plate);                                  //</a:t>
            </a:r>
            <a:r>
              <a:rPr lang="zh-CN" altLang="en-US" sz="1800" dirty="0">
                <a:solidFill>
                  <a:srgbClr val="000000"/>
                </a:solidFill>
                <a:ea typeface="仿宋_GB2312" pitchFamily="49" charset="-122"/>
              </a:rPr>
              <a:t>互斥向盘子放水果</a:t>
            </a:r>
          </a:p>
          <a:p>
            <a:pPr algn="just">
              <a:spcBef>
                <a:spcPct val="0"/>
              </a:spcBef>
              <a:buFontTx/>
              <a:buNone/>
            </a:pPr>
            <a:r>
              <a:rPr lang="en-US" altLang="zh-CN" sz="1800" dirty="0">
                <a:solidFill>
                  <a:srgbClr val="000000"/>
                </a:solidFill>
                <a:ea typeface="仿宋_GB2312" pitchFamily="49" charset="-122"/>
              </a:rPr>
              <a:t>         put an orange on the plate;     //</a:t>
            </a:r>
            <a:r>
              <a:rPr lang="zh-CN" altLang="en-US" sz="1800" dirty="0">
                <a:solidFill>
                  <a:srgbClr val="000000"/>
                </a:solidFill>
                <a:ea typeface="仿宋_GB2312" pitchFamily="49" charset="-122"/>
              </a:rPr>
              <a:t>将桔子放入盘中</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V(orange);                              //</a:t>
            </a:r>
            <a:r>
              <a:rPr lang="zh-CN" altLang="en-US" sz="1800" dirty="0">
                <a:solidFill>
                  <a:srgbClr val="000000"/>
                </a:solidFill>
                <a:ea typeface="仿宋_GB2312" pitchFamily="49" charset="-122"/>
              </a:rPr>
              <a:t>允许取桔子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22111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circle(in)">
                                      <p:cBhvr>
                                        <p:cTn id="41" dur="2000"/>
                                        <p:tgtEl>
                                          <p:spTgt spid="3">
                                            <p:txEl>
                                              <p:pRg st="11" end="11"/>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circle(in)">
                                      <p:cBhvr>
                                        <p:cTn id="44" dur="2000"/>
                                        <p:tgtEl>
                                          <p:spTgt spid="3">
                                            <p:txEl>
                                              <p:pRg st="12" end="12"/>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circle(in)">
                                      <p:cBhvr>
                                        <p:cTn id="47" dur="2000"/>
                                        <p:tgtEl>
                                          <p:spTgt spid="3">
                                            <p:txEl>
                                              <p:pRg st="13" end="13"/>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circle(in)">
                                      <p:cBhvr>
                                        <p:cTn id="50" dur="2000"/>
                                        <p:tgtEl>
                                          <p:spTgt spid="3">
                                            <p:txEl>
                                              <p:pRg st="14" end="14"/>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circle(in)">
                                      <p:cBhvr>
                                        <p:cTn id="53" dur="2000"/>
                                        <p:tgtEl>
                                          <p:spTgt spid="3">
                                            <p:txEl>
                                              <p:pRg st="15" end="15"/>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3">
                                            <p:txEl>
                                              <p:pRg st="16" end="16"/>
                                            </p:txEl>
                                          </p:spTgt>
                                        </p:tgtEl>
                                        <p:attrNameLst>
                                          <p:attrName>style.visibility</p:attrName>
                                        </p:attrNameLst>
                                      </p:cBhvr>
                                      <p:to>
                                        <p:strVal val="visible"/>
                                      </p:to>
                                    </p:set>
                                    <p:animEffect transition="in" filter="circle(in)">
                                      <p:cBhvr>
                                        <p:cTn id="56" dur="2000"/>
                                        <p:tgtEl>
                                          <p:spTgt spid="3">
                                            <p:txEl>
                                              <p:pRg st="16" end="16"/>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animEffect transition="in" filter="circle(in)">
                                      <p:cBhvr>
                                        <p:cTn id="59" dur="2000"/>
                                        <p:tgtEl>
                                          <p:spTgt spid="3">
                                            <p:txEl>
                                              <p:pRg st="17" end="17"/>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3">
                                            <p:txEl>
                                              <p:pRg st="18" end="18"/>
                                            </p:txEl>
                                          </p:spTgt>
                                        </p:tgtEl>
                                        <p:attrNameLst>
                                          <p:attrName>style.visibility</p:attrName>
                                        </p:attrNameLst>
                                      </p:cBhvr>
                                      <p:to>
                                        <p:strVal val="visible"/>
                                      </p:to>
                                    </p:set>
                                    <p:animEffect transition="in" filter="circle(in)">
                                      <p:cBhvr>
                                        <p:cTn id="62"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052736"/>
            <a:ext cx="8229600" cy="4896544"/>
          </a:xfrm>
        </p:spPr>
        <p:txBody>
          <a:bodyPr/>
          <a:lstStyle/>
          <a:p>
            <a:pPr algn="just">
              <a:lnSpc>
                <a:spcPct val="110000"/>
              </a:lnSpc>
              <a:spcBef>
                <a:spcPct val="0"/>
              </a:spcBef>
              <a:buFontTx/>
              <a:buNone/>
            </a:pPr>
            <a:r>
              <a:rPr lang="en-US" altLang="zh-CN" sz="1800" dirty="0">
                <a:solidFill>
                  <a:srgbClr val="000000"/>
                </a:solidFill>
                <a:ea typeface="仿宋_GB2312" pitchFamily="49" charset="-122"/>
              </a:rPr>
              <a:t>son()</a:t>
            </a:r>
          </a:p>
          <a:p>
            <a:pPr algn="just">
              <a:lnSpc>
                <a:spcPct val="110000"/>
              </a:lnSpc>
              <a:spcBef>
                <a:spcPct val="0"/>
              </a:spcBef>
              <a:buFontTx/>
              <a:buNone/>
            </a:pPr>
            <a:r>
              <a:rPr lang="en-US" altLang="zh-CN" sz="1800" dirty="0">
                <a:solidFill>
                  <a:srgbClr val="000000"/>
                </a:solidFill>
                <a:ea typeface="仿宋_GB2312" pitchFamily="49" charset="-122"/>
              </a:rPr>
              <a:t>{</a:t>
            </a:r>
          </a:p>
          <a:p>
            <a:pPr algn="just">
              <a:lnSpc>
                <a:spcPct val="110000"/>
              </a:lnSpc>
              <a:spcBef>
                <a:spcPct val="0"/>
              </a:spcBef>
              <a:buFontTx/>
              <a:buNone/>
            </a:pPr>
            <a:r>
              <a:rPr lang="en-US" altLang="zh-CN" sz="1800" dirty="0">
                <a:solidFill>
                  <a:srgbClr val="000000"/>
                </a:solidFill>
                <a:ea typeface="仿宋_GB2312" pitchFamily="49" charset="-122"/>
              </a:rPr>
              <a:t>    while (true) {</a:t>
            </a:r>
          </a:p>
          <a:p>
            <a:pPr algn="just">
              <a:lnSpc>
                <a:spcPct val="110000"/>
              </a:lnSpc>
              <a:spcBef>
                <a:spcPct val="0"/>
              </a:spcBef>
              <a:buFontTx/>
              <a:buNone/>
            </a:pPr>
            <a:r>
              <a:rPr lang="en-US" altLang="zh-CN" sz="1800" dirty="0">
                <a:solidFill>
                  <a:srgbClr val="000000"/>
                </a:solidFill>
                <a:ea typeface="仿宋_GB2312" pitchFamily="49" charset="-122"/>
              </a:rPr>
              <a:t>         P(orange);                                     //</a:t>
            </a:r>
            <a:r>
              <a:rPr lang="zh-CN" altLang="en-US" sz="1800" dirty="0">
                <a:solidFill>
                  <a:srgbClr val="000000"/>
                </a:solidFill>
                <a:ea typeface="仿宋_GB2312" pitchFamily="49" charset="-122"/>
              </a:rPr>
              <a:t>互斥取水果</a:t>
            </a:r>
          </a:p>
          <a:p>
            <a:pPr algn="just">
              <a:lnSpc>
                <a:spcPct val="110000"/>
              </a:lnSpc>
              <a:spcBef>
                <a:spcPct val="0"/>
              </a:spcBef>
              <a:buFontTx/>
              <a:buNone/>
            </a:pPr>
            <a:r>
              <a:rPr lang="en-US" altLang="zh-CN" sz="1800" dirty="0">
                <a:solidFill>
                  <a:srgbClr val="000000"/>
                </a:solidFill>
                <a:ea typeface="仿宋_GB2312" pitchFamily="49" charset="-122"/>
              </a:rPr>
              <a:t>         get an orange from the plate;       //</a:t>
            </a:r>
            <a:r>
              <a:rPr lang="zh-CN" altLang="en-US" sz="1800" dirty="0">
                <a:solidFill>
                  <a:srgbClr val="000000"/>
                </a:solidFill>
                <a:ea typeface="仿宋_GB2312" pitchFamily="49" charset="-122"/>
              </a:rPr>
              <a:t>从盘中取出桔子</a:t>
            </a:r>
            <a:endParaRPr lang="en-US" altLang="zh-CN" sz="1800" dirty="0">
              <a:solidFill>
                <a:srgbClr val="000000"/>
              </a:solidFill>
              <a:ea typeface="仿宋_GB2312" pitchFamily="49" charset="-122"/>
            </a:endParaRPr>
          </a:p>
          <a:p>
            <a:pPr algn="just">
              <a:lnSpc>
                <a:spcPct val="110000"/>
              </a:lnSpc>
              <a:spcBef>
                <a:spcPct val="0"/>
              </a:spcBef>
              <a:buFontTx/>
              <a:buNone/>
            </a:pPr>
            <a:r>
              <a:rPr lang="en-US" altLang="zh-CN" sz="1800" dirty="0">
                <a:solidFill>
                  <a:srgbClr val="000000"/>
                </a:solidFill>
                <a:ea typeface="仿宋_GB2312" pitchFamily="49" charset="-122"/>
              </a:rPr>
              <a:t>         V(plate);                                       //</a:t>
            </a:r>
            <a:r>
              <a:rPr lang="zh-CN" altLang="en-US" sz="1800" dirty="0">
                <a:solidFill>
                  <a:srgbClr val="000000"/>
                </a:solidFill>
                <a:ea typeface="仿宋_GB2312" pitchFamily="49" charset="-122"/>
              </a:rPr>
              <a:t>允许向盘中放入水果</a:t>
            </a:r>
          </a:p>
          <a:p>
            <a:pPr algn="just">
              <a:lnSpc>
                <a:spcPct val="110000"/>
              </a:lnSpc>
              <a:spcBef>
                <a:spcPct val="0"/>
              </a:spcBef>
              <a:buFontTx/>
              <a:buNone/>
            </a:pPr>
            <a:r>
              <a:rPr lang="en-US" altLang="zh-CN" sz="1800" dirty="0">
                <a:solidFill>
                  <a:srgbClr val="000000"/>
                </a:solidFill>
                <a:ea typeface="仿宋_GB2312" pitchFamily="49" charset="-122"/>
              </a:rPr>
              <a:t>    }</a:t>
            </a:r>
          </a:p>
          <a:p>
            <a:pPr algn="just">
              <a:lnSpc>
                <a:spcPct val="110000"/>
              </a:lnSpc>
              <a:spcBef>
                <a:spcPct val="0"/>
              </a:spcBef>
              <a:buFontTx/>
              <a:buNone/>
            </a:pPr>
            <a:r>
              <a:rPr lang="en-US" altLang="zh-CN" sz="1800" dirty="0">
                <a:solidFill>
                  <a:srgbClr val="000000"/>
                </a:solidFill>
                <a:ea typeface="仿宋_GB2312" pitchFamily="49" charset="-122"/>
              </a:rPr>
              <a:t>}</a:t>
            </a:r>
          </a:p>
          <a:p>
            <a:pPr algn="just">
              <a:lnSpc>
                <a:spcPct val="110000"/>
              </a:lnSpc>
              <a:spcBef>
                <a:spcPct val="0"/>
              </a:spcBef>
              <a:buFontTx/>
              <a:buNone/>
            </a:pPr>
            <a:endParaRPr lang="en-US" altLang="zh-CN" sz="1800" dirty="0">
              <a:solidFill>
                <a:srgbClr val="000000"/>
              </a:solidFill>
              <a:ea typeface="仿宋_GB2312" pitchFamily="49" charset="-122"/>
            </a:endParaRPr>
          </a:p>
          <a:p>
            <a:pPr algn="just">
              <a:lnSpc>
                <a:spcPct val="110000"/>
              </a:lnSpc>
              <a:spcBef>
                <a:spcPct val="0"/>
              </a:spcBef>
              <a:buFontTx/>
              <a:buNone/>
            </a:pPr>
            <a:r>
              <a:rPr lang="en-US" altLang="zh-CN" sz="1800" dirty="0">
                <a:solidFill>
                  <a:srgbClr val="000000"/>
                </a:solidFill>
                <a:ea typeface="仿宋_GB2312" pitchFamily="49" charset="-122"/>
              </a:rPr>
              <a:t>daughter()</a:t>
            </a:r>
          </a:p>
          <a:p>
            <a:pPr algn="just">
              <a:lnSpc>
                <a:spcPct val="110000"/>
              </a:lnSpc>
              <a:spcBef>
                <a:spcPct val="0"/>
              </a:spcBef>
              <a:buFontTx/>
              <a:buNone/>
            </a:pPr>
            <a:r>
              <a:rPr lang="en-US" altLang="zh-CN" sz="1800" dirty="0">
                <a:solidFill>
                  <a:srgbClr val="000000"/>
                </a:solidFill>
                <a:ea typeface="仿宋_GB2312" pitchFamily="49" charset="-122"/>
              </a:rPr>
              <a:t>{</a:t>
            </a:r>
          </a:p>
          <a:p>
            <a:pPr algn="just">
              <a:lnSpc>
                <a:spcPct val="110000"/>
              </a:lnSpc>
              <a:spcBef>
                <a:spcPct val="0"/>
              </a:spcBef>
              <a:buFontTx/>
              <a:buNone/>
            </a:pPr>
            <a:r>
              <a:rPr lang="en-US" altLang="zh-CN" sz="1800" dirty="0">
                <a:solidFill>
                  <a:srgbClr val="000000"/>
                </a:solidFill>
                <a:ea typeface="仿宋_GB2312" pitchFamily="49" charset="-122"/>
              </a:rPr>
              <a:t>    while (true) {</a:t>
            </a:r>
          </a:p>
          <a:p>
            <a:pPr algn="just">
              <a:lnSpc>
                <a:spcPct val="110000"/>
              </a:lnSpc>
              <a:spcBef>
                <a:spcPct val="0"/>
              </a:spcBef>
              <a:buFontTx/>
              <a:buNone/>
            </a:pPr>
            <a:r>
              <a:rPr lang="en-US" altLang="zh-CN" sz="1800" dirty="0">
                <a:solidFill>
                  <a:srgbClr val="000000"/>
                </a:solidFill>
                <a:ea typeface="仿宋_GB2312" pitchFamily="49" charset="-122"/>
              </a:rPr>
              <a:t>         P(apple);                                       //</a:t>
            </a:r>
            <a:r>
              <a:rPr lang="zh-CN" altLang="en-US" sz="1800" dirty="0">
                <a:solidFill>
                  <a:srgbClr val="000000"/>
                </a:solidFill>
                <a:ea typeface="仿宋_GB2312" pitchFamily="49" charset="-122"/>
              </a:rPr>
              <a:t>互斥取水果</a:t>
            </a:r>
          </a:p>
          <a:p>
            <a:pPr algn="just">
              <a:lnSpc>
                <a:spcPct val="110000"/>
              </a:lnSpc>
              <a:spcBef>
                <a:spcPct val="0"/>
              </a:spcBef>
              <a:buFontTx/>
              <a:buNone/>
            </a:pPr>
            <a:r>
              <a:rPr lang="en-US" altLang="zh-CN" sz="1800" dirty="0">
                <a:solidFill>
                  <a:srgbClr val="000000"/>
                </a:solidFill>
                <a:ea typeface="仿宋_GB2312" pitchFamily="49" charset="-122"/>
              </a:rPr>
              <a:t>         get an apple from the plate;         //</a:t>
            </a:r>
            <a:r>
              <a:rPr lang="zh-CN" altLang="en-US" sz="1800" dirty="0">
                <a:solidFill>
                  <a:srgbClr val="000000"/>
                </a:solidFill>
                <a:ea typeface="仿宋_GB2312" pitchFamily="49" charset="-122"/>
              </a:rPr>
              <a:t>从盘中取出苹果</a:t>
            </a:r>
            <a:endParaRPr lang="en-US" altLang="zh-CN" sz="1800" dirty="0">
              <a:solidFill>
                <a:srgbClr val="000000"/>
              </a:solidFill>
              <a:ea typeface="仿宋_GB2312" pitchFamily="49" charset="-122"/>
            </a:endParaRPr>
          </a:p>
          <a:p>
            <a:pPr algn="just">
              <a:lnSpc>
                <a:spcPct val="110000"/>
              </a:lnSpc>
              <a:spcBef>
                <a:spcPct val="0"/>
              </a:spcBef>
              <a:buFontTx/>
              <a:buNone/>
            </a:pPr>
            <a:r>
              <a:rPr lang="en-US" altLang="zh-CN" sz="1800" dirty="0">
                <a:solidFill>
                  <a:srgbClr val="000000"/>
                </a:solidFill>
                <a:ea typeface="仿宋_GB2312" pitchFamily="49" charset="-122"/>
              </a:rPr>
              <a:t>         V(plate);                                       //</a:t>
            </a:r>
            <a:r>
              <a:rPr lang="zh-CN" altLang="en-US" sz="1800" dirty="0">
                <a:solidFill>
                  <a:srgbClr val="000000"/>
                </a:solidFill>
                <a:ea typeface="仿宋_GB2312" pitchFamily="49" charset="-122"/>
              </a:rPr>
              <a:t>允许向盘中放入水果</a:t>
            </a:r>
          </a:p>
          <a:p>
            <a:pPr algn="just">
              <a:lnSpc>
                <a:spcPct val="110000"/>
              </a:lnSpc>
              <a:spcBef>
                <a:spcPct val="0"/>
              </a:spcBef>
              <a:buFontTx/>
              <a:buNone/>
            </a:pPr>
            <a:r>
              <a:rPr lang="en-US" altLang="zh-CN" sz="1800" dirty="0">
                <a:solidFill>
                  <a:srgbClr val="000000"/>
                </a:solidFill>
                <a:ea typeface="仿宋_GB2312" pitchFamily="49" charset="-122"/>
              </a:rPr>
              <a:t>    }</a:t>
            </a:r>
          </a:p>
          <a:p>
            <a:pPr algn="just">
              <a:lnSpc>
                <a:spcPct val="110000"/>
              </a:lnSpc>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134375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circle(in)">
                                      <p:cBhvr>
                                        <p:cTn id="45" dur="2000"/>
                                        <p:tgtEl>
                                          <p:spTgt spid="3">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circle(in)">
                                      <p:cBhvr>
                                        <p:cTn id="48" dur="2000"/>
                                        <p:tgtEl>
                                          <p:spTgt spid="3">
                                            <p:txEl>
                                              <p:pRg st="14" end="14"/>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circle(in)">
                                      <p:cBhvr>
                                        <p:cTn id="51" dur="2000"/>
                                        <p:tgtEl>
                                          <p:spTgt spid="3">
                                            <p:txEl>
                                              <p:pRg st="15" end="15"/>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circle(in)">
                                      <p:cBhvr>
                                        <p:cTn id="54"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052736"/>
            <a:ext cx="8064896" cy="4525963"/>
          </a:xfrm>
        </p:spPr>
        <p:txBody>
          <a:bodyPr/>
          <a:lstStyle/>
          <a:p>
            <a:pPr>
              <a:spcAft>
                <a:spcPct val="200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3</a:t>
            </a:r>
          </a:p>
          <a:p>
            <a:pPr lvl="1">
              <a:spcAft>
                <a:spcPct val="20000"/>
              </a:spcAft>
            </a:pPr>
            <a:r>
              <a:rPr lang="zh-CN" altLang="en-US" b="0" dirty="0">
                <a:latin typeface="+mn-ea"/>
                <a:ea typeface="+mn-ea"/>
              </a:rPr>
              <a:t>桌子上有一只盘子，最多可以放入</a:t>
            </a:r>
            <a:r>
              <a:rPr lang="en-US" altLang="zh-CN" b="0" dirty="0">
                <a:latin typeface="+mn-ea"/>
                <a:ea typeface="+mn-ea"/>
              </a:rPr>
              <a:t>2</a:t>
            </a:r>
            <a:r>
              <a:rPr lang="zh-CN" altLang="en-US" b="0" dirty="0">
                <a:latin typeface="+mn-ea"/>
                <a:ea typeface="+mn-ea"/>
              </a:rPr>
              <a:t>个水果，</a:t>
            </a:r>
            <a:endParaRPr lang="en-US" altLang="zh-CN" b="0" dirty="0">
              <a:latin typeface="+mn-ea"/>
              <a:ea typeface="+mn-ea"/>
            </a:endParaRPr>
          </a:p>
          <a:p>
            <a:pPr lvl="1">
              <a:spcAft>
                <a:spcPct val="20000"/>
              </a:spcAft>
            </a:pPr>
            <a:r>
              <a:rPr lang="zh-CN" altLang="en-US" b="0" dirty="0">
                <a:latin typeface="+mn-ea"/>
                <a:ea typeface="+mn-ea"/>
              </a:rPr>
              <a:t>爸爸负责向盘中放苹果，妈妈负责向盘中放桔子，女儿负责取出并消费水果</a:t>
            </a:r>
            <a:r>
              <a:rPr lang="zh-CN" altLang="en-US" dirty="0">
                <a:latin typeface="+mn-ea"/>
                <a:ea typeface="+mn-ea"/>
              </a:rPr>
              <a:t>。</a:t>
            </a:r>
            <a:endParaRPr lang="en-US" altLang="zh-CN" b="0" dirty="0">
              <a:latin typeface="+mn-ea"/>
              <a:ea typeface="+mn-ea"/>
            </a:endParaRPr>
          </a:p>
          <a:p>
            <a:pPr lvl="1">
              <a:spcAft>
                <a:spcPct val="20000"/>
              </a:spcAft>
            </a:pPr>
            <a:r>
              <a:rPr lang="zh-CN" altLang="en-US" b="0" dirty="0">
                <a:latin typeface="+mn-ea"/>
                <a:ea typeface="+mn-ea"/>
              </a:rPr>
              <a:t>当且仅当盘子中同时存在苹果和桔子时，女儿才从盘子中取出并消费水果。</a:t>
            </a:r>
            <a:endParaRPr lang="en-US" altLang="zh-CN" b="0" dirty="0">
              <a:latin typeface="+mn-ea"/>
              <a:ea typeface="+mn-ea"/>
            </a:endParaRPr>
          </a:p>
          <a:p>
            <a:pPr lvl="1">
              <a:spcAft>
                <a:spcPct val="20000"/>
              </a:spcAft>
            </a:pPr>
            <a:r>
              <a:rPr lang="zh-CN" altLang="en-US" b="0" dirty="0">
                <a:solidFill>
                  <a:schemeClr val="tx2"/>
                </a:solidFill>
                <a:latin typeface="+mn-ea"/>
                <a:ea typeface="+mn-ea"/>
              </a:rPr>
              <a:t>请用信号量机制实现爸爸、妈妈和女儿之间的同步与互斥活动，并说明所定义信号量的含义。要求用伪代码描述。</a:t>
            </a:r>
          </a:p>
        </p:txBody>
      </p:sp>
    </p:spTree>
    <p:extLst>
      <p:ext uri="{BB962C8B-B14F-4D97-AF65-F5344CB8AC3E}">
        <p14:creationId xmlns:p14="http://schemas.microsoft.com/office/powerpoint/2010/main" val="27912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ea typeface="黑体" pitchFamily="49" charset="-122"/>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196752"/>
            <a:ext cx="8784976" cy="4929411"/>
          </a:xfrm>
        </p:spPr>
        <p:txBody>
          <a:bodyPr/>
          <a:lstStyle/>
          <a:p>
            <a:pPr>
              <a:spcAft>
                <a:spcPct val="20000"/>
              </a:spcAft>
            </a:pPr>
            <a:r>
              <a:rPr lang="zh-CN" altLang="en-US" b="0" dirty="0"/>
              <a:t>生产者</a:t>
            </a:r>
            <a:r>
              <a:rPr lang="en-US" altLang="zh-CN" b="0" dirty="0"/>
              <a:t>/</a:t>
            </a:r>
            <a:r>
              <a:rPr lang="zh-CN" altLang="en-US" b="0" dirty="0"/>
              <a:t>消费者问题示例</a:t>
            </a:r>
            <a:r>
              <a:rPr lang="en-US" altLang="zh-CN" b="0" dirty="0"/>
              <a:t>3——</a:t>
            </a:r>
            <a:r>
              <a:rPr lang="zh-CN" altLang="en-US" b="0" dirty="0"/>
              <a:t>分析</a:t>
            </a:r>
          </a:p>
          <a:p>
            <a:pPr lvl="1">
              <a:spcAft>
                <a:spcPct val="20000"/>
              </a:spcAft>
              <a:buFont typeface="Wingdings" pitchFamily="2" charset="2"/>
              <a:buChar char="Ø"/>
            </a:pPr>
            <a:r>
              <a:rPr lang="zh-CN" altLang="en-US" dirty="0">
                <a:solidFill>
                  <a:srgbClr val="C00000"/>
                </a:solidFill>
                <a:latin typeface="+mn-lt"/>
                <a:ea typeface="+mn-ea"/>
              </a:rPr>
              <a:t>两个生产者</a:t>
            </a:r>
            <a:r>
              <a:rPr lang="zh-CN" altLang="en-US" b="0" dirty="0">
                <a:latin typeface="+mn-lt"/>
                <a:ea typeface="+mn-ea"/>
              </a:rPr>
              <a:t>和</a:t>
            </a:r>
            <a:r>
              <a:rPr lang="zh-CN" altLang="en-US" dirty="0">
                <a:solidFill>
                  <a:srgbClr val="C00000"/>
                </a:solidFill>
                <a:latin typeface="+mn-lt"/>
                <a:ea typeface="+mn-ea"/>
              </a:rPr>
              <a:t>一个消费者</a:t>
            </a:r>
            <a:r>
              <a:rPr lang="zh-CN" altLang="en-US" b="0" dirty="0">
                <a:latin typeface="+mn-lt"/>
                <a:ea typeface="+mn-ea"/>
              </a:rPr>
              <a:t>被连接到</a:t>
            </a:r>
            <a:r>
              <a:rPr lang="zh-CN" altLang="en-US" dirty="0">
                <a:solidFill>
                  <a:srgbClr val="C00000"/>
                </a:solidFill>
                <a:latin typeface="+mn-lt"/>
                <a:ea typeface="+mn-ea"/>
              </a:rPr>
              <a:t>大小为</a:t>
            </a:r>
            <a:r>
              <a:rPr lang="en-US" altLang="zh-CN" dirty="0">
                <a:solidFill>
                  <a:srgbClr val="C00000"/>
                </a:solidFill>
                <a:latin typeface="+mn-lt"/>
                <a:ea typeface="+mn-ea"/>
              </a:rPr>
              <a:t>2</a:t>
            </a:r>
            <a:r>
              <a:rPr lang="zh-CN" altLang="en-US" dirty="0">
                <a:solidFill>
                  <a:srgbClr val="C00000"/>
                </a:solidFill>
                <a:latin typeface="+mn-lt"/>
                <a:ea typeface="+mn-ea"/>
              </a:rPr>
              <a:t>的缓冲区</a:t>
            </a:r>
            <a:r>
              <a:rPr lang="zh-CN" altLang="en-US" b="0" dirty="0">
                <a:latin typeface="+mn-lt"/>
                <a:ea typeface="+mn-ea"/>
              </a:rPr>
              <a:t>上</a:t>
            </a:r>
            <a:endParaRPr lang="en-US" altLang="zh-CN" b="0" dirty="0">
              <a:latin typeface="+mn-lt"/>
              <a:ea typeface="+mn-ea"/>
            </a:endParaRPr>
          </a:p>
          <a:p>
            <a:pPr lvl="1">
              <a:spcAft>
                <a:spcPct val="20000"/>
              </a:spcAft>
              <a:buFont typeface="Wingdings" pitchFamily="2" charset="2"/>
              <a:buChar char="Ø"/>
            </a:pPr>
            <a:r>
              <a:rPr lang="zh-CN" altLang="en-US" b="0" dirty="0">
                <a:latin typeface="+mn-lt"/>
                <a:ea typeface="+mn-ea"/>
              </a:rPr>
              <a:t>盘子中是否可以放入苹果，设置</a:t>
            </a:r>
            <a:r>
              <a:rPr lang="zh-CN" altLang="en-US" b="0" dirty="0">
                <a:solidFill>
                  <a:schemeClr val="tx2"/>
                </a:solidFill>
                <a:latin typeface="+mn-lt"/>
                <a:ea typeface="+mn-ea"/>
              </a:rPr>
              <a:t>空间资源</a:t>
            </a:r>
            <a:r>
              <a:rPr lang="zh-CN" altLang="en-US" dirty="0">
                <a:solidFill>
                  <a:srgbClr val="0000CC"/>
                </a:solidFill>
                <a:latin typeface="+mn-lt"/>
                <a:ea typeface="+mn-ea"/>
              </a:rPr>
              <a:t>信号量</a:t>
            </a:r>
            <a:r>
              <a:rPr lang="en-US" altLang="zh-CN" dirty="0" err="1">
                <a:solidFill>
                  <a:srgbClr val="0000CC"/>
                </a:solidFill>
                <a:latin typeface="+mn-lt"/>
                <a:ea typeface="+mn-ea"/>
              </a:rPr>
              <a:t>empty_apple</a:t>
            </a:r>
            <a:r>
              <a:rPr lang="zh-CN" altLang="en-US" b="0" dirty="0">
                <a:latin typeface="+mn-lt"/>
                <a:ea typeface="+mn-ea"/>
              </a:rPr>
              <a:t>；</a:t>
            </a:r>
          </a:p>
          <a:p>
            <a:pPr lvl="1">
              <a:spcAft>
                <a:spcPct val="20000"/>
              </a:spcAft>
              <a:buFont typeface="Wingdings" pitchFamily="2" charset="2"/>
              <a:buChar char="Ø"/>
            </a:pPr>
            <a:r>
              <a:rPr lang="zh-CN" altLang="en-US" b="0" dirty="0">
                <a:latin typeface="+mn-lt"/>
                <a:ea typeface="+mn-ea"/>
              </a:rPr>
              <a:t>盘子中是否可以取出苹果，设置</a:t>
            </a:r>
            <a:r>
              <a:rPr lang="zh-CN" altLang="en-US" b="0" dirty="0">
                <a:solidFill>
                  <a:srgbClr val="00B050"/>
                </a:solidFill>
                <a:latin typeface="+mn-lt"/>
                <a:ea typeface="+mn-ea"/>
              </a:rPr>
              <a:t>产品资源</a:t>
            </a:r>
            <a:r>
              <a:rPr lang="zh-CN" altLang="en-US" dirty="0">
                <a:solidFill>
                  <a:srgbClr val="00B050"/>
                </a:solidFill>
                <a:latin typeface="+mn-lt"/>
                <a:ea typeface="+mn-ea"/>
              </a:rPr>
              <a:t>信号量</a:t>
            </a:r>
            <a:r>
              <a:rPr lang="en-US" altLang="zh-CN" dirty="0">
                <a:solidFill>
                  <a:srgbClr val="00B050"/>
                </a:solidFill>
                <a:latin typeface="+mn-lt"/>
                <a:ea typeface="+mn-ea"/>
              </a:rPr>
              <a:t>apple</a:t>
            </a:r>
            <a:r>
              <a:rPr lang="zh-CN" altLang="en-US" b="0" dirty="0">
                <a:latin typeface="+mn-lt"/>
                <a:ea typeface="+mn-ea"/>
              </a:rPr>
              <a:t>；</a:t>
            </a:r>
            <a:endParaRPr lang="en-US" altLang="zh-CN" b="0" dirty="0">
              <a:latin typeface="+mn-lt"/>
              <a:ea typeface="+mn-ea"/>
            </a:endParaRPr>
          </a:p>
          <a:p>
            <a:pPr lvl="1">
              <a:spcAft>
                <a:spcPct val="20000"/>
              </a:spcAft>
              <a:buFont typeface="Wingdings" pitchFamily="2" charset="2"/>
              <a:buChar char="Ø"/>
            </a:pPr>
            <a:r>
              <a:rPr lang="zh-CN" altLang="en-US" b="0" dirty="0">
                <a:latin typeface="+mn-lt"/>
                <a:ea typeface="+mn-ea"/>
              </a:rPr>
              <a:t>盘子中是否可以放入桔子，设置</a:t>
            </a:r>
            <a:r>
              <a:rPr lang="zh-CN" altLang="en-US" b="0" dirty="0">
                <a:solidFill>
                  <a:srgbClr val="7030A0"/>
                </a:solidFill>
                <a:latin typeface="+mn-lt"/>
                <a:ea typeface="+mn-ea"/>
              </a:rPr>
              <a:t>空间资源</a:t>
            </a:r>
            <a:r>
              <a:rPr lang="zh-CN" altLang="en-US" dirty="0">
                <a:solidFill>
                  <a:srgbClr val="7030A0"/>
                </a:solidFill>
                <a:latin typeface="+mn-lt"/>
                <a:ea typeface="+mn-ea"/>
              </a:rPr>
              <a:t>信号量</a:t>
            </a:r>
            <a:r>
              <a:rPr lang="en-US" altLang="zh-CN" dirty="0" err="1">
                <a:solidFill>
                  <a:srgbClr val="7030A0"/>
                </a:solidFill>
                <a:latin typeface="+mn-lt"/>
                <a:ea typeface="+mn-ea"/>
              </a:rPr>
              <a:t>empty_orange</a:t>
            </a:r>
            <a:r>
              <a:rPr lang="zh-CN" altLang="en-US" b="0" dirty="0">
                <a:latin typeface="+mn-lt"/>
                <a:ea typeface="+mn-ea"/>
              </a:rPr>
              <a:t>；</a:t>
            </a:r>
          </a:p>
          <a:p>
            <a:pPr lvl="1">
              <a:spcAft>
                <a:spcPct val="20000"/>
              </a:spcAft>
              <a:buFont typeface="Wingdings" pitchFamily="2" charset="2"/>
              <a:buChar char="Ø"/>
            </a:pPr>
            <a:r>
              <a:rPr lang="zh-CN" altLang="en-US" b="0" dirty="0">
                <a:latin typeface="+mn-lt"/>
                <a:ea typeface="+mn-ea"/>
              </a:rPr>
              <a:t>盘子中是否可以取出桔子，设置</a:t>
            </a:r>
            <a:r>
              <a:rPr lang="zh-CN" altLang="en-US" b="0" dirty="0">
                <a:solidFill>
                  <a:srgbClr val="E06B0A"/>
                </a:solidFill>
                <a:latin typeface="+mn-lt"/>
                <a:ea typeface="+mn-ea"/>
              </a:rPr>
              <a:t>产品资源</a:t>
            </a:r>
            <a:r>
              <a:rPr lang="zh-CN" altLang="en-US" dirty="0">
                <a:solidFill>
                  <a:srgbClr val="E06B0A"/>
                </a:solidFill>
                <a:latin typeface="+mn-lt"/>
                <a:ea typeface="+mn-ea"/>
              </a:rPr>
              <a:t>信号量</a:t>
            </a:r>
            <a:r>
              <a:rPr lang="en-US" altLang="zh-CN" dirty="0">
                <a:solidFill>
                  <a:srgbClr val="E06B0A"/>
                </a:solidFill>
                <a:latin typeface="+mn-lt"/>
                <a:ea typeface="+mn-ea"/>
              </a:rPr>
              <a:t>orange</a:t>
            </a:r>
            <a:r>
              <a:rPr lang="zh-CN" altLang="en-US" b="0" dirty="0">
                <a:latin typeface="+mn-lt"/>
                <a:ea typeface="+mn-ea"/>
              </a:rPr>
              <a:t>。</a:t>
            </a:r>
          </a:p>
        </p:txBody>
      </p:sp>
    </p:spTree>
    <p:extLst>
      <p:ext uri="{BB962C8B-B14F-4D97-AF65-F5344CB8AC3E}">
        <p14:creationId xmlns:p14="http://schemas.microsoft.com/office/powerpoint/2010/main" val="1798089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r>
              <a:rPr lang="en-US" altLang="zh-CN" b="1" dirty="0">
                <a:solidFill>
                  <a:srgbClr val="FF0000"/>
                </a:solidFill>
                <a:latin typeface="Times New Roman" pitchFamily="18" charset="0"/>
                <a:ea typeface="黑体" pitchFamily="49" charset="-122"/>
                <a:cs typeface="Times New Roman" pitchFamily="18" charset="0"/>
              </a:rPr>
              <a:t>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0"/>
            <a:ext cx="9144000" cy="6858000"/>
          </a:xfrm>
          <a:solidFill>
            <a:schemeClr val="bg1"/>
          </a:solidFill>
        </p:spPr>
        <p:txBody>
          <a:bodyPr/>
          <a:lstStyle/>
          <a:p>
            <a:pPr algn="just">
              <a:spcBef>
                <a:spcPct val="0"/>
              </a:spcBef>
              <a:buFontTx/>
              <a:buNone/>
            </a:pPr>
            <a:r>
              <a:rPr lang="en-US" altLang="zh-CN" sz="1800" dirty="0">
                <a:solidFill>
                  <a:srgbClr val="000000"/>
                </a:solidFill>
                <a:ea typeface="仿宋_GB2312" pitchFamily="49" charset="-122"/>
              </a:rPr>
              <a:t>semaphore apple = 0, orange = 0;    //</a:t>
            </a:r>
            <a:r>
              <a:rPr lang="zh-CN" altLang="en-US" sz="1800" dirty="0">
                <a:solidFill>
                  <a:srgbClr val="000000"/>
                </a:solidFill>
                <a:ea typeface="仿宋_GB2312" pitchFamily="49" charset="-122"/>
              </a:rPr>
              <a:t>盘子中是否有苹果、桔子</a:t>
            </a:r>
          </a:p>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empty_apple</a:t>
            </a:r>
            <a:r>
              <a:rPr lang="en-US" altLang="zh-CN" sz="1800" dirty="0">
                <a:solidFill>
                  <a:srgbClr val="000000"/>
                </a:solidFill>
                <a:ea typeface="仿宋_GB2312" pitchFamily="49" charset="-122"/>
              </a:rPr>
              <a:t> = 1, </a:t>
            </a:r>
            <a:r>
              <a:rPr lang="en-US" altLang="zh-CN" sz="1800" dirty="0" err="1">
                <a:solidFill>
                  <a:srgbClr val="000000"/>
                </a:solidFill>
                <a:ea typeface="仿宋_GB2312" pitchFamily="49" charset="-122"/>
              </a:rPr>
              <a:t>empty_orange</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盘子是否可放入苹果、桔子</a:t>
            </a:r>
            <a:endParaRPr lang="en-US" altLang="zh-CN" sz="1800" dirty="0">
              <a:solidFill>
                <a:srgbClr val="000000"/>
              </a:solidFill>
              <a:ea typeface="仿宋_GB2312" pitchFamily="49" charset="-122"/>
            </a:endParaRP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dad(){</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prepare an apple;</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empty_apple</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盘子中是否可放入苹果</a:t>
            </a:r>
          </a:p>
          <a:p>
            <a:pPr algn="just">
              <a:spcBef>
                <a:spcPct val="0"/>
              </a:spcBef>
              <a:buFontTx/>
              <a:buNone/>
            </a:pPr>
            <a:r>
              <a:rPr lang="en-US" altLang="zh-CN" sz="1800" dirty="0">
                <a:solidFill>
                  <a:srgbClr val="000000"/>
                </a:solidFill>
                <a:ea typeface="仿宋_GB2312" pitchFamily="49" charset="-122"/>
              </a:rPr>
              <a:t>         put an apple on the plate;         //</a:t>
            </a:r>
            <a:r>
              <a:rPr lang="zh-CN" altLang="en-US" sz="1800" dirty="0">
                <a:solidFill>
                  <a:srgbClr val="000000"/>
                </a:solidFill>
                <a:ea typeface="仿宋_GB2312" pitchFamily="49" charset="-122"/>
              </a:rPr>
              <a:t>将一个苹果放入盘子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V(apple);                                  //</a:t>
            </a:r>
            <a:r>
              <a:rPr lang="zh-CN" altLang="en-US" sz="1800" dirty="0">
                <a:solidFill>
                  <a:srgbClr val="000000"/>
                </a:solidFill>
                <a:ea typeface="仿宋_GB2312" pitchFamily="49" charset="-122"/>
              </a:rPr>
              <a:t>允许女儿取苹果</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mom(){</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prepare an orange;</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empty_orange</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盘子中是否可放入桔子</a:t>
            </a:r>
          </a:p>
          <a:p>
            <a:pPr algn="just">
              <a:spcBef>
                <a:spcPct val="0"/>
              </a:spcBef>
              <a:buFontTx/>
              <a:buNone/>
            </a:pPr>
            <a:r>
              <a:rPr lang="en-US" altLang="zh-CN" sz="1800" dirty="0">
                <a:solidFill>
                  <a:srgbClr val="000000"/>
                </a:solidFill>
                <a:ea typeface="仿宋_GB2312" pitchFamily="49" charset="-122"/>
              </a:rPr>
              <a:t>         put an orange on the plate;         //</a:t>
            </a:r>
            <a:r>
              <a:rPr lang="zh-CN" altLang="en-US" sz="1800" dirty="0">
                <a:solidFill>
                  <a:srgbClr val="000000"/>
                </a:solidFill>
                <a:ea typeface="仿宋_GB2312" pitchFamily="49" charset="-122"/>
              </a:rPr>
              <a:t>将一个桔子放入盘子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V(orange);                                  //</a:t>
            </a:r>
            <a:r>
              <a:rPr lang="zh-CN" altLang="en-US" sz="1800" dirty="0">
                <a:solidFill>
                  <a:srgbClr val="000000"/>
                </a:solidFill>
                <a:ea typeface="仿宋_GB2312" pitchFamily="49" charset="-122"/>
              </a:rPr>
              <a:t>允许女儿取桔子</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01972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circle(in)">
                                      <p:cBhvr>
                                        <p:cTn id="41" dur="2000"/>
                                        <p:tgtEl>
                                          <p:spTgt spid="3">
                                            <p:txEl>
                                              <p:pRg st="11" end="11"/>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circle(in)">
                                      <p:cBhvr>
                                        <p:cTn id="44" dur="2000"/>
                                        <p:tgtEl>
                                          <p:spTgt spid="3">
                                            <p:txEl>
                                              <p:pRg st="12" end="12"/>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circle(in)">
                                      <p:cBhvr>
                                        <p:cTn id="47" dur="2000"/>
                                        <p:tgtEl>
                                          <p:spTgt spid="3">
                                            <p:txEl>
                                              <p:pRg st="13" end="13"/>
                                            </p:txEl>
                                          </p:spTgt>
                                        </p:tgtEl>
                                      </p:cBhvr>
                                    </p:animEffect>
                                  </p:childTnLst>
                                </p:cTn>
                              </p:par>
                              <p:par>
                                <p:cTn id="48" presetID="6" presetClass="entr" presetSubtype="16"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circle(in)">
                                      <p:cBhvr>
                                        <p:cTn id="50" dur="2000"/>
                                        <p:tgtEl>
                                          <p:spTgt spid="3">
                                            <p:txEl>
                                              <p:pRg st="14" end="14"/>
                                            </p:txEl>
                                          </p:spTgt>
                                        </p:tgtEl>
                                      </p:cBhvr>
                                    </p:animEffect>
                                  </p:childTnLst>
                                </p:cTn>
                              </p:par>
                              <p:par>
                                <p:cTn id="51" presetID="6" presetClass="entr" presetSubtype="16"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circle(in)">
                                      <p:cBhvr>
                                        <p:cTn id="53" dur="2000"/>
                                        <p:tgtEl>
                                          <p:spTgt spid="3">
                                            <p:txEl>
                                              <p:pRg st="15" end="15"/>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3">
                                            <p:txEl>
                                              <p:pRg st="16" end="16"/>
                                            </p:txEl>
                                          </p:spTgt>
                                        </p:tgtEl>
                                        <p:attrNameLst>
                                          <p:attrName>style.visibility</p:attrName>
                                        </p:attrNameLst>
                                      </p:cBhvr>
                                      <p:to>
                                        <p:strVal val="visible"/>
                                      </p:to>
                                    </p:set>
                                    <p:animEffect transition="in" filter="circle(in)">
                                      <p:cBhvr>
                                        <p:cTn id="56" dur="2000"/>
                                        <p:tgtEl>
                                          <p:spTgt spid="3">
                                            <p:txEl>
                                              <p:pRg st="16" end="16"/>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animEffect transition="in" filter="circle(in)">
                                      <p:cBhvr>
                                        <p:cTn id="59" dur="2000"/>
                                        <p:tgtEl>
                                          <p:spTgt spid="3">
                                            <p:txEl>
                                              <p:pRg st="17" end="17"/>
                                            </p:txEl>
                                          </p:spTgt>
                                        </p:tgtEl>
                                      </p:cBhvr>
                                    </p:animEffect>
                                  </p:childTnLst>
                                </p:cTn>
                              </p:par>
                              <p:par>
                                <p:cTn id="60" presetID="6" presetClass="entr" presetSubtype="16" fill="hold" nodeType="withEffect">
                                  <p:stCondLst>
                                    <p:cond delay="0"/>
                                  </p:stCondLst>
                                  <p:childTnLst>
                                    <p:set>
                                      <p:cBhvr>
                                        <p:cTn id="61" dur="1" fill="hold">
                                          <p:stCondLst>
                                            <p:cond delay="0"/>
                                          </p:stCondLst>
                                        </p:cTn>
                                        <p:tgtEl>
                                          <p:spTgt spid="3">
                                            <p:txEl>
                                              <p:pRg st="18" end="18"/>
                                            </p:txEl>
                                          </p:spTgt>
                                        </p:tgtEl>
                                        <p:attrNameLst>
                                          <p:attrName>style.visibility</p:attrName>
                                        </p:attrNameLst>
                                      </p:cBhvr>
                                      <p:to>
                                        <p:strVal val="visible"/>
                                      </p:to>
                                    </p:set>
                                    <p:animEffect transition="in" filter="circle(in)">
                                      <p:cBhvr>
                                        <p:cTn id="62"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dirty="0"/>
              <a:t>2.12 </a:t>
            </a:r>
            <a:r>
              <a:rPr lang="zh-CN" altLang="en-US" dirty="0"/>
              <a:t>并发的原理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51520" y="1196752"/>
            <a:ext cx="8229600" cy="4525963"/>
          </a:xfrm>
        </p:spPr>
        <p:txBody>
          <a:bodyPr/>
          <a:lstStyle/>
          <a:p>
            <a:pPr eaLnBrk="1" hangingPunct="1">
              <a:spcAft>
                <a:spcPct val="20000"/>
              </a:spcAft>
            </a:pPr>
            <a:r>
              <a:rPr lang="zh-CN" altLang="en-US" b="0" dirty="0"/>
              <a:t>竞争临界资源引起的问题</a:t>
            </a:r>
            <a:r>
              <a:rPr lang="en-US" altLang="zh-CN" b="0" dirty="0"/>
              <a:t>——</a:t>
            </a:r>
            <a:r>
              <a:rPr lang="zh-CN" altLang="en-US" b="0" dirty="0"/>
              <a:t>忙等、饥饿和死锁</a:t>
            </a:r>
            <a:endParaRPr lang="en-US" altLang="zh-CN" b="0" dirty="0"/>
          </a:p>
        </p:txBody>
      </p:sp>
      <p:grpSp>
        <p:nvGrpSpPr>
          <p:cNvPr id="27" name="组合 26"/>
          <p:cNvGrpSpPr/>
          <p:nvPr/>
        </p:nvGrpSpPr>
        <p:grpSpPr>
          <a:xfrm>
            <a:off x="395536" y="3129904"/>
            <a:ext cx="2314832" cy="1569325"/>
            <a:chOff x="291070" y="2759676"/>
            <a:chExt cx="2314832" cy="1569325"/>
          </a:xfrm>
        </p:grpSpPr>
        <p:sp>
          <p:nvSpPr>
            <p:cNvPr id="28" name="流程图: 联系 27"/>
            <p:cNvSpPr/>
            <p:nvPr/>
          </p:nvSpPr>
          <p:spPr>
            <a:xfrm>
              <a:off x="1127211" y="3711164"/>
              <a:ext cx="617837" cy="617837"/>
            </a:xfrm>
            <a:prstGeom prst="flowChartConnector">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rPr>
                <a:t>R</a:t>
              </a:r>
              <a:endParaRPr lang="zh-CN" altLang="en-US" dirty="0">
                <a:solidFill>
                  <a:schemeClr val="tx1"/>
                </a:solidFill>
              </a:endParaRPr>
            </a:p>
          </p:txBody>
        </p:sp>
        <p:sp>
          <p:nvSpPr>
            <p:cNvPr id="29" name="流程图: 联系 28"/>
            <p:cNvSpPr/>
            <p:nvPr/>
          </p:nvSpPr>
          <p:spPr>
            <a:xfrm>
              <a:off x="29107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30" name="流程图: 联系 29"/>
            <p:cNvSpPr/>
            <p:nvPr/>
          </p:nvSpPr>
          <p:spPr>
            <a:xfrm>
              <a:off x="198806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grpSp>
      <p:cxnSp>
        <p:nvCxnSpPr>
          <p:cNvPr id="31" name="直接箭头连接符 30"/>
          <p:cNvCxnSpPr>
            <a:stCxn id="29" idx="5"/>
            <a:endCxn id="28" idx="1"/>
          </p:cNvCxnSpPr>
          <p:nvPr/>
        </p:nvCxnSpPr>
        <p:spPr>
          <a:xfrm>
            <a:off x="922893" y="3657261"/>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30" idx="3"/>
            <a:endCxn id="28" idx="7"/>
          </p:cNvCxnSpPr>
          <p:nvPr/>
        </p:nvCxnSpPr>
        <p:spPr>
          <a:xfrm flipH="1">
            <a:off x="1759034" y="3657261"/>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36" idx="1"/>
            <a:endCxn id="37" idx="5"/>
          </p:cNvCxnSpPr>
          <p:nvPr/>
        </p:nvCxnSpPr>
        <p:spPr>
          <a:xfrm flipH="1" flipV="1">
            <a:off x="6876262" y="3689893"/>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38" idx="3"/>
            <a:endCxn id="36" idx="7"/>
          </p:cNvCxnSpPr>
          <p:nvPr/>
        </p:nvCxnSpPr>
        <p:spPr>
          <a:xfrm flipH="1">
            <a:off x="7712403" y="3689893"/>
            <a:ext cx="423977" cy="51461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35" name="组合 34"/>
          <p:cNvGrpSpPr/>
          <p:nvPr/>
        </p:nvGrpSpPr>
        <p:grpSpPr>
          <a:xfrm>
            <a:off x="6348905" y="2161643"/>
            <a:ext cx="2314832" cy="2570218"/>
            <a:chOff x="5334000" y="1758783"/>
            <a:chExt cx="2314832" cy="2570218"/>
          </a:xfrm>
        </p:grpSpPr>
        <p:sp>
          <p:nvSpPr>
            <p:cNvPr id="36" name="流程图: 联系 35"/>
            <p:cNvSpPr/>
            <p:nvPr/>
          </p:nvSpPr>
          <p:spPr>
            <a:xfrm>
              <a:off x="6170141" y="3711164"/>
              <a:ext cx="617837" cy="617837"/>
            </a:xfrm>
            <a:prstGeom prst="flowChartConnector">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solidFill>
                    <a:schemeClr val="tx1"/>
                  </a:solidFill>
                </a:rPr>
                <a:t>R1</a:t>
              </a:r>
              <a:endParaRPr lang="zh-CN" altLang="en-US" sz="1600" dirty="0">
                <a:solidFill>
                  <a:schemeClr val="tx1"/>
                </a:solidFill>
              </a:endParaRPr>
            </a:p>
          </p:txBody>
        </p:sp>
        <p:sp>
          <p:nvSpPr>
            <p:cNvPr id="37" name="流程图: 联系 36"/>
            <p:cNvSpPr/>
            <p:nvPr/>
          </p:nvSpPr>
          <p:spPr>
            <a:xfrm>
              <a:off x="5334000"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P0</a:t>
              </a:r>
              <a:endParaRPr lang="zh-CN" altLang="en-US" sz="1600" dirty="0"/>
            </a:p>
          </p:txBody>
        </p:sp>
        <p:sp>
          <p:nvSpPr>
            <p:cNvPr id="38" name="流程图: 联系 37"/>
            <p:cNvSpPr/>
            <p:nvPr/>
          </p:nvSpPr>
          <p:spPr>
            <a:xfrm>
              <a:off x="7030995"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P1</a:t>
              </a:r>
              <a:endParaRPr lang="zh-CN" altLang="en-US" sz="1600" dirty="0"/>
            </a:p>
          </p:txBody>
        </p:sp>
        <p:sp>
          <p:nvSpPr>
            <p:cNvPr id="39" name="流程图: 联系 38"/>
            <p:cNvSpPr/>
            <p:nvPr/>
          </p:nvSpPr>
          <p:spPr>
            <a:xfrm>
              <a:off x="6194855" y="1758783"/>
              <a:ext cx="617837" cy="617837"/>
            </a:xfrm>
            <a:prstGeom prst="flowChartConnector">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lIns="36000" rIns="36000" rtlCol="0" anchor="ctr"/>
            <a:lstStyle/>
            <a:p>
              <a:pPr algn="ctr"/>
              <a:r>
                <a:rPr lang="en-US" altLang="zh-CN" sz="1600" dirty="0">
                  <a:solidFill>
                    <a:schemeClr val="tx1"/>
                  </a:solidFill>
                </a:rPr>
                <a:t>R2</a:t>
              </a:r>
              <a:endParaRPr lang="zh-CN" altLang="en-US" sz="1600" dirty="0">
                <a:solidFill>
                  <a:schemeClr val="tx1"/>
                </a:solidFill>
              </a:endParaRPr>
            </a:p>
          </p:txBody>
        </p:sp>
      </p:grpSp>
      <p:cxnSp>
        <p:nvCxnSpPr>
          <p:cNvPr id="40" name="直接箭头连接符 39"/>
          <p:cNvCxnSpPr>
            <a:stCxn id="39" idx="5"/>
            <a:endCxn id="38" idx="1"/>
          </p:cNvCxnSpPr>
          <p:nvPr/>
        </p:nvCxnSpPr>
        <p:spPr>
          <a:xfrm>
            <a:off x="7737117" y="2689000"/>
            <a:ext cx="399263" cy="56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7" idx="7"/>
            <a:endCxn id="39" idx="3"/>
          </p:cNvCxnSpPr>
          <p:nvPr/>
        </p:nvCxnSpPr>
        <p:spPr>
          <a:xfrm flipV="1">
            <a:off x="6876262" y="2689000"/>
            <a:ext cx="423978" cy="56401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984993" y="4970367"/>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忙等</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3" name="矩形 42"/>
          <p:cNvSpPr/>
          <p:nvPr/>
        </p:nvSpPr>
        <p:spPr>
          <a:xfrm>
            <a:off x="6907765" y="4970366"/>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死锁</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4" name="乘号 43"/>
          <p:cNvSpPr/>
          <p:nvPr/>
        </p:nvSpPr>
        <p:spPr>
          <a:xfrm>
            <a:off x="2442637" y="3220384"/>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45" name="组合 44"/>
          <p:cNvGrpSpPr/>
          <p:nvPr/>
        </p:nvGrpSpPr>
        <p:grpSpPr>
          <a:xfrm>
            <a:off x="6115959" y="3241884"/>
            <a:ext cx="2796746" cy="436878"/>
            <a:chOff x="5093043" y="2850154"/>
            <a:chExt cx="2796746" cy="436878"/>
          </a:xfrm>
        </p:grpSpPr>
        <p:sp>
          <p:nvSpPr>
            <p:cNvPr id="46" name="乘号 45"/>
            <p:cNvSpPr/>
            <p:nvPr/>
          </p:nvSpPr>
          <p:spPr>
            <a:xfrm>
              <a:off x="5093043" y="2850155"/>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47" name="乘号 46"/>
            <p:cNvSpPr/>
            <p:nvPr/>
          </p:nvSpPr>
          <p:spPr>
            <a:xfrm>
              <a:off x="7407875" y="2850154"/>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cxnSp>
        <p:nvCxnSpPr>
          <p:cNvPr id="48" name="直接连接符 47"/>
          <p:cNvCxnSpPr/>
          <p:nvPr/>
        </p:nvCxnSpPr>
        <p:spPr>
          <a:xfrm>
            <a:off x="3073297" y="1894228"/>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104152" y="1909045"/>
            <a:ext cx="0" cy="45442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55" idx="5"/>
            <a:endCxn id="54" idx="1"/>
          </p:cNvCxnSpPr>
          <p:nvPr/>
        </p:nvCxnSpPr>
        <p:spPr>
          <a:xfrm>
            <a:off x="3886127" y="3638281"/>
            <a:ext cx="399264" cy="5146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56" idx="4"/>
            <a:endCxn id="54" idx="0"/>
          </p:cNvCxnSpPr>
          <p:nvPr/>
        </p:nvCxnSpPr>
        <p:spPr>
          <a:xfrm>
            <a:off x="4503830" y="3165364"/>
            <a:ext cx="0" cy="89704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2" name="矩形 51"/>
          <p:cNvSpPr/>
          <p:nvPr/>
        </p:nvSpPr>
        <p:spPr>
          <a:xfrm>
            <a:off x="3948226" y="4951387"/>
            <a:ext cx="11112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53" name="组合 52"/>
          <p:cNvGrpSpPr/>
          <p:nvPr/>
        </p:nvGrpSpPr>
        <p:grpSpPr>
          <a:xfrm>
            <a:off x="3358770" y="2547527"/>
            <a:ext cx="2318495" cy="2132722"/>
            <a:chOff x="3254304" y="2177299"/>
            <a:chExt cx="2318495" cy="2132722"/>
          </a:xfrm>
        </p:grpSpPr>
        <p:sp>
          <p:nvSpPr>
            <p:cNvPr id="54" name="流程图: 联系 53"/>
            <p:cNvSpPr/>
            <p:nvPr/>
          </p:nvSpPr>
          <p:spPr>
            <a:xfrm>
              <a:off x="4090445" y="3692184"/>
              <a:ext cx="617837" cy="617837"/>
            </a:xfrm>
            <a:prstGeom prst="flowChartConnector">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rPr>
                <a:t>R</a:t>
              </a:r>
              <a:endParaRPr lang="zh-CN" altLang="en-US" dirty="0">
                <a:solidFill>
                  <a:schemeClr val="tx1"/>
                </a:solidFill>
              </a:endParaRPr>
            </a:p>
          </p:txBody>
        </p:sp>
        <p:sp>
          <p:nvSpPr>
            <p:cNvPr id="55" name="流程图: 联系 54"/>
            <p:cNvSpPr/>
            <p:nvPr/>
          </p:nvSpPr>
          <p:spPr>
            <a:xfrm>
              <a:off x="3254304" y="274069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P0</a:t>
              </a:r>
              <a:endParaRPr lang="zh-CN" altLang="en-US" sz="1600" b="1" dirty="0"/>
            </a:p>
          </p:txBody>
        </p:sp>
        <p:sp>
          <p:nvSpPr>
            <p:cNvPr id="56" name="流程图: 联系 55"/>
            <p:cNvSpPr/>
            <p:nvPr/>
          </p:nvSpPr>
          <p:spPr>
            <a:xfrm>
              <a:off x="4090445" y="2177299"/>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dirty="0"/>
                <a:t>P2</a:t>
              </a:r>
              <a:endParaRPr lang="zh-CN" altLang="en-US" sz="1600" dirty="0"/>
            </a:p>
          </p:txBody>
        </p:sp>
        <p:sp>
          <p:nvSpPr>
            <p:cNvPr id="57" name="流程图: 联系 56"/>
            <p:cNvSpPr/>
            <p:nvPr/>
          </p:nvSpPr>
          <p:spPr>
            <a:xfrm>
              <a:off x="4954962" y="2759676"/>
              <a:ext cx="617837" cy="617837"/>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600" b="1" dirty="0"/>
                <a:t>P1</a:t>
              </a:r>
              <a:endParaRPr lang="zh-CN" altLang="en-US" sz="1600" b="1" dirty="0"/>
            </a:p>
          </p:txBody>
        </p:sp>
      </p:grpSp>
      <p:cxnSp>
        <p:nvCxnSpPr>
          <p:cNvPr id="58" name="直接箭头连接符 57"/>
          <p:cNvCxnSpPr>
            <a:stCxn id="57" idx="3"/>
            <a:endCxn id="54" idx="7"/>
          </p:cNvCxnSpPr>
          <p:nvPr/>
        </p:nvCxnSpPr>
        <p:spPr>
          <a:xfrm flipH="1">
            <a:off x="4722268" y="3657261"/>
            <a:ext cx="427640" cy="4956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乘号 58"/>
          <p:cNvSpPr/>
          <p:nvPr/>
        </p:nvSpPr>
        <p:spPr>
          <a:xfrm>
            <a:off x="4262870" y="2312878"/>
            <a:ext cx="481914" cy="436877"/>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587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repeatCount="indefinite"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10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repeatCount="indefinite"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up)">
                                      <p:cBhvr>
                                        <p:cTn id="52" dur="2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repeatCount="indefinite"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up)">
                                      <p:cBhvr>
                                        <p:cTn id="57" dur="2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repeatCount="indefinite"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up)">
                                      <p:cBhvr>
                                        <p:cTn id="62" dur="30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up)">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repeatCount="indefinite"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up)">
                                      <p:cBhvr>
                                        <p:cTn id="87" dur="10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repeatCount="indefinite" fill="hold"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10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52" grpId="0"/>
      <p:bldP spid="5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r>
              <a:rPr lang="en-US" altLang="zh-CN" b="1" dirty="0">
                <a:solidFill>
                  <a:srgbClr val="FF0000"/>
                </a:solidFill>
                <a:latin typeface="Times New Roman" pitchFamily="18" charset="0"/>
                <a:ea typeface="黑体" pitchFamily="49" charset="-122"/>
                <a:cs typeface="Times New Roman" pitchFamily="18" charset="0"/>
              </a:rPr>
              <a:t>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611560" y="980728"/>
            <a:ext cx="8229600" cy="5328592"/>
          </a:xfrm>
        </p:spPr>
        <p:txBody>
          <a:bodyPr/>
          <a:lstStyle/>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daughter()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P(apple);                                                          //</a:t>
            </a:r>
            <a:r>
              <a:rPr lang="zh-CN" altLang="en-US" sz="1800" dirty="0">
                <a:solidFill>
                  <a:srgbClr val="000000"/>
                </a:solidFill>
                <a:ea typeface="仿宋_GB2312" pitchFamily="49" charset="-122"/>
              </a:rPr>
              <a:t>盘子中是否有苹果</a:t>
            </a:r>
          </a:p>
          <a:p>
            <a:pPr algn="just">
              <a:spcBef>
                <a:spcPct val="0"/>
              </a:spcBef>
              <a:buFontTx/>
              <a:buNone/>
            </a:pPr>
            <a:r>
              <a:rPr lang="en-US" altLang="zh-CN" sz="1800" dirty="0">
                <a:solidFill>
                  <a:srgbClr val="000000"/>
                </a:solidFill>
                <a:ea typeface="仿宋_GB2312" pitchFamily="49" charset="-122"/>
              </a:rPr>
              <a:t>         P(orange);                                                       //</a:t>
            </a:r>
            <a:r>
              <a:rPr lang="zh-CN" altLang="en-US" sz="1800" dirty="0">
                <a:solidFill>
                  <a:srgbClr val="000000"/>
                </a:solidFill>
                <a:ea typeface="仿宋_GB2312" pitchFamily="49" charset="-122"/>
              </a:rPr>
              <a:t>盘子中是否有桔子</a:t>
            </a:r>
          </a:p>
          <a:p>
            <a:pPr algn="just">
              <a:spcBef>
                <a:spcPct val="0"/>
              </a:spcBef>
              <a:buFontTx/>
              <a:buNone/>
            </a:pPr>
            <a:r>
              <a:rPr lang="zh-CN" altLang="en-US" sz="1800" dirty="0">
                <a:solidFill>
                  <a:srgbClr val="000000"/>
                </a:solidFill>
                <a:ea typeface="仿宋_GB2312" pitchFamily="49" charset="-122"/>
              </a:rPr>
              <a:t>         </a:t>
            </a:r>
            <a:r>
              <a:rPr lang="en-US" altLang="zh-CN" sz="1800" dirty="0">
                <a:solidFill>
                  <a:srgbClr val="000000"/>
                </a:solidFill>
                <a:ea typeface="仿宋_GB2312" pitchFamily="49" charset="-122"/>
              </a:rPr>
              <a:t>get an apple  and an orange from plate();      //</a:t>
            </a:r>
            <a:r>
              <a:rPr lang="zh-CN" altLang="en-US" sz="1800" dirty="0">
                <a:solidFill>
                  <a:srgbClr val="000000"/>
                </a:solidFill>
                <a:ea typeface="仿宋_GB2312" pitchFamily="49" charset="-122"/>
              </a:rPr>
              <a:t>取水果</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empty_apple</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盘子中可以放入苹果</a:t>
            </a: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empty_orange</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盘子中可以放入桔子</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264006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ircle(in)">
                                      <p:cBhvr>
                                        <p:cTn id="28" dur="2000"/>
                                        <p:tgtEl>
                                          <p:spTgt spid="3">
                                            <p:txEl>
                                              <p:pRg st="8" end="8"/>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ircle(in)">
                                      <p:cBhvr>
                                        <p:cTn id="3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981075"/>
            <a:ext cx="8219256" cy="4525963"/>
          </a:xfrm>
        </p:spPr>
        <p:txBody>
          <a:bodyPr/>
          <a:lstStyle/>
          <a:p>
            <a:pPr>
              <a:spcAft>
                <a:spcPct val="20000"/>
              </a:spcAft>
            </a:pPr>
            <a:r>
              <a:rPr lang="zh-CN" altLang="en-US" b="0" dirty="0">
                <a:latin typeface="+mn-ea"/>
              </a:rPr>
              <a:t>生产者</a:t>
            </a:r>
            <a:r>
              <a:rPr lang="en-US" altLang="zh-CN" b="0" dirty="0">
                <a:latin typeface="+mn-ea"/>
              </a:rPr>
              <a:t>/</a:t>
            </a:r>
            <a:r>
              <a:rPr lang="zh-CN" altLang="en-US" b="0" dirty="0">
                <a:latin typeface="+mn-ea"/>
              </a:rPr>
              <a:t>消费者问题</a:t>
            </a:r>
            <a:r>
              <a:rPr lang="en-US" altLang="zh-CN" b="0" dirty="0">
                <a:latin typeface="+mn-ea"/>
              </a:rPr>
              <a:t>4</a:t>
            </a:r>
            <a:endParaRPr lang="zh-CN" altLang="en-US" b="0" dirty="0">
              <a:latin typeface="+mn-ea"/>
            </a:endParaRPr>
          </a:p>
          <a:p>
            <a:pPr>
              <a:lnSpc>
                <a:spcPct val="120000"/>
              </a:lnSpc>
              <a:spcAft>
                <a:spcPct val="20000"/>
              </a:spcAft>
              <a:buNone/>
            </a:pPr>
            <a:r>
              <a:rPr lang="zh-CN" altLang="en-US" sz="2400" b="0" dirty="0">
                <a:latin typeface="+mn-ea"/>
              </a:rPr>
              <a:t>  </a:t>
            </a:r>
            <a:r>
              <a:rPr lang="zh-CN" altLang="en-US" sz="2400" b="0" dirty="0">
                <a:solidFill>
                  <a:schemeClr val="tx1"/>
                </a:solidFill>
                <a:latin typeface="仿宋" panose="02010609060101010101" pitchFamily="49" charset="-122"/>
                <a:ea typeface="仿宋" panose="02010609060101010101" pitchFamily="49" charset="-122"/>
              </a:rPr>
              <a:t>女儿负责画画，爸爸、妈妈负责欣赏。女儿在白板上画完一幅画后，请爸爸、妈妈均欣赏过一遍后，再创作新画，依次重复。请用信号量机制实现女儿、爸爸和妈妈之间的同步与互斥活动，并说明所定义信号量的含义。要求用伪代码描述。</a:t>
            </a:r>
            <a:endParaRPr lang="en-US" altLang="zh-CN" sz="2400" b="0" dirty="0">
              <a:solidFill>
                <a:schemeClr val="tx1"/>
              </a:solidFill>
              <a:latin typeface="仿宋" panose="02010609060101010101" pitchFamily="49" charset="-122"/>
              <a:ea typeface="仿宋" panose="02010609060101010101" pitchFamily="49" charset="-122"/>
            </a:endParaRPr>
          </a:p>
          <a:p>
            <a:pPr>
              <a:lnSpc>
                <a:spcPct val="120000"/>
              </a:lnSpc>
              <a:spcAft>
                <a:spcPct val="20000"/>
              </a:spcAft>
              <a:buNone/>
            </a:pPr>
            <a:r>
              <a:rPr lang="zh-CN" altLang="en-US" sz="2400" dirty="0">
                <a:solidFill>
                  <a:srgbClr val="FF0000"/>
                </a:solidFill>
                <a:latin typeface="+mn-ea"/>
              </a:rPr>
              <a:t>引申：</a:t>
            </a:r>
            <a:r>
              <a:rPr lang="zh-CN" altLang="en-US" sz="2400" b="0" dirty="0">
                <a:latin typeface="仿宋" panose="02010609060101010101" pitchFamily="49" charset="-122"/>
                <a:ea typeface="仿宋" panose="02010609060101010101" pitchFamily="49" charset="-122"/>
              </a:rPr>
              <a:t>一个生产者进程和两个消费者进程共享大小为</a:t>
            </a:r>
            <a:r>
              <a:rPr lang="en-US" altLang="zh-CN" sz="2400" b="0" dirty="0">
                <a:latin typeface="仿宋" panose="02010609060101010101" pitchFamily="49" charset="-122"/>
                <a:ea typeface="仿宋" panose="02010609060101010101" pitchFamily="49" charset="-122"/>
              </a:rPr>
              <a:t>1</a:t>
            </a:r>
            <a:r>
              <a:rPr lang="zh-CN" altLang="en-US" sz="2400" b="0" dirty="0">
                <a:latin typeface="仿宋" panose="02010609060101010101" pitchFamily="49" charset="-122"/>
                <a:ea typeface="仿宋" panose="02010609060101010101" pitchFamily="49" charset="-122"/>
              </a:rPr>
              <a:t>的缓冲，当且仅当缓冲为空时，生产者进程负责放入数据，当且仅当缓冲有数据时，消费者读数据，只有当两个消费者都读取数据后，生产者才能删除原有数据并继续生产下一个数据。</a:t>
            </a:r>
          </a:p>
        </p:txBody>
      </p:sp>
    </p:spTree>
    <p:extLst>
      <p:ext uri="{BB962C8B-B14F-4D97-AF65-F5344CB8AC3E}">
        <p14:creationId xmlns:p14="http://schemas.microsoft.com/office/powerpoint/2010/main" val="24308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124744"/>
            <a:ext cx="8507288" cy="5001419"/>
          </a:xfrm>
        </p:spPr>
        <p:txBody>
          <a:bodyPr/>
          <a:lstStyle/>
          <a:p>
            <a:pPr>
              <a:spcAft>
                <a:spcPct val="20000"/>
              </a:spcAft>
            </a:pPr>
            <a:r>
              <a:rPr lang="zh-CN" altLang="en-US" b="0" dirty="0">
                <a:latin typeface="+mn-ea"/>
              </a:rPr>
              <a:t>生产者</a:t>
            </a:r>
            <a:r>
              <a:rPr lang="en-US" altLang="zh-CN" b="0" dirty="0">
                <a:latin typeface="+mn-ea"/>
              </a:rPr>
              <a:t>/</a:t>
            </a:r>
            <a:r>
              <a:rPr lang="zh-CN" altLang="en-US" b="0" dirty="0">
                <a:latin typeface="+mn-ea"/>
              </a:rPr>
              <a:t>消费者问题示例</a:t>
            </a:r>
            <a:r>
              <a:rPr lang="en-US" altLang="zh-CN" b="0" dirty="0">
                <a:latin typeface="+mn-ea"/>
              </a:rPr>
              <a:t>4——</a:t>
            </a:r>
            <a:r>
              <a:rPr lang="zh-CN" altLang="en-US" b="0" dirty="0">
                <a:latin typeface="+mn-ea"/>
              </a:rPr>
              <a:t>分析</a:t>
            </a:r>
          </a:p>
          <a:p>
            <a:pPr lvl="1">
              <a:spcAft>
                <a:spcPct val="20000"/>
              </a:spcAft>
              <a:buFont typeface="Wingdings" pitchFamily="2" charset="2"/>
              <a:buChar char="Ø"/>
            </a:pPr>
            <a:r>
              <a:rPr lang="zh-CN" altLang="en-US" dirty="0">
                <a:solidFill>
                  <a:srgbClr val="C00000"/>
                </a:solidFill>
                <a:latin typeface="+mn-ea"/>
                <a:ea typeface="+mn-ea"/>
              </a:rPr>
              <a:t>一个生产者</a:t>
            </a:r>
            <a:r>
              <a:rPr lang="zh-CN" altLang="en-US" b="0" dirty="0">
                <a:latin typeface="+mn-ea"/>
                <a:ea typeface="+mn-ea"/>
              </a:rPr>
              <a:t>和</a:t>
            </a:r>
            <a:r>
              <a:rPr lang="zh-CN" altLang="en-US" dirty="0">
                <a:solidFill>
                  <a:srgbClr val="C00000"/>
                </a:solidFill>
                <a:latin typeface="+mn-ea"/>
                <a:ea typeface="+mn-ea"/>
              </a:rPr>
              <a:t>两个消费者，一幅画要分别给两人看</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可看作一个生产者</a:t>
            </a:r>
            <a:r>
              <a:rPr lang="zh-CN" altLang="en-US" b="0" dirty="0">
                <a:solidFill>
                  <a:srgbClr val="FF0000"/>
                </a:solidFill>
                <a:latin typeface="+mn-ea"/>
                <a:ea typeface="+mn-ea"/>
              </a:rPr>
              <a:t>每次</a:t>
            </a:r>
            <a:r>
              <a:rPr lang="zh-CN" altLang="en-US" b="0" dirty="0">
                <a:latin typeface="+mn-ea"/>
                <a:ea typeface="+mn-ea"/>
              </a:rPr>
              <a:t>要针对不同消费者</a:t>
            </a:r>
            <a:r>
              <a:rPr lang="zh-CN" altLang="en-US" b="0" dirty="0">
                <a:solidFill>
                  <a:srgbClr val="FF0000"/>
                </a:solidFill>
                <a:latin typeface="+mn-ea"/>
                <a:ea typeface="+mn-ea"/>
              </a:rPr>
              <a:t>生产两个数据</a:t>
            </a:r>
            <a:endParaRPr lang="en-US" altLang="zh-CN" dirty="0">
              <a:solidFill>
                <a:srgbClr val="FF0000"/>
              </a:solidFill>
              <a:latin typeface="+mn-ea"/>
              <a:ea typeface="+mn-ea"/>
            </a:endParaRPr>
          </a:p>
          <a:p>
            <a:pPr lvl="1">
              <a:spcAft>
                <a:spcPct val="20000"/>
              </a:spcAft>
              <a:buFont typeface="Wingdings" pitchFamily="2" charset="2"/>
              <a:buChar char="Ø"/>
            </a:pPr>
            <a:r>
              <a:rPr lang="zh-CN" altLang="en-US" b="0" dirty="0">
                <a:latin typeface="+mn-ea"/>
                <a:ea typeface="+mn-ea"/>
              </a:rPr>
              <a:t>两个数据</a:t>
            </a:r>
            <a:r>
              <a:rPr lang="zh-CN" altLang="en-US" b="0" dirty="0">
                <a:solidFill>
                  <a:srgbClr val="FF0000"/>
                </a:solidFill>
                <a:latin typeface="+mn-ea"/>
                <a:ea typeface="+mn-ea"/>
              </a:rPr>
              <a:t>都被</a:t>
            </a:r>
            <a:r>
              <a:rPr lang="zh-CN" altLang="en-US" dirty="0">
                <a:solidFill>
                  <a:srgbClr val="FF0000"/>
                </a:solidFill>
                <a:latin typeface="+mn-ea"/>
                <a:ea typeface="+mn-ea"/>
              </a:rPr>
              <a:t>消费后才能继续生产</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爸爸是否欣赏过，设置</a:t>
            </a:r>
            <a:r>
              <a:rPr lang="zh-CN" altLang="en-US" dirty="0">
                <a:solidFill>
                  <a:srgbClr val="0000CC"/>
                </a:solidFill>
                <a:latin typeface="+mn-ea"/>
                <a:ea typeface="+mn-ea"/>
              </a:rPr>
              <a:t>空间资源信号量</a:t>
            </a:r>
            <a:r>
              <a:rPr lang="en-US" altLang="zh-CN" dirty="0" err="1">
                <a:solidFill>
                  <a:srgbClr val="0000CC"/>
                </a:solidFill>
                <a:latin typeface="+mn-ea"/>
                <a:ea typeface="+mn-ea"/>
              </a:rPr>
              <a:t>empty_dad</a:t>
            </a:r>
            <a:r>
              <a:rPr lang="zh-CN" altLang="en-US" b="0" dirty="0">
                <a:latin typeface="+mn-ea"/>
                <a:ea typeface="+mn-ea"/>
              </a:rPr>
              <a:t>；</a:t>
            </a:r>
          </a:p>
          <a:p>
            <a:pPr lvl="1">
              <a:spcAft>
                <a:spcPct val="20000"/>
              </a:spcAft>
              <a:buFont typeface="Wingdings" pitchFamily="2" charset="2"/>
              <a:buChar char="Ø"/>
            </a:pPr>
            <a:r>
              <a:rPr lang="zh-CN" altLang="en-US" b="0" dirty="0">
                <a:latin typeface="+mn-ea"/>
                <a:ea typeface="+mn-ea"/>
              </a:rPr>
              <a:t>爸爸是否可以欣赏，设置</a:t>
            </a:r>
            <a:r>
              <a:rPr lang="zh-CN" altLang="en-US" dirty="0">
                <a:solidFill>
                  <a:srgbClr val="00B050"/>
                </a:solidFill>
                <a:latin typeface="+mn-ea"/>
                <a:ea typeface="+mn-ea"/>
              </a:rPr>
              <a:t>产品资源信号量</a:t>
            </a:r>
            <a:r>
              <a:rPr lang="en-US" altLang="zh-CN" dirty="0" err="1">
                <a:solidFill>
                  <a:srgbClr val="00B050"/>
                </a:solidFill>
                <a:latin typeface="+mn-ea"/>
                <a:ea typeface="+mn-ea"/>
              </a:rPr>
              <a:t>full_dad</a:t>
            </a:r>
            <a:r>
              <a:rPr lang="zh-CN" altLang="en-US" b="0" dirty="0">
                <a:latin typeface="+mn-ea"/>
                <a:ea typeface="+mn-ea"/>
              </a:rPr>
              <a:t>；</a:t>
            </a:r>
            <a:endParaRPr lang="en-US" altLang="zh-CN" b="0" dirty="0">
              <a:latin typeface="+mn-ea"/>
              <a:ea typeface="+mn-ea"/>
            </a:endParaRPr>
          </a:p>
          <a:p>
            <a:pPr lvl="1">
              <a:spcAft>
                <a:spcPct val="20000"/>
              </a:spcAft>
              <a:buFont typeface="Wingdings" pitchFamily="2" charset="2"/>
              <a:buChar char="Ø"/>
            </a:pPr>
            <a:r>
              <a:rPr lang="zh-CN" altLang="en-US" b="0" dirty="0">
                <a:latin typeface="+mn-ea"/>
                <a:ea typeface="+mn-ea"/>
              </a:rPr>
              <a:t>妈妈是否欣赏过，设置</a:t>
            </a:r>
            <a:r>
              <a:rPr lang="zh-CN" altLang="en-US" dirty="0">
                <a:solidFill>
                  <a:srgbClr val="7030A0"/>
                </a:solidFill>
                <a:latin typeface="+mn-ea"/>
                <a:ea typeface="+mn-ea"/>
              </a:rPr>
              <a:t>空间资源信号量</a:t>
            </a:r>
            <a:r>
              <a:rPr lang="en-US" altLang="zh-CN" dirty="0" err="1">
                <a:solidFill>
                  <a:srgbClr val="7030A0"/>
                </a:solidFill>
                <a:latin typeface="+mn-ea"/>
                <a:ea typeface="+mn-ea"/>
              </a:rPr>
              <a:t>empty_mom</a:t>
            </a:r>
            <a:r>
              <a:rPr lang="zh-CN" altLang="en-US" b="0" dirty="0">
                <a:latin typeface="+mn-ea"/>
                <a:ea typeface="+mn-ea"/>
              </a:rPr>
              <a:t>；</a:t>
            </a:r>
          </a:p>
          <a:p>
            <a:pPr lvl="1">
              <a:spcAft>
                <a:spcPct val="20000"/>
              </a:spcAft>
              <a:buFont typeface="Wingdings" pitchFamily="2" charset="2"/>
              <a:buChar char="Ø"/>
            </a:pPr>
            <a:r>
              <a:rPr lang="zh-CN" altLang="en-US" b="0" dirty="0">
                <a:latin typeface="+mn-ea"/>
                <a:ea typeface="+mn-ea"/>
              </a:rPr>
              <a:t>妈妈是否可以欣赏，设置</a:t>
            </a:r>
            <a:r>
              <a:rPr lang="zh-CN" altLang="en-US" dirty="0">
                <a:solidFill>
                  <a:srgbClr val="E06B0A"/>
                </a:solidFill>
                <a:latin typeface="+mn-ea"/>
                <a:ea typeface="+mn-ea"/>
              </a:rPr>
              <a:t>产品资源信号量</a:t>
            </a:r>
            <a:r>
              <a:rPr lang="en-US" altLang="zh-CN" dirty="0" err="1">
                <a:solidFill>
                  <a:srgbClr val="E06B0A"/>
                </a:solidFill>
                <a:latin typeface="+mn-ea"/>
                <a:ea typeface="+mn-ea"/>
              </a:rPr>
              <a:t>full_mom</a:t>
            </a:r>
            <a:r>
              <a:rPr lang="zh-CN" altLang="en-US" b="0" dirty="0">
                <a:latin typeface="+mn-ea"/>
                <a:ea typeface="+mn-ea"/>
              </a:rPr>
              <a:t>。</a:t>
            </a:r>
          </a:p>
        </p:txBody>
      </p:sp>
    </p:spTree>
    <p:extLst>
      <p:ext uri="{BB962C8B-B14F-4D97-AF65-F5344CB8AC3E}">
        <p14:creationId xmlns:p14="http://schemas.microsoft.com/office/powerpoint/2010/main" val="3772630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r>
              <a:rPr lang="en-US" altLang="zh-CN" b="1" dirty="0">
                <a:solidFill>
                  <a:srgbClr val="FF0000"/>
                </a:solidFill>
                <a:latin typeface="Times New Roman" pitchFamily="18" charset="0"/>
                <a:ea typeface="黑体" pitchFamily="49" charset="-122"/>
                <a:cs typeface="Times New Roman" pitchFamily="18" charset="0"/>
              </a:rPr>
              <a:t>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74848" y="1063277"/>
            <a:ext cx="8229600" cy="5030019"/>
          </a:xfrm>
        </p:spPr>
        <p:txBody>
          <a:bodyPr/>
          <a:lstStyle/>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empty_dad</a:t>
            </a:r>
            <a:r>
              <a:rPr lang="en-US" altLang="zh-CN" sz="1800" dirty="0">
                <a:solidFill>
                  <a:srgbClr val="000000"/>
                </a:solidFill>
                <a:ea typeface="仿宋_GB2312" pitchFamily="49" charset="-122"/>
              </a:rPr>
              <a:t> = 1, </a:t>
            </a:r>
            <a:r>
              <a:rPr lang="en-US" altLang="zh-CN" sz="1800" dirty="0" err="1">
                <a:solidFill>
                  <a:srgbClr val="000000"/>
                </a:solidFill>
                <a:ea typeface="仿宋_GB2312" pitchFamily="49" charset="-122"/>
              </a:rPr>
              <a:t>empty_mom</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爸爸、妈妈是否已看过女画的新画</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full_dad</a:t>
            </a:r>
            <a:r>
              <a:rPr lang="en-US" altLang="zh-CN" sz="1800" dirty="0">
                <a:solidFill>
                  <a:srgbClr val="000000"/>
                </a:solidFill>
                <a:ea typeface="仿宋_GB2312" pitchFamily="49" charset="-122"/>
              </a:rPr>
              <a:t> = 0, </a:t>
            </a:r>
            <a:r>
              <a:rPr lang="en-US" altLang="zh-CN" sz="1800" dirty="0" err="1">
                <a:solidFill>
                  <a:srgbClr val="000000"/>
                </a:solidFill>
                <a:ea typeface="仿宋_GB2312" pitchFamily="49" charset="-122"/>
              </a:rPr>
              <a:t>full_mom</a:t>
            </a:r>
            <a:r>
              <a:rPr lang="en-US" altLang="zh-CN" sz="1800" dirty="0">
                <a:solidFill>
                  <a:srgbClr val="000000"/>
                </a:solidFill>
                <a:ea typeface="仿宋_GB2312" pitchFamily="49" charset="-122"/>
              </a:rPr>
              <a:t> = 0;           //</a:t>
            </a:r>
            <a:r>
              <a:rPr lang="zh-CN" altLang="en-US" sz="1800" dirty="0">
                <a:solidFill>
                  <a:srgbClr val="000000"/>
                </a:solidFill>
                <a:ea typeface="仿宋_GB2312" pitchFamily="49" charset="-122"/>
              </a:rPr>
              <a:t>是否存在可供爸爸、妈妈看的新画</a:t>
            </a:r>
            <a:endParaRPr lang="en-US" altLang="zh-CN" sz="1800" dirty="0">
              <a:solidFill>
                <a:srgbClr val="000000"/>
              </a:solidFill>
              <a:ea typeface="仿宋_GB2312" pitchFamily="49" charset="-122"/>
            </a:endParaRP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daughter(){</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empty_dad</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爸爸是否看过</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empty_mom</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妈妈是否看过</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draw a new picture on the whiteboard;                 //</a:t>
            </a:r>
            <a:r>
              <a:rPr lang="zh-CN" altLang="en-US" sz="1800" dirty="0">
                <a:solidFill>
                  <a:srgbClr val="000000"/>
                </a:solidFill>
                <a:ea typeface="仿宋_GB2312" pitchFamily="49" charset="-122"/>
              </a:rPr>
              <a:t>画一幅新画</a:t>
            </a:r>
            <a:endParaRPr lang="en-US" altLang="zh-CN" sz="1800" dirty="0">
              <a:solidFill>
                <a:srgbClr val="000000"/>
              </a:solidFill>
              <a:ea typeface="仿宋_GB2312" pitchFamily="49" charset="-122"/>
            </a:endParaRPr>
          </a:p>
          <a:p>
            <a:pPr algn="just">
              <a:spcBef>
                <a:spcPct val="0"/>
              </a:spcBef>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full_dad</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爸爸可以看了</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full_mom</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妈妈可以看了</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031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ircle(in)">
                                      <p:cBhvr>
                                        <p:cTn id="15" dur="2000"/>
                                        <p:tgtEl>
                                          <p:spTgt spid="3">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ircle(in)">
                                      <p:cBhvr>
                                        <p:cTn id="18" dur="2000"/>
                                        <p:tgtEl>
                                          <p:spTgt spid="3">
                                            <p:txEl>
                                              <p:pRg st="5" end="5"/>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ircle(in)">
                                      <p:cBhvr>
                                        <p:cTn id="21" dur="2000"/>
                                        <p:tgtEl>
                                          <p:spTgt spid="3">
                                            <p:txEl>
                                              <p:pRg st="6" end="6"/>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circle(in)">
                                      <p:cBhvr>
                                        <p:cTn id="24" dur="2000"/>
                                        <p:tgtEl>
                                          <p:spTgt spid="3">
                                            <p:txEl>
                                              <p:pRg st="7" end="7"/>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ircle(in)">
                                      <p:cBhvr>
                                        <p:cTn id="30" dur="2000"/>
                                        <p:tgtEl>
                                          <p:spTgt spid="3">
                                            <p:txEl>
                                              <p:pRg st="9" end="9"/>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circle(in)">
                                      <p:cBhvr>
                                        <p:cTn id="33" dur="2000"/>
                                        <p:tgtEl>
                                          <p:spTgt spid="3">
                                            <p:txEl>
                                              <p:pRg st="10" end="10"/>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circle(in)">
                                      <p:cBhvr>
                                        <p:cTn id="36" dur="2000"/>
                                        <p:tgtEl>
                                          <p:spTgt spid="3">
                                            <p:txEl>
                                              <p:pRg st="11" end="11"/>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circle(in)">
                                      <p:cBhvr>
                                        <p:cTn id="39"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en-US" b="1" dirty="0">
                <a:solidFill>
                  <a:srgbClr val="FF0000"/>
                </a:solidFill>
                <a:latin typeface="Times New Roman" pitchFamily="18" charset="0"/>
                <a:ea typeface="黑体" pitchFamily="49" charset="-122"/>
                <a:cs typeface="Times New Roman" pitchFamily="18" charset="0"/>
              </a:rPr>
              <a:t>2.</a:t>
            </a:r>
            <a:r>
              <a:rPr lang="en-US" altLang="zh-CN" b="1" dirty="0">
                <a:solidFill>
                  <a:srgbClr val="FF0000"/>
                </a:solidFill>
                <a:latin typeface="Times New Roman" pitchFamily="18" charset="0"/>
                <a:cs typeface="Times New Roman" pitchFamily="18" charset="0"/>
              </a:rPr>
              <a:t>15</a:t>
            </a:r>
            <a:r>
              <a:rPr lang="en-US" altLang="en-US" b="1" dirty="0">
                <a:solidFill>
                  <a:srgbClr val="FF0000"/>
                </a:solidFill>
                <a:latin typeface="Times New Roman" pitchFamily="18" charset="0"/>
                <a:ea typeface="黑体" pitchFamily="49" charset="-122"/>
                <a:cs typeface="Times New Roman" pitchFamily="18" charset="0"/>
              </a:rPr>
              <a:t> </a:t>
            </a:r>
            <a:r>
              <a:rPr lang="en-US" altLang="en-US" b="1" dirty="0" err="1">
                <a:solidFill>
                  <a:srgbClr val="FF0000"/>
                </a:solidFill>
                <a:latin typeface="Times New Roman" pitchFamily="18" charset="0"/>
                <a:ea typeface="黑体" pitchFamily="49" charset="-122"/>
                <a:cs typeface="Times New Roman" pitchFamily="18" charset="0"/>
              </a:rPr>
              <a:t>生产者</a:t>
            </a:r>
            <a:r>
              <a:rPr lang="en-US" altLang="en-US" b="1" dirty="0">
                <a:solidFill>
                  <a:srgbClr val="FF0000"/>
                </a:solidFill>
                <a:latin typeface="Times New Roman" pitchFamily="18" charset="0"/>
                <a:ea typeface="黑体" pitchFamily="49" charset="-122"/>
                <a:cs typeface="Times New Roman" pitchFamily="18" charset="0"/>
              </a:rPr>
              <a:t>/</a:t>
            </a:r>
            <a:r>
              <a:rPr lang="en-US" altLang="en-US" b="1" dirty="0" err="1">
                <a:solidFill>
                  <a:srgbClr val="FF0000"/>
                </a:solidFill>
                <a:latin typeface="Times New Roman" pitchFamily="18" charset="0"/>
                <a:ea typeface="黑体" pitchFamily="49" charset="-122"/>
                <a:cs typeface="Times New Roman" pitchFamily="18" charset="0"/>
              </a:rPr>
              <a:t>消费者问题</a:t>
            </a:r>
            <a:r>
              <a:rPr lang="en-US" altLang="zh-CN" b="1" dirty="0">
                <a:solidFill>
                  <a:srgbClr val="FF0000"/>
                </a:solidFill>
                <a:latin typeface="Times New Roman" pitchFamily="18" charset="0"/>
                <a:ea typeface="黑体" pitchFamily="49" charset="-122"/>
                <a:cs typeface="Times New Roman" pitchFamily="18" charset="0"/>
              </a:rPr>
              <a:t>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67544" y="1052736"/>
            <a:ext cx="8496944" cy="5184576"/>
          </a:xfrm>
        </p:spPr>
        <p:txBody>
          <a:bodyPr/>
          <a:lstStyle/>
          <a:p>
            <a:pPr algn="just">
              <a:spcBef>
                <a:spcPct val="0"/>
              </a:spcBef>
              <a:buFontTx/>
              <a:buNone/>
            </a:pPr>
            <a:r>
              <a:rPr lang="en-US" altLang="zh-CN" sz="1800" dirty="0">
                <a:solidFill>
                  <a:srgbClr val="000000"/>
                </a:solidFill>
                <a:ea typeface="仿宋_GB2312" pitchFamily="49" charset="-122"/>
              </a:rPr>
              <a:t>dad()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full_dad</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白板上是否存在没有看过的画</a:t>
            </a:r>
          </a:p>
          <a:p>
            <a:pPr algn="just">
              <a:spcBef>
                <a:spcPct val="0"/>
              </a:spcBef>
              <a:buFontTx/>
              <a:buNone/>
            </a:pPr>
            <a:r>
              <a:rPr lang="en-US" altLang="zh-CN" sz="1800" dirty="0">
                <a:solidFill>
                  <a:srgbClr val="000000"/>
                </a:solidFill>
                <a:ea typeface="仿宋_GB2312" pitchFamily="49" charset="-122"/>
              </a:rPr>
              <a:t>         enjoy the picture on the whiteboard;          //</a:t>
            </a:r>
            <a:r>
              <a:rPr lang="zh-CN" altLang="en-US" sz="1800" dirty="0">
                <a:solidFill>
                  <a:srgbClr val="000000"/>
                </a:solidFill>
                <a:ea typeface="仿宋_GB2312" pitchFamily="49" charset="-122"/>
              </a:rPr>
              <a:t>看画</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empty_dad</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爸爸已看过新画</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mom()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full_mom</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白板上是否存在没有看过的画</a:t>
            </a:r>
          </a:p>
          <a:p>
            <a:pPr algn="just">
              <a:spcBef>
                <a:spcPct val="0"/>
              </a:spcBef>
              <a:buFontTx/>
              <a:buNone/>
            </a:pPr>
            <a:r>
              <a:rPr lang="en-US" altLang="zh-CN" sz="1800" dirty="0">
                <a:solidFill>
                  <a:srgbClr val="000000"/>
                </a:solidFill>
                <a:ea typeface="仿宋_GB2312" pitchFamily="49" charset="-122"/>
              </a:rPr>
              <a:t>         enjoy the picture on the whiteboard;             //</a:t>
            </a:r>
            <a:r>
              <a:rPr lang="zh-CN" altLang="en-US" sz="1800" dirty="0">
                <a:solidFill>
                  <a:srgbClr val="000000"/>
                </a:solidFill>
                <a:ea typeface="仿宋_GB2312" pitchFamily="49" charset="-122"/>
              </a:rPr>
              <a:t>看画</a:t>
            </a:r>
            <a:endParaRPr lang="en-US" altLang="zh-CN" sz="1800" dirty="0">
              <a:solidFill>
                <a:srgbClr val="000000"/>
              </a:solidFill>
              <a:ea typeface="仿宋_GB2312" pitchFamily="49" charset="-122"/>
            </a:endParaRPr>
          </a:p>
          <a:p>
            <a:pPr algn="just">
              <a:spcBef>
                <a:spcPct val="0"/>
              </a:spcBef>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empty_mom</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妈妈已看过新画</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2872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circle(in)">
                                      <p:cBhvr>
                                        <p:cTn id="45" dur="2000"/>
                                        <p:tgtEl>
                                          <p:spTgt spid="3">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circle(in)">
                                      <p:cBhvr>
                                        <p:cTn id="48"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en-US" sz="4000" b="1" dirty="0">
                <a:solidFill>
                  <a:srgbClr val="FF0000"/>
                </a:solidFill>
                <a:latin typeface="Times New Roman" pitchFamily="18" charset="0"/>
                <a:ea typeface="黑体" pitchFamily="49" charset="-122"/>
                <a:cs typeface="Times New Roman" pitchFamily="18" charset="0"/>
              </a:rPr>
              <a:t>2.15 </a:t>
            </a:r>
            <a:r>
              <a:rPr lang="en-US" altLang="en-US" sz="4000" b="1" dirty="0" err="1">
                <a:solidFill>
                  <a:srgbClr val="FF0000"/>
                </a:solidFill>
                <a:latin typeface="Times New Roman" pitchFamily="18" charset="0"/>
                <a:ea typeface="黑体" pitchFamily="49" charset="-122"/>
                <a:cs typeface="Times New Roman" pitchFamily="18" charset="0"/>
              </a:rPr>
              <a:t>生产者</a:t>
            </a:r>
            <a:r>
              <a:rPr lang="en-US" altLang="en-US" sz="4000" b="1" dirty="0">
                <a:solidFill>
                  <a:srgbClr val="FF0000"/>
                </a:solidFill>
                <a:latin typeface="Times New Roman" pitchFamily="18" charset="0"/>
                <a:ea typeface="黑体" pitchFamily="49" charset="-122"/>
                <a:cs typeface="Times New Roman" pitchFamily="18" charset="0"/>
              </a:rPr>
              <a:t>/</a:t>
            </a:r>
            <a:r>
              <a:rPr lang="en-US" altLang="en-US" sz="4000" b="1" dirty="0" err="1">
                <a:solidFill>
                  <a:srgbClr val="FF0000"/>
                </a:solidFill>
                <a:latin typeface="Times New Roman" pitchFamily="18" charset="0"/>
                <a:ea typeface="黑体" pitchFamily="49" charset="-122"/>
                <a:cs typeface="Times New Roman" pitchFamily="18" charset="0"/>
              </a:rPr>
              <a:t>消费者问题</a:t>
            </a:r>
            <a:endParaRPr lang="zh-CN" altLang="en-US" sz="4000"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107504" y="1124744"/>
            <a:ext cx="9145016" cy="4968552"/>
          </a:xfrm>
        </p:spPr>
        <p:txBody>
          <a:bodyPr/>
          <a:lstStyle/>
          <a:p>
            <a:pPr>
              <a:spcAft>
                <a:spcPct val="20000"/>
              </a:spcAft>
            </a:pPr>
            <a:r>
              <a:rPr lang="zh-CN" altLang="en-US" b="0" dirty="0"/>
              <a:t>生产者</a:t>
            </a:r>
            <a:r>
              <a:rPr lang="en-US" altLang="zh-CN" b="0" dirty="0"/>
              <a:t>/</a:t>
            </a:r>
            <a:r>
              <a:rPr lang="zh-CN" altLang="en-US" b="0" dirty="0"/>
              <a:t>消费者问题</a:t>
            </a:r>
            <a:r>
              <a:rPr lang="en-US" altLang="zh-CN" b="0" dirty="0"/>
              <a:t>5</a:t>
            </a:r>
            <a:endParaRPr lang="zh-CN" altLang="en-US" b="0" dirty="0"/>
          </a:p>
          <a:p>
            <a:pPr>
              <a:lnSpc>
                <a:spcPct val="120000"/>
              </a:lnSpc>
              <a:spcAft>
                <a:spcPct val="20000"/>
              </a:spcAft>
              <a:buNone/>
            </a:pPr>
            <a:r>
              <a:rPr lang="zh-CN" altLang="en-US" sz="2400" b="0" dirty="0">
                <a:latin typeface="宋体" pitchFamily="2" charset="-122"/>
                <a:ea typeface="宋体" pitchFamily="2" charset="-122"/>
              </a:rPr>
              <a:t>  </a:t>
            </a:r>
            <a:r>
              <a:rPr lang="en-US" altLang="zh-CN" sz="2400" b="0" dirty="0">
                <a:latin typeface="宋体" pitchFamily="2" charset="-122"/>
                <a:ea typeface="宋体" pitchFamily="2" charset="-122"/>
              </a:rPr>
              <a:t>4</a:t>
            </a:r>
            <a:r>
              <a:rPr lang="zh-CN" altLang="en-US" sz="2400" b="0" dirty="0">
                <a:latin typeface="宋体" pitchFamily="2" charset="-122"/>
                <a:ea typeface="宋体" pitchFamily="2" charset="-122"/>
              </a:rPr>
              <a:t>个并发执行的进程</a:t>
            </a:r>
            <a:r>
              <a:rPr lang="en-US" altLang="zh-CN" sz="2400" b="0" dirty="0">
                <a:latin typeface="宋体" pitchFamily="2" charset="-122"/>
                <a:ea typeface="宋体" pitchFamily="2" charset="-122"/>
              </a:rPr>
              <a:t>P1</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P2</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P3</a:t>
            </a:r>
            <a:r>
              <a:rPr lang="zh-CN" altLang="en-US" sz="2400" b="0" dirty="0">
                <a:latin typeface="宋体" pitchFamily="2" charset="-122"/>
                <a:ea typeface="宋体" pitchFamily="2" charset="-122"/>
              </a:rPr>
              <a:t>和</a:t>
            </a:r>
            <a:r>
              <a:rPr lang="en-US" altLang="zh-CN" sz="2400" b="0" dirty="0">
                <a:latin typeface="宋体" pitchFamily="2" charset="-122"/>
                <a:ea typeface="宋体" pitchFamily="2" charset="-122"/>
              </a:rPr>
              <a:t>P4</a:t>
            </a:r>
            <a:r>
              <a:rPr lang="zh-CN" altLang="en-US" sz="2400" b="0" dirty="0">
                <a:latin typeface="宋体" pitchFamily="2" charset="-122"/>
                <a:ea typeface="宋体" pitchFamily="2" charset="-122"/>
              </a:rPr>
              <a:t>合作解决数据计算问题：</a:t>
            </a:r>
            <a:r>
              <a:rPr lang="en-US" altLang="zh-CN" sz="2400" b="0" dirty="0">
                <a:latin typeface="宋体" pitchFamily="2" charset="-122"/>
                <a:ea typeface="宋体" pitchFamily="2" charset="-122"/>
              </a:rPr>
              <a:t>Y(</a:t>
            </a:r>
            <a:r>
              <a:rPr lang="en-US" altLang="zh-CN" sz="2400" b="0" dirty="0" err="1">
                <a:latin typeface="宋体" pitchFamily="2" charset="-122"/>
                <a:ea typeface="宋体" pitchFamily="2" charset="-122"/>
              </a:rPr>
              <a:t>i</a:t>
            </a:r>
            <a:r>
              <a:rPr lang="en-US" altLang="zh-CN" sz="2400" b="0" dirty="0">
                <a:latin typeface="宋体" pitchFamily="2" charset="-122"/>
                <a:ea typeface="宋体" pitchFamily="2" charset="-122"/>
              </a:rPr>
              <a:t>)=X(</a:t>
            </a:r>
            <a:r>
              <a:rPr lang="en-US" altLang="zh-CN" sz="2400" b="0" dirty="0" err="1">
                <a:latin typeface="宋体" pitchFamily="2" charset="-122"/>
                <a:ea typeface="宋体" pitchFamily="2" charset="-122"/>
              </a:rPr>
              <a:t>i</a:t>
            </a:r>
            <a:r>
              <a:rPr lang="en-US" altLang="zh-CN" sz="2400" b="0" dirty="0">
                <a:latin typeface="宋体" pitchFamily="2" charset="-122"/>
                <a:ea typeface="宋体" pitchFamily="2" charset="-122"/>
              </a:rPr>
              <a:t>)</a:t>
            </a:r>
            <a:r>
              <a:rPr lang="en-US" altLang="zh-CN" sz="2400" b="0" baseline="30000" dirty="0">
                <a:latin typeface="宋体" pitchFamily="2" charset="-122"/>
                <a:ea typeface="宋体" pitchFamily="2" charset="-122"/>
              </a:rPr>
              <a:t>2</a:t>
            </a:r>
            <a:r>
              <a:rPr lang="en-US" altLang="zh-CN" sz="2400" b="0" dirty="0">
                <a:latin typeface="宋体" pitchFamily="2" charset="-122"/>
                <a:ea typeface="宋体" pitchFamily="2" charset="-122"/>
              </a:rPr>
              <a:t>+X(</a:t>
            </a:r>
            <a:r>
              <a:rPr lang="en-US" altLang="zh-CN" sz="2400" b="0" dirty="0" err="1">
                <a:latin typeface="宋体" pitchFamily="2" charset="-122"/>
                <a:ea typeface="宋体" pitchFamily="2" charset="-122"/>
              </a:rPr>
              <a:t>i</a:t>
            </a:r>
            <a:r>
              <a:rPr lang="en-US" altLang="zh-CN" sz="2400" b="0" dirty="0">
                <a:latin typeface="宋体" pitchFamily="2" charset="-122"/>
                <a:ea typeface="宋体" pitchFamily="2" charset="-122"/>
              </a:rPr>
              <a:t>)</a:t>
            </a:r>
            <a:r>
              <a:rPr lang="en-US" altLang="zh-CN" sz="2400" b="0" baseline="30000" dirty="0">
                <a:latin typeface="宋体" pitchFamily="2" charset="-122"/>
                <a:ea typeface="宋体" pitchFamily="2" charset="-122"/>
              </a:rPr>
              <a:t>3</a:t>
            </a:r>
          </a:p>
          <a:p>
            <a:pPr>
              <a:lnSpc>
                <a:spcPct val="120000"/>
              </a:lnSpc>
              <a:spcAft>
                <a:spcPct val="20000"/>
              </a:spcAft>
              <a:buNone/>
            </a:pPr>
            <a:r>
              <a:rPr lang="en-US" altLang="zh-CN" sz="2400" b="0" dirty="0">
                <a:latin typeface="宋体" pitchFamily="2" charset="-122"/>
                <a:ea typeface="宋体" pitchFamily="2" charset="-122"/>
              </a:rPr>
              <a:t>  (1)P1</a:t>
            </a:r>
            <a:r>
              <a:rPr lang="zh-CN" altLang="en-US" sz="2400" b="0" dirty="0">
                <a:latin typeface="宋体" pitchFamily="2" charset="-122"/>
                <a:ea typeface="宋体" pitchFamily="2" charset="-122"/>
              </a:rPr>
              <a:t>不断产生随机数并放入的缓冲区</a:t>
            </a:r>
            <a:r>
              <a:rPr lang="en-US" altLang="zh-CN" sz="2400" b="0" dirty="0">
                <a:latin typeface="宋体" pitchFamily="2" charset="-122"/>
                <a:ea typeface="宋体" pitchFamily="2" charset="-122"/>
              </a:rPr>
              <a:t>A</a:t>
            </a:r>
            <a:r>
              <a:rPr lang="zh-CN" altLang="en-US" sz="2400" b="0" dirty="0">
                <a:latin typeface="宋体" pitchFamily="2" charset="-122"/>
                <a:ea typeface="宋体" pitchFamily="2" charset="-122"/>
              </a:rPr>
              <a:t>中；</a:t>
            </a:r>
            <a:endParaRPr lang="en-US" altLang="zh-CN" sz="2400" b="0" dirty="0">
              <a:latin typeface="宋体" pitchFamily="2" charset="-122"/>
              <a:ea typeface="宋体" pitchFamily="2" charset="-122"/>
            </a:endParaRPr>
          </a:p>
          <a:p>
            <a:pPr>
              <a:lnSpc>
                <a:spcPct val="120000"/>
              </a:lnSpc>
              <a:spcAft>
                <a:spcPct val="20000"/>
              </a:spcAft>
              <a:buNone/>
            </a:pPr>
            <a:r>
              <a:rPr lang="en-US" altLang="zh-CN" sz="2400" b="0" dirty="0">
                <a:latin typeface="宋体" pitchFamily="2" charset="-122"/>
                <a:ea typeface="宋体" pitchFamily="2" charset="-122"/>
              </a:rPr>
              <a:t>  (2)P2</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P3</a:t>
            </a:r>
            <a:r>
              <a:rPr lang="zh-CN" altLang="en-US" sz="2400" b="0" dirty="0">
                <a:latin typeface="宋体" pitchFamily="2" charset="-122"/>
                <a:ea typeface="宋体" pitchFamily="2" charset="-122"/>
              </a:rPr>
              <a:t>分别读取缓冲区</a:t>
            </a:r>
            <a:r>
              <a:rPr lang="en-US" altLang="zh-CN" sz="2400" b="0" dirty="0">
                <a:latin typeface="宋体" pitchFamily="2" charset="-122"/>
                <a:ea typeface="宋体" pitchFamily="2" charset="-122"/>
              </a:rPr>
              <a:t>A</a:t>
            </a:r>
            <a:r>
              <a:rPr lang="zh-CN" altLang="en-US" sz="2400" b="0" dirty="0">
                <a:latin typeface="宋体" pitchFamily="2" charset="-122"/>
                <a:ea typeface="宋体" pitchFamily="2" charset="-122"/>
              </a:rPr>
              <a:t>中的数据并计算其平方值、立方值，然后分别放入缓冲区</a:t>
            </a:r>
            <a:r>
              <a:rPr lang="en-US" altLang="zh-CN" sz="2400" b="0" dirty="0">
                <a:latin typeface="宋体" pitchFamily="2" charset="-122"/>
                <a:ea typeface="宋体" pitchFamily="2" charset="-122"/>
              </a:rPr>
              <a:t>B</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C</a:t>
            </a:r>
            <a:r>
              <a:rPr lang="zh-CN" altLang="en-US" sz="2400" b="0" dirty="0">
                <a:latin typeface="宋体" pitchFamily="2" charset="-122"/>
                <a:ea typeface="宋体" pitchFamily="2" charset="-122"/>
              </a:rPr>
              <a:t>中；</a:t>
            </a:r>
            <a:endParaRPr lang="en-US" altLang="zh-CN" sz="2400" b="0" dirty="0">
              <a:latin typeface="宋体" pitchFamily="2" charset="-122"/>
              <a:ea typeface="宋体" pitchFamily="2" charset="-122"/>
            </a:endParaRPr>
          </a:p>
          <a:p>
            <a:pPr>
              <a:lnSpc>
                <a:spcPct val="120000"/>
              </a:lnSpc>
              <a:spcAft>
                <a:spcPct val="20000"/>
              </a:spcAft>
              <a:buNone/>
            </a:pPr>
            <a:r>
              <a:rPr lang="en-US" altLang="zh-CN" sz="2400" b="0" dirty="0">
                <a:latin typeface="宋体" pitchFamily="2" charset="-122"/>
                <a:ea typeface="宋体" pitchFamily="2" charset="-122"/>
              </a:rPr>
              <a:t>  (3)P4</a:t>
            </a:r>
            <a:r>
              <a:rPr lang="zh-CN" altLang="en-US" sz="2400" b="0" dirty="0">
                <a:latin typeface="宋体" pitchFamily="2" charset="-122"/>
                <a:ea typeface="宋体" pitchFamily="2" charset="-122"/>
              </a:rPr>
              <a:t>读取缓冲区</a:t>
            </a:r>
            <a:r>
              <a:rPr lang="en-US" altLang="zh-CN" sz="2400" b="0" dirty="0">
                <a:latin typeface="宋体" pitchFamily="2" charset="-122"/>
                <a:ea typeface="宋体" pitchFamily="2" charset="-122"/>
              </a:rPr>
              <a:t>B</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C</a:t>
            </a:r>
            <a:r>
              <a:rPr lang="zh-CN" altLang="en-US" sz="2400" b="0" dirty="0">
                <a:latin typeface="宋体" pitchFamily="2" charset="-122"/>
                <a:ea typeface="宋体" pitchFamily="2" charset="-122"/>
              </a:rPr>
              <a:t>中的数据，将其相加，并输出；</a:t>
            </a:r>
            <a:endParaRPr lang="en-US" altLang="zh-CN" sz="2400" b="0" dirty="0">
              <a:latin typeface="宋体" pitchFamily="2" charset="-122"/>
              <a:ea typeface="宋体" pitchFamily="2" charset="-122"/>
            </a:endParaRPr>
          </a:p>
          <a:p>
            <a:pPr>
              <a:lnSpc>
                <a:spcPct val="120000"/>
              </a:lnSpc>
              <a:spcAft>
                <a:spcPct val="20000"/>
              </a:spcAft>
              <a:buNone/>
            </a:pPr>
            <a:r>
              <a:rPr lang="en-US" altLang="zh-CN" sz="2400" b="0" dirty="0">
                <a:latin typeface="宋体" pitchFamily="2" charset="-122"/>
                <a:ea typeface="宋体" pitchFamily="2" charset="-122"/>
              </a:rPr>
              <a:t> </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4</a:t>
            </a:r>
            <a:r>
              <a:rPr lang="zh-CN" altLang="en-US" sz="2400" b="0" dirty="0">
                <a:latin typeface="宋体" pitchFamily="2" charset="-122"/>
                <a:ea typeface="宋体" pitchFamily="2" charset="-122"/>
              </a:rPr>
              <a:t>）缓冲区</a:t>
            </a:r>
            <a:r>
              <a:rPr lang="en-US" altLang="zh-CN" sz="2400" b="0" dirty="0">
                <a:latin typeface="宋体" pitchFamily="2" charset="-122"/>
                <a:ea typeface="宋体" pitchFamily="2" charset="-122"/>
              </a:rPr>
              <a:t>A</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B</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C</a:t>
            </a:r>
            <a:r>
              <a:rPr lang="zh-CN" altLang="en-US" sz="2400" b="0" dirty="0">
                <a:latin typeface="宋体" pitchFamily="2" charset="-122"/>
                <a:ea typeface="宋体" pitchFamily="2" charset="-122"/>
              </a:rPr>
              <a:t>的容量为</a:t>
            </a:r>
            <a:r>
              <a:rPr lang="en-US" altLang="zh-CN" sz="2400" b="0" dirty="0">
                <a:latin typeface="宋体" pitchFamily="2" charset="-122"/>
                <a:ea typeface="宋体" pitchFamily="2" charset="-122"/>
              </a:rPr>
              <a:t>1</a:t>
            </a:r>
            <a:r>
              <a:rPr lang="zh-CN" altLang="en-US" sz="2400" b="0" dirty="0">
                <a:latin typeface="宋体" pitchFamily="2" charset="-122"/>
                <a:ea typeface="宋体" pitchFamily="2" charset="-122"/>
              </a:rPr>
              <a:t>。</a:t>
            </a:r>
            <a:endParaRPr lang="en-US" altLang="zh-CN" sz="2400" b="0" dirty="0">
              <a:latin typeface="宋体" pitchFamily="2" charset="-122"/>
              <a:ea typeface="宋体" pitchFamily="2" charset="-122"/>
            </a:endParaRPr>
          </a:p>
          <a:p>
            <a:pPr>
              <a:lnSpc>
                <a:spcPct val="120000"/>
              </a:lnSpc>
              <a:spcAft>
                <a:spcPct val="20000"/>
              </a:spcAft>
              <a:buNone/>
            </a:pPr>
            <a:r>
              <a:rPr lang="en-US" altLang="zh-CN" sz="2400" b="0" dirty="0">
                <a:latin typeface="宋体" pitchFamily="2" charset="-122"/>
                <a:ea typeface="宋体" pitchFamily="2" charset="-122"/>
              </a:rPr>
              <a:t>  </a:t>
            </a:r>
            <a:r>
              <a:rPr lang="zh-CN" altLang="en-US" sz="2400" b="0" dirty="0">
                <a:latin typeface="宋体" pitchFamily="2" charset="-122"/>
                <a:ea typeface="宋体" pitchFamily="2" charset="-122"/>
              </a:rPr>
              <a:t>用</a:t>
            </a:r>
            <a:r>
              <a:rPr lang="en-US" altLang="zh-CN" sz="2400" b="0" dirty="0">
                <a:latin typeface="宋体" pitchFamily="2" charset="-122"/>
                <a:ea typeface="宋体" pitchFamily="2" charset="-122"/>
              </a:rPr>
              <a:t>P</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V</a:t>
            </a:r>
            <a:r>
              <a:rPr lang="zh-CN" altLang="en-US" sz="2400" b="0" dirty="0">
                <a:latin typeface="宋体" pitchFamily="2" charset="-122"/>
                <a:ea typeface="宋体" pitchFamily="2" charset="-122"/>
              </a:rPr>
              <a:t>操作实现其同步过程。</a:t>
            </a:r>
          </a:p>
        </p:txBody>
      </p:sp>
    </p:spTree>
    <p:extLst>
      <p:ext uri="{BB962C8B-B14F-4D97-AF65-F5344CB8AC3E}">
        <p14:creationId xmlns:p14="http://schemas.microsoft.com/office/powerpoint/2010/main" val="140857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circle(in)">
                                      <p:cBhvr>
                                        <p:cTn id="3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en-US" sz="4000" b="1" dirty="0">
                <a:solidFill>
                  <a:srgbClr val="FF0000"/>
                </a:solidFill>
                <a:latin typeface="Times New Roman" pitchFamily="18" charset="0"/>
                <a:ea typeface="黑体" pitchFamily="49" charset="-122"/>
                <a:cs typeface="Times New Roman" pitchFamily="18" charset="0"/>
              </a:rPr>
              <a:t>2.15 </a:t>
            </a:r>
            <a:r>
              <a:rPr lang="en-US" altLang="en-US" sz="4000" b="1" dirty="0" err="1">
                <a:solidFill>
                  <a:srgbClr val="FF0000"/>
                </a:solidFill>
                <a:latin typeface="Times New Roman" pitchFamily="18" charset="0"/>
                <a:ea typeface="黑体" pitchFamily="49" charset="-122"/>
                <a:cs typeface="Times New Roman" pitchFamily="18" charset="0"/>
              </a:rPr>
              <a:t>生产者</a:t>
            </a:r>
            <a:r>
              <a:rPr lang="en-US" altLang="en-US" sz="4000" b="1" dirty="0">
                <a:solidFill>
                  <a:srgbClr val="FF0000"/>
                </a:solidFill>
                <a:latin typeface="Times New Roman" pitchFamily="18" charset="0"/>
                <a:ea typeface="黑体" pitchFamily="49" charset="-122"/>
                <a:cs typeface="Times New Roman" pitchFamily="18" charset="0"/>
              </a:rPr>
              <a:t>/</a:t>
            </a:r>
            <a:r>
              <a:rPr lang="en-US" altLang="en-US" sz="4000" b="1" dirty="0" err="1">
                <a:solidFill>
                  <a:srgbClr val="FF0000"/>
                </a:solidFill>
                <a:latin typeface="Times New Roman" pitchFamily="18" charset="0"/>
                <a:ea typeface="黑体" pitchFamily="49" charset="-122"/>
                <a:cs typeface="Times New Roman" pitchFamily="18" charset="0"/>
              </a:rPr>
              <a:t>消费者问题</a:t>
            </a:r>
            <a:endParaRPr lang="zh-CN" altLang="en-US" sz="4000" b="1" dirty="0">
              <a:solidFill>
                <a:srgbClr val="FF0000"/>
              </a:solidFill>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179512" y="1600200"/>
            <a:ext cx="8784976" cy="4525963"/>
          </a:xfrm>
        </p:spPr>
        <p:txBody>
          <a:bodyPr/>
          <a:lstStyle/>
          <a:p>
            <a:pPr>
              <a:spcAft>
                <a:spcPct val="20000"/>
              </a:spcAft>
            </a:pPr>
            <a:r>
              <a:rPr lang="zh-CN" altLang="en-US" b="0" dirty="0"/>
              <a:t>生产者</a:t>
            </a:r>
            <a:r>
              <a:rPr lang="en-US" altLang="zh-CN" b="0" dirty="0"/>
              <a:t>/</a:t>
            </a:r>
            <a:r>
              <a:rPr lang="zh-CN" altLang="en-US" b="0" dirty="0"/>
              <a:t>消费者问题示例</a:t>
            </a:r>
            <a:r>
              <a:rPr lang="en-US" altLang="zh-CN" b="0" dirty="0"/>
              <a:t>5</a:t>
            </a:r>
            <a:r>
              <a:rPr lang="en-US" altLang="zh-CN" b="0" dirty="0">
                <a:latin typeface="Courier New"/>
              </a:rPr>
              <a:t>——</a:t>
            </a:r>
            <a:r>
              <a:rPr lang="zh-CN" altLang="en-US" b="0" dirty="0"/>
              <a:t>分析</a:t>
            </a:r>
          </a:p>
          <a:p>
            <a:pPr lvl="1">
              <a:spcAft>
                <a:spcPct val="20000"/>
              </a:spcAft>
              <a:buFont typeface="Wingdings" pitchFamily="2" charset="2"/>
              <a:buChar char="Ø"/>
            </a:pPr>
            <a:r>
              <a:rPr lang="zh-CN" altLang="en-US" dirty="0">
                <a:latin typeface="宋体" pitchFamily="2" charset="-122"/>
                <a:ea typeface="宋体" pitchFamily="2" charset="-122"/>
              </a:rPr>
              <a:t>组合</a:t>
            </a:r>
            <a:r>
              <a:rPr lang="zh-CN" altLang="en-US" b="0" dirty="0">
                <a:latin typeface="宋体" pitchFamily="2" charset="-122"/>
                <a:ea typeface="宋体" pitchFamily="2" charset="-122"/>
              </a:rPr>
              <a:t>问题，</a:t>
            </a:r>
            <a:r>
              <a:rPr lang="en-US" altLang="zh-CN" b="0" dirty="0">
                <a:latin typeface="宋体" pitchFamily="2" charset="-122"/>
                <a:ea typeface="宋体" pitchFamily="2" charset="-122"/>
              </a:rPr>
              <a:t>P2</a:t>
            </a:r>
            <a:r>
              <a:rPr lang="zh-CN" altLang="en-US" b="0" dirty="0">
                <a:latin typeface="宋体" pitchFamily="2" charset="-122"/>
                <a:ea typeface="宋体" pitchFamily="2" charset="-122"/>
              </a:rPr>
              <a:t>、</a:t>
            </a:r>
            <a:r>
              <a:rPr lang="en-US" altLang="zh-CN" b="0" dirty="0">
                <a:latin typeface="宋体" pitchFamily="2" charset="-122"/>
                <a:ea typeface="宋体" pitchFamily="2" charset="-122"/>
              </a:rPr>
              <a:t>P3</a:t>
            </a:r>
            <a:r>
              <a:rPr lang="zh-CN" altLang="en-US" b="0" dirty="0">
                <a:latin typeface="宋体" pitchFamily="2" charset="-122"/>
                <a:ea typeface="宋体" pitchFamily="2" charset="-122"/>
              </a:rPr>
              <a:t>承担生产者和消费者</a:t>
            </a:r>
            <a:r>
              <a:rPr lang="zh-CN" altLang="en-US" dirty="0">
                <a:latin typeface="宋体" pitchFamily="2" charset="-122"/>
                <a:ea typeface="宋体" pitchFamily="2" charset="-122"/>
              </a:rPr>
              <a:t>双重</a:t>
            </a:r>
            <a:r>
              <a:rPr lang="zh-CN" altLang="en-US" b="0" dirty="0">
                <a:latin typeface="宋体" pitchFamily="2" charset="-122"/>
                <a:ea typeface="宋体" pitchFamily="2" charset="-122"/>
              </a:rPr>
              <a:t>身份；</a:t>
            </a:r>
            <a:endParaRPr lang="en-US" altLang="zh-CN" b="0" dirty="0">
              <a:latin typeface="宋体" pitchFamily="2" charset="-122"/>
              <a:ea typeface="宋体" pitchFamily="2" charset="-122"/>
            </a:endParaRPr>
          </a:p>
          <a:p>
            <a:pPr lvl="1">
              <a:spcAft>
                <a:spcPct val="20000"/>
              </a:spcAft>
              <a:buFont typeface="Wingdings" pitchFamily="2" charset="2"/>
              <a:buChar char="Ø"/>
            </a:pPr>
            <a:r>
              <a:rPr lang="en-US" altLang="zh-CN" b="0" dirty="0">
                <a:latin typeface="宋体" pitchFamily="2" charset="-122"/>
                <a:ea typeface="宋体" pitchFamily="2" charset="-122"/>
              </a:rPr>
              <a:t>P1</a:t>
            </a:r>
            <a:r>
              <a:rPr lang="zh-CN" altLang="en-US" b="0" dirty="0">
                <a:latin typeface="宋体" pitchFamily="2" charset="-122"/>
                <a:ea typeface="宋体" pitchFamily="2" charset="-122"/>
              </a:rPr>
              <a:t>与</a:t>
            </a:r>
            <a:r>
              <a:rPr lang="en-US" altLang="zh-CN" b="0" dirty="0">
                <a:latin typeface="宋体" pitchFamily="2" charset="-122"/>
                <a:ea typeface="宋体" pitchFamily="2" charset="-122"/>
              </a:rPr>
              <a:t>P2</a:t>
            </a:r>
            <a:r>
              <a:rPr lang="zh-CN" altLang="en-US" b="0" dirty="0">
                <a:latin typeface="宋体" pitchFamily="2" charset="-122"/>
                <a:ea typeface="宋体" pitchFamily="2" charset="-122"/>
              </a:rPr>
              <a:t>、</a:t>
            </a:r>
            <a:r>
              <a:rPr lang="en-US" altLang="zh-CN" b="0" dirty="0">
                <a:latin typeface="宋体" pitchFamily="2" charset="-122"/>
                <a:ea typeface="宋体" pitchFamily="2" charset="-122"/>
              </a:rPr>
              <a:t>P3</a:t>
            </a:r>
            <a:r>
              <a:rPr lang="zh-CN" altLang="en-US" b="0" dirty="0">
                <a:latin typeface="宋体" pitchFamily="2" charset="-122"/>
                <a:ea typeface="宋体" pitchFamily="2" charset="-122"/>
              </a:rPr>
              <a:t>之间的关系类似示例</a:t>
            </a:r>
            <a:r>
              <a:rPr lang="en-US" altLang="zh-CN" b="0" dirty="0">
                <a:latin typeface="宋体" pitchFamily="2" charset="-122"/>
                <a:ea typeface="宋体" pitchFamily="2" charset="-122"/>
              </a:rPr>
              <a:t>4——</a:t>
            </a:r>
            <a:r>
              <a:rPr lang="zh-CN" altLang="en-US" dirty="0">
                <a:latin typeface="宋体" pitchFamily="2" charset="-122"/>
                <a:ea typeface="宋体" pitchFamily="2" charset="-122"/>
              </a:rPr>
              <a:t>每个数据消费两次</a:t>
            </a:r>
            <a:r>
              <a:rPr lang="zh-CN" altLang="en-US" b="0" dirty="0">
                <a:latin typeface="宋体" pitchFamily="2" charset="-122"/>
                <a:ea typeface="宋体" pitchFamily="2" charset="-122"/>
              </a:rPr>
              <a:t>；</a:t>
            </a:r>
            <a:endParaRPr lang="en-US" altLang="zh-CN" b="0" dirty="0">
              <a:latin typeface="宋体" pitchFamily="2" charset="-122"/>
              <a:ea typeface="宋体" pitchFamily="2" charset="-122"/>
            </a:endParaRPr>
          </a:p>
          <a:p>
            <a:pPr lvl="1">
              <a:spcAft>
                <a:spcPct val="20000"/>
              </a:spcAft>
              <a:buFont typeface="Wingdings" pitchFamily="2" charset="2"/>
              <a:buChar char="Ø"/>
            </a:pPr>
            <a:r>
              <a:rPr lang="en-US" altLang="zh-CN" b="0" dirty="0">
                <a:latin typeface="宋体" pitchFamily="2" charset="-122"/>
                <a:ea typeface="宋体" pitchFamily="2" charset="-122"/>
              </a:rPr>
              <a:t>P2</a:t>
            </a:r>
            <a:r>
              <a:rPr lang="zh-CN" altLang="en-US" b="0" dirty="0">
                <a:latin typeface="宋体" pitchFamily="2" charset="-122"/>
                <a:ea typeface="宋体" pitchFamily="2" charset="-122"/>
              </a:rPr>
              <a:t>与</a:t>
            </a:r>
            <a:r>
              <a:rPr lang="en-US" altLang="zh-CN" b="0" dirty="0">
                <a:latin typeface="宋体" pitchFamily="2" charset="-122"/>
                <a:ea typeface="宋体" pitchFamily="2" charset="-122"/>
              </a:rPr>
              <a:t>P4</a:t>
            </a:r>
            <a:r>
              <a:rPr lang="zh-CN" altLang="en-US" b="0" dirty="0">
                <a:latin typeface="宋体" pitchFamily="2" charset="-122"/>
                <a:ea typeface="宋体" pitchFamily="2" charset="-122"/>
              </a:rPr>
              <a:t>、</a:t>
            </a:r>
            <a:r>
              <a:rPr lang="en-US" altLang="zh-CN" b="0" dirty="0">
                <a:latin typeface="宋体" pitchFamily="2" charset="-122"/>
                <a:ea typeface="宋体" pitchFamily="2" charset="-122"/>
              </a:rPr>
              <a:t>P3</a:t>
            </a:r>
            <a:r>
              <a:rPr lang="zh-CN" altLang="en-US" b="0" dirty="0">
                <a:latin typeface="宋体" pitchFamily="2" charset="-122"/>
                <a:ea typeface="宋体" pitchFamily="2" charset="-122"/>
              </a:rPr>
              <a:t>与</a:t>
            </a:r>
            <a:r>
              <a:rPr lang="en-US" altLang="zh-CN" b="0" dirty="0">
                <a:latin typeface="宋体" pitchFamily="2" charset="-122"/>
                <a:ea typeface="宋体" pitchFamily="2" charset="-122"/>
              </a:rPr>
              <a:t>P4</a:t>
            </a:r>
            <a:r>
              <a:rPr lang="zh-CN" altLang="en-US" b="0" dirty="0">
                <a:latin typeface="宋体" pitchFamily="2" charset="-122"/>
                <a:ea typeface="宋体" pitchFamily="2" charset="-122"/>
              </a:rPr>
              <a:t>之间为典型的生产者</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消费者问题。</a:t>
            </a:r>
          </a:p>
        </p:txBody>
      </p:sp>
    </p:spTree>
    <p:extLst>
      <p:ext uri="{BB962C8B-B14F-4D97-AF65-F5344CB8AC3E}">
        <p14:creationId xmlns:p14="http://schemas.microsoft.com/office/powerpoint/2010/main" val="2064355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2.15 </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生产者</a:t>
            </a:r>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消费者问题</a:t>
            </a: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539552" y="2060848"/>
            <a:ext cx="3456384" cy="3240360"/>
          </a:xfrm>
          <a:ln>
            <a:solidFill>
              <a:schemeClr val="tx1"/>
            </a:solidFill>
          </a:ln>
        </p:spPr>
        <p:txBody>
          <a:bodyPr/>
          <a:lstStyle/>
          <a:p>
            <a:pPr algn="just">
              <a:lnSpc>
                <a:spcPct val="120000"/>
              </a:lnSpc>
              <a:spcBef>
                <a:spcPct val="0"/>
              </a:spcBef>
              <a:buNone/>
            </a:pP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信号量设置</a:t>
            </a:r>
            <a:endParaRPr lang="en-US" altLang="zh-CN" sz="1800" dirty="0">
              <a:solidFill>
                <a:srgbClr val="000000"/>
              </a:solidFill>
              <a:ea typeface="仿宋_GB2312" pitchFamily="49" charset="-122"/>
            </a:endParaRPr>
          </a:p>
          <a:p>
            <a:pPr algn="just">
              <a:lnSpc>
                <a:spcPct val="120000"/>
              </a:lnSpc>
              <a:spcBef>
                <a:spcPct val="0"/>
              </a:spcBef>
              <a:buNone/>
            </a:pPr>
            <a:r>
              <a:rPr lang="en-US" altLang="zh-CN"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empty_P12 = 1;</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full_P12 = 0;</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empty_P13 = 1;</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full_P13 = 0;</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empty_P24 = 1;</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full_P24 = 0;</a:t>
            </a:r>
            <a:endParaRPr lang="zh-CN" altLang="en-US" sz="1800" b="0" dirty="0">
              <a:solidFill>
                <a:srgbClr val="000000"/>
              </a:solidFill>
              <a:ea typeface="仿宋_GB2312" pitchFamily="49" charset="-122"/>
            </a:endParaRPr>
          </a:p>
          <a:p>
            <a:pPr algn="just">
              <a:lnSpc>
                <a:spcPct val="120000"/>
              </a:lnSpc>
              <a:spcBef>
                <a:spcPct val="0"/>
              </a:spcBef>
              <a:buNone/>
            </a:pPr>
            <a:r>
              <a:rPr lang="en-US" altLang="zh-CN"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empty_P34 = 1;</a:t>
            </a:r>
            <a:endParaRPr lang="zh-CN" altLang="en-US" sz="1800" b="0" dirty="0">
              <a:solidFill>
                <a:srgbClr val="000000"/>
              </a:solidFill>
              <a:ea typeface="仿宋_GB2312" pitchFamily="49" charset="-122"/>
            </a:endParaRPr>
          </a:p>
          <a:p>
            <a:pPr algn="just">
              <a:lnSpc>
                <a:spcPct val="120000"/>
              </a:lnSpc>
              <a:spcBef>
                <a:spcPct val="0"/>
              </a:spcBef>
              <a:buNone/>
            </a:pPr>
            <a:r>
              <a:rPr lang="zh-CN" altLang="en-US" sz="1800" b="0" dirty="0">
                <a:solidFill>
                  <a:srgbClr val="000000"/>
                </a:solidFill>
                <a:ea typeface="仿宋_GB2312" pitchFamily="49" charset="-122"/>
              </a:rPr>
              <a:t>    </a:t>
            </a:r>
            <a:r>
              <a:rPr lang="en-US" altLang="zh-CN" sz="1800" b="0" dirty="0" err="1">
                <a:solidFill>
                  <a:srgbClr val="000000"/>
                </a:solidFill>
                <a:ea typeface="仿宋_GB2312" pitchFamily="49" charset="-122"/>
              </a:rPr>
              <a:t>semapphore</a:t>
            </a:r>
            <a:r>
              <a:rPr lang="en-US" altLang="zh-CN" sz="1800" b="0" dirty="0">
                <a:solidFill>
                  <a:srgbClr val="000000"/>
                </a:solidFill>
                <a:ea typeface="仿宋_GB2312" pitchFamily="49" charset="-122"/>
              </a:rPr>
              <a:t> full_P34 = 0;</a:t>
            </a:r>
            <a:endParaRPr lang="zh-CN" altLang="en-US" sz="1800" b="0" dirty="0">
              <a:solidFill>
                <a:srgbClr val="000000"/>
              </a:solidFill>
              <a:ea typeface="仿宋_GB2312" pitchFamily="49" charset="-122"/>
            </a:endParaRPr>
          </a:p>
          <a:p>
            <a:pPr algn="just">
              <a:spcBef>
                <a:spcPct val="0"/>
              </a:spcBef>
              <a:buFontTx/>
              <a:buNone/>
            </a:pPr>
            <a:endParaRPr lang="en-US" altLang="zh-CN" sz="1800" dirty="0">
              <a:solidFill>
                <a:srgbClr val="000000"/>
              </a:solidFill>
              <a:ea typeface="仿宋_GB2312" pitchFamily="49" charset="-122"/>
            </a:endParaRPr>
          </a:p>
        </p:txBody>
      </p:sp>
      <p:sp>
        <p:nvSpPr>
          <p:cNvPr id="4" name="内容占位符 2"/>
          <p:cNvSpPr>
            <a:spLocks noGrp="1"/>
          </p:cNvSpPr>
          <p:nvPr>
            <p:ph idx="4294967295"/>
          </p:nvPr>
        </p:nvSpPr>
        <p:spPr>
          <a:xfrm>
            <a:off x="5076056" y="2060848"/>
            <a:ext cx="3549080" cy="3312368"/>
          </a:xfrm>
          <a:ln>
            <a:solidFill>
              <a:schemeClr val="tx1"/>
            </a:solidFill>
          </a:ln>
        </p:spPr>
        <p:txBody>
          <a:bodyPr/>
          <a:lstStyle/>
          <a:p>
            <a:pPr algn="just">
              <a:spcBef>
                <a:spcPct val="0"/>
              </a:spcBef>
              <a:buFontTx/>
              <a:buNone/>
            </a:pPr>
            <a:r>
              <a:rPr lang="en-US" altLang="zh-CN" sz="1800" b="0" dirty="0">
                <a:solidFill>
                  <a:srgbClr val="000000"/>
                </a:solidFill>
                <a:ea typeface="仿宋_GB2312" pitchFamily="49" charset="-122"/>
              </a:rPr>
              <a:t>P1(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while (1) {</a:t>
            </a:r>
          </a:p>
          <a:p>
            <a:pPr algn="just">
              <a:spcBef>
                <a:spcPct val="0"/>
              </a:spcBef>
              <a:buFontTx/>
              <a:buNone/>
            </a:pPr>
            <a:r>
              <a:rPr lang="zh-CN" altLang="en-US" sz="1800" b="0" dirty="0">
                <a:solidFill>
                  <a:srgbClr val="000000"/>
                </a:solidFill>
                <a:ea typeface="仿宋_GB2312" pitchFamily="49" charset="-122"/>
              </a:rPr>
              <a:t>            产生随机数</a:t>
            </a:r>
            <a:r>
              <a:rPr lang="en-US" altLang="zh-CN" sz="1800" b="0" dirty="0">
                <a:solidFill>
                  <a:srgbClr val="000000"/>
                </a:solidFill>
                <a:ea typeface="仿宋_GB2312" pitchFamily="49" charset="-122"/>
              </a:rPr>
              <a:t>X;</a:t>
            </a:r>
          </a:p>
          <a:p>
            <a:pPr algn="just">
              <a:spcBef>
                <a:spcPct val="0"/>
              </a:spcBef>
              <a:buFontTx/>
              <a:buNone/>
            </a:pPr>
            <a:r>
              <a:rPr lang="en-US" altLang="zh-CN" sz="1800" b="0" dirty="0">
                <a:solidFill>
                  <a:srgbClr val="000000"/>
                </a:solidFill>
                <a:ea typeface="仿宋_GB2312" pitchFamily="49" charset="-122"/>
              </a:rPr>
              <a:t>            P(empty_P12);</a:t>
            </a:r>
          </a:p>
          <a:p>
            <a:pPr algn="just">
              <a:spcBef>
                <a:spcPct val="0"/>
              </a:spcBef>
              <a:buFontTx/>
              <a:buNone/>
            </a:pPr>
            <a:r>
              <a:rPr lang="en-US" altLang="zh-CN" sz="1800" b="0" dirty="0">
                <a:solidFill>
                  <a:srgbClr val="000000"/>
                </a:solidFill>
                <a:ea typeface="仿宋_GB2312" pitchFamily="49" charset="-122"/>
              </a:rPr>
              <a:t>            P(empty_P13);</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将随机数</a:t>
            </a:r>
            <a:r>
              <a:rPr lang="en-US" altLang="zh-CN" sz="1800" b="0" dirty="0">
                <a:solidFill>
                  <a:srgbClr val="000000"/>
                </a:solidFill>
                <a:ea typeface="仿宋_GB2312" pitchFamily="49" charset="-122"/>
              </a:rPr>
              <a:t>X</a:t>
            </a:r>
            <a:r>
              <a:rPr lang="zh-CN" altLang="en-US" sz="1800" b="0" dirty="0">
                <a:solidFill>
                  <a:srgbClr val="000000"/>
                </a:solidFill>
                <a:ea typeface="仿宋_GB2312" pitchFamily="49" charset="-122"/>
              </a:rPr>
              <a:t>放入缓冲区</a:t>
            </a:r>
            <a:r>
              <a:rPr lang="en-US" altLang="zh-CN" sz="1800" b="0" dirty="0">
                <a:solidFill>
                  <a:srgbClr val="000000"/>
                </a:solidFill>
                <a:ea typeface="仿宋_GB2312" pitchFamily="49" charset="-122"/>
              </a:rPr>
              <a:t>A</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V(full_P12);</a:t>
            </a:r>
          </a:p>
          <a:p>
            <a:pPr algn="just">
              <a:spcBef>
                <a:spcPct val="0"/>
              </a:spcBef>
              <a:buFontTx/>
              <a:buNone/>
            </a:pPr>
            <a:r>
              <a:rPr lang="en-US" altLang="zh-CN" sz="1800" b="0" dirty="0">
                <a:solidFill>
                  <a:srgbClr val="000000"/>
                </a:solidFill>
                <a:ea typeface="仿宋_GB2312" pitchFamily="49" charset="-122"/>
              </a:rPr>
              <a:t>            V(full_P13);</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407722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circle(in)">
                                      <p:cBhvr>
                                        <p:cTn id="52" dur="20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circle(in)">
                                      <p:cBhvr>
                                        <p:cTn id="57" dur="20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circle(in)">
                                      <p:cBhvr>
                                        <p:cTn id="62" dur="20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circle(in)">
                                      <p:cBhvr>
                                        <p:cTn id="67" dur="20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circle(in)">
                                      <p:cBhvr>
                                        <p:cTn id="72" dur="2000"/>
                                        <p:tgtEl>
                                          <p:spTgt spid="4">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circle(in)">
                                      <p:cBhvr>
                                        <p:cTn id="77" dur="2000"/>
                                        <p:tgtEl>
                                          <p:spTgt spid="4">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circle(in)">
                                      <p:cBhvr>
                                        <p:cTn id="82" dur="2000"/>
                                        <p:tgtEl>
                                          <p:spTgt spid="4">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circle(in)">
                                      <p:cBhvr>
                                        <p:cTn id="87" dur="2000"/>
                                        <p:tgtEl>
                                          <p:spTgt spid="4">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4">
                                            <p:txEl>
                                              <p:pRg st="8" end="8"/>
                                            </p:txEl>
                                          </p:spTgt>
                                        </p:tgtEl>
                                        <p:attrNameLst>
                                          <p:attrName>style.visibility</p:attrName>
                                        </p:attrNameLst>
                                      </p:cBhvr>
                                      <p:to>
                                        <p:strVal val="visible"/>
                                      </p:to>
                                    </p:set>
                                    <p:animEffect transition="in" filter="circle(in)">
                                      <p:cBhvr>
                                        <p:cTn id="92" dur="2000"/>
                                        <p:tgtEl>
                                          <p:spTgt spid="4">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
                                            <p:txEl>
                                              <p:pRg st="9" end="9"/>
                                            </p:txEl>
                                          </p:spTgt>
                                        </p:tgtEl>
                                        <p:attrNameLst>
                                          <p:attrName>style.visibility</p:attrName>
                                        </p:attrNameLst>
                                      </p:cBhvr>
                                      <p:to>
                                        <p:strVal val="visible"/>
                                      </p:to>
                                    </p:set>
                                    <p:animEffect transition="in" filter="circle(in)">
                                      <p:cBhvr>
                                        <p:cTn id="97" dur="2000"/>
                                        <p:tgtEl>
                                          <p:spTgt spid="4">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nodeType="clickEffect">
                                  <p:stCondLst>
                                    <p:cond delay="0"/>
                                  </p:stCondLst>
                                  <p:childTnLst>
                                    <p:set>
                                      <p:cBhvr>
                                        <p:cTn id="101" dur="1" fill="hold">
                                          <p:stCondLst>
                                            <p:cond delay="0"/>
                                          </p:stCondLst>
                                        </p:cTn>
                                        <p:tgtEl>
                                          <p:spTgt spid="4">
                                            <p:txEl>
                                              <p:pRg st="10" end="10"/>
                                            </p:txEl>
                                          </p:spTgt>
                                        </p:tgtEl>
                                        <p:attrNameLst>
                                          <p:attrName>style.visibility</p:attrName>
                                        </p:attrNameLst>
                                      </p:cBhvr>
                                      <p:to>
                                        <p:strVal val="visible"/>
                                      </p:to>
                                    </p:set>
                                    <p:animEffect transition="in" filter="circle(in)">
                                      <p:cBhvr>
                                        <p:cTn id="102"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2.15 </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生产者</a:t>
            </a:r>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消费者问题</a:t>
            </a: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323528" y="1412776"/>
            <a:ext cx="3888432" cy="4021907"/>
          </a:xfrm>
          <a:ln>
            <a:solidFill>
              <a:schemeClr val="tx1"/>
            </a:solidFill>
          </a:ln>
        </p:spPr>
        <p:txBody>
          <a:bodyPr/>
          <a:lstStyle/>
          <a:p>
            <a:pPr algn="just">
              <a:spcBef>
                <a:spcPct val="0"/>
              </a:spcBef>
              <a:buFontTx/>
              <a:buNone/>
            </a:pPr>
            <a:r>
              <a:rPr lang="en-US" altLang="zh-CN" sz="1800" b="0" dirty="0">
                <a:solidFill>
                  <a:srgbClr val="000000"/>
                </a:solidFill>
                <a:ea typeface="仿宋_GB2312" pitchFamily="49" charset="-122"/>
              </a:rPr>
              <a:t>P2(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while(1) {</a:t>
            </a:r>
          </a:p>
          <a:p>
            <a:pPr algn="just">
              <a:spcBef>
                <a:spcPct val="0"/>
              </a:spcBef>
              <a:buFontTx/>
              <a:buNone/>
            </a:pPr>
            <a:r>
              <a:rPr lang="en-US" altLang="zh-CN" sz="1800" b="0" dirty="0">
                <a:solidFill>
                  <a:srgbClr val="000000"/>
                </a:solidFill>
                <a:ea typeface="仿宋_GB2312" pitchFamily="49" charset="-122"/>
              </a:rPr>
              <a:t>            P(full_P12);</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从缓冲区</a:t>
            </a:r>
            <a:r>
              <a:rPr lang="en-US" altLang="zh-CN" sz="1800" b="0" dirty="0">
                <a:solidFill>
                  <a:srgbClr val="000000"/>
                </a:solidFill>
                <a:ea typeface="仿宋_GB2312" pitchFamily="49" charset="-122"/>
              </a:rPr>
              <a:t>A</a:t>
            </a:r>
            <a:r>
              <a:rPr lang="zh-CN" altLang="en-US" sz="1800" b="0" dirty="0">
                <a:solidFill>
                  <a:srgbClr val="000000"/>
                </a:solidFill>
                <a:ea typeface="仿宋_GB2312" pitchFamily="49" charset="-122"/>
              </a:rPr>
              <a:t>中读取数据</a:t>
            </a:r>
            <a:r>
              <a:rPr lang="en-US" altLang="zh-CN" sz="1800" b="0" dirty="0">
                <a:solidFill>
                  <a:srgbClr val="000000"/>
                </a:solidFill>
                <a:ea typeface="仿宋_GB2312" pitchFamily="49" charset="-122"/>
              </a:rPr>
              <a:t>X</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V(empty_P12);</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计算</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2</a:t>
            </a:r>
            <a:r>
              <a:rPr lang="en-US" altLang="zh-CN" sz="1800" b="0" dirty="0">
                <a:solidFill>
                  <a:srgbClr val="000000"/>
                </a:solidFill>
                <a:ea typeface="仿宋_GB2312" pitchFamily="49" charset="-122"/>
              </a:rPr>
              <a:t>;</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P(emtpty_P24);</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将数据</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2</a:t>
            </a:r>
            <a:r>
              <a:rPr lang="zh-CN" altLang="en-US" sz="1800" b="0" dirty="0">
                <a:solidFill>
                  <a:srgbClr val="000000"/>
                </a:solidFill>
                <a:ea typeface="仿宋_GB2312" pitchFamily="49" charset="-122"/>
              </a:rPr>
              <a:t>放入缓冲区</a:t>
            </a:r>
            <a:r>
              <a:rPr lang="en-US" altLang="zh-CN" sz="1800" b="0" dirty="0">
                <a:solidFill>
                  <a:srgbClr val="000000"/>
                </a:solidFill>
                <a:ea typeface="仿宋_GB2312" pitchFamily="49" charset="-122"/>
              </a:rPr>
              <a:t>B</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V(full_P24);</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endParaRPr lang="en-US" altLang="zh-CN" sz="1800" dirty="0">
              <a:solidFill>
                <a:srgbClr val="000000"/>
              </a:solidFill>
              <a:ea typeface="仿宋_GB2312" pitchFamily="49" charset="-122"/>
            </a:endParaRPr>
          </a:p>
        </p:txBody>
      </p:sp>
      <p:sp>
        <p:nvSpPr>
          <p:cNvPr id="4" name="内容占位符 2"/>
          <p:cNvSpPr>
            <a:spLocks noGrp="1"/>
          </p:cNvSpPr>
          <p:nvPr>
            <p:ph idx="4294967295"/>
          </p:nvPr>
        </p:nvSpPr>
        <p:spPr>
          <a:xfrm>
            <a:off x="4932040" y="1412776"/>
            <a:ext cx="3888432" cy="4021907"/>
          </a:xfrm>
          <a:ln>
            <a:solidFill>
              <a:schemeClr val="tx1"/>
            </a:solidFill>
          </a:ln>
        </p:spPr>
        <p:txBody>
          <a:bodyPr/>
          <a:lstStyle/>
          <a:p>
            <a:pPr algn="just">
              <a:spcBef>
                <a:spcPct val="0"/>
              </a:spcBef>
              <a:buFontTx/>
              <a:buNone/>
            </a:pPr>
            <a:r>
              <a:rPr lang="en-US" altLang="zh-CN" sz="1800" b="0" dirty="0">
                <a:solidFill>
                  <a:srgbClr val="000000"/>
                </a:solidFill>
                <a:ea typeface="仿宋_GB2312" pitchFamily="49" charset="-122"/>
              </a:rPr>
              <a:t>P3(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while(1) {</a:t>
            </a:r>
          </a:p>
          <a:p>
            <a:pPr algn="just">
              <a:spcBef>
                <a:spcPct val="0"/>
              </a:spcBef>
              <a:buFontTx/>
              <a:buNone/>
            </a:pPr>
            <a:r>
              <a:rPr lang="en-US" altLang="zh-CN" sz="1800" b="0" dirty="0">
                <a:solidFill>
                  <a:srgbClr val="000000"/>
                </a:solidFill>
                <a:ea typeface="仿宋_GB2312" pitchFamily="49" charset="-122"/>
              </a:rPr>
              <a:t>            P(full_P13);</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从缓冲区</a:t>
            </a:r>
            <a:r>
              <a:rPr lang="en-US" altLang="zh-CN" sz="1800" b="0" dirty="0">
                <a:solidFill>
                  <a:srgbClr val="000000"/>
                </a:solidFill>
                <a:ea typeface="仿宋_GB2312" pitchFamily="49" charset="-122"/>
              </a:rPr>
              <a:t>A</a:t>
            </a:r>
            <a:r>
              <a:rPr lang="zh-CN" altLang="en-US" sz="1800" b="0" dirty="0">
                <a:solidFill>
                  <a:srgbClr val="000000"/>
                </a:solidFill>
                <a:ea typeface="仿宋_GB2312" pitchFamily="49" charset="-122"/>
              </a:rPr>
              <a:t>中读取数据</a:t>
            </a:r>
            <a:r>
              <a:rPr lang="en-US" altLang="zh-CN" sz="1800" b="0" dirty="0">
                <a:solidFill>
                  <a:srgbClr val="000000"/>
                </a:solidFill>
                <a:ea typeface="仿宋_GB2312" pitchFamily="49" charset="-122"/>
              </a:rPr>
              <a:t>X</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V(empty_P13);</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计算</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3</a:t>
            </a:r>
            <a:r>
              <a:rPr lang="en-US" altLang="zh-CN" sz="1800" b="0" dirty="0">
                <a:solidFill>
                  <a:srgbClr val="000000"/>
                </a:solidFill>
                <a:ea typeface="仿宋_GB2312" pitchFamily="49" charset="-122"/>
              </a:rPr>
              <a:t>;</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P(emtpty_P34);</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将数据</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3</a:t>
            </a:r>
            <a:r>
              <a:rPr lang="zh-CN" altLang="en-US" sz="1800" b="0" dirty="0">
                <a:solidFill>
                  <a:srgbClr val="000000"/>
                </a:solidFill>
                <a:ea typeface="仿宋_GB2312" pitchFamily="49" charset="-122"/>
              </a:rPr>
              <a:t>放入缓冲区</a:t>
            </a:r>
            <a:r>
              <a:rPr lang="en-US" altLang="zh-CN" sz="1800" b="0" dirty="0">
                <a:solidFill>
                  <a:srgbClr val="000000"/>
                </a:solidFill>
                <a:ea typeface="仿宋_GB2312" pitchFamily="49" charset="-122"/>
              </a:rPr>
              <a:t>C</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V(full_P34);</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89561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circle(in)">
                                      <p:cBhvr>
                                        <p:cTn id="77" dur="2000"/>
                                        <p:tgtEl>
                                          <p:spTgt spid="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
                                            <p:txEl>
                                              <p:pRg st="1" end="1"/>
                                            </p:txEl>
                                          </p:spTgt>
                                        </p:tgtEl>
                                        <p:attrNameLst>
                                          <p:attrName>style.visibility</p:attrName>
                                        </p:attrNameLst>
                                      </p:cBhvr>
                                      <p:to>
                                        <p:strVal val="visible"/>
                                      </p:to>
                                    </p:set>
                                    <p:animEffect transition="in" filter="circle(in)">
                                      <p:cBhvr>
                                        <p:cTn id="82" dur="2000"/>
                                        <p:tgtEl>
                                          <p:spTgt spid="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4">
                                            <p:txEl>
                                              <p:pRg st="2" end="2"/>
                                            </p:txEl>
                                          </p:spTgt>
                                        </p:tgtEl>
                                        <p:attrNameLst>
                                          <p:attrName>style.visibility</p:attrName>
                                        </p:attrNameLst>
                                      </p:cBhvr>
                                      <p:to>
                                        <p:strVal val="visible"/>
                                      </p:to>
                                    </p:set>
                                    <p:animEffect transition="in" filter="circle(in)">
                                      <p:cBhvr>
                                        <p:cTn id="87" dur="2000"/>
                                        <p:tgtEl>
                                          <p:spTgt spid="4">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4">
                                            <p:txEl>
                                              <p:pRg st="3" end="3"/>
                                            </p:txEl>
                                          </p:spTgt>
                                        </p:tgtEl>
                                        <p:attrNameLst>
                                          <p:attrName>style.visibility</p:attrName>
                                        </p:attrNameLst>
                                      </p:cBhvr>
                                      <p:to>
                                        <p:strVal val="visible"/>
                                      </p:to>
                                    </p:set>
                                    <p:animEffect transition="in" filter="circle(in)">
                                      <p:cBhvr>
                                        <p:cTn id="92" dur="2000"/>
                                        <p:tgtEl>
                                          <p:spTgt spid="4">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circle(in)">
                                      <p:cBhvr>
                                        <p:cTn id="97" dur="20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circle(in)">
                                      <p:cBhvr>
                                        <p:cTn id="102" dur="20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4">
                                            <p:txEl>
                                              <p:pRg st="6" end="6"/>
                                            </p:txEl>
                                          </p:spTgt>
                                        </p:tgtEl>
                                        <p:attrNameLst>
                                          <p:attrName>style.visibility</p:attrName>
                                        </p:attrNameLst>
                                      </p:cBhvr>
                                      <p:to>
                                        <p:strVal val="visible"/>
                                      </p:to>
                                    </p:set>
                                    <p:animEffect transition="in" filter="circle(in)">
                                      <p:cBhvr>
                                        <p:cTn id="107" dur="2000"/>
                                        <p:tgtEl>
                                          <p:spTgt spid="4">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6" presetClass="entr" presetSubtype="16" fill="hold" nodeType="clickEffect">
                                  <p:stCondLst>
                                    <p:cond delay="0"/>
                                  </p:stCondLst>
                                  <p:childTnLst>
                                    <p:set>
                                      <p:cBhvr>
                                        <p:cTn id="111" dur="1" fill="hold">
                                          <p:stCondLst>
                                            <p:cond delay="0"/>
                                          </p:stCondLst>
                                        </p:cTn>
                                        <p:tgtEl>
                                          <p:spTgt spid="4">
                                            <p:txEl>
                                              <p:pRg st="7" end="7"/>
                                            </p:txEl>
                                          </p:spTgt>
                                        </p:tgtEl>
                                        <p:attrNameLst>
                                          <p:attrName>style.visibility</p:attrName>
                                        </p:attrNameLst>
                                      </p:cBhvr>
                                      <p:to>
                                        <p:strVal val="visible"/>
                                      </p:to>
                                    </p:set>
                                    <p:animEffect transition="in" filter="circle(in)">
                                      <p:cBhvr>
                                        <p:cTn id="112" dur="2000"/>
                                        <p:tgtEl>
                                          <p:spTgt spid="4">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nodeType="clickEffect">
                                  <p:stCondLst>
                                    <p:cond delay="0"/>
                                  </p:stCondLst>
                                  <p:childTnLst>
                                    <p:set>
                                      <p:cBhvr>
                                        <p:cTn id="116" dur="1" fill="hold">
                                          <p:stCondLst>
                                            <p:cond delay="0"/>
                                          </p:stCondLst>
                                        </p:cTn>
                                        <p:tgtEl>
                                          <p:spTgt spid="4">
                                            <p:txEl>
                                              <p:pRg st="8" end="8"/>
                                            </p:txEl>
                                          </p:spTgt>
                                        </p:tgtEl>
                                        <p:attrNameLst>
                                          <p:attrName>style.visibility</p:attrName>
                                        </p:attrNameLst>
                                      </p:cBhvr>
                                      <p:to>
                                        <p:strVal val="visible"/>
                                      </p:to>
                                    </p:set>
                                    <p:animEffect transition="in" filter="circle(in)">
                                      <p:cBhvr>
                                        <p:cTn id="117" dur="2000"/>
                                        <p:tgtEl>
                                          <p:spTgt spid="4">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6" presetClass="entr" presetSubtype="16" fill="hold" nodeType="clickEffect">
                                  <p:stCondLst>
                                    <p:cond delay="0"/>
                                  </p:stCondLst>
                                  <p:childTnLst>
                                    <p:set>
                                      <p:cBhvr>
                                        <p:cTn id="121" dur="1" fill="hold">
                                          <p:stCondLst>
                                            <p:cond delay="0"/>
                                          </p:stCondLst>
                                        </p:cTn>
                                        <p:tgtEl>
                                          <p:spTgt spid="4">
                                            <p:txEl>
                                              <p:pRg st="9" end="9"/>
                                            </p:txEl>
                                          </p:spTgt>
                                        </p:tgtEl>
                                        <p:attrNameLst>
                                          <p:attrName>style.visibility</p:attrName>
                                        </p:attrNameLst>
                                      </p:cBhvr>
                                      <p:to>
                                        <p:strVal val="visible"/>
                                      </p:to>
                                    </p:set>
                                    <p:animEffect transition="in" filter="circle(in)">
                                      <p:cBhvr>
                                        <p:cTn id="122" dur="2000"/>
                                        <p:tgtEl>
                                          <p:spTgt spid="4">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nodeType="clickEffect">
                                  <p:stCondLst>
                                    <p:cond delay="0"/>
                                  </p:stCondLst>
                                  <p:childTnLst>
                                    <p:set>
                                      <p:cBhvr>
                                        <p:cTn id="126" dur="1" fill="hold">
                                          <p:stCondLst>
                                            <p:cond delay="0"/>
                                          </p:stCondLst>
                                        </p:cTn>
                                        <p:tgtEl>
                                          <p:spTgt spid="4">
                                            <p:txEl>
                                              <p:pRg st="10" end="10"/>
                                            </p:txEl>
                                          </p:spTgt>
                                        </p:tgtEl>
                                        <p:attrNameLst>
                                          <p:attrName>style.visibility</p:attrName>
                                        </p:attrNameLst>
                                      </p:cBhvr>
                                      <p:to>
                                        <p:strVal val="visible"/>
                                      </p:to>
                                    </p:set>
                                    <p:animEffect transition="in" filter="circle(in)">
                                      <p:cBhvr>
                                        <p:cTn id="127" dur="2000"/>
                                        <p:tgtEl>
                                          <p:spTgt spid="4">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6" presetClass="entr" presetSubtype="16" fill="hold" nodeType="clickEffect">
                                  <p:stCondLst>
                                    <p:cond delay="0"/>
                                  </p:stCondLst>
                                  <p:childTnLst>
                                    <p:set>
                                      <p:cBhvr>
                                        <p:cTn id="131" dur="1" fill="hold">
                                          <p:stCondLst>
                                            <p:cond delay="0"/>
                                          </p:stCondLst>
                                        </p:cTn>
                                        <p:tgtEl>
                                          <p:spTgt spid="4">
                                            <p:txEl>
                                              <p:pRg st="11" end="11"/>
                                            </p:txEl>
                                          </p:spTgt>
                                        </p:tgtEl>
                                        <p:attrNameLst>
                                          <p:attrName>style.visibility</p:attrName>
                                        </p:attrNameLst>
                                      </p:cBhvr>
                                      <p:to>
                                        <p:strVal val="visible"/>
                                      </p:to>
                                    </p:set>
                                    <p:animEffect transition="in" filter="circle(in)">
                                      <p:cBhvr>
                                        <p:cTn id="132" dur="2000"/>
                                        <p:tgtEl>
                                          <p:spTgt spid="4">
                                            <p:txEl>
                                              <p:pRg st="11" end="1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nodeType="clickEffect">
                                  <p:stCondLst>
                                    <p:cond delay="0"/>
                                  </p:stCondLst>
                                  <p:childTnLst>
                                    <p:set>
                                      <p:cBhvr>
                                        <p:cTn id="136" dur="1" fill="hold">
                                          <p:stCondLst>
                                            <p:cond delay="0"/>
                                          </p:stCondLst>
                                        </p:cTn>
                                        <p:tgtEl>
                                          <p:spTgt spid="4">
                                            <p:txEl>
                                              <p:pRg st="12" end="12"/>
                                            </p:txEl>
                                          </p:spTgt>
                                        </p:tgtEl>
                                        <p:attrNameLst>
                                          <p:attrName>style.visibility</p:attrName>
                                        </p:attrNameLst>
                                      </p:cBhvr>
                                      <p:to>
                                        <p:strVal val="visible"/>
                                      </p:to>
                                    </p:set>
                                    <p:animEffect transition="in" filter="circle(in)">
                                      <p:cBhvr>
                                        <p:cTn id="137" dur="2000"/>
                                        <p:tgtEl>
                                          <p:spTgt spid="4">
                                            <p:txEl>
                                              <p:pRg st="12" end="12"/>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6" presetClass="entr" presetSubtype="16" fill="hold" nodeType="clickEffect">
                                  <p:stCondLst>
                                    <p:cond delay="0"/>
                                  </p:stCondLst>
                                  <p:childTnLst>
                                    <p:set>
                                      <p:cBhvr>
                                        <p:cTn id="141" dur="1" fill="hold">
                                          <p:stCondLst>
                                            <p:cond delay="0"/>
                                          </p:stCondLst>
                                        </p:cTn>
                                        <p:tgtEl>
                                          <p:spTgt spid="4">
                                            <p:txEl>
                                              <p:pRg st="13" end="13"/>
                                            </p:txEl>
                                          </p:spTgt>
                                        </p:tgtEl>
                                        <p:attrNameLst>
                                          <p:attrName>style.visibility</p:attrName>
                                        </p:attrNameLst>
                                      </p:cBhvr>
                                      <p:to>
                                        <p:strVal val="visible"/>
                                      </p:to>
                                    </p:set>
                                    <p:animEffect transition="in" filter="circle(in)">
                                      <p:cBhvr>
                                        <p:cTn id="142" dur="20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pPr eaLnBrk="1" hangingPunct="1"/>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2.15 </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生产者</a:t>
            </a:r>
            <a:r>
              <a:rPr lang="en-US"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a:t>
            </a:r>
            <a:r>
              <a:rPr lang="en-US" altLang="en-US" sz="4000" b="1" dirty="0" err="1">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消费者问题</a:t>
            </a:r>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3" name="内容占位符 2"/>
          <p:cNvSpPr>
            <a:spLocks noGrp="1"/>
          </p:cNvSpPr>
          <p:nvPr>
            <p:ph idx="4294967295"/>
          </p:nvPr>
        </p:nvSpPr>
        <p:spPr>
          <a:xfrm>
            <a:off x="323528" y="1412776"/>
            <a:ext cx="3888432" cy="4021907"/>
          </a:xfrm>
          <a:ln>
            <a:solidFill>
              <a:schemeClr val="tx1"/>
            </a:solidFill>
          </a:ln>
        </p:spPr>
        <p:txBody>
          <a:bodyPr/>
          <a:lstStyle/>
          <a:p>
            <a:pPr algn="just">
              <a:spcBef>
                <a:spcPct val="0"/>
              </a:spcBef>
              <a:buFontTx/>
              <a:buNone/>
            </a:pPr>
            <a:r>
              <a:rPr lang="en-US" altLang="zh-CN" sz="1800" b="0" dirty="0">
                <a:solidFill>
                  <a:srgbClr val="000000"/>
                </a:solidFill>
                <a:ea typeface="仿宋_GB2312" pitchFamily="49" charset="-122"/>
              </a:rPr>
              <a:t>P4(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while(1) {</a:t>
            </a:r>
          </a:p>
          <a:p>
            <a:pPr algn="just">
              <a:spcBef>
                <a:spcPct val="0"/>
              </a:spcBef>
              <a:buFontTx/>
              <a:buNone/>
            </a:pPr>
            <a:r>
              <a:rPr lang="en-US" altLang="zh-CN" sz="1800" b="0" dirty="0">
                <a:solidFill>
                  <a:srgbClr val="000000"/>
                </a:solidFill>
                <a:ea typeface="仿宋_GB2312" pitchFamily="49" charset="-122"/>
              </a:rPr>
              <a:t>            P(full_P24);</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从缓冲区</a:t>
            </a:r>
            <a:r>
              <a:rPr lang="en-US" altLang="zh-CN" sz="1800" b="0" dirty="0">
                <a:solidFill>
                  <a:srgbClr val="000000"/>
                </a:solidFill>
                <a:ea typeface="仿宋_GB2312" pitchFamily="49" charset="-122"/>
              </a:rPr>
              <a:t>B</a:t>
            </a:r>
            <a:r>
              <a:rPr lang="zh-CN" altLang="en-US" sz="1800" b="0" dirty="0">
                <a:solidFill>
                  <a:srgbClr val="000000"/>
                </a:solidFill>
                <a:ea typeface="仿宋_GB2312" pitchFamily="49" charset="-122"/>
              </a:rPr>
              <a:t>中读取数据</a:t>
            </a:r>
            <a:r>
              <a:rPr lang="en-US" altLang="zh-CN" sz="1800" b="0" dirty="0">
                <a:solidFill>
                  <a:srgbClr val="000000"/>
                </a:solidFill>
                <a:ea typeface="仿宋_GB2312" pitchFamily="49" charset="-122"/>
              </a:rPr>
              <a:t>X2</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V(empty_P24);</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P(full_P34);</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从缓冲区</a:t>
            </a:r>
            <a:r>
              <a:rPr lang="en-US" altLang="zh-CN" sz="1800" b="0" dirty="0">
                <a:solidFill>
                  <a:srgbClr val="000000"/>
                </a:solidFill>
                <a:ea typeface="仿宋_GB2312" pitchFamily="49" charset="-122"/>
              </a:rPr>
              <a:t>C</a:t>
            </a:r>
            <a:r>
              <a:rPr lang="zh-CN" altLang="en-US" sz="1800" b="0" dirty="0">
                <a:solidFill>
                  <a:srgbClr val="000000"/>
                </a:solidFill>
                <a:ea typeface="仿宋_GB2312" pitchFamily="49" charset="-122"/>
              </a:rPr>
              <a:t>中读取数据</a:t>
            </a:r>
            <a:r>
              <a:rPr lang="en-US" altLang="zh-CN" sz="1800" b="0" dirty="0">
                <a:solidFill>
                  <a:srgbClr val="000000"/>
                </a:solidFill>
                <a:ea typeface="仿宋_GB2312" pitchFamily="49" charset="-122"/>
              </a:rPr>
              <a:t>X3</a:t>
            </a:r>
            <a:r>
              <a:rPr lang="zh-CN" altLang="en-US" sz="1800" b="0" dirty="0">
                <a:solidFill>
                  <a:srgbClr val="000000"/>
                </a:solidFill>
                <a:ea typeface="仿宋_GB2312" pitchFamily="49" charset="-122"/>
              </a:rPr>
              <a:t>；</a:t>
            </a:r>
          </a:p>
          <a:p>
            <a:pPr algn="just">
              <a:spcBef>
                <a:spcPct val="0"/>
              </a:spcBef>
              <a:buFontTx/>
              <a:buNone/>
            </a:pPr>
            <a:r>
              <a:rPr lang="zh-CN" altLang="en-US" sz="1800" b="0" dirty="0">
                <a:solidFill>
                  <a:srgbClr val="000000"/>
                </a:solidFill>
                <a:ea typeface="仿宋_GB2312" pitchFamily="49" charset="-122"/>
              </a:rPr>
              <a:t>            </a:t>
            </a:r>
            <a:r>
              <a:rPr lang="en-US" altLang="zh-CN" sz="1800" b="0" dirty="0">
                <a:solidFill>
                  <a:srgbClr val="000000"/>
                </a:solidFill>
                <a:ea typeface="仿宋_GB2312" pitchFamily="49" charset="-122"/>
              </a:rPr>
              <a:t>V(empty_P34);</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r>
              <a:rPr lang="zh-CN" altLang="en-US" sz="1800" b="0" dirty="0">
                <a:solidFill>
                  <a:srgbClr val="000000"/>
                </a:solidFill>
                <a:ea typeface="仿宋_GB2312" pitchFamily="49" charset="-122"/>
              </a:rPr>
              <a:t>输出</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2</a:t>
            </a:r>
            <a:r>
              <a:rPr lang="en-US" altLang="zh-CN" sz="1800" b="0" dirty="0">
                <a:solidFill>
                  <a:srgbClr val="000000"/>
                </a:solidFill>
                <a:ea typeface="仿宋_GB2312" pitchFamily="49" charset="-122"/>
              </a:rPr>
              <a:t>+X</a:t>
            </a:r>
            <a:r>
              <a:rPr lang="en-US" altLang="zh-CN" sz="1800" b="0" baseline="30000" dirty="0">
                <a:solidFill>
                  <a:srgbClr val="000000"/>
                </a:solidFill>
                <a:ea typeface="仿宋_GB2312" pitchFamily="49" charset="-122"/>
              </a:rPr>
              <a:t>3</a:t>
            </a:r>
            <a:r>
              <a:rPr lang="en-US" altLang="zh-CN" sz="1800" b="0" dirty="0">
                <a:solidFill>
                  <a:srgbClr val="000000"/>
                </a:solidFill>
                <a:ea typeface="仿宋_GB2312" pitchFamily="49" charset="-122"/>
              </a:rPr>
              <a:t>;</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a:t>
            </a:r>
          </a:p>
          <a:p>
            <a:pPr algn="just">
              <a:spcBef>
                <a:spcPct val="0"/>
              </a:spcBef>
              <a:buFontTx/>
              <a:buNone/>
            </a:pPr>
            <a:endParaRPr lang="en-US" altLang="zh-CN" sz="1800" dirty="0">
              <a:solidFill>
                <a:srgbClr val="000000"/>
              </a:solidFill>
              <a:ea typeface="仿宋_GB2312" pitchFamily="49" charset="-122"/>
            </a:endParaRPr>
          </a:p>
        </p:txBody>
      </p:sp>
      <p:sp>
        <p:nvSpPr>
          <p:cNvPr id="4" name="内容占位符 2"/>
          <p:cNvSpPr>
            <a:spLocks noGrp="1"/>
          </p:cNvSpPr>
          <p:nvPr>
            <p:ph idx="4294967295"/>
          </p:nvPr>
        </p:nvSpPr>
        <p:spPr>
          <a:xfrm>
            <a:off x="4932040" y="2492896"/>
            <a:ext cx="3888432" cy="2016224"/>
          </a:xfrm>
          <a:ln>
            <a:solidFill>
              <a:schemeClr val="tx1"/>
            </a:solidFill>
          </a:ln>
        </p:spPr>
        <p:txBody>
          <a:bodyPr/>
          <a:lstStyle/>
          <a:p>
            <a:pPr algn="just">
              <a:spcBef>
                <a:spcPct val="0"/>
              </a:spcBef>
              <a:buFontTx/>
              <a:buNone/>
            </a:pPr>
            <a:r>
              <a:rPr lang="en-US" altLang="zh-CN" sz="1800" b="0" dirty="0">
                <a:solidFill>
                  <a:srgbClr val="000000"/>
                </a:solidFill>
                <a:ea typeface="仿宋_GB2312" pitchFamily="49" charset="-122"/>
              </a:rPr>
              <a:t>void main()                                         </a:t>
            </a:r>
          </a:p>
          <a:p>
            <a:pPr algn="just">
              <a:spcBef>
                <a:spcPct val="0"/>
              </a:spcBef>
              <a:buFontTx/>
              <a:buNone/>
            </a:pPr>
            <a:r>
              <a:rPr lang="en-US" altLang="zh-CN" sz="1800" b="0" dirty="0">
                <a:solidFill>
                  <a:srgbClr val="000000"/>
                </a:solidFill>
                <a:ea typeface="仿宋_GB2312" pitchFamily="49" charset="-122"/>
              </a:rPr>
              <a:t>{</a:t>
            </a:r>
          </a:p>
          <a:p>
            <a:pPr algn="just">
              <a:spcBef>
                <a:spcPct val="0"/>
              </a:spcBef>
              <a:buFontTx/>
              <a:buNone/>
            </a:pPr>
            <a:r>
              <a:rPr lang="en-US" altLang="zh-CN" sz="1800" b="0" dirty="0">
                <a:solidFill>
                  <a:srgbClr val="000000"/>
                </a:solidFill>
                <a:ea typeface="仿宋_GB2312" pitchFamily="49" charset="-122"/>
              </a:rPr>
              <a:t>    </a:t>
            </a:r>
            <a:r>
              <a:rPr lang="en-US" altLang="zh-CN" sz="1800" b="0" dirty="0" err="1">
                <a:solidFill>
                  <a:srgbClr val="000000"/>
                </a:solidFill>
                <a:ea typeface="仿宋_GB2312" pitchFamily="49" charset="-122"/>
              </a:rPr>
              <a:t>cobegin</a:t>
            </a:r>
            <a:r>
              <a:rPr lang="en-US" altLang="zh-CN" sz="1800" b="0" dirty="0">
                <a:solidFill>
                  <a:srgbClr val="000000"/>
                </a:solidFill>
                <a:ea typeface="仿宋_GB2312" pitchFamily="49" charset="-122"/>
              </a:rPr>
              <a:t> {</a:t>
            </a:r>
          </a:p>
          <a:p>
            <a:pPr algn="just">
              <a:spcBef>
                <a:spcPct val="0"/>
              </a:spcBef>
              <a:buFontTx/>
              <a:buNone/>
            </a:pPr>
            <a:r>
              <a:rPr lang="en-US" altLang="zh-CN" sz="1800" b="0" dirty="0">
                <a:solidFill>
                  <a:srgbClr val="000000"/>
                </a:solidFill>
                <a:ea typeface="仿宋_GB2312" pitchFamily="49" charset="-122"/>
              </a:rPr>
              <a:t>        P1( ); P2( ); P3 ( ); P4 ( );</a:t>
            </a:r>
          </a:p>
          <a:p>
            <a:pPr algn="just">
              <a:spcBef>
                <a:spcPct val="0"/>
              </a:spcBef>
              <a:buFontTx/>
              <a:buNone/>
            </a:pPr>
            <a:r>
              <a:rPr lang="en-US" altLang="zh-CN" sz="1800" b="0" dirty="0">
                <a:solidFill>
                  <a:srgbClr val="000000"/>
                </a:solidFill>
                <a:ea typeface="仿宋_GB2312" pitchFamily="49" charset="-122"/>
              </a:rPr>
              <a:t>     } </a:t>
            </a:r>
            <a:r>
              <a:rPr lang="en-US" altLang="zh-CN" sz="1800" b="0" dirty="0" err="1">
                <a:solidFill>
                  <a:srgbClr val="000000"/>
                </a:solidFill>
                <a:ea typeface="仿宋_GB2312" pitchFamily="49" charset="-122"/>
              </a:rPr>
              <a:t>coend</a:t>
            </a:r>
            <a:endParaRPr lang="en-US" altLang="zh-CN" sz="1800" b="0" dirty="0">
              <a:solidFill>
                <a:srgbClr val="000000"/>
              </a:solidFill>
              <a:ea typeface="仿宋_GB2312" pitchFamily="49" charset="-122"/>
            </a:endParaRPr>
          </a:p>
          <a:p>
            <a:pPr algn="just">
              <a:spcBef>
                <a:spcPct val="0"/>
              </a:spcBef>
              <a:buFontTx/>
              <a:buNone/>
            </a:pPr>
            <a:r>
              <a:rPr lang="en-US" altLang="zh-CN" sz="1800" b="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81892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circle(in)">
                                      <p:cBhvr>
                                        <p:cTn id="77" dur="2000"/>
                                        <p:tgtEl>
                                          <p:spTgt spid="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4">
                                            <p:txEl>
                                              <p:pRg st="1" end="1"/>
                                            </p:txEl>
                                          </p:spTgt>
                                        </p:tgtEl>
                                        <p:attrNameLst>
                                          <p:attrName>style.visibility</p:attrName>
                                        </p:attrNameLst>
                                      </p:cBhvr>
                                      <p:to>
                                        <p:strVal val="visible"/>
                                      </p:to>
                                    </p:set>
                                    <p:animEffect transition="in" filter="circle(in)">
                                      <p:cBhvr>
                                        <p:cTn id="82" dur="2000"/>
                                        <p:tgtEl>
                                          <p:spTgt spid="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4">
                                            <p:txEl>
                                              <p:pRg st="2" end="2"/>
                                            </p:txEl>
                                          </p:spTgt>
                                        </p:tgtEl>
                                        <p:attrNameLst>
                                          <p:attrName>style.visibility</p:attrName>
                                        </p:attrNameLst>
                                      </p:cBhvr>
                                      <p:to>
                                        <p:strVal val="visible"/>
                                      </p:to>
                                    </p:set>
                                    <p:animEffect transition="in" filter="circle(in)">
                                      <p:cBhvr>
                                        <p:cTn id="87" dur="2000"/>
                                        <p:tgtEl>
                                          <p:spTgt spid="4">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4">
                                            <p:txEl>
                                              <p:pRg st="3" end="3"/>
                                            </p:txEl>
                                          </p:spTgt>
                                        </p:tgtEl>
                                        <p:attrNameLst>
                                          <p:attrName>style.visibility</p:attrName>
                                        </p:attrNameLst>
                                      </p:cBhvr>
                                      <p:to>
                                        <p:strVal val="visible"/>
                                      </p:to>
                                    </p:set>
                                    <p:animEffect transition="in" filter="circle(in)">
                                      <p:cBhvr>
                                        <p:cTn id="92" dur="2000"/>
                                        <p:tgtEl>
                                          <p:spTgt spid="4">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circle(in)">
                                      <p:cBhvr>
                                        <p:cTn id="97" dur="20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circle(in)">
                                      <p:cBhvr>
                                        <p:cTn id="10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1803F-1359-1349-9775-643ECB0F12E9}"/>
              </a:ext>
            </a:extLst>
          </p:cNvPr>
          <p:cNvSpPr>
            <a:spLocks noGrp="1"/>
          </p:cNvSpPr>
          <p:nvPr>
            <p:ph type="title"/>
          </p:nvPr>
        </p:nvSpPr>
        <p:spPr/>
        <p:txBody>
          <a:bodyPr/>
          <a:lstStyle/>
          <a:p>
            <a:r>
              <a:rPr kumimoji="1" lang="en-US" altLang="zh-CN" dirty="0"/>
              <a:t>2.12.1</a:t>
            </a:r>
            <a:r>
              <a:rPr kumimoji="1" lang="zh-CN" altLang="en-US" dirty="0"/>
              <a:t> 并发控制的产生</a:t>
            </a:r>
          </a:p>
        </p:txBody>
      </p:sp>
      <p:sp>
        <p:nvSpPr>
          <p:cNvPr id="3" name="内容占位符 2">
            <a:extLst>
              <a:ext uri="{FF2B5EF4-FFF2-40B4-BE49-F238E27FC236}">
                <a16:creationId xmlns:a16="http://schemas.microsoft.com/office/drawing/2014/main" id="{F3752726-94DE-7245-8BDF-8FA85C1111B4}"/>
              </a:ext>
            </a:extLst>
          </p:cNvPr>
          <p:cNvSpPr>
            <a:spLocks noGrp="1"/>
          </p:cNvSpPr>
          <p:nvPr>
            <p:ph idx="1"/>
          </p:nvPr>
        </p:nvSpPr>
        <p:spPr>
          <a:xfrm>
            <a:off x="467544" y="1052736"/>
            <a:ext cx="8229600" cy="4953000"/>
          </a:xfrm>
        </p:spPr>
        <p:txBody>
          <a:bodyPr/>
          <a:lstStyle/>
          <a:p>
            <a:r>
              <a:rPr kumimoji="1" lang="zh-CN" altLang="en-US" dirty="0"/>
              <a:t>单处理器的交替执行和多处理器的重叠执行</a:t>
            </a:r>
            <a:endParaRPr kumimoji="1" lang="en-US" altLang="zh-CN" dirty="0"/>
          </a:p>
          <a:p>
            <a:pPr lvl="1"/>
            <a:r>
              <a:rPr kumimoji="1" lang="zh-CN" altLang="en-US" dirty="0">
                <a:latin typeface="+mn-ea"/>
                <a:ea typeface="+mn-ea"/>
              </a:rPr>
              <a:t>可看作并发处理的示例</a:t>
            </a:r>
            <a:endParaRPr kumimoji="1" lang="en-US" altLang="zh-CN" dirty="0">
              <a:latin typeface="+mn-ea"/>
              <a:ea typeface="+mn-ea"/>
            </a:endParaRPr>
          </a:p>
          <a:p>
            <a:pPr lvl="1"/>
            <a:r>
              <a:rPr kumimoji="1" lang="zh-CN" altLang="en-US" dirty="0">
                <a:latin typeface="+mn-ea"/>
                <a:ea typeface="+mn-ea"/>
              </a:rPr>
              <a:t>二者都表达的是同样的问题</a:t>
            </a:r>
            <a:r>
              <a:rPr kumimoji="1" lang="en-US" altLang="zh-CN" dirty="0">
                <a:latin typeface="+mn-ea"/>
                <a:ea typeface="+mn-ea"/>
              </a:rPr>
              <a:t>——</a:t>
            </a:r>
            <a:r>
              <a:rPr kumimoji="1" lang="zh-CN" altLang="en-US" dirty="0">
                <a:latin typeface="+mn-ea"/>
                <a:ea typeface="+mn-ea"/>
              </a:rPr>
              <a:t>进程的相对执行速度不可预测，其取决于：</a:t>
            </a:r>
            <a:endParaRPr kumimoji="1" lang="en-US" altLang="zh-CN" dirty="0">
              <a:latin typeface="+mn-ea"/>
              <a:ea typeface="+mn-ea"/>
            </a:endParaRPr>
          </a:p>
          <a:p>
            <a:pPr lvl="2"/>
            <a:r>
              <a:rPr kumimoji="1" lang="zh-CN" altLang="en-US" dirty="0">
                <a:latin typeface="+mn-ea"/>
                <a:ea typeface="+mn-ea"/>
              </a:rPr>
              <a:t>其他进程的活动</a:t>
            </a:r>
            <a:endParaRPr kumimoji="1" lang="en-US" altLang="zh-CN" dirty="0">
              <a:latin typeface="+mn-ea"/>
              <a:ea typeface="+mn-ea"/>
            </a:endParaRPr>
          </a:p>
          <a:p>
            <a:pPr lvl="2"/>
            <a:r>
              <a:rPr kumimoji="1" lang="zh-CN" altLang="en-US" dirty="0">
                <a:latin typeface="+mn-ea"/>
                <a:ea typeface="+mn-ea"/>
              </a:rPr>
              <a:t>操作系统处理中断的方式</a:t>
            </a:r>
            <a:endParaRPr kumimoji="1" lang="en-US" altLang="zh-CN" dirty="0">
              <a:latin typeface="+mn-ea"/>
              <a:ea typeface="+mn-ea"/>
            </a:endParaRPr>
          </a:p>
          <a:p>
            <a:pPr lvl="2"/>
            <a:r>
              <a:rPr kumimoji="1" lang="zh-CN" altLang="en-US" dirty="0">
                <a:latin typeface="+mn-ea"/>
                <a:ea typeface="+mn-ea"/>
              </a:rPr>
              <a:t>操作系统的调度策略</a:t>
            </a:r>
            <a:endParaRPr kumimoji="1" lang="en-US" altLang="zh-CN" dirty="0">
              <a:latin typeface="+mn-ea"/>
              <a:ea typeface="+mn-ea"/>
            </a:endParaRPr>
          </a:p>
          <a:p>
            <a:pPr lvl="1"/>
            <a:endParaRPr kumimoji="1" lang="en-US" altLang="zh-CN" dirty="0"/>
          </a:p>
          <a:p>
            <a:pPr lvl="2"/>
            <a:endParaRPr kumimoji="1" lang="en-US" altLang="zh-CN" dirty="0"/>
          </a:p>
          <a:p>
            <a:pPr lvl="1"/>
            <a:endParaRPr kumimoji="1" lang="zh-CN" altLang="en-US" dirty="0"/>
          </a:p>
          <a:p>
            <a:endParaRPr kumimoji="1" lang="en-US" altLang="zh-CN" dirty="0"/>
          </a:p>
          <a:p>
            <a:pPr lvl="1"/>
            <a:endParaRPr kumimoji="1" lang="en-US" altLang="zh-CN" dirty="0"/>
          </a:p>
        </p:txBody>
      </p:sp>
      <p:pic>
        <p:nvPicPr>
          <p:cNvPr id="4" name="Picture 5">
            <a:extLst>
              <a:ext uri="{FF2B5EF4-FFF2-40B4-BE49-F238E27FC236}">
                <a16:creationId xmlns:a16="http://schemas.microsoft.com/office/drawing/2014/main" id="{68D7C1B6-14BF-DF4F-8FB1-80B309E27B43}"/>
              </a:ext>
            </a:extLst>
          </p:cNvPr>
          <p:cNvPicPr>
            <a:picLocks noChangeAspect="1"/>
          </p:cNvPicPr>
          <p:nvPr/>
        </p:nvPicPr>
        <p:blipFill>
          <a:blip r:embed="rId2"/>
          <a:stretch>
            <a:fillRect/>
          </a:stretch>
        </p:blipFill>
        <p:spPr>
          <a:xfrm rot="865002">
            <a:off x="7018415" y="4783597"/>
            <a:ext cx="1612269" cy="1492533"/>
          </a:xfrm>
          <a:prstGeom prst="rect">
            <a:avLst/>
          </a:prstGeom>
        </p:spPr>
      </p:pic>
    </p:spTree>
    <p:extLst>
      <p:ext uri="{BB962C8B-B14F-4D97-AF65-F5344CB8AC3E}">
        <p14:creationId xmlns:p14="http://schemas.microsoft.com/office/powerpoint/2010/main" val="3119184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en-US" b="1" dirty="0">
                <a:latin typeface="Times New Roman" pitchFamily="18" charset="0"/>
                <a:ea typeface="黑体" pitchFamily="49" charset="-122"/>
                <a:cs typeface="Times New Roman" pitchFamily="18" charset="0"/>
              </a:rPr>
              <a:t>2.16  </a:t>
            </a:r>
            <a:r>
              <a:rPr lang="en-US" altLang="en-US" b="1"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77416" y="1052736"/>
            <a:ext cx="8229600" cy="4953000"/>
          </a:xfrm>
        </p:spPr>
        <p:txBody>
          <a:bodyPr/>
          <a:lstStyle/>
          <a:p>
            <a:pPr>
              <a:spcAft>
                <a:spcPct val="20000"/>
              </a:spcAft>
            </a:pPr>
            <a:r>
              <a:rPr lang="zh-CN" altLang="en-US" b="0" dirty="0">
                <a:latin typeface="+mn-ea"/>
              </a:rPr>
              <a:t>问题描述</a:t>
            </a:r>
            <a:endParaRPr lang="en-US" altLang="zh-CN" b="0" dirty="0">
              <a:latin typeface="+mn-ea"/>
            </a:endParaRPr>
          </a:p>
          <a:p>
            <a:pPr lvl="1" eaLnBrk="1" hangingPunct="1">
              <a:spcAft>
                <a:spcPct val="20000"/>
              </a:spcAft>
            </a:pPr>
            <a:r>
              <a:rPr lang="zh-CN" altLang="en-US" dirty="0">
                <a:solidFill>
                  <a:srgbClr val="7030A0"/>
                </a:solidFill>
                <a:latin typeface="+mn-ea"/>
                <a:ea typeface="+mn-ea"/>
              </a:rPr>
              <a:t>多个进程访问一个共享数据区</a:t>
            </a:r>
          </a:p>
          <a:p>
            <a:pPr lvl="1">
              <a:spcAft>
                <a:spcPct val="20000"/>
              </a:spcAft>
              <a:buNone/>
            </a:pPr>
            <a:r>
              <a:rPr lang="en-US" altLang="zh-CN" dirty="0">
                <a:latin typeface="+mn-ea"/>
                <a:ea typeface="+mn-ea"/>
              </a:rPr>
              <a:t>	</a:t>
            </a:r>
            <a:r>
              <a:rPr lang="zh-CN" altLang="en-US" dirty="0">
                <a:latin typeface="+mn-ea"/>
                <a:ea typeface="+mn-ea"/>
              </a:rPr>
              <a:t>其中若干读进程只能读数据，若干写进程只能写数据</a:t>
            </a:r>
            <a:r>
              <a:rPr lang="en-US" altLang="zh-CN" dirty="0">
                <a:latin typeface="+mn-ea"/>
                <a:ea typeface="+mn-ea"/>
              </a:rPr>
              <a:t>.</a:t>
            </a:r>
            <a:endParaRPr lang="en-US" altLang="zh-CN" b="0" dirty="0">
              <a:latin typeface="+mn-ea"/>
              <a:ea typeface="+mn-ea"/>
            </a:endParaRPr>
          </a:p>
          <a:p>
            <a:pPr lvl="1" eaLnBrk="1" hangingPunct="1">
              <a:spcAft>
                <a:spcPct val="20000"/>
              </a:spcAft>
              <a:buFont typeface="Arial" pitchFamily="34" charset="0"/>
              <a:buNone/>
            </a:pPr>
            <a:r>
              <a:rPr lang="en-US" altLang="zh-CN" b="0" dirty="0">
                <a:latin typeface="+mn-ea"/>
                <a:ea typeface="+mn-ea"/>
              </a:rPr>
              <a:t>	</a:t>
            </a:r>
            <a:r>
              <a:rPr lang="zh-CN" altLang="en-US" b="0" dirty="0">
                <a:latin typeface="+mn-ea"/>
                <a:ea typeface="+mn-ea"/>
              </a:rPr>
              <a:t>为数据库、文件、内存区及一组寄存器等的数据访问问题建立了一个通用</a:t>
            </a:r>
            <a:r>
              <a:rPr lang="zh-CN" altLang="en-US" b="0">
                <a:latin typeface="+mn-ea"/>
                <a:ea typeface="+mn-ea"/>
              </a:rPr>
              <a:t>模型。</a:t>
            </a:r>
            <a:endParaRPr lang="zh-CN" altLang="en-US" b="0" dirty="0">
              <a:latin typeface="+mn-ea"/>
              <a:ea typeface="+mn-ea"/>
            </a:endParaRPr>
          </a:p>
          <a:p>
            <a:pPr lvl="1" eaLnBrk="1" hangingPunct="1">
              <a:spcAft>
                <a:spcPct val="20000"/>
              </a:spcAft>
            </a:pPr>
            <a:r>
              <a:rPr lang="zh-CN" altLang="en-US" b="0" dirty="0">
                <a:solidFill>
                  <a:schemeClr val="tx2"/>
                </a:solidFill>
                <a:latin typeface="+mn-ea"/>
                <a:ea typeface="+mn-ea"/>
              </a:rPr>
              <a:t>示例</a:t>
            </a:r>
            <a:r>
              <a:rPr lang="en-US" altLang="zh-CN" b="0" dirty="0">
                <a:solidFill>
                  <a:schemeClr val="tx2"/>
                </a:solidFill>
                <a:latin typeface="+mn-ea"/>
                <a:ea typeface="+mn-ea"/>
              </a:rPr>
              <a:t>——</a:t>
            </a:r>
            <a:r>
              <a:rPr lang="zh-CN" altLang="en-US" b="0" dirty="0">
                <a:solidFill>
                  <a:schemeClr val="tx2"/>
                </a:solidFill>
                <a:latin typeface="+mn-ea"/>
                <a:ea typeface="+mn-ea"/>
              </a:rPr>
              <a:t>联网售票系统、</a:t>
            </a:r>
            <a:r>
              <a:rPr lang="en-US" altLang="zh-CN" dirty="0">
                <a:solidFill>
                  <a:schemeClr val="tx2"/>
                </a:solidFill>
                <a:latin typeface="+mn-ea"/>
                <a:ea typeface="+mn-ea"/>
              </a:rPr>
              <a:t>12306</a:t>
            </a:r>
            <a:endParaRPr lang="zh-CN" altLang="en-US" dirty="0">
              <a:solidFill>
                <a:schemeClr val="tx2"/>
              </a:solidFill>
              <a:latin typeface="+mn-ea"/>
              <a:ea typeface="+mn-ea"/>
            </a:endParaRPr>
          </a:p>
          <a:p>
            <a:pPr lvl="1" eaLnBrk="1" hangingPunct="1">
              <a:spcAft>
                <a:spcPct val="20000"/>
              </a:spcAft>
              <a:buFont typeface="Arial" pitchFamily="34" charset="0"/>
              <a:buNone/>
            </a:pPr>
            <a:r>
              <a:rPr lang="zh-CN" altLang="en-US" b="0" dirty="0">
                <a:latin typeface="+mn-ea"/>
                <a:ea typeface="+mn-ea"/>
              </a:rPr>
              <a:t>  在该系统中，数据的查询和更新非常频繁，不可避免会出现多个进程试图查询或修改（读</a:t>
            </a:r>
            <a:r>
              <a:rPr lang="en-US" altLang="zh-CN" b="0" dirty="0">
                <a:latin typeface="+mn-ea"/>
                <a:ea typeface="+mn-ea"/>
              </a:rPr>
              <a:t>/</a:t>
            </a:r>
            <a:r>
              <a:rPr lang="zh-CN" altLang="en-US" b="0" dirty="0">
                <a:latin typeface="+mn-ea"/>
                <a:ea typeface="+mn-ea"/>
              </a:rPr>
              <a:t>写）其中某一条数据的情形。</a:t>
            </a:r>
          </a:p>
        </p:txBody>
      </p:sp>
    </p:spTree>
    <p:extLst>
      <p:ext uri="{BB962C8B-B14F-4D97-AF65-F5344CB8AC3E}">
        <p14:creationId xmlns:p14="http://schemas.microsoft.com/office/powerpoint/2010/main" val="1797770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p:txBody>
          <a:bodyPr/>
          <a:lstStyle/>
          <a:p>
            <a:pPr marL="533400" indent="-533400">
              <a:spcAft>
                <a:spcPct val="20000"/>
              </a:spcAft>
            </a:pPr>
            <a:r>
              <a:rPr lang="zh-CN" altLang="zh-CN" b="0" dirty="0"/>
              <a:t>读者/写者进程满足的条件</a:t>
            </a:r>
            <a:endParaRPr lang="en-US" altLang="zh-CN" dirty="0"/>
          </a:p>
          <a:p>
            <a:pPr marL="533400" indent="-533400">
              <a:spcAft>
                <a:spcPct val="20000"/>
              </a:spcAft>
            </a:pPr>
            <a:endParaRPr lang="en-US" altLang="zh-CN" sz="1200" b="0" dirty="0"/>
          </a:p>
          <a:p>
            <a:pPr marL="914400" lvl="1" indent="-457200" eaLnBrk="1" hangingPunct="1">
              <a:spcAft>
                <a:spcPct val="20000"/>
              </a:spcAft>
            </a:pPr>
            <a:r>
              <a:rPr lang="zh-CN" altLang="en-US" b="0" dirty="0">
                <a:latin typeface="宋体" pitchFamily="2" charset="-122"/>
                <a:ea typeface="宋体" pitchFamily="2" charset="-122"/>
              </a:rPr>
              <a:t>允许多个读者进程可以</a:t>
            </a:r>
            <a:r>
              <a:rPr lang="zh-CN" altLang="en-US" dirty="0">
                <a:solidFill>
                  <a:srgbClr val="FF0000"/>
                </a:solidFill>
                <a:latin typeface="宋体" pitchFamily="2" charset="-122"/>
                <a:ea typeface="宋体" pitchFamily="2" charset="-122"/>
              </a:rPr>
              <a:t>同时读</a:t>
            </a:r>
            <a:r>
              <a:rPr lang="zh-CN" altLang="en-US" b="0" dirty="0">
                <a:latin typeface="宋体" pitchFamily="2" charset="-122"/>
                <a:ea typeface="宋体" pitchFamily="2" charset="-122"/>
              </a:rPr>
              <a:t>数据；</a:t>
            </a:r>
          </a:p>
          <a:p>
            <a:pPr marL="914400" lvl="1" indent="-457200" eaLnBrk="1" hangingPunct="1">
              <a:spcAft>
                <a:spcPct val="20000"/>
              </a:spcAft>
            </a:pPr>
            <a:r>
              <a:rPr lang="zh-CN" altLang="en-US" b="0" dirty="0">
                <a:latin typeface="宋体" pitchFamily="2" charset="-122"/>
                <a:ea typeface="宋体" pitchFamily="2" charset="-122"/>
              </a:rPr>
              <a:t>不允许多个写者进程同时写数据，即只能</a:t>
            </a:r>
            <a:r>
              <a:rPr lang="zh-CN" altLang="en-US" dirty="0">
                <a:solidFill>
                  <a:srgbClr val="FF0000"/>
                </a:solidFill>
                <a:latin typeface="宋体" pitchFamily="2" charset="-122"/>
                <a:ea typeface="宋体" pitchFamily="2" charset="-122"/>
              </a:rPr>
              <a:t>互斥写</a:t>
            </a:r>
            <a:r>
              <a:rPr lang="zh-CN" altLang="en-US" b="0" dirty="0">
                <a:latin typeface="宋体" pitchFamily="2" charset="-122"/>
                <a:ea typeface="宋体" pitchFamily="2" charset="-122"/>
              </a:rPr>
              <a:t>数据；</a:t>
            </a:r>
          </a:p>
          <a:p>
            <a:pPr marL="914400" lvl="1" indent="-457200" eaLnBrk="1" hangingPunct="1">
              <a:spcAft>
                <a:spcPct val="20000"/>
              </a:spcAft>
            </a:pPr>
            <a:r>
              <a:rPr lang="zh-CN" altLang="en-US" b="0" dirty="0">
                <a:latin typeface="宋体" pitchFamily="2" charset="-122"/>
                <a:ea typeface="宋体" pitchFamily="2" charset="-122"/>
              </a:rPr>
              <a:t>若有写者进程正在写数据，则不允许读者进程读数据</a:t>
            </a:r>
            <a:r>
              <a:rPr lang="en-US" altLang="zh-CN" b="0" dirty="0">
                <a:latin typeface="宋体" pitchFamily="2" charset="-122"/>
                <a:ea typeface="宋体" pitchFamily="2" charset="-122"/>
              </a:rPr>
              <a:t>——</a:t>
            </a:r>
            <a:r>
              <a:rPr lang="zh-CN" altLang="en-US" dirty="0">
                <a:solidFill>
                  <a:srgbClr val="FF0000"/>
                </a:solidFill>
                <a:latin typeface="宋体" pitchFamily="2" charset="-122"/>
                <a:ea typeface="宋体" pitchFamily="2" charset="-122"/>
              </a:rPr>
              <a:t>互斥读写</a:t>
            </a:r>
            <a:r>
              <a:rPr lang="zh-CN" altLang="en-US" b="0" dirty="0">
                <a:latin typeface="宋体" pitchFamily="2" charset="-122"/>
                <a:ea typeface="宋体" pitchFamily="2" charset="-122"/>
              </a:rPr>
              <a:t>。 </a:t>
            </a:r>
          </a:p>
        </p:txBody>
      </p:sp>
    </p:spTree>
    <p:extLst>
      <p:ext uri="{BB962C8B-B14F-4D97-AF65-F5344CB8AC3E}">
        <p14:creationId xmlns:p14="http://schemas.microsoft.com/office/powerpoint/2010/main" val="3225380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978747"/>
            <a:ext cx="8229600" cy="5378152"/>
          </a:xfrm>
        </p:spPr>
        <p:txBody>
          <a:bodyPr/>
          <a:lstStyle/>
          <a:p>
            <a:pPr>
              <a:spcAft>
                <a:spcPct val="20000"/>
              </a:spcAft>
            </a:pPr>
            <a:r>
              <a:rPr lang="zh-CN" altLang="zh-CN" b="0" dirty="0"/>
              <a:t>如何控制读者和写者？ </a:t>
            </a:r>
            <a:endParaRPr lang="en-US" altLang="zh-CN" b="0" dirty="0"/>
          </a:p>
          <a:p>
            <a:pPr lvl="1" eaLnBrk="1" hangingPunct="1">
              <a:spcAft>
                <a:spcPct val="20000"/>
              </a:spcAft>
            </a:pPr>
            <a:r>
              <a:rPr lang="zh-CN" altLang="en-US" b="0" dirty="0">
                <a:latin typeface="宋体" pitchFamily="2" charset="-122"/>
                <a:ea typeface="宋体" pitchFamily="2" charset="-122"/>
              </a:rPr>
              <a:t>采用生产者</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消费者问题解决方法</a:t>
            </a:r>
          </a:p>
          <a:p>
            <a:pPr lvl="1" eaLnBrk="1" hangingPunct="1">
              <a:spcAft>
                <a:spcPct val="20000"/>
              </a:spcAft>
              <a:buFont typeface="Arial" pitchFamily="34" charset="0"/>
              <a:buNone/>
            </a:pPr>
            <a:r>
              <a:rPr lang="zh-CN" altLang="en-US" b="0" dirty="0">
                <a:solidFill>
                  <a:srgbClr val="FE0000"/>
                </a:solidFill>
                <a:effectLst>
                  <a:outerShdw blurRad="38100" dist="38100" dir="2700000" algn="tl">
                    <a:srgbClr val="C0C0C0"/>
                  </a:outerShdw>
                </a:effectLst>
                <a:latin typeface="宋体" pitchFamily="2" charset="-122"/>
                <a:ea typeface="宋体" pitchFamily="2" charset="-122"/>
              </a:rPr>
              <a:t>  </a:t>
            </a:r>
            <a:r>
              <a:rPr lang="zh-CN" altLang="en-US" dirty="0">
                <a:solidFill>
                  <a:srgbClr val="FE0000"/>
                </a:solidFill>
                <a:latin typeface="宋体" pitchFamily="2" charset="-122"/>
                <a:ea typeface="宋体" pitchFamily="2" charset="-122"/>
              </a:rPr>
              <a:t>严格互斥</a:t>
            </a:r>
            <a:r>
              <a:rPr lang="zh-CN" altLang="en-US" b="0" dirty="0">
                <a:latin typeface="宋体" pitchFamily="2" charset="-122"/>
                <a:ea typeface="宋体" pitchFamily="2" charset="-122"/>
              </a:rPr>
              <a:t>任何读者和写者进程，可以保证数据更新操作的正确性。</a:t>
            </a:r>
            <a:endParaRPr lang="en-US" altLang="zh-CN" b="0" dirty="0">
              <a:latin typeface="宋体" pitchFamily="2" charset="-122"/>
              <a:ea typeface="宋体" pitchFamily="2" charset="-122"/>
            </a:endParaRPr>
          </a:p>
          <a:p>
            <a:pPr lvl="1" eaLnBrk="1" hangingPunct="1">
              <a:spcAft>
                <a:spcPct val="20000"/>
              </a:spcAft>
              <a:buFont typeface="Arial" pitchFamily="34" charset="0"/>
              <a:buNone/>
            </a:pPr>
            <a:r>
              <a:rPr lang="en-US" altLang="zh-CN" dirty="0">
                <a:latin typeface="宋体" pitchFamily="2" charset="-122"/>
                <a:ea typeface="宋体" pitchFamily="2" charset="-122"/>
              </a:rPr>
              <a:t>	</a:t>
            </a:r>
            <a:r>
              <a:rPr lang="zh-CN" altLang="en-US" dirty="0">
                <a:solidFill>
                  <a:srgbClr val="FF0000"/>
                </a:solidFill>
                <a:latin typeface="宋体" pitchFamily="2" charset="-122"/>
                <a:ea typeface="宋体" pitchFamily="2" charset="-122"/>
              </a:rPr>
              <a:t>互斥读，</a:t>
            </a:r>
            <a:r>
              <a:rPr lang="zh-CN" altLang="en-US" dirty="0">
                <a:latin typeface="宋体" pitchFamily="2" charset="-122"/>
                <a:ea typeface="宋体" pitchFamily="2" charset="-122"/>
              </a:rPr>
              <a:t>效率低。</a:t>
            </a:r>
          </a:p>
          <a:p>
            <a:pPr lvl="1" eaLnBrk="1" hangingPunct="1">
              <a:spcAft>
                <a:spcPct val="20000"/>
              </a:spcAft>
              <a:buFont typeface="Arial" pitchFamily="34" charset="0"/>
              <a:buNone/>
            </a:pPr>
            <a:endParaRPr lang="zh-CN" altLang="en-US" sz="1600" b="0" dirty="0">
              <a:latin typeface="宋体" pitchFamily="2" charset="-122"/>
              <a:ea typeface="宋体" pitchFamily="2" charset="-122"/>
            </a:endParaRPr>
          </a:p>
          <a:p>
            <a:pPr lvl="1" eaLnBrk="1" hangingPunct="1">
              <a:spcAft>
                <a:spcPct val="20000"/>
              </a:spcAft>
            </a:pPr>
            <a:r>
              <a:rPr lang="zh-CN" altLang="en-US" b="0" dirty="0">
                <a:latin typeface="宋体" pitchFamily="2" charset="-122"/>
                <a:ea typeface="宋体" pitchFamily="2" charset="-122"/>
              </a:rPr>
              <a:t>采用读者</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写者问题</a:t>
            </a:r>
          </a:p>
          <a:p>
            <a:pPr marL="457200" lvl="1" indent="0">
              <a:spcAft>
                <a:spcPct val="20000"/>
              </a:spcAft>
              <a:buNone/>
            </a:pPr>
            <a:r>
              <a:rPr lang="zh-CN" altLang="en-US" dirty="0">
                <a:latin typeface="宋体" pitchFamily="2" charset="-122"/>
                <a:ea typeface="宋体" pitchFamily="2" charset="-122"/>
              </a:rPr>
              <a:t>	允许同时读，但</a:t>
            </a:r>
            <a:r>
              <a:rPr lang="zh-CN" altLang="en-US" dirty="0">
                <a:solidFill>
                  <a:srgbClr val="0000CC"/>
                </a:solidFill>
                <a:latin typeface="宋体" pitchFamily="2" charset="-122"/>
                <a:ea typeface="宋体" pitchFamily="2" charset="-122"/>
              </a:rPr>
              <a:t>不允许同时写、同时读写</a:t>
            </a:r>
            <a:r>
              <a:rPr lang="zh-CN" altLang="en-US" dirty="0">
                <a:latin typeface="宋体" pitchFamily="2" charset="-122"/>
                <a:ea typeface="宋体" pitchFamily="2" charset="-122"/>
              </a:rPr>
              <a:t>。</a:t>
            </a:r>
            <a:endParaRPr lang="en-US" altLang="zh-CN" b="0" dirty="0">
              <a:latin typeface="宋体" pitchFamily="2" charset="-122"/>
              <a:ea typeface="宋体" pitchFamily="2" charset="-122"/>
            </a:endParaRPr>
          </a:p>
          <a:p>
            <a:pPr lvl="1" eaLnBrk="1" hangingPunct="1">
              <a:spcAft>
                <a:spcPct val="20000"/>
              </a:spcAft>
            </a:pPr>
            <a:endParaRPr lang="en-US" altLang="zh-CN" b="0" dirty="0">
              <a:latin typeface="宋体" pitchFamily="2" charset="-122"/>
              <a:ea typeface="宋体" pitchFamily="2" charset="-122"/>
            </a:endParaRPr>
          </a:p>
          <a:p>
            <a:pPr lvl="1" eaLnBrk="1" hangingPunct="1">
              <a:spcAft>
                <a:spcPct val="20000"/>
              </a:spcAft>
              <a:buNone/>
            </a:pPr>
            <a:r>
              <a:rPr lang="en-US" altLang="zh-CN" dirty="0">
                <a:latin typeface="宋体" pitchFamily="2" charset="-122"/>
                <a:ea typeface="宋体" pitchFamily="2" charset="-122"/>
              </a:rPr>
              <a:t>	</a:t>
            </a: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290050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1052736"/>
            <a:ext cx="8229600" cy="4525963"/>
          </a:xfrm>
        </p:spPr>
        <p:txBody>
          <a:bodyPr/>
          <a:lstStyle/>
          <a:p>
            <a:pPr>
              <a:spcAft>
                <a:spcPct val="20000"/>
              </a:spcAft>
            </a:pPr>
            <a:r>
              <a:rPr lang="zh-CN" altLang="zh-CN" b="0" dirty="0"/>
              <a:t>读者和写者</a:t>
            </a:r>
            <a:r>
              <a:rPr lang="zh-CN" altLang="en-US" b="0" dirty="0"/>
              <a:t>问题</a:t>
            </a:r>
            <a:r>
              <a:rPr lang="en-US" altLang="zh-CN" b="0" dirty="0"/>
              <a:t>——</a:t>
            </a:r>
            <a:r>
              <a:rPr lang="zh-CN" altLang="en-US" b="0" dirty="0"/>
              <a:t>描述图</a:t>
            </a:r>
            <a:endParaRPr lang="zh-CN" altLang="zh-CN" b="0" dirty="0"/>
          </a:p>
        </p:txBody>
      </p:sp>
      <p:graphicFrame>
        <p:nvGraphicFramePr>
          <p:cNvPr id="4" name="图示 3"/>
          <p:cNvGraphicFramePr/>
          <p:nvPr>
            <p:extLst>
              <p:ext uri="{D42A27DB-BD31-4B8C-83A1-F6EECF244321}">
                <p14:modId xmlns:p14="http://schemas.microsoft.com/office/powerpoint/2010/main" val="4277221191"/>
              </p:ext>
            </p:extLst>
          </p:nvPr>
        </p:nvGraphicFramePr>
        <p:xfrm>
          <a:off x="1475656" y="1700808"/>
          <a:ext cx="597666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156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611560" y="1052736"/>
            <a:ext cx="8229600" cy="495300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kumimoji="1" lang="zh-CN" altLang="en-US" dirty="0"/>
              <a:t>如何判断一个问题是生产者／消费者问题，还是读者／写者问题？</a:t>
            </a:r>
          </a:p>
          <a:p>
            <a:pPr lvl="1">
              <a:spcAft>
                <a:spcPct val="20000"/>
              </a:spcAft>
            </a:pPr>
            <a:r>
              <a:rPr lang="en-US" altLang="zh-CN" dirty="0">
                <a:latin typeface="宋体" pitchFamily="2" charset="-122"/>
                <a:ea typeface="宋体" pitchFamily="2" charset="-122"/>
              </a:rPr>
              <a:t>1.</a:t>
            </a:r>
            <a:r>
              <a:rPr lang="zh-CN" altLang="en-US" dirty="0">
                <a:latin typeface="宋体" pitchFamily="2" charset="-122"/>
                <a:ea typeface="宋体" pitchFamily="2" charset="-122"/>
              </a:rPr>
              <a:t>生产者／消费者问题：数据消费后就没有了；</a:t>
            </a:r>
          </a:p>
          <a:p>
            <a:pPr marL="457200" lvl="1" indent="0">
              <a:spcAft>
                <a:spcPct val="20000"/>
              </a:spcAft>
              <a:buNone/>
            </a:pPr>
            <a:r>
              <a:rPr lang="zh-CN" altLang="en-US" dirty="0">
                <a:latin typeface="宋体" pitchFamily="2" charset="-122"/>
                <a:ea typeface="宋体" pitchFamily="2" charset="-122"/>
              </a:rPr>
              <a:t>    读者／写者问题：数据可多次读。</a:t>
            </a:r>
          </a:p>
          <a:p>
            <a:pPr lvl="1">
              <a:spcAft>
                <a:spcPct val="20000"/>
              </a:spcAft>
            </a:pPr>
            <a:r>
              <a:rPr lang="en-US" altLang="zh-CN" dirty="0">
                <a:latin typeface="宋体" pitchFamily="2" charset="-122"/>
                <a:ea typeface="宋体" pitchFamily="2" charset="-122"/>
              </a:rPr>
              <a:t>2.</a:t>
            </a:r>
            <a:r>
              <a:rPr lang="zh-CN" altLang="en-US" dirty="0">
                <a:latin typeface="宋体" pitchFamily="2" charset="-122"/>
                <a:ea typeface="宋体" pitchFamily="2" charset="-122"/>
              </a:rPr>
              <a:t>生产者／消费者问题：消费者彼此互斥；</a:t>
            </a:r>
          </a:p>
          <a:p>
            <a:pPr marL="457200" lvl="1" indent="0">
              <a:spcAft>
                <a:spcPct val="20000"/>
              </a:spcAft>
              <a:buNone/>
            </a:pPr>
            <a:r>
              <a:rPr lang="zh-CN" altLang="en-US" dirty="0">
                <a:latin typeface="宋体" pitchFamily="2" charset="-122"/>
                <a:ea typeface="宋体" pitchFamily="2" charset="-122"/>
              </a:rPr>
              <a:t>    读者／写者问题：读者可以同时读。</a:t>
            </a:r>
          </a:p>
          <a:p>
            <a:endParaRPr kumimoji="1" lang="zh-CN" altLang="en-US" dirty="0"/>
          </a:p>
        </p:txBody>
      </p:sp>
    </p:spTree>
    <p:extLst>
      <p:ext uri="{BB962C8B-B14F-4D97-AF65-F5344CB8AC3E}">
        <p14:creationId xmlns:p14="http://schemas.microsoft.com/office/powerpoint/2010/main" val="16262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1052736"/>
            <a:ext cx="8229600" cy="4525963"/>
          </a:xfrm>
        </p:spPr>
        <p:txBody>
          <a:bodyPr/>
          <a:lstStyle/>
          <a:p>
            <a:pPr>
              <a:spcAft>
                <a:spcPct val="20000"/>
              </a:spcAft>
            </a:pPr>
            <a:r>
              <a:rPr lang="zh-CN" altLang="zh-CN" b="0" dirty="0"/>
              <a:t>读者和写者</a:t>
            </a:r>
            <a:r>
              <a:rPr lang="zh-CN" altLang="en-US" b="0" dirty="0"/>
              <a:t>问题</a:t>
            </a:r>
            <a:r>
              <a:rPr lang="en-US" altLang="zh-CN" b="0" dirty="0"/>
              <a:t>——</a:t>
            </a:r>
            <a:r>
              <a:rPr lang="zh-CN" altLang="en-US" b="0" dirty="0"/>
              <a:t>解决策略</a:t>
            </a:r>
            <a:endParaRPr lang="zh-CN" altLang="zh-CN" b="0" dirty="0"/>
          </a:p>
        </p:txBody>
      </p:sp>
      <p:graphicFrame>
        <p:nvGraphicFramePr>
          <p:cNvPr id="4" name="图示 3"/>
          <p:cNvGraphicFramePr/>
          <p:nvPr>
            <p:extLst>
              <p:ext uri="{D42A27DB-BD31-4B8C-83A1-F6EECF244321}">
                <p14:modId xmlns:p14="http://schemas.microsoft.com/office/powerpoint/2010/main" val="787328061"/>
              </p:ext>
            </p:extLst>
          </p:nvPr>
        </p:nvGraphicFramePr>
        <p:xfrm>
          <a:off x="1259632" y="1700808"/>
          <a:ext cx="655272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07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23528" y="967080"/>
            <a:ext cx="8435280" cy="4680520"/>
          </a:xfrm>
        </p:spPr>
        <p:txBody>
          <a:bodyPr/>
          <a:lstStyle/>
          <a:p>
            <a:pPr>
              <a:spcAft>
                <a:spcPct val="20000"/>
              </a:spcAft>
            </a:pPr>
            <a:r>
              <a:rPr lang="zh-CN" altLang="zh-CN" b="0" dirty="0"/>
              <a:t>读者优先</a:t>
            </a:r>
            <a:endParaRPr lang="en-US" altLang="zh-CN" b="0" dirty="0"/>
          </a:p>
          <a:p>
            <a:pPr lvl="1" eaLnBrk="1" hangingPunct="1">
              <a:spcAft>
                <a:spcPct val="20000"/>
              </a:spcAft>
            </a:pPr>
            <a:r>
              <a:rPr lang="zh-CN" altLang="en-US" b="0" dirty="0">
                <a:latin typeface="宋体" pitchFamily="2" charset="-122"/>
                <a:ea typeface="宋体" pitchFamily="2" charset="-122"/>
              </a:rPr>
              <a:t>一旦有读者正在读数据，则允许</a:t>
            </a:r>
            <a:r>
              <a:rPr lang="zh-CN" altLang="en-US" dirty="0">
                <a:solidFill>
                  <a:schemeClr val="tx2"/>
                </a:solidFill>
                <a:latin typeface="宋体" pitchFamily="2" charset="-122"/>
                <a:ea typeface="宋体" pitchFamily="2" charset="-122"/>
              </a:rPr>
              <a:t>随后</a:t>
            </a:r>
            <a:r>
              <a:rPr lang="zh-CN" altLang="en-US" b="0" dirty="0">
                <a:latin typeface="宋体" pitchFamily="2" charset="-122"/>
                <a:ea typeface="宋体" pitchFamily="2" charset="-122"/>
              </a:rPr>
              <a:t>的读者进入读数据。</a:t>
            </a:r>
          </a:p>
          <a:p>
            <a:pPr lvl="1" eaLnBrk="1" hangingPunct="1">
              <a:spcAft>
                <a:spcPct val="20000"/>
              </a:spcAft>
            </a:pPr>
            <a:r>
              <a:rPr lang="zh-CN" altLang="en-US" b="0" dirty="0">
                <a:latin typeface="宋体" pitchFamily="2" charset="-122"/>
                <a:ea typeface="宋体" pitchFamily="2" charset="-122"/>
              </a:rPr>
              <a:t>只有当</a:t>
            </a:r>
            <a:r>
              <a:rPr lang="zh-CN" altLang="en-US" dirty="0">
                <a:solidFill>
                  <a:schemeClr val="tx2"/>
                </a:solidFill>
                <a:latin typeface="宋体" pitchFamily="2" charset="-122"/>
                <a:ea typeface="宋体" pitchFamily="2" charset="-122"/>
              </a:rPr>
              <a:t>全部</a:t>
            </a:r>
            <a:r>
              <a:rPr lang="zh-CN" altLang="en-US" b="0" dirty="0">
                <a:latin typeface="宋体" pitchFamily="2" charset="-122"/>
                <a:ea typeface="宋体" pitchFamily="2" charset="-122"/>
              </a:rPr>
              <a:t>读者退出，才允许写者进入写数据。</a:t>
            </a:r>
          </a:p>
          <a:p>
            <a:pPr lvl="1" eaLnBrk="1" hangingPunct="1">
              <a:spcAft>
                <a:spcPct val="20000"/>
              </a:spcAft>
            </a:pPr>
            <a:r>
              <a:rPr lang="zh-CN" altLang="en-US" b="0" dirty="0">
                <a:latin typeface="宋体" pitchFamily="2" charset="-122"/>
                <a:ea typeface="宋体" pitchFamily="2" charset="-122"/>
              </a:rPr>
              <a:t>导致</a:t>
            </a:r>
            <a:r>
              <a:rPr lang="zh-CN" altLang="en-US" dirty="0">
                <a:solidFill>
                  <a:schemeClr val="accent4"/>
                </a:solidFill>
                <a:latin typeface="宋体" pitchFamily="2" charset="-122"/>
                <a:ea typeface="宋体" pitchFamily="2" charset="-122"/>
              </a:rPr>
              <a:t>写者饥饿</a:t>
            </a:r>
            <a:endParaRPr lang="en-US" altLang="zh-CN" dirty="0">
              <a:solidFill>
                <a:schemeClr val="accent4"/>
              </a:solidFill>
              <a:latin typeface="宋体" pitchFamily="2" charset="-122"/>
              <a:ea typeface="宋体" pitchFamily="2" charset="-122"/>
            </a:endParaRPr>
          </a:p>
          <a:p>
            <a:pPr>
              <a:spcAft>
                <a:spcPct val="20000"/>
              </a:spcAft>
            </a:pPr>
            <a:r>
              <a:rPr lang="zh-CN" altLang="zh-CN" b="0" dirty="0"/>
              <a:t>读者优先</a:t>
            </a:r>
            <a:r>
              <a:rPr lang="zh-CN" altLang="en-US" b="0" dirty="0"/>
              <a:t>的变量设置</a:t>
            </a:r>
            <a:endParaRPr lang="en-US" altLang="zh-CN" b="0" dirty="0"/>
          </a:p>
          <a:p>
            <a:pPr lvl="1" eaLnBrk="1" hangingPunct="1">
              <a:spcAft>
                <a:spcPct val="20000"/>
              </a:spcAft>
            </a:pPr>
            <a:r>
              <a:rPr lang="en-US" altLang="zh-CN" dirty="0" err="1">
                <a:solidFill>
                  <a:srgbClr val="FF0000"/>
                </a:solidFill>
                <a:latin typeface="宋体" pitchFamily="2" charset="-122"/>
                <a:ea typeface="宋体" pitchFamily="2" charset="-122"/>
              </a:rPr>
              <a:t>wsem</a:t>
            </a:r>
            <a:r>
              <a:rPr lang="zh-CN" altLang="en-US" b="0" dirty="0">
                <a:solidFill>
                  <a:srgbClr val="FF0000"/>
                </a:solidFill>
                <a:latin typeface="宋体" pitchFamily="2" charset="-122"/>
                <a:ea typeface="宋体" pitchFamily="2" charset="-122"/>
              </a:rPr>
              <a:t>：</a:t>
            </a:r>
            <a:r>
              <a:rPr lang="zh-CN" altLang="en-US" b="0" dirty="0">
                <a:latin typeface="宋体" pitchFamily="2" charset="-122"/>
                <a:ea typeface="宋体" pitchFamily="2" charset="-122"/>
              </a:rPr>
              <a:t>互斥信号量，用于</a:t>
            </a:r>
            <a:r>
              <a:rPr lang="en-US" altLang="zh-CN" b="0" dirty="0">
                <a:latin typeface="宋体" pitchFamily="2" charset="-122"/>
                <a:ea typeface="宋体" pitchFamily="2" charset="-122"/>
              </a:rPr>
              <a:t>Writers</a:t>
            </a:r>
            <a:r>
              <a:rPr lang="zh-CN" altLang="en-US" b="0" dirty="0">
                <a:latin typeface="宋体" pitchFamily="2" charset="-122"/>
                <a:ea typeface="宋体" pitchFamily="2" charset="-122"/>
              </a:rPr>
              <a:t>间互斥，</a:t>
            </a:r>
            <a:r>
              <a:rPr lang="en-US" altLang="zh-CN" b="0" dirty="0">
                <a:latin typeface="宋体" pitchFamily="2" charset="-122"/>
                <a:ea typeface="宋体" pitchFamily="2" charset="-122"/>
              </a:rPr>
              <a:t>Writers</a:t>
            </a:r>
            <a:r>
              <a:rPr lang="zh-CN" altLang="en-US" b="0" dirty="0">
                <a:latin typeface="宋体" pitchFamily="2" charset="-122"/>
                <a:ea typeface="宋体" pitchFamily="2" charset="-122"/>
              </a:rPr>
              <a:t>和</a:t>
            </a:r>
            <a:r>
              <a:rPr lang="en-US" altLang="zh-CN" b="0" dirty="0">
                <a:latin typeface="宋体" pitchFamily="2" charset="-122"/>
                <a:ea typeface="宋体" pitchFamily="2" charset="-122"/>
              </a:rPr>
              <a:t>Readers</a:t>
            </a:r>
            <a:r>
              <a:rPr lang="zh-CN" altLang="en-US" b="0" dirty="0">
                <a:latin typeface="宋体" pitchFamily="2" charset="-122"/>
                <a:ea typeface="宋体" pitchFamily="2" charset="-122"/>
              </a:rPr>
              <a:t>互斥</a:t>
            </a:r>
            <a:endParaRPr lang="en-US" altLang="zh-CN" b="0" dirty="0">
              <a:latin typeface="宋体" pitchFamily="2" charset="-122"/>
              <a:ea typeface="宋体" pitchFamily="2" charset="-122"/>
            </a:endParaRPr>
          </a:p>
          <a:p>
            <a:pPr lvl="1" eaLnBrk="1" hangingPunct="1">
              <a:spcAft>
                <a:spcPct val="20000"/>
              </a:spcAft>
            </a:pPr>
            <a:r>
              <a:rPr lang="en-US" altLang="zh-CN" dirty="0" err="1">
                <a:solidFill>
                  <a:srgbClr val="FF0000"/>
                </a:solidFill>
                <a:latin typeface="宋体" pitchFamily="2" charset="-122"/>
                <a:ea typeface="宋体" pitchFamily="2" charset="-122"/>
              </a:rPr>
              <a:t>readcount</a:t>
            </a:r>
            <a:r>
              <a:rPr lang="zh-CN" altLang="en-US" b="0" dirty="0">
                <a:solidFill>
                  <a:srgbClr val="FF0000"/>
                </a:solidFill>
                <a:latin typeface="宋体" pitchFamily="2" charset="-122"/>
                <a:ea typeface="宋体" pitchFamily="2" charset="-122"/>
              </a:rPr>
              <a:t>：</a:t>
            </a:r>
            <a:r>
              <a:rPr lang="zh-CN" altLang="en-US" b="0" dirty="0">
                <a:latin typeface="宋体" pitchFamily="2" charset="-122"/>
                <a:ea typeface="宋体" pitchFamily="2" charset="-122"/>
              </a:rPr>
              <a:t>统计同时读数据的</a:t>
            </a:r>
            <a:r>
              <a:rPr lang="en-US" altLang="zh-CN" b="0" dirty="0">
                <a:latin typeface="宋体" pitchFamily="2" charset="-122"/>
                <a:ea typeface="宋体" pitchFamily="2" charset="-122"/>
              </a:rPr>
              <a:t>Readers</a:t>
            </a:r>
            <a:r>
              <a:rPr lang="zh-CN" altLang="en-US" b="0" dirty="0">
                <a:latin typeface="宋体" pitchFamily="2" charset="-122"/>
                <a:ea typeface="宋体" pitchFamily="2" charset="-122"/>
              </a:rPr>
              <a:t>个数</a:t>
            </a:r>
          </a:p>
          <a:p>
            <a:pPr lvl="1" eaLnBrk="1" hangingPunct="1">
              <a:spcAft>
                <a:spcPct val="20000"/>
              </a:spcAft>
            </a:pPr>
            <a:r>
              <a:rPr lang="en-US" altLang="zh-CN" dirty="0" err="1">
                <a:solidFill>
                  <a:srgbClr val="FF0000"/>
                </a:solidFill>
                <a:latin typeface="宋体" pitchFamily="2" charset="-122"/>
                <a:ea typeface="宋体" pitchFamily="2" charset="-122"/>
              </a:rPr>
              <a:t>mutex</a:t>
            </a:r>
            <a:r>
              <a:rPr lang="zh-CN" altLang="en-US" b="0" dirty="0">
                <a:solidFill>
                  <a:srgbClr val="FF0000"/>
                </a:solidFill>
                <a:latin typeface="宋体" pitchFamily="2" charset="-122"/>
                <a:ea typeface="宋体" pitchFamily="2" charset="-122"/>
              </a:rPr>
              <a:t>：</a:t>
            </a:r>
            <a:r>
              <a:rPr lang="zh-CN" altLang="en-US" b="0" dirty="0">
                <a:latin typeface="宋体" pitchFamily="2" charset="-122"/>
                <a:ea typeface="宋体" pitchFamily="2" charset="-122"/>
              </a:rPr>
              <a:t>对变量</a:t>
            </a:r>
            <a:r>
              <a:rPr lang="en-US" altLang="zh-CN" b="0" dirty="0" err="1">
                <a:latin typeface="宋体" pitchFamily="2" charset="-122"/>
                <a:ea typeface="宋体" pitchFamily="2" charset="-122"/>
              </a:rPr>
              <a:t>readcount</a:t>
            </a:r>
            <a:r>
              <a:rPr lang="zh-CN" altLang="en-US" b="0" dirty="0">
                <a:latin typeface="宋体" pitchFamily="2" charset="-122"/>
                <a:ea typeface="宋体" pitchFamily="2" charset="-122"/>
              </a:rPr>
              <a:t>互斥算术操作</a:t>
            </a:r>
          </a:p>
          <a:p>
            <a:pPr lvl="1" eaLnBrk="1" hangingPunct="1">
              <a:spcAft>
                <a:spcPct val="20000"/>
              </a:spcAft>
            </a:pPr>
            <a:endParaRPr lang="zh-CN" altLang="en-US" dirty="0">
              <a:solidFill>
                <a:srgbClr val="FE0000"/>
              </a:solidFill>
              <a:latin typeface="宋体" pitchFamily="2" charset="-122"/>
              <a:ea typeface="宋体" pitchFamily="2" charset="-122"/>
            </a:endParaRPr>
          </a:p>
        </p:txBody>
      </p:sp>
    </p:spTree>
    <p:extLst>
      <p:ext uri="{BB962C8B-B14F-4D97-AF65-F5344CB8AC3E}">
        <p14:creationId xmlns:p14="http://schemas.microsoft.com/office/powerpoint/2010/main" val="272159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6570" y="1999868"/>
            <a:ext cx="5385461"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reader() {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readcount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readcount</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wsem</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READ;</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readcount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readcount</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wsem</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9" name="矩形 8"/>
          <p:cNvSpPr/>
          <p:nvPr/>
        </p:nvSpPr>
        <p:spPr>
          <a:xfrm>
            <a:off x="5905004" y="1301581"/>
            <a:ext cx="2989613" cy="2246769"/>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writer()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wsem</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WRITE;</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wsem</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10" name="矩形 9"/>
          <p:cNvSpPr/>
          <p:nvPr/>
        </p:nvSpPr>
        <p:spPr>
          <a:xfrm>
            <a:off x="323527" y="1136938"/>
            <a:ext cx="5388503"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readcount</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 = 1, </a:t>
            </a:r>
            <a:r>
              <a:rPr lang="en-US" altLang="zh-CN" sz="2000" dirty="0" err="1">
                <a:solidFill>
                  <a:prstClr val="black"/>
                </a:solidFill>
                <a:latin typeface="Consolas" pitchFamily="49" charset="0"/>
                <a:ea typeface="黑体"/>
                <a:cs typeface="Consolas" pitchFamily="49" charset="0"/>
              </a:rPr>
              <a:t>wsem</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
        <p:nvSpPr>
          <p:cNvPr id="11" name="TextBox 10"/>
          <p:cNvSpPr txBox="1"/>
          <p:nvPr/>
        </p:nvSpPr>
        <p:spPr>
          <a:xfrm>
            <a:off x="6012160" y="3717032"/>
            <a:ext cx="2701637" cy="2308324"/>
          </a:xfrm>
          <a:prstGeom prst="rect">
            <a:avLst/>
          </a:prstGeom>
          <a:noFill/>
        </p:spPr>
        <p:txBody>
          <a:bodyPr wrap="square" rtlCol="0">
            <a:spAutoFit/>
          </a:bodyPr>
          <a:lstStyle/>
          <a:p>
            <a:pPr fontAlgn="auto">
              <a:spcBef>
                <a:spcPts val="0"/>
              </a:spcBef>
              <a:spcAft>
                <a:spcPts val="0"/>
              </a:spcAft>
            </a:pPr>
            <a:r>
              <a:rPr lang="zh-CN" altLang="en-US" dirty="0">
                <a:solidFill>
                  <a:prstClr val="black"/>
                </a:solidFill>
                <a:latin typeface="Arial"/>
                <a:ea typeface="黑体"/>
              </a:rPr>
              <a:t>序列：</a:t>
            </a:r>
            <a:endParaRPr lang="en-US" altLang="zh-CN" dirty="0">
              <a:solidFill>
                <a:prstClr val="black"/>
              </a:solidFill>
              <a:latin typeface="Arial"/>
              <a:ea typeface="黑体"/>
            </a:endParaRPr>
          </a:p>
          <a:p>
            <a:pPr marL="342900" indent="-342900" fontAlgn="auto">
              <a:spcBef>
                <a:spcPts val="0"/>
              </a:spcBef>
              <a:spcAft>
                <a:spcPts val="0"/>
              </a:spcAft>
              <a:buFontTx/>
              <a:buAutoNum type="arabicPeriod"/>
            </a:pPr>
            <a:r>
              <a:rPr lang="en-US" altLang="zh-CN" dirty="0">
                <a:solidFill>
                  <a:prstClr val="black"/>
                </a:solidFill>
                <a:latin typeface="Arial"/>
                <a:ea typeface="黑体"/>
              </a:rPr>
              <a:t>R </a:t>
            </a:r>
            <a:r>
              <a:rPr lang="en-US" altLang="zh-CN" dirty="0" err="1">
                <a:solidFill>
                  <a:prstClr val="black"/>
                </a:solidFill>
                <a:latin typeface="Arial"/>
                <a:ea typeface="黑体"/>
              </a:rPr>
              <a:t>R</a:t>
            </a:r>
            <a:r>
              <a:rPr lang="en-US" altLang="zh-CN" dirty="0">
                <a:solidFill>
                  <a:prstClr val="black"/>
                </a:solidFill>
                <a:latin typeface="Arial"/>
                <a:ea typeface="黑体"/>
              </a:rPr>
              <a:t> </a:t>
            </a:r>
            <a:r>
              <a:rPr lang="en-US" altLang="zh-CN" dirty="0" err="1">
                <a:solidFill>
                  <a:prstClr val="black"/>
                </a:solidFill>
                <a:latin typeface="Arial"/>
                <a:ea typeface="黑体"/>
              </a:rPr>
              <a:t>R</a:t>
            </a:r>
            <a:endParaRPr lang="en-US" altLang="zh-CN" dirty="0">
              <a:solidFill>
                <a:prstClr val="black"/>
              </a:solidFill>
              <a:latin typeface="Arial"/>
              <a:ea typeface="黑体"/>
            </a:endParaRPr>
          </a:p>
          <a:p>
            <a:pPr marL="342900" indent="-342900" fontAlgn="auto">
              <a:spcBef>
                <a:spcPts val="0"/>
              </a:spcBef>
              <a:spcAft>
                <a:spcPts val="0"/>
              </a:spcAft>
              <a:buFontTx/>
              <a:buAutoNum type="arabicPeriod"/>
            </a:pPr>
            <a:r>
              <a:rPr lang="en-US" altLang="zh-CN" dirty="0">
                <a:solidFill>
                  <a:prstClr val="black"/>
                </a:solidFill>
                <a:latin typeface="Arial"/>
                <a:ea typeface="黑体"/>
              </a:rPr>
              <a:t>W </a:t>
            </a:r>
            <a:r>
              <a:rPr lang="en-US" altLang="zh-CN" dirty="0" err="1">
                <a:solidFill>
                  <a:prstClr val="black"/>
                </a:solidFill>
                <a:latin typeface="Arial"/>
                <a:ea typeface="黑体"/>
              </a:rPr>
              <a:t>W</a:t>
            </a:r>
            <a:r>
              <a:rPr lang="en-US" altLang="zh-CN" dirty="0">
                <a:solidFill>
                  <a:prstClr val="black"/>
                </a:solidFill>
                <a:latin typeface="Arial"/>
                <a:ea typeface="黑体"/>
              </a:rPr>
              <a:t> </a:t>
            </a:r>
            <a:r>
              <a:rPr lang="en-US" altLang="zh-CN" dirty="0" err="1">
                <a:solidFill>
                  <a:prstClr val="black"/>
                </a:solidFill>
                <a:latin typeface="Arial"/>
                <a:ea typeface="黑体"/>
              </a:rPr>
              <a:t>W</a:t>
            </a:r>
            <a:endParaRPr lang="en-US" altLang="zh-CN" dirty="0">
              <a:solidFill>
                <a:prstClr val="black"/>
              </a:solidFill>
              <a:latin typeface="Arial"/>
              <a:ea typeface="黑体"/>
            </a:endParaRPr>
          </a:p>
          <a:p>
            <a:pPr marL="342900" indent="-342900" fontAlgn="auto">
              <a:spcBef>
                <a:spcPts val="0"/>
              </a:spcBef>
              <a:spcAft>
                <a:spcPts val="0"/>
              </a:spcAft>
              <a:buFontTx/>
              <a:buAutoNum type="arabicPeriod"/>
            </a:pPr>
            <a:r>
              <a:rPr lang="en-US" altLang="zh-CN" dirty="0">
                <a:solidFill>
                  <a:prstClr val="black"/>
                </a:solidFill>
                <a:latin typeface="Arial"/>
                <a:ea typeface="黑体"/>
              </a:rPr>
              <a:t>R W</a:t>
            </a:r>
          </a:p>
          <a:p>
            <a:pPr marL="342900" indent="-342900" fontAlgn="auto">
              <a:spcBef>
                <a:spcPts val="0"/>
              </a:spcBef>
              <a:spcAft>
                <a:spcPts val="0"/>
              </a:spcAft>
              <a:buFontTx/>
              <a:buAutoNum type="arabicPeriod"/>
            </a:pPr>
            <a:r>
              <a:rPr lang="en-US" altLang="zh-CN" dirty="0">
                <a:solidFill>
                  <a:prstClr val="black"/>
                </a:solidFill>
                <a:latin typeface="Arial"/>
                <a:ea typeface="黑体"/>
              </a:rPr>
              <a:t>R </a:t>
            </a:r>
            <a:r>
              <a:rPr lang="en-US" altLang="zh-CN" dirty="0" err="1">
                <a:solidFill>
                  <a:prstClr val="black"/>
                </a:solidFill>
                <a:latin typeface="Arial"/>
                <a:ea typeface="黑体"/>
              </a:rPr>
              <a:t>R</a:t>
            </a:r>
            <a:r>
              <a:rPr lang="en-US" altLang="zh-CN" dirty="0">
                <a:solidFill>
                  <a:prstClr val="black"/>
                </a:solidFill>
                <a:latin typeface="Arial"/>
                <a:ea typeface="黑体"/>
              </a:rPr>
              <a:t> W</a:t>
            </a:r>
          </a:p>
          <a:p>
            <a:pPr marL="342900" indent="-342900" fontAlgn="auto">
              <a:spcBef>
                <a:spcPts val="0"/>
              </a:spcBef>
              <a:spcAft>
                <a:spcPts val="0"/>
              </a:spcAft>
              <a:buFontTx/>
              <a:buAutoNum type="arabicPeriod"/>
            </a:pPr>
            <a:r>
              <a:rPr lang="en-US" altLang="zh-CN" b="1" u="sng" dirty="0">
                <a:solidFill>
                  <a:srgbClr val="C00000"/>
                </a:solidFill>
                <a:latin typeface="Arial"/>
                <a:ea typeface="黑体"/>
              </a:rPr>
              <a:t>R W R </a:t>
            </a:r>
            <a:r>
              <a:rPr lang="en-US" altLang="zh-CN" b="1" u="sng" dirty="0" err="1">
                <a:solidFill>
                  <a:srgbClr val="C00000"/>
                </a:solidFill>
                <a:latin typeface="Arial"/>
                <a:ea typeface="黑体"/>
              </a:rPr>
              <a:t>R</a:t>
            </a:r>
            <a:endParaRPr lang="en-US" altLang="zh-CN" b="1" u="sng" dirty="0">
              <a:solidFill>
                <a:srgbClr val="C00000"/>
              </a:solidFill>
              <a:latin typeface="Arial"/>
              <a:ea typeface="黑体"/>
            </a:endParaRPr>
          </a:p>
          <a:p>
            <a:pPr marL="342900" indent="-342900" fontAlgn="auto">
              <a:spcBef>
                <a:spcPts val="0"/>
              </a:spcBef>
              <a:spcAft>
                <a:spcPts val="0"/>
              </a:spcAft>
              <a:buFontTx/>
              <a:buAutoNum type="arabicPeriod"/>
            </a:pPr>
            <a:r>
              <a:rPr lang="en-US" altLang="zh-CN" dirty="0">
                <a:solidFill>
                  <a:prstClr val="black"/>
                </a:solidFill>
                <a:latin typeface="Arial"/>
                <a:ea typeface="黑体"/>
              </a:rPr>
              <a:t>W </a:t>
            </a:r>
            <a:r>
              <a:rPr lang="en-US" altLang="zh-CN" dirty="0" err="1">
                <a:solidFill>
                  <a:prstClr val="black"/>
                </a:solidFill>
                <a:latin typeface="Arial"/>
                <a:ea typeface="黑体"/>
              </a:rPr>
              <a:t>W</a:t>
            </a:r>
            <a:r>
              <a:rPr lang="en-US" altLang="zh-CN" dirty="0">
                <a:solidFill>
                  <a:prstClr val="black"/>
                </a:solidFill>
                <a:latin typeface="Arial"/>
                <a:ea typeface="黑体"/>
              </a:rPr>
              <a:t> R</a:t>
            </a:r>
          </a:p>
          <a:p>
            <a:pPr marL="342900" indent="-342900" fontAlgn="auto">
              <a:spcBef>
                <a:spcPts val="0"/>
              </a:spcBef>
              <a:spcAft>
                <a:spcPts val="0"/>
              </a:spcAft>
              <a:buFontTx/>
              <a:buAutoNum type="arabicPeriod"/>
            </a:pPr>
            <a:r>
              <a:rPr lang="en-US" altLang="zh-CN" dirty="0">
                <a:solidFill>
                  <a:prstClr val="black"/>
                </a:solidFill>
                <a:latin typeface="Arial"/>
                <a:ea typeface="黑体"/>
              </a:rPr>
              <a:t>W R </a:t>
            </a:r>
            <a:r>
              <a:rPr lang="en-US" altLang="zh-CN" dirty="0" err="1">
                <a:solidFill>
                  <a:prstClr val="black"/>
                </a:solidFill>
                <a:latin typeface="Arial"/>
                <a:ea typeface="黑体"/>
              </a:rPr>
              <a:t>R</a:t>
            </a:r>
            <a:r>
              <a:rPr lang="en-US" altLang="zh-CN" dirty="0">
                <a:solidFill>
                  <a:prstClr val="black"/>
                </a:solidFill>
                <a:latin typeface="Arial"/>
                <a:ea typeface="黑体"/>
              </a:rPr>
              <a:t> W</a:t>
            </a:r>
            <a:endParaRPr lang="zh-CN" altLang="en-US" dirty="0">
              <a:solidFill>
                <a:prstClr val="black"/>
              </a:solidFill>
              <a:latin typeface="Arial"/>
              <a:ea typeface="黑体"/>
            </a:endParaRPr>
          </a:p>
        </p:txBody>
      </p:sp>
      <p:sp>
        <p:nvSpPr>
          <p:cNvPr id="13" name="矩形 12"/>
          <p:cNvSpPr/>
          <p:nvPr/>
        </p:nvSpPr>
        <p:spPr>
          <a:xfrm>
            <a:off x="7596336" y="4437112"/>
            <a:ext cx="1301958"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solidFill>
                  <a:srgbClr val="7030A0"/>
                </a:solidFill>
                <a:effectLst>
                  <a:outerShdw blurRad="50800" dist="39000" dir="5460000" algn="tl">
                    <a:srgbClr val="000000">
                      <a:alpha val="38000"/>
                    </a:srgbClr>
                  </a:outerShdw>
                </a:effectLst>
              </a:rPr>
              <a:t>writer</a:t>
            </a:r>
          </a:p>
          <a:p>
            <a:pPr algn="ctr"/>
            <a:r>
              <a:rPr lang="zh-CN" altLang="en-US" sz="3200" b="1" cap="none" spc="0" dirty="0">
                <a:ln w="11430"/>
                <a:solidFill>
                  <a:srgbClr val="7030A0"/>
                </a:solidFill>
                <a:effectLst>
                  <a:outerShdw blurRad="50800" dist="39000" dir="5460000" algn="tl">
                    <a:srgbClr val="000000">
                      <a:alpha val="38000"/>
                    </a:srgbClr>
                  </a:outerShdw>
                </a:effectLst>
              </a:rPr>
              <a:t>饥饿</a:t>
            </a:r>
          </a:p>
        </p:txBody>
      </p:sp>
    </p:spTree>
    <p:extLst>
      <p:ext uri="{BB962C8B-B14F-4D97-AF65-F5344CB8AC3E}">
        <p14:creationId xmlns:p14="http://schemas.microsoft.com/office/powerpoint/2010/main" val="148862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circle(in)">
                                      <p:cBhvr>
                                        <p:cTn id="10" dur="2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circle(in)">
                                      <p:cBhvr>
                                        <p:cTn id="15" dur="2000"/>
                                        <p:tgtEl>
                                          <p:spTgt spid="8">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circle(in)">
                                      <p:cBhvr>
                                        <p:cTn id="18" dur="2000"/>
                                        <p:tgtEl>
                                          <p:spTgt spid="8">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8">
                                            <p:txEl>
                                              <p:pRg st="11" end="11"/>
                                            </p:txEl>
                                          </p:spTgt>
                                        </p:tgtEl>
                                        <p:attrNameLst>
                                          <p:attrName>style.visibility</p:attrName>
                                        </p:attrNameLst>
                                      </p:cBhvr>
                                      <p:to>
                                        <p:strVal val="visible"/>
                                      </p:to>
                                    </p:set>
                                    <p:animEffect transition="in" filter="circle(in)">
                                      <p:cBhvr>
                                        <p:cTn id="21" dur="2000"/>
                                        <p:tgtEl>
                                          <p:spTgt spid="8">
                                            <p:txEl>
                                              <p:pRg st="11" end="11"/>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xEl>
                                              <p:pRg st="12" end="12"/>
                                            </p:txEl>
                                          </p:spTgt>
                                        </p:tgtEl>
                                        <p:attrNameLst>
                                          <p:attrName>style.visibility</p:attrName>
                                        </p:attrNameLst>
                                      </p:cBhvr>
                                      <p:to>
                                        <p:strVal val="visible"/>
                                      </p:to>
                                    </p:set>
                                    <p:animEffect transition="in" filter="circle(in)">
                                      <p:cBhvr>
                                        <p:cTn id="24" dur="2000"/>
                                        <p:tgtEl>
                                          <p:spTgt spid="8">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circle(in)">
                                      <p:cBhvr>
                                        <p:cTn id="29" dur="2000"/>
                                        <p:tgtEl>
                                          <p:spTgt spid="9">
                                            <p:txEl>
                                              <p:pRg st="0" end="0"/>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circle(in)">
                                      <p:cBhvr>
                                        <p:cTn id="32" dur="2000"/>
                                        <p:tgtEl>
                                          <p:spTgt spid="9">
                                            <p:txEl>
                                              <p:pRg st="1" end="1"/>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circle(in)">
                                      <p:cBhvr>
                                        <p:cTn id="35" dur="2000"/>
                                        <p:tgtEl>
                                          <p:spTgt spid="9">
                                            <p:txEl>
                                              <p:pRg st="5" end="5"/>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circle(in)">
                                      <p:cBhvr>
                                        <p:cTn id="38" dur="20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circle(in)">
                                      <p:cBhvr>
                                        <p:cTn id="43" dur="2000"/>
                                        <p:tgtEl>
                                          <p:spTgt spid="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9">
                                            <p:txEl>
                                              <p:pRg st="3" end="3"/>
                                            </p:txEl>
                                          </p:spTgt>
                                        </p:tgtEl>
                                        <p:attrNameLst>
                                          <p:attrName>style.visibility</p:attrName>
                                        </p:attrNameLst>
                                      </p:cBhvr>
                                      <p:to>
                                        <p:strVal val="visible"/>
                                      </p:to>
                                    </p:set>
                                    <p:animEffect transition="in" filter="circle(in)">
                                      <p:cBhvr>
                                        <p:cTn id="48" dur="2000"/>
                                        <p:tgtEl>
                                          <p:spTgt spid="9">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circle(in)">
                                      <p:cBhvr>
                                        <p:cTn id="53" dur="2000"/>
                                        <p:tgtEl>
                                          <p:spTgt spid="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8">
                                            <p:txEl>
                                              <p:pRg st="2" end="2"/>
                                            </p:txEl>
                                          </p:spTgt>
                                        </p:tgtEl>
                                        <p:attrNameLst>
                                          <p:attrName>style.visibility</p:attrName>
                                        </p:attrNameLst>
                                      </p:cBhvr>
                                      <p:to>
                                        <p:strVal val="visible"/>
                                      </p:to>
                                    </p:set>
                                    <p:animEffect transition="in" filter="circle(in)">
                                      <p:cBhvr>
                                        <p:cTn id="58" dur="2000"/>
                                        <p:tgtEl>
                                          <p:spTgt spid="8">
                                            <p:txEl>
                                              <p:pRg st="2" end="2"/>
                                            </p:txEl>
                                          </p:spTgt>
                                        </p:tgtEl>
                                      </p:cBhvr>
                                    </p:animEffect>
                                  </p:childTnLst>
                                </p:cTn>
                              </p:par>
                              <p:par>
                                <p:cTn id="59" presetID="6" presetClass="entr" presetSubtype="16"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animEffect transition="in" filter="circle(in)">
                                      <p:cBhvr>
                                        <p:cTn id="61" dur="2000"/>
                                        <p:tgtEl>
                                          <p:spTgt spid="8">
                                            <p:txEl>
                                              <p:pRg st="3" end="3"/>
                                            </p:txEl>
                                          </p:spTgt>
                                        </p:tgtEl>
                                      </p:cBhvr>
                                    </p:animEffect>
                                  </p:childTnLst>
                                </p:cTn>
                              </p:par>
                              <p:par>
                                <p:cTn id="62" presetID="6" presetClass="entr" presetSubtype="16" fill="hold" nodeType="withEffect">
                                  <p:stCondLst>
                                    <p:cond delay="0"/>
                                  </p:stCondLst>
                                  <p:childTnLst>
                                    <p:set>
                                      <p:cBhvr>
                                        <p:cTn id="63" dur="1" fill="hold">
                                          <p:stCondLst>
                                            <p:cond delay="0"/>
                                          </p:stCondLst>
                                        </p:cTn>
                                        <p:tgtEl>
                                          <p:spTgt spid="8">
                                            <p:txEl>
                                              <p:pRg st="4" end="4"/>
                                            </p:txEl>
                                          </p:spTgt>
                                        </p:tgtEl>
                                        <p:attrNameLst>
                                          <p:attrName>style.visibility</p:attrName>
                                        </p:attrNameLst>
                                      </p:cBhvr>
                                      <p:to>
                                        <p:strVal val="visible"/>
                                      </p:to>
                                    </p:set>
                                    <p:animEffect transition="in" filter="circle(in)">
                                      <p:cBhvr>
                                        <p:cTn id="64" dur="2000"/>
                                        <p:tgtEl>
                                          <p:spTgt spid="8">
                                            <p:txEl>
                                              <p:pRg st="4" end="4"/>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animEffect transition="in" filter="circle(in)">
                                      <p:cBhvr>
                                        <p:cTn id="67" dur="2000"/>
                                        <p:tgtEl>
                                          <p:spTgt spid="8">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8">
                                            <p:txEl>
                                              <p:pRg st="6" end="6"/>
                                            </p:txEl>
                                          </p:spTgt>
                                        </p:tgtEl>
                                        <p:attrNameLst>
                                          <p:attrName>style.visibility</p:attrName>
                                        </p:attrNameLst>
                                      </p:cBhvr>
                                      <p:to>
                                        <p:strVal val="visible"/>
                                      </p:to>
                                    </p:set>
                                    <p:animEffect transition="in" filter="circle(in)">
                                      <p:cBhvr>
                                        <p:cTn id="72" dur="2000"/>
                                        <p:tgtEl>
                                          <p:spTgt spid="8">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8">
                                            <p:txEl>
                                              <p:pRg st="7" end="7"/>
                                            </p:txEl>
                                          </p:spTgt>
                                        </p:tgtEl>
                                        <p:attrNameLst>
                                          <p:attrName>style.visibility</p:attrName>
                                        </p:attrNameLst>
                                      </p:cBhvr>
                                      <p:to>
                                        <p:strVal val="visible"/>
                                      </p:to>
                                    </p:set>
                                    <p:animEffect transition="in" filter="circle(in)">
                                      <p:cBhvr>
                                        <p:cTn id="77" dur="2000"/>
                                        <p:tgtEl>
                                          <p:spTgt spid="8">
                                            <p:txEl>
                                              <p:pRg st="7" end="7"/>
                                            </p:txEl>
                                          </p:spTgt>
                                        </p:tgtEl>
                                      </p:cBhvr>
                                    </p:animEffect>
                                  </p:childTnLst>
                                </p:cTn>
                              </p:par>
                              <p:par>
                                <p:cTn id="78" presetID="6" presetClass="entr" presetSubtype="16" fill="hold" nodeType="withEffect">
                                  <p:stCondLst>
                                    <p:cond delay="0"/>
                                  </p:stCondLst>
                                  <p:childTnLst>
                                    <p:set>
                                      <p:cBhvr>
                                        <p:cTn id="79" dur="1" fill="hold">
                                          <p:stCondLst>
                                            <p:cond delay="0"/>
                                          </p:stCondLst>
                                        </p:cTn>
                                        <p:tgtEl>
                                          <p:spTgt spid="8">
                                            <p:txEl>
                                              <p:pRg st="8" end="8"/>
                                            </p:txEl>
                                          </p:spTgt>
                                        </p:tgtEl>
                                        <p:attrNameLst>
                                          <p:attrName>style.visibility</p:attrName>
                                        </p:attrNameLst>
                                      </p:cBhvr>
                                      <p:to>
                                        <p:strVal val="visible"/>
                                      </p:to>
                                    </p:set>
                                    <p:animEffect transition="in" filter="circle(in)">
                                      <p:cBhvr>
                                        <p:cTn id="80" dur="2000"/>
                                        <p:tgtEl>
                                          <p:spTgt spid="8">
                                            <p:txEl>
                                              <p:pRg st="8" end="8"/>
                                            </p:txEl>
                                          </p:spTgt>
                                        </p:tgtEl>
                                      </p:cBhvr>
                                    </p:animEffect>
                                  </p:childTnLst>
                                </p:cTn>
                              </p:par>
                              <p:par>
                                <p:cTn id="81" presetID="6" presetClass="entr" presetSubtype="16" fill="hold" nodeType="withEffect">
                                  <p:stCondLst>
                                    <p:cond delay="0"/>
                                  </p:stCondLst>
                                  <p:childTnLst>
                                    <p:set>
                                      <p:cBhvr>
                                        <p:cTn id="82" dur="1" fill="hold">
                                          <p:stCondLst>
                                            <p:cond delay="0"/>
                                          </p:stCondLst>
                                        </p:cTn>
                                        <p:tgtEl>
                                          <p:spTgt spid="8">
                                            <p:txEl>
                                              <p:pRg st="9" end="9"/>
                                            </p:txEl>
                                          </p:spTgt>
                                        </p:tgtEl>
                                        <p:attrNameLst>
                                          <p:attrName>style.visibility</p:attrName>
                                        </p:attrNameLst>
                                      </p:cBhvr>
                                      <p:to>
                                        <p:strVal val="visible"/>
                                      </p:to>
                                    </p:set>
                                    <p:animEffect transition="in" filter="circle(in)">
                                      <p:cBhvr>
                                        <p:cTn id="83" dur="2000"/>
                                        <p:tgtEl>
                                          <p:spTgt spid="8">
                                            <p:txEl>
                                              <p:pRg st="9" end="9"/>
                                            </p:txEl>
                                          </p:spTgt>
                                        </p:tgtEl>
                                      </p:cBhvr>
                                    </p:animEffect>
                                  </p:childTnLst>
                                </p:cTn>
                              </p:par>
                              <p:par>
                                <p:cTn id="84" presetID="6" presetClass="entr" presetSubtype="16" fill="hold" nodeType="withEffect">
                                  <p:stCondLst>
                                    <p:cond delay="0"/>
                                  </p:stCondLst>
                                  <p:childTnLst>
                                    <p:set>
                                      <p:cBhvr>
                                        <p:cTn id="85" dur="1" fill="hold">
                                          <p:stCondLst>
                                            <p:cond delay="0"/>
                                          </p:stCondLst>
                                        </p:cTn>
                                        <p:tgtEl>
                                          <p:spTgt spid="8">
                                            <p:txEl>
                                              <p:pRg st="10" end="10"/>
                                            </p:txEl>
                                          </p:spTgt>
                                        </p:tgtEl>
                                        <p:attrNameLst>
                                          <p:attrName>style.visibility</p:attrName>
                                        </p:attrNameLst>
                                      </p:cBhvr>
                                      <p:to>
                                        <p:strVal val="visible"/>
                                      </p:to>
                                    </p:set>
                                    <p:animEffect transition="in" filter="circle(in)">
                                      <p:cBhvr>
                                        <p:cTn id="86" dur="2000"/>
                                        <p:tgtEl>
                                          <p:spTgt spid="8">
                                            <p:txEl>
                                              <p:pRg st="10" end="1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mph" presetSubtype="0" repeatCount="indefinite" fill="hold" nodeType="clickEffect">
                                  <p:stCondLst>
                                    <p:cond delay="0"/>
                                  </p:stCondLst>
                                  <p:childTnLst>
                                    <p:anim calcmode="discrete" valueType="str">
                                      <p:cBhvr override="childStyle">
                                        <p:cTn id="122" dur="1000" fill="hold"/>
                                        <p:tgtEl>
                                          <p:spTgt spid="11">
                                            <p:txEl>
                                              <p:pRg st="5" end="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07504" y="1268760"/>
            <a:ext cx="8820472" cy="4525963"/>
          </a:xfrm>
        </p:spPr>
        <p:txBody>
          <a:bodyPr/>
          <a:lstStyle/>
          <a:p>
            <a:pPr>
              <a:spcAft>
                <a:spcPct val="20000"/>
              </a:spcAft>
            </a:pPr>
            <a:r>
              <a:rPr lang="zh-CN" altLang="en-US" b="0" dirty="0"/>
              <a:t>公平</a:t>
            </a:r>
            <a:r>
              <a:rPr lang="zh-CN" altLang="zh-CN" b="0" dirty="0"/>
              <a:t>优先</a:t>
            </a:r>
            <a:endParaRPr lang="en-US" altLang="zh-CN" b="0" dirty="0"/>
          </a:p>
          <a:p>
            <a:pPr marL="457200" lvl="1" indent="0" eaLnBrk="1" hangingPunct="1">
              <a:spcAft>
                <a:spcPct val="20000"/>
              </a:spcAft>
              <a:buNone/>
            </a:pPr>
            <a:r>
              <a:rPr lang="zh-CN" altLang="en-US" dirty="0">
                <a:solidFill>
                  <a:srgbClr val="FE0000"/>
                </a:solidFill>
                <a:latin typeface="Arial" pitchFamily="34" charset="0"/>
                <a:ea typeface="宋体" pitchFamily="2" charset="-122"/>
                <a:cs typeface="+mn-cs"/>
              </a:rPr>
              <a:t>  读、写过程中，若其它读者、写者到来，则按</a:t>
            </a:r>
            <a:r>
              <a:rPr lang="zh-CN" altLang="en-US" dirty="0">
                <a:solidFill>
                  <a:srgbClr val="3D0BF3"/>
                </a:solidFill>
                <a:latin typeface="Arial" pitchFamily="34" charset="0"/>
                <a:ea typeface="宋体" pitchFamily="2" charset="-122"/>
                <a:cs typeface="+mn-cs"/>
              </a:rPr>
              <a:t>到达顺序处理</a:t>
            </a:r>
            <a:r>
              <a:rPr lang="zh-CN" altLang="en-US" b="0" dirty="0">
                <a:latin typeface="宋体" pitchFamily="2" charset="-122"/>
                <a:ea typeface="宋体" pitchFamily="2" charset="-122"/>
              </a:rPr>
              <a:t>。</a:t>
            </a:r>
            <a:endParaRPr lang="en-US" altLang="zh-CN" b="0" dirty="0">
              <a:latin typeface="宋体" pitchFamily="2" charset="-122"/>
              <a:ea typeface="宋体" pitchFamily="2" charset="-122"/>
            </a:endParaRPr>
          </a:p>
          <a:p>
            <a:pPr>
              <a:spcAft>
                <a:spcPct val="20000"/>
              </a:spcAft>
            </a:pPr>
            <a:r>
              <a:rPr lang="zh-CN" altLang="en-US" b="0" dirty="0"/>
              <a:t>公平</a:t>
            </a:r>
            <a:r>
              <a:rPr lang="zh-CN" altLang="zh-CN" b="0" dirty="0"/>
              <a:t>优先</a:t>
            </a:r>
            <a:r>
              <a:rPr lang="zh-CN" altLang="en-US" b="0" dirty="0"/>
              <a:t>的变量设置</a:t>
            </a:r>
            <a:endParaRPr lang="en-US" altLang="zh-CN" b="0" dirty="0"/>
          </a:p>
          <a:p>
            <a:pPr lvl="1" eaLnBrk="1" hangingPunct="1">
              <a:spcAft>
                <a:spcPct val="20000"/>
              </a:spcAft>
            </a:pPr>
            <a:r>
              <a:rPr lang="en-US" altLang="zh-CN" dirty="0" err="1">
                <a:solidFill>
                  <a:srgbClr val="FF0000"/>
                </a:solidFill>
                <a:latin typeface="宋体" pitchFamily="2" charset="-122"/>
                <a:ea typeface="宋体" pitchFamily="2" charset="-122"/>
              </a:rPr>
              <a:t>wsem</a:t>
            </a:r>
            <a:r>
              <a:rPr lang="zh-CN" altLang="en-US" b="0" dirty="0">
                <a:solidFill>
                  <a:srgbClr val="FF0000"/>
                </a:solidFill>
                <a:latin typeface="宋体" pitchFamily="2" charset="-122"/>
                <a:ea typeface="宋体" pitchFamily="2" charset="-122"/>
              </a:rPr>
              <a:t>：</a:t>
            </a:r>
            <a:r>
              <a:rPr lang="zh-CN" altLang="en-US" b="0" dirty="0">
                <a:latin typeface="宋体" pitchFamily="2" charset="-122"/>
                <a:ea typeface="宋体" pitchFamily="2" charset="-122"/>
              </a:rPr>
              <a:t>互斥信号量，用于</a:t>
            </a:r>
            <a:r>
              <a:rPr lang="en-US" altLang="zh-CN" b="0" dirty="0">
                <a:latin typeface="宋体" pitchFamily="2" charset="-122"/>
                <a:ea typeface="宋体" pitchFamily="2" charset="-122"/>
              </a:rPr>
              <a:t>Writers</a:t>
            </a:r>
            <a:r>
              <a:rPr lang="zh-CN" altLang="en-US" b="0" dirty="0">
                <a:latin typeface="宋体" pitchFamily="2" charset="-122"/>
                <a:ea typeface="宋体" pitchFamily="2" charset="-122"/>
              </a:rPr>
              <a:t>间互斥，</a:t>
            </a:r>
            <a:r>
              <a:rPr lang="en-US" altLang="zh-CN" b="0" dirty="0">
                <a:latin typeface="宋体" pitchFamily="2" charset="-122"/>
                <a:ea typeface="宋体" pitchFamily="2" charset="-122"/>
              </a:rPr>
              <a:t>Reader</a:t>
            </a:r>
            <a:r>
              <a:rPr lang="zh-CN" altLang="en-US" b="0" dirty="0">
                <a:latin typeface="宋体" pitchFamily="2" charset="-122"/>
                <a:ea typeface="宋体" pitchFamily="2" charset="-122"/>
              </a:rPr>
              <a:t>互斥</a:t>
            </a:r>
            <a:r>
              <a:rPr lang="en-US" altLang="zh-CN" b="0" dirty="0">
                <a:latin typeface="宋体" pitchFamily="2" charset="-122"/>
                <a:ea typeface="宋体" pitchFamily="2" charset="-122"/>
              </a:rPr>
              <a:t>Writers</a:t>
            </a:r>
          </a:p>
          <a:p>
            <a:pPr lvl="1" eaLnBrk="1" hangingPunct="1">
              <a:spcAft>
                <a:spcPct val="20000"/>
              </a:spcAft>
            </a:pPr>
            <a:r>
              <a:rPr lang="en-US" altLang="zh-CN" dirty="0" err="1">
                <a:latin typeface="宋体" pitchFamily="2" charset="-122"/>
                <a:ea typeface="宋体" pitchFamily="2" charset="-122"/>
              </a:rPr>
              <a:t>readcount</a:t>
            </a:r>
            <a:r>
              <a:rPr lang="zh-CN" altLang="en-US" b="0" dirty="0">
                <a:latin typeface="宋体" pitchFamily="2" charset="-122"/>
                <a:ea typeface="宋体" pitchFamily="2" charset="-122"/>
              </a:rPr>
              <a:t>：统计同时读数据的</a:t>
            </a:r>
            <a:r>
              <a:rPr lang="en-US" altLang="zh-CN" b="0" dirty="0">
                <a:latin typeface="宋体" pitchFamily="2" charset="-122"/>
                <a:ea typeface="宋体" pitchFamily="2" charset="-122"/>
              </a:rPr>
              <a:t>Readers</a:t>
            </a:r>
            <a:r>
              <a:rPr lang="zh-CN" altLang="en-US" b="0" dirty="0">
                <a:latin typeface="宋体" pitchFamily="2" charset="-122"/>
                <a:ea typeface="宋体" pitchFamily="2" charset="-122"/>
              </a:rPr>
              <a:t>个数</a:t>
            </a:r>
          </a:p>
          <a:p>
            <a:pPr lvl="1" eaLnBrk="1" hangingPunct="1">
              <a:spcAft>
                <a:spcPct val="20000"/>
              </a:spcAft>
            </a:pPr>
            <a:r>
              <a:rPr lang="en-US" altLang="zh-CN" dirty="0" err="1">
                <a:solidFill>
                  <a:srgbClr val="FF0000"/>
                </a:solidFill>
                <a:latin typeface="宋体" pitchFamily="2" charset="-122"/>
                <a:ea typeface="宋体" pitchFamily="2" charset="-122"/>
              </a:rPr>
              <a:t>mrc</a:t>
            </a:r>
            <a:r>
              <a:rPr lang="zh-CN" altLang="en-US" b="0" dirty="0">
                <a:solidFill>
                  <a:srgbClr val="FF0000"/>
                </a:solidFill>
                <a:latin typeface="宋体" pitchFamily="2" charset="-122"/>
                <a:ea typeface="宋体" pitchFamily="2" charset="-122"/>
              </a:rPr>
              <a:t>：</a:t>
            </a:r>
            <a:r>
              <a:rPr lang="zh-CN" altLang="en-US" b="0" dirty="0">
                <a:latin typeface="宋体" pitchFamily="2" charset="-122"/>
                <a:ea typeface="宋体" pitchFamily="2" charset="-122"/>
              </a:rPr>
              <a:t>对变量</a:t>
            </a:r>
            <a:r>
              <a:rPr lang="en-US" altLang="zh-CN" b="0" dirty="0" err="1">
                <a:latin typeface="宋体" pitchFamily="2" charset="-122"/>
                <a:ea typeface="宋体" pitchFamily="2" charset="-122"/>
              </a:rPr>
              <a:t>readcount</a:t>
            </a:r>
            <a:r>
              <a:rPr lang="zh-CN" altLang="en-US" b="0" dirty="0">
                <a:latin typeface="宋体" pitchFamily="2" charset="-122"/>
                <a:ea typeface="宋体" pitchFamily="2" charset="-122"/>
              </a:rPr>
              <a:t>互斥算术操作</a:t>
            </a:r>
            <a:endParaRPr lang="en-US" altLang="zh-CN" b="0" dirty="0">
              <a:latin typeface="宋体" pitchFamily="2" charset="-122"/>
              <a:ea typeface="宋体" pitchFamily="2" charset="-122"/>
            </a:endParaRPr>
          </a:p>
          <a:p>
            <a:pPr lvl="1" eaLnBrk="1" hangingPunct="1">
              <a:spcAft>
                <a:spcPct val="20000"/>
              </a:spcAft>
            </a:pPr>
            <a:r>
              <a:rPr lang="en-US" altLang="zh-CN" dirty="0" err="1">
                <a:latin typeface="宋体" pitchFamily="2" charset="-122"/>
                <a:ea typeface="宋体" pitchFamily="2" charset="-122"/>
              </a:rPr>
              <a:t>wrsem</a:t>
            </a:r>
            <a:r>
              <a:rPr lang="zh-CN" altLang="en-US" b="0" dirty="0">
                <a:latin typeface="宋体" pitchFamily="2" charset="-122"/>
                <a:ea typeface="宋体" pitchFamily="2" charset="-122"/>
              </a:rPr>
              <a:t>：互斥信号量，确定</a:t>
            </a:r>
            <a:r>
              <a:rPr lang="en-US" altLang="zh-CN" b="0" dirty="0">
                <a:latin typeface="宋体" pitchFamily="2" charset="-122"/>
                <a:ea typeface="宋体" pitchFamily="2" charset="-122"/>
              </a:rPr>
              <a:t>Writer </a:t>
            </a:r>
            <a:r>
              <a:rPr lang="zh-CN" altLang="en-US" b="0" dirty="0">
                <a:latin typeface="宋体" pitchFamily="2" charset="-122"/>
                <a:ea typeface="宋体" pitchFamily="2" charset="-122"/>
              </a:rPr>
              <a:t>、</a:t>
            </a:r>
            <a:r>
              <a:rPr lang="en-US" altLang="zh-CN" b="0" dirty="0">
                <a:latin typeface="宋体" pitchFamily="2" charset="-122"/>
                <a:ea typeface="宋体" pitchFamily="2" charset="-122"/>
              </a:rPr>
              <a:t>Reader</a:t>
            </a:r>
            <a:r>
              <a:rPr lang="zh-CN" altLang="en-US" b="0" dirty="0">
                <a:latin typeface="宋体" pitchFamily="2" charset="-122"/>
                <a:ea typeface="宋体" pitchFamily="2" charset="-122"/>
              </a:rPr>
              <a:t>请求顺序</a:t>
            </a:r>
          </a:p>
          <a:p>
            <a:pPr lvl="1" eaLnBrk="1" hangingPunct="1">
              <a:spcAft>
                <a:spcPct val="20000"/>
              </a:spcAft>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158003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12" name="矩形 11"/>
          <p:cNvSpPr/>
          <p:nvPr/>
        </p:nvSpPr>
        <p:spPr>
          <a:xfrm>
            <a:off x="-36512" y="1043444"/>
            <a:ext cx="9073008" cy="369332"/>
          </a:xfrm>
          <a:prstGeom prst="rect">
            <a:avLst/>
          </a:prstGeom>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=0, 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wrsem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13" name="矩形 12"/>
          <p:cNvSpPr/>
          <p:nvPr/>
        </p:nvSpPr>
        <p:spPr>
          <a:xfrm>
            <a:off x="58751" y="1412776"/>
            <a:ext cx="4572000" cy="4801314"/>
          </a:xfrm>
          <a:prstGeom prst="rect">
            <a:avLst/>
          </a:prstGeom>
          <a:ln>
            <a:solidFill>
              <a:schemeClr val="accent1"/>
            </a:solidFill>
          </a:ln>
        </p:spPr>
        <p:txBody>
          <a:bodyPr>
            <a:spAutoFit/>
          </a:bodyPr>
          <a:lstStyle/>
          <a:p>
            <a:r>
              <a:rPr lang="en-US" altLang="zh-CN" dirty="0">
                <a:latin typeface="Consolas" pitchFamily="49" charset="0"/>
                <a:cs typeface="Consolas" pitchFamily="49" charset="0"/>
              </a:rPr>
              <a:t>void reader() {</a:t>
            </a:r>
          </a:p>
          <a:p>
            <a:r>
              <a:rPr lang="en-US" altLang="zh-CN" dirty="0">
                <a:latin typeface="Consolas" pitchFamily="49" charset="0"/>
                <a:cs typeface="Consolas" pitchFamily="49" charset="0"/>
              </a:rPr>
              <a:t>  while (true) {</a:t>
            </a:r>
          </a:p>
          <a:p>
            <a:r>
              <a:rPr lang="en-US" altLang="zh-CN" dirty="0">
                <a:latin typeface="Consolas" pitchFamily="49" charset="0"/>
                <a:cs typeface="Consolas" pitchFamily="49" charset="0"/>
              </a:rPr>
              <a:t>    </a:t>
            </a:r>
            <a:r>
              <a:rPr lang="en-US" altLang="zh-CN" dirty="0">
                <a:solidFill>
                  <a:schemeClr val="tx2">
                    <a:lumMod val="60000"/>
                    <a:lumOff val="40000"/>
                  </a:schemeClr>
                </a:solidFill>
                <a:latin typeface="Consolas" pitchFamily="49" charset="0"/>
                <a:cs typeface="Consolas" pitchFamily="49" charset="0"/>
              </a:rPr>
              <a:t>P(</a:t>
            </a:r>
            <a:r>
              <a:rPr lang="en-US" altLang="zh-CN" dirty="0" err="1">
                <a:solidFill>
                  <a:schemeClr val="tx2">
                    <a:lumMod val="60000"/>
                    <a:lumOff val="40000"/>
                  </a:schemeClr>
                </a:solidFill>
                <a:latin typeface="Consolas" pitchFamily="49" charset="0"/>
                <a:cs typeface="Consolas" pitchFamily="49" charset="0"/>
              </a:rPr>
              <a:t>wrsem</a:t>
            </a:r>
            <a:r>
              <a:rPr lang="en-US" altLang="zh-CN" dirty="0">
                <a:solidFill>
                  <a:schemeClr val="tx2">
                    <a:lumMod val="60000"/>
                    <a:lumOff val="40000"/>
                  </a:schemeClr>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mrc</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readercount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readercount</a:t>
            </a:r>
            <a:r>
              <a:rPr lang="en-US" altLang="zh-CN" dirty="0">
                <a:latin typeface="Consolas" pitchFamily="49" charset="0"/>
                <a:cs typeface="Consolas" pitchFamily="49" charset="0"/>
              </a:rPr>
              <a:t> == 1)</a:t>
            </a:r>
          </a:p>
          <a:p>
            <a:r>
              <a:rPr lang="en-US" altLang="zh-CN" dirty="0">
                <a:latin typeface="Consolas" pitchFamily="49" charset="0"/>
                <a:cs typeface="Consolas" pitchFamily="49" charset="0"/>
              </a:rPr>
              <a:t>        </a:t>
            </a:r>
            <a:r>
              <a:rPr lang="en-US" altLang="zh-CN" dirty="0">
                <a:solidFill>
                  <a:srgbClr val="FF0000"/>
                </a:solidFill>
                <a:latin typeface="Consolas" pitchFamily="49" charset="0"/>
                <a:cs typeface="Consolas" pitchFamily="49" charset="0"/>
              </a:rPr>
              <a:t>P(</a:t>
            </a:r>
            <a:r>
              <a:rPr lang="en-US" altLang="zh-CN" dirty="0" err="1">
                <a:solidFill>
                  <a:srgbClr val="FF0000"/>
                </a:solidFill>
                <a:latin typeface="Consolas" pitchFamily="49" charset="0"/>
                <a:cs typeface="Consolas" pitchFamily="49" charset="0"/>
              </a:rPr>
              <a:t>wsem</a:t>
            </a:r>
            <a:r>
              <a:rPr lang="en-US" altLang="zh-CN" dirty="0">
                <a:solidFill>
                  <a:srgbClr val="FF0000"/>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mrc</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chemeClr val="tx2">
                    <a:lumMod val="60000"/>
                    <a:lumOff val="40000"/>
                  </a:schemeClr>
                </a:solidFill>
                <a:latin typeface="Consolas" pitchFamily="49" charset="0"/>
                <a:cs typeface="Consolas" pitchFamily="49" charset="0"/>
              </a:rPr>
              <a:t>V(</a:t>
            </a:r>
            <a:r>
              <a:rPr lang="en-US" altLang="zh-CN" dirty="0" err="1">
                <a:solidFill>
                  <a:schemeClr val="tx2">
                    <a:lumMod val="60000"/>
                    <a:lumOff val="40000"/>
                  </a:schemeClr>
                </a:solidFill>
                <a:latin typeface="Consolas" pitchFamily="49" charset="0"/>
                <a:cs typeface="Consolas" pitchFamily="49" charset="0"/>
              </a:rPr>
              <a:t>wrsem</a:t>
            </a:r>
            <a:r>
              <a:rPr lang="en-US" altLang="zh-CN" dirty="0">
                <a:solidFill>
                  <a:schemeClr val="tx2">
                    <a:lumMod val="60000"/>
                    <a:lumOff val="40000"/>
                  </a:schemeClr>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READ;</a:t>
            </a:r>
          </a:p>
          <a:p>
            <a:r>
              <a:rPr lang="en-US" altLang="zh-CN" dirty="0">
                <a:latin typeface="Consolas" pitchFamily="49" charset="0"/>
                <a:cs typeface="Consolas" pitchFamily="49" charset="0"/>
              </a:rPr>
              <a:t>    </a:t>
            </a:r>
            <a:r>
              <a:rPr lang="en-US" altLang="zh-CN" dirty="0">
                <a:solidFill>
                  <a:srgbClr val="7030A0"/>
                </a:solidFill>
                <a:latin typeface="Consolas" pitchFamily="49" charset="0"/>
                <a:cs typeface="Consolas" pitchFamily="49" charset="0"/>
              </a:rPr>
              <a:t>P(</a:t>
            </a:r>
            <a:r>
              <a:rPr lang="en-US" altLang="zh-CN" dirty="0" err="1">
                <a:solidFill>
                  <a:srgbClr val="7030A0"/>
                </a:solidFill>
                <a:latin typeface="Consolas" pitchFamily="49" charset="0"/>
                <a:cs typeface="Consolas" pitchFamily="49" charset="0"/>
              </a:rPr>
              <a:t>mrc</a:t>
            </a:r>
            <a:r>
              <a:rPr lang="en-US" altLang="zh-CN" dirty="0">
                <a:solidFill>
                  <a:srgbClr val="7030A0"/>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readercount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readercount</a:t>
            </a:r>
            <a:r>
              <a:rPr lang="en-US" altLang="zh-CN" dirty="0">
                <a:latin typeface="Consolas" pitchFamily="49" charset="0"/>
                <a:cs typeface="Consolas" pitchFamily="49" charset="0"/>
              </a:rPr>
              <a:t> == 0)</a:t>
            </a:r>
          </a:p>
          <a:p>
            <a:r>
              <a:rPr lang="en-US" altLang="zh-CN" dirty="0">
                <a:latin typeface="Consolas" pitchFamily="49" charset="0"/>
                <a:cs typeface="Consolas" pitchFamily="49" charset="0"/>
              </a:rPr>
              <a:t>        </a:t>
            </a:r>
            <a:r>
              <a:rPr lang="en-US" altLang="zh-CN" dirty="0">
                <a:solidFill>
                  <a:srgbClr val="FF0000"/>
                </a:solidFill>
                <a:latin typeface="Consolas" pitchFamily="49" charset="0"/>
                <a:cs typeface="Consolas" pitchFamily="49" charset="0"/>
              </a:rPr>
              <a:t>V(</a:t>
            </a:r>
            <a:r>
              <a:rPr lang="en-US" altLang="zh-CN" dirty="0" err="1">
                <a:solidFill>
                  <a:srgbClr val="FF0000"/>
                </a:solidFill>
                <a:latin typeface="Consolas" pitchFamily="49" charset="0"/>
                <a:cs typeface="Consolas" pitchFamily="49" charset="0"/>
              </a:rPr>
              <a:t>wsem</a:t>
            </a:r>
            <a:r>
              <a:rPr lang="en-US" altLang="zh-CN" dirty="0">
                <a:solidFill>
                  <a:srgbClr val="FF0000"/>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rgbClr val="7030A0"/>
                </a:solidFill>
                <a:latin typeface="Consolas" pitchFamily="49" charset="0"/>
                <a:cs typeface="Consolas" pitchFamily="49" charset="0"/>
              </a:rPr>
              <a:t>V(</a:t>
            </a:r>
            <a:r>
              <a:rPr lang="en-US" altLang="zh-CN" dirty="0" err="1">
                <a:solidFill>
                  <a:srgbClr val="7030A0"/>
                </a:solidFill>
                <a:latin typeface="Consolas" pitchFamily="49" charset="0"/>
                <a:cs typeface="Consolas" pitchFamily="49" charset="0"/>
              </a:rPr>
              <a:t>mrc</a:t>
            </a:r>
            <a:r>
              <a:rPr lang="en-US" altLang="zh-CN" dirty="0">
                <a:solidFill>
                  <a:srgbClr val="7030A0"/>
                </a:solidFill>
                <a:latin typeface="Consolas" pitchFamily="49" charset="0"/>
                <a:cs typeface="Consolas" pitchFamily="49" charset="0"/>
              </a:rPr>
              <a:t>);</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p>
        </p:txBody>
      </p:sp>
      <p:sp>
        <p:nvSpPr>
          <p:cNvPr id="14" name="矩形 13"/>
          <p:cNvSpPr/>
          <p:nvPr/>
        </p:nvSpPr>
        <p:spPr>
          <a:xfrm>
            <a:off x="4630751" y="1412776"/>
            <a:ext cx="4405745" cy="2585323"/>
          </a:xfrm>
          <a:prstGeom prst="rect">
            <a:avLst/>
          </a:prstGeom>
          <a:ln>
            <a:solidFill>
              <a:schemeClr val="accent1"/>
            </a:solidFill>
          </a:ln>
        </p:spPr>
        <p:txBody>
          <a:bodyPr wrap="square">
            <a:spAutoFit/>
          </a:bodyPr>
          <a:lstStyle/>
          <a:p>
            <a:r>
              <a:rPr lang="en-US" altLang="zh-CN" dirty="0">
                <a:latin typeface="Consolas" pitchFamily="49" charset="0"/>
                <a:cs typeface="Consolas" pitchFamily="49" charset="0"/>
              </a:rPr>
              <a:t>void writer() {</a:t>
            </a:r>
          </a:p>
          <a:p>
            <a:r>
              <a:rPr lang="en-US" altLang="zh-CN" dirty="0">
                <a:latin typeface="Consolas" pitchFamily="49" charset="0"/>
                <a:cs typeface="Consolas" pitchFamily="49" charset="0"/>
              </a:rPr>
              <a:t>  while (true) {</a:t>
            </a:r>
          </a:p>
          <a:p>
            <a:r>
              <a:rPr lang="en-US" altLang="zh-CN" dirty="0">
                <a:latin typeface="Consolas" pitchFamily="49" charset="0"/>
                <a:cs typeface="Consolas" pitchFamily="49" charset="0"/>
              </a:rPr>
              <a:t>    </a:t>
            </a:r>
            <a:r>
              <a:rPr lang="en-US" altLang="zh-CN" dirty="0">
                <a:solidFill>
                  <a:schemeClr val="tx2"/>
                </a:solidFill>
                <a:latin typeface="Consolas" pitchFamily="49" charset="0"/>
                <a:cs typeface="Consolas" pitchFamily="49" charset="0"/>
              </a:rPr>
              <a:t>P(</a:t>
            </a:r>
            <a:r>
              <a:rPr lang="en-US" altLang="zh-CN" dirty="0" err="1">
                <a:solidFill>
                  <a:schemeClr val="tx2"/>
                </a:solidFill>
                <a:latin typeface="Consolas" pitchFamily="49" charset="0"/>
                <a:cs typeface="Consolas" pitchFamily="49" charset="0"/>
              </a:rPr>
              <a:t>wrsem</a:t>
            </a:r>
            <a:r>
              <a:rPr lang="en-US" altLang="zh-CN" dirty="0">
                <a:solidFill>
                  <a:schemeClr val="tx2"/>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rgbClr val="E06B0A"/>
                </a:solidFill>
                <a:latin typeface="Consolas" pitchFamily="49" charset="0"/>
                <a:cs typeface="Consolas" pitchFamily="49" charset="0"/>
              </a:rPr>
              <a:t>P(</a:t>
            </a:r>
            <a:r>
              <a:rPr lang="en-US" altLang="zh-CN" dirty="0" err="1">
                <a:solidFill>
                  <a:srgbClr val="E06B0A"/>
                </a:solidFill>
                <a:latin typeface="Consolas" pitchFamily="49" charset="0"/>
                <a:cs typeface="Consolas" pitchFamily="49" charset="0"/>
              </a:rPr>
              <a:t>wsem</a:t>
            </a:r>
            <a:r>
              <a:rPr lang="en-US" altLang="zh-CN" dirty="0">
                <a:solidFill>
                  <a:srgbClr val="E06B0A"/>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WRITE;</a:t>
            </a:r>
          </a:p>
          <a:p>
            <a:r>
              <a:rPr lang="en-US" altLang="zh-CN" dirty="0">
                <a:latin typeface="Consolas" pitchFamily="49" charset="0"/>
                <a:cs typeface="Consolas" pitchFamily="49" charset="0"/>
              </a:rPr>
              <a:t>    </a:t>
            </a:r>
            <a:r>
              <a:rPr lang="en-US" altLang="zh-CN" dirty="0">
                <a:solidFill>
                  <a:srgbClr val="E06B0A"/>
                </a:solidFill>
                <a:latin typeface="Consolas" pitchFamily="49" charset="0"/>
                <a:cs typeface="Consolas" pitchFamily="49" charset="0"/>
              </a:rPr>
              <a:t>V(</a:t>
            </a:r>
            <a:r>
              <a:rPr lang="en-US" altLang="zh-CN" dirty="0" err="1">
                <a:solidFill>
                  <a:srgbClr val="E06B0A"/>
                </a:solidFill>
                <a:latin typeface="Consolas" pitchFamily="49" charset="0"/>
                <a:cs typeface="Consolas" pitchFamily="49" charset="0"/>
              </a:rPr>
              <a:t>wsem</a:t>
            </a:r>
            <a:r>
              <a:rPr lang="en-US" altLang="zh-CN" dirty="0">
                <a:solidFill>
                  <a:srgbClr val="E06B0A"/>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chemeClr val="tx2"/>
                </a:solidFill>
                <a:latin typeface="Consolas" pitchFamily="49" charset="0"/>
                <a:cs typeface="Consolas" pitchFamily="49" charset="0"/>
              </a:rPr>
              <a:t>V(</a:t>
            </a:r>
            <a:r>
              <a:rPr lang="en-US" altLang="zh-CN" dirty="0" err="1">
                <a:solidFill>
                  <a:schemeClr val="tx2"/>
                </a:solidFill>
                <a:latin typeface="Consolas" pitchFamily="49" charset="0"/>
                <a:cs typeface="Consolas" pitchFamily="49" charset="0"/>
              </a:rPr>
              <a:t>wrsem</a:t>
            </a:r>
            <a:r>
              <a:rPr lang="en-US" altLang="zh-CN" dirty="0">
                <a:solidFill>
                  <a:schemeClr val="tx2"/>
                </a:solidFill>
                <a:latin typeface="Consolas" pitchFamily="49" charset="0"/>
                <a:cs typeface="Consolas" pitchFamily="49" charset="0"/>
              </a:rPr>
              <a:t>)</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p>
        </p:txBody>
      </p:sp>
      <p:sp>
        <p:nvSpPr>
          <p:cNvPr id="10" name="TextBox 9"/>
          <p:cNvSpPr txBox="1"/>
          <p:nvPr/>
        </p:nvSpPr>
        <p:spPr>
          <a:xfrm>
            <a:off x="4817399" y="4149080"/>
            <a:ext cx="4075081" cy="2308324"/>
          </a:xfrm>
          <a:prstGeom prst="rect">
            <a:avLst/>
          </a:prstGeom>
          <a:noFill/>
        </p:spPr>
        <p:txBody>
          <a:bodyPr wrap="square" rtlCol="0">
            <a:spAutoFit/>
          </a:bodyPr>
          <a:lstStyle/>
          <a:p>
            <a:pPr marL="0" lvl="1" fontAlgn="auto">
              <a:spcBef>
                <a:spcPts val="0"/>
              </a:spcBef>
              <a:spcAft>
                <a:spcPts val="0"/>
              </a:spcAft>
            </a:pPr>
            <a:r>
              <a:rPr lang="zh-CN" altLang="en-US" dirty="0">
                <a:latin typeface="宋体" pitchFamily="2" charset="-122"/>
              </a:rPr>
              <a:t>在读者优先中，</a:t>
            </a:r>
            <a:r>
              <a:rPr lang="en-US" altLang="zh-CN" dirty="0" err="1">
                <a:latin typeface="宋体" pitchFamily="2" charset="-122"/>
              </a:rPr>
              <a:t>wsem</a:t>
            </a:r>
            <a:r>
              <a:rPr lang="zh-CN" altLang="en-US" dirty="0">
                <a:latin typeface="宋体" pitchFamily="2" charset="-122"/>
              </a:rPr>
              <a:t>只对第一个读者起阻塞作用，后续读者不受其影响。为了保证按照到达顺序处理，故公平优先方式设置</a:t>
            </a:r>
            <a:r>
              <a:rPr lang="en-US" altLang="zh-CN" dirty="0" err="1">
                <a:latin typeface="宋体" pitchFamily="2" charset="-122"/>
              </a:rPr>
              <a:t>wrsem</a:t>
            </a:r>
            <a:r>
              <a:rPr lang="en-US" altLang="zh-CN" dirty="0">
                <a:latin typeface="宋体" pitchFamily="2" charset="-122"/>
              </a:rPr>
              <a:t>,</a:t>
            </a:r>
            <a:r>
              <a:rPr lang="zh-CN" altLang="en-US" dirty="0">
                <a:latin typeface="宋体" pitchFamily="2" charset="-122"/>
              </a:rPr>
              <a:t>读者／写者按到达顺序在</a:t>
            </a:r>
            <a:r>
              <a:rPr lang="en-US" altLang="zh-CN" dirty="0" err="1">
                <a:latin typeface="宋体" pitchFamily="2" charset="-122"/>
              </a:rPr>
              <a:t>wrsem</a:t>
            </a:r>
            <a:r>
              <a:rPr lang="zh-CN" altLang="en-US" dirty="0">
                <a:latin typeface="宋体" pitchFamily="2" charset="-122"/>
              </a:rPr>
              <a:t>上排队。</a:t>
            </a:r>
            <a:endParaRPr lang="en-US" altLang="zh-CN" dirty="0">
              <a:latin typeface="宋体" pitchFamily="2" charset="-122"/>
            </a:endParaRPr>
          </a:p>
          <a:p>
            <a:pPr marL="0" lvl="1" fontAlgn="auto">
              <a:spcBef>
                <a:spcPts val="0"/>
              </a:spcBef>
              <a:spcAft>
                <a:spcPts val="0"/>
              </a:spcAft>
            </a:pPr>
            <a:endParaRPr lang="zh-CN" altLang="en-US" dirty="0">
              <a:latin typeface="宋体" pitchFamily="2" charset="-122"/>
            </a:endParaRPr>
          </a:p>
          <a:p>
            <a:pPr fontAlgn="auto">
              <a:spcBef>
                <a:spcPts val="0"/>
              </a:spcBef>
              <a:spcAft>
                <a:spcPts val="0"/>
              </a:spcAft>
            </a:pPr>
            <a:r>
              <a:rPr lang="zh-CN" altLang="en-US" dirty="0">
                <a:solidFill>
                  <a:prstClr val="black"/>
                </a:solidFill>
                <a:latin typeface="Arial"/>
                <a:ea typeface="黑体"/>
              </a:rPr>
              <a:t>考虑序列：</a:t>
            </a:r>
            <a:r>
              <a:rPr lang="pt-BR" altLang="zh-CN" dirty="0">
                <a:solidFill>
                  <a:prstClr val="black"/>
                </a:solidFill>
                <a:latin typeface="Arial"/>
                <a:ea typeface="黑体"/>
              </a:rPr>
              <a:t>R, W,R,R…</a:t>
            </a:r>
          </a:p>
          <a:p>
            <a:pPr fontAlgn="auto">
              <a:spcBef>
                <a:spcPts val="0"/>
              </a:spcBef>
              <a:spcAft>
                <a:spcPts val="0"/>
              </a:spcAft>
            </a:pPr>
            <a:endParaRPr lang="en-US" altLang="zh-CN" dirty="0">
              <a:solidFill>
                <a:prstClr val="black"/>
              </a:solidFill>
              <a:latin typeface="Arial"/>
              <a:ea typeface="黑体"/>
            </a:endParaRPr>
          </a:p>
        </p:txBody>
      </p:sp>
    </p:spTree>
    <p:extLst>
      <p:ext uri="{BB962C8B-B14F-4D97-AF65-F5344CB8AC3E}">
        <p14:creationId xmlns:p14="http://schemas.microsoft.com/office/powerpoint/2010/main" val="53229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36058-E744-C14B-84F4-C64469850DE5}"/>
              </a:ext>
            </a:extLst>
          </p:cNvPr>
          <p:cNvSpPr>
            <a:spLocks noGrp="1"/>
          </p:cNvSpPr>
          <p:nvPr>
            <p:ph type="title"/>
          </p:nvPr>
        </p:nvSpPr>
        <p:spPr/>
        <p:txBody>
          <a:bodyPr/>
          <a:lstStyle/>
          <a:p>
            <a:r>
              <a:rPr kumimoji="1" lang="en-US" altLang="zh-CN" dirty="0"/>
              <a:t>2.12.1</a:t>
            </a:r>
            <a:r>
              <a:rPr kumimoji="1" lang="zh-CN" altLang="en-US" dirty="0"/>
              <a:t>并发控制的产生</a:t>
            </a:r>
          </a:p>
        </p:txBody>
      </p:sp>
      <p:sp>
        <p:nvSpPr>
          <p:cNvPr id="3" name="内容占位符 2">
            <a:extLst>
              <a:ext uri="{FF2B5EF4-FFF2-40B4-BE49-F238E27FC236}">
                <a16:creationId xmlns:a16="http://schemas.microsoft.com/office/drawing/2014/main" id="{3140E75F-2D00-1E47-9965-943967237882}"/>
              </a:ext>
            </a:extLst>
          </p:cNvPr>
          <p:cNvSpPr>
            <a:spLocks noGrp="1"/>
          </p:cNvSpPr>
          <p:nvPr>
            <p:ph idx="1"/>
          </p:nvPr>
        </p:nvSpPr>
        <p:spPr>
          <a:xfrm>
            <a:off x="232792" y="1052736"/>
            <a:ext cx="8731696" cy="4953000"/>
          </a:xfrm>
        </p:spPr>
        <p:txBody>
          <a:bodyPr/>
          <a:lstStyle/>
          <a:p>
            <a:r>
              <a:rPr kumimoji="1" lang="zh-CN" altLang="en-US" dirty="0"/>
              <a:t>进程执行的相对速度不可预测，给并发带来了困难</a:t>
            </a:r>
            <a:endParaRPr kumimoji="1" lang="en-US" altLang="zh-CN" dirty="0"/>
          </a:p>
          <a:p>
            <a:pPr lvl="1"/>
            <a:r>
              <a:rPr kumimoji="1" lang="zh-CN" altLang="en-US" dirty="0">
                <a:latin typeface="+mn-ea"/>
                <a:ea typeface="+mn-ea"/>
              </a:rPr>
              <a:t>资源共享充满了危险性</a:t>
            </a:r>
            <a:endParaRPr kumimoji="1" lang="en-US" altLang="zh-CN" dirty="0">
              <a:latin typeface="+mn-ea"/>
              <a:ea typeface="+mn-ea"/>
            </a:endParaRPr>
          </a:p>
          <a:p>
            <a:pPr lvl="1"/>
            <a:r>
              <a:rPr kumimoji="1" lang="zh-CN" altLang="en-US" dirty="0">
                <a:latin typeface="+mn-ea"/>
                <a:ea typeface="+mn-ea"/>
              </a:rPr>
              <a:t>操作系统需要优化管理资源的分配</a:t>
            </a:r>
            <a:endParaRPr kumimoji="1" lang="en-US" altLang="zh-CN" dirty="0">
              <a:latin typeface="+mn-ea"/>
              <a:ea typeface="+mn-ea"/>
            </a:endParaRPr>
          </a:p>
          <a:p>
            <a:pPr lvl="1"/>
            <a:r>
              <a:rPr kumimoji="1" lang="zh-CN" altLang="en-US" dirty="0">
                <a:latin typeface="+mn-ea"/>
                <a:ea typeface="+mn-ea"/>
              </a:rPr>
              <a:t>定位程序的设计错误很困难</a:t>
            </a:r>
            <a:endParaRPr kumimoji="1" lang="en-US" altLang="zh-CN" dirty="0">
              <a:latin typeface="+mn-ea"/>
              <a:ea typeface="+mn-ea"/>
            </a:endParaRPr>
          </a:p>
          <a:p>
            <a:r>
              <a:rPr kumimoji="1" lang="zh-CN" altLang="en-US" dirty="0"/>
              <a:t>例子：</a:t>
            </a:r>
            <a:endParaRPr kumimoji="1" lang="en-US" altLang="zh-CN" dirty="0"/>
          </a:p>
          <a:p>
            <a:pPr marL="0" indent="0">
              <a:buNone/>
            </a:pPr>
            <a:r>
              <a:rPr kumimoji="1" lang="zh-CN" altLang="en-US" dirty="0"/>
              <a:t>  </a:t>
            </a:r>
          </a:p>
          <a:p>
            <a:endParaRPr kumimoji="1" lang="zh-CN" altLang="en-US" dirty="0"/>
          </a:p>
        </p:txBody>
      </p:sp>
      <p:sp>
        <p:nvSpPr>
          <p:cNvPr id="4" name="文本框 3">
            <a:extLst>
              <a:ext uri="{FF2B5EF4-FFF2-40B4-BE49-F238E27FC236}">
                <a16:creationId xmlns:a16="http://schemas.microsoft.com/office/drawing/2014/main" id="{E65B3DF5-B58A-9A4D-B1C0-408DA90F08A7}"/>
              </a:ext>
            </a:extLst>
          </p:cNvPr>
          <p:cNvSpPr txBox="1"/>
          <p:nvPr/>
        </p:nvSpPr>
        <p:spPr>
          <a:xfrm>
            <a:off x="2123728" y="3356992"/>
            <a:ext cx="3425091" cy="2764796"/>
          </a:xfrm>
          <a:prstGeom prst="rect">
            <a:avLst/>
          </a:prstGeom>
          <a:solidFill>
            <a:schemeClr val="accent2"/>
          </a:solidFill>
        </p:spPr>
        <p:txBody>
          <a:bodyPr wrap="square" rtlCol="0">
            <a:spAutoFit/>
          </a:bodyPr>
          <a:lstStyle/>
          <a:p>
            <a:pPr marL="0" indent="0">
              <a:lnSpc>
                <a:spcPct val="150000"/>
              </a:lnSpc>
              <a:buNone/>
            </a:pPr>
            <a:r>
              <a:rPr kumimoji="1" lang="zh-CN" altLang="en-US" sz="2000" dirty="0">
                <a:latin typeface="+mn-lt"/>
                <a:ea typeface="+mj-ea"/>
              </a:rPr>
              <a:t> </a:t>
            </a:r>
            <a:r>
              <a:rPr kumimoji="1" lang="en-US" altLang="zh-CN" sz="2000" dirty="0">
                <a:latin typeface="+mn-lt"/>
                <a:ea typeface="+mj-ea"/>
              </a:rPr>
              <a:t>void</a:t>
            </a:r>
            <a:r>
              <a:rPr kumimoji="1" lang="zh-CN" altLang="en-US" sz="2000" dirty="0">
                <a:latin typeface="+mn-lt"/>
                <a:ea typeface="+mj-ea"/>
              </a:rPr>
              <a:t> </a:t>
            </a:r>
            <a:r>
              <a:rPr kumimoji="1" lang="en-US" altLang="zh-CN" sz="2000" dirty="0">
                <a:latin typeface="+mn-lt"/>
                <a:ea typeface="+mj-ea"/>
              </a:rPr>
              <a:t>echo()</a:t>
            </a:r>
          </a:p>
          <a:p>
            <a:pPr marL="0" indent="0">
              <a:lnSpc>
                <a:spcPct val="150000"/>
              </a:lnSpc>
              <a:buNone/>
            </a:pPr>
            <a:r>
              <a:rPr kumimoji="1" lang="zh-CN" altLang="en-US" sz="2000" dirty="0">
                <a:latin typeface="+mn-lt"/>
                <a:ea typeface="+mj-ea"/>
              </a:rPr>
              <a:t> </a:t>
            </a:r>
            <a:r>
              <a:rPr kumimoji="1" lang="en-US" altLang="zh-CN" sz="2000" dirty="0">
                <a:latin typeface="+mn-lt"/>
                <a:ea typeface="+mj-ea"/>
              </a:rPr>
              <a:t>{</a:t>
            </a:r>
          </a:p>
          <a:p>
            <a:pPr lvl="1">
              <a:lnSpc>
                <a:spcPct val="150000"/>
              </a:lnSpc>
            </a:pPr>
            <a:r>
              <a:rPr kumimoji="1" lang="en-US" altLang="zh-CN" sz="2000" dirty="0">
                <a:latin typeface="+mn-lt"/>
                <a:ea typeface="+mj-ea"/>
              </a:rPr>
              <a:t> chin = </a:t>
            </a:r>
            <a:r>
              <a:rPr kumimoji="1" lang="en-US" altLang="zh-CN" sz="2000" dirty="0" err="1">
                <a:latin typeface="+mn-lt"/>
                <a:ea typeface="+mj-ea"/>
              </a:rPr>
              <a:t>getchar</a:t>
            </a:r>
            <a:r>
              <a:rPr kumimoji="1" lang="en-US" altLang="zh-CN" sz="2000" dirty="0">
                <a:latin typeface="+mn-lt"/>
                <a:ea typeface="+mj-ea"/>
              </a:rPr>
              <a:t>()</a:t>
            </a:r>
          </a:p>
          <a:p>
            <a:pPr lvl="1">
              <a:lnSpc>
                <a:spcPct val="150000"/>
              </a:lnSpc>
            </a:pPr>
            <a:r>
              <a:rPr kumimoji="1" lang="en-US" altLang="zh-CN" sz="2000" dirty="0">
                <a:latin typeface="+mn-lt"/>
                <a:ea typeface="+mj-ea"/>
              </a:rPr>
              <a:t> </a:t>
            </a:r>
            <a:r>
              <a:rPr kumimoji="1" lang="en-US" altLang="zh-CN" sz="2000" dirty="0" err="1">
                <a:latin typeface="+mn-lt"/>
                <a:ea typeface="+mj-ea"/>
              </a:rPr>
              <a:t>chout</a:t>
            </a:r>
            <a:r>
              <a:rPr kumimoji="1" lang="en-US" altLang="zh-CN" sz="2000" dirty="0">
                <a:latin typeface="+mn-lt"/>
                <a:ea typeface="+mj-ea"/>
              </a:rPr>
              <a:t> = chin;</a:t>
            </a:r>
          </a:p>
          <a:p>
            <a:pPr lvl="1">
              <a:lnSpc>
                <a:spcPct val="150000"/>
              </a:lnSpc>
            </a:pPr>
            <a:r>
              <a:rPr kumimoji="1" lang="en-US" altLang="zh-CN" sz="2000" dirty="0">
                <a:latin typeface="+mn-lt"/>
                <a:ea typeface="+mj-ea"/>
              </a:rPr>
              <a:t> </a:t>
            </a:r>
            <a:r>
              <a:rPr kumimoji="1" lang="en-US" altLang="zh-CN" sz="2000" dirty="0" err="1">
                <a:latin typeface="+mn-lt"/>
                <a:ea typeface="+mj-ea"/>
              </a:rPr>
              <a:t>putchar</a:t>
            </a:r>
            <a:r>
              <a:rPr kumimoji="1" lang="en-US" altLang="zh-CN" sz="2000" dirty="0">
                <a:latin typeface="+mn-lt"/>
                <a:ea typeface="+mj-ea"/>
              </a:rPr>
              <a:t>(</a:t>
            </a:r>
            <a:r>
              <a:rPr kumimoji="1" lang="en-US" altLang="zh-CN" sz="2000" dirty="0" err="1">
                <a:latin typeface="+mn-lt"/>
                <a:ea typeface="+mj-ea"/>
              </a:rPr>
              <a:t>chout</a:t>
            </a:r>
            <a:r>
              <a:rPr kumimoji="1" lang="en-US" altLang="zh-CN" sz="2000" dirty="0">
                <a:latin typeface="+mn-lt"/>
                <a:ea typeface="+mj-ea"/>
              </a:rPr>
              <a:t>);</a:t>
            </a:r>
          </a:p>
          <a:p>
            <a:pPr>
              <a:lnSpc>
                <a:spcPct val="150000"/>
              </a:lnSpc>
            </a:pPr>
            <a:r>
              <a:rPr kumimoji="1" lang="en-US" altLang="zh-CN" sz="1600" dirty="0">
                <a:latin typeface="+mn-lt"/>
                <a:ea typeface="+mj-ea"/>
              </a:rPr>
              <a:t> </a:t>
            </a:r>
            <a:r>
              <a:rPr kumimoji="1" lang="en-US" altLang="zh-CN" dirty="0">
                <a:latin typeface="+mn-lt"/>
                <a:ea typeface="+mj-ea"/>
              </a:rPr>
              <a:t>}</a:t>
            </a:r>
            <a:endParaRPr kumimoji="1" lang="en-US" altLang="zh-CN" sz="1600" dirty="0">
              <a:latin typeface="+mn-lt"/>
              <a:ea typeface="+mj-ea"/>
            </a:endParaRPr>
          </a:p>
        </p:txBody>
      </p:sp>
    </p:spTree>
    <p:extLst>
      <p:ext uri="{BB962C8B-B14F-4D97-AF65-F5344CB8AC3E}">
        <p14:creationId xmlns:p14="http://schemas.microsoft.com/office/powerpoint/2010/main" val="28253293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67544" y="1135285"/>
            <a:ext cx="8229600" cy="4886003"/>
          </a:xfrm>
        </p:spPr>
        <p:txBody>
          <a:bodyPr/>
          <a:lstStyle/>
          <a:p>
            <a:pPr>
              <a:spcAft>
                <a:spcPct val="20000"/>
              </a:spcAft>
            </a:pPr>
            <a:r>
              <a:rPr lang="zh-CN" altLang="zh-CN" b="0" dirty="0"/>
              <a:t>写者优先</a:t>
            </a:r>
            <a:endParaRPr lang="en-US" altLang="zh-CN" b="0" dirty="0"/>
          </a:p>
          <a:p>
            <a:pPr lvl="1" eaLnBrk="1" hangingPunct="1">
              <a:spcAft>
                <a:spcPct val="20000"/>
              </a:spcAft>
            </a:pPr>
            <a:r>
              <a:rPr lang="zh-CN" altLang="en-US" b="0" dirty="0">
                <a:latin typeface="宋体" pitchFamily="2" charset="-122"/>
                <a:ea typeface="宋体" pitchFamily="2" charset="-122"/>
              </a:rPr>
              <a:t>当至少有一个写者准备写数据时，则不再允许</a:t>
            </a:r>
            <a:r>
              <a:rPr lang="zh-CN" altLang="en-US" dirty="0">
                <a:solidFill>
                  <a:srgbClr val="FE0000"/>
                </a:solidFill>
                <a:latin typeface="宋体" pitchFamily="2" charset="-122"/>
                <a:ea typeface="宋体" pitchFamily="2" charset="-122"/>
              </a:rPr>
              <a:t>新</a:t>
            </a:r>
            <a:r>
              <a:rPr lang="zh-CN" altLang="en-US" b="0" dirty="0">
                <a:latin typeface="宋体" pitchFamily="2" charset="-122"/>
                <a:ea typeface="宋体" pitchFamily="2" charset="-122"/>
              </a:rPr>
              <a:t>的读者进入读数据。</a:t>
            </a:r>
            <a:endParaRPr lang="en-US" altLang="zh-CN" b="0" dirty="0">
              <a:latin typeface="宋体" pitchFamily="2" charset="-122"/>
              <a:ea typeface="宋体" pitchFamily="2" charset="-122"/>
            </a:endParaRPr>
          </a:p>
          <a:p>
            <a:pPr lvl="1">
              <a:spcAft>
                <a:spcPct val="20000"/>
              </a:spcAft>
            </a:pPr>
            <a:r>
              <a:rPr lang="zh-CN" altLang="en-US" dirty="0">
                <a:latin typeface="宋体" pitchFamily="2" charset="-122"/>
                <a:ea typeface="宋体" pitchFamily="2" charset="-122"/>
              </a:rPr>
              <a:t>保证当有一个写进程声明想写时，不允许新的读进程访问数据区；</a:t>
            </a:r>
          </a:p>
          <a:p>
            <a:pPr lvl="1" eaLnBrk="1" hangingPunct="1">
              <a:spcAft>
                <a:spcPct val="20000"/>
              </a:spcAft>
            </a:pPr>
            <a:r>
              <a:rPr lang="zh-CN" altLang="en-US" b="0" dirty="0">
                <a:latin typeface="宋体" pitchFamily="2" charset="-122"/>
                <a:ea typeface="宋体" pitchFamily="2" charset="-122"/>
              </a:rPr>
              <a:t>解决了写者饥饿问题，但降低了并发程度，系统的并发性能较差。</a:t>
            </a:r>
          </a:p>
          <a:p>
            <a:pPr lvl="1" eaLnBrk="1" hangingPunct="1">
              <a:spcAft>
                <a:spcPct val="20000"/>
              </a:spcAft>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4604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dirty="0"/>
          </a:p>
        </p:txBody>
      </p:sp>
      <p:sp>
        <p:nvSpPr>
          <p:cNvPr id="3" name="内容占位符 2"/>
          <p:cNvSpPr>
            <a:spLocks noGrp="1"/>
          </p:cNvSpPr>
          <p:nvPr>
            <p:ph idx="1"/>
          </p:nvPr>
        </p:nvSpPr>
        <p:spPr/>
        <p:txBody>
          <a:bodyPr/>
          <a:lstStyle/>
          <a:p>
            <a:pPr>
              <a:spcAft>
                <a:spcPct val="20000"/>
              </a:spcAft>
            </a:pPr>
            <a:r>
              <a:rPr lang="zh-CN" altLang="en-US" b="0" dirty="0"/>
              <a:t>写</a:t>
            </a:r>
            <a:r>
              <a:rPr lang="zh-CN" altLang="zh-CN" b="0" dirty="0"/>
              <a:t>者优先</a:t>
            </a:r>
            <a:r>
              <a:rPr lang="zh-CN" altLang="en-US" b="0" dirty="0"/>
              <a:t>的变量设置</a:t>
            </a:r>
            <a:endParaRPr lang="en-US" altLang="zh-CN" b="0" dirty="0"/>
          </a:p>
          <a:p>
            <a:pPr lvl="1">
              <a:spcAft>
                <a:spcPct val="20000"/>
              </a:spcAft>
            </a:pPr>
            <a:r>
              <a:rPr lang="en-US" altLang="zh-CN" dirty="0" err="1">
                <a:solidFill>
                  <a:srgbClr val="FF0000"/>
                </a:solidFill>
                <a:latin typeface="宋体" pitchFamily="2" charset="-122"/>
                <a:ea typeface="宋体" pitchFamily="2" charset="-122"/>
              </a:rPr>
              <a:t>rsem</a:t>
            </a:r>
            <a:r>
              <a:rPr lang="zh-CN" altLang="en-US" dirty="0">
                <a:solidFill>
                  <a:srgbClr val="FF0000"/>
                </a:solidFill>
                <a:latin typeface="宋体" pitchFamily="2" charset="-122"/>
                <a:ea typeface="宋体" pitchFamily="2" charset="-122"/>
              </a:rPr>
              <a:t>：</a:t>
            </a:r>
            <a:r>
              <a:rPr lang="zh-CN" altLang="en-US" dirty="0">
                <a:latin typeface="宋体" pitchFamily="2" charset="-122"/>
                <a:ea typeface="宋体" pitchFamily="2" charset="-122"/>
              </a:rPr>
              <a:t>互斥信号量，当至少有一个写者申请写数据时互斥新的读者进入读数据。</a:t>
            </a:r>
            <a:endParaRPr lang="en-US" altLang="zh-CN" dirty="0">
              <a:latin typeface="宋体" pitchFamily="2" charset="-122"/>
              <a:ea typeface="宋体" pitchFamily="2" charset="-122"/>
            </a:endParaRPr>
          </a:p>
          <a:p>
            <a:pPr lvl="1">
              <a:spcAft>
                <a:spcPct val="20000"/>
              </a:spcAft>
            </a:pPr>
            <a:r>
              <a:rPr lang="zh-CN" altLang="en-US" dirty="0">
                <a:latin typeface="宋体" pitchFamily="2" charset="-122"/>
                <a:ea typeface="宋体" pitchFamily="2" charset="-122"/>
              </a:rPr>
              <a:t>第一个写者受</a:t>
            </a:r>
            <a:r>
              <a:rPr lang="en-US" altLang="zh-CN" dirty="0" err="1">
                <a:solidFill>
                  <a:srgbClr val="FF0000"/>
                </a:solidFill>
                <a:latin typeface="宋体" pitchFamily="2" charset="-122"/>
                <a:ea typeface="宋体" pitchFamily="2" charset="-122"/>
              </a:rPr>
              <a:t>rsem</a:t>
            </a:r>
            <a:r>
              <a:rPr lang="zh-CN" altLang="en-US" dirty="0">
                <a:latin typeface="宋体" pitchFamily="2" charset="-122"/>
                <a:ea typeface="宋体" pitchFamily="2" charset="-122"/>
              </a:rPr>
              <a:t>影响，一旦有第一个写者，后续写者不受</a:t>
            </a:r>
            <a:r>
              <a:rPr lang="en-US" altLang="zh-CN" dirty="0" err="1">
                <a:solidFill>
                  <a:srgbClr val="FF0000"/>
                </a:solidFill>
                <a:latin typeface="宋体" pitchFamily="2" charset="-122"/>
                <a:ea typeface="宋体" pitchFamily="2" charset="-122"/>
              </a:rPr>
              <a:t>rsem</a:t>
            </a:r>
            <a:r>
              <a:rPr lang="zh-CN" altLang="en-US" dirty="0">
                <a:latin typeface="宋体" pitchFamily="2" charset="-122"/>
                <a:ea typeface="宋体" pitchFamily="2" charset="-122"/>
              </a:rPr>
              <a:t>其影响。但是读者需要在</a:t>
            </a:r>
            <a:r>
              <a:rPr lang="en-US" altLang="zh-CN" dirty="0" err="1">
                <a:solidFill>
                  <a:srgbClr val="FF0000"/>
                </a:solidFill>
                <a:latin typeface="宋体" pitchFamily="2" charset="-122"/>
                <a:ea typeface="宋体" pitchFamily="2" charset="-122"/>
              </a:rPr>
              <a:t>rsem</a:t>
            </a:r>
            <a:r>
              <a:rPr lang="zh-CN" altLang="en-US" dirty="0">
                <a:latin typeface="宋体" pitchFamily="2" charset="-122"/>
                <a:ea typeface="宋体" pitchFamily="2" charset="-122"/>
              </a:rPr>
              <a:t>上排队。</a:t>
            </a:r>
            <a:endParaRPr lang="en-US" altLang="zh-CN" dirty="0">
              <a:latin typeface="宋体" pitchFamily="2" charset="-122"/>
              <a:ea typeface="宋体" pitchFamily="2" charset="-122"/>
            </a:endParaRPr>
          </a:p>
          <a:p>
            <a:pPr lvl="1">
              <a:spcAft>
                <a:spcPct val="20000"/>
              </a:spcAft>
            </a:pPr>
            <a:r>
              <a:rPr lang="en-US" altLang="zh-CN" dirty="0" err="1">
                <a:latin typeface="宋体" pitchFamily="2" charset="-122"/>
                <a:ea typeface="宋体" pitchFamily="2" charset="-122"/>
              </a:rPr>
              <a:t>writecount</a:t>
            </a:r>
            <a:r>
              <a:rPr lang="zh-CN" altLang="en-US" dirty="0">
                <a:latin typeface="宋体" pitchFamily="2" charset="-122"/>
                <a:ea typeface="宋体" pitchFamily="2" charset="-122"/>
              </a:rPr>
              <a:t>：用于控制</a:t>
            </a:r>
            <a:r>
              <a:rPr lang="en-US" altLang="zh-CN" dirty="0" err="1">
                <a:latin typeface="宋体" pitchFamily="2" charset="-122"/>
                <a:ea typeface="宋体" pitchFamily="2" charset="-122"/>
              </a:rPr>
              <a:t>rsem</a:t>
            </a:r>
            <a:r>
              <a:rPr lang="zh-CN" altLang="en-US" dirty="0">
                <a:latin typeface="宋体" pitchFamily="2" charset="-122"/>
                <a:ea typeface="宋体" pitchFamily="2" charset="-122"/>
              </a:rPr>
              <a:t>信号量</a:t>
            </a:r>
          </a:p>
          <a:p>
            <a:pPr lvl="1">
              <a:spcAft>
                <a:spcPct val="20000"/>
              </a:spcAft>
            </a:pPr>
            <a:r>
              <a:rPr lang="en-US" altLang="zh-CN" dirty="0" err="1">
                <a:solidFill>
                  <a:srgbClr val="FF0000"/>
                </a:solidFill>
                <a:latin typeface="宋体" pitchFamily="2" charset="-122"/>
                <a:ea typeface="宋体" pitchFamily="2" charset="-122"/>
              </a:rPr>
              <a:t>mwc</a:t>
            </a:r>
            <a:r>
              <a:rPr lang="zh-CN" altLang="en-US" dirty="0">
                <a:solidFill>
                  <a:srgbClr val="FF0000"/>
                </a:solidFill>
                <a:latin typeface="宋体" pitchFamily="2" charset="-122"/>
                <a:ea typeface="宋体" pitchFamily="2" charset="-122"/>
              </a:rPr>
              <a:t>：</a:t>
            </a:r>
            <a:r>
              <a:rPr lang="zh-CN" altLang="en-US" dirty="0">
                <a:latin typeface="宋体" pitchFamily="2" charset="-122"/>
                <a:ea typeface="宋体" pitchFamily="2" charset="-122"/>
              </a:rPr>
              <a:t>对变量</a:t>
            </a:r>
            <a:r>
              <a:rPr lang="en-US" altLang="zh-CN" dirty="0" err="1">
                <a:latin typeface="宋体" pitchFamily="2" charset="-122"/>
                <a:ea typeface="宋体" pitchFamily="2" charset="-122"/>
              </a:rPr>
              <a:t>writecount</a:t>
            </a:r>
            <a:r>
              <a:rPr lang="zh-CN" altLang="en-US" dirty="0">
                <a:latin typeface="宋体" pitchFamily="2" charset="-122"/>
                <a:ea typeface="宋体" pitchFamily="2" charset="-122"/>
              </a:rPr>
              <a:t>互斥算术操作</a:t>
            </a:r>
          </a:p>
          <a:p>
            <a:endParaRPr lang="zh-CN" altLang="en-US" dirty="0"/>
          </a:p>
        </p:txBody>
      </p:sp>
    </p:spTree>
    <p:extLst>
      <p:ext uri="{BB962C8B-B14F-4D97-AF65-F5344CB8AC3E}">
        <p14:creationId xmlns:p14="http://schemas.microsoft.com/office/powerpoint/2010/main" val="90505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4" name="矩形 3"/>
          <p:cNvSpPr/>
          <p:nvPr/>
        </p:nvSpPr>
        <p:spPr>
          <a:xfrm>
            <a:off x="-1" y="980728"/>
            <a:ext cx="8277102" cy="646331"/>
          </a:xfrm>
          <a:prstGeom prst="rect">
            <a:avLst/>
          </a:prstGeom>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0,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 0;</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 1,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rsem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5" name="矩形 4"/>
          <p:cNvSpPr/>
          <p:nvPr/>
        </p:nvSpPr>
        <p:spPr>
          <a:xfrm>
            <a:off x="0" y="1628800"/>
            <a:ext cx="4572000" cy="4247317"/>
          </a:xfrm>
          <a:prstGeom prst="rect">
            <a:avLst/>
          </a:prstGeom>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endParaRPr lang="zh-CN" altLang="zh-CN" dirty="0">
              <a:solidFill>
                <a:schemeClr val="accent2"/>
              </a:solidFill>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==1) </a:t>
            </a:r>
            <a:r>
              <a:rPr lang="en-US" altLang="zh-CN" dirty="0">
                <a:solidFill>
                  <a:schemeClr val="accent1"/>
                </a:solidFill>
                <a:latin typeface="Consolas" pitchFamily="49" charset="0"/>
                <a:cs typeface="Consolas" pitchFamily="49" charset="0"/>
              </a:rPr>
              <a:t>P(</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==0) </a:t>
            </a:r>
            <a:r>
              <a:rPr lang="en-US" altLang="zh-CN" dirty="0">
                <a:solidFill>
                  <a:schemeClr val="accent1"/>
                </a:solidFill>
                <a:latin typeface="Consolas" pitchFamily="49" charset="0"/>
                <a:cs typeface="Consolas" pitchFamily="49" charset="0"/>
              </a:rPr>
              <a:t>V(</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6" name="矩形 5"/>
          <p:cNvSpPr/>
          <p:nvPr/>
        </p:nvSpPr>
        <p:spPr>
          <a:xfrm>
            <a:off x="4572000" y="1628800"/>
            <a:ext cx="4572000" cy="4247317"/>
          </a:xfrm>
          <a:prstGeom prst="rect">
            <a:avLst/>
          </a:prstGeom>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1"/>
                </a:solidFill>
                <a:latin typeface="Consolas" pitchFamily="49" charset="0"/>
                <a:cs typeface="Consolas" pitchFamily="49" charset="0"/>
              </a:rPr>
              <a:t>P(</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1"/>
                </a:solidFill>
                <a:latin typeface="Consolas" pitchFamily="49" charset="0"/>
                <a:cs typeface="Consolas" pitchFamily="49" charset="0"/>
              </a:rPr>
              <a:t>V(</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7" name="TextBox 6"/>
          <p:cNvSpPr txBox="1"/>
          <p:nvPr/>
        </p:nvSpPr>
        <p:spPr>
          <a:xfrm>
            <a:off x="755576" y="5939988"/>
            <a:ext cx="936103" cy="369332"/>
          </a:xfrm>
          <a:prstGeom prst="rect">
            <a:avLst/>
          </a:prstGeom>
          <a:noFill/>
        </p:spPr>
        <p:txBody>
          <a:bodyPr wrap="square" rtlCol="0">
            <a:spAutoFit/>
          </a:bodyPr>
          <a:lstStyle/>
          <a:p>
            <a:r>
              <a:rPr lang="zh-CN" altLang="en-US" b="1" dirty="0">
                <a:solidFill>
                  <a:schemeClr val="accent2"/>
                </a:solidFill>
              </a:rPr>
              <a:t>序列：</a:t>
            </a:r>
            <a:endParaRPr lang="en-US" altLang="zh-CN" b="1" dirty="0">
              <a:solidFill>
                <a:schemeClr val="accent2"/>
              </a:solidFill>
            </a:endParaRPr>
          </a:p>
        </p:txBody>
      </p:sp>
      <p:sp>
        <p:nvSpPr>
          <p:cNvPr id="8" name="TextBox 7"/>
          <p:cNvSpPr txBox="1"/>
          <p:nvPr/>
        </p:nvSpPr>
        <p:spPr>
          <a:xfrm>
            <a:off x="5148064" y="5939988"/>
            <a:ext cx="1889168" cy="369332"/>
          </a:xfrm>
          <a:prstGeom prst="rect">
            <a:avLst/>
          </a:prstGeom>
          <a:noFill/>
        </p:spPr>
        <p:txBody>
          <a:bodyPr wrap="square" rtlCol="0">
            <a:spAutoFit/>
          </a:bodyPr>
          <a:lstStyle/>
          <a:p>
            <a:pPr marL="342900" indent="-342900">
              <a:buFont typeface="+mj-lt"/>
              <a:buAutoNum type="arabicPeriod" startAt="3"/>
            </a:pPr>
            <a:r>
              <a:rPr lang="en-US" altLang="zh-CN" dirty="0"/>
              <a:t>W R </a:t>
            </a:r>
            <a:r>
              <a:rPr lang="en-US" altLang="zh-CN" dirty="0" err="1"/>
              <a:t>R</a:t>
            </a:r>
            <a:r>
              <a:rPr lang="en-US" altLang="zh-CN" dirty="0"/>
              <a:t> W</a:t>
            </a:r>
          </a:p>
        </p:txBody>
      </p:sp>
      <p:sp>
        <p:nvSpPr>
          <p:cNvPr id="9" name="TextBox 8"/>
          <p:cNvSpPr txBox="1"/>
          <p:nvPr/>
        </p:nvSpPr>
        <p:spPr>
          <a:xfrm>
            <a:off x="3528798" y="5939988"/>
            <a:ext cx="1689266" cy="369332"/>
          </a:xfrm>
          <a:prstGeom prst="rect">
            <a:avLst/>
          </a:prstGeom>
          <a:noFill/>
        </p:spPr>
        <p:txBody>
          <a:bodyPr wrap="square" rtlCol="0">
            <a:spAutoFit/>
          </a:bodyPr>
          <a:lstStyle/>
          <a:p>
            <a:pPr marL="457200" indent="-457200">
              <a:buFont typeface="+mj-lt"/>
              <a:buAutoNum type="arabicPeriod" startAt="2"/>
            </a:pPr>
            <a:r>
              <a:rPr lang="en-US" altLang="zh-CN" dirty="0"/>
              <a:t>W R </a:t>
            </a:r>
            <a:r>
              <a:rPr lang="en-US" altLang="zh-CN" dirty="0" err="1"/>
              <a:t>R</a:t>
            </a:r>
            <a:endParaRPr lang="en-US" altLang="zh-CN" dirty="0"/>
          </a:p>
        </p:txBody>
      </p:sp>
      <p:sp>
        <p:nvSpPr>
          <p:cNvPr id="10" name="TextBox 9"/>
          <p:cNvSpPr txBox="1"/>
          <p:nvPr/>
        </p:nvSpPr>
        <p:spPr>
          <a:xfrm>
            <a:off x="7092280" y="5939988"/>
            <a:ext cx="2609604" cy="369332"/>
          </a:xfrm>
          <a:prstGeom prst="rect">
            <a:avLst/>
          </a:prstGeom>
          <a:noFill/>
        </p:spPr>
        <p:txBody>
          <a:bodyPr wrap="square" rtlCol="0">
            <a:spAutoFit/>
          </a:bodyPr>
          <a:lstStyle/>
          <a:p>
            <a:pPr marL="457200" indent="-457200">
              <a:buFont typeface="+mj-lt"/>
              <a:buAutoNum type="arabicPeriod" startAt="4"/>
            </a:pPr>
            <a:r>
              <a:rPr lang="en-US" altLang="zh-CN" b="1" dirty="0">
                <a:solidFill>
                  <a:srgbClr val="0000CC"/>
                </a:solidFill>
              </a:rPr>
              <a:t>R </a:t>
            </a:r>
            <a:r>
              <a:rPr lang="en-US" altLang="zh-CN" b="1" dirty="0" err="1">
                <a:solidFill>
                  <a:srgbClr val="0000CC"/>
                </a:solidFill>
              </a:rPr>
              <a:t>R</a:t>
            </a:r>
            <a:r>
              <a:rPr lang="en-US" altLang="zh-CN" b="1" dirty="0">
                <a:solidFill>
                  <a:srgbClr val="0000CC"/>
                </a:solidFill>
              </a:rPr>
              <a:t> </a:t>
            </a:r>
            <a:r>
              <a:rPr lang="en-US" altLang="zh-CN" b="1" dirty="0" err="1">
                <a:solidFill>
                  <a:srgbClr val="0000CC"/>
                </a:solidFill>
              </a:rPr>
              <a:t>R</a:t>
            </a:r>
            <a:r>
              <a:rPr lang="en-US" altLang="zh-CN" b="1" dirty="0">
                <a:solidFill>
                  <a:srgbClr val="0000CC"/>
                </a:solidFill>
              </a:rPr>
              <a:t> </a:t>
            </a:r>
            <a:r>
              <a:rPr lang="en-US" altLang="zh-CN" b="1" dirty="0" err="1">
                <a:solidFill>
                  <a:srgbClr val="0000CC"/>
                </a:solidFill>
              </a:rPr>
              <a:t>R</a:t>
            </a:r>
            <a:r>
              <a:rPr lang="en-US" altLang="zh-CN" b="1" dirty="0">
                <a:solidFill>
                  <a:srgbClr val="0000CC"/>
                </a:solidFill>
              </a:rPr>
              <a:t> </a:t>
            </a:r>
            <a:r>
              <a:rPr lang="en-US" altLang="zh-CN" b="1" dirty="0" err="1">
                <a:solidFill>
                  <a:srgbClr val="0000CC"/>
                </a:solidFill>
              </a:rPr>
              <a:t>R</a:t>
            </a:r>
            <a:r>
              <a:rPr lang="en-US" altLang="zh-CN" b="1" dirty="0">
                <a:solidFill>
                  <a:srgbClr val="0000CC"/>
                </a:solidFill>
              </a:rPr>
              <a:t> W</a:t>
            </a:r>
          </a:p>
        </p:txBody>
      </p:sp>
      <p:sp>
        <p:nvSpPr>
          <p:cNvPr id="11" name="TextBox 10"/>
          <p:cNvSpPr txBox="1"/>
          <p:nvPr/>
        </p:nvSpPr>
        <p:spPr>
          <a:xfrm>
            <a:off x="1802614" y="5939988"/>
            <a:ext cx="1689266" cy="369332"/>
          </a:xfrm>
          <a:prstGeom prst="rect">
            <a:avLst/>
          </a:prstGeom>
          <a:noFill/>
        </p:spPr>
        <p:txBody>
          <a:bodyPr wrap="square" rtlCol="0">
            <a:spAutoFit/>
          </a:bodyPr>
          <a:lstStyle/>
          <a:p>
            <a:r>
              <a:rPr lang="en-US" altLang="zh-CN" dirty="0"/>
              <a:t>1.   R </a:t>
            </a:r>
            <a:r>
              <a:rPr lang="en-US" altLang="zh-CN" dirty="0" err="1"/>
              <a:t>R</a:t>
            </a:r>
            <a:r>
              <a:rPr lang="en-US" altLang="zh-CN" dirty="0"/>
              <a:t> W R </a:t>
            </a:r>
          </a:p>
        </p:txBody>
      </p:sp>
    </p:spTree>
    <p:extLst>
      <p:ext uri="{BB962C8B-B14F-4D97-AF65-F5344CB8AC3E}">
        <p14:creationId xmlns:p14="http://schemas.microsoft.com/office/powerpoint/2010/main" val="1283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ircle(in)">
                                      <p:cBhvr>
                                        <p:cTn id="4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12" name="矩形 11"/>
          <p:cNvSpPr/>
          <p:nvPr/>
        </p:nvSpPr>
        <p:spPr>
          <a:xfrm>
            <a:off x="-36512" y="1043444"/>
            <a:ext cx="9793088" cy="369332"/>
          </a:xfrm>
          <a:prstGeom prst="rect">
            <a:avLst/>
          </a:prstGeom>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=0,writecount=0; 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 1,</a:t>
            </a:r>
            <a:r>
              <a:rPr lang="en-US" altLang="zh-CN" b="1" dirty="0">
                <a:solidFill>
                  <a:schemeClr val="tx2"/>
                </a:solidFill>
                <a:latin typeface="Consolas" pitchFamily="49" charset="0"/>
                <a:cs typeface="Consolas" pitchFamily="49" charset="0"/>
              </a:rPr>
              <a:t>z=1</a:t>
            </a:r>
            <a:r>
              <a:rPr lang="en-US" altLang="zh-CN" dirty="0">
                <a:latin typeface="Consolas" pitchFamily="49" charset="0"/>
                <a:cs typeface="Consolas" pitchFamily="49" charset="0"/>
              </a:rPr>
              <a:t>,wsem=1,rsem=l;</a:t>
            </a:r>
            <a:endParaRPr lang="zh-CN" altLang="zh-CN" dirty="0">
              <a:latin typeface="Consolas" pitchFamily="49" charset="0"/>
              <a:cs typeface="Consolas" pitchFamily="49" charset="0"/>
            </a:endParaRPr>
          </a:p>
        </p:txBody>
      </p:sp>
      <p:sp>
        <p:nvSpPr>
          <p:cNvPr id="13" name="矩形 12"/>
          <p:cNvSpPr/>
          <p:nvPr/>
        </p:nvSpPr>
        <p:spPr>
          <a:xfrm>
            <a:off x="58751" y="1412776"/>
            <a:ext cx="4572000" cy="4801314"/>
          </a:xfrm>
          <a:prstGeom prst="rect">
            <a:avLst/>
          </a:prstGeom>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b="1" dirty="0">
                <a:solidFill>
                  <a:srgbClr val="0000CC"/>
                </a:solidFill>
                <a:latin typeface="Consolas" pitchFamily="49" charset="0"/>
                <a:cs typeface="Consolas" pitchFamily="49" charset="0"/>
              </a:rPr>
              <a:t>P(z);</a:t>
            </a:r>
            <a:endParaRPr lang="zh-CN" altLang="zh-CN" b="1" dirty="0">
              <a:solidFill>
                <a:srgbClr val="0000CC"/>
              </a:solidFill>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p>
          <a:p>
            <a:r>
              <a:rPr lang="en-US" altLang="zh-CN" b="1" dirty="0">
                <a:solidFill>
                  <a:srgbClr val="0000CC"/>
                </a:solidFill>
                <a:latin typeface="Consolas" pitchFamily="49" charset="0"/>
                <a:cs typeface="Consolas" pitchFamily="49" charset="0"/>
              </a:rPr>
              <a:t>       </a:t>
            </a:r>
            <a:r>
              <a:rPr lang="en-US" altLang="zh-CN" dirty="0">
                <a:latin typeface="Consolas" pitchFamily="49" charset="0"/>
                <a:cs typeface="Consolas" pitchFamily="49" charset="0"/>
              </a:rPr>
              <a:t>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==1)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b="1" dirty="0">
                <a:solidFill>
                  <a:srgbClr val="0000CC"/>
                </a:solidFill>
                <a:latin typeface="Consolas" pitchFamily="49" charset="0"/>
                <a:cs typeface="Consolas" pitchFamily="49" charset="0"/>
              </a:rPr>
              <a:t>V(z);</a:t>
            </a:r>
            <a:endParaRPr lang="zh-CN" altLang="zh-CN" b="1" dirty="0">
              <a:solidFill>
                <a:srgbClr val="0000CC"/>
              </a:solidFill>
              <a:latin typeface="Consolas" pitchFamily="49" charset="0"/>
              <a:cs typeface="Consolas" pitchFamily="49" charset="0"/>
            </a:endParaRP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==0)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14" name="矩形 13"/>
          <p:cNvSpPr/>
          <p:nvPr/>
        </p:nvSpPr>
        <p:spPr>
          <a:xfrm>
            <a:off x="4630751" y="1412776"/>
            <a:ext cx="4405745" cy="4247317"/>
          </a:xfrm>
          <a:prstGeom prst="rect">
            <a:avLst/>
          </a:prstGeom>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15" name="TextBox 14"/>
          <p:cNvSpPr txBox="1"/>
          <p:nvPr/>
        </p:nvSpPr>
        <p:spPr>
          <a:xfrm>
            <a:off x="5994844" y="5775647"/>
            <a:ext cx="2537596" cy="461665"/>
          </a:xfrm>
          <a:prstGeom prst="rect">
            <a:avLst/>
          </a:prstGeom>
          <a:noFill/>
        </p:spPr>
        <p:txBody>
          <a:bodyPr wrap="square" rtlCol="0">
            <a:spAutoFit/>
          </a:bodyPr>
          <a:lstStyle/>
          <a:p>
            <a:r>
              <a:rPr lang="en-US" altLang="zh-CN" sz="2400" b="1" dirty="0">
                <a:solidFill>
                  <a:schemeClr val="accent4"/>
                </a:solidFill>
              </a:rPr>
              <a:t>R </a:t>
            </a:r>
            <a:r>
              <a:rPr lang="en-US" altLang="zh-CN" sz="2400" b="1" dirty="0" err="1">
                <a:solidFill>
                  <a:schemeClr val="accent4"/>
                </a:solidFill>
              </a:rPr>
              <a:t>R</a:t>
            </a:r>
            <a:r>
              <a:rPr lang="en-US" altLang="zh-CN" sz="2400" b="1" dirty="0">
                <a:solidFill>
                  <a:schemeClr val="accent4"/>
                </a:solidFill>
              </a:rPr>
              <a:t> </a:t>
            </a:r>
            <a:r>
              <a:rPr lang="en-US" altLang="zh-CN" sz="2400" b="1" dirty="0" err="1">
                <a:solidFill>
                  <a:schemeClr val="accent4"/>
                </a:solidFill>
              </a:rPr>
              <a:t>R</a:t>
            </a:r>
            <a:r>
              <a:rPr lang="en-US" altLang="zh-CN" sz="2400" b="1" dirty="0">
                <a:solidFill>
                  <a:schemeClr val="accent4"/>
                </a:solidFill>
              </a:rPr>
              <a:t> </a:t>
            </a:r>
            <a:r>
              <a:rPr lang="en-US" altLang="zh-CN" sz="2400" b="1" dirty="0" err="1">
                <a:solidFill>
                  <a:schemeClr val="accent4"/>
                </a:solidFill>
              </a:rPr>
              <a:t>R</a:t>
            </a:r>
            <a:r>
              <a:rPr lang="en-US" altLang="zh-CN" sz="2400" b="1" dirty="0">
                <a:solidFill>
                  <a:schemeClr val="accent4"/>
                </a:solidFill>
              </a:rPr>
              <a:t> </a:t>
            </a:r>
            <a:r>
              <a:rPr lang="en-US" altLang="zh-CN" sz="2400" b="1" dirty="0" err="1">
                <a:solidFill>
                  <a:schemeClr val="accent4"/>
                </a:solidFill>
              </a:rPr>
              <a:t>R</a:t>
            </a:r>
            <a:r>
              <a:rPr lang="en-US" altLang="zh-CN" sz="2400" b="1" dirty="0">
                <a:solidFill>
                  <a:schemeClr val="accent4"/>
                </a:solidFill>
              </a:rPr>
              <a:t> W</a:t>
            </a:r>
          </a:p>
        </p:txBody>
      </p:sp>
    </p:spTree>
    <p:extLst>
      <p:ext uri="{BB962C8B-B14F-4D97-AF65-F5344CB8AC3E}">
        <p14:creationId xmlns:p14="http://schemas.microsoft.com/office/powerpoint/2010/main" val="1703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827584" y="1196752"/>
            <a:ext cx="7643192" cy="3384376"/>
          </a:xfrm>
        </p:spPr>
        <p:txBody>
          <a:bodyPr/>
          <a:lstStyle/>
          <a:p>
            <a:pPr>
              <a:spcAft>
                <a:spcPct val="20000"/>
              </a:spcAft>
            </a:pPr>
            <a:r>
              <a:rPr lang="zh-CN" altLang="zh-CN" b="0" dirty="0"/>
              <a:t>写者优先</a:t>
            </a:r>
            <a:r>
              <a:rPr lang="zh-CN" altLang="en-US" b="0" dirty="0"/>
              <a:t>的思考</a:t>
            </a:r>
            <a:endParaRPr lang="en-US" altLang="zh-CN" b="0" dirty="0"/>
          </a:p>
          <a:p>
            <a:pPr lvl="1" eaLnBrk="1" hangingPunct="1">
              <a:spcAft>
                <a:spcPct val="20000"/>
              </a:spcAft>
            </a:pPr>
            <a:r>
              <a:rPr lang="en-US" altLang="zh-CN" b="0" dirty="0">
                <a:latin typeface="宋体" pitchFamily="2" charset="-122"/>
                <a:ea typeface="宋体" pitchFamily="2" charset="-122"/>
              </a:rPr>
              <a:t>z</a:t>
            </a:r>
            <a:r>
              <a:rPr lang="zh-CN" altLang="en-US" b="0" dirty="0">
                <a:latin typeface="宋体" pitchFamily="2" charset="-122"/>
                <a:ea typeface="宋体" pitchFamily="2" charset="-122"/>
              </a:rPr>
              <a:t>信号量的作用：</a:t>
            </a:r>
            <a:endParaRPr lang="en-US" altLang="zh-CN" b="0" dirty="0">
              <a:latin typeface="宋体" pitchFamily="2" charset="-122"/>
              <a:ea typeface="宋体" pitchFamily="2" charset="-122"/>
            </a:endParaRPr>
          </a:p>
          <a:p>
            <a:pPr lvl="2">
              <a:spcAft>
                <a:spcPct val="20000"/>
              </a:spcAft>
            </a:pPr>
            <a:r>
              <a:rPr lang="zh-CN" altLang="en-US" b="0" dirty="0">
                <a:latin typeface="宋体" pitchFamily="2" charset="-122"/>
                <a:ea typeface="宋体" pitchFamily="2" charset="-122"/>
              </a:rPr>
              <a:t>在</a:t>
            </a:r>
            <a:r>
              <a:rPr lang="en-US" altLang="zh-CN" b="0" dirty="0" err="1">
                <a:latin typeface="宋体" pitchFamily="2" charset="-122"/>
                <a:ea typeface="宋体" pitchFamily="2" charset="-122"/>
              </a:rPr>
              <a:t>rsem</a:t>
            </a:r>
            <a:r>
              <a:rPr lang="zh-CN" altLang="en-US" b="0" dirty="0">
                <a:latin typeface="宋体" pitchFamily="2" charset="-122"/>
                <a:ea typeface="宋体" pitchFamily="2" charset="-122"/>
              </a:rPr>
              <a:t>上不允许建造读进程的长队列，否则写进程</a:t>
            </a:r>
            <a:r>
              <a:rPr lang="zh-CN" altLang="en-US" dirty="0">
                <a:latin typeface="宋体" pitchFamily="2" charset="-122"/>
                <a:ea typeface="宋体" pitchFamily="2" charset="-122"/>
              </a:rPr>
              <a:t>将</a:t>
            </a:r>
            <a:r>
              <a:rPr lang="zh-CN" altLang="en-US" b="0" dirty="0">
                <a:latin typeface="宋体" pitchFamily="2" charset="-122"/>
                <a:ea typeface="宋体" pitchFamily="2" charset="-122"/>
              </a:rPr>
              <a:t>不能跳过这个队列</a:t>
            </a:r>
            <a:r>
              <a:rPr lang="en-US" altLang="zh-CN" b="0" dirty="0">
                <a:latin typeface="宋体" pitchFamily="2" charset="-122"/>
                <a:ea typeface="宋体" pitchFamily="2" charset="-122"/>
              </a:rPr>
              <a:t>.</a:t>
            </a:r>
          </a:p>
          <a:p>
            <a:pPr lvl="2">
              <a:spcAft>
                <a:spcPct val="20000"/>
              </a:spcAft>
            </a:pPr>
            <a:r>
              <a:rPr lang="zh-CN" altLang="en-US" dirty="0">
                <a:latin typeface="宋体" pitchFamily="2" charset="-122"/>
                <a:ea typeface="宋体" pitchFamily="2" charset="-122"/>
              </a:rPr>
              <a:t>允许一个读进程在</a:t>
            </a:r>
            <a:r>
              <a:rPr lang="en-US" altLang="zh-CN" dirty="0" err="1">
                <a:latin typeface="宋体" pitchFamily="2" charset="-122"/>
                <a:ea typeface="宋体" pitchFamily="2" charset="-122"/>
              </a:rPr>
              <a:t>rsem</a:t>
            </a:r>
            <a:r>
              <a:rPr lang="zh-CN" altLang="en-US" dirty="0">
                <a:latin typeface="宋体" pitchFamily="2" charset="-122"/>
                <a:ea typeface="宋体" pitchFamily="2" charset="-122"/>
              </a:rPr>
              <a:t>上排队</a:t>
            </a:r>
            <a:r>
              <a:rPr lang="en-US" altLang="zh-CN" dirty="0">
                <a:latin typeface="宋体" pitchFamily="2" charset="-122"/>
                <a:ea typeface="宋体" pitchFamily="2" charset="-122"/>
              </a:rPr>
              <a:t>,</a:t>
            </a:r>
            <a:r>
              <a:rPr lang="zh-CN" altLang="en-US" dirty="0">
                <a:latin typeface="宋体" pitchFamily="2" charset="-122"/>
                <a:ea typeface="宋体" pitchFamily="2" charset="-122"/>
              </a:rPr>
              <a:t>其他读进程在信号量</a:t>
            </a:r>
            <a:r>
              <a:rPr lang="en-US" altLang="zh-CN" dirty="0">
                <a:latin typeface="宋体" pitchFamily="2" charset="-122"/>
                <a:ea typeface="宋体" pitchFamily="2" charset="-122"/>
              </a:rPr>
              <a:t>z</a:t>
            </a:r>
            <a:r>
              <a:rPr lang="zh-CN" altLang="en-US" dirty="0">
                <a:latin typeface="宋体" pitchFamily="2" charset="-122"/>
                <a:ea typeface="宋体" pitchFamily="2" charset="-122"/>
              </a:rPr>
              <a:t>上排队</a:t>
            </a:r>
            <a:endParaRPr lang="zh-CN" altLang="en-US" b="0" dirty="0">
              <a:latin typeface="宋体" pitchFamily="2" charset="-122"/>
              <a:ea typeface="宋体" pitchFamily="2" charset="-122"/>
            </a:endParaRPr>
          </a:p>
          <a:p>
            <a:pPr lvl="1" eaLnBrk="1" hangingPunct="1">
              <a:spcAft>
                <a:spcPct val="20000"/>
              </a:spcAft>
            </a:pPr>
            <a:r>
              <a:rPr lang="en-US" altLang="zh-CN" b="0" dirty="0">
                <a:latin typeface="宋体" pitchFamily="2" charset="-122"/>
                <a:ea typeface="宋体" pitchFamily="2" charset="-122"/>
              </a:rPr>
              <a:t>P(z)</a:t>
            </a:r>
            <a:r>
              <a:rPr lang="zh-CN" altLang="en-US" b="0" dirty="0">
                <a:latin typeface="宋体" pitchFamily="2" charset="-122"/>
                <a:ea typeface="宋体" pitchFamily="2" charset="-122"/>
              </a:rPr>
              <a:t>和</a:t>
            </a:r>
            <a:r>
              <a:rPr lang="en-US" altLang="zh-CN" b="0" dirty="0">
                <a:latin typeface="宋体" pitchFamily="2" charset="-122"/>
                <a:ea typeface="宋体" pitchFamily="2" charset="-122"/>
              </a:rPr>
              <a:t>P(</a:t>
            </a:r>
            <a:r>
              <a:rPr lang="en-US" altLang="zh-CN" b="0" dirty="0" err="1">
                <a:latin typeface="宋体" pitchFamily="2" charset="-122"/>
                <a:ea typeface="宋体" pitchFamily="2" charset="-122"/>
              </a:rPr>
              <a:t>rsem</a:t>
            </a:r>
            <a:r>
              <a:rPr lang="en-US" altLang="zh-CN" b="0" dirty="0">
                <a:latin typeface="宋体" pitchFamily="2" charset="-122"/>
                <a:ea typeface="宋体" pitchFamily="2" charset="-122"/>
              </a:rPr>
              <a:t>)</a:t>
            </a:r>
            <a:r>
              <a:rPr lang="zh-CN" altLang="en-US" b="0" dirty="0">
                <a:latin typeface="宋体" pitchFamily="2" charset="-122"/>
                <a:ea typeface="宋体" pitchFamily="2" charset="-122"/>
              </a:rPr>
              <a:t>能否互换位置？</a:t>
            </a:r>
            <a:endParaRPr lang="en-US" altLang="zh-CN" b="0" dirty="0">
              <a:latin typeface="宋体" pitchFamily="2" charset="-122"/>
              <a:ea typeface="宋体" pitchFamily="2" charset="-122"/>
            </a:endParaRPr>
          </a:p>
        </p:txBody>
      </p:sp>
    </p:spTree>
    <p:extLst>
      <p:ext uri="{BB962C8B-B14F-4D97-AF65-F5344CB8AC3E}">
        <p14:creationId xmlns:p14="http://schemas.microsoft.com/office/powerpoint/2010/main" val="3258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4" name="内容占位符 2"/>
          <p:cNvSpPr>
            <a:spLocks noGrp="1"/>
          </p:cNvSpPr>
          <p:nvPr>
            <p:ph idx="1"/>
          </p:nvPr>
        </p:nvSpPr>
        <p:spPr>
          <a:xfrm>
            <a:off x="395536" y="1412776"/>
            <a:ext cx="8496944" cy="4525963"/>
          </a:xfrm>
        </p:spPr>
        <p:txBody>
          <a:bodyPr/>
          <a:lstStyle/>
          <a:p>
            <a:pPr>
              <a:spcAft>
                <a:spcPct val="20000"/>
              </a:spcAft>
            </a:pPr>
            <a:r>
              <a:rPr lang="zh-CN" altLang="en-US" b="0" dirty="0"/>
              <a:t>读者和写者问题示例</a:t>
            </a:r>
            <a:r>
              <a:rPr lang="en-US" altLang="zh-CN" b="0" dirty="0"/>
              <a:t>1</a:t>
            </a:r>
            <a:endParaRPr lang="zh-CN" altLang="en-US" b="0" dirty="0"/>
          </a:p>
          <a:p>
            <a:pPr>
              <a:lnSpc>
                <a:spcPct val="120000"/>
              </a:lnSpc>
              <a:spcAft>
                <a:spcPct val="20000"/>
              </a:spcAft>
              <a:buNone/>
            </a:pPr>
            <a:r>
              <a:rPr lang="zh-CN" altLang="en-US" sz="2400" b="0" dirty="0">
                <a:latin typeface="宋体" pitchFamily="2" charset="-122"/>
                <a:ea typeface="宋体" pitchFamily="2" charset="-122"/>
              </a:rPr>
              <a:t>      有一座东西方向的独木桥，每次只能有一人通过，且不允许行人在桥上停留。东、西两端各有若干行人在等待过桥。请用</a:t>
            </a:r>
            <a:r>
              <a:rPr lang="en-US" altLang="zh-CN" sz="2400" b="0" dirty="0">
                <a:latin typeface="宋体" pitchFamily="2" charset="-122"/>
                <a:ea typeface="宋体" pitchFamily="2" charset="-122"/>
              </a:rPr>
              <a:t>P</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V</a:t>
            </a:r>
            <a:r>
              <a:rPr lang="zh-CN" altLang="en-US" sz="2400" b="0" dirty="0">
                <a:latin typeface="宋体" pitchFamily="2" charset="-122"/>
                <a:ea typeface="宋体" pitchFamily="2" charset="-122"/>
              </a:rPr>
              <a:t>操作来实现东西两端行人过桥问题。</a:t>
            </a:r>
          </a:p>
        </p:txBody>
      </p:sp>
      <p:sp>
        <p:nvSpPr>
          <p:cNvPr id="5" name="矩形 4"/>
          <p:cNvSpPr/>
          <p:nvPr/>
        </p:nvSpPr>
        <p:spPr>
          <a:xfrm>
            <a:off x="2987824" y="4365104"/>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97914" y="3933056"/>
            <a:ext cx="990110" cy="400110"/>
          </a:xfrm>
          <a:prstGeom prst="rect">
            <a:avLst/>
          </a:prstGeom>
          <a:noFill/>
        </p:spPr>
        <p:txBody>
          <a:bodyPr wrap="square" rtlCol="0">
            <a:spAutoFit/>
          </a:bodyPr>
          <a:lstStyle/>
          <a:p>
            <a:r>
              <a:rPr lang="zh-CN" altLang="en-US" sz="2000" dirty="0"/>
              <a:t>独木桥</a:t>
            </a:r>
          </a:p>
        </p:txBody>
      </p:sp>
      <p:sp>
        <p:nvSpPr>
          <p:cNvPr id="7" name="TextBox 6"/>
          <p:cNvSpPr txBox="1"/>
          <p:nvPr/>
        </p:nvSpPr>
        <p:spPr>
          <a:xfrm>
            <a:off x="2321750" y="4468470"/>
            <a:ext cx="450050" cy="400110"/>
          </a:xfrm>
          <a:prstGeom prst="rect">
            <a:avLst/>
          </a:prstGeom>
          <a:noFill/>
        </p:spPr>
        <p:txBody>
          <a:bodyPr wrap="square" rtlCol="0">
            <a:spAutoFit/>
          </a:bodyPr>
          <a:lstStyle/>
          <a:p>
            <a:r>
              <a:rPr lang="zh-CN" altLang="en-US" sz="2000" dirty="0"/>
              <a:t>西</a:t>
            </a:r>
          </a:p>
        </p:txBody>
      </p:sp>
      <p:sp>
        <p:nvSpPr>
          <p:cNvPr id="8" name="TextBox 7"/>
          <p:cNvSpPr txBox="1"/>
          <p:nvPr/>
        </p:nvSpPr>
        <p:spPr>
          <a:xfrm>
            <a:off x="5724128" y="4469929"/>
            <a:ext cx="900100" cy="400110"/>
          </a:xfrm>
          <a:prstGeom prst="rect">
            <a:avLst/>
          </a:prstGeom>
          <a:noFill/>
        </p:spPr>
        <p:txBody>
          <a:bodyPr wrap="square" rtlCol="0">
            <a:spAutoFit/>
          </a:bodyPr>
          <a:lstStyle/>
          <a:p>
            <a:r>
              <a:rPr lang="zh-CN" altLang="en-US" sz="2000" dirty="0"/>
              <a:t>东</a:t>
            </a:r>
          </a:p>
        </p:txBody>
      </p:sp>
    </p:spTree>
    <p:extLst>
      <p:ext uri="{BB962C8B-B14F-4D97-AF65-F5344CB8AC3E}">
        <p14:creationId xmlns:p14="http://schemas.microsoft.com/office/powerpoint/2010/main" val="22183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ircle(in)">
                                      <p:cBhvr>
                                        <p:cTn id="13" dur="20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p:txBody>
          <a:bodyPr/>
          <a:lstStyle/>
          <a:p>
            <a:pPr>
              <a:spcAft>
                <a:spcPct val="20000"/>
              </a:spcAft>
            </a:pPr>
            <a:r>
              <a:rPr lang="zh-CN" altLang="en-US" b="0" dirty="0"/>
              <a:t>读者和写者问题示例</a:t>
            </a:r>
            <a:r>
              <a:rPr lang="en-US" altLang="zh-CN" b="0" dirty="0"/>
              <a:t>1</a:t>
            </a:r>
            <a:r>
              <a:rPr lang="en-US" altLang="zh-CN" b="0" dirty="0">
                <a:latin typeface="Courier New"/>
              </a:rPr>
              <a:t>——</a:t>
            </a:r>
            <a:r>
              <a:rPr lang="zh-CN" altLang="en-US" b="0" dirty="0"/>
              <a:t>分析</a:t>
            </a:r>
          </a:p>
          <a:p>
            <a:pPr lvl="1">
              <a:spcAft>
                <a:spcPct val="20000"/>
              </a:spcAft>
              <a:buFont typeface="Wingdings" pitchFamily="2" charset="2"/>
              <a:buChar char="Ø"/>
            </a:pPr>
            <a:r>
              <a:rPr lang="zh-CN" altLang="en-US" dirty="0">
                <a:solidFill>
                  <a:srgbClr val="C00000"/>
                </a:solidFill>
                <a:latin typeface="宋体" pitchFamily="2" charset="-122"/>
                <a:ea typeface="宋体" pitchFamily="2" charset="-122"/>
              </a:rPr>
              <a:t>多个写者</a:t>
            </a:r>
            <a:r>
              <a:rPr lang="zh-CN" altLang="en-US" b="0" dirty="0">
                <a:latin typeface="宋体" pitchFamily="2" charset="-122"/>
                <a:ea typeface="宋体" pitchFamily="2" charset="-122"/>
              </a:rPr>
              <a:t>共享</a:t>
            </a:r>
            <a:r>
              <a:rPr lang="zh-CN" altLang="en-US" dirty="0">
                <a:solidFill>
                  <a:srgbClr val="C00000"/>
                </a:solidFill>
                <a:latin typeface="宋体" pitchFamily="2" charset="-122"/>
                <a:ea typeface="宋体" pitchFamily="2" charset="-122"/>
              </a:rPr>
              <a:t>数据</a:t>
            </a:r>
            <a:endParaRPr lang="en-US" altLang="zh-CN" dirty="0">
              <a:solidFill>
                <a:srgbClr val="C00000"/>
              </a:solidFill>
              <a:latin typeface="宋体" pitchFamily="2" charset="-122"/>
              <a:ea typeface="宋体" pitchFamily="2" charset="-122"/>
            </a:endParaRPr>
          </a:p>
          <a:p>
            <a:pPr lvl="1">
              <a:spcAft>
                <a:spcPct val="20000"/>
              </a:spcAft>
              <a:buFont typeface="Wingdings" pitchFamily="2" charset="2"/>
              <a:buChar char="Ø"/>
            </a:pPr>
            <a:r>
              <a:rPr lang="zh-CN" altLang="en-US" dirty="0">
                <a:solidFill>
                  <a:srgbClr val="00B050"/>
                </a:solidFill>
                <a:latin typeface="宋体" pitchFamily="2" charset="-122"/>
                <a:ea typeface="宋体" pitchFamily="2" charset="-122"/>
              </a:rPr>
              <a:t>行人</a:t>
            </a:r>
            <a:r>
              <a:rPr lang="en-US" altLang="zh-CN" b="0" dirty="0">
                <a:latin typeface="宋体" pitchFamily="2" charset="-122"/>
                <a:ea typeface="宋体" pitchFamily="2" charset="-122"/>
              </a:rPr>
              <a:t>-</a:t>
            </a:r>
            <a:r>
              <a:rPr lang="zh-CN" altLang="en-US" dirty="0">
                <a:solidFill>
                  <a:srgbClr val="00B050"/>
                </a:solidFill>
                <a:latin typeface="宋体" pitchFamily="2" charset="-122"/>
                <a:ea typeface="宋体" pitchFamily="2" charset="-122"/>
              </a:rPr>
              <a:t>写者</a:t>
            </a:r>
            <a:endParaRPr lang="en-US" altLang="zh-CN" dirty="0">
              <a:solidFill>
                <a:srgbClr val="00B050"/>
              </a:solidFill>
              <a:latin typeface="宋体" pitchFamily="2" charset="-122"/>
              <a:ea typeface="宋体" pitchFamily="2" charset="-122"/>
            </a:endParaRPr>
          </a:p>
          <a:p>
            <a:pPr lvl="1">
              <a:spcAft>
                <a:spcPct val="20000"/>
              </a:spcAft>
              <a:buFont typeface="Wingdings" pitchFamily="2" charset="2"/>
              <a:buChar char="Ø"/>
            </a:pPr>
            <a:r>
              <a:rPr lang="zh-CN" altLang="en-US" dirty="0">
                <a:solidFill>
                  <a:srgbClr val="0000CC"/>
                </a:solidFill>
                <a:latin typeface="宋体" pitchFamily="2" charset="-122"/>
                <a:ea typeface="宋体" pitchFamily="2" charset="-122"/>
              </a:rPr>
              <a:t>桥</a:t>
            </a:r>
            <a:r>
              <a:rPr lang="en-US" altLang="zh-CN" b="0" dirty="0">
                <a:latin typeface="宋体" pitchFamily="2" charset="-122"/>
                <a:ea typeface="宋体" pitchFamily="2" charset="-122"/>
              </a:rPr>
              <a:t>-</a:t>
            </a:r>
            <a:r>
              <a:rPr lang="zh-CN" altLang="en-US" dirty="0">
                <a:solidFill>
                  <a:srgbClr val="0000CC"/>
                </a:solidFill>
                <a:latin typeface="宋体" pitchFamily="2" charset="-122"/>
                <a:ea typeface="宋体" pitchFamily="2" charset="-122"/>
              </a:rPr>
              <a:t>共享数据</a:t>
            </a:r>
            <a:endParaRPr lang="en-US" altLang="zh-CN" dirty="0">
              <a:solidFill>
                <a:srgbClr val="0000CC"/>
              </a:solidFill>
              <a:latin typeface="宋体" pitchFamily="2" charset="-122"/>
              <a:ea typeface="宋体" pitchFamily="2" charset="-122"/>
            </a:endParaRPr>
          </a:p>
          <a:p>
            <a:pPr lvl="1">
              <a:spcAft>
                <a:spcPct val="20000"/>
              </a:spcAft>
              <a:buFont typeface="Wingdings" pitchFamily="2" charset="2"/>
              <a:buChar char="Ø"/>
            </a:pPr>
            <a:r>
              <a:rPr lang="en-US" altLang="zh-CN" dirty="0" err="1">
                <a:solidFill>
                  <a:srgbClr val="7030A0"/>
                </a:solidFill>
                <a:latin typeface="宋体" pitchFamily="2" charset="-122"/>
                <a:ea typeface="宋体" pitchFamily="2" charset="-122"/>
              </a:rPr>
              <a:t>mutex</a:t>
            </a:r>
            <a:r>
              <a:rPr lang="zh-CN" altLang="en-US" b="0" dirty="0">
                <a:latin typeface="宋体" pitchFamily="2" charset="-122"/>
                <a:ea typeface="宋体" pitchFamily="2" charset="-122"/>
              </a:rPr>
              <a:t>：互斥信号量，用于写者互斥</a:t>
            </a:r>
            <a:endParaRPr lang="en-US" altLang="zh-CN" dirty="0">
              <a:solidFill>
                <a:srgbClr val="7030A0"/>
              </a:solidFill>
              <a:latin typeface="宋体" pitchFamily="2" charset="-122"/>
              <a:ea typeface="宋体" pitchFamily="2" charset="-122"/>
            </a:endParaRPr>
          </a:p>
          <a:p>
            <a:pPr marL="457200" lvl="1" indent="0">
              <a:spcAft>
                <a:spcPct val="20000"/>
              </a:spcAft>
              <a:buNone/>
            </a:pPr>
            <a:endParaRPr lang="zh-CN" altLang="en-US" dirty="0">
              <a:solidFill>
                <a:srgbClr val="0000CC"/>
              </a:solidFill>
              <a:latin typeface="宋体" pitchFamily="2" charset="-122"/>
              <a:ea typeface="宋体" pitchFamily="2" charset="-122"/>
            </a:endParaRPr>
          </a:p>
          <a:p>
            <a:pPr lvl="1">
              <a:spcAft>
                <a:spcPct val="20000"/>
              </a:spcAft>
              <a:buFont typeface="Wingdings" pitchFamily="2" charset="2"/>
              <a:buChar char="Ø"/>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197502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74848" y="980728"/>
            <a:ext cx="8229600" cy="5174035"/>
          </a:xfrm>
        </p:spPr>
        <p:txBody>
          <a:bodyPr/>
          <a:lstStyle/>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互斥信号量</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east_west</a:t>
            </a:r>
            <a:r>
              <a:rPr lang="en-US" altLang="zh-CN" sz="1800" dirty="0">
                <a:solidFill>
                  <a:srgbClr val="000000"/>
                </a:solidFill>
                <a:ea typeface="仿宋_GB2312" pitchFamily="49" charset="-122"/>
              </a:rPr>
              <a:t>( )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east to west;        //</a:t>
            </a:r>
            <a:r>
              <a:rPr lang="zh-CN" altLang="en-US" sz="1800" dirty="0">
                <a:solidFill>
                  <a:srgbClr val="000000"/>
                </a:solidFill>
                <a:ea typeface="仿宋_GB2312" pitchFamily="49" charset="-122"/>
              </a:rPr>
              <a:t>行人从东向西过桥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west_east</a:t>
            </a:r>
            <a:r>
              <a:rPr lang="en-US" altLang="zh-CN" sz="1800" dirty="0">
                <a:solidFill>
                  <a:srgbClr val="000000"/>
                </a:solidFill>
                <a:ea typeface="仿宋_GB2312" pitchFamily="49" charset="-122"/>
              </a:rPr>
              <a:t>( ) {</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west to east;        //</a:t>
            </a:r>
            <a:r>
              <a:rPr lang="zh-CN" altLang="en-US" sz="1800" dirty="0">
                <a:solidFill>
                  <a:srgbClr val="000000"/>
                </a:solidFill>
                <a:ea typeface="仿宋_GB2312" pitchFamily="49" charset="-122"/>
              </a:rPr>
              <a:t>行人从西向东过桥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p:txBody>
      </p:sp>
    </p:spTree>
    <p:extLst>
      <p:ext uri="{BB962C8B-B14F-4D97-AF65-F5344CB8AC3E}">
        <p14:creationId xmlns:p14="http://schemas.microsoft.com/office/powerpoint/2010/main" val="85510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ircle(in)">
                                      <p:cBhvr>
                                        <p:cTn id="36" dur="2000"/>
                                        <p:tgtEl>
                                          <p:spTgt spid="3">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circle(in)">
                                      <p:cBhvr>
                                        <p:cTn id="45" dur="2000"/>
                                        <p:tgtEl>
                                          <p:spTgt spid="3">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circle(in)">
                                      <p:cBhvr>
                                        <p:cTn id="48"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4" name="内容占位符 2"/>
          <p:cNvSpPr>
            <a:spLocks noGrp="1"/>
          </p:cNvSpPr>
          <p:nvPr>
            <p:ph idx="1"/>
          </p:nvPr>
        </p:nvSpPr>
        <p:spPr>
          <a:xfrm>
            <a:off x="395536" y="1412776"/>
            <a:ext cx="8280920" cy="4525963"/>
          </a:xfrm>
        </p:spPr>
        <p:txBody>
          <a:bodyPr/>
          <a:lstStyle/>
          <a:p>
            <a:pPr>
              <a:spcAft>
                <a:spcPct val="20000"/>
              </a:spcAft>
            </a:pPr>
            <a:r>
              <a:rPr lang="zh-CN" altLang="en-US" b="0" dirty="0"/>
              <a:t>读者和写者问题示例</a:t>
            </a:r>
            <a:r>
              <a:rPr lang="en-US" altLang="zh-CN" b="0" dirty="0"/>
              <a:t>2</a:t>
            </a:r>
            <a:endParaRPr lang="zh-CN" altLang="en-US" b="0" dirty="0"/>
          </a:p>
          <a:p>
            <a:pPr>
              <a:lnSpc>
                <a:spcPct val="120000"/>
              </a:lnSpc>
              <a:spcAft>
                <a:spcPct val="20000"/>
              </a:spcAft>
              <a:buNone/>
            </a:pPr>
            <a:r>
              <a:rPr lang="zh-CN" altLang="en-US" sz="2400" b="0" dirty="0">
                <a:latin typeface="宋体" pitchFamily="2" charset="-122"/>
                <a:ea typeface="宋体" pitchFamily="2" charset="-122"/>
              </a:rPr>
              <a:t>      有一座东西方向的独木桥，</a:t>
            </a:r>
            <a:r>
              <a:rPr lang="zh-CN" altLang="en-US" sz="2400" dirty="0">
                <a:solidFill>
                  <a:srgbClr val="C00000"/>
                </a:solidFill>
                <a:latin typeface="宋体" pitchFamily="2" charset="-122"/>
                <a:ea typeface="宋体" pitchFamily="2" charset="-122"/>
              </a:rPr>
              <a:t>同一方向的行人可连续过桥</a:t>
            </a:r>
            <a:r>
              <a:rPr lang="zh-CN" altLang="en-US" sz="2400" b="0" dirty="0">
                <a:latin typeface="宋体" pitchFamily="2" charset="-122"/>
                <a:ea typeface="宋体" pitchFamily="2" charset="-122"/>
              </a:rPr>
              <a:t>。当某一方向有行人过桥时，另一方向行人必须等待。桥上没有行人过桥时，任何一端的行人均可上桥。请用</a:t>
            </a:r>
            <a:r>
              <a:rPr lang="en-US" altLang="zh-CN" sz="2400" b="0" dirty="0">
                <a:latin typeface="宋体" pitchFamily="2" charset="-122"/>
                <a:ea typeface="宋体" pitchFamily="2" charset="-122"/>
              </a:rPr>
              <a:t>P</a:t>
            </a:r>
            <a:r>
              <a:rPr lang="zh-CN" altLang="en-US" sz="2400" b="0" dirty="0">
                <a:latin typeface="宋体" pitchFamily="2" charset="-122"/>
                <a:ea typeface="宋体" pitchFamily="2" charset="-122"/>
              </a:rPr>
              <a:t>、</a:t>
            </a:r>
            <a:r>
              <a:rPr lang="en-US" altLang="zh-CN" sz="2400" b="0" dirty="0">
                <a:latin typeface="宋体" pitchFamily="2" charset="-122"/>
                <a:ea typeface="宋体" pitchFamily="2" charset="-122"/>
              </a:rPr>
              <a:t>V</a:t>
            </a:r>
            <a:r>
              <a:rPr lang="zh-CN" altLang="en-US" sz="2400" b="0" dirty="0">
                <a:latin typeface="宋体" pitchFamily="2" charset="-122"/>
                <a:ea typeface="宋体" pitchFamily="2" charset="-122"/>
              </a:rPr>
              <a:t>操作来实现东西两端人过桥问题。      </a:t>
            </a:r>
            <a:endParaRPr lang="en-US" altLang="zh-CN" sz="2400" b="0" dirty="0">
              <a:latin typeface="宋体" pitchFamily="2" charset="-122"/>
              <a:ea typeface="宋体" pitchFamily="2" charset="-122"/>
            </a:endParaRPr>
          </a:p>
        </p:txBody>
      </p:sp>
      <p:sp>
        <p:nvSpPr>
          <p:cNvPr id="5" name="矩形 4"/>
          <p:cNvSpPr/>
          <p:nvPr/>
        </p:nvSpPr>
        <p:spPr>
          <a:xfrm>
            <a:off x="2987824" y="4725144"/>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79912" y="4293096"/>
            <a:ext cx="1008112" cy="400110"/>
          </a:xfrm>
          <a:prstGeom prst="rect">
            <a:avLst/>
          </a:prstGeom>
          <a:noFill/>
        </p:spPr>
        <p:txBody>
          <a:bodyPr wrap="square" rtlCol="0">
            <a:spAutoFit/>
          </a:bodyPr>
          <a:lstStyle/>
          <a:p>
            <a:r>
              <a:rPr lang="zh-CN" altLang="en-US" sz="2000" dirty="0"/>
              <a:t>独木桥</a:t>
            </a:r>
          </a:p>
        </p:txBody>
      </p:sp>
      <p:sp>
        <p:nvSpPr>
          <p:cNvPr id="7" name="TextBox 6"/>
          <p:cNvSpPr txBox="1"/>
          <p:nvPr/>
        </p:nvSpPr>
        <p:spPr>
          <a:xfrm>
            <a:off x="2321750" y="4828510"/>
            <a:ext cx="450050" cy="400110"/>
          </a:xfrm>
          <a:prstGeom prst="rect">
            <a:avLst/>
          </a:prstGeom>
          <a:noFill/>
        </p:spPr>
        <p:txBody>
          <a:bodyPr wrap="square" rtlCol="0">
            <a:spAutoFit/>
          </a:bodyPr>
          <a:lstStyle/>
          <a:p>
            <a:r>
              <a:rPr lang="zh-CN" altLang="en-US" sz="2000" dirty="0"/>
              <a:t>西</a:t>
            </a:r>
          </a:p>
        </p:txBody>
      </p:sp>
      <p:sp>
        <p:nvSpPr>
          <p:cNvPr id="8" name="TextBox 7"/>
          <p:cNvSpPr txBox="1"/>
          <p:nvPr/>
        </p:nvSpPr>
        <p:spPr>
          <a:xfrm>
            <a:off x="5724128" y="4829969"/>
            <a:ext cx="900100" cy="400110"/>
          </a:xfrm>
          <a:prstGeom prst="rect">
            <a:avLst/>
          </a:prstGeom>
          <a:noFill/>
        </p:spPr>
        <p:txBody>
          <a:bodyPr wrap="square" rtlCol="0">
            <a:spAutoFit/>
          </a:bodyPr>
          <a:lstStyle/>
          <a:p>
            <a:r>
              <a:rPr lang="zh-CN" altLang="en-US" sz="2000" dirty="0"/>
              <a:t>东</a:t>
            </a:r>
          </a:p>
        </p:txBody>
      </p:sp>
    </p:spTree>
    <p:extLst>
      <p:ext uri="{BB962C8B-B14F-4D97-AF65-F5344CB8AC3E}">
        <p14:creationId xmlns:p14="http://schemas.microsoft.com/office/powerpoint/2010/main" val="14579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en-US" dirty="0">
                <a:latin typeface="Times New Roman" pitchFamily="18" charset="0"/>
                <a:ea typeface="黑体" pitchFamily="49" charset="-122"/>
                <a:cs typeface="Times New Roman" pitchFamily="18" charset="0"/>
              </a:rPr>
              <a:t>2.16  </a:t>
            </a:r>
            <a:r>
              <a:rPr lang="en-US" altLang="en-US" dirty="0" err="1">
                <a:latin typeface="Times New Roman" pitchFamily="18" charset="0"/>
                <a:ea typeface="黑体" pitchFamily="49" charset="-122"/>
                <a:cs typeface="Times New Roman" pitchFamily="18" charset="0"/>
              </a:rPr>
              <a:t>读者和写者问题</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p:txBody>
          <a:bodyPr/>
          <a:lstStyle/>
          <a:p>
            <a:pPr>
              <a:spcAft>
                <a:spcPct val="20000"/>
              </a:spcAft>
            </a:pPr>
            <a:r>
              <a:rPr lang="zh-CN" altLang="en-US" b="0" dirty="0"/>
              <a:t>读者和写者问题示例</a:t>
            </a:r>
            <a:r>
              <a:rPr lang="en-US" altLang="zh-CN" b="0" dirty="0"/>
              <a:t>2</a:t>
            </a:r>
            <a:r>
              <a:rPr lang="en-US" altLang="zh-CN" b="0" dirty="0">
                <a:latin typeface="Courier New"/>
              </a:rPr>
              <a:t>——</a:t>
            </a:r>
            <a:r>
              <a:rPr lang="zh-CN" altLang="en-US" b="0" dirty="0"/>
              <a:t>分析</a:t>
            </a:r>
          </a:p>
          <a:p>
            <a:pPr lvl="1">
              <a:spcAft>
                <a:spcPct val="20000"/>
              </a:spcAft>
              <a:buFont typeface="Wingdings" pitchFamily="2" charset="2"/>
              <a:buChar char="Ø"/>
            </a:pPr>
            <a:r>
              <a:rPr lang="zh-CN" altLang="en-US" dirty="0">
                <a:solidFill>
                  <a:srgbClr val="C00000"/>
                </a:solidFill>
                <a:latin typeface="宋体" pitchFamily="2" charset="-122"/>
                <a:ea typeface="宋体" pitchFamily="2" charset="-122"/>
              </a:rPr>
              <a:t>读者</a:t>
            </a:r>
            <a:r>
              <a:rPr lang="zh-CN" altLang="en-US" b="0" dirty="0">
                <a:latin typeface="宋体" pitchFamily="2" charset="-122"/>
                <a:ea typeface="宋体" pitchFamily="2" charset="-122"/>
              </a:rPr>
              <a:t>优先问题</a:t>
            </a:r>
            <a:endParaRPr lang="en-US" altLang="zh-CN" b="0" dirty="0">
              <a:latin typeface="宋体" pitchFamily="2" charset="-122"/>
              <a:ea typeface="宋体" pitchFamily="2" charset="-122"/>
            </a:endParaRPr>
          </a:p>
          <a:p>
            <a:pPr lvl="1">
              <a:spcAft>
                <a:spcPct val="20000"/>
              </a:spcAft>
              <a:buFont typeface="Wingdings" pitchFamily="2" charset="2"/>
              <a:buChar char="Ø"/>
            </a:pPr>
            <a:r>
              <a:rPr lang="zh-CN" altLang="en-US" b="0" dirty="0">
                <a:latin typeface="宋体" pitchFamily="2" charset="-122"/>
                <a:ea typeface="宋体" pitchFamily="2" charset="-122"/>
              </a:rPr>
              <a:t>行人</a:t>
            </a:r>
            <a:r>
              <a:rPr lang="zh-CN" altLang="en-US" dirty="0">
                <a:solidFill>
                  <a:srgbClr val="0000CC"/>
                </a:solidFill>
                <a:latin typeface="宋体" pitchFamily="2" charset="-122"/>
                <a:ea typeface="宋体" pitchFamily="2" charset="-122"/>
              </a:rPr>
              <a:t>首先上桥</a:t>
            </a:r>
            <a:r>
              <a:rPr lang="zh-CN" altLang="en-US" b="0" dirty="0">
                <a:latin typeface="宋体" pitchFamily="2" charset="-122"/>
                <a:ea typeface="宋体" pitchFamily="2" charset="-122"/>
              </a:rPr>
              <a:t>的一方为</a:t>
            </a:r>
            <a:r>
              <a:rPr lang="zh-CN" altLang="en-US" dirty="0">
                <a:solidFill>
                  <a:srgbClr val="0000CC"/>
                </a:solidFill>
                <a:latin typeface="宋体" pitchFamily="2" charset="-122"/>
                <a:ea typeface="宋体" pitchFamily="2" charset="-122"/>
              </a:rPr>
              <a:t>读者</a:t>
            </a:r>
            <a:r>
              <a:rPr lang="zh-CN" altLang="en-US" b="0" dirty="0">
                <a:latin typeface="宋体" pitchFamily="2" charset="-122"/>
                <a:ea typeface="宋体" pitchFamily="2" charset="-122"/>
              </a:rPr>
              <a:t>，另一方为写者</a:t>
            </a:r>
            <a:endParaRPr lang="en-US" altLang="zh-CN" dirty="0">
              <a:solidFill>
                <a:srgbClr val="C00000"/>
              </a:solidFill>
              <a:latin typeface="宋体" pitchFamily="2" charset="-122"/>
              <a:ea typeface="宋体" pitchFamily="2" charset="-122"/>
            </a:endParaRPr>
          </a:p>
          <a:p>
            <a:pPr lvl="1">
              <a:spcAft>
                <a:spcPct val="20000"/>
              </a:spcAft>
              <a:buFont typeface="Wingdings" pitchFamily="2" charset="2"/>
              <a:buChar char="Ø"/>
            </a:pPr>
            <a:r>
              <a:rPr lang="zh-CN" altLang="en-US" dirty="0">
                <a:solidFill>
                  <a:srgbClr val="7030A0"/>
                </a:solidFill>
                <a:latin typeface="宋体" pitchFamily="2" charset="-122"/>
                <a:ea typeface="宋体" pitchFamily="2" charset="-122"/>
              </a:rPr>
              <a:t>桥</a:t>
            </a:r>
            <a:r>
              <a:rPr lang="en-US" altLang="zh-CN" dirty="0">
                <a:solidFill>
                  <a:srgbClr val="7030A0"/>
                </a:solidFill>
                <a:latin typeface="宋体" pitchFamily="2" charset="-122"/>
                <a:ea typeface="宋体" pitchFamily="2" charset="-122"/>
              </a:rPr>
              <a:t>-</a:t>
            </a:r>
            <a:r>
              <a:rPr lang="zh-CN" altLang="en-US" dirty="0">
                <a:solidFill>
                  <a:srgbClr val="7030A0"/>
                </a:solidFill>
                <a:latin typeface="宋体" pitchFamily="2" charset="-122"/>
                <a:ea typeface="宋体" pitchFamily="2" charset="-122"/>
              </a:rPr>
              <a:t>共享数据</a:t>
            </a:r>
          </a:p>
          <a:p>
            <a:pPr lvl="1">
              <a:spcAft>
                <a:spcPct val="20000"/>
              </a:spcAft>
              <a:buFont typeface="Wingdings" pitchFamily="2" charset="2"/>
              <a:buChar char="Ø"/>
            </a:pPr>
            <a:r>
              <a:rPr lang="en-US" altLang="zh-CN" dirty="0" err="1">
                <a:solidFill>
                  <a:srgbClr val="00B050"/>
                </a:solidFill>
                <a:latin typeface="宋体" pitchFamily="2" charset="-122"/>
                <a:ea typeface="宋体" pitchFamily="2" charset="-122"/>
              </a:rPr>
              <a:t>mutex</a:t>
            </a:r>
            <a:r>
              <a:rPr lang="zh-CN" altLang="en-US" b="0" dirty="0">
                <a:latin typeface="宋体" pitchFamily="2" charset="-122"/>
                <a:ea typeface="宋体" pitchFamily="2" charset="-122"/>
              </a:rPr>
              <a:t>：互斥信号量，用于读者互斥写者</a:t>
            </a:r>
            <a:endParaRPr lang="en-US" altLang="zh-CN" dirty="0">
              <a:solidFill>
                <a:srgbClr val="7030A0"/>
              </a:solidFill>
              <a:latin typeface="宋体" pitchFamily="2" charset="-122"/>
              <a:ea typeface="宋体" pitchFamily="2" charset="-122"/>
            </a:endParaRPr>
          </a:p>
          <a:p>
            <a:pPr lvl="1" eaLnBrk="1" hangingPunct="1">
              <a:spcAft>
                <a:spcPct val="20000"/>
              </a:spcAft>
            </a:pPr>
            <a:r>
              <a:rPr lang="en-US" altLang="zh-CN" dirty="0" err="1">
                <a:solidFill>
                  <a:srgbClr val="00B0F0"/>
                </a:solidFill>
                <a:latin typeface="宋体" pitchFamily="2" charset="-122"/>
                <a:ea typeface="宋体" pitchFamily="2" charset="-122"/>
              </a:rPr>
              <a:t>countR</a:t>
            </a:r>
            <a:r>
              <a:rPr lang="zh-CN" altLang="en-US" b="0" dirty="0">
                <a:latin typeface="宋体" pitchFamily="2" charset="-122"/>
                <a:ea typeface="宋体" pitchFamily="2" charset="-122"/>
              </a:rPr>
              <a:t>：统计读者数目（同时在桥上的行人数目）</a:t>
            </a:r>
          </a:p>
          <a:p>
            <a:pPr lvl="1" eaLnBrk="1" hangingPunct="1">
              <a:spcAft>
                <a:spcPct val="20000"/>
              </a:spcAft>
            </a:pPr>
            <a:r>
              <a:rPr lang="en-US" altLang="zh-CN" dirty="0" err="1">
                <a:solidFill>
                  <a:schemeClr val="accent1">
                    <a:lumMod val="75000"/>
                  </a:schemeClr>
                </a:solidFill>
                <a:latin typeface="宋体" pitchFamily="2" charset="-122"/>
                <a:ea typeface="宋体" pitchFamily="2" charset="-122"/>
              </a:rPr>
              <a:t>mutexR</a:t>
            </a:r>
            <a:r>
              <a:rPr lang="zh-CN" altLang="en-US" b="0" dirty="0">
                <a:latin typeface="宋体" pitchFamily="2" charset="-122"/>
                <a:ea typeface="宋体" pitchFamily="2" charset="-122"/>
              </a:rPr>
              <a:t>：对变量</a:t>
            </a:r>
            <a:r>
              <a:rPr lang="en-US" altLang="zh-CN" b="0" dirty="0" err="1">
                <a:latin typeface="宋体" pitchFamily="2" charset="-122"/>
                <a:ea typeface="宋体" pitchFamily="2" charset="-122"/>
              </a:rPr>
              <a:t>countR</a:t>
            </a:r>
            <a:r>
              <a:rPr lang="zh-CN" altLang="en-US" b="0" dirty="0">
                <a:latin typeface="宋体" pitchFamily="2" charset="-122"/>
                <a:ea typeface="宋体" pitchFamily="2" charset="-122"/>
              </a:rPr>
              <a:t>互斥算术操作</a:t>
            </a:r>
          </a:p>
          <a:p>
            <a:pPr lvl="1">
              <a:spcAft>
                <a:spcPct val="20000"/>
              </a:spcAft>
              <a:buFont typeface="Wingdings" pitchFamily="2" charset="2"/>
              <a:buChar char="Ø"/>
            </a:pPr>
            <a:endParaRPr lang="zh-CN" altLang="en-US" b="0" dirty="0">
              <a:latin typeface="宋体" pitchFamily="2" charset="-122"/>
              <a:ea typeface="宋体" pitchFamily="2" charset="-122"/>
            </a:endParaRPr>
          </a:p>
        </p:txBody>
      </p:sp>
    </p:spTree>
    <p:extLst>
      <p:ext uri="{BB962C8B-B14F-4D97-AF65-F5344CB8AC3E}">
        <p14:creationId xmlns:p14="http://schemas.microsoft.com/office/powerpoint/2010/main" val="10867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51611</TotalTime>
  <Words>12018</Words>
  <Application>Microsoft Macintosh PowerPoint</Application>
  <PresentationFormat>全屏显示(4:3)</PresentationFormat>
  <Paragraphs>1652</Paragraphs>
  <Slides>134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46" baseType="lpstr">
      <vt:lpstr>仿宋</vt:lpstr>
      <vt:lpstr>华文琥珀</vt:lpstr>
      <vt:lpstr>楷体_GB2312</vt:lpstr>
      <vt:lpstr>宋体</vt:lpstr>
      <vt:lpstr>Arial</vt:lpstr>
      <vt:lpstr>Calibri</vt:lpstr>
      <vt:lpstr>Consolas</vt:lpstr>
      <vt:lpstr>Courier New</vt:lpstr>
      <vt:lpstr>Times New Roman</vt:lpstr>
      <vt:lpstr>Wingdings</vt:lpstr>
      <vt:lpstr>1_第3章 存储管理</vt:lpstr>
      <vt:lpstr>Visio</vt:lpstr>
      <vt:lpstr>PowerPoint 演示文稿</vt:lpstr>
      <vt:lpstr>互斥与同步</vt:lpstr>
      <vt:lpstr>2.12 并发的原理</vt:lpstr>
      <vt:lpstr>2.12 并发的原理</vt:lpstr>
      <vt:lpstr>2.12 并发的原理</vt:lpstr>
      <vt:lpstr>2.12 并发的原理</vt:lpstr>
      <vt:lpstr>2.12 并发的原理</vt:lpstr>
      <vt:lpstr>2.12.1 并发控制的产生</vt:lpstr>
      <vt:lpstr>2.12.1并发控制的产生</vt:lpstr>
      <vt:lpstr>2.12.1并发控制的产生</vt:lpstr>
      <vt:lpstr>2.12.1并发控制的产生</vt:lpstr>
      <vt:lpstr>2.12.1并发控制的产生</vt:lpstr>
      <vt:lpstr>2.12.2 进程的交互方式</vt:lpstr>
      <vt:lpstr>2.12.2 进程的交互方式</vt:lpstr>
      <vt:lpstr>2.12.2 进程的交互方式</vt:lpstr>
      <vt:lpstr>2.12.2 进程的交互方式</vt:lpstr>
      <vt:lpstr>2.13 互斥</vt:lpstr>
      <vt:lpstr>2.13.1 互斥：软件方法</vt:lpstr>
      <vt:lpstr>2.13.1 互斥：软件方法</vt:lpstr>
      <vt:lpstr>2.13.1 互斥：软件方法</vt:lpstr>
      <vt:lpstr>2.13.1 互斥：软件方法</vt:lpstr>
      <vt:lpstr>2.13.1 互斥：软件方法</vt:lpstr>
      <vt:lpstr>2.13.1 互斥：软件方法</vt:lpstr>
      <vt:lpstr>2.13.1 互斥：软件方法</vt:lpstr>
      <vt:lpstr>2.13.1 互斥：软件方法—Dekker互斥算法</vt:lpstr>
      <vt:lpstr>2.13.1 互斥：软件方法—Dekker互斥算法（续）</vt:lpstr>
      <vt:lpstr>2.13.1 互斥：软件方法——Peterson互斥算法</vt:lpstr>
      <vt:lpstr>2.13.1 互斥：软件方法</vt:lpstr>
      <vt:lpstr>2.13.2 互斥：硬件方法</vt:lpstr>
      <vt:lpstr>2.13.2 互斥：硬件方法</vt:lpstr>
      <vt:lpstr>2.13.2 互斥：硬件方法</vt:lpstr>
      <vt:lpstr>2.13.2 互斥：硬件方法</vt:lpstr>
      <vt:lpstr>2.13.2 互斥：硬件方法</vt:lpstr>
      <vt:lpstr>2.13.2 互斥：硬件方法</vt:lpstr>
      <vt:lpstr>2.13.2 互斥：硬件方法</vt:lpstr>
      <vt:lpstr>2.13.2 互斥：硬件方法</vt:lpstr>
      <vt:lpstr>2.13.2 互斥：硬件方法</vt:lpstr>
      <vt:lpstr>2.14 信号量</vt:lpstr>
      <vt:lpstr>2.14 信号量</vt:lpstr>
      <vt:lpstr>2.14 信号量</vt:lpstr>
      <vt:lpstr>2.14 信号量</vt:lpstr>
      <vt:lpstr>2.14 信号量</vt:lpstr>
      <vt:lpstr>2.14 信号量</vt:lpstr>
      <vt:lpstr>2.14 信号量</vt:lpstr>
      <vt:lpstr>2.14 信号量</vt:lpstr>
      <vt:lpstr>2.14 信号量</vt:lpstr>
      <vt:lpstr>2.14 信号量</vt:lpstr>
      <vt:lpstr>2.14 信号量</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vt:lpstr>
      <vt:lpstr>2.15 生产者/消费者问题 </vt:lpstr>
      <vt:lpstr>2.15 生产者/消费者问题 </vt:lpstr>
      <vt:lpstr>2.15 生产者/消费者问题</vt:lpstr>
      <vt:lpstr>2.15 生产者/消费者问题</vt:lpstr>
      <vt:lpstr>2.15 生产者/消费者问题 </vt:lpstr>
      <vt:lpstr>2.15 生产者/消费者问题 </vt:lpstr>
      <vt:lpstr>2.15 生产者/消费者问题</vt:lpstr>
      <vt:lpstr>2.15 生产者/消费者问题</vt:lpstr>
      <vt:lpstr>2.15 生产者/消费者问题 </vt:lpstr>
      <vt:lpstr>2.15 生产者/消费者问题 </vt:lpstr>
      <vt:lpstr>2.15 生产者/消费者问题 </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2.16  读者和写者问题</vt:lpstr>
      <vt:lpstr>补充——理发师睡觉问题</vt:lpstr>
      <vt:lpstr>补充——理发师睡觉问题</vt:lpstr>
      <vt:lpstr>补充——理发师睡觉问题</vt:lpstr>
      <vt:lpstr>补充——理发师睡觉问题的类似问题</vt:lpstr>
      <vt:lpstr>补充——理发师睡觉问题的类似问题</vt:lpstr>
      <vt:lpstr>2.17  管程</vt:lpstr>
      <vt:lpstr>2.17  管程</vt:lpstr>
      <vt:lpstr>2.17  管程</vt:lpstr>
      <vt:lpstr>2.17  管程</vt:lpstr>
      <vt:lpstr>2.17  管程</vt:lpstr>
      <vt:lpstr>2.17  管程</vt:lpstr>
      <vt:lpstr>2.17  管程</vt:lpstr>
      <vt:lpstr>2.17  管程</vt:lpstr>
      <vt:lpstr>2.18  消息传递 </vt:lpstr>
      <vt:lpstr>2.18  消息传递 </vt:lpstr>
      <vt:lpstr>2.18  消息传递 </vt:lpstr>
      <vt:lpstr>2.18  消息传递 </vt:lpstr>
      <vt:lpstr>2.18  消息传递 </vt:lpstr>
      <vt:lpstr>2.18  消息传递 </vt:lpstr>
      <vt:lpstr>2.18  消息传递 </vt:lpstr>
      <vt:lpstr>2.18  消息传递 </vt:lpstr>
      <vt:lpstr>2.18  消息传递 </vt:lpstr>
      <vt:lpstr>2.18  消息传递 </vt:lpstr>
      <vt:lpstr>2.18  消息传递 </vt:lpstr>
      <vt:lpstr>作业</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Microsoft Office User</cp:lastModifiedBy>
  <cp:revision>393</cp:revision>
  <dcterms:created xsi:type="dcterms:W3CDTF">2010-11-30T03:30:14Z</dcterms:created>
  <dcterms:modified xsi:type="dcterms:W3CDTF">2021-10-12T14:03:00Z</dcterms:modified>
</cp:coreProperties>
</file>